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86.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Layouts/slideLayout87.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Default Extension="bin" ContentType="application/vnd.openxmlformats-officedocument.oleObject"/>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notesSlides/notesSlide3.xml" ContentType="application/vnd.openxmlformats-officedocument.presentationml.notes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wmf" ContentType="image/x-wmf"/>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4" r:id="rId1"/>
    <p:sldMasterId id="2147483791" r:id="rId2"/>
    <p:sldMasterId id="2147483805" r:id="rId3"/>
    <p:sldMasterId id="2147483818" r:id="rId4"/>
    <p:sldMasterId id="2147483834" r:id="rId5"/>
    <p:sldMasterId id="2147484236" r:id="rId6"/>
    <p:sldMasterId id="2147484360" r:id="rId7"/>
  </p:sldMasterIdLst>
  <p:notesMasterIdLst>
    <p:notesMasterId r:id="rId30"/>
  </p:notesMasterIdLst>
  <p:handoutMasterIdLst>
    <p:handoutMasterId r:id="rId31"/>
  </p:handoutMasterIdLst>
  <p:sldIdLst>
    <p:sldId id="478" r:id="rId8"/>
    <p:sldId id="477" r:id="rId9"/>
    <p:sldId id="465" r:id="rId10"/>
    <p:sldId id="396" r:id="rId11"/>
    <p:sldId id="466" r:id="rId12"/>
    <p:sldId id="467" r:id="rId13"/>
    <p:sldId id="468" r:id="rId14"/>
    <p:sldId id="469" r:id="rId15"/>
    <p:sldId id="430" r:id="rId16"/>
    <p:sldId id="431" r:id="rId17"/>
    <p:sldId id="461" r:id="rId18"/>
    <p:sldId id="470" r:id="rId19"/>
    <p:sldId id="375" r:id="rId20"/>
    <p:sldId id="374" r:id="rId21"/>
    <p:sldId id="471" r:id="rId22"/>
    <p:sldId id="472" r:id="rId23"/>
    <p:sldId id="473" r:id="rId24"/>
    <p:sldId id="474" r:id="rId25"/>
    <p:sldId id="475" r:id="rId26"/>
    <p:sldId id="459" r:id="rId27"/>
    <p:sldId id="460" r:id="rId28"/>
    <p:sldId id="476" r:id="rId29"/>
  </p:sldIdLst>
  <p:sldSz cx="9144000" cy="6858000" type="screen4x3"/>
  <p:notesSz cx="7315200" cy="9601200"/>
  <p:defaultTextStyle>
    <a:defPPr>
      <a:defRPr lang="en-US"/>
    </a:defPPr>
    <a:lvl1pPr algn="l" rtl="0" fontAlgn="base">
      <a:spcBef>
        <a:spcPct val="0"/>
      </a:spcBef>
      <a:spcAft>
        <a:spcPct val="0"/>
      </a:spcAft>
      <a:defRPr sz="1200" kern="1200">
        <a:solidFill>
          <a:schemeClr val="tx1"/>
        </a:solidFill>
        <a:latin typeface="Arial" pitchFamily="34" charset="0"/>
        <a:ea typeface="+mn-ea"/>
        <a:cs typeface="+mn-cs"/>
      </a:defRPr>
    </a:lvl1pPr>
    <a:lvl2pPr marL="457200" algn="l" rtl="0" fontAlgn="base">
      <a:spcBef>
        <a:spcPct val="0"/>
      </a:spcBef>
      <a:spcAft>
        <a:spcPct val="0"/>
      </a:spcAft>
      <a:defRPr sz="1200" kern="1200">
        <a:solidFill>
          <a:schemeClr val="tx1"/>
        </a:solidFill>
        <a:latin typeface="Arial" pitchFamily="34" charset="0"/>
        <a:ea typeface="+mn-ea"/>
        <a:cs typeface="+mn-cs"/>
      </a:defRPr>
    </a:lvl2pPr>
    <a:lvl3pPr marL="914400" algn="l" rtl="0" fontAlgn="base">
      <a:spcBef>
        <a:spcPct val="0"/>
      </a:spcBef>
      <a:spcAft>
        <a:spcPct val="0"/>
      </a:spcAft>
      <a:defRPr sz="1200" kern="1200">
        <a:solidFill>
          <a:schemeClr val="tx1"/>
        </a:solidFill>
        <a:latin typeface="Arial" pitchFamily="34" charset="0"/>
        <a:ea typeface="+mn-ea"/>
        <a:cs typeface="+mn-cs"/>
      </a:defRPr>
    </a:lvl3pPr>
    <a:lvl4pPr marL="1371600" algn="l" rtl="0" fontAlgn="base">
      <a:spcBef>
        <a:spcPct val="0"/>
      </a:spcBef>
      <a:spcAft>
        <a:spcPct val="0"/>
      </a:spcAft>
      <a:defRPr sz="1200" kern="1200">
        <a:solidFill>
          <a:schemeClr val="tx1"/>
        </a:solidFill>
        <a:latin typeface="Arial" pitchFamily="34" charset="0"/>
        <a:ea typeface="+mn-ea"/>
        <a:cs typeface="+mn-cs"/>
      </a:defRPr>
    </a:lvl4pPr>
    <a:lvl5pPr marL="1828800" algn="l" rtl="0" fontAlgn="base">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Arial" pitchFamily="34" charset="0"/>
        <a:ea typeface="+mn-ea"/>
        <a:cs typeface="+mn-cs"/>
      </a:defRPr>
    </a:lvl6pPr>
    <a:lvl7pPr marL="2743200" algn="l" defTabSz="914400" rtl="0" eaLnBrk="1" latinLnBrk="0" hangingPunct="1">
      <a:defRPr sz="1200" kern="1200">
        <a:solidFill>
          <a:schemeClr val="tx1"/>
        </a:solidFill>
        <a:latin typeface="Arial" pitchFamily="34" charset="0"/>
        <a:ea typeface="+mn-ea"/>
        <a:cs typeface="+mn-cs"/>
      </a:defRPr>
    </a:lvl7pPr>
    <a:lvl8pPr marL="3200400" algn="l" defTabSz="914400" rtl="0" eaLnBrk="1" latinLnBrk="0" hangingPunct="1">
      <a:defRPr sz="1200" kern="1200">
        <a:solidFill>
          <a:schemeClr val="tx1"/>
        </a:solidFill>
        <a:latin typeface="Arial" pitchFamily="34" charset="0"/>
        <a:ea typeface="+mn-ea"/>
        <a:cs typeface="+mn-cs"/>
      </a:defRPr>
    </a:lvl8pPr>
    <a:lvl9pPr marL="3657600" algn="l" defTabSz="914400" rtl="0" eaLnBrk="1" latinLnBrk="0" hangingPunct="1">
      <a:defRPr sz="12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CCECFF"/>
    <a:srgbClr val="CCFF66"/>
    <a:srgbClr val="FF0000"/>
    <a:srgbClr val="FFCCCC"/>
    <a:srgbClr val="EAEAEA"/>
    <a:srgbClr val="FFFF00"/>
    <a:srgbClr val="FFFFCC"/>
    <a:srgbClr val="99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autoAdjust="0"/>
    <p:restoredTop sz="57626" autoAdjust="0"/>
  </p:normalViewPr>
  <p:slideViewPr>
    <p:cSldViewPr snapToGrid="0">
      <p:cViewPr varScale="1">
        <p:scale>
          <a:sx n="97" d="100"/>
          <a:sy n="97" d="100"/>
        </p:scale>
        <p:origin x="-141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124" d="100"/>
          <a:sy n="124" d="100"/>
        </p:scale>
        <p:origin x="-3168" y="-84"/>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notesMaster" Target="notesMasters/notesMaster1.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5122" cy="382015"/>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defTabSz="976359" eaLnBrk="0" hangingPunct="0">
              <a:defRPr sz="900">
                <a:latin typeface="Times New Roman" pitchFamily="18" charset="0"/>
              </a:defRPr>
            </a:lvl1pPr>
          </a:lstStyle>
          <a:p>
            <a:pPr>
              <a:defRPr/>
            </a:pPr>
            <a:r>
              <a:rPr lang="en-US" smtClean="0"/>
              <a:t>Global Dual Sourcing</a:t>
            </a:r>
            <a:endParaRPr lang="en-US"/>
          </a:p>
        </p:txBody>
      </p:sp>
      <p:sp>
        <p:nvSpPr>
          <p:cNvPr id="28676" name="Rectangle 4"/>
          <p:cNvSpPr>
            <a:spLocks noGrp="1" noChangeArrowheads="1"/>
          </p:cNvSpPr>
          <p:nvPr>
            <p:ph type="ftr" sz="quarter" idx="2"/>
          </p:nvPr>
        </p:nvSpPr>
        <p:spPr bwMode="auto">
          <a:xfrm>
            <a:off x="1" y="9296244"/>
            <a:ext cx="4419600" cy="304956"/>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defTabSz="976359" eaLnBrk="0" hangingPunct="0">
              <a:defRPr sz="1000">
                <a:latin typeface="Times New Roman" pitchFamily="18" charset="0"/>
              </a:defRPr>
            </a:lvl1pPr>
          </a:lstStyle>
          <a:p>
            <a:pPr>
              <a:defRPr/>
            </a:pPr>
            <a:r>
              <a:rPr lang="en-US"/>
              <a:t>©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428422" cy="209862"/>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defTabSz="976359" eaLnBrk="0" hangingPunct="0">
              <a:defRPr sz="800" smtClean="0">
                <a:latin typeface="Times New Roman" pitchFamily="18" charset="0"/>
              </a:defRPr>
            </a:lvl1pPr>
          </a:lstStyle>
          <a:p>
            <a:pPr>
              <a:defRPr/>
            </a:pPr>
            <a:r>
              <a:rPr lang="en-US" smtClean="0"/>
              <a:t>Global Dual Sourcing</a:t>
            </a:r>
            <a:endParaRPr lang="en-US"/>
          </a:p>
        </p:txBody>
      </p:sp>
      <p:sp>
        <p:nvSpPr>
          <p:cNvPr id="4099" name="Rectangle 3"/>
          <p:cNvSpPr>
            <a:spLocks noGrp="1" noChangeArrowheads="1"/>
          </p:cNvSpPr>
          <p:nvPr>
            <p:ph type="dt" idx="1"/>
          </p:nvPr>
        </p:nvSpPr>
        <p:spPr bwMode="auto">
          <a:xfrm>
            <a:off x="5731565" y="0"/>
            <a:ext cx="1583635" cy="209862"/>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algn="r" defTabSz="976359" eaLnBrk="0" hangingPunct="0">
              <a:defRPr sz="800">
                <a:latin typeface="Times New Roman" pitchFamily="18" charset="0"/>
              </a:defRPr>
            </a:lvl1pPr>
          </a:lstStyle>
          <a:p>
            <a:pPr>
              <a:defRPr/>
            </a:pPr>
            <a:fld id="{039D362D-1B87-41C9-823B-BFB2E2972C5C}" type="datetime1">
              <a:rPr lang="en-US"/>
              <a:pPr>
                <a:defRPr/>
              </a:pPr>
              <a:t>2/13/2012</a:t>
            </a:fld>
            <a:endParaRPr lang="en-US"/>
          </a:p>
        </p:txBody>
      </p:sp>
      <p:sp>
        <p:nvSpPr>
          <p:cNvPr id="4101" name="Rectangle 5"/>
          <p:cNvSpPr>
            <a:spLocks noGrp="1" noChangeArrowheads="1"/>
          </p:cNvSpPr>
          <p:nvPr>
            <p:ph type="body" sz="quarter" idx="3"/>
          </p:nvPr>
        </p:nvSpPr>
        <p:spPr bwMode="auto">
          <a:xfrm>
            <a:off x="293206" y="3452892"/>
            <a:ext cx="6728791" cy="5930250"/>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401177"/>
            <a:ext cx="4139648" cy="200025"/>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defTabSz="976359" eaLnBrk="0" hangingPunct="0">
              <a:defRPr sz="800">
                <a:latin typeface="Times New Roman" pitchFamily="18" charset="0"/>
              </a:defRPr>
            </a:lvl1pPr>
          </a:lstStyle>
          <a:p>
            <a:pPr>
              <a:defRPr/>
            </a:pPr>
            <a:r>
              <a:rPr lang="en-US"/>
              <a:t>© Van Mieghem</a:t>
            </a:r>
          </a:p>
        </p:txBody>
      </p:sp>
      <p:sp>
        <p:nvSpPr>
          <p:cNvPr id="4103" name="Rectangle 7"/>
          <p:cNvSpPr>
            <a:spLocks noGrp="1" noChangeArrowheads="1"/>
          </p:cNvSpPr>
          <p:nvPr>
            <p:ph type="sldNum" sz="quarter" idx="5"/>
          </p:nvPr>
        </p:nvSpPr>
        <p:spPr bwMode="auto">
          <a:xfrm>
            <a:off x="4144619" y="9401177"/>
            <a:ext cx="3170583" cy="200025"/>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algn="r" defTabSz="976359" eaLnBrk="0" hangingPunct="0">
              <a:defRPr sz="800">
                <a:latin typeface="Times New Roman" pitchFamily="18" charset="0"/>
              </a:defRPr>
            </a:lvl1pPr>
          </a:lstStyle>
          <a:p>
            <a:pPr>
              <a:defRPr/>
            </a:pPr>
            <a:fld id="{C391C2B2-803C-4904-B8F9-5F65A2B245DF}" type="slidenum">
              <a:rPr lang="en-US"/>
              <a:pPr>
                <a:defRPr/>
              </a:pPr>
              <a:t>‹#›</a:t>
            </a:fld>
            <a:endParaRPr lang="en-US"/>
          </a:p>
        </p:txBody>
      </p:sp>
      <p:sp>
        <p:nvSpPr>
          <p:cNvPr id="75783" name="Rectangle 10"/>
          <p:cNvSpPr>
            <a:spLocks noGrp="1" noRot="1" noChangeAspect="1" noChangeArrowheads="1" noTextEdit="1"/>
          </p:cNvSpPr>
          <p:nvPr>
            <p:ph type="sldImg" idx="2"/>
          </p:nvPr>
        </p:nvSpPr>
        <p:spPr bwMode="auto">
          <a:xfrm>
            <a:off x="325438" y="228600"/>
            <a:ext cx="4214812" cy="3160713"/>
          </a:xfrm>
          <a:prstGeom prst="rect">
            <a:avLst/>
          </a:prstGeom>
          <a:noFill/>
          <a:ln w="9525">
            <a:solidFill>
              <a:srgbClr val="000000"/>
            </a:solidFill>
            <a:miter lim="800000"/>
            <a:headEnd/>
            <a:tailEnd/>
          </a:ln>
        </p:spPr>
      </p:sp>
    </p:spTree>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9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9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9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tuck.sourcinggame.net/"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a:noFill/>
        </p:spPr>
        <p:txBody>
          <a:bodyPr/>
          <a:lstStyle/>
          <a:p>
            <a:pPr defTabSz="976313"/>
            <a:r>
              <a:rPr lang="en-US">
                <a:solidFill>
                  <a:prstClr val="black"/>
                </a:solidFill>
              </a:rPr>
              <a:t>OPNS454 Week 4: Capacity Timing and Location</a:t>
            </a:r>
          </a:p>
        </p:txBody>
      </p:sp>
      <p:sp>
        <p:nvSpPr>
          <p:cNvPr id="43011" name="Rectangle 3"/>
          <p:cNvSpPr>
            <a:spLocks noGrp="1" noChangeArrowheads="1"/>
          </p:cNvSpPr>
          <p:nvPr>
            <p:ph type="dt" sz="quarter" idx="1"/>
          </p:nvPr>
        </p:nvSpPr>
        <p:spPr>
          <a:noFill/>
        </p:spPr>
        <p:txBody>
          <a:bodyPr/>
          <a:lstStyle/>
          <a:p>
            <a:pPr defTabSz="976313"/>
            <a:fld id="{8F625FF2-471D-4AEB-BE74-1A6B1D3819FE}" type="datetime1">
              <a:rPr lang="en-US">
                <a:solidFill>
                  <a:prstClr val="black"/>
                </a:solidFill>
              </a:rPr>
              <a:pPr defTabSz="976313"/>
              <a:t>2/13/2012</a:t>
            </a:fld>
            <a:endParaRPr lang="en-US">
              <a:solidFill>
                <a:prstClr val="black"/>
              </a:solidFill>
            </a:endParaRPr>
          </a:p>
        </p:txBody>
      </p:sp>
      <p:sp>
        <p:nvSpPr>
          <p:cNvPr id="43012" name="Rectangle 6"/>
          <p:cNvSpPr>
            <a:spLocks noGrp="1" noChangeArrowheads="1"/>
          </p:cNvSpPr>
          <p:nvPr>
            <p:ph type="ftr" sz="quarter" idx="4"/>
          </p:nvPr>
        </p:nvSpPr>
        <p:spPr>
          <a:noFill/>
        </p:spPr>
        <p:txBody>
          <a:bodyPr/>
          <a:lstStyle/>
          <a:p>
            <a:pPr defTabSz="976313"/>
            <a:r>
              <a:rPr lang="en-US">
                <a:solidFill>
                  <a:prstClr val="black"/>
                </a:solidFill>
              </a:rPr>
              <a:t>© Van Mieghem</a:t>
            </a:r>
          </a:p>
        </p:txBody>
      </p:sp>
      <p:sp>
        <p:nvSpPr>
          <p:cNvPr id="43013" name="Rectangle 7"/>
          <p:cNvSpPr>
            <a:spLocks noGrp="1" noChangeArrowheads="1"/>
          </p:cNvSpPr>
          <p:nvPr>
            <p:ph type="sldNum" sz="quarter" idx="5"/>
          </p:nvPr>
        </p:nvSpPr>
        <p:spPr>
          <a:noFill/>
        </p:spPr>
        <p:txBody>
          <a:bodyPr/>
          <a:lstStyle/>
          <a:p>
            <a:pPr defTabSz="976313"/>
            <a:fld id="{07DAE799-33D7-4995-814D-4A986CF5B4D6}" type="slidenum">
              <a:rPr lang="en-US">
                <a:solidFill>
                  <a:prstClr val="black"/>
                </a:solidFill>
              </a:rPr>
              <a:pPr defTabSz="976313"/>
              <a:t>1</a:t>
            </a:fld>
            <a:endParaRPr lang="en-US">
              <a:solidFill>
                <a:prstClr val="black"/>
              </a:solidFill>
            </a:endParaRPr>
          </a:p>
        </p:txBody>
      </p:sp>
      <p:sp>
        <p:nvSpPr>
          <p:cNvPr id="4301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43015" name="Rectangle 3"/>
          <p:cNvSpPr>
            <a:spLocks noGrp="1" noChangeArrowheads="1"/>
          </p:cNvSpPr>
          <p:nvPr>
            <p:ph type="body" idx="1"/>
          </p:nvPr>
        </p:nvSpPr>
        <p:spPr>
          <a:noFill/>
          <a:ln/>
        </p:spPr>
        <p:txBody>
          <a:bodyPr/>
          <a:lstStyle/>
          <a:p>
            <a:r>
              <a:rPr lang="en-US" dirty="0" smtClean="0"/>
              <a:t>Let’s summarize four typical types of location analysis.</a:t>
            </a:r>
          </a:p>
          <a:p>
            <a:endParaRPr lang="en-US" dirty="0" smtClean="0"/>
          </a:p>
          <a:p>
            <a:r>
              <a:rPr lang="en-US" dirty="0" smtClean="0"/>
              <a:t>Spatial: typically TLC for one location: example = </a:t>
            </a:r>
            <a:r>
              <a:rPr lang="en-US" dirty="0" err="1" smtClean="0"/>
              <a:t>Mex</a:t>
            </a:r>
            <a:r>
              <a:rPr lang="en-US" dirty="0" smtClean="0"/>
              <a:t>-China mini-case</a:t>
            </a:r>
          </a:p>
          <a:p>
            <a:endParaRPr lang="en-US" dirty="0" smtClean="0"/>
          </a:p>
          <a:p>
            <a:r>
              <a:rPr lang="en-US" dirty="0" smtClean="0"/>
              <a:t>Network: considers total costs for ALL locations</a:t>
            </a:r>
            <a:r>
              <a:rPr lang="en-US" baseline="0" dirty="0" smtClean="0"/>
              <a:t> in the network: example = capstone case</a:t>
            </a:r>
            <a:endParaRPr lang="en-US" dirty="0" smtClean="0"/>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Competitive analysis: famous </a:t>
            </a:r>
            <a:r>
              <a:rPr lang="en-US" dirty="0" err="1" smtClean="0"/>
              <a:t>Hoteling</a:t>
            </a:r>
            <a:r>
              <a:rPr lang="en-US" dirty="0" smtClean="0"/>
              <a:t> model that you’ve covered elsewhere….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Facility role: see matrix</a:t>
            </a:r>
          </a:p>
          <a:p>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r>
              <a:rPr lang="en-US" smtClean="0"/>
              <a:t>Sourcing = the TLC sourcing differential, EXCLUDING inventory &amp; service considerations (working capital).</a:t>
            </a:r>
          </a:p>
          <a:p>
            <a:endParaRPr lang="en-US" smtClean="0"/>
          </a:p>
        </p:txBody>
      </p:sp>
      <p:sp>
        <p:nvSpPr>
          <p:cNvPr id="95237" name="Slide Number Placeholder 4"/>
          <p:cNvSpPr>
            <a:spLocks noGrp="1"/>
          </p:cNvSpPr>
          <p:nvPr>
            <p:ph type="sldNum" sz="quarter" idx="5"/>
          </p:nvPr>
        </p:nvSpPr>
        <p:spPr>
          <a:noFill/>
        </p:spPr>
        <p:txBody>
          <a:bodyPr/>
          <a:lstStyle/>
          <a:p>
            <a:pPr defTabSz="974855"/>
            <a:fld id="{F6017DBA-2814-435E-9CA8-12829D264B73}" type="slidenum">
              <a:rPr lang="en-US" sz="1200" smtClean="0">
                <a:solidFill>
                  <a:srgbClr val="000000"/>
                </a:solidFill>
              </a:rPr>
              <a:pPr defTabSz="974855"/>
              <a:t>13</a:t>
            </a:fld>
            <a:endParaRPr lang="en-US" sz="1200" dirty="0" smtClean="0">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endParaRPr lang="en-US" smtClean="0"/>
          </a:p>
        </p:txBody>
      </p:sp>
      <p:sp>
        <p:nvSpPr>
          <p:cNvPr id="94213" name="Slide Number Placeholder 4"/>
          <p:cNvSpPr>
            <a:spLocks noGrp="1"/>
          </p:cNvSpPr>
          <p:nvPr>
            <p:ph type="sldNum" sz="quarter" idx="5"/>
          </p:nvPr>
        </p:nvSpPr>
        <p:spPr>
          <a:noFill/>
        </p:spPr>
        <p:txBody>
          <a:bodyPr/>
          <a:lstStyle/>
          <a:p>
            <a:pPr defTabSz="974855"/>
            <a:fld id="{79E13050-A8E0-44B2-AD4C-7CEE1D54326F}" type="slidenum">
              <a:rPr lang="en-US" sz="1200" smtClean="0">
                <a:solidFill>
                  <a:srgbClr val="000000"/>
                </a:solidFill>
              </a:rPr>
              <a:pPr defTabSz="974855"/>
              <a:t>14</a:t>
            </a:fld>
            <a:endParaRPr lang="en-US" sz="1200" dirty="0" smtClean="0">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smtClean="0"/>
              <a:t>EMPHASIZE</a:t>
            </a:r>
            <a:r>
              <a:rPr lang="en-US" baseline="0" dirty="0" smtClean="0"/>
              <a:t> THAT PERIOD DEPENDS ON LEAD TIME UNITS. DAYS, WEEKS, MONTHS.</a:t>
            </a:r>
          </a:p>
          <a:p>
            <a:r>
              <a:rPr lang="en-US" baseline="0" dirty="0" smtClean="0"/>
              <a:t>Note that Lead time differential does not appear. Because sending deterministic supply to china and Mexico lead time one period.</a:t>
            </a:r>
          </a:p>
          <a:p>
            <a:endParaRPr lang="en-US" baseline="0" dirty="0" smtClean="0"/>
          </a:p>
          <a:p>
            <a:r>
              <a:rPr lang="en-US" baseline="0" dirty="0" smtClean="0"/>
              <a:t>After discussing what happens as demand uncertainty increases etc., then ask students what h, delta c would be for the game? Can then tell them what base allocation would be.</a:t>
            </a:r>
          </a:p>
          <a:p>
            <a:r>
              <a:rPr lang="en-US" baseline="0" dirty="0" smtClean="0"/>
              <a:t>Important to note that what’s optimal in expectation may not be “optimal” in a specific realization (a bad policy might get lucky).</a:t>
            </a:r>
          </a:p>
          <a:p>
            <a:endParaRPr lang="en-US" baseline="0" dirty="0" smtClean="0"/>
          </a:p>
          <a:p>
            <a:pPr marL="241653" indent="-241653">
              <a:buFont typeface="Arial" pitchFamily="34" charset="0"/>
              <a:buChar char="•"/>
            </a:pPr>
            <a:r>
              <a:rPr lang="en-US" dirty="0" smtClean="0"/>
              <a:t>h</a:t>
            </a:r>
            <a:r>
              <a:rPr lang="en-US" baseline="0" dirty="0" smtClean="0"/>
              <a:t> = 1% * 7250 (approx) = $72.5  Note: approx because how do you cost inventory china or Mexico cost; some weighted average? </a:t>
            </a:r>
          </a:p>
          <a:p>
            <a:pPr marL="241653" indent="-241653">
              <a:buFont typeface="Arial" pitchFamily="34" charset="0"/>
              <a:buChar char="•"/>
            </a:pPr>
            <a:r>
              <a:rPr lang="en-US" baseline="0" dirty="0" smtClean="0"/>
              <a:t>delta c = 8000-7250=$750</a:t>
            </a:r>
          </a:p>
          <a:p>
            <a:pPr marL="241653" indent="-241653">
              <a:buFont typeface="Arial" pitchFamily="34" charset="0"/>
              <a:buChar char="•"/>
            </a:pPr>
            <a:r>
              <a:rPr lang="en-US" baseline="0" dirty="0" smtClean="0"/>
              <a:t>Based on entire sample: lambda = 39.8; Sigma = 20.48; Base allocation = 1 – 20.48*SQRT(72.5/ 2*39.8*750) = 0.286; Base demand = 39.8*0.286=11.4</a:t>
            </a:r>
          </a:p>
          <a:p>
            <a:pPr marL="241653" indent="-241653">
              <a:buFont typeface="Arial" pitchFamily="34" charset="0"/>
              <a:buChar char="•"/>
            </a:pPr>
            <a:r>
              <a:rPr lang="en-US" baseline="0" dirty="0" smtClean="0"/>
              <a:t>Based on N(50,15) in first 30 periods: </a:t>
            </a:r>
            <a:r>
              <a:rPr lang="en-US" sz="1000" kern="1200" baseline="0" dirty="0" smtClean="0">
                <a:solidFill>
                  <a:schemeClr val="tx1"/>
                </a:solidFill>
                <a:latin typeface="Times New Roman" pitchFamily="18" charset="0"/>
                <a:ea typeface="+mn-ea"/>
                <a:cs typeface="+mn-cs"/>
              </a:rPr>
              <a:t>Base =</a:t>
            </a:r>
            <a:r>
              <a:rPr lang="en-US" sz="1000" kern="1200" dirty="0" smtClean="0">
                <a:solidFill>
                  <a:schemeClr val="tx1"/>
                </a:solidFill>
                <a:latin typeface="Times New Roman" pitchFamily="18" charset="0"/>
                <a:ea typeface="+mn-ea"/>
                <a:cs typeface="+mn-cs"/>
              </a:rPr>
              <a:t> fraction to China = 1 – 15 *</a:t>
            </a:r>
            <a:r>
              <a:rPr lang="en-US" sz="1000" kern="1200" dirty="0" err="1" smtClean="0">
                <a:solidFill>
                  <a:schemeClr val="tx1"/>
                </a:solidFill>
                <a:latin typeface="Times New Roman" pitchFamily="18" charset="0"/>
                <a:ea typeface="+mn-ea"/>
                <a:cs typeface="+mn-cs"/>
              </a:rPr>
              <a:t>sqrt</a:t>
            </a:r>
            <a:r>
              <a:rPr lang="en-US" sz="1000" kern="1200" dirty="0" smtClean="0">
                <a:solidFill>
                  <a:schemeClr val="tx1"/>
                </a:solidFill>
                <a:latin typeface="Times New Roman" pitchFamily="18" charset="0"/>
                <a:ea typeface="+mn-ea"/>
                <a:cs typeface="+mn-cs"/>
              </a:rPr>
              <a:t>(72.5/(2*50*750)) = 0.53 or 53%; Base demand = 26.</a:t>
            </a:r>
            <a:endParaRPr lang="en-US" baseline="0" dirty="0" smtClean="0"/>
          </a:p>
          <a:p>
            <a:pPr marL="241653" indent="-241653">
              <a:buFont typeface="Arial" pitchFamily="34" charset="0"/>
              <a:buChar char="•"/>
            </a:pPr>
            <a:endParaRPr lang="en-US" baseline="0" dirty="0" smtClean="0"/>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Using (1) and (11) in our Mgt Sc (2010) paper on pp. 116-117 yields: </a:t>
            </a:r>
          </a:p>
          <a:p>
            <a:r>
              <a:rPr lang="en-US" sz="1000" kern="1200" dirty="0" smtClean="0">
                <a:solidFill>
                  <a:schemeClr val="tx1"/>
                </a:solidFill>
                <a:latin typeface="Times New Roman" pitchFamily="18" charset="0"/>
                <a:ea typeface="+mn-ea"/>
                <a:cs typeface="+mn-cs"/>
              </a:rPr>
              <a:t>Fraction to China = 1 – s  </a:t>
            </a:r>
            <a:r>
              <a:rPr lang="en-US" sz="1000" kern="1200" dirty="0" err="1" smtClean="0">
                <a:solidFill>
                  <a:schemeClr val="tx1"/>
                </a:solidFill>
                <a:latin typeface="Times New Roman" pitchFamily="18" charset="0"/>
                <a:ea typeface="+mn-ea"/>
                <a:cs typeface="+mn-cs"/>
              </a:rPr>
              <a:t>sqrt</a:t>
            </a:r>
            <a:r>
              <a:rPr lang="en-US" sz="1000" kern="1200" dirty="0" smtClean="0">
                <a:solidFill>
                  <a:schemeClr val="tx1"/>
                </a:solidFill>
                <a:latin typeface="Times New Roman" pitchFamily="18" charset="0"/>
                <a:ea typeface="+mn-ea"/>
                <a:cs typeface="+mn-cs"/>
              </a:rPr>
              <a:t>(h /(2 l Dc) ).</a:t>
            </a:r>
          </a:p>
          <a:p>
            <a:r>
              <a:rPr lang="en-US" sz="1000" kern="1200" dirty="0" smtClean="0">
                <a:solidFill>
                  <a:schemeClr val="tx1"/>
                </a:solidFill>
                <a:latin typeface="Times New Roman" pitchFamily="18" charset="0"/>
                <a:ea typeface="+mn-ea"/>
                <a:cs typeface="+mn-cs"/>
              </a:rPr>
              <a:t>Care is needed to figure out the coefficient of variation of </a:t>
            </a:r>
            <a:r>
              <a:rPr lang="en-US" sz="1000" kern="1200" dirty="0" err="1" smtClean="0">
                <a:solidFill>
                  <a:schemeClr val="tx1"/>
                </a:solidFill>
                <a:latin typeface="Times New Roman" pitchFamily="18" charset="0"/>
                <a:ea typeface="+mn-ea"/>
                <a:cs typeface="+mn-cs"/>
              </a:rPr>
              <a:t>interarrival</a:t>
            </a:r>
            <a:r>
              <a:rPr lang="en-US" sz="1000" kern="1200" dirty="0" smtClean="0">
                <a:solidFill>
                  <a:schemeClr val="tx1"/>
                </a:solidFill>
                <a:latin typeface="Times New Roman" pitchFamily="18" charset="0"/>
                <a:ea typeface="+mn-ea"/>
                <a:cs typeface="+mn-cs"/>
              </a:rPr>
              <a:t> times s = </a:t>
            </a:r>
            <a:r>
              <a:rPr lang="en-US" sz="1000" kern="1200" dirty="0" err="1" smtClean="0">
                <a:solidFill>
                  <a:schemeClr val="tx1"/>
                </a:solidFill>
                <a:latin typeface="Times New Roman" pitchFamily="18" charset="0"/>
                <a:ea typeface="+mn-ea"/>
                <a:cs typeface="+mn-cs"/>
              </a:rPr>
              <a:t>v_D</a:t>
            </a:r>
            <a:r>
              <a:rPr lang="en-US" sz="1000" kern="1200" dirty="0" smtClean="0">
                <a:solidFill>
                  <a:schemeClr val="tx1"/>
                </a:solidFill>
                <a:latin typeface="Times New Roman" pitchFamily="18" charset="0"/>
                <a:ea typeface="+mn-ea"/>
                <a:cs typeface="+mn-cs"/>
              </a:rPr>
              <a:t>.  According to p. 122 this can be related to the coefficient of variation of the demand per period (“</a:t>
            </a:r>
            <a:r>
              <a:rPr lang="en-US" sz="1000" kern="1200" dirty="0" err="1" smtClean="0">
                <a:solidFill>
                  <a:schemeClr val="tx1"/>
                </a:solidFill>
                <a:latin typeface="Times New Roman" pitchFamily="18" charset="0"/>
                <a:ea typeface="+mn-ea"/>
                <a:cs typeface="+mn-cs"/>
              </a:rPr>
              <a:t>COV_d</a:t>
            </a:r>
            <a:r>
              <a:rPr lang="en-US" sz="1000" kern="1200" dirty="0" smtClean="0">
                <a:solidFill>
                  <a:schemeClr val="tx1"/>
                </a:solidFill>
                <a:latin typeface="Times New Roman" pitchFamily="18" charset="0"/>
                <a:ea typeface="+mn-ea"/>
                <a:cs typeface="+mn-cs"/>
              </a:rPr>
              <a:t> “) as follows:</a:t>
            </a:r>
          </a:p>
          <a:p>
            <a:r>
              <a:rPr lang="en-US" sz="1000" kern="1200" dirty="0" smtClean="0">
                <a:solidFill>
                  <a:schemeClr val="tx1"/>
                </a:solidFill>
                <a:latin typeface="Times New Roman" pitchFamily="18" charset="0"/>
                <a:ea typeface="+mn-ea"/>
                <a:cs typeface="+mn-cs"/>
              </a:rPr>
              <a:t>s  = </a:t>
            </a:r>
            <a:r>
              <a:rPr lang="en-US" sz="1000" kern="1200" dirty="0" err="1" smtClean="0">
                <a:solidFill>
                  <a:schemeClr val="tx1"/>
                </a:solidFill>
                <a:latin typeface="Times New Roman" pitchFamily="18" charset="0"/>
                <a:ea typeface="+mn-ea"/>
                <a:cs typeface="+mn-cs"/>
              </a:rPr>
              <a:t>v_D</a:t>
            </a:r>
            <a:r>
              <a:rPr lang="en-US" sz="1000" kern="1200" dirty="0" smtClean="0">
                <a:solidFill>
                  <a:schemeClr val="tx1"/>
                </a:solidFill>
                <a:latin typeface="Times New Roman" pitchFamily="18" charset="0"/>
                <a:ea typeface="+mn-ea"/>
                <a:cs typeface="+mn-cs"/>
              </a:rPr>
              <a:t> = l x COV_D = 50 * 0.3 = 15</a:t>
            </a:r>
          </a:p>
          <a:p>
            <a:r>
              <a:rPr lang="en-US" sz="1000" kern="1200" dirty="0" smtClean="0">
                <a:solidFill>
                  <a:schemeClr val="tx1"/>
                </a:solidFill>
                <a:latin typeface="Times New Roman" pitchFamily="18" charset="0"/>
                <a:ea typeface="+mn-ea"/>
                <a:cs typeface="+mn-cs"/>
              </a:rPr>
              <a:t>Hence, fraction to China = 1 – 15 *</a:t>
            </a:r>
            <a:r>
              <a:rPr lang="en-US" sz="1000" kern="1200" dirty="0" err="1" smtClean="0">
                <a:solidFill>
                  <a:schemeClr val="tx1"/>
                </a:solidFill>
                <a:latin typeface="Times New Roman" pitchFamily="18" charset="0"/>
                <a:ea typeface="+mn-ea"/>
                <a:cs typeface="+mn-cs"/>
              </a:rPr>
              <a:t>sqrt</a:t>
            </a:r>
            <a:r>
              <a:rPr lang="en-US" sz="1000" kern="1200" dirty="0" smtClean="0">
                <a:solidFill>
                  <a:schemeClr val="tx1"/>
                </a:solidFill>
                <a:latin typeface="Times New Roman" pitchFamily="18" charset="0"/>
                <a:ea typeface="+mn-ea"/>
                <a:cs typeface="+mn-cs"/>
              </a:rPr>
              <a:t>(72.5/(2*50*750)) = 0.53 or 53%. </a:t>
            </a:r>
          </a:p>
          <a:p>
            <a:r>
              <a:rPr lang="en-US" sz="1000" kern="1200" dirty="0" smtClean="0">
                <a:solidFill>
                  <a:schemeClr val="tx1"/>
                </a:solidFill>
                <a:latin typeface="Times New Roman" pitchFamily="18" charset="0"/>
                <a:ea typeface="+mn-ea"/>
                <a:cs typeface="+mn-cs"/>
              </a:rPr>
              <a:t>(There are several explanations why this is not closer to 78%:  The formula assumes steady state (infinite horizon), stationary demand, stationary policy and high volume (‘asymptotic’), AND backlogging AND assumes capacity optimization.  Here we have lost sales and unlimited capacity. With finite horizon and dynamic policy, one will overstock in first season relative to the stationary policy result.  Also, with high volume, allocations are near 100%, so we are too far from the asymptotic regime: volumes are too small and the formula is not very accurate.) </a:t>
            </a:r>
          </a:p>
          <a:p>
            <a:endParaRPr lang="en-US" sz="1000" kern="1200" dirty="0" smtClean="0">
              <a:solidFill>
                <a:schemeClr val="tx1"/>
              </a:solidFill>
              <a:latin typeface="Times New Roman" pitchFamily="18" charset="0"/>
              <a:ea typeface="+mn-ea"/>
              <a:cs typeface="+mn-cs"/>
            </a:endParaRPr>
          </a:p>
          <a:p>
            <a:pPr>
              <a:defRPr/>
            </a:pPr>
            <a:endParaRPr lang="en-US" dirty="0" smtClean="0"/>
          </a:p>
          <a:p>
            <a:pPr>
              <a:defRPr/>
            </a:pPr>
            <a:r>
              <a:rPr lang="en-US" dirty="0" smtClean="0"/>
              <a:t>It is good to point out:</a:t>
            </a:r>
          </a:p>
          <a:p>
            <a:pPr marL="228567" indent="-228567">
              <a:buFont typeface="+mj-lt"/>
              <a:buAutoNum type="arabicPeriod"/>
              <a:defRPr/>
            </a:pPr>
            <a:r>
              <a:rPr lang="en-US" dirty="0" smtClean="0"/>
              <a:t>The disclaimer of the model: it assumes steady state and stochastic supply processes in continuous time. </a:t>
            </a:r>
          </a:p>
          <a:p>
            <a:pPr marL="228567" indent="-228567">
              <a:buFont typeface="+mj-lt"/>
              <a:buAutoNum type="arabicPeriod"/>
              <a:defRPr/>
            </a:pPr>
            <a:r>
              <a:rPr lang="en-US" dirty="0" smtClean="0"/>
              <a:t>The game played the start-up from zero inventory in discrete time with discrete </a:t>
            </a:r>
            <a:r>
              <a:rPr lang="en-US" dirty="0" err="1" smtClean="0"/>
              <a:t>leadtimes</a:t>
            </a:r>
            <a:r>
              <a:rPr lang="en-US" dirty="0" smtClean="0"/>
              <a:t>.  So in practice, you would adjust the formula using optimization via simulation (see next slide)</a:t>
            </a:r>
          </a:p>
          <a:p>
            <a:pPr marL="228567" indent="-228567">
              <a:buFont typeface="+mj-lt"/>
              <a:buAutoNum type="arabicPeriod"/>
              <a:defRPr/>
            </a:pPr>
            <a:r>
              <a:rPr lang="en-US" dirty="0" smtClean="0"/>
              <a:t>Nevertheless, the prescription shows the key drivers:</a:t>
            </a:r>
          </a:p>
          <a:p>
            <a:pPr>
              <a:defRPr/>
            </a:pPr>
            <a:endParaRPr lang="en-US" dirty="0" smtClean="0"/>
          </a:p>
          <a:p>
            <a:pPr>
              <a:defRPr/>
            </a:pPr>
            <a:r>
              <a:rPr lang="en-US" dirty="0" smtClean="0"/>
              <a:t>1. monetary ratio</a:t>
            </a:r>
          </a:p>
          <a:p>
            <a:pPr>
              <a:defRPr/>
            </a:pPr>
            <a:r>
              <a:rPr lang="en-US" dirty="0" smtClean="0"/>
              <a:t>2. COV: as COV increases, </a:t>
            </a:r>
            <a:r>
              <a:rPr lang="en-US" dirty="0" err="1" smtClean="0"/>
              <a:t>offshoring</a:t>
            </a:r>
            <a:r>
              <a:rPr lang="en-US" dirty="0" smtClean="0"/>
              <a:t> decreases.  WHEN is this?  Beginning and end of PLC</a:t>
            </a:r>
          </a:p>
          <a:p>
            <a:pPr>
              <a:defRPr/>
            </a:pPr>
            <a:endParaRPr lang="en-US" dirty="0" smtClean="0"/>
          </a:p>
          <a:p>
            <a:pPr>
              <a:defRPr/>
            </a:pPr>
            <a:r>
              <a:rPr lang="en-US" dirty="0" smtClean="0"/>
              <a:t>What is not captured in model?  Strategic risks, </a:t>
            </a:r>
            <a:r>
              <a:rPr lang="en-US" dirty="0" err="1" smtClean="0"/>
              <a:t>Xchange</a:t>
            </a:r>
            <a:r>
              <a:rPr lang="en-US" dirty="0" smtClean="0"/>
              <a:t> rates, oil, dynamic changes, etc.  All these increase volatility and should reduce </a:t>
            </a:r>
            <a:r>
              <a:rPr lang="en-US" dirty="0" err="1" smtClean="0"/>
              <a:t>offshoring</a:t>
            </a:r>
            <a:r>
              <a:rPr lang="en-US" dirty="0" smtClean="0"/>
              <a:t>/base.  </a:t>
            </a:r>
          </a:p>
          <a:p>
            <a:pPr>
              <a:defRPr/>
            </a:pPr>
            <a:r>
              <a:rPr lang="en-US" dirty="0" smtClean="0"/>
              <a:t>THEREFORE: use the formula as a starting upper bound in practice!</a:t>
            </a:r>
          </a:p>
          <a:p>
            <a:pPr marL="241653" indent="-241653">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15</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eaLnBrk="1" fontAlgn="auto" hangingPunct="1">
              <a:spcBef>
                <a:spcPts val="0"/>
              </a:spcBef>
              <a:spcAft>
                <a:spcPts val="0"/>
              </a:spcAft>
              <a:defRPr/>
            </a:pPr>
            <a:r>
              <a:rPr lang="en-US" dirty="0" smtClean="0"/>
              <a:t>If Mexico had a zero lead time? Then respon</a:t>
            </a:r>
            <a:r>
              <a:rPr lang="en-US" baseline="0" dirty="0" smtClean="0"/>
              <a:t>d to order (well respond to difference in demand and on-hand inventory) and so no safety stock.</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16</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Depending on time, may have to tell students</a:t>
            </a:r>
            <a:r>
              <a:rPr lang="en-US" baseline="0" dirty="0" smtClean="0"/>
              <a:t> to read the next few slides. If so, make sure to tell them again that an important consideration is keeping time units consistent. L, mean, and </a:t>
            </a:r>
            <a:r>
              <a:rPr lang="en-US" baseline="0" dirty="0" err="1" smtClean="0"/>
              <a:t>stdev</a:t>
            </a:r>
            <a:r>
              <a:rPr lang="en-US" baseline="0" dirty="0" smtClean="0"/>
              <a:t> should all refer to the same underlying time period.</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17</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Won’t have</a:t>
            </a:r>
            <a:r>
              <a:rPr lang="en-US" b="0" baseline="0" dirty="0" smtClean="0"/>
              <a:t> time to walk through but here for my info if question comes up during or after class.</a:t>
            </a:r>
            <a:endParaRPr lang="en-US" b="0" dirty="0" smtClean="0"/>
          </a:p>
          <a:p>
            <a:endParaRPr lang="en-US" b="1" dirty="0" smtClean="0"/>
          </a:p>
          <a:p>
            <a:r>
              <a:rPr lang="en-US" b="1" dirty="0" smtClean="0"/>
              <a:t>China: </a:t>
            </a:r>
          </a:p>
          <a:p>
            <a:r>
              <a:rPr lang="en-US" dirty="0" smtClean="0"/>
              <a:t>Underage = 10000</a:t>
            </a:r>
            <a:r>
              <a:rPr lang="en-US" baseline="0" dirty="0" smtClean="0"/>
              <a:t> -7250=2750</a:t>
            </a:r>
          </a:p>
          <a:p>
            <a:r>
              <a:rPr lang="en-US" baseline="0" dirty="0" smtClean="0"/>
              <a:t>Overage = 0.01*7250 = 72.5</a:t>
            </a:r>
          </a:p>
          <a:p>
            <a:r>
              <a:rPr lang="en-US" baseline="0" dirty="0" smtClean="0"/>
              <a:t>Fractile (service level) = 2750 / (2750 + 72.5) = 0.974</a:t>
            </a:r>
          </a:p>
          <a:p>
            <a:r>
              <a:rPr lang="en-US" baseline="0" dirty="0" smtClean="0"/>
              <a:t>Target Inv Level = 4(50)+normsinv(0.974) *15*</a:t>
            </a:r>
            <a:r>
              <a:rPr lang="en-US" baseline="0" dirty="0" err="1" smtClean="0"/>
              <a:t>sqrt</a:t>
            </a:r>
            <a:r>
              <a:rPr lang="en-US" baseline="0" dirty="0" smtClean="0"/>
              <a:t>(4)=258</a:t>
            </a:r>
          </a:p>
          <a:p>
            <a:r>
              <a:rPr lang="en-US" baseline="0" dirty="0" smtClean="0"/>
              <a:t>(Using full sample: 4(39.8)+</a:t>
            </a:r>
            <a:r>
              <a:rPr lang="en-US" baseline="0" dirty="0" err="1" smtClean="0"/>
              <a:t>normsinv</a:t>
            </a:r>
            <a:r>
              <a:rPr lang="en-US" baseline="0" dirty="0" smtClean="0"/>
              <a:t>(0.974) *20.48*</a:t>
            </a:r>
            <a:r>
              <a:rPr lang="en-US" baseline="0" dirty="0" err="1" smtClean="0"/>
              <a:t>sqrt</a:t>
            </a:r>
            <a:r>
              <a:rPr lang="en-US" baseline="0" dirty="0" smtClean="0"/>
              <a:t>(4)=239.0)</a:t>
            </a:r>
          </a:p>
          <a:p>
            <a:endParaRPr lang="en-US" baseline="0" dirty="0" smtClean="0"/>
          </a:p>
          <a:p>
            <a:r>
              <a:rPr lang="en-US" b="1" dirty="0" smtClean="0"/>
              <a:t>Mexico: </a:t>
            </a:r>
          </a:p>
          <a:p>
            <a:r>
              <a:rPr lang="en-US" dirty="0" smtClean="0"/>
              <a:t>Underage = 10000</a:t>
            </a:r>
            <a:r>
              <a:rPr lang="en-US" baseline="0" dirty="0" smtClean="0"/>
              <a:t> -8000=2000</a:t>
            </a:r>
          </a:p>
          <a:p>
            <a:r>
              <a:rPr lang="en-US" baseline="0" dirty="0" smtClean="0"/>
              <a:t>Overage = 0.01*8000 = 80</a:t>
            </a:r>
          </a:p>
          <a:p>
            <a:r>
              <a:rPr lang="en-US" baseline="0" dirty="0" smtClean="0"/>
              <a:t>Fractile (service level) = 2000 / (2000 + 80) = 0.961</a:t>
            </a:r>
          </a:p>
          <a:p>
            <a:r>
              <a:rPr lang="en-US" baseline="0" dirty="0" smtClean="0"/>
              <a:t>Target Inv Level = (50)+normsinv(0.961) *15*</a:t>
            </a:r>
            <a:r>
              <a:rPr lang="en-US" baseline="0" dirty="0" err="1" smtClean="0"/>
              <a:t>sqrt</a:t>
            </a:r>
            <a:r>
              <a:rPr lang="en-US" baseline="0" dirty="0" smtClean="0"/>
              <a:t>(1)=76</a:t>
            </a:r>
          </a:p>
          <a:p>
            <a:r>
              <a:rPr lang="en-US" baseline="0" dirty="0" smtClean="0"/>
              <a:t>(Using full sample: 1(39.8)+</a:t>
            </a:r>
            <a:r>
              <a:rPr lang="en-US" baseline="0" dirty="0" err="1" smtClean="0"/>
              <a:t>normsinv</a:t>
            </a:r>
            <a:r>
              <a:rPr lang="en-US" baseline="0" dirty="0" smtClean="0"/>
              <a:t>(0.961) *20.48*</a:t>
            </a:r>
            <a:r>
              <a:rPr lang="en-US" baseline="0" dirty="0" err="1" smtClean="0"/>
              <a:t>sqrt</a:t>
            </a:r>
            <a:r>
              <a:rPr lang="en-US" baseline="0" dirty="0" smtClean="0"/>
              <a:t>(1)=76</a:t>
            </a:r>
          </a:p>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19</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smtClean="0"/>
          </a:p>
          <a:p>
            <a:pPr lvl="0"/>
            <a:r>
              <a:rPr lang="en-US" sz="1000" kern="1200" dirty="0" smtClean="0">
                <a:solidFill>
                  <a:schemeClr val="tx1"/>
                </a:solidFill>
                <a:latin typeface="Times New Roman" pitchFamily="18" charset="0"/>
                <a:ea typeface="+mn-ea"/>
                <a:cs typeface="+mn-cs"/>
              </a:rPr>
              <a:t>Stationary Sourcing Policy</a:t>
            </a:r>
          </a:p>
          <a:p>
            <a:r>
              <a:rPr lang="en-US" sz="1000" kern="1200" dirty="0" smtClean="0">
                <a:solidFill>
                  <a:schemeClr val="tx1"/>
                </a:solidFill>
                <a:latin typeface="Times New Roman" pitchFamily="18" charset="0"/>
                <a:ea typeface="+mn-ea"/>
                <a:cs typeface="+mn-cs"/>
              </a:rPr>
              <a:t>The simplest choice is having a stationary policy (even though the demand distribution changes) and it also gives a good benchmark and opportunity to explain the different policies (before moving onto part B which is a dynamic policy).</a:t>
            </a:r>
          </a:p>
          <a:p>
            <a:endParaRPr lang="en-US" sz="1000" kern="1200" dirty="0" smtClean="0">
              <a:solidFill>
                <a:schemeClr val="tx1"/>
              </a:solidFill>
              <a:latin typeface="Times New Roman" pitchFamily="18" charset="0"/>
              <a:ea typeface="+mn-ea"/>
              <a:cs typeface="+mn-cs"/>
            </a:endParaRP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Explain policies:</a:t>
            </a:r>
          </a:p>
          <a:p>
            <a:r>
              <a:rPr lang="en-US" dirty="0" smtClean="0"/>
              <a:t>Single sourcing target = bring inventory position of pipeline up to target</a:t>
            </a:r>
          </a:p>
          <a:p>
            <a:r>
              <a:rPr lang="en-US" dirty="0" smtClean="0"/>
              <a:t>- for Mexico: consider on-hand only</a:t>
            </a:r>
          </a:p>
          <a:p>
            <a:r>
              <a:rPr lang="en-US" dirty="0" smtClean="0"/>
              <a:t>- for China: consider total pipeline = on-hand + what’s on the boat.</a:t>
            </a:r>
          </a:p>
          <a:p>
            <a:endParaRPr lang="en-US" dirty="0" smtClean="0"/>
          </a:p>
          <a:p>
            <a:r>
              <a:rPr lang="en-US" dirty="0" smtClean="0"/>
              <a:t>TBS: standing china order of 8 units each week and inventory-on-hand target of 65 for Mexico (just happens to be the</a:t>
            </a:r>
            <a:r>
              <a:rPr lang="en-US" baseline="0" dirty="0" smtClean="0"/>
              <a:t> same of</a:t>
            </a:r>
            <a:r>
              <a:rPr lang="en-US" dirty="0" smtClean="0"/>
              <a:t> single </a:t>
            </a:r>
            <a:r>
              <a:rPr lang="en-US" dirty="0" err="1" smtClean="0"/>
              <a:t>mexico</a:t>
            </a:r>
            <a:r>
              <a:rPr lang="en-US" dirty="0" smtClean="0"/>
              <a:t> sourcing; typically a little lower)</a:t>
            </a:r>
          </a:p>
          <a:p>
            <a:endParaRPr lang="en-US" dirty="0" smtClean="0"/>
          </a:p>
          <a:p>
            <a:r>
              <a:rPr lang="en-US" dirty="0" smtClean="0"/>
              <a:t>Dual index:</a:t>
            </a:r>
          </a:p>
          <a:p>
            <a:pPr>
              <a:buFontTx/>
              <a:buChar char="-"/>
            </a:pPr>
            <a:r>
              <a:rPr lang="en-US" dirty="0" smtClean="0"/>
              <a:t>first, , place </a:t>
            </a:r>
            <a:r>
              <a:rPr lang="en-US" dirty="0" err="1" smtClean="0"/>
              <a:t>Mex</a:t>
            </a:r>
            <a:r>
              <a:rPr lang="en-US" dirty="0" smtClean="0"/>
              <a:t> order to bring on-hand up to S1 = 65place</a:t>
            </a:r>
          </a:p>
          <a:p>
            <a:pPr>
              <a:buFontTx/>
              <a:buChar char="-"/>
            </a:pPr>
            <a:r>
              <a:rPr lang="en-US" dirty="0" smtClean="0"/>
              <a:t>Then, place China order to bring total pipeline inventory up to target S2 = 116</a:t>
            </a:r>
          </a:p>
          <a:p>
            <a:endParaRPr lang="en-US" sz="1000" kern="1200" dirty="0" smtClean="0">
              <a:solidFill>
                <a:schemeClr val="tx1"/>
              </a:solidFill>
              <a:latin typeface="Times New Roman" pitchFamily="18" charset="0"/>
              <a:ea typeface="+mn-ea"/>
              <a:cs typeface="+mn-cs"/>
            </a:endParaRPr>
          </a:p>
          <a:p>
            <a:endParaRPr lang="en-US" sz="1000" kern="1200" dirty="0" smtClean="0">
              <a:solidFill>
                <a:schemeClr val="tx1"/>
              </a:solidFill>
              <a:latin typeface="Times New Roman" pitchFamily="18" charset="0"/>
              <a:ea typeface="+mn-ea"/>
              <a:cs typeface="+mn-cs"/>
            </a:endParaRP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“Stationary Policy” optimization (using the 200 demand sample paths used below as in Run 3)</a:t>
            </a:r>
          </a:p>
          <a:p>
            <a:endParaRPr lang="en-US" dirty="0" smtClean="0"/>
          </a:p>
          <a:p>
            <a:r>
              <a:rPr lang="en-US" sz="1000" kern="1200" dirty="0" smtClean="0">
                <a:solidFill>
                  <a:schemeClr val="tx1"/>
                </a:solidFill>
                <a:latin typeface="Times New Roman" pitchFamily="18" charset="0"/>
                <a:ea typeface="+mn-ea"/>
                <a:cs typeface="+mn-cs"/>
              </a:rPr>
              <a:t>The insights/remarks:</a:t>
            </a: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Single sourcing from Mexico is slightly better profit than single sourcing from China.  </a:t>
            </a:r>
          </a:p>
          <a:p>
            <a:pPr marL="685800" lvl="1" indent="-228600">
              <a:buFont typeface="Arial" pitchFamily="34" charset="0"/>
              <a:buChar char="•"/>
            </a:pPr>
            <a:r>
              <a:rPr lang="en-US" sz="1000" kern="1200" dirty="0" smtClean="0">
                <a:solidFill>
                  <a:schemeClr val="tx1"/>
                </a:solidFill>
                <a:latin typeface="Times New Roman" pitchFamily="18" charset="0"/>
                <a:ea typeface="+mn-ea"/>
                <a:cs typeface="+mn-cs"/>
              </a:rPr>
              <a:t>Nice learning lesson that long lead times imply more inventory costs that can nullify the pure sourcing cost advantage of China.</a:t>
            </a:r>
          </a:p>
          <a:p>
            <a:pPr marL="685800" lvl="1" indent="-228600">
              <a:buFont typeface="Arial" pitchFamily="34" charset="0"/>
              <a:buChar char="•"/>
            </a:pPr>
            <a:r>
              <a:rPr lang="en-US" sz="1000" kern="1200" dirty="0" smtClean="0">
                <a:solidFill>
                  <a:schemeClr val="tx1"/>
                </a:solidFill>
                <a:latin typeface="Times New Roman" pitchFamily="18" charset="0"/>
                <a:ea typeface="+mn-ea"/>
                <a:cs typeface="+mn-cs"/>
              </a:rPr>
              <a:t>Why is inventory target of China so much higher?  </a:t>
            </a:r>
            <a:r>
              <a:rPr lang="en-US" sz="1000" i="1" kern="1200" dirty="0" smtClean="0">
                <a:solidFill>
                  <a:schemeClr val="tx1"/>
                </a:solidFill>
                <a:latin typeface="Times New Roman" pitchFamily="18" charset="0"/>
                <a:ea typeface="+mn-ea"/>
                <a:cs typeface="+mn-cs"/>
              </a:rPr>
              <a:t>Because</a:t>
            </a:r>
            <a:r>
              <a:rPr lang="en-US" sz="1000" i="1" kern="1200" baseline="0" dirty="0" smtClean="0">
                <a:solidFill>
                  <a:schemeClr val="tx1"/>
                </a:solidFill>
                <a:latin typeface="Times New Roman" pitchFamily="18" charset="0"/>
                <a:ea typeface="+mn-ea"/>
                <a:cs typeface="+mn-cs"/>
              </a:rPr>
              <a:t> of higher </a:t>
            </a:r>
            <a:r>
              <a:rPr lang="en-US" sz="1000" i="1" kern="1200" baseline="0" dirty="0" err="1" smtClean="0">
                <a:solidFill>
                  <a:schemeClr val="tx1"/>
                </a:solidFill>
                <a:latin typeface="Times New Roman" pitchFamily="18" charset="0"/>
                <a:ea typeface="+mn-ea"/>
                <a:cs typeface="+mn-cs"/>
              </a:rPr>
              <a:t>leadtime</a:t>
            </a:r>
            <a:r>
              <a:rPr lang="en-US" sz="1000" i="1" kern="1200" baseline="0" dirty="0" smtClean="0">
                <a:solidFill>
                  <a:schemeClr val="tx1"/>
                </a:solidFill>
                <a:latin typeface="Times New Roman" pitchFamily="18" charset="0"/>
                <a:ea typeface="+mn-ea"/>
                <a:cs typeface="+mn-cs"/>
              </a:rPr>
              <a:t> and lower holding cost.</a:t>
            </a:r>
            <a:endParaRPr lang="en-US" sz="1000" kern="1200" dirty="0" smtClean="0">
              <a:solidFill>
                <a:schemeClr val="tx1"/>
              </a:solidFill>
              <a:latin typeface="Times New Roman" pitchFamily="18" charset="0"/>
              <a:ea typeface="+mn-ea"/>
              <a:cs typeface="+mn-cs"/>
            </a:endParaRP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TBS is about the same as Dual index – so close to optimal</a:t>
            </a: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There is a nice value increment of dual sourcing over single of 3384/3291 = 2.8% in value</a:t>
            </a: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That begs the question: what is controllable</a:t>
            </a:r>
            <a:r>
              <a:rPr lang="en-US" sz="1000" kern="1200" baseline="0" dirty="0" smtClean="0">
                <a:solidFill>
                  <a:schemeClr val="tx1"/>
                </a:solidFill>
                <a:latin typeface="Times New Roman" pitchFamily="18" charset="0"/>
                <a:ea typeface="+mn-ea"/>
                <a:cs typeface="+mn-cs"/>
              </a:rPr>
              <a:t> by the policy?  What is a good benchmark?</a:t>
            </a:r>
          </a:p>
          <a:p>
            <a:pPr marL="685800" lvl="1" indent="-228600">
              <a:buFont typeface="+mj-lt"/>
              <a:buAutoNum type="arabicPeriod"/>
            </a:pPr>
            <a:r>
              <a:rPr lang="en-US" sz="1000" kern="1200" baseline="0" dirty="0" smtClean="0">
                <a:solidFill>
                  <a:schemeClr val="tx1"/>
                </a:solidFill>
                <a:latin typeface="Times New Roman" pitchFamily="18" charset="0"/>
                <a:ea typeface="+mn-ea"/>
                <a:cs typeface="+mn-cs"/>
              </a:rPr>
              <a:t>First best = perfect info = order each demand from China 4 period before and stop ordering 4 period before end of game</a:t>
            </a:r>
          </a:p>
          <a:p>
            <a:pPr marL="685800" lvl="1" indent="-228600">
              <a:buFont typeface="+mj-lt"/>
              <a:buAutoNum type="arabicPeriod"/>
            </a:pPr>
            <a:r>
              <a:rPr lang="en-US" sz="1000" kern="1200" baseline="0" dirty="0" smtClean="0">
                <a:solidFill>
                  <a:schemeClr val="tx1"/>
                </a:solidFill>
                <a:latin typeface="Times New Roman" pitchFamily="18" charset="0"/>
                <a:ea typeface="+mn-ea"/>
                <a:cs typeface="+mn-cs"/>
              </a:rPr>
              <a:t>Second best = if students don’t know when the game will end, it is fair to keep ordering until the end (this reduces value)</a:t>
            </a:r>
          </a:p>
          <a:p>
            <a:pPr marL="685800" lvl="1" indent="-228600">
              <a:buFont typeface="+mj-lt"/>
              <a:buAutoNum type="arabicPeriod"/>
            </a:pPr>
            <a:r>
              <a:rPr lang="en-US" sz="1000" kern="1200" baseline="0" dirty="0" smtClean="0">
                <a:solidFill>
                  <a:schemeClr val="tx1"/>
                </a:solidFill>
                <a:latin typeface="Times New Roman" pitchFamily="18" charset="0"/>
                <a:ea typeface="+mn-ea"/>
                <a:cs typeface="+mn-cs"/>
              </a:rPr>
              <a:t>Aim is to reduce the mismatch</a:t>
            </a:r>
            <a:r>
              <a:rPr lang="en-US" sz="1000" kern="1200" dirty="0" smtClean="0">
                <a:solidFill>
                  <a:schemeClr val="tx1"/>
                </a:solidFill>
                <a:latin typeface="Times New Roman" pitchFamily="18" charset="0"/>
                <a:ea typeface="+mn-ea"/>
                <a:cs typeface="+mn-cs"/>
              </a:rPr>
              <a:t> cost, which can be computed as difference</a:t>
            </a:r>
            <a:r>
              <a:rPr lang="en-US" sz="1000" kern="1200" baseline="0" dirty="0" smtClean="0">
                <a:solidFill>
                  <a:schemeClr val="tx1"/>
                </a:solidFill>
                <a:latin typeface="Times New Roman" pitchFamily="18" charset="0"/>
                <a:ea typeface="+mn-ea"/>
                <a:cs typeface="+mn-cs"/>
              </a:rPr>
              <a:t> with perfect info (or second best) </a:t>
            </a:r>
            <a:r>
              <a:rPr lang="en-US" sz="1000" kern="1200" dirty="0" smtClean="0">
                <a:solidFill>
                  <a:schemeClr val="tx1"/>
                </a:solidFill>
                <a:latin typeface="Times New Roman" pitchFamily="18" charset="0"/>
                <a:ea typeface="+mn-ea"/>
                <a:cs typeface="+mn-cs"/>
              </a:rPr>
              <a:t>and a 5 to 7% in mismatch cost.</a:t>
            </a:r>
          </a:p>
          <a:p>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20</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lvl="0"/>
            <a:r>
              <a:rPr lang="en-US" sz="1000" kern="1200" dirty="0" smtClean="0">
                <a:solidFill>
                  <a:schemeClr val="tx1"/>
                </a:solidFill>
                <a:latin typeface="Times New Roman" pitchFamily="18" charset="0"/>
                <a:ea typeface="+mn-ea"/>
                <a:cs typeface="+mn-cs"/>
              </a:rPr>
              <a:t>Dynamic Sourcing Policy</a:t>
            </a:r>
          </a:p>
          <a:p>
            <a:r>
              <a:rPr lang="en-US" sz="1000" kern="1200" dirty="0" smtClean="0">
                <a:solidFill>
                  <a:schemeClr val="tx1"/>
                </a:solidFill>
                <a:latin typeface="Times New Roman" pitchFamily="18" charset="0"/>
                <a:ea typeface="+mn-ea"/>
                <a:cs typeface="+mn-cs"/>
              </a:rPr>
              <a:t>With the two given distributions, a reasonable approach is to decide on the sourcing control policy parameters for each distribution and just switch sourcing when we believe the distribution has switched.  [Again, more sophisticated approaches exist.  If we would have more than 2 distributions, finding a good sourcing policy becomes a truly difficult dynamic optimization problem.]</a:t>
            </a:r>
          </a:p>
          <a:p>
            <a:endParaRPr lang="en-US" dirty="0" smtClean="0"/>
          </a:p>
          <a:p>
            <a:endParaRPr lang="en-US" dirty="0" smtClean="0"/>
          </a:p>
          <a:p>
            <a:r>
              <a:rPr lang="en-US" sz="1000" kern="1200" dirty="0" smtClean="0">
                <a:solidFill>
                  <a:schemeClr val="tx1"/>
                </a:solidFill>
                <a:latin typeface="Times New Roman" pitchFamily="18" charset="0"/>
                <a:ea typeface="+mn-ea"/>
                <a:cs typeface="+mn-cs"/>
              </a:rPr>
              <a:t>The insights/remarks:</a:t>
            </a:r>
          </a:p>
          <a:p>
            <a:pPr lvl="0"/>
            <a:r>
              <a:rPr lang="en-US" sz="1000" kern="1200" dirty="0" smtClean="0">
                <a:solidFill>
                  <a:schemeClr val="tx1"/>
                </a:solidFill>
                <a:latin typeface="Times New Roman" pitchFamily="18" charset="0"/>
                <a:ea typeface="+mn-ea"/>
                <a:cs typeface="+mn-cs"/>
              </a:rPr>
              <a:t>1. Compared to a stationary policy, using a dynamic policy (that tailors to changing demand distribution):</a:t>
            </a:r>
          </a:p>
          <a:p>
            <a:pPr lvl="1">
              <a:buFont typeface="Arial" pitchFamily="34" charset="0"/>
              <a:buChar char="•"/>
            </a:pPr>
            <a:r>
              <a:rPr lang="en-US" sz="1000" kern="1200" dirty="0" smtClean="0">
                <a:solidFill>
                  <a:schemeClr val="tx1"/>
                </a:solidFill>
                <a:latin typeface="Times New Roman" pitchFamily="18" charset="0"/>
                <a:ea typeface="+mn-ea"/>
                <a:cs typeface="+mn-cs"/>
              </a:rPr>
              <a:t>Yields big improvements: from about $3360 to $4500 = + 34% in value; mismatch cost from 1280 down to 155 = 8-fold improvement!</a:t>
            </a:r>
          </a:p>
          <a:p>
            <a:pPr lvl="1">
              <a:buFont typeface="Arial" pitchFamily="34" charset="0"/>
              <a:buChar char="•"/>
            </a:pPr>
            <a:r>
              <a:rPr lang="en-US" sz="1000" kern="1200" dirty="0" smtClean="0">
                <a:solidFill>
                  <a:schemeClr val="tx1"/>
                </a:solidFill>
                <a:latin typeface="Times New Roman" pitchFamily="18" charset="0"/>
                <a:ea typeface="+mn-ea"/>
                <a:cs typeface="+mn-cs"/>
              </a:rPr>
              <a:t>Allows us to better hedge by “betting more during high-sales” (and getting the upside) but less if anything during decline.</a:t>
            </a:r>
          </a:p>
          <a:p>
            <a:pPr lvl="1">
              <a:buFont typeface="Arial" pitchFamily="34" charset="0"/>
              <a:buChar char="•"/>
            </a:pPr>
            <a:r>
              <a:rPr lang="en-US" sz="1000" kern="1200" dirty="0" smtClean="0">
                <a:solidFill>
                  <a:schemeClr val="tx1"/>
                </a:solidFill>
                <a:latin typeface="Times New Roman" pitchFamily="18" charset="0"/>
                <a:ea typeface="+mn-ea"/>
                <a:cs typeface="+mn-cs"/>
              </a:rPr>
              <a:t>Changes which single source is best: now it is China during high-season and then simply stop sourcing and sell off inventory during decline</a:t>
            </a:r>
          </a:p>
          <a:p>
            <a:pPr lvl="1">
              <a:buFont typeface="Arial" pitchFamily="34" charset="0"/>
              <a:buChar char="•"/>
            </a:pPr>
            <a:r>
              <a:rPr lang="en-US" sz="1000" kern="1200" dirty="0" smtClean="0">
                <a:solidFill>
                  <a:schemeClr val="tx1"/>
                </a:solidFill>
                <a:latin typeface="Times New Roman" pitchFamily="18" charset="0"/>
                <a:ea typeface="+mn-ea"/>
                <a:cs typeface="+mn-cs"/>
              </a:rPr>
              <a:t>Analytics: the option to change parameters in decline phase implies that the salvage value of inventory is close to its cost so that the critical </a:t>
            </a:r>
            <a:r>
              <a:rPr lang="en-US" sz="1000" kern="1200" dirty="0" err="1" smtClean="0">
                <a:solidFill>
                  <a:schemeClr val="tx1"/>
                </a:solidFill>
                <a:latin typeface="Times New Roman" pitchFamily="18" charset="0"/>
                <a:ea typeface="+mn-ea"/>
                <a:cs typeface="+mn-cs"/>
              </a:rPr>
              <a:t>fractile</a:t>
            </a:r>
            <a:r>
              <a:rPr lang="en-US" sz="1000" kern="1200" dirty="0" smtClean="0">
                <a:solidFill>
                  <a:schemeClr val="tx1"/>
                </a:solidFill>
                <a:latin typeface="Times New Roman" pitchFamily="18" charset="0"/>
                <a:ea typeface="+mn-ea"/>
                <a:cs typeface="+mn-cs"/>
              </a:rPr>
              <a:t> solution is near optimal. </a:t>
            </a:r>
          </a:p>
          <a:p>
            <a:pPr lvl="0"/>
            <a:r>
              <a:rPr lang="en-US" sz="1000" kern="1200" dirty="0" smtClean="0">
                <a:solidFill>
                  <a:schemeClr val="tx1"/>
                </a:solidFill>
                <a:latin typeface="Times New Roman" pitchFamily="18" charset="0"/>
                <a:ea typeface="+mn-ea"/>
                <a:cs typeface="+mn-cs"/>
              </a:rPr>
              <a:t>2. Insights for Dual Sourcing</a:t>
            </a:r>
          </a:p>
          <a:p>
            <a:pPr lvl="1">
              <a:buFont typeface="Arial" pitchFamily="34" charset="0"/>
              <a:buChar char="•"/>
            </a:pPr>
            <a:r>
              <a:rPr lang="en-US" sz="1000" kern="1200" dirty="0" smtClean="0">
                <a:solidFill>
                  <a:schemeClr val="tx1"/>
                </a:solidFill>
                <a:latin typeface="Times New Roman" pitchFamily="18" charset="0"/>
                <a:ea typeface="+mn-ea"/>
                <a:cs typeface="+mn-cs"/>
              </a:rPr>
              <a:t>Dual sourcing gives significant improvement over single sourcing: 2.7% in value and 40+% in mismatch cost</a:t>
            </a:r>
          </a:p>
          <a:p>
            <a:pPr lvl="1">
              <a:buFont typeface="Arial" pitchFamily="34" charset="0"/>
              <a:buChar char="•"/>
            </a:pPr>
            <a:r>
              <a:rPr lang="en-US" sz="1000" kern="1200" dirty="0" smtClean="0">
                <a:solidFill>
                  <a:schemeClr val="tx1"/>
                </a:solidFill>
                <a:latin typeface="Times New Roman" pitchFamily="18" charset="0"/>
                <a:ea typeface="+mn-ea"/>
                <a:cs typeface="+mn-cs"/>
              </a:rPr>
              <a:t>TBS is about the same as Dual index – so close to optimal</a:t>
            </a:r>
          </a:p>
          <a:p>
            <a:pPr lvl="1">
              <a:buFont typeface="Arial" pitchFamily="34" charset="0"/>
              <a:buChar char="•"/>
            </a:pPr>
            <a:r>
              <a:rPr lang="en-US" sz="1000" kern="1200" dirty="0" smtClean="0">
                <a:solidFill>
                  <a:schemeClr val="tx1"/>
                </a:solidFill>
                <a:latin typeface="Times New Roman" pitchFamily="18" charset="0"/>
                <a:ea typeface="+mn-ea"/>
                <a:cs typeface="+mn-cs"/>
              </a:rPr>
              <a:t>What is the optimal base allocation for TBS (during high sales season) = fraction </a:t>
            </a:r>
            <a:r>
              <a:rPr lang="en-US" sz="1000" kern="1200" dirty="0" err="1" smtClean="0">
                <a:solidFill>
                  <a:schemeClr val="tx1"/>
                </a:solidFill>
                <a:latin typeface="Times New Roman" pitchFamily="18" charset="0"/>
                <a:ea typeface="+mn-ea"/>
                <a:cs typeface="+mn-cs"/>
              </a:rPr>
              <a:t>offshored</a:t>
            </a:r>
            <a:r>
              <a:rPr lang="en-US" sz="1000" kern="1200" dirty="0" smtClean="0">
                <a:solidFill>
                  <a:schemeClr val="tx1"/>
                </a:solidFill>
                <a:latin typeface="Times New Roman" pitchFamily="18" charset="0"/>
                <a:ea typeface="+mn-ea"/>
                <a:cs typeface="+mn-cs"/>
              </a:rPr>
              <a:t>?</a:t>
            </a:r>
          </a:p>
          <a:p>
            <a:pPr lvl="2">
              <a:buFontTx/>
              <a:buChar char="-"/>
            </a:pPr>
            <a:r>
              <a:rPr lang="en-US" sz="900" kern="1200" dirty="0" smtClean="0">
                <a:solidFill>
                  <a:schemeClr val="tx1"/>
                </a:solidFill>
                <a:latin typeface="Times New Roman" pitchFamily="18" charset="0"/>
                <a:ea typeface="+mn-ea"/>
                <a:cs typeface="+mn-cs"/>
              </a:rPr>
              <a:t> Simulation gives 39/50 = 78% of average demand to China.</a:t>
            </a:r>
          </a:p>
          <a:p>
            <a:pPr lvl="2">
              <a:buFontTx/>
              <a:buChar char="-"/>
            </a:pPr>
            <a:r>
              <a:rPr lang="en-US" sz="900" kern="1200" dirty="0" smtClean="0">
                <a:solidFill>
                  <a:schemeClr val="tx1"/>
                </a:solidFill>
                <a:latin typeface="Times New Roman" pitchFamily="18" charset="0"/>
                <a:ea typeface="+mn-ea"/>
                <a:cs typeface="+mn-cs"/>
              </a:rPr>
              <a:t> Over entire game this is: 39*30 periods / (50*30 + 17*10) = 70% of average total demand is covered by standing order</a:t>
            </a:r>
          </a:p>
          <a:p>
            <a:endParaRPr lang="en-US" dirty="0" smtClean="0"/>
          </a:p>
          <a:p>
            <a:r>
              <a:rPr lang="en-US" dirty="0" smtClean="0"/>
              <a:t>NOTE:</a:t>
            </a:r>
          </a:p>
          <a:p>
            <a:r>
              <a:rPr lang="en-US" dirty="0" smtClean="0"/>
              <a:t>Actual sample path</a:t>
            </a:r>
            <a:r>
              <a:rPr lang="en-US" baseline="0" dirty="0" smtClean="0"/>
              <a:t> </a:t>
            </a:r>
            <a:r>
              <a:rPr lang="en-US" dirty="0" smtClean="0"/>
              <a:t>performance for the game: </a:t>
            </a:r>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D(5,:) =  61    50    25    67    16    53    31    75    45    33    12    61    24    38    59    46    21    42    60    73    50    43    50    48     53    57    57    66    52    57    26     0    27    37     6     0    25     8    16    22</a:t>
            </a:r>
          </a:p>
          <a:p>
            <a:r>
              <a:rPr lang="en-US" sz="1000" kern="1200" dirty="0" smtClean="0">
                <a:solidFill>
                  <a:schemeClr val="tx1"/>
                </a:solidFill>
                <a:latin typeface="Times New Roman" pitchFamily="18" charset="0"/>
                <a:ea typeface="+mn-ea"/>
                <a:cs typeface="+mn-cs"/>
              </a:rPr>
              <a:t>mean(D(5,1:30)) = 47.5 and mean(D(5,31:40)) = 16.7</a:t>
            </a:r>
          </a:p>
          <a:p>
            <a:r>
              <a:rPr lang="en-US" sz="1000" kern="1200" dirty="0" smtClean="0">
                <a:solidFill>
                  <a:schemeClr val="tx1"/>
                </a:solidFill>
                <a:latin typeface="Times New Roman" pitchFamily="18" charset="0"/>
                <a:ea typeface="+mn-ea"/>
                <a:cs typeface="+mn-cs"/>
              </a:rPr>
              <a:t>[BB_SSM,BB_SSC,BB_TBS,BB_DI,B_best2,B_best]</a:t>
            </a:r>
          </a:p>
          <a:p>
            <a:r>
              <a:rPr lang="en-US" sz="1000" kern="1200" dirty="0" smtClean="0">
                <a:solidFill>
                  <a:schemeClr val="tx1"/>
                </a:solidFill>
                <a:latin typeface="Times New Roman" pitchFamily="18" charset="0"/>
                <a:ea typeface="+mn-ea"/>
                <a:cs typeface="+mn-cs"/>
              </a:rPr>
              <a:t>=  [3,541.5    4,264.8    4,448.7    4,392.5    4,377.5    4,877.96]</a:t>
            </a:r>
          </a:p>
          <a:p>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76313"/>
            <a:r>
              <a:rPr lang="en-US">
                <a:solidFill>
                  <a:prstClr val="black"/>
                </a:solidFill>
              </a:rPr>
              <a:t>OPNS454 Week 4: Capacity Timing and Location</a:t>
            </a:r>
          </a:p>
        </p:txBody>
      </p:sp>
      <p:sp>
        <p:nvSpPr>
          <p:cNvPr id="49155" name="Rectangle 3"/>
          <p:cNvSpPr>
            <a:spLocks noGrp="1" noChangeArrowheads="1"/>
          </p:cNvSpPr>
          <p:nvPr>
            <p:ph type="dt" sz="quarter" idx="1"/>
          </p:nvPr>
        </p:nvSpPr>
        <p:spPr>
          <a:noFill/>
        </p:spPr>
        <p:txBody>
          <a:bodyPr/>
          <a:lstStyle/>
          <a:p>
            <a:pPr defTabSz="976313"/>
            <a:fld id="{AD0FC77E-58C3-406E-8BD2-D9EA4AE047EB}" type="datetime1">
              <a:rPr lang="en-US">
                <a:solidFill>
                  <a:prstClr val="black"/>
                </a:solidFill>
              </a:rPr>
              <a:pPr defTabSz="976313"/>
              <a:t>2/13/2012</a:t>
            </a:fld>
            <a:endParaRPr lang="en-US">
              <a:solidFill>
                <a:prstClr val="black"/>
              </a:solidFill>
            </a:endParaRPr>
          </a:p>
        </p:txBody>
      </p:sp>
      <p:sp>
        <p:nvSpPr>
          <p:cNvPr id="49156" name="Rectangle 6"/>
          <p:cNvSpPr>
            <a:spLocks noGrp="1" noChangeArrowheads="1"/>
          </p:cNvSpPr>
          <p:nvPr>
            <p:ph type="ftr" sz="quarter" idx="4"/>
          </p:nvPr>
        </p:nvSpPr>
        <p:spPr>
          <a:noFill/>
        </p:spPr>
        <p:txBody>
          <a:bodyPr/>
          <a:lstStyle/>
          <a:p>
            <a:pPr defTabSz="976313"/>
            <a:r>
              <a:rPr lang="en-US">
                <a:solidFill>
                  <a:prstClr val="black"/>
                </a:solidFill>
              </a:rPr>
              <a:t>© Van Mieghem</a:t>
            </a:r>
          </a:p>
        </p:txBody>
      </p:sp>
      <p:sp>
        <p:nvSpPr>
          <p:cNvPr id="49157" name="Rectangle 7"/>
          <p:cNvSpPr>
            <a:spLocks noGrp="1" noChangeArrowheads="1"/>
          </p:cNvSpPr>
          <p:nvPr>
            <p:ph type="sldNum" sz="quarter" idx="5"/>
          </p:nvPr>
        </p:nvSpPr>
        <p:spPr>
          <a:noFill/>
        </p:spPr>
        <p:txBody>
          <a:bodyPr/>
          <a:lstStyle/>
          <a:p>
            <a:pPr defTabSz="976313"/>
            <a:fld id="{0C72FDAA-CDD6-4700-AC13-A202C4C6DE3A}" type="slidenum">
              <a:rPr lang="en-US">
                <a:solidFill>
                  <a:prstClr val="black"/>
                </a:solidFill>
              </a:rPr>
              <a:pPr defTabSz="976313"/>
              <a:t>2</a:t>
            </a:fld>
            <a:endParaRPr lang="en-US">
              <a:solidFill>
                <a:prstClr val="black"/>
              </a:solidFill>
            </a:endParaRPr>
          </a:p>
        </p:txBody>
      </p:sp>
      <p:sp>
        <p:nvSpPr>
          <p:cNvPr id="49158"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47111" name="Rectangle 3"/>
          <p:cNvSpPr>
            <a:spLocks noGrp="1" noChangeArrowheads="1"/>
          </p:cNvSpPr>
          <p:nvPr>
            <p:ph type="body" idx="1"/>
          </p:nvPr>
        </p:nvSpPr>
        <p:spPr>
          <a:ln/>
        </p:spPr>
        <p:txBody>
          <a:bodyPr/>
          <a:lstStyle/>
          <a:p>
            <a:pPr>
              <a:defRPr/>
            </a:pPr>
            <a:r>
              <a:rPr lang="en-US" dirty="0" smtClean="0"/>
              <a:t>Last type of analysis: </a:t>
            </a:r>
          </a:p>
          <a:p>
            <a:pPr>
              <a:defRPr/>
            </a:pPr>
            <a:r>
              <a:rPr lang="en-US" dirty="0" smtClean="0"/>
              <a:t>strategic or focus/role of a location: matrix considers two dimensions:</a:t>
            </a:r>
          </a:p>
          <a:p>
            <a:pPr marL="228600" indent="-228600">
              <a:buFont typeface="+mj-lt"/>
              <a:buAutoNum type="arabicPeriod"/>
              <a:defRPr/>
            </a:pPr>
            <a:r>
              <a:rPr lang="en-US" dirty="0" smtClean="0"/>
              <a:t>What is primary strategic reason of the location?</a:t>
            </a:r>
          </a:p>
          <a:p>
            <a:pPr marL="228600" indent="-228600">
              <a:buFont typeface="+mj-lt"/>
              <a:buAutoNum type="arabicPeriod"/>
              <a:defRPr/>
            </a:pPr>
            <a:r>
              <a:rPr lang="en-US" dirty="0" smtClean="0"/>
              <a:t>What are its scope and competencies?</a:t>
            </a:r>
          </a:p>
          <a:p>
            <a:pPr marL="228600" indent="-228600">
              <a:buFont typeface="+mj-lt"/>
              <a:buAutoNum type="arabicPeriod"/>
              <a:defRPr/>
            </a:pPr>
            <a:endParaRPr lang="en-US" dirty="0" smtClean="0"/>
          </a:p>
          <a:p>
            <a:pPr marL="228600" indent="-228600">
              <a:defRPr/>
            </a:pPr>
            <a:endParaRPr lang="en-US" i="1" dirty="0" smtClean="0"/>
          </a:p>
          <a:p>
            <a:pPr marL="228600" indent="-228600">
              <a:defRPr/>
            </a:pPr>
            <a:r>
              <a:rPr lang="en-US" i="0" dirty="0" smtClean="0"/>
              <a:t>The</a:t>
            </a:r>
            <a:r>
              <a:rPr lang="en-US" i="0" baseline="0" dirty="0" smtClean="0"/>
              <a:t> traditional (old-fashioned) reasons for foreign locations were narrow in scope (lower row)</a:t>
            </a:r>
          </a:p>
          <a:p>
            <a:pPr marL="228600" indent="-228600">
              <a:defRPr/>
            </a:pPr>
            <a:r>
              <a:rPr lang="en-US" i="0" baseline="0" dirty="0" smtClean="0"/>
              <a:t>ALMOST every foreign plant starts in the lower row.</a:t>
            </a:r>
            <a:endParaRPr lang="en-US" i="1" dirty="0" smtClean="0"/>
          </a:p>
          <a:p>
            <a:pPr marL="228600" indent="-228600">
              <a:defRPr/>
            </a:pPr>
            <a:r>
              <a:rPr lang="en-US" i="1" dirty="0" smtClean="0"/>
              <a:t>Do you know examples?</a:t>
            </a:r>
          </a:p>
          <a:p>
            <a:pPr marL="228600" indent="-228600">
              <a:defRPr/>
            </a:pPr>
            <a:r>
              <a:rPr lang="en-US" i="1" dirty="0" smtClean="0"/>
              <a:t>- </a:t>
            </a:r>
            <a:r>
              <a:rPr lang="en-US" dirty="0" err="1" smtClean="0"/>
              <a:t>offshoring</a:t>
            </a:r>
            <a:r>
              <a:rPr lang="en-US" dirty="0" smtClean="0"/>
              <a:t> =  Cortina shoes</a:t>
            </a:r>
          </a:p>
          <a:p>
            <a:pPr marL="228600" indent="-228600">
              <a:defRPr/>
            </a:pPr>
            <a:r>
              <a:rPr lang="en-US" i="1" dirty="0" smtClean="0"/>
              <a:t>- </a:t>
            </a:r>
            <a:r>
              <a:rPr lang="en-US" dirty="0" smtClean="0"/>
              <a:t>outpost = Canon  research center Palo </a:t>
            </a:r>
            <a:r>
              <a:rPr lang="en-US" dirty="0" err="1" smtClean="0"/>
              <a:t>Alo</a:t>
            </a:r>
            <a:endParaRPr lang="en-US" dirty="0" smtClean="0"/>
          </a:p>
          <a:p>
            <a:pPr marL="228600" indent="-228600">
              <a:buFontTx/>
              <a:buChar char="-"/>
              <a:defRPr/>
            </a:pPr>
            <a:r>
              <a:rPr lang="en-US" dirty="0" smtClean="0"/>
              <a:t>server = Coca Cola bottling plants; Kellogg MIA</a:t>
            </a:r>
          </a:p>
          <a:p>
            <a:pPr marL="228600" marR="0" indent="-228600" algn="l" defTabSz="914400" rtl="0" eaLnBrk="0" fontAlgn="base" latinLnBrk="0" hangingPunct="0">
              <a:lnSpc>
                <a:spcPct val="100000"/>
              </a:lnSpc>
              <a:spcBef>
                <a:spcPct val="30000"/>
              </a:spcBef>
              <a:spcAft>
                <a:spcPct val="0"/>
              </a:spcAft>
              <a:buClrTx/>
              <a:buSzTx/>
              <a:buFontTx/>
              <a:buChar char="-"/>
              <a:tabLst/>
              <a:defRPr/>
            </a:pPr>
            <a:r>
              <a:rPr lang="en-US" i="1" dirty="0" err="1" smtClean="0"/>
              <a:t>utpost</a:t>
            </a:r>
            <a:r>
              <a:rPr lang="en-US" i="1" dirty="0" smtClean="0"/>
              <a:t> + server = </a:t>
            </a:r>
            <a:r>
              <a:rPr lang="en-US" i="0" dirty="0" smtClean="0"/>
              <a:t>BMW in US; Toyota in </a:t>
            </a:r>
            <a:r>
              <a:rPr lang="en-US" i="0" dirty="0" err="1" smtClean="0"/>
              <a:t>Valenciennes</a:t>
            </a:r>
            <a:r>
              <a:rPr lang="en-US" i="0" dirty="0" smtClean="0"/>
              <a:t>,</a:t>
            </a:r>
            <a:r>
              <a:rPr lang="en-US" i="0" baseline="0" dirty="0" smtClean="0"/>
              <a:t> France.</a:t>
            </a:r>
          </a:p>
          <a:p>
            <a:pPr marL="228600" indent="-228600">
              <a:buFontTx/>
              <a:buChar char="-"/>
              <a:defRPr/>
            </a:pPr>
            <a:endParaRPr lang="en-US" dirty="0" smtClean="0"/>
          </a:p>
          <a:p>
            <a:pPr marL="228600" indent="-228600">
              <a:buFontTx/>
              <a:buChar char="-"/>
              <a:defRPr/>
            </a:pPr>
            <a:endParaRPr lang="en-US" dirty="0" smtClean="0"/>
          </a:p>
          <a:p>
            <a:pPr marL="228600" marR="0" indent="-228600" algn="l" defTabSz="914400" rtl="0" eaLnBrk="0" fontAlgn="base" latinLnBrk="0" hangingPunct="0">
              <a:lnSpc>
                <a:spcPct val="100000"/>
              </a:lnSpc>
              <a:spcBef>
                <a:spcPct val="30000"/>
              </a:spcBef>
              <a:spcAft>
                <a:spcPct val="0"/>
              </a:spcAft>
              <a:buClrTx/>
              <a:buSzTx/>
              <a:buFontTx/>
              <a:buNone/>
              <a:tabLst/>
              <a:defRPr/>
            </a:pPr>
            <a:r>
              <a:rPr lang="en-US" i="0" baseline="0" dirty="0" smtClean="0"/>
              <a:t>True global networks move locations to the upper row:  it can take a long time to move toward middle and upper boxes!</a:t>
            </a:r>
          </a:p>
          <a:p>
            <a:pPr marL="228600" indent="-228600">
              <a:buFontTx/>
              <a:buNone/>
              <a:defRPr/>
            </a:pPr>
            <a:endParaRPr lang="en-US" dirty="0" smtClean="0"/>
          </a:p>
          <a:p>
            <a:pPr marL="228600" indent="-228600">
              <a:buFontTx/>
              <a:buChar char="-"/>
              <a:defRPr/>
            </a:pPr>
            <a:r>
              <a:rPr lang="en-US" i="0" baseline="0" dirty="0" smtClean="0"/>
              <a:t>Lead plants = at the top of the pyramid in terms of strategic role</a:t>
            </a:r>
          </a:p>
          <a:p>
            <a:pPr marL="228600" indent="-228600">
              <a:buFontTx/>
              <a:buChar char="-"/>
              <a:defRPr/>
            </a:pPr>
            <a:r>
              <a:rPr lang="en-US" i="0" baseline="0" dirty="0" smtClean="0"/>
              <a:t>A printer company that puts R&amp;D and mfg together but for components: so one location on IC boards, another power supplies, a third cartridges and toner, etc.</a:t>
            </a:r>
          </a:p>
          <a:p>
            <a:pPr marL="228600" indent="-228600">
              <a:buFontTx/>
              <a:buChar char="-"/>
              <a:defRPr/>
            </a:pPr>
            <a:r>
              <a:rPr lang="en-US" i="0" baseline="0" dirty="0" smtClean="0"/>
              <a:t>HP </a:t>
            </a:r>
            <a:r>
              <a:rPr lang="en-US" i="0" baseline="0" dirty="0" err="1" smtClean="0"/>
              <a:t>singapore</a:t>
            </a:r>
            <a:r>
              <a:rPr lang="en-US" i="0" baseline="0" dirty="0" smtClean="0"/>
              <a:t> = lead for keyboards and inkjet printers</a:t>
            </a:r>
          </a:p>
          <a:p>
            <a:pPr marL="228600" indent="-228600">
              <a:buFontTx/>
              <a:buChar char="-"/>
              <a:defRPr/>
            </a:pPr>
            <a:r>
              <a:rPr lang="en-US" i="0" baseline="0" dirty="0" err="1" smtClean="0"/>
              <a:t>McK</a:t>
            </a:r>
            <a:r>
              <a:rPr lang="en-US" i="0" baseline="0" dirty="0" smtClean="0"/>
              <a:t> has various centers of competence around the world</a:t>
            </a:r>
          </a:p>
          <a:p>
            <a:pPr marL="228600" indent="-228600">
              <a:buFontTx/>
              <a:buNone/>
              <a:defRPr/>
            </a:pPr>
            <a:endParaRPr lang="en-US" i="0" baseline="0" dirty="0" smtClean="0"/>
          </a:p>
          <a:p>
            <a:pPr marL="228600" indent="-228600">
              <a:buFontTx/>
              <a:buNone/>
              <a:defRPr/>
            </a:pPr>
            <a:endParaRPr lang="en-US" i="1"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71561"/>
            <a:r>
              <a:rPr lang="en-US" dirty="0">
                <a:solidFill>
                  <a:prstClr val="black"/>
                </a:solidFill>
              </a:rPr>
              <a:t>OPNS454 Week 5: Capacity Location, Global Networks and </a:t>
            </a:r>
            <a:r>
              <a:rPr lang="en-US" dirty="0" err="1">
                <a:solidFill>
                  <a:prstClr val="black"/>
                </a:solidFill>
              </a:rPr>
              <a:t>Offshoring</a:t>
            </a:r>
            <a:endParaRPr lang="en-US" dirty="0">
              <a:solidFill>
                <a:prstClr val="black"/>
              </a:solidFill>
            </a:endParaRPr>
          </a:p>
        </p:txBody>
      </p:sp>
      <p:sp>
        <p:nvSpPr>
          <p:cNvPr id="79875" name="Rectangle 6"/>
          <p:cNvSpPr>
            <a:spLocks noGrp="1" noChangeArrowheads="1"/>
          </p:cNvSpPr>
          <p:nvPr>
            <p:ph type="ftr" sz="quarter" idx="4"/>
          </p:nvPr>
        </p:nvSpPr>
        <p:spPr>
          <a:noFill/>
        </p:spPr>
        <p:txBody>
          <a:bodyPr/>
          <a:lstStyle/>
          <a:p>
            <a:pPr defTabSz="971561"/>
            <a:r>
              <a:rPr lang="en-US" dirty="0">
                <a:solidFill>
                  <a:prstClr val="black"/>
                </a:solidFill>
              </a:rPr>
              <a:t>© Van Mieghem</a:t>
            </a:r>
          </a:p>
        </p:txBody>
      </p:sp>
      <p:sp>
        <p:nvSpPr>
          <p:cNvPr id="79876" name="Rectangle 7"/>
          <p:cNvSpPr>
            <a:spLocks noGrp="1" noChangeArrowheads="1"/>
          </p:cNvSpPr>
          <p:nvPr>
            <p:ph type="sldNum" sz="quarter" idx="5"/>
          </p:nvPr>
        </p:nvSpPr>
        <p:spPr>
          <a:noFill/>
        </p:spPr>
        <p:txBody>
          <a:bodyPr/>
          <a:lstStyle/>
          <a:p>
            <a:pPr defTabSz="971561"/>
            <a:fld id="{7D3A6A4A-06E5-4787-A15A-93B1726D1B42}" type="slidenum">
              <a:rPr lang="en-US">
                <a:solidFill>
                  <a:prstClr val="black"/>
                </a:solidFill>
              </a:rPr>
              <a:pPr defTabSz="971561"/>
              <a:t>3</a:t>
            </a:fld>
            <a:endParaRPr lang="en-US" dirty="0">
              <a:solidFill>
                <a:prstClr val="black"/>
              </a:solidFill>
            </a:endParaRPr>
          </a:p>
        </p:txBody>
      </p:sp>
      <p:sp>
        <p:nvSpPr>
          <p:cNvPr id="79877" name="Rectangle 2"/>
          <p:cNvSpPr>
            <a:spLocks noGrp="1" noRot="1" noChangeAspect="1" noChangeArrowheads="1" noTextEdit="1"/>
          </p:cNvSpPr>
          <p:nvPr>
            <p:ph type="sldImg"/>
          </p:nvPr>
        </p:nvSpPr>
        <p:spPr>
          <a:xfrm>
            <a:off x="1547813" y="323850"/>
            <a:ext cx="4221162" cy="3165475"/>
          </a:xfrm>
          <a:ln/>
        </p:spPr>
      </p:sp>
      <p:sp>
        <p:nvSpPr>
          <p:cNvPr id="79878" name="Notes Placeholder 6"/>
          <p:cNvSpPr>
            <a:spLocks noGrp="1"/>
          </p:cNvSpPr>
          <p:nvPr/>
        </p:nvSpPr>
        <p:spPr bwMode="auto">
          <a:xfrm>
            <a:off x="293206" y="3452891"/>
            <a:ext cx="6728791" cy="5930250"/>
          </a:xfrm>
          <a:prstGeom prst="rect">
            <a:avLst/>
          </a:prstGeom>
          <a:noFill/>
          <a:ln w="9525">
            <a:noFill/>
            <a:miter lim="800000"/>
            <a:headEnd/>
            <a:tailEnd/>
          </a:ln>
        </p:spPr>
        <p:txBody>
          <a:bodyPr lIns="97521" tIns="48761" rIns="97521" bIns="48761"/>
          <a:lstStyle/>
          <a:p>
            <a:pPr eaLnBrk="0" hangingPunct="0">
              <a:spcBef>
                <a:spcPct val="30000"/>
              </a:spcBef>
            </a:pPr>
            <a:endParaRPr lang="en-US" sz="1000" dirty="0" smtClean="0">
              <a:solidFill>
                <a:prstClr val="black"/>
              </a:solidFill>
              <a:latin typeface="Times New Roman" pitchFamily="18" charset="0"/>
            </a:endParaRPr>
          </a:p>
        </p:txBody>
      </p:sp>
      <p:sp>
        <p:nvSpPr>
          <p:cNvPr id="79879" name="Notes Placeholder 6"/>
          <p:cNvSpPr>
            <a:spLocks noGrp="1"/>
          </p:cNvSpPr>
          <p:nvPr>
            <p:ph type="body" idx="1"/>
          </p:nvPr>
        </p:nvSpPr>
        <p:spPr>
          <a:noFill/>
          <a:ln/>
        </p:spPr>
        <p:txBody>
          <a:bodyPr/>
          <a:lstStyle/>
          <a:p>
            <a:r>
              <a:rPr lang="en-US" dirty="0" smtClean="0"/>
              <a:t>Ex-post plan for 1.5hour, Feb 07, 2011 class:</a:t>
            </a:r>
          </a:p>
          <a:p>
            <a:r>
              <a:rPr lang="en-US" dirty="0" smtClean="0"/>
              <a:t>All students have prepared as mini-case the spreadsheet assignment,</a:t>
            </a:r>
            <a:r>
              <a:rPr lang="en-US" baseline="0" dirty="0" smtClean="0"/>
              <a:t> so we’re all ready to start playing the game immediately without any further intro.</a:t>
            </a:r>
          </a:p>
          <a:p>
            <a:endParaRPr lang="en-US" baseline="0" dirty="0" smtClean="0"/>
          </a:p>
          <a:p>
            <a:r>
              <a:rPr lang="en-US" dirty="0" smtClean="0"/>
              <a:t>In previous</a:t>
            </a:r>
            <a:r>
              <a:rPr lang="en-US" baseline="0" dirty="0" smtClean="0"/>
              <a:t> class (and I will also put it in the syllabus next time) I told them</a:t>
            </a:r>
            <a:r>
              <a:rPr lang="en-US" dirty="0" smtClean="0"/>
              <a:t>:</a:t>
            </a:r>
          </a:p>
          <a:p>
            <a:r>
              <a:rPr lang="en-US" dirty="0" smtClean="0"/>
              <a:t>Come to class with two laptops per team and sit by team.</a:t>
            </a:r>
            <a:r>
              <a:rPr lang="en-US" baseline="0" dirty="0" smtClean="0"/>
              <a:t>  Both laptops should have Firefox and the Excel spreadsheet.  </a:t>
            </a:r>
          </a:p>
          <a:p>
            <a:endParaRPr lang="en-US" baseline="0" dirty="0" smtClean="0"/>
          </a:p>
          <a:p>
            <a:r>
              <a:rPr lang="en-US" baseline="0" dirty="0" smtClean="0"/>
              <a:t>BRING BACKUP SHEETS AND BACKUP EXCEL FILE</a:t>
            </a:r>
          </a:p>
          <a:p>
            <a:r>
              <a:rPr lang="en-US" baseline="0" dirty="0" smtClean="0"/>
              <a:t>BRING one sheet for each team with their team name and password</a:t>
            </a:r>
          </a:p>
          <a:p>
            <a:r>
              <a:rPr lang="en-US" baseline="0" dirty="0" smtClean="0"/>
              <a:t>BRING MY LAPTOP and use “extended screen”.  Open two browsers: in one window (my private screen I set intervals and advance); after 4 periods (not earlier, so they cannot infer what each team is ordering during startup) I move the second window /status to the projector screen so all teams can see each other’s bank status.</a:t>
            </a:r>
          </a:p>
          <a:p>
            <a:endParaRPr lang="en-US" dirty="0" smtClean="0"/>
          </a:p>
          <a:p>
            <a:r>
              <a:rPr lang="en-US" b="1" dirty="0" smtClean="0"/>
              <a:t>ON</a:t>
            </a:r>
            <a:r>
              <a:rPr lang="en-US" b="1" baseline="0" dirty="0" smtClean="0"/>
              <a:t> BOARD:</a:t>
            </a:r>
          </a:p>
          <a:p>
            <a:r>
              <a:rPr lang="en-US" b="0" baseline="0" dirty="0" smtClean="0"/>
              <a:t>Open </a:t>
            </a:r>
            <a:r>
              <a:rPr lang="en-US" sz="1000" u="sng" kern="1200" dirty="0" smtClean="0">
                <a:solidFill>
                  <a:schemeClr val="tx1"/>
                </a:solidFill>
                <a:latin typeface="Times New Roman" pitchFamily="18" charset="0"/>
                <a:ea typeface="+mn-ea"/>
                <a:cs typeface="+mn-cs"/>
                <a:hlinkClick r:id="rId3"/>
              </a:rPr>
              <a:t>http://tuck.sourcinggame.net</a:t>
            </a:r>
            <a:r>
              <a:rPr lang="en-US" sz="1000" u="sng" kern="1200" dirty="0" smtClean="0">
                <a:solidFill>
                  <a:schemeClr val="tx1"/>
                </a:solidFill>
                <a:latin typeface="Times New Roman" pitchFamily="18" charset="0"/>
                <a:ea typeface="+mn-ea"/>
                <a:cs typeface="+mn-cs"/>
              </a:rPr>
              <a:t> in </a:t>
            </a:r>
            <a:r>
              <a:rPr lang="en-US" sz="1000" b="0" u="none" kern="1200" baseline="0" dirty="0" smtClean="0">
                <a:solidFill>
                  <a:schemeClr val="tx1"/>
                </a:solidFill>
                <a:latin typeface="Times New Roman" pitchFamily="18" charset="0"/>
                <a:ea typeface="+mn-ea"/>
                <a:cs typeface="+mn-cs"/>
              </a:rPr>
              <a:t>Mozilla Firefox</a:t>
            </a:r>
            <a:endParaRPr lang="en-US" b="0" u="none" baseline="0" dirty="0" smtClean="0"/>
          </a:p>
          <a:p>
            <a:r>
              <a:rPr lang="en-US" baseline="0" dirty="0" smtClean="0"/>
              <a:t>“SIT WITH YOUR TEAM.”</a:t>
            </a:r>
          </a:p>
          <a:p>
            <a:r>
              <a:rPr lang="en-US" baseline="0" dirty="0" smtClean="0"/>
              <a:t>“ASK ME FOR TEAM NAME AND PASSWORD IF I HAVEN’T GIVEN YOU ONE YET.”</a:t>
            </a:r>
          </a:p>
          <a:p>
            <a:r>
              <a:rPr lang="en-US" baseline="0" dirty="0" smtClean="0"/>
              <a:t>“WHEN PLAYING THE GAME DO NOT HIT ENTER AFTER TYPING IN ORDER. WAIT UNTIL ORDER FOR BOTH MEXICO AND CHINA ENTERED AND THEN HIT SUBMIT.”</a:t>
            </a:r>
          </a:p>
          <a:p>
            <a:r>
              <a:rPr lang="en-US" baseline="0" dirty="0" smtClean="0"/>
              <a:t>“DO NOT CLICK ON RESULTS STATUS – I WILL SHOW THAT ON THE SCREEN.”</a:t>
            </a:r>
          </a:p>
          <a:p>
            <a:pPr marL="228600" indent="-228600">
              <a:buFont typeface="Arial" pitchFamily="34" charset="0"/>
              <a:buChar char="•"/>
            </a:pPr>
            <a:r>
              <a:rPr lang="en-US" baseline="0" dirty="0" smtClean="0"/>
              <a:t>Note to me: If a student clicks on results status and doesn’t have adobe flash 6 it will want to download and then have to close </a:t>
            </a:r>
            <a:r>
              <a:rPr lang="en-US" baseline="0" dirty="0" err="1" smtClean="0"/>
              <a:t>firefox</a:t>
            </a:r>
            <a:r>
              <a:rPr lang="en-US" baseline="0" dirty="0" smtClean="0"/>
              <a:t>. If it happens, tell student to hit the back button.</a:t>
            </a:r>
          </a:p>
          <a:p>
            <a:endParaRPr lang="en-US" baseline="0" dirty="0" smtClean="0"/>
          </a:p>
          <a:p>
            <a:r>
              <a:rPr lang="en-US" b="1" baseline="0" dirty="0" smtClean="0"/>
              <a:t>Executed timing plan by JVM with 64 students/13 teams</a:t>
            </a:r>
            <a:r>
              <a:rPr lang="en-US" baseline="0" dirty="0" smtClean="0"/>
              <a:t>: </a:t>
            </a:r>
          </a:p>
          <a:p>
            <a:r>
              <a:rPr lang="en-US" sz="1000" b="0" i="0" u="none" strike="noStrike" kern="1200" baseline="0" dirty="0" smtClean="0">
                <a:solidFill>
                  <a:schemeClr val="tx1"/>
                </a:solidFill>
                <a:latin typeface="Times New Roman" pitchFamily="18" charset="0"/>
                <a:ea typeface="+mn-ea"/>
                <a:cs typeface="+mn-cs"/>
              </a:rPr>
              <a:t>3:30-3:41: Started class with midterm evaluation feedback (at least 5min) &amp; then s</a:t>
            </a:r>
            <a:r>
              <a:rPr lang="en-US" sz="1000" b="0" i="0" u="none" strike="noStrike" kern="1200" dirty="0" smtClean="0">
                <a:solidFill>
                  <a:schemeClr val="tx1"/>
                </a:solidFill>
                <a:latin typeface="Times New Roman" pitchFamily="18" charset="0"/>
                <a:ea typeface="+mn-ea"/>
                <a:cs typeface="+mn-cs"/>
              </a:rPr>
              <a:t>tart up game.</a:t>
            </a:r>
            <a:r>
              <a:rPr lang="en-US" dirty="0" smtClean="0"/>
              <a:t> </a:t>
            </a:r>
          </a:p>
          <a:p>
            <a:r>
              <a:rPr lang="en-US" dirty="0" smtClean="0"/>
              <a:t>3:42: place</a:t>
            </a:r>
            <a:r>
              <a:rPr lang="en-US" baseline="0" dirty="0" smtClean="0"/>
              <a:t> order 1. NEXT TIME: do take some time here to explain how to read the web table and correspond with the Excel table.  (I didn’t do this and one team told me they only figured it out in round 20.)</a:t>
            </a:r>
          </a:p>
          <a:p>
            <a:r>
              <a:rPr lang="en-US" baseline="0" dirty="0" smtClean="0"/>
              <a:t>Start timer at 180 in round 5.</a:t>
            </a:r>
          </a:p>
          <a:p>
            <a:r>
              <a:rPr lang="en-US" baseline="0" dirty="0" smtClean="0"/>
              <a:t>3:51: round 8. Timer to 100sec.</a:t>
            </a:r>
          </a:p>
          <a:p>
            <a:r>
              <a:rPr lang="en-US" baseline="0" dirty="0" smtClean="0"/>
              <a:t>3:55: round 10: Timer to 60.</a:t>
            </a:r>
          </a:p>
          <a:p>
            <a:r>
              <a:rPr lang="en-US" baseline="0" dirty="0" smtClean="0"/>
              <a:t>4:06: round 21: Timer to 50.</a:t>
            </a:r>
          </a:p>
          <a:p>
            <a:r>
              <a:rPr lang="en-US" baseline="0" dirty="0" smtClean="0"/>
              <a:t>4:10: round 25: Timer to 45.</a:t>
            </a:r>
          </a:p>
          <a:p>
            <a:r>
              <a:rPr lang="en-US" baseline="0" dirty="0" smtClean="0"/>
              <a:t>4:13: round 30: Timer to 40.</a:t>
            </a:r>
          </a:p>
          <a:p>
            <a:r>
              <a:rPr lang="en-US" baseline="0" dirty="0" smtClean="0"/>
              <a:t>4:23: round 44: game over!</a:t>
            </a:r>
            <a:endParaRPr lang="en-US" dirty="0" smtClean="0"/>
          </a:p>
          <a:p>
            <a:r>
              <a:rPr lang="en-US" sz="1000" b="0" i="0" u="none" strike="noStrike" kern="1200" dirty="0" smtClean="0">
                <a:solidFill>
                  <a:schemeClr val="tx1"/>
                </a:solidFill>
                <a:latin typeface="Times New Roman" pitchFamily="18" charset="0"/>
                <a:ea typeface="+mn-ea"/>
                <a:cs typeface="+mn-cs"/>
              </a:rPr>
              <a:t>Debrief: show summary data and ask teams what they did.</a:t>
            </a:r>
          </a:p>
          <a:p>
            <a:r>
              <a:rPr lang="en-US" sz="1000" b="0" i="0" u="none" strike="noStrike" kern="1200" dirty="0" smtClean="0">
                <a:solidFill>
                  <a:schemeClr val="tx1"/>
                </a:solidFill>
                <a:latin typeface="Times New Roman" pitchFamily="18" charset="0"/>
                <a:ea typeface="+mn-ea"/>
                <a:cs typeface="+mn-cs"/>
              </a:rPr>
              <a:t>Show forecasting</a:t>
            </a:r>
            <a:r>
              <a:rPr lang="en-US" sz="1000" b="0" i="0" u="none" strike="noStrike" kern="1200" baseline="0" dirty="0" smtClean="0">
                <a:solidFill>
                  <a:schemeClr val="tx1"/>
                </a:solidFill>
                <a:latin typeface="Times New Roman" pitchFamily="18" charset="0"/>
                <a:ea typeface="+mn-ea"/>
                <a:cs typeface="+mn-cs"/>
              </a:rPr>
              <a:t> and ask what they did (pick up dynamic strategies)</a:t>
            </a:r>
            <a:r>
              <a:rPr lang="en-US" dirty="0" smtClean="0"/>
              <a:t> </a:t>
            </a:r>
          </a:p>
          <a:p>
            <a:r>
              <a:rPr lang="en-US" sz="1000" b="0" i="0" u="none" strike="noStrike" kern="1200" dirty="0" smtClean="0">
                <a:solidFill>
                  <a:schemeClr val="tx1"/>
                </a:solidFill>
                <a:latin typeface="Times New Roman" pitchFamily="18" charset="0"/>
                <a:ea typeface="+mn-ea"/>
                <a:cs typeface="+mn-cs"/>
              </a:rPr>
              <a:t>Slides</a:t>
            </a:r>
            <a:r>
              <a:rPr lang="en-US" dirty="0" smtClean="0"/>
              <a:t>  in last 10 minutes—next time use </a:t>
            </a:r>
            <a:r>
              <a:rPr lang="en-US" sz="1000" b="0" i="0" u="none" strike="noStrike" kern="1200" dirty="0" smtClean="0">
                <a:solidFill>
                  <a:schemeClr val="tx1"/>
                </a:solidFill>
                <a:latin typeface="Times New Roman" pitchFamily="18" charset="0"/>
                <a:ea typeface="+mn-ea"/>
                <a:cs typeface="+mn-cs"/>
              </a:rPr>
              <a:t>15.</a:t>
            </a:r>
            <a:r>
              <a:rPr lang="en-US" dirty="0" smtClean="0"/>
              <a:t> </a:t>
            </a:r>
          </a:p>
          <a:p>
            <a:r>
              <a:rPr lang="en-US" sz="1000" b="0" i="0" u="none" strike="noStrike" kern="1200" dirty="0" smtClean="0">
                <a:solidFill>
                  <a:schemeClr val="tx1"/>
                </a:solidFill>
                <a:latin typeface="Times New Roman" pitchFamily="18" charset="0"/>
                <a:ea typeface="+mn-ea"/>
                <a:cs typeface="+mn-cs"/>
              </a:rPr>
              <a:t>Total 93min.</a:t>
            </a:r>
            <a:r>
              <a:rPr lang="en-US" dirty="0" smtClean="0"/>
              <a:t> </a:t>
            </a:r>
          </a:p>
          <a:p>
            <a:endParaRPr lang="en-US" dirty="0" smtClean="0"/>
          </a:p>
          <a:p>
            <a:r>
              <a:rPr lang="en-US" b="1" dirty="0" smtClean="0"/>
              <a:t>After class note from</a:t>
            </a:r>
            <a:r>
              <a:rPr lang="en-US" b="1" baseline="0" dirty="0" smtClean="0"/>
              <a:t> Brian Tomlin</a:t>
            </a:r>
            <a:r>
              <a:rPr lang="en-US" dirty="0" smtClean="0"/>
              <a:t>: timing went almost exactly</a:t>
            </a:r>
            <a:r>
              <a:rPr lang="en-US" baseline="0" dirty="0" smtClean="0"/>
              <a:t> as above, but got game started at about 8 minute mark. Could have spent more time on student debrief but wanted to cover slides. Students had a variety of strategies but quite a few had some flavor of base-surge. Key is to start giving team names out once more than one team member is present. I had team name and password written on index cards in advance and just handed a team member the card. </a:t>
            </a:r>
          </a:p>
          <a:p>
            <a:endParaRPr lang="en-US" dirty="0" smtClean="0"/>
          </a:p>
          <a:p>
            <a:endParaRPr lang="en-US" dirty="0" smtClean="0"/>
          </a:p>
          <a:p>
            <a:r>
              <a:rPr lang="en-US" dirty="0" smtClean="0"/>
              <a:t>Plan for 3hour, Feb 03, 2009 class:</a:t>
            </a:r>
          </a:p>
          <a:p>
            <a:r>
              <a:rPr lang="en-US" dirty="0" smtClean="0"/>
              <a:t>6:30-6:50pm: intro + TLC of single sourcing</a:t>
            </a:r>
          </a:p>
          <a:p>
            <a:r>
              <a:rPr lang="en-US" dirty="0" smtClean="0"/>
              <a:t>6:50-8:00pm: Mexico-China game</a:t>
            </a:r>
          </a:p>
          <a:p>
            <a:r>
              <a:rPr lang="en-US" dirty="0" smtClean="0"/>
              <a:t>15min break</a:t>
            </a:r>
          </a:p>
          <a:p>
            <a:r>
              <a:rPr lang="en-US" dirty="0" smtClean="0"/>
              <a:t>8:15pm-8:50pm: debrief + research principles</a:t>
            </a:r>
          </a:p>
          <a:p>
            <a:r>
              <a:rPr lang="en-US" dirty="0" smtClean="0"/>
              <a:t>8:50pm-9:30pm: Deloitte consultants.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dirty="0" smtClean="0"/>
              <a:t>Emphasize that you have an existing global network (or at least have the option to change already identified locations.  We shall not discuss how to find locations and related setup costs.)</a:t>
            </a:r>
          </a:p>
          <a:p>
            <a:endParaRPr lang="en-US" dirty="0" smtClean="0"/>
          </a:p>
          <a:p>
            <a:r>
              <a:rPr lang="en-US" dirty="0" smtClean="0"/>
              <a:t>The two key questions we want to address: you may have an existing SKU that is:</a:t>
            </a:r>
          </a:p>
          <a:p>
            <a:r>
              <a:rPr lang="en-US" dirty="0" smtClean="0"/>
              <a:t>1. </a:t>
            </a:r>
            <a:r>
              <a:rPr lang="en-US" dirty="0" err="1" smtClean="0"/>
              <a:t>offshored</a:t>
            </a:r>
            <a:r>
              <a:rPr lang="en-US" dirty="0" smtClean="0"/>
              <a:t> to a low cost location; should you bring it back?</a:t>
            </a:r>
          </a:p>
          <a:p>
            <a:r>
              <a:rPr lang="en-US" dirty="0" smtClean="0"/>
              <a:t>2. sourced locally; should you offshore it?</a:t>
            </a:r>
          </a:p>
          <a:p>
            <a:endParaRPr lang="en-US" dirty="0" smtClean="0"/>
          </a:p>
        </p:txBody>
      </p:sp>
      <p:sp>
        <p:nvSpPr>
          <p:cNvPr id="78853" name="Slide Number Placeholder 4"/>
          <p:cNvSpPr>
            <a:spLocks noGrp="1"/>
          </p:cNvSpPr>
          <p:nvPr>
            <p:ph type="sldNum" sz="quarter" idx="5"/>
          </p:nvPr>
        </p:nvSpPr>
        <p:spPr>
          <a:noFill/>
        </p:spPr>
        <p:txBody>
          <a:bodyPr/>
          <a:lstStyle/>
          <a:p>
            <a:pPr defTabSz="974855"/>
            <a:fld id="{5694BDAB-A217-46B8-AE4C-75F13FF92E8B}" type="slidenum">
              <a:rPr lang="en-US" sz="1200" smtClean="0">
                <a:solidFill>
                  <a:srgbClr val="000000"/>
                </a:solidFill>
              </a:rPr>
              <a:pPr defTabSz="974855"/>
              <a:t>4</a:t>
            </a:fld>
            <a:endParaRPr lang="en-US" sz="1200" dirty="0" smtClean="0">
              <a:solidFill>
                <a:srgbClr val="000000"/>
              </a:solidFill>
            </a:endParaRPr>
          </a:p>
        </p:txBody>
      </p:sp>
      <p:sp>
        <p:nvSpPr>
          <p:cNvPr id="78854" name="Footer Placeholder 5"/>
          <p:cNvSpPr>
            <a:spLocks noGrp="1"/>
          </p:cNvSpPr>
          <p:nvPr>
            <p:ph type="ftr" sz="quarter" idx="4"/>
          </p:nvPr>
        </p:nvSpPr>
        <p:spPr>
          <a:noFill/>
        </p:spPr>
        <p:txBody>
          <a:bodyPr/>
          <a:lstStyle/>
          <a:p>
            <a:pPr defTabSz="974855"/>
            <a:r>
              <a:rPr lang="en-US" sz="1200" dirty="0" smtClean="0">
                <a:solidFill>
                  <a:srgbClr val="000000"/>
                </a:solidFill>
              </a:rPr>
              <a:t>Do no copy nor </a:t>
            </a:r>
            <a:r>
              <a:rPr lang="en-US" sz="1200" dirty="0" err="1" smtClean="0">
                <a:solidFill>
                  <a:srgbClr val="000000"/>
                </a:solidFill>
              </a:rPr>
              <a:t>poste</a:t>
            </a:r>
            <a:r>
              <a:rPr lang="en-US" sz="1200" dirty="0" smtClean="0">
                <a:solidFill>
                  <a:srgbClr val="000000"/>
                </a:solidFill>
              </a:rPr>
              <a:t> on the Internet.</a:t>
            </a:r>
          </a:p>
        </p:txBody>
      </p:sp>
      <p:sp>
        <p:nvSpPr>
          <p:cNvPr id="78855" name="Header Placeholder 6"/>
          <p:cNvSpPr>
            <a:spLocks noGrp="1"/>
          </p:cNvSpPr>
          <p:nvPr>
            <p:ph type="hdr" sz="quarter"/>
          </p:nvPr>
        </p:nvSpPr>
        <p:spPr>
          <a:noFill/>
        </p:spPr>
        <p:txBody>
          <a:bodyPr/>
          <a:lstStyle/>
          <a:p>
            <a:pPr defTabSz="974855"/>
            <a:r>
              <a:rPr lang="en-US" sz="1200" smtClean="0">
                <a:solidFill>
                  <a:srgbClr val="000000"/>
                </a:solidFill>
              </a:rPr>
              <a:t>Global Dual Sourcing</a:t>
            </a:r>
            <a:endParaRPr lang="en-US" sz="1200" dirty="0">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7C3E648-BC6C-4447-AE49-48CE751105D7}"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F95525D5-B53B-491E-B616-135C34C2A020}" type="slidenum">
              <a:rPr lang="en-US" smtClean="0">
                <a:solidFill>
                  <a:srgbClr val="000000"/>
                </a:solidFill>
                <a:latin typeface="Arial" charset="0"/>
              </a:rPr>
              <a:pPr/>
              <a:t>9</a:t>
            </a:fld>
            <a:endParaRPr lang="en-US" smtClean="0">
              <a:solidFill>
                <a:srgbClr val="000000"/>
              </a:solidFill>
              <a:latin typeface="Arial"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GB" dirty="0" err="1" smtClean="0"/>
              <a:t>Offshoring</a:t>
            </a:r>
            <a:r>
              <a:rPr lang="en-GB" dirty="0" smtClean="0"/>
              <a:t> may be decreasing,</a:t>
            </a:r>
          </a:p>
          <a:p>
            <a:pPr eaLnBrk="1" hangingPunct="1"/>
            <a:r>
              <a:rPr lang="en-GB" dirty="0" smtClean="0"/>
              <a:t>But back</a:t>
            </a:r>
            <a:r>
              <a:rPr lang="en-GB" baseline="0" dirty="0" smtClean="0"/>
              <a:t> to full </a:t>
            </a:r>
            <a:r>
              <a:rPr lang="en-GB" baseline="0" dirty="0" err="1" smtClean="0"/>
              <a:t>onshoring</a:t>
            </a:r>
            <a:r>
              <a:rPr lang="en-GB" baseline="0" dirty="0" smtClean="0"/>
              <a:t> isn’t the answer either.</a:t>
            </a:r>
          </a:p>
          <a:p>
            <a:pPr eaLnBrk="1" hangingPunct="1"/>
            <a:endParaRPr lang="en-GB" baseline="0" dirty="0" smtClean="0"/>
          </a:p>
          <a:p>
            <a:pPr eaLnBrk="1" hangingPunct="1"/>
            <a:r>
              <a:rPr lang="en-GB" baseline="0" dirty="0" smtClean="0"/>
              <a:t>Rather</a:t>
            </a:r>
            <a:endParaRPr lang="en-GB"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Red line is sample average of 10 historical SKUs;</a:t>
            </a:r>
          </a:p>
          <a:p>
            <a:r>
              <a:rPr lang="en-US" dirty="0" smtClean="0"/>
              <a:t>Black line is actual demand during the game.</a:t>
            </a:r>
          </a:p>
          <a:p>
            <a:endParaRPr lang="en-US" dirty="0" smtClean="0"/>
          </a:p>
          <a:p>
            <a:r>
              <a:rPr lang="en-US" dirty="0" smtClean="0"/>
              <a:t>Now we</a:t>
            </a:r>
            <a:r>
              <a:rPr lang="en-US" baseline="0" dirty="0" smtClean="0"/>
              <a:t> need to estimate the dynamic demand forecast.</a:t>
            </a:r>
          </a:p>
          <a:p>
            <a:endParaRPr lang="en-US" baseline="0" dirty="0" smtClean="0"/>
          </a:p>
          <a:p>
            <a:r>
              <a:rPr lang="en-US" baseline="0" dirty="0" smtClean="0"/>
              <a:t>Overall: </a:t>
            </a:r>
            <a:r>
              <a:rPr lang="en-US" dirty="0" smtClean="0"/>
              <a:t>Actual Demand has</a:t>
            </a:r>
          </a:p>
          <a:p>
            <a:pPr marL="228600" indent="-228600">
              <a:buFont typeface="Arial" pitchFamily="34" charset="0"/>
              <a:buChar char="•"/>
            </a:pPr>
            <a:r>
              <a:rPr lang="en-US" baseline="0" dirty="0" smtClean="0"/>
              <a:t>Average= 39.8 </a:t>
            </a:r>
          </a:p>
          <a:p>
            <a:pPr marL="228600" indent="-228600">
              <a:buFont typeface="Arial" pitchFamily="34" charset="0"/>
              <a:buChar char="•"/>
            </a:pPr>
            <a:r>
              <a:rPr lang="en-US" baseline="0" dirty="0" err="1" smtClean="0"/>
              <a:t>StDev</a:t>
            </a:r>
            <a:r>
              <a:rPr lang="en-US" baseline="0" dirty="0" smtClean="0"/>
              <a:t>= 20.48</a:t>
            </a:r>
          </a:p>
          <a:p>
            <a:endParaRPr lang="en-US" baseline="0" dirty="0" smtClean="0"/>
          </a:p>
          <a:p>
            <a:endParaRPr lang="en-US" baseline="0" dirty="0" smtClean="0"/>
          </a:p>
          <a:p>
            <a:r>
              <a:rPr lang="en-US" baseline="0" dirty="0" smtClean="0"/>
              <a:t>It turns out that this data was drawn from two normal distributions: N(50,15) for periods 1-(30-epsilon)  and N(17,10) for remainder.</a:t>
            </a:r>
          </a:p>
          <a:p>
            <a:r>
              <a:rPr lang="en-US" baseline="0" dirty="0" smtClean="0"/>
              <a:t>Can discuss how to use SPC to check when distribution changes [e.g., track the mean from period 25 on to see whether it drops below 30, which is the 10</a:t>
            </a:r>
            <a:r>
              <a:rPr lang="en-US" baseline="30000" dirty="0" smtClean="0"/>
              <a:t>th</a:t>
            </a:r>
            <a:r>
              <a:rPr lang="en-US" baseline="0" dirty="0" smtClean="0"/>
              <a:t> percentile of N(50,15)];</a:t>
            </a:r>
          </a:p>
          <a:p>
            <a:r>
              <a:rPr lang="en-US" baseline="0" dirty="0" smtClean="0"/>
              <a:t>Could also do exponential smoothing etc</a:t>
            </a:r>
          </a:p>
          <a:p>
            <a:endParaRPr lang="en-US" baseline="0" dirty="0" smtClean="0"/>
          </a:p>
          <a:p>
            <a:r>
              <a:rPr lang="en-US" baseline="0" dirty="0" smtClean="0"/>
              <a:t>In the game and in our simulation results we use sample paths that all switch after period 30.</a:t>
            </a:r>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HAND OUT THE</a:t>
            </a:r>
            <a:r>
              <a:rPr lang="en-US" baseline="0" dirty="0" smtClean="0"/>
              <a:t> SLIDES.</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12</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rPr>
              <a:t>Slide </a:t>
            </a:r>
            <a:fld id="{67233EBB-6CDC-434D-9C45-E4E1A0F671F7}" type="slidenum">
              <a:rPr lang="en-US" sz="800">
                <a:solidFill>
                  <a:schemeClr val="accent2"/>
                </a:solidFill>
                <a:latin typeface="Arial" charset="0"/>
              </a:rPr>
              <a:pPr eaLnBrk="0" hangingPunct="0">
                <a:defRPr/>
              </a:pPr>
              <a:t>‹#›</a:t>
            </a:fld>
            <a:endParaRPr lang="en-US" sz="800">
              <a:solidFill>
                <a:schemeClr val="accent2"/>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chemeClr val="accent2"/>
                </a:solidFill>
                <a:latin typeface="Arial" charset="0"/>
                <a:cs typeface="Arial" charset="0"/>
              </a:rPr>
              <a:t>© Van Mieghem (</a:t>
            </a:r>
            <a:fld id="{B1B09FAF-2D37-4B76-96C1-DE778653C2E7}" type="datetime5">
              <a:rPr lang="en-US" sz="800">
                <a:solidFill>
                  <a:schemeClr val="accent2"/>
                </a:solidFill>
                <a:latin typeface="Arial" charset="0"/>
                <a:cs typeface="Arial" charset="0"/>
              </a:rPr>
              <a:pPr algn="r" eaLnBrk="0" hangingPunct="0">
                <a:defRPr/>
              </a:pPr>
              <a:t>13-Feb-12</a:t>
            </a:fld>
            <a:r>
              <a:rPr lang="en-US" sz="800">
                <a:solidFill>
                  <a:schemeClr val="accent2"/>
                </a:solidFill>
                <a:latin typeface="Arial" charset="0"/>
                <a:cs typeface="Arial" charset="0"/>
              </a:rPr>
              <a:t>)</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2"/>
          <p:cNvSpPr txBox="1"/>
          <p:nvPr userDrawn="1"/>
        </p:nvSpPr>
        <p:spPr>
          <a:xfrm>
            <a:off x="7651860" y="6581001"/>
            <a:ext cx="1492140" cy="276999"/>
          </a:xfrm>
          <a:prstGeom prst="rect">
            <a:avLst/>
          </a:prstGeom>
          <a:noFill/>
        </p:spPr>
        <p:txBody>
          <a:bodyPr wrap="none" rtlCol="0">
            <a:spAutoFit/>
          </a:bodyPr>
          <a:lstStyle/>
          <a:p>
            <a:r>
              <a:rPr lang="en-US" sz="1200" dirty="0" smtClean="0"/>
              <a:t>© J.A. Van Mieghem</a:t>
            </a:r>
            <a:endParaRPr lang="en-US" sz="12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0" y="904"/>
            <a:ext cx="9144000" cy="1230019"/>
          </a:xfrm>
        </p:spPr>
        <p:txBody>
          <a:bodyPr/>
          <a:lstStyle>
            <a:lvl1pPr>
              <a:defRPr/>
            </a:lvl1pPr>
          </a:lstStyle>
          <a:p>
            <a:r>
              <a:rPr lang="en-US" smtClean="0"/>
              <a:t>Click to edit Master title style</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93" descr="DEL_COL"/>
          <p:cNvPicPr>
            <a:picLocks noChangeAspect="1" noChangeArrowheads="1"/>
          </p:cNvPicPr>
          <p:nvPr/>
        </p:nvPicPr>
        <p:blipFill>
          <a:blip r:embed="rId2" cstate="print"/>
          <a:srcRect/>
          <a:stretch>
            <a:fillRect/>
          </a:stretch>
        </p:blipFill>
        <p:spPr bwMode="gray">
          <a:xfrm>
            <a:off x="892175" y="6021388"/>
            <a:ext cx="1462088" cy="273050"/>
          </a:xfrm>
          <a:prstGeom prst="rect">
            <a:avLst/>
          </a:prstGeom>
          <a:noFill/>
          <a:ln w="9525">
            <a:noFill/>
            <a:miter lim="800000"/>
            <a:headEnd/>
            <a:tailEnd/>
          </a:ln>
        </p:spPr>
      </p:pic>
      <p:sp>
        <p:nvSpPr>
          <p:cNvPr id="5" name="Rectangle 2"/>
          <p:cNvSpPr>
            <a:spLocks noChangeArrowheads="1"/>
          </p:cNvSpPr>
          <p:nvPr/>
        </p:nvSpPr>
        <p:spPr bwMode="gray">
          <a:xfrm>
            <a:off x="585788" y="776288"/>
            <a:ext cx="7972425" cy="4795837"/>
          </a:xfrm>
          <a:prstGeom prst="rect">
            <a:avLst/>
          </a:prstGeom>
          <a:solidFill>
            <a:schemeClr val="bg1"/>
          </a:solidFill>
          <a:ln w="19050" algn="ctr">
            <a:solidFill>
              <a:schemeClr val="accent1"/>
            </a:solidFill>
            <a:miter lim="800000"/>
            <a:headEnd/>
            <a:tailEnd/>
          </a:ln>
          <a:effectLst/>
        </p:spPr>
        <p:txBody>
          <a:bodyPr lIns="90000" tIns="90000" rIns="90000" bIns="90000" anchor="ctr"/>
          <a:lstStyle/>
          <a:p>
            <a:pPr marL="119063" indent="-119063" eaLnBrk="0" hangingPunct="0">
              <a:spcBef>
                <a:spcPct val="50000"/>
              </a:spcBef>
              <a:defRPr/>
            </a:pPr>
            <a:endParaRPr lang="en-US" sz="1100" b="1">
              <a:solidFill>
                <a:srgbClr val="000000"/>
              </a:solidFill>
            </a:endParaRPr>
          </a:p>
        </p:txBody>
      </p:sp>
      <p:sp>
        <p:nvSpPr>
          <p:cNvPr id="3700739" name="Rectangle 3"/>
          <p:cNvSpPr>
            <a:spLocks noGrp="1" noChangeArrowheads="1"/>
          </p:cNvSpPr>
          <p:nvPr>
            <p:ph type="ctrTitle" sz="quarter"/>
          </p:nvPr>
        </p:nvSpPr>
        <p:spPr>
          <a:xfrm>
            <a:off x="892175" y="2695575"/>
            <a:ext cx="6581775" cy="549275"/>
          </a:xfrm>
          <a:ln algn="ctr"/>
        </p:spPr>
        <p:txBody>
          <a:bodyPr/>
          <a:lstStyle>
            <a:lvl1pPr>
              <a:lnSpc>
                <a:spcPts val="3200"/>
              </a:lnSpc>
              <a:spcBef>
                <a:spcPct val="100000"/>
              </a:spcBef>
              <a:buClr>
                <a:schemeClr val="tx2"/>
              </a:buClr>
              <a:buSzPct val="85000"/>
              <a:buFont typeface="Wingdings" pitchFamily="2" charset="2"/>
              <a:buNone/>
              <a:defRPr sz="2800"/>
            </a:lvl1pPr>
          </a:lstStyle>
          <a:p>
            <a:r>
              <a:rPr lang="en-US"/>
              <a:t>Click to edit Mast</a:t>
            </a:r>
            <a:br>
              <a:rPr lang="en-US"/>
            </a:br>
            <a:r>
              <a:rPr lang="en-US"/>
              <a:t>er title style</a:t>
            </a:r>
          </a:p>
        </p:txBody>
      </p:sp>
      <p:sp>
        <p:nvSpPr>
          <p:cNvPr id="3700740" name="Rectangle 4"/>
          <p:cNvSpPr>
            <a:spLocks noGrp="1" noChangeArrowheads="1"/>
          </p:cNvSpPr>
          <p:nvPr>
            <p:ph type="subTitle" sz="quarter" idx="1"/>
          </p:nvPr>
        </p:nvSpPr>
        <p:spPr>
          <a:xfrm>
            <a:off x="892175" y="3516313"/>
            <a:ext cx="6583363" cy="439737"/>
          </a:xfrm>
          <a:ln/>
        </p:spPr>
        <p:txBody>
          <a:bodyPr/>
          <a:lstStyle>
            <a:lvl1pPr>
              <a:lnSpc>
                <a:spcPts val="2400"/>
              </a:lnSpc>
              <a:spcBef>
                <a:spcPct val="15000"/>
              </a:spcBef>
              <a:buClrTx/>
              <a:defRPr sz="2000" b="1"/>
            </a:lvl1pPr>
          </a:lstStyle>
          <a:p>
            <a:r>
              <a:rPr lang="en-US"/>
              <a:t>Click to edit Master subtitle style</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00050"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3213" y="407988"/>
            <a:ext cx="2084387" cy="5881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00050" y="407988"/>
            <a:ext cx="6100763" cy="5881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050" y="407988"/>
            <a:ext cx="8337550" cy="3651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00050"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2400">
              <a:solidFill>
                <a:srgbClr val="000000"/>
              </a:solidFill>
              <a:latin typeface="Times New Roman" pitchFamily="18" charset="0"/>
            </a:endParaRPr>
          </a:p>
        </p:txBody>
      </p:sp>
      <p:sp>
        <p:nvSpPr>
          <p:cNvPr id="5" name="Rectangle 9"/>
          <p:cNvSpPr>
            <a:spLocks noChangeArrowheads="1"/>
          </p:cNvSpPr>
          <p:nvPr userDrawn="1"/>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rPr>
              <a:t>Slide </a:t>
            </a:r>
            <a:fld id="{514FFD76-E042-40AD-8B73-D3318C79B48C}" type="slidenum">
              <a:rPr lang="en-US" sz="800">
                <a:solidFill>
                  <a:srgbClr val="3333CC"/>
                </a:solidFill>
              </a:rPr>
              <a:pPr eaLnBrk="0" hangingPunct="0">
                <a:defRPr/>
              </a:pPr>
              <a:t>‹#›</a:t>
            </a:fld>
            <a:endParaRPr lang="en-US" sz="800">
              <a:solidFill>
                <a:srgbClr val="3333CC"/>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0" y="904"/>
            <a:ext cx="9144000" cy="1230019"/>
          </a:xfrm>
        </p:spPr>
        <p:txBody>
          <a:bodyPr/>
          <a:lstStyle>
            <a:lvl1pPr>
              <a:defRPr/>
            </a:lvl1pPr>
          </a:lstStyle>
          <a:p>
            <a:r>
              <a:rPr lang="en-US" smtClean="0"/>
              <a:t>Click to edit Master title style</a:t>
            </a:r>
            <a:endParaRPr 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93" descr="DEL_COL"/>
          <p:cNvPicPr>
            <a:picLocks noChangeAspect="1" noChangeArrowheads="1"/>
          </p:cNvPicPr>
          <p:nvPr/>
        </p:nvPicPr>
        <p:blipFill>
          <a:blip r:embed="rId2" cstate="print"/>
          <a:srcRect/>
          <a:stretch>
            <a:fillRect/>
          </a:stretch>
        </p:blipFill>
        <p:spPr bwMode="gray">
          <a:xfrm>
            <a:off x="892175" y="6021388"/>
            <a:ext cx="1462088" cy="273050"/>
          </a:xfrm>
          <a:prstGeom prst="rect">
            <a:avLst/>
          </a:prstGeom>
          <a:noFill/>
          <a:ln w="9525">
            <a:noFill/>
            <a:miter lim="800000"/>
            <a:headEnd/>
            <a:tailEnd/>
          </a:ln>
        </p:spPr>
      </p:pic>
      <p:sp>
        <p:nvSpPr>
          <p:cNvPr id="5" name="Rectangle 2"/>
          <p:cNvSpPr>
            <a:spLocks noChangeArrowheads="1"/>
          </p:cNvSpPr>
          <p:nvPr/>
        </p:nvSpPr>
        <p:spPr bwMode="gray">
          <a:xfrm>
            <a:off x="585788" y="776288"/>
            <a:ext cx="7972425" cy="4795837"/>
          </a:xfrm>
          <a:prstGeom prst="rect">
            <a:avLst/>
          </a:prstGeom>
          <a:solidFill>
            <a:schemeClr val="bg1"/>
          </a:solidFill>
          <a:ln w="19050" algn="ctr">
            <a:solidFill>
              <a:schemeClr val="accent1"/>
            </a:solidFill>
            <a:miter lim="800000"/>
            <a:headEnd/>
            <a:tailEnd/>
          </a:ln>
          <a:effectLst/>
        </p:spPr>
        <p:txBody>
          <a:bodyPr lIns="90000" tIns="90000" rIns="90000" bIns="90000" anchor="ctr"/>
          <a:lstStyle/>
          <a:p>
            <a:pPr marL="119063" indent="-119063" eaLnBrk="0" hangingPunct="0">
              <a:spcBef>
                <a:spcPct val="50000"/>
              </a:spcBef>
              <a:defRPr/>
            </a:pPr>
            <a:endParaRPr lang="en-US" sz="1100" b="1">
              <a:solidFill>
                <a:srgbClr val="000000"/>
              </a:solidFill>
            </a:endParaRPr>
          </a:p>
        </p:txBody>
      </p:sp>
      <p:sp>
        <p:nvSpPr>
          <p:cNvPr id="3700739" name="Rectangle 3"/>
          <p:cNvSpPr>
            <a:spLocks noGrp="1" noChangeArrowheads="1"/>
          </p:cNvSpPr>
          <p:nvPr>
            <p:ph type="ctrTitle" sz="quarter"/>
          </p:nvPr>
        </p:nvSpPr>
        <p:spPr>
          <a:xfrm>
            <a:off x="892175" y="2695575"/>
            <a:ext cx="6581775" cy="549275"/>
          </a:xfrm>
          <a:ln algn="ctr"/>
        </p:spPr>
        <p:txBody>
          <a:bodyPr/>
          <a:lstStyle>
            <a:lvl1pPr>
              <a:lnSpc>
                <a:spcPts val="3200"/>
              </a:lnSpc>
              <a:spcBef>
                <a:spcPct val="100000"/>
              </a:spcBef>
              <a:buClr>
                <a:schemeClr val="tx2"/>
              </a:buClr>
              <a:buSzPct val="85000"/>
              <a:buFont typeface="Wingdings" pitchFamily="2" charset="2"/>
              <a:buNone/>
              <a:defRPr sz="2800"/>
            </a:lvl1pPr>
          </a:lstStyle>
          <a:p>
            <a:r>
              <a:rPr lang="en-US"/>
              <a:t>Click to edit Mast</a:t>
            </a:r>
            <a:br>
              <a:rPr lang="en-US"/>
            </a:br>
            <a:r>
              <a:rPr lang="en-US"/>
              <a:t>er title style</a:t>
            </a:r>
          </a:p>
        </p:txBody>
      </p:sp>
      <p:sp>
        <p:nvSpPr>
          <p:cNvPr id="3700740" name="Rectangle 4"/>
          <p:cNvSpPr>
            <a:spLocks noGrp="1" noChangeArrowheads="1"/>
          </p:cNvSpPr>
          <p:nvPr>
            <p:ph type="subTitle" sz="quarter" idx="1"/>
          </p:nvPr>
        </p:nvSpPr>
        <p:spPr>
          <a:xfrm>
            <a:off x="892175" y="3516313"/>
            <a:ext cx="6583363" cy="439737"/>
          </a:xfrm>
          <a:ln/>
        </p:spPr>
        <p:txBody>
          <a:bodyPr/>
          <a:lstStyle>
            <a:lvl1pPr>
              <a:lnSpc>
                <a:spcPts val="2400"/>
              </a:lnSpc>
              <a:spcBef>
                <a:spcPct val="15000"/>
              </a:spcBef>
              <a:buClrTx/>
              <a:defRPr sz="2000" b="1"/>
            </a:lvl1pPr>
          </a:lstStyle>
          <a:p>
            <a:r>
              <a:rPr lang="en-US"/>
              <a:t>Click to edit Master subtitle style</a:t>
            </a: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00050"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3213" y="407988"/>
            <a:ext cx="2084387" cy="5881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00050" y="407988"/>
            <a:ext cx="6100763" cy="5881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050" y="407988"/>
            <a:ext cx="8337550" cy="3651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00050"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DFDD391A-5B68-4211-8B34-EF8B9A5D8B32}"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rgbClr val="3333CC"/>
                </a:solidFill>
                <a:latin typeface="Arial" charset="0"/>
                <a:cs typeface="Arial" charset="0"/>
              </a:rPr>
              <a:t>© Van Mieghem (</a:t>
            </a:r>
            <a:fld id="{B1B09FAF-2D37-4B76-96C1-DE778653C2E7}" type="datetime5">
              <a:rPr lang="en-US" sz="800">
                <a:solidFill>
                  <a:srgbClr val="3333CC"/>
                </a:solidFill>
                <a:latin typeface="Arial" charset="0"/>
                <a:cs typeface="Arial" charset="0"/>
              </a:rPr>
              <a:pPr algn="r" eaLnBrk="0" hangingPunct="0">
                <a:defRPr/>
              </a:pPr>
              <a:t>13-Feb-12</a:t>
            </a:fld>
            <a:r>
              <a:rPr lang="en-US" sz="800">
                <a:solidFill>
                  <a:srgbClr val="3333CC"/>
                </a:solidFill>
                <a:latin typeface="Arial" charset="0"/>
                <a:cs typeface="Arial" charset="0"/>
              </a:rPr>
              <a:t>)</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6" Type="http://schemas.openxmlformats.org/officeDocument/2006/relationships/oleObject" Target="../embeddings/oleObject1.bin"/><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image" Target="../media/image2.png"/><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vmlDrawing" Target="../drawings/vmlDrawing1.v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6" Type="http://schemas.openxmlformats.org/officeDocument/2006/relationships/theme" Target="../theme/theme4.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theme" Target="../theme/theme6.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2" Type="http://schemas.openxmlformats.org/officeDocument/2006/relationships/slideLayout" Target="../slideLayouts/slideLayout67.xml"/><Relationship Id="rId16" Type="http://schemas.openxmlformats.org/officeDocument/2006/relationships/oleObject" Target="../embeddings/oleObject2.bin"/><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5" Type="http://schemas.openxmlformats.org/officeDocument/2006/relationships/image" Target="../media/image2.png"/><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vmlDrawing" Target="../drawings/vmlDrawing2.v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7.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3153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rPr>
              <a:t>Slide </a:t>
            </a:r>
            <a:fld id="{18FA688B-FB1D-48ED-B6DE-3584E6B94B25}" type="slidenum">
              <a:rPr lang="en-US" sz="800">
                <a:solidFill>
                  <a:schemeClr val="accent2"/>
                </a:solidFill>
                <a:latin typeface="Arial" charset="0"/>
              </a:rPr>
              <a:pPr eaLnBrk="0" hangingPunct="0">
                <a:defRPr/>
              </a:pPr>
              <a:t>‹#›</a:t>
            </a:fld>
            <a:endParaRPr lang="en-US" sz="800">
              <a:solidFill>
                <a:schemeClr val="accent2"/>
              </a:solidFill>
              <a:latin typeface="Arial" charset="0"/>
            </a:endParaRPr>
          </a:p>
        </p:txBody>
      </p:sp>
      <p:sp>
        <p:nvSpPr>
          <p:cNvPr id="3153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rPr>
              <a:t>OPNS454: Operations Strategy</a:t>
            </a:r>
          </a:p>
        </p:txBody>
      </p:sp>
      <p:sp>
        <p:nvSpPr>
          <p:cNvPr id="3153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chemeClr val="accent2"/>
                </a:solidFill>
                <a:latin typeface="Arial" charset="0"/>
                <a:cs typeface="Arial" charset="0"/>
              </a:rPr>
              <a:t>© Van Mieghem (</a:t>
            </a:r>
            <a:fld id="{562B629E-2B36-48A7-863B-669D20AF46A1}" type="datetime5">
              <a:rPr lang="en-US" sz="800">
                <a:solidFill>
                  <a:schemeClr val="accent2"/>
                </a:solidFill>
                <a:latin typeface="Arial" charset="0"/>
                <a:cs typeface="Arial" charset="0"/>
              </a:rPr>
              <a:pPr algn="r" eaLnBrk="0" hangingPunct="0">
                <a:defRPr/>
              </a:pPr>
              <a:t>13-Feb-12</a:t>
            </a:fld>
            <a:r>
              <a:rPr lang="en-US" sz="800">
                <a:solidFill>
                  <a:schemeClr val="accent2"/>
                </a:solidFill>
                <a:latin typeface="Arial" charset="0"/>
                <a:cs typeface="Arial" charset="0"/>
              </a:rPr>
              <a:t>)</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1229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229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51" r:id="rId1"/>
    <p:sldLayoutId id="2147484271" r:id="rId2"/>
    <p:sldLayoutId id="2147484272" r:id="rId3"/>
    <p:sldLayoutId id="2147484273" r:id="rId4"/>
    <p:sldLayoutId id="2147484274" r:id="rId5"/>
    <p:sldLayoutId id="2147484275" r:id="rId6"/>
    <p:sldLayoutId id="2147484276" r:id="rId7"/>
    <p:sldLayoutId id="2147484277" r:id="rId8"/>
    <p:sldLayoutId id="2147484278" r:id="rId9"/>
    <p:sldLayoutId id="2147484279" r:id="rId10"/>
    <p:sldLayoutId id="2147484280" r:id="rId11"/>
    <p:sldLayoutId id="2147484359" r:id="rId12"/>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4338"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br>
              <a:rPr lang="en-US" smtClean="0"/>
            </a:br>
            <a:endParaRPr lang="en-US" smtClean="0"/>
          </a:p>
        </p:txBody>
      </p:sp>
      <p:sp>
        <p:nvSpPr>
          <p:cNvPr id="14339"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292" r:id="rId1"/>
    <p:sldLayoutId id="2147484352" r:id="rId2"/>
    <p:sldLayoutId id="2147484353" r:id="rId3"/>
    <p:sldLayoutId id="2147484293" r:id="rId4"/>
    <p:sldLayoutId id="2147484294" r:id="rId5"/>
    <p:sldLayoutId id="2147484295" r:id="rId6"/>
    <p:sldLayoutId id="2147484296" r:id="rId7"/>
    <p:sldLayoutId id="2147484297" r:id="rId8"/>
    <p:sldLayoutId id="2147484298" r:id="rId9"/>
    <p:sldLayoutId id="2147484299" r:id="rId10"/>
    <p:sldLayoutId id="2147484300" r:id="rId11"/>
    <p:sldLayoutId id="2147484301" r:id="rId12"/>
    <p:sldLayoutId id="2147484302" r:id="rId13"/>
  </p:sldLayoutIdLst>
  <p:hf sldNum="0" hd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pic>
        <p:nvPicPr>
          <p:cNvPr id="1028" name="Picture 49" descr="DEL_COL"/>
          <p:cNvPicPr>
            <a:picLocks noChangeAspect="1" noChangeArrowheads="1"/>
          </p:cNvPicPr>
          <p:nvPr/>
        </p:nvPicPr>
        <p:blipFill>
          <a:blip r:embed="rId15" cstate="print"/>
          <a:srcRect/>
          <a:stretch>
            <a:fillRect/>
          </a:stretch>
        </p:blipFill>
        <p:spPr bwMode="gray">
          <a:xfrm>
            <a:off x="396875" y="6619875"/>
            <a:ext cx="887413" cy="165100"/>
          </a:xfrm>
          <a:prstGeom prst="rect">
            <a:avLst/>
          </a:prstGeom>
          <a:noFill/>
          <a:ln w="9525">
            <a:noFill/>
            <a:miter lim="800000"/>
            <a:headEnd/>
            <a:tailEnd/>
          </a:ln>
        </p:spPr>
      </p:pic>
      <p:sp>
        <p:nvSpPr>
          <p:cNvPr id="1029" name="Rectangle 2"/>
          <p:cNvSpPr>
            <a:spLocks noGrp="1" noChangeArrowheads="1"/>
          </p:cNvSpPr>
          <p:nvPr>
            <p:ph type="title"/>
          </p:nvPr>
        </p:nvSpPr>
        <p:spPr bwMode="gray">
          <a:xfrm>
            <a:off x="400050" y="407988"/>
            <a:ext cx="8337550" cy="3651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1030" name="Rectangle 3"/>
          <p:cNvSpPr>
            <a:spLocks noGrp="1" noChangeArrowheads="1"/>
          </p:cNvSpPr>
          <p:nvPr>
            <p:ph type="body" idx="1"/>
          </p:nvPr>
        </p:nvSpPr>
        <p:spPr bwMode="gray">
          <a:xfrm>
            <a:off x="400050" y="1154113"/>
            <a:ext cx="8337550" cy="5135562"/>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3699717" name="Text Box 5"/>
          <p:cNvSpPr txBox="1">
            <a:spLocks noChangeArrowheads="1"/>
          </p:cNvSpPr>
          <p:nvPr/>
        </p:nvSpPr>
        <p:spPr bwMode="gray">
          <a:xfrm>
            <a:off x="4386263" y="6615113"/>
            <a:ext cx="373062" cy="193675"/>
          </a:xfrm>
          <a:prstGeom prst="rect">
            <a:avLst/>
          </a:prstGeom>
          <a:noFill/>
          <a:ln w="12700">
            <a:noFill/>
            <a:miter lim="800000"/>
            <a:headEnd/>
            <a:tailEnd/>
          </a:ln>
          <a:effectLst>
            <a:prstShdw prst="shdw17" dist="17961" dir="2700000">
              <a:srgbClr val="DDDDDD">
                <a:gamma/>
                <a:shade val="60000"/>
                <a:invGamma/>
              </a:srgbClr>
            </a:prstShdw>
          </a:effectLst>
        </p:spPr>
        <p:txBody>
          <a:bodyPr wrap="none" lIns="0" tIns="0" rIns="0" bIns="0" anchor="b" anchorCtr="1">
            <a:spAutoFit/>
          </a:bodyPr>
          <a:lstStyle/>
          <a:p>
            <a:pPr algn="ctr" eaLnBrk="0" hangingPunct="0">
              <a:lnSpc>
                <a:spcPct val="106000"/>
              </a:lnSpc>
              <a:buClr>
                <a:srgbClr val="000000"/>
              </a:buClr>
              <a:buSzPct val="65000"/>
              <a:buFont typeface="Wingdings" pitchFamily="2" charset="2"/>
              <a:buNone/>
              <a:defRPr/>
            </a:pPr>
            <a:r>
              <a:rPr lang="en-US">
                <a:solidFill>
                  <a:srgbClr val="000000"/>
                </a:solidFill>
              </a:rPr>
              <a:t>- </a:t>
            </a:r>
            <a:fld id="{8E8D5967-ADCA-413B-8F88-3DB420837634}" type="slidenum">
              <a:rPr lang="en-US">
                <a:solidFill>
                  <a:srgbClr val="000000"/>
                </a:solidFill>
              </a:rPr>
              <a:pPr algn="ctr" eaLnBrk="0" hangingPunct="0">
                <a:lnSpc>
                  <a:spcPct val="106000"/>
                </a:lnSpc>
                <a:buClr>
                  <a:srgbClr val="000000"/>
                </a:buClr>
                <a:buSzPct val="65000"/>
                <a:buFont typeface="Wingdings" pitchFamily="2" charset="2"/>
                <a:buNone/>
                <a:defRPr/>
              </a:pPr>
              <a:t>‹#›</a:t>
            </a:fld>
            <a:r>
              <a:rPr lang="en-US">
                <a:solidFill>
                  <a:srgbClr val="000000"/>
                </a:solidFill>
              </a:rPr>
              <a:t> -</a:t>
            </a:r>
          </a:p>
        </p:txBody>
      </p:sp>
      <p:sp>
        <p:nvSpPr>
          <p:cNvPr id="3699759" name="Line 47"/>
          <p:cNvSpPr>
            <a:spLocks noChangeShapeType="1"/>
          </p:cNvSpPr>
          <p:nvPr/>
        </p:nvSpPr>
        <p:spPr bwMode="gray">
          <a:xfrm>
            <a:off x="401638" y="803275"/>
            <a:ext cx="8335962" cy="0"/>
          </a:xfrm>
          <a:prstGeom prst="line">
            <a:avLst/>
          </a:prstGeom>
          <a:noFill/>
          <a:ln w="28575">
            <a:solidFill>
              <a:schemeClr val="accent1"/>
            </a:solidFill>
            <a:round/>
            <a:headEnd/>
            <a:tailEnd/>
          </a:ln>
          <a:effectLst/>
        </p:spPr>
        <p:txBody>
          <a:bodyPr wrap="none" anchor="ctr"/>
          <a:lstStyle/>
          <a:p>
            <a:pPr algn="ctr" eaLnBrk="0" hangingPunct="0">
              <a:lnSpc>
                <a:spcPct val="106000"/>
              </a:lnSpc>
              <a:defRPr/>
            </a:pPr>
            <a:endParaRPr lang="en-US" sz="1100" b="1">
              <a:solidFill>
                <a:srgbClr val="FFFFFF"/>
              </a:solidFill>
            </a:endParaRPr>
          </a:p>
        </p:txBody>
      </p:sp>
      <p:graphicFrame>
        <p:nvGraphicFramePr>
          <p:cNvPr id="1026" name="Object 51"/>
          <p:cNvGraphicFramePr>
            <a:graphicFrameLocks noChangeAspect="1"/>
          </p:cNvGraphicFramePr>
          <p:nvPr/>
        </p:nvGraphicFramePr>
        <p:xfrm>
          <a:off x="7613650" y="6477000"/>
          <a:ext cx="1049338" cy="317500"/>
        </p:xfrm>
        <a:graphic>
          <a:graphicData uri="http://schemas.openxmlformats.org/presentationml/2006/ole">
            <p:oleObj spid="_x0000_s1026" name="Photo Editor Photo" r:id="rId16" imgW="2029108" imgH="571731" progId="">
              <p:embed/>
            </p:oleObj>
          </a:graphicData>
        </a:graphic>
      </p:graphicFrame>
    </p:spTree>
  </p:cSld>
  <p:clrMap bg1="lt1" tx1="dk1" bg2="lt2" tx2="dk2" accent1="accent1" accent2="accent2" accent3="accent3" accent4="accent4" accent5="accent5" accent6="accent6" hlink="hlink" folHlink="folHlink"/>
  <p:sldLayoutIdLst>
    <p:sldLayoutId id="2147484354" r:id="rId1"/>
    <p:sldLayoutId id="2147484303" r:id="rId2"/>
    <p:sldLayoutId id="2147484304" r:id="rId3"/>
    <p:sldLayoutId id="2147484305" r:id="rId4"/>
    <p:sldLayoutId id="2147484306" r:id="rId5"/>
    <p:sldLayoutId id="2147484307" r:id="rId6"/>
    <p:sldLayoutId id="2147484308" r:id="rId7"/>
    <p:sldLayoutId id="2147484309" r:id="rId8"/>
    <p:sldLayoutId id="2147484310" r:id="rId9"/>
    <p:sldLayoutId id="2147484311" r:id="rId10"/>
    <p:sldLayoutId id="2147484312" r:id="rId11"/>
    <p:sldLayoutId id="2147484313" r:id="rId12"/>
  </p:sldLayoutIdLst>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pitchFamily="34" charset="0"/>
        </a:defRPr>
      </a:lvl2pPr>
      <a:lvl3pPr algn="l" rtl="0" eaLnBrk="0" fontAlgn="base" hangingPunct="0">
        <a:spcBef>
          <a:spcPct val="0"/>
        </a:spcBef>
        <a:spcAft>
          <a:spcPct val="0"/>
        </a:spcAft>
        <a:defRPr sz="2400" b="1">
          <a:solidFill>
            <a:schemeClr val="tx1"/>
          </a:solidFill>
          <a:latin typeface="Arial" pitchFamily="34" charset="0"/>
        </a:defRPr>
      </a:lvl3pPr>
      <a:lvl4pPr algn="l" rtl="0" eaLnBrk="0" fontAlgn="base" hangingPunct="0">
        <a:spcBef>
          <a:spcPct val="0"/>
        </a:spcBef>
        <a:spcAft>
          <a:spcPct val="0"/>
        </a:spcAft>
        <a:defRPr sz="2400" b="1">
          <a:solidFill>
            <a:schemeClr val="tx1"/>
          </a:solidFill>
          <a:latin typeface="Arial" pitchFamily="34" charset="0"/>
        </a:defRPr>
      </a:lvl4pPr>
      <a:lvl5pPr algn="l" rtl="0" eaLnBrk="0" fontAlgn="base" hangingPunct="0">
        <a:spcBef>
          <a:spcPct val="0"/>
        </a:spcBef>
        <a:spcAft>
          <a:spcPct val="0"/>
        </a:spcAft>
        <a:defRPr sz="2400" b="1">
          <a:solidFill>
            <a:schemeClr val="tx1"/>
          </a:solidFill>
          <a:latin typeface="Arial" pitchFamily="34" charset="0"/>
        </a:defRPr>
      </a:lvl5pPr>
      <a:lvl6pPr marL="457200" algn="l" rtl="0" fontAlgn="base">
        <a:spcBef>
          <a:spcPct val="0"/>
        </a:spcBef>
        <a:spcAft>
          <a:spcPct val="0"/>
        </a:spcAft>
        <a:defRPr sz="2400" b="1">
          <a:solidFill>
            <a:schemeClr val="tx1"/>
          </a:solidFill>
          <a:latin typeface="Arial" pitchFamily="34" charset="0"/>
        </a:defRPr>
      </a:lvl6pPr>
      <a:lvl7pPr marL="914400" algn="l" rtl="0" fontAlgn="base">
        <a:spcBef>
          <a:spcPct val="0"/>
        </a:spcBef>
        <a:spcAft>
          <a:spcPct val="0"/>
        </a:spcAft>
        <a:defRPr sz="2400" b="1">
          <a:solidFill>
            <a:schemeClr val="tx1"/>
          </a:solidFill>
          <a:latin typeface="Arial" pitchFamily="34" charset="0"/>
        </a:defRPr>
      </a:lvl7pPr>
      <a:lvl8pPr marL="1371600" algn="l" rtl="0" fontAlgn="base">
        <a:spcBef>
          <a:spcPct val="0"/>
        </a:spcBef>
        <a:spcAft>
          <a:spcPct val="0"/>
        </a:spcAft>
        <a:defRPr sz="2400" b="1">
          <a:solidFill>
            <a:schemeClr val="tx1"/>
          </a:solidFill>
          <a:latin typeface="Arial" pitchFamily="34" charset="0"/>
        </a:defRPr>
      </a:lvl8pPr>
      <a:lvl9pPr marL="1828800" algn="l" rtl="0" fontAlgn="base">
        <a:spcBef>
          <a:spcPct val="0"/>
        </a:spcBef>
        <a:spcAft>
          <a:spcPct val="0"/>
        </a:spcAft>
        <a:defRPr sz="2400" b="1">
          <a:solidFill>
            <a:schemeClr val="tx1"/>
          </a:solidFill>
          <a:latin typeface="Arial" pitchFamily="34" charset="0"/>
        </a:defRPr>
      </a:lvl9pPr>
    </p:titleStyle>
    <p:bodyStyle>
      <a:lvl1pPr marL="342900" indent="-342900" algn="l" rtl="0" eaLnBrk="0" fontAlgn="base" hangingPunct="0">
        <a:lnSpc>
          <a:spcPct val="106000"/>
        </a:lnSpc>
        <a:spcBef>
          <a:spcPct val="40000"/>
        </a:spcBef>
        <a:spcAft>
          <a:spcPct val="0"/>
        </a:spcAft>
        <a:buClr>
          <a:schemeClr val="tx1"/>
        </a:buClr>
        <a:buSzPct val="80000"/>
        <a:buFont typeface="Wingdings" pitchFamily="2" charset="2"/>
        <a:defRPr>
          <a:solidFill>
            <a:schemeClr val="tx1"/>
          </a:solidFill>
          <a:latin typeface="+mn-lt"/>
          <a:ea typeface="+mn-ea"/>
          <a:cs typeface="+mn-cs"/>
        </a:defRPr>
      </a:lvl1pPr>
      <a:lvl2pPr marL="227013" indent="-225425" algn="l" rtl="0" eaLnBrk="0" fontAlgn="base" hangingPunct="0">
        <a:lnSpc>
          <a:spcPct val="106000"/>
        </a:lnSpc>
        <a:spcBef>
          <a:spcPct val="40000"/>
        </a:spcBef>
        <a:spcAft>
          <a:spcPct val="0"/>
        </a:spcAft>
        <a:buClr>
          <a:schemeClr val="tx1"/>
        </a:buClr>
        <a:buFont typeface="Wingdings" pitchFamily="2" charset="2"/>
        <a:buChar char="§"/>
        <a:defRPr>
          <a:solidFill>
            <a:schemeClr val="tx1"/>
          </a:solidFill>
          <a:latin typeface="+mn-lt"/>
        </a:defRPr>
      </a:lvl2pPr>
      <a:lvl3pPr marL="457200" indent="-228600" algn="l" rtl="0" eaLnBrk="0" fontAlgn="base" hangingPunct="0">
        <a:lnSpc>
          <a:spcPct val="106000"/>
        </a:lnSpc>
        <a:spcBef>
          <a:spcPct val="20000"/>
        </a:spcBef>
        <a:spcAft>
          <a:spcPct val="0"/>
        </a:spcAft>
        <a:buClr>
          <a:schemeClr val="tx1"/>
        </a:buClr>
        <a:buFont typeface="Arial" pitchFamily="34" charset="0"/>
        <a:buChar char="–"/>
        <a:defRPr sz="1600">
          <a:solidFill>
            <a:schemeClr val="tx1"/>
          </a:solidFill>
          <a:latin typeface="+mn-lt"/>
        </a:defRPr>
      </a:lvl3pPr>
      <a:lvl4pPr marL="681038" indent="-222250" algn="l" rtl="0" eaLnBrk="0" fontAlgn="base" hangingPunct="0">
        <a:lnSpc>
          <a:spcPct val="106000"/>
        </a:lnSpc>
        <a:spcBef>
          <a:spcPct val="20000"/>
        </a:spcBef>
        <a:spcAft>
          <a:spcPct val="0"/>
        </a:spcAft>
        <a:buClr>
          <a:schemeClr val="tx1"/>
        </a:buClr>
        <a:buChar char="•"/>
        <a:defRPr sz="1600">
          <a:solidFill>
            <a:schemeClr val="tx1"/>
          </a:solidFill>
          <a:latin typeface="+mn-lt"/>
        </a:defRPr>
      </a:lvl4pPr>
      <a:lvl5pPr marL="1722438" indent="-236538" algn="l" rtl="0" eaLnBrk="0" fontAlgn="base" hangingPunct="0">
        <a:spcBef>
          <a:spcPct val="20000"/>
        </a:spcBef>
        <a:spcAft>
          <a:spcPct val="0"/>
        </a:spcAft>
        <a:buClr>
          <a:schemeClr val="tx1"/>
        </a:buClr>
        <a:buChar char="–"/>
        <a:defRPr sz="1200">
          <a:solidFill>
            <a:schemeClr val="tx1"/>
          </a:solidFill>
          <a:latin typeface="+mn-lt"/>
        </a:defRPr>
      </a:lvl5pPr>
      <a:lvl6pPr marL="2179638" indent="-236538" algn="l" rtl="0" fontAlgn="base">
        <a:spcBef>
          <a:spcPct val="20000"/>
        </a:spcBef>
        <a:spcAft>
          <a:spcPct val="0"/>
        </a:spcAft>
        <a:buClr>
          <a:schemeClr val="tx1"/>
        </a:buClr>
        <a:buChar char="–"/>
        <a:defRPr sz="1200">
          <a:solidFill>
            <a:schemeClr val="tx1"/>
          </a:solidFill>
          <a:latin typeface="+mn-lt"/>
        </a:defRPr>
      </a:lvl6pPr>
      <a:lvl7pPr marL="2636838" indent="-236538" algn="l" rtl="0" fontAlgn="base">
        <a:spcBef>
          <a:spcPct val="20000"/>
        </a:spcBef>
        <a:spcAft>
          <a:spcPct val="0"/>
        </a:spcAft>
        <a:buClr>
          <a:schemeClr val="tx1"/>
        </a:buClr>
        <a:buChar char="–"/>
        <a:defRPr sz="1200">
          <a:solidFill>
            <a:schemeClr val="tx1"/>
          </a:solidFill>
          <a:latin typeface="+mn-lt"/>
        </a:defRPr>
      </a:lvl7pPr>
      <a:lvl8pPr marL="3094038" indent="-236538" algn="l" rtl="0" fontAlgn="base">
        <a:spcBef>
          <a:spcPct val="20000"/>
        </a:spcBef>
        <a:spcAft>
          <a:spcPct val="0"/>
        </a:spcAft>
        <a:buClr>
          <a:schemeClr val="tx1"/>
        </a:buClr>
        <a:buChar char="–"/>
        <a:defRPr sz="1200">
          <a:solidFill>
            <a:schemeClr val="tx1"/>
          </a:solidFill>
          <a:latin typeface="+mn-lt"/>
        </a:defRPr>
      </a:lvl8pPr>
      <a:lvl9pPr marL="3551238" indent="-236538" algn="l" rtl="0" fontAlgn="base">
        <a:spcBef>
          <a:spcPct val="20000"/>
        </a:spcBef>
        <a:spcAft>
          <a:spcPct val="0"/>
        </a:spcAft>
        <a:buClr>
          <a:schemeClr val="tx1"/>
        </a:buClr>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2400">
              <a:solidFill>
                <a:srgbClr val="000000"/>
              </a:solidFill>
              <a:latin typeface="Times New Roman" pitchFamily="18" charset="0"/>
            </a:endParaRPr>
          </a:p>
        </p:txBody>
      </p:sp>
      <p:sp>
        <p:nvSpPr>
          <p:cNvPr id="260099"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rPr>
              <a:t>Slide </a:t>
            </a:r>
            <a:fld id="{5CE0D16A-E0B4-42D5-96CE-583541C71BDF}" type="slidenum">
              <a:rPr lang="en-US" sz="800">
                <a:solidFill>
                  <a:srgbClr val="3333CC"/>
                </a:solidFill>
              </a:rPr>
              <a:pPr eaLnBrk="0" hangingPunct="0">
                <a:defRPr/>
              </a:pPr>
              <a:t>‹#›</a:t>
            </a:fld>
            <a:endParaRPr lang="en-US" sz="800">
              <a:solidFill>
                <a:srgbClr val="3333CC"/>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rPr>
              <a:t>OPNS454: Operations 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cs typeface="Arial" pitchFamily="34" charset="0"/>
              </a:rPr>
              <a:t>© Van Mieghem</a:t>
            </a:r>
          </a:p>
        </p:txBody>
      </p:sp>
      <p:sp>
        <p:nvSpPr>
          <p:cNvPr id="15366"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5367"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55" r:id="rId1"/>
    <p:sldLayoutId id="2147484314" r:id="rId2"/>
    <p:sldLayoutId id="2147484315" r:id="rId3"/>
    <p:sldLayoutId id="2147484316" r:id="rId4"/>
    <p:sldLayoutId id="2147484317" r:id="rId5"/>
    <p:sldLayoutId id="2147484318" r:id="rId6"/>
    <p:sldLayoutId id="2147484319" r:id="rId7"/>
    <p:sldLayoutId id="2147484320" r:id="rId8"/>
    <p:sldLayoutId id="2147484321" r:id="rId9"/>
    <p:sldLayoutId id="2147484322" r:id="rId10"/>
    <p:sldLayoutId id="2147484323" r:id="rId11"/>
    <p:sldLayoutId id="2147484324" r:id="rId12"/>
    <p:sldLayoutId id="2147484325" r:id="rId13"/>
    <p:sldLayoutId id="2147484326" r:id="rId14"/>
    <p:sldLayoutId id="2147484327"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6386"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br>
              <a:rPr lang="en-US" smtClean="0"/>
            </a:br>
            <a:endParaRPr lang="en-US" smtClean="0"/>
          </a:p>
        </p:txBody>
      </p:sp>
      <p:sp>
        <p:nvSpPr>
          <p:cNvPr id="16387"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28" r:id="rId1"/>
    <p:sldLayoutId id="2147484356" r:id="rId2"/>
    <p:sldLayoutId id="2147484357" r:id="rId3"/>
    <p:sldLayoutId id="2147484329" r:id="rId4"/>
    <p:sldLayoutId id="2147484330" r:id="rId5"/>
    <p:sldLayoutId id="2147484331" r:id="rId6"/>
    <p:sldLayoutId id="2147484332" r:id="rId7"/>
    <p:sldLayoutId id="2147484333" r:id="rId8"/>
    <p:sldLayoutId id="2147484334" r:id="rId9"/>
    <p:sldLayoutId id="2147484335" r:id="rId10"/>
    <p:sldLayoutId id="2147484336" r:id="rId11"/>
    <p:sldLayoutId id="2147484337" r:id="rId12"/>
    <p:sldLayoutId id="2147484338" r:id="rId13"/>
  </p:sldLayoutIdLst>
  <p:hf sldNum="0" hd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pic>
        <p:nvPicPr>
          <p:cNvPr id="2052" name="Picture 49" descr="DEL_COL"/>
          <p:cNvPicPr>
            <a:picLocks noChangeAspect="1" noChangeArrowheads="1"/>
          </p:cNvPicPr>
          <p:nvPr/>
        </p:nvPicPr>
        <p:blipFill>
          <a:blip r:embed="rId15" cstate="print"/>
          <a:srcRect/>
          <a:stretch>
            <a:fillRect/>
          </a:stretch>
        </p:blipFill>
        <p:spPr bwMode="gray">
          <a:xfrm>
            <a:off x="396875" y="6619875"/>
            <a:ext cx="887413" cy="165100"/>
          </a:xfrm>
          <a:prstGeom prst="rect">
            <a:avLst/>
          </a:prstGeom>
          <a:noFill/>
          <a:ln w="9525">
            <a:noFill/>
            <a:miter lim="800000"/>
            <a:headEnd/>
            <a:tailEnd/>
          </a:ln>
        </p:spPr>
      </p:pic>
      <p:sp>
        <p:nvSpPr>
          <p:cNvPr id="2053" name="Rectangle 2"/>
          <p:cNvSpPr>
            <a:spLocks noGrp="1" noChangeArrowheads="1"/>
          </p:cNvSpPr>
          <p:nvPr>
            <p:ph type="title"/>
          </p:nvPr>
        </p:nvSpPr>
        <p:spPr bwMode="gray">
          <a:xfrm>
            <a:off x="400050" y="407988"/>
            <a:ext cx="8337550" cy="3651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2054" name="Rectangle 3"/>
          <p:cNvSpPr>
            <a:spLocks noGrp="1" noChangeArrowheads="1"/>
          </p:cNvSpPr>
          <p:nvPr>
            <p:ph type="body" idx="1"/>
          </p:nvPr>
        </p:nvSpPr>
        <p:spPr bwMode="gray">
          <a:xfrm>
            <a:off x="400050" y="1154113"/>
            <a:ext cx="8337550" cy="5135562"/>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3699717" name="Text Box 5"/>
          <p:cNvSpPr txBox="1">
            <a:spLocks noChangeArrowheads="1"/>
          </p:cNvSpPr>
          <p:nvPr/>
        </p:nvSpPr>
        <p:spPr bwMode="gray">
          <a:xfrm>
            <a:off x="4386263" y="6615113"/>
            <a:ext cx="373062" cy="193675"/>
          </a:xfrm>
          <a:prstGeom prst="rect">
            <a:avLst/>
          </a:prstGeom>
          <a:noFill/>
          <a:ln w="12700">
            <a:noFill/>
            <a:miter lim="800000"/>
            <a:headEnd/>
            <a:tailEnd/>
          </a:ln>
          <a:effectLst>
            <a:prstShdw prst="shdw17" dist="17961" dir="2700000">
              <a:srgbClr val="DDDDDD">
                <a:gamma/>
                <a:shade val="60000"/>
                <a:invGamma/>
              </a:srgbClr>
            </a:prstShdw>
          </a:effectLst>
        </p:spPr>
        <p:txBody>
          <a:bodyPr wrap="none" lIns="0" tIns="0" rIns="0" bIns="0" anchor="b" anchorCtr="1">
            <a:spAutoFit/>
          </a:bodyPr>
          <a:lstStyle/>
          <a:p>
            <a:pPr algn="ctr" eaLnBrk="0" hangingPunct="0">
              <a:lnSpc>
                <a:spcPct val="106000"/>
              </a:lnSpc>
              <a:buClr>
                <a:srgbClr val="000000"/>
              </a:buClr>
              <a:buSzPct val="65000"/>
              <a:buFont typeface="Wingdings" pitchFamily="2" charset="2"/>
              <a:buNone/>
              <a:defRPr/>
            </a:pPr>
            <a:r>
              <a:rPr lang="en-US">
                <a:solidFill>
                  <a:srgbClr val="000000"/>
                </a:solidFill>
              </a:rPr>
              <a:t>- </a:t>
            </a:r>
            <a:fld id="{25AC09AC-350B-4BE9-A22F-C052199C4763}" type="slidenum">
              <a:rPr lang="en-US">
                <a:solidFill>
                  <a:srgbClr val="000000"/>
                </a:solidFill>
              </a:rPr>
              <a:pPr algn="ctr" eaLnBrk="0" hangingPunct="0">
                <a:lnSpc>
                  <a:spcPct val="106000"/>
                </a:lnSpc>
                <a:buClr>
                  <a:srgbClr val="000000"/>
                </a:buClr>
                <a:buSzPct val="65000"/>
                <a:buFont typeface="Wingdings" pitchFamily="2" charset="2"/>
                <a:buNone/>
                <a:defRPr/>
              </a:pPr>
              <a:t>‹#›</a:t>
            </a:fld>
            <a:r>
              <a:rPr lang="en-US">
                <a:solidFill>
                  <a:srgbClr val="000000"/>
                </a:solidFill>
              </a:rPr>
              <a:t> -</a:t>
            </a:r>
          </a:p>
        </p:txBody>
      </p:sp>
      <p:sp>
        <p:nvSpPr>
          <p:cNvPr id="3699759" name="Line 47"/>
          <p:cNvSpPr>
            <a:spLocks noChangeShapeType="1"/>
          </p:cNvSpPr>
          <p:nvPr/>
        </p:nvSpPr>
        <p:spPr bwMode="gray">
          <a:xfrm>
            <a:off x="401638" y="803275"/>
            <a:ext cx="8335962" cy="0"/>
          </a:xfrm>
          <a:prstGeom prst="line">
            <a:avLst/>
          </a:prstGeom>
          <a:noFill/>
          <a:ln w="28575">
            <a:solidFill>
              <a:schemeClr val="accent1"/>
            </a:solidFill>
            <a:round/>
            <a:headEnd/>
            <a:tailEnd/>
          </a:ln>
          <a:effectLst/>
        </p:spPr>
        <p:txBody>
          <a:bodyPr wrap="none" anchor="ctr"/>
          <a:lstStyle/>
          <a:p>
            <a:pPr algn="ctr" eaLnBrk="0" hangingPunct="0">
              <a:lnSpc>
                <a:spcPct val="106000"/>
              </a:lnSpc>
              <a:defRPr/>
            </a:pPr>
            <a:endParaRPr lang="en-US" sz="1100" b="1">
              <a:solidFill>
                <a:srgbClr val="FFFFFF"/>
              </a:solidFill>
            </a:endParaRPr>
          </a:p>
        </p:txBody>
      </p:sp>
      <p:graphicFrame>
        <p:nvGraphicFramePr>
          <p:cNvPr id="2050" name="Object 51"/>
          <p:cNvGraphicFramePr>
            <a:graphicFrameLocks noChangeAspect="1"/>
          </p:cNvGraphicFramePr>
          <p:nvPr/>
        </p:nvGraphicFramePr>
        <p:xfrm>
          <a:off x="7613650" y="6477000"/>
          <a:ext cx="1049338" cy="317500"/>
        </p:xfrm>
        <a:graphic>
          <a:graphicData uri="http://schemas.openxmlformats.org/presentationml/2006/ole">
            <p:oleObj spid="_x0000_s2050" name="Photo Editor Photo" r:id="rId16" imgW="2029108" imgH="571731" progId="">
              <p:embed/>
            </p:oleObj>
          </a:graphicData>
        </a:graphic>
      </p:graphicFrame>
    </p:spTree>
  </p:cSld>
  <p:clrMap bg1="lt1" tx1="dk1" bg2="lt2" tx2="dk2" accent1="accent1" accent2="accent2" accent3="accent3" accent4="accent4" accent5="accent5" accent6="accent6" hlink="hlink" folHlink="folHlink"/>
  <p:sldLayoutIdLst>
    <p:sldLayoutId id="2147484358" r:id="rId1"/>
    <p:sldLayoutId id="2147484339" r:id="rId2"/>
    <p:sldLayoutId id="2147484340" r:id="rId3"/>
    <p:sldLayoutId id="2147484341" r:id="rId4"/>
    <p:sldLayoutId id="2147484342" r:id="rId5"/>
    <p:sldLayoutId id="2147484343" r:id="rId6"/>
    <p:sldLayoutId id="2147484344" r:id="rId7"/>
    <p:sldLayoutId id="2147484345" r:id="rId8"/>
    <p:sldLayoutId id="2147484346" r:id="rId9"/>
    <p:sldLayoutId id="2147484347" r:id="rId10"/>
    <p:sldLayoutId id="2147484348" r:id="rId11"/>
    <p:sldLayoutId id="2147484349" r:id="rId12"/>
  </p:sldLayoutIdLst>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pitchFamily="34" charset="0"/>
        </a:defRPr>
      </a:lvl2pPr>
      <a:lvl3pPr algn="l" rtl="0" eaLnBrk="0" fontAlgn="base" hangingPunct="0">
        <a:spcBef>
          <a:spcPct val="0"/>
        </a:spcBef>
        <a:spcAft>
          <a:spcPct val="0"/>
        </a:spcAft>
        <a:defRPr sz="2400" b="1">
          <a:solidFill>
            <a:schemeClr val="tx1"/>
          </a:solidFill>
          <a:latin typeface="Arial" pitchFamily="34" charset="0"/>
        </a:defRPr>
      </a:lvl3pPr>
      <a:lvl4pPr algn="l" rtl="0" eaLnBrk="0" fontAlgn="base" hangingPunct="0">
        <a:spcBef>
          <a:spcPct val="0"/>
        </a:spcBef>
        <a:spcAft>
          <a:spcPct val="0"/>
        </a:spcAft>
        <a:defRPr sz="2400" b="1">
          <a:solidFill>
            <a:schemeClr val="tx1"/>
          </a:solidFill>
          <a:latin typeface="Arial" pitchFamily="34" charset="0"/>
        </a:defRPr>
      </a:lvl4pPr>
      <a:lvl5pPr algn="l" rtl="0" eaLnBrk="0" fontAlgn="base" hangingPunct="0">
        <a:spcBef>
          <a:spcPct val="0"/>
        </a:spcBef>
        <a:spcAft>
          <a:spcPct val="0"/>
        </a:spcAft>
        <a:defRPr sz="2400" b="1">
          <a:solidFill>
            <a:schemeClr val="tx1"/>
          </a:solidFill>
          <a:latin typeface="Arial" pitchFamily="34" charset="0"/>
        </a:defRPr>
      </a:lvl5pPr>
      <a:lvl6pPr marL="457200" algn="l" rtl="0" fontAlgn="base">
        <a:spcBef>
          <a:spcPct val="0"/>
        </a:spcBef>
        <a:spcAft>
          <a:spcPct val="0"/>
        </a:spcAft>
        <a:defRPr sz="2400" b="1">
          <a:solidFill>
            <a:schemeClr val="tx1"/>
          </a:solidFill>
          <a:latin typeface="Arial" pitchFamily="34" charset="0"/>
        </a:defRPr>
      </a:lvl6pPr>
      <a:lvl7pPr marL="914400" algn="l" rtl="0" fontAlgn="base">
        <a:spcBef>
          <a:spcPct val="0"/>
        </a:spcBef>
        <a:spcAft>
          <a:spcPct val="0"/>
        </a:spcAft>
        <a:defRPr sz="2400" b="1">
          <a:solidFill>
            <a:schemeClr val="tx1"/>
          </a:solidFill>
          <a:latin typeface="Arial" pitchFamily="34" charset="0"/>
        </a:defRPr>
      </a:lvl7pPr>
      <a:lvl8pPr marL="1371600" algn="l" rtl="0" fontAlgn="base">
        <a:spcBef>
          <a:spcPct val="0"/>
        </a:spcBef>
        <a:spcAft>
          <a:spcPct val="0"/>
        </a:spcAft>
        <a:defRPr sz="2400" b="1">
          <a:solidFill>
            <a:schemeClr val="tx1"/>
          </a:solidFill>
          <a:latin typeface="Arial" pitchFamily="34" charset="0"/>
        </a:defRPr>
      </a:lvl8pPr>
      <a:lvl9pPr marL="1828800" algn="l" rtl="0" fontAlgn="base">
        <a:spcBef>
          <a:spcPct val="0"/>
        </a:spcBef>
        <a:spcAft>
          <a:spcPct val="0"/>
        </a:spcAft>
        <a:defRPr sz="2400" b="1">
          <a:solidFill>
            <a:schemeClr val="tx1"/>
          </a:solidFill>
          <a:latin typeface="Arial" pitchFamily="34" charset="0"/>
        </a:defRPr>
      </a:lvl9pPr>
    </p:titleStyle>
    <p:bodyStyle>
      <a:lvl1pPr marL="342900" indent="-342900" algn="l" rtl="0" eaLnBrk="0" fontAlgn="base" hangingPunct="0">
        <a:lnSpc>
          <a:spcPct val="106000"/>
        </a:lnSpc>
        <a:spcBef>
          <a:spcPct val="40000"/>
        </a:spcBef>
        <a:spcAft>
          <a:spcPct val="0"/>
        </a:spcAft>
        <a:buClr>
          <a:schemeClr val="tx1"/>
        </a:buClr>
        <a:buSzPct val="80000"/>
        <a:buFont typeface="Wingdings" pitchFamily="2" charset="2"/>
        <a:defRPr>
          <a:solidFill>
            <a:schemeClr val="tx1"/>
          </a:solidFill>
          <a:latin typeface="+mn-lt"/>
          <a:ea typeface="+mn-ea"/>
          <a:cs typeface="+mn-cs"/>
        </a:defRPr>
      </a:lvl1pPr>
      <a:lvl2pPr marL="227013" indent="-225425" algn="l" rtl="0" eaLnBrk="0" fontAlgn="base" hangingPunct="0">
        <a:lnSpc>
          <a:spcPct val="106000"/>
        </a:lnSpc>
        <a:spcBef>
          <a:spcPct val="40000"/>
        </a:spcBef>
        <a:spcAft>
          <a:spcPct val="0"/>
        </a:spcAft>
        <a:buClr>
          <a:schemeClr val="tx1"/>
        </a:buClr>
        <a:buFont typeface="Wingdings" pitchFamily="2" charset="2"/>
        <a:buChar char="§"/>
        <a:defRPr>
          <a:solidFill>
            <a:schemeClr val="tx1"/>
          </a:solidFill>
          <a:latin typeface="+mn-lt"/>
        </a:defRPr>
      </a:lvl2pPr>
      <a:lvl3pPr marL="457200" indent="-228600" algn="l" rtl="0" eaLnBrk="0" fontAlgn="base" hangingPunct="0">
        <a:lnSpc>
          <a:spcPct val="106000"/>
        </a:lnSpc>
        <a:spcBef>
          <a:spcPct val="20000"/>
        </a:spcBef>
        <a:spcAft>
          <a:spcPct val="0"/>
        </a:spcAft>
        <a:buClr>
          <a:schemeClr val="tx1"/>
        </a:buClr>
        <a:buFont typeface="Arial" pitchFamily="34" charset="0"/>
        <a:buChar char="–"/>
        <a:defRPr sz="1600">
          <a:solidFill>
            <a:schemeClr val="tx1"/>
          </a:solidFill>
          <a:latin typeface="+mn-lt"/>
        </a:defRPr>
      </a:lvl3pPr>
      <a:lvl4pPr marL="681038" indent="-222250" algn="l" rtl="0" eaLnBrk="0" fontAlgn="base" hangingPunct="0">
        <a:lnSpc>
          <a:spcPct val="106000"/>
        </a:lnSpc>
        <a:spcBef>
          <a:spcPct val="20000"/>
        </a:spcBef>
        <a:spcAft>
          <a:spcPct val="0"/>
        </a:spcAft>
        <a:buClr>
          <a:schemeClr val="tx1"/>
        </a:buClr>
        <a:buChar char="•"/>
        <a:defRPr sz="1600">
          <a:solidFill>
            <a:schemeClr val="tx1"/>
          </a:solidFill>
          <a:latin typeface="+mn-lt"/>
        </a:defRPr>
      </a:lvl4pPr>
      <a:lvl5pPr marL="1722438" indent="-236538" algn="l" rtl="0" eaLnBrk="0" fontAlgn="base" hangingPunct="0">
        <a:spcBef>
          <a:spcPct val="20000"/>
        </a:spcBef>
        <a:spcAft>
          <a:spcPct val="0"/>
        </a:spcAft>
        <a:buClr>
          <a:schemeClr val="tx1"/>
        </a:buClr>
        <a:buChar char="–"/>
        <a:defRPr sz="1200">
          <a:solidFill>
            <a:schemeClr val="tx1"/>
          </a:solidFill>
          <a:latin typeface="+mn-lt"/>
        </a:defRPr>
      </a:lvl5pPr>
      <a:lvl6pPr marL="2179638" indent="-236538" algn="l" rtl="0" fontAlgn="base">
        <a:spcBef>
          <a:spcPct val="20000"/>
        </a:spcBef>
        <a:spcAft>
          <a:spcPct val="0"/>
        </a:spcAft>
        <a:buClr>
          <a:schemeClr val="tx1"/>
        </a:buClr>
        <a:buChar char="–"/>
        <a:defRPr sz="1200">
          <a:solidFill>
            <a:schemeClr val="tx1"/>
          </a:solidFill>
          <a:latin typeface="+mn-lt"/>
        </a:defRPr>
      </a:lvl6pPr>
      <a:lvl7pPr marL="2636838" indent="-236538" algn="l" rtl="0" fontAlgn="base">
        <a:spcBef>
          <a:spcPct val="20000"/>
        </a:spcBef>
        <a:spcAft>
          <a:spcPct val="0"/>
        </a:spcAft>
        <a:buClr>
          <a:schemeClr val="tx1"/>
        </a:buClr>
        <a:buChar char="–"/>
        <a:defRPr sz="1200">
          <a:solidFill>
            <a:schemeClr val="tx1"/>
          </a:solidFill>
          <a:latin typeface="+mn-lt"/>
        </a:defRPr>
      </a:lvl7pPr>
      <a:lvl8pPr marL="3094038" indent="-236538" algn="l" rtl="0" fontAlgn="base">
        <a:spcBef>
          <a:spcPct val="20000"/>
        </a:spcBef>
        <a:spcAft>
          <a:spcPct val="0"/>
        </a:spcAft>
        <a:buClr>
          <a:schemeClr val="tx1"/>
        </a:buClr>
        <a:buChar char="–"/>
        <a:defRPr sz="1200">
          <a:solidFill>
            <a:schemeClr val="tx1"/>
          </a:solidFill>
          <a:latin typeface="+mn-lt"/>
        </a:defRPr>
      </a:lvl8pPr>
      <a:lvl9pPr marL="3551238" indent="-236538" algn="l" rtl="0" fontAlgn="base">
        <a:spcBef>
          <a:spcPct val="20000"/>
        </a:spcBef>
        <a:spcAft>
          <a:spcPct val="0"/>
        </a:spcAft>
        <a:buClr>
          <a:schemeClr val="tx1"/>
        </a:buClr>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3153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0D34DD0-CA55-464E-A2B3-8AAFE73C5FF9}"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153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3153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rgbClr val="3333CC"/>
                </a:solidFill>
                <a:latin typeface="Arial" charset="0"/>
                <a:cs typeface="Arial" charset="0"/>
              </a:rPr>
              <a:t>© Van Mieghem (</a:t>
            </a:r>
            <a:fld id="{562B629E-2B36-48A7-863B-669D20AF46A1}" type="datetime5">
              <a:rPr lang="en-US" sz="800">
                <a:solidFill>
                  <a:srgbClr val="3333CC"/>
                </a:solidFill>
                <a:latin typeface="Arial" charset="0"/>
                <a:cs typeface="Arial" charset="0"/>
              </a:rPr>
              <a:pPr algn="r" eaLnBrk="0" hangingPunct="0">
                <a:defRPr/>
              </a:pPr>
              <a:t>13-Feb-12</a:t>
            </a:fld>
            <a:r>
              <a:rPr lang="en-US" sz="800">
                <a:solidFill>
                  <a:srgbClr val="3333CC"/>
                </a:solidFill>
                <a:latin typeface="Arial" charset="0"/>
                <a:cs typeface="Arial" charset="0"/>
              </a:rPr>
              <a:t>)</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1229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229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4.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9.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5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b="1" smtClean="0">
                <a:latin typeface="Albertus Extra Bold"/>
              </a:rPr>
              <a:t>Capacity Location</a:t>
            </a:r>
            <a:r>
              <a:rPr lang="en-US" smtClean="0"/>
              <a:t>:</a:t>
            </a:r>
            <a:br>
              <a:rPr lang="en-US" smtClean="0"/>
            </a:br>
            <a:r>
              <a:rPr lang="en-US" smtClean="0"/>
              <a:t>	Four types of analyses</a:t>
            </a:r>
          </a:p>
        </p:txBody>
      </p:sp>
      <p:sp>
        <p:nvSpPr>
          <p:cNvPr id="20483" name="Rectangle 3"/>
          <p:cNvSpPr>
            <a:spLocks noGrp="1" noChangeArrowheads="1"/>
          </p:cNvSpPr>
          <p:nvPr>
            <p:ph type="body" idx="1"/>
          </p:nvPr>
        </p:nvSpPr>
        <p:spPr/>
        <p:txBody>
          <a:bodyPr/>
          <a:lstStyle/>
          <a:p>
            <a:pPr marL="457200" indent="-457200" eaLnBrk="1" hangingPunct="1">
              <a:buFont typeface="Times New Roman" pitchFamily="18" charset="0"/>
              <a:buAutoNum type="arabicPeriod"/>
            </a:pPr>
            <a:r>
              <a:rPr lang="en-US" smtClean="0"/>
              <a:t>Geographical or spatial analysis and total landed cost (TLC)</a:t>
            </a:r>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r>
              <a:rPr lang="en-US" smtClean="0"/>
              <a:t>Network analysis</a:t>
            </a:r>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r>
              <a:rPr lang="en-US" smtClean="0"/>
              <a:t>Competitive analysis</a:t>
            </a:r>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r>
              <a:rPr lang="en-US" smtClean="0"/>
              <a:t>Facility role or strategic focus analysis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z="2400" b="1" dirty="0" smtClean="0">
                <a:latin typeface="Arial" pitchFamily="34" charset="0"/>
                <a:cs typeface="Arial" pitchFamily="34" charset="0"/>
              </a:rPr>
              <a:t>Global dual sourcing is a challenge for many companies</a:t>
            </a:r>
          </a:p>
        </p:txBody>
      </p:sp>
      <p:sp>
        <p:nvSpPr>
          <p:cNvPr id="10243" name="Rectangle 8"/>
          <p:cNvSpPr>
            <a:spLocks noChangeArrowheads="1"/>
          </p:cNvSpPr>
          <p:nvPr/>
        </p:nvSpPr>
        <p:spPr bwMode="auto">
          <a:xfrm>
            <a:off x="623888" y="1241714"/>
            <a:ext cx="2368550" cy="1150938"/>
          </a:xfrm>
          <a:prstGeom prst="rect">
            <a:avLst/>
          </a:prstGeom>
          <a:solidFill>
            <a:srgbClr val="4066B2"/>
          </a:solidFill>
          <a:ln w="19050" algn="ctr">
            <a:noFill/>
            <a:round/>
            <a:headEnd/>
            <a:tailEnd/>
          </a:ln>
        </p:spPr>
        <p:txBody>
          <a:bodyPr lIns="72000" tIns="72000" rIns="72000" bIns="72000" anchor="ctr" anchorCtr="1"/>
          <a:lstStyle/>
          <a:p>
            <a:r>
              <a:rPr lang="en-US" sz="1800" b="1" dirty="0">
                <a:solidFill>
                  <a:schemeClr val="bg1"/>
                </a:solidFill>
                <a:latin typeface="Arial" pitchFamily="34" charset="0"/>
                <a:cs typeface="Arial" pitchFamily="34" charset="0"/>
              </a:rPr>
              <a:t>Demand Volatility</a:t>
            </a:r>
          </a:p>
        </p:txBody>
      </p:sp>
      <p:sp>
        <p:nvSpPr>
          <p:cNvPr id="10244" name="Rectangle 9"/>
          <p:cNvSpPr>
            <a:spLocks noChangeArrowheads="1"/>
          </p:cNvSpPr>
          <p:nvPr/>
        </p:nvSpPr>
        <p:spPr bwMode="auto">
          <a:xfrm>
            <a:off x="623888" y="2621252"/>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chemeClr val="bg1"/>
                </a:solidFill>
                <a:latin typeface="Arial" pitchFamily="34" charset="0"/>
                <a:cs typeface="Arial" pitchFamily="34" charset="0"/>
              </a:rPr>
              <a:t>Supply Risk</a:t>
            </a:r>
          </a:p>
        </p:txBody>
      </p:sp>
      <p:sp>
        <p:nvSpPr>
          <p:cNvPr id="10245" name="Rectangle 32"/>
          <p:cNvSpPr>
            <a:spLocks noChangeArrowheads="1"/>
          </p:cNvSpPr>
          <p:nvPr/>
        </p:nvSpPr>
        <p:spPr bwMode="gray">
          <a:xfrm>
            <a:off x="3184525" y="1241714"/>
            <a:ext cx="5224463" cy="1150938"/>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What product and customer traits drive demand fluctuations?</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How can sourcing decisions be tailored in light of shifting demand patterns?</a:t>
            </a:r>
          </a:p>
        </p:txBody>
      </p:sp>
      <p:sp>
        <p:nvSpPr>
          <p:cNvPr id="10246" name="Rectangle 32"/>
          <p:cNvSpPr>
            <a:spLocks noChangeArrowheads="1"/>
          </p:cNvSpPr>
          <p:nvPr/>
        </p:nvSpPr>
        <p:spPr bwMode="gray">
          <a:xfrm>
            <a:off x="3184525" y="2621252"/>
            <a:ext cx="5224463" cy="1149350"/>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What are the hard and soft costs of supply chain risk?</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How can sourcing be responsive to mitigate risk?</a:t>
            </a:r>
          </a:p>
        </p:txBody>
      </p:sp>
      <p:sp>
        <p:nvSpPr>
          <p:cNvPr id="10247" name="Rectangle 16"/>
          <p:cNvSpPr>
            <a:spLocks noChangeArrowheads="1"/>
          </p:cNvSpPr>
          <p:nvPr/>
        </p:nvSpPr>
        <p:spPr bwMode="auto">
          <a:xfrm>
            <a:off x="623888" y="5335877"/>
            <a:ext cx="2368550" cy="1150937"/>
          </a:xfrm>
          <a:prstGeom prst="rect">
            <a:avLst/>
          </a:prstGeom>
          <a:solidFill>
            <a:srgbClr val="4066B2"/>
          </a:solidFill>
          <a:ln w="19050" algn="ctr">
            <a:noFill/>
            <a:round/>
            <a:headEnd/>
            <a:tailEnd/>
          </a:ln>
        </p:spPr>
        <p:txBody>
          <a:bodyPr lIns="72000" tIns="72000" rIns="72000" bIns="72000" anchor="ctr" anchorCtr="1"/>
          <a:lstStyle/>
          <a:p>
            <a:r>
              <a:rPr lang="en-US" sz="1800" b="1">
                <a:solidFill>
                  <a:schemeClr val="bg1"/>
                </a:solidFill>
                <a:latin typeface="Arial" pitchFamily="34" charset="0"/>
                <a:cs typeface="Arial" pitchFamily="34" charset="0"/>
              </a:rPr>
              <a:t>Execution Complexity</a:t>
            </a:r>
          </a:p>
        </p:txBody>
      </p:sp>
      <p:sp>
        <p:nvSpPr>
          <p:cNvPr id="10248" name="Rectangle 32"/>
          <p:cNvSpPr>
            <a:spLocks noChangeArrowheads="1"/>
          </p:cNvSpPr>
          <p:nvPr/>
        </p:nvSpPr>
        <p:spPr bwMode="gray">
          <a:xfrm>
            <a:off x="3184525" y="5335877"/>
            <a:ext cx="5224463" cy="1150937"/>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How do I make product to plant allocation decisions?</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What criteria should drive those decisions?</a:t>
            </a:r>
          </a:p>
        </p:txBody>
      </p:sp>
      <p:sp>
        <p:nvSpPr>
          <p:cNvPr id="10249" name="Rectangle 18"/>
          <p:cNvSpPr>
            <a:spLocks noChangeArrowheads="1"/>
          </p:cNvSpPr>
          <p:nvPr/>
        </p:nvSpPr>
        <p:spPr bwMode="auto">
          <a:xfrm>
            <a:off x="623888" y="3978564"/>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chemeClr val="bg1"/>
                </a:solidFill>
                <a:latin typeface="Arial" pitchFamily="34" charset="0"/>
                <a:cs typeface="Arial" pitchFamily="34" charset="0"/>
              </a:rPr>
              <a:t>Cost Visibility</a:t>
            </a:r>
          </a:p>
        </p:txBody>
      </p:sp>
      <p:sp>
        <p:nvSpPr>
          <p:cNvPr id="10250" name="Rectangle 32"/>
          <p:cNvSpPr>
            <a:spLocks noChangeArrowheads="1"/>
          </p:cNvSpPr>
          <p:nvPr/>
        </p:nvSpPr>
        <p:spPr bwMode="gray">
          <a:xfrm>
            <a:off x="3184525" y="3978564"/>
            <a:ext cx="5224463" cy="1149350"/>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What are the hidden costs of global sourcing?</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How can my total landed cost be determined?</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Demand forecasting and volatility</a:t>
            </a:r>
            <a:endParaRPr lang="en-US" dirty="0"/>
          </a:p>
        </p:txBody>
      </p:sp>
      <p:pic>
        <p:nvPicPr>
          <p:cNvPr id="113665" name="Picture 1"/>
          <p:cNvPicPr>
            <a:picLocks noChangeAspect="1" noChangeArrowheads="1"/>
          </p:cNvPicPr>
          <p:nvPr/>
        </p:nvPicPr>
        <p:blipFill>
          <a:blip r:embed="rId3" cstate="print"/>
          <a:srcRect/>
          <a:stretch>
            <a:fillRect/>
          </a:stretch>
        </p:blipFill>
        <p:spPr bwMode="auto">
          <a:xfrm>
            <a:off x="0" y="1534147"/>
            <a:ext cx="9144000" cy="4471618"/>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Strategy and Implementation</a:t>
            </a:r>
            <a:endParaRPr lang="en-US" dirty="0"/>
          </a:p>
        </p:txBody>
      </p:sp>
      <p:sp>
        <p:nvSpPr>
          <p:cNvPr id="5" name="Rounded Rectangle 4"/>
          <p:cNvSpPr/>
          <p:nvPr/>
        </p:nvSpPr>
        <p:spPr>
          <a:xfrm>
            <a:off x="731500" y="1603860"/>
            <a:ext cx="2304300" cy="5961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Strategy</a:t>
            </a:r>
            <a:endParaRPr lang="en-US" sz="2400" dirty="0"/>
          </a:p>
        </p:txBody>
      </p:sp>
      <p:sp>
        <p:nvSpPr>
          <p:cNvPr id="6" name="Rounded Rectangle 5"/>
          <p:cNvSpPr/>
          <p:nvPr/>
        </p:nvSpPr>
        <p:spPr>
          <a:xfrm>
            <a:off x="3803900" y="1603860"/>
            <a:ext cx="4493385" cy="5961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Tactics / Decisions</a:t>
            </a:r>
            <a:endParaRPr lang="en-US" sz="2400" dirty="0"/>
          </a:p>
        </p:txBody>
      </p:sp>
      <p:sp>
        <p:nvSpPr>
          <p:cNvPr id="7" name="TextBox 6"/>
          <p:cNvSpPr txBox="1"/>
          <p:nvPr/>
        </p:nvSpPr>
        <p:spPr>
          <a:xfrm>
            <a:off x="1046562" y="2452949"/>
            <a:ext cx="1674176" cy="461665"/>
          </a:xfrm>
          <a:prstGeom prst="rect">
            <a:avLst/>
          </a:prstGeom>
          <a:noFill/>
        </p:spPr>
        <p:txBody>
          <a:bodyPr wrap="none" rtlCol="0">
            <a:spAutoFit/>
          </a:bodyPr>
          <a:lstStyle/>
          <a:p>
            <a:r>
              <a:rPr lang="en-US" sz="2400" dirty="0" smtClean="0"/>
              <a:t>Dual Source</a:t>
            </a:r>
            <a:endParaRPr lang="en-US" sz="2400" dirty="0"/>
          </a:p>
        </p:txBody>
      </p:sp>
      <p:sp>
        <p:nvSpPr>
          <p:cNvPr id="8" name="TextBox 7"/>
          <p:cNvSpPr txBox="1"/>
          <p:nvPr/>
        </p:nvSpPr>
        <p:spPr>
          <a:xfrm>
            <a:off x="3803900" y="2452949"/>
            <a:ext cx="4237186" cy="1200329"/>
          </a:xfrm>
          <a:prstGeom prst="rect">
            <a:avLst/>
          </a:prstGeom>
          <a:noFill/>
        </p:spPr>
        <p:txBody>
          <a:bodyPr wrap="none" rtlCol="0">
            <a:spAutoFit/>
          </a:bodyPr>
          <a:lstStyle/>
          <a:p>
            <a:pPr marL="225425" indent="-225425">
              <a:buFont typeface="Arial" pitchFamily="34" charset="0"/>
              <a:buChar char="•"/>
            </a:pPr>
            <a:r>
              <a:rPr lang="en-US" sz="2400" dirty="0" smtClean="0"/>
              <a:t>Inventory level (safety stock)</a:t>
            </a:r>
          </a:p>
          <a:p>
            <a:pPr marL="225425" indent="-225425">
              <a:buFont typeface="Arial" pitchFamily="34" charset="0"/>
              <a:buChar char="•"/>
            </a:pPr>
            <a:r>
              <a:rPr lang="en-US" sz="2400" dirty="0" smtClean="0"/>
              <a:t>Quantity to order from China</a:t>
            </a:r>
          </a:p>
          <a:p>
            <a:pPr marL="225425" indent="-225425">
              <a:buFont typeface="Arial" pitchFamily="34" charset="0"/>
              <a:buChar char="•"/>
            </a:pPr>
            <a:r>
              <a:rPr lang="en-US" sz="2400" dirty="0" smtClean="0"/>
              <a:t>Quantity to order from Mexico</a:t>
            </a:r>
          </a:p>
        </p:txBody>
      </p:sp>
      <p:sp>
        <p:nvSpPr>
          <p:cNvPr id="9" name="TextBox 8"/>
          <p:cNvSpPr txBox="1"/>
          <p:nvPr/>
        </p:nvSpPr>
        <p:spPr>
          <a:xfrm>
            <a:off x="789108" y="4047360"/>
            <a:ext cx="2189085" cy="830997"/>
          </a:xfrm>
          <a:prstGeom prst="rect">
            <a:avLst/>
          </a:prstGeom>
          <a:noFill/>
        </p:spPr>
        <p:txBody>
          <a:bodyPr wrap="square" rtlCol="0">
            <a:spAutoFit/>
          </a:bodyPr>
          <a:lstStyle/>
          <a:p>
            <a:pPr algn="ctr"/>
            <a:r>
              <a:rPr lang="en-US" sz="2400" dirty="0" smtClean="0"/>
              <a:t>Single Source from China</a:t>
            </a:r>
          </a:p>
        </p:txBody>
      </p:sp>
      <p:sp>
        <p:nvSpPr>
          <p:cNvPr id="10" name="TextBox 9"/>
          <p:cNvSpPr txBox="1"/>
          <p:nvPr/>
        </p:nvSpPr>
        <p:spPr>
          <a:xfrm>
            <a:off x="3803900" y="4047360"/>
            <a:ext cx="4037644" cy="830997"/>
          </a:xfrm>
          <a:prstGeom prst="rect">
            <a:avLst/>
          </a:prstGeom>
          <a:noFill/>
        </p:spPr>
        <p:txBody>
          <a:bodyPr wrap="none" rtlCol="0">
            <a:spAutoFit/>
          </a:bodyPr>
          <a:lstStyle/>
          <a:p>
            <a:pPr marL="225425" indent="-225425">
              <a:buFont typeface="Arial" pitchFamily="34" charset="0"/>
              <a:buChar char="•"/>
            </a:pPr>
            <a:r>
              <a:rPr lang="en-US" sz="2400" dirty="0" smtClean="0"/>
              <a:t>Inventory level (safety stock)</a:t>
            </a:r>
          </a:p>
          <a:p>
            <a:pPr marL="225425" indent="-225425">
              <a:buFont typeface="Arial" pitchFamily="34" charset="0"/>
              <a:buChar char="•"/>
            </a:pPr>
            <a:r>
              <a:rPr lang="en-US" sz="2400" dirty="0" smtClean="0"/>
              <a:t>Quantity to order from China</a:t>
            </a:r>
          </a:p>
        </p:txBody>
      </p:sp>
      <p:sp>
        <p:nvSpPr>
          <p:cNvPr id="11" name="TextBox 10"/>
          <p:cNvSpPr txBox="1"/>
          <p:nvPr/>
        </p:nvSpPr>
        <p:spPr>
          <a:xfrm>
            <a:off x="789108" y="5272440"/>
            <a:ext cx="2189085" cy="830997"/>
          </a:xfrm>
          <a:prstGeom prst="rect">
            <a:avLst/>
          </a:prstGeom>
          <a:noFill/>
        </p:spPr>
        <p:txBody>
          <a:bodyPr wrap="square" rtlCol="0">
            <a:spAutoFit/>
          </a:bodyPr>
          <a:lstStyle/>
          <a:p>
            <a:pPr algn="ctr"/>
            <a:r>
              <a:rPr lang="en-US" sz="2400" dirty="0" smtClean="0"/>
              <a:t>Single Source from Mexico</a:t>
            </a:r>
          </a:p>
        </p:txBody>
      </p:sp>
      <p:sp>
        <p:nvSpPr>
          <p:cNvPr id="12" name="TextBox 11"/>
          <p:cNvSpPr txBox="1"/>
          <p:nvPr/>
        </p:nvSpPr>
        <p:spPr>
          <a:xfrm>
            <a:off x="3803900" y="5272440"/>
            <a:ext cx="4237186" cy="830997"/>
          </a:xfrm>
          <a:prstGeom prst="rect">
            <a:avLst/>
          </a:prstGeom>
          <a:noFill/>
        </p:spPr>
        <p:txBody>
          <a:bodyPr wrap="none" rtlCol="0">
            <a:spAutoFit/>
          </a:bodyPr>
          <a:lstStyle/>
          <a:p>
            <a:pPr marL="225425" indent="-225425">
              <a:buFont typeface="Arial" pitchFamily="34" charset="0"/>
              <a:buChar char="•"/>
            </a:pPr>
            <a:r>
              <a:rPr lang="en-US" sz="2400" dirty="0" smtClean="0"/>
              <a:t>Inventory level (safety stock)</a:t>
            </a:r>
          </a:p>
          <a:p>
            <a:pPr marL="225425" indent="-225425">
              <a:buFont typeface="Arial" pitchFamily="34" charset="0"/>
              <a:buChar char="•"/>
            </a:pPr>
            <a:r>
              <a:rPr lang="en-US" sz="2400" dirty="0" smtClean="0"/>
              <a:t>Quantity to order from Mexico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3"/>
          <p:cNvPicPr>
            <a:picLocks noChangeAspect="1" noChangeArrowheads="1"/>
          </p:cNvPicPr>
          <p:nvPr/>
        </p:nvPicPr>
        <p:blipFill>
          <a:blip r:embed="rId3" cstate="print"/>
          <a:srcRect/>
          <a:stretch>
            <a:fillRect/>
          </a:stretch>
        </p:blipFill>
        <p:spPr bwMode="auto">
          <a:xfrm>
            <a:off x="1171575" y="1428750"/>
            <a:ext cx="6797675" cy="5105400"/>
          </a:xfrm>
          <a:prstGeom prst="rect">
            <a:avLst/>
          </a:prstGeom>
          <a:noFill/>
          <a:ln w="9525">
            <a:noFill/>
            <a:miter lim="800000"/>
            <a:headEnd/>
            <a:tailEnd/>
          </a:ln>
        </p:spPr>
      </p:pic>
      <p:sp>
        <p:nvSpPr>
          <p:cNvPr id="41987" name="Title 1"/>
          <p:cNvSpPr>
            <a:spLocks noGrp="1"/>
          </p:cNvSpPr>
          <p:nvPr>
            <p:ph type="title"/>
          </p:nvPr>
        </p:nvSpPr>
        <p:spPr/>
        <p:txBody>
          <a:bodyPr/>
          <a:lstStyle/>
          <a:p>
            <a:pPr eaLnBrk="1" hangingPunct="1"/>
            <a:r>
              <a:rPr lang="en-US" dirty="0" smtClean="0"/>
              <a:t>Optimize Total Landed Cost</a:t>
            </a:r>
            <a:r>
              <a:rPr lang="en-US" b="1" dirty="0" smtClean="0"/>
              <a:t/>
            </a:r>
            <a:br>
              <a:rPr lang="en-US" b="1" dirty="0" smtClean="0"/>
            </a:br>
            <a:r>
              <a:rPr lang="en-US" b="1" dirty="0" smtClean="0"/>
              <a:t>	</a:t>
            </a:r>
            <a:r>
              <a:rPr lang="en-US" sz="2000" dirty="0" smtClean="0"/>
              <a:t>Illustrative example: China with 15% cash cost advantage</a:t>
            </a:r>
            <a:r>
              <a:rPr lang="en-US" b="1" dirty="0" smtClean="0"/>
              <a:t> </a:t>
            </a:r>
            <a:endParaRPr lang="en-US" dirty="0" smtClean="0"/>
          </a:p>
        </p:txBody>
      </p:sp>
      <p:sp>
        <p:nvSpPr>
          <p:cNvPr id="41988" name="TextBox 47"/>
          <p:cNvSpPr txBox="1">
            <a:spLocks noChangeArrowheads="1"/>
          </p:cNvSpPr>
          <p:nvPr/>
        </p:nvSpPr>
        <p:spPr bwMode="auto">
          <a:xfrm>
            <a:off x="2400300" y="2432050"/>
            <a:ext cx="508000" cy="461963"/>
          </a:xfrm>
          <a:prstGeom prst="rect">
            <a:avLst/>
          </a:prstGeom>
          <a:solidFill>
            <a:srgbClr val="FFFF00"/>
          </a:solidFill>
          <a:ln w="9525">
            <a:noFill/>
            <a:miter lim="800000"/>
            <a:headEnd/>
            <a:tailEnd/>
          </a:ln>
        </p:spPr>
        <p:txBody>
          <a:bodyPr wrap="none">
            <a:spAutoFit/>
          </a:bodyPr>
          <a:lstStyle/>
          <a:p>
            <a:r>
              <a:rPr lang="en-US" sz="2400">
                <a:solidFill>
                  <a:srgbClr val="000000"/>
                </a:solidFill>
                <a:latin typeface="Symbol" pitchFamily="18" charset="2"/>
              </a:rPr>
              <a:t>D</a:t>
            </a:r>
            <a:r>
              <a:rPr lang="en-US" sz="2400" i="1">
                <a:solidFill>
                  <a:srgbClr val="000000"/>
                </a:solidFill>
                <a:latin typeface="Times New Roman" pitchFamily="18" charset="0"/>
              </a:rPr>
              <a:t>c</a:t>
            </a:r>
            <a:endParaRPr lang="en-US" sz="2400">
              <a:solidFill>
                <a:srgbClr val="000000"/>
              </a:solidFill>
              <a:latin typeface="Times New Roman" pitchFamily="18" charset="0"/>
            </a:endParaRPr>
          </a:p>
        </p:txBody>
      </p:sp>
      <p:cxnSp>
        <p:nvCxnSpPr>
          <p:cNvPr id="41989" name="Straight Connector 54"/>
          <p:cNvCxnSpPr>
            <a:cxnSpLocks noChangeShapeType="1"/>
          </p:cNvCxnSpPr>
          <p:nvPr/>
        </p:nvCxnSpPr>
        <p:spPr bwMode="auto">
          <a:xfrm rot="5400000" flipH="1" flipV="1">
            <a:off x="3817937" y="4024313"/>
            <a:ext cx="3209925" cy="0"/>
          </a:xfrm>
          <a:prstGeom prst="line">
            <a:avLst/>
          </a:prstGeom>
          <a:noFill/>
          <a:ln w="9525" algn="ctr">
            <a:solidFill>
              <a:schemeClr val="tx1"/>
            </a:solidFill>
            <a:prstDash val="dash"/>
            <a:round/>
            <a:headEnd/>
            <a:tailEnd/>
          </a:ln>
        </p:spPr>
      </p:cxnSp>
      <p:cxnSp>
        <p:nvCxnSpPr>
          <p:cNvPr id="41990" name="Straight Connector 57"/>
          <p:cNvCxnSpPr>
            <a:cxnSpLocks noChangeShapeType="1"/>
          </p:cNvCxnSpPr>
          <p:nvPr/>
        </p:nvCxnSpPr>
        <p:spPr bwMode="auto">
          <a:xfrm>
            <a:off x="5051425" y="2471738"/>
            <a:ext cx="700088" cy="1587"/>
          </a:xfrm>
          <a:prstGeom prst="line">
            <a:avLst/>
          </a:prstGeom>
          <a:noFill/>
          <a:ln w="57150" algn="ctr">
            <a:solidFill>
              <a:srgbClr val="FFC000"/>
            </a:solidFill>
            <a:round/>
            <a:headEnd/>
            <a:tailEnd/>
          </a:ln>
        </p:spPr>
      </p:cxnSp>
      <p:sp>
        <p:nvSpPr>
          <p:cNvPr id="41992" name="Freeform 15"/>
          <p:cNvSpPr>
            <a:spLocks noChangeArrowheads="1"/>
          </p:cNvSpPr>
          <p:nvPr/>
        </p:nvSpPr>
        <p:spPr bwMode="auto">
          <a:xfrm>
            <a:off x="2947988" y="2446338"/>
            <a:ext cx="609600" cy="73025"/>
          </a:xfrm>
          <a:custGeom>
            <a:avLst/>
            <a:gdLst>
              <a:gd name="T0" fmla="*/ 0 w 609600"/>
              <a:gd name="T1" fmla="*/ 0 h 66675"/>
              <a:gd name="T2" fmla="*/ 609600 w 609600"/>
              <a:gd name="T3" fmla="*/ 106216 h 66675"/>
              <a:gd name="T4" fmla="*/ 0 w 609600"/>
              <a:gd name="T5" fmla="*/ 106216 h 66675"/>
              <a:gd name="T6" fmla="*/ 0 w 609600"/>
              <a:gd name="T7" fmla="*/ 0 h 66675"/>
              <a:gd name="T8" fmla="*/ 0 60000 65536"/>
              <a:gd name="T9" fmla="*/ 0 60000 65536"/>
              <a:gd name="T10" fmla="*/ 0 60000 65536"/>
              <a:gd name="T11" fmla="*/ 0 60000 65536"/>
              <a:gd name="T12" fmla="*/ 0 w 609600"/>
              <a:gd name="T13" fmla="*/ 0 h 66675"/>
              <a:gd name="T14" fmla="*/ 609600 w 609600"/>
              <a:gd name="T15" fmla="*/ 66675 h 66675"/>
            </a:gdLst>
            <a:ahLst/>
            <a:cxnLst>
              <a:cxn ang="T8">
                <a:pos x="T0" y="T1"/>
              </a:cxn>
              <a:cxn ang="T9">
                <a:pos x="T2" y="T3"/>
              </a:cxn>
              <a:cxn ang="T10">
                <a:pos x="T4" y="T5"/>
              </a:cxn>
              <a:cxn ang="T11">
                <a:pos x="T6" y="T7"/>
              </a:cxn>
            </a:cxnLst>
            <a:rect l="T12" t="T13" r="T14" b="T15"/>
            <a:pathLst>
              <a:path w="609600" h="66675">
                <a:moveTo>
                  <a:pt x="0" y="0"/>
                </a:moveTo>
                <a:lnTo>
                  <a:pt x="609600" y="66675"/>
                </a:lnTo>
                <a:lnTo>
                  <a:pt x="0" y="66675"/>
                </a:lnTo>
                <a:lnTo>
                  <a:pt x="0" y="0"/>
                </a:lnTo>
                <a:close/>
              </a:path>
            </a:pathLst>
          </a:custGeom>
          <a:solidFill>
            <a:schemeClr val="bg1"/>
          </a:solidFill>
          <a:ln w="9525" algn="ctr">
            <a:solidFill>
              <a:schemeClr val="tx1"/>
            </a:solidFill>
            <a:round/>
            <a:headEnd/>
            <a:tailEnd/>
          </a:ln>
        </p:spPr>
        <p:txBody>
          <a:bodyPr/>
          <a:lstStyle/>
          <a:p>
            <a:endParaRPr lang="en-US" sz="2400">
              <a:solidFill>
                <a:srgbClr val="000000"/>
              </a:solidFill>
              <a:latin typeface="Times New Roman" pitchFamily="18"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0" y="1588"/>
            <a:ext cx="9144000" cy="1228725"/>
          </a:xfrm>
        </p:spPr>
        <p:txBody>
          <a:bodyPr/>
          <a:lstStyle/>
          <a:p>
            <a:pPr eaLnBrk="1" hangingPunct="1"/>
            <a:r>
              <a:rPr lang="en-US" b="1" smtClean="0"/>
              <a:t>Tailored Dual Sourcing:</a:t>
            </a:r>
            <a:br>
              <a:rPr lang="en-US" b="1" smtClean="0"/>
            </a:br>
            <a:r>
              <a:rPr lang="en-US" b="1" smtClean="0"/>
              <a:t>	Base-Surge Policy</a:t>
            </a:r>
            <a:endParaRPr lang="en-US" smtClean="0"/>
          </a:p>
        </p:txBody>
      </p:sp>
      <p:sp>
        <p:nvSpPr>
          <p:cNvPr id="40963" name="Content Placeholder 2"/>
          <p:cNvSpPr>
            <a:spLocks noGrp="1"/>
          </p:cNvSpPr>
          <p:nvPr>
            <p:ph idx="1"/>
          </p:nvPr>
        </p:nvSpPr>
        <p:spPr>
          <a:xfrm>
            <a:off x="352425" y="1392238"/>
            <a:ext cx="8435975" cy="5240337"/>
          </a:xfrm>
        </p:spPr>
        <p:txBody>
          <a:bodyPr/>
          <a:lstStyle/>
          <a:p>
            <a:pPr eaLnBrk="1" hangingPunct="1"/>
            <a:r>
              <a:rPr lang="en-US" dirty="0" smtClean="0"/>
              <a:t>Allocate “base demand” to China</a:t>
            </a:r>
          </a:p>
          <a:p>
            <a:pPr lvl="1" eaLnBrk="1" hangingPunct="1"/>
            <a:r>
              <a:rPr lang="en-US" dirty="0" smtClean="0"/>
              <a:t>Source constant quantity per period from China</a:t>
            </a:r>
            <a:endParaRPr lang="en-US" baseline="-25000" dirty="0" smtClean="0"/>
          </a:p>
          <a:p>
            <a:pPr lvl="1" eaLnBrk="1" hangingPunct="1"/>
            <a:r>
              <a:rPr lang="en-US" dirty="0" smtClean="0"/>
              <a:t>Allows China to minimize variations and maximize efficiency</a:t>
            </a:r>
          </a:p>
          <a:p>
            <a:pPr lvl="1" eaLnBrk="1" hangingPunct="1"/>
            <a:endParaRPr lang="en-US" dirty="0" smtClean="0"/>
          </a:p>
          <a:p>
            <a:pPr eaLnBrk="1" hangingPunct="1"/>
            <a:r>
              <a:rPr lang="en-US" dirty="0" smtClean="0"/>
              <a:t>“Surge demand” is filled from Mexico</a:t>
            </a:r>
          </a:p>
          <a:p>
            <a:pPr lvl="1" eaLnBrk="1" hangingPunct="1"/>
            <a:r>
              <a:rPr lang="en-US" dirty="0" smtClean="0"/>
              <a:t>Takes advantage from proximity which allows responsiveness</a:t>
            </a:r>
          </a:p>
          <a:p>
            <a:pPr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p:txBody>
      </p:sp>
      <p:grpSp>
        <p:nvGrpSpPr>
          <p:cNvPr id="40964" name="Group 38"/>
          <p:cNvGrpSpPr>
            <a:grpSpLocks/>
          </p:cNvGrpSpPr>
          <p:nvPr/>
        </p:nvGrpSpPr>
        <p:grpSpPr bwMode="auto">
          <a:xfrm>
            <a:off x="948421" y="3825875"/>
            <a:ext cx="5849938" cy="2665413"/>
            <a:chOff x="390525" y="3364930"/>
            <a:chExt cx="5268728" cy="2028826"/>
          </a:xfrm>
        </p:grpSpPr>
        <p:sp>
          <p:nvSpPr>
            <p:cNvPr id="40968" name="Text Box 37"/>
            <p:cNvSpPr txBox="1">
              <a:spLocks noChangeArrowheads="1"/>
            </p:cNvSpPr>
            <p:nvPr/>
          </p:nvSpPr>
          <p:spPr bwMode="auto">
            <a:xfrm>
              <a:off x="2973388" y="4874743"/>
              <a:ext cx="824265" cy="400110"/>
            </a:xfrm>
            <a:prstGeom prst="rect">
              <a:avLst/>
            </a:prstGeom>
            <a:noFill/>
            <a:ln w="9525">
              <a:noFill/>
              <a:miter lim="800000"/>
              <a:headEnd/>
              <a:tailEnd/>
            </a:ln>
          </p:spPr>
          <p:txBody>
            <a:bodyPr wrap="none">
              <a:spAutoFit/>
            </a:bodyPr>
            <a:lstStyle/>
            <a:p>
              <a:r>
                <a:rPr lang="en-US" sz="1000">
                  <a:solidFill>
                    <a:srgbClr val="000000"/>
                  </a:solidFill>
                  <a:latin typeface="Times New Roman" pitchFamily="18" charset="0"/>
                </a:rPr>
                <a:t>Source from</a:t>
              </a:r>
            </a:p>
            <a:p>
              <a:r>
                <a:rPr lang="en-US" sz="1000">
                  <a:solidFill>
                    <a:srgbClr val="000000"/>
                  </a:solidFill>
                  <a:latin typeface="Times New Roman" pitchFamily="18" charset="0"/>
                </a:rPr>
                <a:t>Mexico</a:t>
              </a:r>
            </a:p>
          </p:txBody>
        </p:sp>
        <p:sp>
          <p:nvSpPr>
            <p:cNvPr id="40969" name="Rectangle 48"/>
            <p:cNvSpPr>
              <a:spLocks noChangeArrowheads="1"/>
            </p:cNvSpPr>
            <p:nvPr/>
          </p:nvSpPr>
          <p:spPr bwMode="auto">
            <a:xfrm>
              <a:off x="390525" y="3364930"/>
              <a:ext cx="5257800" cy="2028826"/>
            </a:xfrm>
            <a:prstGeom prst="rect">
              <a:avLst/>
            </a:prstGeom>
            <a:solidFill>
              <a:srgbClr val="EAEAEA"/>
            </a:solidFill>
            <a:ln w="9525" algn="ctr">
              <a:noFill/>
              <a:prstDash val="dash"/>
              <a:miter lim="800000"/>
              <a:headEnd/>
              <a:tailEnd/>
            </a:ln>
          </p:spPr>
          <p:txBody>
            <a:bodyPr anchor="ctr">
              <a:spAutoFit/>
            </a:bodyPr>
            <a:lstStyle/>
            <a:p>
              <a:endParaRPr lang="en-US" sz="2400">
                <a:solidFill>
                  <a:srgbClr val="000000"/>
                </a:solidFill>
                <a:latin typeface="Times New Roman" pitchFamily="18" charset="0"/>
              </a:endParaRPr>
            </a:p>
          </p:txBody>
        </p:sp>
        <p:sp>
          <p:nvSpPr>
            <p:cNvPr id="40970" name="Text Box 6"/>
            <p:cNvSpPr txBox="1">
              <a:spLocks noChangeArrowheads="1"/>
            </p:cNvSpPr>
            <p:nvPr/>
          </p:nvSpPr>
          <p:spPr bwMode="auto">
            <a:xfrm>
              <a:off x="3179763" y="5046093"/>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rgbClr val="000000"/>
                  </a:solidFill>
                  <a:latin typeface="Verdana" pitchFamily="34" charset="0"/>
                </a:rPr>
                <a:t>Time</a:t>
              </a:r>
            </a:p>
          </p:txBody>
        </p:sp>
        <p:sp>
          <p:nvSpPr>
            <p:cNvPr id="40971" name="Rectangle 8"/>
            <p:cNvSpPr>
              <a:spLocks noChangeArrowheads="1"/>
            </p:cNvSpPr>
            <p:nvPr/>
          </p:nvSpPr>
          <p:spPr bwMode="auto">
            <a:xfrm>
              <a:off x="3168650" y="3963418"/>
              <a:ext cx="184150" cy="274637"/>
            </a:xfrm>
            <a:prstGeom prst="rect">
              <a:avLst/>
            </a:prstGeom>
            <a:noFill/>
            <a:ln w="9525">
              <a:noFill/>
              <a:miter lim="800000"/>
              <a:headEnd/>
              <a:tailEnd/>
            </a:ln>
          </p:spPr>
          <p:txBody>
            <a:bodyPr wrap="none">
              <a:spAutoFit/>
            </a:bodyPr>
            <a:lstStyle/>
            <a:p>
              <a:pPr>
                <a:spcBef>
                  <a:spcPct val="50000"/>
                </a:spcBef>
              </a:pPr>
              <a:endParaRPr lang="en-US" altLang="en-US">
                <a:solidFill>
                  <a:srgbClr val="000000"/>
                </a:solidFill>
                <a:latin typeface="Verdana" pitchFamily="34" charset="0"/>
              </a:endParaRPr>
            </a:p>
          </p:txBody>
        </p:sp>
        <p:sp>
          <p:nvSpPr>
            <p:cNvPr id="40972" name="Rectangle 10"/>
            <p:cNvSpPr>
              <a:spLocks noChangeArrowheads="1"/>
            </p:cNvSpPr>
            <p:nvPr/>
          </p:nvSpPr>
          <p:spPr bwMode="auto">
            <a:xfrm>
              <a:off x="1174750" y="4250754"/>
              <a:ext cx="2032000" cy="773113"/>
            </a:xfrm>
            <a:prstGeom prst="rect">
              <a:avLst/>
            </a:prstGeom>
            <a:solidFill>
              <a:srgbClr val="3399FF"/>
            </a:solidFill>
            <a:ln w="9525">
              <a:solidFill>
                <a:schemeClr val="tx1"/>
              </a:solidFill>
              <a:miter lim="800000"/>
              <a:headEnd/>
              <a:tailEnd/>
            </a:ln>
          </p:spPr>
          <p:txBody>
            <a:bodyPr wrap="none" anchor="ctr"/>
            <a:lstStyle/>
            <a:p>
              <a:pPr algn="ctr" eaLnBrk="0" hangingPunct="0"/>
              <a:r>
                <a:rPr lang="en-US" sz="1000" b="1">
                  <a:solidFill>
                    <a:srgbClr val="FFFFFF"/>
                  </a:solidFill>
                  <a:latin typeface="Verdana" pitchFamily="34" charset="0"/>
                </a:rPr>
                <a:t>Base Demand</a:t>
              </a:r>
            </a:p>
          </p:txBody>
        </p:sp>
        <p:sp>
          <p:nvSpPr>
            <p:cNvPr id="40973" name="Rectangle 11"/>
            <p:cNvSpPr>
              <a:spLocks noChangeArrowheads="1"/>
            </p:cNvSpPr>
            <p:nvPr/>
          </p:nvSpPr>
          <p:spPr bwMode="auto">
            <a:xfrm>
              <a:off x="1174750" y="3711004"/>
              <a:ext cx="2036763" cy="533400"/>
            </a:xfrm>
            <a:prstGeom prst="rect">
              <a:avLst/>
            </a:prstGeom>
            <a:solidFill>
              <a:srgbClr val="CCECFF"/>
            </a:solidFill>
            <a:ln w="9525">
              <a:solidFill>
                <a:schemeClr val="tx1"/>
              </a:solidFill>
              <a:miter lim="800000"/>
              <a:headEnd/>
              <a:tailEnd/>
            </a:ln>
          </p:spPr>
          <p:txBody>
            <a:bodyPr anchor="ctr"/>
            <a:lstStyle/>
            <a:p>
              <a:pPr algn="ctr" eaLnBrk="0" hangingPunct="0">
                <a:lnSpc>
                  <a:spcPct val="85000"/>
                </a:lnSpc>
              </a:pPr>
              <a:r>
                <a:rPr lang="en-US" sz="1000" b="1">
                  <a:solidFill>
                    <a:srgbClr val="3333CC"/>
                  </a:solidFill>
                  <a:latin typeface="Verdana" pitchFamily="34" charset="0"/>
                </a:rPr>
                <a:t>Volatile Demand</a:t>
              </a:r>
            </a:p>
          </p:txBody>
        </p:sp>
        <p:sp>
          <p:nvSpPr>
            <p:cNvPr id="40974" name="Freeform 13"/>
            <p:cNvSpPr>
              <a:spLocks/>
            </p:cNvSpPr>
            <p:nvPr/>
          </p:nvSpPr>
          <p:spPr bwMode="auto">
            <a:xfrm>
              <a:off x="1187450" y="3796729"/>
              <a:ext cx="2014538" cy="558800"/>
            </a:xfrm>
            <a:custGeom>
              <a:avLst/>
              <a:gdLst>
                <a:gd name="T0" fmla="*/ 0 w 1269"/>
                <a:gd name="T1" fmla="*/ 2147483647 h 352"/>
                <a:gd name="T2" fmla="*/ 2147483647 w 1269"/>
                <a:gd name="T3" fmla="*/ 0 h 352"/>
                <a:gd name="T4" fmla="*/ 2147483647 w 1269"/>
                <a:gd name="T5" fmla="*/ 2147483647 h 352"/>
                <a:gd name="T6" fmla="*/ 2147483647 w 1269"/>
                <a:gd name="T7" fmla="*/ 2147483647 h 352"/>
                <a:gd name="T8" fmla="*/ 2147483647 w 1269"/>
                <a:gd name="T9" fmla="*/ 2147483647 h 352"/>
                <a:gd name="T10" fmla="*/ 2147483647 w 1269"/>
                <a:gd name="T11" fmla="*/ 2147483647 h 352"/>
                <a:gd name="T12" fmla="*/ 2147483647 w 1269"/>
                <a:gd name="T13" fmla="*/ 2147483647 h 352"/>
                <a:gd name="T14" fmla="*/ 2147483647 w 1269"/>
                <a:gd name="T15" fmla="*/ 2147483647 h 352"/>
                <a:gd name="T16" fmla="*/ 2147483647 w 1269"/>
                <a:gd name="T17" fmla="*/ 2147483647 h 352"/>
                <a:gd name="T18" fmla="*/ 2147483647 w 1269"/>
                <a:gd name="T19" fmla="*/ 2147483647 h 352"/>
                <a:gd name="T20" fmla="*/ 2147483647 w 1269"/>
                <a:gd name="T21" fmla="*/ 2147483647 h 352"/>
                <a:gd name="T22" fmla="*/ 2147483647 w 1269"/>
                <a:gd name="T23" fmla="*/ 2147483647 h 3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9"/>
                <a:gd name="T37" fmla="*/ 0 h 352"/>
                <a:gd name="T38" fmla="*/ 1269 w 1269"/>
                <a:gd name="T39" fmla="*/ 352 h 3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9" h="352">
                  <a:moveTo>
                    <a:pt x="0" y="278"/>
                  </a:moveTo>
                  <a:lnTo>
                    <a:pt x="109" y="0"/>
                  </a:lnTo>
                  <a:lnTo>
                    <a:pt x="205" y="184"/>
                  </a:lnTo>
                  <a:lnTo>
                    <a:pt x="341" y="176"/>
                  </a:lnTo>
                  <a:lnTo>
                    <a:pt x="501" y="352"/>
                  </a:lnTo>
                  <a:lnTo>
                    <a:pt x="573" y="168"/>
                  </a:lnTo>
                  <a:lnTo>
                    <a:pt x="693" y="224"/>
                  </a:lnTo>
                  <a:lnTo>
                    <a:pt x="781" y="192"/>
                  </a:lnTo>
                  <a:lnTo>
                    <a:pt x="853" y="352"/>
                  </a:lnTo>
                  <a:lnTo>
                    <a:pt x="1013" y="320"/>
                  </a:lnTo>
                  <a:lnTo>
                    <a:pt x="1117" y="80"/>
                  </a:lnTo>
                  <a:lnTo>
                    <a:pt x="1269" y="168"/>
                  </a:lnTo>
                </a:path>
              </a:pathLst>
            </a:custGeom>
            <a:noFill/>
            <a:ln w="38100">
              <a:solidFill>
                <a:schemeClr val="accent2"/>
              </a:solidFill>
              <a:round/>
              <a:headEnd/>
              <a:tailEnd/>
            </a:ln>
          </p:spPr>
          <p:txBody>
            <a:bodyPr wrap="none" anchor="ctr"/>
            <a:lstStyle/>
            <a:p>
              <a:endParaRPr lang="en-US" sz="2400">
                <a:solidFill>
                  <a:srgbClr val="000000"/>
                </a:solidFill>
                <a:latin typeface="Times New Roman" pitchFamily="18" charset="0"/>
              </a:endParaRPr>
            </a:p>
          </p:txBody>
        </p:sp>
        <p:sp>
          <p:nvSpPr>
            <p:cNvPr id="40975" name="Text Box 43"/>
            <p:cNvSpPr txBox="1">
              <a:spLocks noChangeArrowheads="1"/>
            </p:cNvSpPr>
            <p:nvPr/>
          </p:nvSpPr>
          <p:spPr bwMode="auto">
            <a:xfrm>
              <a:off x="412750" y="3498280"/>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rgbClr val="000000"/>
                  </a:solidFill>
                  <a:latin typeface="Verdana" pitchFamily="34" charset="0"/>
                </a:rPr>
                <a:t>Volume</a:t>
              </a:r>
            </a:p>
          </p:txBody>
        </p:sp>
        <p:sp>
          <p:nvSpPr>
            <p:cNvPr id="40976" name="Text Box 44"/>
            <p:cNvSpPr txBox="1">
              <a:spLocks noChangeArrowheads="1"/>
            </p:cNvSpPr>
            <p:nvPr/>
          </p:nvSpPr>
          <p:spPr bwMode="auto">
            <a:xfrm>
              <a:off x="3413125" y="4422205"/>
              <a:ext cx="1914307" cy="430887"/>
            </a:xfrm>
            <a:prstGeom prst="rect">
              <a:avLst/>
            </a:prstGeom>
            <a:noFill/>
            <a:ln w="9525" algn="ctr">
              <a:noFill/>
              <a:prstDash val="dash"/>
              <a:miter lim="800000"/>
              <a:headEnd/>
              <a:tailEnd/>
            </a:ln>
          </p:spPr>
          <p:txBody>
            <a:bodyPr wrap="none">
              <a:spAutoFit/>
            </a:bodyPr>
            <a:lstStyle/>
            <a:p>
              <a:r>
                <a:rPr lang="en-US" sz="1100">
                  <a:solidFill>
                    <a:srgbClr val="3333CC"/>
                  </a:solidFill>
                </a:rPr>
                <a:t>Supplier 2, cost efficient but</a:t>
              </a:r>
            </a:p>
            <a:p>
              <a:r>
                <a:rPr lang="en-US" sz="1100">
                  <a:solidFill>
                    <a:srgbClr val="3333CC"/>
                  </a:solidFill>
                </a:rPr>
                <a:t>less flexible</a:t>
              </a:r>
            </a:p>
          </p:txBody>
        </p:sp>
        <p:sp>
          <p:nvSpPr>
            <p:cNvPr id="40977" name="Text Box 45"/>
            <p:cNvSpPr txBox="1">
              <a:spLocks noChangeArrowheads="1"/>
            </p:cNvSpPr>
            <p:nvPr/>
          </p:nvSpPr>
          <p:spPr bwMode="auto">
            <a:xfrm>
              <a:off x="3413125" y="3844355"/>
              <a:ext cx="2246128" cy="430887"/>
            </a:xfrm>
            <a:prstGeom prst="rect">
              <a:avLst/>
            </a:prstGeom>
            <a:noFill/>
            <a:ln w="9525" algn="ctr">
              <a:noFill/>
              <a:prstDash val="dash"/>
              <a:miter lim="800000"/>
              <a:headEnd/>
              <a:tailEnd/>
            </a:ln>
          </p:spPr>
          <p:txBody>
            <a:bodyPr wrap="none">
              <a:spAutoFit/>
            </a:bodyPr>
            <a:lstStyle/>
            <a:p>
              <a:r>
                <a:rPr lang="en-US" sz="1100">
                  <a:solidFill>
                    <a:srgbClr val="3333CC"/>
                  </a:solidFill>
                </a:rPr>
                <a:t>Supplier 1 with key competency</a:t>
              </a:r>
            </a:p>
            <a:p>
              <a:r>
                <a:rPr lang="en-US" sz="1100">
                  <a:solidFill>
                    <a:srgbClr val="3333CC"/>
                  </a:solidFill>
                </a:rPr>
                <a:t>focused on responsiveness</a:t>
              </a:r>
            </a:p>
          </p:txBody>
        </p:sp>
        <p:sp>
          <p:nvSpPr>
            <p:cNvPr id="40978" name="AutoShape 46"/>
            <p:cNvSpPr>
              <a:spLocks noChangeArrowheads="1"/>
            </p:cNvSpPr>
            <p:nvPr/>
          </p:nvSpPr>
          <p:spPr bwMode="auto">
            <a:xfrm rot="5400000">
              <a:off x="2995612" y="4557143"/>
              <a:ext cx="739775" cy="177800"/>
            </a:xfrm>
            <a:prstGeom prst="triangle">
              <a:avLst>
                <a:gd name="adj" fmla="val 50000"/>
              </a:avLst>
            </a:prstGeom>
            <a:solidFill>
              <a:srgbClr val="3399FF"/>
            </a:solidFill>
            <a:ln w="9525" algn="ctr">
              <a:solidFill>
                <a:schemeClr val="tx1"/>
              </a:solidFill>
              <a:miter lim="800000"/>
              <a:headEnd/>
              <a:tailEnd/>
            </a:ln>
          </p:spPr>
          <p:txBody>
            <a:bodyPr anchor="ctr">
              <a:spAutoFit/>
            </a:bodyPr>
            <a:lstStyle/>
            <a:p>
              <a:endParaRPr lang="en-US" sz="2400">
                <a:solidFill>
                  <a:srgbClr val="000000"/>
                </a:solidFill>
                <a:latin typeface="Times New Roman" pitchFamily="18" charset="0"/>
              </a:endParaRPr>
            </a:p>
          </p:txBody>
        </p:sp>
        <p:sp>
          <p:nvSpPr>
            <p:cNvPr id="40979" name="AutoShape 47"/>
            <p:cNvSpPr>
              <a:spLocks noChangeArrowheads="1"/>
            </p:cNvSpPr>
            <p:nvPr/>
          </p:nvSpPr>
          <p:spPr bwMode="auto">
            <a:xfrm rot="5400000">
              <a:off x="3095625" y="3880868"/>
              <a:ext cx="539750" cy="177800"/>
            </a:xfrm>
            <a:prstGeom prst="triangle">
              <a:avLst>
                <a:gd name="adj" fmla="val 50000"/>
              </a:avLst>
            </a:prstGeom>
            <a:solidFill>
              <a:srgbClr val="CCECFF"/>
            </a:solidFill>
            <a:ln w="9525" algn="ctr">
              <a:solidFill>
                <a:schemeClr val="tx1"/>
              </a:solidFill>
              <a:miter lim="800000"/>
              <a:headEnd/>
              <a:tailEnd/>
            </a:ln>
          </p:spPr>
          <p:txBody>
            <a:bodyPr anchor="ctr">
              <a:spAutoFit/>
            </a:bodyPr>
            <a:lstStyle/>
            <a:p>
              <a:endParaRPr lang="en-US" sz="2400">
                <a:solidFill>
                  <a:srgbClr val="000000"/>
                </a:solidFill>
                <a:latin typeface="Times New Roman" pitchFamily="18" charset="0"/>
              </a:endParaRPr>
            </a:p>
          </p:txBody>
        </p:sp>
        <p:sp>
          <p:nvSpPr>
            <p:cNvPr id="40980" name="Line 5"/>
            <p:cNvSpPr>
              <a:spLocks noChangeShapeType="1"/>
            </p:cNvSpPr>
            <p:nvPr/>
          </p:nvSpPr>
          <p:spPr bwMode="auto">
            <a:xfrm>
              <a:off x="1174750" y="5023867"/>
              <a:ext cx="2505075" cy="0"/>
            </a:xfrm>
            <a:prstGeom prst="line">
              <a:avLst/>
            </a:prstGeom>
            <a:noFill/>
            <a:ln w="9525">
              <a:solidFill>
                <a:schemeClr val="tx1"/>
              </a:solidFill>
              <a:round/>
              <a:headEnd/>
              <a:tailEnd type="triangle" w="med" len="med"/>
            </a:ln>
          </p:spPr>
          <p:txBody>
            <a:bodyPr wrap="none" anchor="ctr"/>
            <a:lstStyle/>
            <a:p>
              <a:endParaRPr lang="en-US"/>
            </a:p>
          </p:txBody>
        </p:sp>
        <p:sp>
          <p:nvSpPr>
            <p:cNvPr id="40981" name="Line 42"/>
            <p:cNvSpPr>
              <a:spLocks noChangeShapeType="1"/>
            </p:cNvSpPr>
            <p:nvPr/>
          </p:nvSpPr>
          <p:spPr bwMode="auto">
            <a:xfrm rot="-5400000">
              <a:off x="400050" y="4255517"/>
              <a:ext cx="1549400" cy="0"/>
            </a:xfrm>
            <a:prstGeom prst="line">
              <a:avLst/>
            </a:prstGeom>
            <a:noFill/>
            <a:ln w="9525">
              <a:solidFill>
                <a:schemeClr val="tx1"/>
              </a:solidFill>
              <a:round/>
              <a:headEnd/>
              <a:tailEnd type="triangle" w="med" len="med"/>
            </a:ln>
          </p:spPr>
          <p:txBody>
            <a:bodyPr wrap="none" anchor="ctr"/>
            <a:lstStyle/>
            <a:p>
              <a:endParaRPr lang="en-US"/>
            </a:p>
          </p:txBody>
        </p:sp>
      </p:grpSp>
      <p:grpSp>
        <p:nvGrpSpPr>
          <p:cNvPr id="3" name="Group 22"/>
          <p:cNvGrpSpPr>
            <a:grpSpLocks/>
          </p:cNvGrpSpPr>
          <p:nvPr/>
        </p:nvGrpSpPr>
        <p:grpSpPr bwMode="auto">
          <a:xfrm>
            <a:off x="1821546" y="4514850"/>
            <a:ext cx="7249827" cy="954107"/>
            <a:chOff x="2371725" y="4514850"/>
            <a:chExt cx="7250019" cy="954126"/>
          </a:xfrm>
        </p:grpSpPr>
        <p:cxnSp>
          <p:nvCxnSpPr>
            <p:cNvPr id="40966" name="Straight Connector 19"/>
            <p:cNvCxnSpPr>
              <a:cxnSpLocks noChangeShapeType="1"/>
            </p:cNvCxnSpPr>
            <p:nvPr/>
          </p:nvCxnSpPr>
          <p:spPr bwMode="auto">
            <a:xfrm>
              <a:off x="2371725" y="4981575"/>
              <a:ext cx="4943475" cy="1588"/>
            </a:xfrm>
            <a:prstGeom prst="line">
              <a:avLst/>
            </a:prstGeom>
            <a:noFill/>
            <a:ln w="57150" algn="ctr">
              <a:solidFill>
                <a:srgbClr val="00CC00"/>
              </a:solidFill>
              <a:round/>
              <a:headEnd/>
              <a:tailEnd/>
            </a:ln>
          </p:spPr>
        </p:cxnSp>
        <p:sp>
          <p:nvSpPr>
            <p:cNvPr id="40967" name="TextBox 21"/>
            <p:cNvSpPr txBox="1">
              <a:spLocks noChangeArrowheads="1"/>
            </p:cNvSpPr>
            <p:nvPr/>
          </p:nvSpPr>
          <p:spPr bwMode="auto">
            <a:xfrm>
              <a:off x="7372350" y="4514850"/>
              <a:ext cx="2249394" cy="954126"/>
            </a:xfrm>
            <a:prstGeom prst="rect">
              <a:avLst/>
            </a:prstGeom>
            <a:noFill/>
            <a:ln w="9525">
              <a:noFill/>
              <a:miter lim="800000"/>
              <a:headEnd/>
              <a:tailEnd/>
            </a:ln>
          </p:spPr>
          <p:txBody>
            <a:bodyPr wrap="none">
              <a:spAutoFit/>
            </a:bodyPr>
            <a:lstStyle/>
            <a:p>
              <a:r>
                <a:rPr lang="en-US" sz="2800" b="1" dirty="0" smtClean="0">
                  <a:solidFill>
                    <a:srgbClr val="00B050"/>
                  </a:solidFill>
                  <a:latin typeface="Times New Roman" pitchFamily="18" charset="0"/>
                </a:rPr>
                <a:t>What’s the </a:t>
              </a:r>
            </a:p>
            <a:p>
              <a:r>
                <a:rPr lang="en-US" sz="2800" b="1" dirty="0" smtClean="0">
                  <a:solidFill>
                    <a:srgbClr val="00B050"/>
                  </a:solidFill>
                  <a:latin typeface="Times New Roman" pitchFamily="18" charset="0"/>
                </a:rPr>
                <a:t>right “</a:t>
              </a:r>
              <a:r>
                <a:rPr lang="en-US" sz="2800" b="1" dirty="0">
                  <a:solidFill>
                    <a:srgbClr val="00B050"/>
                  </a:solidFill>
                  <a:latin typeface="Times New Roman" pitchFamily="18" charset="0"/>
                </a:rPr>
                <a:t>base”?</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 the Base Demand</a:t>
            </a:r>
            <a:br>
              <a:rPr lang="en-US" dirty="0" smtClean="0"/>
            </a:br>
            <a:r>
              <a:rPr lang="en-US" dirty="0" smtClean="0"/>
              <a:t>	= base allocation * average demand</a:t>
            </a:r>
            <a:endParaRPr lang="en-US" dirty="0"/>
          </a:p>
        </p:txBody>
      </p:sp>
      <p:sp>
        <p:nvSpPr>
          <p:cNvPr id="7" name="Rectangle 6"/>
          <p:cNvSpPr/>
          <p:nvPr/>
        </p:nvSpPr>
        <p:spPr>
          <a:xfrm>
            <a:off x="1449790" y="2881745"/>
            <a:ext cx="6962710" cy="830997"/>
          </a:xfrm>
          <a:prstGeom prst="rect">
            <a:avLst/>
          </a:prstGeom>
        </p:spPr>
        <p:txBody>
          <a:bodyPr wrap="square">
            <a:spAutoFit/>
          </a:bodyPr>
          <a:lstStyle/>
          <a:p>
            <a:pPr>
              <a:defRPr/>
            </a:pPr>
            <a:r>
              <a:rPr lang="en-US" i="1" dirty="0" smtClean="0"/>
              <a:t>h = </a:t>
            </a:r>
            <a:r>
              <a:rPr lang="en-US" dirty="0" smtClean="0"/>
              <a:t>Holding cost </a:t>
            </a:r>
            <a:r>
              <a:rPr lang="en-US" u="sng" dirty="0" smtClean="0"/>
              <a:t>per unit</a:t>
            </a:r>
            <a:r>
              <a:rPr lang="en-US" baseline="-25000" dirty="0" smtClean="0"/>
              <a:t> </a:t>
            </a:r>
            <a:r>
              <a:rPr lang="en-US" u="sng" dirty="0" smtClean="0"/>
              <a:t>per period</a:t>
            </a:r>
          </a:p>
          <a:p>
            <a:pPr>
              <a:defRPr/>
            </a:pPr>
            <a:r>
              <a:rPr lang="en-US" dirty="0" smtClean="0">
                <a:latin typeface="Symbol" pitchFamily="18" charset="2"/>
              </a:rPr>
              <a:t>D</a:t>
            </a:r>
            <a:r>
              <a:rPr lang="en-US" i="1" dirty="0" smtClean="0"/>
              <a:t>c</a:t>
            </a:r>
            <a:r>
              <a:rPr lang="en-US" dirty="0" smtClean="0"/>
              <a:t> = China’s sourcing cost advantage </a:t>
            </a:r>
            <a:r>
              <a:rPr lang="en-US" u="sng" dirty="0" smtClean="0"/>
              <a:t>per unit</a:t>
            </a:r>
            <a:r>
              <a:rPr lang="en-US" dirty="0" smtClean="0"/>
              <a:t> = Mexico cost – China cost</a:t>
            </a:r>
          </a:p>
          <a:p>
            <a:pPr>
              <a:defRPr/>
            </a:pPr>
            <a:r>
              <a:rPr lang="en-US" dirty="0" smtClean="0">
                <a:latin typeface="Symbol" pitchFamily="18" charset="2"/>
              </a:rPr>
              <a:t>m</a:t>
            </a:r>
            <a:r>
              <a:rPr lang="en-US" dirty="0" smtClean="0"/>
              <a:t> = Average demand per period</a:t>
            </a:r>
          </a:p>
          <a:p>
            <a:pPr>
              <a:defRPr/>
            </a:pPr>
            <a:r>
              <a:rPr lang="el-GR" dirty="0" smtClean="0"/>
              <a:t>σ</a:t>
            </a:r>
            <a:r>
              <a:rPr lang="en-US" i="1" dirty="0" smtClean="0"/>
              <a:t> = </a:t>
            </a:r>
            <a:r>
              <a:rPr lang="en-US" dirty="0" smtClean="0"/>
              <a:t>Standard deviation of demand per period</a:t>
            </a:r>
          </a:p>
        </p:txBody>
      </p:sp>
      <p:sp>
        <p:nvSpPr>
          <p:cNvPr id="8" name="Rectangle 7"/>
          <p:cNvSpPr/>
          <p:nvPr/>
        </p:nvSpPr>
        <p:spPr>
          <a:xfrm>
            <a:off x="0" y="6368600"/>
            <a:ext cx="9144000" cy="369332"/>
          </a:xfrm>
          <a:prstGeom prst="rect">
            <a:avLst/>
          </a:prstGeom>
        </p:spPr>
        <p:txBody>
          <a:bodyPr wrap="square">
            <a:spAutoFit/>
          </a:bodyPr>
          <a:lstStyle/>
          <a:p>
            <a:pPr>
              <a:defRPr/>
            </a:pPr>
            <a:r>
              <a:rPr lang="en-US" sz="900" dirty="0" smtClean="0"/>
              <a:t>1. Based on Allon and Van Mieghem (2010) “Global Dual Sourcing: Tailored Base Surge Allocation to Near and Offshore.” The prescription derives from an asymptotic analysis of a stylized theoretical model of inventory, demand and supply volatilities in continuous time. Prescription should be adjusted before implementation to reflect specifics and complexities of practice.</a:t>
            </a:r>
          </a:p>
        </p:txBody>
      </p:sp>
      <p:sp>
        <p:nvSpPr>
          <p:cNvPr id="9" name="TextBox 8"/>
          <p:cNvSpPr txBox="1"/>
          <p:nvPr/>
        </p:nvSpPr>
        <p:spPr>
          <a:xfrm>
            <a:off x="2214220" y="3786909"/>
            <a:ext cx="6301707" cy="1938992"/>
          </a:xfrm>
          <a:prstGeom prst="rect">
            <a:avLst/>
          </a:prstGeom>
          <a:solidFill>
            <a:srgbClr val="CCECFF"/>
          </a:solidFill>
        </p:spPr>
        <p:txBody>
          <a:bodyPr wrap="square" rtlCol="0">
            <a:spAutoFit/>
          </a:bodyPr>
          <a:lstStyle/>
          <a:p>
            <a:r>
              <a:rPr lang="en-US" sz="2400" dirty="0" smtClean="0"/>
              <a:t>What happens to base allocation as</a:t>
            </a:r>
          </a:p>
          <a:p>
            <a:pPr marL="457200" indent="-457200">
              <a:buFont typeface="Arial" pitchFamily="34" charset="0"/>
              <a:buChar char="•"/>
            </a:pPr>
            <a:r>
              <a:rPr lang="en-US" sz="2400" dirty="0" smtClean="0"/>
              <a:t>Demand uncertainty increases?</a:t>
            </a:r>
          </a:p>
          <a:p>
            <a:pPr marL="457200" indent="-457200">
              <a:buFont typeface="Arial" pitchFamily="34" charset="0"/>
              <a:buChar char="•"/>
            </a:pPr>
            <a:r>
              <a:rPr lang="en-US" sz="2400" dirty="0" smtClean="0"/>
              <a:t>Over the product life cycle?</a:t>
            </a:r>
          </a:p>
          <a:p>
            <a:pPr marL="457200" indent="-457200">
              <a:buFont typeface="Arial" pitchFamily="34" charset="0"/>
              <a:buChar char="•"/>
            </a:pPr>
            <a:r>
              <a:rPr lang="en-US" sz="2400" dirty="0" smtClean="0"/>
              <a:t>China becomes cheaper?</a:t>
            </a:r>
          </a:p>
          <a:p>
            <a:pPr marL="457200" indent="-457200">
              <a:buFont typeface="Arial" pitchFamily="34" charset="0"/>
              <a:buChar char="•"/>
            </a:pPr>
            <a:r>
              <a:rPr lang="en-US" sz="2400" dirty="0" smtClean="0"/>
              <a:t>Cost of capital increases?</a:t>
            </a:r>
            <a:endParaRPr lang="en-US" sz="2400" dirty="0"/>
          </a:p>
        </p:txBody>
      </p:sp>
      <p:sp>
        <p:nvSpPr>
          <p:cNvPr id="10" name="TextBox 9"/>
          <p:cNvSpPr txBox="1"/>
          <p:nvPr/>
        </p:nvSpPr>
        <p:spPr>
          <a:xfrm>
            <a:off x="76811" y="5778259"/>
            <a:ext cx="8911764" cy="461665"/>
          </a:xfrm>
          <a:prstGeom prst="rect">
            <a:avLst/>
          </a:prstGeom>
          <a:noFill/>
        </p:spPr>
        <p:txBody>
          <a:bodyPr wrap="square" rtlCol="0">
            <a:spAutoFit/>
          </a:bodyPr>
          <a:lstStyle/>
          <a:p>
            <a:r>
              <a:rPr lang="en-US" i="1" dirty="0" smtClean="0"/>
              <a:t>This allocation expression is a reasonable approximation/starting point for a more refined analysis that can capture other factors not considered in development of expression.</a:t>
            </a:r>
            <a:r>
              <a:rPr lang="en-US" i="1" baseline="30000" dirty="0" smtClean="0"/>
              <a:t>1</a:t>
            </a:r>
            <a:r>
              <a:rPr lang="en-US" i="1" dirty="0" smtClean="0"/>
              <a:t> </a:t>
            </a:r>
            <a:endParaRPr lang="en-US" i="1" dirty="0"/>
          </a:p>
        </p:txBody>
      </p:sp>
      <p:grpSp>
        <p:nvGrpSpPr>
          <p:cNvPr id="12" name="Group 9"/>
          <p:cNvGrpSpPr>
            <a:grpSpLocks/>
          </p:cNvGrpSpPr>
          <p:nvPr/>
        </p:nvGrpSpPr>
        <p:grpSpPr bwMode="auto">
          <a:xfrm>
            <a:off x="669925" y="1622425"/>
            <a:ext cx="7000876" cy="1171575"/>
            <a:chOff x="970236" y="4465909"/>
            <a:chExt cx="7000875" cy="1171575"/>
          </a:xfrm>
        </p:grpSpPr>
        <p:sp>
          <p:nvSpPr>
            <p:cNvPr id="13" name="Rounded Rectangle 8"/>
            <p:cNvSpPr>
              <a:spLocks noChangeArrowheads="1"/>
            </p:cNvSpPr>
            <p:nvPr/>
          </p:nvSpPr>
          <p:spPr bwMode="auto">
            <a:xfrm>
              <a:off x="970236" y="4465909"/>
              <a:ext cx="7000875" cy="1171575"/>
            </a:xfrm>
            <a:prstGeom prst="roundRect">
              <a:avLst>
                <a:gd name="adj" fmla="val 16667"/>
              </a:avLst>
            </a:prstGeom>
            <a:solidFill>
              <a:srgbClr val="FFFF00"/>
            </a:solidFill>
            <a:ln w="9525" algn="ctr">
              <a:solidFill>
                <a:schemeClr val="bg1"/>
              </a:solidFill>
              <a:prstDash val="dash"/>
              <a:round/>
              <a:headEnd/>
              <a:tailEnd/>
            </a:ln>
          </p:spPr>
          <p:txBody>
            <a:bodyPr/>
            <a:lstStyle/>
            <a:p>
              <a:endParaRPr lang="en-US" sz="2400">
                <a:solidFill>
                  <a:srgbClr val="000000"/>
                </a:solidFill>
                <a:latin typeface="Times New Roman" pitchFamily="18" charset="0"/>
              </a:endParaRPr>
            </a:p>
          </p:txBody>
        </p:sp>
        <p:graphicFrame>
          <p:nvGraphicFramePr>
            <p:cNvPr id="14" name="Object 2"/>
            <p:cNvGraphicFramePr>
              <a:graphicFrameLocks noChangeAspect="1"/>
            </p:cNvGraphicFramePr>
            <p:nvPr/>
          </p:nvGraphicFramePr>
          <p:xfrm>
            <a:off x="1041674" y="4540522"/>
            <a:ext cx="6827836" cy="998537"/>
          </p:xfrm>
          <a:graphic>
            <a:graphicData uri="http://schemas.openxmlformats.org/presentationml/2006/ole">
              <p:oleObj spid="_x0000_s190467" name="Equation" r:id="rId4" imgW="3213000" imgH="469800" progId="Equation.3">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much safety stock to hold?</a:t>
            </a:r>
            <a:endParaRPr lang="en-US" dirty="0"/>
          </a:p>
        </p:txBody>
      </p:sp>
      <p:sp>
        <p:nvSpPr>
          <p:cNvPr id="3" name="Content Placeholder 2"/>
          <p:cNvSpPr>
            <a:spLocks noGrp="1"/>
          </p:cNvSpPr>
          <p:nvPr>
            <p:ph idx="1"/>
          </p:nvPr>
        </p:nvSpPr>
        <p:spPr/>
        <p:txBody>
          <a:bodyPr/>
          <a:lstStyle/>
          <a:p>
            <a:r>
              <a:rPr lang="en-US" dirty="0" smtClean="0"/>
              <a:t>If Mexico had a zero lead time?</a:t>
            </a:r>
          </a:p>
          <a:p>
            <a:endParaRPr lang="en-US" dirty="0" smtClean="0"/>
          </a:p>
          <a:p>
            <a:endParaRPr lang="en-US" dirty="0" smtClean="0"/>
          </a:p>
          <a:p>
            <a:r>
              <a:rPr lang="en-US" dirty="0" smtClean="0"/>
              <a:t>But Mexico has a lead time of 1</a:t>
            </a:r>
          </a:p>
          <a:p>
            <a:pPr lvl="1"/>
            <a:r>
              <a:rPr lang="en-US" dirty="0" smtClean="0"/>
              <a:t>Analysis a bit complicated; simulation can be used.</a:t>
            </a:r>
          </a:p>
          <a:p>
            <a:pPr lvl="1"/>
            <a:r>
              <a:rPr lang="en-US" dirty="0" smtClean="0"/>
              <a:t>We can also use single-sourcing formulae as starting points.</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Single Sourcing</a:t>
            </a:r>
            <a:endParaRPr lang="en-US" dirty="0"/>
          </a:p>
        </p:txBody>
      </p:sp>
      <p:sp>
        <p:nvSpPr>
          <p:cNvPr id="20" name="TextBox 19"/>
          <p:cNvSpPr txBox="1"/>
          <p:nvPr/>
        </p:nvSpPr>
        <p:spPr>
          <a:xfrm>
            <a:off x="1038739" y="2915285"/>
            <a:ext cx="7335355"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ysClr val="windowText" lastClr="000000"/>
                </a:solidFill>
                <a:effectLst/>
                <a:uLnTx/>
                <a:uFillTx/>
              </a:rPr>
              <a:t>Inventory Position   =    On Hand   +    On Order</a:t>
            </a:r>
            <a:endParaRPr kumimoji="0" lang="en-US" sz="2400" b="0" i="0" u="none" strike="noStrike" kern="0" cap="none" spc="0" normalizeH="0" baseline="0" noProof="0" dirty="0">
              <a:ln>
                <a:noFill/>
              </a:ln>
              <a:solidFill>
                <a:sysClr val="windowText" lastClr="000000"/>
              </a:solidFill>
              <a:effectLst/>
              <a:uLnTx/>
              <a:uFillTx/>
            </a:endParaRPr>
          </a:p>
        </p:txBody>
      </p:sp>
      <p:sp>
        <p:nvSpPr>
          <p:cNvPr id="21" name="TextBox 20"/>
          <p:cNvSpPr txBox="1"/>
          <p:nvPr/>
        </p:nvSpPr>
        <p:spPr>
          <a:xfrm>
            <a:off x="0" y="6304002"/>
            <a:ext cx="9144000" cy="5078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sng" strike="noStrike" kern="0" cap="none" spc="0" normalizeH="0" baseline="0" noProof="0" dirty="0" smtClean="0">
                <a:ln>
                  <a:noFill/>
                </a:ln>
                <a:solidFill>
                  <a:sysClr val="windowText" lastClr="000000"/>
                </a:solidFill>
                <a:effectLst/>
                <a:uLnTx/>
                <a:uFillTx/>
              </a:rPr>
              <a:t>Notes</a:t>
            </a:r>
            <a:r>
              <a:rPr kumimoji="0" lang="en-US" sz="900" b="0" i="0" u="none" strike="noStrike" kern="0" cap="none" spc="0" normalizeH="0" baseline="0" noProof="0" dirty="0" smtClean="0">
                <a:ln>
                  <a:noFill/>
                </a:ln>
                <a:solidFill>
                  <a:sysClr val="windowText" lastClr="000000"/>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ysClr val="windowText" lastClr="000000"/>
                </a:solidFill>
                <a:effectLst/>
                <a:uLnTx/>
                <a:uFillTx/>
              </a:rPr>
              <a:t>If unfilled demand is backordered rather than lost, then Inventory Position = On Hand + On Order – Backorders.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ysClr val="windowText" lastClr="000000"/>
                </a:solidFill>
                <a:effectLst/>
                <a:uLnTx/>
                <a:uFillTx/>
              </a:rPr>
              <a:t>This policy would need to be modified if there were fixed costs of ordering. Then, would not place order unless inventory position was a certain distance  below the  target.</a:t>
            </a:r>
            <a:endParaRPr kumimoji="0" lang="en-US" sz="900" b="0" i="0" u="none" strike="noStrike" kern="0" cap="none" spc="0" normalizeH="0" baseline="0" noProof="0" dirty="0">
              <a:ln>
                <a:noFill/>
              </a:ln>
              <a:solidFill>
                <a:sysClr val="windowText" lastClr="000000"/>
              </a:solidFill>
              <a:effectLst/>
              <a:uLnTx/>
              <a:uFillTx/>
            </a:endParaRPr>
          </a:p>
        </p:txBody>
      </p:sp>
      <p:sp>
        <p:nvSpPr>
          <p:cNvPr id="22" name="TextBox 21"/>
          <p:cNvSpPr txBox="1"/>
          <p:nvPr/>
        </p:nvSpPr>
        <p:spPr>
          <a:xfrm>
            <a:off x="6300225" y="1547155"/>
            <a:ext cx="1766630"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Past orders placed on supplier that have not yet arrived.</a:t>
            </a:r>
            <a:endParaRPr kumimoji="0" lang="en-US" sz="1400" b="0" i="0" u="none" strike="noStrike" kern="0" cap="none" spc="0" normalizeH="0" baseline="0" noProof="0" dirty="0">
              <a:ln>
                <a:noFill/>
              </a:ln>
              <a:solidFill>
                <a:sysClr val="windowText" lastClr="000000"/>
              </a:solidFill>
              <a:effectLst/>
              <a:uLnTx/>
              <a:uFillTx/>
            </a:endParaRPr>
          </a:p>
        </p:txBody>
      </p:sp>
      <p:sp>
        <p:nvSpPr>
          <p:cNvPr id="23" name="TextBox 22"/>
          <p:cNvSpPr txBox="1"/>
          <p:nvPr/>
        </p:nvSpPr>
        <p:spPr>
          <a:xfrm>
            <a:off x="4072735" y="1547155"/>
            <a:ext cx="1881845"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Inventory you currently have (after filling demand in the current period).</a:t>
            </a:r>
            <a:endParaRPr kumimoji="0" lang="en-US" sz="1400" b="0" i="0" u="none" strike="noStrike" kern="0" cap="none" spc="0" normalizeH="0" baseline="0" noProof="0" dirty="0">
              <a:ln>
                <a:noFill/>
              </a:ln>
              <a:solidFill>
                <a:sysClr val="windowText" lastClr="000000"/>
              </a:solidFill>
              <a:effectLst/>
              <a:uLnTx/>
              <a:uFillTx/>
            </a:endParaRPr>
          </a:p>
        </p:txBody>
      </p:sp>
      <p:cxnSp>
        <p:nvCxnSpPr>
          <p:cNvPr id="24" name="Straight Arrow Connector 23"/>
          <p:cNvCxnSpPr/>
          <p:nvPr/>
        </p:nvCxnSpPr>
        <p:spPr>
          <a:xfrm rot="5400000">
            <a:off x="4898449" y="2832928"/>
            <a:ext cx="268834" cy="1588"/>
          </a:xfrm>
          <a:prstGeom prst="straightConnector1">
            <a:avLst/>
          </a:prstGeom>
          <a:noFill/>
          <a:ln w="19050" cap="flat" cmpd="sng" algn="ctr">
            <a:solidFill>
              <a:sysClr val="windowText" lastClr="000000"/>
            </a:solidFill>
            <a:prstDash val="solid"/>
            <a:tailEnd type="arrow"/>
          </a:ln>
          <a:effectLst/>
        </p:spPr>
      </p:cxnSp>
      <p:cxnSp>
        <p:nvCxnSpPr>
          <p:cNvPr id="25" name="Straight Arrow Connector 24"/>
          <p:cNvCxnSpPr/>
          <p:nvPr/>
        </p:nvCxnSpPr>
        <p:spPr>
          <a:xfrm rot="5400000">
            <a:off x="7125139" y="2871333"/>
            <a:ext cx="268834" cy="1588"/>
          </a:xfrm>
          <a:prstGeom prst="straightConnector1">
            <a:avLst/>
          </a:prstGeom>
          <a:noFill/>
          <a:ln w="19050" cap="flat" cmpd="sng" algn="ctr">
            <a:solidFill>
              <a:sysClr val="windowText" lastClr="000000"/>
            </a:solidFill>
            <a:prstDash val="solid"/>
            <a:tailEnd type="arrow"/>
          </a:ln>
          <a:effectLst/>
        </p:spPr>
      </p:cxnSp>
      <p:sp>
        <p:nvSpPr>
          <p:cNvPr id="26" name="TextBox 25"/>
          <p:cNvSpPr txBox="1"/>
          <p:nvPr/>
        </p:nvSpPr>
        <p:spPr>
          <a:xfrm>
            <a:off x="654690" y="4079470"/>
            <a:ext cx="780168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sng" strike="noStrike" kern="0" cap="none" spc="0" normalizeH="0" baseline="0" noProof="0" dirty="0" smtClean="0">
                <a:ln>
                  <a:noFill/>
                </a:ln>
                <a:solidFill>
                  <a:sysClr val="windowText" lastClr="000000"/>
                </a:solidFill>
                <a:effectLst/>
                <a:uLnTx/>
                <a:uFillTx/>
              </a:rPr>
              <a:t>Policy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ysClr val="windowText" lastClr="000000"/>
                </a:solidFill>
                <a:effectLst/>
                <a:uLnTx/>
                <a:uFillTx/>
              </a:rPr>
              <a:t>Each period (after demand), place an order to bring the Inventory Position up to a Target Inventory Level.</a:t>
            </a:r>
            <a:endParaRPr kumimoji="0" lang="en-US" sz="24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right Target Inventory Level?</a:t>
            </a:r>
            <a:endParaRPr lang="en-US" dirty="0"/>
          </a:p>
        </p:txBody>
      </p:sp>
      <p:sp>
        <p:nvSpPr>
          <p:cNvPr id="3" name="Content Placeholder 2"/>
          <p:cNvSpPr>
            <a:spLocks noGrp="1"/>
          </p:cNvSpPr>
          <p:nvPr>
            <p:ph idx="1"/>
          </p:nvPr>
        </p:nvSpPr>
        <p:spPr>
          <a:xfrm>
            <a:off x="457200" y="1600200"/>
            <a:ext cx="8229600" cy="1444750"/>
          </a:xfrm>
        </p:spPr>
        <p:txBody>
          <a:bodyPr>
            <a:noAutofit/>
          </a:bodyPr>
          <a:lstStyle/>
          <a:p>
            <a:r>
              <a:rPr lang="en-US" sz="2400" dirty="0" smtClean="0"/>
              <a:t>Assuming no supply uncertainty and normally distributed demand;</a:t>
            </a:r>
          </a:p>
          <a:p>
            <a:pPr lvl="1"/>
            <a:r>
              <a:rPr lang="en-US" sz="2000" dirty="0" smtClean="0"/>
              <a:t>L  = Lead-time </a:t>
            </a:r>
          </a:p>
          <a:p>
            <a:pPr lvl="1"/>
            <a:r>
              <a:rPr lang="el-GR" sz="2000" dirty="0" smtClean="0"/>
              <a:t>μ </a:t>
            </a:r>
            <a:r>
              <a:rPr lang="en-US" sz="2000" dirty="0" smtClean="0"/>
              <a:t> = Average demand per period.</a:t>
            </a:r>
          </a:p>
          <a:p>
            <a:pPr lvl="1"/>
            <a:r>
              <a:rPr lang="el-GR" sz="2000" dirty="0" smtClean="0"/>
              <a:t>σ </a:t>
            </a:r>
            <a:r>
              <a:rPr lang="en-US" sz="2000" dirty="0" smtClean="0"/>
              <a:t> = Standard deviation of demand per period</a:t>
            </a:r>
          </a:p>
          <a:p>
            <a:endParaRPr lang="en-US" sz="2000" dirty="0" smtClean="0"/>
          </a:p>
          <a:p>
            <a:endParaRPr lang="en-US" sz="2000" dirty="0" smtClean="0"/>
          </a:p>
        </p:txBody>
      </p:sp>
      <p:sp>
        <p:nvSpPr>
          <p:cNvPr id="4" name="TextBox 3"/>
          <p:cNvSpPr txBox="1"/>
          <p:nvPr/>
        </p:nvSpPr>
        <p:spPr>
          <a:xfrm>
            <a:off x="5685745" y="4602825"/>
            <a:ext cx="1152150" cy="646331"/>
          </a:xfrm>
          <a:prstGeom prst="rect">
            <a:avLst/>
          </a:prstGeom>
          <a:noFill/>
        </p:spPr>
        <p:txBody>
          <a:bodyPr wrap="square" rtlCol="0">
            <a:spAutoFit/>
          </a:bodyPr>
          <a:lstStyle/>
          <a:p>
            <a:pPr algn="ctr"/>
            <a:r>
              <a:rPr lang="en-US" dirty="0" smtClean="0"/>
              <a:t>Safety Stock</a:t>
            </a:r>
            <a:endParaRPr lang="en-US" dirty="0"/>
          </a:p>
        </p:txBody>
      </p:sp>
      <p:sp>
        <p:nvSpPr>
          <p:cNvPr id="5" name="TextBox 4"/>
          <p:cNvSpPr txBox="1"/>
          <p:nvPr/>
        </p:nvSpPr>
        <p:spPr>
          <a:xfrm>
            <a:off x="1375619" y="4055412"/>
            <a:ext cx="5848845" cy="400110"/>
          </a:xfrm>
          <a:prstGeom prst="rect">
            <a:avLst/>
          </a:prstGeom>
          <a:noFill/>
        </p:spPr>
        <p:txBody>
          <a:bodyPr wrap="none" rtlCol="0">
            <a:spAutoFit/>
          </a:bodyPr>
          <a:lstStyle/>
          <a:p>
            <a:r>
              <a:rPr lang="en-US" sz="2000" dirty="0" smtClean="0"/>
              <a:t>Target Inventory Level    =    </a:t>
            </a:r>
            <a:r>
              <a:rPr lang="el-GR" sz="2000" dirty="0" smtClean="0"/>
              <a:t>μ</a:t>
            </a:r>
            <a:r>
              <a:rPr lang="en-US" sz="2000" dirty="0" smtClean="0"/>
              <a:t> L   +   z </a:t>
            </a:r>
            <a:r>
              <a:rPr lang="el-GR" sz="2000" dirty="0" smtClean="0"/>
              <a:t>σ</a:t>
            </a:r>
            <a:r>
              <a:rPr lang="en-US" sz="2000" dirty="0" smtClean="0"/>
              <a:t> SQRT(L)</a:t>
            </a:r>
            <a:endParaRPr lang="en-US" sz="2000" dirty="0"/>
          </a:p>
        </p:txBody>
      </p:sp>
      <p:sp>
        <p:nvSpPr>
          <p:cNvPr id="8" name="TextBox 7"/>
          <p:cNvSpPr txBox="1"/>
          <p:nvPr/>
        </p:nvSpPr>
        <p:spPr>
          <a:xfrm>
            <a:off x="4226355" y="4602825"/>
            <a:ext cx="1190555" cy="646331"/>
          </a:xfrm>
          <a:prstGeom prst="rect">
            <a:avLst/>
          </a:prstGeom>
          <a:noFill/>
        </p:spPr>
        <p:txBody>
          <a:bodyPr wrap="square" rtlCol="0">
            <a:spAutoFit/>
          </a:bodyPr>
          <a:lstStyle/>
          <a:p>
            <a:pPr algn="ctr"/>
            <a:r>
              <a:rPr lang="en-US" dirty="0" smtClean="0"/>
              <a:t>Pipeline Stock</a:t>
            </a:r>
            <a:endParaRPr lang="en-US" dirty="0"/>
          </a:p>
        </p:txBody>
      </p:sp>
      <p:sp>
        <p:nvSpPr>
          <p:cNvPr id="9" name="Right Brace 8"/>
          <p:cNvSpPr/>
          <p:nvPr/>
        </p:nvSpPr>
        <p:spPr>
          <a:xfrm rot="5400000">
            <a:off x="6236155" y="3748396"/>
            <a:ext cx="150399" cy="1558459"/>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 name="Right Brace 9"/>
          <p:cNvSpPr/>
          <p:nvPr/>
        </p:nvSpPr>
        <p:spPr>
          <a:xfrm rot="5400000">
            <a:off x="4765025" y="4219776"/>
            <a:ext cx="150399" cy="61570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1" name="TextBox 10"/>
          <p:cNvSpPr txBox="1"/>
          <p:nvPr/>
        </p:nvSpPr>
        <p:spPr>
          <a:xfrm>
            <a:off x="5416910" y="5317936"/>
            <a:ext cx="3189719" cy="338554"/>
          </a:xfrm>
          <a:prstGeom prst="rect">
            <a:avLst/>
          </a:prstGeom>
          <a:noFill/>
        </p:spPr>
        <p:txBody>
          <a:bodyPr wrap="none" rtlCol="0">
            <a:spAutoFit/>
          </a:bodyPr>
          <a:lstStyle/>
          <a:p>
            <a:r>
              <a:rPr lang="en-US" sz="1600" dirty="0" smtClean="0"/>
              <a:t>where z = NORMSINV(Service Level)</a:t>
            </a:r>
            <a:endParaRPr lang="en-US" sz="1600" dirty="0"/>
          </a:p>
        </p:txBody>
      </p:sp>
      <p:sp>
        <p:nvSpPr>
          <p:cNvPr id="12" name="TextBox 11"/>
          <p:cNvSpPr txBox="1"/>
          <p:nvPr/>
        </p:nvSpPr>
        <p:spPr>
          <a:xfrm>
            <a:off x="0" y="6027003"/>
            <a:ext cx="4157420" cy="830997"/>
          </a:xfrm>
          <a:prstGeom prst="rect">
            <a:avLst/>
          </a:prstGeom>
          <a:noFill/>
        </p:spPr>
        <p:txBody>
          <a:bodyPr wrap="none" rtlCol="0">
            <a:spAutoFit/>
          </a:bodyPr>
          <a:lstStyle/>
          <a:p>
            <a:r>
              <a:rPr lang="en-US" sz="1600" u="sng" dirty="0" smtClean="0"/>
              <a:t>Note: </a:t>
            </a:r>
          </a:p>
          <a:p>
            <a:r>
              <a:rPr lang="en-US" sz="1600" dirty="0" smtClean="0"/>
              <a:t>The average on-order inventory = pipeline stock</a:t>
            </a:r>
          </a:p>
          <a:p>
            <a:r>
              <a:rPr lang="en-US" sz="1600" dirty="0" smtClean="0"/>
              <a:t>The average on-hand inventory = safety stock</a:t>
            </a:r>
            <a:endParaRPr lang="en-US" sz="16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right Service Level?</a:t>
            </a:r>
            <a:endParaRPr lang="en-US" dirty="0"/>
          </a:p>
        </p:txBody>
      </p:sp>
      <p:sp>
        <p:nvSpPr>
          <p:cNvPr id="3" name="Content Placeholder 2"/>
          <p:cNvSpPr>
            <a:spLocks noGrp="1"/>
          </p:cNvSpPr>
          <p:nvPr>
            <p:ph idx="1"/>
          </p:nvPr>
        </p:nvSpPr>
        <p:spPr>
          <a:xfrm>
            <a:off x="457200" y="1600200"/>
            <a:ext cx="8492970" cy="4525963"/>
          </a:xfrm>
        </p:spPr>
        <p:txBody>
          <a:bodyPr>
            <a:normAutofit/>
          </a:bodyPr>
          <a:lstStyle/>
          <a:p>
            <a:r>
              <a:rPr lang="en-US" dirty="0" smtClean="0"/>
              <a:t>Trade-off between the cost of holding inventory and the “cost” of not filling demand.</a:t>
            </a:r>
          </a:p>
          <a:p>
            <a:pPr lvl="1"/>
            <a:r>
              <a:rPr lang="en-US" dirty="0" smtClean="0"/>
              <a:t>Often a managerial decision.</a:t>
            </a:r>
          </a:p>
          <a:p>
            <a:pPr lvl="1"/>
            <a:endParaRPr lang="en-US" dirty="0" smtClean="0"/>
          </a:p>
          <a:p>
            <a:r>
              <a:rPr lang="en-US" dirty="0" smtClean="0"/>
              <a:t>Can use newsvendor-type analysis as a guide</a:t>
            </a:r>
          </a:p>
          <a:p>
            <a:pPr lvl="1"/>
            <a:r>
              <a:rPr lang="en-US" dirty="0" smtClean="0"/>
              <a:t>Underage = selling price – variable cost = $2,000 (M) or $2,750 (C)</a:t>
            </a:r>
          </a:p>
          <a:p>
            <a:pPr lvl="1"/>
            <a:r>
              <a:rPr lang="en-US" dirty="0" smtClean="0"/>
              <a:t>Overage = holding cost per unit per period = $80 (M) or $72.50 (C)</a:t>
            </a:r>
          </a:p>
          <a:p>
            <a:pPr lvl="1"/>
            <a:r>
              <a:rPr lang="en-US" dirty="0" smtClean="0"/>
              <a:t>Service level = critical </a:t>
            </a:r>
            <a:r>
              <a:rPr lang="en-US" dirty="0" err="1" smtClean="0"/>
              <a:t>fractile</a:t>
            </a:r>
            <a:r>
              <a:rPr lang="en-US" dirty="0" smtClean="0"/>
              <a:t> </a:t>
            </a:r>
          </a:p>
          <a:p>
            <a:pPr lvl="2"/>
            <a:r>
              <a:rPr lang="en-US" dirty="0" smtClean="0"/>
              <a:t>critical </a:t>
            </a:r>
            <a:r>
              <a:rPr lang="en-US" dirty="0" err="1" smtClean="0"/>
              <a:t>fractile</a:t>
            </a:r>
            <a:r>
              <a:rPr lang="en-US" dirty="0" smtClean="0"/>
              <a:t> = underage / (underage + overage)</a:t>
            </a:r>
          </a:p>
          <a:p>
            <a:pPr lvl="2"/>
            <a:r>
              <a:rPr lang="en-US" dirty="0" smtClean="0"/>
              <a:t>96.1% (M) or 97.4% (C)</a:t>
            </a:r>
          </a:p>
          <a:p>
            <a:pPr lvl="1"/>
            <a:endParaRPr lang="en-US" dirty="0" smtClean="0"/>
          </a:p>
          <a:p>
            <a:endParaRPr lang="en-US" dirty="0"/>
          </a:p>
        </p:txBody>
      </p:sp>
      <p:sp>
        <p:nvSpPr>
          <p:cNvPr id="4" name="TextBox 3"/>
          <p:cNvSpPr txBox="1"/>
          <p:nvPr/>
        </p:nvSpPr>
        <p:spPr>
          <a:xfrm>
            <a:off x="0" y="6156226"/>
            <a:ext cx="9144000" cy="507831"/>
          </a:xfrm>
          <a:prstGeom prst="rect">
            <a:avLst/>
          </a:prstGeom>
          <a:noFill/>
        </p:spPr>
        <p:txBody>
          <a:bodyPr wrap="square" rtlCol="0">
            <a:spAutoFit/>
          </a:bodyPr>
          <a:lstStyle/>
          <a:p>
            <a:r>
              <a:rPr lang="en-US" sz="900" u="sng" dirty="0" smtClean="0"/>
              <a:t>Notes</a:t>
            </a:r>
            <a:r>
              <a:rPr lang="en-US" sz="900" dirty="0" smtClean="0"/>
              <a:t>:</a:t>
            </a:r>
          </a:p>
          <a:p>
            <a:r>
              <a:rPr lang="en-US" sz="900" dirty="0" smtClean="0"/>
              <a:t>If can quantify  a per-unit goodwill cost associated with not filling a customer order, then underage would be increased by the goodwill cost.</a:t>
            </a:r>
          </a:p>
          <a:p>
            <a:r>
              <a:rPr lang="en-US" sz="900" dirty="0" smtClean="0"/>
              <a:t>If unfilled demand is backordered rather than lost, then underage cost  is the per-unit  backordering cost, i.e., “cost” associated with making customer wait one period.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0"/>
          <p:cNvSpPr>
            <a:spLocks noGrp="1" noChangeArrowheads="1"/>
          </p:cNvSpPr>
          <p:nvPr>
            <p:ph type="title"/>
          </p:nvPr>
        </p:nvSpPr>
        <p:spPr/>
        <p:txBody>
          <a:bodyPr/>
          <a:lstStyle/>
          <a:p>
            <a:pPr eaLnBrk="1" hangingPunct="1"/>
            <a:r>
              <a:rPr lang="en-US" b="1" smtClean="0">
                <a:latin typeface="Albertus Extra Bold"/>
              </a:rPr>
              <a:t>Capacity Location: Strategic analysis </a:t>
            </a:r>
            <a:br>
              <a:rPr lang="en-US" b="1" smtClean="0">
                <a:latin typeface="Albertus Extra Bold"/>
              </a:rPr>
            </a:br>
            <a:r>
              <a:rPr lang="en-US" b="1" smtClean="0">
                <a:latin typeface="Albertus Extra Bold"/>
              </a:rPr>
              <a:t>	</a:t>
            </a:r>
            <a:r>
              <a:rPr lang="en-US" smtClean="0"/>
              <a:t>Strategic role of a foreign location</a:t>
            </a:r>
          </a:p>
        </p:txBody>
      </p:sp>
      <p:sp>
        <p:nvSpPr>
          <p:cNvPr id="26627" name="Text Box 41"/>
          <p:cNvSpPr txBox="1">
            <a:spLocks noChangeArrowheads="1"/>
          </p:cNvSpPr>
          <p:nvPr/>
        </p:nvSpPr>
        <p:spPr bwMode="auto">
          <a:xfrm>
            <a:off x="220663" y="6327775"/>
            <a:ext cx="4781550" cy="228600"/>
          </a:xfrm>
          <a:prstGeom prst="rect">
            <a:avLst/>
          </a:prstGeom>
          <a:noFill/>
          <a:ln w="9525" algn="ctr">
            <a:noFill/>
            <a:prstDash val="dash"/>
            <a:miter lim="800000"/>
            <a:headEnd/>
            <a:tailEnd/>
          </a:ln>
        </p:spPr>
        <p:txBody>
          <a:bodyPr wrap="none">
            <a:spAutoFit/>
          </a:bodyPr>
          <a:lstStyle/>
          <a:p>
            <a:r>
              <a:rPr lang="en-US" sz="900" smtClean="0">
                <a:solidFill>
                  <a:srgbClr val="000000"/>
                </a:solidFill>
                <a:latin typeface="Arial" pitchFamily="34" charset="0"/>
              </a:rPr>
              <a:t>Adapted from Ferdows (1997) “Making the most of foreign factories. HBR, Mar-Apr, 73-88. </a:t>
            </a:r>
          </a:p>
        </p:txBody>
      </p:sp>
      <p:grpSp>
        <p:nvGrpSpPr>
          <p:cNvPr id="2" name="Group 11"/>
          <p:cNvGrpSpPr>
            <a:grpSpLocks/>
          </p:cNvGrpSpPr>
          <p:nvPr/>
        </p:nvGrpSpPr>
        <p:grpSpPr bwMode="auto">
          <a:xfrm>
            <a:off x="1201738" y="1908175"/>
            <a:ext cx="7747000" cy="3073400"/>
            <a:chOff x="757" y="1202"/>
            <a:chExt cx="4880" cy="1936"/>
          </a:xfrm>
        </p:grpSpPr>
        <p:sp>
          <p:nvSpPr>
            <p:cNvPr id="26692" name="Rectangle 9"/>
            <p:cNvSpPr>
              <a:spLocks noChangeArrowheads="1"/>
            </p:cNvSpPr>
            <p:nvPr/>
          </p:nvSpPr>
          <p:spPr bwMode="auto">
            <a:xfrm>
              <a:off x="757" y="1202"/>
              <a:ext cx="4880" cy="1936"/>
            </a:xfrm>
            <a:prstGeom prst="rect">
              <a:avLst/>
            </a:prstGeom>
            <a:solidFill>
              <a:srgbClr val="CCECFF"/>
            </a:solidFill>
            <a:ln w="9525">
              <a:noFill/>
              <a:miter lim="800000"/>
              <a:headEnd/>
              <a:tailEnd/>
            </a:ln>
          </p:spPr>
          <p:txBody>
            <a:bodyPr/>
            <a:lstStyle/>
            <a:p>
              <a:endParaRPr lang="en-US" sz="1200" smtClean="0">
                <a:solidFill>
                  <a:srgbClr val="000000"/>
                </a:solidFill>
                <a:latin typeface="Arial" pitchFamily="34" charset="0"/>
              </a:endParaRPr>
            </a:p>
          </p:txBody>
        </p:sp>
        <p:sp>
          <p:nvSpPr>
            <p:cNvPr id="26693" name="Rectangle 10"/>
            <p:cNvSpPr>
              <a:spLocks noChangeArrowheads="1"/>
            </p:cNvSpPr>
            <p:nvPr/>
          </p:nvSpPr>
          <p:spPr bwMode="auto">
            <a:xfrm>
              <a:off x="757" y="1202"/>
              <a:ext cx="4880" cy="1936"/>
            </a:xfrm>
            <a:prstGeom prst="rect">
              <a:avLst/>
            </a:prstGeom>
            <a:noFill/>
            <a:ln w="6" cap="rnd">
              <a:solidFill>
                <a:srgbClr val="000000"/>
              </a:solidFill>
              <a:miter lim="800000"/>
              <a:headEnd/>
              <a:tailEnd/>
            </a:ln>
          </p:spPr>
          <p:txBody>
            <a:bodyPr/>
            <a:lstStyle/>
            <a:p>
              <a:endParaRPr lang="en-US" sz="1200" smtClean="0">
                <a:solidFill>
                  <a:srgbClr val="000000"/>
                </a:solidFill>
                <a:latin typeface="Arial" pitchFamily="34" charset="0"/>
              </a:endParaRPr>
            </a:p>
          </p:txBody>
        </p:sp>
      </p:grpSp>
      <p:sp>
        <p:nvSpPr>
          <p:cNvPr id="26629" name="Line 12"/>
          <p:cNvSpPr>
            <a:spLocks noChangeShapeType="1"/>
          </p:cNvSpPr>
          <p:nvPr/>
        </p:nvSpPr>
        <p:spPr bwMode="auto">
          <a:xfrm flipV="1">
            <a:off x="3752850" y="1901825"/>
            <a:ext cx="1588" cy="3079750"/>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26630" name="Line 13"/>
          <p:cNvSpPr>
            <a:spLocks noChangeShapeType="1"/>
          </p:cNvSpPr>
          <p:nvPr/>
        </p:nvSpPr>
        <p:spPr bwMode="auto">
          <a:xfrm flipV="1">
            <a:off x="6318250" y="1901825"/>
            <a:ext cx="1588" cy="3062288"/>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26631" name="Line 14"/>
          <p:cNvSpPr>
            <a:spLocks noChangeShapeType="1"/>
          </p:cNvSpPr>
          <p:nvPr/>
        </p:nvSpPr>
        <p:spPr bwMode="auto">
          <a:xfrm>
            <a:off x="1203325" y="3425825"/>
            <a:ext cx="7734300" cy="1588"/>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26632" name="Rectangle 15"/>
          <p:cNvSpPr>
            <a:spLocks noChangeArrowheads="1"/>
          </p:cNvSpPr>
          <p:nvPr/>
        </p:nvSpPr>
        <p:spPr bwMode="auto">
          <a:xfrm>
            <a:off x="1762125" y="1995488"/>
            <a:ext cx="1611313"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Source plant</a:t>
            </a:r>
            <a:endParaRPr lang="en-US" sz="1200" smtClean="0">
              <a:solidFill>
                <a:srgbClr val="000000"/>
              </a:solidFill>
              <a:latin typeface="Arial" pitchFamily="34" charset="0"/>
            </a:endParaRPr>
          </a:p>
        </p:txBody>
      </p:sp>
      <p:sp>
        <p:nvSpPr>
          <p:cNvPr id="26633" name="Rectangle 16"/>
          <p:cNvSpPr>
            <a:spLocks noChangeArrowheads="1"/>
          </p:cNvSpPr>
          <p:nvPr/>
        </p:nvSpPr>
        <p:spPr bwMode="auto">
          <a:xfrm>
            <a:off x="1296988" y="24717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34" name="Rectangle 17"/>
          <p:cNvSpPr>
            <a:spLocks noChangeArrowheads="1"/>
          </p:cNvSpPr>
          <p:nvPr/>
        </p:nvSpPr>
        <p:spPr bwMode="auto">
          <a:xfrm>
            <a:off x="1435100" y="2471738"/>
            <a:ext cx="230981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Produces at low cost but with same </a:t>
            </a:r>
            <a:endParaRPr lang="en-US" sz="1200" smtClean="0">
              <a:solidFill>
                <a:srgbClr val="000000"/>
              </a:solidFill>
              <a:latin typeface="Arial" pitchFamily="34" charset="0"/>
            </a:endParaRPr>
          </a:p>
        </p:txBody>
      </p:sp>
      <p:sp>
        <p:nvSpPr>
          <p:cNvPr id="26635" name="Rectangle 18"/>
          <p:cNvSpPr>
            <a:spLocks noChangeArrowheads="1"/>
          </p:cNvSpPr>
          <p:nvPr/>
        </p:nvSpPr>
        <p:spPr bwMode="auto">
          <a:xfrm>
            <a:off x="1435100" y="2608263"/>
            <a:ext cx="217646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ability as best plant in the network</a:t>
            </a:r>
            <a:endParaRPr lang="en-US" sz="1200" smtClean="0">
              <a:solidFill>
                <a:srgbClr val="000000"/>
              </a:solidFill>
              <a:latin typeface="Arial" pitchFamily="34" charset="0"/>
            </a:endParaRPr>
          </a:p>
        </p:txBody>
      </p:sp>
      <p:sp>
        <p:nvSpPr>
          <p:cNvPr id="26636" name="Rectangle 19"/>
          <p:cNvSpPr>
            <a:spLocks noChangeArrowheads="1"/>
          </p:cNvSpPr>
          <p:nvPr/>
        </p:nvSpPr>
        <p:spPr bwMode="auto">
          <a:xfrm>
            <a:off x="1296988" y="2776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37" name="Rectangle 20"/>
          <p:cNvSpPr>
            <a:spLocks noChangeArrowheads="1"/>
          </p:cNvSpPr>
          <p:nvPr/>
        </p:nvSpPr>
        <p:spPr bwMode="auto">
          <a:xfrm>
            <a:off x="1435100" y="2776538"/>
            <a:ext cx="25368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Authority over procurement, production </a:t>
            </a:r>
            <a:endParaRPr lang="en-US" sz="1200" smtClean="0">
              <a:solidFill>
                <a:srgbClr val="000000"/>
              </a:solidFill>
              <a:latin typeface="Arial" pitchFamily="34" charset="0"/>
            </a:endParaRPr>
          </a:p>
        </p:txBody>
      </p:sp>
      <p:sp>
        <p:nvSpPr>
          <p:cNvPr id="26638" name="Rectangle 21"/>
          <p:cNvSpPr>
            <a:spLocks noChangeArrowheads="1"/>
          </p:cNvSpPr>
          <p:nvPr/>
        </p:nvSpPr>
        <p:spPr bwMode="auto">
          <a:xfrm>
            <a:off x="1435100" y="2913063"/>
            <a:ext cx="2433638"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planning, logistics, process &amp; product </a:t>
            </a:r>
            <a:endParaRPr lang="en-US" sz="1200" smtClean="0">
              <a:solidFill>
                <a:srgbClr val="000000"/>
              </a:solidFill>
              <a:latin typeface="Arial" pitchFamily="34" charset="0"/>
            </a:endParaRPr>
          </a:p>
        </p:txBody>
      </p:sp>
      <p:sp>
        <p:nvSpPr>
          <p:cNvPr id="26639" name="Rectangle 22"/>
          <p:cNvSpPr>
            <a:spLocks noChangeArrowheads="1"/>
          </p:cNvSpPr>
          <p:nvPr/>
        </p:nvSpPr>
        <p:spPr bwMode="auto">
          <a:xfrm>
            <a:off x="1435100" y="3051175"/>
            <a:ext cx="92075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customization</a:t>
            </a:r>
            <a:endParaRPr lang="en-US" sz="1200" smtClean="0">
              <a:solidFill>
                <a:srgbClr val="000000"/>
              </a:solidFill>
              <a:latin typeface="Arial" pitchFamily="34" charset="0"/>
            </a:endParaRPr>
          </a:p>
        </p:txBody>
      </p:sp>
      <p:sp>
        <p:nvSpPr>
          <p:cNvPr id="26640" name="Rectangle 23"/>
          <p:cNvSpPr>
            <a:spLocks noChangeArrowheads="1"/>
          </p:cNvSpPr>
          <p:nvPr/>
        </p:nvSpPr>
        <p:spPr bwMode="auto">
          <a:xfrm>
            <a:off x="1711325" y="3508375"/>
            <a:ext cx="1790700"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Offshore plant</a:t>
            </a:r>
            <a:endParaRPr lang="en-US" sz="1200" smtClean="0">
              <a:solidFill>
                <a:srgbClr val="000000"/>
              </a:solidFill>
              <a:latin typeface="Arial" pitchFamily="34" charset="0"/>
            </a:endParaRPr>
          </a:p>
        </p:txBody>
      </p:sp>
      <p:sp>
        <p:nvSpPr>
          <p:cNvPr id="26641" name="Rectangle 24"/>
          <p:cNvSpPr>
            <a:spLocks noChangeArrowheads="1"/>
          </p:cNvSpPr>
          <p:nvPr/>
        </p:nvSpPr>
        <p:spPr bwMode="auto">
          <a:xfrm>
            <a:off x="1330325" y="39846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42" name="Rectangle 25"/>
          <p:cNvSpPr>
            <a:spLocks noChangeArrowheads="1"/>
          </p:cNvSpPr>
          <p:nvPr/>
        </p:nvSpPr>
        <p:spPr bwMode="auto">
          <a:xfrm>
            <a:off x="1470025" y="3984625"/>
            <a:ext cx="2293938"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Produces specific items at low cost </a:t>
            </a:r>
            <a:endParaRPr lang="en-US" sz="1200" smtClean="0">
              <a:solidFill>
                <a:srgbClr val="000000"/>
              </a:solidFill>
              <a:latin typeface="Arial" pitchFamily="34" charset="0"/>
            </a:endParaRPr>
          </a:p>
        </p:txBody>
      </p:sp>
      <p:sp>
        <p:nvSpPr>
          <p:cNvPr id="26643" name="Rectangle 26"/>
          <p:cNvSpPr>
            <a:spLocks noChangeArrowheads="1"/>
          </p:cNvSpPr>
          <p:nvPr/>
        </p:nvSpPr>
        <p:spPr bwMode="auto">
          <a:xfrm>
            <a:off x="1470025" y="4121150"/>
            <a:ext cx="2500313"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and exports for further work or for sale.</a:t>
            </a:r>
            <a:endParaRPr lang="en-US" sz="1200" smtClean="0">
              <a:solidFill>
                <a:srgbClr val="000000"/>
              </a:solidFill>
              <a:latin typeface="Arial" pitchFamily="34" charset="0"/>
            </a:endParaRPr>
          </a:p>
        </p:txBody>
      </p:sp>
      <p:sp>
        <p:nvSpPr>
          <p:cNvPr id="26644" name="Rectangle 27"/>
          <p:cNvSpPr>
            <a:spLocks noChangeArrowheads="1"/>
          </p:cNvSpPr>
          <p:nvPr/>
        </p:nvSpPr>
        <p:spPr bwMode="auto">
          <a:xfrm>
            <a:off x="1330325" y="42894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45" name="Rectangle 28"/>
          <p:cNvSpPr>
            <a:spLocks noChangeArrowheads="1"/>
          </p:cNvSpPr>
          <p:nvPr/>
        </p:nvSpPr>
        <p:spPr bwMode="auto">
          <a:xfrm>
            <a:off x="1470025" y="4289425"/>
            <a:ext cx="2157413"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Minimal authority and investment.</a:t>
            </a:r>
            <a:endParaRPr lang="en-US" sz="1200" smtClean="0">
              <a:solidFill>
                <a:srgbClr val="000000"/>
              </a:solidFill>
              <a:latin typeface="Arial" pitchFamily="34" charset="0"/>
            </a:endParaRPr>
          </a:p>
        </p:txBody>
      </p:sp>
      <p:sp>
        <p:nvSpPr>
          <p:cNvPr id="26646" name="Rectangle 29"/>
          <p:cNvSpPr>
            <a:spLocks noChangeArrowheads="1"/>
          </p:cNvSpPr>
          <p:nvPr/>
        </p:nvSpPr>
        <p:spPr bwMode="auto">
          <a:xfrm>
            <a:off x="4433888" y="1995488"/>
            <a:ext cx="1358900"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Lead plant</a:t>
            </a:r>
            <a:endParaRPr lang="en-US" sz="1200" smtClean="0">
              <a:solidFill>
                <a:srgbClr val="000000"/>
              </a:solidFill>
              <a:latin typeface="Arial" pitchFamily="34" charset="0"/>
            </a:endParaRPr>
          </a:p>
        </p:txBody>
      </p:sp>
      <p:sp>
        <p:nvSpPr>
          <p:cNvPr id="26647" name="Rectangle 30"/>
          <p:cNvSpPr>
            <a:spLocks noChangeArrowheads="1"/>
          </p:cNvSpPr>
          <p:nvPr/>
        </p:nvSpPr>
        <p:spPr bwMode="auto">
          <a:xfrm>
            <a:off x="3846513" y="24717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48" name="Rectangle 31"/>
          <p:cNvSpPr>
            <a:spLocks noChangeArrowheads="1"/>
          </p:cNvSpPr>
          <p:nvPr/>
        </p:nvSpPr>
        <p:spPr bwMode="auto">
          <a:xfrm>
            <a:off x="3986213" y="2471738"/>
            <a:ext cx="2305050"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Global hub for product and process </a:t>
            </a:r>
            <a:endParaRPr lang="en-US" sz="1200" smtClean="0">
              <a:solidFill>
                <a:srgbClr val="000000"/>
              </a:solidFill>
              <a:latin typeface="Arial" pitchFamily="34" charset="0"/>
            </a:endParaRPr>
          </a:p>
        </p:txBody>
      </p:sp>
      <p:sp>
        <p:nvSpPr>
          <p:cNvPr id="26649" name="Rectangle 32"/>
          <p:cNvSpPr>
            <a:spLocks noChangeArrowheads="1"/>
          </p:cNvSpPr>
          <p:nvPr/>
        </p:nvSpPr>
        <p:spPr bwMode="auto">
          <a:xfrm>
            <a:off x="3986213" y="2608263"/>
            <a:ext cx="17240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knowledge and innovation.</a:t>
            </a:r>
            <a:endParaRPr lang="en-US" sz="1200" smtClean="0">
              <a:solidFill>
                <a:srgbClr val="000000"/>
              </a:solidFill>
              <a:latin typeface="Arial" pitchFamily="34" charset="0"/>
            </a:endParaRPr>
          </a:p>
        </p:txBody>
      </p:sp>
      <p:sp>
        <p:nvSpPr>
          <p:cNvPr id="26650" name="Rectangle 33"/>
          <p:cNvSpPr>
            <a:spLocks noChangeArrowheads="1"/>
          </p:cNvSpPr>
          <p:nvPr/>
        </p:nvSpPr>
        <p:spPr bwMode="auto">
          <a:xfrm>
            <a:off x="3846513" y="2776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51" name="Rectangle 34"/>
          <p:cNvSpPr>
            <a:spLocks noChangeArrowheads="1"/>
          </p:cNvSpPr>
          <p:nvPr/>
        </p:nvSpPr>
        <p:spPr bwMode="auto">
          <a:xfrm>
            <a:off x="3986213" y="2776538"/>
            <a:ext cx="241617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Full authority over all activities.  Taps </a:t>
            </a:r>
            <a:endParaRPr lang="en-US" sz="1200" smtClean="0">
              <a:solidFill>
                <a:srgbClr val="000000"/>
              </a:solidFill>
              <a:latin typeface="Arial" pitchFamily="34" charset="0"/>
            </a:endParaRPr>
          </a:p>
        </p:txBody>
      </p:sp>
      <p:sp>
        <p:nvSpPr>
          <p:cNvPr id="26652" name="Rectangle 35"/>
          <p:cNvSpPr>
            <a:spLocks noChangeArrowheads="1"/>
          </p:cNvSpPr>
          <p:nvPr/>
        </p:nvSpPr>
        <p:spPr bwMode="auto">
          <a:xfrm>
            <a:off x="3986213" y="2913063"/>
            <a:ext cx="2147887"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into local skills and knowledge to </a:t>
            </a:r>
            <a:endParaRPr lang="en-US" sz="1200" smtClean="0">
              <a:solidFill>
                <a:srgbClr val="000000"/>
              </a:solidFill>
              <a:latin typeface="Arial" pitchFamily="34" charset="0"/>
            </a:endParaRPr>
          </a:p>
        </p:txBody>
      </p:sp>
      <p:sp>
        <p:nvSpPr>
          <p:cNvPr id="26653" name="Rectangle 36"/>
          <p:cNvSpPr>
            <a:spLocks noChangeArrowheads="1"/>
          </p:cNvSpPr>
          <p:nvPr/>
        </p:nvSpPr>
        <p:spPr bwMode="auto">
          <a:xfrm>
            <a:off x="3986213" y="3051175"/>
            <a:ext cx="10763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initiate company</a:t>
            </a:r>
            <a:endParaRPr lang="en-US" sz="1200" smtClean="0">
              <a:solidFill>
                <a:srgbClr val="000000"/>
              </a:solidFill>
              <a:latin typeface="Arial" pitchFamily="34" charset="0"/>
            </a:endParaRPr>
          </a:p>
        </p:txBody>
      </p:sp>
      <p:sp>
        <p:nvSpPr>
          <p:cNvPr id="26654" name="Rectangle 37"/>
          <p:cNvSpPr>
            <a:spLocks noChangeArrowheads="1"/>
          </p:cNvSpPr>
          <p:nvPr/>
        </p:nvSpPr>
        <p:spPr bwMode="auto">
          <a:xfrm>
            <a:off x="4913313" y="3051175"/>
            <a:ext cx="109537"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55" name="Rectangle 38"/>
          <p:cNvSpPr>
            <a:spLocks noChangeArrowheads="1"/>
          </p:cNvSpPr>
          <p:nvPr/>
        </p:nvSpPr>
        <p:spPr bwMode="auto">
          <a:xfrm>
            <a:off x="4956175" y="3051175"/>
            <a:ext cx="106997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wide innovation.</a:t>
            </a:r>
            <a:endParaRPr lang="en-US" sz="1200" smtClean="0">
              <a:solidFill>
                <a:srgbClr val="000000"/>
              </a:solidFill>
              <a:latin typeface="Arial" pitchFamily="34" charset="0"/>
            </a:endParaRPr>
          </a:p>
        </p:txBody>
      </p:sp>
      <p:sp>
        <p:nvSpPr>
          <p:cNvPr id="26656" name="Rectangle 39"/>
          <p:cNvSpPr>
            <a:spLocks noChangeArrowheads="1"/>
          </p:cNvSpPr>
          <p:nvPr/>
        </p:nvSpPr>
        <p:spPr bwMode="auto">
          <a:xfrm>
            <a:off x="4278313" y="3508375"/>
            <a:ext cx="1701800"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Outpost plant</a:t>
            </a:r>
            <a:endParaRPr lang="en-US" sz="1200" smtClean="0">
              <a:solidFill>
                <a:srgbClr val="000000"/>
              </a:solidFill>
              <a:latin typeface="Arial" pitchFamily="34" charset="0"/>
            </a:endParaRPr>
          </a:p>
        </p:txBody>
      </p:sp>
      <p:sp>
        <p:nvSpPr>
          <p:cNvPr id="26657" name="Rectangle 40"/>
          <p:cNvSpPr>
            <a:spLocks noChangeArrowheads="1"/>
          </p:cNvSpPr>
          <p:nvPr/>
        </p:nvSpPr>
        <p:spPr bwMode="auto">
          <a:xfrm>
            <a:off x="3856038" y="39846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58" name="Rectangle 41"/>
          <p:cNvSpPr>
            <a:spLocks noChangeArrowheads="1"/>
          </p:cNvSpPr>
          <p:nvPr/>
        </p:nvSpPr>
        <p:spPr bwMode="auto">
          <a:xfrm>
            <a:off x="3994150" y="3984625"/>
            <a:ext cx="233997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Primary role is to collect information </a:t>
            </a:r>
            <a:endParaRPr lang="en-US" sz="1200" smtClean="0">
              <a:solidFill>
                <a:srgbClr val="000000"/>
              </a:solidFill>
              <a:latin typeface="Arial" pitchFamily="34" charset="0"/>
            </a:endParaRPr>
          </a:p>
        </p:txBody>
      </p:sp>
      <p:sp>
        <p:nvSpPr>
          <p:cNvPr id="26659" name="Rectangle 42"/>
          <p:cNvSpPr>
            <a:spLocks noChangeArrowheads="1"/>
          </p:cNvSpPr>
          <p:nvPr/>
        </p:nvSpPr>
        <p:spPr bwMode="auto">
          <a:xfrm>
            <a:off x="3994150" y="4121150"/>
            <a:ext cx="2487613"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from advanced suppliers, competitors, </a:t>
            </a:r>
            <a:endParaRPr lang="en-US" sz="1200" smtClean="0">
              <a:solidFill>
                <a:srgbClr val="000000"/>
              </a:solidFill>
              <a:latin typeface="Arial" pitchFamily="34" charset="0"/>
            </a:endParaRPr>
          </a:p>
        </p:txBody>
      </p:sp>
      <p:sp>
        <p:nvSpPr>
          <p:cNvPr id="26660" name="Rectangle 43"/>
          <p:cNvSpPr>
            <a:spLocks noChangeArrowheads="1"/>
          </p:cNvSpPr>
          <p:nvPr/>
        </p:nvSpPr>
        <p:spPr bwMode="auto">
          <a:xfrm>
            <a:off x="3994150" y="4259263"/>
            <a:ext cx="184626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research labs, or customers.</a:t>
            </a:r>
            <a:endParaRPr lang="en-US" sz="1200" smtClean="0">
              <a:solidFill>
                <a:srgbClr val="000000"/>
              </a:solidFill>
              <a:latin typeface="Arial" pitchFamily="34" charset="0"/>
            </a:endParaRPr>
          </a:p>
        </p:txBody>
      </p:sp>
      <p:sp>
        <p:nvSpPr>
          <p:cNvPr id="26661" name="Rectangle 44"/>
          <p:cNvSpPr>
            <a:spLocks noChangeArrowheads="1"/>
          </p:cNvSpPr>
          <p:nvPr/>
        </p:nvSpPr>
        <p:spPr bwMode="auto">
          <a:xfrm>
            <a:off x="3856038" y="4427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62" name="Rectangle 45"/>
          <p:cNvSpPr>
            <a:spLocks noChangeArrowheads="1"/>
          </p:cNvSpPr>
          <p:nvPr/>
        </p:nvSpPr>
        <p:spPr bwMode="auto">
          <a:xfrm>
            <a:off x="3994150" y="4427538"/>
            <a:ext cx="238601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Secondary role as offshore or server.</a:t>
            </a:r>
            <a:endParaRPr lang="en-US" sz="1200" smtClean="0">
              <a:solidFill>
                <a:srgbClr val="000000"/>
              </a:solidFill>
              <a:latin typeface="Arial" pitchFamily="34" charset="0"/>
            </a:endParaRPr>
          </a:p>
        </p:txBody>
      </p:sp>
      <p:sp>
        <p:nvSpPr>
          <p:cNvPr id="26663" name="Rectangle 46"/>
          <p:cNvSpPr>
            <a:spLocks noChangeArrowheads="1"/>
          </p:cNvSpPr>
          <p:nvPr/>
        </p:nvSpPr>
        <p:spPr bwMode="auto">
          <a:xfrm>
            <a:off x="6946900" y="3508375"/>
            <a:ext cx="1554163"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Server plant</a:t>
            </a:r>
            <a:endParaRPr lang="en-US" sz="1200" smtClean="0">
              <a:solidFill>
                <a:srgbClr val="000000"/>
              </a:solidFill>
              <a:latin typeface="Arial" pitchFamily="34" charset="0"/>
            </a:endParaRPr>
          </a:p>
        </p:txBody>
      </p:sp>
      <p:sp>
        <p:nvSpPr>
          <p:cNvPr id="26664" name="Rectangle 47"/>
          <p:cNvSpPr>
            <a:spLocks noChangeArrowheads="1"/>
          </p:cNvSpPr>
          <p:nvPr/>
        </p:nvSpPr>
        <p:spPr bwMode="auto">
          <a:xfrm>
            <a:off x="6453188" y="39846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65" name="Rectangle 48"/>
          <p:cNvSpPr>
            <a:spLocks noChangeArrowheads="1"/>
          </p:cNvSpPr>
          <p:nvPr/>
        </p:nvSpPr>
        <p:spPr bwMode="auto">
          <a:xfrm>
            <a:off x="6592888" y="3984625"/>
            <a:ext cx="222250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Serves specific regional market to </a:t>
            </a:r>
            <a:endParaRPr lang="en-US" sz="1200" smtClean="0">
              <a:solidFill>
                <a:srgbClr val="000000"/>
              </a:solidFill>
              <a:latin typeface="Arial" pitchFamily="34" charset="0"/>
            </a:endParaRPr>
          </a:p>
        </p:txBody>
      </p:sp>
      <p:sp>
        <p:nvSpPr>
          <p:cNvPr id="26666" name="Rectangle 49"/>
          <p:cNvSpPr>
            <a:spLocks noChangeArrowheads="1"/>
          </p:cNvSpPr>
          <p:nvPr/>
        </p:nvSpPr>
        <p:spPr bwMode="auto">
          <a:xfrm>
            <a:off x="6592888" y="4121150"/>
            <a:ext cx="2316162"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overcome tariffs, taxes, logistics, or </a:t>
            </a:r>
            <a:endParaRPr lang="en-US" sz="1200" smtClean="0">
              <a:solidFill>
                <a:srgbClr val="000000"/>
              </a:solidFill>
              <a:latin typeface="Arial" pitchFamily="34" charset="0"/>
            </a:endParaRPr>
          </a:p>
        </p:txBody>
      </p:sp>
      <p:sp>
        <p:nvSpPr>
          <p:cNvPr id="26667" name="Rectangle 50"/>
          <p:cNvSpPr>
            <a:spLocks noChangeArrowheads="1"/>
          </p:cNvSpPr>
          <p:nvPr/>
        </p:nvSpPr>
        <p:spPr bwMode="auto">
          <a:xfrm>
            <a:off x="6592888" y="4259263"/>
            <a:ext cx="492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foreign</a:t>
            </a:r>
            <a:endParaRPr lang="en-US" sz="1200" smtClean="0">
              <a:solidFill>
                <a:srgbClr val="000000"/>
              </a:solidFill>
              <a:latin typeface="Arial" pitchFamily="34" charset="0"/>
            </a:endParaRPr>
          </a:p>
        </p:txBody>
      </p:sp>
      <p:sp>
        <p:nvSpPr>
          <p:cNvPr id="26668" name="Rectangle 51"/>
          <p:cNvSpPr>
            <a:spLocks noChangeArrowheads="1"/>
          </p:cNvSpPr>
          <p:nvPr/>
        </p:nvSpPr>
        <p:spPr bwMode="auto">
          <a:xfrm>
            <a:off x="6986588" y="4259263"/>
            <a:ext cx="109537"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69" name="Rectangle 52"/>
          <p:cNvSpPr>
            <a:spLocks noChangeArrowheads="1"/>
          </p:cNvSpPr>
          <p:nvPr/>
        </p:nvSpPr>
        <p:spPr bwMode="auto">
          <a:xfrm>
            <a:off x="7029450" y="4259263"/>
            <a:ext cx="973138"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exchange risk.</a:t>
            </a:r>
            <a:endParaRPr lang="en-US" sz="1200" smtClean="0">
              <a:solidFill>
                <a:srgbClr val="000000"/>
              </a:solidFill>
              <a:latin typeface="Arial" pitchFamily="34" charset="0"/>
            </a:endParaRPr>
          </a:p>
        </p:txBody>
      </p:sp>
      <p:sp>
        <p:nvSpPr>
          <p:cNvPr id="26670" name="Rectangle 53"/>
          <p:cNvSpPr>
            <a:spLocks noChangeArrowheads="1"/>
          </p:cNvSpPr>
          <p:nvPr/>
        </p:nvSpPr>
        <p:spPr bwMode="auto">
          <a:xfrm>
            <a:off x="6453188" y="4427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71" name="Rectangle 54"/>
          <p:cNvSpPr>
            <a:spLocks noChangeArrowheads="1"/>
          </p:cNvSpPr>
          <p:nvPr/>
        </p:nvSpPr>
        <p:spPr bwMode="auto">
          <a:xfrm>
            <a:off x="6592888" y="4427538"/>
            <a:ext cx="20669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Limited authority to make minor </a:t>
            </a:r>
            <a:endParaRPr lang="en-US" sz="1200" smtClean="0">
              <a:solidFill>
                <a:srgbClr val="000000"/>
              </a:solidFill>
              <a:latin typeface="Arial" pitchFamily="34" charset="0"/>
            </a:endParaRPr>
          </a:p>
        </p:txBody>
      </p:sp>
      <p:sp>
        <p:nvSpPr>
          <p:cNvPr id="26672" name="Rectangle 55"/>
          <p:cNvSpPr>
            <a:spLocks noChangeArrowheads="1"/>
          </p:cNvSpPr>
          <p:nvPr/>
        </p:nvSpPr>
        <p:spPr bwMode="auto">
          <a:xfrm>
            <a:off x="6592888" y="4565650"/>
            <a:ext cx="224155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modifications to fit local conditions.</a:t>
            </a:r>
            <a:endParaRPr lang="en-US" sz="1200" smtClean="0">
              <a:solidFill>
                <a:srgbClr val="000000"/>
              </a:solidFill>
              <a:latin typeface="Arial" pitchFamily="34" charset="0"/>
            </a:endParaRPr>
          </a:p>
        </p:txBody>
      </p:sp>
      <p:sp>
        <p:nvSpPr>
          <p:cNvPr id="26673" name="Rectangle 56"/>
          <p:cNvSpPr>
            <a:spLocks noChangeArrowheads="1"/>
          </p:cNvSpPr>
          <p:nvPr/>
        </p:nvSpPr>
        <p:spPr bwMode="auto">
          <a:xfrm>
            <a:off x="6729413" y="1995488"/>
            <a:ext cx="2084387"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Contributor plant</a:t>
            </a:r>
            <a:endParaRPr lang="en-US" sz="1200" smtClean="0">
              <a:solidFill>
                <a:srgbClr val="000000"/>
              </a:solidFill>
              <a:latin typeface="Arial" pitchFamily="34" charset="0"/>
            </a:endParaRPr>
          </a:p>
        </p:txBody>
      </p:sp>
      <p:sp>
        <p:nvSpPr>
          <p:cNvPr id="26674" name="Rectangle 57"/>
          <p:cNvSpPr>
            <a:spLocks noChangeArrowheads="1"/>
          </p:cNvSpPr>
          <p:nvPr/>
        </p:nvSpPr>
        <p:spPr bwMode="auto">
          <a:xfrm>
            <a:off x="6453188" y="24717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75" name="Rectangle 58"/>
          <p:cNvSpPr>
            <a:spLocks noChangeArrowheads="1"/>
          </p:cNvSpPr>
          <p:nvPr/>
        </p:nvSpPr>
        <p:spPr bwMode="auto">
          <a:xfrm>
            <a:off x="6592888" y="2471738"/>
            <a:ext cx="230187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Serves specific regional market but </a:t>
            </a:r>
            <a:endParaRPr lang="en-US" sz="1200" smtClean="0">
              <a:solidFill>
                <a:srgbClr val="000000"/>
              </a:solidFill>
              <a:latin typeface="Arial" pitchFamily="34" charset="0"/>
            </a:endParaRPr>
          </a:p>
        </p:txBody>
      </p:sp>
      <p:sp>
        <p:nvSpPr>
          <p:cNvPr id="26676" name="Rectangle 59"/>
          <p:cNvSpPr>
            <a:spLocks noChangeArrowheads="1"/>
          </p:cNvSpPr>
          <p:nvPr/>
        </p:nvSpPr>
        <p:spPr bwMode="auto">
          <a:xfrm>
            <a:off x="6592888" y="2608263"/>
            <a:ext cx="2459037"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competes with other plants in network </a:t>
            </a:r>
            <a:endParaRPr lang="en-US" sz="1200" smtClean="0">
              <a:solidFill>
                <a:srgbClr val="000000"/>
              </a:solidFill>
              <a:latin typeface="Arial" pitchFamily="34" charset="0"/>
            </a:endParaRPr>
          </a:p>
        </p:txBody>
      </p:sp>
      <p:sp>
        <p:nvSpPr>
          <p:cNvPr id="26677" name="Rectangle 60"/>
          <p:cNvSpPr>
            <a:spLocks noChangeArrowheads="1"/>
          </p:cNvSpPr>
          <p:nvPr/>
        </p:nvSpPr>
        <p:spPr bwMode="auto">
          <a:xfrm>
            <a:off x="6592888" y="2746375"/>
            <a:ext cx="199390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for new processes or products.</a:t>
            </a:r>
            <a:endParaRPr lang="en-US" sz="1200" smtClean="0">
              <a:solidFill>
                <a:srgbClr val="000000"/>
              </a:solidFill>
              <a:latin typeface="Arial" pitchFamily="34" charset="0"/>
            </a:endParaRPr>
          </a:p>
        </p:txBody>
      </p:sp>
      <p:sp>
        <p:nvSpPr>
          <p:cNvPr id="26678" name="Rectangle 61"/>
          <p:cNvSpPr>
            <a:spLocks noChangeArrowheads="1"/>
          </p:cNvSpPr>
          <p:nvPr/>
        </p:nvSpPr>
        <p:spPr bwMode="auto">
          <a:xfrm>
            <a:off x="6453188" y="2913063"/>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79" name="Rectangle 62"/>
          <p:cNvSpPr>
            <a:spLocks noChangeArrowheads="1"/>
          </p:cNvSpPr>
          <p:nvPr/>
        </p:nvSpPr>
        <p:spPr bwMode="auto">
          <a:xfrm>
            <a:off x="6592888" y="2913063"/>
            <a:ext cx="2286000"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Authority over product and process </a:t>
            </a:r>
            <a:endParaRPr lang="en-US" sz="1200" smtClean="0">
              <a:solidFill>
                <a:srgbClr val="000000"/>
              </a:solidFill>
              <a:latin typeface="Arial" pitchFamily="34" charset="0"/>
            </a:endParaRPr>
          </a:p>
        </p:txBody>
      </p:sp>
      <p:sp>
        <p:nvSpPr>
          <p:cNvPr id="26680" name="Rectangle 63"/>
          <p:cNvSpPr>
            <a:spLocks noChangeArrowheads="1"/>
          </p:cNvSpPr>
          <p:nvPr/>
        </p:nvSpPr>
        <p:spPr bwMode="auto">
          <a:xfrm>
            <a:off x="6592888" y="3051175"/>
            <a:ext cx="254635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development as well as supplier choice.</a:t>
            </a:r>
            <a:endParaRPr lang="en-US" sz="1200" smtClean="0">
              <a:solidFill>
                <a:srgbClr val="000000"/>
              </a:solidFill>
              <a:latin typeface="Arial" pitchFamily="34" charset="0"/>
            </a:endParaRPr>
          </a:p>
        </p:txBody>
      </p:sp>
      <p:sp>
        <p:nvSpPr>
          <p:cNvPr id="26681" name="Rectangle 64"/>
          <p:cNvSpPr>
            <a:spLocks noChangeArrowheads="1"/>
          </p:cNvSpPr>
          <p:nvPr/>
        </p:nvSpPr>
        <p:spPr bwMode="auto">
          <a:xfrm>
            <a:off x="2501900" y="5776913"/>
            <a:ext cx="4554538" cy="215900"/>
          </a:xfrm>
          <a:prstGeom prst="rect">
            <a:avLst/>
          </a:prstGeom>
          <a:noFill/>
          <a:ln w="9525">
            <a:noFill/>
            <a:miter lim="800000"/>
            <a:headEnd/>
            <a:tailEnd/>
          </a:ln>
        </p:spPr>
        <p:txBody>
          <a:bodyPr wrap="none" lIns="0" tIns="0" rIns="0" bIns="0">
            <a:spAutoFit/>
          </a:bodyPr>
          <a:lstStyle/>
          <a:p>
            <a:r>
              <a:rPr lang="en-US" sz="1400" b="1" smtClean="0">
                <a:solidFill>
                  <a:srgbClr val="FF0000"/>
                </a:solidFill>
                <a:latin typeface="Arial" pitchFamily="34" charset="0"/>
              </a:rPr>
              <a:t>What is the primary strategic reason for the location?</a:t>
            </a:r>
            <a:endParaRPr lang="en-US" sz="1200" smtClean="0">
              <a:solidFill>
                <a:srgbClr val="FF0000"/>
              </a:solidFill>
              <a:latin typeface="Arial" pitchFamily="34" charset="0"/>
            </a:endParaRPr>
          </a:p>
        </p:txBody>
      </p:sp>
      <p:sp>
        <p:nvSpPr>
          <p:cNvPr id="26682" name="Rectangle 65"/>
          <p:cNvSpPr>
            <a:spLocks noChangeArrowheads="1"/>
          </p:cNvSpPr>
          <p:nvPr/>
        </p:nvSpPr>
        <p:spPr bwMode="auto">
          <a:xfrm>
            <a:off x="1457325" y="5073650"/>
            <a:ext cx="1082675"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Access to low</a:t>
            </a:r>
          </a:p>
        </p:txBody>
      </p:sp>
      <p:sp>
        <p:nvSpPr>
          <p:cNvPr id="26683" name="Rectangle 66"/>
          <p:cNvSpPr>
            <a:spLocks noChangeArrowheads="1"/>
          </p:cNvSpPr>
          <p:nvPr/>
        </p:nvSpPr>
        <p:spPr bwMode="auto">
          <a:xfrm>
            <a:off x="2414588" y="5073650"/>
            <a:ext cx="128587"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t>
            </a:r>
          </a:p>
        </p:txBody>
      </p:sp>
      <p:sp>
        <p:nvSpPr>
          <p:cNvPr id="26684" name="Rectangle 67"/>
          <p:cNvSpPr>
            <a:spLocks noChangeArrowheads="1"/>
          </p:cNvSpPr>
          <p:nvPr/>
        </p:nvSpPr>
        <p:spPr bwMode="auto">
          <a:xfrm>
            <a:off x="2468563" y="5073650"/>
            <a:ext cx="1195387"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cost production</a:t>
            </a:r>
          </a:p>
        </p:txBody>
      </p:sp>
      <p:sp>
        <p:nvSpPr>
          <p:cNvPr id="26685" name="Rectangle 68"/>
          <p:cNvSpPr>
            <a:spLocks noChangeArrowheads="1"/>
          </p:cNvSpPr>
          <p:nvPr/>
        </p:nvSpPr>
        <p:spPr bwMode="auto">
          <a:xfrm>
            <a:off x="3943350" y="5073650"/>
            <a:ext cx="2351088"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Access to skills and knowledge</a:t>
            </a:r>
          </a:p>
        </p:txBody>
      </p:sp>
      <p:sp>
        <p:nvSpPr>
          <p:cNvPr id="26686" name="Rectangle 69"/>
          <p:cNvSpPr>
            <a:spLocks noChangeArrowheads="1"/>
          </p:cNvSpPr>
          <p:nvPr/>
        </p:nvSpPr>
        <p:spPr bwMode="auto">
          <a:xfrm>
            <a:off x="6992938" y="5073650"/>
            <a:ext cx="1343025"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Access to market</a:t>
            </a:r>
          </a:p>
        </p:txBody>
      </p:sp>
      <p:sp>
        <p:nvSpPr>
          <p:cNvPr id="26687" name="Rectangle 73"/>
          <p:cNvSpPr>
            <a:spLocks noChangeArrowheads="1"/>
          </p:cNvSpPr>
          <p:nvPr/>
        </p:nvSpPr>
        <p:spPr bwMode="auto">
          <a:xfrm>
            <a:off x="177800" y="4830763"/>
            <a:ext cx="1055688"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Narrow &amp; low</a:t>
            </a:r>
          </a:p>
        </p:txBody>
      </p:sp>
      <p:sp>
        <p:nvSpPr>
          <p:cNvPr id="26688" name="Rectangle 74"/>
          <p:cNvSpPr>
            <a:spLocks noChangeArrowheads="1"/>
          </p:cNvSpPr>
          <p:nvPr/>
        </p:nvSpPr>
        <p:spPr bwMode="auto">
          <a:xfrm>
            <a:off x="212725" y="1965325"/>
            <a:ext cx="1028700"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Broad &amp; high</a:t>
            </a:r>
          </a:p>
        </p:txBody>
      </p:sp>
      <p:sp>
        <p:nvSpPr>
          <p:cNvPr id="26689" name="Right Brace 76"/>
          <p:cNvSpPr>
            <a:spLocks/>
          </p:cNvSpPr>
          <p:nvPr/>
        </p:nvSpPr>
        <p:spPr bwMode="auto">
          <a:xfrm rot="5400000">
            <a:off x="4548981" y="2069307"/>
            <a:ext cx="468313" cy="6858000"/>
          </a:xfrm>
          <a:prstGeom prst="rightBrace">
            <a:avLst>
              <a:gd name="adj1" fmla="val 8339"/>
              <a:gd name="adj2" fmla="val 50000"/>
            </a:avLst>
          </a:prstGeom>
          <a:noFill/>
          <a:ln w="9525" algn="ctr">
            <a:solidFill>
              <a:srgbClr val="FF0000"/>
            </a:solidFill>
            <a:round/>
            <a:headEnd/>
            <a:tailEnd/>
          </a:ln>
        </p:spPr>
        <p:txBody>
          <a:bodyPr wrap="none">
            <a:spAutoFit/>
          </a:bodyPr>
          <a:lstStyle/>
          <a:p>
            <a:endParaRPr lang="en-US" sz="1200" smtClean="0">
              <a:solidFill>
                <a:srgbClr val="000000"/>
              </a:solidFill>
              <a:latin typeface="Arial" pitchFamily="34" charset="0"/>
            </a:endParaRPr>
          </a:p>
        </p:txBody>
      </p:sp>
      <p:sp>
        <p:nvSpPr>
          <p:cNvPr id="26690" name="Rectangle 64"/>
          <p:cNvSpPr>
            <a:spLocks noChangeArrowheads="1"/>
          </p:cNvSpPr>
          <p:nvPr/>
        </p:nvSpPr>
        <p:spPr bwMode="auto">
          <a:xfrm rot="-5400000">
            <a:off x="-873918" y="3291681"/>
            <a:ext cx="2711450" cy="430213"/>
          </a:xfrm>
          <a:prstGeom prst="rect">
            <a:avLst/>
          </a:prstGeom>
          <a:noFill/>
          <a:ln w="9525">
            <a:noFill/>
            <a:miter lim="800000"/>
            <a:headEnd/>
            <a:tailEnd/>
          </a:ln>
        </p:spPr>
        <p:txBody>
          <a:bodyPr wrap="none" lIns="0" tIns="0" rIns="0" bIns="0">
            <a:spAutoFit/>
          </a:bodyPr>
          <a:lstStyle/>
          <a:p>
            <a:r>
              <a:rPr lang="en-US" sz="1400" b="1" smtClean="0">
                <a:solidFill>
                  <a:srgbClr val="FF0000"/>
                </a:solidFill>
                <a:latin typeface="Arial" pitchFamily="34" charset="0"/>
              </a:rPr>
              <a:t>What is the scope of its current </a:t>
            </a:r>
          </a:p>
          <a:p>
            <a:r>
              <a:rPr lang="en-US" sz="1400" b="1" smtClean="0">
                <a:solidFill>
                  <a:srgbClr val="FF0000"/>
                </a:solidFill>
                <a:latin typeface="Arial" pitchFamily="34" charset="0"/>
              </a:rPr>
              <a:t>activities and competencies?</a:t>
            </a:r>
            <a:endParaRPr lang="en-US" sz="1200" smtClean="0">
              <a:solidFill>
                <a:srgbClr val="FF0000"/>
              </a:solidFill>
              <a:latin typeface="Arial" pitchFamily="34" charset="0"/>
            </a:endParaRPr>
          </a:p>
        </p:txBody>
      </p:sp>
      <p:sp>
        <p:nvSpPr>
          <p:cNvPr id="26691" name="Left Brace 79"/>
          <p:cNvSpPr>
            <a:spLocks/>
          </p:cNvSpPr>
          <p:nvPr/>
        </p:nvSpPr>
        <p:spPr bwMode="auto">
          <a:xfrm>
            <a:off x="822325" y="2193925"/>
            <a:ext cx="366713" cy="2503488"/>
          </a:xfrm>
          <a:prstGeom prst="leftBrace">
            <a:avLst>
              <a:gd name="adj1" fmla="val 8312"/>
              <a:gd name="adj2" fmla="val 50000"/>
            </a:avLst>
          </a:prstGeom>
          <a:noFill/>
          <a:ln w="9525" algn="ctr">
            <a:solidFill>
              <a:srgbClr val="FF0000"/>
            </a:solidFill>
            <a:round/>
            <a:headEnd/>
            <a:tailEnd/>
          </a:ln>
        </p:spPr>
        <p:txBody>
          <a:bodyPr wrap="none">
            <a:spAutoFit/>
          </a:bodyPr>
          <a:lstStyle/>
          <a:p>
            <a:endParaRPr lang="en-US" sz="1200" smtClean="0">
              <a:solidFill>
                <a:srgbClr val="000000"/>
              </a:solidFill>
              <a:latin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of stationary sourcing strategies</a:t>
            </a:r>
            <a:br>
              <a:rPr lang="en-US" dirty="0" smtClean="0"/>
            </a:br>
            <a:r>
              <a:rPr lang="en-US" dirty="0" smtClean="0"/>
              <a:t>	(Optimization by simulation)</a:t>
            </a:r>
            <a:endParaRPr lang="en-US" dirty="0"/>
          </a:p>
        </p:txBody>
      </p:sp>
      <p:graphicFrame>
        <p:nvGraphicFramePr>
          <p:cNvPr id="3" name="Table 2"/>
          <p:cNvGraphicFramePr>
            <a:graphicFrameLocks noGrp="1"/>
          </p:cNvGraphicFramePr>
          <p:nvPr/>
        </p:nvGraphicFramePr>
        <p:xfrm>
          <a:off x="279400" y="1778003"/>
          <a:ext cx="8674100" cy="3461220"/>
        </p:xfrm>
        <a:graphic>
          <a:graphicData uri="http://schemas.openxmlformats.org/drawingml/2006/table">
            <a:tbl>
              <a:tblPr/>
              <a:tblGrid>
                <a:gridCol w="2641600"/>
                <a:gridCol w="1943100"/>
                <a:gridCol w="2298700"/>
                <a:gridCol w="1790700"/>
              </a:tblGrid>
              <a:tr h="471714">
                <a:tc>
                  <a:txBody>
                    <a:bodyPr/>
                    <a:lstStyle/>
                    <a:p>
                      <a:pPr marL="0" marR="0">
                        <a:lnSpc>
                          <a:spcPct val="115000"/>
                        </a:lnSpc>
                        <a:spcBef>
                          <a:spcPts val="0"/>
                        </a:spcBef>
                        <a:spcAft>
                          <a:spcPts val="1000"/>
                        </a:spcAft>
                      </a:pPr>
                      <a:r>
                        <a:rPr lang="en-US" sz="1800" dirty="0">
                          <a:latin typeface="Calibri"/>
                          <a:ea typeface="Calibri"/>
                          <a:cs typeface="Times New Roman"/>
                        </a:rPr>
                        <a:t>Stationary Strategy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a:latin typeface="Calibri"/>
                          <a:ea typeface="Calibri"/>
                          <a:cs typeface="Times New Roman"/>
                        </a:rPr>
                        <a:t>Inventory Targets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smtClean="0">
                          <a:latin typeface="Calibri"/>
                          <a:ea typeface="Calibri"/>
                          <a:cs typeface="Times New Roman"/>
                        </a:rPr>
                        <a:t>Expected Bank Value </a:t>
                      </a:r>
                      <a:r>
                        <a:rPr lang="en-US" sz="1800" dirty="0">
                          <a:latin typeface="Calibri"/>
                          <a:ea typeface="Calibri"/>
                          <a:cs typeface="Times New Roman"/>
                        </a:rPr>
                        <a:t>(% increment)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a:latin typeface="Calibri"/>
                          <a:ea typeface="Calibri"/>
                          <a:cs typeface="Times New Roman"/>
                        </a:rPr>
                        <a:t>Mismatch Cost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Single sourcing Mexico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65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$3,291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$1,363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Single sourcing China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210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$3,131 (-4.9%)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$1,523 (+11.7%)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Tailored Base Surge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65; Q = 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$3,361 (2.1%)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$1,293 (-5.1%)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Dual Index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S1 = 65, S2 = 116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$3,384 (2.8%)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$1,270 (-6.8%)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Second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$4,654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First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$5,154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of dynamic sourcing strategies</a:t>
            </a:r>
            <a:br>
              <a:rPr lang="en-US" dirty="0" smtClean="0"/>
            </a:br>
            <a:r>
              <a:rPr lang="en-US" dirty="0" smtClean="0"/>
              <a:t>	 (Optimization by simulation)</a:t>
            </a:r>
            <a:endParaRPr lang="en-US" dirty="0"/>
          </a:p>
        </p:txBody>
      </p:sp>
      <p:graphicFrame>
        <p:nvGraphicFramePr>
          <p:cNvPr id="3" name="Table 2"/>
          <p:cNvGraphicFramePr>
            <a:graphicFrameLocks noGrp="1"/>
          </p:cNvGraphicFramePr>
          <p:nvPr/>
        </p:nvGraphicFramePr>
        <p:xfrm>
          <a:off x="177800" y="2031999"/>
          <a:ext cx="8788400" cy="3025794"/>
        </p:xfrm>
        <a:graphic>
          <a:graphicData uri="http://schemas.openxmlformats.org/drawingml/2006/table">
            <a:tbl>
              <a:tblPr/>
              <a:tblGrid>
                <a:gridCol w="2425700"/>
                <a:gridCol w="2336800"/>
                <a:gridCol w="2095500"/>
                <a:gridCol w="1930400"/>
              </a:tblGrid>
              <a:tr h="399143">
                <a:tc>
                  <a:txBody>
                    <a:bodyPr/>
                    <a:lstStyle/>
                    <a:p>
                      <a:pPr marL="0" marR="0">
                        <a:lnSpc>
                          <a:spcPct val="115000"/>
                        </a:lnSpc>
                        <a:spcBef>
                          <a:spcPts val="0"/>
                        </a:spcBef>
                        <a:spcAft>
                          <a:spcPts val="1000"/>
                        </a:spcAft>
                      </a:pPr>
                      <a:r>
                        <a:rPr lang="en-US" sz="1800" dirty="0">
                          <a:latin typeface="Calibri"/>
                          <a:ea typeface="Calibri"/>
                          <a:cs typeface="Times New Roman"/>
                        </a:rPr>
                        <a:t>Dynamic Strategy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a:latin typeface="Calibri"/>
                          <a:ea typeface="Calibri"/>
                          <a:cs typeface="Times New Roman"/>
                        </a:rPr>
                        <a:t>Inventory Targets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smtClean="0">
                          <a:latin typeface="Calibri"/>
                          <a:ea typeface="Calibri"/>
                          <a:cs typeface="Times New Roman"/>
                        </a:rPr>
                        <a:t>Expected Bank Value </a:t>
                      </a:r>
                      <a:r>
                        <a:rPr lang="en-US" sz="1800" dirty="0">
                          <a:latin typeface="Calibri"/>
                          <a:ea typeface="Calibri"/>
                          <a:cs typeface="Times New Roman"/>
                        </a:rPr>
                        <a:t>(% increment)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a:latin typeface="Calibri"/>
                          <a:ea typeface="Calibri"/>
                          <a:cs typeface="Times New Roman"/>
                        </a:rPr>
                        <a:t>Mismatch Cost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Single sourcing Mexico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77 &gt; 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$3,705 (-15.5%)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$948 (+349%)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Single sourcing China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212 &gt;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$4,382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$272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Tailored Base Surge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66; Q = 39 &gt; 0,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$4,498 (2.7%)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$156 (-43%)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Dual Index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S1 = 66, S2 = 188 &gt; 0,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$4,502 (2.7%)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$152 (-44%)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Second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$4,654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First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$5,154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3" name="Content Placeholder 2"/>
          <p:cNvSpPr>
            <a:spLocks noGrp="1"/>
          </p:cNvSpPr>
          <p:nvPr>
            <p:ph idx="1"/>
          </p:nvPr>
        </p:nvSpPr>
        <p:spPr>
          <a:xfrm>
            <a:off x="457200" y="1600200"/>
            <a:ext cx="8229600" cy="4747580"/>
          </a:xfrm>
        </p:spPr>
        <p:txBody>
          <a:bodyPr>
            <a:normAutofit fontScale="92500" lnSpcReduction="10000"/>
          </a:bodyPr>
          <a:lstStyle/>
          <a:p>
            <a:r>
              <a:rPr lang="en-US" dirty="0" smtClean="0"/>
              <a:t>Good portfolios combine different entities.  So it should be with global networks and supplier portfolios: combine assets with </a:t>
            </a:r>
            <a:r>
              <a:rPr lang="en-US" i="1" dirty="0" smtClean="0"/>
              <a:t>different </a:t>
            </a:r>
            <a:r>
              <a:rPr lang="en-US" dirty="0" smtClean="0"/>
              <a:t>competencies</a:t>
            </a:r>
          </a:p>
          <a:p>
            <a:pPr lvl="1"/>
            <a:r>
              <a:rPr lang="en-US" dirty="0" smtClean="0"/>
              <a:t>e.g., expensive/quick versus cheap/slow suppliers.</a:t>
            </a:r>
          </a:p>
          <a:p>
            <a:endParaRPr lang="en-US" dirty="0" smtClean="0"/>
          </a:p>
          <a:p>
            <a:r>
              <a:rPr lang="en-US" dirty="0" smtClean="0"/>
              <a:t>Tailor your operations strategy to the strengths of your assets.</a:t>
            </a:r>
          </a:p>
          <a:p>
            <a:pPr lvl="1"/>
            <a:r>
              <a:rPr lang="en-US" dirty="0" smtClean="0"/>
              <a:t>e.g., allocate a base (stable) demand to the cheap/slow supplier and use the expensive/quick supplier for surge demands.</a:t>
            </a:r>
          </a:p>
          <a:p>
            <a:pPr lvl="1"/>
            <a:r>
              <a:rPr lang="en-US" dirty="0" smtClean="0"/>
              <a:t>Adapt strategic allocations over the product life cycle</a:t>
            </a:r>
          </a:p>
          <a:p>
            <a:pPr lvl="1"/>
            <a:r>
              <a:rPr lang="en-US" dirty="0" smtClean="0"/>
              <a:t>Quantification is difficult; use the square-root formula as a starting point</a:t>
            </a:r>
          </a:p>
          <a:p>
            <a:pPr lvl="1"/>
            <a:endParaRPr lang="en-US" dirty="0" smtClean="0"/>
          </a:p>
          <a:p>
            <a:pPr lvl="1"/>
            <a:endParaRPr lang="en-US" dirty="0" smtClean="0"/>
          </a:p>
          <a:p>
            <a:r>
              <a:rPr lang="en-US" dirty="0" smtClean="0"/>
              <a:t>Always consider Total Landed Cost when configuring global networks</a:t>
            </a:r>
          </a:p>
          <a:p>
            <a:endParaRPr lang="en-US" dirty="0" smtClean="0"/>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30"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smtClean="0">
                <a:solidFill>
                  <a:srgbClr val="FFFFFF"/>
                </a:solidFill>
                <a:latin typeface="Garamond" pitchFamily="18" charset="0"/>
              </a:rPr>
              <a:t>Operations Strategy (week </a:t>
            </a:r>
            <a:r>
              <a:rPr lang="en-US" sz="3600" dirty="0" smtClean="0">
                <a:solidFill>
                  <a:srgbClr val="FFFFFF"/>
                </a:solidFill>
                <a:latin typeface="Garamond" pitchFamily="18" charset="0"/>
              </a:rPr>
              <a:t>7)</a:t>
            </a:r>
            <a:endParaRPr lang="en-US" sz="3600" dirty="0" smtClean="0">
              <a:solidFill>
                <a:srgbClr val="FFFFFF"/>
              </a:solidFill>
              <a:latin typeface="Garamond" pitchFamily="18" charset="0"/>
            </a:endParaRPr>
          </a:p>
          <a:p>
            <a:pPr algn="ctr" eaLnBrk="0" hangingPunct="0">
              <a:spcBef>
                <a:spcPct val="50000"/>
              </a:spcBef>
            </a:pPr>
            <a:r>
              <a:rPr lang="en-US" sz="3600" dirty="0" smtClean="0">
                <a:solidFill>
                  <a:srgbClr val="FF3300"/>
                </a:solidFill>
                <a:latin typeface="Garamond" pitchFamily="18" charset="0"/>
              </a:rPr>
              <a:t>Global Dual Sourcing and </a:t>
            </a:r>
            <a:r>
              <a:rPr lang="en-US" sz="3600" dirty="0" err="1" smtClean="0">
                <a:solidFill>
                  <a:srgbClr val="FF3300"/>
                </a:solidFill>
                <a:latin typeface="Garamond" pitchFamily="18" charset="0"/>
              </a:rPr>
              <a:t>Offshoring</a:t>
            </a:r>
            <a:endParaRPr lang="en-US" sz="3600" dirty="0" smtClean="0">
              <a:solidFill>
                <a:srgbClr val="FF3300"/>
              </a:solidFill>
              <a:latin typeface="Garamond" pitchFamily="18" charset="0"/>
            </a:endParaRPr>
          </a:p>
        </p:txBody>
      </p:sp>
      <p:sp>
        <p:nvSpPr>
          <p:cNvPr id="26631" name="Rectangle 7"/>
          <p:cNvSpPr>
            <a:spLocks noGrp="1" noChangeArrowheads="1"/>
          </p:cNvSpPr>
          <p:nvPr>
            <p:ph type="body" idx="1"/>
          </p:nvPr>
        </p:nvSpPr>
        <p:spPr>
          <a:xfrm>
            <a:off x="457200" y="1986117"/>
            <a:ext cx="8261350" cy="4490884"/>
          </a:xfrm>
        </p:spPr>
        <p:txBody>
          <a:bodyPr/>
          <a:lstStyle/>
          <a:p>
            <a:pPr eaLnBrk="1" hangingPunct="1">
              <a:buClr>
                <a:srgbClr val="FF3300"/>
              </a:buClr>
            </a:pPr>
            <a:endParaRPr lang="en-US" sz="1000" dirty="0" smtClean="0">
              <a:solidFill>
                <a:schemeClr val="bg1"/>
              </a:solidFill>
            </a:endParaRPr>
          </a:p>
          <a:p>
            <a:pPr eaLnBrk="1" hangingPunct="1">
              <a:buClr>
                <a:srgbClr val="FF3300"/>
              </a:buClr>
            </a:pPr>
            <a:r>
              <a:rPr lang="en-US" sz="1800" dirty="0" smtClean="0">
                <a:solidFill>
                  <a:schemeClr val="bg1"/>
                </a:solidFill>
              </a:rPr>
              <a:t>Strategic </a:t>
            </a:r>
            <a:r>
              <a:rPr lang="en-US" sz="1800" dirty="0" smtClean="0">
                <a:solidFill>
                  <a:schemeClr val="bg1"/>
                </a:solidFill>
              </a:rPr>
              <a:t>global sourcing allocation</a:t>
            </a:r>
          </a:p>
          <a:p>
            <a:pPr lvl="1" eaLnBrk="1" hangingPunct="1">
              <a:buClr>
                <a:srgbClr val="FF3300"/>
              </a:buClr>
            </a:pPr>
            <a:r>
              <a:rPr lang="en-US" sz="1800" dirty="0" smtClean="0">
                <a:solidFill>
                  <a:schemeClr val="bg1"/>
                </a:solidFill>
              </a:rPr>
              <a:t>Principles from research</a:t>
            </a:r>
          </a:p>
          <a:p>
            <a:pPr lvl="1" eaLnBrk="1" hangingPunct="1">
              <a:buClr>
                <a:srgbClr val="FF3300"/>
              </a:buClr>
            </a:pPr>
            <a:r>
              <a:rPr lang="en-US" sz="1800" dirty="0" smtClean="0">
                <a:solidFill>
                  <a:schemeClr val="bg1"/>
                </a:solidFill>
              </a:rPr>
              <a:t>Lessons and guidelines from practice</a:t>
            </a:r>
          </a:p>
          <a:p>
            <a:pPr eaLnBrk="1" hangingPunct="1">
              <a:buClr>
                <a:srgbClr val="FF3300"/>
              </a:buClr>
            </a:pPr>
            <a:endParaRPr lang="en-US" sz="1800" dirty="0" smtClean="0">
              <a:solidFill>
                <a:schemeClr val="bg1"/>
              </a:solidFill>
            </a:endParaRPr>
          </a:p>
          <a:p>
            <a:pPr lvl="1" eaLnBrk="1" hangingPunct="1">
              <a:buClr>
                <a:srgbClr val="FF3300"/>
              </a:buClr>
            </a:pPr>
            <a:endParaRPr lang="en-US" sz="1800" dirty="0" smtClean="0">
              <a:solidFill>
                <a:schemeClr val="bg1"/>
              </a:solidFill>
            </a:endParaRP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Simulation Game and Case: </a:t>
            </a:r>
            <a:r>
              <a:rPr lang="en-US" i="1" dirty="0" smtClean="0">
                <a:solidFill>
                  <a:schemeClr val="bg1"/>
                </a:solidFill>
              </a:rPr>
              <a:t>Mexico-China</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2"/>
          <p:cNvSpPr>
            <a:spLocks noGrp="1"/>
          </p:cNvSpPr>
          <p:nvPr>
            <p:ph type="title"/>
          </p:nvPr>
        </p:nvSpPr>
        <p:spPr>
          <a:xfrm>
            <a:off x="0" y="1588"/>
            <a:ext cx="9144000" cy="1228725"/>
          </a:xfrm>
        </p:spPr>
        <p:txBody>
          <a:bodyPr/>
          <a:lstStyle/>
          <a:p>
            <a:pPr eaLnBrk="1" hangingPunct="1"/>
            <a:r>
              <a:rPr lang="en-US" dirty="0" smtClean="0"/>
              <a:t>Simulation: Mexico-China?</a:t>
            </a:r>
            <a:br>
              <a:rPr lang="en-US" dirty="0" smtClean="0"/>
            </a:br>
            <a:endParaRPr lang="en-US" dirty="0" smtClean="0"/>
          </a:p>
        </p:txBody>
      </p:sp>
      <p:sp>
        <p:nvSpPr>
          <p:cNvPr id="26627" name="Content Placeholder 3"/>
          <p:cNvSpPr>
            <a:spLocks noGrp="1"/>
          </p:cNvSpPr>
          <p:nvPr>
            <p:ph idx="1"/>
          </p:nvPr>
        </p:nvSpPr>
        <p:spPr>
          <a:xfrm>
            <a:off x="352425" y="1260475"/>
            <a:ext cx="8435975" cy="5372100"/>
          </a:xfrm>
        </p:spPr>
        <p:txBody>
          <a:bodyPr/>
          <a:lstStyle/>
          <a:p>
            <a:pPr eaLnBrk="1" hangingPunct="1"/>
            <a:r>
              <a:rPr lang="en-US" sz="2000" dirty="0" smtClean="0"/>
              <a:t>You are a $10B high-tech US manufacturer of wireless transmission components. Global competition put pressure on margins and working capital</a:t>
            </a:r>
          </a:p>
          <a:p>
            <a:pPr eaLnBrk="1" hangingPunct="1"/>
            <a:r>
              <a:rPr lang="en-US" sz="2000" dirty="0" smtClean="0"/>
              <a:t>You have two assembly plants, one in China and another in Mexico, that supply a warehouse in McAllen, TX.</a:t>
            </a:r>
          </a:p>
          <a:p>
            <a:pPr eaLnBrk="1" hangingPunct="1"/>
            <a:r>
              <a:rPr lang="en-US" sz="2000" i="1" dirty="0" smtClean="0"/>
              <a:t>How can you best manage this existing global network?  For simplicity, we will manage only </a:t>
            </a:r>
            <a:r>
              <a:rPr lang="en-US" sz="2000" b="1" dirty="0" smtClean="0"/>
              <a:t>1 SKU </a:t>
            </a:r>
            <a:r>
              <a:rPr lang="en-US" sz="2000" i="1" dirty="0" smtClean="0"/>
              <a:t>and only sell to </a:t>
            </a:r>
            <a:r>
              <a:rPr lang="en-US" sz="2000" b="1" dirty="0" smtClean="0"/>
              <a:t>1 market.</a:t>
            </a:r>
            <a:endParaRPr lang="en-US" sz="2000" i="1" dirty="0" smtClean="0"/>
          </a:p>
          <a:p>
            <a:pPr eaLnBrk="1" hangingPunct="1"/>
            <a:endParaRPr lang="en-US" sz="2000" dirty="0" smtClean="0"/>
          </a:p>
          <a:p>
            <a:pPr eaLnBrk="1" hangingPunct="1"/>
            <a:endParaRPr lang="en-US" sz="2000" dirty="0" smtClean="0"/>
          </a:p>
          <a:p>
            <a:pPr eaLnBrk="1" hangingPunct="1"/>
            <a:endParaRPr lang="en-US" sz="2000" dirty="0" smtClean="0"/>
          </a:p>
        </p:txBody>
      </p:sp>
      <p:pic>
        <p:nvPicPr>
          <p:cNvPr id="26628" name="Picture 2"/>
          <p:cNvPicPr>
            <a:picLocks noChangeAspect="1" noChangeArrowheads="1"/>
          </p:cNvPicPr>
          <p:nvPr/>
        </p:nvPicPr>
        <p:blipFill>
          <a:blip r:embed="rId3" cstate="print"/>
          <a:srcRect/>
          <a:stretch>
            <a:fillRect/>
          </a:stretch>
        </p:blipFill>
        <p:spPr bwMode="auto">
          <a:xfrm>
            <a:off x="1771650" y="3409950"/>
            <a:ext cx="5600700" cy="3343275"/>
          </a:xfrm>
          <a:prstGeom prst="rect">
            <a:avLst/>
          </a:prstGeom>
          <a:noFill/>
          <a:ln w="9525">
            <a:noFill/>
            <a:miter lim="800000"/>
            <a:headEnd/>
            <a:tailEnd/>
          </a:ln>
        </p:spPr>
      </p:pic>
      <p:sp>
        <p:nvSpPr>
          <p:cNvPr id="26629" name="Isosceles Triangle 5"/>
          <p:cNvSpPr>
            <a:spLocks noChangeArrowheads="1"/>
          </p:cNvSpPr>
          <p:nvPr/>
        </p:nvSpPr>
        <p:spPr bwMode="auto">
          <a:xfrm>
            <a:off x="4403725" y="4964113"/>
            <a:ext cx="152400" cy="168275"/>
          </a:xfrm>
          <a:prstGeom prst="triangle">
            <a:avLst>
              <a:gd name="adj" fmla="val 50000"/>
            </a:avLst>
          </a:prstGeom>
          <a:solidFill>
            <a:srgbClr val="FF0000"/>
          </a:solidFill>
          <a:ln w="9525" algn="ctr">
            <a:solidFill>
              <a:schemeClr val="tx1"/>
            </a:solidFill>
            <a:round/>
            <a:headEnd/>
            <a:tailEnd/>
          </a:ln>
        </p:spPr>
        <p:txBody>
          <a:bodyPr wrap="none">
            <a:spAutoFit/>
          </a:bodyPr>
          <a:lstStyle/>
          <a:p>
            <a:endParaRPr lang="en-US" sz="2400">
              <a:solidFill>
                <a:srgbClr val="000000"/>
              </a:solidFill>
              <a:latin typeface="Times New Roman" pitchFamily="18" charset="0"/>
            </a:endParaRPr>
          </a:p>
        </p:txBody>
      </p:sp>
      <p:cxnSp>
        <p:nvCxnSpPr>
          <p:cNvPr id="26630" name="Straight Arrow Connector 7"/>
          <p:cNvCxnSpPr>
            <a:cxnSpLocks noChangeShapeType="1"/>
          </p:cNvCxnSpPr>
          <p:nvPr/>
        </p:nvCxnSpPr>
        <p:spPr bwMode="auto">
          <a:xfrm>
            <a:off x="2259013" y="5072063"/>
            <a:ext cx="2151062" cy="1587"/>
          </a:xfrm>
          <a:prstGeom prst="straightConnector1">
            <a:avLst/>
          </a:prstGeom>
          <a:noFill/>
          <a:ln w="57150" algn="ctr">
            <a:solidFill>
              <a:schemeClr val="tx1"/>
            </a:solidFill>
            <a:round/>
            <a:headEnd/>
            <a:tailEnd type="arrow" w="med" len="med"/>
          </a:ln>
        </p:spPr>
      </p:cxnSp>
      <p:cxnSp>
        <p:nvCxnSpPr>
          <p:cNvPr id="26631" name="Straight Arrow Connector 8"/>
          <p:cNvCxnSpPr>
            <a:cxnSpLocks noChangeShapeType="1"/>
          </p:cNvCxnSpPr>
          <p:nvPr/>
        </p:nvCxnSpPr>
        <p:spPr bwMode="auto">
          <a:xfrm rot="5400000" flipH="1" flipV="1">
            <a:off x="4257675" y="5180013"/>
            <a:ext cx="306387" cy="153988"/>
          </a:xfrm>
          <a:prstGeom prst="straightConnector1">
            <a:avLst/>
          </a:prstGeom>
          <a:noFill/>
          <a:ln w="57150" algn="ctr">
            <a:solidFill>
              <a:schemeClr val="tx1"/>
            </a:solidFill>
            <a:round/>
            <a:headEnd/>
            <a:tailEnd type="arrow" w="med" len="med"/>
          </a:ln>
        </p:spPr>
      </p:cxnSp>
    </p:spTree>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get started</a:t>
            </a:r>
            <a:endParaRPr lang="en-US" dirty="0"/>
          </a:p>
        </p:txBody>
      </p:sp>
      <p:sp>
        <p:nvSpPr>
          <p:cNvPr id="3" name="Content Placeholder 2"/>
          <p:cNvSpPr>
            <a:spLocks noGrp="1"/>
          </p:cNvSpPr>
          <p:nvPr>
            <p:ph idx="1"/>
          </p:nvPr>
        </p:nvSpPr>
        <p:spPr/>
        <p:txBody>
          <a:bodyPr>
            <a:normAutofit/>
          </a:bodyPr>
          <a:lstStyle/>
          <a:p>
            <a:r>
              <a:rPr lang="en-US" dirty="0" smtClean="0"/>
              <a:t>Has every team received their team name, password, and backup sheet?</a:t>
            </a:r>
          </a:p>
          <a:p>
            <a:endParaRPr lang="en-US" dirty="0" smtClean="0"/>
          </a:p>
          <a:p>
            <a:r>
              <a:rPr lang="en-US" dirty="0" smtClean="0"/>
              <a:t>You can log on now (if you haven’t already).</a:t>
            </a:r>
          </a:p>
          <a:p>
            <a:pPr lvl="1"/>
            <a:r>
              <a:rPr lang="en-US" dirty="0" smtClean="0"/>
              <a:t>But don’t do anything yet (i.e., don’t submit any orders)</a:t>
            </a:r>
          </a:p>
          <a:p>
            <a:endParaRPr lang="en-US" dirty="0" smtClean="0"/>
          </a:p>
          <a:p>
            <a:r>
              <a:rPr lang="en-US" dirty="0" smtClean="0"/>
              <a:t>You must record your orders each period on the backup sheet.</a:t>
            </a:r>
          </a:p>
          <a:p>
            <a:pPr lvl="1"/>
            <a:r>
              <a:rPr lang="en-US" dirty="0" smtClean="0"/>
              <a:t>You can also use the spreadsheet offline if you want.</a:t>
            </a:r>
          </a:p>
          <a:p>
            <a:endParaRPr lang="en-US" dirty="0" smtClean="0"/>
          </a:p>
          <a:p>
            <a:endParaRPr lang="en-US" dirty="0" smtClean="0"/>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get started</a:t>
            </a:r>
            <a:endParaRPr lang="en-US" dirty="0"/>
          </a:p>
        </p:txBody>
      </p:sp>
      <p:sp>
        <p:nvSpPr>
          <p:cNvPr id="3" name="Content Placeholder 2"/>
          <p:cNvSpPr>
            <a:spLocks noGrp="1"/>
          </p:cNvSpPr>
          <p:nvPr>
            <p:ph idx="1"/>
          </p:nvPr>
        </p:nvSpPr>
        <p:spPr/>
        <p:txBody>
          <a:bodyPr>
            <a:normAutofit/>
          </a:bodyPr>
          <a:lstStyle/>
          <a:p>
            <a:r>
              <a:rPr lang="en-US" dirty="0" smtClean="0"/>
              <a:t>Each period you need to place an order from China and from Mexico (an order can be 0; blank means 0).</a:t>
            </a:r>
          </a:p>
          <a:p>
            <a:endParaRPr lang="en-US" dirty="0" smtClean="0"/>
          </a:p>
          <a:p>
            <a:r>
              <a:rPr lang="en-US" dirty="0" smtClean="0"/>
              <a:t>DO NOT HIT ENTER after typing in one order. </a:t>
            </a:r>
            <a:r>
              <a:rPr lang="en-US" b="1" dirty="0" smtClean="0"/>
              <a:t>First type in orders for both Mexico and China and then hit submit</a:t>
            </a:r>
            <a:r>
              <a:rPr lang="en-US" dirty="0" smtClean="0"/>
              <a:t>.</a:t>
            </a:r>
          </a:p>
          <a:p>
            <a:pPr lvl="1"/>
            <a:r>
              <a:rPr lang="en-US" dirty="0" smtClean="0"/>
              <a:t>Once game is on a timer, order must be submitted before timer counts down. Otherwise, orders are both 0.</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smtClean="0"/>
              <a:t>Let’s start</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smtClean="0"/>
              <a:t>Debrief</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b="1" dirty="0" err="1" smtClean="0">
                <a:latin typeface="Arial" pitchFamily="34" charset="0"/>
                <a:cs typeface="Arial" pitchFamily="34" charset="0"/>
              </a:rPr>
              <a:t>Offshoring</a:t>
            </a:r>
            <a:r>
              <a:rPr lang="en-US" b="1" dirty="0" smtClean="0">
                <a:latin typeface="Arial" pitchFamily="34" charset="0"/>
                <a:cs typeface="Arial" pitchFamily="34" charset="0"/>
              </a:rPr>
              <a:t> – is the honeymoon over?</a:t>
            </a:r>
          </a:p>
        </p:txBody>
      </p:sp>
      <p:sp>
        <p:nvSpPr>
          <p:cNvPr id="9" name="Rectangle 21"/>
          <p:cNvSpPr>
            <a:spLocks noChangeArrowheads="1"/>
          </p:cNvSpPr>
          <p:nvPr/>
        </p:nvSpPr>
        <p:spPr bwMode="gray">
          <a:xfrm>
            <a:off x="400050" y="2817113"/>
            <a:ext cx="8337550" cy="1223962"/>
          </a:xfrm>
          <a:prstGeom prst="rect">
            <a:avLst/>
          </a:prstGeom>
          <a:noFill/>
          <a:ln w="12700" algn="ctr">
            <a:noFill/>
            <a:miter lim="800000"/>
            <a:headEnd/>
            <a:tailEnd/>
          </a:ln>
        </p:spPr>
        <p:txBody>
          <a:bodyPr lIns="0" tIns="72000" rIns="0" bIns="72000" anchor="ctr"/>
          <a:lstStyle/>
          <a:p>
            <a:pPr marL="0" marR="0" lvl="0" indent="0" algn="l" defTabSz="914400" eaLnBrk="1" fontAlgn="auto" latinLnBrk="0" hangingPunct="1">
              <a:lnSpc>
                <a:spcPct val="150000"/>
              </a:lnSpc>
              <a:spcBef>
                <a:spcPts val="0"/>
              </a:spcBef>
              <a:spcAft>
                <a:spcPts val="0"/>
              </a:spcAft>
              <a:buClrTx/>
              <a:buSzPct val="80000"/>
              <a:buFontTx/>
              <a:buNone/>
              <a:tabLst/>
              <a:defRPr/>
            </a:pPr>
            <a:r>
              <a:rPr kumimoji="0" lang="en-US" sz="1400" b="1" i="0" u="none" strike="noStrike" kern="0" cap="none" spc="0" normalizeH="0" baseline="0" noProof="0" dirty="0">
                <a:ln>
                  <a:noFill/>
                </a:ln>
                <a:solidFill>
                  <a:srgbClr val="000000"/>
                </a:solidFill>
                <a:effectLst/>
                <a:uLnTx/>
                <a:uFillTx/>
                <a:latin typeface="Arial" pitchFamily="34" charset="0"/>
                <a:cs typeface="Arial" pitchFamily="34" charset="0"/>
              </a:rPr>
              <a:t>“The growing need for lean inventories puts China at a disadvantage”</a:t>
            </a:r>
          </a:p>
          <a:p>
            <a:pPr marL="225425" marR="0" lvl="0" indent="0" algn="l" defTabSz="914400" eaLnBrk="1" fontAlgn="auto" latinLnBrk="0" hangingPunct="1">
              <a:lnSpc>
                <a:spcPct val="150000"/>
              </a:lnSpc>
              <a:spcBef>
                <a:spcPts val="0"/>
              </a:spcBef>
              <a:spcAft>
                <a:spcPts val="0"/>
              </a:spcAft>
              <a:buClr>
                <a:srgbClr val="000000"/>
              </a:buClr>
              <a:buSzPct val="100000"/>
              <a:buFontTx/>
              <a:buNone/>
              <a:tabLst/>
              <a:defRPr/>
            </a:pPr>
            <a:r>
              <a:rPr kumimoji="0" lang="en-US" sz="1200" b="0" i="0" u="none" strike="noStrike" kern="0" cap="none" spc="0" normalizeH="0" baseline="0" noProof="0" dirty="0">
                <a:ln>
                  <a:noFill/>
                </a:ln>
                <a:solidFill>
                  <a:srgbClr val="000000"/>
                </a:solidFill>
                <a:effectLst/>
                <a:uLnTx/>
                <a:uFillTx/>
                <a:latin typeface="Arial" pitchFamily="34" charset="0"/>
                <a:cs typeface="Arial" pitchFamily="34" charset="0"/>
              </a:rPr>
              <a:t>“Goods take 45 days on average to reach U.S. shores. With the recession making it more difficult to predict demand, manufacturers are being forced to stash unsold products in warehouses for longer periods. And the cost of meeting emergency supply needs is inevitably higher in China …”</a:t>
            </a:r>
          </a:p>
        </p:txBody>
      </p:sp>
      <p:sp>
        <p:nvSpPr>
          <p:cNvPr id="10" name="Rectangle 5"/>
          <p:cNvSpPr>
            <a:spLocks noChangeArrowheads="1"/>
          </p:cNvSpPr>
          <p:nvPr/>
        </p:nvSpPr>
        <p:spPr bwMode="gray">
          <a:xfrm>
            <a:off x="400050" y="1362963"/>
            <a:ext cx="8337550" cy="1127125"/>
          </a:xfrm>
          <a:prstGeom prst="rect">
            <a:avLst/>
          </a:prstGeom>
          <a:noFill/>
          <a:ln w="12700" algn="ctr">
            <a:noFill/>
            <a:miter lim="800000"/>
            <a:headEnd/>
            <a:tailEnd/>
          </a:ln>
        </p:spPr>
        <p:txBody>
          <a:bodyPr lIns="0" tIns="72000" rIns="0" bIns="72000" anchor="ctr"/>
          <a:lstStyle/>
          <a:p>
            <a:pPr marL="0" marR="0" lvl="0" indent="0" algn="l" defTabSz="914400" eaLnBrk="1" fontAlgn="auto" latinLnBrk="0" hangingPunct="1">
              <a:lnSpc>
                <a:spcPct val="150000"/>
              </a:lnSpc>
              <a:spcBef>
                <a:spcPts val="0"/>
              </a:spcBef>
              <a:spcAft>
                <a:spcPts val="0"/>
              </a:spcAft>
              <a:buClrTx/>
              <a:buSzPct val="80000"/>
              <a:buFontTx/>
              <a:buNone/>
              <a:tabLst/>
              <a:defRPr/>
            </a:pPr>
            <a:r>
              <a:rPr kumimoji="0" lang="en-US" sz="1400" b="1" i="0" u="none" strike="noStrike" kern="0" cap="none" spc="0" normalizeH="0" baseline="0" noProof="0" dirty="0" smtClean="0">
                <a:ln>
                  <a:noFill/>
                </a:ln>
                <a:solidFill>
                  <a:srgbClr val="000000"/>
                </a:solidFill>
                <a:effectLst/>
                <a:uLnTx/>
                <a:uFillTx/>
                <a:latin typeface="Arial" pitchFamily="34" charset="0"/>
                <a:cs typeface="Arial" pitchFamily="34" charset="0"/>
              </a:rPr>
              <a:t>So Much for the Cheap 'China Price’</a:t>
            </a:r>
          </a:p>
          <a:p>
            <a:pPr marL="225425" marR="0" lvl="1" indent="0" algn="l" defTabSz="914400" eaLnBrk="1" fontAlgn="auto" latinLnBrk="0" hangingPunct="1">
              <a:lnSpc>
                <a:spcPct val="150000"/>
              </a:lnSpc>
              <a:spcBef>
                <a:spcPts val="0"/>
              </a:spcBef>
              <a:spcAft>
                <a:spcPts val="0"/>
              </a:spcAft>
              <a:buClr>
                <a:srgbClr val="000000"/>
              </a:buClr>
              <a:buSzPct val="100000"/>
              <a:buFontTx/>
              <a:buNone/>
              <a:tabLst/>
              <a:defRPr/>
            </a:pPr>
            <a:r>
              <a:rPr kumimoji="0" lang="en-US" sz="1200" b="0" i="0" u="none" strike="noStrike" kern="0" cap="none" spc="0" normalizeH="0" baseline="0" noProof="0" dirty="0" smtClean="0">
                <a:ln>
                  <a:noFill/>
                </a:ln>
                <a:solidFill>
                  <a:srgbClr val="000000"/>
                </a:solidFill>
                <a:effectLst/>
                <a:uLnTx/>
                <a:uFillTx/>
                <a:latin typeface="Arial" pitchFamily="34" charset="0"/>
                <a:cs typeface="Arial" pitchFamily="34" charset="0"/>
              </a:rPr>
              <a:t>“In 2005 … by the time the items had arrived at a U.S. port, Chinese-made parts were 22% cheaper on average than those produced in the U.S. By the end of 2008, however, the average price gap had dropped to 5.5% ...”</a:t>
            </a:r>
          </a:p>
        </p:txBody>
      </p:sp>
      <p:sp>
        <p:nvSpPr>
          <p:cNvPr id="11" name="Rectangle 21"/>
          <p:cNvSpPr>
            <a:spLocks noChangeArrowheads="1"/>
          </p:cNvSpPr>
          <p:nvPr/>
        </p:nvSpPr>
        <p:spPr bwMode="gray">
          <a:xfrm>
            <a:off x="400050" y="4537963"/>
            <a:ext cx="8337550" cy="1223962"/>
          </a:xfrm>
          <a:prstGeom prst="rect">
            <a:avLst/>
          </a:prstGeom>
          <a:noFill/>
          <a:ln w="12700" algn="ctr">
            <a:noFill/>
            <a:miter lim="800000"/>
            <a:headEnd/>
            <a:tailEnd/>
          </a:ln>
        </p:spPr>
        <p:txBody>
          <a:bodyPr lIns="0" tIns="72000" rIns="0" bIns="72000" anchor="ctr"/>
          <a:lstStyle/>
          <a:p>
            <a:pPr marL="0" marR="0" lvl="0" indent="0" algn="l" defTabSz="914400" eaLnBrk="1" fontAlgn="auto" latinLnBrk="0" hangingPunct="1">
              <a:lnSpc>
                <a:spcPct val="150000"/>
              </a:lnSpc>
              <a:spcBef>
                <a:spcPts val="0"/>
              </a:spcBef>
              <a:spcAft>
                <a:spcPts val="0"/>
              </a:spcAft>
              <a:buClrTx/>
              <a:buSzPct val="80000"/>
              <a:buFontTx/>
              <a:buNone/>
              <a:tabLst/>
              <a:defRPr/>
            </a:pPr>
            <a:r>
              <a:rPr kumimoji="0" lang="en-US" sz="1400" b="1" i="0" u="none" strike="noStrike" kern="0" cap="none" spc="0" normalizeH="0" baseline="0" noProof="0" dirty="0">
                <a:ln>
                  <a:noFill/>
                </a:ln>
                <a:solidFill>
                  <a:srgbClr val="000000"/>
                </a:solidFill>
                <a:effectLst/>
                <a:uLnTx/>
                <a:uFillTx/>
                <a:latin typeface="Arial" pitchFamily="34" charset="0"/>
                <a:cs typeface="Arial" pitchFamily="34" charset="0"/>
              </a:rPr>
              <a:t>“Due to increased demand fluctuations, sourcing closer to home wins over other lower cost options overseas”</a:t>
            </a:r>
            <a:endParaRPr kumimoji="0" lang="en-US" sz="1400" b="1" i="1" u="none" strike="noStrike" kern="0" cap="none" spc="0" normalizeH="0" baseline="0" noProof="0" dirty="0">
              <a:ln>
                <a:noFill/>
              </a:ln>
              <a:solidFill>
                <a:srgbClr val="000000"/>
              </a:solidFill>
              <a:effectLst/>
              <a:uLnTx/>
              <a:uFillTx/>
              <a:latin typeface="Arial" pitchFamily="34" charset="0"/>
              <a:cs typeface="Arial" pitchFamily="34" charset="0"/>
            </a:endParaRPr>
          </a:p>
          <a:p>
            <a:pPr marL="225425" marR="0" lvl="0" indent="0" algn="l" defTabSz="914400" eaLnBrk="1" fontAlgn="auto" latinLnBrk="0" hangingPunct="1">
              <a:lnSpc>
                <a:spcPct val="150000"/>
              </a:lnSpc>
              <a:spcBef>
                <a:spcPts val="0"/>
              </a:spcBef>
              <a:spcAft>
                <a:spcPts val="0"/>
              </a:spcAft>
              <a:buClr>
                <a:srgbClr val="000000"/>
              </a:buClr>
              <a:buSzTx/>
              <a:buFontTx/>
              <a:buNone/>
              <a:tabLst/>
              <a:defRPr/>
            </a:pPr>
            <a:r>
              <a:rPr kumimoji="0" lang="en-US" sz="1200" b="0" i="0" u="none" strike="noStrike" kern="0" cap="none" spc="0" normalizeH="0" baseline="0" noProof="0" dirty="0">
                <a:ln>
                  <a:noFill/>
                </a:ln>
                <a:solidFill>
                  <a:srgbClr val="000000"/>
                </a:solidFill>
                <a:effectLst/>
                <a:uLnTx/>
                <a:uFillTx/>
                <a:latin typeface="Arial" pitchFamily="34" charset="0"/>
                <a:cs typeface="Arial" pitchFamily="34" charset="0"/>
              </a:rPr>
              <a:t>“… buy a harness from China for 15% less than in Mexico. But if a design is altered after a batch of Chinese-made harnesses is already on the boat from Shanghai, the company has to foot the bill for up to six weeks of shipping and handling of obsolete parts.“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U.S. Consulting On-screen Presentation Template_SMALL_White_042707">
  <a:themeElements>
    <a:clrScheme name="">
      <a:dk1>
        <a:srgbClr val="000000"/>
      </a:dk1>
      <a:lt1>
        <a:srgbClr val="FFFFFF"/>
      </a:lt1>
      <a:dk2>
        <a:srgbClr val="99CC33"/>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fontScheme name="U.S. Consulting On-screen Presentation Template_SMALL_White_042707">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spDef>
    <a:ln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lnDef>
  </a:objectDefaults>
  <a:extraClrSchemeLst>
    <a:extraClrScheme>
      <a:clrScheme name="U.S. Consulting On-screen Presentation Template_SMALL_White_0427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 Consulting On-screen Presentation Template_SMALL_White_0427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8">
        <a:dk1>
          <a:srgbClr val="000000"/>
        </a:dk1>
        <a:lt1>
          <a:srgbClr val="FFFFFF"/>
        </a:lt1>
        <a:dk2>
          <a:srgbClr val="B2CADB"/>
        </a:dk2>
        <a:lt2>
          <a:srgbClr val="1D3A6A"/>
        </a:lt2>
        <a:accent1>
          <a:srgbClr val="DED3B6"/>
        </a:accent1>
        <a:accent2>
          <a:srgbClr val="EAB58E"/>
        </a:accent2>
        <a:accent3>
          <a:srgbClr val="FFFFFF"/>
        </a:accent3>
        <a:accent4>
          <a:srgbClr val="000000"/>
        </a:accent4>
        <a:accent5>
          <a:srgbClr val="ECE6D7"/>
        </a:accent5>
        <a:accent6>
          <a:srgbClr val="D4A480"/>
        </a:accent6>
        <a:hlink>
          <a:srgbClr val="F5DDCB"/>
        </a:hlink>
        <a:folHlink>
          <a:srgbClr val="FEF2D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9">
        <a:dk1>
          <a:srgbClr val="000000"/>
        </a:dk1>
        <a:lt1>
          <a:srgbClr val="FFFFFF"/>
        </a:lt1>
        <a:dk2>
          <a:srgbClr val="FEF2D2"/>
        </a:dk2>
        <a:lt2>
          <a:srgbClr val="1D3A6A"/>
        </a:lt2>
        <a:accent1>
          <a:srgbClr val="B2CADB"/>
        </a:accent1>
        <a:accent2>
          <a:srgbClr val="DED3B6"/>
        </a:accent2>
        <a:accent3>
          <a:srgbClr val="FFFFFF"/>
        </a:accent3>
        <a:accent4>
          <a:srgbClr val="000000"/>
        </a:accent4>
        <a:accent5>
          <a:srgbClr val="D5E1EA"/>
        </a:accent5>
        <a:accent6>
          <a:srgbClr val="C9BFA5"/>
        </a:accent6>
        <a:hlink>
          <a:srgbClr val="EAB58E"/>
        </a:hlink>
        <a:folHlink>
          <a:srgbClr val="F5DDCB"/>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0">
        <a:dk1>
          <a:srgbClr val="000000"/>
        </a:dk1>
        <a:lt1>
          <a:srgbClr val="FFFFFF"/>
        </a:lt1>
        <a:dk2>
          <a:srgbClr val="F1EDE1"/>
        </a:dk2>
        <a:lt2>
          <a:srgbClr val="091D5D"/>
        </a:lt2>
        <a:accent1>
          <a:srgbClr val="9DA5BE"/>
        </a:accent1>
        <a:accent2>
          <a:srgbClr val="85C2FE"/>
        </a:accent2>
        <a:accent3>
          <a:srgbClr val="FFFFFF"/>
        </a:accent3>
        <a:accent4>
          <a:srgbClr val="000000"/>
        </a:accent4>
        <a:accent5>
          <a:srgbClr val="CCCFDB"/>
        </a:accent5>
        <a:accent6>
          <a:srgbClr val="78B0E6"/>
        </a:accent6>
        <a:hlink>
          <a:srgbClr val="ADD6FF"/>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1">
        <a:dk1>
          <a:srgbClr val="AFAFAF"/>
        </a:dk1>
        <a:lt1>
          <a:srgbClr val="FFFFFF"/>
        </a:lt1>
        <a:dk2>
          <a:srgbClr val="F1EDE1"/>
        </a:dk2>
        <a:lt2>
          <a:srgbClr val="091D5D"/>
        </a:lt2>
        <a:accent1>
          <a:srgbClr val="85C2FE"/>
        </a:accent1>
        <a:accent2>
          <a:srgbClr val="ADD6FF"/>
        </a:accent2>
        <a:accent3>
          <a:srgbClr val="FFFFFF"/>
        </a:accent3>
        <a:accent4>
          <a:srgbClr val="959595"/>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2">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3">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4">
        <a:dk1>
          <a:srgbClr val="000000"/>
        </a:dk1>
        <a:lt1>
          <a:srgbClr val="FFFFFF"/>
        </a:lt1>
        <a:dk2>
          <a:srgbClr val="CCD6EB"/>
        </a:dk2>
        <a:lt2>
          <a:srgbClr val="000066"/>
        </a:lt2>
        <a:accent1>
          <a:srgbClr val="40B3B3"/>
        </a:accent1>
        <a:accent2>
          <a:srgbClr val="B2C1E0"/>
        </a:accent2>
        <a:accent3>
          <a:srgbClr val="FFFFFF"/>
        </a:accent3>
        <a:accent4>
          <a:srgbClr val="000000"/>
        </a:accent4>
        <a:accent5>
          <a:srgbClr val="AFD6D6"/>
        </a:accent5>
        <a:accent6>
          <a:srgbClr val="A1AFCB"/>
        </a:accent6>
        <a:hlink>
          <a:srgbClr val="66C2C2"/>
        </a:hlink>
        <a:folHlink>
          <a:srgbClr val="8CA3D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5">
        <a:dk1>
          <a:srgbClr val="000000"/>
        </a:dk1>
        <a:lt1>
          <a:srgbClr val="FFFFFF"/>
        </a:lt1>
        <a:dk2>
          <a:srgbClr val="4066B2"/>
        </a:dk2>
        <a:lt2>
          <a:srgbClr val="000066"/>
        </a:lt2>
        <a:accent1>
          <a:srgbClr val="003399"/>
        </a:accent1>
        <a:accent2>
          <a:srgbClr val="80CCCC"/>
        </a:accent2>
        <a:accent3>
          <a:srgbClr val="FFFFFF"/>
        </a:accent3>
        <a:accent4>
          <a:srgbClr val="000000"/>
        </a:accent4>
        <a:accent5>
          <a:srgbClr val="AAADCA"/>
        </a:accent5>
        <a:accent6>
          <a:srgbClr val="73B9B9"/>
        </a:accent6>
        <a:hlink>
          <a:srgbClr val="8099CC"/>
        </a:hlink>
        <a:folHlink>
          <a:srgbClr val="009999"/>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6">
        <a:dk1>
          <a:srgbClr val="000000"/>
        </a:dk1>
        <a:lt1>
          <a:srgbClr val="FFFFFF"/>
        </a:lt1>
        <a:dk2>
          <a:srgbClr val="4066B2"/>
        </a:dk2>
        <a:lt2>
          <a:srgbClr val="000066"/>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U.S. Consulting On-screen Presentation Template_SMALL_White_042707">
  <a:themeElements>
    <a:clrScheme name="">
      <a:dk1>
        <a:srgbClr val="000000"/>
      </a:dk1>
      <a:lt1>
        <a:srgbClr val="FFFFFF"/>
      </a:lt1>
      <a:dk2>
        <a:srgbClr val="99CC33"/>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fontScheme name="U.S. Consulting On-screen Presentation Template_SMALL_White_042707">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spDef>
    <a:ln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lnDef>
  </a:objectDefaults>
  <a:extraClrSchemeLst>
    <a:extraClrScheme>
      <a:clrScheme name="U.S. Consulting On-screen Presentation Template_SMALL_White_0427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 Consulting On-screen Presentation Template_SMALL_White_0427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8">
        <a:dk1>
          <a:srgbClr val="000000"/>
        </a:dk1>
        <a:lt1>
          <a:srgbClr val="FFFFFF"/>
        </a:lt1>
        <a:dk2>
          <a:srgbClr val="B2CADB"/>
        </a:dk2>
        <a:lt2>
          <a:srgbClr val="1D3A6A"/>
        </a:lt2>
        <a:accent1>
          <a:srgbClr val="DED3B6"/>
        </a:accent1>
        <a:accent2>
          <a:srgbClr val="EAB58E"/>
        </a:accent2>
        <a:accent3>
          <a:srgbClr val="FFFFFF"/>
        </a:accent3>
        <a:accent4>
          <a:srgbClr val="000000"/>
        </a:accent4>
        <a:accent5>
          <a:srgbClr val="ECE6D7"/>
        </a:accent5>
        <a:accent6>
          <a:srgbClr val="D4A480"/>
        </a:accent6>
        <a:hlink>
          <a:srgbClr val="F5DDCB"/>
        </a:hlink>
        <a:folHlink>
          <a:srgbClr val="FEF2D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9">
        <a:dk1>
          <a:srgbClr val="000000"/>
        </a:dk1>
        <a:lt1>
          <a:srgbClr val="FFFFFF"/>
        </a:lt1>
        <a:dk2>
          <a:srgbClr val="FEF2D2"/>
        </a:dk2>
        <a:lt2>
          <a:srgbClr val="1D3A6A"/>
        </a:lt2>
        <a:accent1>
          <a:srgbClr val="B2CADB"/>
        </a:accent1>
        <a:accent2>
          <a:srgbClr val="DED3B6"/>
        </a:accent2>
        <a:accent3>
          <a:srgbClr val="FFFFFF"/>
        </a:accent3>
        <a:accent4>
          <a:srgbClr val="000000"/>
        </a:accent4>
        <a:accent5>
          <a:srgbClr val="D5E1EA"/>
        </a:accent5>
        <a:accent6>
          <a:srgbClr val="C9BFA5"/>
        </a:accent6>
        <a:hlink>
          <a:srgbClr val="EAB58E"/>
        </a:hlink>
        <a:folHlink>
          <a:srgbClr val="F5DDCB"/>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0">
        <a:dk1>
          <a:srgbClr val="000000"/>
        </a:dk1>
        <a:lt1>
          <a:srgbClr val="FFFFFF"/>
        </a:lt1>
        <a:dk2>
          <a:srgbClr val="F1EDE1"/>
        </a:dk2>
        <a:lt2>
          <a:srgbClr val="091D5D"/>
        </a:lt2>
        <a:accent1>
          <a:srgbClr val="9DA5BE"/>
        </a:accent1>
        <a:accent2>
          <a:srgbClr val="85C2FE"/>
        </a:accent2>
        <a:accent3>
          <a:srgbClr val="FFFFFF"/>
        </a:accent3>
        <a:accent4>
          <a:srgbClr val="000000"/>
        </a:accent4>
        <a:accent5>
          <a:srgbClr val="CCCFDB"/>
        </a:accent5>
        <a:accent6>
          <a:srgbClr val="78B0E6"/>
        </a:accent6>
        <a:hlink>
          <a:srgbClr val="ADD6FF"/>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1">
        <a:dk1>
          <a:srgbClr val="AFAFAF"/>
        </a:dk1>
        <a:lt1>
          <a:srgbClr val="FFFFFF"/>
        </a:lt1>
        <a:dk2>
          <a:srgbClr val="F1EDE1"/>
        </a:dk2>
        <a:lt2>
          <a:srgbClr val="091D5D"/>
        </a:lt2>
        <a:accent1>
          <a:srgbClr val="85C2FE"/>
        </a:accent1>
        <a:accent2>
          <a:srgbClr val="ADD6FF"/>
        </a:accent2>
        <a:accent3>
          <a:srgbClr val="FFFFFF"/>
        </a:accent3>
        <a:accent4>
          <a:srgbClr val="959595"/>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2">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3">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4">
        <a:dk1>
          <a:srgbClr val="000000"/>
        </a:dk1>
        <a:lt1>
          <a:srgbClr val="FFFFFF"/>
        </a:lt1>
        <a:dk2>
          <a:srgbClr val="CCD6EB"/>
        </a:dk2>
        <a:lt2>
          <a:srgbClr val="000066"/>
        </a:lt2>
        <a:accent1>
          <a:srgbClr val="40B3B3"/>
        </a:accent1>
        <a:accent2>
          <a:srgbClr val="B2C1E0"/>
        </a:accent2>
        <a:accent3>
          <a:srgbClr val="FFFFFF"/>
        </a:accent3>
        <a:accent4>
          <a:srgbClr val="000000"/>
        </a:accent4>
        <a:accent5>
          <a:srgbClr val="AFD6D6"/>
        </a:accent5>
        <a:accent6>
          <a:srgbClr val="A1AFCB"/>
        </a:accent6>
        <a:hlink>
          <a:srgbClr val="66C2C2"/>
        </a:hlink>
        <a:folHlink>
          <a:srgbClr val="8CA3D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5">
        <a:dk1>
          <a:srgbClr val="000000"/>
        </a:dk1>
        <a:lt1>
          <a:srgbClr val="FFFFFF"/>
        </a:lt1>
        <a:dk2>
          <a:srgbClr val="4066B2"/>
        </a:dk2>
        <a:lt2>
          <a:srgbClr val="000066"/>
        </a:lt2>
        <a:accent1>
          <a:srgbClr val="003399"/>
        </a:accent1>
        <a:accent2>
          <a:srgbClr val="80CCCC"/>
        </a:accent2>
        <a:accent3>
          <a:srgbClr val="FFFFFF"/>
        </a:accent3>
        <a:accent4>
          <a:srgbClr val="000000"/>
        </a:accent4>
        <a:accent5>
          <a:srgbClr val="AAADCA"/>
        </a:accent5>
        <a:accent6>
          <a:srgbClr val="73B9B9"/>
        </a:accent6>
        <a:hlink>
          <a:srgbClr val="8099CC"/>
        </a:hlink>
        <a:folHlink>
          <a:srgbClr val="009999"/>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6">
        <a:dk1>
          <a:srgbClr val="000000"/>
        </a:dk1>
        <a:lt1>
          <a:srgbClr val="FFFFFF"/>
        </a:lt1>
        <a:dk2>
          <a:srgbClr val="4066B2"/>
        </a:dk2>
        <a:lt2>
          <a:srgbClr val="000066"/>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5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8903</TotalTime>
  <Words>4240</Words>
  <Application>Microsoft Office PowerPoint</Application>
  <PresentationFormat>On-screen Show (4:3)</PresentationFormat>
  <Paragraphs>507</Paragraphs>
  <Slides>22</Slides>
  <Notes>17</Notes>
  <HiddenSlides>0</HiddenSlides>
  <MMClips>0</MMClips>
  <ScaleCrop>false</ScaleCrop>
  <HeadingPairs>
    <vt:vector size="6" baseType="variant">
      <vt:variant>
        <vt:lpstr>Theme</vt:lpstr>
      </vt:variant>
      <vt:variant>
        <vt:i4>7</vt:i4>
      </vt:variant>
      <vt:variant>
        <vt:lpstr>Embedded OLE Servers</vt:lpstr>
      </vt:variant>
      <vt:variant>
        <vt:i4>2</vt:i4>
      </vt:variant>
      <vt:variant>
        <vt:lpstr>Slide Titles</vt:lpstr>
      </vt:variant>
      <vt:variant>
        <vt:i4>22</vt:i4>
      </vt:variant>
    </vt:vector>
  </HeadingPairs>
  <TitlesOfParts>
    <vt:vector size="31" baseType="lpstr">
      <vt:lpstr>1_Cachon_Slide_Template</vt:lpstr>
      <vt:lpstr>2_Cachon_Slide_Template</vt:lpstr>
      <vt:lpstr>U.S. Consulting On-screen Presentation Template_SMALL_White_042707</vt:lpstr>
      <vt:lpstr>3_Cachon_Slide_Template</vt:lpstr>
      <vt:lpstr>4_Cachon_Slide_Template</vt:lpstr>
      <vt:lpstr>1_U.S. Consulting On-screen Presentation Template_SMALL_White_042707</vt:lpstr>
      <vt:lpstr>5_Cachon_Slide_Template</vt:lpstr>
      <vt:lpstr>Photo Editor Photo</vt:lpstr>
      <vt:lpstr>Equation</vt:lpstr>
      <vt:lpstr>Capacity Location:  Four types of analyses</vt:lpstr>
      <vt:lpstr>Capacity Location: Strategic analysis   Strategic role of a foreign location</vt:lpstr>
      <vt:lpstr>Slide 3</vt:lpstr>
      <vt:lpstr>Simulation: Mexico-China? </vt:lpstr>
      <vt:lpstr>Before we get started</vt:lpstr>
      <vt:lpstr>Before we get started</vt:lpstr>
      <vt:lpstr>Let’s start</vt:lpstr>
      <vt:lpstr>Debrief</vt:lpstr>
      <vt:lpstr>Offshoring – is the honeymoon over?</vt:lpstr>
      <vt:lpstr>Global dual sourcing is a challenge for many companies</vt:lpstr>
      <vt:lpstr>Demand forecasting and volatility</vt:lpstr>
      <vt:lpstr>Strategy and Implementation</vt:lpstr>
      <vt:lpstr>Optimize Total Landed Cost  Illustrative example: China with 15% cash cost advantage </vt:lpstr>
      <vt:lpstr>Tailored Dual Sourcing:  Base-Surge Policy</vt:lpstr>
      <vt:lpstr>Setting the Base Demand  = base allocation * average demand</vt:lpstr>
      <vt:lpstr>How much safety stock to hold?</vt:lpstr>
      <vt:lpstr>Single Sourcing</vt:lpstr>
      <vt:lpstr>What’s the right Target Inventory Level?</vt:lpstr>
      <vt:lpstr>What’s the right Service Level?</vt:lpstr>
      <vt:lpstr>Performance of stationary sourcing strategies  (Optimization by simulation)</vt:lpstr>
      <vt:lpstr>Performance of dynamic sourcing strategies   (Optimization by simulation)</vt:lpstr>
      <vt:lpstr>Key Points</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Eli Lilly</dc:title>
  <dc:creator>Jan Van Mieghem</dc:creator>
  <cp:lastModifiedBy>Jan A. Van Mieghem</cp:lastModifiedBy>
  <cp:revision>619</cp:revision>
  <cp:lastPrinted>1998-09-23T22:10:47Z</cp:lastPrinted>
  <dcterms:created xsi:type="dcterms:W3CDTF">1998-09-22T23:11:58Z</dcterms:created>
  <dcterms:modified xsi:type="dcterms:W3CDTF">2012-02-13T19:06:05Z</dcterms:modified>
</cp:coreProperties>
</file>