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69" r:id="rId2"/>
    <p:sldMasterId id="2147483781" r:id="rId3"/>
  </p:sldMasterIdLst>
  <p:notesMasterIdLst>
    <p:notesMasterId r:id="rId25"/>
  </p:notesMasterIdLst>
  <p:handoutMasterIdLst>
    <p:handoutMasterId r:id="rId26"/>
  </p:handoutMasterIdLst>
  <p:sldIdLst>
    <p:sldId id="443" r:id="rId4"/>
    <p:sldId id="479" r:id="rId5"/>
    <p:sldId id="480" r:id="rId6"/>
    <p:sldId id="481" r:id="rId7"/>
    <p:sldId id="497" r:id="rId8"/>
    <p:sldId id="483" r:id="rId9"/>
    <p:sldId id="484" r:id="rId10"/>
    <p:sldId id="373" r:id="rId11"/>
    <p:sldId id="467" r:id="rId12"/>
    <p:sldId id="464" r:id="rId13"/>
    <p:sldId id="422" r:id="rId14"/>
    <p:sldId id="388" r:id="rId15"/>
    <p:sldId id="394" r:id="rId16"/>
    <p:sldId id="395" r:id="rId17"/>
    <p:sldId id="396" r:id="rId18"/>
    <p:sldId id="486" r:id="rId19"/>
    <p:sldId id="487" r:id="rId20"/>
    <p:sldId id="488" r:id="rId21"/>
    <p:sldId id="489" r:id="rId22"/>
    <p:sldId id="490" r:id="rId23"/>
    <p:sldId id="437" r:id="rId2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99"/>
    <a:srgbClr val="FFCCCC"/>
    <a:srgbClr val="FF0000"/>
    <a:srgbClr val="CCFF66"/>
    <a:srgbClr val="66FF66"/>
    <a:srgbClr val="99FF99"/>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2" autoAdjust="0"/>
    <p:restoredTop sz="64035" autoAdjust="0"/>
  </p:normalViewPr>
  <p:slideViewPr>
    <p:cSldViewPr snapToGrid="0">
      <p:cViewPr varScale="1">
        <p:scale>
          <a:sx n="102" d="100"/>
          <a:sy n="102" d="100"/>
        </p:scale>
        <p:origin x="-2568" y="-102"/>
      </p:cViewPr>
      <p:guideLst>
        <p:guide orient="horz" pos="2160"/>
        <p:guide pos="2875"/>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32" d="100"/>
          <a:sy n="132" d="100"/>
        </p:scale>
        <p:origin x="-4740" y="-10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859DD93-D3DB-EE47-AF2C-3AE2A1C64ADE}" srcId="{B21C862C-BCF1-F544-BD07-29CD2C2ABB4C}" destId="{76B5C694-B853-0246-BCA0-5E7F2433D535}" srcOrd="0" destOrd="0" parTransId="{801AEFB9-0C88-9441-96CF-AF5BFC1EBEF5}" sibTransId="{183C4D7A-51E5-9D4A-8722-B033BB650077}"/>
    <dgm:cxn modelId="{74207B69-AE58-490A-80C2-89903A27F54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4F325BC-D25B-4894-91BD-1E86E4BA809A}" type="presOf" srcId="{BE52F91F-FC70-D84E-8B56-57DD33F1959A}" destId="{FB9B2694-C9DD-5F41-AEF5-FE06D207342C}" srcOrd="0" destOrd="0" presId="urn:microsoft.com/office/officeart/2005/8/layout/equation1"/>
    <dgm:cxn modelId="{AC485E2F-D383-4BB8-9032-2B8CEF4EE51F}" type="presOf" srcId="{D407CFE4-E8FB-E245-AFDB-410BA6680B55}" destId="{8550BC7D-E478-6C47-BCD8-EB8C32D6A82C}" srcOrd="0" destOrd="0" presId="urn:microsoft.com/office/officeart/2005/8/layout/equation1"/>
    <dgm:cxn modelId="{04A7EED7-CB77-434B-A7FD-D73E740526D2}" type="presOf" srcId="{76B5C694-B853-0246-BCA0-5E7F2433D535}" destId="{0472C170-12DA-B143-AD1C-711D1168B5FF}" srcOrd="0" destOrd="0" presId="urn:microsoft.com/office/officeart/2005/8/layout/equation1"/>
    <dgm:cxn modelId="{9A71AF3C-C3E2-45D8-8B08-4AD0E620A4BB}" type="presOf" srcId="{C17C9D10-EE76-7640-A94C-D94C87A3F6C3}" destId="{A9C6362F-FD2C-A44B-8412-4E042722523A}" srcOrd="0" destOrd="0" presId="urn:microsoft.com/office/officeart/2005/8/layout/equation1"/>
    <dgm:cxn modelId="{3EF5EF9A-59E3-4DF1-B2D2-14F4E16B2CBC}"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0774583-8F03-472D-97C4-08A9A53053F1}"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D407E9FC-6FA8-4CC8-9CF6-0BE4B5FABC34}" type="presOf" srcId="{F32F0913-A3AF-1446-B5C2-B320E756F7AD}" destId="{43B7E150-48FC-BF4A-9779-A59569998339}" srcOrd="0" destOrd="0" presId="urn:microsoft.com/office/officeart/2005/8/layout/equation1"/>
    <dgm:cxn modelId="{E9A4894A-94A8-4F3E-95B8-4DD796375A56}" type="presParOf" srcId="{53655511-3EA9-E24B-ADA6-7E53EB5D5B44}" destId="{0472C170-12DA-B143-AD1C-711D1168B5FF}" srcOrd="0" destOrd="0" presId="urn:microsoft.com/office/officeart/2005/8/layout/equation1"/>
    <dgm:cxn modelId="{AE2FE005-F7D6-43CB-B78F-58097EDB1285}" type="presParOf" srcId="{53655511-3EA9-E24B-ADA6-7E53EB5D5B44}" destId="{0A08B234-ABF7-DB43-A58C-B3C0794EAE49}" srcOrd="1" destOrd="0" presId="urn:microsoft.com/office/officeart/2005/8/layout/equation1"/>
    <dgm:cxn modelId="{A66FA42C-EC4C-4611-BADF-80115A05B05F}" type="presParOf" srcId="{53655511-3EA9-E24B-ADA6-7E53EB5D5B44}" destId="{A2D8B243-9861-CB4C-9DC9-4D3970B797C1}" srcOrd="2" destOrd="0" presId="urn:microsoft.com/office/officeart/2005/8/layout/equation1"/>
    <dgm:cxn modelId="{5B5B368E-A743-4749-B6C7-C4DB43A25F6E}" type="presParOf" srcId="{53655511-3EA9-E24B-ADA6-7E53EB5D5B44}" destId="{EDB500EE-8294-3F4B-8417-8BE8023C1D35}" srcOrd="3" destOrd="0" presId="urn:microsoft.com/office/officeart/2005/8/layout/equation1"/>
    <dgm:cxn modelId="{5E080AD7-BBBF-474F-A423-408EC3F81FBE}" type="presParOf" srcId="{53655511-3EA9-E24B-ADA6-7E53EB5D5B44}" destId="{A9C6362F-FD2C-A44B-8412-4E042722523A}" srcOrd="4" destOrd="0" presId="urn:microsoft.com/office/officeart/2005/8/layout/equation1"/>
    <dgm:cxn modelId="{3B1A0916-64C1-4E9F-8B9A-3B25D8F26465}" type="presParOf" srcId="{53655511-3EA9-E24B-ADA6-7E53EB5D5B44}" destId="{1D85500E-2E82-6A4A-91EE-9AF48FEC6C45}" srcOrd="5" destOrd="0" presId="urn:microsoft.com/office/officeart/2005/8/layout/equation1"/>
    <dgm:cxn modelId="{0EC372E7-9473-4327-9EF9-9FC3F2BACF28}" type="presParOf" srcId="{53655511-3EA9-E24B-ADA6-7E53EB5D5B44}" destId="{43B7E150-48FC-BF4A-9779-A59569998339}" srcOrd="6" destOrd="0" presId="urn:microsoft.com/office/officeart/2005/8/layout/equation1"/>
    <dgm:cxn modelId="{415E8323-388D-4BF0-B00A-22C5D1F18946}" type="presParOf" srcId="{53655511-3EA9-E24B-ADA6-7E53EB5D5B44}" destId="{88E048A8-2DA0-7B47-9D5D-4C623211681A}" srcOrd="7" destOrd="0" presId="urn:microsoft.com/office/officeart/2005/8/layout/equation1"/>
    <dgm:cxn modelId="{B662B204-E1DB-4DFB-B6DA-7EF238F547A9}" type="presParOf" srcId="{53655511-3EA9-E24B-ADA6-7E53EB5D5B44}" destId="{8C6BBD0A-341D-F448-AE4B-11C0CE9949B8}" srcOrd="8" destOrd="0" presId="urn:microsoft.com/office/officeart/2005/8/layout/equation1"/>
    <dgm:cxn modelId="{A3733CD6-177A-40A3-AA04-EA46530629A9}" type="presParOf" srcId="{53655511-3EA9-E24B-ADA6-7E53EB5D5B44}" destId="{73DEAC19-71FE-434C-B8AB-5F6FDE04D5DA}" srcOrd="9" destOrd="0" presId="urn:microsoft.com/office/officeart/2005/8/layout/equation1"/>
    <dgm:cxn modelId="{E89FD0F9-772F-4A43-A9F4-DE7B0B11BB1D}" type="presParOf" srcId="{53655511-3EA9-E24B-ADA6-7E53EB5D5B44}" destId="{FB9B2694-C9DD-5F41-AEF5-FE06D207342C}" srcOrd="10" destOrd="0" presId="urn:microsoft.com/office/officeart/2005/8/layout/equation1"/>
    <dgm:cxn modelId="{F8C5DE79-457C-4B55-8E0B-27FB1B7BF961}" type="presParOf" srcId="{53655511-3EA9-E24B-ADA6-7E53EB5D5B44}" destId="{ABE3BCDB-6BFB-044A-9A25-2B53D8273D94}" srcOrd="11" destOrd="0" presId="urn:microsoft.com/office/officeart/2005/8/layout/equation1"/>
    <dgm:cxn modelId="{551B2EF3-160D-4656-912C-218661025F88}"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1"/>
            <a:ext cx="4203700" cy="228600"/>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defTabSz="966501"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299576"/>
            <a:ext cx="4006850" cy="231775"/>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defTabSz="966501" eaLnBrk="0" hangingPunct="0">
              <a:defRPr sz="8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8576"/>
            <a:ext cx="5567363" cy="233363"/>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defTabSz="966501"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741988" y="28576"/>
            <a:ext cx="1573212" cy="233363"/>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algn="r" defTabSz="966501" eaLnBrk="0" hangingPunct="0">
              <a:defRPr sz="800"/>
            </a:lvl1pPr>
          </a:lstStyle>
          <a:p>
            <a:pPr>
              <a:defRPr/>
            </a:pPr>
            <a:fld id="{2BB63D27-399F-4792-A118-4CC730A89D33}" type="datetime1">
              <a:rPr lang="en-US"/>
              <a:pPr>
                <a:defRPr/>
              </a:pPr>
              <a:t>1/6/2012</a:t>
            </a:fld>
            <a:endParaRPr lang="en-US"/>
          </a:p>
        </p:txBody>
      </p:sp>
      <p:sp>
        <p:nvSpPr>
          <p:cNvPr id="79876" name="Rectangle 4"/>
          <p:cNvSpPr>
            <a:spLocks noGrp="1" noRot="1" noChangeAspect="1" noChangeArrowheads="1" noTextEdit="1"/>
          </p:cNvSpPr>
          <p:nvPr>
            <p:ph type="sldImg" idx="2"/>
          </p:nvPr>
        </p:nvSpPr>
        <p:spPr bwMode="auto">
          <a:xfrm>
            <a:off x="288925" y="330200"/>
            <a:ext cx="4797425" cy="3598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41301" y="3997326"/>
            <a:ext cx="6832601" cy="5380038"/>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23400"/>
            <a:ext cx="4575175" cy="177800"/>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defTabSz="966501"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423400"/>
            <a:ext cx="3170237" cy="177800"/>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algn="r" defTabSz="966501" eaLnBrk="0" hangingPunct="0">
              <a:defRPr sz="800"/>
            </a:lvl1pPr>
          </a:lstStyle>
          <a:p>
            <a:pPr>
              <a:defRPr/>
            </a:pPr>
            <a:fld id="{B19D7C3D-48F7-42AB-8CEF-AD510D4D77B3}"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4604"/>
            <a:r>
              <a:rPr lang="en-US" sz="12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74604"/>
            <a:r>
              <a:rPr lang="en-US" sz="12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74604"/>
            <a:fld id="{22B74EB2-F2BF-4DCB-AA59-5111CBCF7A1F}" type="slidenum">
              <a:rPr lang="en-US" sz="1200" b="1" smtClean="0">
                <a:solidFill>
                  <a:srgbClr val="000000"/>
                </a:solidFill>
              </a:rPr>
              <a:pPr defTabSz="974604"/>
              <a:t>1</a:t>
            </a:fld>
            <a:endParaRPr lang="en-US" sz="12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44520" y="4027070"/>
            <a:ext cx="6832601" cy="5380038"/>
          </a:xfrm>
        </p:spPr>
        <p:txBody>
          <a:bodyPr>
            <a:normAutofit/>
          </a:bodyPr>
          <a:lstStyle/>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36508" indent="-236508">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36508" indent="-236508">
              <a:lnSpc>
                <a:spcPct val="90000"/>
              </a:lnSpc>
            </a:pPr>
            <a:r>
              <a:rPr lang="en-US" dirty="0" smtClean="0"/>
              <a:t>1:30-2:15: mass customization</a:t>
            </a:r>
          </a:p>
          <a:p>
            <a:pPr marL="236508" indent="-236508">
              <a:lnSpc>
                <a:spcPct val="90000"/>
              </a:lnSpc>
            </a:pPr>
            <a:r>
              <a:rPr lang="en-US" dirty="0" smtClean="0"/>
              <a:t>2:15-3:00: Peapod Cost to Serve analysis</a:t>
            </a:r>
          </a:p>
          <a:p>
            <a:pPr marL="236508" indent="-236508">
              <a:lnSpc>
                <a:spcPct val="90000"/>
              </a:lnSpc>
            </a:pPr>
            <a:endParaRPr lang="en-US" dirty="0" smtClean="0"/>
          </a:p>
          <a:p>
            <a:pPr marL="236508" indent="-236508">
              <a:lnSpc>
                <a:spcPct val="90000"/>
              </a:lnSpc>
            </a:pPr>
            <a:endParaRPr lang="en-US" dirty="0" smtClean="0"/>
          </a:p>
          <a:p>
            <a:pPr marL="236508" indent="-236508">
              <a:lnSpc>
                <a:spcPct val="90000"/>
              </a:lnSpc>
            </a:pPr>
            <a:r>
              <a:rPr lang="en-US" dirty="0" err="1" smtClean="0"/>
              <a:t>Actuals</a:t>
            </a:r>
            <a:r>
              <a:rPr lang="en-US" dirty="0" smtClean="0"/>
              <a:t> of 3hr night class (Feb 2007)</a:t>
            </a:r>
          </a:p>
          <a:p>
            <a:pPr marL="236508" indent="-236508">
              <a:lnSpc>
                <a:spcPct val="90000"/>
              </a:lnSpc>
            </a:pPr>
            <a:r>
              <a:rPr lang="en-US" dirty="0" smtClean="0"/>
              <a:t>6:30pm: opening: operations strategy drivers today </a:t>
            </a:r>
          </a:p>
          <a:p>
            <a:pPr marL="236508" indent="-236508">
              <a:lnSpc>
                <a:spcPct val="90000"/>
              </a:lnSpc>
            </a:pPr>
            <a:r>
              <a:rPr lang="en-US" dirty="0" smtClean="0"/>
              <a:t>6:35pm : mass customization</a:t>
            </a:r>
          </a:p>
          <a:p>
            <a:pPr marL="236508" indent="-236508">
              <a:lnSpc>
                <a:spcPct val="90000"/>
              </a:lnSpc>
            </a:pPr>
            <a:r>
              <a:rPr lang="en-US" dirty="0" smtClean="0"/>
              <a:t>7:15pm: scorecard to analyze IT applied to Peapod </a:t>
            </a:r>
          </a:p>
          <a:p>
            <a:pPr marL="236508" indent="-236508">
              <a:lnSpc>
                <a:spcPct val="90000"/>
              </a:lnSpc>
            </a:pPr>
            <a:r>
              <a:rPr lang="en-US" dirty="0" smtClean="0"/>
              <a:t>7:20pm: Peapod: Understand processes + three different network structures (in-store picking, DCs, clicks &amp; bricks);  Performance Evaluation of Peapod ; Path to Profitability + learning points</a:t>
            </a:r>
          </a:p>
          <a:p>
            <a:pPr marL="236508" indent="-236508">
              <a:lnSpc>
                <a:spcPct val="90000"/>
              </a:lnSpc>
            </a:pPr>
            <a:r>
              <a:rPr lang="en-US" dirty="0" smtClean="0"/>
              <a:t>8:05pm (8:17	/8:16	): break</a:t>
            </a:r>
          </a:p>
          <a:p>
            <a:pPr marL="236508" indent="-236508">
              <a:lnSpc>
                <a:spcPct val="90000"/>
              </a:lnSpc>
            </a:pPr>
            <a:r>
              <a:rPr lang="en-US" dirty="0" smtClean="0"/>
              <a:t>8:25pm (8:30	/8:30	): speaker</a:t>
            </a:r>
          </a:p>
          <a:p>
            <a:pPr marL="236508" indent="-236508">
              <a:lnSpc>
                <a:spcPct val="90000"/>
              </a:lnSpc>
            </a:pPr>
            <a:r>
              <a:rPr lang="en-US" dirty="0" smtClean="0"/>
              <a:t>9:30pm (9:30	/9:30	): end</a:t>
            </a:r>
          </a:p>
          <a:p>
            <a:pPr marL="236508" indent="-236508">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65080"/>
            <a:fld id="{665A39FD-2729-4A75-AA4F-E551E61CB25F}" type="datetime1">
              <a:rPr lang="en-US" smtClean="0"/>
              <a:pPr defTabSz="965080"/>
              <a:t>1/6/2012</a:t>
            </a:fld>
            <a:endParaRPr lang="en-US" dirty="0" smtClean="0"/>
          </a:p>
        </p:txBody>
      </p:sp>
      <p:sp>
        <p:nvSpPr>
          <p:cNvPr id="97284" name="Rectangle 6"/>
          <p:cNvSpPr>
            <a:spLocks noGrp="1" noChangeArrowheads="1"/>
          </p:cNvSpPr>
          <p:nvPr>
            <p:ph type="ftr" sz="quarter" idx="4"/>
          </p:nvPr>
        </p:nvSpPr>
        <p:spPr>
          <a:noFill/>
        </p:spPr>
        <p:txBody>
          <a:bodyPr/>
          <a:lstStyle/>
          <a:p>
            <a:pPr defTabSz="965080"/>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36508" indent="-236508">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36508" indent="-236508">
              <a:lnSpc>
                <a:spcPct val="80000"/>
              </a:lnSpc>
              <a:defRPr/>
            </a:pPr>
            <a:endParaRPr lang="en-US" dirty="0" smtClean="0"/>
          </a:p>
          <a:p>
            <a:pPr marL="236508" indent="-236508">
              <a:lnSpc>
                <a:spcPct val="80000"/>
              </a:lnSpc>
              <a:defRPr/>
            </a:pPr>
            <a:r>
              <a:rPr lang="en-US" dirty="0" smtClean="0"/>
              <a:t>Servitude:</a:t>
            </a:r>
          </a:p>
          <a:p>
            <a:pPr marL="236508" indent="-236508">
              <a:lnSpc>
                <a:spcPct val="80000"/>
              </a:lnSpc>
              <a:buFontTx/>
              <a:buChar char="•"/>
              <a:defRPr/>
            </a:pPr>
            <a:r>
              <a:rPr lang="en-US" dirty="0" smtClean="0"/>
              <a:t>Emphasizes responsiveness, customization and empathy using skilled and experienced professionals: the butler of yore.</a:t>
            </a:r>
          </a:p>
          <a:p>
            <a:pPr marL="236508" indent="-236508">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36508" indent="-236508">
              <a:lnSpc>
                <a:spcPct val="80000"/>
              </a:lnSpc>
              <a:defRPr/>
            </a:pPr>
            <a:endParaRPr lang="en-US" dirty="0" smtClean="0"/>
          </a:p>
          <a:p>
            <a:pPr marL="236508" indent="-236508">
              <a:lnSpc>
                <a:spcPct val="80000"/>
              </a:lnSpc>
              <a:defRPr/>
            </a:pPr>
            <a:r>
              <a:rPr lang="en-US" dirty="0" smtClean="0"/>
              <a:t>Factory:</a:t>
            </a:r>
          </a:p>
          <a:p>
            <a:pPr marL="236508" indent="-236508">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36508" indent="-236508">
              <a:lnSpc>
                <a:spcPct val="80000"/>
              </a:lnSpc>
              <a:buFontTx/>
              <a:buChar char="•"/>
              <a:defRPr/>
            </a:pPr>
            <a:endParaRPr lang="en-US" dirty="0" smtClean="0"/>
          </a:p>
          <a:p>
            <a:pPr marL="236508" indent="-236508">
              <a:lnSpc>
                <a:spcPct val="80000"/>
              </a:lnSpc>
              <a:defRPr/>
            </a:pPr>
            <a:r>
              <a:rPr lang="en-US" dirty="0" smtClean="0"/>
              <a:t>Industrial intimacy:</a:t>
            </a:r>
          </a:p>
          <a:p>
            <a:pPr marL="236508" indent="-236508">
              <a:lnSpc>
                <a:spcPct val="80000"/>
              </a:lnSpc>
              <a:buFontTx/>
              <a:buChar char="•"/>
              <a:defRPr/>
            </a:pPr>
            <a:r>
              <a:rPr lang="en-US" dirty="0" smtClean="0"/>
              <a:t>Is focused to provide customized, high-value service at an industrial scale</a:t>
            </a:r>
          </a:p>
          <a:p>
            <a:pPr marL="236508" indent="-236508">
              <a:lnSpc>
                <a:spcPct val="80000"/>
              </a:lnSpc>
              <a:defRPr/>
            </a:pPr>
            <a:r>
              <a:rPr lang="en-US" dirty="0" smtClean="0"/>
              <a:t>it derives from:</a:t>
            </a:r>
          </a:p>
          <a:p>
            <a:pPr marL="236508" indent="-236508">
              <a:lnSpc>
                <a:spcPct val="80000"/>
              </a:lnSpc>
              <a:buFontTx/>
              <a:buChar char="•"/>
              <a:defRPr/>
            </a:pPr>
            <a:r>
              <a:rPr lang="en-US" dirty="0" smtClean="0"/>
              <a:t>Having systems for capturing and deploying customer knowledge (CRM) together</a:t>
            </a:r>
          </a:p>
          <a:p>
            <a:pPr marL="236508" indent="-236508">
              <a:lnSpc>
                <a:spcPct val="80000"/>
              </a:lnSpc>
              <a:buFontTx/>
              <a:buChar char="•"/>
              <a:defRPr/>
            </a:pPr>
            <a:r>
              <a:rPr lang="en-US" dirty="0" smtClean="0"/>
              <a:t>With carefully engineered delivery processes and new organizational designs</a:t>
            </a:r>
          </a:p>
          <a:p>
            <a:pPr marL="236508" indent="-236508">
              <a:lnSpc>
                <a:spcPct val="80000"/>
              </a:lnSpc>
              <a:defRPr/>
            </a:pPr>
            <a:endParaRPr lang="en-US" dirty="0" smtClean="0"/>
          </a:p>
          <a:p>
            <a:pPr marL="236508" indent="-236508">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36508" indent="-236508">
              <a:lnSpc>
                <a:spcPct val="80000"/>
              </a:lnSpc>
              <a:defRPr/>
            </a:pPr>
            <a:r>
              <a:rPr lang="en-US" dirty="0" smtClean="0"/>
              <a:t>Examples:</a:t>
            </a:r>
          </a:p>
          <a:p>
            <a:pPr marL="236508" indent="-236508">
              <a:lnSpc>
                <a:spcPct val="80000"/>
              </a:lnSpc>
              <a:buFontTx/>
              <a:buChar char="-"/>
              <a:defRPr/>
            </a:pPr>
            <a:r>
              <a:rPr lang="en-US" dirty="0" smtClean="0">
                <a:solidFill>
                  <a:srgbClr val="FF0000"/>
                </a:solidFill>
              </a:rPr>
              <a:t>Peapod</a:t>
            </a:r>
          </a:p>
          <a:p>
            <a:pPr marL="236508" indent="-236508">
              <a:lnSpc>
                <a:spcPct val="80000"/>
              </a:lnSpc>
              <a:buFontTx/>
              <a:buChar char="-"/>
              <a:defRPr/>
            </a:pPr>
            <a:r>
              <a:rPr lang="en-US" dirty="0" smtClean="0">
                <a:solidFill>
                  <a:srgbClr val="FF0000"/>
                </a:solidFill>
              </a:rPr>
              <a:t>Ritz-Carlton’s IT system</a:t>
            </a:r>
            <a:r>
              <a:rPr lang="en-US" dirty="0" smtClean="0"/>
              <a:t> </a:t>
            </a:r>
          </a:p>
          <a:p>
            <a:pPr marL="236508" indent="-236508">
              <a:lnSpc>
                <a:spcPct val="80000"/>
              </a:lnSpc>
              <a:defRPr/>
            </a:pPr>
            <a:r>
              <a:rPr lang="en-US" dirty="0" smtClean="0"/>
              <a:t>How do it?</a:t>
            </a:r>
          </a:p>
          <a:p>
            <a:pPr marL="236508" indent="-236508">
              <a:lnSpc>
                <a:spcPct val="80000"/>
              </a:lnSpc>
              <a:buFontTx/>
              <a:buAutoNum type="arabicPeriod"/>
              <a:defRPr/>
            </a:pPr>
            <a:r>
              <a:rPr lang="en-US" dirty="0" smtClean="0"/>
              <a:t>Know your customer and, using IT, build it into the service-delivery system. (CRM integrated in operational system)</a:t>
            </a:r>
          </a:p>
          <a:p>
            <a:pPr marL="236508" indent="-236508">
              <a:lnSpc>
                <a:spcPct val="80000"/>
              </a:lnSpc>
              <a:buFontTx/>
              <a:buAutoNum type="arabicPeriod"/>
              <a:defRPr/>
            </a:pPr>
            <a:r>
              <a:rPr lang="en-US" dirty="0" smtClean="0"/>
              <a:t>Engineer competency into the system</a:t>
            </a:r>
          </a:p>
          <a:p>
            <a:pPr marL="236508" indent="-236508">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36508" indent="-236508">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36508" indent="-236508">
              <a:lnSpc>
                <a:spcPct val="80000"/>
              </a:lnSpc>
              <a:defRPr/>
            </a:pPr>
            <a:r>
              <a:rPr lang="en-US" dirty="0" smtClean="0"/>
              <a:t>The result: it is remarkable how illusory this relationship is!  No single person in the organization has anything approaching a full understanding of any given customer!</a:t>
            </a:r>
          </a:p>
          <a:p>
            <a:pPr marL="236508" indent="-236508">
              <a:lnSpc>
                <a:spcPct val="80000"/>
              </a:lnSpc>
              <a:defRPr/>
            </a:pPr>
            <a:endParaRPr lang="en-US" dirty="0" smtClean="0"/>
          </a:p>
          <a:p>
            <a:pPr marL="236508" indent="-236508">
              <a:lnSpc>
                <a:spcPct val="80000"/>
              </a:lnSpc>
              <a:defRPr/>
            </a:pPr>
            <a:r>
              <a:rPr lang="en-US" dirty="0" smtClean="0"/>
              <a:t>DANGERS: respect customer privacy and don’t brazenly cross-sell!</a:t>
            </a:r>
          </a:p>
          <a:p>
            <a:pPr marL="236508" indent="-236508">
              <a:lnSpc>
                <a:spcPct val="80000"/>
              </a:lnSpc>
              <a:defRPr/>
            </a:pPr>
            <a:endParaRPr lang="en-US" dirty="0" smtClean="0"/>
          </a:p>
          <a:p>
            <a:pPr marL="236508" indent="-236508">
              <a:lnSpc>
                <a:spcPct val="80000"/>
              </a:lnSpc>
              <a:defRPr/>
            </a:pPr>
            <a:r>
              <a:rPr lang="en-US" dirty="0" smtClean="0"/>
              <a:t>Notice: also an example of service inventory and choice!</a:t>
            </a:r>
          </a:p>
          <a:p>
            <a:pPr marL="236508" indent="-236508">
              <a:lnSpc>
                <a:spcPct val="80000"/>
              </a:lnSpc>
              <a:defRPr/>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65080"/>
            <a:fld id="{C4637381-7DF6-4859-B274-D9DAA9CD0609}" type="datetime1">
              <a:rPr lang="en-US" smtClean="0"/>
              <a:pPr defTabSz="965080"/>
              <a:t>1/6/2012</a:t>
            </a:fld>
            <a:endParaRPr lang="en-US" dirty="0" smtClean="0"/>
          </a:p>
        </p:txBody>
      </p:sp>
      <p:sp>
        <p:nvSpPr>
          <p:cNvPr id="99332" name="Rectangle 6"/>
          <p:cNvSpPr>
            <a:spLocks noGrp="1" noChangeArrowheads="1"/>
          </p:cNvSpPr>
          <p:nvPr>
            <p:ph type="ftr" sz="quarter" idx="4"/>
          </p:nvPr>
        </p:nvSpPr>
        <p:spPr>
          <a:noFill/>
        </p:spPr>
        <p:txBody>
          <a:bodyPr/>
          <a:lstStyle/>
          <a:p>
            <a:pPr defTabSz="965080"/>
            <a:r>
              <a:rPr lang="en-US" dirty="0" smtClean="0"/>
              <a:t>© Van Mieghem</a:t>
            </a:r>
          </a:p>
        </p:txBody>
      </p:sp>
      <p:sp>
        <p:nvSpPr>
          <p:cNvPr id="99333" name="Rectangle 2"/>
          <p:cNvSpPr>
            <a:spLocks noGrp="1" noRot="1" noChangeAspect="1" noChangeArrowheads="1" noTextEdit="1"/>
          </p:cNvSpPr>
          <p:nvPr>
            <p:ph type="sldImg"/>
          </p:nvPr>
        </p:nvSpPr>
        <p:spPr>
          <a:xfrm>
            <a:off x="285750" y="330200"/>
            <a:ext cx="4802188" cy="3600450"/>
          </a:xfrm>
          <a:solidFill>
            <a:srgbClr val="FFFFFF"/>
          </a:solidFill>
          <a:ln/>
        </p:spPr>
      </p:sp>
      <p:sp>
        <p:nvSpPr>
          <p:cNvPr id="61446" name="Rectangle 3"/>
          <p:cNvSpPr>
            <a:spLocks noGrp="1" noChangeArrowheads="1"/>
          </p:cNvSpPr>
          <p:nvPr>
            <p:ph type="body" idx="1"/>
          </p:nvPr>
        </p:nvSpPr>
        <p:spPr>
          <a:solidFill>
            <a:srgbClr val="FFFFFF"/>
          </a:solidFill>
          <a:ln/>
        </p:spPr>
        <p:txBody>
          <a:bodyPr lIns="96615" tIns="48308" rIns="96615" bIns="48308"/>
          <a:lstStyle/>
          <a:p>
            <a:pPr marL="196825" indent="-196825">
              <a:defRPr/>
            </a:pPr>
            <a:r>
              <a:rPr lang="en-US" b="1" dirty="0" smtClean="0"/>
              <a:t>After the financial ratios</a:t>
            </a:r>
            <a:r>
              <a:rPr lang="en-US" dirty="0" smtClean="0"/>
              <a:t>, let’s dig deeper and look at the operations system.  Compare traditional to e-grocer and it is clear that:</a:t>
            </a:r>
          </a:p>
          <a:p>
            <a:pPr marL="228571" indent="-228571">
              <a:buFontTx/>
              <a:buAutoNum type="arabicPeriod"/>
              <a:defRPr/>
            </a:pPr>
            <a:r>
              <a:rPr lang="en-US" dirty="0" smtClean="0"/>
              <a:t>e-grocer is picking up more variable cost: expect higher cost to serve, but can we still do it profitably?</a:t>
            </a:r>
          </a:p>
          <a:p>
            <a:pPr marL="685714" lvl="1" indent="-228571">
              <a:buFontTx/>
              <a:buAutoNum type="arabicPeriod"/>
              <a:defRPr/>
            </a:pPr>
            <a:r>
              <a:rPr lang="en-US" dirty="0" smtClean="0"/>
              <a:t>There are three models to do that: see next slides.</a:t>
            </a:r>
          </a:p>
          <a:p>
            <a:pPr marL="228571" indent="-228571">
              <a:buFontTx/>
              <a:buAutoNum type="arabicPeriod"/>
              <a:defRPr/>
            </a:pPr>
            <a:r>
              <a:rPr lang="en-US" dirty="0" smtClean="0"/>
              <a:t>Should be saving in assets (retail operations): is this true?</a:t>
            </a:r>
            <a:endParaRPr lang="en-US" b="1" dirty="0" smtClean="0"/>
          </a:p>
          <a:p>
            <a:pPr marL="196825" indent="-196825">
              <a:defRPr/>
            </a:pPr>
            <a:endParaRPr lang="en-US" b="1" dirty="0" smtClean="0"/>
          </a:p>
          <a:p>
            <a:pPr marL="196825" indent="-196825">
              <a:defRPr/>
            </a:pPr>
            <a:r>
              <a:rPr lang="en-US" b="1" dirty="0" smtClean="0"/>
              <a:t>Concept: </a:t>
            </a:r>
            <a:r>
              <a:rPr lang="en-US" dirty="0" smtClean="0"/>
              <a:t>Cost to serve = the total process cost to serve a (average) customer.  It starts by mapping the process and costing out all activities involved.</a:t>
            </a:r>
          </a:p>
          <a:p>
            <a:pPr marL="196825" indent="-196825">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96825" indent="-196825">
              <a:defRPr/>
            </a:pPr>
            <a:endParaRPr lang="en-US" dirty="0" smtClean="0"/>
          </a:p>
          <a:p>
            <a:pPr marL="196825" indent="-196825">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28571" indent="-228571">
              <a:buFont typeface="+mj-lt"/>
              <a:buAutoNum type="arabicPeriod"/>
              <a:defRPr/>
            </a:pPr>
            <a:r>
              <a:rPr lang="en-US" dirty="0" smtClean="0"/>
              <a:t>many more SKUs—bags come in a few colors, but shoes come in several colors and many sizes (easily 30 or more variations of a single model!)</a:t>
            </a:r>
          </a:p>
          <a:p>
            <a:pPr marL="228571" indent="-228571">
              <a:buFont typeface="+mj-lt"/>
              <a:buAutoNum type="arabicPeriod"/>
              <a:defRPr/>
            </a:pPr>
            <a:r>
              <a:rPr lang="en-US" dirty="0" smtClean="0"/>
              <a:t>Inbound packaging: manufacturers ship shoes in bulk v. bags in individual boxes.</a:t>
            </a:r>
          </a:p>
          <a:p>
            <a:pPr marL="228571" indent="-228571">
              <a:buFont typeface="+mj-lt"/>
              <a:buAutoNum type="arabicPeriod"/>
              <a:defRPr/>
            </a:pPr>
            <a:r>
              <a:rPr lang="en-US" dirty="0" smtClean="0"/>
              <a:t>Shoes have short PLC and suffer from high return rates.</a:t>
            </a:r>
          </a:p>
          <a:p>
            <a:pPr marL="228571" indent="-228571">
              <a:defRPr/>
            </a:pPr>
            <a:endParaRPr lang="en-US" dirty="0" smtClean="0"/>
          </a:p>
          <a:p>
            <a:pPr marL="228571" indent="-228571">
              <a:defRPr/>
            </a:pPr>
            <a:r>
              <a:rPr lang="en-US" dirty="0" smtClean="0"/>
              <a:t>For supermarkets: the key difference with </a:t>
            </a:r>
            <a:r>
              <a:rPr lang="en-US" dirty="0" err="1" smtClean="0"/>
              <a:t>egrocer</a:t>
            </a:r>
            <a:r>
              <a:rPr lang="en-US" dirty="0" smtClean="0"/>
              <a:t> is: </a:t>
            </a:r>
          </a:p>
          <a:p>
            <a:pPr marL="196825" indent="-196825">
              <a:buFontTx/>
              <a:buChar char="•"/>
              <a:defRPr/>
            </a:pPr>
            <a:r>
              <a:rPr lang="en-US" dirty="0" smtClean="0"/>
              <a:t> no stores = key potential savings</a:t>
            </a:r>
          </a:p>
          <a:p>
            <a:pPr marL="196825" indent="-196825">
              <a:buFontTx/>
              <a:buChar char="•"/>
              <a:defRPr/>
            </a:pPr>
            <a:r>
              <a:rPr lang="en-US" dirty="0" smtClean="0"/>
              <a:t> but no more customer self service &gt; </a:t>
            </a:r>
            <a:r>
              <a:rPr lang="en-US" dirty="0" err="1" smtClean="0"/>
              <a:t>eGrocer</a:t>
            </a:r>
            <a:r>
              <a:rPr lang="en-US" dirty="0" smtClean="0"/>
              <a:t> assumes more cost (going back to the old days)</a:t>
            </a:r>
          </a:p>
          <a:p>
            <a:pPr marL="196825" indent="-196825">
              <a:buFontTx/>
              <a:buChar char="•"/>
              <a:defRPr/>
            </a:pPr>
            <a:endParaRPr lang="en-US" dirty="0" smtClean="0"/>
          </a:p>
          <a:p>
            <a:pPr marL="196825" indent="-196825">
              <a:defRPr/>
            </a:pPr>
            <a:r>
              <a:rPr lang="en-US" dirty="0" smtClean="0"/>
              <a:t>Another key difference is in:</a:t>
            </a:r>
          </a:p>
          <a:p>
            <a:pPr marL="196825" indent="-196825">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96825" indent="-196825">
              <a:buFontTx/>
              <a:buAutoNum type="arabicPeriod"/>
              <a:defRPr/>
            </a:pPr>
            <a:r>
              <a:rPr lang="en-US" dirty="0" smtClean="0"/>
              <a:t>Scope/density: traditional only delivers to 100 supermarkets in Chicago area v. to 10,000-100,000 residential homes!</a:t>
            </a:r>
          </a:p>
          <a:p>
            <a:pPr marL="196825" indent="-196825">
              <a:defRPr/>
            </a:pPr>
            <a:endParaRPr lang="en-US" dirty="0" smtClean="0"/>
          </a:p>
          <a:p>
            <a:pPr marL="196825" indent="-196825">
              <a:defRPr/>
            </a:pPr>
            <a:endParaRPr lang="en-US" dirty="0" smtClean="0"/>
          </a:p>
          <a:p>
            <a:pPr marL="196825" indent="-196825">
              <a:defRPr/>
            </a:pPr>
            <a:r>
              <a:rPr lang="en-US" dirty="0" smtClean="0"/>
              <a:t>Old:</a:t>
            </a:r>
          </a:p>
          <a:p>
            <a:pPr marL="196825" indent="-196825">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96825" indent="-196825">
              <a:defRPr/>
            </a:pPr>
            <a:endParaRPr lang="en-US" dirty="0" smtClean="0"/>
          </a:p>
          <a:p>
            <a:pPr marL="196825" indent="-196825">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65080"/>
            <a:fld id="{F7B88F92-C76C-42FF-B444-0DFAB1F64721}" type="datetime1">
              <a:rPr lang="en-US" smtClean="0"/>
              <a:pPr defTabSz="965080"/>
              <a:t>1/6/2012</a:t>
            </a:fld>
            <a:endParaRPr lang="en-US" dirty="0" smtClean="0"/>
          </a:p>
        </p:txBody>
      </p:sp>
      <p:sp>
        <p:nvSpPr>
          <p:cNvPr id="108548" name="Rectangle 6"/>
          <p:cNvSpPr>
            <a:spLocks noGrp="1" noChangeArrowheads="1"/>
          </p:cNvSpPr>
          <p:nvPr>
            <p:ph type="ftr" sz="quarter" idx="4"/>
          </p:nvPr>
        </p:nvSpPr>
        <p:spPr>
          <a:noFill/>
        </p:spPr>
        <p:txBody>
          <a:bodyPr/>
          <a:lstStyle/>
          <a:p>
            <a:pPr defTabSz="965080"/>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65080"/>
            <a:fld id="{FD3BE276-D904-4078-A98E-3A6189C3EB1F}" type="datetime1">
              <a:rPr lang="en-US" smtClean="0"/>
              <a:pPr defTabSz="965080"/>
              <a:t>1/6/2012</a:t>
            </a:fld>
            <a:endParaRPr lang="en-US" dirty="0" smtClean="0"/>
          </a:p>
        </p:txBody>
      </p:sp>
      <p:sp>
        <p:nvSpPr>
          <p:cNvPr id="109572" name="Rectangle 6"/>
          <p:cNvSpPr>
            <a:spLocks noGrp="1" noChangeArrowheads="1"/>
          </p:cNvSpPr>
          <p:nvPr>
            <p:ph type="ftr" sz="quarter" idx="4"/>
          </p:nvPr>
        </p:nvSpPr>
        <p:spPr>
          <a:noFill/>
        </p:spPr>
        <p:txBody>
          <a:bodyPr/>
          <a:lstStyle/>
          <a:p>
            <a:pPr defTabSz="965080"/>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65080"/>
            <a:fld id="{CA28D8B1-E935-40B6-8865-5BA60810CAD8}" type="datetime1">
              <a:rPr lang="en-US" smtClean="0"/>
              <a:pPr defTabSz="965080"/>
              <a:t>1/6/2012</a:t>
            </a:fld>
            <a:endParaRPr lang="en-US" dirty="0" smtClean="0"/>
          </a:p>
        </p:txBody>
      </p:sp>
      <p:sp>
        <p:nvSpPr>
          <p:cNvPr id="110596" name="Rectangle 6"/>
          <p:cNvSpPr>
            <a:spLocks noGrp="1" noChangeArrowheads="1"/>
          </p:cNvSpPr>
          <p:nvPr>
            <p:ph type="ftr" sz="quarter" idx="4"/>
          </p:nvPr>
        </p:nvSpPr>
        <p:spPr>
          <a:noFill/>
        </p:spPr>
        <p:txBody>
          <a:bodyPr/>
          <a:lstStyle/>
          <a:p>
            <a:pPr defTabSz="965080"/>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1/6/2012</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in 2011, Peapod was about $400M company, growing about 5-10% per year steadily.</a:t>
            </a:r>
          </a:p>
          <a:p>
            <a:pPr lvl="1">
              <a:buFontTx/>
              <a:buChar char="-"/>
            </a:pPr>
            <a:r>
              <a:rPr lang="en-US" baseline="0" dirty="0" smtClean="0"/>
              <a:t>So current throughput per quarter = 400M / 4 / $155 =  645k; here we have quadrupled throughput and kept </a:t>
            </a:r>
            <a:r>
              <a:rPr lang="en-US" baseline="0" smtClean="0"/>
              <a:t>basket constant, so rev = $100M = 2011.</a:t>
            </a:r>
            <a:endParaRPr lang="en-US" baseline="0" dirty="0" smtClean="0"/>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kern="1200" dirty="0" smtClean="0">
                <a:solidFill>
                  <a:schemeClr val="tx1"/>
                </a:solidFill>
                <a:latin typeface="Times New Roman" pitchFamily="18" charset="0"/>
                <a:ea typeface="+mn-ea"/>
                <a:cs typeface="+mn-cs"/>
              </a:rPr>
              <a:t>Good class today – the break outs work well.  1hr15 is good: they all “got it”.</a:t>
            </a:r>
          </a:p>
          <a:p>
            <a:r>
              <a:rPr lang="en-US" sz="1000" kern="1200" dirty="0" smtClean="0">
                <a:solidFill>
                  <a:schemeClr val="tx1"/>
                </a:solidFill>
                <a:latin typeface="Times New Roman" pitchFamily="18" charset="0"/>
                <a:ea typeface="+mn-ea"/>
                <a:cs typeface="+mn-cs"/>
              </a:rPr>
              <a:t>In my last hr I had a group quickly show their results (attached) and then I “put it in perspective”: went through the slides and then back to ROIC.</a:t>
            </a:r>
          </a:p>
          <a:p>
            <a:r>
              <a:rPr lang="en-US" sz="1000" kern="1200" dirty="0" smtClean="0">
                <a:solidFill>
                  <a:schemeClr val="tx1"/>
                </a:solidFill>
                <a:latin typeface="Times New Roman" pitchFamily="18" charset="0"/>
                <a:ea typeface="+mn-ea"/>
                <a:cs typeface="+mn-cs"/>
              </a:rPr>
              <a:t>Showed on the board how to estimate P&amp;P and then delivery.</a:t>
            </a:r>
          </a:p>
          <a:p>
            <a:r>
              <a:rPr lang="en-US" sz="1000" kern="1200" dirty="0" smtClean="0">
                <a:solidFill>
                  <a:schemeClr val="tx1"/>
                </a:solidFill>
                <a:latin typeface="Times New Roman" pitchFamily="18" charset="0"/>
                <a:ea typeface="+mn-ea"/>
                <a:cs typeface="+mn-cs"/>
              </a:rPr>
              <a:t>Then sensitivity results from slides.</a:t>
            </a:r>
          </a:p>
          <a:p>
            <a:r>
              <a:rPr lang="en-US" sz="1000" kern="1200" dirty="0" smtClean="0">
                <a:solidFill>
                  <a:schemeClr val="tx1"/>
                </a:solidFill>
                <a:latin typeface="Times New Roman" pitchFamily="18" charset="0"/>
                <a:ea typeface="+mn-ea"/>
                <a:cs typeface="+mn-cs"/>
              </a:rPr>
              <a:t>Done in 1hr.</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What I told them: “often KPIs are identified heuristically; this is a systematic process for identification AND prioritization (using sensitivity analysis).</a:t>
            </a:r>
          </a:p>
          <a:p>
            <a:r>
              <a:rPr lang="en-US" sz="1000" kern="1200" smtClean="0">
                <a:solidFill>
                  <a:schemeClr val="tx1"/>
                </a:solidFill>
                <a:latin typeface="Times New Roman" pitchFamily="18" charset="0"/>
                <a:ea typeface="+mn-ea"/>
                <a:cs typeface="+mn-cs"/>
              </a:rPr>
              <a:t>To this tonight for your project.”</a:t>
            </a:r>
          </a:p>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65080"/>
            <a:fld id="{15EC3F48-9203-4342-911B-1DBAD04F2A82}" type="datetime1">
              <a:rPr lang="en-US" smtClean="0"/>
              <a:pPr defTabSz="965080"/>
              <a:t>1/6/2012</a:t>
            </a:fld>
            <a:endParaRPr lang="en-US" dirty="0" smtClean="0"/>
          </a:p>
        </p:txBody>
      </p:sp>
      <p:sp>
        <p:nvSpPr>
          <p:cNvPr id="112644" name="Rectangle 6"/>
          <p:cNvSpPr>
            <a:spLocks noGrp="1" noChangeArrowheads="1"/>
          </p:cNvSpPr>
          <p:nvPr>
            <p:ph type="ftr" sz="quarter" idx="4"/>
          </p:nvPr>
        </p:nvSpPr>
        <p:spPr>
          <a:noFill/>
        </p:spPr>
        <p:txBody>
          <a:bodyPr/>
          <a:lstStyle/>
          <a:p>
            <a:pPr defTabSz="965080"/>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65080"/>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65080"/>
            <a:fld id="{8DF3C2D1-16AA-6B42-A38E-2072796A8374}" type="datetime1">
              <a:rPr lang="en-US" smtClean="0"/>
              <a:pPr defTabSz="965080"/>
              <a:t>1/6/2012</a:t>
            </a:fld>
            <a:endParaRPr lang="en-US" dirty="0" smtClean="0"/>
          </a:p>
        </p:txBody>
      </p:sp>
      <p:sp>
        <p:nvSpPr>
          <p:cNvPr id="112644" name="Rectangle 6"/>
          <p:cNvSpPr>
            <a:spLocks noGrp="1" noChangeArrowheads="1"/>
          </p:cNvSpPr>
          <p:nvPr>
            <p:ph type="ftr" sz="quarter" idx="4"/>
          </p:nvPr>
        </p:nvSpPr>
        <p:spPr>
          <a:noFill/>
        </p:spPr>
        <p:txBody>
          <a:bodyPr/>
          <a:lstStyle/>
          <a:p>
            <a:pPr defTabSz="965080"/>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a:p>
            <a:r>
              <a:rPr lang="en-US" dirty="0" smtClean="0"/>
              <a:t>Let’s do</a:t>
            </a:r>
            <a:r>
              <a:rPr lang="en-US" baseline="0" dirty="0" smtClean="0"/>
              <a:t> an exercise to see what we can learn about operations from financial statements</a:t>
            </a:r>
            <a:endParaRPr lang="en-US" dirty="0" smtClean="0"/>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None/>
            </a:pPr>
            <a:r>
              <a:rPr lang="en-US" baseline="0" dirty="0" smtClean="0"/>
              <a:t>- This is what financial analysts follow: they know how various operational metrics impact financials == key value of tying KPIs into a MAP/TREE.</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a:t>
            </a:r>
            <a:r>
              <a:rPr lang="en-US" baseline="0" dirty="0" err="1" smtClean="0"/>
              <a:t>casions</a:t>
            </a:r>
            <a:r>
              <a:rPr lang="en-US" baseline="0" dirty="0" smtClean="0"/>
              <a:t>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65080"/>
            <a:fld id="{46997449-5E06-4DC4-A39B-F863A49CF2C0}" type="datetime1">
              <a:rPr lang="en-US" smtClean="0"/>
              <a:pPr defTabSz="965080"/>
              <a:t>1/6/2012</a:t>
            </a:fld>
            <a:endParaRPr lang="en-US" dirty="0" smtClean="0"/>
          </a:p>
        </p:txBody>
      </p:sp>
      <p:sp>
        <p:nvSpPr>
          <p:cNvPr id="95236" name="Rectangle 6"/>
          <p:cNvSpPr>
            <a:spLocks noGrp="1" noChangeArrowheads="1"/>
          </p:cNvSpPr>
          <p:nvPr>
            <p:ph type="ftr" sz="quarter" idx="4"/>
          </p:nvPr>
        </p:nvSpPr>
        <p:spPr>
          <a:noFill/>
        </p:spPr>
        <p:txBody>
          <a:bodyPr/>
          <a:lstStyle/>
          <a:p>
            <a:pPr defTabSz="965080"/>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39367" indent="-239367">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39367" indent="-239367">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endParaRPr lang="en-US" b="1" dirty="0" smtClean="0"/>
          </a:p>
          <a:p>
            <a:endParaRPr lang="en-US" dirty="0" smtClean="0"/>
          </a:p>
          <a:p>
            <a:endParaRPr lang="en-US" dirty="0" smtClean="0"/>
          </a:p>
          <a:p>
            <a:r>
              <a:rPr lang="en-US" dirty="0" smtClean="0"/>
              <a:t>Do groups presentations after the financial ratios.</a:t>
            </a:r>
          </a:p>
          <a:p>
            <a:r>
              <a:rPr lang="en-US" dirty="0" smtClean="0"/>
              <a:t>Then after groups, go through these slides as summary and “how to put it all together: analysis &gt; drivers &gt; financial impact &gt; action plan”</a:t>
            </a:r>
          </a:p>
          <a:p>
            <a:r>
              <a:rPr lang="en-US" dirty="0" smtClean="0"/>
              <a:t>- We start with traditional</a:t>
            </a:r>
            <a:r>
              <a:rPr lang="en-US" baseline="0" dirty="0" smtClean="0"/>
              <a:t> valuation metric (ROIC) and then deepen the tree using </a:t>
            </a:r>
            <a:r>
              <a:rPr lang="en-US" dirty="0" smtClean="0"/>
              <a:t>cost–to–serve to distill</a:t>
            </a:r>
            <a:r>
              <a:rPr lang="en-US" baseline="0" dirty="0" smtClean="0"/>
              <a:t> drivers</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1/6/2012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ln/>
        </p:spPr>
        <p:txBody>
          <a:bodyPr/>
          <a:lstStyle/>
          <a:p>
            <a:pPr>
              <a:defRPr/>
            </a:pPr>
            <a:r>
              <a:rPr lang="en-US" dirty="0" smtClean="0"/>
              <a:t>Recall the framework.  For Peapod, they have built a specific operating system:</a:t>
            </a:r>
          </a:p>
          <a:p>
            <a:pPr>
              <a:buFontTx/>
              <a:buChar char="-"/>
              <a:defRPr/>
            </a:pPr>
            <a:r>
              <a:rPr lang="en-US" dirty="0" smtClean="0"/>
              <a:t>What are their competencies</a:t>
            </a:r>
          </a:p>
          <a:p>
            <a:pPr>
              <a:buFontTx/>
              <a:buChar char="-"/>
              <a:defRPr/>
            </a:pPr>
            <a:r>
              <a:rPr lang="en-US" dirty="0" smtClean="0"/>
              <a:t>What about A and P</a:t>
            </a:r>
          </a:p>
          <a:p>
            <a:pPr>
              <a:buFontTx/>
              <a:buChar char="-"/>
              <a:defRPr/>
            </a:pPr>
            <a:r>
              <a:rPr lang="en-US" dirty="0" smtClean="0"/>
              <a:t>The question of the case is really to evaluate V.</a:t>
            </a:r>
          </a:p>
          <a:p>
            <a:pPr>
              <a:defRPr/>
            </a:pPr>
            <a:endParaRPr lang="en-US" dirty="0" smtClean="0"/>
          </a:p>
          <a:p>
            <a:pPr>
              <a:defRPr/>
            </a:pPr>
            <a:endParaRPr lang="en-US" dirty="0" smtClean="0"/>
          </a:p>
          <a:p>
            <a:pPr>
              <a:defRPr/>
            </a:pPr>
            <a:endParaRPr lang="en-US" dirty="0" smtClean="0"/>
          </a:p>
          <a:p>
            <a:pPr marL="236508" indent="-236508">
              <a:lnSpc>
                <a:spcPct val="90000"/>
              </a:lnSpc>
              <a:defRPr/>
            </a:pPr>
            <a:r>
              <a:rPr lang="en-US" sz="900" dirty="0" smtClean="0"/>
              <a:t>To put things in perspective, think about comp </a:t>
            </a:r>
            <a:r>
              <a:rPr lang="en-US" sz="900" dirty="0" err="1" smtClean="0"/>
              <a:t>strat</a:t>
            </a:r>
            <a:r>
              <a:rPr lang="en-US" sz="900" dirty="0" smtClean="0"/>
              <a:t> for Peapod?</a:t>
            </a:r>
          </a:p>
          <a:p>
            <a:pPr marL="236508" indent="-236508">
              <a:lnSpc>
                <a:spcPct val="90000"/>
              </a:lnSpc>
              <a:defRPr/>
            </a:pPr>
            <a:endParaRPr lang="en-US" sz="900" dirty="0" smtClean="0"/>
          </a:p>
          <a:p>
            <a:pPr marL="236508" indent="-236508">
              <a:lnSpc>
                <a:spcPct val="90000"/>
              </a:lnSpc>
              <a:defRPr/>
            </a:pPr>
            <a:r>
              <a:rPr lang="en-US" sz="900" dirty="0" smtClean="0"/>
              <a:t>Goal: yes, become profitable!</a:t>
            </a:r>
          </a:p>
          <a:p>
            <a:pPr marL="236508" indent="-236508">
              <a:lnSpc>
                <a:spcPct val="90000"/>
              </a:lnSpc>
              <a:defRPr/>
            </a:pPr>
            <a:r>
              <a:rPr lang="en-US" sz="900" dirty="0" smtClean="0"/>
              <a:t>Financial: use both levers to the extent possible. We will be conservative and focus on productivity growth (assuming roughly constant sales).</a:t>
            </a:r>
          </a:p>
          <a:p>
            <a:pPr marL="236508" indent="-236508">
              <a:lnSpc>
                <a:spcPct val="90000"/>
              </a:lnSpc>
              <a:defRPr/>
            </a:pPr>
            <a:r>
              <a:rPr lang="en-US" sz="900" dirty="0" smtClean="0"/>
              <a:t>Value prop: convenience, convenience, convenience. This means: being on time with good quality (while keeping price and selection reasonable; there is strong competition here!)</a:t>
            </a:r>
          </a:p>
          <a:p>
            <a:pPr marL="236508" indent="-236508">
              <a:lnSpc>
                <a:spcPct val="90000"/>
              </a:lnSpc>
              <a:defRPr/>
            </a:pPr>
            <a:r>
              <a:rPr lang="en-US" sz="900" dirty="0" smtClean="0"/>
              <a:t>Competencies: deliver </a:t>
            </a:r>
            <a:r>
              <a:rPr lang="en-US" sz="900" b="1" dirty="0" smtClean="0">
                <a:solidFill>
                  <a:srgbClr val="FF0000"/>
                </a:solidFill>
              </a:rPr>
              <a:t>mass customization</a:t>
            </a:r>
            <a:r>
              <a:rPr lang="en-US" sz="900" dirty="0" smtClean="0"/>
              <a:t> (or high selection and delivery service at good cost efficiency</a:t>
            </a:r>
          </a:p>
          <a:p>
            <a:pPr marL="236508" indent="-236508">
              <a:lnSpc>
                <a:spcPct val="90000"/>
              </a:lnSpc>
              <a:defRPr/>
            </a:pPr>
            <a:endParaRPr lang="en-US" sz="900" dirty="0" smtClean="0"/>
          </a:p>
          <a:p>
            <a:pPr marL="236508" indent="-236508">
              <a:lnSpc>
                <a:spcPct val="90000"/>
              </a:lnSpc>
              <a:defRPr/>
            </a:pPr>
            <a:r>
              <a:rPr lang="en-US" sz="900" dirty="0" smtClean="0"/>
              <a:t>Process view: focus on </a:t>
            </a:r>
            <a:r>
              <a:rPr lang="en-US" sz="900" b="1" dirty="0" smtClean="0"/>
              <a:t>technology </a:t>
            </a:r>
            <a:r>
              <a:rPr lang="en-US" sz="900" dirty="0" smtClean="0"/>
              <a:t>to deliver mass customization, with links to asset types needed and demand mgt (which really becomes our topic next week). Specific questions we want to address:</a:t>
            </a:r>
          </a:p>
          <a:p>
            <a:pPr marL="236508" indent="-236508">
              <a:lnSpc>
                <a:spcPct val="90000"/>
              </a:lnSpc>
              <a:buFontTx/>
              <a:buAutoNum type="arabicPeriod"/>
              <a:defRPr/>
            </a:pPr>
            <a:r>
              <a:rPr lang="en-US" sz="900" b="1" dirty="0" smtClean="0"/>
              <a:t>How product, process, transportation, and coordination &amp; IT technology work together to deliver MC</a:t>
            </a:r>
          </a:p>
          <a:p>
            <a:pPr marL="236508" indent="-236508">
              <a:lnSpc>
                <a:spcPct val="90000"/>
              </a:lnSpc>
              <a:buFontTx/>
              <a:buAutoNum type="arabicPeriod"/>
              <a:defRPr/>
            </a:pPr>
            <a:r>
              <a:rPr lang="en-US" sz="900" dirty="0" smtClean="0"/>
              <a:t>Interaction between demand chain and supply chain, with link to Price and Service customization (intro to Rev Mgt for next week)</a:t>
            </a:r>
          </a:p>
          <a:p>
            <a:pPr marL="236508" indent="-236508">
              <a:lnSpc>
                <a:spcPct val="90000"/>
              </a:lnSpc>
              <a:buFontTx/>
              <a:buAutoNum type="arabicPeriod"/>
              <a:defRPr/>
            </a:pPr>
            <a:r>
              <a:rPr lang="en-US" sz="900" dirty="0" smtClean="0"/>
              <a:t>Resource types needed to deliver (flexible assets) + possible SC network fulfillment strategies (DC, in-store pick, fast-pick)</a:t>
            </a:r>
          </a:p>
          <a:p>
            <a:pPr marL="711112" lvl="1" indent="-236508">
              <a:lnSpc>
                <a:spcPct val="90000"/>
              </a:lnSpc>
              <a:buFontTx/>
              <a:buChar char="•"/>
              <a:defRPr/>
            </a:pPr>
            <a:r>
              <a:rPr lang="en-US" sz="900" dirty="0" smtClean="0"/>
              <a:t>Connection to more liquid assets and inventory: Can point out that turns at Peapod are about 40 vs. 18-19 at typical supermarket.  Reason: </a:t>
            </a:r>
            <a:r>
              <a:rPr lang="en-US" sz="900" dirty="0" err="1" smtClean="0"/>
              <a:t>Andronicos</a:t>
            </a:r>
            <a:r>
              <a:rPr lang="en-US" sz="900" dirty="0" smtClean="0"/>
              <a:t>’ story later &amp; fast information and replenishment.</a:t>
            </a:r>
          </a:p>
          <a:p>
            <a:pPr marL="236508" indent="-236508">
              <a:lnSpc>
                <a:spcPct val="90000"/>
              </a:lnSpc>
              <a:defRPr/>
            </a:pPr>
            <a:endParaRPr lang="en-US" sz="900" dirty="0" smtClean="0"/>
          </a:p>
          <a:p>
            <a:pPr>
              <a:defRPr/>
            </a:pPr>
            <a:endParaRPr lang="en-US" dirty="0" smtClean="0"/>
          </a:p>
        </p:txBody>
      </p:sp>
      <p:sp>
        <p:nvSpPr>
          <p:cNvPr id="9626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96261" name="Date Placeholder 4"/>
          <p:cNvSpPr>
            <a:spLocks noGrp="1"/>
          </p:cNvSpPr>
          <p:nvPr>
            <p:ph type="dt" sz="quarter" idx="1"/>
          </p:nvPr>
        </p:nvSpPr>
        <p:spPr>
          <a:noFill/>
        </p:spPr>
        <p:txBody>
          <a:bodyPr/>
          <a:lstStyle/>
          <a:p>
            <a:pPr defTabSz="965080"/>
            <a:fld id="{2C96A797-56B2-4860-A0C6-B7C800814A45}" type="datetime1">
              <a:rPr lang="en-US" smtClean="0">
                <a:solidFill>
                  <a:srgbClr val="000000"/>
                </a:solidFill>
              </a:rPr>
              <a:pPr defTabSz="965080"/>
              <a:t>1/6/2012</a:t>
            </a:fld>
            <a:endParaRPr lang="en-US" dirty="0" smtClean="0">
              <a:solidFill>
                <a:srgbClr val="000000"/>
              </a:solidFill>
            </a:endParaRPr>
          </a:p>
        </p:txBody>
      </p:sp>
      <p:sp>
        <p:nvSpPr>
          <p:cNvPr id="9626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96263" name="Slide Number Placeholder 6"/>
          <p:cNvSpPr>
            <a:spLocks noGrp="1"/>
          </p:cNvSpPr>
          <p:nvPr>
            <p:ph type="sldNum" sz="quarter" idx="5"/>
          </p:nvPr>
        </p:nvSpPr>
        <p:spPr>
          <a:noFill/>
        </p:spPr>
        <p:txBody>
          <a:bodyPr/>
          <a:lstStyle/>
          <a:p>
            <a:pPr defTabSz="965080"/>
            <a:fld id="{67177B31-06AE-425F-8E64-23ED38C35699}" type="slidenum">
              <a:rPr lang="en-US" smtClean="0">
                <a:solidFill>
                  <a:srgbClr val="000000"/>
                </a:solidFill>
              </a:rPr>
              <a:pPr defTabSz="965080"/>
              <a:t>10</a:t>
            </a:fld>
            <a:endParaRPr lang="en-US" dirty="0"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00374D-DE24-432A-A555-117A9B7117D2}" type="datetimeFigureOut">
              <a:rPr lang="en-US"/>
              <a:pPr>
                <a:defRPr/>
              </a:pPr>
              <a:t>1/6/2012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4CAE6F0-43AB-4106-94BB-587E9FA3B19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2B8E468-3EEB-40D5-AF12-B662251B8F77}" type="datetimeFigureOut">
              <a:rPr lang="en-US"/>
              <a:pPr>
                <a:defRPr/>
              </a:pPr>
              <a:t>1/6/2012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B0D384D-6DD8-472F-9994-3DF306E858B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CE752E69-66A6-4DAB-AB68-8CCA2B5DCC10}" type="datetimeFigureOut">
              <a:rPr lang="en-US"/>
              <a:pPr>
                <a:defRPr/>
              </a:pPr>
              <a:t>1/6/2012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511044E5-B915-4FE7-A716-ADB42DE83CC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E0D4699D-31B4-4819-8870-563A01B59F9F}" type="datetimeFigureOut">
              <a:rPr lang="en-US"/>
              <a:pPr>
                <a:defRPr/>
              </a:pPr>
              <a:t>1/6/2012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0DB4D8C-D68F-4D06-B836-3FB792B68F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4BBE9478-6773-4CD5-BF69-2B4C4624D824}" type="datetimeFigureOut">
              <a:rPr lang="en-US"/>
              <a:pPr>
                <a:defRPr/>
              </a:pPr>
              <a:t>1/6/2012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E47C2C93-F82C-4E4B-BD1B-8FCD5C68F7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A6B6F1B-FEE7-4B8C-A452-CBDE9E3EB258}" type="datetimeFigureOut">
              <a:rPr lang="en-US"/>
              <a:pPr>
                <a:defRPr/>
              </a:pPr>
              <a:t>1/6/2012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9867759-4B09-4917-9E7F-DB40190B9747}"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A00FB79A-C268-4BAD-86E9-DC005B9F7726}" type="datetimeFigureOut">
              <a:rPr lang="en-US"/>
              <a:pPr>
                <a:defRPr/>
              </a:pPr>
              <a:t>1/6/2012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A3238790-0A44-4A78-A69F-BD377095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B47EBE-FB7E-4F91-9DB9-A2EFDCE61AFF}" type="datetimeFigureOut">
              <a:rPr lang="en-US"/>
              <a:pPr>
                <a:defRPr/>
              </a:pPr>
              <a:t>1/6/2012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03793E99-45EC-409D-A540-A09E785679E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BE9450F-8356-4A60-AFDE-E135D759F99B}" type="datetimeFigureOut">
              <a:rPr lang="en-US"/>
              <a:pPr>
                <a:defRPr/>
              </a:pPr>
              <a:t>1/6/2012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46CE01DE-D1E8-48AC-BA3C-5F96293BCC7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346DC646-46CB-4D99-BA43-D25846538BE6}" type="datetimeFigureOut">
              <a:rPr lang="en-US"/>
              <a:pPr>
                <a:defRPr/>
              </a:pPr>
              <a:t>1/6/2012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27E53CD4-A309-4E74-ACA1-C74CC47A12E0}"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CED34F1-D4CD-4098-9EFB-2EB71E8B5887}" type="datetimeFigureOut">
              <a:rPr lang="en-US"/>
              <a:pPr>
                <a:defRPr/>
              </a:pPr>
              <a:t>1/6/2012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BB1F661E-3E86-43D3-93F2-79FA35BB7AA3}"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pPr>
              <a:defRPr/>
            </a:pPr>
            <a:fld id="{19CC850D-106C-483D-B89E-3E330FC6A51D}" type="datetimeFigureOut">
              <a:rPr lang="en-US"/>
              <a:pPr>
                <a:defRPr/>
              </a:pPr>
              <a:t>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pPr>
              <a:defRPr/>
            </a:pPr>
            <a:fld id="{C4543243-4A52-4C31-8439-B49AC50AA1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wmf"/></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6.x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(class </a:t>
            </a:r>
            <a:r>
              <a:rPr lang="en-US" sz="3600" b="1" dirty="0">
                <a:solidFill>
                  <a:srgbClr val="FFFFFF"/>
                </a:solidFill>
                <a:latin typeface="Garamond" pitchFamily="18" charset="0"/>
              </a:rPr>
              <a:t>2)</a:t>
            </a:r>
          </a:p>
          <a:p>
            <a:pPr algn="ctr" eaLnBrk="0" hangingPunct="0">
              <a:spcBef>
                <a:spcPct val="50000"/>
              </a:spcBef>
            </a:pPr>
            <a:r>
              <a:rPr lang="en-US" sz="3600" b="1" dirty="0">
                <a:solidFill>
                  <a:srgbClr val="FF3300"/>
                </a:solidFill>
                <a:latin typeface="Garamond" pitchFamily="18" charset="0"/>
              </a:rPr>
              <a:t>External View and 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smtClean="0">
                <a:solidFill>
                  <a:schemeClr val="bg1"/>
                </a:solidFill>
                <a:latin typeface="Albertus Extra Bold" pitchFamily="34" charset="0"/>
              </a:rPr>
              <a:t>Due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Linking Operational KPIs to Value</a:t>
            </a:r>
            <a:endParaRPr lang="en-US" sz="1800" dirty="0" smtClean="0">
              <a:solidFill>
                <a:schemeClr val="bg1"/>
              </a:solidFill>
              <a:latin typeface="Albertus Extra Bold" pitchFamily="34" charset="0"/>
            </a:endParaRPr>
          </a:p>
          <a:p>
            <a:pPr lvl="1">
              <a:lnSpc>
                <a:spcPct val="80000"/>
              </a:lnSpc>
              <a:buClr>
                <a:srgbClr val="FF3300"/>
              </a:buClr>
            </a:pPr>
            <a:r>
              <a:rPr lang="en-US" sz="1600" dirty="0" smtClean="0">
                <a:solidFill>
                  <a:schemeClr val="bg1"/>
                </a:solidFill>
              </a:rPr>
              <a:t>Estimating </a:t>
            </a:r>
            <a:r>
              <a:rPr lang="en-US" sz="1600" dirty="0" smtClean="0">
                <a:solidFill>
                  <a:schemeClr val="bg1"/>
                </a:solidFill>
              </a:rPr>
              <a:t>cost to serve an average customer</a:t>
            </a:r>
          </a:p>
          <a:p>
            <a:pPr lvl="1">
              <a:lnSpc>
                <a:spcPct val="80000"/>
              </a:lnSpc>
              <a:buClr>
                <a:srgbClr val="FF3300"/>
              </a:buClr>
            </a:pPr>
            <a:r>
              <a:rPr lang="en-US" sz="1600" dirty="0" smtClean="0">
                <a:solidFill>
                  <a:schemeClr val="bg1"/>
                </a:solidFill>
              </a:rPr>
              <a:t>Identifying key </a:t>
            </a:r>
            <a:r>
              <a:rPr lang="en-US" sz="1600" dirty="0" smtClean="0">
                <a:solidFill>
                  <a:schemeClr val="bg1"/>
                </a:solidFill>
              </a:rPr>
              <a:t>performance (productivity) </a:t>
            </a:r>
            <a:r>
              <a:rPr lang="en-US" sz="1600" dirty="0" smtClean="0">
                <a:solidFill>
                  <a:schemeClr val="bg1"/>
                </a:solidFill>
              </a:rPr>
              <a:t>measures and targeting </a:t>
            </a:r>
            <a:r>
              <a:rPr lang="en-US" sz="1600" dirty="0" smtClean="0">
                <a:solidFill>
                  <a:schemeClr val="bg1"/>
                </a:solidFill>
              </a:rPr>
              <a:t>improvement</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buFont typeface="Wingdings" pitchFamily="2" charset="2"/>
              <a:buChar char="Ø"/>
            </a:pPr>
            <a:r>
              <a:rPr lang="en-US" sz="1600" b="1" dirty="0" smtClean="0">
                <a:solidFill>
                  <a:schemeClr val="bg1"/>
                </a:solidFill>
              </a:rPr>
              <a:t>Tool: </a:t>
            </a:r>
            <a:r>
              <a:rPr lang="en-US" sz="1600" dirty="0" smtClean="0">
                <a:solidFill>
                  <a:schemeClr val="bg1"/>
                </a:solidFill>
              </a:rPr>
              <a:t>ROIC tree expansion</a:t>
            </a: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endParaRPr lang="en-US" b="1"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93663"/>
            <a:ext cx="8229600" cy="911225"/>
          </a:xfrm>
        </p:spPr>
        <p:txBody>
          <a:bodyPr/>
          <a:lstStyle/>
          <a:p>
            <a:pPr algn="l" eaLnBrk="1" hangingPunct="1"/>
            <a:r>
              <a:rPr lang="en-US" sz="2800" smtClean="0">
                <a:solidFill>
                  <a:schemeClr val="bg1"/>
                </a:solidFill>
              </a:rPr>
              <a:t>A definition of operations strategy</a:t>
            </a:r>
            <a:br>
              <a:rPr lang="en-US" sz="2800" smtClean="0">
                <a:solidFill>
                  <a:schemeClr val="bg1"/>
                </a:solidFill>
              </a:rPr>
            </a:br>
            <a:r>
              <a:rPr lang="en-US" sz="280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36874" name="Rectangle 23"/>
          <p:cNvSpPr txBox="1">
            <a:spLocks noChangeArrowheads="1"/>
          </p:cNvSpPr>
          <p:nvPr/>
        </p:nvSpPr>
        <p:spPr bwMode="auto">
          <a:xfrm>
            <a:off x="455613" y="6197600"/>
            <a:ext cx="8229600" cy="788988"/>
          </a:xfrm>
          <a:prstGeom prst="rect">
            <a:avLst/>
          </a:prstGeom>
          <a:noFill/>
          <a:ln w="9525">
            <a:noFill/>
            <a:miter lim="800000"/>
            <a:headEnd/>
            <a:tailEnd/>
          </a:ln>
        </p:spPr>
        <p:txBody>
          <a:bodyPr/>
          <a:lstStyle/>
          <a:p>
            <a:pPr marL="342900" indent="-342900" defTabSz="457200">
              <a:spcBef>
                <a:spcPct val="20000"/>
              </a:spcBef>
              <a:buClr>
                <a:srgbClr val="FF3300"/>
              </a:buClr>
              <a:buFont typeface="Wingdings" pitchFamily="2" charset="2"/>
              <a:buChar char="Ø"/>
            </a:pPr>
            <a:r>
              <a:rPr lang="en-US" sz="1800">
                <a:solidFill>
                  <a:srgbClr val="FFFFFF"/>
                </a:solidFill>
                <a:latin typeface="Calibri" pitchFamily="34" charset="0"/>
                <a:cs typeface="Arial" pitchFamily="34" charset="0"/>
              </a:rPr>
              <a:t>Operations strategy is a plan for developing 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12700">
              <a:solidFill>
                <a:schemeClr val="tx1"/>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a:xfrm>
            <a:off x="384175" y="7938"/>
            <a:ext cx="8628063" cy="955675"/>
          </a:xfrm>
        </p:spPr>
        <p:txBody>
          <a:bodyPr/>
          <a:lstStyle/>
          <a:p>
            <a:pPr eaLnBrk="1" hangingPunct="1"/>
            <a:r>
              <a:rPr lang="en-US" b="1" smtClean="0"/>
              <a:t>Cost to Serve</a:t>
            </a:r>
            <a:r>
              <a:rPr lang="en-US" smtClean="0"/>
              <a:t> and </a:t>
            </a:r>
            <a:r>
              <a:rPr lang="en-US" b="1" smtClean="0"/>
              <a:t>Profitability</a:t>
            </a:r>
            <a:r>
              <a:rPr lang="en-US" smtClean="0"/>
              <a:t> Analysis:</a:t>
            </a:r>
            <a:br>
              <a:rPr lang="en-US" smtClean="0"/>
            </a:br>
            <a:r>
              <a:rPr lang="en-US" smtClean="0"/>
              <a:t>	</a:t>
            </a:r>
            <a:r>
              <a:rPr lang="en-US" i="1" smtClean="0"/>
              <a:t>Clue: </a:t>
            </a:r>
            <a:r>
              <a:rPr lang="en-US" smtClean="0"/>
              <a:t>Start by understanding the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49155"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3"/>
            </a:pPr>
            <a:r>
              <a:rPr lang="en-US" dirty="0" smtClean="0"/>
              <a:t>DC Processing Cost Differential (Pick, Pack,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4"/>
            </a:pPr>
            <a:r>
              <a:rPr lang="en-US" sz="1800" dirty="0" smtClean="0"/>
              <a:t>Delivery Cost Differential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smtClean="0"/>
              <a:t>Total estimated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Very optimistic projection with current demand</a:t>
            </a:r>
            <a:endParaRPr lang="en-US" dirty="0"/>
          </a:p>
        </p:txBody>
      </p:sp>
      <p:pic>
        <p:nvPicPr>
          <p:cNvPr id="99330" name="Picture 2"/>
          <p:cNvPicPr>
            <a:picLocks noChangeAspect="1" noChangeArrowheads="1"/>
          </p:cNvPicPr>
          <p:nvPr/>
        </p:nvPicPr>
        <p:blipFill>
          <a:blip r:embed="rId3" cstate="print"/>
          <a:srcRect/>
          <a:stretch>
            <a:fillRect/>
          </a:stretch>
        </p:blipFill>
        <p:spPr bwMode="auto">
          <a:xfrm>
            <a:off x="-24366" y="1351011"/>
            <a:ext cx="9168366" cy="37338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2011 demand</a:t>
            </a:r>
            <a:endParaRPr lang="en-US" dirty="0"/>
          </a:p>
        </p:txBody>
      </p:sp>
      <p:pic>
        <p:nvPicPr>
          <p:cNvPr id="101378" name="Picture 2"/>
          <p:cNvPicPr>
            <a:picLocks noChangeAspect="1" noChangeArrowheads="1"/>
          </p:cNvPicPr>
          <p:nvPr/>
        </p:nvPicPr>
        <p:blipFill>
          <a:blip r:embed="rId3" cstate="print"/>
          <a:srcRect/>
          <a:stretch>
            <a:fillRect/>
          </a:stretch>
        </p:blipFill>
        <p:spPr bwMode="auto">
          <a:xfrm>
            <a:off x="0" y="1466534"/>
            <a:ext cx="9144000" cy="3723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a:xfrm>
            <a:off x="612384" y="11398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4" name="Rectangle 3"/>
          <p:cNvSpPr/>
          <p:nvPr/>
        </p:nvSpPr>
        <p:spPr bwMode="auto">
          <a:xfrm>
            <a:off x="584200"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8007392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and Productivity Drivers</a:t>
            </a:r>
            <a:br>
              <a:rPr lang="en-US" dirty="0" smtClean="0"/>
            </a:br>
            <a:r>
              <a:rPr lang="en-US" dirty="0" smtClean="0"/>
              <a:t>	Impact of SPH and P&amp;PPH on Estimated 2011</a:t>
            </a:r>
            <a:endParaRPr lang="en-US" dirty="0"/>
          </a:p>
        </p:txBody>
      </p:sp>
      <p:sp>
        <p:nvSpPr>
          <p:cNvPr id="8" name="Content Placeholder 7"/>
          <p:cNvSpPr>
            <a:spLocks noGrp="1"/>
          </p:cNvSpPr>
          <p:nvPr>
            <p:ph idx="1"/>
          </p:nvPr>
        </p:nvSpPr>
        <p:spPr>
          <a:xfrm>
            <a:off x="455613" y="5631084"/>
            <a:ext cx="8229600" cy="864966"/>
          </a:xfrm>
        </p:spPr>
        <p:txBody>
          <a:bodyPr/>
          <a:lstStyle/>
          <a:p>
            <a:pPr>
              <a:buFont typeface="Wingdings" pitchFamily="2" charset="2"/>
              <a:buChar char="Ø"/>
            </a:pPr>
            <a:r>
              <a:rPr lang="en-US" dirty="0" smtClean="0"/>
              <a:t>10% improvement in SPH increases ROIC by (16%-9%)/9% = 82%!</a:t>
            </a:r>
            <a:endParaRPr lang="en-US" dirty="0"/>
          </a:p>
        </p:txBody>
      </p:sp>
      <p:pic>
        <p:nvPicPr>
          <p:cNvPr id="100354" name="Picture 2"/>
          <p:cNvPicPr>
            <a:picLocks noChangeAspect="1" noChangeArrowheads="1"/>
          </p:cNvPicPr>
          <p:nvPr/>
        </p:nvPicPr>
        <p:blipFill>
          <a:blip r:embed="rId3" cstate="print"/>
          <a:srcRect/>
          <a:stretch>
            <a:fillRect/>
          </a:stretch>
        </p:blipFill>
        <p:spPr bwMode="auto">
          <a:xfrm>
            <a:off x="1728788" y="1343025"/>
            <a:ext cx="5686425" cy="4171950"/>
          </a:xfrm>
          <a:prstGeom prst="rect">
            <a:avLst/>
          </a:prstGeom>
          <a:noFill/>
          <a:ln w="9525">
            <a:noFill/>
            <a:miter lim="800000"/>
            <a:headEnd/>
            <a:tailEnd/>
          </a:ln>
          <a:effectLst/>
        </p:spPr>
      </p:pic>
      <p:sp>
        <p:nvSpPr>
          <p:cNvPr id="4" name="TextBox 3"/>
          <p:cNvSpPr txBox="1"/>
          <p:nvPr/>
        </p:nvSpPr>
        <p:spPr>
          <a:xfrm>
            <a:off x="4120581" y="3877525"/>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
        <p:nvSpPr>
          <p:cNvPr id="5" name="TextBox 4"/>
          <p:cNvSpPr txBox="1"/>
          <p:nvPr/>
        </p:nvSpPr>
        <p:spPr>
          <a:xfrm>
            <a:off x="6771184" y="2123961"/>
            <a:ext cx="1383175" cy="400110"/>
          </a:xfrm>
          <a:prstGeom prst="rect">
            <a:avLst/>
          </a:prstGeom>
          <a:noFill/>
        </p:spPr>
        <p:txBody>
          <a:bodyPr wrap="square" rtlCol="0">
            <a:spAutoFit/>
          </a:bodyPr>
          <a:lstStyle/>
          <a:p>
            <a:r>
              <a:rPr lang="en-US" sz="2000" i="0" dirty="0" smtClean="0">
                <a:solidFill>
                  <a:srgbClr val="FF0000"/>
                </a:solidFill>
              </a:rPr>
              <a:t>P&amp;PPH</a:t>
            </a:r>
            <a:endParaRPr lang="en-US" sz="2000" i="0" dirty="0">
              <a:solidFill>
                <a:srgbClr val="FF0000"/>
              </a:solidFill>
            </a:endParaRPr>
          </a:p>
        </p:txBody>
      </p:sp>
      <p:sp>
        <p:nvSpPr>
          <p:cNvPr id="6" name="Freeform 5"/>
          <p:cNvSpPr/>
          <p:nvPr/>
        </p:nvSpPr>
        <p:spPr bwMode="auto">
          <a:xfrm>
            <a:off x="4467828" y="2772137"/>
            <a:ext cx="839164" cy="422476"/>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1730410" y="995427"/>
            <a:ext cx="1383175" cy="400110"/>
          </a:xfrm>
          <a:prstGeom prst="rect">
            <a:avLst/>
          </a:prstGeom>
          <a:noFill/>
        </p:spPr>
        <p:txBody>
          <a:bodyPr wrap="square" rtlCol="0">
            <a:spAutoFit/>
          </a:bodyPr>
          <a:lstStyle/>
          <a:p>
            <a:r>
              <a:rPr lang="en-US" sz="2000" i="0" dirty="0" smtClean="0"/>
              <a:t>ROIC</a:t>
            </a:r>
            <a:endParaRPr lang="en-US" sz="2000" i="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a:t>
            </a:r>
            <a:r>
              <a:rPr lang="en-US" sz="1800" dirty="0" smtClean="0"/>
              <a:t>s a s</a:t>
            </a:r>
            <a:r>
              <a:rPr lang="en-US" sz="1600" dirty="0" smtClean="0"/>
              <a:t>ystematic process for 1) indentifying and 2) prioritizing (using sensitivity analysis) KPIs and 3) communicating value-creating action plan </a:t>
            </a:r>
            <a:r>
              <a:rPr lang="en-US" sz="1600" dirty="0" smtClean="0"/>
              <a:t>at the executive level</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xmlns="" val="182196993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2" cstate="print"/>
          <a:stretch>
            <a:fillRect/>
          </a:stretch>
        </p:blipFill>
        <p:spPr>
          <a:xfrm>
            <a:off x="5502017" y="1428901"/>
            <a:ext cx="3022600" cy="571500"/>
          </a:xfrm>
          <a:prstGeom prst="rect">
            <a:avLst/>
          </a:prstGeom>
        </p:spPr>
      </p:pic>
    </p:spTree>
    <p:extLst>
      <p:ext uri="{BB962C8B-B14F-4D97-AF65-F5344CB8AC3E}">
        <p14:creationId xmlns:p14="http://schemas.microsoft.com/office/powerpoint/2010/main" xmlns="" val="3603578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 xmlns:p14="http://schemas.microsoft.com/office/powerpoint/2010/main" val="662448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ROA</a:t>
            </a:r>
          </a:p>
        </p:txBody>
      </p:sp>
      <p:sp>
        <p:nvSpPr>
          <p:cNvPr id="5" name="TextBox 4"/>
          <p:cNvSpPr txBox="1"/>
          <p:nvPr/>
        </p:nvSpPr>
        <p:spPr>
          <a:xfrm>
            <a:off x="814528" y="3960300"/>
            <a:ext cx="873762" cy="276999"/>
          </a:xfrm>
          <a:prstGeom prst="rect">
            <a:avLst/>
          </a:prstGeom>
          <a:noFill/>
          <a:ln>
            <a:solidFill>
              <a:schemeClr val="tx1"/>
            </a:solidFill>
          </a:ln>
        </p:spPr>
        <p:txBody>
          <a:bodyPr wrap="square" rtlCol="0">
            <a:spAutoFit/>
          </a:bodyPr>
          <a:lstStyle/>
          <a:p>
            <a:r>
              <a:rPr lang="en-US" sz="1200" dirty="0" smtClean="0">
                <a:latin typeface="Cambria" pitchFamily="18" charset="0"/>
              </a:rPr>
              <a:t>Earnings</a:t>
            </a:r>
            <a:endParaRPr lang="en-US" sz="1200" dirty="0">
              <a:latin typeface="Cambria" pitchFamily="18" charset="0"/>
            </a:endParaRPr>
          </a:p>
        </p:txBody>
      </p:sp>
      <p:sp>
        <p:nvSpPr>
          <p:cNvPr id="6" name="TextBox 5"/>
          <p:cNvSpPr txBox="1"/>
          <p:nvPr/>
        </p:nvSpPr>
        <p:spPr>
          <a:xfrm>
            <a:off x="1798599" y="4072839"/>
            <a:ext cx="10563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Rooms (see hotels)</a:t>
            </a:r>
            <a:endParaRPr lang="en-US" sz="1200" dirty="0">
              <a:latin typeface="Cambria" pitchFamily="18" charset="0"/>
            </a:endParaRPr>
          </a:p>
        </p:txBody>
      </p:sp>
      <p:sp>
        <p:nvSpPr>
          <p:cNvPr id="7" name="TextBox 6"/>
          <p:cNvSpPr txBox="1"/>
          <p:nvPr/>
        </p:nvSpPr>
        <p:spPr>
          <a:xfrm>
            <a:off x="1798599" y="2826466"/>
            <a:ext cx="700761" cy="276999"/>
          </a:xfrm>
          <a:prstGeom prst="rect">
            <a:avLst/>
          </a:prstGeom>
          <a:noFill/>
          <a:ln>
            <a:solidFill>
              <a:schemeClr val="tx1"/>
            </a:solidFill>
          </a:ln>
        </p:spPr>
        <p:txBody>
          <a:bodyPr wrap="square" rtlCol="0">
            <a:spAutoFit/>
          </a:bodyPr>
          <a:lstStyle/>
          <a:p>
            <a:r>
              <a:rPr lang="en-US" sz="1200" dirty="0" smtClean="0">
                <a:latin typeface="Cambria" pitchFamily="18" charset="0"/>
              </a:rPr>
              <a:t>Gaming</a:t>
            </a:r>
            <a:endParaRPr lang="en-US" sz="1200" dirty="0">
              <a:latin typeface="Cambria" pitchFamily="18" charset="0"/>
            </a:endParaRPr>
          </a:p>
        </p:txBody>
      </p:sp>
      <p:cxnSp>
        <p:nvCxnSpPr>
          <p:cNvPr id="8" name="Elbow Connector 7"/>
          <p:cNvCxnSpPr>
            <a:stCxn id="6" idx="1"/>
            <a:endCxn id="5" idx="3"/>
          </p:cNvCxnSpPr>
          <p:nvPr/>
        </p:nvCxnSpPr>
        <p:spPr>
          <a:xfrm rot="10800000">
            <a:off x="1688291" y="4098800"/>
            <a:ext cx="110309" cy="2048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2964966"/>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798599" y="4572343"/>
            <a:ext cx="110844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F&amp;B (see restaurants)</a:t>
            </a:r>
            <a:endParaRPr lang="en-US" sz="1200" dirty="0">
              <a:latin typeface="Cambria" pitchFamily="18" charset="0"/>
            </a:endParaRPr>
          </a:p>
        </p:txBody>
      </p:sp>
      <p:cxnSp>
        <p:nvCxnSpPr>
          <p:cNvPr id="11" name="Elbow Connector 10"/>
          <p:cNvCxnSpPr>
            <a:stCxn id="10" idx="1"/>
            <a:endCxn id="5" idx="3"/>
          </p:cNvCxnSpPr>
          <p:nvPr/>
        </p:nvCxnSpPr>
        <p:spPr>
          <a:xfrm rot="10800000">
            <a:off x="1688291" y="4098800"/>
            <a:ext cx="110309" cy="70437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90790" y="3272878"/>
            <a:ext cx="80692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Comps expense</a:t>
            </a:r>
            <a:endParaRPr lang="en-US" sz="1200" dirty="0">
              <a:latin typeface="Cambria" pitchFamily="18" charset="0"/>
            </a:endParaRPr>
          </a:p>
        </p:txBody>
      </p:sp>
      <p:sp>
        <p:nvSpPr>
          <p:cNvPr id="13" name="TextBox 12"/>
          <p:cNvSpPr txBox="1"/>
          <p:nvPr/>
        </p:nvSpPr>
        <p:spPr>
          <a:xfrm>
            <a:off x="3490790" y="3768907"/>
            <a:ext cx="7967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Credit losses</a:t>
            </a:r>
            <a:endParaRPr lang="en-US" sz="1200" dirty="0">
              <a:latin typeface="Cambria" pitchFamily="18" charset="0"/>
            </a:endParaRPr>
          </a:p>
        </p:txBody>
      </p:sp>
      <p:cxnSp>
        <p:nvCxnSpPr>
          <p:cNvPr id="14" name="Elbow Connector 13"/>
          <p:cNvCxnSpPr>
            <a:stCxn id="13" idx="1"/>
            <a:endCxn id="17" idx="3"/>
          </p:cNvCxnSpPr>
          <p:nvPr/>
        </p:nvCxnSpPr>
        <p:spPr>
          <a:xfrm rot="10800000">
            <a:off x="3332480" y="3691224"/>
            <a:ext cx="158310" cy="30851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12" idx="1"/>
            <a:endCxn id="17" idx="3"/>
          </p:cNvCxnSpPr>
          <p:nvPr/>
        </p:nvCxnSpPr>
        <p:spPr>
          <a:xfrm rot="10800000" flipV="1">
            <a:off x="3332480" y="3503710"/>
            <a:ext cx="158310" cy="1875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Win</a:t>
            </a:r>
            <a:endParaRPr lang="en-US" sz="1200" dirty="0">
              <a:latin typeface="Cambria" pitchFamily="18" charset="0"/>
            </a:endParaRPr>
          </a:p>
        </p:txBody>
      </p:sp>
      <p:sp>
        <p:nvSpPr>
          <p:cNvPr id="17" name="TextBox 16"/>
          <p:cNvSpPr txBox="1"/>
          <p:nvPr/>
        </p:nvSpPr>
        <p:spPr>
          <a:xfrm>
            <a:off x="2605808" y="3368058"/>
            <a:ext cx="72667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Gaming expense</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1994818"/>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7" idx="1"/>
            <a:endCxn id="7" idx="3"/>
          </p:cNvCxnSpPr>
          <p:nvPr/>
        </p:nvCxnSpPr>
        <p:spPr>
          <a:xfrm rot="10800000">
            <a:off x="2499360" y="2964966"/>
            <a:ext cx="106448" cy="726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323706" y="3476179"/>
            <a:ext cx="9102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Play rate</a:t>
            </a:r>
            <a:endParaRPr lang="en-US" sz="1200" dirty="0">
              <a:latin typeface="Cambria" pitchFamily="18" charset="0"/>
            </a:endParaRPr>
          </a:p>
        </p:txBody>
      </p:sp>
      <p:sp>
        <p:nvSpPr>
          <p:cNvPr id="21" name="TextBox 20"/>
          <p:cNvSpPr txBox="1"/>
          <p:nvPr/>
        </p:nvSpPr>
        <p:spPr>
          <a:xfrm>
            <a:off x="6323706" y="3161118"/>
            <a:ext cx="68500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Traffic</a:t>
            </a:r>
            <a:endParaRPr lang="en-US" sz="1200" dirty="0">
              <a:latin typeface="Cambria" pitchFamily="18" charset="0"/>
            </a:endParaRPr>
          </a:p>
        </p:txBody>
      </p:sp>
      <p:cxnSp>
        <p:nvCxnSpPr>
          <p:cNvPr id="22" name="Elbow Connector 21"/>
          <p:cNvCxnSpPr>
            <a:stCxn id="21" idx="1"/>
            <a:endCxn id="38" idx="3"/>
          </p:cNvCxnSpPr>
          <p:nvPr/>
        </p:nvCxnSpPr>
        <p:spPr>
          <a:xfrm rot="10800000" flipV="1">
            <a:off x="6207760" y="3299617"/>
            <a:ext cx="115946" cy="18733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20" idx="1"/>
            <a:endCxn id="38" idx="3"/>
          </p:cNvCxnSpPr>
          <p:nvPr/>
        </p:nvCxnSpPr>
        <p:spPr>
          <a:xfrm rot="10800000">
            <a:off x="6207760" y="3486955"/>
            <a:ext cx="115946" cy="12772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490790" y="4603838"/>
            <a:ext cx="651985" cy="284480"/>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Labor</a:t>
            </a:r>
            <a:endParaRPr lang="en-US" sz="1200" dirty="0">
              <a:latin typeface="Cambria" pitchFamily="18" charset="0"/>
            </a:endParaRPr>
          </a:p>
        </p:txBody>
      </p:sp>
      <p:cxnSp>
        <p:nvCxnSpPr>
          <p:cNvPr id="25" name="Elbow Connector 24"/>
          <p:cNvCxnSpPr>
            <a:stCxn id="24" idx="1"/>
            <a:endCxn id="17" idx="3"/>
          </p:cNvCxnSpPr>
          <p:nvPr/>
        </p:nvCxnSpPr>
        <p:spPr>
          <a:xfrm rot="10800000">
            <a:off x="3332480" y="3691224"/>
            <a:ext cx="158310" cy="105485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ROA</a:t>
            </a:r>
            <a:endParaRPr lang="en-US" sz="1200" dirty="0">
              <a:latin typeface="Cambria" pitchFamily="18" charset="0"/>
            </a:endParaRPr>
          </a:p>
        </p:txBody>
      </p:sp>
      <p:sp>
        <p:nvSpPr>
          <p:cNvPr id="27" name="TextBox 26"/>
          <p:cNvSpPr txBox="1"/>
          <p:nvPr/>
        </p:nvSpPr>
        <p:spPr>
          <a:xfrm>
            <a:off x="814528" y="5388198"/>
            <a:ext cx="77043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Assets</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7067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098799"/>
            <a:ext cx="118567" cy="7211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798599" y="5073013"/>
            <a:ext cx="1239712" cy="461665"/>
          </a:xfrm>
          <a:prstGeom prst="rect">
            <a:avLst/>
          </a:prstGeom>
          <a:noFill/>
          <a:ln>
            <a:solidFill>
              <a:schemeClr val="tx1"/>
            </a:solidFill>
          </a:ln>
        </p:spPr>
        <p:txBody>
          <a:bodyPr wrap="square" rtlCol="0">
            <a:spAutoFit/>
          </a:bodyPr>
          <a:lstStyle/>
          <a:p>
            <a:r>
              <a:rPr lang="en-US" sz="1200" dirty="0" smtClean="0">
                <a:latin typeface="Cambria" pitchFamily="18" charset="0"/>
              </a:rPr>
              <a:t>Franchise, reputation, </a:t>
            </a:r>
            <a:r>
              <a:rPr lang="en-US" sz="1200" i="1" dirty="0" smtClean="0">
                <a:latin typeface="Cambria" pitchFamily="18" charset="0"/>
              </a:rPr>
              <a:t>etc.</a:t>
            </a:r>
            <a:endParaRPr lang="en-US" sz="1200" dirty="0">
              <a:latin typeface="Cambria" pitchFamily="18" charset="0"/>
            </a:endParaRPr>
          </a:p>
        </p:txBody>
      </p:sp>
      <p:sp>
        <p:nvSpPr>
          <p:cNvPr id="31" name="TextBox 30"/>
          <p:cNvSpPr txBox="1"/>
          <p:nvPr/>
        </p:nvSpPr>
        <p:spPr>
          <a:xfrm>
            <a:off x="1798599" y="6055472"/>
            <a:ext cx="61995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PPE</a:t>
            </a:r>
            <a:endParaRPr lang="en-US" sz="1200" dirty="0">
              <a:latin typeface="Cambria" pitchFamily="18" charset="0"/>
            </a:endParaRPr>
          </a:p>
        </p:txBody>
      </p:sp>
      <p:cxnSp>
        <p:nvCxnSpPr>
          <p:cNvPr id="32" name="Elbow Connector 31"/>
          <p:cNvCxnSpPr>
            <a:stCxn id="27" idx="3"/>
            <a:endCxn id="31" idx="1"/>
          </p:cNvCxnSpPr>
          <p:nvPr/>
        </p:nvCxnSpPr>
        <p:spPr>
          <a:xfrm>
            <a:off x="1584960" y="5526698"/>
            <a:ext cx="213639" cy="66727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303846"/>
            <a:ext cx="213639" cy="222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490790" y="2094419"/>
            <a:ext cx="1396170"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x Drop, including inventory changes, fills, credit</a:t>
            </a:r>
            <a:endParaRPr lang="en-US" sz="1200" dirty="0">
              <a:latin typeface="Cambria" pitchFamily="18" charset="0"/>
            </a:endParaRPr>
          </a:p>
        </p:txBody>
      </p:sp>
      <p:sp>
        <p:nvSpPr>
          <p:cNvPr id="35" name="TextBox 34"/>
          <p:cNvSpPr txBox="1"/>
          <p:nvPr/>
        </p:nvSpPr>
        <p:spPr>
          <a:xfrm>
            <a:off x="4212150" y="1525358"/>
            <a:ext cx="1355530"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Average house advantage</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1994819"/>
            <a:ext cx="320870" cy="42276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0" y="1563151"/>
            <a:ext cx="300550" cy="43166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053738" y="3256122"/>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Clients per hour</a:t>
            </a:r>
            <a:endParaRPr lang="en-US" sz="1200" dirty="0">
              <a:latin typeface="Cambria" pitchFamily="18" charset="0"/>
            </a:endParaRPr>
          </a:p>
        </p:txBody>
      </p:sp>
      <p:sp>
        <p:nvSpPr>
          <p:cNvPr id="39" name="TextBox 38"/>
          <p:cNvSpPr txBox="1"/>
          <p:nvPr/>
        </p:nvSpPr>
        <p:spPr>
          <a:xfrm>
            <a:off x="5053738" y="2035970"/>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Games per client</a:t>
            </a:r>
            <a:endParaRPr lang="en-US" sz="1200" dirty="0">
              <a:latin typeface="Cambria" pitchFamily="18" charset="0"/>
            </a:endParaRPr>
          </a:p>
        </p:txBody>
      </p:sp>
      <p:cxnSp>
        <p:nvCxnSpPr>
          <p:cNvPr id="40" name="Elbow Connector 39"/>
          <p:cNvCxnSpPr>
            <a:stCxn id="38" idx="1"/>
            <a:endCxn id="34" idx="3"/>
          </p:cNvCxnSpPr>
          <p:nvPr/>
        </p:nvCxnSpPr>
        <p:spPr>
          <a:xfrm rot="10800000">
            <a:off x="4886960" y="2417585"/>
            <a:ext cx="166778" cy="106937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39" idx="1"/>
            <a:endCxn id="34" idx="3"/>
          </p:cNvCxnSpPr>
          <p:nvPr/>
        </p:nvCxnSpPr>
        <p:spPr>
          <a:xfrm rot="10800000" flipV="1">
            <a:off x="4886960" y="2266803"/>
            <a:ext cx="166778" cy="1507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323706" y="2138698"/>
            <a:ext cx="961014"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Turn-around per game</a:t>
            </a:r>
            <a:endParaRPr lang="en-US" sz="1200" dirty="0">
              <a:latin typeface="Cambria" pitchFamily="18" charset="0"/>
            </a:endParaRPr>
          </a:p>
        </p:txBody>
      </p:sp>
      <p:sp>
        <p:nvSpPr>
          <p:cNvPr id="43" name="TextBox 42"/>
          <p:cNvSpPr txBox="1"/>
          <p:nvPr/>
        </p:nvSpPr>
        <p:spPr>
          <a:xfrm>
            <a:off x="6323706" y="1827378"/>
            <a:ext cx="92037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Setup time</a:t>
            </a:r>
            <a:endParaRPr lang="en-US" sz="1200" dirty="0">
              <a:latin typeface="Cambria" pitchFamily="18" charset="0"/>
            </a:endParaRPr>
          </a:p>
        </p:txBody>
      </p:sp>
      <p:cxnSp>
        <p:nvCxnSpPr>
          <p:cNvPr id="44" name="Elbow Connector 43"/>
          <p:cNvCxnSpPr>
            <a:stCxn id="43" idx="1"/>
            <a:endCxn id="39" idx="3"/>
          </p:cNvCxnSpPr>
          <p:nvPr/>
        </p:nvCxnSpPr>
        <p:spPr>
          <a:xfrm rot="10800000" flipV="1">
            <a:off x="6207760" y="1965877"/>
            <a:ext cx="115946" cy="3009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42" idx="1"/>
            <a:endCxn id="39" idx="3"/>
          </p:cNvCxnSpPr>
          <p:nvPr/>
        </p:nvCxnSpPr>
        <p:spPr>
          <a:xfrm rot="10800000">
            <a:off x="6207760" y="2266804"/>
            <a:ext cx="115946" cy="19506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053738" y="2564525"/>
            <a:ext cx="115402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Dollars per game per client</a:t>
            </a:r>
            <a:endParaRPr lang="en-US" sz="1200" dirty="0">
              <a:latin typeface="Cambria" pitchFamily="18" charset="0"/>
            </a:endParaRPr>
          </a:p>
        </p:txBody>
      </p:sp>
      <p:sp>
        <p:nvSpPr>
          <p:cNvPr id="47" name="TextBox 46"/>
          <p:cNvSpPr txBox="1"/>
          <p:nvPr/>
        </p:nvSpPr>
        <p:spPr>
          <a:xfrm>
            <a:off x="3470470" y="1332318"/>
            <a:ext cx="603689"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Hold ratio</a:t>
            </a:r>
            <a:endParaRPr lang="en-US" sz="1200" dirty="0">
              <a:latin typeface="Cambria" pitchFamily="18" charset="0"/>
            </a:endParaRPr>
          </a:p>
        </p:txBody>
      </p:sp>
      <p:sp>
        <p:nvSpPr>
          <p:cNvPr id="48" name="TextBox 47"/>
          <p:cNvSpPr txBox="1"/>
          <p:nvPr/>
        </p:nvSpPr>
        <p:spPr>
          <a:xfrm>
            <a:off x="4212150" y="1191439"/>
            <a:ext cx="786569"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100%</a:t>
            </a:r>
            <a:endParaRPr lang="en-US" sz="1200" dirty="0">
              <a:latin typeface="Cambria" pitchFamily="18" charset="0"/>
            </a:endParaRPr>
          </a:p>
        </p:txBody>
      </p:sp>
      <p:cxnSp>
        <p:nvCxnSpPr>
          <p:cNvPr id="49" name="Elbow Connector 48"/>
          <p:cNvCxnSpPr>
            <a:stCxn id="35" idx="1"/>
            <a:endCxn id="47" idx="3"/>
          </p:cNvCxnSpPr>
          <p:nvPr/>
        </p:nvCxnSpPr>
        <p:spPr>
          <a:xfrm rot="10800000">
            <a:off x="4074160" y="1563151"/>
            <a:ext cx="137991" cy="193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10800000" flipV="1">
            <a:off x="4074160" y="1346219"/>
            <a:ext cx="137991" cy="21693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8" y="2955239"/>
            <a:ext cx="155979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Croupier rake-off</a:t>
            </a:r>
            <a:endParaRPr lang="en-US" sz="1200" dirty="0">
              <a:latin typeface="Cambria" pitchFamily="18" charset="0"/>
            </a:endParaRPr>
          </a:p>
        </p:txBody>
      </p:sp>
      <p:cxnSp>
        <p:nvCxnSpPr>
          <p:cNvPr id="52" name="Elbow Connector 51"/>
          <p:cNvCxnSpPr>
            <a:stCxn id="51" idx="1"/>
            <a:endCxn id="7" idx="3"/>
          </p:cNvCxnSpPr>
          <p:nvPr/>
        </p:nvCxnSpPr>
        <p:spPr>
          <a:xfrm rot="10800000">
            <a:off x="2499360" y="2964967"/>
            <a:ext cx="106448" cy="12877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373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22"/>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44"/>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6" grpId="0" animBg="1"/>
      <p:bldP spid="17" grpId="0" animBg="1"/>
      <p:bldP spid="20" grpId="0" animBg="1"/>
      <p:bldP spid="21" grpId="0" animBg="1"/>
      <p:bldP spid="24" grpId="0" animBg="1"/>
      <p:bldP spid="26" grpId="0" animBg="1"/>
      <p:bldP spid="27" grpId="0" animBg="1"/>
      <p:bldP spid="30" grpId="0" animBg="1"/>
      <p:bldP spid="31" grpId="0" animBg="1"/>
      <p:bldP spid="34" grpId="0" animBg="1"/>
      <p:bldP spid="35" grpId="0" animBg="1"/>
      <p:bldP spid="38" grpId="0" animBg="1"/>
      <p:bldP spid="39" grpId="0" animBg="1"/>
      <p:bldP spid="42" grpId="0" animBg="1"/>
      <p:bldP spid="43" grpId="0" animBg="1"/>
      <p:bldP spid="46" grpId="0" animBg="1"/>
      <p:bldP spid="47" grpId="0" animBg="1"/>
      <p:bldP spid="48"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xmlns="" val="2851319046"/>
              </p:ext>
            </p:extLst>
          </p:nvPr>
        </p:nvGraphicFramePr>
        <p:xfrm>
          <a:off x="740809" y="1352197"/>
          <a:ext cx="7129453" cy="4282440"/>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xmlns="" val="2789578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8774</TotalTime>
  <Words>3667</Words>
  <Application>Microsoft Office PowerPoint</Application>
  <PresentationFormat>On-screen Show (4:3)</PresentationFormat>
  <Paragraphs>521</Paragraphs>
  <Slides>21</Slides>
  <Notes>19</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Cachon_Slide_Template</vt:lpstr>
      <vt:lpstr>Office Theme</vt:lpstr>
      <vt:lpstr>1_Cachon_Slide_Template</vt:lpstr>
      <vt:lpstr>Slide 1</vt:lpstr>
      <vt:lpstr>Sustaining Initiatives for Operational Turnaround</vt:lpstr>
      <vt:lpstr>Learning Points:   External View &amp; Operations Forensics</vt:lpstr>
      <vt:lpstr>How to build a ROIC tree  </vt:lpstr>
      <vt:lpstr>Example</vt:lpstr>
      <vt:lpstr>Gaming ROA</vt:lpstr>
      <vt:lpstr>Gaming Industry</vt:lpstr>
      <vt:lpstr>Operations Forensics</vt:lpstr>
      <vt:lpstr>External investment view: ROIC tree  Linking Financial and Operational Flows</vt:lpstr>
      <vt:lpstr>A definition of operations strategy  &amp; Principle of value maximization</vt:lpstr>
      <vt:lpstr>Creating Mass Customized Service through Industrialized Intimacy</vt:lpstr>
      <vt:lpstr>Cost to Serve and Profitability Analysis:  Clue: Start by understanding the processes</vt:lpstr>
      <vt:lpstr>Cost to Serve of mass-customized service:  estimating Peapod’s cost to fill an average order</vt:lpstr>
      <vt:lpstr>Cost to Serve of mass-customized service:  estimating Peapod’s cost to fill an average order (cont’d)</vt:lpstr>
      <vt:lpstr>Cost to Serve of mass-customized service:  estimating Peapod’s cost to fill an average order (cont’d)</vt:lpstr>
      <vt:lpstr>External investment view: ROIC tree  Digging deeper…</vt:lpstr>
      <vt:lpstr>External investment view: ROIC tree  and deeper…: 8 layers deep reveal operational metrics</vt:lpstr>
      <vt:lpstr>ROIC  Very optimistic projection with current demand</vt:lpstr>
      <vt:lpstr>ROIC  Estimate with 2011 demand</vt:lpstr>
      <vt:lpstr>ROIC and Productivity Drivers  Impact of SPH and P&amp;PPH on Estimated 2011</vt:lpstr>
      <vt:lpstr>Learning Points:   External View &amp; Operations Forensics (Peapod)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A. Van Mieghem</cp:lastModifiedBy>
  <cp:revision>379</cp:revision>
  <cp:lastPrinted>2001-08-29T14:47:56Z</cp:lastPrinted>
  <dcterms:created xsi:type="dcterms:W3CDTF">1998-09-22T23:11:58Z</dcterms:created>
  <dcterms:modified xsi:type="dcterms:W3CDTF">2012-01-06T22:42:41Z</dcterms:modified>
</cp:coreProperties>
</file>