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Default Extension="doc" ContentType="application/msword"/>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diagrams/quickStyle1.xml" ContentType="application/vnd.openxmlformats-officedocument.drawingml.diagramStyl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53" r:id="rId3"/>
    <p:sldMasterId id="2147483690" r:id="rId4"/>
    <p:sldMasterId id="2147484040" r:id="rId5"/>
    <p:sldMasterId id="2147484056" r:id="rId6"/>
  </p:sldMasterIdLst>
  <p:notesMasterIdLst>
    <p:notesMasterId r:id="rId44"/>
  </p:notesMasterIdLst>
  <p:handoutMasterIdLst>
    <p:handoutMasterId r:id="rId45"/>
  </p:handoutMasterIdLst>
  <p:sldIdLst>
    <p:sldId id="380" r:id="rId7"/>
    <p:sldId id="372" r:id="rId8"/>
    <p:sldId id="370" r:id="rId9"/>
    <p:sldId id="371" r:id="rId10"/>
    <p:sldId id="376" r:id="rId11"/>
    <p:sldId id="413" r:id="rId12"/>
    <p:sldId id="387" r:id="rId13"/>
    <p:sldId id="388" r:id="rId14"/>
    <p:sldId id="421" r:id="rId15"/>
    <p:sldId id="335" r:id="rId16"/>
    <p:sldId id="342" r:id="rId17"/>
    <p:sldId id="297" r:id="rId18"/>
    <p:sldId id="419" r:id="rId19"/>
    <p:sldId id="418" r:id="rId20"/>
    <p:sldId id="420" r:id="rId21"/>
    <p:sldId id="343" r:id="rId22"/>
    <p:sldId id="385" r:id="rId23"/>
    <p:sldId id="334" r:id="rId24"/>
    <p:sldId id="333" r:id="rId25"/>
    <p:sldId id="416" r:id="rId26"/>
    <p:sldId id="395" r:id="rId27"/>
    <p:sldId id="298" r:id="rId28"/>
    <p:sldId id="414" r:id="rId29"/>
    <p:sldId id="417" r:id="rId30"/>
    <p:sldId id="378" r:id="rId31"/>
    <p:sldId id="374" r:id="rId32"/>
    <p:sldId id="355" r:id="rId33"/>
    <p:sldId id="377" r:id="rId34"/>
    <p:sldId id="381" r:id="rId35"/>
    <p:sldId id="383" r:id="rId36"/>
    <p:sldId id="356" r:id="rId37"/>
    <p:sldId id="358" r:id="rId38"/>
    <p:sldId id="359" r:id="rId39"/>
    <p:sldId id="373" r:id="rId40"/>
    <p:sldId id="389" r:id="rId41"/>
    <p:sldId id="415" r:id="rId42"/>
    <p:sldId id="396" r:id="rId43"/>
  </p:sldIdLst>
  <p:sldSz cx="9144000" cy="6858000" type="screen4x3"/>
  <p:notesSz cx="7010400" cy="92964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C80"/>
    <a:srgbClr val="CCECFF"/>
    <a:srgbClr val="BEC882"/>
    <a:srgbClr val="EAEAEA"/>
    <a:srgbClr val="FF9999"/>
    <a:srgbClr val="FFFF00"/>
    <a:srgbClr val="CCFFCC"/>
    <a:srgbClr val="FF66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1" autoAdjust="0"/>
    <p:restoredTop sz="63669" autoAdjust="0"/>
  </p:normalViewPr>
  <p:slideViewPr>
    <p:cSldViewPr snapToGrid="0">
      <p:cViewPr varScale="1">
        <p:scale>
          <a:sx n="154" d="100"/>
          <a:sy n="154" d="100"/>
        </p:scale>
        <p:origin x="-96" y="-3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2250" y="-762"/>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6209E435-4154-4A4B-B52A-5413AB773DD0}" type="presOf" srcId="{80187C9A-FEFD-434B-8FAC-5F0A0D851023}" destId="{8CB75068-601B-7B46-AE0F-1D9DC79E16E0}" srcOrd="0" destOrd="0" presId="urn:microsoft.com/office/officeart/2005/8/layout/pyramid4"/>
    <dgm:cxn modelId="{93A0A686-6C49-49CD-89B1-625BD903346C}" type="presOf" srcId="{AA2FB89F-C470-B44E-AC59-C9FA0E2D15F2}" destId="{106543B8-F3ED-2744-81A5-AD42C44AB69E}" srcOrd="0" destOrd="0" presId="urn:microsoft.com/office/officeart/2005/8/layout/pyramid4"/>
    <dgm:cxn modelId="{96E83ECB-3F05-4403-9064-1E5D4ACB710B}" type="presOf" srcId="{A2133739-58CC-5D45-88D0-0B85518225FD}" destId="{D89831E2-8F66-044A-8A21-10BA8F9799CB}" srcOrd="0" destOrd="0" presId="urn:microsoft.com/office/officeart/2005/8/layout/pyramid4"/>
    <dgm:cxn modelId="{0285DC83-FA27-4EFF-8B42-1B024D71585A}" type="presOf" srcId="{9EAE6792-C656-3F46-9BE5-78EA6FA6DB4C}" destId="{BAD5D478-11BA-D045-A5CB-CADEDE07340F}" srcOrd="0" destOrd="0" presId="urn:microsoft.com/office/officeart/2005/8/layout/pyramid4"/>
    <dgm:cxn modelId="{54C35039-9829-487E-9C73-F51025C5374A}"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ED650E96-A254-45D7-8BB6-52E6CC8462D9}" type="presParOf" srcId="{8E50B0F8-BD19-1343-8DD1-7758ED02554B}" destId="{8CB75068-601B-7B46-AE0F-1D9DC79E16E0}" srcOrd="0" destOrd="0" presId="urn:microsoft.com/office/officeart/2005/8/layout/pyramid4"/>
    <dgm:cxn modelId="{1AA6F6B7-215A-498F-92FB-979566AAE904}" type="presParOf" srcId="{8E50B0F8-BD19-1343-8DD1-7758ED02554B}" destId="{D89831E2-8F66-044A-8A21-10BA8F9799CB}" srcOrd="1" destOrd="0" presId="urn:microsoft.com/office/officeart/2005/8/layout/pyramid4"/>
    <dgm:cxn modelId="{6515329F-1CBF-4991-A19B-9C56D0866BD6}" type="presParOf" srcId="{8E50B0F8-BD19-1343-8DD1-7758ED02554B}" destId="{BAD5D478-11BA-D045-A5CB-CADEDE07340F}" srcOrd="2" destOrd="0" presId="urn:microsoft.com/office/officeart/2005/8/layout/pyramid4"/>
    <dgm:cxn modelId="{A2679F51-0963-4D65-AF6E-FEECEF05AE49}"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2858599" y="0"/>
          <a:ext cx="1961434" cy="1205175"/>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858599" y="0"/>
        <a:ext cx="1961434" cy="1205175"/>
      </dsp:txXfrm>
    </dsp:sp>
    <dsp:sp modelId="{D89831E2-8F66-044A-8A21-10BA8F9799CB}">
      <dsp:nvSpPr>
        <dsp:cNvPr id="0" name=""/>
        <dsp:cNvSpPr/>
      </dsp:nvSpPr>
      <dsp:spPr>
        <a:xfrm>
          <a:off x="1908138" y="1205175"/>
          <a:ext cx="1937234" cy="1205175"/>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908138" y="1205175"/>
        <a:ext cx="1937234" cy="1205175"/>
      </dsp:txXfrm>
    </dsp:sp>
    <dsp:sp modelId="{BAD5D478-11BA-D045-A5CB-CADEDE07340F}">
      <dsp:nvSpPr>
        <dsp:cNvPr id="0" name=""/>
        <dsp:cNvSpPr/>
      </dsp:nvSpPr>
      <dsp:spPr>
        <a:xfrm rot="10800000">
          <a:off x="2858599" y="1205175"/>
          <a:ext cx="1961434" cy="1205175"/>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858599" y="1205175"/>
        <a:ext cx="1961434" cy="1205175"/>
      </dsp:txXfrm>
    </dsp:sp>
    <dsp:sp modelId="{106543B8-F3ED-2744-81A5-AD42C44AB69E}">
      <dsp:nvSpPr>
        <dsp:cNvPr id="0" name=""/>
        <dsp:cNvSpPr/>
      </dsp:nvSpPr>
      <dsp:spPr>
        <a:xfrm>
          <a:off x="3845373" y="1205175"/>
          <a:ext cx="1961434" cy="1205175"/>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845373" y="1205175"/>
        <a:ext cx="1961434" cy="1205175"/>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589926" cy="384276"/>
          </a:xfrm>
          <a:prstGeom prst="rect">
            <a:avLst/>
          </a:prstGeom>
          <a:noFill/>
          <a:ln w="9525">
            <a:noFill/>
            <a:miter lim="800000"/>
            <a:headEnd/>
            <a:tailEnd/>
          </a:ln>
          <a:effectLst/>
        </p:spPr>
        <p:txBody>
          <a:bodyPr vert="horz" wrap="square" lIns="92986" tIns="46493" rIns="92986" bIns="46493" numCol="1" anchor="t" anchorCtr="0" compatLnSpc="1">
            <a:prstTxWarp prst="textNoShape">
              <a:avLst/>
            </a:prstTxWarp>
          </a:bodyPr>
          <a:lstStyle>
            <a:lvl1pPr defTabSz="931726" eaLnBrk="0" hangingPunct="0">
              <a:defRPr sz="900" i="0"/>
            </a:lvl1pPr>
          </a:lstStyle>
          <a:p>
            <a:pPr>
              <a:defRPr/>
            </a:pPr>
            <a:r>
              <a:rPr lang="en-US" dirty="0"/>
              <a:t>OPNS454 Week </a:t>
            </a:r>
            <a:r>
              <a:rPr lang="en-US" dirty="0" smtClean="0"/>
              <a:t>3: Competencies, Trade-offs &amp; Competition</a:t>
            </a:r>
            <a:endParaRPr lang="en-US" dirty="0"/>
          </a:p>
        </p:txBody>
      </p:sp>
      <p:sp>
        <p:nvSpPr>
          <p:cNvPr id="28676" name="Rectangle 4"/>
          <p:cNvSpPr>
            <a:spLocks noGrp="1" noChangeArrowheads="1"/>
          </p:cNvSpPr>
          <p:nvPr>
            <p:ph type="ftr" sz="quarter" idx="2"/>
          </p:nvPr>
        </p:nvSpPr>
        <p:spPr bwMode="auto">
          <a:xfrm>
            <a:off x="0" y="8927495"/>
            <a:ext cx="4935273" cy="368905"/>
          </a:xfrm>
          <a:prstGeom prst="rect">
            <a:avLst/>
          </a:prstGeom>
          <a:noFill/>
          <a:ln w="9525">
            <a:noFill/>
            <a:miter lim="800000"/>
            <a:headEnd/>
            <a:tailEnd/>
          </a:ln>
          <a:effectLst/>
        </p:spPr>
        <p:txBody>
          <a:bodyPr vert="horz" wrap="square" lIns="92986" tIns="46493" rIns="92986" bIns="46493" numCol="1" anchor="b" anchorCtr="0" compatLnSpc="1">
            <a:prstTxWarp prst="textNoShape">
              <a:avLst/>
            </a:prstTxWarp>
          </a:bodyPr>
          <a:lstStyle>
            <a:lvl1pPr defTabSz="931726" eaLnBrk="0" hangingPunct="0">
              <a:defRPr sz="900" i="0"/>
            </a:lvl1pPr>
          </a:lstStyle>
          <a:p>
            <a:pPr>
              <a:defRPr/>
            </a:pPr>
            <a:r>
              <a:rPr lang="en-US"/>
              <a:t>© Van Mieghem</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4755753" cy="235177"/>
          </a:xfrm>
          <a:prstGeom prst="rect">
            <a:avLst/>
          </a:prstGeom>
          <a:noFill/>
          <a:ln w="9525">
            <a:noFill/>
            <a:miter lim="800000"/>
            <a:headEnd/>
            <a:tailEnd/>
          </a:ln>
          <a:effectLst/>
        </p:spPr>
        <p:txBody>
          <a:bodyPr vert="horz" wrap="square" lIns="92986" tIns="46493" rIns="92986" bIns="46493" numCol="1" anchor="t" anchorCtr="0" compatLnSpc="1">
            <a:prstTxWarp prst="textNoShape">
              <a:avLst/>
            </a:prstTxWarp>
          </a:bodyPr>
          <a:lstStyle>
            <a:lvl1pPr defTabSz="931726"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008298" y="0"/>
            <a:ext cx="2002102" cy="175230"/>
          </a:xfrm>
          <a:prstGeom prst="rect">
            <a:avLst/>
          </a:prstGeom>
          <a:noFill/>
          <a:ln w="9525">
            <a:noFill/>
            <a:miter lim="800000"/>
            <a:headEnd/>
            <a:tailEnd/>
          </a:ln>
          <a:effectLst/>
        </p:spPr>
        <p:txBody>
          <a:bodyPr vert="horz" wrap="square" lIns="92986" tIns="46493" rIns="92986" bIns="46493" numCol="1" anchor="t" anchorCtr="0" compatLnSpc="1">
            <a:prstTxWarp prst="textNoShape">
              <a:avLst/>
            </a:prstTxWarp>
          </a:bodyPr>
          <a:lstStyle>
            <a:lvl1pPr algn="r" defTabSz="931726" eaLnBrk="0" hangingPunct="0">
              <a:defRPr sz="800" i="0"/>
            </a:lvl1pPr>
          </a:lstStyle>
          <a:p>
            <a:pPr>
              <a:defRPr/>
            </a:pPr>
            <a:fld id="{99D1B027-004A-4FE3-BF97-56FE9B34200A}" type="datetime1">
              <a:rPr lang="en-US"/>
              <a:pPr>
                <a:defRPr/>
              </a:pPr>
              <a:t>1/19/2012</a:t>
            </a:fld>
            <a:endParaRPr lang="en-US"/>
          </a:p>
        </p:txBody>
      </p:sp>
      <p:sp>
        <p:nvSpPr>
          <p:cNvPr id="66564" name="Rectangle 4"/>
          <p:cNvSpPr>
            <a:spLocks noGrp="1" noRot="1" noChangeAspect="1" noChangeArrowheads="1" noTextEdit="1"/>
          </p:cNvSpPr>
          <p:nvPr>
            <p:ph type="sldImg" idx="2"/>
          </p:nvPr>
        </p:nvSpPr>
        <p:spPr bwMode="auto">
          <a:xfrm>
            <a:off x="1397000" y="374650"/>
            <a:ext cx="4217988" cy="31654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4" y="3609118"/>
            <a:ext cx="6508353" cy="5449031"/>
          </a:xfrm>
          <a:prstGeom prst="rect">
            <a:avLst/>
          </a:prstGeom>
          <a:noFill/>
          <a:ln w="9525">
            <a:noFill/>
            <a:miter lim="800000"/>
            <a:headEnd/>
            <a:tailEnd/>
          </a:ln>
          <a:effectLst/>
        </p:spPr>
        <p:txBody>
          <a:bodyPr vert="horz" wrap="square" lIns="92986" tIns="46493" rIns="92986"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073521"/>
            <a:ext cx="3038145" cy="222879"/>
          </a:xfrm>
          <a:prstGeom prst="rect">
            <a:avLst/>
          </a:prstGeom>
          <a:noFill/>
          <a:ln w="9525">
            <a:noFill/>
            <a:miter lim="800000"/>
            <a:headEnd/>
            <a:tailEnd/>
          </a:ln>
          <a:effectLst/>
        </p:spPr>
        <p:txBody>
          <a:bodyPr vert="horz" wrap="square" lIns="92986" tIns="46493" rIns="92986" bIns="46493" numCol="1" anchor="b" anchorCtr="0" compatLnSpc="1">
            <a:prstTxWarp prst="textNoShape">
              <a:avLst/>
            </a:prstTxWarp>
          </a:bodyPr>
          <a:lstStyle>
            <a:lvl1pPr defTabSz="931726"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3972257" y="9073521"/>
            <a:ext cx="3038144" cy="222879"/>
          </a:xfrm>
          <a:prstGeom prst="rect">
            <a:avLst/>
          </a:prstGeom>
          <a:noFill/>
          <a:ln w="9525">
            <a:noFill/>
            <a:miter lim="800000"/>
            <a:headEnd/>
            <a:tailEnd/>
          </a:ln>
          <a:effectLst/>
        </p:spPr>
        <p:txBody>
          <a:bodyPr vert="horz" wrap="square" lIns="92986" tIns="46493" rIns="92986" bIns="46493" numCol="1" anchor="b" anchorCtr="0" compatLnSpc="1">
            <a:prstTxWarp prst="textNoShape">
              <a:avLst/>
            </a:prstTxWarp>
          </a:bodyPr>
          <a:lstStyle>
            <a:lvl1pPr algn="r" defTabSz="931726" eaLnBrk="0" hangingPunct="0">
              <a:defRPr sz="800" i="0"/>
            </a:lvl1pPr>
          </a:lstStyle>
          <a:p>
            <a:pPr>
              <a:defRPr/>
            </a:pPr>
            <a:fld id="{D73649EE-BF21-4B01-A53A-3B28FB074D85}" type="slidenum">
              <a:rPr lang="en-US"/>
              <a:pPr>
                <a:defRPr/>
              </a:pPr>
              <a:t>‹#›</a:t>
            </a:fld>
            <a:endParaRPr 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30356"/>
            <a:r>
              <a:rPr lang="en-US" dirty="0" smtClean="0"/>
              <a:t>© Van Mieghem</a:t>
            </a:r>
          </a:p>
        </p:txBody>
      </p:sp>
      <p:sp>
        <p:nvSpPr>
          <p:cNvPr id="67588" name="Rectangle 7"/>
          <p:cNvSpPr>
            <a:spLocks noGrp="1" noChangeArrowheads="1"/>
          </p:cNvSpPr>
          <p:nvPr>
            <p:ph type="sldNum" sz="quarter" idx="5"/>
          </p:nvPr>
        </p:nvSpPr>
        <p:spPr>
          <a:noFill/>
        </p:spPr>
        <p:txBody>
          <a:bodyPr/>
          <a:lstStyle/>
          <a:p>
            <a:pPr defTabSz="930356"/>
            <a:fld id="{53453B20-3567-4744-9717-73391E8B4BF9}" type="slidenum">
              <a:rPr lang="en-US" smtClean="0"/>
              <a:pPr defTabSz="930356"/>
              <a:t>1</a:t>
            </a:fld>
            <a:endParaRPr lang="en-US" dirty="0" smtClean="0"/>
          </a:p>
        </p:txBody>
      </p:sp>
      <p:sp>
        <p:nvSpPr>
          <p:cNvPr id="67589" name="Rectangle 2"/>
          <p:cNvSpPr>
            <a:spLocks noGrp="1" noRot="1" noChangeAspect="1" noChangeArrowheads="1" noTextEdit="1"/>
          </p:cNvSpPr>
          <p:nvPr>
            <p:ph type="sldImg"/>
          </p:nvPr>
        </p:nvSpPr>
        <p:spPr>
          <a:xfrm>
            <a:off x="1463675" y="314325"/>
            <a:ext cx="4084638" cy="3063875"/>
          </a:xfrm>
          <a:ln/>
        </p:spPr>
      </p:sp>
      <p:sp>
        <p:nvSpPr>
          <p:cNvPr id="67590" name="Rectangle 5"/>
          <p:cNvSpPr>
            <a:spLocks noGrp="1" noChangeArrowheads="1"/>
          </p:cNvSpPr>
          <p:nvPr>
            <p:ph type="body" idx="1"/>
          </p:nvPr>
        </p:nvSpPr>
        <p:spPr>
          <a:xfrm>
            <a:off x="553774" y="3790496"/>
            <a:ext cx="5899811" cy="5103183"/>
          </a:xfrm>
          <a:noFill/>
          <a:ln/>
        </p:spPr>
        <p:txBody>
          <a:bodyPr lIns="91915" tIns="45958" rIns="91915" bIns="45958"/>
          <a:lstStyle/>
          <a:p>
            <a:r>
              <a:rPr lang="en-US" dirty="0" smtClean="0"/>
              <a:t>2011 Plan for 1.5hr ACC class: (</a:t>
            </a:r>
            <a:r>
              <a:rPr lang="en-US" dirty="0" err="1" smtClean="0"/>
              <a:t>actuals</a:t>
            </a:r>
            <a:r>
              <a:rPr lang="en-US" dirty="0" smtClean="0"/>
              <a:t> in </a:t>
            </a:r>
            <a:r>
              <a:rPr lang="en-US" dirty="0" err="1" smtClean="0"/>
              <a:t>parens</a:t>
            </a:r>
            <a:r>
              <a:rPr lang="en-US" dirty="0" smtClean="0"/>
              <a:t>)</a:t>
            </a:r>
          </a:p>
          <a:p>
            <a:r>
              <a:rPr lang="en-US" dirty="0" smtClean="0"/>
              <a:t>3:30pm: facts:</a:t>
            </a:r>
            <a:r>
              <a:rPr lang="en-US" baseline="0" dirty="0" smtClean="0"/>
              <a:t> few leaders leverage competitive info as much as they could.  Today we want to see how what we’ve seen so far in the course, all comes together using the ACC case.</a:t>
            </a:r>
            <a:endParaRPr lang="en-US" dirty="0" smtClean="0"/>
          </a:p>
          <a:p>
            <a:r>
              <a:rPr lang="en-US" dirty="0" smtClean="0"/>
              <a:t>3:35pm:  do 45min on BB showing the value</a:t>
            </a:r>
            <a:r>
              <a:rPr lang="en-US" baseline="0" dirty="0" smtClean="0"/>
              <a:t> of differentiation, </a:t>
            </a:r>
            <a:r>
              <a:rPr lang="en-US" dirty="0" smtClean="0"/>
              <a:t>localization,</a:t>
            </a:r>
            <a:r>
              <a:rPr lang="en-US" baseline="0" dirty="0" smtClean="0"/>
              <a:t> and volume adjustments.</a:t>
            </a:r>
          </a:p>
          <a:p>
            <a:r>
              <a:rPr lang="en-US" baseline="0" dirty="0" smtClean="0"/>
              <a:t>4:20pm (</a:t>
            </a:r>
            <a:r>
              <a:rPr lang="en-US" baseline="0" smtClean="0"/>
              <a:t>actual was 4:40 here): </a:t>
            </a:r>
            <a:r>
              <a:rPr lang="en-US" baseline="0" dirty="0" smtClean="0"/>
              <a:t>move to slides</a:t>
            </a:r>
          </a:p>
          <a:p>
            <a:r>
              <a:rPr lang="en-US" baseline="0" dirty="0" smtClean="0"/>
              <a:t>4:50pm: summary using the trade-off curves </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83971" name="Rectangle 6"/>
          <p:cNvSpPr>
            <a:spLocks noGrp="1" noChangeArrowheads="1"/>
          </p:cNvSpPr>
          <p:nvPr>
            <p:ph type="ftr" sz="quarter" idx="4"/>
          </p:nvPr>
        </p:nvSpPr>
        <p:spPr>
          <a:noFill/>
        </p:spPr>
        <p:txBody>
          <a:bodyPr/>
          <a:lstStyle/>
          <a:p>
            <a:pPr defTabSz="930356"/>
            <a:r>
              <a:rPr lang="en-US" dirty="0" smtClean="0"/>
              <a:t>© Van Mieghem</a:t>
            </a:r>
          </a:p>
        </p:txBody>
      </p:sp>
      <p:sp>
        <p:nvSpPr>
          <p:cNvPr id="83972" name="Rectangle 7"/>
          <p:cNvSpPr>
            <a:spLocks noGrp="1" noChangeArrowheads="1"/>
          </p:cNvSpPr>
          <p:nvPr>
            <p:ph type="sldNum" sz="quarter" idx="5"/>
          </p:nvPr>
        </p:nvSpPr>
        <p:spPr>
          <a:noFill/>
        </p:spPr>
        <p:txBody>
          <a:bodyPr/>
          <a:lstStyle/>
          <a:p>
            <a:pPr defTabSz="930356"/>
            <a:fld id="{72D6A995-FFBB-4A21-AC9D-EFDB6343E389}" type="slidenum">
              <a:rPr lang="en-US" smtClean="0"/>
              <a:pPr defTabSz="930356"/>
              <a:t>10</a:t>
            </a:fld>
            <a:endParaRPr lang="en-US" dirty="0" smtClean="0"/>
          </a:p>
        </p:txBody>
      </p:sp>
      <p:sp>
        <p:nvSpPr>
          <p:cNvPr id="83973" name="Rectangle 2"/>
          <p:cNvSpPr>
            <a:spLocks noGrp="1" noRot="1" noChangeAspect="1" noChangeArrowheads="1" noTextEdit="1"/>
          </p:cNvSpPr>
          <p:nvPr>
            <p:ph type="sldImg"/>
          </p:nvPr>
        </p:nvSpPr>
        <p:spPr>
          <a:ln/>
        </p:spPr>
      </p:sp>
      <p:sp>
        <p:nvSpPr>
          <p:cNvPr id="83974" name="Rectangle 3"/>
          <p:cNvSpPr>
            <a:spLocks noGrp="1" noChangeArrowheads="1"/>
          </p:cNvSpPr>
          <p:nvPr>
            <p:ph type="body" idx="1"/>
          </p:nvPr>
        </p:nvSpPr>
        <p:spPr>
          <a:xfrm>
            <a:off x="251024" y="3961116"/>
            <a:ext cx="6508353" cy="4983288"/>
          </a:xfrm>
          <a:noFill/>
          <a:ln/>
        </p:spPr>
        <p:txBody>
          <a:bodyPr/>
          <a:lstStyle/>
          <a:p>
            <a:pPr marL="189744" indent="-189744">
              <a:lnSpc>
                <a:spcPct val="90000"/>
              </a:lnSpc>
            </a:pPr>
            <a:r>
              <a:rPr lang="en-US" dirty="0" smtClean="0"/>
              <a:t>Recall that our goal is to come up with a recommendation to Denise using the following plan:</a:t>
            </a:r>
          </a:p>
          <a:p>
            <a:pPr marL="189744" indent="-189744">
              <a:lnSpc>
                <a:spcPct val="90000"/>
              </a:lnSpc>
              <a:buFontTx/>
              <a:buAutoNum type="arabicPeriod"/>
            </a:pPr>
            <a:r>
              <a:rPr lang="en-US" dirty="0" smtClean="0"/>
              <a:t>Assess the situation by contrasting ACC and DJC’s OS.  This is an application of class 1. </a:t>
            </a:r>
            <a:r>
              <a:rPr lang="en-US" i="1" dirty="0" smtClean="0"/>
              <a:t>Done</a:t>
            </a:r>
            <a:endParaRPr lang="en-US" dirty="0" smtClean="0"/>
          </a:p>
          <a:p>
            <a:pPr marL="189744" indent="-189744">
              <a:lnSpc>
                <a:spcPct val="90000"/>
              </a:lnSpc>
              <a:buFontTx/>
              <a:buAutoNum type="arabicPeriod"/>
            </a:pPr>
            <a:r>
              <a:rPr lang="en-US" dirty="0" smtClean="0"/>
              <a:t>Analyze the sources of the cost differential. </a:t>
            </a:r>
            <a:r>
              <a:rPr lang="en-US" i="1" dirty="0" smtClean="0"/>
              <a:t>Let’s now analyze the cost differential, focusing on ACC’s process for its custom segment b/c that’s the question we’re interested in.</a:t>
            </a:r>
            <a:endParaRPr lang="en-US" dirty="0" smtClean="0"/>
          </a:p>
          <a:p>
            <a:pPr marL="189744" indent="-189744">
              <a:lnSpc>
                <a:spcPct val="90000"/>
              </a:lnSpc>
              <a:buFontTx/>
              <a:buAutoNum type="arabicPeriod"/>
            </a:pPr>
            <a:r>
              <a:rPr lang="en-US" dirty="0" smtClean="0"/>
              <a:t>Assess the threat and recommend a plan of action.</a:t>
            </a:r>
          </a:p>
          <a:p>
            <a:pPr marL="189744" indent="-189744">
              <a:lnSpc>
                <a:spcPct val="90000"/>
              </a:lnSpc>
            </a:pPr>
            <a:endParaRPr lang="en-US" dirty="0" smtClean="0"/>
          </a:p>
          <a:p>
            <a:pPr marL="189744" indent="-189744">
              <a:lnSpc>
                <a:spcPct val="90000"/>
              </a:lnSpc>
            </a:pPr>
            <a:endParaRPr lang="en-US" dirty="0" smtClean="0"/>
          </a:p>
          <a:p>
            <a:pPr marL="189744" indent="-189744">
              <a:lnSpc>
                <a:spcPct val="90000"/>
              </a:lnSpc>
            </a:pPr>
            <a:r>
              <a:rPr lang="en-US" dirty="0" smtClean="0"/>
              <a:t>How large is the differentiation advantage for ACC?</a:t>
            </a:r>
          </a:p>
          <a:p>
            <a:pPr marL="647271" lvl="1" indent="-189744">
              <a:lnSpc>
                <a:spcPct val="90000"/>
              </a:lnSpc>
            </a:pPr>
            <a:r>
              <a:rPr lang="en-US" dirty="0" smtClean="0"/>
              <a:t>A proxy for Value(</a:t>
            </a:r>
            <a:r>
              <a:rPr lang="en-US" dirty="0" smtClean="0">
                <a:latin typeface="Symbol" pitchFamily="18" charset="2"/>
              </a:rPr>
              <a:t>D</a:t>
            </a:r>
            <a:r>
              <a:rPr lang="en-US" i="1" dirty="0" smtClean="0"/>
              <a:t>X</a:t>
            </a:r>
            <a:r>
              <a:rPr lang="en-US" dirty="0" smtClean="0"/>
              <a:t>) is </a:t>
            </a:r>
            <a:r>
              <a:rPr lang="en-US" dirty="0" err="1" smtClean="0">
                <a:latin typeface="Symbol" pitchFamily="18" charset="2"/>
              </a:rPr>
              <a:t>D</a:t>
            </a:r>
            <a:r>
              <a:rPr lang="en-US" i="1" dirty="0" err="1" smtClean="0"/>
              <a:t>Price</a:t>
            </a:r>
            <a:r>
              <a:rPr lang="en-US" i="1" dirty="0" smtClean="0"/>
              <a:t>.  How find price, given that we have COGS?</a:t>
            </a:r>
          </a:p>
          <a:p>
            <a:pPr marL="647271" lvl="1" indent="-189744">
              <a:lnSpc>
                <a:spcPct val="90000"/>
              </a:lnSpc>
            </a:pPr>
            <a:r>
              <a:rPr lang="en-US" dirty="0" smtClean="0"/>
              <a:t>Recall: </a:t>
            </a:r>
            <a:r>
              <a:rPr lang="en-US" dirty="0" err="1" smtClean="0"/>
              <a:t>GrossMarginPercentage</a:t>
            </a:r>
            <a:r>
              <a:rPr lang="en-US" dirty="0" smtClean="0"/>
              <a:t> </a:t>
            </a:r>
            <a:r>
              <a:rPr lang="en-US" dirty="0" err="1" smtClean="0"/>
              <a:t>gmp</a:t>
            </a:r>
            <a:r>
              <a:rPr lang="en-US" dirty="0" smtClean="0"/>
              <a:t> = (p-c)/p </a:t>
            </a:r>
            <a:r>
              <a:rPr lang="en-US" i="1" dirty="0" smtClean="0">
                <a:cs typeface="Times New Roman" pitchFamily="18" charset="0"/>
              </a:rPr>
              <a:t>→ p </a:t>
            </a:r>
            <a:r>
              <a:rPr lang="en-US" dirty="0" smtClean="0">
                <a:cs typeface="Times New Roman" pitchFamily="18" charset="0"/>
              </a:rPr>
              <a:t>= COGS/(1 – </a:t>
            </a:r>
            <a:r>
              <a:rPr lang="en-US" i="1" dirty="0" err="1" smtClean="0">
                <a:cs typeface="Times New Roman" pitchFamily="18" charset="0"/>
              </a:rPr>
              <a:t>gmp</a:t>
            </a:r>
            <a:r>
              <a:rPr lang="en-US" dirty="0" smtClean="0">
                <a:cs typeface="Times New Roman" pitchFamily="18" charset="0"/>
              </a:rPr>
              <a:t>)</a:t>
            </a:r>
          </a:p>
          <a:p>
            <a:pPr marL="647271" lvl="1" indent="-189744">
              <a:lnSpc>
                <a:spcPct val="90000"/>
              </a:lnSpc>
            </a:pPr>
            <a:r>
              <a:rPr lang="en-US" dirty="0" smtClean="0">
                <a:cs typeface="Times New Roman" pitchFamily="18" charset="0"/>
              </a:rPr>
              <a:t>	[don’t confuse with </a:t>
            </a:r>
            <a:r>
              <a:rPr lang="en-US" dirty="0" err="1" smtClean="0">
                <a:cs typeface="Times New Roman" pitchFamily="18" charset="0"/>
              </a:rPr>
              <a:t>MarkUpPercentage</a:t>
            </a:r>
            <a:r>
              <a:rPr lang="en-US" dirty="0" smtClean="0">
                <a:cs typeface="Times New Roman" pitchFamily="18" charset="0"/>
              </a:rPr>
              <a:t> </a:t>
            </a:r>
            <a:r>
              <a:rPr lang="en-US" dirty="0" err="1" smtClean="0">
                <a:cs typeface="Times New Roman" pitchFamily="18" charset="0"/>
              </a:rPr>
              <a:t>mup</a:t>
            </a:r>
            <a:r>
              <a:rPr lang="en-US" dirty="0" smtClean="0">
                <a:cs typeface="Times New Roman" pitchFamily="18" charset="0"/>
              </a:rPr>
              <a:t> = (p-c)/c </a:t>
            </a:r>
            <a:r>
              <a:rPr lang="en-US" i="1" dirty="0" smtClean="0">
                <a:cs typeface="Times New Roman" pitchFamily="18" charset="0"/>
              </a:rPr>
              <a:t>→ p </a:t>
            </a:r>
            <a:r>
              <a:rPr lang="en-US" dirty="0" smtClean="0">
                <a:cs typeface="Times New Roman" pitchFamily="18" charset="0"/>
              </a:rPr>
              <a:t>= COGS x (1 + </a:t>
            </a:r>
            <a:r>
              <a:rPr lang="en-US" i="1" dirty="0" err="1" smtClean="0">
                <a:cs typeface="Times New Roman" pitchFamily="18" charset="0"/>
              </a:rPr>
              <a:t>mup</a:t>
            </a:r>
            <a:r>
              <a:rPr lang="en-US" dirty="0" smtClean="0">
                <a:cs typeface="Times New Roman" pitchFamily="18" charset="0"/>
              </a:rPr>
              <a:t>)</a:t>
            </a:r>
          </a:p>
          <a:p>
            <a:pPr marL="647271" lvl="1" indent="-189744">
              <a:lnSpc>
                <a:spcPct val="90000"/>
              </a:lnSpc>
            </a:pPr>
            <a:r>
              <a:rPr lang="en-US" dirty="0" smtClean="0">
                <a:cs typeface="Times New Roman" pitchFamily="18" charset="0"/>
              </a:rPr>
              <a:t>	but: </a:t>
            </a:r>
          </a:p>
          <a:p>
            <a:pPr marL="647271" lvl="1" indent="-189744">
              <a:lnSpc>
                <a:spcPct val="90000"/>
              </a:lnSpc>
              <a:buFontTx/>
              <a:buAutoNum type="arabicPeriod"/>
            </a:pPr>
            <a:r>
              <a:rPr lang="en-US" dirty="0" smtClean="0">
                <a:cs typeface="Times New Roman" pitchFamily="18" charset="0"/>
              </a:rPr>
              <a:t>this is only a proxy; DJC may change its margin and price when coming to US.  Thus, use this only at current (un-localized) prices.</a:t>
            </a:r>
          </a:p>
          <a:p>
            <a:pPr marL="647271" lvl="1" indent="-189744">
              <a:lnSpc>
                <a:spcPct val="90000"/>
              </a:lnSpc>
              <a:buFontTx/>
              <a:buAutoNum type="arabicPeriod"/>
            </a:pPr>
            <a:r>
              <a:rPr lang="en-US" dirty="0" smtClean="0">
                <a:cs typeface="Times New Roman" pitchFamily="18" charset="0"/>
              </a:rPr>
              <a:t>This margin number is either an average of both segments, or 0% for standard (in which case custom would be 43%/0.15 = 6 x 43%!)</a:t>
            </a:r>
          </a:p>
          <a:p>
            <a:pPr marL="647271" lvl="1" indent="-189744">
              <a:lnSpc>
                <a:spcPct val="90000"/>
              </a:lnSpc>
            </a:pPr>
            <a:endParaRPr lang="en-US" dirty="0" smtClean="0"/>
          </a:p>
          <a:p>
            <a:pPr marL="189744" indent="-189744">
              <a:lnSpc>
                <a:spcPct val="90000"/>
              </a:lnSpc>
            </a:pPr>
            <a:r>
              <a:rPr lang="en-US" dirty="0" smtClean="0"/>
              <a:t>Key condition: The </a:t>
            </a:r>
            <a:r>
              <a:rPr lang="en-US" dirty="0" smtClean="0">
                <a:latin typeface="Symbol" pitchFamily="18" charset="2"/>
              </a:rPr>
              <a:t>D</a:t>
            </a:r>
            <a:r>
              <a:rPr lang="en-US" dirty="0" smtClean="0"/>
              <a:t> inequality: Value(</a:t>
            </a:r>
            <a:r>
              <a:rPr lang="en-US" dirty="0" smtClean="0">
                <a:latin typeface="Symbol" pitchFamily="18" charset="2"/>
              </a:rPr>
              <a:t>D</a:t>
            </a:r>
            <a:r>
              <a:rPr lang="en-US" i="1" dirty="0" smtClean="0"/>
              <a:t>X</a:t>
            </a:r>
            <a:r>
              <a:rPr lang="en-US" dirty="0" smtClean="0"/>
              <a:t>) &gt;? </a:t>
            </a:r>
            <a:r>
              <a:rPr lang="en-US" dirty="0" smtClean="0">
                <a:latin typeface="Symbol" pitchFamily="18" charset="2"/>
              </a:rPr>
              <a:t>D</a:t>
            </a:r>
            <a:r>
              <a:rPr lang="en-US" i="1" dirty="0" smtClean="0"/>
              <a:t>C</a:t>
            </a:r>
          </a:p>
          <a:p>
            <a:pPr marL="1103268" lvl="2" indent="-189744">
              <a:lnSpc>
                <a:spcPct val="90000"/>
              </a:lnSpc>
            </a:pPr>
            <a:r>
              <a:rPr lang="en-US" i="1" dirty="0" smtClean="0"/>
              <a:t>If yes: </a:t>
            </a:r>
            <a:r>
              <a:rPr lang="en-US" dirty="0" smtClean="0"/>
              <a:t>the differentiation strategy is more profitable (per unit). But there are still two competitive forecast scenarios to consider:</a:t>
            </a:r>
          </a:p>
          <a:p>
            <a:pPr marL="1103268" lvl="2" indent="-189744">
              <a:lnSpc>
                <a:spcPct val="90000"/>
              </a:lnSpc>
            </a:pPr>
            <a:r>
              <a:rPr lang="en-US" dirty="0" smtClean="0"/>
              <a:t> STRESS THE TWO QUESTIONS, THIS IS KEY.</a:t>
            </a:r>
          </a:p>
          <a:p>
            <a:pPr marL="1103268" lvl="2" indent="-189744">
              <a:lnSpc>
                <a:spcPct val="90000"/>
              </a:lnSpc>
            </a:pPr>
            <a:r>
              <a:rPr lang="en-US" dirty="0" smtClean="0"/>
              <a:t>We will consider as main question: what if DJC were to copy us?  </a:t>
            </a:r>
          </a:p>
          <a:p>
            <a:pPr marL="1103268" lvl="2" indent="-189744">
              <a:lnSpc>
                <a:spcPct val="90000"/>
              </a:lnSpc>
            </a:pPr>
            <a:r>
              <a:rPr lang="en-US" dirty="0" smtClean="0"/>
              <a:t>How do we answer the last two questions?  We must correct the cost differential for any change in strategy (and volume), the remainder is OE.</a:t>
            </a:r>
          </a:p>
          <a:p>
            <a:pPr marL="1103268" lvl="2" indent="-189744">
              <a:lnSpc>
                <a:spcPct val="90000"/>
              </a:lnSpc>
            </a:pPr>
            <a:r>
              <a:rPr lang="en-US" dirty="0" smtClean="0"/>
              <a:t>We shall first try to estimate what cost advantage remains for DJC </a:t>
            </a:r>
            <a:r>
              <a:rPr lang="en-US" i="1" dirty="0" smtClean="0"/>
              <a:t>if it were to compete in our niche (which will increase its costs).  </a:t>
            </a:r>
            <a:r>
              <a:rPr lang="en-US" dirty="0" smtClean="0"/>
              <a:t>Then we will ask ourselves what ACC can do to protect itself in that segment (and also to protect its standard segment).</a:t>
            </a:r>
          </a:p>
          <a:p>
            <a:pPr marL="1103268" lvl="2" indent="-189744">
              <a:lnSpc>
                <a:spcPct val="90000"/>
              </a:lnSpc>
            </a:pPr>
            <a:endParaRPr lang="en-US" dirty="0" smtClean="0"/>
          </a:p>
          <a:p>
            <a:pPr marL="1103268" lvl="2" indent="-189744">
              <a:lnSpc>
                <a:spcPct val="90000"/>
              </a:lnSpc>
            </a:pPr>
            <a:endParaRPr lang="en-US" dirty="0" smtClean="0"/>
          </a:p>
          <a:p>
            <a:pPr marL="189744" indent="-189744">
              <a:lnSpc>
                <a:spcPct val="90000"/>
              </a:lnSpc>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84995" name="Rectangle 6"/>
          <p:cNvSpPr>
            <a:spLocks noGrp="1" noChangeArrowheads="1"/>
          </p:cNvSpPr>
          <p:nvPr>
            <p:ph type="ftr" sz="quarter" idx="4"/>
          </p:nvPr>
        </p:nvSpPr>
        <p:spPr>
          <a:noFill/>
        </p:spPr>
        <p:txBody>
          <a:bodyPr/>
          <a:lstStyle/>
          <a:p>
            <a:pPr defTabSz="930356"/>
            <a:r>
              <a:rPr lang="en-US" dirty="0" smtClean="0"/>
              <a:t>© Van Mieghem</a:t>
            </a:r>
          </a:p>
        </p:txBody>
      </p:sp>
      <p:sp>
        <p:nvSpPr>
          <p:cNvPr id="84996" name="Rectangle 7"/>
          <p:cNvSpPr>
            <a:spLocks noGrp="1" noChangeArrowheads="1"/>
          </p:cNvSpPr>
          <p:nvPr>
            <p:ph type="sldNum" sz="quarter" idx="5"/>
          </p:nvPr>
        </p:nvSpPr>
        <p:spPr>
          <a:noFill/>
        </p:spPr>
        <p:txBody>
          <a:bodyPr/>
          <a:lstStyle/>
          <a:p>
            <a:pPr defTabSz="930356"/>
            <a:fld id="{B8F19784-186D-4809-B799-B08B359933DE}" type="slidenum">
              <a:rPr lang="en-US" smtClean="0"/>
              <a:pPr defTabSz="930356"/>
              <a:t>11</a:t>
            </a:fld>
            <a:endParaRPr lang="en-US" dirty="0" smtClean="0"/>
          </a:p>
        </p:txBody>
      </p:sp>
      <p:sp>
        <p:nvSpPr>
          <p:cNvPr id="84997" name="Rectangle 2"/>
          <p:cNvSpPr>
            <a:spLocks noGrp="1" noRot="1" noChangeAspect="1" noChangeArrowheads="1" noTextEdit="1"/>
          </p:cNvSpPr>
          <p:nvPr>
            <p:ph type="sldImg"/>
          </p:nvPr>
        </p:nvSpPr>
        <p:spPr>
          <a:ln/>
        </p:spPr>
      </p:sp>
      <p:sp>
        <p:nvSpPr>
          <p:cNvPr id="84998" name="Rectangle 3"/>
          <p:cNvSpPr>
            <a:spLocks noGrp="1" noChangeArrowheads="1"/>
          </p:cNvSpPr>
          <p:nvPr>
            <p:ph type="body" idx="1"/>
          </p:nvPr>
        </p:nvSpPr>
        <p:spPr>
          <a:noFill/>
          <a:ln/>
        </p:spPr>
        <p:txBody>
          <a:bodyPr/>
          <a:lstStyle/>
          <a:p>
            <a:pPr marL="189744" indent="-189744">
              <a:buFontTx/>
              <a:buChar char="•"/>
            </a:pPr>
            <a:r>
              <a:rPr lang="en-US" sz="900" dirty="0" smtClean="0">
                <a:latin typeface="Symbol" pitchFamily="18" charset="2"/>
              </a:rPr>
              <a:t>D</a:t>
            </a:r>
            <a:r>
              <a:rPr lang="en-US" sz="900" i="1" dirty="0" smtClean="0"/>
              <a:t>C</a:t>
            </a:r>
            <a:r>
              <a:rPr lang="en-US" sz="900" baseline="-25000" dirty="0" smtClean="0"/>
              <a:t>V</a:t>
            </a:r>
            <a:r>
              <a:rPr lang="en-US" sz="900" dirty="0" smtClean="0"/>
              <a:t> is cost of “non-strategic” excess capacity, resulting from insufficient market demand.  (Less than we targeted.)  It really measures loss of scale economies.</a:t>
            </a:r>
          </a:p>
          <a:p>
            <a:pPr marL="189744" indent="-189744">
              <a:buFontTx/>
              <a:buChar char="•"/>
            </a:pPr>
            <a:endParaRPr lang="en-US" sz="900" dirty="0" smtClean="0"/>
          </a:p>
          <a:p>
            <a:pPr marL="189744" indent="-189744">
              <a:buFontTx/>
              <a:buChar char="•"/>
            </a:pPr>
            <a:r>
              <a:rPr lang="en-US" sz="900" dirty="0" smtClean="0"/>
              <a:t>To illustrate and make sure we all understand what is meant by </a:t>
            </a:r>
            <a:r>
              <a:rPr lang="en-US" sz="900" dirty="0" smtClean="0">
                <a:latin typeface="Symbol" pitchFamily="18" charset="2"/>
              </a:rPr>
              <a:t>D</a:t>
            </a:r>
            <a:r>
              <a:rPr lang="en-US" sz="900" i="1" dirty="0" smtClean="0"/>
              <a:t>C</a:t>
            </a:r>
            <a:r>
              <a:rPr lang="en-US" sz="900" baseline="-25000" dirty="0" smtClean="0"/>
              <a:t>V</a:t>
            </a:r>
            <a:r>
              <a:rPr lang="en-US" sz="900" dirty="0" smtClean="0"/>
              <a:t> consider ACC:</a:t>
            </a:r>
          </a:p>
          <a:p>
            <a:pPr marL="189744" indent="-189744">
              <a:buFontTx/>
              <a:buAutoNum type="arabicPeriod"/>
            </a:pPr>
            <a:r>
              <a:rPr lang="en-US" sz="900" dirty="0" smtClean="0"/>
              <a:t>What is ACC’s capacity?		600M units/yr</a:t>
            </a:r>
          </a:p>
          <a:p>
            <a:pPr marL="189744" indent="-189744">
              <a:buFontTx/>
              <a:buAutoNum type="arabicPeriod"/>
            </a:pPr>
            <a:r>
              <a:rPr lang="en-US" sz="900" dirty="0" smtClean="0"/>
              <a:t>What utilization does it strive for strategically?	85% = 510 M/yr</a:t>
            </a:r>
          </a:p>
          <a:p>
            <a:pPr marL="189744" indent="-189744">
              <a:buFontTx/>
              <a:buAutoNum type="arabicPeriod"/>
            </a:pPr>
            <a:r>
              <a:rPr lang="en-US" sz="900" dirty="0" smtClean="0"/>
              <a:t>But what is its current utilization?		70% = 420 M/yr</a:t>
            </a:r>
          </a:p>
          <a:p>
            <a:pPr marL="189744" indent="-189744">
              <a:buFontTx/>
              <a:buAutoNum type="arabicPeriod"/>
            </a:pPr>
            <a:endParaRPr lang="en-US" sz="900" dirty="0" smtClean="0"/>
          </a:p>
          <a:p>
            <a:pPr marL="189744" indent="-189744"/>
            <a:r>
              <a:rPr lang="en-US" sz="900" dirty="0" smtClean="0"/>
              <a:t>The difference between 1 and 2 is due to strategy, between 2 and 3 is due to lower volume sold than we aim for.  That is what we call the volume-driven cost differential.  We isolate this effect b/c we want to assess the cost of the process </a:t>
            </a:r>
            <a:r>
              <a:rPr lang="en-US" sz="900" i="1" dirty="0" smtClean="0"/>
              <a:t>if </a:t>
            </a:r>
            <a:r>
              <a:rPr lang="en-US" sz="900" dirty="0" smtClean="0"/>
              <a:t>it were to be operated under conditions that we strategically plan for. Ch 2: “</a:t>
            </a:r>
            <a:r>
              <a:rPr lang="en-US" sz="900" dirty="0" smtClean="0">
                <a:latin typeface="Symbol" pitchFamily="18" charset="2"/>
              </a:rPr>
              <a:t>D</a:t>
            </a:r>
            <a:r>
              <a:rPr lang="en-US" sz="900" i="1" dirty="0" smtClean="0"/>
              <a:t>C</a:t>
            </a:r>
            <a:r>
              <a:rPr lang="en-US" sz="900" baseline="-25000" dirty="0" smtClean="0"/>
              <a:t>S</a:t>
            </a:r>
            <a:r>
              <a:rPr lang="en-US" sz="900" dirty="0" smtClean="0"/>
              <a:t> is the change in cost due to a change in market positioning only.”</a:t>
            </a:r>
          </a:p>
          <a:p>
            <a:pPr marL="189744" indent="-189744"/>
            <a:endParaRPr lang="en-US" sz="900" dirty="0" smtClean="0"/>
          </a:p>
          <a:p>
            <a:pPr marL="189744" indent="-189744"/>
            <a:r>
              <a:rPr lang="en-US" sz="900" dirty="0" smtClean="0"/>
              <a:t>Let us now estimate this cost breakdown for COGS by looking at each line item in detail. (Actually, we’ll focus on RM and FC (depreciation) and my numbers are just one example of how it can be done.  Some allocations are judgment calls.  Let’s discuss those when we get at them and tell us what you did.) </a:t>
            </a:r>
            <a:r>
              <a:rPr lang="en-US" sz="900" dirty="0" smtClean="0">
                <a:solidFill>
                  <a:srgbClr val="FF0000"/>
                </a:solidFill>
              </a:rPr>
              <a:t>Note that we really should look at Total Landed/Supply Cost = COGS + working capital [which include service and inventory concerns]; we’ll do that in two weeks with </a:t>
            </a:r>
            <a:r>
              <a:rPr lang="en-US" sz="900" dirty="0" err="1" smtClean="0">
                <a:solidFill>
                  <a:srgbClr val="FF0000"/>
                </a:solidFill>
              </a:rPr>
              <a:t>Offshoring</a:t>
            </a:r>
            <a:r>
              <a:rPr lang="en-US" sz="900" dirty="0" smtClean="0">
                <a:solidFill>
                  <a:srgbClr val="FF0000"/>
                </a:solidFill>
              </a:rPr>
              <a:t> and </a:t>
            </a:r>
            <a:r>
              <a:rPr lang="en-US" sz="900" dirty="0" err="1" smtClean="0">
                <a:solidFill>
                  <a:srgbClr val="FF0000"/>
                </a:solidFill>
              </a:rPr>
              <a:t>Mex</a:t>
            </a:r>
            <a:r>
              <a:rPr lang="en-US" sz="900" dirty="0" smtClean="0">
                <a:solidFill>
                  <a:srgbClr val="FF0000"/>
                </a:solidFill>
              </a:rPr>
              <a:t>-China.</a:t>
            </a:r>
            <a:endParaRPr lang="en-US" sz="900" dirty="0" smtClean="0"/>
          </a:p>
          <a:p>
            <a:pPr marL="189744" indent="-189744"/>
            <a:endParaRPr lang="en-US" sz="900" dirty="0" smtClean="0"/>
          </a:p>
          <a:p>
            <a:pPr marL="189744" indent="-189744"/>
            <a:r>
              <a:rPr lang="en-US" sz="900" dirty="0" smtClean="0"/>
              <a:t>Our game plan: Estimate the fraction of total </a:t>
            </a:r>
            <a:r>
              <a:rPr lang="en-US" sz="900" dirty="0" smtClean="0">
                <a:latin typeface="Symbol" pitchFamily="18" charset="2"/>
              </a:rPr>
              <a:t>D</a:t>
            </a:r>
            <a:r>
              <a:rPr lang="en-US" sz="900" i="1" dirty="0" smtClean="0"/>
              <a:t>C</a:t>
            </a:r>
            <a:r>
              <a:rPr lang="en-US" sz="900" dirty="0" smtClean="0"/>
              <a:t> = $13.54 that is due to operational efficiency, because that is the part that matters </a:t>
            </a:r>
            <a:r>
              <a:rPr lang="en-US" sz="900" i="1" dirty="0" smtClean="0"/>
              <a:t>if </a:t>
            </a:r>
            <a:r>
              <a:rPr lang="en-US" sz="900" dirty="0" smtClean="0"/>
              <a:t>DJC were to enter ACCs market and adopt its product strategy (or what ACC can improve)</a:t>
            </a:r>
          </a:p>
          <a:p>
            <a:pPr marL="189744" indent="-189744"/>
            <a:r>
              <a:rPr lang="en-US" sz="900" dirty="0" smtClean="0"/>
              <a:t>Approach: </a:t>
            </a:r>
          </a:p>
          <a:p>
            <a:pPr marL="647271" lvl="1" indent="-189744"/>
            <a:r>
              <a:rPr lang="en-US" sz="900" dirty="0" smtClean="0"/>
              <a:t>for each line item in COGS: Break up its contribution to total </a:t>
            </a:r>
            <a:r>
              <a:rPr lang="en-US" sz="900" dirty="0" smtClean="0">
                <a:latin typeface="Symbol" pitchFamily="18" charset="2"/>
              </a:rPr>
              <a:t>D</a:t>
            </a:r>
            <a:r>
              <a:rPr lang="en-US" sz="900" i="1" dirty="0" smtClean="0"/>
              <a:t>C </a:t>
            </a:r>
            <a:r>
              <a:rPr lang="en-US" sz="900" dirty="0" smtClean="0"/>
              <a:t>into (1) volume, (2) strategy and (3) OE</a:t>
            </a:r>
          </a:p>
          <a:p>
            <a:pPr marL="1103268" lvl="2" indent="-189744"/>
            <a:r>
              <a:rPr lang="en-US" sz="900" dirty="0" smtClean="0"/>
              <a:t>Result: </a:t>
            </a:r>
            <a:r>
              <a:rPr lang="en-US" sz="900" dirty="0" smtClean="0">
                <a:latin typeface="Symbol" pitchFamily="18" charset="2"/>
              </a:rPr>
              <a:t>D</a:t>
            </a:r>
            <a:r>
              <a:rPr lang="en-US" sz="900" dirty="0" smtClean="0"/>
              <a:t>C</a:t>
            </a:r>
            <a:r>
              <a:rPr lang="en-US" sz="900" baseline="-25000" dirty="0" smtClean="0"/>
              <a:t>OE, line item </a:t>
            </a:r>
            <a:r>
              <a:rPr lang="en-US" sz="900" i="1" baseline="-25000" dirty="0" err="1" smtClean="0"/>
              <a:t>i</a:t>
            </a:r>
            <a:r>
              <a:rPr lang="en-US" sz="900" dirty="0" smtClean="0"/>
              <a:t> </a:t>
            </a:r>
          </a:p>
          <a:p>
            <a:pPr marL="647271" lvl="1" indent="-189744"/>
            <a:r>
              <a:rPr lang="en-US" sz="900" dirty="0" smtClean="0"/>
              <a:t>Then sum all line items to arrive at an estimate of </a:t>
            </a:r>
            <a:r>
              <a:rPr lang="en-US" sz="900" dirty="0" smtClean="0">
                <a:latin typeface="Symbol" pitchFamily="18" charset="2"/>
              </a:rPr>
              <a:t>D</a:t>
            </a:r>
            <a:r>
              <a:rPr lang="en-US" sz="900" dirty="0" smtClean="0"/>
              <a:t>C</a:t>
            </a:r>
            <a:r>
              <a:rPr lang="en-US" sz="900" baseline="-25000" dirty="0" smtClean="0"/>
              <a:t>OE</a:t>
            </a:r>
            <a:endParaRPr lang="en-US" sz="900" dirty="0" smtClean="0"/>
          </a:p>
          <a:p>
            <a:pPr marL="1103268" lvl="2" indent="-189744"/>
            <a:r>
              <a:rPr lang="en-US" sz="900" dirty="0" smtClean="0"/>
              <a:t>Result: </a:t>
            </a:r>
            <a:r>
              <a:rPr lang="en-US" sz="900" dirty="0" smtClean="0">
                <a:latin typeface="Symbol" pitchFamily="18" charset="2"/>
              </a:rPr>
              <a:t>D</a:t>
            </a:r>
            <a:r>
              <a:rPr lang="en-US" sz="900" dirty="0" smtClean="0"/>
              <a:t>C</a:t>
            </a:r>
            <a:r>
              <a:rPr lang="en-US" sz="900" baseline="-25000" dirty="0" smtClean="0"/>
              <a:t>OE  </a:t>
            </a:r>
            <a:r>
              <a:rPr lang="en-US" sz="900" dirty="0" smtClean="0"/>
              <a:t>= </a:t>
            </a:r>
            <a:r>
              <a:rPr lang="en-US" sz="900" dirty="0" smtClean="0">
                <a:latin typeface="Symbol" pitchFamily="18" charset="2"/>
              </a:rPr>
              <a:t>S</a:t>
            </a:r>
            <a:r>
              <a:rPr lang="en-US" sz="900" dirty="0" smtClean="0"/>
              <a:t> </a:t>
            </a:r>
            <a:r>
              <a:rPr lang="en-US" sz="900" i="1" baseline="-25000" dirty="0" err="1" smtClean="0"/>
              <a:t>i</a:t>
            </a:r>
            <a:r>
              <a:rPr lang="en-US" sz="900" dirty="0" smtClean="0"/>
              <a:t> </a:t>
            </a:r>
            <a:r>
              <a:rPr lang="en-US" sz="900" dirty="0" smtClean="0">
                <a:latin typeface="Symbol" pitchFamily="18" charset="2"/>
              </a:rPr>
              <a:t>D</a:t>
            </a:r>
            <a:r>
              <a:rPr lang="en-US" sz="900" dirty="0" smtClean="0"/>
              <a:t>C</a:t>
            </a:r>
            <a:r>
              <a:rPr lang="en-US" sz="900" baseline="-25000" dirty="0" smtClean="0"/>
              <a:t>OE, line item </a:t>
            </a:r>
            <a:r>
              <a:rPr lang="en-US" sz="900" i="1" baseline="-25000" dirty="0" err="1" smtClean="0"/>
              <a:t>i</a:t>
            </a:r>
            <a:r>
              <a:rPr lang="en-US" sz="900" dirty="0" smtClean="0"/>
              <a:t> </a:t>
            </a:r>
          </a:p>
          <a:p>
            <a:pPr marL="189744" indent="-189744"/>
            <a:r>
              <a:rPr lang="en-US" sz="900" dirty="0" smtClean="0"/>
              <a:t>Based on the magnitude of </a:t>
            </a:r>
            <a:r>
              <a:rPr lang="en-US" sz="900" dirty="0" smtClean="0">
                <a:latin typeface="Symbol" pitchFamily="18" charset="2"/>
              </a:rPr>
              <a:t>D</a:t>
            </a:r>
            <a:r>
              <a:rPr lang="en-US" sz="900" dirty="0" smtClean="0"/>
              <a:t>C</a:t>
            </a:r>
            <a:r>
              <a:rPr lang="en-US" sz="900" baseline="-25000" dirty="0" smtClean="0"/>
              <a:t>OE </a:t>
            </a:r>
            <a:r>
              <a:rPr lang="en-US" sz="900" dirty="0" smtClean="0"/>
              <a:t>: </a:t>
            </a:r>
          </a:p>
          <a:p>
            <a:pPr marL="647271" lvl="1" indent="-189744"/>
            <a:r>
              <a:rPr lang="en-US" sz="900" dirty="0" smtClean="0"/>
              <a:t>assess the threat: Magnitude of the threat follows the magnitude (and sign) of </a:t>
            </a:r>
            <a:r>
              <a:rPr lang="en-US" sz="900" dirty="0" smtClean="0">
                <a:latin typeface="Symbol" pitchFamily="18" charset="2"/>
              </a:rPr>
              <a:t>D</a:t>
            </a:r>
            <a:r>
              <a:rPr lang="en-US" sz="900" dirty="0" smtClean="0"/>
              <a:t>C</a:t>
            </a:r>
            <a:r>
              <a:rPr lang="en-US" sz="900" baseline="-25000" dirty="0" smtClean="0"/>
              <a:t>OE</a:t>
            </a:r>
          </a:p>
          <a:p>
            <a:pPr marL="1103268" lvl="2" indent="-189744"/>
            <a:r>
              <a:rPr lang="en-US" sz="900" dirty="0" smtClean="0">
                <a:solidFill>
                  <a:srgbClr val="FF0000"/>
                </a:solidFill>
              </a:rPr>
              <a:t>Why?  In words, what is </a:t>
            </a:r>
            <a:r>
              <a:rPr lang="en-US" sz="900" dirty="0" smtClean="0">
                <a:solidFill>
                  <a:srgbClr val="FF0000"/>
                </a:solidFill>
                <a:latin typeface="Symbol" pitchFamily="18" charset="2"/>
              </a:rPr>
              <a:t>D</a:t>
            </a:r>
            <a:r>
              <a:rPr lang="en-US" sz="900" dirty="0" smtClean="0">
                <a:solidFill>
                  <a:srgbClr val="FF0000"/>
                </a:solidFill>
              </a:rPr>
              <a:t>C</a:t>
            </a:r>
            <a:r>
              <a:rPr lang="en-US" sz="900" baseline="-25000" dirty="0" smtClean="0">
                <a:solidFill>
                  <a:srgbClr val="FF0000"/>
                </a:solidFill>
              </a:rPr>
              <a:t>OE</a:t>
            </a:r>
            <a:r>
              <a:rPr lang="en-US" sz="900" dirty="0" smtClean="0">
                <a:solidFill>
                  <a:srgbClr val="FF0000"/>
                </a:solidFill>
              </a:rPr>
              <a:t>? It is DJC’s cost-advantage if it were to produce differentiated products like ACC with its current processes and resources.</a:t>
            </a:r>
          </a:p>
          <a:p>
            <a:pPr marL="647271" lvl="1" indent="-189744"/>
            <a:r>
              <a:rPr lang="en-US" sz="900" dirty="0" smtClean="0"/>
              <a:t>and design a strategic response</a:t>
            </a:r>
          </a:p>
          <a:p>
            <a:pPr marL="647271" lvl="1" indent="-189744"/>
            <a:endParaRPr lang="en-US" sz="900" dirty="0" smtClean="0"/>
          </a:p>
          <a:p>
            <a:pPr marL="189744" indent="-189744"/>
            <a:endParaRPr lang="en-US" sz="9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86019" name="Rectangle 6"/>
          <p:cNvSpPr>
            <a:spLocks noGrp="1" noChangeArrowheads="1"/>
          </p:cNvSpPr>
          <p:nvPr>
            <p:ph type="ftr" sz="quarter" idx="4"/>
          </p:nvPr>
        </p:nvSpPr>
        <p:spPr>
          <a:noFill/>
        </p:spPr>
        <p:txBody>
          <a:bodyPr/>
          <a:lstStyle/>
          <a:p>
            <a:pPr defTabSz="930356"/>
            <a:r>
              <a:rPr lang="en-US" dirty="0" smtClean="0"/>
              <a:t>© Van Mieghem</a:t>
            </a:r>
          </a:p>
        </p:txBody>
      </p:sp>
      <p:sp>
        <p:nvSpPr>
          <p:cNvPr id="86020" name="Rectangle 7"/>
          <p:cNvSpPr>
            <a:spLocks noGrp="1" noChangeArrowheads="1"/>
          </p:cNvSpPr>
          <p:nvPr>
            <p:ph type="sldNum" sz="quarter" idx="5"/>
          </p:nvPr>
        </p:nvSpPr>
        <p:spPr>
          <a:noFill/>
        </p:spPr>
        <p:txBody>
          <a:bodyPr/>
          <a:lstStyle/>
          <a:p>
            <a:pPr defTabSz="930356"/>
            <a:fld id="{5E851283-A46E-48F8-891B-EB3D47B90240}" type="slidenum">
              <a:rPr lang="en-US" smtClean="0"/>
              <a:pPr defTabSz="930356"/>
              <a:t>12</a:t>
            </a:fld>
            <a:endParaRPr lang="en-US" dirty="0" smtClean="0"/>
          </a:p>
        </p:txBody>
      </p:sp>
      <p:sp>
        <p:nvSpPr>
          <p:cNvPr id="86021" name="Rectangle 2"/>
          <p:cNvSpPr>
            <a:spLocks noGrp="1" noRot="1" noChangeAspect="1" noChangeArrowheads="1" noTextEdit="1"/>
          </p:cNvSpPr>
          <p:nvPr>
            <p:ph type="sldImg"/>
          </p:nvPr>
        </p:nvSpPr>
        <p:spPr>
          <a:solidFill>
            <a:srgbClr val="FFFFFF"/>
          </a:solidFill>
          <a:ln/>
        </p:spPr>
      </p:sp>
      <p:sp>
        <p:nvSpPr>
          <p:cNvPr id="86022" name="Rectangle 3"/>
          <p:cNvSpPr>
            <a:spLocks noGrp="1" noChangeArrowheads="1"/>
          </p:cNvSpPr>
          <p:nvPr>
            <p:ph type="body" idx="1"/>
          </p:nvPr>
        </p:nvSpPr>
        <p:spPr>
          <a:solidFill>
            <a:srgbClr val="FFFFFF"/>
          </a:solidFill>
          <a:ln/>
        </p:spPr>
        <p:txBody>
          <a:bodyPr/>
          <a:lstStyle/>
          <a:p>
            <a:pPr marL="189744" indent="-189744">
              <a:buFontTx/>
              <a:buAutoNum type="arabicPeriod"/>
            </a:pPr>
            <a:r>
              <a:rPr lang="en-US" dirty="0" smtClean="0"/>
              <a:t>First: localize!</a:t>
            </a:r>
          </a:p>
          <a:p>
            <a:pPr marL="189744" indent="-189744">
              <a:buFontTx/>
              <a:buAutoNum type="arabicPeriod"/>
            </a:pPr>
            <a:r>
              <a:rPr lang="en-US" dirty="0" smtClean="0"/>
              <a:t>RM is mostly variable cost, so no volume effect.</a:t>
            </a:r>
          </a:p>
          <a:p>
            <a:pPr marL="189744" indent="-189744">
              <a:buFontTx/>
              <a:buAutoNum type="arabicPeriod"/>
            </a:pPr>
            <a:r>
              <a:rPr lang="en-US" dirty="0" smtClean="0"/>
              <a:t>Estimate how DJCs cost would increase if it were to provide ACC level of product quality, flexibility and responsiveness: it must use gold plating and smaller reel, increasing its cost by $2.45 to $11.39. This is the essential strategic trade-off in RM costs. (Notice that what we call OE depends on the customer segment: for military and aerospace, you probably want the expensive </a:t>
            </a:r>
            <a:r>
              <a:rPr lang="en-US" dirty="0" err="1" smtClean="0"/>
              <a:t>resing</a:t>
            </a:r>
            <a:r>
              <a:rPr lang="en-US" dirty="0" smtClean="0"/>
              <a:t> and the bigger mass.  Sunnyvale serves computers, telecom and scientific instruments.  For consumer and regular business, the table is fine.  For military and aerospace, you probably put resin and mass into strategy.  This reduces DCOE by $.66 and would make it a negative number (-$.56), which would be good news for ACC.)</a:t>
            </a:r>
          </a:p>
          <a:p>
            <a:pPr marL="189744" indent="-189744">
              <a:buFontTx/>
              <a:buAutoNum type="arabicPeriod"/>
            </a:pPr>
            <a:r>
              <a:rPr lang="en-US" dirty="0" smtClean="0"/>
              <a:t>Thus, the DJC’s cost-advantage after correcting for strategy is $11.49-$11.39=$.10. This means that if DJC were to copy our product strategy, they would still have a $.10 cost advantage. </a:t>
            </a:r>
          </a:p>
          <a:p>
            <a:pPr marL="189744" indent="-189744">
              <a:buFontTx/>
              <a:buAutoNum type="arabicPeriod"/>
            </a:pPr>
            <a:r>
              <a:rPr lang="en-US" dirty="0" smtClean="0"/>
              <a:t>So what? Addressing the second question: what can ACC do to protect itself?  Well, they could improve their costs by $1.92*.60 = $1.15 by adopting the efficiency tricks of DJC </a:t>
            </a:r>
            <a:r>
              <a:rPr lang="en-US" i="1" dirty="0" smtClean="0"/>
              <a:t>without </a:t>
            </a:r>
            <a:r>
              <a:rPr lang="en-US" dirty="0" smtClean="0"/>
              <a:t>hampering their innovation/quality proposition. Notice that the result would be that then ACC has a cost-advantage over what DJC could do: ACC new RM cost would be $11.49-$1.15=$10.34. Compared to what DJC could do, DJC would now be at a cost disadvantage for RM of $10.34-$11.39=-1.04.</a:t>
            </a:r>
          </a:p>
          <a:p>
            <a:pPr marL="189744" indent="-189744">
              <a:buFontTx/>
              <a:buAutoNum type="arabicPeriod"/>
            </a:pPr>
            <a:endParaRPr lang="en-US" dirty="0" smtClean="0"/>
          </a:p>
          <a:p>
            <a:pPr marL="189744" indent="-189744">
              <a:buFontTx/>
              <a:buAutoNum type="arabicPeriod"/>
            </a:pPr>
            <a:endParaRPr lang="en-US" dirty="0" smtClean="0"/>
          </a:p>
          <a:p>
            <a:pPr marL="189744" indent="-189744"/>
            <a:r>
              <a:rPr lang="en-US" dirty="0" smtClean="0"/>
              <a:t>General caveat: We must be careful in interpreting the COGS numbers.  These are </a:t>
            </a:r>
            <a:r>
              <a:rPr lang="en-US" i="1" dirty="0" smtClean="0"/>
              <a:t>standard </a:t>
            </a:r>
            <a:r>
              <a:rPr lang="en-US" dirty="0" smtClean="0"/>
              <a:t>costs; i.e., they represent the expected costs for a generic connector that we produce.</a:t>
            </a:r>
          </a:p>
          <a:p>
            <a:pPr marL="647271" lvl="1" indent="-189744">
              <a:buFontTx/>
              <a:buChar char="•"/>
            </a:pPr>
            <a:r>
              <a:rPr lang="en-US" dirty="0" smtClean="0"/>
              <a:t>It may be that these are costs for the standard market segment.  Hence, this would be to figure out how much OE ACC has in the standard segment.</a:t>
            </a:r>
          </a:p>
          <a:p>
            <a:pPr marL="647271" lvl="1" indent="-189744">
              <a:buFontTx/>
              <a:buChar char="•"/>
            </a:pPr>
            <a:r>
              <a:rPr lang="en-US" dirty="0" smtClean="0"/>
              <a:t>It also may be that these are expected costs for ACC, reflecting an average of actual historic costs (including both custom and commodity parts)</a:t>
            </a:r>
          </a:p>
          <a:p>
            <a:pPr marL="189744" indent="-189744"/>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87043" name="Rectangle 6"/>
          <p:cNvSpPr>
            <a:spLocks noGrp="1" noChangeArrowheads="1"/>
          </p:cNvSpPr>
          <p:nvPr>
            <p:ph type="ftr" sz="quarter" idx="4"/>
          </p:nvPr>
        </p:nvSpPr>
        <p:spPr>
          <a:noFill/>
        </p:spPr>
        <p:txBody>
          <a:bodyPr/>
          <a:lstStyle/>
          <a:p>
            <a:pPr defTabSz="930356"/>
            <a:r>
              <a:rPr lang="en-US" dirty="0" smtClean="0"/>
              <a:t>© Van Mieghem</a:t>
            </a:r>
          </a:p>
        </p:txBody>
      </p:sp>
      <p:sp>
        <p:nvSpPr>
          <p:cNvPr id="87044" name="Rectangle 7"/>
          <p:cNvSpPr>
            <a:spLocks noGrp="1" noChangeArrowheads="1"/>
          </p:cNvSpPr>
          <p:nvPr>
            <p:ph type="sldNum" sz="quarter" idx="5"/>
          </p:nvPr>
        </p:nvSpPr>
        <p:spPr>
          <a:noFill/>
        </p:spPr>
        <p:txBody>
          <a:bodyPr/>
          <a:lstStyle/>
          <a:p>
            <a:pPr defTabSz="930356"/>
            <a:fld id="{AD76C7D5-75B3-4154-9BBC-03DC4AA03D2D}" type="slidenum">
              <a:rPr lang="en-US" smtClean="0"/>
              <a:pPr defTabSz="930356"/>
              <a:t>16</a:t>
            </a:fld>
            <a:endParaRPr lang="en-US" dirty="0" smtClean="0"/>
          </a:p>
        </p:txBody>
      </p:sp>
      <p:sp>
        <p:nvSpPr>
          <p:cNvPr id="87045" name="Rectangle 2"/>
          <p:cNvSpPr>
            <a:spLocks noGrp="1" noRot="1" noChangeAspect="1" noChangeArrowheads="1" noTextEdit="1"/>
          </p:cNvSpPr>
          <p:nvPr>
            <p:ph type="sldImg"/>
          </p:nvPr>
        </p:nvSpPr>
        <p:spPr>
          <a:solidFill>
            <a:srgbClr val="FFFFFF"/>
          </a:solidFill>
          <a:ln/>
        </p:spPr>
      </p:sp>
      <p:sp>
        <p:nvSpPr>
          <p:cNvPr id="87046" name="Rectangle 3"/>
          <p:cNvSpPr>
            <a:spLocks noGrp="1" noChangeArrowheads="1"/>
          </p:cNvSpPr>
          <p:nvPr>
            <p:ph type="body" idx="1"/>
          </p:nvPr>
        </p:nvSpPr>
        <p:spPr>
          <a:solidFill>
            <a:srgbClr val="FFFFFF"/>
          </a:solidFill>
          <a:ln/>
        </p:spPr>
        <p:txBody>
          <a:bodyPr/>
          <a:lstStyle/>
          <a:p>
            <a:pPr marL="227999" indent="-227999">
              <a:lnSpc>
                <a:spcPct val="90000"/>
              </a:lnSpc>
            </a:pPr>
            <a:r>
              <a:rPr lang="en-US" dirty="0" smtClean="0"/>
              <a:t>How much is driven by volume?  Well, the total depreciation (which is the result of past investments and does not change if our actual volumes change) is spread over more units if we were running at higher utilization.  The analytics are simple: </a:t>
            </a:r>
          </a:p>
          <a:p>
            <a:pPr marL="227999" indent="-227999">
              <a:lnSpc>
                <a:spcPct val="90000"/>
              </a:lnSpc>
              <a:buFontTx/>
              <a:buAutoNum type="arabicPeriod"/>
            </a:pPr>
            <a:r>
              <a:rPr lang="en-US" dirty="0" smtClean="0"/>
              <a:t>explain them for DJC</a:t>
            </a:r>
          </a:p>
          <a:p>
            <a:pPr marL="227999" indent="-227999">
              <a:lnSpc>
                <a:spcPct val="90000"/>
              </a:lnSpc>
              <a:buFontTx/>
              <a:buAutoNum type="arabicPeriod"/>
            </a:pPr>
            <a:r>
              <a:rPr lang="en-US" dirty="0" smtClean="0"/>
              <a:t>As an exercise, let’s calculate them for ACC (on slide):</a:t>
            </a:r>
          </a:p>
          <a:p>
            <a:pPr marL="1599050" lvl="3" indent="-227999">
              <a:lnSpc>
                <a:spcPct val="90000"/>
              </a:lnSpc>
            </a:pPr>
            <a:r>
              <a:rPr lang="en-US" dirty="0" smtClean="0"/>
              <a:t>$5.10/ thousand</a:t>
            </a:r>
          </a:p>
          <a:p>
            <a:pPr marL="1599050" lvl="3" indent="-227999">
              <a:lnSpc>
                <a:spcPct val="90000"/>
              </a:lnSpc>
            </a:pPr>
            <a:r>
              <a:rPr lang="en-US" dirty="0" smtClean="0"/>
              <a:t>600M</a:t>
            </a:r>
          </a:p>
          <a:p>
            <a:pPr marL="1599050" lvl="3" indent="-227999">
              <a:lnSpc>
                <a:spcPct val="90000"/>
              </a:lnSpc>
            </a:pPr>
            <a:r>
              <a:rPr lang="en-US" dirty="0" smtClean="0"/>
              <a:t>420M </a:t>
            </a:r>
          </a:p>
          <a:p>
            <a:pPr marL="1599050" lvl="3" indent="-227999">
              <a:lnSpc>
                <a:spcPct val="90000"/>
              </a:lnSpc>
            </a:pPr>
            <a:r>
              <a:rPr lang="en-US" dirty="0" smtClean="0"/>
              <a:t>420/600= 70%</a:t>
            </a:r>
          </a:p>
          <a:p>
            <a:pPr marL="1599050" lvl="3" indent="-227999">
              <a:lnSpc>
                <a:spcPct val="90000"/>
              </a:lnSpc>
            </a:pPr>
            <a:r>
              <a:rPr lang="en-US" dirty="0" smtClean="0"/>
              <a:t>$5.10/</a:t>
            </a:r>
            <a:r>
              <a:rPr lang="en-US" dirty="0" err="1" smtClean="0"/>
              <a:t>tho</a:t>
            </a:r>
            <a:r>
              <a:rPr lang="en-US" dirty="0" smtClean="0"/>
              <a:t>*420M = $2.14M</a:t>
            </a:r>
          </a:p>
          <a:p>
            <a:pPr marL="1599050" lvl="3" indent="-227999">
              <a:lnSpc>
                <a:spcPct val="90000"/>
              </a:lnSpc>
            </a:pPr>
            <a:r>
              <a:rPr lang="en-US" dirty="0" smtClean="0"/>
              <a:t>85%</a:t>
            </a:r>
          </a:p>
          <a:p>
            <a:pPr marL="1599050" lvl="3" indent="-227999">
              <a:lnSpc>
                <a:spcPct val="90000"/>
              </a:lnSpc>
            </a:pPr>
            <a:r>
              <a:rPr lang="en-US" dirty="0" smtClean="0"/>
              <a:t>600*85%= 510M</a:t>
            </a:r>
          </a:p>
          <a:p>
            <a:pPr marL="1599050" lvl="3" indent="-227999">
              <a:lnSpc>
                <a:spcPct val="90000"/>
              </a:lnSpc>
            </a:pPr>
            <a:r>
              <a:rPr lang="en-US" dirty="0" smtClean="0"/>
              <a:t>$2.14/510= $4.20/thou </a:t>
            </a:r>
          </a:p>
          <a:p>
            <a:pPr marL="227999" indent="-227999">
              <a:lnSpc>
                <a:spcPct val="90000"/>
              </a:lnSpc>
            </a:pPr>
            <a:endParaRPr lang="en-US" dirty="0" smtClean="0"/>
          </a:p>
          <a:p>
            <a:pPr marL="227999" indent="-227999">
              <a:lnSpc>
                <a:spcPct val="90000"/>
              </a:lnSpc>
            </a:pPr>
            <a:r>
              <a:rPr lang="en-US" dirty="0" smtClean="0"/>
              <a:t>Check my book formula: Formula	</a:t>
            </a:r>
            <a:r>
              <a:rPr lang="en-US" dirty="0" err="1" smtClean="0"/>
              <a:t>c_F</a:t>
            </a:r>
            <a:r>
              <a:rPr lang="en-US" dirty="0" smtClean="0"/>
              <a:t> = F / R_s = 1.26/800= $1.575.  And </a:t>
            </a:r>
            <a:r>
              <a:rPr lang="en-US" dirty="0" err="1" smtClean="0"/>
              <a:t>c_F</a:t>
            </a:r>
            <a:r>
              <a:rPr lang="en-US" dirty="0" smtClean="0"/>
              <a:t>(Rs/R - 1) = 0.225 = 1.8-1.58. OK!</a:t>
            </a:r>
          </a:p>
          <a:p>
            <a:pPr marL="227999" indent="-227999">
              <a:lnSpc>
                <a:spcPct val="90000"/>
              </a:lnSpc>
            </a:pPr>
            <a:endParaRPr lang="en-US" dirty="0" smtClean="0"/>
          </a:p>
          <a:p>
            <a:pPr marL="227999" indent="-227999">
              <a:lnSpc>
                <a:spcPct val="90000"/>
              </a:lnSpc>
            </a:pPr>
            <a:r>
              <a:rPr lang="en-US" dirty="0" smtClean="0"/>
              <a:t>Correcting for volume effect, cost diff becomes 4.20 – 1.58 = 2.62, which is only $.72 or 22% (.72/3.30) less</a:t>
            </a:r>
          </a:p>
          <a:p>
            <a:pPr marL="227999" indent="-227999">
              <a:lnSpc>
                <a:spcPct val="90000"/>
              </a:lnSpc>
            </a:pPr>
            <a:r>
              <a:rPr lang="en-US" b="1" i="1" dirty="0" smtClean="0">
                <a:solidFill>
                  <a:srgbClr val="FF0000"/>
                </a:solidFill>
              </a:rPr>
              <a:t>What does this mean?  Is this good news for ACC?</a:t>
            </a:r>
          </a:p>
          <a:p>
            <a:pPr marL="227999" indent="-227999">
              <a:lnSpc>
                <a:spcPct val="90000"/>
              </a:lnSpc>
            </a:pPr>
            <a:r>
              <a:rPr lang="en-US" dirty="0" smtClean="0"/>
              <a:t>	- No, a small volume effect is bad for ACC because:</a:t>
            </a:r>
          </a:p>
          <a:p>
            <a:pPr marL="227999" indent="-227999">
              <a:lnSpc>
                <a:spcPct val="90000"/>
              </a:lnSpc>
              <a:buFontTx/>
              <a:buAutoNum type="arabicPeriod"/>
            </a:pPr>
            <a:r>
              <a:rPr lang="en-US" dirty="0" smtClean="0"/>
              <a:t>even if market picks up, ACC’s utilization would increase, but its cost would only marginally improve, and still be above DJC’s.</a:t>
            </a:r>
          </a:p>
          <a:p>
            <a:pPr marL="227999" indent="-227999">
              <a:lnSpc>
                <a:spcPct val="90000"/>
              </a:lnSpc>
              <a:buFontTx/>
              <a:buAutoNum type="arabicPeriod"/>
            </a:pPr>
            <a:r>
              <a:rPr lang="en-US" dirty="0" smtClean="0"/>
              <a:t>If DJC were to enter, it would face similar low volume conditions, but still its cost wouldn’t increase much.</a:t>
            </a:r>
          </a:p>
          <a:p>
            <a:pPr marL="227999" indent="-227999">
              <a:lnSpc>
                <a:spcPct val="90000"/>
              </a:lnSpc>
            </a:pPr>
            <a:r>
              <a:rPr lang="en-US" dirty="0" smtClean="0"/>
              <a:t>Note:</a:t>
            </a:r>
          </a:p>
          <a:p>
            <a:pPr marL="227999" indent="-227999">
              <a:lnSpc>
                <a:spcPct val="90000"/>
              </a:lnSpc>
              <a:buFontTx/>
              <a:buChar char="-"/>
            </a:pPr>
            <a:r>
              <a:rPr lang="en-US" dirty="0" smtClean="0"/>
              <a:t>Because of excess capacity in US market, DJC won’t be able to adopt (at least in the short run) its full-utilization strategy in a new US facility.</a:t>
            </a:r>
          </a:p>
          <a:p>
            <a:pPr marL="227999" indent="-227999">
              <a:lnSpc>
                <a:spcPct val="90000"/>
              </a:lnSpc>
              <a:buFontTx/>
              <a:buChar char="-"/>
            </a:pPr>
            <a:r>
              <a:rPr lang="en-US" b="1" dirty="0" smtClean="0"/>
              <a:t>Why do we worry about depreciation?  </a:t>
            </a:r>
            <a:r>
              <a:rPr lang="en-US" dirty="0" smtClean="0"/>
              <a:t>Economics tells us that we should price at marginal cost and leave out any sunk and fixed cost.  This is true in the short run and corresponds to “dumping.”  In the long run, we must cover fixed costs.</a:t>
            </a:r>
          </a:p>
          <a:p>
            <a:pPr marL="227999" indent="-227999">
              <a:lnSpc>
                <a:spcPct val="90000"/>
              </a:lnSpc>
              <a:buFontTx/>
              <a:buChar char="-"/>
            </a:pPr>
            <a:r>
              <a:rPr lang="en-US" dirty="0" smtClean="0"/>
              <a:t>Some students may argue that depreciation for DJC in US will increase b/c of new investment.  That is true </a:t>
            </a:r>
            <a:r>
              <a:rPr lang="en-US" i="1" dirty="0" smtClean="0"/>
              <a:t>if </a:t>
            </a:r>
            <a:r>
              <a:rPr lang="en-US" dirty="0" err="1" smtClean="0"/>
              <a:t>CapEx</a:t>
            </a:r>
            <a:r>
              <a:rPr lang="en-US" dirty="0" smtClean="0"/>
              <a:t> in US is much higher than Japan.  Otherwise, depreciation horizon will probably be similar so effect would be small.</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88067" name="Rectangle 6"/>
          <p:cNvSpPr>
            <a:spLocks noGrp="1" noChangeArrowheads="1"/>
          </p:cNvSpPr>
          <p:nvPr>
            <p:ph type="ftr" sz="quarter" idx="4"/>
          </p:nvPr>
        </p:nvSpPr>
        <p:spPr>
          <a:noFill/>
        </p:spPr>
        <p:txBody>
          <a:bodyPr/>
          <a:lstStyle/>
          <a:p>
            <a:pPr defTabSz="930356"/>
            <a:r>
              <a:rPr lang="en-US" dirty="0" smtClean="0"/>
              <a:t>© Van Mieghem</a:t>
            </a:r>
          </a:p>
        </p:txBody>
      </p:sp>
      <p:sp>
        <p:nvSpPr>
          <p:cNvPr id="88068" name="Rectangle 7"/>
          <p:cNvSpPr>
            <a:spLocks noGrp="1" noChangeArrowheads="1"/>
          </p:cNvSpPr>
          <p:nvPr>
            <p:ph type="sldNum" sz="quarter" idx="5"/>
          </p:nvPr>
        </p:nvSpPr>
        <p:spPr>
          <a:noFill/>
        </p:spPr>
        <p:txBody>
          <a:bodyPr/>
          <a:lstStyle/>
          <a:p>
            <a:pPr defTabSz="930356"/>
            <a:fld id="{D6369F6C-11D1-4EF2-9262-8E8CC9B1921E}" type="slidenum">
              <a:rPr lang="en-US" smtClean="0"/>
              <a:pPr defTabSz="930356"/>
              <a:t>17</a:t>
            </a:fld>
            <a:endParaRPr lang="en-US" dirty="0" smtClean="0"/>
          </a:p>
        </p:txBody>
      </p:sp>
      <p:sp>
        <p:nvSpPr>
          <p:cNvPr id="88069" name="Rectangle 2"/>
          <p:cNvSpPr>
            <a:spLocks noGrp="1" noRot="1" noChangeAspect="1" noChangeArrowheads="1" noTextEdit="1"/>
          </p:cNvSpPr>
          <p:nvPr>
            <p:ph type="sldImg"/>
          </p:nvPr>
        </p:nvSpPr>
        <p:spPr>
          <a:xfrm>
            <a:off x="1398588" y="374650"/>
            <a:ext cx="4217987" cy="3165475"/>
          </a:xfrm>
          <a:ln/>
        </p:spPr>
      </p:sp>
      <p:sp>
        <p:nvSpPr>
          <p:cNvPr id="88070" name="Rectangle 3"/>
          <p:cNvSpPr>
            <a:spLocks noGrp="1" noChangeArrowheads="1"/>
          </p:cNvSpPr>
          <p:nvPr>
            <p:ph type="body" idx="1"/>
          </p:nvPr>
        </p:nvSpPr>
        <p:spPr>
          <a:noFill/>
          <a:ln/>
        </p:spPr>
        <p:txBody>
          <a:bodyPr lIns="92993" tIns="46498" rIns="92993" bIns="46498"/>
          <a:lstStyle/>
          <a:p>
            <a:r>
              <a:rPr lang="en-US" dirty="0" smtClean="0"/>
              <a:t>Recall: the entire objective of the break up calculation is to do volume and strategic, and from that estimate/forecast where the yellow position would fall.</a:t>
            </a:r>
          </a:p>
          <a:p>
            <a:r>
              <a:rPr lang="en-US" dirty="0" smtClean="0"/>
              <a:t>Now: why the minus sign?  Well, if you look at the directions of the arrows, it’s clear.</a:t>
            </a:r>
          </a:p>
          <a:p>
            <a:r>
              <a:rPr lang="en-US" dirty="0" smtClean="0"/>
              <a:t>But let’s go back to our depreciation calculation and check it:  </a:t>
            </a:r>
          </a:p>
          <a:p>
            <a:r>
              <a:rPr lang="en-US" dirty="0" smtClean="0"/>
              <a:t>The case data was: </a:t>
            </a:r>
            <a:r>
              <a:rPr lang="en-US" dirty="0" smtClean="0">
                <a:latin typeface="Symbol" pitchFamily="18" charset="2"/>
              </a:rPr>
              <a:t>D</a:t>
            </a:r>
            <a:r>
              <a:rPr lang="en-US" dirty="0" smtClean="0"/>
              <a:t>C =  $5.1-1.8 = 3.3</a:t>
            </a:r>
          </a:p>
          <a:p>
            <a:r>
              <a:rPr lang="en-US" dirty="0" smtClean="0"/>
              <a:t>We calculated that volume effects were (5.1 – 4.2)=.9 for ACC and  (1.8 – 1.58) = .22 for DJC</a:t>
            </a:r>
          </a:p>
          <a:p>
            <a:r>
              <a:rPr lang="en-US" dirty="0" smtClean="0"/>
              <a:t>We also found that, correcting for this volume, we got that (</a:t>
            </a:r>
            <a:r>
              <a:rPr lang="en-US" dirty="0" smtClean="0">
                <a:latin typeface="Symbol" pitchFamily="18" charset="2"/>
              </a:rPr>
              <a:t>D</a:t>
            </a:r>
            <a:r>
              <a:rPr lang="en-US" dirty="0" smtClean="0"/>
              <a:t>C</a:t>
            </a:r>
            <a:r>
              <a:rPr lang="en-US" baseline="-25000" dirty="0" smtClean="0"/>
              <a:t>S</a:t>
            </a:r>
            <a:r>
              <a:rPr lang="en-US" dirty="0" smtClean="0"/>
              <a:t> +</a:t>
            </a:r>
            <a:r>
              <a:rPr lang="en-US" dirty="0" smtClean="0">
                <a:latin typeface="Symbol" pitchFamily="18" charset="2"/>
              </a:rPr>
              <a:t>D</a:t>
            </a:r>
            <a:r>
              <a:rPr lang="en-US" dirty="0" smtClean="0"/>
              <a:t>C</a:t>
            </a:r>
            <a:r>
              <a:rPr lang="en-US" baseline="-25000" dirty="0" smtClean="0"/>
              <a:t>OE</a:t>
            </a:r>
            <a:r>
              <a:rPr lang="en-US" dirty="0" smtClean="0"/>
              <a:t>) = 4.2-1.58 = 2.62.</a:t>
            </a:r>
          </a:p>
          <a:p>
            <a:endParaRPr lang="en-US" dirty="0" smtClean="0"/>
          </a:p>
          <a:p>
            <a:r>
              <a:rPr lang="en-US" dirty="0" smtClean="0"/>
              <a:t>Now, check the sum: $3.3  =  2.62         	+ 0.9             	- 0.22 INDEED!</a:t>
            </a:r>
          </a:p>
          <a:p>
            <a:pPr lvl="1">
              <a:spcBef>
                <a:spcPts val="602"/>
              </a:spcBef>
            </a:pPr>
            <a:r>
              <a:rPr lang="en-US" dirty="0" smtClean="0"/>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89091" name="Rectangle 6"/>
          <p:cNvSpPr>
            <a:spLocks noGrp="1" noChangeArrowheads="1"/>
          </p:cNvSpPr>
          <p:nvPr>
            <p:ph type="ftr" sz="quarter" idx="4"/>
          </p:nvPr>
        </p:nvSpPr>
        <p:spPr>
          <a:noFill/>
        </p:spPr>
        <p:txBody>
          <a:bodyPr/>
          <a:lstStyle/>
          <a:p>
            <a:pPr defTabSz="930356"/>
            <a:r>
              <a:rPr lang="en-US" dirty="0" smtClean="0"/>
              <a:t>© Van Mieghem</a:t>
            </a:r>
          </a:p>
        </p:txBody>
      </p:sp>
      <p:sp>
        <p:nvSpPr>
          <p:cNvPr id="89092" name="Rectangle 7"/>
          <p:cNvSpPr>
            <a:spLocks noGrp="1" noChangeArrowheads="1"/>
          </p:cNvSpPr>
          <p:nvPr>
            <p:ph type="sldNum" sz="quarter" idx="5"/>
          </p:nvPr>
        </p:nvSpPr>
        <p:spPr>
          <a:noFill/>
        </p:spPr>
        <p:txBody>
          <a:bodyPr/>
          <a:lstStyle/>
          <a:p>
            <a:pPr defTabSz="930356"/>
            <a:fld id="{0A0AE166-977E-4729-AB0F-B3661AA6E955}" type="slidenum">
              <a:rPr lang="en-US" smtClean="0"/>
              <a:pPr defTabSz="930356"/>
              <a:t>18</a:t>
            </a:fld>
            <a:endParaRPr lang="en-US" dirty="0" smtClean="0"/>
          </a:p>
        </p:txBody>
      </p:sp>
      <p:sp>
        <p:nvSpPr>
          <p:cNvPr id="89093" name="Rectangle 33"/>
          <p:cNvSpPr>
            <a:spLocks noGrp="1" noRot="1" noChangeAspect="1" noChangeArrowheads="1" noTextEdit="1"/>
          </p:cNvSpPr>
          <p:nvPr>
            <p:ph type="sldImg"/>
          </p:nvPr>
        </p:nvSpPr>
        <p:spPr>
          <a:ln/>
        </p:spPr>
      </p:sp>
      <p:sp>
        <p:nvSpPr>
          <p:cNvPr id="89094" name="Rectangle 34"/>
          <p:cNvSpPr>
            <a:spLocks noGrp="1" noChangeArrowheads="1"/>
          </p:cNvSpPr>
          <p:nvPr>
            <p:ph type="body" idx="1"/>
          </p:nvPr>
        </p:nvSpPr>
        <p:spPr>
          <a:xfrm>
            <a:off x="251024" y="3598359"/>
            <a:ext cx="6508353" cy="5450568"/>
          </a:xfrm>
          <a:noFill/>
          <a:ln/>
        </p:spPr>
        <p:txBody>
          <a:bodyPr/>
          <a:lstStyle/>
          <a:p>
            <a:r>
              <a:rPr lang="en-US" dirty="0" smtClean="0"/>
              <a:t>This is also called a utilization profile, very important and worthwhile to discuss in detail per line item (</a:t>
            </a:r>
            <a:r>
              <a:rPr lang="en-US" dirty="0" smtClean="0">
                <a:solidFill>
                  <a:srgbClr val="FF0000"/>
                </a:solidFill>
              </a:rPr>
              <a:t>be prepared to discuss two first rows in detail</a:t>
            </a:r>
            <a:r>
              <a:rPr lang="en-US" dirty="0" smtClean="0"/>
              <a:t>!):</a:t>
            </a:r>
          </a:p>
          <a:p>
            <a:r>
              <a:rPr lang="en-US" b="1" u="sng" dirty="0" smtClean="0"/>
              <a:t>Scheduled availability</a:t>
            </a:r>
            <a:r>
              <a:rPr lang="en-US" dirty="0" smtClean="0"/>
              <a:t>: </a:t>
            </a:r>
          </a:p>
          <a:p>
            <a:r>
              <a:rPr lang="en-US" dirty="0" smtClean="0"/>
              <a:t>is the total amount of time we plan to have the plant “open and staffed.” Notice that ACC does not work weekends, which amounts to 80 days less (the remaining 2*52-80=24 days is vacation etc.)</a:t>
            </a:r>
          </a:p>
          <a:p>
            <a:r>
              <a:rPr lang="en-US" dirty="0" smtClean="0"/>
              <a:t>It can be argued this is one way of implementing a 22.9% safety capacity relative to DJC.  Recall queuing: safety capacity is necessary for allowing high responsiveness.  </a:t>
            </a:r>
          </a:p>
          <a:p>
            <a:r>
              <a:rPr lang="en-US" dirty="0" smtClean="0"/>
              <a:t>On the other hand, the strategic choice for responsiveness was 85%, only 15% relative to DJC's 100%.</a:t>
            </a:r>
          </a:p>
          <a:p>
            <a:r>
              <a:rPr lang="en-US" dirty="0" smtClean="0"/>
              <a:t>Thus the remaining is more scheduled idleness than we strategically wanted, hence OE.</a:t>
            </a:r>
          </a:p>
          <a:p>
            <a:endParaRPr lang="en-US" dirty="0" smtClean="0"/>
          </a:p>
          <a:p>
            <a:r>
              <a:rPr lang="en-US" b="1" u="sng" dirty="0" smtClean="0"/>
              <a:t>Non-scheduled utilization loss</a:t>
            </a:r>
            <a:r>
              <a:rPr lang="en-US" dirty="0" smtClean="0"/>
              <a:t>: unclear what this means. Could argue that this is idle time during operating hours (safety capacity) or the result of insufficient demand (slow economy). Indeed, DJC runs 700/800 = 87.5% or 12.5% lower utilization that strategically aimed at; ACC is 420/600 = 70% or 15% lower than aimed the 85% aimed at.  These numbers are close to the table’s, but not identical. So, one could argue that it is a combination of volume and OE.   Actual volume deviations are 12.5% (DJC)</a:t>
            </a:r>
            <a:r>
              <a:rPr lang="en-US" baseline="0" dirty="0" smtClean="0"/>
              <a:t> and 15% (ACC), or -2.5% net.</a:t>
            </a:r>
            <a:endParaRPr lang="en-US" dirty="0" smtClean="0"/>
          </a:p>
          <a:p>
            <a:r>
              <a:rPr lang="en-US" dirty="0" smtClean="0"/>
              <a:t>Working backward, we have:</a:t>
            </a:r>
          </a:p>
          <a:p>
            <a:r>
              <a:rPr lang="en-US" dirty="0" smtClean="0"/>
              <a:t>Scheduled operating days		330	250</a:t>
            </a:r>
          </a:p>
          <a:p>
            <a:r>
              <a:rPr lang="en-US" dirty="0" smtClean="0"/>
              <a:t>Strategically targeted utilization		100%	 85%		</a:t>
            </a:r>
          </a:p>
          <a:p>
            <a:r>
              <a:rPr lang="en-US" dirty="0" smtClean="0"/>
              <a:t>Loss during scheduled operating (absolute days)	0	37.5 days		</a:t>
            </a:r>
          </a:p>
          <a:p>
            <a:r>
              <a:rPr lang="en-US" dirty="0" smtClean="0"/>
              <a:t>As percentage of total available time of 350	0%	10.7%	-10.7% = strategic idleness</a:t>
            </a:r>
          </a:p>
          <a:p>
            <a:endParaRPr lang="en-US" dirty="0" smtClean="0"/>
          </a:p>
          <a:p>
            <a:r>
              <a:rPr lang="en-US" dirty="0" smtClean="0"/>
              <a:t>The remaining items are fairly straightforward:</a:t>
            </a:r>
          </a:p>
          <a:p>
            <a:r>
              <a:rPr lang="en-US" b="1" u="sng" dirty="0" smtClean="0"/>
              <a:t>Process failure</a:t>
            </a:r>
            <a:r>
              <a:rPr lang="en-US" dirty="0" smtClean="0"/>
              <a:t> = breakdowns and downtime to repair.  Due to various reasons: running at too high speed, not running proven technologies, process not in control, etc.  Smart OM takes care of this = OE</a:t>
            </a:r>
          </a:p>
          <a:p>
            <a:r>
              <a:rPr lang="en-US" b="1" u="sng" dirty="0" smtClean="0"/>
              <a:t>Preventive maintenance</a:t>
            </a:r>
            <a:r>
              <a:rPr lang="en-US" dirty="0" smtClean="0"/>
              <a:t> = down for scheduled maintenance.  More of this would reduce failures.  Again, smart OM does this = OE.</a:t>
            </a:r>
          </a:p>
          <a:p>
            <a:r>
              <a:rPr lang="en-US" b="1" u="sng" dirty="0" smtClean="0"/>
              <a:t>Process changeovers</a:t>
            </a:r>
            <a:r>
              <a:rPr lang="en-US" dirty="0" smtClean="0"/>
              <a:t> = variety related = S. (although even this can be improved using setup time reduction-SMED)</a:t>
            </a:r>
          </a:p>
          <a:p>
            <a:r>
              <a:rPr lang="en-US" b="1" u="sng" dirty="0" smtClean="0"/>
              <a:t>Quality loss</a:t>
            </a:r>
            <a:r>
              <a:rPr lang="en-US" dirty="0" smtClean="0"/>
              <a:t> = good OM puts quality at source and SPC = OE</a:t>
            </a:r>
          </a:p>
          <a:p>
            <a:r>
              <a:rPr lang="en-US" dirty="0" smtClean="0"/>
              <a:t>Note: this measures productivity!</a:t>
            </a:r>
          </a:p>
          <a:p>
            <a:r>
              <a:rPr lang="en-US" dirty="0" smtClean="0"/>
              <a:t>*Notice that 70% utilization does not match the 30.2% asset </a:t>
            </a:r>
            <a:r>
              <a:rPr lang="en-US" dirty="0" err="1" smtClean="0"/>
              <a:t>utlization</a:t>
            </a:r>
            <a:r>
              <a:rPr lang="en-US" dirty="0" smtClean="0"/>
              <a:t> number. Reason: different measures (units vs. time +</a:t>
            </a:r>
          </a:p>
          <a:p>
            <a:r>
              <a:rPr lang="en-US" dirty="0" smtClean="0"/>
              <a:t>Rated capacity vs. theoretical capacity).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90115" name="Rectangle 6"/>
          <p:cNvSpPr>
            <a:spLocks noGrp="1" noChangeArrowheads="1"/>
          </p:cNvSpPr>
          <p:nvPr>
            <p:ph type="ftr" sz="quarter" idx="4"/>
          </p:nvPr>
        </p:nvSpPr>
        <p:spPr>
          <a:noFill/>
        </p:spPr>
        <p:txBody>
          <a:bodyPr/>
          <a:lstStyle/>
          <a:p>
            <a:pPr defTabSz="930356"/>
            <a:r>
              <a:rPr lang="en-US" dirty="0" smtClean="0"/>
              <a:t>© Van Mieghem</a:t>
            </a:r>
          </a:p>
        </p:txBody>
      </p:sp>
      <p:sp>
        <p:nvSpPr>
          <p:cNvPr id="90116" name="Rectangle 7"/>
          <p:cNvSpPr>
            <a:spLocks noGrp="1" noChangeArrowheads="1"/>
          </p:cNvSpPr>
          <p:nvPr>
            <p:ph type="sldNum" sz="quarter" idx="5"/>
          </p:nvPr>
        </p:nvSpPr>
        <p:spPr>
          <a:noFill/>
        </p:spPr>
        <p:txBody>
          <a:bodyPr/>
          <a:lstStyle/>
          <a:p>
            <a:pPr defTabSz="930356"/>
            <a:fld id="{AA637F3A-2C69-4FB8-B355-2D095E9638F2}" type="slidenum">
              <a:rPr lang="en-US" smtClean="0"/>
              <a:pPr defTabSz="930356"/>
              <a:t>19</a:t>
            </a:fld>
            <a:endParaRPr lang="en-US" dirty="0" smtClean="0"/>
          </a:p>
        </p:txBody>
      </p:sp>
      <p:sp>
        <p:nvSpPr>
          <p:cNvPr id="90117" name="Rectangle 2"/>
          <p:cNvSpPr>
            <a:spLocks noGrp="1" noRot="1" noChangeAspect="1" noChangeArrowheads="1" noTextEdit="1"/>
          </p:cNvSpPr>
          <p:nvPr>
            <p:ph type="sldImg"/>
          </p:nvPr>
        </p:nvSpPr>
        <p:spPr>
          <a:solidFill>
            <a:srgbClr val="FFFFFF"/>
          </a:solidFill>
          <a:ln/>
        </p:spPr>
      </p:sp>
      <p:sp>
        <p:nvSpPr>
          <p:cNvPr id="90118" name="Rectangle 3"/>
          <p:cNvSpPr>
            <a:spLocks noGrp="1" noChangeArrowheads="1"/>
          </p:cNvSpPr>
          <p:nvPr>
            <p:ph type="body" idx="1"/>
          </p:nvPr>
        </p:nvSpPr>
        <p:spPr>
          <a:solidFill>
            <a:srgbClr val="FFFFFF"/>
          </a:solidFill>
          <a:ln/>
        </p:spPr>
        <p:txBody>
          <a:bodyPr/>
          <a:lstStyle/>
          <a:p>
            <a:pPr marL="189744" indent="-189744"/>
            <a:r>
              <a:rPr lang="en-US" b="1" dirty="0" smtClean="0"/>
              <a:t>Focus on the last line: </a:t>
            </a:r>
            <a:r>
              <a:rPr lang="en-US" dirty="0" smtClean="0">
                <a:latin typeface="Symbol" pitchFamily="18" charset="2"/>
              </a:rPr>
              <a:t>D</a:t>
            </a:r>
            <a:r>
              <a:rPr lang="en-US" i="1" dirty="0" smtClean="0"/>
              <a:t>C</a:t>
            </a:r>
            <a:r>
              <a:rPr lang="en-US" baseline="-25000" dirty="0" smtClean="0"/>
              <a:t>OE </a:t>
            </a:r>
            <a:r>
              <a:rPr lang="en-US" dirty="0" smtClean="0">
                <a:cs typeface="Times New Roman" pitchFamily="18" charset="0"/>
              </a:rPr>
              <a:t>≈</a:t>
            </a:r>
            <a:r>
              <a:rPr lang="en-US" dirty="0" smtClean="0"/>
              <a:t> $4.7 to $7.8 &gt; 0 out of </a:t>
            </a:r>
            <a:r>
              <a:rPr lang="en-US" dirty="0" smtClean="0">
                <a:latin typeface="Symbol" pitchFamily="18" charset="2"/>
              </a:rPr>
              <a:t>D</a:t>
            </a:r>
            <a:r>
              <a:rPr lang="en-US" i="1" dirty="0" smtClean="0"/>
              <a:t>C = </a:t>
            </a:r>
            <a:r>
              <a:rPr lang="en-US" dirty="0" smtClean="0"/>
              <a:t>13.54 is only 36%.  So?</a:t>
            </a:r>
          </a:p>
          <a:p>
            <a:pPr marL="189744" indent="-189744">
              <a:buFontTx/>
              <a:buChar char="•"/>
            </a:pPr>
            <a:r>
              <a:rPr lang="en-US" dirty="0" smtClean="0"/>
              <a:t>This shows that there is a considerable strategic trade-off between low-cost (DJC) and innovation/responsiveness (flexibility of ACC): more than 60% of the </a:t>
            </a:r>
            <a:r>
              <a:rPr lang="en-US" dirty="0" err="1" smtClean="0"/>
              <a:t>overal</a:t>
            </a:r>
            <a:r>
              <a:rPr lang="en-US" dirty="0" smtClean="0"/>
              <a:t> cost advantage is from trading off less flexibility for lower cost, which is </a:t>
            </a:r>
            <a:r>
              <a:rPr lang="en-US" i="1" dirty="0" smtClean="0"/>
              <a:t>good news </a:t>
            </a:r>
            <a:r>
              <a:rPr lang="en-US" dirty="0" smtClean="0"/>
              <a:t>for ACC!  In other words: I am siding with Andy Li!</a:t>
            </a:r>
          </a:p>
          <a:p>
            <a:pPr marL="189744" indent="-189744">
              <a:buFontTx/>
              <a:buChar char="•"/>
            </a:pPr>
            <a:r>
              <a:rPr lang="en-US" dirty="0" smtClean="0"/>
              <a:t>well, our estimate is that DJC would still have a $4 to 7 cost-advantage if it used its processes to target our custom segment </a:t>
            </a:r>
            <a:r>
              <a:rPr lang="en-US" i="1" dirty="0" smtClean="0"/>
              <a:t>and if it can reach its target full capacity </a:t>
            </a:r>
            <a:r>
              <a:rPr lang="en-US" dirty="0" smtClean="0"/>
              <a:t>(which is unlikely). Not good!  ACC’s position is at risk!</a:t>
            </a:r>
          </a:p>
          <a:p>
            <a:pPr marL="189744" indent="-189744">
              <a:buFontTx/>
              <a:buChar char="•"/>
            </a:pPr>
            <a:r>
              <a:rPr lang="en-US" dirty="0" smtClean="0"/>
              <a:t>But that assumes ACC does nothing.  Now use this analysis to design a competitive response!</a:t>
            </a:r>
          </a:p>
          <a:p>
            <a:pPr marL="189744" indent="-189744">
              <a:buFontTx/>
              <a:buChar char="•"/>
            </a:pPr>
            <a:endParaRPr lang="en-US" b="1" dirty="0" smtClean="0"/>
          </a:p>
          <a:p>
            <a:pPr marL="189744" indent="-189744"/>
            <a:r>
              <a:rPr lang="en-US" dirty="0" smtClean="0"/>
              <a:t>Remarks on Labor Cost Analysis:</a:t>
            </a:r>
          </a:p>
          <a:p>
            <a:pPr marL="189744" indent="-189744">
              <a:buFontTx/>
              <a:buChar char="•"/>
            </a:pPr>
            <a:r>
              <a:rPr lang="en-US" dirty="0" smtClean="0"/>
              <a:t>Labor is without question the most “debatable” line item and unfortunately has the biggest impact on </a:t>
            </a:r>
            <a:r>
              <a:rPr lang="en-US" dirty="0" smtClean="0">
                <a:latin typeface="Symbol" pitchFamily="18" charset="2"/>
              </a:rPr>
              <a:t>D</a:t>
            </a:r>
            <a:r>
              <a:rPr lang="en-US" i="1" dirty="0" smtClean="0"/>
              <a:t>C</a:t>
            </a:r>
            <a:r>
              <a:rPr lang="en-US" baseline="-25000" dirty="0" smtClean="0"/>
              <a:t>OE </a:t>
            </a:r>
            <a:r>
              <a:rPr lang="en-US" dirty="0" smtClean="0"/>
              <a:t>impact That can be interpreted in two ways: </a:t>
            </a:r>
          </a:p>
          <a:p>
            <a:pPr marL="647271" lvl="1" indent="-189744">
              <a:buFontTx/>
              <a:buAutoNum type="arabicPeriod"/>
            </a:pPr>
            <a:r>
              <a:rPr lang="en-US" dirty="0" smtClean="0"/>
              <a:t>a weakness of the analytics, or </a:t>
            </a:r>
          </a:p>
          <a:p>
            <a:pPr marL="647271" lvl="1" indent="-189744">
              <a:buFontTx/>
              <a:buAutoNum type="arabicPeriod"/>
            </a:pPr>
            <a:r>
              <a:rPr lang="en-US" dirty="0" smtClean="0"/>
              <a:t>it demonstrates that the impact of labor exceeds that of material efficiency and capital depreciation.  The debate then centers on the question whether DJC could get the same labor efficiencies in the US.</a:t>
            </a:r>
          </a:p>
          <a:p>
            <a:pPr marL="189744" indent="-189744">
              <a:buFontTx/>
              <a:buChar char="•"/>
            </a:pPr>
            <a:r>
              <a:rPr lang="en-US" dirty="0" smtClean="0"/>
              <a:t>Another approach for labor is to use exhibit 5 and calculate total number of employees per category.</a:t>
            </a:r>
          </a:p>
          <a:p>
            <a:pPr marL="189744" indent="-189744"/>
            <a:endParaRPr lang="en-US" dirty="0" smtClean="0"/>
          </a:p>
          <a:p>
            <a:pPr marL="189744" indent="-189744"/>
            <a:endParaRPr lang="en-US" dirty="0" smtClean="0"/>
          </a:p>
          <a:p>
            <a:pPr marL="189744" indent="-189744"/>
            <a:endParaRPr lang="en-US" dirty="0" smtClean="0"/>
          </a:p>
          <a:p>
            <a:pPr marL="189744" indent="-189744"/>
            <a:endParaRPr lang="en-US" dirty="0" smtClean="0"/>
          </a:p>
          <a:p>
            <a:pPr marL="189744" indent="-189744"/>
            <a:endParaRPr lang="en-US" dirty="0" smtClean="0"/>
          </a:p>
          <a:p>
            <a:pPr marL="189744" indent="-189744"/>
            <a:endParaRPr lang="en-US" dirty="0" smtClean="0"/>
          </a:p>
          <a:p>
            <a:pPr marL="189744" indent="-189744"/>
            <a:endParaRPr lang="en-US" dirty="0" smtClean="0"/>
          </a:p>
          <a:p>
            <a:pPr marL="189744" indent="-189744"/>
            <a:endParaRPr lang="en-US" dirty="0" smtClean="0"/>
          </a:p>
          <a:p>
            <a:pPr marL="189744" indent="-189744"/>
            <a:r>
              <a:rPr lang="en-US" dirty="0" smtClean="0"/>
              <a:t>	- then calculate volume effect by assuming IL is fixed. Clearly, the volume impact on ACC will be much larger than on DJC, but this would mean that our labor contracts are not long term and we fire and hire at will to follow the economy.  If we don’t, then volume effect on labor is zero and it becomes a mix between strategic retention and OE.</a:t>
            </a:r>
          </a:p>
          <a:p>
            <a:pPr marL="189744" indent="-189744"/>
            <a:r>
              <a:rPr lang="en-US" dirty="0" smtClean="0"/>
              <a:t>	- to find strategic component: control and tech development are perhaps strategically needed for variety and innovation, the rest is efficiency.</a:t>
            </a:r>
          </a:p>
        </p:txBody>
      </p:sp>
      <p:pic>
        <p:nvPicPr>
          <p:cNvPr id="90119" name="Picture 4"/>
          <p:cNvPicPr>
            <a:picLocks noChangeAspect="1" noChangeArrowheads="1"/>
          </p:cNvPicPr>
          <p:nvPr/>
        </p:nvPicPr>
        <p:blipFill>
          <a:blip r:embed="rId3"/>
          <a:srcRect/>
          <a:stretch>
            <a:fillRect/>
          </a:stretch>
        </p:blipFill>
        <p:spPr bwMode="auto">
          <a:xfrm>
            <a:off x="1238383" y="6569579"/>
            <a:ext cx="3954000" cy="1281944"/>
          </a:xfrm>
          <a:prstGeom prst="rect">
            <a:avLst/>
          </a:prstGeom>
          <a:noFill/>
          <a:ln w="9525" algn="ctr">
            <a:noFill/>
            <a:prstDash val="dash"/>
            <a:miter lim="800000"/>
            <a:headEnd/>
            <a:tailEnd/>
          </a:ln>
        </p:spPr>
      </p:pic>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spcBef>
                <a:spcPct val="0"/>
              </a:spcBef>
            </a:pPr>
            <a:r>
              <a:rPr lang="en-US" dirty="0" smtClean="0"/>
              <a:t>This is another representation and perhaps easier way to convey our analysis.</a:t>
            </a:r>
          </a:p>
        </p:txBody>
      </p:sp>
      <p:sp>
        <p:nvSpPr>
          <p:cNvPr id="91140" name="Slide Number Placeholder 3"/>
          <p:cNvSpPr>
            <a:spLocks noGrp="1"/>
          </p:cNvSpPr>
          <p:nvPr>
            <p:ph type="sldNum" sz="quarter" idx="5"/>
          </p:nvPr>
        </p:nvSpPr>
        <p:spPr>
          <a:noFill/>
        </p:spPr>
        <p:txBody>
          <a:bodyPr/>
          <a:lstStyle/>
          <a:p>
            <a:pPr defTabSz="930356"/>
            <a:fld id="{939C5198-139C-45BC-991E-30CA4DE2E1C2}" type="slidenum">
              <a:rPr lang="en-US" sz="1200" smtClean="0">
                <a:solidFill>
                  <a:srgbClr val="000000"/>
                </a:solidFill>
                <a:latin typeface="Arial" pitchFamily="34" charset="0"/>
                <a:cs typeface="Arial" pitchFamily="34" charset="0"/>
              </a:rPr>
              <a:pPr defTabSz="930356"/>
              <a:t>21</a:t>
            </a:fld>
            <a:endParaRPr lang="en-US" sz="1200" dirty="0" smtClean="0">
              <a:solidFill>
                <a:srgbClr val="000000"/>
              </a:solidFill>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92163" name="Rectangle 6"/>
          <p:cNvSpPr>
            <a:spLocks noGrp="1" noChangeArrowheads="1"/>
          </p:cNvSpPr>
          <p:nvPr>
            <p:ph type="ftr" sz="quarter" idx="4"/>
          </p:nvPr>
        </p:nvSpPr>
        <p:spPr>
          <a:noFill/>
        </p:spPr>
        <p:txBody>
          <a:bodyPr/>
          <a:lstStyle/>
          <a:p>
            <a:pPr defTabSz="930356"/>
            <a:r>
              <a:rPr lang="en-US" dirty="0" smtClean="0"/>
              <a:t>© Van Mieghem</a:t>
            </a:r>
          </a:p>
        </p:txBody>
      </p:sp>
      <p:sp>
        <p:nvSpPr>
          <p:cNvPr id="92164" name="Rectangle 7"/>
          <p:cNvSpPr>
            <a:spLocks noGrp="1" noChangeArrowheads="1"/>
          </p:cNvSpPr>
          <p:nvPr>
            <p:ph type="sldNum" sz="quarter" idx="5"/>
          </p:nvPr>
        </p:nvSpPr>
        <p:spPr>
          <a:noFill/>
        </p:spPr>
        <p:txBody>
          <a:bodyPr/>
          <a:lstStyle/>
          <a:p>
            <a:pPr defTabSz="930356"/>
            <a:fld id="{91C0D962-1F9C-4307-90AF-248A5D4894CE}" type="slidenum">
              <a:rPr lang="en-US" smtClean="0"/>
              <a:pPr defTabSz="930356"/>
              <a:t>22</a:t>
            </a:fld>
            <a:endParaRPr lang="en-US" dirty="0" smtClean="0"/>
          </a:p>
        </p:txBody>
      </p:sp>
      <p:sp>
        <p:nvSpPr>
          <p:cNvPr id="92165" name="Rectangle 2"/>
          <p:cNvSpPr>
            <a:spLocks noGrp="1" noRot="1" noChangeAspect="1" noChangeArrowheads="1" noTextEdit="1"/>
          </p:cNvSpPr>
          <p:nvPr>
            <p:ph type="sldImg"/>
          </p:nvPr>
        </p:nvSpPr>
        <p:spPr>
          <a:xfrm>
            <a:off x="1074738" y="254000"/>
            <a:ext cx="5018087" cy="3763963"/>
          </a:xfrm>
          <a:solidFill>
            <a:srgbClr val="FFFFFF"/>
          </a:solidFill>
          <a:ln/>
        </p:spPr>
      </p:sp>
      <p:sp>
        <p:nvSpPr>
          <p:cNvPr id="92166" name="Rectangle 3"/>
          <p:cNvSpPr>
            <a:spLocks noGrp="1" noChangeArrowheads="1"/>
          </p:cNvSpPr>
          <p:nvPr>
            <p:ph type="body" idx="1"/>
          </p:nvPr>
        </p:nvSpPr>
        <p:spPr>
          <a:xfrm>
            <a:off x="386424" y="4036433"/>
            <a:ext cx="6232989" cy="4869543"/>
          </a:xfrm>
          <a:solidFill>
            <a:srgbClr val="FFFFFF"/>
          </a:solidFill>
          <a:ln/>
        </p:spPr>
        <p:txBody>
          <a:bodyPr lIns="91470" tIns="45734" rIns="91470" bIns="45734"/>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30356"/>
            <a:r>
              <a:rPr lang="en-US" dirty="0" smtClean="0"/>
              <a:t>© Van Mieghem</a:t>
            </a:r>
          </a:p>
        </p:txBody>
      </p:sp>
      <p:sp>
        <p:nvSpPr>
          <p:cNvPr id="93188" name="Rectangle 7"/>
          <p:cNvSpPr>
            <a:spLocks noGrp="1" noChangeArrowheads="1"/>
          </p:cNvSpPr>
          <p:nvPr>
            <p:ph type="sldNum" sz="quarter" idx="5"/>
          </p:nvPr>
        </p:nvSpPr>
        <p:spPr>
          <a:noFill/>
        </p:spPr>
        <p:txBody>
          <a:bodyPr/>
          <a:lstStyle/>
          <a:p>
            <a:pPr defTabSz="930356"/>
            <a:fld id="{998B68FF-3753-4880-B259-16947F29DA52}" type="slidenum">
              <a:rPr lang="en-US" smtClean="0"/>
              <a:pPr defTabSz="930356"/>
              <a:t>2</a:t>
            </a:fld>
            <a:endParaRPr lang="en-US" dirty="0"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30356"/>
            <a:r>
              <a:rPr lang="en-US" dirty="0" smtClean="0"/>
              <a:t>© Van Mieghem</a:t>
            </a:r>
          </a:p>
        </p:txBody>
      </p:sp>
      <p:sp>
        <p:nvSpPr>
          <p:cNvPr id="96260" name="Rectangle 7"/>
          <p:cNvSpPr>
            <a:spLocks noGrp="1" noChangeArrowheads="1"/>
          </p:cNvSpPr>
          <p:nvPr>
            <p:ph type="sldNum" sz="quarter" idx="5"/>
          </p:nvPr>
        </p:nvSpPr>
        <p:spPr>
          <a:noFill/>
        </p:spPr>
        <p:txBody>
          <a:bodyPr/>
          <a:lstStyle/>
          <a:p>
            <a:pPr defTabSz="930356"/>
            <a:fld id="{E415FFFF-EA9E-4938-AB51-61CCB4E6930E}" type="slidenum">
              <a:rPr lang="en-US" smtClean="0"/>
              <a:pPr defTabSz="930356"/>
              <a:t>23</a:t>
            </a:fld>
            <a:endParaRPr lang="en-US" dirty="0" smtClean="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89744" indent="-189744"/>
            <a:r>
              <a:rPr lang="en-US" dirty="0" smtClean="0"/>
              <a:t>What</a:t>
            </a:r>
            <a:r>
              <a:rPr lang="en-US" baseline="0" dirty="0" smtClean="0"/>
              <a:t> we have covered so far in the course can be summarized as follows:</a:t>
            </a:r>
          </a:p>
          <a:p>
            <a:pPr marL="189744" indent="-189744"/>
            <a:endParaRPr lang="en-US" baseline="0" dirty="0" smtClean="0"/>
          </a:p>
          <a:p>
            <a:pPr marL="189744" indent="-189744"/>
            <a:r>
              <a:rPr lang="en-US" baseline="0" dirty="0" smtClean="0"/>
              <a:t>Consider, as we shall see later in the course, your system has two operating locations: Mexico and China.</a:t>
            </a:r>
          </a:p>
          <a:p>
            <a:pPr marL="189744" indent="-189744">
              <a:buFontTx/>
              <a:buChar char="-"/>
            </a:pPr>
            <a:r>
              <a:rPr lang="en-US" baseline="0" dirty="0" smtClean="0"/>
              <a:t>Current system = produce each product at each location.  Linear intuitive management leads to a proportional increase in costs when doubling the number of products.</a:t>
            </a:r>
          </a:p>
          <a:p>
            <a:pPr marL="189744" indent="-189744">
              <a:buFontTx/>
              <a:buChar char="-"/>
            </a:pPr>
            <a:r>
              <a:rPr lang="en-US" baseline="0" dirty="0" smtClean="0"/>
              <a:t>Optimizing current system = optimizing each location in terms of inventory and production levels.  </a:t>
            </a:r>
            <a:r>
              <a:rPr lang="en-US" i="1" baseline="0" dirty="0" smtClean="0"/>
              <a:t>What cost increase do you expect?  </a:t>
            </a:r>
            <a:r>
              <a:rPr lang="en-US" i="0" baseline="0" dirty="0" smtClean="0"/>
              <a:t>Square root = x 1.4 instead of x 2.</a:t>
            </a:r>
          </a:p>
          <a:p>
            <a:pPr marL="189744" indent="-189744">
              <a:buFontTx/>
              <a:buChar char="-"/>
            </a:pPr>
            <a:r>
              <a:rPr lang="en-US" i="0" baseline="0" dirty="0" smtClean="0"/>
              <a:t>Moving to an optimal system = consider this an integrated global network where you optimize product allocation and use dual sourcing.</a:t>
            </a:r>
            <a:endParaRPr lang="en-US" baseline="0" dirty="0" smtClean="0"/>
          </a:p>
          <a:p>
            <a:pPr marL="189744" indent="-189744"/>
            <a:endParaRPr lang="en-US" baseline="0" dirty="0" smtClean="0"/>
          </a:p>
          <a:p>
            <a:pPr marL="189744" indent="-189744" defTabSz="881390">
              <a:defRPr/>
            </a:pPr>
            <a:r>
              <a:rPr lang="en-US" dirty="0" smtClean="0"/>
              <a:t>Operations management is about optimizing the existing system – this defines the trade-off curve for the given system.</a:t>
            </a:r>
          </a:p>
          <a:p>
            <a:pPr marL="189744" indent="-189744" defTabSz="881390">
              <a:defRPr/>
            </a:pPr>
            <a:r>
              <a:rPr lang="en-US" dirty="0" smtClean="0"/>
              <a:t>Operations strategy is about optimizing the entire operating system, and thereby moving to a better trade-off curve,</a:t>
            </a:r>
          </a:p>
          <a:p>
            <a:pPr marL="189744" indent="-189744" defTabSz="881390">
              <a:defRPr/>
            </a:pPr>
            <a:r>
              <a:rPr lang="en-US" dirty="0" smtClean="0"/>
              <a:t>and hopefully being</a:t>
            </a:r>
            <a:r>
              <a:rPr lang="en-US" baseline="0" dirty="0" smtClean="0"/>
              <a:t> and pushing t</a:t>
            </a:r>
            <a:r>
              <a:rPr lang="en-US" dirty="0" smtClean="0"/>
              <a:t>he frontier out.</a:t>
            </a:r>
          </a:p>
          <a:p>
            <a:pPr marL="189744" indent="-189744" defTabSz="881390">
              <a:defRPr/>
            </a:pPr>
            <a:endParaRPr lang="en-US" dirty="0" smtClean="0"/>
          </a:p>
          <a:p>
            <a:pPr marL="189744" indent="-189744" defTabSz="881390">
              <a:defRPr/>
            </a:pPr>
            <a:r>
              <a:rPr lang="en-US" dirty="0" smtClean="0"/>
              <a:t>The goal = to be the frontier = nobody can provide more differentiation</a:t>
            </a:r>
            <a:r>
              <a:rPr lang="en-US" baseline="0" dirty="0" smtClean="0"/>
              <a:t> at your cost, or your differentiation at lower cost.</a:t>
            </a:r>
            <a:endParaRPr lang="en-US" dirty="0" smtClean="0"/>
          </a:p>
          <a:p>
            <a:pPr marL="189744" indent="-189744" defTabSz="881390">
              <a:defRPr/>
            </a:pPr>
            <a:endParaRPr lang="en-US" dirty="0" smtClean="0"/>
          </a:p>
          <a:p>
            <a:pPr marL="189744" indent="-189744" defTabSz="881390">
              <a:defRPr/>
            </a:pPr>
            <a:endParaRPr lang="en-US" dirty="0" smtClean="0"/>
          </a:p>
          <a:p>
            <a:pPr marL="189744" indent="-189744"/>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30356"/>
            <a:r>
              <a:rPr lang="en-US" dirty="0" smtClean="0"/>
              <a:t>© Van Mieghem</a:t>
            </a:r>
          </a:p>
        </p:txBody>
      </p:sp>
      <p:sp>
        <p:nvSpPr>
          <p:cNvPr id="106500" name="Rectangle 7"/>
          <p:cNvSpPr>
            <a:spLocks noGrp="1" noChangeArrowheads="1"/>
          </p:cNvSpPr>
          <p:nvPr>
            <p:ph type="sldNum" sz="quarter" idx="5"/>
          </p:nvPr>
        </p:nvSpPr>
        <p:spPr>
          <a:noFill/>
        </p:spPr>
        <p:txBody>
          <a:bodyPr/>
          <a:lstStyle/>
          <a:p>
            <a:pPr defTabSz="930356"/>
            <a:fld id="{BBACED97-12A4-42FC-A076-E85969C6F7B9}" type="slidenum">
              <a:rPr lang="en-US" smtClean="0"/>
              <a:pPr defTabSz="930356"/>
              <a:t>24</a:t>
            </a:fld>
            <a:endParaRPr lang="en-US" dirty="0"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104451" name="Rectangle 6"/>
          <p:cNvSpPr>
            <a:spLocks noGrp="1" noChangeArrowheads="1"/>
          </p:cNvSpPr>
          <p:nvPr>
            <p:ph type="ftr" sz="quarter" idx="4"/>
          </p:nvPr>
        </p:nvSpPr>
        <p:spPr>
          <a:noFill/>
        </p:spPr>
        <p:txBody>
          <a:bodyPr/>
          <a:lstStyle/>
          <a:p>
            <a:pPr defTabSz="930356"/>
            <a:r>
              <a:rPr lang="en-US" dirty="0" smtClean="0"/>
              <a:t>© Van Mieghem</a:t>
            </a:r>
          </a:p>
        </p:txBody>
      </p:sp>
      <p:sp>
        <p:nvSpPr>
          <p:cNvPr id="104452" name="Rectangle 7"/>
          <p:cNvSpPr>
            <a:spLocks noGrp="1" noChangeArrowheads="1"/>
          </p:cNvSpPr>
          <p:nvPr>
            <p:ph type="sldNum" sz="quarter" idx="5"/>
          </p:nvPr>
        </p:nvSpPr>
        <p:spPr>
          <a:noFill/>
        </p:spPr>
        <p:txBody>
          <a:bodyPr/>
          <a:lstStyle/>
          <a:p>
            <a:pPr defTabSz="930356"/>
            <a:fld id="{14C6BE8B-345A-4DE0-A614-39E3C9F08C44}" type="slidenum">
              <a:rPr lang="en-US" smtClean="0"/>
              <a:pPr defTabSz="930356"/>
              <a:t>25</a:t>
            </a:fld>
            <a:endParaRPr lang="en-US" dirty="0" smtClean="0"/>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r>
              <a:rPr lang="en-US" smtClean="0"/>
              <a:t>Unit per DL hour about doubled in 10 years.  This corresponds to an annual productivity growth rate of 7%.</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105475" name="Rectangle 6"/>
          <p:cNvSpPr>
            <a:spLocks noGrp="1" noChangeArrowheads="1"/>
          </p:cNvSpPr>
          <p:nvPr>
            <p:ph type="ftr" sz="quarter" idx="4"/>
          </p:nvPr>
        </p:nvSpPr>
        <p:spPr>
          <a:noFill/>
        </p:spPr>
        <p:txBody>
          <a:bodyPr/>
          <a:lstStyle/>
          <a:p>
            <a:pPr defTabSz="930356"/>
            <a:r>
              <a:rPr lang="en-US" dirty="0" smtClean="0"/>
              <a:t>© Van Mieghem</a:t>
            </a:r>
          </a:p>
        </p:txBody>
      </p:sp>
      <p:sp>
        <p:nvSpPr>
          <p:cNvPr id="105476" name="Rectangle 7"/>
          <p:cNvSpPr>
            <a:spLocks noGrp="1" noChangeArrowheads="1"/>
          </p:cNvSpPr>
          <p:nvPr>
            <p:ph type="sldNum" sz="quarter" idx="5"/>
          </p:nvPr>
        </p:nvSpPr>
        <p:spPr>
          <a:noFill/>
        </p:spPr>
        <p:txBody>
          <a:bodyPr/>
          <a:lstStyle/>
          <a:p>
            <a:pPr defTabSz="930356"/>
            <a:fld id="{DF8978A5-675B-43D7-9435-31123FE44FB3}" type="slidenum">
              <a:rPr lang="en-US" smtClean="0"/>
              <a:pPr defTabSz="930356"/>
              <a:t>26</a:t>
            </a:fld>
            <a:endParaRPr lang="en-US" dirty="0" smtClean="0"/>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89744" indent="-189744"/>
            <a:r>
              <a:rPr lang="en-US" dirty="0" smtClean="0"/>
              <a:t>Example: the cost of banking systems is strongly dependent on branch density: lower density = more centralization = lower cost.</a:t>
            </a:r>
          </a:p>
          <a:p>
            <a:pPr marL="189744" indent="-189744"/>
            <a:endParaRPr lang="en-US" dirty="0" smtClean="0"/>
          </a:p>
          <a:p>
            <a:pPr marL="189744" indent="-189744"/>
            <a:r>
              <a:rPr lang="en-US" dirty="0" smtClean="0"/>
              <a:t>However: Belgium and Switzerland both have higher branch density than US and UK yet lower cost.  Why?</a:t>
            </a:r>
          </a:p>
          <a:p>
            <a:pPr marL="189744" indent="-189744"/>
            <a:endParaRPr lang="en-US" dirty="0" smtClean="0"/>
          </a:p>
          <a:p>
            <a:pPr marL="189744" indent="-189744"/>
            <a:r>
              <a:rPr lang="en-US" dirty="0" smtClean="0"/>
              <a:t>Answer: productivity + how payments are made. The US and UK have extensive usage of checks while Belgium relies on electronic transactions. </a:t>
            </a:r>
          </a:p>
          <a:p>
            <a:pPr marL="189744" indent="-189744"/>
            <a:endParaRPr lang="en-US" dirty="0" smtClean="0"/>
          </a:p>
          <a:p>
            <a:pPr marL="189744" indent="-189744"/>
            <a:r>
              <a:rPr lang="en-US" dirty="0" smtClean="0"/>
              <a:t>Insight: to improve branch productivity, reduce check use.  </a:t>
            </a:r>
          </a:p>
          <a:p>
            <a:pPr marL="189744" indent="-189744"/>
            <a:r>
              <a:rPr lang="en-US" dirty="0" smtClean="0"/>
              <a:t>Example: First National Bank of Chicago (later Bank One, now Chase) found that total cost to process a check = $5 when it went through a human teller.</a:t>
            </a:r>
          </a:p>
          <a:p>
            <a:pPr marL="189744" indent="-189744"/>
            <a:r>
              <a:rPr lang="en-US" dirty="0" smtClean="0"/>
              <a:t>Why: </a:t>
            </a:r>
          </a:p>
          <a:p>
            <a:pPr marL="189744" indent="-189744">
              <a:buFontTx/>
              <a:buAutoNum type="arabicPeriod"/>
            </a:pPr>
            <a:r>
              <a:rPr lang="en-US" dirty="0" smtClean="0"/>
              <a:t>Huge intra-day seasonality: 8am-9:30am, noon, after work.  But you have to keep tellers throughout the day</a:t>
            </a:r>
          </a:p>
          <a:p>
            <a:pPr marL="189744" indent="-189744">
              <a:buFontTx/>
              <a:buAutoNum type="arabicPeriod"/>
            </a:pPr>
            <a:r>
              <a:rPr lang="en-US" dirty="0" smtClean="0"/>
              <a:t>People trying to deposit $2 rebate checks during peak times.</a:t>
            </a:r>
          </a:p>
          <a:p>
            <a:pPr marL="189744" indent="-189744"/>
            <a:r>
              <a:rPr lang="en-US" dirty="0" smtClean="0"/>
              <a:t>Action: charge customer $3 for every visit after their first four visits in a month + ask them to bundle checks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30356"/>
            <a:r>
              <a:rPr lang="en-US" dirty="0" smtClean="0"/>
              <a:t>© Van Mieghem</a:t>
            </a:r>
          </a:p>
        </p:txBody>
      </p:sp>
      <p:sp>
        <p:nvSpPr>
          <p:cNvPr id="96260" name="Rectangle 7"/>
          <p:cNvSpPr>
            <a:spLocks noGrp="1" noChangeArrowheads="1"/>
          </p:cNvSpPr>
          <p:nvPr>
            <p:ph type="sldNum" sz="quarter" idx="5"/>
          </p:nvPr>
        </p:nvSpPr>
        <p:spPr>
          <a:noFill/>
        </p:spPr>
        <p:txBody>
          <a:bodyPr/>
          <a:lstStyle/>
          <a:p>
            <a:pPr defTabSz="930356"/>
            <a:fld id="{E415FFFF-EA9E-4938-AB51-61CCB4E6930E}" type="slidenum">
              <a:rPr lang="en-US" smtClean="0"/>
              <a:pPr defTabSz="930356"/>
              <a:t>27</a:t>
            </a:fld>
            <a:endParaRPr lang="en-US" dirty="0" smtClean="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89744" indent="-189744"/>
            <a:r>
              <a:rPr lang="en-US" dirty="0" smtClean="0"/>
              <a:t>Discuss this well:</a:t>
            </a:r>
          </a:p>
          <a:p>
            <a:pPr marL="189744" indent="-189744">
              <a:buFontTx/>
              <a:buAutoNum type="arabicPeriod"/>
            </a:pPr>
            <a:r>
              <a:rPr lang="en-US" dirty="0" smtClean="0"/>
              <a:t>First focus on two customer groups, explain their preferences and how that translates into their trade-offs between customization and cost.  These trade-offs allow firms to occupy different positions and, doing so, segment the market.</a:t>
            </a:r>
          </a:p>
          <a:p>
            <a:pPr marL="189744" indent="-189744">
              <a:buFontTx/>
              <a:buAutoNum type="arabicPeriod"/>
            </a:pPr>
            <a:r>
              <a:rPr lang="en-US" dirty="0" smtClean="0"/>
              <a:t>However, key to sustainability is that neither firm can easily straddle and also occupy the other position.  This requires similarly strong process competency trade-offs (right). Notice that BJG’s job shop process would have higher cost than C&amp;D if it tried to go for standard designs, similarly for </a:t>
            </a:r>
            <a:r>
              <a:rPr lang="en-US" dirty="0" err="1" smtClean="0"/>
              <a:t>c&amp;D</a:t>
            </a:r>
            <a:r>
              <a:rPr lang="en-US" dirty="0" smtClean="0"/>
              <a:t> if it were to go for high flex.</a:t>
            </a:r>
          </a:p>
          <a:p>
            <a:pPr marL="189744" indent="-189744">
              <a:buFontTx/>
              <a:buAutoNum type="arabicPeriod"/>
            </a:pPr>
            <a:r>
              <a:rPr lang="en-US" dirty="0" smtClean="0"/>
              <a:t>Key message: A firm cannot straddle without running a cost disadvantage or without changing its process.  Hence the key role of process trade-offs.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97283" name="Rectangle 6"/>
          <p:cNvSpPr>
            <a:spLocks noGrp="1" noChangeArrowheads="1"/>
          </p:cNvSpPr>
          <p:nvPr>
            <p:ph type="ftr" sz="quarter" idx="4"/>
          </p:nvPr>
        </p:nvSpPr>
        <p:spPr>
          <a:noFill/>
        </p:spPr>
        <p:txBody>
          <a:bodyPr/>
          <a:lstStyle/>
          <a:p>
            <a:pPr defTabSz="930356"/>
            <a:r>
              <a:rPr lang="en-US" dirty="0" smtClean="0"/>
              <a:t>© Van Mieghem</a:t>
            </a:r>
          </a:p>
        </p:txBody>
      </p:sp>
      <p:sp>
        <p:nvSpPr>
          <p:cNvPr id="97284" name="Rectangle 7"/>
          <p:cNvSpPr>
            <a:spLocks noGrp="1" noChangeArrowheads="1"/>
          </p:cNvSpPr>
          <p:nvPr>
            <p:ph type="sldNum" sz="quarter" idx="5"/>
          </p:nvPr>
        </p:nvSpPr>
        <p:spPr>
          <a:noFill/>
        </p:spPr>
        <p:txBody>
          <a:bodyPr/>
          <a:lstStyle/>
          <a:p>
            <a:pPr defTabSz="930356"/>
            <a:fld id="{D7A06CE5-6A8D-4DDE-B4FA-A99ED388FC30}" type="slidenum">
              <a:rPr lang="en-US" smtClean="0"/>
              <a:pPr defTabSz="930356"/>
              <a:t>28</a:t>
            </a:fld>
            <a:endParaRPr lang="en-US" dirty="0" smtClean="0"/>
          </a:p>
        </p:txBody>
      </p:sp>
      <p:sp>
        <p:nvSpPr>
          <p:cNvPr id="97285" name="Rectangle 2"/>
          <p:cNvSpPr>
            <a:spLocks noGrp="1" noRot="1" noChangeAspect="1" noChangeArrowheads="1" noTextEdit="1"/>
          </p:cNvSpPr>
          <p:nvPr>
            <p:ph type="sldImg"/>
          </p:nvPr>
        </p:nvSpPr>
        <p:spPr>
          <a:ln/>
        </p:spPr>
      </p:sp>
      <p:sp>
        <p:nvSpPr>
          <p:cNvPr id="97286" name="Rectangle 3"/>
          <p:cNvSpPr>
            <a:spLocks noGrp="1" noChangeArrowheads="1"/>
          </p:cNvSpPr>
          <p:nvPr>
            <p:ph type="body" idx="1"/>
          </p:nvPr>
        </p:nvSpPr>
        <p:spPr>
          <a:noFill/>
          <a:ln/>
        </p:spPr>
        <p:txBody>
          <a:bodyPr/>
          <a:lstStyle/>
          <a:p>
            <a:pPr marL="189744" indent="-189744"/>
            <a:r>
              <a:rPr lang="en-US" dirty="0" smtClean="0"/>
              <a:t>Other examples of variety-cost tradeoffs:</a:t>
            </a:r>
          </a:p>
          <a:p>
            <a:pPr marL="189744" indent="-189744">
              <a:buFontTx/>
              <a:buAutoNum type="arabicPeriod"/>
            </a:pPr>
            <a:r>
              <a:rPr lang="en-US" dirty="0" smtClean="0"/>
              <a:t>Fast-casual Mexican restaurants: Baja Fresh (</a:t>
            </a:r>
            <a:r>
              <a:rPr lang="en-US" dirty="0" err="1" smtClean="0"/>
              <a:t>Wendys</a:t>
            </a:r>
            <a:r>
              <a:rPr lang="en-US" dirty="0" smtClean="0"/>
              <a:t>), which has a broad menu, </a:t>
            </a:r>
            <a:r>
              <a:rPr lang="en-US" dirty="0" err="1" smtClean="0"/>
              <a:t>vs</a:t>
            </a:r>
            <a:r>
              <a:rPr lang="en-US" dirty="0" smtClean="0"/>
              <a:t> Chipotle (McDonalds), which has only 17 menu items (basically burritos and tortilla’s)</a:t>
            </a:r>
          </a:p>
          <a:p>
            <a:pPr marL="189744" indent="-189744">
              <a:buFontTx/>
              <a:buAutoNum type="arabicPeriod"/>
            </a:pPr>
            <a:r>
              <a:rPr lang="en-US" dirty="0" smtClean="0"/>
              <a:t>Timken: in response to low-price competitors focusing on one product and killing them on price, Timken started </a:t>
            </a:r>
          </a:p>
          <a:p>
            <a:pPr marL="647271" lvl="1" indent="-189744">
              <a:buFontTx/>
              <a:buAutoNum type="arabicPeriod"/>
            </a:pPr>
            <a:r>
              <a:rPr lang="en-US" dirty="0" smtClean="0"/>
              <a:t>bundling lubrication functions with the traditional friction function of bearings</a:t>
            </a:r>
          </a:p>
          <a:p>
            <a:pPr marL="647271" lvl="1" indent="-189744">
              <a:buFontTx/>
              <a:buAutoNum type="arabicPeriod"/>
            </a:pPr>
            <a:r>
              <a:rPr lang="en-US" dirty="0" smtClean="0"/>
              <a:t>Bundling service (installation, maintenance and ongoing engineering services)</a:t>
            </a:r>
          </a:p>
          <a:p>
            <a:pPr marL="647271" lvl="1" indent="-189744">
              <a:buFontTx/>
              <a:buAutoNum type="arabicPeriod"/>
            </a:pPr>
            <a:r>
              <a:rPr lang="en-US" dirty="0" smtClean="0"/>
              <a:t>This requires: investments in R&amp;D, flex plants, customer relationship management (educating customers + staying current with their needs) which also fights </a:t>
            </a:r>
            <a:r>
              <a:rPr lang="en-US" dirty="0" err="1" smtClean="0"/>
              <a:t>offshoring</a:t>
            </a:r>
            <a:endParaRPr lang="en-US" dirty="0" smtClean="0"/>
          </a:p>
          <a:p>
            <a:pPr marL="189744" indent="-189744">
              <a:buFontTx/>
              <a:buAutoNum type="arabicPeriod"/>
            </a:pPr>
            <a:r>
              <a:rPr lang="en-US" dirty="0" smtClean="0"/>
              <a:t>Contract manufacturers: Plexus (PCB supplier to Unisys; boards cost 80 cents to $60,000 with median around $1,000:</a:t>
            </a:r>
          </a:p>
          <a:p>
            <a:pPr marL="647271" lvl="1" indent="-189744">
              <a:buFontTx/>
              <a:buAutoNum type="arabicPeriod"/>
            </a:pPr>
            <a:r>
              <a:rPr lang="en-US" dirty="0" smtClean="0"/>
              <a:t>They use a “low-high strategy,” shorthand for low-volume production of a high mixture of things. They focus on lean ops and quick changeovers with only 20% of labor time goes to changeovers, maintenance and meetings) compared to Solectron.</a:t>
            </a:r>
          </a:p>
          <a:p>
            <a:pPr marL="647271" lvl="1" indent="-189744">
              <a:buFontTx/>
              <a:buAutoNum type="arabicPeriod"/>
            </a:pPr>
            <a:r>
              <a:rPr lang="en-US" dirty="0" smtClean="0"/>
              <a:t>Use 4 focused PIP’s because the workload over entire mix differs too much to keep good capacity utilization balanced.</a:t>
            </a:r>
          </a:p>
          <a:p>
            <a:pPr marL="189744" indent="-189744">
              <a:buFontTx/>
              <a:buAutoNum type="arabicPeriod"/>
            </a:pPr>
            <a:r>
              <a:rPr lang="en-US" dirty="0" smtClean="0"/>
              <a:t>ACC-DJC case next class, at least to model the inventory and setup costs</a:t>
            </a:r>
          </a:p>
          <a:p>
            <a:pPr marL="189744" indent="-189744"/>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98307" name="Rectangle 6"/>
          <p:cNvSpPr>
            <a:spLocks noGrp="1" noChangeArrowheads="1"/>
          </p:cNvSpPr>
          <p:nvPr>
            <p:ph type="ftr" sz="quarter" idx="4"/>
          </p:nvPr>
        </p:nvSpPr>
        <p:spPr>
          <a:noFill/>
        </p:spPr>
        <p:txBody>
          <a:bodyPr/>
          <a:lstStyle/>
          <a:p>
            <a:pPr defTabSz="930356"/>
            <a:r>
              <a:rPr lang="en-US" dirty="0" smtClean="0"/>
              <a:t>© Van Mieghem</a:t>
            </a:r>
          </a:p>
        </p:txBody>
      </p:sp>
      <p:sp>
        <p:nvSpPr>
          <p:cNvPr id="98308" name="Rectangle 7"/>
          <p:cNvSpPr>
            <a:spLocks noGrp="1" noChangeArrowheads="1"/>
          </p:cNvSpPr>
          <p:nvPr>
            <p:ph type="sldNum" sz="quarter" idx="5"/>
          </p:nvPr>
        </p:nvSpPr>
        <p:spPr>
          <a:noFill/>
        </p:spPr>
        <p:txBody>
          <a:bodyPr/>
          <a:lstStyle/>
          <a:p>
            <a:pPr defTabSz="930356"/>
            <a:fld id="{A5F885BF-AD6A-4D1B-BEFA-53BE132D7443}" type="slidenum">
              <a:rPr lang="en-US" smtClean="0"/>
              <a:pPr defTabSz="930356"/>
              <a:t>29</a:t>
            </a:fld>
            <a:endParaRPr lang="en-US" dirty="0" smtClean="0"/>
          </a:p>
        </p:txBody>
      </p:sp>
      <p:sp>
        <p:nvSpPr>
          <p:cNvPr id="98309" name="Rectangle 2"/>
          <p:cNvSpPr>
            <a:spLocks noGrp="1" noRot="1" noChangeAspect="1" noChangeArrowheads="1" noTextEdit="1"/>
          </p:cNvSpPr>
          <p:nvPr>
            <p:ph type="sldImg"/>
          </p:nvPr>
        </p:nvSpPr>
        <p:spPr>
          <a:ln/>
        </p:spPr>
      </p:sp>
      <p:sp>
        <p:nvSpPr>
          <p:cNvPr id="98310" name="Rectangle 4"/>
          <p:cNvSpPr>
            <a:spLocks noGrp="1" noChangeArrowheads="1"/>
          </p:cNvSpPr>
          <p:nvPr>
            <p:ph type="body" idx="1"/>
          </p:nvPr>
        </p:nvSpPr>
        <p:spPr>
          <a:noFill/>
          <a:ln/>
        </p:spPr>
        <p:txBody>
          <a:bodyPr/>
          <a:lstStyle/>
          <a:p>
            <a:r>
              <a:rPr lang="en-US" smtClean="0"/>
              <a:t>Next time: set up an numeric example as homework</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99331" name="Rectangle 6"/>
          <p:cNvSpPr>
            <a:spLocks noGrp="1" noChangeArrowheads="1"/>
          </p:cNvSpPr>
          <p:nvPr>
            <p:ph type="ftr" sz="quarter" idx="4"/>
          </p:nvPr>
        </p:nvSpPr>
        <p:spPr>
          <a:noFill/>
        </p:spPr>
        <p:txBody>
          <a:bodyPr/>
          <a:lstStyle/>
          <a:p>
            <a:pPr defTabSz="930356"/>
            <a:r>
              <a:rPr lang="en-US" dirty="0" smtClean="0"/>
              <a:t>© Van Mieghem</a:t>
            </a:r>
          </a:p>
        </p:txBody>
      </p:sp>
      <p:sp>
        <p:nvSpPr>
          <p:cNvPr id="99332" name="Rectangle 7"/>
          <p:cNvSpPr>
            <a:spLocks noGrp="1" noChangeArrowheads="1"/>
          </p:cNvSpPr>
          <p:nvPr>
            <p:ph type="sldNum" sz="quarter" idx="5"/>
          </p:nvPr>
        </p:nvSpPr>
        <p:spPr>
          <a:noFill/>
        </p:spPr>
        <p:txBody>
          <a:bodyPr/>
          <a:lstStyle/>
          <a:p>
            <a:pPr defTabSz="930356"/>
            <a:fld id="{C6D2ABE7-582B-47C1-8BE5-330957A8DC11}" type="slidenum">
              <a:rPr lang="en-US" smtClean="0"/>
              <a:pPr defTabSz="930356"/>
              <a:t>30</a:t>
            </a:fld>
            <a:endParaRPr lang="en-US" dirty="0" smtClean="0"/>
          </a:p>
        </p:txBody>
      </p:sp>
      <p:sp>
        <p:nvSpPr>
          <p:cNvPr id="99333" name="Rectangle 2"/>
          <p:cNvSpPr>
            <a:spLocks noGrp="1" noRot="1" noChangeAspect="1" noChangeArrowheads="1" noTextEdit="1"/>
          </p:cNvSpPr>
          <p:nvPr>
            <p:ph type="sldImg"/>
          </p:nvPr>
        </p:nvSpPr>
        <p:spPr>
          <a:ln/>
        </p:spPr>
      </p:sp>
      <p:sp>
        <p:nvSpPr>
          <p:cNvPr id="9933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100355" name="Rectangle 6"/>
          <p:cNvSpPr>
            <a:spLocks noGrp="1" noChangeArrowheads="1"/>
          </p:cNvSpPr>
          <p:nvPr>
            <p:ph type="ftr" sz="quarter" idx="4"/>
          </p:nvPr>
        </p:nvSpPr>
        <p:spPr>
          <a:noFill/>
        </p:spPr>
        <p:txBody>
          <a:bodyPr/>
          <a:lstStyle/>
          <a:p>
            <a:pPr defTabSz="930356"/>
            <a:r>
              <a:rPr lang="en-US" dirty="0" smtClean="0"/>
              <a:t>© Van Mieghem</a:t>
            </a:r>
          </a:p>
        </p:txBody>
      </p:sp>
      <p:sp>
        <p:nvSpPr>
          <p:cNvPr id="100356" name="Rectangle 7"/>
          <p:cNvSpPr>
            <a:spLocks noGrp="1" noChangeArrowheads="1"/>
          </p:cNvSpPr>
          <p:nvPr>
            <p:ph type="sldNum" sz="quarter" idx="5"/>
          </p:nvPr>
        </p:nvSpPr>
        <p:spPr>
          <a:noFill/>
        </p:spPr>
        <p:txBody>
          <a:bodyPr/>
          <a:lstStyle/>
          <a:p>
            <a:pPr defTabSz="930356"/>
            <a:fld id="{BE83F1E5-3C9C-4BF8-A9B2-0932E0CF9C2D}" type="slidenum">
              <a:rPr lang="en-US" smtClean="0"/>
              <a:pPr defTabSz="930356"/>
              <a:t>31</a:t>
            </a:fld>
            <a:endParaRPr lang="en-US" dirty="0" smtClean="0"/>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pPr marL="189744" indent="-189744"/>
            <a:r>
              <a:rPr lang="en-US" dirty="0" smtClean="0"/>
              <a:t>Do explain trade-off between </a:t>
            </a:r>
            <a:r>
              <a:rPr lang="en-US" dirty="0" err="1" smtClean="0"/>
              <a:t>QoS</a:t>
            </a:r>
            <a:r>
              <a:rPr lang="en-US" dirty="0" smtClean="0"/>
              <a:t> and cost in detail.</a:t>
            </a:r>
          </a:p>
          <a:p>
            <a:pPr marL="189744" indent="-189744"/>
            <a:endParaRPr lang="en-US" dirty="0" smtClean="0"/>
          </a:p>
          <a:p>
            <a:pPr marL="189744" indent="-189744"/>
            <a:r>
              <a:rPr lang="en-US" dirty="0" smtClean="0"/>
              <a:t>Ameritrade: trade is commission free if execution time </a:t>
            </a:r>
            <a:r>
              <a:rPr lang="en-US" i="1" dirty="0" smtClean="0"/>
              <a:t>T </a:t>
            </a:r>
            <a:r>
              <a:rPr lang="en-US" dirty="0" smtClean="0"/>
              <a:t>exceeds 5sec.  Recall that average execution time is 1 sec. </a:t>
            </a:r>
          </a:p>
          <a:p>
            <a:pPr marL="189744" indent="-189744">
              <a:buFontTx/>
              <a:buChar char="•"/>
            </a:pPr>
            <a:r>
              <a:rPr lang="en-US" dirty="0" smtClean="0"/>
              <a:t>So, what is the cost of this guarantee?  Lost commission.  Expected(lost commission) = p x Pr(T&gt;5sec). Think of EVA; the cost of the guarantee is a direct reduction of EVA.</a:t>
            </a:r>
          </a:p>
          <a:p>
            <a:pPr marL="189744" indent="-189744">
              <a:buFontTx/>
              <a:buChar char="•"/>
            </a:pPr>
            <a:r>
              <a:rPr lang="en-US" dirty="0" smtClean="0"/>
              <a:t>We can get a first rough estimate by modeling the computerized trading by a server and simple queue. The analytics are in the book. (or: Recall queuing: </a:t>
            </a:r>
            <a:r>
              <a:rPr lang="en-US" i="1" dirty="0" smtClean="0"/>
              <a:t>T </a:t>
            </a:r>
            <a:r>
              <a:rPr lang="en-US" dirty="0" smtClean="0"/>
              <a:t>is exponentially distributed with mean 1 sec.  Hence Pr(T&gt;t sec) = exp(-t/1) = exp(-t).)</a:t>
            </a:r>
          </a:p>
          <a:p>
            <a:pPr marL="189744" indent="-189744">
              <a:buFontTx/>
              <a:buChar char="•"/>
            </a:pPr>
            <a:endParaRPr lang="en-US" dirty="0" smtClean="0"/>
          </a:p>
          <a:p>
            <a:pPr marL="189744" indent="-189744">
              <a:buFontTx/>
              <a:buChar char="•"/>
            </a:pPr>
            <a:r>
              <a:rPr lang="en-US" i="1" dirty="0" smtClean="0"/>
              <a:t>How would you do this for a more complex process?  </a:t>
            </a:r>
            <a:r>
              <a:rPr lang="en-US" dirty="0" smtClean="0"/>
              <a:t>You could simulate the process and then vary the required response time, optimize the process such that the new response time is gotten at lowest cost. When you do this repeatedly for various response times, the associated cost traces the trade-off curve.</a:t>
            </a:r>
          </a:p>
          <a:p>
            <a:pPr marL="189744" indent="-189744">
              <a:buFontTx/>
              <a:buChar char="•"/>
            </a:pPr>
            <a:endParaRPr lang="en-US" dirty="0" smtClean="0"/>
          </a:p>
          <a:p>
            <a:pPr marL="189744" indent="-189744">
              <a:buFontTx/>
              <a:buChar char="•"/>
            </a:pPr>
            <a:r>
              <a:rPr lang="en-US" i="1" dirty="0" smtClean="0"/>
              <a:t>What insights do we get from Ameritrade’s trade-off curve? </a:t>
            </a:r>
          </a:p>
          <a:p>
            <a:pPr marL="647271" lvl="1" indent="-189744">
              <a:buFontTx/>
              <a:buAutoNum type="arabicPeriod"/>
            </a:pPr>
            <a:r>
              <a:rPr lang="en-US" dirty="0" smtClean="0"/>
              <a:t>They chose the promise nicely under the knee, generating only $3.9M/yr in lost commission.</a:t>
            </a:r>
          </a:p>
          <a:p>
            <a:pPr marL="647271" lvl="1" indent="-189744">
              <a:buFontTx/>
              <a:buAutoNum type="arabicPeriod"/>
            </a:pPr>
            <a:r>
              <a:rPr lang="en-US" dirty="0" smtClean="0"/>
              <a:t>What if they doubled the guarantee to 2.5 sec? Cost would be about 12 times higher to $47M/yr! This is a testament of the strong non-linearity in queuing.</a:t>
            </a:r>
          </a:p>
          <a:p>
            <a:pPr marL="647271" lvl="1" indent="-189744">
              <a:buFontTx/>
              <a:buAutoNum type="arabicPeriod"/>
            </a:pPr>
            <a:r>
              <a:rPr lang="en-US" dirty="0" smtClean="0"/>
              <a:t>What does an improvement mean here? Shifting the curve outward via:</a:t>
            </a:r>
          </a:p>
          <a:p>
            <a:pPr marL="1103268" lvl="2" indent="-189744">
              <a:buFontTx/>
              <a:buChar char="•"/>
            </a:pPr>
            <a:r>
              <a:rPr lang="en-US" dirty="0" smtClean="0"/>
              <a:t>Increasing the transaction speed (computers + schedulers)</a:t>
            </a:r>
          </a:p>
          <a:p>
            <a:pPr marL="1103268" lvl="2" indent="-189744">
              <a:buFontTx/>
              <a:buChar char="•"/>
            </a:pPr>
            <a:r>
              <a:rPr lang="en-US" dirty="0" smtClean="0"/>
              <a:t>Install more CPU capacity, thereby reducing utilization</a:t>
            </a:r>
          </a:p>
          <a:p>
            <a:pPr marL="1103268" lvl="2" indent="-189744">
              <a:buFontTx/>
              <a:buChar char="•"/>
            </a:pPr>
            <a:r>
              <a:rPr lang="en-US" dirty="0" smtClean="0"/>
              <a:t>Reduce volatility in arrival times.</a:t>
            </a:r>
          </a:p>
          <a:p>
            <a:pPr marL="189744" indent="-189744"/>
            <a:endParaRPr lang="en-US" dirty="0" smtClean="0"/>
          </a:p>
          <a:p>
            <a:pPr marL="189744" indent="-189744"/>
            <a:r>
              <a:rPr lang="en-US" dirty="0" smtClean="0"/>
              <a:t>Similarly for variety, after using an </a:t>
            </a:r>
            <a:r>
              <a:rPr lang="en-US" dirty="0" err="1" smtClean="0"/>
              <a:t>EoQ</a:t>
            </a:r>
            <a:r>
              <a:rPr lang="en-US" dirty="0" smtClean="0"/>
              <a:t> calculation, you find that cost is </a:t>
            </a:r>
            <a:r>
              <a:rPr lang="en-US" dirty="0" err="1" smtClean="0"/>
              <a:t>sqrt</a:t>
            </a:r>
            <a:r>
              <a:rPr lang="en-US" dirty="0" smtClean="0"/>
              <a:t>(N).</a:t>
            </a:r>
          </a:p>
          <a:p>
            <a:pPr marL="189744" indent="-189744"/>
            <a:endParaRPr lang="en-US" dirty="0" smtClean="0"/>
          </a:p>
          <a:p>
            <a:pPr marL="189744" indent="-189744"/>
            <a:r>
              <a:rPr lang="en-US" dirty="0" smtClean="0"/>
              <a:t>This curve is applicable to:</a:t>
            </a:r>
          </a:p>
          <a:p>
            <a:pPr marL="189744" indent="-189744">
              <a:buFontTx/>
              <a:buAutoNum type="arabicPeriod"/>
            </a:pPr>
            <a:r>
              <a:rPr lang="en-US" dirty="0" smtClean="0"/>
              <a:t>ACC-DJC, at least to model the inventory and setup costs</a:t>
            </a:r>
          </a:p>
          <a:p>
            <a:pPr marL="189744" indent="-189744">
              <a:buFontTx/>
              <a:buAutoNum type="arabicPeriod"/>
            </a:pPr>
            <a:r>
              <a:rPr lang="en-US" dirty="0" smtClean="0"/>
              <a:t>Fast-casual Mexican restaurants: Baja Fresh (</a:t>
            </a:r>
            <a:r>
              <a:rPr lang="en-US" dirty="0" err="1" smtClean="0"/>
              <a:t>Wendys</a:t>
            </a:r>
            <a:r>
              <a:rPr lang="en-US" dirty="0" smtClean="0"/>
              <a:t>), which has a broad menu, </a:t>
            </a:r>
            <a:r>
              <a:rPr lang="en-US" dirty="0" err="1" smtClean="0"/>
              <a:t>vs</a:t>
            </a:r>
            <a:r>
              <a:rPr lang="en-US" dirty="0" smtClean="0"/>
              <a:t> Chipotle (McDonalds), which has only 17 menu items (basically burritos and tortilla’s)</a:t>
            </a:r>
          </a:p>
          <a:p>
            <a:pPr marL="189744" indent="-189744">
              <a:buFontTx/>
              <a:buAutoNum type="arabicPeriod"/>
            </a:pPr>
            <a:r>
              <a:rPr lang="en-US" dirty="0" smtClean="0"/>
              <a:t>Contract manufacturers: Plexus (PCB supplier to Unisys; boards cost 80 cents to $60,000 with median around $1,000. They use a “low-high strategy,” shorthand for low-volume production of a high mixture of things. They focus on lean ops and quick changeovers with only 20% of labor time goes to changeovers, maintenance and meetings) compared to Solectron.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101379" name="Rectangle 6"/>
          <p:cNvSpPr>
            <a:spLocks noGrp="1" noChangeArrowheads="1"/>
          </p:cNvSpPr>
          <p:nvPr>
            <p:ph type="ftr" sz="quarter" idx="4"/>
          </p:nvPr>
        </p:nvSpPr>
        <p:spPr>
          <a:noFill/>
        </p:spPr>
        <p:txBody>
          <a:bodyPr/>
          <a:lstStyle/>
          <a:p>
            <a:pPr defTabSz="930356"/>
            <a:r>
              <a:rPr lang="en-US" dirty="0" smtClean="0"/>
              <a:t>© Van Mieghem</a:t>
            </a:r>
          </a:p>
        </p:txBody>
      </p:sp>
      <p:sp>
        <p:nvSpPr>
          <p:cNvPr id="101380" name="Rectangle 7"/>
          <p:cNvSpPr>
            <a:spLocks noGrp="1" noChangeArrowheads="1"/>
          </p:cNvSpPr>
          <p:nvPr>
            <p:ph type="sldNum" sz="quarter" idx="5"/>
          </p:nvPr>
        </p:nvSpPr>
        <p:spPr>
          <a:noFill/>
        </p:spPr>
        <p:txBody>
          <a:bodyPr/>
          <a:lstStyle/>
          <a:p>
            <a:pPr defTabSz="930356"/>
            <a:fld id="{D82ED6AF-345C-4005-A6E9-B31760A38A3B}" type="slidenum">
              <a:rPr lang="en-US" smtClean="0"/>
              <a:pPr defTabSz="930356"/>
              <a:t>32</a:t>
            </a:fld>
            <a:endParaRPr lang="en-US" dirty="0" smtClean="0"/>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30356"/>
            <a:r>
              <a:rPr lang="en-US" dirty="0" smtClean="0"/>
              <a:t>© Van Mieghem</a:t>
            </a:r>
          </a:p>
        </p:txBody>
      </p:sp>
      <p:sp>
        <p:nvSpPr>
          <p:cNvPr id="94212" name="Rectangle 7"/>
          <p:cNvSpPr>
            <a:spLocks noGrp="1" noChangeArrowheads="1"/>
          </p:cNvSpPr>
          <p:nvPr>
            <p:ph type="sldNum" sz="quarter" idx="5"/>
          </p:nvPr>
        </p:nvSpPr>
        <p:spPr>
          <a:noFill/>
        </p:spPr>
        <p:txBody>
          <a:bodyPr/>
          <a:lstStyle/>
          <a:p>
            <a:pPr defTabSz="930356"/>
            <a:fld id="{BA815D3B-C3E5-455E-86C1-7F07DA19DCB3}" type="slidenum">
              <a:rPr lang="en-US" smtClean="0"/>
              <a:pPr defTabSz="930356"/>
              <a:t>3</a:t>
            </a:fld>
            <a:endParaRPr lang="en-US" dirty="0"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102403" name="Rectangle 6"/>
          <p:cNvSpPr>
            <a:spLocks noGrp="1" noChangeArrowheads="1"/>
          </p:cNvSpPr>
          <p:nvPr>
            <p:ph type="ftr" sz="quarter" idx="4"/>
          </p:nvPr>
        </p:nvSpPr>
        <p:spPr>
          <a:noFill/>
        </p:spPr>
        <p:txBody>
          <a:bodyPr/>
          <a:lstStyle/>
          <a:p>
            <a:pPr defTabSz="930356"/>
            <a:r>
              <a:rPr lang="en-US" dirty="0" smtClean="0"/>
              <a:t>© Van Mieghem</a:t>
            </a:r>
          </a:p>
        </p:txBody>
      </p:sp>
      <p:sp>
        <p:nvSpPr>
          <p:cNvPr id="102404" name="Rectangle 7"/>
          <p:cNvSpPr>
            <a:spLocks noGrp="1" noChangeArrowheads="1"/>
          </p:cNvSpPr>
          <p:nvPr>
            <p:ph type="sldNum" sz="quarter" idx="5"/>
          </p:nvPr>
        </p:nvSpPr>
        <p:spPr>
          <a:noFill/>
        </p:spPr>
        <p:txBody>
          <a:bodyPr/>
          <a:lstStyle/>
          <a:p>
            <a:pPr defTabSz="930356"/>
            <a:fld id="{3F8EED56-8A2D-4622-94A3-0A02D79396F5}" type="slidenum">
              <a:rPr lang="en-US" smtClean="0"/>
              <a:pPr defTabSz="930356"/>
              <a:t>33</a:t>
            </a:fld>
            <a:endParaRPr lang="en-US" dirty="0" smtClean="0"/>
          </a:p>
        </p:txBody>
      </p:sp>
      <p:sp>
        <p:nvSpPr>
          <p:cNvPr id="102405" name="Rectangle 2"/>
          <p:cNvSpPr>
            <a:spLocks noGrp="1" noRot="1" noChangeAspect="1" noChangeArrowheads="1" noTextEdit="1"/>
          </p:cNvSpPr>
          <p:nvPr>
            <p:ph type="sldImg"/>
          </p:nvPr>
        </p:nvSpPr>
        <p:spPr>
          <a:ln/>
        </p:spPr>
      </p:sp>
      <p:sp>
        <p:nvSpPr>
          <p:cNvPr id="102406" name="Rectangle 3"/>
          <p:cNvSpPr>
            <a:spLocks noGrp="1" noChangeArrowheads="1"/>
          </p:cNvSpPr>
          <p:nvPr>
            <p:ph type="body" idx="1"/>
          </p:nvPr>
        </p:nvSpPr>
        <p:spPr>
          <a:noFill/>
          <a:ln/>
        </p:spPr>
        <p:txBody>
          <a:bodyPr/>
          <a:lstStyle/>
          <a:p>
            <a:r>
              <a:rPr lang="en-US" smtClean="0"/>
              <a:t>What’s the benefit of focus?</a:t>
            </a:r>
          </a:p>
          <a:p>
            <a:r>
              <a:rPr lang="en-US" smtClean="0"/>
              <a:t>- repetition breeds competence: </a:t>
            </a:r>
          </a:p>
          <a:p>
            <a:pPr lvl="1">
              <a:buFontTx/>
              <a:buChar char="•"/>
            </a:pPr>
            <a:r>
              <a:rPr lang="en-US" smtClean="0"/>
              <a:t> learning and optimization</a:t>
            </a:r>
          </a:p>
          <a:p>
            <a:pPr lvl="1">
              <a:buFontTx/>
              <a:buChar char="•"/>
            </a:pPr>
            <a:r>
              <a:rPr lang="en-US" smtClean="0"/>
              <a:t> less divergence in attention spans</a:t>
            </a:r>
          </a:p>
          <a:p>
            <a:pPr lvl="1">
              <a:buFontTx/>
              <a:buChar char="•"/>
            </a:pPr>
            <a:endParaRPr lang="en-US" smtClean="0"/>
          </a:p>
          <a:p>
            <a:r>
              <a:rPr lang="en-US" smtClean="0"/>
              <a:t>- less trade-offs need to be made so a tailored (optimized) operational system can be put in place</a:t>
            </a:r>
          </a:p>
          <a:p>
            <a:r>
              <a:rPr lang="en-US" smtClean="0"/>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103427" name="Rectangle 6"/>
          <p:cNvSpPr>
            <a:spLocks noGrp="1" noChangeArrowheads="1"/>
          </p:cNvSpPr>
          <p:nvPr>
            <p:ph type="ftr" sz="quarter" idx="4"/>
          </p:nvPr>
        </p:nvSpPr>
        <p:spPr>
          <a:noFill/>
        </p:spPr>
        <p:txBody>
          <a:bodyPr/>
          <a:lstStyle/>
          <a:p>
            <a:pPr defTabSz="930356"/>
            <a:r>
              <a:rPr lang="en-US" dirty="0" smtClean="0"/>
              <a:t>© Van Mieghem</a:t>
            </a:r>
          </a:p>
        </p:txBody>
      </p:sp>
      <p:sp>
        <p:nvSpPr>
          <p:cNvPr id="103428" name="Rectangle 7"/>
          <p:cNvSpPr>
            <a:spLocks noGrp="1" noChangeArrowheads="1"/>
          </p:cNvSpPr>
          <p:nvPr>
            <p:ph type="sldNum" sz="quarter" idx="5"/>
          </p:nvPr>
        </p:nvSpPr>
        <p:spPr>
          <a:noFill/>
        </p:spPr>
        <p:txBody>
          <a:bodyPr/>
          <a:lstStyle/>
          <a:p>
            <a:pPr defTabSz="930356"/>
            <a:fld id="{ED796104-E176-4E8D-9FC5-ACAB55838DA4}" type="slidenum">
              <a:rPr lang="en-US" smtClean="0"/>
              <a:pPr defTabSz="930356"/>
              <a:t>34</a:t>
            </a:fld>
            <a:endParaRPr lang="en-US" dirty="0" smtClean="0"/>
          </a:p>
        </p:txBody>
      </p:sp>
      <p:sp>
        <p:nvSpPr>
          <p:cNvPr id="103429" name="Rectangle 2"/>
          <p:cNvSpPr>
            <a:spLocks noGrp="1" noRot="1" noChangeAspect="1" noChangeArrowheads="1" noTextEdit="1"/>
          </p:cNvSpPr>
          <p:nvPr>
            <p:ph type="sldImg"/>
          </p:nvPr>
        </p:nvSpPr>
        <p:spPr>
          <a:ln/>
        </p:spPr>
      </p:sp>
      <p:sp>
        <p:nvSpPr>
          <p:cNvPr id="103430" name="Rectangle 3"/>
          <p:cNvSpPr>
            <a:spLocks noGrp="1" noChangeArrowheads="1"/>
          </p:cNvSpPr>
          <p:nvPr>
            <p:ph type="body" idx="1"/>
          </p:nvPr>
        </p:nvSpPr>
        <p:spPr>
          <a:noFill/>
          <a:ln/>
        </p:spPr>
        <p:txBody>
          <a:bodyPr/>
          <a:lstStyle/>
          <a:p>
            <a:pPr marL="189744" indent="-189744"/>
            <a:r>
              <a:rPr lang="en-US" dirty="0" smtClean="0"/>
              <a:t>An essential question in operations strategy and business model choice is to what extent assets and processes can be shared?</a:t>
            </a:r>
          </a:p>
          <a:p>
            <a:pPr marL="189744" indent="-189744"/>
            <a:endParaRPr lang="en-US" dirty="0" smtClean="0"/>
          </a:p>
          <a:p>
            <a:pPr marL="189744" indent="-189744"/>
            <a:r>
              <a:rPr lang="en-US" dirty="0" smtClean="0"/>
              <a:t>What are benefits and costs of sharing?</a:t>
            </a:r>
          </a:p>
          <a:p>
            <a:pPr marL="189744" indent="-189744"/>
            <a:endParaRPr lang="en-US" dirty="0" smtClean="0"/>
          </a:p>
          <a:p>
            <a:pPr marL="189744" indent="-189744"/>
            <a:r>
              <a:rPr lang="en-US" dirty="0" smtClean="0"/>
              <a:t>Examples: </a:t>
            </a:r>
          </a:p>
          <a:p>
            <a:pPr marL="189744" indent="-189744">
              <a:buFontTx/>
              <a:buAutoNum type="arabicPeriod"/>
            </a:pPr>
            <a:r>
              <a:rPr lang="en-US" dirty="0" smtClean="0"/>
              <a:t>FedEx-UPS mini-case 2</a:t>
            </a:r>
          </a:p>
          <a:p>
            <a:pPr marL="189744" indent="-189744">
              <a:buFontTx/>
              <a:buAutoNum type="arabicPeriod"/>
            </a:pPr>
            <a:r>
              <a:rPr lang="en-US" dirty="0" smtClean="0"/>
              <a:t>Supply chain distributors: </a:t>
            </a:r>
          </a:p>
          <a:p>
            <a:pPr marL="647271" lvl="1" indent="-189744">
              <a:buFontTx/>
              <a:buAutoNum type="arabicPeriod"/>
            </a:pPr>
            <a:r>
              <a:rPr lang="en-US" dirty="0" err="1" smtClean="0"/>
              <a:t>WalMart</a:t>
            </a:r>
            <a:r>
              <a:rPr lang="en-US" dirty="0" smtClean="0"/>
              <a:t> Remix splits its supply chain network into entire warehouses focused on slow movers v. fast movers.</a:t>
            </a:r>
          </a:p>
          <a:p>
            <a:pPr marL="647271" lvl="1" indent="-189744">
              <a:buFontTx/>
              <a:buAutoNum type="arabicPeriod"/>
            </a:pPr>
            <a:r>
              <a:rPr lang="en-US" dirty="0" smtClean="0"/>
              <a:t>Kroger uses three tiers of warehouses</a:t>
            </a:r>
          </a:p>
          <a:p>
            <a:pPr marL="647271" lvl="1" indent="-189744">
              <a:buFontTx/>
              <a:buAutoNum type="arabicPeriod"/>
            </a:pPr>
            <a:r>
              <a:rPr lang="en-US" dirty="0" smtClean="0"/>
              <a:t>Contrast with Target’s PIPs: “dedicated express lane in its warehouses for hot sellers such as Tide detergent, Crest toothpaste and Bounty paper towels.”</a:t>
            </a:r>
          </a:p>
          <a:p>
            <a:pPr marL="189744" indent="-189744">
              <a:buFontTx/>
              <a:buAutoNum type="arabicPeriod"/>
            </a:pPr>
            <a:r>
              <a:rPr lang="en-US" dirty="0" smtClean="0"/>
              <a:t>Recall that Plexus also uses 4 focused PIPs.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30356"/>
            <a:r>
              <a:rPr lang="en-US" sz="1200" dirty="0" smtClean="0">
                <a:solidFill>
                  <a:srgbClr val="000000"/>
                </a:solidFill>
                <a:latin typeface="Arial" pitchFamily="34" charset="0"/>
                <a:cs typeface="Arial" pitchFamily="34" charset="0"/>
              </a:rPr>
              <a:t>Operations Strategy Week #1: Concept &amp; Framework</a:t>
            </a:r>
          </a:p>
        </p:txBody>
      </p:sp>
      <p:sp>
        <p:nvSpPr>
          <p:cNvPr id="107523" name="Rectangle 3"/>
          <p:cNvSpPr>
            <a:spLocks noGrp="1" noChangeArrowheads="1"/>
          </p:cNvSpPr>
          <p:nvPr>
            <p:ph type="dt" sz="quarter" idx="1"/>
          </p:nvPr>
        </p:nvSpPr>
        <p:spPr>
          <a:noFill/>
        </p:spPr>
        <p:txBody>
          <a:bodyPr/>
          <a:lstStyle/>
          <a:p>
            <a:pPr defTabSz="930356"/>
            <a:fld id="{5B7F0378-8DEF-4FDB-9114-A05A76E172ED}" type="datetime1">
              <a:rPr lang="en-US" sz="1200" smtClean="0">
                <a:solidFill>
                  <a:srgbClr val="000000"/>
                </a:solidFill>
                <a:latin typeface="Arial" pitchFamily="34" charset="0"/>
                <a:cs typeface="Arial" pitchFamily="34" charset="0"/>
              </a:rPr>
              <a:pPr defTabSz="930356"/>
              <a:t>1/19/2012</a:t>
            </a:fld>
            <a:endParaRPr lang="en-US" sz="1200" dirty="0" smtClean="0">
              <a:solidFill>
                <a:srgbClr val="000000"/>
              </a:solidFill>
              <a:latin typeface="Arial" pitchFamily="34" charset="0"/>
              <a:cs typeface="Arial" pitchFamily="34" charset="0"/>
            </a:endParaRPr>
          </a:p>
        </p:txBody>
      </p:sp>
      <p:sp>
        <p:nvSpPr>
          <p:cNvPr id="107524" name="Rectangle 6"/>
          <p:cNvSpPr>
            <a:spLocks noGrp="1" noChangeArrowheads="1"/>
          </p:cNvSpPr>
          <p:nvPr>
            <p:ph type="ftr" sz="quarter" idx="4"/>
          </p:nvPr>
        </p:nvSpPr>
        <p:spPr>
          <a:noFill/>
        </p:spPr>
        <p:txBody>
          <a:bodyPr/>
          <a:lstStyle/>
          <a:p>
            <a:pPr defTabSz="930356"/>
            <a:r>
              <a:rPr lang="en-US" sz="1200" dirty="0" smtClean="0">
                <a:solidFill>
                  <a:srgbClr val="000000"/>
                </a:solidFill>
                <a:latin typeface="Arial" pitchFamily="34" charset="0"/>
                <a:cs typeface="Arial" pitchFamily="34" charset="0"/>
              </a:rPr>
              <a:t>© Van Mieghem</a:t>
            </a:r>
          </a:p>
        </p:txBody>
      </p:sp>
      <p:sp>
        <p:nvSpPr>
          <p:cNvPr id="107525" name="Rectangle 7"/>
          <p:cNvSpPr>
            <a:spLocks noGrp="1" noChangeArrowheads="1"/>
          </p:cNvSpPr>
          <p:nvPr>
            <p:ph type="sldNum" sz="quarter" idx="5"/>
          </p:nvPr>
        </p:nvSpPr>
        <p:spPr>
          <a:noFill/>
        </p:spPr>
        <p:txBody>
          <a:bodyPr/>
          <a:lstStyle/>
          <a:p>
            <a:pPr defTabSz="930356"/>
            <a:fld id="{7409C9C9-7D37-4DCF-8F4A-41CF7610D823}" type="slidenum">
              <a:rPr lang="en-US" sz="1200" smtClean="0">
                <a:solidFill>
                  <a:srgbClr val="000000"/>
                </a:solidFill>
                <a:latin typeface="Arial" pitchFamily="34" charset="0"/>
                <a:cs typeface="Arial" pitchFamily="34" charset="0"/>
              </a:rPr>
              <a:pPr defTabSz="930356"/>
              <a:t>35</a:t>
            </a:fld>
            <a:endParaRPr lang="en-US" sz="1200" dirty="0" smtClean="0">
              <a:solidFill>
                <a:srgbClr val="000000"/>
              </a:solidFill>
              <a:latin typeface="Arial" pitchFamily="34" charset="0"/>
              <a:cs typeface="Arial" pitchFamily="34" charset="0"/>
            </a:endParaRPr>
          </a:p>
        </p:txBody>
      </p:sp>
      <p:sp>
        <p:nvSpPr>
          <p:cNvPr id="107526" name="Rectangle 2"/>
          <p:cNvSpPr>
            <a:spLocks noGrp="1" noRot="1" noChangeAspect="1" noChangeArrowheads="1" noTextEdit="1"/>
          </p:cNvSpPr>
          <p:nvPr>
            <p:ph type="sldImg"/>
          </p:nvPr>
        </p:nvSpPr>
        <p:spPr>
          <a:xfrm>
            <a:off x="1463675" y="341313"/>
            <a:ext cx="4084638" cy="3065462"/>
          </a:xfrm>
          <a:ln/>
        </p:spPr>
      </p:sp>
      <p:sp>
        <p:nvSpPr>
          <p:cNvPr id="107527" name="Rectangle 3"/>
          <p:cNvSpPr>
            <a:spLocks noGrp="1" noChangeArrowheads="1"/>
          </p:cNvSpPr>
          <p:nvPr>
            <p:ph type="body" idx="1"/>
          </p:nvPr>
        </p:nvSpPr>
        <p:spPr>
          <a:xfrm>
            <a:off x="279929" y="3452334"/>
            <a:ext cx="6450542" cy="5476699"/>
          </a:xfrm>
          <a:noFill/>
          <a:ln/>
        </p:spPr>
        <p:txBody>
          <a:bodyPr/>
          <a:lstStyle/>
          <a:p>
            <a:pPr>
              <a:lnSpc>
                <a:spcPct val="80000"/>
              </a:lnSpc>
            </a:pPr>
            <a:r>
              <a:rPr lang="en-US" sz="900" dirty="0" smtClean="0"/>
              <a:t>To give you a preview of what OS is about, consider these two quotations. They show a deliberate, and different, choice in operations strategy!</a:t>
            </a:r>
          </a:p>
          <a:p>
            <a:pPr lvl="1">
              <a:lnSpc>
                <a:spcPct val="80000"/>
              </a:lnSpc>
            </a:pPr>
            <a:r>
              <a:rPr lang="en-US" sz="900" dirty="0" smtClean="0"/>
              <a:t>It is strategic in the sense that this really defines the entire business model: there is talk about market segments (express vs. regular service) and processing network structure, so that it is OS.</a:t>
            </a:r>
          </a:p>
          <a:p>
            <a:pPr lvl="1">
              <a:lnSpc>
                <a:spcPct val="80000"/>
              </a:lnSpc>
            </a:pPr>
            <a:r>
              <a:rPr lang="en-US" sz="900" dirty="0" smtClean="0"/>
              <a:t>Let me offer you a picture to think about this (next slide):		</a:t>
            </a:r>
          </a:p>
          <a:p>
            <a:pPr lvl="2">
              <a:lnSpc>
                <a:spcPct val="80000"/>
              </a:lnSpc>
            </a:pPr>
            <a:r>
              <a:rPr lang="en-US" sz="800" dirty="0" smtClean="0"/>
              <a:t>market demand segments:		express vs. regular</a:t>
            </a:r>
          </a:p>
          <a:p>
            <a:pPr lvl="2">
              <a:lnSpc>
                <a:spcPct val="80000"/>
              </a:lnSpc>
            </a:pPr>
            <a:r>
              <a:rPr lang="en-US" sz="800" dirty="0" smtClean="0"/>
              <a:t>matched capacity type (“transportation mode”):	air vs. ground</a:t>
            </a:r>
          </a:p>
          <a:p>
            <a:pPr lvl="2">
              <a:lnSpc>
                <a:spcPct val="80000"/>
              </a:lnSpc>
            </a:pPr>
            <a:r>
              <a:rPr lang="en-US" sz="800" i="1" dirty="0" smtClean="0">
                <a:solidFill>
                  <a:srgbClr val="FF3300"/>
                </a:solidFill>
              </a:rPr>
              <a:t>How do you relate the quotations to this picture? </a:t>
            </a:r>
            <a:r>
              <a:rPr lang="en-US" sz="800" dirty="0" smtClean="0">
                <a:solidFill>
                  <a:srgbClr val="FF3300"/>
                </a:solidFill>
              </a:rPr>
              <a:t>[it’s FedEx OS] </a:t>
            </a:r>
            <a:r>
              <a:rPr lang="en-US" sz="800" i="1" dirty="0" smtClean="0">
                <a:solidFill>
                  <a:srgbClr val="FF3300"/>
                </a:solidFill>
              </a:rPr>
              <a:t>How represent UPS’s?</a:t>
            </a:r>
            <a:r>
              <a:rPr lang="en-US" sz="800" dirty="0" smtClean="0">
                <a:solidFill>
                  <a:srgbClr val="FF3300"/>
                </a:solidFill>
              </a:rPr>
              <a:t> [substitution arrows] </a:t>
            </a:r>
          </a:p>
          <a:p>
            <a:pPr lvl="2">
              <a:lnSpc>
                <a:spcPct val="80000"/>
              </a:lnSpc>
            </a:pPr>
            <a:r>
              <a:rPr lang="en-US" sz="800" dirty="0" smtClean="0"/>
              <a:t>Clearly, integration allows: long-haul regular via air or short-haul express via ground [NY visa from Newark but through Memphis!] </a:t>
            </a:r>
          </a:p>
          <a:p>
            <a:pPr lvl="2">
              <a:lnSpc>
                <a:spcPct val="80000"/>
              </a:lnSpc>
            </a:pPr>
            <a:endParaRPr lang="en-US" sz="800" dirty="0" smtClean="0"/>
          </a:p>
          <a:p>
            <a:pPr>
              <a:lnSpc>
                <a:spcPct val="80000"/>
              </a:lnSpc>
              <a:buFont typeface="Wingdings" pitchFamily="2" charset="2"/>
              <a:buNone/>
            </a:pPr>
            <a:r>
              <a:rPr lang="en-US" sz="900" dirty="0" smtClean="0"/>
              <a:t>The quotations ask whether we should have dedicated or separate networks for each market segment, or whether we should integrate/share processing networks. </a:t>
            </a:r>
            <a:r>
              <a:rPr lang="en-US" sz="900" i="1" dirty="0" smtClean="0">
                <a:solidFill>
                  <a:srgbClr val="FF3300"/>
                </a:solidFill>
              </a:rPr>
              <a:t>How would you think about this OS question? In other words, when is network integration advisable; what are the drivers and conditions of value?</a:t>
            </a:r>
          </a:p>
          <a:p>
            <a:pPr>
              <a:lnSpc>
                <a:spcPct val="80000"/>
              </a:lnSpc>
              <a:buFont typeface="Wingdings" pitchFamily="2" charset="2"/>
              <a:buNone/>
            </a:pPr>
            <a:endParaRPr lang="en-US" sz="900" i="1" dirty="0" smtClean="0"/>
          </a:p>
          <a:p>
            <a:pPr>
              <a:lnSpc>
                <a:spcPct val="80000"/>
              </a:lnSpc>
            </a:pPr>
            <a:r>
              <a:rPr lang="en-US" sz="900" i="1" dirty="0" smtClean="0"/>
              <a:t>Understanding this or similar choices, and thus what drives value, is what this course is all about.</a:t>
            </a:r>
          </a:p>
          <a:p>
            <a:pPr>
              <a:lnSpc>
                <a:spcPct val="80000"/>
              </a:lnSpc>
            </a:pPr>
            <a:endParaRPr lang="en-US" sz="900" i="1" dirty="0" smtClean="0"/>
          </a:p>
          <a:p>
            <a:pPr>
              <a:lnSpc>
                <a:spcPct val="80000"/>
              </a:lnSpc>
              <a:buFont typeface="Wingdings" pitchFamily="2" charset="2"/>
              <a:buNone/>
            </a:pPr>
            <a:endParaRPr lang="en-US" sz="900" i="1" dirty="0" smtClean="0"/>
          </a:p>
          <a:p>
            <a:pPr>
              <a:lnSpc>
                <a:spcPct val="80000"/>
              </a:lnSpc>
            </a:pPr>
            <a:r>
              <a:rPr lang="en-US" sz="900" dirty="0" smtClean="0"/>
              <a:t>Value of integration = joint local routes + long-haul regular can be air shipped + short-haul express via ground</a:t>
            </a:r>
          </a:p>
          <a:p>
            <a:pPr lvl="1">
              <a:lnSpc>
                <a:spcPct val="80000"/>
              </a:lnSpc>
            </a:pPr>
            <a:r>
              <a:rPr lang="en-US" sz="900" dirty="0" smtClean="0"/>
              <a:t>This would allow reduction of ground capacity, even slight increase of air, or improve </a:t>
            </a:r>
            <a:r>
              <a:rPr lang="en-US" sz="900" dirty="0" err="1" smtClean="0"/>
              <a:t>QoS</a:t>
            </a:r>
            <a:endParaRPr lang="en-US" sz="900" dirty="0" smtClean="0"/>
          </a:p>
          <a:p>
            <a:pPr>
              <a:lnSpc>
                <a:spcPct val="80000"/>
              </a:lnSpc>
            </a:pPr>
            <a:r>
              <a:rPr lang="en-US" sz="900" dirty="0" smtClean="0"/>
              <a:t>Key drivers for integration to have value:</a:t>
            </a:r>
          </a:p>
          <a:p>
            <a:pPr lvl="1">
              <a:lnSpc>
                <a:spcPct val="80000"/>
              </a:lnSpc>
              <a:buFontTx/>
              <a:buAutoNum type="arabicPeriod"/>
            </a:pPr>
            <a:r>
              <a:rPr lang="en-US" sz="900" dirty="0" smtClean="0"/>
              <a:t>Local joint routes: savings small if separate segments have high demand, high customer densities or if they live in separate areas; can be large otherwise. Draw route example.</a:t>
            </a:r>
          </a:p>
          <a:p>
            <a:pPr lvl="1">
              <a:lnSpc>
                <a:spcPct val="80000"/>
              </a:lnSpc>
              <a:buFontTx/>
              <a:buAutoNum type="arabicPeriod"/>
            </a:pPr>
            <a:r>
              <a:rPr lang="en-US" sz="900" dirty="0" smtClean="0"/>
              <a:t>Long-haul routes: savings small if there is little opportunity to have ground go by air.  Depends on: fraction of regular/express, correlation between the two, and excess air capacity, which is driven by demand variability (seasonality + uncertainty in express) and supply variability (how predictable are our flights: weather, #of hubs, control, etc.)</a:t>
            </a:r>
          </a:p>
          <a:p>
            <a:pPr lvl="2">
              <a:lnSpc>
                <a:spcPct val="80000"/>
              </a:lnSpc>
              <a:buFont typeface="Wingdings" pitchFamily="2" charset="2"/>
              <a:buNone/>
            </a:pPr>
            <a:r>
              <a:rPr lang="en-US" sz="800" dirty="0" smtClean="0"/>
              <a:t>Clearly, savings increases in regular/express (but with asymptote: at a certain level all excess capacity is used up) and in variability.  Draw picture.</a:t>
            </a:r>
          </a:p>
          <a:p>
            <a:pPr lvl="2">
              <a:lnSpc>
                <a:spcPct val="80000"/>
              </a:lnSpc>
              <a:buFont typeface="Wingdings" pitchFamily="2" charset="2"/>
              <a:buNone/>
            </a:pPr>
            <a:r>
              <a:rPr lang="en-US" sz="800" dirty="0" smtClean="0"/>
              <a:t>More on cost of </a:t>
            </a:r>
            <a:r>
              <a:rPr lang="en-US" sz="800" dirty="0" err="1" smtClean="0"/>
              <a:t>QoS</a:t>
            </a:r>
            <a:r>
              <a:rPr lang="en-US" sz="800" dirty="0" smtClean="0"/>
              <a:t> (NYT 2005 in folder for </a:t>
            </a:r>
            <a:r>
              <a:rPr lang="en-US" sz="800" dirty="0" err="1" smtClean="0"/>
              <a:t>Ata_VanMieghem</a:t>
            </a:r>
            <a:r>
              <a:rPr lang="en-US" sz="800" dirty="0" smtClean="0"/>
              <a:t> paper)</a:t>
            </a:r>
          </a:p>
          <a:p>
            <a:pPr>
              <a:lnSpc>
                <a:spcPct val="80000"/>
              </a:lnSpc>
            </a:pPr>
            <a:r>
              <a:rPr lang="en-US" sz="900" i="1" dirty="0" smtClean="0">
                <a:solidFill>
                  <a:srgbClr val="FF3300"/>
                </a:solidFill>
              </a:rPr>
              <a:t>So what is our insight and recommendation on network integration?</a:t>
            </a:r>
            <a:r>
              <a:rPr lang="en-US" sz="900" dirty="0" smtClean="0"/>
              <a:t> When value &gt; cost of integration, i.e., …</a:t>
            </a:r>
          </a:p>
          <a:p>
            <a:pPr lvl="1">
              <a:lnSpc>
                <a:spcPct val="80000"/>
              </a:lnSpc>
            </a:pPr>
            <a:r>
              <a:rPr lang="en-US" sz="900" dirty="0" smtClean="0"/>
              <a:t>Driver against integration: future spin/sell off.  This is what makes it hard for </a:t>
            </a:r>
            <a:r>
              <a:rPr lang="en-US" sz="900" dirty="0" err="1" smtClean="0"/>
              <a:t>WalMart</a:t>
            </a:r>
            <a:r>
              <a:rPr lang="en-US" sz="900" dirty="0" smtClean="0"/>
              <a:t> to sell off Sam’s Club b/c they use the same distribution network and even parking areas!</a:t>
            </a:r>
          </a:p>
          <a:p>
            <a:pPr>
              <a:lnSpc>
                <a:spcPct val="80000"/>
              </a:lnSpc>
              <a:buFont typeface="Wingdings" pitchFamily="2" charset="2"/>
              <a:buNone/>
            </a:pPr>
            <a:endParaRPr lang="en-US" sz="900" dirty="0" smtClean="0"/>
          </a:p>
          <a:p>
            <a:pPr>
              <a:lnSpc>
                <a:spcPct val="80000"/>
              </a:lnSpc>
              <a:buFont typeface="Wingdings" pitchFamily="2" charset="2"/>
              <a:buNone/>
            </a:pPr>
            <a:r>
              <a:rPr lang="en-US" sz="900" dirty="0" smtClean="0"/>
              <a:t>This example illustrates the core goal of this course: understand key elements of OS and their drivers </a:t>
            </a:r>
            <a:r>
              <a:rPr lang="en-US" sz="900" dirty="0" err="1" smtClean="0"/>
              <a:t>s.t</a:t>
            </a:r>
            <a:r>
              <a:rPr lang="en-US" sz="900" dirty="0" smtClean="0"/>
              <a:t>. you can analyze and value different OSs and implement the one that is best for your organization. In other words, find the best “means” for your “end” or objectives.</a:t>
            </a:r>
          </a:p>
          <a:p>
            <a:pPr lvl="1">
              <a:lnSpc>
                <a:spcPct val="80000"/>
              </a:lnSpc>
            </a:pPr>
            <a:r>
              <a:rPr lang="en-US" sz="900" dirty="0" smtClean="0"/>
              <a:t>Also an illustration of how our framework which takes an integrative look at strategy with highlight on ops. Topic for today: </a:t>
            </a:r>
            <a:r>
              <a:rPr lang="en-US" sz="900" i="1" dirty="0" smtClean="0"/>
              <a:t>a good OS installs a tailored operational system</a:t>
            </a:r>
            <a:r>
              <a:rPr lang="en-US" sz="900" dirty="0" smtClean="0"/>
              <a:t>. </a:t>
            </a:r>
          </a:p>
          <a:p>
            <a:pPr lvl="1">
              <a:lnSpc>
                <a:spcPct val="80000"/>
              </a:lnSpc>
            </a:pPr>
            <a:r>
              <a:rPr lang="en-US" sz="900" dirty="0" smtClean="0"/>
              <a:t>Also illustrates substitution flexibility and one way of what we will call operational hedging. (Chapters 5 &amp; 9).</a:t>
            </a:r>
          </a:p>
          <a:p>
            <a:pPr lvl="1">
              <a:lnSpc>
                <a:spcPct val="80000"/>
              </a:lnSpc>
            </a:pPr>
            <a:r>
              <a:rPr lang="en-US" sz="900" dirty="0" smtClean="0"/>
              <a:t>While this focuses on capacity supply management, we will extend and also look at demand management to maximize revenues from our capacity. (Chapter 8)</a:t>
            </a:r>
          </a:p>
          <a:p>
            <a:pPr>
              <a:lnSpc>
                <a:spcPct val="80000"/>
              </a:lnSpc>
            </a:pPr>
            <a:endParaRPr lang="en-US" sz="900" dirty="0" smtClean="0"/>
          </a:p>
        </p:txBody>
      </p:sp>
      <p:grpSp>
        <p:nvGrpSpPr>
          <p:cNvPr id="107528" name="Group 4"/>
          <p:cNvGrpSpPr>
            <a:grpSpLocks/>
          </p:cNvGrpSpPr>
          <p:nvPr/>
        </p:nvGrpSpPr>
        <p:grpSpPr bwMode="auto">
          <a:xfrm>
            <a:off x="5285184" y="4896111"/>
            <a:ext cx="1626328" cy="1536447"/>
            <a:chOff x="2157" y="878"/>
            <a:chExt cx="3237" cy="2332"/>
          </a:xfrm>
        </p:grpSpPr>
        <p:sp>
          <p:nvSpPr>
            <p:cNvPr id="107529" name="Oval 5"/>
            <p:cNvSpPr>
              <a:spLocks noChangeArrowheads="1"/>
            </p:cNvSpPr>
            <p:nvPr/>
          </p:nvSpPr>
          <p:spPr bwMode="auto">
            <a:xfrm>
              <a:off x="3550" y="1063"/>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0" name="Oval 6"/>
            <p:cNvSpPr>
              <a:spLocks noChangeArrowheads="1"/>
            </p:cNvSpPr>
            <p:nvPr/>
          </p:nvSpPr>
          <p:spPr bwMode="auto">
            <a:xfrm>
              <a:off x="3078" y="1241"/>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1" name="Oval 7"/>
            <p:cNvSpPr>
              <a:spLocks noChangeArrowheads="1"/>
            </p:cNvSpPr>
            <p:nvPr/>
          </p:nvSpPr>
          <p:spPr bwMode="auto">
            <a:xfrm>
              <a:off x="2576" y="989"/>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2" name="Oval 8"/>
            <p:cNvSpPr>
              <a:spLocks noChangeArrowheads="1"/>
            </p:cNvSpPr>
            <p:nvPr/>
          </p:nvSpPr>
          <p:spPr bwMode="auto">
            <a:xfrm>
              <a:off x="2209" y="1199"/>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3" name="Oval 9"/>
            <p:cNvSpPr>
              <a:spLocks noChangeArrowheads="1"/>
            </p:cNvSpPr>
            <p:nvPr/>
          </p:nvSpPr>
          <p:spPr bwMode="auto">
            <a:xfrm>
              <a:off x="2167" y="1911"/>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4" name="Oval 10"/>
            <p:cNvSpPr>
              <a:spLocks noChangeArrowheads="1"/>
            </p:cNvSpPr>
            <p:nvPr/>
          </p:nvSpPr>
          <p:spPr bwMode="auto">
            <a:xfrm>
              <a:off x="2575" y="2225"/>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5" name="Oval 11"/>
            <p:cNvSpPr>
              <a:spLocks noChangeArrowheads="1"/>
            </p:cNvSpPr>
            <p:nvPr/>
          </p:nvSpPr>
          <p:spPr bwMode="auto">
            <a:xfrm>
              <a:off x="3036" y="1890"/>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6" name="Oval 12"/>
            <p:cNvSpPr>
              <a:spLocks noChangeArrowheads="1"/>
            </p:cNvSpPr>
            <p:nvPr/>
          </p:nvSpPr>
          <p:spPr bwMode="auto">
            <a:xfrm>
              <a:off x="3455" y="2194"/>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7" name="Rectangle 13"/>
            <p:cNvSpPr>
              <a:spLocks noChangeArrowheads="1"/>
            </p:cNvSpPr>
            <p:nvPr/>
          </p:nvSpPr>
          <p:spPr bwMode="auto">
            <a:xfrm>
              <a:off x="3267" y="899"/>
              <a:ext cx="368" cy="701"/>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8" name="Rectangle 14"/>
            <p:cNvSpPr>
              <a:spLocks noChangeArrowheads="1"/>
            </p:cNvSpPr>
            <p:nvPr/>
          </p:nvSpPr>
          <p:spPr bwMode="auto">
            <a:xfrm>
              <a:off x="2890" y="878"/>
              <a:ext cx="368" cy="701"/>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9" name="Rectangle 15"/>
            <p:cNvSpPr>
              <a:spLocks noChangeArrowheads="1"/>
            </p:cNvSpPr>
            <p:nvPr/>
          </p:nvSpPr>
          <p:spPr bwMode="auto">
            <a:xfrm>
              <a:off x="2482" y="1224"/>
              <a:ext cx="368" cy="701"/>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0" name="Rectangle 16"/>
            <p:cNvSpPr>
              <a:spLocks noChangeArrowheads="1"/>
            </p:cNvSpPr>
            <p:nvPr/>
          </p:nvSpPr>
          <p:spPr bwMode="auto">
            <a:xfrm>
              <a:off x="2252" y="993"/>
              <a:ext cx="368" cy="701"/>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1" name="Rectangle 17"/>
            <p:cNvSpPr>
              <a:spLocks noChangeArrowheads="1"/>
            </p:cNvSpPr>
            <p:nvPr/>
          </p:nvSpPr>
          <p:spPr bwMode="auto">
            <a:xfrm>
              <a:off x="2283" y="1496"/>
              <a:ext cx="368" cy="701"/>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2" name="Rectangle 18"/>
            <p:cNvSpPr>
              <a:spLocks noChangeArrowheads="1"/>
            </p:cNvSpPr>
            <p:nvPr/>
          </p:nvSpPr>
          <p:spPr bwMode="auto">
            <a:xfrm>
              <a:off x="2314" y="2114"/>
              <a:ext cx="368" cy="701"/>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3" name="Rectangle 19"/>
            <p:cNvSpPr>
              <a:spLocks noChangeArrowheads="1"/>
            </p:cNvSpPr>
            <p:nvPr/>
          </p:nvSpPr>
          <p:spPr bwMode="auto">
            <a:xfrm>
              <a:off x="2597" y="1915"/>
              <a:ext cx="368" cy="701"/>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4" name="Rectangle 20"/>
            <p:cNvSpPr>
              <a:spLocks noChangeArrowheads="1"/>
            </p:cNvSpPr>
            <p:nvPr/>
          </p:nvSpPr>
          <p:spPr bwMode="auto">
            <a:xfrm>
              <a:off x="2670" y="2208"/>
              <a:ext cx="368" cy="701"/>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5" name="Rectangle 21"/>
            <p:cNvSpPr>
              <a:spLocks noChangeArrowheads="1"/>
            </p:cNvSpPr>
            <p:nvPr/>
          </p:nvSpPr>
          <p:spPr bwMode="auto">
            <a:xfrm>
              <a:off x="3194" y="1988"/>
              <a:ext cx="368" cy="701"/>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6" name="Rectangle 22"/>
            <p:cNvSpPr>
              <a:spLocks noChangeArrowheads="1"/>
            </p:cNvSpPr>
            <p:nvPr/>
          </p:nvSpPr>
          <p:spPr bwMode="auto">
            <a:xfrm>
              <a:off x="3582" y="2093"/>
              <a:ext cx="368" cy="701"/>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7" name="Rectangle 23"/>
            <p:cNvSpPr>
              <a:spLocks noChangeArrowheads="1"/>
            </p:cNvSpPr>
            <p:nvPr/>
          </p:nvSpPr>
          <p:spPr bwMode="auto">
            <a:xfrm>
              <a:off x="4231" y="992"/>
              <a:ext cx="1163" cy="568"/>
            </a:xfrm>
            <a:prstGeom prst="rect">
              <a:avLst/>
            </a:prstGeom>
            <a:solidFill>
              <a:srgbClr val="FF3300"/>
            </a:solidFill>
            <a:ln w="9525" algn="ctr">
              <a:solidFill>
                <a:schemeClr val="tx1"/>
              </a:solidFill>
              <a:miter lim="800000"/>
              <a:headEnd/>
              <a:tailEnd/>
            </a:ln>
          </p:spPr>
          <p:txBody>
            <a:bodyPr lIns="96029" tIns="48015" rIns="96029" bIns="48015" anchor="ctr">
              <a:spAutoFit/>
            </a:bodyPr>
            <a:lstStyle/>
            <a:p>
              <a:pPr algn="ctr" defTabSz="924236"/>
              <a:r>
                <a:rPr lang="en-US" sz="900" dirty="0">
                  <a:solidFill>
                    <a:srgbClr val="000000"/>
                  </a:solidFill>
                  <a:latin typeface="Arial" pitchFamily="34" charset="0"/>
                  <a:cs typeface="Arial" pitchFamily="34" charset="0"/>
                </a:rPr>
                <a:t>Ground</a:t>
              </a:r>
            </a:p>
            <a:p>
              <a:pPr algn="ctr" defTabSz="924236"/>
              <a:r>
                <a:rPr lang="en-US" sz="900" dirty="0">
                  <a:solidFill>
                    <a:srgbClr val="000000"/>
                  </a:solidFill>
                  <a:latin typeface="Arial" pitchFamily="34" charset="0"/>
                  <a:cs typeface="Arial" pitchFamily="34" charset="0"/>
                </a:rPr>
                <a:t>facility</a:t>
              </a:r>
            </a:p>
          </p:txBody>
        </p:sp>
        <p:sp>
          <p:nvSpPr>
            <p:cNvPr id="107548" name="Oval 24"/>
            <p:cNvSpPr>
              <a:spLocks noChangeArrowheads="1"/>
            </p:cNvSpPr>
            <p:nvPr/>
          </p:nvSpPr>
          <p:spPr bwMode="auto">
            <a:xfrm>
              <a:off x="4268" y="1596"/>
              <a:ext cx="1081" cy="1094"/>
            </a:xfrm>
            <a:prstGeom prst="ellipse">
              <a:avLst/>
            </a:prstGeom>
            <a:solidFill>
              <a:schemeClr val="accent1"/>
            </a:solidFill>
            <a:ln w="9525" algn="ctr">
              <a:solidFill>
                <a:schemeClr val="tx1"/>
              </a:solidFill>
              <a:round/>
              <a:headEnd/>
              <a:tailEnd/>
            </a:ln>
          </p:spPr>
          <p:txBody>
            <a:bodyPr lIns="96029" tIns="48015" rIns="96029" bIns="48015" anchor="ctr">
              <a:spAutoFit/>
            </a:bodyPr>
            <a:lstStyle/>
            <a:p>
              <a:pPr algn="ctr" defTabSz="924236"/>
              <a:r>
                <a:rPr lang="en-US" sz="900" dirty="0">
                  <a:solidFill>
                    <a:srgbClr val="000000"/>
                  </a:solidFill>
                  <a:latin typeface="Arial" pitchFamily="34" charset="0"/>
                  <a:cs typeface="Arial" pitchFamily="34" charset="0"/>
                </a:rPr>
                <a:t>Air</a:t>
              </a:r>
            </a:p>
            <a:p>
              <a:pPr algn="ctr" defTabSz="924236"/>
              <a:r>
                <a:rPr lang="en-US" sz="900" dirty="0">
                  <a:solidFill>
                    <a:srgbClr val="000000"/>
                  </a:solidFill>
                  <a:latin typeface="Arial" pitchFamily="34" charset="0"/>
                  <a:cs typeface="Arial" pitchFamily="34" charset="0"/>
                </a:rPr>
                <a:t>facility</a:t>
              </a:r>
            </a:p>
          </p:txBody>
        </p:sp>
        <p:sp>
          <p:nvSpPr>
            <p:cNvPr id="107549" name="Freeform 25"/>
            <p:cNvSpPr>
              <a:spLocks/>
            </p:cNvSpPr>
            <p:nvPr/>
          </p:nvSpPr>
          <p:spPr bwMode="auto">
            <a:xfrm>
              <a:off x="2157" y="908"/>
              <a:ext cx="368" cy="701"/>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sp>
          <p:nvSpPr>
            <p:cNvPr id="107550" name="Freeform 26"/>
            <p:cNvSpPr>
              <a:spLocks/>
            </p:cNvSpPr>
            <p:nvPr/>
          </p:nvSpPr>
          <p:spPr bwMode="auto">
            <a:xfrm>
              <a:off x="2157" y="1840"/>
              <a:ext cx="368" cy="701"/>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gr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err="1" smtClean="0"/>
              <a:t>Optiant</a:t>
            </a:r>
            <a:r>
              <a:rPr lang="en-US" dirty="0" smtClean="0"/>
              <a:t> Imation Story</a:t>
            </a:r>
          </a:p>
          <a:p>
            <a:r>
              <a:rPr lang="en-US" dirty="0" smtClean="0"/>
              <a:t>Phase 1: Optimize inventory levels and locations given current operations structure: getting to the efficient frontier for service level and inventory investment.</a:t>
            </a:r>
          </a:p>
          <a:p>
            <a:r>
              <a:rPr lang="en-US" dirty="0" smtClean="0"/>
              <a:t>Phase 2: Redesign the operations structure to move the efficient frontier.</a:t>
            </a:r>
          </a:p>
          <a:p>
            <a:endParaRPr lang="en-US" dirty="0" smtClean="0"/>
          </a:p>
          <a:p>
            <a:r>
              <a:rPr lang="en-US" dirty="0" smtClean="0"/>
              <a:t>Operations management is about achieving the performance frontier and operations strategy is about moving the frontier.</a:t>
            </a:r>
          </a:p>
          <a:p>
            <a:endParaRPr lang="en-US" dirty="0" smtClean="0"/>
          </a:p>
        </p:txBody>
      </p:sp>
      <p:sp>
        <p:nvSpPr>
          <p:cNvPr id="78852" name="Slide Number Placeholder 3"/>
          <p:cNvSpPr>
            <a:spLocks noGrp="1"/>
          </p:cNvSpPr>
          <p:nvPr>
            <p:ph type="sldNum" sz="quarter" idx="5"/>
          </p:nvPr>
        </p:nvSpPr>
        <p:spPr>
          <a:noFill/>
        </p:spPr>
        <p:txBody>
          <a:bodyPr/>
          <a:lstStyle/>
          <a:p>
            <a:pPr defTabSz="930356"/>
            <a:fld id="{55C7A43B-BCDD-46EA-B5FF-71F613507477}" type="slidenum">
              <a:rPr lang="en-US" smtClean="0"/>
              <a:pPr defTabSz="930356"/>
              <a:t>37</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30356"/>
            <a:r>
              <a:rPr lang="en-US" dirty="0" smtClean="0"/>
              <a:t>© Van Mieghem</a:t>
            </a:r>
          </a:p>
        </p:txBody>
      </p:sp>
      <p:sp>
        <p:nvSpPr>
          <p:cNvPr id="95236" name="Rectangle 7"/>
          <p:cNvSpPr>
            <a:spLocks noGrp="1" noChangeArrowheads="1"/>
          </p:cNvSpPr>
          <p:nvPr>
            <p:ph type="sldNum" sz="quarter" idx="5"/>
          </p:nvPr>
        </p:nvSpPr>
        <p:spPr>
          <a:noFill/>
        </p:spPr>
        <p:txBody>
          <a:bodyPr/>
          <a:lstStyle/>
          <a:p>
            <a:pPr defTabSz="930356"/>
            <a:fld id="{326C6EF4-F15A-4214-8D79-28AC41F59820}" type="slidenum">
              <a:rPr lang="en-US" smtClean="0"/>
              <a:pPr defTabSz="930356"/>
              <a:t>4</a:t>
            </a:fld>
            <a:endParaRPr lang="en-US" dirty="0"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79875" name="Rectangle 6"/>
          <p:cNvSpPr>
            <a:spLocks noGrp="1" noChangeArrowheads="1"/>
          </p:cNvSpPr>
          <p:nvPr>
            <p:ph type="ftr" sz="quarter" idx="4"/>
          </p:nvPr>
        </p:nvSpPr>
        <p:spPr>
          <a:noFill/>
        </p:spPr>
        <p:txBody>
          <a:bodyPr/>
          <a:lstStyle/>
          <a:p>
            <a:pPr defTabSz="930356"/>
            <a:r>
              <a:rPr lang="en-US" dirty="0" smtClean="0"/>
              <a:t>© Van Mieghem</a:t>
            </a:r>
          </a:p>
        </p:txBody>
      </p:sp>
      <p:sp>
        <p:nvSpPr>
          <p:cNvPr id="79876" name="Rectangle 7"/>
          <p:cNvSpPr>
            <a:spLocks noGrp="1" noChangeArrowheads="1"/>
          </p:cNvSpPr>
          <p:nvPr>
            <p:ph type="sldNum" sz="quarter" idx="5"/>
          </p:nvPr>
        </p:nvSpPr>
        <p:spPr>
          <a:noFill/>
        </p:spPr>
        <p:txBody>
          <a:bodyPr/>
          <a:lstStyle/>
          <a:p>
            <a:pPr defTabSz="930356"/>
            <a:fld id="{1D009D71-810E-40E4-BDBE-ECF7DF867E5A}" type="slidenum">
              <a:rPr lang="en-US" smtClean="0"/>
              <a:pPr defTabSz="930356"/>
              <a:t>5</a:t>
            </a:fld>
            <a:endParaRPr lang="en-US" dirty="0" smtClean="0"/>
          </a:p>
        </p:txBody>
      </p:sp>
      <p:sp>
        <p:nvSpPr>
          <p:cNvPr id="79877" name="Rectangle 2"/>
          <p:cNvSpPr>
            <a:spLocks noGrp="1" noRot="1" noChangeAspect="1" noChangeArrowheads="1" noTextEdit="1"/>
          </p:cNvSpPr>
          <p:nvPr>
            <p:ph type="sldImg"/>
          </p:nvPr>
        </p:nvSpPr>
        <p:spPr>
          <a:ln/>
        </p:spPr>
      </p:sp>
      <p:sp>
        <p:nvSpPr>
          <p:cNvPr id="79878" name="Rectangle 3"/>
          <p:cNvSpPr>
            <a:spLocks noGrp="1" noChangeArrowheads="1"/>
          </p:cNvSpPr>
          <p:nvPr>
            <p:ph type="body" idx="1"/>
          </p:nvPr>
        </p:nvSpPr>
        <p:spPr>
          <a:xfrm>
            <a:off x="251024" y="3609118"/>
            <a:ext cx="6759376" cy="5449031"/>
          </a:xfrm>
          <a:noFill/>
          <a:ln/>
        </p:spPr>
        <p:txBody>
          <a:bodyPr/>
          <a:lstStyle/>
          <a:p>
            <a:pPr marL="189744" indent="-189744">
              <a:lnSpc>
                <a:spcPct val="90000"/>
              </a:lnSpc>
            </a:pPr>
            <a:r>
              <a:rPr lang="en-US" dirty="0" smtClean="0"/>
              <a:t>Cold call 1</a:t>
            </a:r>
            <a:r>
              <a:rPr lang="en-US" dirty="0" smtClean="0">
                <a:sym typeface="Wingdings" pitchFamily="2" charset="2"/>
              </a:rPr>
              <a:t>: How did your group describe and evaluate the OS of ACC v. DJC?</a:t>
            </a:r>
          </a:p>
          <a:p>
            <a:pPr marL="189744" indent="-189744">
              <a:lnSpc>
                <a:spcPct val="90000"/>
              </a:lnSpc>
            </a:pPr>
            <a:r>
              <a:rPr lang="en-US" dirty="0" smtClean="0">
                <a:sym typeface="Wingdings" pitchFamily="2" charset="2"/>
              </a:rPr>
              <a:t>Cold call 2: How serious is the threat?  What analysis has your group done?</a:t>
            </a:r>
          </a:p>
          <a:p>
            <a:pPr marL="189744" indent="-189744">
              <a:lnSpc>
                <a:spcPct val="90000"/>
              </a:lnSpc>
            </a:pPr>
            <a:r>
              <a:rPr lang="en-US" dirty="0" smtClean="0">
                <a:sym typeface="Wingdings" pitchFamily="2" charset="2"/>
              </a:rPr>
              <a:t>Cold call 3: What is your action plan?</a:t>
            </a:r>
          </a:p>
          <a:p>
            <a:pPr marL="189744" indent="-189744">
              <a:lnSpc>
                <a:spcPct val="90000"/>
              </a:lnSpc>
            </a:pPr>
            <a:endParaRPr lang="en-US" dirty="0" smtClean="0">
              <a:sym typeface="Wingdings" pitchFamily="2" charset="2"/>
            </a:endParaRPr>
          </a:p>
          <a:p>
            <a:pPr marL="189744" indent="-189744">
              <a:lnSpc>
                <a:spcPct val="90000"/>
              </a:lnSpc>
            </a:pPr>
            <a:r>
              <a:rPr lang="en-US" dirty="0" smtClean="0"/>
              <a:t>Case summary: You have read the ACC case: DJC is rumored to build a replica of its most efficient connector plant at Kawasaki in the US. With the overcapacity and the fact that ACC still has a cost advantage, nobody was really concerned. Now, however, DJC seems serious and Denise Larsen, VP of Ops at ACC, is wondering what to do:</a:t>
            </a:r>
          </a:p>
          <a:p>
            <a:pPr marL="189744" indent="-189744">
              <a:lnSpc>
                <a:spcPct val="90000"/>
              </a:lnSpc>
            </a:pPr>
            <a:r>
              <a:rPr lang="en-US" dirty="0" smtClean="0"/>
              <a:t>	- Jack Mitchell, her assistant, believes ACC should completely overhaul its OS and basically replicate DJC’s before they come in.</a:t>
            </a:r>
          </a:p>
          <a:p>
            <a:pPr marL="189744" indent="-189744">
              <a:lnSpc>
                <a:spcPct val="90000"/>
              </a:lnSpc>
            </a:pPr>
            <a:r>
              <a:rPr lang="en-US" dirty="0" smtClean="0"/>
              <a:t>	- Andy Li, Sunnyvale’s plant manager, sees no need for panic and believes cost-cutting is sufficient given that DJC will not easily replicate its strategy in the US and that its new US plant would be completely different from Kawasaki.</a:t>
            </a:r>
          </a:p>
          <a:p>
            <a:pPr marL="189744" indent="-189744">
              <a:lnSpc>
                <a:spcPct val="90000"/>
              </a:lnSpc>
            </a:pPr>
            <a:endParaRPr lang="en-US" dirty="0" smtClean="0"/>
          </a:p>
          <a:p>
            <a:pPr marL="189744" indent="-189744">
              <a:lnSpc>
                <a:spcPct val="90000"/>
              </a:lnSpc>
            </a:pPr>
            <a:r>
              <a:rPr lang="en-US" dirty="0" smtClean="0"/>
              <a:t>Our goal is to come up with a recommendation to Denise.  I suggest the following “AAA” plan (put on BB; or keep one board per A):</a:t>
            </a:r>
          </a:p>
          <a:p>
            <a:pPr marL="189744" indent="-189744">
              <a:lnSpc>
                <a:spcPct val="90000"/>
              </a:lnSpc>
              <a:buFontTx/>
              <a:buAutoNum type="arabicPeriod"/>
            </a:pPr>
            <a:r>
              <a:rPr lang="en-US" dirty="0" smtClean="0"/>
              <a:t>Assess the situation by contrasting ACC and DJC’s OS.  This is an application of class 1.</a:t>
            </a:r>
          </a:p>
          <a:p>
            <a:pPr marL="647271" lvl="1" indent="-189744">
              <a:lnSpc>
                <a:spcPct val="90000"/>
              </a:lnSpc>
              <a:buFontTx/>
              <a:buAutoNum type="arabicPeriod"/>
            </a:pPr>
            <a:r>
              <a:rPr lang="en-US" dirty="0" smtClean="0"/>
              <a:t>Apply framework: </a:t>
            </a:r>
            <a:r>
              <a:rPr lang="en-US" dirty="0" err="1" smtClean="0"/>
              <a:t>strat</a:t>
            </a:r>
            <a:r>
              <a:rPr lang="en-US" dirty="0" smtClean="0"/>
              <a:t> (value pos + financial view); competency; resource &amp; process views</a:t>
            </a:r>
          </a:p>
          <a:p>
            <a:pPr marL="647271" lvl="1" indent="-189744">
              <a:lnSpc>
                <a:spcPct val="90000"/>
              </a:lnSpc>
              <a:buFontTx/>
              <a:buAutoNum type="arabicPeriod"/>
            </a:pPr>
            <a:r>
              <a:rPr lang="en-US" dirty="0" smtClean="0"/>
              <a:t>Check alignment: PP matrix! (DJC is aligned while 85% of ACC’s business is not aligned and thus inefficient.)</a:t>
            </a:r>
          </a:p>
          <a:p>
            <a:pPr marL="189744" indent="-189744">
              <a:lnSpc>
                <a:spcPct val="90000"/>
              </a:lnSpc>
              <a:buFontTx/>
              <a:buAutoNum type="arabicPeriod"/>
            </a:pPr>
            <a:r>
              <a:rPr lang="en-US" dirty="0" smtClean="0"/>
              <a:t>Analyze the sources of the cost differential.</a:t>
            </a:r>
          </a:p>
          <a:p>
            <a:pPr marL="647271" lvl="1" indent="-189744">
              <a:lnSpc>
                <a:spcPct val="90000"/>
              </a:lnSpc>
              <a:buFontTx/>
              <a:buAutoNum type="arabicPeriod"/>
            </a:pPr>
            <a:r>
              <a:rPr lang="en-US" dirty="0" smtClean="0"/>
              <a:t>Adjust for location + time (learning)</a:t>
            </a:r>
          </a:p>
          <a:p>
            <a:pPr marL="647271" lvl="1" indent="-189744">
              <a:lnSpc>
                <a:spcPct val="90000"/>
              </a:lnSpc>
              <a:buFontTx/>
              <a:buAutoNum type="arabicPeriod"/>
            </a:pPr>
            <a:r>
              <a:rPr lang="en-US" dirty="0" smtClean="0"/>
              <a:t>Volume</a:t>
            </a:r>
          </a:p>
          <a:p>
            <a:pPr marL="647271" lvl="1" indent="-189744">
              <a:lnSpc>
                <a:spcPct val="90000"/>
              </a:lnSpc>
              <a:buFontTx/>
              <a:buAutoNum type="arabicPeriod"/>
            </a:pPr>
            <a:r>
              <a:rPr lang="en-US" dirty="0" smtClean="0"/>
              <a:t>strategy</a:t>
            </a:r>
          </a:p>
          <a:p>
            <a:pPr marL="189744" indent="-189744">
              <a:lnSpc>
                <a:spcPct val="90000"/>
              </a:lnSpc>
              <a:buFontTx/>
              <a:buAutoNum type="arabicPeriod"/>
            </a:pPr>
            <a:r>
              <a:rPr lang="en-US" dirty="0" smtClean="0"/>
              <a:t>Assess the threat and recommend a plan of action.</a:t>
            </a:r>
          </a:p>
          <a:p>
            <a:pPr marL="647271" lvl="1" indent="-189744">
              <a:lnSpc>
                <a:spcPct val="90000"/>
              </a:lnSpc>
              <a:buFontTx/>
              <a:buAutoNum type="arabicPeriod"/>
            </a:pPr>
            <a:r>
              <a:rPr lang="en-US" dirty="0" smtClean="0"/>
              <a:t>The larger question is: what to do with the 85%? Do we stick to our knitting (custom)=“retreat”, do both =“fight”, or only standard = “adopt”?  (Similar to Swatch and FedEx-UPS. Take poll. Likely to keep standard b/ customer retention model)</a:t>
            </a:r>
          </a:p>
          <a:p>
            <a:pPr marL="647271" lvl="1" indent="-189744">
              <a:lnSpc>
                <a:spcPct val="90000"/>
              </a:lnSpc>
              <a:buFontTx/>
              <a:buAutoNum type="arabicPeriod"/>
            </a:pPr>
            <a:r>
              <a:rPr lang="en-US" dirty="0" smtClean="0"/>
              <a:t>If we do standard, recognize in process (this is basic + see some discussion in later slide)</a:t>
            </a:r>
          </a:p>
          <a:p>
            <a:pPr marL="647271" lvl="1" indent="-189744">
              <a:lnSpc>
                <a:spcPct val="90000"/>
              </a:lnSpc>
              <a:buFontTx/>
              <a:buAutoNum type="arabicPeriod"/>
            </a:pPr>
            <a:r>
              <a:rPr lang="en-US" dirty="0" smtClean="0"/>
              <a:t>So, let us focus on our core market: how serious is threat there, what can we do?</a:t>
            </a:r>
          </a:p>
          <a:p>
            <a:pPr marL="189744" indent="-189744">
              <a:lnSpc>
                <a:spcPct val="90000"/>
              </a:lnSpc>
              <a:buFontTx/>
              <a:buAutoNum type="arabicPeriod"/>
            </a:pPr>
            <a:endParaRPr lang="en-US" dirty="0" smtClean="0"/>
          </a:p>
          <a:p>
            <a:pPr marL="189744" indent="-189744">
              <a:lnSpc>
                <a:spcPct val="90000"/>
              </a:lnSpc>
            </a:pPr>
            <a:r>
              <a:rPr lang="en-US" dirty="0" smtClean="0"/>
              <a:t>Do all of this w/o slides (only have framework on transparency).  After 45min, “let us review a few slides to illustrate the analytics.”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1/19/2012</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82947" name="Rectangle 6"/>
          <p:cNvSpPr>
            <a:spLocks noGrp="1" noChangeArrowheads="1"/>
          </p:cNvSpPr>
          <p:nvPr>
            <p:ph type="ftr" sz="quarter" idx="4"/>
          </p:nvPr>
        </p:nvSpPr>
        <p:spPr>
          <a:noFill/>
        </p:spPr>
        <p:txBody>
          <a:bodyPr/>
          <a:lstStyle/>
          <a:p>
            <a:pPr defTabSz="930356"/>
            <a:r>
              <a:rPr lang="en-US" dirty="0" smtClean="0"/>
              <a:t>© Van Mieghem</a:t>
            </a:r>
          </a:p>
        </p:txBody>
      </p:sp>
      <p:sp>
        <p:nvSpPr>
          <p:cNvPr id="82948" name="Rectangle 7"/>
          <p:cNvSpPr>
            <a:spLocks noGrp="1" noChangeArrowheads="1"/>
          </p:cNvSpPr>
          <p:nvPr>
            <p:ph type="sldNum" sz="quarter" idx="5"/>
          </p:nvPr>
        </p:nvSpPr>
        <p:spPr>
          <a:noFill/>
        </p:spPr>
        <p:txBody>
          <a:bodyPr/>
          <a:lstStyle/>
          <a:p>
            <a:pPr defTabSz="930356"/>
            <a:fld id="{2F4BDE32-04CA-45B5-A2D6-661025F6E476}" type="slidenum">
              <a:rPr lang="en-US" smtClean="0"/>
              <a:pPr defTabSz="930356"/>
              <a:t>7</a:t>
            </a:fld>
            <a:endParaRPr lang="en-US" dirty="0" smtClean="0"/>
          </a:p>
        </p:txBody>
      </p:sp>
      <p:sp>
        <p:nvSpPr>
          <p:cNvPr id="82949" name="Rectangle 2"/>
          <p:cNvSpPr>
            <a:spLocks noGrp="1" noRot="1" noChangeAspect="1" noChangeArrowheads="1" noTextEdit="1"/>
          </p:cNvSpPr>
          <p:nvPr>
            <p:ph type="sldImg"/>
          </p:nvPr>
        </p:nvSpPr>
        <p:spPr>
          <a:xfrm>
            <a:off x="1463675" y="314325"/>
            <a:ext cx="4084638" cy="3063875"/>
          </a:xfrm>
          <a:ln/>
        </p:spPr>
      </p:sp>
      <p:sp>
        <p:nvSpPr>
          <p:cNvPr id="82950" name="Rectangle 3"/>
          <p:cNvSpPr>
            <a:spLocks noGrp="1" noChangeArrowheads="1"/>
          </p:cNvSpPr>
          <p:nvPr>
            <p:ph type="body" idx="1"/>
          </p:nvPr>
        </p:nvSpPr>
        <p:spPr>
          <a:xfrm>
            <a:off x="278409" y="3452334"/>
            <a:ext cx="6453584" cy="5616575"/>
          </a:xfrm>
          <a:noFill/>
          <a:ln/>
        </p:spPr>
        <p:txBody>
          <a:bodyPr/>
          <a:lstStyle/>
          <a:p>
            <a:r>
              <a:rPr lang="en-US" smtClean="0"/>
              <a:t>For ACC, there is misalignment.  Key question is: do we adjust strategy (stick to our knitting, move to standard only, or do both) and/or do we adjust operations?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30356"/>
            <a:r>
              <a:rPr lang="en-US" dirty="0" smtClean="0"/>
              <a:t>OPNS454 Week 2: Competition, Competencies &amp; Trade-offs</a:t>
            </a:r>
          </a:p>
        </p:txBody>
      </p:sp>
      <p:sp>
        <p:nvSpPr>
          <p:cNvPr id="81923" name="Rectangle 6"/>
          <p:cNvSpPr>
            <a:spLocks noGrp="1" noChangeArrowheads="1"/>
          </p:cNvSpPr>
          <p:nvPr>
            <p:ph type="ftr" sz="quarter" idx="4"/>
          </p:nvPr>
        </p:nvSpPr>
        <p:spPr>
          <a:noFill/>
        </p:spPr>
        <p:txBody>
          <a:bodyPr/>
          <a:lstStyle/>
          <a:p>
            <a:pPr defTabSz="930356"/>
            <a:r>
              <a:rPr lang="en-US" dirty="0" smtClean="0"/>
              <a:t>© Van Mieghem</a:t>
            </a:r>
          </a:p>
        </p:txBody>
      </p:sp>
      <p:sp>
        <p:nvSpPr>
          <p:cNvPr id="81924" name="Rectangle 7"/>
          <p:cNvSpPr>
            <a:spLocks noGrp="1" noChangeArrowheads="1"/>
          </p:cNvSpPr>
          <p:nvPr>
            <p:ph type="sldNum" sz="quarter" idx="5"/>
          </p:nvPr>
        </p:nvSpPr>
        <p:spPr>
          <a:noFill/>
        </p:spPr>
        <p:txBody>
          <a:bodyPr/>
          <a:lstStyle/>
          <a:p>
            <a:pPr defTabSz="930356"/>
            <a:fld id="{598C56BB-48FE-42FE-82B7-45A8846BD154}" type="slidenum">
              <a:rPr lang="en-US" smtClean="0"/>
              <a:pPr defTabSz="930356"/>
              <a:t>8</a:t>
            </a:fld>
            <a:endParaRPr lang="en-US" dirty="0" smtClean="0"/>
          </a:p>
        </p:txBody>
      </p:sp>
      <p:sp>
        <p:nvSpPr>
          <p:cNvPr id="81925" name="Rectangle 2"/>
          <p:cNvSpPr>
            <a:spLocks noGrp="1" noRot="1" noChangeAspect="1" noChangeArrowheads="1" noTextEdit="1"/>
          </p:cNvSpPr>
          <p:nvPr>
            <p:ph type="sldImg"/>
          </p:nvPr>
        </p:nvSpPr>
        <p:spPr>
          <a:ln/>
        </p:spPr>
      </p:sp>
      <p:sp>
        <p:nvSpPr>
          <p:cNvPr id="81926" name="Rectangle 3"/>
          <p:cNvSpPr>
            <a:spLocks noGrp="1" noChangeArrowheads="1"/>
          </p:cNvSpPr>
          <p:nvPr>
            <p:ph type="body" idx="1"/>
          </p:nvPr>
        </p:nvSpPr>
        <p:spPr>
          <a:noFill/>
          <a:ln/>
        </p:spPr>
        <p:txBody>
          <a:bodyPr/>
          <a:lstStyle/>
          <a:p>
            <a:r>
              <a:rPr lang="en-US" smtClean="0"/>
              <a:t>Remind them of the misalignment of ACC: wide horizontal strip (15% custom bu 85% standard) is executed through job-shop like process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1923" name="Rectangle 3"/>
          <p:cNvSpPr>
            <a:spLocks noGrp="1" noChangeArrowheads="1"/>
          </p:cNvSpPr>
          <p:nvPr>
            <p:ph type="dt" sz="quarter" idx="1"/>
          </p:nvPr>
        </p:nvSpPr>
        <p:spPr/>
        <p:txBody>
          <a:bodyPr/>
          <a:lstStyle/>
          <a:p>
            <a:pPr>
              <a:defRPr/>
            </a:pPr>
            <a:fld id="{7DA5AE7B-0B07-4C95-8956-E14860962A8F}" type="datetime1">
              <a:rPr lang="en-US" smtClean="0"/>
              <a:pPr>
                <a:defRPr/>
              </a:pPr>
              <a:t>1/19/2012</a:t>
            </a:fld>
            <a:endParaRPr lang="en-US" smtClean="0"/>
          </a:p>
        </p:txBody>
      </p:sp>
      <p:sp>
        <p:nvSpPr>
          <p:cNvPr id="81924" name="Rectangle 6"/>
          <p:cNvSpPr>
            <a:spLocks noGrp="1" noChangeArrowheads="1"/>
          </p:cNvSpPr>
          <p:nvPr>
            <p:ph type="ftr" sz="quarter" idx="4"/>
          </p:nvPr>
        </p:nvSpPr>
        <p:spPr/>
        <p:txBody>
          <a:bodyPr/>
          <a:lstStyle/>
          <a:p>
            <a:pPr>
              <a:defRPr/>
            </a:pPr>
            <a:r>
              <a:rPr lang="en-US" smtClean="0"/>
              <a:t>© Van Mieghem</a:t>
            </a:r>
          </a:p>
        </p:txBody>
      </p:sp>
      <p:sp>
        <p:nvSpPr>
          <p:cNvPr id="81925" name="Rectangle 7"/>
          <p:cNvSpPr>
            <a:spLocks noGrp="1" noChangeArrowheads="1"/>
          </p:cNvSpPr>
          <p:nvPr>
            <p:ph type="sldNum" sz="quarter" idx="5"/>
          </p:nvPr>
        </p:nvSpPr>
        <p:spPr/>
        <p:txBody>
          <a:bodyPr/>
          <a:lstStyle/>
          <a:p>
            <a:pPr>
              <a:defRPr/>
            </a:pPr>
            <a:fld id="{AA9ABE06-11AE-4836-B3BC-DF52AB1B420A}" type="slidenum">
              <a:rPr lang="en-US" smtClean="0"/>
              <a:pPr>
                <a:defRPr/>
              </a:pPr>
              <a:t>9</a:t>
            </a:fld>
            <a:endParaRPr lang="en-US" smtClean="0"/>
          </a:p>
        </p:txBody>
      </p:sp>
      <p:sp>
        <p:nvSpPr>
          <p:cNvPr id="73734" name="Rectangle 2"/>
          <p:cNvSpPr>
            <a:spLocks noGrp="1" noRot="1" noChangeAspect="1" noChangeArrowheads="1" noTextEdit="1"/>
          </p:cNvSpPr>
          <p:nvPr>
            <p:ph type="sldImg"/>
          </p:nvPr>
        </p:nvSpPr>
        <p:spPr>
          <a:xfrm>
            <a:off x="1397000" y="376238"/>
            <a:ext cx="4216400" cy="3163887"/>
          </a:xfrm>
          <a:ln/>
        </p:spPr>
      </p:sp>
      <p:sp>
        <p:nvSpPr>
          <p:cNvPr id="73735" name="Rectangle 3"/>
          <p:cNvSpPr>
            <a:spLocks noGrp="1" noChangeArrowheads="1"/>
          </p:cNvSpPr>
          <p:nvPr>
            <p:ph type="body" idx="1"/>
          </p:nvPr>
        </p:nvSpPr>
        <p:spPr>
          <a:xfrm>
            <a:off x="250826" y="3608389"/>
            <a:ext cx="6508750" cy="5448300"/>
          </a:xfrm>
          <a:noFill/>
          <a:ln/>
        </p:spPr>
        <p:txBody>
          <a:bodyPr lIns="92972" tIns="46487" rIns="92972" bIns="46487"/>
          <a:lstStyle/>
          <a:p>
            <a:pPr marL="182537" indent="-182537"/>
            <a:r>
              <a:rPr lang="en-US" sz="1100" i="1" dirty="0" smtClean="0"/>
              <a:t>Ask: Where would you put the organization that you worked for?</a:t>
            </a:r>
          </a:p>
          <a:p>
            <a:pPr marL="182537" indent="-182537"/>
            <a:endParaRPr lang="en-US" sz="1100" dirty="0" smtClean="0"/>
          </a:p>
          <a:p>
            <a:pPr marL="182537" indent="-182537"/>
            <a:r>
              <a:rPr lang="en-US" sz="1100" dirty="0" smtClean="0"/>
              <a:t>These “four stages” can be used to:</a:t>
            </a:r>
          </a:p>
          <a:p>
            <a:pPr marL="182537" indent="-182537">
              <a:buFontTx/>
              <a:buAutoNum type="arabicPeriod"/>
            </a:pPr>
            <a:r>
              <a:rPr lang="en-US" sz="1100" dirty="0" smtClean="0"/>
              <a:t>Identify current position by summarizing the overall role of OS within a company’s competitive strategy.</a:t>
            </a:r>
          </a:p>
          <a:p>
            <a:pPr marL="182537" indent="-182537">
              <a:buFontTx/>
              <a:buAutoNum type="arabicPeriod"/>
            </a:pPr>
            <a:r>
              <a:rPr lang="en-US" sz="1100" dirty="0" smtClean="0"/>
              <a:t>Judge how long it may take to progress to the next stage</a:t>
            </a:r>
          </a:p>
          <a:p>
            <a:pPr marL="182537" indent="-182537">
              <a:buFontTx/>
              <a:buAutoNum type="arabicPeriod"/>
            </a:pPr>
            <a:r>
              <a:rPr lang="en-US" sz="1100" dirty="0" smtClean="0"/>
              <a:t>Suggest changes to be made in other parts of the organization to sustain a higher level/stage.</a:t>
            </a:r>
          </a:p>
          <a:p>
            <a:pPr marL="182537" indent="-182537"/>
            <a:endParaRPr lang="en-US" sz="1100" dirty="0" smtClean="0"/>
          </a:p>
          <a:p>
            <a:pPr marL="182537" indent="-182537"/>
            <a:r>
              <a:rPr lang="en-US" sz="1100" dirty="0" smtClean="0"/>
              <a:t>The stages are easiest understood by considering a specific activity in the value chain. (Originally the stages were designed to consider the strategic role of manufacturing!)</a:t>
            </a:r>
          </a:p>
          <a:p>
            <a:pPr marL="182537" indent="-182537"/>
            <a:r>
              <a:rPr lang="en-US" sz="1100" dirty="0" smtClean="0"/>
              <a:t>I think you should be familiar with these stages, so let’s quickly explain what they mean: Give a company example for each stage:</a:t>
            </a:r>
          </a:p>
          <a:p>
            <a:pPr marL="182537" indent="-182537">
              <a:buFontTx/>
              <a:buAutoNum type="arabicPeriod"/>
            </a:pPr>
            <a:r>
              <a:rPr lang="en-US" sz="1100" dirty="0" smtClean="0"/>
              <a:t>start-ups, hi-techs driven by mostly by ideas/invention rather than execution</a:t>
            </a:r>
          </a:p>
          <a:p>
            <a:pPr marL="182537" indent="-182537">
              <a:buFontTx/>
              <a:buAutoNum type="arabicPeriod"/>
            </a:pPr>
            <a:r>
              <a:rPr lang="en-US" sz="1100" dirty="0" smtClean="0"/>
              <a:t>Many market or R&amp;D-driven companies: Traditional steel, auto, </a:t>
            </a:r>
            <a:r>
              <a:rPr lang="en-US" sz="1100" dirty="0" err="1" smtClean="0"/>
              <a:t>pharma</a:t>
            </a:r>
            <a:r>
              <a:rPr lang="en-US" sz="1100" dirty="0" smtClean="0"/>
              <a:t>, R&amp;D driven!</a:t>
            </a:r>
          </a:p>
          <a:p>
            <a:pPr marL="182537" indent="-182537">
              <a:buFontTx/>
              <a:buAutoNum type="arabicPeriod"/>
            </a:pPr>
            <a:r>
              <a:rPr lang="en-US" sz="1100" dirty="0" smtClean="0"/>
              <a:t>An outside competitor (such as perhaps from China) may force a stage 2 company to become stage 3.</a:t>
            </a:r>
          </a:p>
          <a:p>
            <a:pPr marL="182537" indent="-182537">
              <a:buFontTx/>
              <a:buAutoNum type="arabicPeriod"/>
            </a:pPr>
            <a:r>
              <a:rPr lang="en-US" sz="1100" dirty="0" smtClean="0"/>
              <a:t>“Operational excellence”: Toyota, Dell, </a:t>
            </a:r>
            <a:r>
              <a:rPr lang="en-US" sz="1100" dirty="0" err="1" smtClean="0"/>
              <a:t>Walmart</a:t>
            </a:r>
            <a:r>
              <a:rPr lang="en-US" sz="1100" dirty="0" smtClean="0"/>
              <a:t>.</a:t>
            </a:r>
          </a:p>
          <a:p>
            <a:pPr marL="182537" indent="-182537"/>
            <a:endParaRPr lang="en-US" sz="1100" dirty="0" smtClean="0"/>
          </a:p>
          <a:p>
            <a:pPr marL="182537" indent="-182537"/>
            <a:r>
              <a:rPr lang="en-US" sz="1100" dirty="0" smtClean="0"/>
              <a:t>Note:</a:t>
            </a:r>
          </a:p>
          <a:p>
            <a:pPr marL="182537" indent="-182537">
              <a:buFontTx/>
              <a:buAutoNum type="arabicPeriod"/>
            </a:pPr>
            <a:r>
              <a:rPr lang="en-US" sz="1100" dirty="0" smtClean="0"/>
              <a:t>Often different drivers (e.g. sourcing v. flexibility) can be at different levels -&gt; this shows which drivers are key to OS! (The entire organization’s stage can be thought of as “where the center of gravity is”.)</a:t>
            </a:r>
          </a:p>
          <a:p>
            <a:pPr marL="623797" lvl="1" indent="-182537"/>
            <a:r>
              <a:rPr lang="en-US" sz="1100" dirty="0" err="1" smtClean="0"/>
              <a:t>BioPharma</a:t>
            </a:r>
            <a:r>
              <a:rPr lang="en-US" sz="1100" dirty="0" smtClean="0"/>
              <a:t>: </a:t>
            </a:r>
            <a:r>
              <a:rPr lang="en-US" sz="1100" dirty="0" err="1" smtClean="0">
                <a:solidFill>
                  <a:srgbClr val="FF3300"/>
                </a:solidFill>
              </a:rPr>
              <a:t>Theravance</a:t>
            </a:r>
            <a:r>
              <a:rPr lang="en-US" sz="1100" dirty="0" smtClean="0"/>
              <a:t> believes they are stage 4 in “operations”, by which they mean integrating the project flow.  Clearly, from a mfg perspective only, they’re lower (they outsource mfg)</a:t>
            </a:r>
          </a:p>
          <a:p>
            <a:pPr marL="182537" indent="-182537">
              <a:buFontTx/>
              <a:buAutoNum type="arabicPeriod"/>
            </a:pPr>
            <a:r>
              <a:rPr lang="en-US" sz="1100" dirty="0" smtClean="0"/>
              <a:t>It is difficult, if not impossible, to skip a stage.</a:t>
            </a:r>
          </a:p>
          <a:p>
            <a:pPr marL="182537" indent="-182537">
              <a:buFontTx/>
              <a:buAutoNum type="arabicPeriod"/>
            </a:pPr>
            <a:r>
              <a:rPr lang="en-US" sz="1100" dirty="0" smtClean="0"/>
              <a:t>It is not true that every company should strive for stage 4!  That depends on the overall CS. A company like Nordstrom would be foolish to put all its efforts into operations. Rather, each company should decide whether it should be stage 3 or 4.  Stages 1 or 2 are not for leaders!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2"/>
          <p:cNvSpPr>
            <a:spLocks noChangeShapeType="1"/>
          </p:cNvSpPr>
          <p:nvPr userDrawn="1"/>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13"/>
          <p:cNvSpPr>
            <a:spLocks noChangeArrowheads="1"/>
          </p:cNvSpPr>
          <p:nvPr userDrawn="1"/>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4082D138-B0B8-4F6A-9301-DF52D0435D6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6" name="Rectangle 14"/>
          <p:cNvSpPr>
            <a:spLocks noChangeArrowheads="1"/>
          </p:cNvSpPr>
          <p:nvPr userDrawn="1"/>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7" name="Rectangle 15"/>
          <p:cNvSpPr>
            <a:spLocks noChangeArrowheads="1"/>
          </p:cNvSpPr>
          <p:nvPr userDrawn="1"/>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7462"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4746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13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13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07025"/>
          </a:xfrm>
        </p:spPr>
        <p:txBody>
          <a:bodyPr/>
          <a:lstStyle/>
          <a:p>
            <a:pPr lvl="0"/>
            <a:endParaRPr lang="en-US" noProof="0"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78EDE65-34AA-4215-989F-9B044C4C13CC}" type="datetimeFigureOut">
              <a:rPr lang="en-US"/>
              <a:pPr>
                <a:defRPr/>
              </a:pPr>
              <a:t>1/19/2012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7AE27FA-93A8-4801-ABA5-54EB696D230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F24BA9F-ED91-4D73-AE43-FCD2F3A42595}" type="datetimeFigureOut">
              <a:rPr lang="en-US"/>
              <a:pPr>
                <a:defRPr/>
              </a:pPr>
              <a:t>1/19/2012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0E53FB-D360-4623-BA63-F9BFC5D74F1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76DD4E8-4216-4BB7-9170-C40AC4419767}" type="datetimeFigureOut">
              <a:rPr lang="en-US"/>
              <a:pPr>
                <a:defRPr/>
              </a:pPr>
              <a:t>1/19/2012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11852B0-5B66-4705-81B8-9122C1DB9FA6}"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864978C-C245-4D11-8940-497F60148A06}" type="datetimeFigureOut">
              <a:rPr lang="en-US"/>
              <a:pPr>
                <a:defRPr/>
              </a:pPr>
              <a:t>1/19/2012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696AAD-8C31-4D61-92A6-E26D07261048}"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063B6E-A682-4999-ADA4-A113897A27F0}" type="datetimeFigureOut">
              <a:rPr lang="en-US"/>
              <a:pPr>
                <a:defRPr/>
              </a:pPr>
              <a:t>1/19/2012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298E458-BFC0-44FE-886C-86E0A281CFB8}"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60517C8-AA62-4B33-8045-FD5003BA5D62}" type="datetimeFigureOut">
              <a:rPr lang="en-US"/>
              <a:pPr>
                <a:defRPr/>
              </a:pPr>
              <a:t>1/19/2012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22540F4-96DD-4A1C-97EA-FAA1BCA08CD8}"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14AF6CA-0AE5-45EB-90A9-3BC383E3152F}" type="datetimeFigureOut">
              <a:rPr lang="en-US"/>
              <a:pPr>
                <a:defRPr/>
              </a:pPr>
              <a:t>1/19/2012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61D0FBC-A440-4420-9A0B-D5E4CD6C130A}"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5F4634-3FC5-4885-9410-4F840B339CA4}" type="datetimeFigureOut">
              <a:rPr lang="en-US"/>
              <a:pPr>
                <a:defRPr/>
              </a:pPr>
              <a:t>1/19/2012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F5A4EB-6FBC-4406-98AD-D950FDD2FDF7}"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DE6FE87-6CE2-4CD0-BA3A-2D402305A89C}" type="datetimeFigureOut">
              <a:rPr lang="en-US"/>
              <a:pPr>
                <a:defRPr/>
              </a:pPr>
              <a:t>1/19/2012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30AAD3E-DD81-4CBE-9B48-B590E9380B52}"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6AD9162-BA60-42B0-A20D-8C79FCCB25F0}" type="datetimeFigureOut">
              <a:rPr lang="en-US"/>
              <a:pPr>
                <a:defRPr/>
              </a:pPr>
              <a:t>1/19/2012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225DA2-D68B-4092-9D71-ECA50A7F8D0A}"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100FD1A-0D18-4FD4-B953-B3773EEABE05}" type="datetimeFigureOut">
              <a:rPr lang="en-US"/>
              <a:pPr>
                <a:defRPr/>
              </a:pPr>
              <a:t>1/19/2012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2DDF37-5A78-4905-B589-57A757EE0275}"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1/19/2012</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1/19/2012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1/19/2012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1/19/2012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1/19/2012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1/19/2012</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1/19/2012</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1/19/2012</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1/19/2012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1/19/2012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1/19/2012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1/19/2012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theme" Target="../theme/theme3.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6" Type="http://schemas.openxmlformats.org/officeDocument/2006/relationships/theme" Target="../theme/theme5.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46434" name="Line 2"/>
          <p:cNvSpPr>
            <a:spLocks noChangeShapeType="1"/>
          </p:cNvSpPr>
          <p:nvPr/>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46435" name="Rectangle 3"/>
          <p:cNvSpPr>
            <a:spLocks noChangeArrowheads="1"/>
          </p:cNvSpPr>
          <p:nvPr/>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CD2D66-AE0A-429A-B059-09BE9BEF35C0}"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146436" name="Rectangle 4"/>
          <p:cNvSpPr>
            <a:spLocks noChangeArrowheads="1"/>
          </p:cNvSpPr>
          <p:nvPr/>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146437" name="Rectangle 5"/>
          <p:cNvSpPr>
            <a:spLocks noChangeArrowheads="1"/>
          </p:cNvSpPr>
          <p:nvPr/>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643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070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39"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 id="2147484002" r:id="rId12"/>
    <p:sldLayoutId id="2147484003" r:id="rId13"/>
    <p:sldLayoutId id="2147484004" r:id="rId14"/>
    <p:sldLayoutId id="2147484005" r:id="rId15"/>
    <p:sldLayoutId id="2147484006" r:id="rId16"/>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8" name="Rectangle 10"/>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5BEE451D-341E-4B7B-9DCC-51505E75F2AB}" type="datetimeFigureOut">
              <a:rPr lang="en-US"/>
              <a:pPr>
                <a:defRPr/>
              </a:pPr>
              <a:t>1/19/2012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BC9EAC13-A468-4AB9-A563-A149753035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1/19/2012</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Microsoft_Office_Word_97_-_2003_Document2.doc"/></Relationships>
</file>

<file path=ppt/slides/_rels/slide1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vmlDrawing" Target="../drawings/vmlDrawing3.vml"/><Relationship Id="rId4" Type="http://schemas.openxmlformats.org/officeDocument/2006/relationships/oleObject" Target="../embeddings/Microsoft_Office_Word_97_-_2003_Document3.doc"/></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8.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dirty="0">
                <a:solidFill>
                  <a:schemeClr val="bg1"/>
                </a:solidFill>
                <a:latin typeface="Garamond" pitchFamily="18" charset="0"/>
              </a:rPr>
              <a:t>week </a:t>
            </a:r>
            <a:r>
              <a:rPr lang="en-US" sz="3600" i="0" dirty="0" smtClean="0">
                <a:solidFill>
                  <a:schemeClr val="bg1"/>
                </a:solidFill>
                <a:latin typeface="Garamond" pitchFamily="18" charset="0"/>
              </a:rPr>
              <a:t>3)</a:t>
            </a:r>
            <a:endParaRPr lang="en-US" sz="3600" i="0" dirty="0">
              <a:solidFill>
                <a:schemeClr val="bg1"/>
              </a:solidFill>
              <a:latin typeface="Garamond" pitchFamily="18" charset="0"/>
            </a:endParaRPr>
          </a:p>
          <a:p>
            <a:pPr algn="ctr" eaLnBrk="0" hangingPunct="0">
              <a:spcBef>
                <a:spcPct val="50000"/>
              </a:spcBef>
            </a:pPr>
            <a:r>
              <a:rPr lang="en-US" sz="3600" i="0" dirty="0" smtClean="0">
                <a:solidFill>
                  <a:srgbClr val="FF3300"/>
                </a:solidFill>
                <a:latin typeface="Garamond" pitchFamily="18" charset="0"/>
              </a:rPr>
              <a:t>Competencies, Trade-offs &amp; Competition</a:t>
            </a:r>
            <a:endParaRPr lang="en-US" sz="3600" i="0" dirty="0">
              <a:solidFill>
                <a:srgbClr val="FF3300"/>
              </a:solidFill>
              <a:latin typeface="Garamond" pitchFamily="18" charset="0"/>
            </a:endParaRP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pPr>
            <a:r>
              <a:rPr lang="en-US" b="1" dirty="0" smtClean="0">
                <a:solidFill>
                  <a:schemeClr val="bg1"/>
                </a:solidFill>
              </a:rPr>
              <a:t>Case: </a:t>
            </a:r>
            <a:r>
              <a:rPr lang="en-US" i="1" dirty="0" smtClean="0">
                <a:solidFill>
                  <a:schemeClr val="bg1"/>
                </a:solidFill>
              </a:rPr>
              <a:t>American Connector Corp. (ACC)</a:t>
            </a:r>
          </a:p>
          <a:p>
            <a:pPr lvl="2" eaLnBrk="1" hangingPunct="1">
              <a:buClr>
                <a:srgbClr val="FF3300"/>
              </a:buClr>
              <a:buNone/>
            </a:pPr>
            <a:endParaRPr lang="en-US" b="1"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Estimating the Value Differential and Assessment of the Threat</a:t>
            </a:r>
          </a:p>
        </p:txBody>
      </p:sp>
      <p:sp>
        <p:nvSpPr>
          <p:cNvPr id="25603" name="Rectangle 3"/>
          <p:cNvSpPr>
            <a:spLocks noGrp="1" noChangeArrowheads="1"/>
          </p:cNvSpPr>
          <p:nvPr>
            <p:ph type="body" idx="1"/>
          </p:nvPr>
        </p:nvSpPr>
        <p:spPr/>
        <p:txBody>
          <a:bodyPr/>
          <a:lstStyle/>
          <a:p>
            <a:pPr eaLnBrk="1" hangingPunct="1">
              <a:lnSpc>
                <a:spcPct val="90000"/>
              </a:lnSpc>
            </a:pPr>
            <a:r>
              <a:rPr lang="en-US" sz="1800" dirty="0" smtClean="0"/>
              <a:t>We expect a differentiation strategy to be more costly (</a:t>
            </a:r>
            <a:r>
              <a:rPr lang="en-US" sz="1800" dirty="0" smtClean="0">
                <a:latin typeface="Symbol" pitchFamily="18" charset="2"/>
              </a:rPr>
              <a:t>D</a:t>
            </a:r>
            <a:r>
              <a:rPr lang="en-US" sz="1800" i="1" dirty="0" smtClean="0"/>
              <a:t>C </a:t>
            </a:r>
            <a:r>
              <a:rPr lang="en-US" sz="1800" dirty="0" smtClean="0"/>
              <a:t>&gt; 0), but also to command higher prices (reflecting the increased customer value)</a:t>
            </a:r>
          </a:p>
          <a:p>
            <a:pPr eaLnBrk="1" hangingPunct="1">
              <a:lnSpc>
                <a:spcPct val="90000"/>
              </a:lnSpc>
            </a:pPr>
            <a:r>
              <a:rPr lang="en-US" sz="1800" dirty="0" smtClean="0"/>
              <a:t>How large is the differentiation advantage for ACC?</a:t>
            </a:r>
          </a:p>
          <a:p>
            <a:pPr lvl="1" eaLnBrk="1" hangingPunct="1">
              <a:lnSpc>
                <a:spcPct val="90000"/>
              </a:lnSpc>
            </a:pPr>
            <a:r>
              <a:rPr lang="en-US" sz="1600" dirty="0" smtClean="0"/>
              <a:t>Value(</a:t>
            </a:r>
            <a:r>
              <a:rPr lang="en-US" sz="1600" dirty="0" smtClean="0">
                <a:latin typeface="Symbol" pitchFamily="18" charset="2"/>
              </a:rPr>
              <a:t>D</a:t>
            </a:r>
            <a:r>
              <a:rPr lang="en-US" sz="1600" dirty="0" smtClean="0"/>
              <a:t> X) = </a:t>
            </a:r>
            <a:r>
              <a:rPr lang="en-US" sz="1600" dirty="0" smtClean="0">
                <a:latin typeface="Symbol" pitchFamily="18" charset="2"/>
              </a:rPr>
              <a:t>D </a:t>
            </a:r>
            <a:r>
              <a:rPr lang="en-US" sz="1600" dirty="0" smtClean="0">
                <a:cs typeface="Times New Roman" pitchFamily="18" charset="0"/>
              </a:rPr>
              <a:t>WTP ≈ </a:t>
            </a:r>
            <a:r>
              <a:rPr lang="en-US" sz="1600" dirty="0" smtClean="0">
                <a:latin typeface="Symbol" pitchFamily="18" charset="2"/>
              </a:rPr>
              <a:t>D </a:t>
            </a:r>
            <a:r>
              <a:rPr lang="en-US" sz="1600" dirty="0" smtClean="0"/>
              <a:t>price</a:t>
            </a:r>
          </a:p>
          <a:p>
            <a:pPr lvl="1" eaLnBrk="1" hangingPunct="1">
              <a:lnSpc>
                <a:spcPct val="90000"/>
              </a:lnSpc>
            </a:pPr>
            <a:r>
              <a:rPr lang="en-US" sz="1600" dirty="0" smtClean="0">
                <a:cs typeface="Times New Roman" pitchFamily="18" charset="0"/>
              </a:rPr>
              <a:t>Recall that gross margin percentage </a:t>
            </a:r>
            <a:r>
              <a:rPr lang="en-US" sz="1600" dirty="0" err="1" smtClean="0">
                <a:cs typeface="Times New Roman" pitchFamily="18" charset="0"/>
              </a:rPr>
              <a:t>gmp</a:t>
            </a:r>
            <a:r>
              <a:rPr lang="en-US" sz="1600" dirty="0" smtClean="0">
                <a:cs typeface="Times New Roman" pitchFamily="18" charset="0"/>
              </a:rPr>
              <a:t> = (</a:t>
            </a:r>
            <a:r>
              <a:rPr lang="en-US" sz="1600" i="1" dirty="0" smtClean="0">
                <a:cs typeface="Times New Roman" pitchFamily="18" charset="0"/>
              </a:rPr>
              <a:t>p </a:t>
            </a:r>
            <a:r>
              <a:rPr lang="en-US" sz="1600" dirty="0" smtClean="0">
                <a:cs typeface="Times New Roman" pitchFamily="18" charset="0"/>
              </a:rPr>
              <a:t>- </a:t>
            </a:r>
            <a:r>
              <a:rPr lang="en-US" sz="1600" i="1" dirty="0" smtClean="0">
                <a:cs typeface="Times New Roman" pitchFamily="18" charset="0"/>
              </a:rPr>
              <a:t>c</a:t>
            </a:r>
            <a:r>
              <a:rPr lang="en-US" sz="1600" dirty="0" smtClean="0">
                <a:cs typeface="Times New Roman" pitchFamily="18" charset="0"/>
              </a:rPr>
              <a:t>)/</a:t>
            </a:r>
            <a:r>
              <a:rPr lang="en-US" sz="1600" i="1" dirty="0" smtClean="0">
                <a:cs typeface="Times New Roman" pitchFamily="18" charset="0"/>
              </a:rPr>
              <a:t>p</a:t>
            </a:r>
            <a:r>
              <a:rPr lang="en-US" sz="1600" dirty="0" smtClean="0">
                <a:cs typeface="Times New Roman" pitchFamily="18" charset="0"/>
              </a:rPr>
              <a:t> so that </a:t>
            </a:r>
          </a:p>
          <a:p>
            <a:pPr lvl="1" algn="ctr" eaLnBrk="1" hangingPunct="1">
              <a:lnSpc>
                <a:spcPct val="90000"/>
              </a:lnSpc>
              <a:buFontTx/>
              <a:buNone/>
            </a:pPr>
            <a:r>
              <a:rPr lang="en-US" sz="1600" dirty="0" err="1" smtClean="0">
                <a:latin typeface="Symbol" pitchFamily="18" charset="2"/>
              </a:rPr>
              <a:t>D</a:t>
            </a:r>
            <a:r>
              <a:rPr lang="en-US" sz="1600" i="1" dirty="0" err="1" smtClean="0"/>
              <a:t>p</a:t>
            </a:r>
            <a:r>
              <a:rPr lang="en-US" sz="1600" dirty="0" smtClean="0"/>
              <a:t> = </a:t>
            </a:r>
            <a:r>
              <a:rPr lang="en-US" sz="1600" dirty="0" smtClean="0">
                <a:latin typeface="Symbol" pitchFamily="18" charset="2"/>
              </a:rPr>
              <a:t>D</a:t>
            </a:r>
            <a:r>
              <a:rPr lang="en-US" sz="1600" dirty="0" smtClean="0"/>
              <a:t>COGS/(1-gmp) = $33.79/(1-.43) – 26.10/(1-.50) = $59.28 - $52.20 = $7.08</a:t>
            </a:r>
          </a:p>
          <a:p>
            <a:pPr lvl="1" eaLnBrk="1" hangingPunct="1">
              <a:lnSpc>
                <a:spcPct val="90000"/>
              </a:lnSpc>
            </a:pPr>
            <a:r>
              <a:rPr lang="en-US" sz="1600" dirty="0" smtClean="0"/>
              <a:t>Careful: this averages over both of ACC’s segments + DJC may change price in US.</a:t>
            </a:r>
          </a:p>
          <a:p>
            <a:pPr eaLnBrk="1" hangingPunct="1">
              <a:lnSpc>
                <a:spcPct val="90000"/>
              </a:lnSpc>
            </a:pPr>
            <a:r>
              <a:rPr lang="en-US" sz="1800" dirty="0" smtClean="0"/>
              <a:t>Evaluation of differentiation strategy: is it worth it?</a:t>
            </a:r>
          </a:p>
          <a:p>
            <a:pPr lvl="1" eaLnBrk="1" hangingPunct="1">
              <a:lnSpc>
                <a:spcPct val="90000"/>
              </a:lnSpc>
            </a:pPr>
            <a:r>
              <a:rPr lang="en-US" sz="1600" dirty="0" smtClean="0"/>
              <a:t>Key condition: Value(</a:t>
            </a:r>
            <a:r>
              <a:rPr lang="en-US" sz="1600" dirty="0" smtClean="0">
                <a:latin typeface="Symbol" pitchFamily="18" charset="2"/>
              </a:rPr>
              <a:t>D</a:t>
            </a:r>
            <a:r>
              <a:rPr lang="en-US" sz="1600" dirty="0" smtClean="0"/>
              <a:t>X) &gt; </a:t>
            </a:r>
            <a:r>
              <a:rPr lang="en-US" sz="1600" dirty="0" smtClean="0">
                <a:latin typeface="Symbol" pitchFamily="18" charset="2"/>
              </a:rPr>
              <a:t>D</a:t>
            </a:r>
            <a:r>
              <a:rPr lang="en-US" sz="1600" dirty="0" smtClean="0"/>
              <a:t>C? $7.08 v. $7.69 (US adjusted: $19.78 v. $13.54)</a:t>
            </a:r>
          </a:p>
          <a:p>
            <a:pPr lvl="1" eaLnBrk="1" hangingPunct="1">
              <a:lnSpc>
                <a:spcPct val="90000"/>
              </a:lnSpc>
            </a:pPr>
            <a:endParaRPr lang="en-US" sz="1600" dirty="0" smtClean="0"/>
          </a:p>
          <a:p>
            <a:pPr eaLnBrk="1" hangingPunct="1">
              <a:lnSpc>
                <a:spcPct val="90000"/>
              </a:lnSpc>
            </a:pPr>
            <a:r>
              <a:rPr lang="en-US" sz="1800" dirty="0" smtClean="0"/>
              <a:t>Assessment of the threat:</a:t>
            </a:r>
          </a:p>
          <a:p>
            <a:pPr lvl="1" eaLnBrk="1" hangingPunct="1">
              <a:lnSpc>
                <a:spcPct val="90000"/>
              </a:lnSpc>
            </a:pPr>
            <a:r>
              <a:rPr lang="en-US" sz="1600" i="1" dirty="0" smtClean="0"/>
              <a:t>If no: </a:t>
            </a:r>
            <a:r>
              <a:rPr lang="en-US" sz="1600" dirty="0" smtClean="0"/>
              <a:t>then ACC’s strategy is in serious jeopardy: DJC could conceivably use its current operating system to produce its current products and offer those to our customers at a price discount that exceeds the value that customers currently place on ACCs differentiated products</a:t>
            </a:r>
          </a:p>
          <a:p>
            <a:pPr lvl="1" eaLnBrk="1" hangingPunct="1">
              <a:lnSpc>
                <a:spcPct val="90000"/>
              </a:lnSpc>
            </a:pPr>
            <a:r>
              <a:rPr lang="en-US" sz="1600" i="1" dirty="0" smtClean="0"/>
              <a:t>If yes: </a:t>
            </a:r>
            <a:r>
              <a:rPr lang="en-US" sz="1600" dirty="0" smtClean="0"/>
              <a:t>the ACC’s differentiation strategy is viable. However, what would happen if DJC enters and:</a:t>
            </a:r>
          </a:p>
          <a:p>
            <a:pPr lvl="2" eaLnBrk="1" hangingPunct="1">
              <a:lnSpc>
                <a:spcPct val="90000"/>
              </a:lnSpc>
            </a:pPr>
            <a:r>
              <a:rPr lang="en-US" sz="1400" dirty="0" smtClean="0"/>
              <a:t>DJC use its current operating system to produce differentiated products and services (ACC’s niche): would DJC </a:t>
            </a:r>
            <a:r>
              <a:rPr lang="en-US" sz="1400" i="1" dirty="0" smtClean="0"/>
              <a:t>still </a:t>
            </a:r>
            <a:r>
              <a:rPr lang="en-US" sz="1400" dirty="0" smtClean="0"/>
              <a:t>have a cost advantage?</a:t>
            </a:r>
          </a:p>
          <a:p>
            <a:pPr lvl="2" eaLnBrk="1" hangingPunct="1">
              <a:lnSpc>
                <a:spcPct val="90000"/>
              </a:lnSpc>
            </a:pPr>
            <a:r>
              <a:rPr lang="en-US" sz="1400" dirty="0" smtClean="0"/>
              <a:t>DJC targets only the low-cost standard segment: what can ACC do to protect itself?</a:t>
            </a:r>
          </a:p>
          <a:p>
            <a:pPr lvl="2" eaLnBrk="1" hangingPunct="1">
              <a:lnSpc>
                <a:spcPct val="90000"/>
              </a:lnSpc>
            </a:pPr>
            <a:endParaRPr lang="en-US" sz="1400" i="1"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Recall the three definitions</a:t>
            </a:r>
          </a:p>
        </p:txBody>
      </p:sp>
      <p:sp>
        <p:nvSpPr>
          <p:cNvPr id="26627" name="Rectangle 3"/>
          <p:cNvSpPr>
            <a:spLocks noGrp="1" noChangeArrowheads="1"/>
          </p:cNvSpPr>
          <p:nvPr>
            <p:ph type="body" idx="1"/>
          </p:nvPr>
        </p:nvSpPr>
        <p:spPr/>
        <p:txBody>
          <a:bodyPr/>
          <a:lstStyle/>
          <a:p>
            <a:pPr eaLnBrk="1" hangingPunct="1">
              <a:lnSpc>
                <a:spcPct val="90000"/>
              </a:lnSpc>
            </a:pPr>
            <a:r>
              <a:rPr lang="en-US" smtClean="0">
                <a:latin typeface="Symbol" pitchFamily="18" charset="2"/>
              </a:rPr>
              <a:t>D</a:t>
            </a:r>
            <a:r>
              <a:rPr lang="en-US" i="1" smtClean="0"/>
              <a:t>C</a:t>
            </a:r>
            <a:r>
              <a:rPr lang="en-US" baseline="-25000" smtClean="0"/>
              <a:t>V</a:t>
            </a:r>
            <a:r>
              <a:rPr lang="en-US" smtClean="0"/>
              <a:t> is the volume-(or utilization) driven cost differential</a:t>
            </a:r>
          </a:p>
          <a:p>
            <a:pPr lvl="1" eaLnBrk="1" hangingPunct="1">
              <a:lnSpc>
                <a:spcPct val="90000"/>
              </a:lnSpc>
            </a:pPr>
            <a:r>
              <a:rPr lang="en-US" smtClean="0"/>
              <a:t>These are the extra costs incurred by operating at less than the strategically-targeted utilization level because of spreading a fixed cost over fewer units</a:t>
            </a:r>
          </a:p>
          <a:p>
            <a:pPr lvl="1" eaLnBrk="1" hangingPunct="1">
              <a:lnSpc>
                <a:spcPct val="90000"/>
              </a:lnSpc>
            </a:pPr>
            <a:r>
              <a:rPr lang="en-US" i="1" smtClean="0"/>
              <a:t>Why have this?</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S</a:t>
            </a:r>
            <a:r>
              <a:rPr lang="en-US" smtClean="0"/>
              <a:t> is the competitive strategy-driven cost differential</a:t>
            </a:r>
          </a:p>
          <a:p>
            <a:pPr lvl="1" eaLnBrk="1" hangingPunct="1">
              <a:lnSpc>
                <a:spcPct val="90000"/>
              </a:lnSpc>
            </a:pPr>
            <a:r>
              <a:rPr lang="en-US" smtClean="0"/>
              <a:t>This is the cost difference inherent in the way each company chooses to compete.</a:t>
            </a:r>
          </a:p>
          <a:p>
            <a:pPr lvl="1" eaLnBrk="1" hangingPunct="1">
              <a:lnSpc>
                <a:spcPct val="90000"/>
              </a:lnSpc>
            </a:pPr>
            <a:r>
              <a:rPr lang="en-US" i="1" smtClean="0"/>
              <a:t>We would expect that a strategy emphasizing product innovation and customer responsiveness is more costly than a pure low cost strategy</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OE</a:t>
            </a:r>
            <a:r>
              <a:rPr lang="en-US" smtClean="0"/>
              <a:t> is the operational efficiency-driven cost differential</a:t>
            </a:r>
          </a:p>
          <a:p>
            <a:pPr lvl="1" eaLnBrk="1" hangingPunct="1">
              <a:lnSpc>
                <a:spcPct val="90000"/>
              </a:lnSpc>
            </a:pPr>
            <a:r>
              <a:rPr lang="en-US" smtClean="0"/>
              <a:t>This is the remainder of the cost differential after controlling for volume and strategy.</a:t>
            </a:r>
          </a:p>
          <a:p>
            <a:pPr lvl="1" eaLnBrk="1" hangingPunct="1">
              <a:lnSpc>
                <a:spcPct val="90000"/>
              </a:lnSpc>
            </a:pPr>
            <a:r>
              <a:rPr lang="en-US" i="1" smtClean="0"/>
              <a:t>It measures how one company is just more efficient in their operations and management than another, even if both were to run at their desired utilizations and to provide identical value proposition.</a:t>
            </a:r>
          </a:p>
          <a:p>
            <a:pPr lvl="1" eaLnBrk="1" hangingPunct="1">
              <a:lnSpc>
                <a:spcPct val="90000"/>
              </a:lnSpc>
            </a:pPr>
            <a:endParaRPr lang="en-US" i="1"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1. COGS Line item: Raw Materials</a:t>
            </a:r>
          </a:p>
        </p:txBody>
      </p:sp>
      <p:sp>
        <p:nvSpPr>
          <p:cNvPr id="1028" name="Rectangle 3"/>
          <p:cNvSpPr>
            <a:spLocks noGrp="1" noChangeArrowheads="1"/>
          </p:cNvSpPr>
          <p:nvPr>
            <p:ph type="body" idx="1"/>
          </p:nvPr>
        </p:nvSpPr>
        <p:spPr>
          <a:xfrm>
            <a:off x="263525" y="1143000"/>
            <a:ext cx="8632825" cy="5349875"/>
          </a:xfrm>
        </p:spPr>
        <p:txBody>
          <a:bodyPr/>
          <a:lstStyle/>
          <a:p>
            <a:pPr eaLnBrk="1" hangingPunct="1"/>
            <a:r>
              <a:rPr lang="en-US" smtClean="0">
                <a:latin typeface="Symbol" pitchFamily="18" charset="2"/>
              </a:rPr>
              <a:t>D</a:t>
            </a:r>
            <a:r>
              <a:rPr lang="en-US" i="1" smtClean="0"/>
              <a:t>C</a:t>
            </a:r>
            <a:r>
              <a:rPr lang="en-US" baseline="-25000" smtClean="0"/>
              <a:t> RM </a:t>
            </a:r>
            <a:r>
              <a:rPr lang="en-US" sz="1800" smtClean="0"/>
              <a:t>=  (9.39+2.10) – (12.13+2.76) </a:t>
            </a:r>
            <a:r>
              <a:rPr lang="en-US" sz="1800" b="1" smtClean="0">
                <a:solidFill>
                  <a:schemeClr val="accent2"/>
                </a:solidFill>
              </a:rPr>
              <a:t>*.60</a:t>
            </a:r>
            <a:r>
              <a:rPr lang="en-US" sz="1800" smtClean="0"/>
              <a:t> = $11.49 - $8.94 = $2.55 </a:t>
            </a:r>
            <a:r>
              <a:rPr lang="en-US" sz="1800" b="1" smtClean="0">
                <a:solidFill>
                  <a:schemeClr val="accent2"/>
                </a:solidFill>
              </a:rPr>
              <a:t>US-localized</a:t>
            </a:r>
          </a:p>
          <a:p>
            <a:pPr eaLnBrk="1" hangingPunct="1"/>
            <a:endParaRPr lang="en-US" i="1" smtClean="0"/>
          </a:p>
          <a:p>
            <a:pPr eaLnBrk="1" hangingPunct="1"/>
            <a:r>
              <a:rPr lang="en-US" i="1" smtClean="0"/>
              <a:t>How much is driven by volume?</a:t>
            </a:r>
          </a:p>
          <a:p>
            <a:pPr eaLnBrk="1" hangingPunct="1"/>
            <a:endParaRPr lang="en-US" i="1" smtClean="0"/>
          </a:p>
          <a:p>
            <a:pPr eaLnBrk="1" hangingPunct="1"/>
            <a:r>
              <a:rPr lang="en-US" i="1" smtClean="0"/>
              <a:t>How much is driven by strategy?</a:t>
            </a:r>
          </a:p>
          <a:p>
            <a:pPr lvl="1" eaLnBrk="1" hangingPunct="1"/>
            <a:r>
              <a:rPr lang="en-US" smtClean="0"/>
              <a:t>If DJC were to adopt ACC’s product strategy, its cost would increase by</a:t>
            </a:r>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r>
              <a:rPr lang="en-US" smtClean="0"/>
              <a:t>Thus, to match ACC product value, DJC’s US-product cost would be $8.94 + $2.45 = $11.39. Thus, the strategic trade-off is </a:t>
            </a:r>
            <a:r>
              <a:rPr lang="en-US" smtClean="0">
                <a:latin typeface="Symbol" pitchFamily="18" charset="2"/>
              </a:rPr>
              <a:t>D</a:t>
            </a:r>
            <a:r>
              <a:rPr lang="en-US" i="1" smtClean="0"/>
              <a:t>C</a:t>
            </a:r>
            <a:r>
              <a:rPr lang="en-US" baseline="-25000" smtClean="0"/>
              <a:t>S, RM</a:t>
            </a:r>
            <a:r>
              <a:rPr lang="en-US" smtClean="0"/>
              <a:t> </a:t>
            </a:r>
            <a:r>
              <a:rPr lang="en-US" sz="1600" smtClean="0"/>
              <a:t>= $2.45</a:t>
            </a:r>
          </a:p>
          <a:p>
            <a:pPr eaLnBrk="1" hangingPunct="1"/>
            <a:endParaRPr lang="en-US" smtClean="0"/>
          </a:p>
          <a:p>
            <a:pPr eaLnBrk="1" hangingPunct="1"/>
            <a:r>
              <a:rPr lang="en-US" smtClean="0"/>
              <a:t>The remainder is due to OE: </a:t>
            </a:r>
            <a:r>
              <a:rPr lang="en-US" smtClean="0">
                <a:latin typeface="Symbol" pitchFamily="18" charset="2"/>
              </a:rPr>
              <a:t>D</a:t>
            </a:r>
            <a:r>
              <a:rPr lang="en-US" i="1" smtClean="0"/>
              <a:t>C</a:t>
            </a:r>
            <a:r>
              <a:rPr lang="en-US" baseline="-25000" smtClean="0"/>
              <a:t>OE, RM </a:t>
            </a:r>
            <a:r>
              <a:rPr lang="en-US" sz="1800" smtClean="0"/>
              <a:t>=  $11.49-$11.39= $2.55 - $2.45 = $0.10</a:t>
            </a:r>
            <a:endParaRPr lang="en-US" i="1" smtClean="0"/>
          </a:p>
        </p:txBody>
      </p:sp>
      <p:graphicFrame>
        <p:nvGraphicFramePr>
          <p:cNvPr id="1026" name="Object 4"/>
          <p:cNvGraphicFramePr>
            <a:graphicFrameLocks noChangeAspect="1"/>
          </p:cNvGraphicFramePr>
          <p:nvPr/>
        </p:nvGraphicFramePr>
        <p:xfrm>
          <a:off x="1889125" y="3306763"/>
          <a:ext cx="5578475" cy="1493837"/>
        </p:xfrm>
        <a:graphic>
          <a:graphicData uri="http://schemas.openxmlformats.org/presentationml/2006/ole">
            <p:oleObj spid="_x0000_s1026" name="Document" r:id="rId4" imgW="5634866" imgH="1505150" progId="Word.Document.8">
              <p:embed/>
            </p:oleObj>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Asset Utilization</a:t>
            </a:r>
            <a:br>
              <a:rPr lang="en-US" dirty="0" smtClean="0"/>
            </a:br>
            <a:endParaRPr lang="en-US" dirty="0"/>
          </a:p>
        </p:txBody>
      </p:sp>
      <p:pic>
        <p:nvPicPr>
          <p:cNvPr id="108545" name="Picture 1"/>
          <p:cNvPicPr>
            <a:picLocks noChangeAspect="1" noChangeArrowheads="1"/>
          </p:cNvPicPr>
          <p:nvPr/>
        </p:nvPicPr>
        <p:blipFill>
          <a:blip r:embed="rId2" cstate="print"/>
          <a:srcRect/>
          <a:stretch>
            <a:fillRect/>
          </a:stretch>
        </p:blipFill>
        <p:spPr bwMode="auto">
          <a:xfrm>
            <a:off x="0" y="2012498"/>
            <a:ext cx="9144000" cy="2833006"/>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Asset Utilization</a:t>
            </a:r>
            <a:br>
              <a:rPr lang="en-US" dirty="0" smtClean="0"/>
            </a:br>
            <a:r>
              <a:rPr lang="en-US" dirty="0" smtClean="0"/>
              <a:t>	OEE – Overall Equipment Effectiveness</a:t>
            </a:r>
            <a:endParaRPr lang="en-US" dirty="0"/>
          </a:p>
        </p:txBody>
      </p:sp>
      <p:sp>
        <p:nvSpPr>
          <p:cNvPr id="107524" name="AutoShape 4"/>
          <p:cNvSpPr>
            <a:spLocks noChangeAspect="1" noChangeArrowheads="1" noTextEdit="1"/>
          </p:cNvSpPr>
          <p:nvPr/>
        </p:nvSpPr>
        <p:spPr bwMode="auto">
          <a:xfrm>
            <a:off x="-95250" y="1035050"/>
            <a:ext cx="9336088" cy="4789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27" name="Rectangle 7"/>
          <p:cNvSpPr>
            <a:spLocks noChangeArrowheads="1"/>
          </p:cNvSpPr>
          <p:nvPr/>
        </p:nvSpPr>
        <p:spPr bwMode="auto">
          <a:xfrm>
            <a:off x="2935288" y="1536700"/>
            <a:ext cx="5600700" cy="3997325"/>
          </a:xfrm>
          <a:prstGeom prst="rect">
            <a:avLst/>
          </a:prstGeom>
          <a:solidFill>
            <a:srgbClr val="DCE6F2"/>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1" name="Rectangle 11"/>
          <p:cNvSpPr>
            <a:spLocks noChangeArrowheads="1"/>
          </p:cNvSpPr>
          <p:nvPr/>
        </p:nvSpPr>
        <p:spPr bwMode="auto">
          <a:xfrm>
            <a:off x="2925763" y="5516563"/>
            <a:ext cx="5592763" cy="7938"/>
          </a:xfrm>
          <a:prstGeom prst="rect">
            <a:avLst/>
          </a:prstGeom>
          <a:solidFill>
            <a:srgbClr val="868686"/>
          </a:solidFill>
          <a:ln w="9525">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2" name="Rectangle 12"/>
          <p:cNvSpPr>
            <a:spLocks noChangeArrowheads="1"/>
          </p:cNvSpPr>
          <p:nvPr/>
        </p:nvSpPr>
        <p:spPr bwMode="auto">
          <a:xfrm>
            <a:off x="2925763" y="1528763"/>
            <a:ext cx="9525" cy="3987800"/>
          </a:xfrm>
          <a:prstGeom prst="rect">
            <a:avLst/>
          </a:prstGeom>
          <a:solidFill>
            <a:srgbClr val="868686"/>
          </a:solidFill>
          <a:ln w="9525">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4" name="Rectangle 14"/>
          <p:cNvSpPr>
            <a:spLocks noChangeArrowheads="1"/>
          </p:cNvSpPr>
          <p:nvPr/>
        </p:nvSpPr>
        <p:spPr bwMode="auto">
          <a:xfrm>
            <a:off x="7084055" y="4948296"/>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7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5" name="Rectangle 15"/>
          <p:cNvSpPr>
            <a:spLocks noChangeArrowheads="1"/>
          </p:cNvSpPr>
          <p:nvPr/>
        </p:nvSpPr>
        <p:spPr bwMode="auto">
          <a:xfrm>
            <a:off x="7223215" y="4521200"/>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1F497D"/>
                </a:solidFill>
                <a:effectLst/>
                <a:latin typeface="Calibri" pitchFamily="34" charset="0"/>
                <a:cs typeface="Arial" pitchFamily="34" charset="0"/>
              </a:rPr>
              <a:t>7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36" name="Rectangle 16"/>
          <p:cNvSpPr>
            <a:spLocks noChangeArrowheads="1"/>
          </p:cNvSpPr>
          <p:nvPr/>
        </p:nvSpPr>
        <p:spPr bwMode="auto">
          <a:xfrm>
            <a:off x="7236622" y="411239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4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7" name="Rectangle 17"/>
          <p:cNvSpPr>
            <a:spLocks noChangeArrowheads="1"/>
          </p:cNvSpPr>
          <p:nvPr/>
        </p:nvSpPr>
        <p:spPr bwMode="auto">
          <a:xfrm>
            <a:off x="7295614" y="3719513"/>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2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8" name="Rectangle 18"/>
          <p:cNvSpPr>
            <a:spLocks noChangeArrowheads="1"/>
          </p:cNvSpPr>
          <p:nvPr/>
        </p:nvSpPr>
        <p:spPr bwMode="auto">
          <a:xfrm>
            <a:off x="7635732" y="3324225"/>
            <a:ext cx="1857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20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9" name="Rectangle 19"/>
          <p:cNvSpPr>
            <a:spLocks noChangeArrowheads="1"/>
          </p:cNvSpPr>
          <p:nvPr/>
        </p:nvSpPr>
        <p:spPr bwMode="auto">
          <a:xfrm>
            <a:off x="7846834" y="2927350"/>
            <a:ext cx="1857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15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0" name="Rectangle 20"/>
          <p:cNvSpPr>
            <a:spLocks noChangeArrowheads="1"/>
          </p:cNvSpPr>
          <p:nvPr/>
        </p:nvSpPr>
        <p:spPr bwMode="auto">
          <a:xfrm>
            <a:off x="8412422" y="2144851"/>
            <a:ext cx="83356" cy="1384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900" i="0" dirty="0" smtClean="0">
                <a:solidFill>
                  <a:srgbClr val="1F497D"/>
                </a:solidFill>
                <a:latin typeface="Calibri" pitchFamily="34" charset="0"/>
                <a:cs typeface="Arial" pitchFamily="34" charset="0"/>
              </a:rPr>
              <a:t>0</a:t>
            </a:r>
            <a:r>
              <a:rPr kumimoji="0" lang="en-US" sz="900" b="0" i="0" u="none" strike="noStrike" cap="none" normalizeH="0" baseline="0" dirty="0" smtClean="0">
                <a:ln>
                  <a:noFill/>
                </a:ln>
                <a:solidFill>
                  <a:srgbClr val="1F497D"/>
                </a:solidFill>
                <a:effectLst/>
                <a:latin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3" name="Rectangle 23"/>
          <p:cNvSpPr>
            <a:spLocks noChangeArrowheads="1"/>
          </p:cNvSpPr>
          <p:nvPr/>
        </p:nvSpPr>
        <p:spPr bwMode="auto">
          <a:xfrm>
            <a:off x="4633913" y="5199063"/>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C0504D"/>
                </a:solidFill>
                <a:effectLst/>
                <a:latin typeface="Calibri" pitchFamily="34" charset="0"/>
                <a:cs typeface="Arial" pitchFamily="34" charset="0"/>
              </a:rPr>
              <a:t>106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44" name="Rectangle 24"/>
          <p:cNvSpPr>
            <a:spLocks noChangeArrowheads="1"/>
          </p:cNvSpPr>
          <p:nvPr/>
        </p:nvSpPr>
        <p:spPr bwMode="auto">
          <a:xfrm>
            <a:off x="4310741" y="4766229"/>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17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5" name="Rectangle 25"/>
          <p:cNvSpPr>
            <a:spLocks noChangeArrowheads="1"/>
          </p:cNvSpPr>
          <p:nvPr/>
        </p:nvSpPr>
        <p:spPr bwMode="auto">
          <a:xfrm>
            <a:off x="4625904" y="436066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8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6" name="Rectangle 26"/>
          <p:cNvSpPr>
            <a:spLocks noChangeArrowheads="1"/>
          </p:cNvSpPr>
          <p:nvPr/>
        </p:nvSpPr>
        <p:spPr bwMode="auto">
          <a:xfrm>
            <a:off x="4685516" y="3953517"/>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31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7" name="Rectangle 27"/>
          <p:cNvSpPr>
            <a:spLocks noChangeArrowheads="1"/>
          </p:cNvSpPr>
          <p:nvPr/>
        </p:nvSpPr>
        <p:spPr bwMode="auto">
          <a:xfrm>
            <a:off x="5223588" y="356411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6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8" name="Rectangle 28"/>
          <p:cNvSpPr>
            <a:spLocks noChangeArrowheads="1"/>
          </p:cNvSpPr>
          <p:nvPr/>
        </p:nvSpPr>
        <p:spPr bwMode="auto">
          <a:xfrm>
            <a:off x="5196958" y="3162105"/>
            <a:ext cx="2460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100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9" name="Rectangle 29"/>
          <p:cNvSpPr>
            <a:spLocks noChangeArrowheads="1"/>
          </p:cNvSpPr>
          <p:nvPr/>
        </p:nvSpPr>
        <p:spPr bwMode="auto">
          <a:xfrm>
            <a:off x="6757775" y="2761679"/>
            <a:ext cx="1857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15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0" name="Rectangle 30"/>
          <p:cNvSpPr>
            <a:spLocks noChangeArrowheads="1"/>
          </p:cNvSpPr>
          <p:nvPr/>
        </p:nvSpPr>
        <p:spPr bwMode="auto">
          <a:xfrm>
            <a:off x="6951181" y="2380216"/>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23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1" name="Rectangle 31"/>
          <p:cNvSpPr>
            <a:spLocks noChangeArrowheads="1"/>
          </p:cNvSpPr>
          <p:nvPr/>
        </p:nvSpPr>
        <p:spPr bwMode="auto">
          <a:xfrm>
            <a:off x="7315914" y="1965129"/>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23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2" name="Rectangle 32"/>
          <p:cNvSpPr>
            <a:spLocks noChangeArrowheads="1"/>
          </p:cNvSpPr>
          <p:nvPr/>
        </p:nvSpPr>
        <p:spPr bwMode="auto">
          <a:xfrm>
            <a:off x="7751585" y="1574979"/>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37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3" name="Rectangle 33"/>
          <p:cNvSpPr>
            <a:spLocks noChangeArrowheads="1"/>
          </p:cNvSpPr>
          <p:nvPr/>
        </p:nvSpPr>
        <p:spPr bwMode="auto">
          <a:xfrm>
            <a:off x="2881313" y="5603875"/>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4" name="Rectangle 34"/>
          <p:cNvSpPr>
            <a:spLocks noChangeArrowheads="1"/>
          </p:cNvSpPr>
          <p:nvPr/>
        </p:nvSpPr>
        <p:spPr bwMode="auto">
          <a:xfrm>
            <a:off x="3630613" y="5603875"/>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5" name="Rectangle 35"/>
          <p:cNvSpPr>
            <a:spLocks noChangeArrowheads="1"/>
          </p:cNvSpPr>
          <p:nvPr/>
        </p:nvSpPr>
        <p:spPr bwMode="auto">
          <a:xfrm>
            <a:off x="4370388"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100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6" name="Rectangle 36"/>
          <p:cNvSpPr>
            <a:spLocks noChangeArrowheads="1"/>
          </p:cNvSpPr>
          <p:nvPr/>
        </p:nvSpPr>
        <p:spPr bwMode="auto">
          <a:xfrm>
            <a:off x="5137150"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150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7" name="Rectangle 37"/>
          <p:cNvSpPr>
            <a:spLocks noChangeArrowheads="1"/>
          </p:cNvSpPr>
          <p:nvPr/>
        </p:nvSpPr>
        <p:spPr bwMode="auto">
          <a:xfrm>
            <a:off x="5902325"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8" name="Rectangle 38"/>
          <p:cNvSpPr>
            <a:spLocks noChangeArrowheads="1"/>
          </p:cNvSpPr>
          <p:nvPr/>
        </p:nvSpPr>
        <p:spPr bwMode="auto">
          <a:xfrm>
            <a:off x="6669088"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250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9" name="Rectangle 39"/>
          <p:cNvSpPr>
            <a:spLocks noChangeArrowheads="1"/>
          </p:cNvSpPr>
          <p:nvPr/>
        </p:nvSpPr>
        <p:spPr bwMode="auto">
          <a:xfrm>
            <a:off x="7435850"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300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0" name="Rectangle 40"/>
          <p:cNvSpPr>
            <a:spLocks noChangeArrowheads="1"/>
          </p:cNvSpPr>
          <p:nvPr/>
        </p:nvSpPr>
        <p:spPr bwMode="auto">
          <a:xfrm>
            <a:off x="8201025"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350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1" name="Rectangle 41"/>
          <p:cNvSpPr>
            <a:spLocks noChangeArrowheads="1"/>
          </p:cNvSpPr>
          <p:nvPr/>
        </p:nvSpPr>
        <p:spPr bwMode="auto">
          <a:xfrm>
            <a:off x="1922463" y="5251450"/>
            <a:ext cx="9953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Effective utilization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2" name="Rectangle 42"/>
          <p:cNvSpPr>
            <a:spLocks noChangeArrowheads="1"/>
          </p:cNvSpPr>
          <p:nvPr/>
        </p:nvSpPr>
        <p:spPr bwMode="auto">
          <a:xfrm>
            <a:off x="1833563" y="4854575"/>
            <a:ext cx="8096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Process change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3" name="Rectangle 43"/>
          <p:cNvSpPr>
            <a:spLocks noChangeArrowheads="1"/>
          </p:cNvSpPr>
          <p:nvPr/>
        </p:nvSpPr>
        <p:spPr bwMode="auto">
          <a:xfrm>
            <a:off x="2565400" y="4854575"/>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4" name="Rectangle 44"/>
          <p:cNvSpPr>
            <a:spLocks noChangeArrowheads="1"/>
          </p:cNvSpPr>
          <p:nvPr/>
        </p:nvSpPr>
        <p:spPr bwMode="auto">
          <a:xfrm>
            <a:off x="2600325" y="48545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over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5" name="Rectangle 45"/>
          <p:cNvSpPr>
            <a:spLocks noChangeArrowheads="1"/>
          </p:cNvSpPr>
          <p:nvPr/>
        </p:nvSpPr>
        <p:spPr bwMode="auto">
          <a:xfrm>
            <a:off x="1666875" y="4459288"/>
            <a:ext cx="12160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Preventive maintenance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6" name="Rectangle 46"/>
          <p:cNvSpPr>
            <a:spLocks noChangeArrowheads="1"/>
          </p:cNvSpPr>
          <p:nvPr/>
        </p:nvSpPr>
        <p:spPr bwMode="auto">
          <a:xfrm>
            <a:off x="2124075" y="4054475"/>
            <a:ext cx="7921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Process failure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7" name="Rectangle 47"/>
          <p:cNvSpPr>
            <a:spLocks noChangeArrowheads="1"/>
          </p:cNvSpPr>
          <p:nvPr/>
        </p:nvSpPr>
        <p:spPr bwMode="auto">
          <a:xfrm>
            <a:off x="1384300" y="3657600"/>
            <a:ext cx="9159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Quality losses (re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8" name="Rectangle 48"/>
          <p:cNvSpPr>
            <a:spLocks noChangeArrowheads="1"/>
          </p:cNvSpPr>
          <p:nvPr/>
        </p:nvSpPr>
        <p:spPr bwMode="auto">
          <a:xfrm>
            <a:off x="2195513" y="3657600"/>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9" name="Rectangle 49"/>
          <p:cNvSpPr>
            <a:spLocks noChangeArrowheads="1"/>
          </p:cNvSpPr>
          <p:nvPr/>
        </p:nvSpPr>
        <p:spPr bwMode="auto">
          <a:xfrm>
            <a:off x="2230438" y="3657600"/>
            <a:ext cx="66040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work, scrap)</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0" name="Rectangle 50"/>
          <p:cNvSpPr>
            <a:spLocks noChangeArrowheads="1"/>
          </p:cNvSpPr>
          <p:nvPr/>
        </p:nvSpPr>
        <p:spPr bwMode="auto">
          <a:xfrm>
            <a:off x="-7937" y="3262313"/>
            <a:ext cx="29146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Planned not operating (vacation/weekends out of 350days)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1" name="Rectangle 51"/>
          <p:cNvSpPr>
            <a:spLocks noChangeArrowheads="1"/>
          </p:cNvSpPr>
          <p:nvPr/>
        </p:nvSpPr>
        <p:spPr bwMode="auto">
          <a:xfrm>
            <a:off x="441325" y="2865438"/>
            <a:ext cx="249237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Planned not operating (additional out of 365days)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2" name="Rectangle 52"/>
          <p:cNvSpPr>
            <a:spLocks noChangeArrowheads="1"/>
          </p:cNvSpPr>
          <p:nvPr/>
        </p:nvSpPr>
        <p:spPr bwMode="auto">
          <a:xfrm>
            <a:off x="274638" y="2460625"/>
            <a:ext cx="2555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3" name="Rectangle 53"/>
          <p:cNvSpPr>
            <a:spLocks noChangeArrowheads="1"/>
          </p:cNvSpPr>
          <p:nvPr/>
        </p:nvSpPr>
        <p:spPr bwMode="auto">
          <a:xfrm>
            <a:off x="468313" y="2460625"/>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4" name="Rectangle 54"/>
          <p:cNvSpPr>
            <a:spLocks noChangeArrowheads="1"/>
          </p:cNvSpPr>
          <p:nvPr/>
        </p:nvSpPr>
        <p:spPr bwMode="auto">
          <a:xfrm>
            <a:off x="503238" y="2460625"/>
            <a:ext cx="23685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scheduled (lower demand/output than planned)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5" name="Rectangle 55"/>
          <p:cNvSpPr>
            <a:spLocks noChangeArrowheads="1"/>
          </p:cNvSpPr>
          <p:nvPr/>
        </p:nvSpPr>
        <p:spPr bwMode="auto">
          <a:xfrm>
            <a:off x="1296988" y="2063750"/>
            <a:ext cx="2555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6" name="Rectangle 56"/>
          <p:cNvSpPr>
            <a:spLocks noChangeArrowheads="1"/>
          </p:cNvSpPr>
          <p:nvPr/>
        </p:nvSpPr>
        <p:spPr bwMode="auto">
          <a:xfrm>
            <a:off x="1490663" y="2063750"/>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7" name="Rectangle 57"/>
          <p:cNvSpPr>
            <a:spLocks noChangeArrowheads="1"/>
          </p:cNvSpPr>
          <p:nvPr/>
        </p:nvSpPr>
        <p:spPr bwMode="auto">
          <a:xfrm>
            <a:off x="1525588" y="2063750"/>
            <a:ext cx="138271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scheduled (safety capacity)</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8" name="Rectangle 58"/>
          <p:cNvSpPr>
            <a:spLocks noChangeArrowheads="1"/>
          </p:cNvSpPr>
          <p:nvPr/>
        </p:nvSpPr>
        <p:spPr bwMode="auto">
          <a:xfrm>
            <a:off x="1736725" y="1668463"/>
            <a:ext cx="2555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9" name="Rectangle 59"/>
          <p:cNvSpPr>
            <a:spLocks noChangeArrowheads="1"/>
          </p:cNvSpPr>
          <p:nvPr/>
        </p:nvSpPr>
        <p:spPr bwMode="auto">
          <a:xfrm>
            <a:off x="1930400" y="1668463"/>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80" name="Rectangle 60"/>
          <p:cNvSpPr>
            <a:spLocks noChangeArrowheads="1"/>
          </p:cNvSpPr>
          <p:nvPr/>
        </p:nvSpPr>
        <p:spPr bwMode="auto">
          <a:xfrm>
            <a:off x="1965325" y="1668463"/>
            <a:ext cx="9064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scheduled (other)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82" name="Rectangle 62"/>
          <p:cNvSpPr>
            <a:spLocks noChangeArrowheads="1"/>
          </p:cNvSpPr>
          <p:nvPr/>
        </p:nvSpPr>
        <p:spPr bwMode="auto">
          <a:xfrm>
            <a:off x="8826500" y="3473450"/>
            <a:ext cx="71438" cy="71438"/>
          </a:xfrm>
          <a:prstGeom prst="rect">
            <a:avLst/>
          </a:prstGeom>
          <a:solidFill>
            <a:srgbClr val="C0504D"/>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83" name="Rectangle 63"/>
          <p:cNvSpPr>
            <a:spLocks noChangeArrowheads="1"/>
          </p:cNvSpPr>
          <p:nvPr/>
        </p:nvSpPr>
        <p:spPr bwMode="auto">
          <a:xfrm>
            <a:off x="8923338" y="3438525"/>
            <a:ext cx="2460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ACC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84" name="Rectangle 64"/>
          <p:cNvSpPr>
            <a:spLocks noChangeArrowheads="1"/>
          </p:cNvSpPr>
          <p:nvPr/>
        </p:nvSpPr>
        <p:spPr bwMode="auto">
          <a:xfrm>
            <a:off x="8826500" y="3684588"/>
            <a:ext cx="71438" cy="71438"/>
          </a:xfrm>
          <a:prstGeom prst="rect">
            <a:avLst/>
          </a:prstGeom>
          <a:solidFill>
            <a:srgbClr val="4F81BD"/>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85" name="Rectangle 65"/>
          <p:cNvSpPr>
            <a:spLocks noChangeArrowheads="1"/>
          </p:cNvSpPr>
          <p:nvPr/>
        </p:nvSpPr>
        <p:spPr bwMode="auto">
          <a:xfrm>
            <a:off x="8923338" y="3649663"/>
            <a:ext cx="22860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DJC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9" name="Rectangle 68"/>
          <p:cNvSpPr/>
          <p:nvPr/>
        </p:nvSpPr>
        <p:spPr bwMode="auto">
          <a:xfrm>
            <a:off x="2933271" y="5327152"/>
            <a:ext cx="4037745"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pitchFamily="34" charset="0"/>
                <a:cs typeface="Arial" pitchFamily="34" charset="0"/>
              </a:rPr>
              <a:t>264</a:t>
            </a:r>
          </a:p>
        </p:txBody>
      </p:sp>
      <p:sp>
        <p:nvSpPr>
          <p:cNvPr id="70" name="Rectangle 69"/>
          <p:cNvSpPr/>
          <p:nvPr/>
        </p:nvSpPr>
        <p:spPr bwMode="auto">
          <a:xfrm>
            <a:off x="6970954" y="4947009"/>
            <a:ext cx="102742"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1" name="Rectangle 70"/>
          <p:cNvSpPr/>
          <p:nvPr/>
        </p:nvSpPr>
        <p:spPr bwMode="auto">
          <a:xfrm>
            <a:off x="7073696" y="4520638"/>
            <a:ext cx="102742"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2" name="Rectangle 71"/>
          <p:cNvSpPr/>
          <p:nvPr/>
        </p:nvSpPr>
        <p:spPr bwMode="auto">
          <a:xfrm>
            <a:off x="7179253" y="4109674"/>
            <a:ext cx="46295"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3" name="Rectangle 72"/>
          <p:cNvSpPr/>
          <p:nvPr/>
        </p:nvSpPr>
        <p:spPr bwMode="auto">
          <a:xfrm>
            <a:off x="7295749" y="3310608"/>
            <a:ext cx="298909"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4" name="Rectangle 73"/>
          <p:cNvSpPr/>
          <p:nvPr/>
        </p:nvSpPr>
        <p:spPr bwMode="auto">
          <a:xfrm>
            <a:off x="7602138" y="2912731"/>
            <a:ext cx="221945"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5" name="Rectangle 74"/>
          <p:cNvSpPr/>
          <p:nvPr/>
        </p:nvSpPr>
        <p:spPr bwMode="auto">
          <a:xfrm>
            <a:off x="7833795" y="2514043"/>
            <a:ext cx="566760"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6" name="Rectangle 75"/>
          <p:cNvSpPr/>
          <p:nvPr/>
        </p:nvSpPr>
        <p:spPr bwMode="auto">
          <a:xfrm>
            <a:off x="7238575" y="3707819"/>
            <a:ext cx="45719"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7" name="Rectangle 76"/>
          <p:cNvSpPr/>
          <p:nvPr/>
        </p:nvSpPr>
        <p:spPr bwMode="auto">
          <a:xfrm>
            <a:off x="8415635" y="1731205"/>
            <a:ext cx="113077"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8" name="Rectangle 77"/>
          <p:cNvSpPr/>
          <p:nvPr/>
        </p:nvSpPr>
        <p:spPr bwMode="auto">
          <a:xfrm>
            <a:off x="2933272" y="5167902"/>
            <a:ext cx="1607906"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chemeClr val="bg1"/>
                </a:solidFill>
                <a:latin typeface="Arial" pitchFamily="34" charset="0"/>
                <a:cs typeface="Arial" pitchFamily="34" charset="0"/>
              </a:rPr>
              <a:t>106</a:t>
            </a: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9" name="Rectangle 78"/>
          <p:cNvSpPr/>
          <p:nvPr/>
        </p:nvSpPr>
        <p:spPr bwMode="auto">
          <a:xfrm>
            <a:off x="4541177" y="4767210"/>
            <a:ext cx="25685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0" name="Rectangle 79"/>
          <p:cNvSpPr/>
          <p:nvPr/>
        </p:nvSpPr>
        <p:spPr bwMode="auto">
          <a:xfrm>
            <a:off x="4798031" y="4356244"/>
            <a:ext cx="13356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1" name="Rectangle 80"/>
          <p:cNvSpPr/>
          <p:nvPr/>
        </p:nvSpPr>
        <p:spPr bwMode="auto">
          <a:xfrm>
            <a:off x="4931595" y="3950415"/>
            <a:ext cx="472611"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2" name="Rectangle 81"/>
          <p:cNvSpPr/>
          <p:nvPr/>
        </p:nvSpPr>
        <p:spPr bwMode="auto">
          <a:xfrm>
            <a:off x="5501810" y="3164442"/>
            <a:ext cx="1530850"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3" name="Rectangle 82"/>
          <p:cNvSpPr/>
          <p:nvPr/>
        </p:nvSpPr>
        <p:spPr bwMode="auto">
          <a:xfrm>
            <a:off x="7941924" y="1571947"/>
            <a:ext cx="590763"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4" name="Rectangle 83"/>
          <p:cNvSpPr/>
          <p:nvPr/>
        </p:nvSpPr>
        <p:spPr bwMode="auto">
          <a:xfrm>
            <a:off x="7268965" y="2373331"/>
            <a:ext cx="34418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5" name="Rectangle 84"/>
          <p:cNvSpPr/>
          <p:nvPr/>
        </p:nvSpPr>
        <p:spPr bwMode="auto">
          <a:xfrm>
            <a:off x="7613150" y="1962365"/>
            <a:ext cx="34418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6" name="Rectangle 85"/>
          <p:cNvSpPr/>
          <p:nvPr/>
        </p:nvSpPr>
        <p:spPr bwMode="auto">
          <a:xfrm>
            <a:off x="5404206" y="3565134"/>
            <a:ext cx="9760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7" name="Rectangle 86"/>
          <p:cNvSpPr/>
          <p:nvPr/>
        </p:nvSpPr>
        <p:spPr bwMode="auto">
          <a:xfrm>
            <a:off x="7032660" y="2763750"/>
            <a:ext cx="236306"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cxnSp>
        <p:nvCxnSpPr>
          <p:cNvPr id="89" name="Straight Connector 88"/>
          <p:cNvCxnSpPr>
            <a:stCxn id="78" idx="3"/>
            <a:endCxn id="79" idx="1"/>
          </p:cNvCxnSpPr>
          <p:nvPr/>
        </p:nvCxnSpPr>
        <p:spPr bwMode="auto">
          <a:xfrm flipH="1" flipV="1">
            <a:off x="4541177" y="4849403"/>
            <a:ext cx="1"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2" name="Straight Connector 91"/>
          <p:cNvCxnSpPr>
            <a:stCxn id="79" idx="3"/>
            <a:endCxn id="80" idx="1"/>
          </p:cNvCxnSpPr>
          <p:nvPr/>
        </p:nvCxnSpPr>
        <p:spPr bwMode="auto">
          <a:xfrm flipV="1">
            <a:off x="4798031" y="4438437"/>
            <a:ext cx="0" cy="410966"/>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3" name="Straight Connector 92"/>
          <p:cNvCxnSpPr>
            <a:stCxn id="80" idx="3"/>
            <a:endCxn id="81" idx="1"/>
          </p:cNvCxnSpPr>
          <p:nvPr/>
        </p:nvCxnSpPr>
        <p:spPr bwMode="auto">
          <a:xfrm flipV="1">
            <a:off x="4931595" y="4032608"/>
            <a:ext cx="0" cy="405829"/>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4" name="Straight Connector 93"/>
          <p:cNvCxnSpPr>
            <a:stCxn id="81" idx="3"/>
            <a:endCxn id="86" idx="1"/>
          </p:cNvCxnSpPr>
          <p:nvPr/>
        </p:nvCxnSpPr>
        <p:spPr bwMode="auto">
          <a:xfrm flipV="1">
            <a:off x="5404206" y="3647327"/>
            <a:ext cx="0" cy="385281"/>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5" name="Straight Connector 94"/>
          <p:cNvCxnSpPr>
            <a:stCxn id="86" idx="3"/>
            <a:endCxn id="82" idx="1"/>
          </p:cNvCxnSpPr>
          <p:nvPr/>
        </p:nvCxnSpPr>
        <p:spPr bwMode="auto">
          <a:xfrm flipV="1">
            <a:off x="5501810" y="3246635"/>
            <a:ext cx="0"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6" name="Straight Connector 95"/>
          <p:cNvCxnSpPr>
            <a:stCxn id="82" idx="3"/>
            <a:endCxn id="87" idx="1"/>
          </p:cNvCxnSpPr>
          <p:nvPr/>
        </p:nvCxnSpPr>
        <p:spPr bwMode="auto">
          <a:xfrm flipV="1">
            <a:off x="7032660" y="2845943"/>
            <a:ext cx="0"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7" name="Straight Connector 96"/>
          <p:cNvCxnSpPr>
            <a:stCxn id="87" idx="3"/>
            <a:endCxn id="84" idx="1"/>
          </p:cNvCxnSpPr>
          <p:nvPr/>
        </p:nvCxnSpPr>
        <p:spPr bwMode="auto">
          <a:xfrm flipH="1" flipV="1">
            <a:off x="7268965" y="2455524"/>
            <a:ext cx="1" cy="390419"/>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8" name="Straight Connector 97"/>
          <p:cNvCxnSpPr>
            <a:stCxn id="84" idx="3"/>
            <a:endCxn id="85" idx="1"/>
          </p:cNvCxnSpPr>
          <p:nvPr/>
        </p:nvCxnSpPr>
        <p:spPr bwMode="auto">
          <a:xfrm flipV="1">
            <a:off x="7613149" y="2044558"/>
            <a:ext cx="1" cy="410966"/>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9" name="Straight Connector 98"/>
          <p:cNvCxnSpPr/>
          <p:nvPr/>
        </p:nvCxnSpPr>
        <p:spPr bwMode="auto">
          <a:xfrm flipH="1" flipV="1">
            <a:off x="7941922" y="1633591"/>
            <a:ext cx="5138"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sp>
        <p:nvSpPr>
          <p:cNvPr id="114" name="Rectangle 22"/>
          <p:cNvSpPr>
            <a:spLocks noChangeArrowheads="1"/>
          </p:cNvSpPr>
          <p:nvPr/>
        </p:nvSpPr>
        <p:spPr bwMode="auto">
          <a:xfrm>
            <a:off x="8262955" y="176119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8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15" name="Straight Connector 114"/>
          <p:cNvCxnSpPr/>
          <p:nvPr/>
        </p:nvCxnSpPr>
        <p:spPr bwMode="auto">
          <a:xfrm flipH="1" flipV="1">
            <a:off x="6971015" y="5080572"/>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6" name="Straight Connector 115"/>
          <p:cNvCxnSpPr/>
          <p:nvPr/>
        </p:nvCxnSpPr>
        <p:spPr bwMode="auto">
          <a:xfrm flipH="1" flipV="1">
            <a:off x="7068619" y="4685017"/>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7" name="Straight Connector 116"/>
          <p:cNvCxnSpPr/>
          <p:nvPr/>
        </p:nvCxnSpPr>
        <p:spPr bwMode="auto">
          <a:xfrm flipH="1" flipV="1">
            <a:off x="7176498" y="4263777"/>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8" name="Straight Connector 117"/>
          <p:cNvCxnSpPr/>
          <p:nvPr/>
        </p:nvCxnSpPr>
        <p:spPr bwMode="auto">
          <a:xfrm flipH="1" flipV="1">
            <a:off x="7229522" y="3873359"/>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9" name="Straight Connector 118"/>
          <p:cNvCxnSpPr/>
          <p:nvPr/>
        </p:nvCxnSpPr>
        <p:spPr bwMode="auto">
          <a:xfrm flipH="1" flipV="1">
            <a:off x="7289158" y="3471818"/>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20" name="Straight Connector 119"/>
          <p:cNvCxnSpPr/>
          <p:nvPr/>
        </p:nvCxnSpPr>
        <p:spPr bwMode="auto">
          <a:xfrm flipH="1" flipV="1">
            <a:off x="7595284" y="3074253"/>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21" name="Straight Connector 120"/>
          <p:cNvCxnSpPr/>
          <p:nvPr/>
        </p:nvCxnSpPr>
        <p:spPr bwMode="auto">
          <a:xfrm flipH="1" flipV="1">
            <a:off x="7829847" y="2680663"/>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22" name="Straight Connector 121"/>
          <p:cNvCxnSpPr/>
          <p:nvPr/>
        </p:nvCxnSpPr>
        <p:spPr bwMode="auto">
          <a:xfrm flipV="1">
            <a:off x="8402344" y="1900359"/>
            <a:ext cx="6169" cy="747648"/>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sp>
        <p:nvSpPr>
          <p:cNvPr id="125" name="Rectangle 20"/>
          <p:cNvSpPr>
            <a:spLocks noChangeArrowheads="1"/>
          </p:cNvSpPr>
          <p:nvPr/>
        </p:nvSpPr>
        <p:spPr bwMode="auto">
          <a:xfrm>
            <a:off x="8428324" y="2506635"/>
            <a:ext cx="141064" cy="1384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900" i="0" dirty="0" smtClean="0">
                <a:solidFill>
                  <a:srgbClr val="1F497D"/>
                </a:solidFill>
                <a:latin typeface="Calibri" pitchFamily="34" charset="0"/>
                <a:cs typeface="Arial" pitchFamily="34" charset="0"/>
              </a:rPr>
              <a:t>38</a:t>
            </a:r>
            <a:r>
              <a:rPr kumimoji="0" lang="en-US" sz="900" b="0" i="0" u="none" strike="noStrike" cap="none" normalizeH="0" baseline="0" dirty="0" smtClean="0">
                <a:ln>
                  <a:noFill/>
                </a:ln>
                <a:solidFill>
                  <a:srgbClr val="1F497D"/>
                </a:solidFill>
                <a:effectLst/>
                <a:latin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Taking it to the next level: Changeovers</a:t>
            </a:r>
            <a:endParaRPr lang="en-US" dirty="0"/>
          </a:p>
        </p:txBody>
      </p:sp>
      <p:sp>
        <p:nvSpPr>
          <p:cNvPr id="3" name="Content Placeholder 2"/>
          <p:cNvSpPr>
            <a:spLocks noGrp="1"/>
          </p:cNvSpPr>
          <p:nvPr>
            <p:ph idx="1"/>
          </p:nvPr>
        </p:nvSpPr>
        <p:spPr/>
        <p:txBody>
          <a:bodyPr/>
          <a:lstStyle/>
          <a:p>
            <a:r>
              <a:rPr lang="en-US" dirty="0" smtClean="0"/>
              <a:t>Changeovers: ACC: 16.8 days or 4.8%; DJC: 7 days or 2.0%.  </a:t>
            </a:r>
            <a:r>
              <a:rPr lang="en-US" i="1" dirty="0" smtClean="0"/>
              <a:t>Is all of this difference due to strategy?</a:t>
            </a:r>
            <a:endParaRPr lang="en-US" dirty="0" smtClean="0"/>
          </a:p>
          <a:p>
            <a:r>
              <a:rPr lang="en-US" dirty="0" smtClean="0"/>
              <a:t>If ACC could adopt DJC’s smart changeover capabilities, how much changeover time would it save (= OE)?  What would DJCs changeover time be if it were to execute ACC’s position (= </a:t>
            </a:r>
            <a:r>
              <a:rPr lang="en-US" dirty="0" err="1" smtClean="0"/>
              <a:t>strat</a:t>
            </a:r>
            <a:r>
              <a:rPr lang="en-US" dirty="0" smtClean="0"/>
              <a:t>)</a:t>
            </a:r>
            <a:r>
              <a:rPr lang="en-US" i="1" dirty="0" smtClean="0"/>
              <a:t>?</a:t>
            </a:r>
          </a:p>
          <a:p>
            <a:pPr lvl="1"/>
            <a:r>
              <a:rPr lang="en-US" dirty="0" smtClean="0"/>
              <a:t>Increase #SKUs  </a:t>
            </a:r>
            <a:r>
              <a:rPr lang="en-US" i="1" dirty="0" smtClean="0">
                <a:solidFill>
                  <a:srgbClr val="FF0000"/>
                </a:solidFill>
              </a:rPr>
              <a:t>N</a:t>
            </a:r>
            <a:r>
              <a:rPr lang="en-US" dirty="0" smtClean="0"/>
              <a:t> from 640 to 4500 while reducing total annual throughput rate </a:t>
            </a:r>
            <a:r>
              <a:rPr lang="en-US" i="1" dirty="0" smtClean="0">
                <a:solidFill>
                  <a:srgbClr val="FF0000"/>
                </a:solidFill>
              </a:rPr>
              <a:t>R</a:t>
            </a:r>
            <a:r>
              <a:rPr lang="en-US" dirty="0" smtClean="0"/>
              <a:t> from 700m to 420m</a:t>
            </a:r>
          </a:p>
          <a:p>
            <a:pPr lvl="1"/>
            <a:r>
              <a:rPr lang="en-US" dirty="0" smtClean="0"/>
              <a:t>Recall EOQ: </a:t>
            </a:r>
          </a:p>
          <a:p>
            <a:pPr lvl="2"/>
            <a:r>
              <a:rPr lang="en-US" dirty="0" smtClean="0"/>
              <a:t>throughput per SKU = R/N </a:t>
            </a:r>
          </a:p>
          <a:p>
            <a:pPr lvl="2"/>
            <a:r>
              <a:rPr lang="en-US" dirty="0" smtClean="0"/>
              <a:t>Q = </a:t>
            </a:r>
            <a:r>
              <a:rPr lang="en-US" dirty="0" err="1" smtClean="0"/>
              <a:t>sqrt</a:t>
            </a:r>
            <a:r>
              <a:rPr lang="en-US" dirty="0" smtClean="0"/>
              <a:t>(2*(R/N)*S/H) </a:t>
            </a:r>
          </a:p>
          <a:p>
            <a:pPr lvl="2"/>
            <a:r>
              <a:rPr lang="en-US" dirty="0" smtClean="0"/>
              <a:t># changeovers per SKU per year (R/N)/Q =  </a:t>
            </a:r>
            <a:r>
              <a:rPr lang="en-US" dirty="0" err="1" smtClean="0"/>
              <a:t>sqrt</a:t>
            </a:r>
            <a:r>
              <a:rPr lang="en-US" dirty="0" smtClean="0"/>
              <a:t>(RH/2SN) </a:t>
            </a:r>
          </a:p>
          <a:p>
            <a:pPr lvl="2"/>
            <a:r>
              <a:rPr lang="en-US" dirty="0" smtClean="0"/>
              <a:t>Thus, total # changeovers per year = </a:t>
            </a:r>
            <a:r>
              <a:rPr lang="en-US" dirty="0" err="1" smtClean="0"/>
              <a:t>sqrt</a:t>
            </a:r>
            <a:r>
              <a:rPr lang="en-US" dirty="0" smtClean="0"/>
              <a:t>(RHN/2S) is proportional to </a:t>
            </a:r>
            <a:r>
              <a:rPr lang="en-US" dirty="0" err="1" smtClean="0"/>
              <a:t>sqrt</a:t>
            </a:r>
            <a:r>
              <a:rPr lang="en-US" dirty="0" smtClean="0"/>
              <a:t>(RN)</a:t>
            </a:r>
          </a:p>
          <a:p>
            <a:pPr lvl="1"/>
            <a:r>
              <a:rPr lang="en-US" dirty="0" smtClean="0"/>
              <a:t>Thus, if DJC were to execute ACCs position--match # SKUs (increases by factor 7.03) and volume (decreases by factor 0.60)--then DJCs change-</a:t>
            </a:r>
            <a:r>
              <a:rPr lang="en-US" dirty="0" err="1" smtClean="0"/>
              <a:t>overs</a:t>
            </a:r>
            <a:r>
              <a:rPr lang="en-US" dirty="0" smtClean="0"/>
              <a:t> would increase by factor </a:t>
            </a:r>
            <a:r>
              <a:rPr lang="en-US" dirty="0" err="1" smtClean="0"/>
              <a:t>sqrt</a:t>
            </a:r>
            <a:r>
              <a:rPr lang="en-US" dirty="0" smtClean="0"/>
              <a:t>(7.03 x 0.6) = 2.05 </a:t>
            </a:r>
          </a:p>
          <a:p>
            <a:pPr lvl="1"/>
            <a:r>
              <a:rPr lang="en-US" dirty="0" smtClean="0"/>
              <a:t>So, DJC’s total changeover time goes from (days) 7 to 14.4 = due to strategy</a:t>
            </a:r>
          </a:p>
          <a:p>
            <a:pPr lvl="2">
              <a:buFont typeface="Wingdings" pitchFamily="2" charset="2"/>
              <a:buChar char="Ø"/>
            </a:pPr>
            <a:r>
              <a:rPr lang="en-US" dirty="0" smtClean="0"/>
              <a:t>ACC would save 16.8 – 14.4 = 2.4 days = due to OE</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dirty="0" smtClean="0"/>
              <a:t>Analyzing the Cost Differential: </a:t>
            </a:r>
            <a:br>
              <a:rPr lang="en-US" dirty="0" smtClean="0"/>
            </a:br>
            <a:r>
              <a:rPr lang="en-US" dirty="0" smtClean="0"/>
              <a:t>	2. COGS Line item: Depreciation</a:t>
            </a:r>
          </a:p>
        </p:txBody>
      </p:sp>
      <p:sp>
        <p:nvSpPr>
          <p:cNvPr id="2052" name="Rectangle 3"/>
          <p:cNvSpPr>
            <a:spLocks noGrp="1" noChangeArrowheads="1"/>
          </p:cNvSpPr>
          <p:nvPr>
            <p:ph type="body" sz="half" idx="1"/>
          </p:nvPr>
        </p:nvSpPr>
        <p:spPr>
          <a:xfrm>
            <a:off x="457200" y="1143000"/>
            <a:ext cx="8229600" cy="5378450"/>
          </a:xfrm>
        </p:spPr>
        <p:txBody>
          <a:bodyPr/>
          <a:lstStyle/>
          <a:p>
            <a:pPr eaLnBrk="1" hangingPunct="1"/>
            <a:r>
              <a:rPr lang="en-US" sz="1800" smtClean="0">
                <a:latin typeface="Symbol" pitchFamily="18" charset="2"/>
              </a:rPr>
              <a:t>D</a:t>
            </a:r>
            <a:r>
              <a:rPr lang="en-US" sz="1800" i="1" smtClean="0"/>
              <a:t>C</a:t>
            </a:r>
            <a:r>
              <a:rPr lang="en-US" sz="1800" baseline="-25000" smtClean="0"/>
              <a:t> dep </a:t>
            </a:r>
            <a:r>
              <a:rPr lang="en-US" sz="1600" smtClean="0"/>
              <a:t>=  5.10 – 1.80 = $3.30 </a:t>
            </a:r>
            <a:r>
              <a:rPr lang="en-US" sz="1600" b="1" smtClean="0">
                <a:solidFill>
                  <a:schemeClr val="accent2"/>
                </a:solidFill>
              </a:rPr>
              <a:t>US-localized</a:t>
            </a:r>
          </a:p>
          <a:p>
            <a:pPr eaLnBrk="1" hangingPunct="1"/>
            <a:endParaRPr lang="en-US" sz="1800" i="1" smtClean="0"/>
          </a:p>
          <a:p>
            <a:pPr eaLnBrk="1" hangingPunct="1"/>
            <a:r>
              <a:rPr lang="en-US" sz="1800" i="1" smtClean="0"/>
              <a:t>How much is driven by volume?</a:t>
            </a:r>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smtClean="0"/>
              <a:t>Thus: correcting for volume, cost differential becomes </a:t>
            </a:r>
            <a:r>
              <a:rPr lang="en-US" sz="1800" smtClean="0">
                <a:latin typeface="Symbol" pitchFamily="18" charset="2"/>
              </a:rPr>
              <a:t>D</a:t>
            </a:r>
            <a:r>
              <a:rPr lang="en-US" sz="1800" i="1" smtClean="0"/>
              <a:t>C</a:t>
            </a:r>
            <a:r>
              <a:rPr lang="en-US" sz="1800" baseline="-25000" smtClean="0"/>
              <a:t> dep </a:t>
            </a:r>
            <a:r>
              <a:rPr lang="en-US" sz="1600" smtClean="0"/>
              <a:t>-  </a:t>
            </a:r>
            <a:r>
              <a:rPr lang="en-US" sz="1800" smtClean="0">
                <a:latin typeface="Symbol" pitchFamily="18" charset="2"/>
              </a:rPr>
              <a:t>D</a:t>
            </a:r>
            <a:r>
              <a:rPr lang="en-US" sz="1800" i="1" smtClean="0"/>
              <a:t>C</a:t>
            </a:r>
            <a:r>
              <a:rPr lang="en-US" sz="1800" baseline="-25000" smtClean="0"/>
              <a:t> dep, V </a:t>
            </a:r>
            <a:r>
              <a:rPr lang="en-US" sz="1600" smtClean="0"/>
              <a:t>= </a:t>
            </a:r>
          </a:p>
          <a:p>
            <a:pPr eaLnBrk="1" hangingPunct="1"/>
            <a:endParaRPr lang="en-US" sz="1600" smtClean="0"/>
          </a:p>
          <a:p>
            <a:pPr eaLnBrk="1" hangingPunct="1"/>
            <a:r>
              <a:rPr lang="en-US" sz="1800" smtClean="0"/>
              <a:t>What does this mean?</a:t>
            </a:r>
            <a:endParaRPr lang="en-US" smtClean="0"/>
          </a:p>
          <a:p>
            <a:pPr eaLnBrk="1" hangingPunct="1"/>
            <a:endParaRPr lang="en-US" i="1" smtClean="0"/>
          </a:p>
          <a:p>
            <a:pPr eaLnBrk="1" hangingPunct="1"/>
            <a:endParaRPr lang="en-US" sz="1800" i="1" smtClean="0"/>
          </a:p>
        </p:txBody>
      </p:sp>
      <p:graphicFrame>
        <p:nvGraphicFramePr>
          <p:cNvPr id="2050" name="Object 5"/>
          <p:cNvGraphicFramePr>
            <a:graphicFrameLocks noChangeAspect="1"/>
          </p:cNvGraphicFramePr>
          <p:nvPr>
            <p:ph sz="half" idx="2"/>
          </p:nvPr>
        </p:nvGraphicFramePr>
        <p:xfrm>
          <a:off x="488950" y="2224088"/>
          <a:ext cx="8293100" cy="2457450"/>
        </p:xfrm>
        <a:graphic>
          <a:graphicData uri="http://schemas.openxmlformats.org/presentationml/2006/ole">
            <p:oleObj spid="_x0000_s2050" name="Document" r:id="rId4" imgW="9645253" imgH="2858057" progId="Word.Document.8">
              <p:embed/>
            </p:oleObj>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27652" name="Rectangle 4"/>
          <p:cNvSpPr>
            <a:spLocks noGrp="1" noChangeArrowheads="1"/>
          </p:cNvSpPr>
          <p:nvPr>
            <p:ph type="title"/>
          </p:nvPr>
        </p:nvSpPr>
        <p:spPr/>
        <p:txBody>
          <a:bodyPr/>
          <a:lstStyle/>
          <a:p>
            <a:pPr eaLnBrk="1" hangingPunct="1"/>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27653" name="Text Box 5"/>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i="0"/>
              <a:t>C</a:t>
            </a:r>
          </a:p>
        </p:txBody>
      </p:sp>
      <p:sp>
        <p:nvSpPr>
          <p:cNvPr id="27654" name="Line 6"/>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5" name="Line 7"/>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6" name="Freeform 8"/>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27657" name="Rectangle 9"/>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endParaRPr lang="en-US" sz="1700" i="0">
              <a:solidFill>
                <a:srgbClr val="000000"/>
              </a:solidFill>
            </a:endParaRPr>
          </a:p>
        </p:txBody>
      </p:sp>
      <p:sp>
        <p:nvSpPr>
          <p:cNvPr id="27658" name="Rectangle 10"/>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i="0">
                <a:solidFill>
                  <a:srgbClr val="000000"/>
                </a:solidFill>
              </a:rPr>
              <a:t>Differentiation </a:t>
            </a:r>
            <a:r>
              <a:rPr lang="en-US" sz="1500">
                <a:solidFill>
                  <a:srgbClr val="000000"/>
                </a:solidFill>
              </a:rPr>
              <a:t>X </a:t>
            </a:r>
          </a:p>
        </p:txBody>
      </p:sp>
      <p:sp>
        <p:nvSpPr>
          <p:cNvPr id="27659" name="Rectangle 11"/>
          <p:cNvSpPr>
            <a:spLocks noChangeArrowheads="1"/>
          </p:cNvSpPr>
          <p:nvPr/>
        </p:nvSpPr>
        <p:spPr bwMode="auto">
          <a:xfrm>
            <a:off x="2895600" y="1673225"/>
            <a:ext cx="703263"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ACC</a:t>
            </a:r>
          </a:p>
        </p:txBody>
      </p:sp>
      <p:sp>
        <p:nvSpPr>
          <p:cNvPr id="27660" name="Oval 12"/>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27661" name="Rectangle 13"/>
          <p:cNvSpPr>
            <a:spLocks noChangeArrowheads="1"/>
          </p:cNvSpPr>
          <p:nvPr/>
        </p:nvSpPr>
        <p:spPr bwMode="auto">
          <a:xfrm>
            <a:off x="6172200" y="4111625"/>
            <a:ext cx="673100"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DJC</a:t>
            </a:r>
          </a:p>
        </p:txBody>
      </p:sp>
      <p:sp>
        <p:nvSpPr>
          <p:cNvPr id="27662" name="Oval 14"/>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27663" name="Text Box 15"/>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i="0"/>
              <a:t>Hi</a:t>
            </a:r>
          </a:p>
        </p:txBody>
      </p:sp>
      <p:sp>
        <p:nvSpPr>
          <p:cNvPr id="27664" name="Text Box 16"/>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i="0"/>
              <a:t>Lo</a:t>
            </a:r>
          </a:p>
        </p:txBody>
      </p:sp>
      <p:sp>
        <p:nvSpPr>
          <p:cNvPr id="27665" name="Line 17"/>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27666" name="Line 18"/>
          <p:cNvSpPr>
            <a:spLocks noChangeShapeType="1"/>
          </p:cNvSpPr>
          <p:nvPr/>
        </p:nvSpPr>
        <p:spPr bwMode="auto">
          <a:xfrm>
            <a:off x="3197225" y="3883025"/>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27667" name="Text Box 19"/>
          <p:cNvSpPr txBox="1">
            <a:spLocks noChangeArrowheads="1"/>
          </p:cNvSpPr>
          <p:nvPr/>
        </p:nvSpPr>
        <p:spPr bwMode="auto">
          <a:xfrm>
            <a:off x="3830638" y="3814763"/>
            <a:ext cx="577402" cy="400110"/>
          </a:xfrm>
          <a:prstGeom prst="rect">
            <a:avLst/>
          </a:prstGeom>
          <a:noFill/>
          <a:ln w="9525">
            <a:noFill/>
            <a:miter lim="800000"/>
            <a:headEnd/>
            <a:tailEnd/>
          </a:ln>
        </p:spPr>
        <p:txBody>
          <a:bodyPr wrap="none">
            <a:spAutoFit/>
          </a:bodyPr>
          <a:lstStyle/>
          <a:p>
            <a:pPr eaLnBrk="0" hangingPunct="0"/>
            <a:r>
              <a:rPr lang="en-US" sz="2000" i="0" dirty="0" smtClean="0">
                <a:latin typeface="Symbol" pitchFamily="18" charset="2"/>
              </a:rPr>
              <a:t>D</a:t>
            </a:r>
            <a:r>
              <a:rPr lang="en-US" sz="2000" dirty="0" smtClean="0"/>
              <a:t>C </a:t>
            </a:r>
            <a:endParaRPr lang="en-US" sz="2000" i="0" dirty="0"/>
          </a:p>
        </p:txBody>
      </p:sp>
      <p:sp>
        <p:nvSpPr>
          <p:cNvPr id="27668" name="Text Box 20"/>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X</a:t>
            </a:r>
            <a:endParaRPr lang="en-US" sz="2000" i="0"/>
          </a:p>
        </p:txBody>
      </p:sp>
      <p:sp>
        <p:nvSpPr>
          <p:cNvPr id="27669" name="Line 21"/>
          <p:cNvSpPr>
            <a:spLocks noChangeShapeType="1"/>
          </p:cNvSpPr>
          <p:nvPr/>
        </p:nvSpPr>
        <p:spPr bwMode="auto">
          <a:xfrm>
            <a:off x="3352800" y="2359025"/>
            <a:ext cx="381000" cy="0"/>
          </a:xfrm>
          <a:prstGeom prst="line">
            <a:avLst/>
          </a:prstGeom>
          <a:noFill/>
          <a:ln w="9525">
            <a:solidFill>
              <a:schemeClr val="tx1"/>
            </a:solidFill>
            <a:round/>
            <a:headEnd/>
            <a:tailEnd type="triangle" w="med" len="med"/>
          </a:ln>
        </p:spPr>
        <p:txBody>
          <a:bodyPr/>
          <a:lstStyle/>
          <a:p>
            <a:endParaRPr lang="en-US"/>
          </a:p>
        </p:txBody>
      </p:sp>
      <p:sp>
        <p:nvSpPr>
          <p:cNvPr id="27670" name="Line 22"/>
          <p:cNvSpPr>
            <a:spLocks noChangeShapeType="1"/>
          </p:cNvSpPr>
          <p:nvPr/>
        </p:nvSpPr>
        <p:spPr bwMode="auto">
          <a:xfrm>
            <a:off x="5257800" y="3883025"/>
            <a:ext cx="381000" cy="0"/>
          </a:xfrm>
          <a:prstGeom prst="line">
            <a:avLst/>
          </a:prstGeom>
          <a:noFill/>
          <a:ln w="9525">
            <a:solidFill>
              <a:schemeClr val="tx1"/>
            </a:solidFill>
            <a:round/>
            <a:headEnd/>
            <a:tailEnd type="triangle" w="med" len="med"/>
          </a:ln>
        </p:spPr>
        <p:txBody>
          <a:bodyPr/>
          <a:lstStyle/>
          <a:p>
            <a:endParaRPr lang="en-US"/>
          </a:p>
        </p:txBody>
      </p:sp>
      <p:sp>
        <p:nvSpPr>
          <p:cNvPr id="27671" name="Freeform 23"/>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27672" name="Freeform 24"/>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27673" name="Text Box 25"/>
          <p:cNvSpPr txBox="1">
            <a:spLocks noChangeArrowheads="1"/>
          </p:cNvSpPr>
          <p:nvPr/>
        </p:nvSpPr>
        <p:spPr bwMode="auto">
          <a:xfrm>
            <a:off x="3276600" y="2359025"/>
            <a:ext cx="985838"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 ACC</a:t>
            </a:r>
            <a:endParaRPr lang="en-US" sz="2000" i="0"/>
          </a:p>
        </p:txBody>
      </p:sp>
      <p:sp>
        <p:nvSpPr>
          <p:cNvPr id="27674" name="Text Box 26"/>
          <p:cNvSpPr txBox="1">
            <a:spLocks noChangeArrowheads="1"/>
          </p:cNvSpPr>
          <p:nvPr/>
        </p:nvSpPr>
        <p:spPr bwMode="auto">
          <a:xfrm>
            <a:off x="5181600" y="3883025"/>
            <a:ext cx="925513"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v,DJC</a:t>
            </a:r>
            <a:endParaRPr lang="en-US" sz="2000" i="0"/>
          </a:p>
        </p:txBody>
      </p:sp>
      <p:sp>
        <p:nvSpPr>
          <p:cNvPr id="27675" name="Freeform 27"/>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27676" name="Oval 28"/>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27677" name="Line 29"/>
          <p:cNvSpPr>
            <a:spLocks noChangeShapeType="1"/>
          </p:cNvSpPr>
          <p:nvPr/>
        </p:nvSpPr>
        <p:spPr bwMode="auto">
          <a:xfrm>
            <a:off x="4419600" y="1536700"/>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27678" name="Text Box 30"/>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i="0">
              <a:solidFill>
                <a:srgbClr val="FF0000"/>
              </a:solidFill>
            </a:endParaRPr>
          </a:p>
        </p:txBody>
      </p:sp>
      <p:sp>
        <p:nvSpPr>
          <p:cNvPr id="27679" name="Line 31"/>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27680" name="Line 32"/>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27681" name="Line 33"/>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27682" name="Line 34"/>
          <p:cNvSpPr>
            <a:spLocks noChangeShapeType="1"/>
          </p:cNvSpPr>
          <p:nvPr/>
        </p:nvSpPr>
        <p:spPr bwMode="auto">
          <a:xfrm>
            <a:off x="3886200" y="1536700"/>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27683" name="Text Box 35"/>
          <p:cNvSpPr txBox="1">
            <a:spLocks noChangeArrowheads="1"/>
          </p:cNvSpPr>
          <p:nvPr/>
        </p:nvSpPr>
        <p:spPr bwMode="auto">
          <a:xfrm>
            <a:off x="3848100" y="1139825"/>
            <a:ext cx="730250"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i="0">
              <a:solidFill>
                <a:srgbClr val="FF0000"/>
              </a:solidFill>
            </a:endParaRPr>
          </a:p>
        </p:txBody>
      </p:sp>
      <p:grpSp>
        <p:nvGrpSpPr>
          <p:cNvPr id="27684" name="Group 36"/>
          <p:cNvGrpSpPr>
            <a:grpSpLocks/>
          </p:cNvGrpSpPr>
          <p:nvPr/>
        </p:nvGrpSpPr>
        <p:grpSpPr bwMode="auto">
          <a:xfrm>
            <a:off x="762000" y="5127625"/>
            <a:ext cx="4854575" cy="1323975"/>
            <a:chOff x="480" y="3408"/>
            <a:chExt cx="3058" cy="834"/>
          </a:xfrm>
        </p:grpSpPr>
        <p:sp>
          <p:nvSpPr>
            <p:cNvPr id="27689" name="Text Box 37"/>
            <p:cNvSpPr txBox="1">
              <a:spLocks noChangeArrowheads="1"/>
            </p:cNvSpPr>
            <p:nvPr/>
          </p:nvSpPr>
          <p:spPr bwMode="auto">
            <a:xfrm>
              <a:off x="864" y="3408"/>
              <a:ext cx="2674" cy="834"/>
            </a:xfrm>
            <a:prstGeom prst="rect">
              <a:avLst/>
            </a:prstGeom>
            <a:noFill/>
            <a:ln w="9525">
              <a:solidFill>
                <a:srgbClr val="FF0000"/>
              </a:solidFill>
              <a:miter lim="800000"/>
              <a:headEnd/>
              <a:tailEnd/>
            </a:ln>
          </p:spPr>
          <p:txBody>
            <a:bodyPr wrap="none">
              <a:spAutoFit/>
            </a:bodyPr>
            <a:lstStyle/>
            <a:p>
              <a:pPr eaLnBrk="0" hangingPunct="0"/>
              <a:r>
                <a:rPr lang="en-US" sz="2000" i="0" dirty="0">
                  <a:latin typeface="Symbol" pitchFamily="18" charset="2"/>
                </a:rPr>
                <a:t>D</a:t>
              </a:r>
              <a:r>
                <a:rPr lang="en-US" sz="2000" dirty="0"/>
                <a:t>C</a:t>
              </a:r>
              <a:r>
                <a:rPr lang="en-US" sz="2000" i="0" dirty="0"/>
                <a:t> = </a:t>
              </a:r>
              <a:r>
                <a:rPr lang="en-US" sz="2000" i="0" dirty="0">
                  <a:latin typeface="Symbol" pitchFamily="18" charset="2"/>
                </a:rPr>
                <a:t>D</a:t>
              </a:r>
              <a:r>
                <a:rPr lang="en-US" sz="2000" dirty="0"/>
                <a:t>C</a:t>
              </a:r>
              <a:r>
                <a:rPr lang="en-US" sz="2000" i="0" baseline="-25000" dirty="0"/>
                <a:t>OE</a:t>
              </a:r>
              <a:r>
                <a:rPr lang="en-US" sz="2000" i="0" dirty="0"/>
                <a:t> + </a:t>
              </a:r>
              <a:r>
                <a:rPr lang="en-US" sz="2000" i="0" dirty="0">
                  <a:latin typeface="Symbol" pitchFamily="18" charset="2"/>
                </a:rPr>
                <a:t>D</a:t>
              </a:r>
              <a:r>
                <a:rPr lang="en-US" sz="2000" dirty="0"/>
                <a:t>C</a:t>
              </a:r>
              <a:r>
                <a:rPr lang="en-US" sz="2000" i="0" baseline="-25000" dirty="0"/>
                <a:t>S</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err="1"/>
                <a:t>,ACC</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a:t>, DJC</a:t>
              </a:r>
              <a:r>
                <a:rPr lang="en-US" sz="2000" i="0" dirty="0"/>
                <a:t> </a:t>
              </a:r>
              <a:endParaRPr lang="en-US" sz="2000" i="0" dirty="0" smtClean="0"/>
            </a:p>
            <a:p>
              <a:pPr eaLnBrk="0" hangingPunct="0"/>
              <a:endParaRPr lang="en-US" sz="2000" i="0" dirty="0" smtClean="0"/>
            </a:p>
            <a:p>
              <a:pPr eaLnBrk="0" hangingPunct="0"/>
              <a:r>
                <a:rPr lang="en-US" sz="2000" i="0" dirty="0" smtClean="0"/>
                <a:t>Considering depreciation only:</a:t>
              </a:r>
            </a:p>
            <a:p>
              <a:pPr eaLnBrk="0" hangingPunct="0"/>
              <a:r>
                <a:rPr lang="en-US" sz="2000" i="0" dirty="0" smtClean="0"/>
                <a:t>$3.3 =        2.62      + 0.9        - 0.22</a:t>
              </a:r>
              <a:endParaRPr lang="en-US" sz="2000" i="0" dirty="0"/>
            </a:p>
          </p:txBody>
        </p:sp>
        <p:sp>
          <p:nvSpPr>
            <p:cNvPr id="27690" name="AutoShape 38"/>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27685" name="Arc 39"/>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27686" name="Oval 4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27687" name="Oval 4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27688" name="AutoShape 42"/>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i="0"/>
              <a:t>DJC’s position if it were to enter our core market</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62"/>
          <p:cNvSpPr>
            <a:spLocks noGrp="1" noChangeArrowheads="1"/>
          </p:cNvSpPr>
          <p:nvPr>
            <p:ph type="title"/>
          </p:nvPr>
        </p:nvSpPr>
        <p:spPr/>
        <p:txBody>
          <a:bodyPr/>
          <a:lstStyle/>
          <a:p>
            <a:pPr eaLnBrk="1" hangingPunct="1"/>
            <a:r>
              <a:rPr lang="en-US" sz="2400" smtClean="0"/>
              <a:t>Analyzing the Cost Differential: </a:t>
            </a:r>
            <a:br>
              <a:rPr lang="en-US" sz="2400" smtClean="0"/>
            </a:br>
            <a:r>
              <a:rPr lang="en-US" sz="2400" smtClean="0"/>
              <a:t>	2. COGS Line item: Depreciation (cont’d) and Fixed Costs</a:t>
            </a:r>
          </a:p>
        </p:txBody>
      </p:sp>
      <p:sp>
        <p:nvSpPr>
          <p:cNvPr id="28675" name="Rectangle 577"/>
          <p:cNvSpPr>
            <a:spLocks noGrp="1" noChangeArrowheads="1"/>
          </p:cNvSpPr>
          <p:nvPr>
            <p:ph type="body" sz="half" idx="2"/>
          </p:nvPr>
        </p:nvSpPr>
        <p:spPr>
          <a:xfrm>
            <a:off x="455613" y="4335463"/>
            <a:ext cx="8229600" cy="2365375"/>
          </a:xfrm>
        </p:spPr>
        <p:txBody>
          <a:bodyPr/>
          <a:lstStyle/>
          <a:p>
            <a:pPr eaLnBrk="1" hangingPunct="1"/>
            <a:r>
              <a:rPr lang="en-US" sz="1800" dirty="0" smtClean="0">
                <a:latin typeface="Symbol" pitchFamily="18" charset="2"/>
              </a:rPr>
              <a:t>D</a:t>
            </a:r>
            <a:r>
              <a:rPr lang="en-US" sz="1800" dirty="0" smtClean="0"/>
              <a:t>OEE can also be broken up </a:t>
            </a:r>
          </a:p>
          <a:p>
            <a:pPr lvl="1" eaLnBrk="1" hangingPunct="1"/>
            <a:r>
              <a:rPr lang="en-US" sz="1600" dirty="0" smtClean="0"/>
              <a:t>About 64% of </a:t>
            </a:r>
            <a:r>
              <a:rPr lang="en-US" sz="1600" dirty="0" smtClean="0">
                <a:latin typeface="Symbol" pitchFamily="18" charset="2"/>
              </a:rPr>
              <a:t>D</a:t>
            </a:r>
            <a:r>
              <a:rPr lang="en-US" sz="1600" dirty="0" smtClean="0"/>
              <a:t>OEE, net of volume effect, is strategic (assuming no weekend work)</a:t>
            </a:r>
          </a:p>
          <a:p>
            <a:pPr eaLnBrk="1" hangingPunct="1"/>
            <a:endParaRPr lang="en-US" sz="1800" dirty="0" smtClean="0"/>
          </a:p>
          <a:p>
            <a:pPr eaLnBrk="1" hangingPunct="1"/>
            <a:r>
              <a:rPr lang="en-US" sz="1800" dirty="0" smtClean="0"/>
              <a:t>It seems reasonable (best we can do) to assume that </a:t>
            </a:r>
            <a:r>
              <a:rPr lang="en-US" sz="1800" dirty="0" smtClean="0">
                <a:latin typeface="Symbol" pitchFamily="18" charset="2"/>
              </a:rPr>
              <a:t>D</a:t>
            </a:r>
            <a:r>
              <a:rPr lang="en-US" sz="1800" dirty="0" smtClean="0"/>
              <a:t>C </a:t>
            </a:r>
            <a:r>
              <a:rPr lang="en-US" sz="1800" baseline="-25000" dirty="0" smtClean="0"/>
              <a:t>depreciation</a:t>
            </a:r>
            <a:r>
              <a:rPr lang="en-US" sz="1800" dirty="0" smtClean="0"/>
              <a:t>  , net of volume effect, follows similar split:</a:t>
            </a:r>
          </a:p>
          <a:p>
            <a:pPr eaLnBrk="1" hangingPunct="1">
              <a:buClr>
                <a:srgbClr val="FF0000"/>
              </a:buClr>
              <a:buFont typeface="Wingdings" pitchFamily="2" charset="2"/>
              <a:buChar char="Ø"/>
            </a:pPr>
            <a:r>
              <a:rPr lang="en-US" sz="2400" dirty="0" smtClean="0">
                <a:latin typeface="Symbol" pitchFamily="18" charset="2"/>
              </a:rPr>
              <a:t>D</a:t>
            </a:r>
            <a:r>
              <a:rPr lang="en-US" sz="2400" i="1" dirty="0" smtClean="0"/>
              <a:t>C</a:t>
            </a:r>
            <a:r>
              <a:rPr lang="en-US" sz="2400" baseline="-25000" dirty="0" smtClean="0"/>
              <a:t>OE, depreciation </a:t>
            </a:r>
            <a:r>
              <a:rPr lang="en-US" dirty="0" smtClean="0">
                <a:cs typeface="Times New Roman" pitchFamily="18" charset="0"/>
              </a:rPr>
              <a:t>≈</a:t>
            </a:r>
            <a:r>
              <a:rPr lang="en-US" dirty="0" smtClean="0"/>
              <a:t> 36% * $2.62 = $0.96</a:t>
            </a:r>
          </a:p>
          <a:p>
            <a:pPr eaLnBrk="1" hangingPunct="1"/>
            <a:endParaRPr lang="en-US" sz="1400" dirty="0" smtClean="0"/>
          </a:p>
        </p:txBody>
      </p:sp>
      <p:graphicFrame>
        <p:nvGraphicFramePr>
          <p:cNvPr id="8" name="Table 7"/>
          <p:cNvGraphicFramePr>
            <a:graphicFrameLocks noGrp="1"/>
          </p:cNvGraphicFramePr>
          <p:nvPr/>
        </p:nvGraphicFramePr>
        <p:xfrm>
          <a:off x="839602" y="1315890"/>
          <a:ext cx="7221704" cy="2852200"/>
        </p:xfrm>
        <a:graphic>
          <a:graphicData uri="http://schemas.openxmlformats.org/drawingml/2006/table">
            <a:tbl>
              <a:tblPr/>
              <a:tblGrid>
                <a:gridCol w="4031265"/>
                <a:gridCol w="544924"/>
                <a:gridCol w="536134"/>
                <a:gridCol w="597657"/>
                <a:gridCol w="386720"/>
                <a:gridCol w="562502"/>
                <a:gridCol w="562502"/>
              </a:tblGrid>
              <a:tr h="180754">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ctr" fontAlgn="b"/>
                      <a:r>
                        <a:rPr lang="en-US" sz="1000" b="0" i="0" u="none" strike="noStrike">
                          <a:latin typeface="Arial"/>
                        </a:rPr>
                        <a:t> # of days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r>
              <a:tr h="200838">
                <a:tc>
                  <a:txBody>
                    <a:bodyPr/>
                    <a:lstStyle/>
                    <a:p>
                      <a:pPr algn="l" fontAlgn="b"/>
                      <a:r>
                        <a:rPr lang="en-US" sz="1000" b="0" i="0" u="none" strike="noStrike">
                          <a:latin typeface="Arial"/>
                        </a:rPr>
                        <a:t>Per Year (1991)</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DJC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ACC</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D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D</a:t>
                      </a:r>
                      <a:r>
                        <a:rPr lang="en-US" sz="1000" b="1" i="0" u="none" strike="noStrike" baseline="-25000">
                          <a:latin typeface="Arial"/>
                        </a:rPr>
                        <a:t>vol</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 D</a:t>
                      </a:r>
                      <a:r>
                        <a:rPr lang="en-US" sz="1000" b="1" i="0" u="none" strike="noStrike" baseline="-25000">
                          <a:latin typeface="Arial"/>
                        </a:rPr>
                        <a:t>s</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 D</a:t>
                      </a:r>
                      <a:r>
                        <a:rPr lang="en-US" sz="1000" b="1" i="0" u="none" strike="noStrike" baseline="-25000">
                          <a:latin typeface="Arial"/>
                        </a:rPr>
                        <a:t>OE</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Effective utilization</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264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106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158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344380">
                <a:tc>
                  <a:txBody>
                    <a:bodyPr/>
                    <a:lstStyle/>
                    <a:p>
                      <a:pPr algn="l" fontAlgn="b"/>
                      <a:r>
                        <a:rPr lang="en-US" sz="1000" b="0" i="0" u="none" strike="noStrike">
                          <a:latin typeface="Arial"/>
                        </a:rPr>
                        <a:t>due to volume: Non-scheduled (lower demand/output than planned)</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38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23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(15)</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Effective utilization, adjusted for volume: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173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Process change-over</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2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r h="172190">
                <a:tc>
                  <a:txBody>
                    <a:bodyPr/>
                    <a:lstStyle/>
                    <a:p>
                      <a:pPr algn="l" fontAlgn="b"/>
                      <a:r>
                        <a:rPr lang="en-US" sz="1000" b="0" i="0" u="none" strike="noStrike">
                          <a:latin typeface="Arial"/>
                        </a:rPr>
                        <a:t>Preventive maintenance</a:t>
                      </a:r>
                    </a:p>
                  </a:txBody>
                  <a:tcPr marL="0" marR="0" marT="0" marB="0" anchor="b">
                    <a:lnL>
                      <a:noFill/>
                    </a:lnL>
                    <a:lnR>
                      <a:noFill/>
                    </a:lnR>
                    <a:lnT>
                      <a:noFill/>
                    </a:lnT>
                    <a:lnB>
                      <a:noFill/>
                    </a:lnB>
                  </a:tcPr>
                </a:tc>
                <a:tc>
                  <a:txBody>
                    <a:bodyPr/>
                    <a:lstStyle/>
                    <a:p>
                      <a:pPr algn="l" fontAlgn="b"/>
                      <a:r>
                        <a:rPr lang="en-US" sz="1000" b="0" i="0" u="none" strike="noStrike">
                          <a:latin typeface="Arial"/>
                        </a:rPr>
                        <a:t>           7 </a:t>
                      </a:r>
                    </a:p>
                  </a:txBody>
                  <a:tcPr marL="0" marR="0" marT="0" marB="0" anchor="b">
                    <a:lnL>
                      <a:noFill/>
                    </a:lnL>
                    <a:lnR>
                      <a:noFill/>
                    </a:lnR>
                    <a:lnT>
                      <a:noFill/>
                    </a:lnT>
                    <a:lnB>
                      <a:noFill/>
                    </a:lnB>
                  </a:tcPr>
                </a:tc>
                <a:tc>
                  <a:txBody>
                    <a:bodyPr/>
                    <a:lstStyle/>
                    <a:p>
                      <a:pPr algn="l" fontAlgn="b"/>
                      <a:r>
                        <a:rPr lang="en-US" sz="1000" b="0" i="0" u="none" strike="noStrike">
                          <a:latin typeface="Arial"/>
                        </a:rPr>
                        <a:t>           8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1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Process failure</a:t>
                      </a:r>
                    </a:p>
                  </a:txBody>
                  <a:tcPr marL="0" marR="0" marT="0" marB="0" anchor="b">
                    <a:lnL>
                      <a:noFill/>
                    </a:lnL>
                    <a:lnR>
                      <a:noFill/>
                    </a:lnR>
                    <a:lnT>
                      <a:noFill/>
                    </a:lnT>
                    <a:lnB>
                      <a:noFill/>
                    </a:lnB>
                  </a:tcPr>
                </a:tc>
                <a:tc>
                  <a:txBody>
                    <a:bodyPr/>
                    <a:lstStyle/>
                    <a:p>
                      <a:pPr algn="l" fontAlgn="b"/>
                      <a:r>
                        <a:rPr lang="en-US" sz="1000" b="0" i="0" u="none" strike="noStrike">
                          <a:latin typeface="Arial"/>
                        </a:rPr>
                        <a:t>           4 </a:t>
                      </a:r>
                    </a:p>
                  </a:txBody>
                  <a:tcPr marL="0" marR="0" marT="0" marB="0" anchor="b">
                    <a:lnL>
                      <a:noFill/>
                    </a:lnL>
                    <a:lnR>
                      <a:noFill/>
                    </a:lnR>
                    <a:lnT>
                      <a:noFill/>
                    </a:lnT>
                    <a:lnB>
                      <a:noFill/>
                    </a:lnB>
                  </a:tcPr>
                </a:tc>
                <a:tc>
                  <a:txBody>
                    <a:bodyPr/>
                    <a:lstStyle/>
                    <a:p>
                      <a:pPr algn="l" fontAlgn="b"/>
                      <a:r>
                        <a:rPr lang="en-US" sz="1000" b="0" i="0" u="none" strike="noStrike">
                          <a:latin typeface="Arial"/>
                        </a:rPr>
                        <a:t>         31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28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Quality losses (re-work, scrap)</a:t>
                      </a:r>
                    </a:p>
                  </a:txBody>
                  <a:tcPr marL="0" marR="0" marT="0" marB="0" anchor="b">
                    <a:lnL>
                      <a:noFill/>
                    </a:lnL>
                    <a:lnR>
                      <a:noFill/>
                    </a:lnR>
                    <a:lnT>
                      <a:noFill/>
                    </a:lnT>
                    <a:lnB>
                      <a:noFill/>
                    </a:lnB>
                  </a:tcPr>
                </a:tc>
                <a:tc>
                  <a:txBody>
                    <a:bodyPr/>
                    <a:lstStyle/>
                    <a:p>
                      <a:pPr algn="l" fontAlgn="b"/>
                      <a:r>
                        <a:rPr lang="en-US" sz="1000" b="0" i="0" u="none" strike="noStrike">
                          <a:latin typeface="Arial"/>
                        </a:rPr>
                        <a:t>           2 </a:t>
                      </a:r>
                    </a:p>
                  </a:txBody>
                  <a:tcPr marL="0" marR="0" marT="0" marB="0" anchor="b">
                    <a:lnL>
                      <a:noFill/>
                    </a:lnL>
                    <a:lnR>
                      <a:noFill/>
                    </a:lnR>
                    <a:lnT>
                      <a:noFill/>
                    </a:lnT>
                    <a:lnB>
                      <a:noFill/>
                    </a:lnB>
                  </a:tcPr>
                </a:tc>
                <a:tc>
                  <a:txBody>
                    <a:bodyPr/>
                    <a:lstStyle/>
                    <a:p>
                      <a:pPr algn="l" fontAlgn="b"/>
                      <a:r>
                        <a:rPr lang="en-US" sz="1000" b="0" i="0" u="none" strike="noStrike">
                          <a:latin typeface="Arial"/>
                        </a:rPr>
                        <a:t>           6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3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Planned not operating (vacation/weekends out of 350days)</a:t>
                      </a:r>
                    </a:p>
                  </a:txBody>
                  <a:tcPr marL="0" marR="0" marT="0" marB="0" anchor="b">
                    <a:lnL>
                      <a:noFill/>
                    </a:lnL>
                    <a:lnR>
                      <a:noFill/>
                    </a:lnR>
                    <a:lnT>
                      <a:noFill/>
                    </a:lnT>
                    <a:lnB>
                      <a:noFill/>
                    </a:lnB>
                  </a:tcPr>
                </a:tc>
                <a:tc>
                  <a:txBody>
                    <a:bodyPr/>
                    <a:lstStyle/>
                    <a:p>
                      <a:pPr algn="l" fontAlgn="b"/>
                      <a:r>
                        <a:rPr lang="en-US" sz="1000" b="0" i="0" u="none" strike="noStrike">
                          <a:latin typeface="Arial"/>
                        </a:rPr>
                        <a:t>         20 </a:t>
                      </a:r>
                    </a:p>
                  </a:txBody>
                  <a:tcPr marL="0" marR="0" marT="0" marB="0" anchor="b">
                    <a:lnL>
                      <a:noFill/>
                    </a:lnL>
                    <a:lnR>
                      <a:noFill/>
                    </a:lnR>
                    <a:lnT>
                      <a:noFill/>
                    </a:lnT>
                    <a:lnB>
                      <a:noFill/>
                    </a:lnB>
                  </a:tcPr>
                </a:tc>
                <a:tc>
                  <a:txBody>
                    <a:bodyPr/>
                    <a:lstStyle/>
                    <a:p>
                      <a:pPr algn="l" fontAlgn="b"/>
                      <a:r>
                        <a:rPr lang="en-US" sz="1000" b="0" i="0" u="none" strike="noStrike">
                          <a:latin typeface="Arial"/>
                        </a:rPr>
                        <a:t>       100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80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Planned not operating (additional out of 365days)</a:t>
                      </a:r>
                    </a:p>
                  </a:txBody>
                  <a:tcPr marL="0" marR="0" marT="0" marB="0" anchor="b">
                    <a:lnL>
                      <a:noFill/>
                    </a:lnL>
                    <a:lnR>
                      <a:noFill/>
                    </a:lnR>
                    <a:lnT>
                      <a:noFill/>
                    </a:lnT>
                    <a:lnB>
                      <a:noFill/>
                    </a:lnB>
                  </a:tcPr>
                </a:tc>
                <a:tc>
                  <a:txBody>
                    <a:bodyPr/>
                    <a:lstStyle/>
                    <a:p>
                      <a:pPr algn="l" fontAlgn="b"/>
                      <a:r>
                        <a:rPr lang="en-US" sz="1000" b="0" i="0" u="none" strike="noStrike">
                          <a:latin typeface="Arial"/>
                        </a:rPr>
                        <a:t>         15 </a:t>
                      </a:r>
                    </a:p>
                  </a:txBody>
                  <a:tcPr marL="0" marR="0" marT="0" marB="0" anchor="b">
                    <a:lnL>
                      <a:noFill/>
                    </a:lnL>
                    <a:lnR>
                      <a:noFill/>
                    </a:lnR>
                    <a:lnT>
                      <a:noFill/>
                    </a:lnT>
                    <a:lnB>
                      <a:noFill/>
                    </a:lnB>
                  </a:tcPr>
                </a:tc>
                <a:tc>
                  <a:txBody>
                    <a:bodyPr/>
                    <a:lstStyle/>
                    <a:p>
                      <a:pPr algn="l" fontAlgn="b"/>
                      <a:r>
                        <a:rPr lang="en-US" sz="1000" b="0" i="0" u="none" strike="noStrike">
                          <a:latin typeface="Arial"/>
                        </a:rPr>
                        <a:t>         15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Non-scheduled (safety capacity)</a:t>
                      </a:r>
                    </a:p>
                  </a:txBody>
                  <a:tcPr marL="0" marR="0" marT="0" marB="0" anchor="b">
                    <a:lnL>
                      <a:noFill/>
                    </a:lnL>
                    <a:lnR>
                      <a:noFill/>
                    </a:lnR>
                    <a:lnT>
                      <a:noFill/>
                    </a:lnT>
                    <a:lnB>
                      <a:noFill/>
                    </a:lnB>
                  </a:tcPr>
                </a:tc>
                <a:tc>
                  <a:txBody>
                    <a:bodyPr/>
                    <a:lstStyle/>
                    <a:p>
                      <a:pPr algn="l" fontAlgn="b"/>
                      <a:r>
                        <a:rPr lang="en-US" sz="1000" b="0" i="0" u="none" strike="noStrike">
                          <a:latin typeface="Arial"/>
                        </a:rPr>
                        <a:t>          -   </a:t>
                      </a:r>
                    </a:p>
                  </a:txBody>
                  <a:tcPr marL="0" marR="0" marT="0" marB="0" anchor="b">
                    <a:lnL>
                      <a:noFill/>
                    </a:lnL>
                    <a:lnR>
                      <a:noFill/>
                    </a:lnR>
                    <a:lnT>
                      <a:noFill/>
                    </a:lnT>
                    <a:lnB>
                      <a:noFill/>
                    </a:lnB>
                  </a:tcPr>
                </a:tc>
                <a:tc>
                  <a:txBody>
                    <a:bodyPr/>
                    <a:lstStyle/>
                    <a:p>
                      <a:pPr algn="l" fontAlgn="b"/>
                      <a:r>
                        <a:rPr lang="en-US" sz="1000" b="0" i="0" u="none" strike="noStrike">
                          <a:latin typeface="Arial"/>
                        </a:rPr>
                        <a:t>         23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23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Non-scheduled (other)</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8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37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29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r>
              <a:tr h="180754">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173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110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63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r h="172190">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r" fontAlgn="b"/>
                      <a:r>
                        <a:rPr lang="en-US" sz="1000" b="0" i="0" u="none" strike="noStrike">
                          <a:latin typeface="Arial"/>
                        </a:rPr>
                        <a:t>100%</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r" fontAlgn="b"/>
                      <a:r>
                        <a:rPr lang="en-US" sz="1000" b="0" i="0" u="none" strike="noStrike">
                          <a:latin typeface="Arial"/>
                        </a:rPr>
                        <a:t>64%</a:t>
                      </a:r>
                    </a:p>
                  </a:txBody>
                  <a:tcPr marL="0" marR="0" marT="0" marB="0" anchor="b">
                    <a:lnL>
                      <a:noFill/>
                    </a:lnL>
                    <a:lnR>
                      <a:noFill/>
                    </a:lnR>
                    <a:lnT>
                      <a:noFill/>
                    </a:lnT>
                    <a:lnB>
                      <a:noFill/>
                    </a:lnB>
                  </a:tcPr>
                </a:tc>
                <a:tc>
                  <a:txBody>
                    <a:bodyPr/>
                    <a:lstStyle/>
                    <a:p>
                      <a:pPr algn="r" fontAlgn="b"/>
                      <a:r>
                        <a:rPr lang="en-US" sz="1000" b="0" i="0" u="none" strike="noStrike" dirty="0">
                          <a:latin typeface="Arial"/>
                        </a:rPr>
                        <a:t>36%</a:t>
                      </a:r>
                    </a:p>
                  </a:txBody>
                  <a:tcPr marL="0" marR="0" marT="0" marB="0" anchor="b">
                    <a:lnL>
                      <a:noFill/>
                    </a:lnL>
                    <a:lnR>
                      <a:noFill/>
                    </a:lnR>
                    <a:lnT>
                      <a:noFill/>
                    </a:lnT>
                    <a:lnB>
                      <a:noFill/>
                    </a:lnB>
                  </a:tcPr>
                </a:tc>
              </a:tr>
            </a:tbl>
          </a:graphicData>
        </a:graphic>
      </p:graphicFrame>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3. Labor + total</a:t>
            </a:r>
          </a:p>
        </p:txBody>
      </p:sp>
      <p:sp>
        <p:nvSpPr>
          <p:cNvPr id="180227" name="Rectangle 3"/>
          <p:cNvSpPr>
            <a:spLocks noGrp="1" noChangeArrowheads="1"/>
          </p:cNvSpPr>
          <p:nvPr>
            <p:ph type="body" idx="1"/>
          </p:nvPr>
        </p:nvSpPr>
        <p:spPr>
          <a:xfrm>
            <a:off x="314325" y="1044146"/>
            <a:ext cx="8829675" cy="5531221"/>
          </a:xfrm>
        </p:spPr>
        <p:txBody>
          <a:bodyPr/>
          <a:lstStyle/>
          <a:p>
            <a:pPr eaLnBrk="1" hangingPunct="1">
              <a:lnSpc>
                <a:spcPct val="80000"/>
              </a:lnSpc>
              <a:buFont typeface="Wingdings" pitchFamily="2" charset="2"/>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Line item: total labor </a:t>
            </a:r>
            <a:r>
              <a:rPr lang="en-US" sz="1600" dirty="0" err="1" smtClean="0">
                <a:latin typeface="Symbol" pitchFamily="18" charset="2"/>
                <a:sym typeface="Symbol" pitchFamily="18" charset="2"/>
              </a:rPr>
              <a:t>D</a:t>
            </a:r>
            <a:r>
              <a:rPr lang="en-US" sz="1600" dirty="0" err="1" smtClean="0">
                <a:sym typeface="Symbol" pitchFamily="18" charset="2"/>
              </a:rPr>
              <a:t>C</a:t>
            </a:r>
            <a:r>
              <a:rPr lang="en-US" sz="1600" baseline="-25000" dirty="0" err="1" smtClean="0">
                <a:sym typeface="Symbol" pitchFamily="18" charset="2"/>
              </a:rPr>
              <a:t>Labor</a:t>
            </a:r>
            <a:r>
              <a:rPr lang="en-US" sz="1600" dirty="0" smtClean="0">
                <a:sym typeface="Symbol" pitchFamily="18" charset="2"/>
              </a:rPr>
              <a:t> = 10.30 – 3.77*1.1 = $6.15 US localized</a:t>
            </a:r>
            <a:endParaRPr lang="en-US" sz="2800" dirty="0" smtClean="0"/>
          </a:p>
          <a:p>
            <a:pPr eaLnBrk="1" hangingPunct="1">
              <a:lnSpc>
                <a:spcPct val="80000"/>
              </a:lnSpc>
            </a:pPr>
            <a:r>
              <a:rPr lang="en-US" sz="1600" dirty="0" smtClean="0"/>
              <a:t>ACC is much less efficient than DJC: higher proportion indirect labor (46% vs. 32%) + workers are less productive (1.06 vs. 7.45). With same productivity, ACC would need only 396*1.06/7.45 = 56 workers!</a:t>
            </a:r>
          </a:p>
          <a:p>
            <a:r>
              <a:rPr lang="en-US" sz="1600" dirty="0" smtClean="0"/>
              <a:t>Volume adjustment: none on DL, but on IL: can only compute for DJC to $.75*1.1*700/800=$0.72 </a:t>
            </a:r>
          </a:p>
          <a:p>
            <a:pPr lvl="1"/>
            <a:r>
              <a:rPr lang="en-US" sz="1400" dirty="0" err="1" smtClean="0">
                <a:latin typeface="Symbol" pitchFamily="18" charset="2"/>
                <a:sym typeface="Symbol" pitchFamily="18" charset="2"/>
              </a:rPr>
              <a:t>D</a:t>
            </a:r>
            <a:r>
              <a:rPr lang="en-US" sz="1400" dirty="0" err="1" smtClean="0">
                <a:sym typeface="Symbol" pitchFamily="18" charset="2"/>
              </a:rPr>
              <a:t>C</a:t>
            </a:r>
            <a:r>
              <a:rPr lang="en-US" sz="1400" baseline="-25000" dirty="0" err="1" smtClean="0">
                <a:sym typeface="Symbol" pitchFamily="18" charset="2"/>
              </a:rPr>
              <a:t>Labor</a:t>
            </a:r>
            <a:r>
              <a:rPr lang="en-US" sz="1400" baseline="-25000" dirty="0" smtClean="0">
                <a:sym typeface="Symbol" pitchFamily="18" charset="2"/>
              </a:rPr>
              <a:t> </a:t>
            </a:r>
            <a:r>
              <a:rPr lang="en-US" sz="1400" dirty="0" smtClean="0">
                <a:latin typeface="Symbol" pitchFamily="18" charset="2"/>
                <a:sym typeface="Symbol" pitchFamily="18" charset="2"/>
              </a:rPr>
              <a:t> + </a:t>
            </a:r>
            <a:r>
              <a:rPr lang="en-US" sz="1400" dirty="0" err="1" smtClean="0">
                <a:latin typeface="Symbol" pitchFamily="18" charset="2"/>
                <a:sym typeface="Symbol" pitchFamily="18" charset="2"/>
              </a:rPr>
              <a:t>D</a:t>
            </a:r>
            <a:r>
              <a:rPr lang="en-US" sz="1400" dirty="0" err="1" smtClean="0">
                <a:sym typeface="Symbol" pitchFamily="18" charset="2"/>
              </a:rPr>
              <a:t>C</a:t>
            </a:r>
            <a:r>
              <a:rPr lang="en-US" sz="1400" baseline="-25000" dirty="0" err="1" smtClean="0">
                <a:sym typeface="Symbol" pitchFamily="18" charset="2"/>
              </a:rPr>
              <a:t>Labor,vol,DJC</a:t>
            </a:r>
            <a:r>
              <a:rPr lang="en-US" sz="1400" dirty="0" smtClean="0">
                <a:latin typeface="Symbol" pitchFamily="18" charset="2"/>
                <a:sym typeface="Symbol" pitchFamily="18" charset="2"/>
              </a:rPr>
              <a:t> = </a:t>
            </a:r>
            <a:r>
              <a:rPr lang="en-US" sz="1400" dirty="0" smtClean="0">
                <a:latin typeface="+mj-lt"/>
                <a:sym typeface="Symbol" pitchFamily="18" charset="2"/>
              </a:rPr>
              <a:t>$6.15 + ($.75 * 1.1 - $.72) = $6.26</a:t>
            </a:r>
            <a:endParaRPr lang="en-US" sz="1400" dirty="0" smtClean="0">
              <a:latin typeface="+mj-lt"/>
            </a:endParaRPr>
          </a:p>
          <a:p>
            <a:r>
              <a:rPr lang="en-US" sz="1600" dirty="0" smtClean="0"/>
              <a:t>Rough estimate OE: One way to determine how much ACC’s labor costs /thousand should decrease if the plant were at capacity (600 million units).  Assume that ACC can achieve this without increasing its total labor bill (no additional operating hours or workers are needed). </a:t>
            </a:r>
          </a:p>
          <a:p>
            <a:pPr lvl="1"/>
            <a:r>
              <a:rPr lang="en-US" sz="1400" dirty="0" smtClean="0"/>
              <a:t>Total labor bill is $10.30/1000*420M= $4.3 million (direct and indirect)</a:t>
            </a:r>
          </a:p>
          <a:p>
            <a:pPr lvl="1"/>
            <a:r>
              <a:rPr lang="en-US" sz="1400" dirty="0" smtClean="0"/>
              <a:t>$4.3/420 million units = $10.30/ thousand</a:t>
            </a:r>
          </a:p>
          <a:p>
            <a:pPr lvl="1"/>
            <a:r>
              <a:rPr lang="en-US" sz="1400" dirty="0" smtClean="0"/>
              <a:t>$4.3/600 million units = $7.17/ thousand</a:t>
            </a:r>
          </a:p>
          <a:p>
            <a:pPr lvl="1"/>
            <a:r>
              <a:rPr lang="en-US" sz="1400" dirty="0" smtClean="0"/>
              <a:t>Difference = $3.13/thousand</a:t>
            </a:r>
          </a:p>
          <a:p>
            <a:r>
              <a:rPr lang="en-US" sz="1600" dirty="0" smtClean="0"/>
              <a:t>This increase in labor productivity is best possible. Therefore at least the balance of the cost difference ($6.26 - 3.13 = $3.13) is due to inefficiency, and at worst all of it. </a:t>
            </a:r>
          </a:p>
          <a:p>
            <a:pPr eaLnBrk="1" hangingPunct="1">
              <a:lnSpc>
                <a:spcPct val="80000"/>
              </a:lnSpc>
              <a:buFont typeface="Wingdings" pitchFamily="2" charset="2"/>
              <a:buNone/>
            </a:pPr>
            <a:endParaRPr lang="en-US" sz="1800" b="1" dirty="0" smtClean="0">
              <a:solidFill>
                <a:srgbClr val="FF0000"/>
              </a:solidFill>
              <a:latin typeface="Courier New" pitchFamily="49" charset="0"/>
              <a:cs typeface="Courier New" pitchFamily="49" charset="0"/>
            </a:endParaRPr>
          </a:p>
          <a:p>
            <a:pPr eaLnBrk="1" hangingPunct="1">
              <a:lnSpc>
                <a:spcPct val="80000"/>
              </a:lnSpc>
              <a:buFont typeface="Wingdings" pitchFamily="2" charset="2"/>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Line item: electricity and other</a:t>
            </a:r>
            <a:endParaRPr lang="en-US" dirty="0" smtClean="0"/>
          </a:p>
          <a:p>
            <a:pPr eaLnBrk="1" hangingPunct="1">
              <a:lnSpc>
                <a:spcPct val="80000"/>
              </a:lnSpc>
            </a:pPr>
            <a:r>
              <a:rPr lang="en-US" sz="1600" dirty="0" smtClean="0"/>
              <a:t>Debatable; probably similar to OH, so could be assigned similar to depreciation and fixed cost: </a:t>
            </a:r>
          </a:p>
          <a:p>
            <a:pPr eaLnBrk="1" hangingPunct="1">
              <a:lnSpc>
                <a:spcPct val="80000"/>
              </a:lnSpc>
              <a:buClr>
                <a:srgbClr val="FF0000"/>
              </a:buClr>
              <a:buFont typeface="Wingdings" pitchFamily="2" charset="2"/>
              <a:buChar char="Ø"/>
            </a:pPr>
            <a:r>
              <a:rPr lang="en-US" dirty="0" smtClean="0">
                <a:latin typeface="Symbol" pitchFamily="18" charset="2"/>
              </a:rPr>
              <a:t>D</a:t>
            </a:r>
            <a:r>
              <a:rPr lang="en-US" i="1" dirty="0" smtClean="0"/>
              <a:t>C</a:t>
            </a:r>
            <a:r>
              <a:rPr lang="en-US" baseline="-25000" dirty="0" smtClean="0"/>
              <a:t>OE, other </a:t>
            </a:r>
            <a:r>
              <a:rPr lang="en-US" sz="1800" dirty="0" smtClean="0">
                <a:cs typeface="Times New Roman" pitchFamily="18" charset="0"/>
              </a:rPr>
              <a:t>≈ </a:t>
            </a:r>
            <a:r>
              <a:rPr lang="en-US" sz="1800" dirty="0" smtClean="0"/>
              <a:t>36% * (-$0.32 + $1.86) = $0.56</a:t>
            </a:r>
          </a:p>
          <a:p>
            <a:pPr eaLnBrk="1" hangingPunct="1">
              <a:lnSpc>
                <a:spcPct val="80000"/>
              </a:lnSpc>
              <a:buClr>
                <a:srgbClr val="FF0000"/>
              </a:buClr>
              <a:buFont typeface="Wingdings" pitchFamily="2" charset="2"/>
              <a:buChar char="Ø"/>
            </a:pPr>
            <a:endParaRPr lang="en-US" sz="1800" dirty="0" smtClean="0"/>
          </a:p>
          <a:p>
            <a:pPr eaLnBrk="1" hangingPunct="1">
              <a:lnSpc>
                <a:spcPct val="80000"/>
              </a:lnSpc>
              <a:buClr>
                <a:srgbClr val="FF0000"/>
              </a:buClr>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Total: </a:t>
            </a:r>
            <a:r>
              <a:rPr lang="en-US" dirty="0" smtClean="0">
                <a:latin typeface="Symbol" pitchFamily="18" charset="2"/>
              </a:rPr>
              <a:t>D</a:t>
            </a:r>
            <a:r>
              <a:rPr lang="en-US" i="1" dirty="0" smtClean="0"/>
              <a:t>C</a:t>
            </a:r>
            <a:r>
              <a:rPr lang="en-US" baseline="-25000" dirty="0" smtClean="0"/>
              <a:t>OE </a:t>
            </a:r>
            <a:r>
              <a:rPr lang="en-US" sz="1800" dirty="0" smtClean="0">
                <a:cs typeface="Times New Roman" pitchFamily="18" charset="0"/>
              </a:rPr>
              <a:t>≈</a:t>
            </a:r>
            <a:r>
              <a:rPr lang="en-US" sz="1800" dirty="0" smtClean="0"/>
              <a:t> 0.1 + 0.96 + (3.13 to 6.26) + 0.56 = $4.73 to $7.86 vs. </a:t>
            </a:r>
            <a:r>
              <a:rPr lang="en-US" dirty="0" smtClean="0">
                <a:latin typeface="Symbol" pitchFamily="18" charset="2"/>
              </a:rPr>
              <a:t>D</a:t>
            </a:r>
            <a:r>
              <a:rPr lang="en-US" i="1" dirty="0" smtClean="0"/>
              <a:t>C</a:t>
            </a:r>
            <a:r>
              <a:rPr lang="en-US" baseline="-25000" dirty="0" smtClean="0"/>
              <a:t> </a:t>
            </a:r>
            <a:r>
              <a:rPr lang="en-US" sz="1800" dirty="0" smtClean="0">
                <a:cs typeface="Times New Roman" pitchFamily="18" charset="0"/>
              </a:rPr>
              <a:t>≈</a:t>
            </a:r>
            <a:r>
              <a:rPr lang="en-US" sz="1800" dirty="0" smtClean="0"/>
              <a:t> $13.54</a:t>
            </a:r>
          </a:p>
          <a:p>
            <a:pPr lvl="1" eaLnBrk="1" hangingPunct="1">
              <a:lnSpc>
                <a:spcPct val="80000"/>
              </a:lnSpc>
              <a:buClr>
                <a:srgbClr val="FF0000"/>
              </a:buClr>
              <a:buFont typeface="Wingdings" pitchFamily="2" charset="2"/>
              <a:buNone/>
            </a:pPr>
            <a:endParaRPr lang="en-US" sz="16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7">
                                            <p:txEl>
                                              <p:pRg st="0" end="0"/>
                                            </p:txEl>
                                          </p:spTgt>
                                        </p:tgtEl>
                                        <p:attrNameLst>
                                          <p:attrName>style.visibility</p:attrName>
                                        </p:attrNameLst>
                                      </p:cBhvr>
                                      <p:to>
                                        <p:strVal val="visible"/>
                                      </p:to>
                                    </p:set>
                                    <p:anim calcmode="lin" valueType="num">
                                      <p:cBhvr additive="base">
                                        <p:cTn id="7" dur="500" fill="hold"/>
                                        <p:tgtEl>
                                          <p:spTgt spid="180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0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0227">
                                            <p:txEl>
                                              <p:pRg st="1" end="1"/>
                                            </p:txEl>
                                          </p:spTgt>
                                        </p:tgtEl>
                                        <p:attrNameLst>
                                          <p:attrName>style.visibility</p:attrName>
                                        </p:attrNameLst>
                                      </p:cBhvr>
                                      <p:to>
                                        <p:strVal val="visible"/>
                                      </p:to>
                                    </p:set>
                                    <p:anim calcmode="lin" valueType="num">
                                      <p:cBhvr additive="base">
                                        <p:cTn id="13" dur="500" fill="hold"/>
                                        <p:tgtEl>
                                          <p:spTgt spid="1802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0227">
                                            <p:txEl>
                                              <p:pRg st="2" end="2"/>
                                            </p:txEl>
                                          </p:spTgt>
                                        </p:tgtEl>
                                        <p:attrNameLst>
                                          <p:attrName>style.visibility</p:attrName>
                                        </p:attrNameLst>
                                      </p:cBhvr>
                                      <p:to>
                                        <p:strVal val="visible"/>
                                      </p:to>
                                    </p:set>
                                    <p:anim calcmode="lin" valueType="num">
                                      <p:cBhvr additive="base">
                                        <p:cTn id="19" dur="500" fill="hold"/>
                                        <p:tgtEl>
                                          <p:spTgt spid="1802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0227">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0227">
                                            <p:txEl>
                                              <p:pRg st="3" end="3"/>
                                            </p:txEl>
                                          </p:spTgt>
                                        </p:tgtEl>
                                        <p:attrNameLst>
                                          <p:attrName>style.visibility</p:attrName>
                                        </p:attrNameLst>
                                      </p:cBhvr>
                                      <p:to>
                                        <p:strVal val="visible"/>
                                      </p:to>
                                    </p:set>
                                    <p:anim calcmode="lin" valueType="num">
                                      <p:cBhvr additive="base">
                                        <p:cTn id="23" dur="500" fill="hold"/>
                                        <p:tgtEl>
                                          <p:spTgt spid="180227">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02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80227">
                                            <p:txEl>
                                              <p:pRg st="4" end="4"/>
                                            </p:txEl>
                                          </p:spTgt>
                                        </p:tgtEl>
                                        <p:attrNameLst>
                                          <p:attrName>style.visibility</p:attrName>
                                        </p:attrNameLst>
                                      </p:cBhvr>
                                      <p:to>
                                        <p:strVal val="visible"/>
                                      </p:to>
                                    </p:set>
                                    <p:anim calcmode="lin" valueType="num">
                                      <p:cBhvr additive="base">
                                        <p:cTn id="29" dur="500" fill="hold"/>
                                        <p:tgtEl>
                                          <p:spTgt spid="18022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80227">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0227">
                                            <p:txEl>
                                              <p:pRg st="5" end="5"/>
                                            </p:txEl>
                                          </p:spTgt>
                                        </p:tgtEl>
                                        <p:attrNameLst>
                                          <p:attrName>style.visibility</p:attrName>
                                        </p:attrNameLst>
                                      </p:cBhvr>
                                      <p:to>
                                        <p:strVal val="visible"/>
                                      </p:to>
                                    </p:set>
                                    <p:anim calcmode="lin" valueType="num">
                                      <p:cBhvr additive="base">
                                        <p:cTn id="33" dur="500" fill="hold"/>
                                        <p:tgtEl>
                                          <p:spTgt spid="180227">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80227">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0227">
                                            <p:txEl>
                                              <p:pRg st="6" end="6"/>
                                            </p:txEl>
                                          </p:spTgt>
                                        </p:tgtEl>
                                        <p:attrNameLst>
                                          <p:attrName>style.visibility</p:attrName>
                                        </p:attrNameLst>
                                      </p:cBhvr>
                                      <p:to>
                                        <p:strVal val="visible"/>
                                      </p:to>
                                    </p:set>
                                    <p:anim calcmode="lin" valueType="num">
                                      <p:cBhvr additive="base">
                                        <p:cTn id="37" dur="500" fill="hold"/>
                                        <p:tgtEl>
                                          <p:spTgt spid="18022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0227">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0227">
                                            <p:txEl>
                                              <p:pRg st="7" end="7"/>
                                            </p:txEl>
                                          </p:spTgt>
                                        </p:tgtEl>
                                        <p:attrNameLst>
                                          <p:attrName>style.visibility</p:attrName>
                                        </p:attrNameLst>
                                      </p:cBhvr>
                                      <p:to>
                                        <p:strVal val="visible"/>
                                      </p:to>
                                    </p:set>
                                    <p:anim calcmode="lin" valueType="num">
                                      <p:cBhvr additive="base">
                                        <p:cTn id="41" dur="500" fill="hold"/>
                                        <p:tgtEl>
                                          <p:spTgt spid="180227">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80227">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80227">
                                            <p:txEl>
                                              <p:pRg st="8" end="8"/>
                                            </p:txEl>
                                          </p:spTgt>
                                        </p:tgtEl>
                                        <p:attrNameLst>
                                          <p:attrName>style.visibility</p:attrName>
                                        </p:attrNameLst>
                                      </p:cBhvr>
                                      <p:to>
                                        <p:strVal val="visible"/>
                                      </p:to>
                                    </p:set>
                                    <p:anim calcmode="lin" valueType="num">
                                      <p:cBhvr additive="base">
                                        <p:cTn id="45" dur="500" fill="hold"/>
                                        <p:tgtEl>
                                          <p:spTgt spid="180227">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8022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80227">
                                            <p:txEl>
                                              <p:pRg st="9" end="9"/>
                                            </p:txEl>
                                          </p:spTgt>
                                        </p:tgtEl>
                                        <p:attrNameLst>
                                          <p:attrName>style.visibility</p:attrName>
                                        </p:attrNameLst>
                                      </p:cBhvr>
                                      <p:to>
                                        <p:strVal val="visible"/>
                                      </p:to>
                                    </p:set>
                                    <p:anim calcmode="lin" valueType="num">
                                      <p:cBhvr additive="base">
                                        <p:cTn id="51" dur="500" fill="hold"/>
                                        <p:tgtEl>
                                          <p:spTgt spid="180227">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8022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80227">
                                            <p:txEl>
                                              <p:pRg st="11" end="11"/>
                                            </p:txEl>
                                          </p:spTgt>
                                        </p:tgtEl>
                                        <p:attrNameLst>
                                          <p:attrName>style.visibility</p:attrName>
                                        </p:attrNameLst>
                                      </p:cBhvr>
                                      <p:to>
                                        <p:strVal val="visible"/>
                                      </p:to>
                                    </p:set>
                                    <p:anim calcmode="lin" valueType="num">
                                      <p:cBhvr additive="base">
                                        <p:cTn id="57" dur="500" fill="hold"/>
                                        <p:tgtEl>
                                          <p:spTgt spid="180227">
                                            <p:txEl>
                                              <p:pRg st="11" end="11"/>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80227">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80227">
                                            <p:txEl>
                                              <p:pRg st="12" end="12"/>
                                            </p:txEl>
                                          </p:spTgt>
                                        </p:tgtEl>
                                        <p:attrNameLst>
                                          <p:attrName>style.visibility</p:attrName>
                                        </p:attrNameLst>
                                      </p:cBhvr>
                                      <p:to>
                                        <p:strVal val="visible"/>
                                      </p:to>
                                    </p:set>
                                    <p:anim calcmode="lin" valueType="num">
                                      <p:cBhvr additive="base">
                                        <p:cTn id="63" dur="500" fill="hold"/>
                                        <p:tgtEl>
                                          <p:spTgt spid="180227">
                                            <p:txEl>
                                              <p:pRg st="12" end="12"/>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80227">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80227">
                                            <p:txEl>
                                              <p:pRg st="13" end="13"/>
                                            </p:txEl>
                                          </p:spTgt>
                                        </p:tgtEl>
                                        <p:attrNameLst>
                                          <p:attrName>style.visibility</p:attrName>
                                        </p:attrNameLst>
                                      </p:cBhvr>
                                      <p:to>
                                        <p:strVal val="visible"/>
                                      </p:to>
                                    </p:set>
                                    <p:anim calcmode="lin" valueType="num">
                                      <p:cBhvr additive="base">
                                        <p:cTn id="69" dur="500" fill="hold"/>
                                        <p:tgtEl>
                                          <p:spTgt spid="180227">
                                            <p:txEl>
                                              <p:pRg st="13" end="13"/>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180227">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80227">
                                            <p:txEl>
                                              <p:pRg st="15" end="15"/>
                                            </p:txEl>
                                          </p:spTgt>
                                        </p:tgtEl>
                                        <p:attrNameLst>
                                          <p:attrName>style.visibility</p:attrName>
                                        </p:attrNameLst>
                                      </p:cBhvr>
                                      <p:to>
                                        <p:strVal val="visible"/>
                                      </p:to>
                                    </p:set>
                                    <p:anim calcmode="lin" valueType="num">
                                      <p:cBhvr additive="base">
                                        <p:cTn id="75" dur="500" fill="hold"/>
                                        <p:tgtEl>
                                          <p:spTgt spid="180227">
                                            <p:txEl>
                                              <p:pRg st="15" end="15"/>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80227">
                                            <p:txEl>
                                              <p:pRg st="15"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0" name="Rectangle 125"/>
          <p:cNvSpPr>
            <a:spLocks noGrp="1" noChangeArrowheads="1"/>
          </p:cNvSpPr>
          <p:nvPr>
            <p:ph type="title"/>
          </p:nvPr>
        </p:nvSpPr>
        <p:spPr>
          <a:noFill/>
        </p:spPr>
        <p:txBody>
          <a:bodyPr/>
          <a:lstStyle/>
          <a:p>
            <a:pPr eaLnBrk="1" hangingPunct="1"/>
            <a:r>
              <a:rPr lang="en-US" sz="2400" smtClean="0"/>
              <a:t>Manufacturing leaders claim they focus on being cost competitive more than they focus on any other priority…</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Competitive Cost Analysis</a:t>
            </a:r>
            <a:endParaRPr lang="en-US" dirty="0"/>
          </a:p>
        </p:txBody>
      </p:sp>
      <p:graphicFrame>
        <p:nvGraphicFramePr>
          <p:cNvPr id="4" name="Table 3"/>
          <p:cNvGraphicFramePr>
            <a:graphicFrameLocks noGrp="1"/>
          </p:cNvGraphicFramePr>
          <p:nvPr/>
        </p:nvGraphicFramePr>
        <p:xfrm>
          <a:off x="370705" y="1612556"/>
          <a:ext cx="8606478" cy="3303879"/>
        </p:xfrm>
        <a:graphic>
          <a:graphicData uri="http://schemas.openxmlformats.org/drawingml/2006/table">
            <a:tbl>
              <a:tblPr/>
              <a:tblGrid>
                <a:gridCol w="1711313"/>
                <a:gridCol w="984005"/>
                <a:gridCol w="755830"/>
                <a:gridCol w="1108493"/>
                <a:gridCol w="1118286"/>
                <a:gridCol w="673444"/>
                <a:gridCol w="661086"/>
                <a:gridCol w="909496"/>
                <a:gridCol w="684525"/>
              </a:tblGrid>
              <a:tr h="363774">
                <a:tc>
                  <a:txBody>
                    <a:bodyPr/>
                    <a:lstStyle/>
                    <a:p>
                      <a:pPr algn="l" fontAlgn="b"/>
                      <a:endParaRPr lang="en-US" sz="1050" b="0" i="0" u="none" strike="noStrike">
                        <a:latin typeface="Arial"/>
                      </a:endParaRPr>
                    </a:p>
                  </a:txBody>
                  <a:tcPr marL="7582" marR="7582" marT="758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50" b="0" i="0" u="none" strike="noStrike">
                          <a:latin typeface="Arial"/>
                        </a:rPr>
                        <a:t>DJC/Kawasaki</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 + 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 @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95869">
                <a:tc>
                  <a:txBody>
                    <a:bodyPr/>
                    <a:lstStyle/>
                    <a:p>
                      <a:pPr algn="l" fontAlgn="b"/>
                      <a:r>
                        <a:rPr lang="en-US" sz="1050" b="0" i="0" u="none" strike="noStrike">
                          <a:latin typeface="Arial"/>
                        </a:rPr>
                        <a:t>RM (product + packaging)</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14.89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2.56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2.45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0.11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3.02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IL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0.75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0.72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Total Labor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3.77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4.15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4.04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6.26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3.13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3.13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10.30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Electricity</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(0.32)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(0.20)</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(0.12)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Depreciation</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1.58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2.63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1.68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0.95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5.10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Other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0.67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Total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26.10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20.24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19.91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12.98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8.25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4.73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22.59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33.79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r>
              <a:tr h="245408">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050" b="0" i="0" u="none" strike="noStrike">
                          <a:latin typeface="Arial"/>
                        </a:rPr>
                        <a:t>if all Labor is OE</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050" b="0" i="0" u="none" strike="noStrike">
                          <a:latin typeface="Arial"/>
                        </a:rPr>
                        <a:t> $    5.12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050" b="0" i="0" u="none" strike="noStrike">
                          <a:latin typeface="Arial"/>
                        </a:rPr>
                        <a:t> $    7.86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r>
              <a:tr h="295869">
                <a:tc gridSpan="2">
                  <a:txBody>
                    <a:bodyPr/>
                    <a:lstStyle/>
                    <a:p>
                      <a:pPr algn="l" rtl="0" fontAlgn="b"/>
                      <a:r>
                        <a:rPr lang="en-US" sz="1050" b="0" i="0" u="none" strike="noStrike">
                          <a:solidFill>
                            <a:srgbClr val="000000"/>
                          </a:solidFill>
                          <a:latin typeface="Arial"/>
                        </a:rPr>
                        <a:t>(Dollars per thousand units, 1991)</a:t>
                      </a:r>
                    </a:p>
                  </a:txBody>
                  <a:tcPr marL="7582" marR="7582" marT="7582" marB="0" anchor="b">
                    <a:lnL>
                      <a:noFill/>
                    </a:lnL>
                    <a:lnR>
                      <a:noFill/>
                    </a:lnR>
                    <a:lnT>
                      <a:noFill/>
                    </a:lnT>
                    <a:lnB>
                      <a:noFill/>
                    </a:lnB>
                  </a:tcPr>
                </a:tc>
                <a:tc hMerge="1">
                  <a:txBody>
                    <a:bodyPr/>
                    <a:lstStyle/>
                    <a:p>
                      <a:endParaRPr lang="en-US"/>
                    </a:p>
                  </a:txBody>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dirty="0">
                        <a:latin typeface="Arial"/>
                      </a:endParaRPr>
                    </a:p>
                  </a:txBody>
                  <a:tcPr marL="7582" marR="7582" marT="7582" marB="0" anchor="b">
                    <a:lnL>
                      <a:noFill/>
                    </a:lnL>
                    <a:lnR>
                      <a:noFill/>
                    </a:lnR>
                    <a:lnT>
                      <a:noFill/>
                    </a:lnT>
                    <a:lnB>
                      <a:noFill/>
                    </a:lnB>
                  </a:tcPr>
                </a:tc>
              </a:tr>
            </a:tbl>
          </a:graphicData>
        </a:graphic>
      </p:graphicFrame>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extBox 4"/>
          <p:cNvSpPr txBox="1">
            <a:spLocks noChangeArrowheads="1"/>
          </p:cNvSpPr>
          <p:nvPr/>
        </p:nvSpPr>
        <p:spPr bwMode="auto">
          <a:xfrm>
            <a:off x="304800" y="152400"/>
            <a:ext cx="3711575" cy="554038"/>
          </a:xfrm>
          <a:prstGeom prst="rect">
            <a:avLst/>
          </a:prstGeom>
          <a:noFill/>
          <a:ln w="9525">
            <a:noFill/>
            <a:miter lim="800000"/>
            <a:headEnd/>
            <a:tailEnd/>
          </a:ln>
        </p:spPr>
        <p:txBody>
          <a:bodyPr wrap="none">
            <a:spAutoFit/>
          </a:bodyPr>
          <a:lstStyle/>
          <a:p>
            <a:r>
              <a:rPr lang="en-US" dirty="0">
                <a:solidFill>
                  <a:srgbClr val="000000"/>
                </a:solidFill>
                <a:latin typeface="Arial" pitchFamily="34" charset="0"/>
                <a:cs typeface="Arial" pitchFamily="34" charset="0"/>
              </a:rPr>
              <a:t>Cost comparison DJC versus ACC</a:t>
            </a:r>
          </a:p>
          <a:p>
            <a:r>
              <a:rPr lang="en-US" sz="1200" dirty="0">
                <a:solidFill>
                  <a:srgbClr val="000000"/>
                </a:solidFill>
                <a:latin typeface="Arial" pitchFamily="34" charset="0"/>
                <a:cs typeface="Arial" pitchFamily="34" charset="0"/>
              </a:rPr>
              <a:t>Dollar per thousand units, 1991</a:t>
            </a:r>
            <a:endParaRPr lang="en-US" dirty="0">
              <a:solidFill>
                <a:srgbClr val="000000"/>
              </a:solidFill>
              <a:latin typeface="Arial" pitchFamily="34" charset="0"/>
              <a:cs typeface="Arial" pitchFamily="34" charset="0"/>
            </a:endParaRPr>
          </a:p>
        </p:txBody>
      </p:sp>
      <p:sp>
        <p:nvSpPr>
          <p:cNvPr id="30724" name="TextBox 5"/>
          <p:cNvSpPr txBox="1">
            <a:spLocks noChangeArrowheads="1"/>
          </p:cNvSpPr>
          <p:nvPr/>
        </p:nvSpPr>
        <p:spPr bwMode="auto">
          <a:xfrm>
            <a:off x="152400" y="4724400"/>
            <a:ext cx="990600" cy="415925"/>
          </a:xfrm>
          <a:prstGeom prst="rect">
            <a:avLst/>
          </a:prstGeom>
          <a:noFill/>
          <a:ln w="9525">
            <a:noFill/>
            <a:miter lim="800000"/>
            <a:headEnd/>
            <a:tailEnd/>
          </a:ln>
        </p:spPr>
        <p:txBody>
          <a:bodyPr>
            <a:spAutoFit/>
          </a:bodyPr>
          <a:lstStyle/>
          <a:p>
            <a:r>
              <a:rPr lang="en-US" sz="1000">
                <a:solidFill>
                  <a:srgbClr val="000000"/>
                </a:solidFill>
                <a:latin typeface="Arial" pitchFamily="34" charset="0"/>
                <a:cs typeface="Arial" pitchFamily="34" charset="0"/>
              </a:rPr>
              <a:t>Origin of cost differential</a:t>
            </a:r>
          </a:p>
        </p:txBody>
      </p:sp>
      <p:sp>
        <p:nvSpPr>
          <p:cNvPr id="30725" name="TextBox 6"/>
          <p:cNvSpPr txBox="1">
            <a:spLocks noChangeArrowheads="1"/>
          </p:cNvSpPr>
          <p:nvPr/>
        </p:nvSpPr>
        <p:spPr bwMode="auto">
          <a:xfrm>
            <a:off x="152400" y="5834063"/>
            <a:ext cx="592138" cy="246062"/>
          </a:xfrm>
          <a:prstGeom prst="rect">
            <a:avLst/>
          </a:prstGeom>
          <a:noFill/>
          <a:ln w="9525">
            <a:noFill/>
            <a:miter lim="800000"/>
            <a:headEnd/>
            <a:tailEnd/>
          </a:ln>
        </p:spPr>
        <p:txBody>
          <a:bodyPr wrap="none">
            <a:spAutoFit/>
          </a:bodyPr>
          <a:lstStyle/>
          <a:p>
            <a:r>
              <a:rPr lang="en-US" sz="1000">
                <a:solidFill>
                  <a:srgbClr val="000000"/>
                </a:solidFill>
                <a:latin typeface="Arial" pitchFamily="34" charset="0"/>
                <a:cs typeface="Arial" pitchFamily="34" charset="0"/>
              </a:rPr>
              <a:t>Drivers</a:t>
            </a:r>
          </a:p>
        </p:txBody>
      </p:sp>
      <p:sp>
        <p:nvSpPr>
          <p:cNvPr id="30726" name="TextBox 7"/>
          <p:cNvSpPr txBox="1">
            <a:spLocks noChangeArrowheads="1"/>
          </p:cNvSpPr>
          <p:nvPr/>
        </p:nvSpPr>
        <p:spPr bwMode="auto">
          <a:xfrm>
            <a:off x="1447800" y="4724400"/>
            <a:ext cx="1371600" cy="4159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Changing sourcing geographies</a:t>
            </a:r>
          </a:p>
        </p:txBody>
      </p:sp>
      <p:sp>
        <p:nvSpPr>
          <p:cNvPr id="30727" name="TextBox 8"/>
          <p:cNvSpPr txBox="1">
            <a:spLocks noChangeArrowheads="1"/>
          </p:cNvSpPr>
          <p:nvPr/>
        </p:nvSpPr>
        <p:spPr bwMode="auto">
          <a:xfrm>
            <a:off x="1447800" y="5843588"/>
            <a:ext cx="1066800" cy="554037"/>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costs impacted</a:t>
            </a:r>
          </a:p>
          <a:p>
            <a:pPr marL="60325" indent="-60325">
              <a:buFont typeface="Arial" pitchFamily="34" charset="0"/>
              <a:buChar char="•"/>
            </a:pPr>
            <a:r>
              <a:rPr lang="en-US" sz="1000">
                <a:solidFill>
                  <a:srgbClr val="000000"/>
                </a:solidFill>
                <a:latin typeface="Arial" pitchFamily="34" charset="0"/>
                <a:cs typeface="Arial" pitchFamily="34" charset="0"/>
              </a:rPr>
              <a:t> Cost indexes</a:t>
            </a:r>
          </a:p>
        </p:txBody>
      </p:sp>
      <p:sp>
        <p:nvSpPr>
          <p:cNvPr id="30728" name="TextBox 9"/>
          <p:cNvSpPr txBox="1">
            <a:spLocks noChangeArrowheads="1"/>
          </p:cNvSpPr>
          <p:nvPr/>
        </p:nvSpPr>
        <p:spPr bwMode="auto">
          <a:xfrm>
            <a:off x="2819400" y="4724400"/>
            <a:ext cx="15240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DJC fixed assets versus plan</a:t>
            </a:r>
          </a:p>
        </p:txBody>
      </p:sp>
      <p:sp>
        <p:nvSpPr>
          <p:cNvPr id="30729" name="TextBox 10"/>
          <p:cNvSpPr txBox="1">
            <a:spLocks noChangeArrowheads="1"/>
          </p:cNvSpPr>
          <p:nvPr/>
        </p:nvSpPr>
        <p:spPr bwMode="auto">
          <a:xfrm>
            <a:off x="2819400" y="5843588"/>
            <a:ext cx="14478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target utilization</a:t>
            </a:r>
          </a:p>
          <a:p>
            <a:pPr marL="60325" indent="-60325">
              <a:buFont typeface="Arial" pitchFamily="34" charset="0"/>
              <a:buChar char="•"/>
            </a:pPr>
            <a:r>
              <a:rPr lang="en-US" sz="1000">
                <a:solidFill>
                  <a:srgbClr val="000000"/>
                </a:solidFill>
                <a:latin typeface="Arial" pitchFamily="34" charset="0"/>
                <a:cs typeface="Arial" pitchFamily="34" charset="0"/>
              </a:rPr>
              <a:t>DJC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0730" name="TextBox 11"/>
          <p:cNvSpPr txBox="1">
            <a:spLocks noChangeArrowheads="1"/>
          </p:cNvSpPr>
          <p:nvPr/>
        </p:nvSpPr>
        <p:spPr bwMode="auto">
          <a:xfrm>
            <a:off x="0" y="6553200"/>
            <a:ext cx="6248400" cy="307975"/>
          </a:xfrm>
          <a:prstGeom prst="rect">
            <a:avLst/>
          </a:prstGeom>
          <a:noFill/>
          <a:ln w="9525">
            <a:noFill/>
            <a:miter lim="800000"/>
            <a:headEnd/>
            <a:tailEnd/>
          </a:ln>
        </p:spPr>
        <p:txBody>
          <a:bodyPr>
            <a:spAutoFit/>
          </a:bodyPr>
          <a:lstStyle/>
          <a:p>
            <a:r>
              <a:rPr lang="en-US" sz="700">
                <a:solidFill>
                  <a:srgbClr val="000000"/>
                </a:solidFill>
                <a:latin typeface="Arial" pitchFamily="34" charset="0"/>
                <a:cs typeface="Arial" pitchFamily="34" charset="0"/>
              </a:rPr>
              <a:t>* Excluding effects from process changeover (resulting from strategic decisions) and sub-optimal operations</a:t>
            </a:r>
          </a:p>
          <a:p>
            <a:r>
              <a:rPr lang="en-US" sz="700">
                <a:solidFill>
                  <a:srgbClr val="000000"/>
                </a:solidFill>
                <a:latin typeface="Arial" pitchFamily="34" charset="0"/>
                <a:cs typeface="Arial" pitchFamily="34" charset="0"/>
              </a:rPr>
              <a:t>** Fixed assets costs include depreciation and indirect labor cost. ACC indirect labor estimated based on indirect/direct cost premium observed at DJC</a:t>
            </a:r>
          </a:p>
        </p:txBody>
      </p:sp>
      <p:sp>
        <p:nvSpPr>
          <p:cNvPr id="30731" name="TextBox 12"/>
          <p:cNvSpPr txBox="1">
            <a:spLocks noChangeArrowheads="1"/>
          </p:cNvSpPr>
          <p:nvPr/>
        </p:nvSpPr>
        <p:spPr bwMode="auto">
          <a:xfrm>
            <a:off x="4267200" y="4724400"/>
            <a:ext cx="1676400" cy="861774"/>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Lower </a:t>
            </a:r>
            <a:r>
              <a:rPr lang="en-US" sz="1000" dirty="0" smtClean="0">
                <a:solidFill>
                  <a:srgbClr val="000000"/>
                </a:solidFill>
                <a:latin typeface="Arial" pitchFamily="34" charset="0"/>
                <a:cs typeface="Arial" pitchFamily="34" charset="0"/>
              </a:rPr>
              <a:t>utilization, </a:t>
            </a:r>
            <a:r>
              <a:rPr lang="en-US" sz="1000" dirty="0">
                <a:solidFill>
                  <a:srgbClr val="000000"/>
                </a:solidFill>
                <a:latin typeface="Arial" pitchFamily="34" charset="0"/>
                <a:cs typeface="Arial" pitchFamily="34" charset="0"/>
              </a:rPr>
              <a:t>higher setup and inventory costs </a:t>
            </a:r>
            <a:r>
              <a:rPr lang="en-US" sz="1000" dirty="0" smtClean="0">
                <a:solidFill>
                  <a:srgbClr val="000000"/>
                </a:solidFill>
                <a:latin typeface="Arial" pitchFamily="34" charset="0"/>
                <a:cs typeface="Arial" pitchFamily="34" charset="0"/>
              </a:rPr>
              <a:t>from </a:t>
            </a:r>
            <a:r>
              <a:rPr lang="en-US" sz="1000" dirty="0">
                <a:solidFill>
                  <a:srgbClr val="000000"/>
                </a:solidFill>
                <a:latin typeface="Arial" pitchFamily="34" charset="0"/>
                <a:cs typeface="Arial" pitchFamily="34" charset="0"/>
              </a:rPr>
              <a:t>increasing SKUs </a:t>
            </a:r>
          </a:p>
          <a:p>
            <a:pPr marL="60325" indent="-60325">
              <a:buFont typeface="Arial" pitchFamily="34" charset="0"/>
              <a:buChar char="•"/>
            </a:pPr>
            <a:r>
              <a:rPr lang="en-US" sz="1000" dirty="0">
                <a:solidFill>
                  <a:srgbClr val="000000"/>
                </a:solidFill>
                <a:latin typeface="Arial" pitchFamily="34" charset="0"/>
                <a:cs typeface="Arial" pitchFamily="34" charset="0"/>
              </a:rPr>
              <a:t>Raw materials for packaging</a:t>
            </a:r>
          </a:p>
        </p:txBody>
      </p:sp>
      <p:sp>
        <p:nvSpPr>
          <p:cNvPr id="30732" name="TextBox 13"/>
          <p:cNvSpPr txBox="1">
            <a:spLocks noChangeArrowheads="1"/>
          </p:cNvSpPr>
          <p:nvPr/>
        </p:nvSpPr>
        <p:spPr bwMode="auto">
          <a:xfrm>
            <a:off x="4267200" y="5843588"/>
            <a:ext cx="1752600" cy="862012"/>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Number of SKUs</a:t>
            </a:r>
          </a:p>
          <a:p>
            <a:pPr marL="60325" indent="-60325">
              <a:buFont typeface="Arial" pitchFamily="34" charset="0"/>
              <a:buChar char="•"/>
            </a:pPr>
            <a:r>
              <a:rPr lang="en-US" sz="1000">
                <a:solidFill>
                  <a:srgbClr val="000000"/>
                </a:solidFill>
                <a:latin typeface="Arial" pitchFamily="34" charset="0"/>
                <a:cs typeface="Arial" pitchFamily="34" charset="0"/>
              </a:rPr>
              <a:t>Holding costs</a:t>
            </a:r>
          </a:p>
          <a:p>
            <a:pPr marL="60325" indent="-60325">
              <a:buFont typeface="Arial" pitchFamily="34" charset="0"/>
              <a:buChar char="•"/>
            </a:pPr>
            <a:r>
              <a:rPr lang="en-US" sz="1000">
                <a:solidFill>
                  <a:srgbClr val="000000"/>
                </a:solidFill>
                <a:latin typeface="Arial" pitchFamily="34" charset="0"/>
                <a:cs typeface="Arial" pitchFamily="34" charset="0"/>
              </a:rPr>
              <a:t>Setup costs</a:t>
            </a:r>
          </a:p>
          <a:p>
            <a:pPr marL="60325" indent="-60325">
              <a:buFont typeface="Arial" pitchFamily="34" charset="0"/>
              <a:buChar char="•"/>
            </a:pPr>
            <a:r>
              <a:rPr lang="en-US" sz="1000">
                <a:solidFill>
                  <a:srgbClr val="000000"/>
                </a:solidFill>
                <a:latin typeface="Arial" pitchFamily="34" charset="0"/>
                <a:cs typeface="Arial" pitchFamily="34" charset="0"/>
              </a:rPr>
              <a:t>Process changeover time</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15" name="TextBox 14"/>
          <p:cNvSpPr txBox="1"/>
          <p:nvPr/>
        </p:nvSpPr>
        <p:spPr>
          <a:xfrm>
            <a:off x="1241425" y="3962400"/>
            <a:ext cx="484188" cy="415925"/>
          </a:xfrm>
          <a:prstGeom prst="rect">
            <a:avLst/>
          </a:prstGeom>
          <a:noFill/>
        </p:spPr>
        <p:txBody>
          <a:bodyPr wrap="none">
            <a:spAutoFit/>
          </a:bodyPr>
          <a:lstStyle/>
          <a:p>
            <a:pP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16" name="TextBox 15"/>
          <p:cNvSpPr txBox="1"/>
          <p:nvPr/>
        </p:nvSpPr>
        <p:spPr>
          <a:xfrm>
            <a:off x="3581400" y="3962400"/>
            <a:ext cx="15240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17" name="TextBox 16"/>
          <p:cNvSpPr txBox="1"/>
          <p:nvPr/>
        </p:nvSpPr>
        <p:spPr>
          <a:xfrm>
            <a:off x="2133600" y="3962400"/>
            <a:ext cx="1524000" cy="430213"/>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sourcing in US</a:t>
            </a:r>
            <a:endParaRPr lang="en-US" sz="1600" dirty="0">
              <a:solidFill>
                <a:prstClr val="black"/>
              </a:solidFill>
              <a:latin typeface="Arial" pitchFamily="34" charset="0"/>
              <a:cs typeface="Arial" pitchFamily="34" charset="0"/>
            </a:endParaRPr>
          </a:p>
        </p:txBody>
      </p:sp>
      <p:sp>
        <p:nvSpPr>
          <p:cNvPr id="21" name="TextBox 20"/>
          <p:cNvSpPr txBox="1"/>
          <p:nvPr/>
        </p:nvSpPr>
        <p:spPr>
          <a:xfrm>
            <a:off x="4953000" y="3962400"/>
            <a:ext cx="16002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 at planned capacity, delivering ACC value proposition</a:t>
            </a:r>
            <a:endParaRPr lang="en-US" sz="1600" dirty="0">
              <a:solidFill>
                <a:prstClr val="black"/>
              </a:solidFill>
              <a:latin typeface="Arial" pitchFamily="34" charset="0"/>
              <a:cs typeface="Arial" pitchFamily="34" charset="0"/>
            </a:endParaRPr>
          </a:p>
        </p:txBody>
      </p:sp>
      <p:sp>
        <p:nvSpPr>
          <p:cNvPr id="22" name="TextBox 21"/>
          <p:cNvSpPr txBox="1"/>
          <p:nvPr/>
        </p:nvSpPr>
        <p:spPr>
          <a:xfrm>
            <a:off x="6553200" y="3962400"/>
            <a:ext cx="1219200" cy="57785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23" name="TextBox 22"/>
          <p:cNvSpPr txBox="1"/>
          <p:nvPr/>
        </p:nvSpPr>
        <p:spPr>
          <a:xfrm>
            <a:off x="8001000" y="3962400"/>
            <a:ext cx="1066800" cy="415925"/>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30739" name="TextBox 26"/>
          <p:cNvSpPr txBox="1">
            <a:spLocks noChangeArrowheads="1"/>
          </p:cNvSpPr>
          <p:nvPr/>
        </p:nvSpPr>
        <p:spPr bwMode="auto">
          <a:xfrm>
            <a:off x="5867400" y="4724400"/>
            <a:ext cx="1981200" cy="1169988"/>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DJC raw material relative </a:t>
            </a:r>
            <a:r>
              <a:rPr lang="en-US" sz="1000" dirty="0" smtClean="0">
                <a:solidFill>
                  <a:srgbClr val="000000"/>
                </a:solidFill>
                <a:latin typeface="Arial" pitchFamily="34" charset="0"/>
                <a:cs typeface="Arial" pitchFamily="34" charset="0"/>
              </a:rPr>
              <a:t>savings</a:t>
            </a:r>
            <a:endParaRPr lang="en-US" sz="1000" dirty="0">
              <a:solidFill>
                <a:srgbClr val="000000"/>
              </a:solidFill>
              <a:latin typeface="Arial" pitchFamily="34" charset="0"/>
              <a:cs typeface="Arial" pitchFamily="34" charset="0"/>
            </a:endParaRPr>
          </a:p>
          <a:p>
            <a:pPr marL="60325" indent="-60325">
              <a:buFont typeface="Arial" pitchFamily="34" charset="0"/>
              <a:buChar char="•"/>
            </a:pPr>
            <a:r>
              <a:rPr lang="en-US" sz="1000" dirty="0">
                <a:solidFill>
                  <a:srgbClr val="000000"/>
                </a:solidFill>
                <a:latin typeface="Arial" pitchFamily="34" charset="0"/>
                <a:cs typeface="Arial" pitchFamily="34" charset="0"/>
              </a:rPr>
              <a:t>ACC relative capacity under-utilization linked to sub-optimal </a:t>
            </a:r>
            <a:r>
              <a:rPr lang="en-US" sz="1000" dirty="0" smtClean="0">
                <a:solidFill>
                  <a:srgbClr val="000000"/>
                </a:solidFill>
                <a:latin typeface="Arial" pitchFamily="34" charset="0"/>
                <a:cs typeface="Arial" pitchFamily="34" charset="0"/>
              </a:rPr>
              <a:t>processes</a:t>
            </a:r>
            <a:endParaRPr lang="en-US" sz="1000" dirty="0">
              <a:solidFill>
                <a:srgbClr val="000000"/>
              </a:solidFill>
              <a:latin typeface="Arial" pitchFamily="34" charset="0"/>
              <a:cs typeface="Arial" pitchFamily="34" charset="0"/>
            </a:endParaRPr>
          </a:p>
          <a:p>
            <a:pPr marL="60325" indent="-60325">
              <a:buFont typeface="Arial" pitchFamily="34" charset="0"/>
              <a:buChar char="•"/>
            </a:pPr>
            <a:r>
              <a:rPr lang="en-US" sz="1000" dirty="0">
                <a:solidFill>
                  <a:srgbClr val="000000"/>
                </a:solidFill>
                <a:latin typeface="Arial" pitchFamily="34" charset="0"/>
                <a:cs typeface="Arial" pitchFamily="34" charset="0"/>
              </a:rPr>
              <a:t>Other unexplained ACC operational </a:t>
            </a:r>
            <a:r>
              <a:rPr lang="en-US" sz="1000" dirty="0" smtClean="0">
                <a:solidFill>
                  <a:srgbClr val="000000"/>
                </a:solidFill>
                <a:latin typeface="Arial" pitchFamily="34" charset="0"/>
                <a:cs typeface="Arial" pitchFamily="34" charset="0"/>
              </a:rPr>
              <a:t>deficiencies</a:t>
            </a:r>
            <a:endParaRPr lang="en-US" sz="1000" dirty="0">
              <a:solidFill>
                <a:srgbClr val="000000"/>
              </a:solidFill>
              <a:latin typeface="Arial" pitchFamily="34" charset="0"/>
              <a:cs typeface="Arial" pitchFamily="34" charset="0"/>
            </a:endParaRPr>
          </a:p>
        </p:txBody>
      </p:sp>
      <p:sp>
        <p:nvSpPr>
          <p:cNvPr id="30740" name="TextBox 27"/>
          <p:cNvSpPr txBox="1">
            <a:spLocks noChangeArrowheads="1"/>
          </p:cNvSpPr>
          <p:nvPr/>
        </p:nvSpPr>
        <p:spPr bwMode="auto">
          <a:xfrm>
            <a:off x="5867400" y="5843588"/>
            <a:ext cx="17526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Fixed assets capacity loss resulting from sub-optimal processes</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cxnSp>
        <p:nvCxnSpPr>
          <p:cNvPr id="30" name="Straight Connector 29"/>
          <p:cNvCxnSpPr/>
          <p:nvPr/>
        </p:nvCxnSpPr>
        <p:spPr>
          <a:xfrm>
            <a:off x="1752600" y="5867400"/>
            <a:ext cx="69342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0742" name="TextBox 30"/>
          <p:cNvSpPr txBox="1">
            <a:spLocks noChangeArrowheads="1"/>
          </p:cNvSpPr>
          <p:nvPr/>
        </p:nvSpPr>
        <p:spPr bwMode="auto">
          <a:xfrm>
            <a:off x="7772400" y="4724400"/>
            <a:ext cx="12954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ACC fixed assets versus plan</a:t>
            </a:r>
          </a:p>
        </p:txBody>
      </p:sp>
      <p:sp>
        <p:nvSpPr>
          <p:cNvPr id="30743" name="TextBox 31"/>
          <p:cNvSpPr txBox="1">
            <a:spLocks noChangeArrowheads="1"/>
          </p:cNvSpPr>
          <p:nvPr/>
        </p:nvSpPr>
        <p:spPr bwMode="auto">
          <a:xfrm>
            <a:off x="7772400" y="5843588"/>
            <a:ext cx="1295400" cy="1016000"/>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ACC target utilization</a:t>
            </a:r>
          </a:p>
          <a:p>
            <a:pPr marL="60325" indent="-60325">
              <a:buFont typeface="Arial" pitchFamily="34" charset="0"/>
              <a:buChar char="•"/>
            </a:pPr>
            <a:r>
              <a:rPr lang="en-US" sz="1000">
                <a:solidFill>
                  <a:srgbClr val="000000"/>
                </a:solidFill>
                <a:latin typeface="Arial" pitchFamily="34" charset="0"/>
                <a:cs typeface="Arial" pitchFamily="34" charset="0"/>
              </a:rPr>
              <a:t>ACC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5" name="Rounded Rectangular Callout 34"/>
          <p:cNvSpPr/>
          <p:nvPr/>
        </p:nvSpPr>
        <p:spPr>
          <a:xfrm>
            <a:off x="1999211" y="1259378"/>
            <a:ext cx="914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6" name="TextBox 35"/>
          <p:cNvSpPr txBox="1"/>
          <p:nvPr/>
        </p:nvSpPr>
        <p:spPr>
          <a:xfrm>
            <a:off x="1923011" y="1259378"/>
            <a:ext cx="1066800" cy="253916"/>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smtClean="0">
                <a:solidFill>
                  <a:prstClr val="black"/>
                </a:solidFill>
                <a:latin typeface="Arial" pitchFamily="34" charset="0"/>
                <a:cs typeface="Arial" pitchFamily="34" charset="0"/>
              </a:rPr>
              <a:t>location</a:t>
            </a:r>
            <a:r>
              <a:rPr lang="en-US" sz="1050" dirty="0" smtClean="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37" name="Rounded Rectangular Callout 36"/>
          <p:cNvSpPr/>
          <p:nvPr/>
        </p:nvSpPr>
        <p:spPr>
          <a:xfrm>
            <a:off x="3352800" y="1524000"/>
            <a:ext cx="1219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9" name="TextBox 38"/>
          <p:cNvSpPr txBox="1"/>
          <p:nvPr/>
        </p:nvSpPr>
        <p:spPr>
          <a:xfrm>
            <a:off x="3276600" y="1524000"/>
            <a:ext cx="13716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40" name="Rounded Rectangular Callout 39"/>
          <p:cNvSpPr/>
          <p:nvPr/>
        </p:nvSpPr>
        <p:spPr>
          <a:xfrm>
            <a:off x="7391400" y="533400"/>
            <a:ext cx="1295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1" name="TextBox 40"/>
          <p:cNvSpPr txBox="1"/>
          <p:nvPr/>
        </p:nvSpPr>
        <p:spPr>
          <a:xfrm>
            <a:off x="7391400" y="533400"/>
            <a:ext cx="12954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ACC</a:t>
            </a:r>
            <a:endParaRPr lang="en-US" sz="1600" baseline="-25000" dirty="0">
              <a:solidFill>
                <a:prstClr val="black"/>
              </a:solidFill>
              <a:latin typeface="Arial" pitchFamily="34" charset="0"/>
              <a:cs typeface="Arial" pitchFamily="34" charset="0"/>
            </a:endParaRPr>
          </a:p>
        </p:txBody>
      </p:sp>
      <p:sp>
        <p:nvSpPr>
          <p:cNvPr id="42" name="Rounded Rectangular Callout 41"/>
          <p:cNvSpPr/>
          <p:nvPr/>
        </p:nvSpPr>
        <p:spPr>
          <a:xfrm>
            <a:off x="4800600" y="111528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3" name="TextBox 42"/>
          <p:cNvSpPr txBox="1"/>
          <p:nvPr/>
        </p:nvSpPr>
        <p:spPr>
          <a:xfrm>
            <a:off x="4724400" y="111528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err="1">
                <a:solidFill>
                  <a:prstClr val="black"/>
                </a:solidFill>
                <a:latin typeface="Arial" pitchFamily="34" charset="0"/>
                <a:cs typeface="Arial" pitchFamily="34" charset="0"/>
              </a:rPr>
              <a:t>strat</a:t>
            </a:r>
            <a:r>
              <a:rPr lang="en-US" sz="1050" baseline="-25000" dirty="0">
                <a:solidFill>
                  <a:prstClr val="black"/>
                </a:solidFill>
                <a:latin typeface="Arial" pitchFamily="34" charset="0"/>
                <a:cs typeface="Arial" pitchFamily="34" charset="0"/>
              </a:rPr>
              <a:t>,</a:t>
            </a:r>
            <a:endParaRPr lang="en-US" sz="1600" baseline="-25000" dirty="0">
              <a:solidFill>
                <a:prstClr val="black"/>
              </a:solidFill>
              <a:latin typeface="Arial" pitchFamily="34" charset="0"/>
              <a:cs typeface="Arial" pitchFamily="34" charset="0"/>
            </a:endParaRPr>
          </a:p>
        </p:txBody>
      </p:sp>
      <p:sp>
        <p:nvSpPr>
          <p:cNvPr id="44" name="Rounded Rectangular Callout 43"/>
          <p:cNvSpPr/>
          <p:nvPr/>
        </p:nvSpPr>
        <p:spPr>
          <a:xfrm>
            <a:off x="6172200" y="76200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5" name="TextBox 44"/>
          <p:cNvSpPr txBox="1"/>
          <p:nvPr/>
        </p:nvSpPr>
        <p:spPr>
          <a:xfrm>
            <a:off x="6172200" y="76200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OE</a:t>
            </a:r>
            <a:endParaRPr lang="en-US" sz="1600" baseline="-25000" dirty="0">
              <a:solidFill>
                <a:prstClr val="black"/>
              </a:solidFill>
              <a:latin typeface="Arial" pitchFamily="34" charset="0"/>
              <a:cs typeface="Arial" pitchFamily="34" charset="0"/>
            </a:endParaRPr>
          </a:p>
        </p:txBody>
      </p:sp>
      <p:grpSp>
        <p:nvGrpSpPr>
          <p:cNvPr id="95" name="Group 94"/>
          <p:cNvGrpSpPr/>
          <p:nvPr/>
        </p:nvGrpSpPr>
        <p:grpSpPr>
          <a:xfrm>
            <a:off x="547346" y="808469"/>
            <a:ext cx="8315325" cy="3362325"/>
            <a:chOff x="414338" y="1747838"/>
            <a:chExt cx="8315325" cy="3362325"/>
          </a:xfrm>
        </p:grpSpPr>
        <p:sp>
          <p:nvSpPr>
            <p:cNvPr id="96"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7"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98"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99"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00"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1"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2"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0"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1"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5.85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0.33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3"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4.73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4" name="Rectangle 43"/>
            <p:cNvSpPr>
              <a:spLocks noChangeArrowheads="1"/>
            </p:cNvSpPr>
            <p:nvPr/>
          </p:nvSpPr>
          <p:spPr bwMode="auto">
            <a:xfrm>
              <a:off x="7611111" y="2118648"/>
              <a:ext cx="97784"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5"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5.12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6"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26.10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7"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20.24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8"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19</a:t>
              </a:r>
              <a:r>
                <a:rPr kumimoji="0" lang="en-US" sz="1000" b="0" i="0" u="none" strike="noStrike" cap="none" normalizeH="0" baseline="0" dirty="0" smtClean="0">
                  <a:ln>
                    <a:noFill/>
                  </a:ln>
                  <a:solidFill>
                    <a:srgbClr val="000000"/>
                  </a:solidFill>
                  <a:effectLst/>
                  <a:latin typeface="Calibri" pitchFamily="34" charset="0"/>
                  <a:cs typeface="Arial" pitchFamily="34" charset="0"/>
                </a:rPr>
                <a:t>.91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9"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28.16</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0"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32.89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1"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33.79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2"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4"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6"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7"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20.00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8"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9"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0"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1"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2" name="Rectangle 131"/>
            <p:cNvSpPr/>
            <p:nvPr/>
          </p:nvSpPr>
          <p:spPr>
            <a:xfrm>
              <a:off x="4587458" y="2940473"/>
              <a:ext cx="601448" cy="246221"/>
            </a:xfrm>
            <a:prstGeom prst="rect">
              <a:avLst/>
            </a:prstGeom>
          </p:spPr>
          <p:txBody>
            <a:bodyPr wrap="none">
              <a:spAutoFit/>
            </a:bodyPr>
            <a:lstStyle/>
            <a:p>
              <a:pPr algn="ctr"/>
              <a:r>
                <a:rPr lang="en-US" sz="1000" i="0" dirty="0" smtClean="0">
                  <a:latin typeface="+mn-lt"/>
                </a:rPr>
                <a:t>To 8.25 </a:t>
              </a:r>
              <a:endParaRPr lang="en-US" sz="1000" i="0" dirty="0">
                <a:latin typeface="+mn-lt"/>
              </a:endParaRPr>
            </a:p>
          </p:txBody>
        </p:sp>
        <p:sp>
          <p:nvSpPr>
            <p:cNvPr id="133" name="Rectangle 132"/>
            <p:cNvSpPr/>
            <p:nvPr/>
          </p:nvSpPr>
          <p:spPr>
            <a:xfrm>
              <a:off x="6015047" y="2325331"/>
              <a:ext cx="572593" cy="246221"/>
            </a:xfrm>
            <a:prstGeom prst="rect">
              <a:avLst/>
            </a:prstGeom>
          </p:spPr>
          <p:txBody>
            <a:bodyPr wrap="none">
              <a:spAutoFit/>
            </a:bodyPr>
            <a:lstStyle/>
            <a:p>
              <a:pPr algn="ctr"/>
              <a:r>
                <a:rPr lang="en-US" sz="1000" i="0" dirty="0" smtClean="0">
                  <a:latin typeface="+mn-lt"/>
                </a:rPr>
                <a:t>To 7.86</a:t>
              </a:r>
            </a:p>
          </p:txBody>
        </p:sp>
        <p:sp>
          <p:nvSpPr>
            <p:cNvPr id="134" name="Rectangle 133"/>
            <p:cNvSpPr/>
            <p:nvPr/>
          </p:nvSpPr>
          <p:spPr>
            <a:xfrm>
              <a:off x="5236236" y="3763430"/>
              <a:ext cx="667170" cy="246221"/>
            </a:xfrm>
            <a:prstGeom prst="rect">
              <a:avLst/>
            </a:prstGeom>
          </p:spPr>
          <p:txBody>
            <a:bodyPr wrap="none">
              <a:spAutoFit/>
            </a:bodyPr>
            <a:lstStyle/>
            <a:p>
              <a:pPr algn="ctr"/>
              <a:r>
                <a:rPr lang="en-US" sz="1000" i="0" dirty="0" smtClean="0">
                  <a:latin typeface="+mn-lt"/>
                </a:rPr>
                <a:t>To 25.03 </a:t>
              </a:r>
              <a:endParaRPr lang="en-US" sz="1000" i="0" dirty="0">
                <a:latin typeface="+mn-lt"/>
              </a:endParaRPr>
            </a:p>
          </p:txBody>
        </p:sp>
        <p:sp>
          <p:nvSpPr>
            <p:cNvPr id="135" name="Rectangle 134"/>
            <p:cNvSpPr/>
            <p:nvPr/>
          </p:nvSpPr>
          <p:spPr>
            <a:xfrm>
              <a:off x="6766924" y="3630427"/>
              <a:ext cx="415498" cy="246221"/>
            </a:xfrm>
            <a:prstGeom prst="rect">
              <a:avLst/>
            </a:prstGeom>
          </p:spPr>
          <p:txBody>
            <a:bodyPr wrap="none">
              <a:spAutoFit/>
            </a:bodyPr>
            <a:lstStyle/>
            <a:p>
              <a:pPr algn="ctr">
                <a:buFontTx/>
                <a:buChar char="-"/>
              </a:pPr>
              <a:r>
                <a:rPr lang="en-US" sz="1000" i="0" dirty="0" smtClean="0">
                  <a:latin typeface="+mn-lt"/>
                </a:rPr>
                <a:t>.84 </a:t>
              </a:r>
              <a:endParaRPr lang="en-US" sz="1000" i="0" dirty="0">
                <a:latin typeface="+mn-lt"/>
              </a:endParaRPr>
            </a:p>
          </p:txBody>
        </p:sp>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81000" y="7938"/>
            <a:ext cx="8305800" cy="588962"/>
          </a:xfrm>
        </p:spPr>
        <p:txBody>
          <a:bodyPr/>
          <a:lstStyle/>
          <a:p>
            <a:pPr eaLnBrk="1" hangingPunct="1"/>
            <a:r>
              <a:rPr lang="en-US" smtClean="0"/>
              <a:t>Learning Points: Case: </a:t>
            </a:r>
            <a:r>
              <a:rPr lang="en-US" i="1" smtClean="0"/>
              <a:t>American Connector Company</a:t>
            </a:r>
            <a:endParaRPr lang="en-US" smtClean="0"/>
          </a:p>
        </p:txBody>
      </p:sp>
      <p:sp>
        <p:nvSpPr>
          <p:cNvPr id="31747" name="Rectangle 3"/>
          <p:cNvSpPr>
            <a:spLocks noGrp="1" noChangeArrowheads="1"/>
          </p:cNvSpPr>
          <p:nvPr>
            <p:ph type="body" idx="1"/>
          </p:nvPr>
        </p:nvSpPr>
        <p:spPr>
          <a:xfrm>
            <a:off x="0" y="614363"/>
            <a:ext cx="9144000" cy="6040437"/>
          </a:xfrm>
          <a:noFill/>
        </p:spPr>
        <p:txBody>
          <a:bodyPr/>
          <a:lstStyle/>
          <a:p>
            <a:pPr marL="381000" indent="-381000" eaLnBrk="1" hangingPunct="1">
              <a:lnSpc>
                <a:spcPct val="80000"/>
              </a:lnSpc>
            </a:pPr>
            <a:r>
              <a:rPr lang="en-US" sz="1800" smtClean="0"/>
              <a:t>Assessing competitive operations strategies:</a:t>
            </a:r>
          </a:p>
          <a:p>
            <a:pPr marL="800100" lvl="1" indent="-342900" eaLnBrk="1" hangingPunct="1">
              <a:lnSpc>
                <a:spcPct val="80000"/>
              </a:lnSpc>
            </a:pPr>
            <a:r>
              <a:rPr lang="en-US" sz="1600" smtClean="0"/>
              <a:t>ACC and DJC have chosen different competitive strategies, resources, and processes</a:t>
            </a:r>
          </a:p>
          <a:p>
            <a:pPr marL="1219200" lvl="2" indent="-304800" eaLnBrk="1" hangingPunct="1">
              <a:lnSpc>
                <a:spcPct val="80000"/>
              </a:lnSpc>
            </a:pPr>
            <a:r>
              <a:rPr lang="en-US" sz="1400" smtClean="0"/>
              <a:t>DJC offers a standard product portfolio (sells a “manufacturing capability”) and is formidable learner</a:t>
            </a:r>
          </a:p>
          <a:p>
            <a:pPr marL="1219200" lvl="2" indent="-304800" eaLnBrk="1" hangingPunct="1">
              <a:lnSpc>
                <a:spcPct val="80000"/>
              </a:lnSpc>
            </a:pPr>
            <a:r>
              <a:rPr lang="en-US" sz="1400" smtClean="0"/>
              <a:t>ACC offers design &amp; mfg customization (sell “customer solutions”) but is not-aligned for 85% of business</a:t>
            </a:r>
          </a:p>
          <a:p>
            <a:pPr marL="800100" lvl="1" indent="-342900" eaLnBrk="1" hangingPunct="1">
              <a:lnSpc>
                <a:spcPct val="80000"/>
              </a:lnSpc>
            </a:pPr>
            <a:r>
              <a:rPr lang="en-US" sz="1600" smtClean="0"/>
              <a:t>Tools: framework elements + alignment (audit, product-process matrix) + 4 stages</a:t>
            </a:r>
          </a:p>
          <a:p>
            <a:pPr marL="381000" indent="-381000" eaLnBrk="1" hangingPunct="1">
              <a:lnSpc>
                <a:spcPct val="80000"/>
              </a:lnSpc>
            </a:pPr>
            <a:r>
              <a:rPr lang="en-US" sz="1800" smtClean="0"/>
              <a:t>Valuing an operations’ differentiation strategy must correct for differences in</a:t>
            </a:r>
          </a:p>
          <a:p>
            <a:pPr marL="800100" lvl="1" indent="-342900" eaLnBrk="1" hangingPunct="1">
              <a:lnSpc>
                <a:spcPct val="80000"/>
              </a:lnSpc>
              <a:buFontTx/>
              <a:buAutoNum type="arabicPeriod"/>
            </a:pPr>
            <a:r>
              <a:rPr lang="en-US" sz="1600" smtClean="0"/>
              <a:t>Location</a:t>
            </a:r>
          </a:p>
          <a:p>
            <a:pPr marL="800100" lvl="1" indent="-342900" eaLnBrk="1" hangingPunct="1">
              <a:lnSpc>
                <a:spcPct val="80000"/>
              </a:lnSpc>
              <a:buFontTx/>
              <a:buAutoNum type="arabicPeriod"/>
            </a:pPr>
            <a:r>
              <a:rPr lang="en-US" sz="1600" smtClean="0"/>
              <a:t>Volume and other deviations from planned operating conditions</a:t>
            </a:r>
          </a:p>
          <a:p>
            <a:pPr marL="800100" lvl="1" indent="-342900" eaLnBrk="1" hangingPunct="1">
              <a:lnSpc>
                <a:spcPct val="80000"/>
              </a:lnSpc>
              <a:buFontTx/>
              <a:buAutoNum type="arabicPeriod"/>
            </a:pPr>
            <a:r>
              <a:rPr lang="en-US" sz="1600" smtClean="0"/>
              <a:t>Strategic positioning</a:t>
            </a:r>
          </a:p>
          <a:p>
            <a:pPr marL="800100" lvl="1" indent="-342900" eaLnBrk="1" hangingPunct="1">
              <a:lnSpc>
                <a:spcPct val="80000"/>
              </a:lnSpc>
            </a:pPr>
            <a:r>
              <a:rPr lang="en-US" sz="1600" smtClean="0"/>
              <a:t>This break-down quantifies the trade-offs between competing on cost vs. innovation/flexibility</a:t>
            </a:r>
          </a:p>
          <a:p>
            <a:pPr marL="800100" lvl="1" indent="-342900" eaLnBrk="1" hangingPunct="1">
              <a:lnSpc>
                <a:spcPct val="80000"/>
              </a:lnSpc>
            </a:pPr>
            <a:r>
              <a:rPr lang="en-US" sz="1600" smtClean="0"/>
              <a:t>The remaining cost differential is attributable to operational efficiency</a:t>
            </a:r>
          </a:p>
          <a:p>
            <a:pPr marL="381000" indent="-381000" eaLnBrk="1" hangingPunct="1">
              <a:lnSpc>
                <a:spcPct val="80000"/>
              </a:lnSpc>
              <a:spcBef>
                <a:spcPts val="1200"/>
              </a:spcBef>
            </a:pPr>
            <a:r>
              <a:rPr lang="en-US" sz="1800" smtClean="0"/>
              <a:t>Designing strategic defense</a:t>
            </a:r>
          </a:p>
          <a:p>
            <a:pPr marL="800100" lvl="1" indent="-342900" eaLnBrk="1" hangingPunct="1">
              <a:lnSpc>
                <a:spcPct val="80000"/>
              </a:lnSpc>
              <a:spcBef>
                <a:spcPts val="400"/>
              </a:spcBef>
              <a:buFontTx/>
              <a:buAutoNum type="arabicPeriod"/>
            </a:pPr>
            <a:r>
              <a:rPr lang="en-US" sz="1600" smtClean="0"/>
              <a:t>On the operations side: Definitely implement operational improvement to eliminate </a:t>
            </a:r>
            <a:r>
              <a:rPr lang="en-US" sz="1600" smtClean="0">
                <a:latin typeface="Symbol" pitchFamily="18" charset="2"/>
              </a:rPr>
              <a:t>D</a:t>
            </a:r>
            <a:r>
              <a:rPr lang="en-US" sz="1600" i="1" smtClean="0"/>
              <a:t>C</a:t>
            </a:r>
            <a:r>
              <a:rPr lang="en-US" sz="1600" baseline="-25000" smtClean="0"/>
              <a:t>OE</a:t>
            </a:r>
            <a:r>
              <a:rPr lang="en-US" sz="1600" smtClean="0"/>
              <a:t> and safeguard own custom segment</a:t>
            </a:r>
          </a:p>
          <a:p>
            <a:pPr marL="1219200" lvl="2" indent="-304800" eaLnBrk="1" hangingPunct="1">
              <a:lnSpc>
                <a:spcPct val="80000"/>
              </a:lnSpc>
              <a:spcBef>
                <a:spcPts val="400"/>
              </a:spcBef>
            </a:pPr>
            <a:r>
              <a:rPr lang="en-US" sz="1400" smtClean="0"/>
              <a:t>The magnitude of the different line items dictate the priority in implementation</a:t>
            </a:r>
          </a:p>
          <a:p>
            <a:pPr marL="1219200" lvl="2" indent="-304800" eaLnBrk="1" hangingPunct="1">
              <a:lnSpc>
                <a:spcPct val="80000"/>
              </a:lnSpc>
              <a:spcBef>
                <a:spcPts val="400"/>
              </a:spcBef>
            </a:pPr>
            <a:r>
              <a:rPr lang="en-US" sz="1400" smtClean="0"/>
              <a:t>Consider “standard segment”: is current process best fit, implement separate tailored process, or exit it?</a:t>
            </a:r>
          </a:p>
          <a:p>
            <a:pPr marL="800100" lvl="1" indent="-342900" eaLnBrk="1" hangingPunct="1">
              <a:lnSpc>
                <a:spcPct val="80000"/>
              </a:lnSpc>
              <a:spcBef>
                <a:spcPts val="400"/>
              </a:spcBef>
              <a:buFontTx/>
              <a:buAutoNum type="arabicPeriod"/>
            </a:pPr>
            <a:r>
              <a:rPr lang="en-US" sz="1600" smtClean="0"/>
              <a:t>On the value side: how can we improve </a:t>
            </a:r>
            <a:r>
              <a:rPr lang="en-US" sz="1600" smtClean="0">
                <a:latin typeface="Symbol" pitchFamily="18" charset="2"/>
              </a:rPr>
              <a:t>D</a:t>
            </a:r>
            <a:r>
              <a:rPr lang="en-US" sz="1600" smtClean="0"/>
              <a:t>Value?  What is outlook for both segments? Can we rationalize SKU proliferation w/o hampering </a:t>
            </a:r>
            <a:r>
              <a:rPr lang="en-US" sz="1600" smtClean="0">
                <a:latin typeface="Symbol" pitchFamily="18" charset="2"/>
              </a:rPr>
              <a:t>D</a:t>
            </a:r>
            <a:r>
              <a:rPr lang="en-US" sz="1600" smtClean="0"/>
              <a:t>Value?</a:t>
            </a:r>
          </a:p>
          <a:p>
            <a:pPr marL="800100" lvl="1" indent="-342900" eaLnBrk="1" hangingPunct="1">
              <a:lnSpc>
                <a:spcPct val="80000"/>
              </a:lnSpc>
              <a:spcBef>
                <a:spcPts val="400"/>
              </a:spcBef>
              <a:buFontTx/>
              <a:buAutoNum type="arabicPeriod"/>
            </a:pPr>
            <a:r>
              <a:rPr lang="en-US" sz="1600" smtClean="0"/>
              <a:t>On the competitive side: Thwart  DJC entry: prevent them from gathering scale …</a:t>
            </a:r>
          </a:p>
          <a:p>
            <a:pPr marL="381000" indent="-381000" eaLnBrk="1" hangingPunct="1">
              <a:lnSpc>
                <a:spcPct val="80000"/>
              </a:lnSpc>
              <a:spcBef>
                <a:spcPts val="1200"/>
              </a:spcBef>
            </a:pPr>
            <a:r>
              <a:rPr lang="en-US" sz="1800" smtClean="0"/>
              <a:t>Insights: Bench marking must correct for inherent differences between apples and oranges. Sometimes companies that look like competitors may not be competitors</a:t>
            </a:r>
          </a:p>
          <a:p>
            <a:pPr marL="800100" lvl="1" indent="-342900" eaLnBrk="1" hangingPunct="1">
              <a:lnSpc>
                <a:spcPct val="80000"/>
              </a:lnSpc>
              <a:spcBef>
                <a:spcPts val="600"/>
              </a:spcBef>
            </a:pPr>
            <a:r>
              <a:rPr lang="en-US" sz="1600" smtClean="0"/>
              <a:t>Critical to sort out differences due to strategy and those due to pure inefficiency.  Without controlling for strategy differences, the situation may look worse than it actually is. </a:t>
            </a:r>
          </a:p>
          <a:p>
            <a:pPr marL="800100" lvl="1" indent="-342900" eaLnBrk="1" hangingPunct="1">
              <a:lnSpc>
                <a:spcPct val="80000"/>
              </a:lnSpc>
              <a:spcBef>
                <a:spcPts val="600"/>
              </a:spcBef>
            </a:pPr>
            <a:r>
              <a:rPr lang="en-US" sz="1600" smtClean="0"/>
              <a:t>Use benchmarking to target those capabilities that need improvement to better carry out strategy</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64" name="Rectangle 5"/>
          <p:cNvSpPr>
            <a:spLocks noChangeArrowheads="1"/>
          </p:cNvSpPr>
          <p:nvPr/>
        </p:nvSpPr>
        <p:spPr bwMode="auto">
          <a:xfrm>
            <a:off x="2749868" y="1595438"/>
            <a:ext cx="3502025" cy="2786063"/>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2772093" y="1822450"/>
            <a:ext cx="3422650" cy="253047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16200000">
            <a:off x="1466085" y="2616530"/>
            <a:ext cx="1208664" cy="293030"/>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dirty="0" smtClean="0">
                <a:solidFill>
                  <a:srgbClr val="000000"/>
                </a:solidFill>
                <a:latin typeface="Arial" pitchFamily="34" charset="0"/>
              </a:rPr>
              <a:t># products </a:t>
            </a:r>
            <a:r>
              <a:rPr lang="en-US" sz="1300" b="1" dirty="0" smtClean="0">
                <a:solidFill>
                  <a:srgbClr val="000000"/>
                </a:solidFill>
                <a:latin typeface="Arial" pitchFamily="34" charset="0"/>
              </a:rPr>
              <a:t>N</a:t>
            </a:r>
            <a:endParaRPr lang="en-US" sz="1300" b="1" i="0" dirty="0">
              <a:solidFill>
                <a:srgbClr val="000000"/>
              </a:solidFill>
              <a:latin typeface="Arial" pitchFamily="34" charset="0"/>
            </a:endParaRPr>
          </a:p>
        </p:txBody>
      </p:sp>
      <p:sp>
        <p:nvSpPr>
          <p:cNvPr id="35868" name="Freeform 26"/>
          <p:cNvSpPr>
            <a:spLocks/>
          </p:cNvSpPr>
          <p:nvPr/>
        </p:nvSpPr>
        <p:spPr bwMode="auto">
          <a:xfrm>
            <a:off x="3083243" y="2232660"/>
            <a:ext cx="1158875" cy="1337628"/>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 name="connsiteX0" fmla="*/ 0 w 10000"/>
              <a:gd name="connsiteY0" fmla="*/ 0 h 10000"/>
              <a:gd name="connsiteX1" fmla="*/ 2986 w 10000"/>
              <a:gd name="connsiteY1" fmla="*/ 3931 h 10000"/>
              <a:gd name="connsiteX2" fmla="*/ 5134 w 10000"/>
              <a:gd name="connsiteY2" fmla="*/ 6974 h 10000"/>
              <a:gd name="connsiteX3" fmla="*/ 10000 w 10000"/>
              <a:gd name="connsiteY3" fmla="*/ 10000 h 10000"/>
              <a:gd name="connsiteX0" fmla="*/ 0 w 10000"/>
              <a:gd name="connsiteY0" fmla="*/ 0 h 10000"/>
              <a:gd name="connsiteX1" fmla="*/ 1868 w 10000"/>
              <a:gd name="connsiteY1" fmla="*/ 4018 h 10000"/>
              <a:gd name="connsiteX2" fmla="*/ 5134 w 10000"/>
              <a:gd name="connsiteY2" fmla="*/ 6974 h 10000"/>
              <a:gd name="connsiteX3" fmla="*/ 10000 w 10000"/>
              <a:gd name="connsiteY3" fmla="*/ 10000 h 10000"/>
              <a:gd name="connsiteX0" fmla="*/ 0 w 10000"/>
              <a:gd name="connsiteY0" fmla="*/ 0 h 10000"/>
              <a:gd name="connsiteX1" fmla="*/ 1868 w 10000"/>
              <a:gd name="connsiteY1" fmla="*/ 4018 h 10000"/>
              <a:gd name="connsiteX2" fmla="*/ 5002 w 10000"/>
              <a:gd name="connsiteY2" fmla="*/ 7411 h 10000"/>
              <a:gd name="connsiteX3" fmla="*/ 10000 w 10000"/>
              <a:gd name="connsiteY3" fmla="*/ 10000 h 10000"/>
              <a:gd name="connsiteX0" fmla="*/ 0 w 10000"/>
              <a:gd name="connsiteY0" fmla="*/ 0 h 10000"/>
              <a:gd name="connsiteX1" fmla="*/ 1868 w 10000"/>
              <a:gd name="connsiteY1" fmla="*/ 4018 h 10000"/>
              <a:gd name="connsiteX2" fmla="*/ 5002 w 10000"/>
              <a:gd name="connsiteY2" fmla="*/ 7411 h 10000"/>
              <a:gd name="connsiteX3" fmla="*/ 10000 w 10000"/>
              <a:gd name="connsiteY3" fmla="*/ 10000 h 10000"/>
              <a:gd name="connsiteX0" fmla="*/ 0 w 10000"/>
              <a:gd name="connsiteY0" fmla="*/ 0 h 10000"/>
              <a:gd name="connsiteX1" fmla="*/ 1868 w 10000"/>
              <a:gd name="connsiteY1" fmla="*/ 4018 h 10000"/>
              <a:gd name="connsiteX2" fmla="*/ 4673 w 10000"/>
              <a:gd name="connsiteY2" fmla="*/ 7542 h 10000"/>
              <a:gd name="connsiteX3" fmla="*/ 10000 w 10000"/>
              <a:gd name="connsiteY3" fmla="*/ 10000 h 10000"/>
              <a:gd name="connsiteX0" fmla="*/ 0 w 10000"/>
              <a:gd name="connsiteY0" fmla="*/ 0 h 10000"/>
              <a:gd name="connsiteX1" fmla="*/ 1868 w 10000"/>
              <a:gd name="connsiteY1" fmla="*/ 4018 h 10000"/>
              <a:gd name="connsiteX2" fmla="*/ 4673 w 10000"/>
              <a:gd name="connsiteY2" fmla="*/ 7542 h 10000"/>
              <a:gd name="connsiteX3" fmla="*/ 10000 w 10000"/>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00" h="10000">
                <a:moveTo>
                  <a:pt x="0" y="0"/>
                </a:moveTo>
                <a:cubicBezTo>
                  <a:pt x="1124" y="2754"/>
                  <a:pt x="1089" y="2761"/>
                  <a:pt x="1868" y="4018"/>
                </a:cubicBezTo>
                <a:cubicBezTo>
                  <a:pt x="2647" y="5275"/>
                  <a:pt x="3318" y="6545"/>
                  <a:pt x="4673" y="7542"/>
                </a:cubicBezTo>
                <a:cubicBezTo>
                  <a:pt x="6028" y="8539"/>
                  <a:pt x="8323" y="9258"/>
                  <a:pt x="10000" y="10000"/>
                </a:cubicBezTo>
              </a:path>
            </a:pathLst>
          </a:custGeom>
          <a:noFill/>
          <a:ln w="28575">
            <a:solidFill>
              <a:schemeClr val="accent2">
                <a:lumMod val="60000"/>
                <a:lumOff val="40000"/>
              </a:schemeClr>
            </a:solidFill>
            <a:round/>
            <a:headEnd type="none" w="sm" len="sm"/>
            <a:tailEnd type="none" w="sm" len="sm"/>
          </a:ln>
        </p:spPr>
        <p:txBody>
          <a:bodyPr/>
          <a:lstStyle/>
          <a:p>
            <a:endParaRPr lang="en-US"/>
          </a:p>
        </p:txBody>
      </p:sp>
      <p:sp>
        <p:nvSpPr>
          <p:cNvPr id="35869" name="Freeform 27"/>
          <p:cNvSpPr>
            <a:spLocks/>
          </p:cNvSpPr>
          <p:nvPr/>
        </p:nvSpPr>
        <p:spPr bwMode="auto">
          <a:xfrm>
            <a:off x="2981643" y="3192463"/>
            <a:ext cx="3022600" cy="931863"/>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 name="connsiteX0" fmla="*/ 0 w 10000"/>
              <a:gd name="connsiteY0" fmla="*/ 0 h 10000"/>
              <a:gd name="connsiteX1" fmla="*/ 5338 w 10000"/>
              <a:gd name="connsiteY1" fmla="*/ 5922 h 10000"/>
              <a:gd name="connsiteX2" fmla="*/ 6854 w 10000"/>
              <a:gd name="connsiteY2" fmla="*/ 7530 h 10000"/>
              <a:gd name="connsiteX3" fmla="*/ 10000 w 10000"/>
              <a:gd name="connsiteY3"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10000 w 10000"/>
              <a:gd name="connsiteY1" fmla="*/ 10000 h 10000"/>
            </a:gdLst>
            <a:ahLst/>
            <a:cxnLst>
              <a:cxn ang="0">
                <a:pos x="connsiteX0" y="connsiteY0"/>
              </a:cxn>
              <a:cxn ang="0">
                <a:pos x="connsiteX1" y="connsiteY1"/>
              </a:cxn>
            </a:cxnLst>
            <a:rect l="l" t="t" r="r" b="b"/>
            <a:pathLst>
              <a:path w="10000" h="10000">
                <a:moveTo>
                  <a:pt x="0" y="0"/>
                </a:moveTo>
                <a:lnTo>
                  <a:pt x="10000" y="10000"/>
                </a:lnTo>
              </a:path>
            </a:pathLst>
          </a:custGeom>
          <a:noFill/>
          <a:ln w="28575">
            <a:solidFill>
              <a:schemeClr val="tx1"/>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08768" y="4705668"/>
            <a:ext cx="920750" cy="29051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dirty="0">
                <a:solidFill>
                  <a:srgbClr val="000000"/>
                </a:solidFill>
                <a:latin typeface="Arial" pitchFamily="34" charset="0"/>
              </a:rPr>
              <a:t>Unit Cost</a:t>
            </a:r>
          </a:p>
        </p:txBody>
      </p:sp>
      <p:sp>
        <p:nvSpPr>
          <p:cNvPr id="35871" name="Text Box 29"/>
          <p:cNvSpPr txBox="1">
            <a:spLocks noChangeArrowheads="1"/>
          </p:cNvSpPr>
          <p:nvPr/>
        </p:nvSpPr>
        <p:spPr bwMode="auto">
          <a:xfrm>
            <a:off x="5950268" y="4674553"/>
            <a:ext cx="450850" cy="304800"/>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2749868" y="4674553"/>
            <a:ext cx="519113" cy="304800"/>
          </a:xfrm>
          <a:prstGeom prst="rect">
            <a:avLst/>
          </a:prstGeom>
          <a:noFill/>
          <a:ln w="12700">
            <a:noFill/>
            <a:miter lim="800000"/>
            <a:headEnd type="none" w="sm" len="sm"/>
            <a:tailEnd type="none" w="sm" len="sm"/>
          </a:ln>
        </p:spPr>
        <p:txBody>
          <a:bodyPr wrap="none">
            <a:spAutoFit/>
          </a:bodyPr>
          <a:lstStyle/>
          <a:p>
            <a:pPr eaLnBrk="0" hangingPunct="0"/>
            <a:r>
              <a:rPr lang="en-US" sz="1400" i="0" dirty="0">
                <a:latin typeface="Arial" pitchFamily="34" charset="0"/>
              </a:rPr>
              <a:t>high</a:t>
            </a:r>
          </a:p>
        </p:txBody>
      </p:sp>
      <p:sp>
        <p:nvSpPr>
          <p:cNvPr id="35873" name="Text Box 31"/>
          <p:cNvSpPr txBox="1">
            <a:spLocks noChangeArrowheads="1"/>
          </p:cNvSpPr>
          <p:nvPr/>
        </p:nvSpPr>
        <p:spPr bwMode="auto">
          <a:xfrm rot="16200000">
            <a:off x="2319655" y="4048125"/>
            <a:ext cx="450850" cy="304800"/>
          </a:xfrm>
          <a:prstGeom prst="rect">
            <a:avLst/>
          </a:prstGeom>
          <a:noFill/>
          <a:ln w="12700">
            <a:noFill/>
            <a:miter lim="800000"/>
            <a:headEnd type="none" w="sm" len="sm"/>
            <a:tailEnd type="none" w="sm" len="sm"/>
          </a:ln>
        </p:spPr>
        <p:txBody>
          <a:bodyPr wrap="none">
            <a:spAutoFit/>
          </a:bodyPr>
          <a:lstStyle/>
          <a:p>
            <a:pPr eaLnBrk="0" hangingPunct="0"/>
            <a:r>
              <a:rPr lang="en-US" sz="1400" i="0" dirty="0">
                <a:latin typeface="Arial" pitchFamily="34" charset="0"/>
              </a:rPr>
              <a:t>low</a:t>
            </a:r>
          </a:p>
        </p:txBody>
      </p:sp>
      <p:sp>
        <p:nvSpPr>
          <p:cNvPr id="35874" name="Text Box 32"/>
          <p:cNvSpPr txBox="1">
            <a:spLocks noChangeArrowheads="1"/>
          </p:cNvSpPr>
          <p:nvPr/>
        </p:nvSpPr>
        <p:spPr bwMode="auto">
          <a:xfrm rot="16200000">
            <a:off x="2232343" y="1538288"/>
            <a:ext cx="519113" cy="304800"/>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438843" y="1212850"/>
            <a:ext cx="2635250" cy="366713"/>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2843467" y="1653540"/>
            <a:ext cx="1856597" cy="461665"/>
          </a:xfrm>
          <a:prstGeom prst="wedgeRectCallout">
            <a:avLst>
              <a:gd name="adj1" fmla="val -32206"/>
              <a:gd name="adj2" fmla="val 92616"/>
            </a:avLst>
          </a:prstGeom>
          <a:solidFill>
            <a:schemeClr val="accent6">
              <a:lumMod val="20000"/>
              <a:lumOff val="80000"/>
            </a:schemeClr>
          </a:solidFill>
          <a:ln w="12700">
            <a:solidFill>
              <a:schemeClr val="tx1"/>
            </a:solidFill>
            <a:miter lim="800000"/>
            <a:headEnd type="none" w="sm" len="sm"/>
            <a:tailEnd type="none" w="sm" len="sm"/>
          </a:ln>
        </p:spPr>
        <p:txBody>
          <a:bodyPr wrap="none">
            <a:spAutoFit/>
          </a:bodyPr>
          <a:lstStyle/>
          <a:p>
            <a:pPr algn="ctr" eaLnBrk="0" hangingPunct="0"/>
            <a:r>
              <a:rPr lang="en-US" sz="1200" i="0" dirty="0" smtClean="0">
                <a:latin typeface="Arial" pitchFamily="34" charset="0"/>
              </a:rPr>
              <a:t>Optimized management </a:t>
            </a:r>
          </a:p>
          <a:p>
            <a:pPr algn="ctr" eaLnBrk="0" hangingPunct="0"/>
            <a:r>
              <a:rPr lang="en-US" sz="1200" i="0" dirty="0" smtClean="0">
                <a:latin typeface="Arial" pitchFamily="34" charset="0"/>
              </a:rPr>
              <a:t>of existing system</a:t>
            </a:r>
            <a:endParaRPr lang="en-US" sz="1200" i="0" dirty="0">
              <a:latin typeface="Arial" pitchFamily="34" charset="0"/>
            </a:endParaRPr>
          </a:p>
        </p:txBody>
      </p:sp>
      <p:sp>
        <p:nvSpPr>
          <p:cNvPr id="35877" name="AutoShape 35"/>
          <p:cNvSpPr>
            <a:spLocks noChangeArrowheads="1"/>
          </p:cNvSpPr>
          <p:nvPr/>
        </p:nvSpPr>
        <p:spPr bwMode="auto">
          <a:xfrm>
            <a:off x="4251960" y="3894138"/>
            <a:ext cx="1165859" cy="461665"/>
          </a:xfrm>
          <a:prstGeom prst="wedgeRectCallout">
            <a:avLst>
              <a:gd name="adj1" fmla="val -3463"/>
              <a:gd name="adj2" fmla="val -70774"/>
            </a:avLst>
          </a:prstGeom>
          <a:noFill/>
          <a:ln w="12700">
            <a:solidFill>
              <a:schemeClr val="tx1"/>
            </a:solidFill>
            <a:miter lim="800000"/>
            <a:headEnd type="none" w="sm" len="sm"/>
            <a:tailEnd type="none" w="sm" len="sm"/>
          </a:ln>
        </p:spPr>
        <p:txBody>
          <a:bodyPr wrap="square">
            <a:spAutoFit/>
          </a:bodyPr>
          <a:lstStyle/>
          <a:p>
            <a:pPr algn="ctr" eaLnBrk="0" hangingPunct="0"/>
            <a:r>
              <a:rPr lang="en-US" sz="1200" i="0" dirty="0" smtClean="0">
                <a:latin typeface="Arial" pitchFamily="34" charset="0"/>
              </a:rPr>
              <a:t>Linear </a:t>
            </a:r>
          </a:p>
          <a:p>
            <a:pPr algn="ctr" eaLnBrk="0" hangingPunct="0"/>
            <a:r>
              <a:rPr lang="en-US" sz="1200" i="0" dirty="0" smtClean="0">
                <a:latin typeface="Arial" pitchFamily="34" charset="0"/>
              </a:rPr>
              <a:t>management</a:t>
            </a:r>
            <a:endParaRPr lang="en-US" sz="1200" i="0" dirty="0">
              <a:latin typeface="Arial" pitchFamily="34" charset="0"/>
            </a:endParaRPr>
          </a:p>
        </p:txBody>
      </p:sp>
      <p:sp>
        <p:nvSpPr>
          <p:cNvPr id="35843" name="Rectangle 2"/>
          <p:cNvSpPr>
            <a:spLocks noGrp="1" noChangeArrowheads="1"/>
          </p:cNvSpPr>
          <p:nvPr>
            <p:ph type="title"/>
          </p:nvPr>
        </p:nvSpPr>
        <p:spPr/>
        <p:txBody>
          <a:bodyPr/>
          <a:lstStyle/>
          <a:p>
            <a:pPr eaLnBrk="1" hangingPunct="1"/>
            <a:r>
              <a:rPr lang="en-US" i="1" dirty="0" smtClean="0"/>
              <a:t>Summary so far: </a:t>
            </a:r>
            <a:r>
              <a:rPr lang="en-US" dirty="0" smtClean="0"/>
              <a:t>Trade-offs, Operations Management and Operations Strategy</a:t>
            </a:r>
          </a:p>
        </p:txBody>
      </p:sp>
      <p:cxnSp>
        <p:nvCxnSpPr>
          <p:cNvPr id="42" name="Straight Connector 41"/>
          <p:cNvCxnSpPr/>
          <p:nvPr/>
        </p:nvCxnSpPr>
        <p:spPr bwMode="auto">
          <a:xfrm rot="5400000" flipH="1" flipV="1">
            <a:off x="3790950" y="3958590"/>
            <a:ext cx="83058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4" name="Straight Connector 43"/>
          <p:cNvCxnSpPr>
            <a:stCxn id="35868" idx="3"/>
          </p:cNvCxnSpPr>
          <p:nvPr/>
        </p:nvCxnSpPr>
        <p:spPr bwMode="auto">
          <a:xfrm flipH="1" flipV="1">
            <a:off x="2735580" y="3550920"/>
            <a:ext cx="1506538" cy="19368"/>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5" name="TextBox 44"/>
          <p:cNvSpPr txBox="1"/>
          <p:nvPr/>
        </p:nvSpPr>
        <p:spPr>
          <a:xfrm>
            <a:off x="2354580" y="3383280"/>
            <a:ext cx="389850" cy="338554"/>
          </a:xfrm>
          <a:prstGeom prst="rect">
            <a:avLst/>
          </a:prstGeom>
          <a:noFill/>
        </p:spPr>
        <p:txBody>
          <a:bodyPr wrap="none" rtlCol="0">
            <a:spAutoFit/>
          </a:bodyPr>
          <a:lstStyle/>
          <a:p>
            <a:r>
              <a:rPr lang="en-US" sz="1600" i="0" dirty="0" smtClean="0"/>
              <a:t>10</a:t>
            </a:r>
            <a:endParaRPr lang="en-US" sz="1600" i="0" dirty="0"/>
          </a:p>
        </p:txBody>
      </p:sp>
      <p:cxnSp>
        <p:nvCxnSpPr>
          <p:cNvPr id="46" name="Straight Connector 45"/>
          <p:cNvCxnSpPr/>
          <p:nvPr/>
        </p:nvCxnSpPr>
        <p:spPr bwMode="auto">
          <a:xfrm flipH="1" flipV="1">
            <a:off x="2735580" y="3192780"/>
            <a:ext cx="1506538" cy="19368"/>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8" name="TextBox 47"/>
          <p:cNvSpPr txBox="1"/>
          <p:nvPr/>
        </p:nvSpPr>
        <p:spPr>
          <a:xfrm>
            <a:off x="2354580" y="3017520"/>
            <a:ext cx="389850" cy="338554"/>
          </a:xfrm>
          <a:prstGeom prst="rect">
            <a:avLst/>
          </a:prstGeom>
          <a:noFill/>
        </p:spPr>
        <p:txBody>
          <a:bodyPr wrap="none" rtlCol="0">
            <a:spAutoFit/>
          </a:bodyPr>
          <a:lstStyle/>
          <a:p>
            <a:r>
              <a:rPr lang="en-US" sz="1600" i="0" dirty="0" smtClean="0"/>
              <a:t>20</a:t>
            </a:r>
            <a:endParaRPr lang="en-US" sz="1600" i="0" dirty="0"/>
          </a:p>
        </p:txBody>
      </p:sp>
      <p:sp>
        <p:nvSpPr>
          <p:cNvPr id="49" name="TextBox 48"/>
          <p:cNvSpPr txBox="1"/>
          <p:nvPr/>
        </p:nvSpPr>
        <p:spPr>
          <a:xfrm>
            <a:off x="4069080" y="4373880"/>
            <a:ext cx="276038" cy="338554"/>
          </a:xfrm>
          <a:prstGeom prst="rect">
            <a:avLst/>
          </a:prstGeom>
          <a:noFill/>
        </p:spPr>
        <p:txBody>
          <a:bodyPr wrap="none" rtlCol="0">
            <a:spAutoFit/>
          </a:bodyPr>
          <a:lstStyle/>
          <a:p>
            <a:r>
              <a:rPr lang="en-US" sz="1600" dirty="0" smtClean="0"/>
              <a:t>c</a:t>
            </a:r>
            <a:endParaRPr lang="en-US" sz="1600" dirty="0"/>
          </a:p>
        </p:txBody>
      </p:sp>
      <p:sp>
        <p:nvSpPr>
          <p:cNvPr id="50" name="TextBox 49"/>
          <p:cNvSpPr txBox="1"/>
          <p:nvPr/>
        </p:nvSpPr>
        <p:spPr>
          <a:xfrm>
            <a:off x="2842260" y="4373880"/>
            <a:ext cx="378630" cy="338554"/>
          </a:xfrm>
          <a:prstGeom prst="rect">
            <a:avLst/>
          </a:prstGeom>
          <a:noFill/>
        </p:spPr>
        <p:txBody>
          <a:bodyPr wrap="none" rtlCol="0">
            <a:spAutoFit/>
          </a:bodyPr>
          <a:lstStyle/>
          <a:p>
            <a:r>
              <a:rPr lang="en-US" sz="1600" i="0" dirty="0" smtClean="0"/>
              <a:t>2</a:t>
            </a:r>
            <a:r>
              <a:rPr lang="en-US" sz="1600" dirty="0" smtClean="0"/>
              <a:t>c</a:t>
            </a:r>
            <a:endParaRPr lang="en-US" sz="1600" dirty="0"/>
          </a:p>
        </p:txBody>
      </p:sp>
      <p:cxnSp>
        <p:nvCxnSpPr>
          <p:cNvPr id="51" name="Straight Connector 50"/>
          <p:cNvCxnSpPr/>
          <p:nvPr/>
        </p:nvCxnSpPr>
        <p:spPr bwMode="auto">
          <a:xfrm rot="5400000" flipH="1" flipV="1">
            <a:off x="2472690" y="3798570"/>
            <a:ext cx="115062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53" name="Straight Connector 52"/>
          <p:cNvCxnSpPr/>
          <p:nvPr/>
        </p:nvCxnSpPr>
        <p:spPr bwMode="auto">
          <a:xfrm rot="5400000" flipH="1" flipV="1">
            <a:off x="2998470" y="3798570"/>
            <a:ext cx="115062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57" name="Freeform 56"/>
          <p:cNvSpPr/>
          <p:nvPr/>
        </p:nvSpPr>
        <p:spPr bwMode="auto">
          <a:xfrm>
            <a:off x="3581400" y="2225040"/>
            <a:ext cx="2484120" cy="1767840"/>
          </a:xfrm>
          <a:custGeom>
            <a:avLst/>
            <a:gdLst>
              <a:gd name="connsiteX0" fmla="*/ 0 w 2545080"/>
              <a:gd name="connsiteY0" fmla="*/ 0 h 1821180"/>
              <a:gd name="connsiteX1" fmla="*/ 350520 w 2545080"/>
              <a:gd name="connsiteY1" fmla="*/ 518160 h 1821180"/>
              <a:gd name="connsiteX2" fmla="*/ 784860 w 2545080"/>
              <a:gd name="connsiteY2" fmla="*/ 86868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792480 w 2545080"/>
              <a:gd name="connsiteY2" fmla="*/ 92202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41732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417320 h 1821180"/>
              <a:gd name="connsiteX4" fmla="*/ 2148840 w 2545080"/>
              <a:gd name="connsiteY4" fmla="*/ 1691640 h 1821180"/>
              <a:gd name="connsiteX5" fmla="*/ 2545080 w 2545080"/>
              <a:gd name="connsiteY5" fmla="*/ 1821180 h 1821180"/>
              <a:gd name="connsiteX0" fmla="*/ 0 w 2575560"/>
              <a:gd name="connsiteY0" fmla="*/ 0 h 1836420"/>
              <a:gd name="connsiteX1" fmla="*/ 350520 w 2575560"/>
              <a:gd name="connsiteY1" fmla="*/ 518160 h 1836420"/>
              <a:gd name="connsiteX2" fmla="*/ 807720 w 2575560"/>
              <a:gd name="connsiteY2" fmla="*/ 1013460 h 1836420"/>
              <a:gd name="connsiteX3" fmla="*/ 1432560 w 2575560"/>
              <a:gd name="connsiteY3" fmla="*/ 1417320 h 1836420"/>
              <a:gd name="connsiteX4" fmla="*/ 2148840 w 2575560"/>
              <a:gd name="connsiteY4" fmla="*/ 1691640 h 1836420"/>
              <a:gd name="connsiteX5" fmla="*/ 2575560 w 2575560"/>
              <a:gd name="connsiteY5" fmla="*/ 1836420 h 1836420"/>
              <a:gd name="connsiteX0" fmla="*/ 0 w 2484120"/>
              <a:gd name="connsiteY0" fmla="*/ 0 h 1767840"/>
              <a:gd name="connsiteX1" fmla="*/ 259080 w 2484120"/>
              <a:gd name="connsiteY1" fmla="*/ 449580 h 1767840"/>
              <a:gd name="connsiteX2" fmla="*/ 716280 w 2484120"/>
              <a:gd name="connsiteY2" fmla="*/ 944880 h 1767840"/>
              <a:gd name="connsiteX3" fmla="*/ 1341120 w 2484120"/>
              <a:gd name="connsiteY3" fmla="*/ 1348740 h 1767840"/>
              <a:gd name="connsiteX4" fmla="*/ 2057400 w 2484120"/>
              <a:gd name="connsiteY4" fmla="*/ 1623060 h 1767840"/>
              <a:gd name="connsiteX5" fmla="*/ 2484120 w 2484120"/>
              <a:gd name="connsiteY5" fmla="*/ 1767840 h 176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4120" h="1767840">
                <a:moveTo>
                  <a:pt x="0" y="0"/>
                </a:moveTo>
                <a:cubicBezTo>
                  <a:pt x="109855" y="186690"/>
                  <a:pt x="139700" y="292100"/>
                  <a:pt x="259080" y="449580"/>
                </a:cubicBezTo>
                <a:cubicBezTo>
                  <a:pt x="378460" y="607060"/>
                  <a:pt x="535940" y="795020"/>
                  <a:pt x="716280" y="944880"/>
                </a:cubicBezTo>
                <a:cubicBezTo>
                  <a:pt x="896620" y="1094740"/>
                  <a:pt x="1117600" y="1235710"/>
                  <a:pt x="1341120" y="1348740"/>
                </a:cubicBezTo>
                <a:cubicBezTo>
                  <a:pt x="1564640" y="1461770"/>
                  <a:pt x="1866900" y="1553210"/>
                  <a:pt x="2057400" y="1623060"/>
                </a:cubicBezTo>
                <a:cubicBezTo>
                  <a:pt x="2247900" y="1692910"/>
                  <a:pt x="2416810" y="1743710"/>
                  <a:pt x="2484120" y="1767840"/>
                </a:cubicBezTo>
              </a:path>
            </a:pathLst>
          </a:cu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1" u="none" strike="noStrike" cap="none" normalizeH="0" baseline="0" smtClean="0">
              <a:ln>
                <a:noFill/>
              </a:ln>
              <a:solidFill>
                <a:schemeClr val="tx1"/>
              </a:solidFill>
              <a:effectLst/>
              <a:latin typeface="Times New Roman" pitchFamily="18" charset="0"/>
            </a:endParaRPr>
          </a:p>
        </p:txBody>
      </p:sp>
      <p:sp>
        <p:nvSpPr>
          <p:cNvPr id="58" name="AutoShape 34"/>
          <p:cNvSpPr>
            <a:spLocks noChangeArrowheads="1"/>
          </p:cNvSpPr>
          <p:nvPr/>
        </p:nvSpPr>
        <p:spPr bwMode="auto">
          <a:xfrm>
            <a:off x="4300340" y="2446020"/>
            <a:ext cx="1457450" cy="461665"/>
          </a:xfrm>
          <a:prstGeom prst="wedgeRectCallout">
            <a:avLst>
              <a:gd name="adj1" fmla="val -43602"/>
              <a:gd name="adj2" fmla="val 79411"/>
            </a:avLst>
          </a:prstGeom>
          <a:solidFill>
            <a:srgbClr val="FF7C80"/>
          </a:solidFill>
          <a:ln w="12700">
            <a:solidFill>
              <a:schemeClr val="tx1"/>
            </a:solidFill>
            <a:miter lim="800000"/>
            <a:headEnd type="none" w="sm" len="sm"/>
            <a:tailEnd type="none" w="sm" len="sm"/>
          </a:ln>
        </p:spPr>
        <p:txBody>
          <a:bodyPr wrap="none">
            <a:spAutoFit/>
          </a:bodyPr>
          <a:lstStyle/>
          <a:p>
            <a:pPr algn="ctr" eaLnBrk="0" hangingPunct="0"/>
            <a:r>
              <a:rPr lang="en-US" sz="1200" b="1" i="0" dirty="0" smtClean="0">
                <a:solidFill>
                  <a:schemeClr val="bg1"/>
                </a:solidFill>
                <a:latin typeface="Arial" pitchFamily="34" charset="0"/>
              </a:rPr>
              <a:t>Optimized</a:t>
            </a:r>
          </a:p>
          <a:p>
            <a:pPr algn="ctr" eaLnBrk="0" hangingPunct="0"/>
            <a:r>
              <a:rPr lang="en-US" sz="1200" b="1" i="0" dirty="0" smtClean="0">
                <a:solidFill>
                  <a:schemeClr val="bg1"/>
                </a:solidFill>
                <a:latin typeface="Arial" pitchFamily="34" charset="0"/>
              </a:rPr>
              <a:t>operating system</a:t>
            </a:r>
            <a:endParaRPr lang="en-US" sz="1200" b="1" i="0" dirty="0">
              <a:solidFill>
                <a:schemeClr val="bg1"/>
              </a:solidFill>
              <a:latin typeface="Arial" pitchFamily="34" charset="0"/>
            </a:endParaRPr>
          </a:p>
        </p:txBody>
      </p:sp>
      <p:sp>
        <p:nvSpPr>
          <p:cNvPr id="60" name="Rectangle 3"/>
          <p:cNvSpPr txBox="1">
            <a:spLocks noChangeArrowheads="1"/>
          </p:cNvSpPr>
          <p:nvPr/>
        </p:nvSpPr>
        <p:spPr bwMode="auto">
          <a:xfrm>
            <a:off x="455613" y="5455920"/>
            <a:ext cx="8229600" cy="106553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kumimoji="0" lang="en-US" sz="2000" b="0" i="0" u="none" strike="noStrike" kern="0" cap="none" spc="0" normalizeH="0" baseline="0" noProof="0" smtClean="0">
                <a:ln>
                  <a:noFill/>
                </a:ln>
                <a:solidFill>
                  <a:schemeClr val="tx1"/>
                </a:solidFill>
                <a:effectLst/>
                <a:uLnTx/>
                <a:uFillTx/>
                <a:latin typeface="+mn-lt"/>
                <a:ea typeface="+mn-ea"/>
                <a:cs typeface="+mn-cs"/>
              </a:rPr>
              <a:t>Trade-off Principle: Operational competencies are governed by trade-offs that result from the specific operational system of assets and processes.</a:t>
            </a: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xEl>
                                              <p:pRg st="0" end="0"/>
                                            </p:txEl>
                                          </p:spTgt>
                                        </p:tgtEl>
                                        <p:attrNameLst>
                                          <p:attrName>style.visibility</p:attrName>
                                        </p:attrNameLst>
                                      </p:cBhvr>
                                      <p:to>
                                        <p:strVal val="visible"/>
                                      </p:to>
                                    </p:set>
                                    <p:anim calcmode="lin" valueType="num">
                                      <p:cBhvr additive="base">
                                        <p:cTn id="7"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962025" y="1798638"/>
            <a:ext cx="7518400" cy="3681412"/>
          </a:xfrm>
          <a:prstGeom prst="rect">
            <a:avLst/>
          </a:prstGeom>
          <a:solidFill>
            <a:srgbClr val="CCECFF"/>
          </a:solidFill>
          <a:ln w="19050">
            <a:solidFill>
              <a:srgbClr val="808080"/>
            </a:solidFill>
            <a:miter lim="800000"/>
            <a:headEnd/>
            <a:tailEnd/>
          </a:ln>
        </p:spPr>
        <p:txBody>
          <a:bodyPr/>
          <a:lstStyle/>
          <a:p>
            <a:endParaRPr lang="en-US"/>
          </a:p>
        </p:txBody>
      </p:sp>
      <p:sp>
        <p:nvSpPr>
          <p:cNvPr id="44035" name="Rectangle 3"/>
          <p:cNvSpPr>
            <a:spLocks noGrp="1" noChangeArrowheads="1"/>
          </p:cNvSpPr>
          <p:nvPr>
            <p:ph type="title"/>
          </p:nvPr>
        </p:nvSpPr>
        <p:spPr/>
        <p:txBody>
          <a:bodyPr/>
          <a:lstStyle/>
          <a:p>
            <a:pPr eaLnBrk="1" hangingPunct="1"/>
            <a:r>
              <a:rPr lang="en-US" smtClean="0"/>
              <a:t>What is Productivity?</a:t>
            </a:r>
            <a:br>
              <a:rPr lang="en-US" smtClean="0"/>
            </a:br>
            <a:r>
              <a:rPr lang="en-US" smtClean="0"/>
              <a:t>	Powertrains per 1000 hours worked</a:t>
            </a:r>
          </a:p>
        </p:txBody>
      </p:sp>
      <p:sp>
        <p:nvSpPr>
          <p:cNvPr id="44036" name="Line 4"/>
          <p:cNvSpPr>
            <a:spLocks noChangeShapeType="1"/>
          </p:cNvSpPr>
          <p:nvPr/>
        </p:nvSpPr>
        <p:spPr bwMode="auto">
          <a:xfrm>
            <a:off x="962025" y="4737100"/>
            <a:ext cx="7518400" cy="3175"/>
          </a:xfrm>
          <a:prstGeom prst="line">
            <a:avLst/>
          </a:prstGeom>
          <a:noFill/>
          <a:ln w="0">
            <a:solidFill>
              <a:srgbClr val="000000"/>
            </a:solidFill>
            <a:prstDash val="dash"/>
            <a:round/>
            <a:headEnd/>
            <a:tailEnd/>
          </a:ln>
        </p:spPr>
        <p:txBody>
          <a:bodyPr/>
          <a:lstStyle/>
          <a:p>
            <a:endParaRPr lang="en-US"/>
          </a:p>
        </p:txBody>
      </p:sp>
      <p:sp>
        <p:nvSpPr>
          <p:cNvPr id="44037" name="Line 5"/>
          <p:cNvSpPr>
            <a:spLocks noChangeShapeType="1"/>
          </p:cNvSpPr>
          <p:nvPr/>
        </p:nvSpPr>
        <p:spPr bwMode="auto">
          <a:xfrm>
            <a:off x="962025" y="3994150"/>
            <a:ext cx="7518400" cy="3175"/>
          </a:xfrm>
          <a:prstGeom prst="line">
            <a:avLst/>
          </a:prstGeom>
          <a:noFill/>
          <a:ln w="0">
            <a:solidFill>
              <a:srgbClr val="000000"/>
            </a:solidFill>
            <a:prstDash val="dash"/>
            <a:round/>
            <a:headEnd/>
            <a:tailEnd/>
          </a:ln>
        </p:spPr>
        <p:txBody>
          <a:bodyPr/>
          <a:lstStyle/>
          <a:p>
            <a:endParaRPr lang="en-US"/>
          </a:p>
        </p:txBody>
      </p:sp>
      <p:sp>
        <p:nvSpPr>
          <p:cNvPr id="44038" name="Line 6"/>
          <p:cNvSpPr>
            <a:spLocks noChangeShapeType="1"/>
          </p:cNvSpPr>
          <p:nvPr/>
        </p:nvSpPr>
        <p:spPr bwMode="auto">
          <a:xfrm>
            <a:off x="962025" y="3281363"/>
            <a:ext cx="7518400" cy="3175"/>
          </a:xfrm>
          <a:prstGeom prst="line">
            <a:avLst/>
          </a:prstGeom>
          <a:noFill/>
          <a:ln w="0">
            <a:solidFill>
              <a:srgbClr val="000000"/>
            </a:solidFill>
            <a:prstDash val="dash"/>
            <a:round/>
            <a:headEnd/>
            <a:tailEnd/>
          </a:ln>
        </p:spPr>
        <p:txBody>
          <a:bodyPr/>
          <a:lstStyle/>
          <a:p>
            <a:endParaRPr lang="en-US"/>
          </a:p>
        </p:txBody>
      </p:sp>
      <p:sp>
        <p:nvSpPr>
          <p:cNvPr id="44039" name="Line 7"/>
          <p:cNvSpPr>
            <a:spLocks noChangeShapeType="1"/>
          </p:cNvSpPr>
          <p:nvPr/>
        </p:nvSpPr>
        <p:spPr bwMode="auto">
          <a:xfrm>
            <a:off x="962025" y="2538413"/>
            <a:ext cx="7518400" cy="3175"/>
          </a:xfrm>
          <a:prstGeom prst="line">
            <a:avLst/>
          </a:prstGeom>
          <a:noFill/>
          <a:ln w="0">
            <a:solidFill>
              <a:srgbClr val="000000"/>
            </a:solidFill>
            <a:prstDash val="dash"/>
            <a:round/>
            <a:headEnd/>
            <a:tailEnd/>
          </a:ln>
        </p:spPr>
        <p:txBody>
          <a:bodyPr/>
          <a:lstStyle/>
          <a:p>
            <a:endParaRPr lang="en-US"/>
          </a:p>
        </p:txBody>
      </p:sp>
      <p:sp>
        <p:nvSpPr>
          <p:cNvPr id="44040" name="Line 8"/>
          <p:cNvSpPr>
            <a:spLocks noChangeShapeType="1"/>
          </p:cNvSpPr>
          <p:nvPr/>
        </p:nvSpPr>
        <p:spPr bwMode="auto">
          <a:xfrm>
            <a:off x="962025" y="1798638"/>
            <a:ext cx="7518400" cy="1587"/>
          </a:xfrm>
          <a:prstGeom prst="line">
            <a:avLst/>
          </a:prstGeom>
          <a:noFill/>
          <a:ln w="0">
            <a:solidFill>
              <a:srgbClr val="000000"/>
            </a:solidFill>
            <a:prstDash val="sysDash"/>
            <a:round/>
            <a:headEnd/>
            <a:tailEnd/>
          </a:ln>
        </p:spPr>
        <p:txBody>
          <a:bodyPr/>
          <a:lstStyle/>
          <a:p>
            <a:endParaRPr lang="en-US"/>
          </a:p>
        </p:txBody>
      </p:sp>
      <p:sp>
        <p:nvSpPr>
          <p:cNvPr id="44041" name="Line 9"/>
          <p:cNvSpPr>
            <a:spLocks noChangeShapeType="1"/>
          </p:cNvSpPr>
          <p:nvPr/>
        </p:nvSpPr>
        <p:spPr bwMode="auto">
          <a:xfrm>
            <a:off x="962025" y="1798638"/>
            <a:ext cx="1588" cy="3681412"/>
          </a:xfrm>
          <a:prstGeom prst="line">
            <a:avLst/>
          </a:prstGeom>
          <a:noFill/>
          <a:ln w="0">
            <a:solidFill>
              <a:srgbClr val="000000"/>
            </a:solidFill>
            <a:round/>
            <a:headEnd/>
            <a:tailEnd/>
          </a:ln>
        </p:spPr>
        <p:txBody>
          <a:bodyPr/>
          <a:lstStyle/>
          <a:p>
            <a:endParaRPr lang="en-US"/>
          </a:p>
        </p:txBody>
      </p:sp>
      <p:sp>
        <p:nvSpPr>
          <p:cNvPr id="44042" name="Line 10"/>
          <p:cNvSpPr>
            <a:spLocks noChangeShapeType="1"/>
          </p:cNvSpPr>
          <p:nvPr/>
        </p:nvSpPr>
        <p:spPr bwMode="auto">
          <a:xfrm>
            <a:off x="887413" y="5480050"/>
            <a:ext cx="74612" cy="3175"/>
          </a:xfrm>
          <a:prstGeom prst="line">
            <a:avLst/>
          </a:prstGeom>
          <a:noFill/>
          <a:ln w="0">
            <a:solidFill>
              <a:srgbClr val="000000"/>
            </a:solidFill>
            <a:round/>
            <a:headEnd/>
            <a:tailEnd/>
          </a:ln>
        </p:spPr>
        <p:txBody>
          <a:bodyPr/>
          <a:lstStyle/>
          <a:p>
            <a:endParaRPr lang="en-US"/>
          </a:p>
        </p:txBody>
      </p:sp>
      <p:sp>
        <p:nvSpPr>
          <p:cNvPr id="44043" name="Line 11"/>
          <p:cNvSpPr>
            <a:spLocks noChangeShapeType="1"/>
          </p:cNvSpPr>
          <p:nvPr/>
        </p:nvSpPr>
        <p:spPr bwMode="auto">
          <a:xfrm>
            <a:off x="887413" y="4737100"/>
            <a:ext cx="74612" cy="3175"/>
          </a:xfrm>
          <a:prstGeom prst="line">
            <a:avLst/>
          </a:prstGeom>
          <a:noFill/>
          <a:ln w="0">
            <a:solidFill>
              <a:srgbClr val="000000"/>
            </a:solidFill>
            <a:round/>
            <a:headEnd/>
            <a:tailEnd/>
          </a:ln>
        </p:spPr>
        <p:txBody>
          <a:bodyPr/>
          <a:lstStyle/>
          <a:p>
            <a:endParaRPr lang="en-US"/>
          </a:p>
        </p:txBody>
      </p:sp>
      <p:sp>
        <p:nvSpPr>
          <p:cNvPr id="44044" name="Line 12"/>
          <p:cNvSpPr>
            <a:spLocks noChangeShapeType="1"/>
          </p:cNvSpPr>
          <p:nvPr/>
        </p:nvSpPr>
        <p:spPr bwMode="auto">
          <a:xfrm>
            <a:off x="887413" y="3994150"/>
            <a:ext cx="74612" cy="3175"/>
          </a:xfrm>
          <a:prstGeom prst="line">
            <a:avLst/>
          </a:prstGeom>
          <a:noFill/>
          <a:ln w="0">
            <a:solidFill>
              <a:srgbClr val="000000"/>
            </a:solidFill>
            <a:round/>
            <a:headEnd/>
            <a:tailEnd/>
          </a:ln>
        </p:spPr>
        <p:txBody>
          <a:bodyPr/>
          <a:lstStyle/>
          <a:p>
            <a:endParaRPr lang="en-US"/>
          </a:p>
        </p:txBody>
      </p:sp>
      <p:sp>
        <p:nvSpPr>
          <p:cNvPr id="44045" name="Line 13"/>
          <p:cNvSpPr>
            <a:spLocks noChangeShapeType="1"/>
          </p:cNvSpPr>
          <p:nvPr/>
        </p:nvSpPr>
        <p:spPr bwMode="auto">
          <a:xfrm>
            <a:off x="887413" y="3281363"/>
            <a:ext cx="74612" cy="3175"/>
          </a:xfrm>
          <a:prstGeom prst="line">
            <a:avLst/>
          </a:prstGeom>
          <a:noFill/>
          <a:ln w="0">
            <a:solidFill>
              <a:srgbClr val="000000"/>
            </a:solidFill>
            <a:round/>
            <a:headEnd/>
            <a:tailEnd/>
          </a:ln>
        </p:spPr>
        <p:txBody>
          <a:bodyPr/>
          <a:lstStyle/>
          <a:p>
            <a:endParaRPr lang="en-US"/>
          </a:p>
        </p:txBody>
      </p:sp>
      <p:sp>
        <p:nvSpPr>
          <p:cNvPr id="44046" name="Line 14"/>
          <p:cNvSpPr>
            <a:spLocks noChangeShapeType="1"/>
          </p:cNvSpPr>
          <p:nvPr/>
        </p:nvSpPr>
        <p:spPr bwMode="auto">
          <a:xfrm>
            <a:off x="887413" y="2538413"/>
            <a:ext cx="74612" cy="3175"/>
          </a:xfrm>
          <a:prstGeom prst="line">
            <a:avLst/>
          </a:prstGeom>
          <a:noFill/>
          <a:ln w="0">
            <a:solidFill>
              <a:srgbClr val="000000"/>
            </a:solidFill>
            <a:round/>
            <a:headEnd/>
            <a:tailEnd/>
          </a:ln>
        </p:spPr>
        <p:txBody>
          <a:bodyPr/>
          <a:lstStyle/>
          <a:p>
            <a:endParaRPr lang="en-US"/>
          </a:p>
        </p:txBody>
      </p:sp>
      <p:sp>
        <p:nvSpPr>
          <p:cNvPr id="44047" name="Line 15"/>
          <p:cNvSpPr>
            <a:spLocks noChangeShapeType="1"/>
          </p:cNvSpPr>
          <p:nvPr/>
        </p:nvSpPr>
        <p:spPr bwMode="auto">
          <a:xfrm>
            <a:off x="887413" y="1798638"/>
            <a:ext cx="74612" cy="1587"/>
          </a:xfrm>
          <a:prstGeom prst="line">
            <a:avLst/>
          </a:prstGeom>
          <a:noFill/>
          <a:ln w="0">
            <a:solidFill>
              <a:srgbClr val="000000"/>
            </a:solidFill>
            <a:round/>
            <a:headEnd/>
            <a:tailEnd/>
          </a:ln>
        </p:spPr>
        <p:txBody>
          <a:bodyPr/>
          <a:lstStyle/>
          <a:p>
            <a:endParaRPr lang="en-US"/>
          </a:p>
        </p:txBody>
      </p:sp>
      <p:sp>
        <p:nvSpPr>
          <p:cNvPr id="44048" name="Line 16"/>
          <p:cNvSpPr>
            <a:spLocks noChangeShapeType="1"/>
          </p:cNvSpPr>
          <p:nvPr/>
        </p:nvSpPr>
        <p:spPr bwMode="auto">
          <a:xfrm>
            <a:off x="962025" y="5480050"/>
            <a:ext cx="7518400" cy="3175"/>
          </a:xfrm>
          <a:prstGeom prst="line">
            <a:avLst/>
          </a:prstGeom>
          <a:noFill/>
          <a:ln w="0">
            <a:solidFill>
              <a:srgbClr val="000000"/>
            </a:solidFill>
            <a:round/>
            <a:headEnd/>
            <a:tailEnd/>
          </a:ln>
        </p:spPr>
        <p:txBody>
          <a:bodyPr/>
          <a:lstStyle/>
          <a:p>
            <a:endParaRPr lang="en-US"/>
          </a:p>
        </p:txBody>
      </p:sp>
      <p:sp>
        <p:nvSpPr>
          <p:cNvPr id="44049" name="Line 17"/>
          <p:cNvSpPr>
            <a:spLocks noChangeShapeType="1"/>
          </p:cNvSpPr>
          <p:nvPr/>
        </p:nvSpPr>
        <p:spPr bwMode="auto">
          <a:xfrm flipV="1">
            <a:off x="962025" y="5480050"/>
            <a:ext cx="1588" cy="119063"/>
          </a:xfrm>
          <a:prstGeom prst="line">
            <a:avLst/>
          </a:prstGeom>
          <a:noFill/>
          <a:ln w="0">
            <a:solidFill>
              <a:srgbClr val="000000"/>
            </a:solidFill>
            <a:round/>
            <a:headEnd/>
            <a:tailEnd/>
          </a:ln>
        </p:spPr>
        <p:txBody>
          <a:bodyPr/>
          <a:lstStyle/>
          <a:p>
            <a:endParaRPr lang="en-US"/>
          </a:p>
        </p:txBody>
      </p:sp>
      <p:sp>
        <p:nvSpPr>
          <p:cNvPr id="44050" name="Line 18"/>
          <p:cNvSpPr>
            <a:spLocks noChangeShapeType="1"/>
          </p:cNvSpPr>
          <p:nvPr/>
        </p:nvSpPr>
        <p:spPr bwMode="auto">
          <a:xfrm flipV="1">
            <a:off x="1335088" y="5480050"/>
            <a:ext cx="1587" cy="119063"/>
          </a:xfrm>
          <a:prstGeom prst="line">
            <a:avLst/>
          </a:prstGeom>
          <a:noFill/>
          <a:ln w="0">
            <a:solidFill>
              <a:srgbClr val="000000"/>
            </a:solidFill>
            <a:round/>
            <a:headEnd/>
            <a:tailEnd/>
          </a:ln>
        </p:spPr>
        <p:txBody>
          <a:bodyPr/>
          <a:lstStyle/>
          <a:p>
            <a:endParaRPr lang="en-US"/>
          </a:p>
        </p:txBody>
      </p:sp>
      <p:sp>
        <p:nvSpPr>
          <p:cNvPr id="44051" name="Line 19"/>
          <p:cNvSpPr>
            <a:spLocks noChangeShapeType="1"/>
          </p:cNvSpPr>
          <p:nvPr/>
        </p:nvSpPr>
        <p:spPr bwMode="auto">
          <a:xfrm flipV="1">
            <a:off x="1708150" y="5480050"/>
            <a:ext cx="1588" cy="119063"/>
          </a:xfrm>
          <a:prstGeom prst="line">
            <a:avLst/>
          </a:prstGeom>
          <a:noFill/>
          <a:ln w="0">
            <a:solidFill>
              <a:srgbClr val="000000"/>
            </a:solidFill>
            <a:round/>
            <a:headEnd/>
            <a:tailEnd/>
          </a:ln>
        </p:spPr>
        <p:txBody>
          <a:bodyPr/>
          <a:lstStyle/>
          <a:p>
            <a:endParaRPr lang="en-US"/>
          </a:p>
        </p:txBody>
      </p:sp>
      <p:sp>
        <p:nvSpPr>
          <p:cNvPr id="44052" name="Line 20"/>
          <p:cNvSpPr>
            <a:spLocks noChangeShapeType="1"/>
          </p:cNvSpPr>
          <p:nvPr/>
        </p:nvSpPr>
        <p:spPr bwMode="auto">
          <a:xfrm flipV="1">
            <a:off x="2081213" y="5480050"/>
            <a:ext cx="1587" cy="119063"/>
          </a:xfrm>
          <a:prstGeom prst="line">
            <a:avLst/>
          </a:prstGeom>
          <a:noFill/>
          <a:ln w="0">
            <a:solidFill>
              <a:srgbClr val="000000"/>
            </a:solidFill>
            <a:round/>
            <a:headEnd/>
            <a:tailEnd/>
          </a:ln>
        </p:spPr>
        <p:txBody>
          <a:bodyPr/>
          <a:lstStyle/>
          <a:p>
            <a:endParaRPr lang="en-US"/>
          </a:p>
        </p:txBody>
      </p:sp>
      <p:sp>
        <p:nvSpPr>
          <p:cNvPr id="44053" name="Line 21"/>
          <p:cNvSpPr>
            <a:spLocks noChangeShapeType="1"/>
          </p:cNvSpPr>
          <p:nvPr/>
        </p:nvSpPr>
        <p:spPr bwMode="auto">
          <a:xfrm flipV="1">
            <a:off x="2473325" y="5480050"/>
            <a:ext cx="1588" cy="119063"/>
          </a:xfrm>
          <a:prstGeom prst="line">
            <a:avLst/>
          </a:prstGeom>
          <a:noFill/>
          <a:ln w="0">
            <a:solidFill>
              <a:srgbClr val="000000"/>
            </a:solidFill>
            <a:round/>
            <a:headEnd/>
            <a:tailEnd/>
          </a:ln>
        </p:spPr>
        <p:txBody>
          <a:bodyPr/>
          <a:lstStyle/>
          <a:p>
            <a:endParaRPr lang="en-US"/>
          </a:p>
        </p:txBody>
      </p:sp>
      <p:sp>
        <p:nvSpPr>
          <p:cNvPr id="44054" name="Line 22"/>
          <p:cNvSpPr>
            <a:spLocks noChangeShapeType="1"/>
          </p:cNvSpPr>
          <p:nvPr/>
        </p:nvSpPr>
        <p:spPr bwMode="auto">
          <a:xfrm flipV="1">
            <a:off x="2846388" y="5480050"/>
            <a:ext cx="1587" cy="119063"/>
          </a:xfrm>
          <a:prstGeom prst="line">
            <a:avLst/>
          </a:prstGeom>
          <a:noFill/>
          <a:ln w="0">
            <a:solidFill>
              <a:srgbClr val="000000"/>
            </a:solidFill>
            <a:round/>
            <a:headEnd/>
            <a:tailEnd/>
          </a:ln>
        </p:spPr>
        <p:txBody>
          <a:bodyPr/>
          <a:lstStyle/>
          <a:p>
            <a:endParaRPr lang="en-US"/>
          </a:p>
        </p:txBody>
      </p:sp>
      <p:sp>
        <p:nvSpPr>
          <p:cNvPr id="44055" name="Line 23"/>
          <p:cNvSpPr>
            <a:spLocks noChangeShapeType="1"/>
          </p:cNvSpPr>
          <p:nvPr/>
        </p:nvSpPr>
        <p:spPr bwMode="auto">
          <a:xfrm flipV="1">
            <a:off x="3219450" y="5480050"/>
            <a:ext cx="1588" cy="119063"/>
          </a:xfrm>
          <a:prstGeom prst="line">
            <a:avLst/>
          </a:prstGeom>
          <a:noFill/>
          <a:ln w="0">
            <a:solidFill>
              <a:srgbClr val="000000"/>
            </a:solidFill>
            <a:round/>
            <a:headEnd/>
            <a:tailEnd/>
          </a:ln>
        </p:spPr>
        <p:txBody>
          <a:bodyPr/>
          <a:lstStyle/>
          <a:p>
            <a:endParaRPr lang="en-US"/>
          </a:p>
        </p:txBody>
      </p:sp>
      <p:sp>
        <p:nvSpPr>
          <p:cNvPr id="44056" name="Line 24"/>
          <p:cNvSpPr>
            <a:spLocks noChangeShapeType="1"/>
          </p:cNvSpPr>
          <p:nvPr/>
        </p:nvSpPr>
        <p:spPr bwMode="auto">
          <a:xfrm flipV="1">
            <a:off x="3592513" y="5480050"/>
            <a:ext cx="1587" cy="119063"/>
          </a:xfrm>
          <a:prstGeom prst="line">
            <a:avLst/>
          </a:prstGeom>
          <a:noFill/>
          <a:ln w="0">
            <a:solidFill>
              <a:srgbClr val="000000"/>
            </a:solidFill>
            <a:round/>
            <a:headEnd/>
            <a:tailEnd/>
          </a:ln>
        </p:spPr>
        <p:txBody>
          <a:bodyPr/>
          <a:lstStyle/>
          <a:p>
            <a:endParaRPr lang="en-US"/>
          </a:p>
        </p:txBody>
      </p:sp>
      <p:sp>
        <p:nvSpPr>
          <p:cNvPr id="44057" name="Line 25"/>
          <p:cNvSpPr>
            <a:spLocks noChangeShapeType="1"/>
          </p:cNvSpPr>
          <p:nvPr/>
        </p:nvSpPr>
        <p:spPr bwMode="auto">
          <a:xfrm flipV="1">
            <a:off x="3965575" y="5480050"/>
            <a:ext cx="1588" cy="119063"/>
          </a:xfrm>
          <a:prstGeom prst="line">
            <a:avLst/>
          </a:prstGeom>
          <a:noFill/>
          <a:ln w="0">
            <a:solidFill>
              <a:srgbClr val="000000"/>
            </a:solidFill>
            <a:round/>
            <a:headEnd/>
            <a:tailEnd/>
          </a:ln>
        </p:spPr>
        <p:txBody>
          <a:bodyPr/>
          <a:lstStyle/>
          <a:p>
            <a:endParaRPr lang="en-US"/>
          </a:p>
        </p:txBody>
      </p:sp>
      <p:sp>
        <p:nvSpPr>
          <p:cNvPr id="44058" name="Line 26"/>
          <p:cNvSpPr>
            <a:spLocks noChangeShapeType="1"/>
          </p:cNvSpPr>
          <p:nvPr/>
        </p:nvSpPr>
        <p:spPr bwMode="auto">
          <a:xfrm flipV="1">
            <a:off x="4338638" y="5480050"/>
            <a:ext cx="1587" cy="119063"/>
          </a:xfrm>
          <a:prstGeom prst="line">
            <a:avLst/>
          </a:prstGeom>
          <a:noFill/>
          <a:ln w="0">
            <a:solidFill>
              <a:srgbClr val="000000"/>
            </a:solidFill>
            <a:round/>
            <a:headEnd/>
            <a:tailEnd/>
          </a:ln>
        </p:spPr>
        <p:txBody>
          <a:bodyPr/>
          <a:lstStyle/>
          <a:p>
            <a:endParaRPr lang="en-US"/>
          </a:p>
        </p:txBody>
      </p:sp>
      <p:sp>
        <p:nvSpPr>
          <p:cNvPr id="44059" name="Line 27"/>
          <p:cNvSpPr>
            <a:spLocks noChangeShapeType="1"/>
          </p:cNvSpPr>
          <p:nvPr/>
        </p:nvSpPr>
        <p:spPr bwMode="auto">
          <a:xfrm flipV="1">
            <a:off x="4730750" y="5480050"/>
            <a:ext cx="1588" cy="119063"/>
          </a:xfrm>
          <a:prstGeom prst="line">
            <a:avLst/>
          </a:prstGeom>
          <a:noFill/>
          <a:ln w="0">
            <a:solidFill>
              <a:srgbClr val="000000"/>
            </a:solidFill>
            <a:round/>
            <a:headEnd/>
            <a:tailEnd/>
          </a:ln>
        </p:spPr>
        <p:txBody>
          <a:bodyPr/>
          <a:lstStyle/>
          <a:p>
            <a:endParaRPr lang="en-US"/>
          </a:p>
        </p:txBody>
      </p:sp>
      <p:sp>
        <p:nvSpPr>
          <p:cNvPr id="44060" name="Line 28"/>
          <p:cNvSpPr>
            <a:spLocks noChangeShapeType="1"/>
          </p:cNvSpPr>
          <p:nvPr/>
        </p:nvSpPr>
        <p:spPr bwMode="auto">
          <a:xfrm flipV="1">
            <a:off x="5103813" y="5480050"/>
            <a:ext cx="1587" cy="119063"/>
          </a:xfrm>
          <a:prstGeom prst="line">
            <a:avLst/>
          </a:prstGeom>
          <a:noFill/>
          <a:ln w="0">
            <a:solidFill>
              <a:srgbClr val="000000"/>
            </a:solidFill>
            <a:round/>
            <a:headEnd/>
            <a:tailEnd/>
          </a:ln>
        </p:spPr>
        <p:txBody>
          <a:bodyPr/>
          <a:lstStyle/>
          <a:p>
            <a:endParaRPr lang="en-US"/>
          </a:p>
        </p:txBody>
      </p:sp>
      <p:sp>
        <p:nvSpPr>
          <p:cNvPr id="44061" name="Line 29"/>
          <p:cNvSpPr>
            <a:spLocks noChangeShapeType="1"/>
          </p:cNvSpPr>
          <p:nvPr/>
        </p:nvSpPr>
        <p:spPr bwMode="auto">
          <a:xfrm flipV="1">
            <a:off x="5476875" y="5480050"/>
            <a:ext cx="1588" cy="119063"/>
          </a:xfrm>
          <a:prstGeom prst="line">
            <a:avLst/>
          </a:prstGeom>
          <a:noFill/>
          <a:ln w="0">
            <a:solidFill>
              <a:srgbClr val="000000"/>
            </a:solidFill>
            <a:round/>
            <a:headEnd/>
            <a:tailEnd/>
          </a:ln>
        </p:spPr>
        <p:txBody>
          <a:bodyPr/>
          <a:lstStyle/>
          <a:p>
            <a:endParaRPr lang="en-US"/>
          </a:p>
        </p:txBody>
      </p:sp>
      <p:sp>
        <p:nvSpPr>
          <p:cNvPr id="44062" name="Line 30"/>
          <p:cNvSpPr>
            <a:spLocks noChangeShapeType="1"/>
          </p:cNvSpPr>
          <p:nvPr/>
        </p:nvSpPr>
        <p:spPr bwMode="auto">
          <a:xfrm flipV="1">
            <a:off x="5849938" y="5480050"/>
            <a:ext cx="1587" cy="119063"/>
          </a:xfrm>
          <a:prstGeom prst="line">
            <a:avLst/>
          </a:prstGeom>
          <a:noFill/>
          <a:ln w="0">
            <a:solidFill>
              <a:srgbClr val="000000"/>
            </a:solidFill>
            <a:round/>
            <a:headEnd/>
            <a:tailEnd/>
          </a:ln>
        </p:spPr>
        <p:txBody>
          <a:bodyPr/>
          <a:lstStyle/>
          <a:p>
            <a:endParaRPr lang="en-US"/>
          </a:p>
        </p:txBody>
      </p:sp>
      <p:sp>
        <p:nvSpPr>
          <p:cNvPr id="44063" name="Line 31"/>
          <p:cNvSpPr>
            <a:spLocks noChangeShapeType="1"/>
          </p:cNvSpPr>
          <p:nvPr/>
        </p:nvSpPr>
        <p:spPr bwMode="auto">
          <a:xfrm flipV="1">
            <a:off x="6223000" y="5480050"/>
            <a:ext cx="1588" cy="119063"/>
          </a:xfrm>
          <a:prstGeom prst="line">
            <a:avLst/>
          </a:prstGeom>
          <a:noFill/>
          <a:ln w="0">
            <a:solidFill>
              <a:srgbClr val="000000"/>
            </a:solidFill>
            <a:round/>
            <a:headEnd/>
            <a:tailEnd/>
          </a:ln>
        </p:spPr>
        <p:txBody>
          <a:bodyPr/>
          <a:lstStyle/>
          <a:p>
            <a:endParaRPr lang="en-US"/>
          </a:p>
        </p:txBody>
      </p:sp>
      <p:sp>
        <p:nvSpPr>
          <p:cNvPr id="44064" name="Line 32"/>
          <p:cNvSpPr>
            <a:spLocks noChangeShapeType="1"/>
          </p:cNvSpPr>
          <p:nvPr/>
        </p:nvSpPr>
        <p:spPr bwMode="auto">
          <a:xfrm flipV="1">
            <a:off x="6596063" y="5480050"/>
            <a:ext cx="1587" cy="119063"/>
          </a:xfrm>
          <a:prstGeom prst="line">
            <a:avLst/>
          </a:prstGeom>
          <a:noFill/>
          <a:ln w="0">
            <a:solidFill>
              <a:srgbClr val="000000"/>
            </a:solidFill>
            <a:round/>
            <a:headEnd/>
            <a:tailEnd/>
          </a:ln>
        </p:spPr>
        <p:txBody>
          <a:bodyPr/>
          <a:lstStyle/>
          <a:p>
            <a:endParaRPr lang="en-US"/>
          </a:p>
        </p:txBody>
      </p:sp>
      <p:sp>
        <p:nvSpPr>
          <p:cNvPr id="44065" name="Line 33"/>
          <p:cNvSpPr>
            <a:spLocks noChangeShapeType="1"/>
          </p:cNvSpPr>
          <p:nvPr/>
        </p:nvSpPr>
        <p:spPr bwMode="auto">
          <a:xfrm flipV="1">
            <a:off x="6969125" y="5480050"/>
            <a:ext cx="1588" cy="119063"/>
          </a:xfrm>
          <a:prstGeom prst="line">
            <a:avLst/>
          </a:prstGeom>
          <a:noFill/>
          <a:ln w="0">
            <a:solidFill>
              <a:srgbClr val="000000"/>
            </a:solidFill>
            <a:round/>
            <a:headEnd/>
            <a:tailEnd/>
          </a:ln>
        </p:spPr>
        <p:txBody>
          <a:bodyPr/>
          <a:lstStyle/>
          <a:p>
            <a:endParaRPr lang="en-US"/>
          </a:p>
        </p:txBody>
      </p:sp>
      <p:sp>
        <p:nvSpPr>
          <p:cNvPr id="44066" name="Line 34"/>
          <p:cNvSpPr>
            <a:spLocks noChangeShapeType="1"/>
          </p:cNvSpPr>
          <p:nvPr/>
        </p:nvSpPr>
        <p:spPr bwMode="auto">
          <a:xfrm flipV="1">
            <a:off x="7361238" y="5480050"/>
            <a:ext cx="1587" cy="119063"/>
          </a:xfrm>
          <a:prstGeom prst="line">
            <a:avLst/>
          </a:prstGeom>
          <a:noFill/>
          <a:ln w="0">
            <a:solidFill>
              <a:srgbClr val="000000"/>
            </a:solidFill>
            <a:round/>
            <a:headEnd/>
            <a:tailEnd/>
          </a:ln>
        </p:spPr>
        <p:txBody>
          <a:bodyPr/>
          <a:lstStyle/>
          <a:p>
            <a:endParaRPr lang="en-US"/>
          </a:p>
        </p:txBody>
      </p:sp>
      <p:sp>
        <p:nvSpPr>
          <p:cNvPr id="44067" name="Line 35"/>
          <p:cNvSpPr>
            <a:spLocks noChangeShapeType="1"/>
          </p:cNvSpPr>
          <p:nvPr/>
        </p:nvSpPr>
        <p:spPr bwMode="auto">
          <a:xfrm flipV="1">
            <a:off x="7734300" y="5480050"/>
            <a:ext cx="1588" cy="119063"/>
          </a:xfrm>
          <a:prstGeom prst="line">
            <a:avLst/>
          </a:prstGeom>
          <a:noFill/>
          <a:ln w="0">
            <a:solidFill>
              <a:srgbClr val="000000"/>
            </a:solidFill>
            <a:round/>
            <a:headEnd/>
            <a:tailEnd/>
          </a:ln>
        </p:spPr>
        <p:txBody>
          <a:bodyPr/>
          <a:lstStyle/>
          <a:p>
            <a:endParaRPr lang="en-US"/>
          </a:p>
        </p:txBody>
      </p:sp>
      <p:sp>
        <p:nvSpPr>
          <p:cNvPr id="44068" name="Line 36"/>
          <p:cNvSpPr>
            <a:spLocks noChangeShapeType="1"/>
          </p:cNvSpPr>
          <p:nvPr/>
        </p:nvSpPr>
        <p:spPr bwMode="auto">
          <a:xfrm flipV="1">
            <a:off x="8107363" y="5480050"/>
            <a:ext cx="1587" cy="119063"/>
          </a:xfrm>
          <a:prstGeom prst="line">
            <a:avLst/>
          </a:prstGeom>
          <a:noFill/>
          <a:ln w="0">
            <a:solidFill>
              <a:srgbClr val="000000"/>
            </a:solidFill>
            <a:round/>
            <a:headEnd/>
            <a:tailEnd/>
          </a:ln>
        </p:spPr>
        <p:txBody>
          <a:bodyPr/>
          <a:lstStyle/>
          <a:p>
            <a:endParaRPr lang="en-US"/>
          </a:p>
        </p:txBody>
      </p:sp>
      <p:sp>
        <p:nvSpPr>
          <p:cNvPr id="44069" name="Line 37"/>
          <p:cNvSpPr>
            <a:spLocks noChangeShapeType="1"/>
          </p:cNvSpPr>
          <p:nvPr/>
        </p:nvSpPr>
        <p:spPr bwMode="auto">
          <a:xfrm flipV="1">
            <a:off x="8480425" y="5480050"/>
            <a:ext cx="1588" cy="119063"/>
          </a:xfrm>
          <a:prstGeom prst="line">
            <a:avLst/>
          </a:prstGeom>
          <a:noFill/>
          <a:ln w="0">
            <a:solidFill>
              <a:srgbClr val="000000"/>
            </a:solidFill>
            <a:round/>
            <a:headEnd/>
            <a:tailEnd/>
          </a:ln>
        </p:spPr>
        <p:txBody>
          <a:bodyPr/>
          <a:lstStyle/>
          <a:p>
            <a:endParaRPr lang="en-US"/>
          </a:p>
        </p:txBody>
      </p:sp>
      <p:sp>
        <p:nvSpPr>
          <p:cNvPr id="44070" name="Freeform 38"/>
          <p:cNvSpPr>
            <a:spLocks/>
          </p:cNvSpPr>
          <p:nvPr/>
        </p:nvSpPr>
        <p:spPr bwMode="auto">
          <a:xfrm>
            <a:off x="1149350" y="2598738"/>
            <a:ext cx="7143750" cy="1989137"/>
          </a:xfrm>
          <a:custGeom>
            <a:avLst/>
            <a:gdLst>
              <a:gd name="T0" fmla="*/ 0 w 383"/>
              <a:gd name="T1" fmla="*/ 2147483647 h 67"/>
              <a:gd name="T2" fmla="*/ 2147483647 w 383"/>
              <a:gd name="T3" fmla="*/ 2147483647 h 67"/>
              <a:gd name="T4" fmla="*/ 2147483647 w 383"/>
              <a:gd name="T5" fmla="*/ 2147483647 h 67"/>
              <a:gd name="T6" fmla="*/ 2147483647 w 383"/>
              <a:gd name="T7" fmla="*/ 2147483647 h 67"/>
              <a:gd name="T8" fmla="*/ 2147483647 w 383"/>
              <a:gd name="T9" fmla="*/ 2147483647 h 67"/>
              <a:gd name="T10" fmla="*/ 2147483647 w 383"/>
              <a:gd name="T11" fmla="*/ 2147483647 h 67"/>
              <a:gd name="T12" fmla="*/ 2147483647 w 383"/>
              <a:gd name="T13" fmla="*/ 2147483647 h 67"/>
              <a:gd name="T14" fmla="*/ 2147483647 w 383"/>
              <a:gd name="T15" fmla="*/ 2147483647 h 67"/>
              <a:gd name="T16" fmla="*/ 2147483647 w 383"/>
              <a:gd name="T17" fmla="*/ 2147483647 h 67"/>
              <a:gd name="T18" fmla="*/ 2147483647 w 383"/>
              <a:gd name="T19" fmla="*/ 2147483647 h 67"/>
              <a:gd name="T20" fmla="*/ 2147483647 w 383"/>
              <a:gd name="T21" fmla="*/ 2147483647 h 67"/>
              <a:gd name="T22" fmla="*/ 2147483647 w 383"/>
              <a:gd name="T23" fmla="*/ 2147483647 h 67"/>
              <a:gd name="T24" fmla="*/ 2147483647 w 383"/>
              <a:gd name="T25" fmla="*/ 2147483647 h 67"/>
              <a:gd name="T26" fmla="*/ 2147483647 w 383"/>
              <a:gd name="T27" fmla="*/ 2147483647 h 67"/>
              <a:gd name="T28" fmla="*/ 2147483647 w 383"/>
              <a:gd name="T29" fmla="*/ 2147483647 h 67"/>
              <a:gd name="T30" fmla="*/ 2147483647 w 383"/>
              <a:gd name="T31" fmla="*/ 2147483647 h 67"/>
              <a:gd name="T32" fmla="*/ 2147483647 w 383"/>
              <a:gd name="T33" fmla="*/ 2147483647 h 67"/>
              <a:gd name="T34" fmla="*/ 2147483647 w 383"/>
              <a:gd name="T35" fmla="*/ 2147483647 h 67"/>
              <a:gd name="T36" fmla="*/ 2147483647 w 383"/>
              <a:gd name="T37" fmla="*/ 2147483647 h 67"/>
              <a:gd name="T38" fmla="*/ 2147483647 w 383"/>
              <a:gd name="T39" fmla="*/ 0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3"/>
              <a:gd name="T61" fmla="*/ 0 h 67"/>
              <a:gd name="T62" fmla="*/ 383 w 383"/>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3" h="67">
                <a:moveTo>
                  <a:pt x="0" y="67"/>
                </a:moveTo>
                <a:lnTo>
                  <a:pt x="20" y="66"/>
                </a:lnTo>
                <a:lnTo>
                  <a:pt x="40" y="66"/>
                </a:lnTo>
                <a:lnTo>
                  <a:pt x="61" y="52"/>
                </a:lnTo>
                <a:lnTo>
                  <a:pt x="81" y="54"/>
                </a:lnTo>
                <a:lnTo>
                  <a:pt x="101" y="49"/>
                </a:lnTo>
                <a:lnTo>
                  <a:pt x="121" y="46"/>
                </a:lnTo>
                <a:lnTo>
                  <a:pt x="141" y="44"/>
                </a:lnTo>
                <a:lnTo>
                  <a:pt x="161" y="40"/>
                </a:lnTo>
                <a:lnTo>
                  <a:pt x="181" y="40"/>
                </a:lnTo>
                <a:lnTo>
                  <a:pt x="202" y="44"/>
                </a:lnTo>
                <a:lnTo>
                  <a:pt x="222" y="40"/>
                </a:lnTo>
                <a:lnTo>
                  <a:pt x="242" y="35"/>
                </a:lnTo>
                <a:lnTo>
                  <a:pt x="262" y="30"/>
                </a:lnTo>
                <a:lnTo>
                  <a:pt x="282" y="29"/>
                </a:lnTo>
                <a:lnTo>
                  <a:pt x="302" y="25"/>
                </a:lnTo>
                <a:lnTo>
                  <a:pt x="322" y="23"/>
                </a:lnTo>
                <a:lnTo>
                  <a:pt x="343" y="18"/>
                </a:lnTo>
                <a:lnTo>
                  <a:pt x="363" y="10"/>
                </a:lnTo>
                <a:lnTo>
                  <a:pt x="383" y="0"/>
                </a:lnTo>
              </a:path>
            </a:pathLst>
          </a:custGeom>
          <a:noFill/>
          <a:ln w="19050">
            <a:solidFill>
              <a:srgbClr val="000080"/>
            </a:solidFill>
            <a:round/>
            <a:headEnd/>
            <a:tailEnd/>
          </a:ln>
        </p:spPr>
        <p:txBody>
          <a:bodyPr/>
          <a:lstStyle/>
          <a:p>
            <a:endParaRPr lang="en-US"/>
          </a:p>
        </p:txBody>
      </p:sp>
      <p:sp>
        <p:nvSpPr>
          <p:cNvPr id="44071" name="Freeform 39"/>
          <p:cNvSpPr>
            <a:spLocks/>
          </p:cNvSpPr>
          <p:nvPr/>
        </p:nvSpPr>
        <p:spPr bwMode="auto">
          <a:xfrm>
            <a:off x="1092200" y="4498975"/>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2" name="Freeform 40"/>
          <p:cNvSpPr>
            <a:spLocks/>
          </p:cNvSpPr>
          <p:nvPr/>
        </p:nvSpPr>
        <p:spPr bwMode="auto">
          <a:xfrm>
            <a:off x="1465263" y="4468813"/>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3" name="Freeform 41"/>
          <p:cNvSpPr>
            <a:spLocks/>
          </p:cNvSpPr>
          <p:nvPr/>
        </p:nvSpPr>
        <p:spPr bwMode="auto">
          <a:xfrm>
            <a:off x="1838325" y="44688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4" name="Freeform 42"/>
          <p:cNvSpPr>
            <a:spLocks/>
          </p:cNvSpPr>
          <p:nvPr/>
        </p:nvSpPr>
        <p:spPr bwMode="auto">
          <a:xfrm>
            <a:off x="2230438" y="4054475"/>
            <a:ext cx="112712"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5" name="Freeform 43"/>
          <p:cNvSpPr>
            <a:spLocks/>
          </p:cNvSpPr>
          <p:nvPr/>
        </p:nvSpPr>
        <p:spPr bwMode="auto">
          <a:xfrm>
            <a:off x="2603500" y="41132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6" name="Freeform 44"/>
          <p:cNvSpPr>
            <a:spLocks/>
          </p:cNvSpPr>
          <p:nvPr/>
        </p:nvSpPr>
        <p:spPr bwMode="auto">
          <a:xfrm>
            <a:off x="2976563" y="3963988"/>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7" name="Freeform 45"/>
          <p:cNvSpPr>
            <a:spLocks/>
          </p:cNvSpPr>
          <p:nvPr/>
        </p:nvSpPr>
        <p:spPr bwMode="auto">
          <a:xfrm>
            <a:off x="3349625" y="3875088"/>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8" name="Freeform 46"/>
          <p:cNvSpPr>
            <a:spLocks/>
          </p:cNvSpPr>
          <p:nvPr/>
        </p:nvSpPr>
        <p:spPr bwMode="auto">
          <a:xfrm>
            <a:off x="3722688" y="3817938"/>
            <a:ext cx="112712"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9" name="Freeform 47"/>
          <p:cNvSpPr>
            <a:spLocks/>
          </p:cNvSpPr>
          <p:nvPr/>
        </p:nvSpPr>
        <p:spPr bwMode="auto">
          <a:xfrm>
            <a:off x="4095750" y="3698875"/>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0" name="Freeform 48"/>
          <p:cNvSpPr>
            <a:spLocks/>
          </p:cNvSpPr>
          <p:nvPr/>
        </p:nvSpPr>
        <p:spPr bwMode="auto">
          <a:xfrm>
            <a:off x="4468813"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1" name="Freeform 49"/>
          <p:cNvSpPr>
            <a:spLocks/>
          </p:cNvSpPr>
          <p:nvPr/>
        </p:nvSpPr>
        <p:spPr bwMode="auto">
          <a:xfrm>
            <a:off x="4860925" y="3817938"/>
            <a:ext cx="112713"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2" name="Freeform 50"/>
          <p:cNvSpPr>
            <a:spLocks/>
          </p:cNvSpPr>
          <p:nvPr/>
        </p:nvSpPr>
        <p:spPr bwMode="auto">
          <a:xfrm>
            <a:off x="5233988"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3" name="Freeform 51"/>
          <p:cNvSpPr>
            <a:spLocks/>
          </p:cNvSpPr>
          <p:nvPr/>
        </p:nvSpPr>
        <p:spPr bwMode="auto">
          <a:xfrm>
            <a:off x="5607050" y="3549650"/>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4" name="Freeform 52"/>
          <p:cNvSpPr>
            <a:spLocks/>
          </p:cNvSpPr>
          <p:nvPr/>
        </p:nvSpPr>
        <p:spPr bwMode="auto">
          <a:xfrm>
            <a:off x="5980113" y="3400425"/>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5" name="Freeform 53"/>
          <p:cNvSpPr>
            <a:spLocks/>
          </p:cNvSpPr>
          <p:nvPr/>
        </p:nvSpPr>
        <p:spPr bwMode="auto">
          <a:xfrm>
            <a:off x="6353175" y="337026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6" name="Freeform 54"/>
          <p:cNvSpPr>
            <a:spLocks/>
          </p:cNvSpPr>
          <p:nvPr/>
        </p:nvSpPr>
        <p:spPr bwMode="auto">
          <a:xfrm>
            <a:off x="6726238" y="3251200"/>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7" name="Freeform 55"/>
          <p:cNvSpPr>
            <a:spLocks/>
          </p:cNvSpPr>
          <p:nvPr/>
        </p:nvSpPr>
        <p:spPr bwMode="auto">
          <a:xfrm>
            <a:off x="7099300" y="3192463"/>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8" name="Freeform 56"/>
          <p:cNvSpPr>
            <a:spLocks/>
          </p:cNvSpPr>
          <p:nvPr/>
        </p:nvSpPr>
        <p:spPr bwMode="auto">
          <a:xfrm>
            <a:off x="7491413" y="3043238"/>
            <a:ext cx="112712" cy="180975"/>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9" name="Freeform 57"/>
          <p:cNvSpPr>
            <a:spLocks/>
          </p:cNvSpPr>
          <p:nvPr/>
        </p:nvSpPr>
        <p:spPr bwMode="auto">
          <a:xfrm>
            <a:off x="7864475" y="2806700"/>
            <a:ext cx="112713"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0" name="Freeform 58"/>
          <p:cNvSpPr>
            <a:spLocks/>
          </p:cNvSpPr>
          <p:nvPr/>
        </p:nvSpPr>
        <p:spPr bwMode="auto">
          <a:xfrm>
            <a:off x="8237538" y="251142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1" name="Rectangle 59"/>
          <p:cNvSpPr>
            <a:spLocks noChangeArrowheads="1"/>
          </p:cNvSpPr>
          <p:nvPr/>
        </p:nvSpPr>
        <p:spPr bwMode="auto">
          <a:xfrm>
            <a:off x="787400" y="5376863"/>
            <a:ext cx="77788" cy="168275"/>
          </a:xfrm>
          <a:prstGeom prst="rect">
            <a:avLst/>
          </a:prstGeom>
          <a:noFill/>
          <a:ln w="9525">
            <a:noFill/>
            <a:miter lim="800000"/>
            <a:headEnd/>
            <a:tailEnd/>
          </a:ln>
        </p:spPr>
        <p:txBody>
          <a:bodyPr wrap="none" lIns="0" tIns="0" rIns="0" bIns="0">
            <a:spAutoFit/>
          </a:bodyPr>
          <a:lstStyle/>
          <a:p>
            <a:r>
              <a:rPr lang="en-US" sz="1100" i="0">
                <a:solidFill>
                  <a:srgbClr val="000000"/>
                </a:solidFill>
                <a:latin typeface="Arial" pitchFamily="34" charset="0"/>
              </a:rPr>
              <a:t>0</a:t>
            </a:r>
            <a:endParaRPr lang="en-US" sz="1400" i="0"/>
          </a:p>
        </p:txBody>
      </p:sp>
      <p:sp>
        <p:nvSpPr>
          <p:cNvPr id="44092" name="Rectangle 60"/>
          <p:cNvSpPr>
            <a:spLocks noChangeArrowheads="1"/>
          </p:cNvSpPr>
          <p:nvPr/>
        </p:nvSpPr>
        <p:spPr bwMode="auto">
          <a:xfrm>
            <a:off x="657225" y="463232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20</a:t>
            </a:r>
            <a:endParaRPr lang="en-US" sz="1800" i="0"/>
          </a:p>
        </p:txBody>
      </p:sp>
      <p:sp>
        <p:nvSpPr>
          <p:cNvPr id="44093" name="Rectangle 61"/>
          <p:cNvSpPr>
            <a:spLocks noChangeArrowheads="1"/>
          </p:cNvSpPr>
          <p:nvPr/>
        </p:nvSpPr>
        <p:spPr bwMode="auto">
          <a:xfrm>
            <a:off x="657225" y="388937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40</a:t>
            </a:r>
            <a:endParaRPr lang="en-US" sz="1800" i="0"/>
          </a:p>
        </p:txBody>
      </p:sp>
      <p:sp>
        <p:nvSpPr>
          <p:cNvPr id="44094" name="Rectangle 62"/>
          <p:cNvSpPr>
            <a:spLocks noChangeArrowheads="1"/>
          </p:cNvSpPr>
          <p:nvPr/>
        </p:nvSpPr>
        <p:spPr bwMode="auto">
          <a:xfrm>
            <a:off x="657225" y="317658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60</a:t>
            </a:r>
            <a:endParaRPr lang="en-US" sz="1800" i="0"/>
          </a:p>
        </p:txBody>
      </p:sp>
      <p:sp>
        <p:nvSpPr>
          <p:cNvPr id="44095" name="Rectangle 63"/>
          <p:cNvSpPr>
            <a:spLocks noChangeArrowheads="1"/>
          </p:cNvSpPr>
          <p:nvPr/>
        </p:nvSpPr>
        <p:spPr bwMode="auto">
          <a:xfrm>
            <a:off x="657225" y="243363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80</a:t>
            </a:r>
            <a:endParaRPr lang="en-US" sz="1800" i="0"/>
          </a:p>
        </p:txBody>
      </p:sp>
      <p:sp>
        <p:nvSpPr>
          <p:cNvPr id="44096" name="Rectangle 64"/>
          <p:cNvSpPr>
            <a:spLocks noChangeArrowheads="1"/>
          </p:cNvSpPr>
          <p:nvPr/>
        </p:nvSpPr>
        <p:spPr bwMode="auto">
          <a:xfrm>
            <a:off x="527050" y="1693863"/>
            <a:ext cx="319088"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100</a:t>
            </a:r>
            <a:endParaRPr lang="en-US" sz="1800" i="0"/>
          </a:p>
        </p:txBody>
      </p:sp>
      <p:sp>
        <p:nvSpPr>
          <p:cNvPr id="44097" name="Rectangle 65"/>
          <p:cNvSpPr>
            <a:spLocks noChangeArrowheads="1"/>
          </p:cNvSpPr>
          <p:nvPr/>
        </p:nvSpPr>
        <p:spPr bwMode="auto">
          <a:xfrm>
            <a:off x="10175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81</a:t>
            </a:r>
            <a:endParaRPr lang="en-US" sz="1800" i="0"/>
          </a:p>
        </p:txBody>
      </p:sp>
      <p:sp>
        <p:nvSpPr>
          <p:cNvPr id="44098" name="Rectangle 66"/>
          <p:cNvSpPr>
            <a:spLocks noChangeArrowheads="1"/>
          </p:cNvSpPr>
          <p:nvPr/>
        </p:nvSpPr>
        <p:spPr bwMode="auto">
          <a:xfrm>
            <a:off x="13906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82</a:t>
            </a:r>
            <a:endParaRPr lang="en-US" sz="1800" i="0"/>
          </a:p>
        </p:txBody>
      </p:sp>
      <p:sp>
        <p:nvSpPr>
          <p:cNvPr id="44099" name="Rectangle 67"/>
          <p:cNvSpPr>
            <a:spLocks noChangeArrowheads="1"/>
          </p:cNvSpPr>
          <p:nvPr/>
        </p:nvSpPr>
        <p:spPr bwMode="auto">
          <a:xfrm>
            <a:off x="17637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83</a:t>
            </a:r>
            <a:endParaRPr lang="en-US" sz="1800" i="0"/>
          </a:p>
        </p:txBody>
      </p:sp>
      <p:sp>
        <p:nvSpPr>
          <p:cNvPr id="44100" name="Rectangle 68"/>
          <p:cNvSpPr>
            <a:spLocks noChangeArrowheads="1"/>
          </p:cNvSpPr>
          <p:nvPr/>
        </p:nvSpPr>
        <p:spPr bwMode="auto">
          <a:xfrm>
            <a:off x="21558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84</a:t>
            </a:r>
            <a:endParaRPr lang="en-US" sz="1800" i="0"/>
          </a:p>
        </p:txBody>
      </p:sp>
      <p:sp>
        <p:nvSpPr>
          <p:cNvPr id="44101" name="Rectangle 69"/>
          <p:cNvSpPr>
            <a:spLocks noChangeArrowheads="1"/>
          </p:cNvSpPr>
          <p:nvPr/>
        </p:nvSpPr>
        <p:spPr bwMode="auto">
          <a:xfrm>
            <a:off x="25288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85</a:t>
            </a:r>
            <a:endParaRPr lang="en-US" sz="1800" i="0"/>
          </a:p>
        </p:txBody>
      </p:sp>
      <p:sp>
        <p:nvSpPr>
          <p:cNvPr id="44102" name="Rectangle 70"/>
          <p:cNvSpPr>
            <a:spLocks noChangeArrowheads="1"/>
          </p:cNvSpPr>
          <p:nvPr/>
        </p:nvSpPr>
        <p:spPr bwMode="auto">
          <a:xfrm>
            <a:off x="29019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86</a:t>
            </a:r>
            <a:endParaRPr lang="en-US" sz="1800" i="0"/>
          </a:p>
        </p:txBody>
      </p:sp>
      <p:sp>
        <p:nvSpPr>
          <p:cNvPr id="44103" name="Rectangle 71"/>
          <p:cNvSpPr>
            <a:spLocks noChangeArrowheads="1"/>
          </p:cNvSpPr>
          <p:nvPr/>
        </p:nvSpPr>
        <p:spPr bwMode="auto">
          <a:xfrm>
            <a:off x="32750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87</a:t>
            </a:r>
            <a:endParaRPr lang="en-US" sz="1800" i="0"/>
          </a:p>
        </p:txBody>
      </p:sp>
      <p:sp>
        <p:nvSpPr>
          <p:cNvPr id="44104" name="Rectangle 72"/>
          <p:cNvSpPr>
            <a:spLocks noChangeArrowheads="1"/>
          </p:cNvSpPr>
          <p:nvPr/>
        </p:nvSpPr>
        <p:spPr bwMode="auto">
          <a:xfrm>
            <a:off x="36480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88</a:t>
            </a:r>
            <a:endParaRPr lang="en-US" sz="1800" i="0"/>
          </a:p>
        </p:txBody>
      </p:sp>
      <p:sp>
        <p:nvSpPr>
          <p:cNvPr id="44105" name="Rectangle 73"/>
          <p:cNvSpPr>
            <a:spLocks noChangeArrowheads="1"/>
          </p:cNvSpPr>
          <p:nvPr/>
        </p:nvSpPr>
        <p:spPr bwMode="auto">
          <a:xfrm>
            <a:off x="40211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89</a:t>
            </a:r>
            <a:endParaRPr lang="en-US" sz="1800" i="0"/>
          </a:p>
        </p:txBody>
      </p:sp>
      <p:sp>
        <p:nvSpPr>
          <p:cNvPr id="44106" name="Rectangle 74"/>
          <p:cNvSpPr>
            <a:spLocks noChangeArrowheads="1"/>
          </p:cNvSpPr>
          <p:nvPr/>
        </p:nvSpPr>
        <p:spPr bwMode="auto">
          <a:xfrm>
            <a:off x="43942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90</a:t>
            </a:r>
            <a:endParaRPr lang="en-US" sz="1800" i="0"/>
          </a:p>
        </p:txBody>
      </p:sp>
      <p:sp>
        <p:nvSpPr>
          <p:cNvPr id="44107" name="Rectangle 75"/>
          <p:cNvSpPr>
            <a:spLocks noChangeArrowheads="1"/>
          </p:cNvSpPr>
          <p:nvPr/>
        </p:nvSpPr>
        <p:spPr bwMode="auto">
          <a:xfrm>
            <a:off x="47863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91</a:t>
            </a:r>
            <a:endParaRPr lang="en-US" sz="1800" i="0"/>
          </a:p>
        </p:txBody>
      </p:sp>
      <p:sp>
        <p:nvSpPr>
          <p:cNvPr id="44108" name="Rectangle 76"/>
          <p:cNvSpPr>
            <a:spLocks noChangeArrowheads="1"/>
          </p:cNvSpPr>
          <p:nvPr/>
        </p:nvSpPr>
        <p:spPr bwMode="auto">
          <a:xfrm>
            <a:off x="51593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92</a:t>
            </a:r>
            <a:endParaRPr lang="en-US" sz="1800" i="0"/>
          </a:p>
        </p:txBody>
      </p:sp>
      <p:sp>
        <p:nvSpPr>
          <p:cNvPr id="44109" name="Rectangle 77"/>
          <p:cNvSpPr>
            <a:spLocks noChangeArrowheads="1"/>
          </p:cNvSpPr>
          <p:nvPr/>
        </p:nvSpPr>
        <p:spPr bwMode="auto">
          <a:xfrm>
            <a:off x="55324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93</a:t>
            </a:r>
            <a:endParaRPr lang="en-US" sz="1800" i="0"/>
          </a:p>
        </p:txBody>
      </p:sp>
      <p:sp>
        <p:nvSpPr>
          <p:cNvPr id="44110" name="Rectangle 78"/>
          <p:cNvSpPr>
            <a:spLocks noChangeArrowheads="1"/>
          </p:cNvSpPr>
          <p:nvPr/>
        </p:nvSpPr>
        <p:spPr bwMode="auto">
          <a:xfrm>
            <a:off x="59055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94</a:t>
            </a:r>
            <a:endParaRPr lang="en-US" sz="1800" i="0"/>
          </a:p>
        </p:txBody>
      </p:sp>
      <p:sp>
        <p:nvSpPr>
          <p:cNvPr id="44111" name="Rectangle 79"/>
          <p:cNvSpPr>
            <a:spLocks noChangeArrowheads="1"/>
          </p:cNvSpPr>
          <p:nvPr/>
        </p:nvSpPr>
        <p:spPr bwMode="auto">
          <a:xfrm>
            <a:off x="62785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95</a:t>
            </a:r>
            <a:endParaRPr lang="en-US" sz="1800" i="0"/>
          </a:p>
        </p:txBody>
      </p:sp>
      <p:sp>
        <p:nvSpPr>
          <p:cNvPr id="44112" name="Rectangle 80"/>
          <p:cNvSpPr>
            <a:spLocks noChangeArrowheads="1"/>
          </p:cNvSpPr>
          <p:nvPr/>
        </p:nvSpPr>
        <p:spPr bwMode="auto">
          <a:xfrm>
            <a:off x="66516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96</a:t>
            </a:r>
            <a:endParaRPr lang="en-US" sz="1800" i="0"/>
          </a:p>
        </p:txBody>
      </p:sp>
      <p:sp>
        <p:nvSpPr>
          <p:cNvPr id="44113" name="Rectangle 81"/>
          <p:cNvSpPr>
            <a:spLocks noChangeArrowheads="1"/>
          </p:cNvSpPr>
          <p:nvPr/>
        </p:nvSpPr>
        <p:spPr bwMode="auto">
          <a:xfrm>
            <a:off x="70246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97</a:t>
            </a:r>
            <a:endParaRPr lang="en-US" sz="1800" i="0"/>
          </a:p>
        </p:txBody>
      </p:sp>
      <p:sp>
        <p:nvSpPr>
          <p:cNvPr id="44114" name="Rectangle 82"/>
          <p:cNvSpPr>
            <a:spLocks noChangeArrowheads="1"/>
          </p:cNvSpPr>
          <p:nvPr/>
        </p:nvSpPr>
        <p:spPr bwMode="auto">
          <a:xfrm>
            <a:off x="74168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98</a:t>
            </a:r>
            <a:endParaRPr lang="en-US" sz="1800" i="0"/>
          </a:p>
        </p:txBody>
      </p:sp>
      <p:sp>
        <p:nvSpPr>
          <p:cNvPr id="44115" name="Rectangle 83"/>
          <p:cNvSpPr>
            <a:spLocks noChangeArrowheads="1"/>
          </p:cNvSpPr>
          <p:nvPr/>
        </p:nvSpPr>
        <p:spPr bwMode="auto">
          <a:xfrm>
            <a:off x="77898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99</a:t>
            </a:r>
            <a:endParaRPr lang="en-US" sz="1800" i="0"/>
          </a:p>
        </p:txBody>
      </p:sp>
      <p:sp>
        <p:nvSpPr>
          <p:cNvPr id="44116" name="Rectangle 84"/>
          <p:cNvSpPr>
            <a:spLocks noChangeArrowheads="1"/>
          </p:cNvSpPr>
          <p:nvPr/>
        </p:nvSpPr>
        <p:spPr bwMode="auto">
          <a:xfrm>
            <a:off x="81629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00</a:t>
            </a:r>
            <a:endParaRPr lang="en-US" sz="1800" i="0"/>
          </a:p>
        </p:txBody>
      </p:sp>
      <p:sp>
        <p:nvSpPr>
          <p:cNvPr id="44117" name="Rectangle 85"/>
          <p:cNvSpPr>
            <a:spLocks noChangeArrowheads="1"/>
          </p:cNvSpPr>
          <p:nvPr/>
        </p:nvSpPr>
        <p:spPr bwMode="auto">
          <a:xfrm>
            <a:off x="4451350" y="5846763"/>
            <a:ext cx="414338"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Year</a:t>
            </a:r>
            <a:endParaRPr lang="en-US" sz="1800" i="0"/>
          </a:p>
        </p:txBody>
      </p:sp>
      <p:sp>
        <p:nvSpPr>
          <p:cNvPr id="44118" name="Rectangle 86"/>
          <p:cNvSpPr>
            <a:spLocks noChangeArrowheads="1"/>
          </p:cNvSpPr>
          <p:nvPr/>
        </p:nvSpPr>
        <p:spPr bwMode="auto">
          <a:xfrm rot="-5400000">
            <a:off x="-712787" y="3465513"/>
            <a:ext cx="2095500"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Number of Powertrains</a:t>
            </a:r>
            <a:endParaRPr lang="en-US" sz="1800" i="0"/>
          </a:p>
        </p:txBody>
      </p:sp>
      <p:sp>
        <p:nvSpPr>
          <p:cNvPr id="44119" name="Line 88"/>
          <p:cNvSpPr>
            <a:spLocks noChangeShapeType="1"/>
          </p:cNvSpPr>
          <p:nvPr/>
        </p:nvSpPr>
        <p:spPr bwMode="auto">
          <a:xfrm flipV="1">
            <a:off x="4895850" y="2647950"/>
            <a:ext cx="3581400" cy="1314450"/>
          </a:xfrm>
          <a:prstGeom prst="line">
            <a:avLst/>
          </a:prstGeom>
          <a:noFill/>
          <a:ln w="28575">
            <a:solidFill>
              <a:srgbClr val="FF3300"/>
            </a:solidFill>
            <a:round/>
            <a:headEnd/>
            <a:tailEnd/>
          </a:ln>
        </p:spPr>
        <p:txBody>
          <a:bodyPr wrap="none">
            <a:spAutoFit/>
          </a:bodyPr>
          <a:lstStyle/>
          <a:p>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Productivity v. Operational Efficiency</a:t>
            </a:r>
          </a:p>
        </p:txBody>
      </p:sp>
      <p:sp>
        <p:nvSpPr>
          <p:cNvPr id="45059" name="Rectangle 3"/>
          <p:cNvSpPr>
            <a:spLocks noGrp="1" noChangeArrowheads="1"/>
          </p:cNvSpPr>
          <p:nvPr>
            <p:ph type="body" idx="1"/>
          </p:nvPr>
        </p:nvSpPr>
        <p:spPr>
          <a:xfrm>
            <a:off x="455613" y="1114425"/>
            <a:ext cx="8688387" cy="5407025"/>
          </a:xfrm>
        </p:spPr>
        <p:txBody>
          <a:bodyPr/>
          <a:lstStyle/>
          <a:p>
            <a:pPr marL="381000" indent="-381000" eaLnBrk="1" hangingPunct="1"/>
            <a:r>
              <a:rPr lang="en-US" smtClean="0"/>
              <a:t>Productivity measures the </a:t>
            </a:r>
            <a:r>
              <a:rPr lang="en-US" i="1" smtClean="0"/>
              <a:t>efficiency </a:t>
            </a:r>
            <a:r>
              <a:rPr lang="en-US" smtClean="0"/>
              <a:t>of </a:t>
            </a:r>
            <a:r>
              <a:rPr lang="en-US" i="1" smtClean="0"/>
              <a:t>transforming</a:t>
            </a:r>
            <a:r>
              <a:rPr lang="en-US" smtClean="0"/>
              <a:t> “inputs” into outputs over a given time period (monthly, quarterly, annual)</a:t>
            </a:r>
          </a:p>
          <a:p>
            <a:pPr marL="381000" indent="-381000" algn="ctr" eaLnBrk="1" hangingPunct="1">
              <a:buFont typeface="Wingdings" pitchFamily="2" charset="2"/>
              <a:buNone/>
            </a:pPr>
            <a:r>
              <a:rPr lang="en-US" b="1" smtClean="0">
                <a:solidFill>
                  <a:srgbClr val="FF0000"/>
                </a:solidFill>
              </a:rPr>
              <a:t>Productivity = (Units of output)/(Units of Inputs during a period)</a:t>
            </a:r>
            <a:endParaRPr lang="en-US" smtClean="0"/>
          </a:p>
          <a:p>
            <a:pPr marL="381000" indent="-381000" eaLnBrk="1" hangingPunct="1"/>
            <a:endParaRPr lang="en-US" smtClean="0"/>
          </a:p>
          <a:p>
            <a:pPr marL="381000" indent="-381000" eaLnBrk="1" hangingPunct="1"/>
            <a:r>
              <a:rPr lang="en-US" smtClean="0"/>
              <a:t>Objective: compare performance over time or among locations, competitors, …</a:t>
            </a:r>
          </a:p>
          <a:p>
            <a:pPr marL="800100" lvl="1" indent="-342900" eaLnBrk="1" hangingPunct="1">
              <a:buFontTx/>
              <a:buNone/>
            </a:pPr>
            <a:endParaRPr lang="en-US" smtClean="0"/>
          </a:p>
          <a:p>
            <a:pPr marL="381000" indent="-381000" eaLnBrk="1" hangingPunct="1"/>
            <a:endParaRPr lang="en-US" smtClean="0"/>
          </a:p>
          <a:p>
            <a:pPr marL="381000" indent="-381000" eaLnBrk="1" hangingPunct="1"/>
            <a:r>
              <a:rPr lang="en-US" smtClean="0"/>
              <a:t>Driver: how we put our assets to work = operations!</a:t>
            </a:r>
          </a:p>
          <a:p>
            <a:pPr marL="381000" indent="-381000" eaLnBrk="1" hangingPunct="1"/>
            <a:r>
              <a:rPr lang="en-US" smtClean="0"/>
              <a:t>But:</a:t>
            </a:r>
          </a:p>
          <a:p>
            <a:pPr marL="800100" lvl="1" indent="-342900" eaLnBrk="1" hangingPunct="1">
              <a:buFontTx/>
              <a:buAutoNum type="arabicPeriod"/>
            </a:pPr>
            <a:r>
              <a:rPr lang="en-US" smtClean="0"/>
              <a:t>Measurement is problematic</a:t>
            </a:r>
          </a:p>
          <a:p>
            <a:pPr marL="800100" lvl="1" indent="-342900" eaLnBrk="1" hangingPunct="1">
              <a:buFontTx/>
              <a:buAutoNum type="arabicPeriod"/>
            </a:pPr>
            <a:r>
              <a:rPr lang="en-US" smtClean="0"/>
              <a:t>Does not correct for strategic differentiation</a:t>
            </a:r>
          </a:p>
          <a:p>
            <a:pPr marL="800100" lvl="1" indent="-342900" eaLnBrk="1" hangingPunct="1">
              <a:buFontTx/>
              <a:buAutoNum type="arabicPeriod"/>
            </a:pPr>
            <a:r>
              <a:rPr lang="en-US" smtClean="0"/>
              <a:t>Leads to a cost-minimization focus</a:t>
            </a:r>
          </a:p>
          <a:p>
            <a:pPr marL="800100" lvl="1" indent="-342900" eaLnBrk="1" hangingPunct="1">
              <a:buFontTx/>
              <a:buAutoNum type="arabicPeriod"/>
            </a:pPr>
            <a:r>
              <a:rPr lang="en-US" smtClean="0"/>
              <a:t>Is a relative measure and maximizing productivity typically does not maximize value</a:t>
            </a:r>
            <a:endParaRPr lang="en-US" b="1" smtClean="0">
              <a:solidFill>
                <a:srgbClr val="FF0000"/>
              </a:solidFill>
            </a:endParaRPr>
          </a:p>
          <a:p>
            <a:pPr marL="381000" indent="-381000" eaLnBrk="1" hangingPunct="1">
              <a:buFont typeface="Wingdings" pitchFamily="2" charset="2"/>
              <a:buChar char="Ø"/>
            </a:pPr>
            <a:r>
              <a:rPr lang="en-US" smtClean="0"/>
              <a:t>We will use OE and NPV instead of productivity</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a:grpSpLocks/>
          </p:cNvGrpSpPr>
          <p:nvPr/>
        </p:nvGrpSpPr>
        <p:grpSpPr bwMode="auto">
          <a:xfrm>
            <a:off x="0" y="1155700"/>
            <a:ext cx="8972550" cy="3543300"/>
            <a:chOff x="0" y="728"/>
            <a:chExt cx="5652" cy="2232"/>
          </a:xfrm>
        </p:grpSpPr>
        <p:sp>
          <p:nvSpPr>
            <p:cNvPr id="35863" name="Rectangle 4"/>
            <p:cNvSpPr>
              <a:spLocks noChangeArrowheads="1"/>
            </p:cNvSpPr>
            <p:nvPr/>
          </p:nvSpPr>
          <p:spPr bwMode="auto">
            <a:xfrm>
              <a:off x="0" y="728"/>
              <a:ext cx="5652" cy="2232"/>
            </a:xfrm>
            <a:prstGeom prst="rect">
              <a:avLst/>
            </a:prstGeom>
            <a:solidFill>
              <a:srgbClr val="EFF3FF"/>
            </a:solidFill>
            <a:ln w="12700">
              <a:solidFill>
                <a:schemeClr val="tx1"/>
              </a:solidFill>
              <a:miter lim="800000"/>
              <a:headEnd type="none" w="sm" len="sm"/>
              <a:tailEnd type="none" w="sm" len="sm"/>
            </a:ln>
          </p:spPr>
          <p:txBody>
            <a:bodyPr wrap="none" anchor="ctr"/>
            <a:lstStyle/>
            <a:p>
              <a:endParaRPr lang="en-US"/>
            </a:p>
          </p:txBody>
        </p:sp>
        <p:sp>
          <p:nvSpPr>
            <p:cNvPr id="35864" name="Rectangle 5"/>
            <p:cNvSpPr>
              <a:spLocks noChangeArrowheads="1"/>
            </p:cNvSpPr>
            <p:nvPr/>
          </p:nvSpPr>
          <p:spPr bwMode="auto">
            <a:xfrm>
              <a:off x="3273" y="1005"/>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3287"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5400000">
              <a:off x="2593" y="1649"/>
              <a:ext cx="1032"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Process Flexibility</a:t>
              </a:r>
            </a:p>
          </p:txBody>
        </p:sp>
        <p:sp>
          <p:nvSpPr>
            <p:cNvPr id="35867" name="Rectangle 23"/>
            <p:cNvSpPr>
              <a:spLocks noChangeArrowheads="1"/>
            </p:cNvSpPr>
            <p:nvPr/>
          </p:nvSpPr>
          <p:spPr bwMode="auto">
            <a:xfrm>
              <a:off x="3695" y="1131"/>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68" name="Freeform 26"/>
            <p:cNvSpPr>
              <a:spLocks/>
            </p:cNvSpPr>
            <p:nvPr/>
          </p:nvSpPr>
          <p:spPr bwMode="auto">
            <a:xfrm>
              <a:off x="3483" y="1078"/>
              <a:ext cx="730" cy="1099"/>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Lst>
              <a:ahLst/>
              <a:cxnLst>
                <a:cxn ang="T8">
                  <a:pos x="T0" y="T1"/>
                </a:cxn>
                <a:cxn ang="T9">
                  <a:pos x="T2" y="T3"/>
                </a:cxn>
                <a:cxn ang="T10">
                  <a:pos x="T4" y="T5"/>
                </a:cxn>
                <a:cxn ang="T11">
                  <a:pos x="T6" y="T7"/>
                </a:cxn>
              </a:cxnLst>
              <a:rect l="T12" t="T13" r="T14" b="T15"/>
              <a:pathLst>
                <a:path w="730" h="1099">
                  <a:moveTo>
                    <a:pt x="0" y="0"/>
                  </a:moveTo>
                  <a:cubicBezTo>
                    <a:pt x="58" y="149"/>
                    <a:pt x="144" y="307"/>
                    <a:pt x="218" y="432"/>
                  </a:cubicBezTo>
                  <a:cubicBezTo>
                    <a:pt x="292" y="557"/>
                    <a:pt x="357" y="641"/>
                    <a:pt x="442" y="752"/>
                  </a:cubicBezTo>
                  <a:cubicBezTo>
                    <a:pt x="527" y="863"/>
                    <a:pt x="670" y="1027"/>
                    <a:pt x="730" y="1099"/>
                  </a:cubicBezTo>
                </a:path>
              </a:pathLst>
            </a:custGeom>
            <a:noFill/>
            <a:ln w="28575">
              <a:solidFill>
                <a:srgbClr val="99FF66"/>
              </a:solidFill>
              <a:round/>
              <a:headEnd type="none" w="sm" len="sm"/>
              <a:tailEnd type="none" w="sm" len="sm"/>
            </a:ln>
          </p:spPr>
          <p:txBody>
            <a:bodyPr/>
            <a:lstStyle/>
            <a:p>
              <a:endParaRPr lang="en-US"/>
            </a:p>
          </p:txBody>
        </p:sp>
        <p:sp>
          <p:nvSpPr>
            <p:cNvPr id="35869" name="Freeform 27"/>
            <p:cNvSpPr>
              <a:spLocks/>
            </p:cNvSpPr>
            <p:nvPr/>
          </p:nvSpPr>
          <p:spPr bwMode="auto">
            <a:xfrm>
              <a:off x="3419" y="2011"/>
              <a:ext cx="1904" cy="587"/>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Lst>
              <a:ahLst/>
              <a:cxnLst>
                <a:cxn ang="T8">
                  <a:pos x="T0" y="T1"/>
                </a:cxn>
                <a:cxn ang="T9">
                  <a:pos x="T2" y="T3"/>
                </a:cxn>
                <a:cxn ang="T10">
                  <a:pos x="T4" y="T5"/>
                </a:cxn>
                <a:cxn ang="T11">
                  <a:pos x="T6" y="T7"/>
                </a:cxn>
              </a:cxnLst>
              <a:rect l="T12" t="T13" r="T14" b="T15"/>
              <a:pathLst>
                <a:path w="1904" h="587">
                  <a:moveTo>
                    <a:pt x="0" y="0"/>
                  </a:moveTo>
                  <a:cubicBezTo>
                    <a:pt x="103" y="39"/>
                    <a:pt x="401" y="168"/>
                    <a:pt x="618" y="242"/>
                  </a:cubicBezTo>
                  <a:cubicBezTo>
                    <a:pt x="835" y="316"/>
                    <a:pt x="1091" y="385"/>
                    <a:pt x="1305" y="442"/>
                  </a:cubicBezTo>
                  <a:cubicBezTo>
                    <a:pt x="1519" y="499"/>
                    <a:pt x="1779" y="557"/>
                    <a:pt x="1904" y="587"/>
                  </a:cubicBezTo>
                </a:path>
              </a:pathLst>
            </a:custGeom>
            <a:noFill/>
            <a:ln w="28575">
              <a:solidFill>
                <a:srgbClr val="FF0000"/>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29" y="2777"/>
              <a:ext cx="580"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Unit Cost</a:t>
              </a:r>
            </a:p>
          </p:txBody>
        </p:sp>
        <p:sp>
          <p:nvSpPr>
            <p:cNvPr id="35871" name="Text Box 29"/>
            <p:cNvSpPr txBox="1">
              <a:spLocks noChangeArrowheads="1"/>
            </p:cNvSpPr>
            <p:nvPr/>
          </p:nvSpPr>
          <p:spPr bwMode="auto">
            <a:xfrm>
              <a:off x="5289"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3273"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3" name="Text Box 31"/>
            <p:cNvSpPr txBox="1">
              <a:spLocks noChangeArrowheads="1"/>
            </p:cNvSpPr>
            <p:nvPr/>
          </p:nvSpPr>
          <p:spPr bwMode="auto">
            <a:xfrm rot="-5400000">
              <a:off x="3002"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4" name="Text Box 32"/>
            <p:cNvSpPr txBox="1">
              <a:spLocks noChangeArrowheads="1"/>
            </p:cNvSpPr>
            <p:nvPr/>
          </p:nvSpPr>
          <p:spPr bwMode="auto">
            <a:xfrm rot="-5400000">
              <a:off x="2947"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707" y="764"/>
              <a:ext cx="1660"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4093" y="1464"/>
              <a:ext cx="874" cy="296"/>
            </a:xfrm>
            <a:prstGeom prst="wedgeRectCallout">
              <a:avLst>
                <a:gd name="adj1" fmla="val -72769"/>
                <a:gd name="adj2" fmla="val -6417"/>
              </a:avLst>
            </a:prstGeom>
            <a:solidFill>
              <a:srgbClr val="99FF66"/>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Custom design</a:t>
              </a:r>
            </a:p>
            <a:p>
              <a:pPr algn="r" eaLnBrk="0" hangingPunct="0"/>
              <a:r>
                <a:rPr lang="en-US" sz="1200" i="0">
                  <a:latin typeface="Arial" pitchFamily="34" charset="0"/>
                </a:rPr>
                <a:t>Job shop process</a:t>
              </a:r>
            </a:p>
          </p:txBody>
        </p:sp>
        <p:sp>
          <p:nvSpPr>
            <p:cNvPr id="35877" name="AutoShape 35"/>
            <p:cNvSpPr>
              <a:spLocks noChangeArrowheads="1"/>
            </p:cNvSpPr>
            <p:nvPr/>
          </p:nvSpPr>
          <p:spPr bwMode="auto">
            <a:xfrm>
              <a:off x="3408" y="2357"/>
              <a:ext cx="922" cy="296"/>
            </a:xfrm>
            <a:prstGeom prst="wedgeRectCallout">
              <a:avLst>
                <a:gd name="adj1" fmla="val -10977"/>
                <a:gd name="adj2" fmla="val -92231"/>
              </a:avLst>
            </a:prstGeom>
            <a:solidFill>
              <a:srgbClr val="FF9999"/>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Standard design</a:t>
              </a:r>
            </a:p>
            <a:p>
              <a:pPr algn="r" eaLnBrk="0" hangingPunct="0"/>
              <a:r>
                <a:rPr lang="en-US" sz="1200" i="0">
                  <a:latin typeface="Arial" pitchFamily="34" charset="0"/>
                </a:rPr>
                <a:t>Flow shop process</a:t>
              </a:r>
            </a:p>
          </p:txBody>
        </p:sp>
        <p:sp>
          <p:nvSpPr>
            <p:cNvPr id="35878" name="Rectangle 38"/>
            <p:cNvSpPr>
              <a:spLocks noChangeArrowheads="1"/>
            </p:cNvSpPr>
            <p:nvPr/>
          </p:nvSpPr>
          <p:spPr bwMode="auto">
            <a:xfrm>
              <a:off x="4640" y="2115"/>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79" name="Oval 25"/>
            <p:cNvSpPr>
              <a:spLocks noChangeArrowheads="1"/>
            </p:cNvSpPr>
            <p:nvPr/>
          </p:nvSpPr>
          <p:spPr bwMode="auto">
            <a:xfrm>
              <a:off x="4707" y="2419"/>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80" name="Oval 24"/>
            <p:cNvSpPr>
              <a:spLocks noChangeArrowheads="1"/>
            </p:cNvSpPr>
            <p:nvPr/>
          </p:nvSpPr>
          <p:spPr bwMode="auto">
            <a:xfrm>
              <a:off x="3581" y="1318"/>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grpSp>
      <p:sp>
        <p:nvSpPr>
          <p:cNvPr id="35843" name="Rectangle 2"/>
          <p:cNvSpPr>
            <a:spLocks noGrp="1" noChangeArrowheads="1"/>
          </p:cNvSpPr>
          <p:nvPr>
            <p:ph type="title"/>
          </p:nvPr>
        </p:nvSpPr>
        <p:spPr/>
        <p:txBody>
          <a:bodyPr/>
          <a:lstStyle/>
          <a:p>
            <a:pPr eaLnBrk="1" hangingPunct="1"/>
            <a:r>
              <a:rPr lang="en-US" i="1" dirty="0" smtClean="0"/>
              <a:t>Summary so far: </a:t>
            </a:r>
            <a:r>
              <a:rPr lang="en-US" dirty="0" smtClean="0"/>
              <a:t>Understanding your and your competitors’ trade-offs are key to operations strategy</a:t>
            </a:r>
          </a:p>
        </p:txBody>
      </p:sp>
      <p:sp>
        <p:nvSpPr>
          <p:cNvPr id="241667" name="Rectangle 3"/>
          <p:cNvSpPr>
            <a:spLocks noGrp="1" noChangeArrowheads="1"/>
          </p:cNvSpPr>
          <p:nvPr>
            <p:ph type="body" idx="1"/>
          </p:nvPr>
        </p:nvSpPr>
        <p:spPr>
          <a:xfrm>
            <a:off x="455613" y="4953000"/>
            <a:ext cx="8229600" cy="1568450"/>
          </a:xfrm>
        </p:spPr>
        <p:txBody>
          <a:bodyPr/>
          <a:lstStyle/>
          <a:p>
            <a:pPr eaLnBrk="1" hangingPunct="1"/>
            <a:r>
              <a:rPr lang="en-US" dirty="0" smtClean="0"/>
              <a:t>Trade-off Principle: Operational competencies are governed by trade-offs that result from the specific operational system of assets and processes.</a:t>
            </a:r>
          </a:p>
        </p:txBody>
      </p:sp>
      <p:grpSp>
        <p:nvGrpSpPr>
          <p:cNvPr id="35845" name="Group 40"/>
          <p:cNvGrpSpPr>
            <a:grpSpLocks/>
          </p:cNvGrpSpPr>
          <p:nvPr/>
        </p:nvGrpSpPr>
        <p:grpSpPr bwMode="auto">
          <a:xfrm>
            <a:off x="50800" y="1212850"/>
            <a:ext cx="4060825" cy="3490913"/>
            <a:chOff x="32" y="764"/>
            <a:chExt cx="2558" cy="2199"/>
          </a:xfrm>
        </p:grpSpPr>
        <p:sp>
          <p:nvSpPr>
            <p:cNvPr id="35846" name="Rectangle 6"/>
            <p:cNvSpPr>
              <a:spLocks noChangeArrowheads="1"/>
            </p:cNvSpPr>
            <p:nvPr/>
          </p:nvSpPr>
          <p:spPr bwMode="auto">
            <a:xfrm>
              <a:off x="288" y="1001"/>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47" name="Arc 7"/>
            <p:cNvSpPr>
              <a:spLocks/>
            </p:cNvSpPr>
            <p:nvPr/>
          </p:nvSpPr>
          <p:spPr bwMode="auto">
            <a:xfrm>
              <a:off x="304"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48" name="Rectangle 8"/>
            <p:cNvSpPr>
              <a:spLocks noChangeArrowheads="1"/>
            </p:cNvSpPr>
            <p:nvPr/>
          </p:nvSpPr>
          <p:spPr bwMode="auto">
            <a:xfrm rot="-5400000">
              <a:off x="-293" y="1749"/>
              <a:ext cx="835"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Customization</a:t>
              </a:r>
            </a:p>
          </p:txBody>
        </p:sp>
        <p:sp>
          <p:nvSpPr>
            <p:cNvPr id="35849" name="Rectangle 9"/>
            <p:cNvSpPr>
              <a:spLocks noChangeArrowheads="1"/>
            </p:cNvSpPr>
            <p:nvPr/>
          </p:nvSpPr>
          <p:spPr bwMode="auto">
            <a:xfrm>
              <a:off x="560" y="1048"/>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50" name="Oval 10"/>
            <p:cNvSpPr>
              <a:spLocks noChangeArrowheads="1"/>
            </p:cNvSpPr>
            <p:nvPr/>
          </p:nvSpPr>
          <p:spPr bwMode="auto">
            <a:xfrm>
              <a:off x="624" y="1226"/>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1" name="Rectangle 11"/>
            <p:cNvSpPr>
              <a:spLocks noChangeArrowheads="1"/>
            </p:cNvSpPr>
            <p:nvPr/>
          </p:nvSpPr>
          <p:spPr bwMode="auto">
            <a:xfrm>
              <a:off x="1711" y="2184"/>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52" name="Oval 12"/>
            <p:cNvSpPr>
              <a:spLocks noChangeArrowheads="1"/>
            </p:cNvSpPr>
            <p:nvPr/>
          </p:nvSpPr>
          <p:spPr bwMode="auto">
            <a:xfrm>
              <a:off x="2088" y="2230"/>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3" name="Freeform 13"/>
            <p:cNvSpPr>
              <a:spLocks/>
            </p:cNvSpPr>
            <p:nvPr/>
          </p:nvSpPr>
          <p:spPr bwMode="auto">
            <a:xfrm>
              <a:off x="1067" y="1267"/>
              <a:ext cx="674" cy="1418"/>
            </a:xfrm>
            <a:custGeom>
              <a:avLst/>
              <a:gdLst>
                <a:gd name="T0" fmla="*/ 0 w 1000"/>
                <a:gd name="T1" fmla="*/ 0 h 1543"/>
                <a:gd name="T2" fmla="*/ 13 w 1000"/>
                <a:gd name="T3" fmla="*/ 369 h 1543"/>
                <a:gd name="T4" fmla="*/ 47 w 1000"/>
                <a:gd name="T5" fmla="*/ 731 h 1543"/>
                <a:gd name="T6" fmla="*/ 94 w 1000"/>
                <a:gd name="T7" fmla="*/ 929 h 1543"/>
                <a:gd name="T8" fmla="*/ 0 60000 65536"/>
                <a:gd name="T9" fmla="*/ 0 60000 65536"/>
                <a:gd name="T10" fmla="*/ 0 60000 65536"/>
                <a:gd name="T11" fmla="*/ 0 60000 65536"/>
                <a:gd name="T12" fmla="*/ 0 w 1000"/>
                <a:gd name="T13" fmla="*/ 0 h 1543"/>
                <a:gd name="T14" fmla="*/ 1000 w 1000"/>
                <a:gd name="T15" fmla="*/ 1543 h 1543"/>
              </a:gdLst>
              <a:ahLst/>
              <a:cxnLst>
                <a:cxn ang="T8">
                  <a:pos x="T0" y="T1"/>
                </a:cxn>
                <a:cxn ang="T9">
                  <a:pos x="T2" y="T3"/>
                </a:cxn>
                <a:cxn ang="T10">
                  <a:pos x="T4" y="T5"/>
                </a:cxn>
                <a:cxn ang="T11">
                  <a:pos x="T6" y="T7"/>
                </a:cxn>
              </a:cxnLst>
              <a:rect l="T12" t="T13" r="T14" b="T15"/>
              <a:pathLst>
                <a:path w="1000" h="1543">
                  <a:moveTo>
                    <a:pt x="0" y="0"/>
                  </a:moveTo>
                  <a:cubicBezTo>
                    <a:pt x="11" y="223"/>
                    <a:pt x="57" y="412"/>
                    <a:pt x="141" y="614"/>
                  </a:cubicBezTo>
                  <a:cubicBezTo>
                    <a:pt x="225" y="816"/>
                    <a:pt x="362" y="1057"/>
                    <a:pt x="505" y="1212"/>
                  </a:cubicBezTo>
                  <a:cubicBezTo>
                    <a:pt x="648" y="1367"/>
                    <a:pt x="827" y="1457"/>
                    <a:pt x="1000" y="1543"/>
                  </a:cubicBezTo>
                </a:path>
              </a:pathLst>
            </a:custGeom>
            <a:noFill/>
            <a:ln w="28575">
              <a:solidFill>
                <a:srgbClr val="FF0000"/>
              </a:solidFill>
              <a:round/>
              <a:headEnd type="none" w="sm" len="sm"/>
              <a:tailEnd type="none" w="sm" len="sm"/>
            </a:ln>
          </p:spPr>
          <p:txBody>
            <a:bodyPr/>
            <a:lstStyle/>
            <a:p>
              <a:endParaRPr lang="en-US"/>
            </a:p>
          </p:txBody>
        </p:sp>
        <p:sp>
          <p:nvSpPr>
            <p:cNvPr id="35854" name="Freeform 14"/>
            <p:cNvSpPr>
              <a:spLocks/>
            </p:cNvSpPr>
            <p:nvPr/>
          </p:nvSpPr>
          <p:spPr bwMode="auto">
            <a:xfrm>
              <a:off x="532" y="1651"/>
              <a:ext cx="1940" cy="397"/>
            </a:xfrm>
            <a:custGeom>
              <a:avLst/>
              <a:gdLst>
                <a:gd name="T0" fmla="*/ 0 w 2380"/>
                <a:gd name="T1" fmla="*/ 0 h 397"/>
                <a:gd name="T2" fmla="*/ 182 w 2380"/>
                <a:gd name="T3" fmla="*/ 206 h 397"/>
                <a:gd name="T4" fmla="*/ 435 w 2380"/>
                <a:gd name="T5" fmla="*/ 348 h 397"/>
                <a:gd name="T6" fmla="*/ 699 w 2380"/>
                <a:gd name="T7" fmla="*/ 397 h 397"/>
                <a:gd name="T8" fmla="*/ 0 60000 65536"/>
                <a:gd name="T9" fmla="*/ 0 60000 65536"/>
                <a:gd name="T10" fmla="*/ 0 60000 65536"/>
                <a:gd name="T11" fmla="*/ 0 60000 65536"/>
                <a:gd name="T12" fmla="*/ 0 w 2380"/>
                <a:gd name="T13" fmla="*/ 0 h 397"/>
                <a:gd name="T14" fmla="*/ 2380 w 2380"/>
                <a:gd name="T15" fmla="*/ 397 h 397"/>
              </a:gdLst>
              <a:ahLst/>
              <a:cxnLst>
                <a:cxn ang="T8">
                  <a:pos x="T0" y="T1"/>
                </a:cxn>
                <a:cxn ang="T9">
                  <a:pos x="T2" y="T3"/>
                </a:cxn>
                <a:cxn ang="T10">
                  <a:pos x="T4" y="T5"/>
                </a:cxn>
                <a:cxn ang="T11">
                  <a:pos x="T6" y="T7"/>
                </a:cxn>
              </a:cxnLst>
              <a:rect l="T12" t="T13" r="T14" b="T15"/>
              <a:pathLst>
                <a:path w="2380" h="397">
                  <a:moveTo>
                    <a:pt x="0" y="0"/>
                  </a:moveTo>
                  <a:cubicBezTo>
                    <a:pt x="186" y="74"/>
                    <a:pt x="372" y="148"/>
                    <a:pt x="619" y="206"/>
                  </a:cubicBezTo>
                  <a:cubicBezTo>
                    <a:pt x="866" y="264"/>
                    <a:pt x="1190" y="316"/>
                    <a:pt x="1483" y="348"/>
                  </a:cubicBezTo>
                  <a:cubicBezTo>
                    <a:pt x="1776" y="380"/>
                    <a:pt x="2078" y="388"/>
                    <a:pt x="2380" y="397"/>
                  </a:cubicBezTo>
                </a:path>
              </a:pathLst>
            </a:custGeom>
            <a:noFill/>
            <a:ln w="28575">
              <a:solidFill>
                <a:srgbClr val="99FF66"/>
              </a:solidFill>
              <a:round/>
              <a:headEnd type="none" w="sm" len="sm"/>
              <a:tailEnd type="none" w="sm" len="sm"/>
            </a:ln>
          </p:spPr>
          <p:txBody>
            <a:bodyPr/>
            <a:lstStyle/>
            <a:p>
              <a:endParaRPr lang="en-US"/>
            </a:p>
          </p:txBody>
        </p:sp>
        <p:sp>
          <p:nvSpPr>
            <p:cNvPr id="35855" name="Rectangle 15"/>
            <p:cNvSpPr>
              <a:spLocks noChangeArrowheads="1"/>
            </p:cNvSpPr>
            <p:nvPr/>
          </p:nvSpPr>
          <p:spPr bwMode="auto">
            <a:xfrm>
              <a:off x="777" y="2780"/>
              <a:ext cx="1323"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Total Cost of Ownership</a:t>
              </a:r>
            </a:p>
          </p:txBody>
        </p:sp>
        <p:sp>
          <p:nvSpPr>
            <p:cNvPr id="35856" name="Text Box 16"/>
            <p:cNvSpPr txBox="1">
              <a:spLocks noChangeArrowheads="1"/>
            </p:cNvSpPr>
            <p:nvPr/>
          </p:nvSpPr>
          <p:spPr bwMode="auto">
            <a:xfrm>
              <a:off x="2306"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7" name="Text Box 17"/>
            <p:cNvSpPr txBox="1">
              <a:spLocks noChangeArrowheads="1"/>
            </p:cNvSpPr>
            <p:nvPr/>
          </p:nvSpPr>
          <p:spPr bwMode="auto">
            <a:xfrm>
              <a:off x="290"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58" name="Text Box 18"/>
            <p:cNvSpPr txBox="1">
              <a:spLocks noChangeArrowheads="1"/>
            </p:cNvSpPr>
            <p:nvPr/>
          </p:nvSpPr>
          <p:spPr bwMode="auto">
            <a:xfrm rot="-5400000">
              <a:off x="19"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9" name="Text Box 19"/>
            <p:cNvSpPr txBox="1">
              <a:spLocks noChangeArrowheads="1"/>
            </p:cNvSpPr>
            <p:nvPr/>
          </p:nvSpPr>
          <p:spPr bwMode="auto">
            <a:xfrm rot="-5400000">
              <a:off x="-36"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60" name="Text Box 20"/>
            <p:cNvSpPr txBox="1">
              <a:spLocks noChangeArrowheads="1"/>
            </p:cNvSpPr>
            <p:nvPr/>
          </p:nvSpPr>
          <p:spPr bwMode="auto">
            <a:xfrm>
              <a:off x="582" y="764"/>
              <a:ext cx="1532"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Customer Trade-offs</a:t>
              </a:r>
            </a:p>
          </p:txBody>
        </p:sp>
        <p:sp>
          <p:nvSpPr>
            <p:cNvPr id="35861" name="AutoShape 36"/>
            <p:cNvSpPr>
              <a:spLocks noChangeArrowheads="1"/>
            </p:cNvSpPr>
            <p:nvPr/>
          </p:nvSpPr>
          <p:spPr bwMode="auto">
            <a:xfrm>
              <a:off x="1712" y="1620"/>
              <a:ext cx="701" cy="304"/>
            </a:xfrm>
            <a:prstGeom prst="wedgeRectCallout">
              <a:avLst>
                <a:gd name="adj1" fmla="val -44866"/>
                <a:gd name="adj2" fmla="val 70065"/>
              </a:avLst>
            </a:prstGeom>
            <a:solidFill>
              <a:srgbClr val="99FF66"/>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Private jet owner</a:t>
              </a:r>
            </a:p>
          </p:txBody>
        </p:sp>
        <p:sp>
          <p:nvSpPr>
            <p:cNvPr id="35862" name="AutoShape 37"/>
            <p:cNvSpPr>
              <a:spLocks noChangeArrowheads="1"/>
            </p:cNvSpPr>
            <p:nvPr/>
          </p:nvSpPr>
          <p:spPr bwMode="auto">
            <a:xfrm>
              <a:off x="674" y="2370"/>
              <a:ext cx="701" cy="304"/>
            </a:xfrm>
            <a:prstGeom prst="wedgeRectCallout">
              <a:avLst>
                <a:gd name="adj1" fmla="val 41296"/>
                <a:gd name="adj2" fmla="val -90792"/>
              </a:avLst>
            </a:prstGeom>
            <a:solidFill>
              <a:srgbClr val="FF9999"/>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Commuter airline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1667">
                                            <p:txEl>
                                              <p:pRg st="0" end="0"/>
                                            </p:txEl>
                                          </p:spTgt>
                                        </p:tgtEl>
                                        <p:attrNameLst>
                                          <p:attrName>style.visibility</p:attrName>
                                        </p:attrNameLst>
                                      </p:cBhvr>
                                      <p:to>
                                        <p:strVal val="visible"/>
                                      </p:to>
                                    </p:set>
                                    <p:anim calcmode="lin" valueType="num">
                                      <p:cBhvr additive="base">
                                        <p:cTn id="13" dur="500" fill="hold"/>
                                        <p:tgtEl>
                                          <p:spTgt spid="2416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16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Why estimate trade-off curves?</a:t>
            </a:r>
            <a:br>
              <a:rPr lang="en-US" smtClean="0"/>
            </a:br>
            <a:r>
              <a:rPr lang="en-US" smtClean="0"/>
              <a:t>	Examples</a:t>
            </a:r>
          </a:p>
        </p:txBody>
      </p:sp>
      <p:sp>
        <p:nvSpPr>
          <p:cNvPr id="36867" name="Rectangle 3"/>
          <p:cNvSpPr>
            <a:spLocks noGrp="1" noChangeArrowheads="1"/>
          </p:cNvSpPr>
          <p:nvPr>
            <p:ph idx="1"/>
          </p:nvPr>
        </p:nvSpPr>
        <p:spPr/>
        <p:txBody>
          <a:bodyPr/>
          <a:lstStyle/>
          <a:p>
            <a:pPr eaLnBrk="1" hangingPunct="1"/>
            <a:r>
              <a:rPr lang="en-US" dirty="0" smtClean="0"/>
              <a:t>Fast-casual restaurants: Who’s the top tamale?</a:t>
            </a:r>
          </a:p>
          <a:p>
            <a:pPr lvl="1" eaLnBrk="1" hangingPunct="1">
              <a:buFontTx/>
              <a:buNone/>
            </a:pPr>
            <a:r>
              <a:rPr lang="en-US" dirty="0" smtClean="0"/>
              <a:t>					Chipotle (</a:t>
            </a:r>
            <a:r>
              <a:rPr lang="en-US" dirty="0" err="1" smtClean="0"/>
              <a:t>McD</a:t>
            </a:r>
            <a:r>
              <a:rPr lang="en-US" dirty="0" smtClean="0"/>
              <a:t>) v. Baja Fresh (Wendy’s)</a:t>
            </a:r>
          </a:p>
          <a:p>
            <a:pPr lvl="1" eaLnBrk="1" hangingPunct="1"/>
            <a:r>
              <a:rPr lang="en-US" dirty="0" smtClean="0"/>
              <a:t>Price for steak burrito:	$5.60		$5.95</a:t>
            </a:r>
          </a:p>
          <a:p>
            <a:pPr lvl="1" eaLnBrk="1" hangingPunct="1"/>
            <a:r>
              <a:rPr lang="en-US" dirty="0" smtClean="0"/>
              <a:t>2003 US Sales:		$321M		$312.5M</a:t>
            </a:r>
          </a:p>
          <a:p>
            <a:pPr lvl="1" eaLnBrk="1" hangingPunct="1"/>
            <a:r>
              <a:rPr lang="en-US" dirty="0" smtClean="0"/>
              <a:t>Change since 2002:	+ 42.7%		+ 25.5%</a:t>
            </a:r>
          </a:p>
          <a:p>
            <a:pPr lvl="1" eaLnBrk="1" hangingPunct="1"/>
            <a:endParaRPr lang="en-US" dirty="0" smtClean="0"/>
          </a:p>
          <a:p>
            <a:pPr lvl="1" eaLnBrk="1" hangingPunct="1"/>
            <a:endParaRPr lang="en-US" dirty="0" smtClean="0"/>
          </a:p>
          <a:p>
            <a:pPr eaLnBrk="1" hangingPunct="1"/>
            <a:r>
              <a:rPr lang="en-US" dirty="0" smtClean="0"/>
              <a:t>Ameritrade’s 5-second guarantee: “Qualified S&amp;P 500 Internet trades that take longer than 5 seconds to execute are commission-free.”</a:t>
            </a:r>
          </a:p>
          <a:p>
            <a:pPr lvl="1" eaLnBrk="1" hangingPunct="1"/>
            <a:r>
              <a:rPr lang="en-US" dirty="0" smtClean="0"/>
              <a:t>Flat commission fee = $10.99 per Internet trade</a:t>
            </a:r>
          </a:p>
          <a:p>
            <a:pPr lvl="1" eaLnBrk="1" hangingPunct="1"/>
            <a:r>
              <a:rPr lang="en-US" dirty="0" smtClean="0"/>
              <a:t>Average execution time = 1 sec</a:t>
            </a:r>
          </a:p>
          <a:p>
            <a:pPr lvl="1" eaLnBrk="1" hangingPunct="1"/>
            <a:r>
              <a:rPr lang="en-US" dirty="0" smtClean="0"/>
              <a:t>Ameritrade reported 144,000 trades per day on average in May 04.</a:t>
            </a:r>
          </a:p>
          <a:p>
            <a:pPr lvl="1" eaLnBrk="1" hangingPunct="1">
              <a:buClr>
                <a:schemeClr val="accent2"/>
              </a:buClr>
              <a:buFont typeface="Wingdings" pitchFamily="2" charset="2"/>
              <a:buChar char="Ø"/>
            </a:pPr>
            <a:r>
              <a:rPr lang="en-US" dirty="0" smtClean="0"/>
              <a:t>Impact on value?</a:t>
            </a:r>
          </a:p>
          <a:p>
            <a:pPr lvl="1" eaLnBrk="1" hangingPunct="1"/>
            <a:endParaRPr lang="en-US" dirty="0"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14"/>
          <p:cNvSpPr>
            <a:spLocks noGrp="1" noChangeArrowheads="1"/>
          </p:cNvSpPr>
          <p:nvPr>
            <p:ph type="title"/>
          </p:nvPr>
        </p:nvSpPr>
        <p:spPr/>
        <p:txBody>
          <a:bodyPr/>
          <a:lstStyle/>
          <a:p>
            <a:pPr eaLnBrk="1" hangingPunct="1"/>
            <a:r>
              <a:rPr lang="en-US" b="1" smtClean="0"/>
              <a:t>Analytics</a:t>
            </a:r>
            <a:r>
              <a:rPr lang="en-US" smtClean="0"/>
              <a:t>: Estimating Trade-off Curves</a:t>
            </a:r>
          </a:p>
        </p:txBody>
      </p:sp>
      <p:sp>
        <p:nvSpPr>
          <p:cNvPr id="37891" name="Rectangle 115"/>
          <p:cNvSpPr>
            <a:spLocks noGrp="1" noChangeArrowheads="1"/>
          </p:cNvSpPr>
          <p:nvPr>
            <p:ph type="body" idx="1"/>
          </p:nvPr>
        </p:nvSpPr>
        <p:spPr/>
        <p:txBody>
          <a:bodyPr/>
          <a:lstStyle/>
          <a:p>
            <a:pPr eaLnBrk="1" hangingPunct="1"/>
            <a:r>
              <a:rPr lang="en-US" smtClean="0"/>
              <a:t>Express the cost of providing a certain competency bundle (Time, Flex, Qual) using our operations analytics toolbox.</a:t>
            </a:r>
          </a:p>
          <a:p>
            <a:pPr eaLnBrk="1" hangingPunct="1"/>
            <a:endParaRPr lang="en-US" smtClean="0"/>
          </a:p>
          <a:p>
            <a:pPr eaLnBrk="1" hangingPunct="1"/>
            <a:r>
              <a:rPr lang="en-US" smtClean="0"/>
              <a:t>Examples: Wilbur Chocolate</a:t>
            </a:r>
          </a:p>
          <a:p>
            <a:pPr lvl="1" eaLnBrk="1" hangingPunct="1"/>
            <a:r>
              <a:rPr lang="en-US" smtClean="0"/>
              <a:t>How sensitive is Wilbur’s cost structure to changes in variety?</a:t>
            </a:r>
          </a:p>
          <a:p>
            <a:pPr lvl="1" eaLnBrk="1" hangingPunct="1"/>
            <a:endParaRPr lang="en-US" smtClean="0"/>
          </a:p>
          <a:p>
            <a:pPr lvl="1" eaLnBrk="1" hangingPunct="1"/>
            <a:r>
              <a:rPr lang="en-US" smtClean="0"/>
              <a:t>Build up the minimal sustainable cost of producing </a:t>
            </a:r>
            <a:r>
              <a:rPr lang="en-US" i="1" smtClean="0"/>
              <a:t>N </a:t>
            </a:r>
            <a:r>
              <a:rPr lang="en-US" smtClean="0"/>
              <a:t>chocolates on a single batch process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33795"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2"/>
          <p:cNvGrpSpPr>
            <a:grpSpLocks/>
          </p:cNvGrpSpPr>
          <p:nvPr/>
        </p:nvGrpSpPr>
        <p:grpSpPr bwMode="auto">
          <a:xfrm>
            <a:off x="4767263" y="1423988"/>
            <a:ext cx="3787775" cy="3238500"/>
            <a:chOff x="3003" y="897"/>
            <a:chExt cx="2386" cy="2040"/>
          </a:xfrm>
        </p:grpSpPr>
        <p:sp>
          <p:nvSpPr>
            <p:cNvPr id="38979" name="Freeform 54"/>
            <p:cNvSpPr>
              <a:spLocks/>
            </p:cNvSpPr>
            <p:nvPr/>
          </p:nvSpPr>
          <p:spPr bwMode="auto">
            <a:xfrm>
              <a:off x="3234" y="930"/>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80" name="Rectangle 55"/>
            <p:cNvSpPr>
              <a:spLocks noChangeArrowheads="1"/>
            </p:cNvSpPr>
            <p:nvPr/>
          </p:nvSpPr>
          <p:spPr bwMode="auto">
            <a:xfrm>
              <a:off x="3239" y="939"/>
              <a:ext cx="2057" cy="1792"/>
            </a:xfrm>
            <a:prstGeom prst="rect">
              <a:avLst/>
            </a:prstGeom>
            <a:noFill/>
            <a:ln w="7938">
              <a:solidFill>
                <a:srgbClr val="FFFFFF"/>
              </a:solidFill>
              <a:miter lim="800000"/>
              <a:headEnd/>
              <a:tailEnd/>
            </a:ln>
          </p:spPr>
          <p:txBody>
            <a:bodyPr/>
            <a:lstStyle/>
            <a:p>
              <a:endParaRPr lang="en-US"/>
            </a:p>
          </p:txBody>
        </p:sp>
        <p:sp>
          <p:nvSpPr>
            <p:cNvPr id="38981" name="Line 56"/>
            <p:cNvSpPr>
              <a:spLocks noChangeShapeType="1"/>
            </p:cNvSpPr>
            <p:nvPr/>
          </p:nvSpPr>
          <p:spPr bwMode="auto">
            <a:xfrm>
              <a:off x="3239" y="939"/>
              <a:ext cx="2057" cy="1"/>
            </a:xfrm>
            <a:prstGeom prst="line">
              <a:avLst/>
            </a:prstGeom>
            <a:noFill/>
            <a:ln w="7938">
              <a:solidFill>
                <a:srgbClr val="000000"/>
              </a:solidFill>
              <a:round/>
              <a:headEnd/>
              <a:tailEnd/>
            </a:ln>
          </p:spPr>
          <p:txBody>
            <a:bodyPr/>
            <a:lstStyle/>
            <a:p>
              <a:endParaRPr lang="en-US"/>
            </a:p>
          </p:txBody>
        </p:sp>
        <p:sp>
          <p:nvSpPr>
            <p:cNvPr id="38982" name="Freeform 57"/>
            <p:cNvSpPr>
              <a:spLocks/>
            </p:cNvSpPr>
            <p:nvPr/>
          </p:nvSpPr>
          <p:spPr bwMode="auto">
            <a:xfrm>
              <a:off x="3239" y="939"/>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83" name="Line 58"/>
            <p:cNvSpPr>
              <a:spLocks noChangeShapeType="1"/>
            </p:cNvSpPr>
            <p:nvPr/>
          </p:nvSpPr>
          <p:spPr bwMode="auto">
            <a:xfrm flipV="1">
              <a:off x="3239" y="939"/>
              <a:ext cx="1" cy="1792"/>
            </a:xfrm>
            <a:prstGeom prst="line">
              <a:avLst/>
            </a:prstGeom>
            <a:noFill/>
            <a:ln w="7938">
              <a:solidFill>
                <a:srgbClr val="000000"/>
              </a:solidFill>
              <a:round/>
              <a:headEnd/>
              <a:tailEnd/>
            </a:ln>
          </p:spPr>
          <p:txBody>
            <a:bodyPr/>
            <a:lstStyle/>
            <a:p>
              <a:endParaRPr lang="en-US"/>
            </a:p>
          </p:txBody>
        </p:sp>
        <p:sp>
          <p:nvSpPr>
            <p:cNvPr id="38984" name="Line 59"/>
            <p:cNvSpPr>
              <a:spLocks noChangeShapeType="1"/>
            </p:cNvSpPr>
            <p:nvPr/>
          </p:nvSpPr>
          <p:spPr bwMode="auto">
            <a:xfrm flipV="1">
              <a:off x="3239" y="2710"/>
              <a:ext cx="1" cy="21"/>
            </a:xfrm>
            <a:prstGeom prst="line">
              <a:avLst/>
            </a:prstGeom>
            <a:noFill/>
            <a:ln w="7938">
              <a:solidFill>
                <a:srgbClr val="000000"/>
              </a:solidFill>
              <a:round/>
              <a:headEnd/>
              <a:tailEnd/>
            </a:ln>
          </p:spPr>
          <p:txBody>
            <a:bodyPr/>
            <a:lstStyle/>
            <a:p>
              <a:endParaRPr lang="en-US"/>
            </a:p>
          </p:txBody>
        </p:sp>
        <p:sp>
          <p:nvSpPr>
            <p:cNvPr id="38985" name="Line 60"/>
            <p:cNvSpPr>
              <a:spLocks noChangeShapeType="1"/>
            </p:cNvSpPr>
            <p:nvPr/>
          </p:nvSpPr>
          <p:spPr bwMode="auto">
            <a:xfrm>
              <a:off x="3239" y="939"/>
              <a:ext cx="1" cy="21"/>
            </a:xfrm>
            <a:prstGeom prst="line">
              <a:avLst/>
            </a:prstGeom>
            <a:noFill/>
            <a:ln w="7938">
              <a:solidFill>
                <a:srgbClr val="000000"/>
              </a:solidFill>
              <a:round/>
              <a:headEnd/>
              <a:tailEnd/>
            </a:ln>
          </p:spPr>
          <p:txBody>
            <a:bodyPr/>
            <a:lstStyle/>
            <a:p>
              <a:endParaRPr lang="en-US"/>
            </a:p>
          </p:txBody>
        </p:sp>
        <p:sp>
          <p:nvSpPr>
            <p:cNvPr id="38986" name="Line 61"/>
            <p:cNvSpPr>
              <a:spLocks noChangeShapeType="1"/>
            </p:cNvSpPr>
            <p:nvPr/>
          </p:nvSpPr>
          <p:spPr bwMode="auto">
            <a:xfrm flipV="1">
              <a:off x="3580" y="2710"/>
              <a:ext cx="1" cy="21"/>
            </a:xfrm>
            <a:prstGeom prst="line">
              <a:avLst/>
            </a:prstGeom>
            <a:noFill/>
            <a:ln w="7938">
              <a:solidFill>
                <a:srgbClr val="000000"/>
              </a:solidFill>
              <a:round/>
              <a:headEnd/>
              <a:tailEnd/>
            </a:ln>
          </p:spPr>
          <p:txBody>
            <a:bodyPr/>
            <a:lstStyle/>
            <a:p>
              <a:endParaRPr lang="en-US"/>
            </a:p>
          </p:txBody>
        </p:sp>
        <p:sp>
          <p:nvSpPr>
            <p:cNvPr id="38987" name="Line 62"/>
            <p:cNvSpPr>
              <a:spLocks noChangeShapeType="1"/>
            </p:cNvSpPr>
            <p:nvPr/>
          </p:nvSpPr>
          <p:spPr bwMode="auto">
            <a:xfrm>
              <a:off x="3580" y="939"/>
              <a:ext cx="1" cy="21"/>
            </a:xfrm>
            <a:prstGeom prst="line">
              <a:avLst/>
            </a:prstGeom>
            <a:noFill/>
            <a:ln w="7938">
              <a:solidFill>
                <a:srgbClr val="000000"/>
              </a:solidFill>
              <a:round/>
              <a:headEnd/>
              <a:tailEnd/>
            </a:ln>
          </p:spPr>
          <p:txBody>
            <a:bodyPr/>
            <a:lstStyle/>
            <a:p>
              <a:endParaRPr lang="en-US"/>
            </a:p>
          </p:txBody>
        </p:sp>
        <p:sp>
          <p:nvSpPr>
            <p:cNvPr id="38988" name="Line 63"/>
            <p:cNvSpPr>
              <a:spLocks noChangeShapeType="1"/>
            </p:cNvSpPr>
            <p:nvPr/>
          </p:nvSpPr>
          <p:spPr bwMode="auto">
            <a:xfrm flipV="1">
              <a:off x="3927" y="2710"/>
              <a:ext cx="1" cy="21"/>
            </a:xfrm>
            <a:prstGeom prst="line">
              <a:avLst/>
            </a:prstGeom>
            <a:noFill/>
            <a:ln w="7938">
              <a:solidFill>
                <a:srgbClr val="000000"/>
              </a:solidFill>
              <a:round/>
              <a:headEnd/>
              <a:tailEnd/>
            </a:ln>
          </p:spPr>
          <p:txBody>
            <a:bodyPr/>
            <a:lstStyle/>
            <a:p>
              <a:endParaRPr lang="en-US"/>
            </a:p>
          </p:txBody>
        </p:sp>
        <p:sp>
          <p:nvSpPr>
            <p:cNvPr id="38989" name="Line 64"/>
            <p:cNvSpPr>
              <a:spLocks noChangeShapeType="1"/>
            </p:cNvSpPr>
            <p:nvPr/>
          </p:nvSpPr>
          <p:spPr bwMode="auto">
            <a:xfrm>
              <a:off x="3927" y="939"/>
              <a:ext cx="1" cy="21"/>
            </a:xfrm>
            <a:prstGeom prst="line">
              <a:avLst/>
            </a:prstGeom>
            <a:noFill/>
            <a:ln w="7938">
              <a:solidFill>
                <a:srgbClr val="000000"/>
              </a:solidFill>
              <a:round/>
              <a:headEnd/>
              <a:tailEnd/>
            </a:ln>
          </p:spPr>
          <p:txBody>
            <a:bodyPr/>
            <a:lstStyle/>
            <a:p>
              <a:endParaRPr lang="en-US"/>
            </a:p>
          </p:txBody>
        </p:sp>
        <p:sp>
          <p:nvSpPr>
            <p:cNvPr id="38990" name="Line 65"/>
            <p:cNvSpPr>
              <a:spLocks noChangeShapeType="1"/>
            </p:cNvSpPr>
            <p:nvPr/>
          </p:nvSpPr>
          <p:spPr bwMode="auto">
            <a:xfrm flipV="1">
              <a:off x="4268" y="2710"/>
              <a:ext cx="1" cy="21"/>
            </a:xfrm>
            <a:prstGeom prst="line">
              <a:avLst/>
            </a:prstGeom>
            <a:noFill/>
            <a:ln w="7938">
              <a:solidFill>
                <a:srgbClr val="000000"/>
              </a:solidFill>
              <a:round/>
              <a:headEnd/>
              <a:tailEnd/>
            </a:ln>
          </p:spPr>
          <p:txBody>
            <a:bodyPr/>
            <a:lstStyle/>
            <a:p>
              <a:endParaRPr lang="en-US"/>
            </a:p>
          </p:txBody>
        </p:sp>
        <p:sp>
          <p:nvSpPr>
            <p:cNvPr id="38991" name="Line 66"/>
            <p:cNvSpPr>
              <a:spLocks noChangeShapeType="1"/>
            </p:cNvSpPr>
            <p:nvPr/>
          </p:nvSpPr>
          <p:spPr bwMode="auto">
            <a:xfrm>
              <a:off x="4268" y="939"/>
              <a:ext cx="1" cy="21"/>
            </a:xfrm>
            <a:prstGeom prst="line">
              <a:avLst/>
            </a:prstGeom>
            <a:noFill/>
            <a:ln w="7938">
              <a:solidFill>
                <a:srgbClr val="000000"/>
              </a:solidFill>
              <a:round/>
              <a:headEnd/>
              <a:tailEnd/>
            </a:ln>
          </p:spPr>
          <p:txBody>
            <a:bodyPr/>
            <a:lstStyle/>
            <a:p>
              <a:endParaRPr lang="en-US"/>
            </a:p>
          </p:txBody>
        </p:sp>
        <p:sp>
          <p:nvSpPr>
            <p:cNvPr id="38992" name="Line 67"/>
            <p:cNvSpPr>
              <a:spLocks noChangeShapeType="1"/>
            </p:cNvSpPr>
            <p:nvPr/>
          </p:nvSpPr>
          <p:spPr bwMode="auto">
            <a:xfrm flipV="1">
              <a:off x="4609" y="2710"/>
              <a:ext cx="1" cy="21"/>
            </a:xfrm>
            <a:prstGeom prst="line">
              <a:avLst/>
            </a:prstGeom>
            <a:noFill/>
            <a:ln w="7938">
              <a:solidFill>
                <a:srgbClr val="000000"/>
              </a:solidFill>
              <a:round/>
              <a:headEnd/>
              <a:tailEnd/>
            </a:ln>
          </p:spPr>
          <p:txBody>
            <a:bodyPr/>
            <a:lstStyle/>
            <a:p>
              <a:endParaRPr lang="en-US"/>
            </a:p>
          </p:txBody>
        </p:sp>
        <p:sp>
          <p:nvSpPr>
            <p:cNvPr id="38993" name="Line 68"/>
            <p:cNvSpPr>
              <a:spLocks noChangeShapeType="1"/>
            </p:cNvSpPr>
            <p:nvPr/>
          </p:nvSpPr>
          <p:spPr bwMode="auto">
            <a:xfrm>
              <a:off x="4609" y="939"/>
              <a:ext cx="1" cy="21"/>
            </a:xfrm>
            <a:prstGeom prst="line">
              <a:avLst/>
            </a:prstGeom>
            <a:noFill/>
            <a:ln w="7938">
              <a:solidFill>
                <a:srgbClr val="000000"/>
              </a:solidFill>
              <a:round/>
              <a:headEnd/>
              <a:tailEnd/>
            </a:ln>
          </p:spPr>
          <p:txBody>
            <a:bodyPr/>
            <a:lstStyle/>
            <a:p>
              <a:endParaRPr lang="en-US"/>
            </a:p>
          </p:txBody>
        </p:sp>
        <p:sp>
          <p:nvSpPr>
            <p:cNvPr id="38994" name="Line 69"/>
            <p:cNvSpPr>
              <a:spLocks noChangeShapeType="1"/>
            </p:cNvSpPr>
            <p:nvPr/>
          </p:nvSpPr>
          <p:spPr bwMode="auto">
            <a:xfrm flipV="1">
              <a:off x="4955" y="2710"/>
              <a:ext cx="1" cy="21"/>
            </a:xfrm>
            <a:prstGeom prst="line">
              <a:avLst/>
            </a:prstGeom>
            <a:noFill/>
            <a:ln w="7938">
              <a:solidFill>
                <a:srgbClr val="000000"/>
              </a:solidFill>
              <a:round/>
              <a:headEnd/>
              <a:tailEnd/>
            </a:ln>
          </p:spPr>
          <p:txBody>
            <a:bodyPr/>
            <a:lstStyle/>
            <a:p>
              <a:endParaRPr lang="en-US"/>
            </a:p>
          </p:txBody>
        </p:sp>
        <p:sp>
          <p:nvSpPr>
            <p:cNvPr id="38995" name="Line 70"/>
            <p:cNvSpPr>
              <a:spLocks noChangeShapeType="1"/>
            </p:cNvSpPr>
            <p:nvPr/>
          </p:nvSpPr>
          <p:spPr bwMode="auto">
            <a:xfrm>
              <a:off x="4955" y="939"/>
              <a:ext cx="1" cy="21"/>
            </a:xfrm>
            <a:prstGeom prst="line">
              <a:avLst/>
            </a:prstGeom>
            <a:noFill/>
            <a:ln w="7938">
              <a:solidFill>
                <a:srgbClr val="000000"/>
              </a:solidFill>
              <a:round/>
              <a:headEnd/>
              <a:tailEnd/>
            </a:ln>
          </p:spPr>
          <p:txBody>
            <a:bodyPr/>
            <a:lstStyle/>
            <a:p>
              <a:endParaRPr lang="en-US"/>
            </a:p>
          </p:txBody>
        </p:sp>
        <p:sp>
          <p:nvSpPr>
            <p:cNvPr id="38996" name="Line 71"/>
            <p:cNvSpPr>
              <a:spLocks noChangeShapeType="1"/>
            </p:cNvSpPr>
            <p:nvPr/>
          </p:nvSpPr>
          <p:spPr bwMode="auto">
            <a:xfrm flipV="1">
              <a:off x="5296" y="2710"/>
              <a:ext cx="1" cy="21"/>
            </a:xfrm>
            <a:prstGeom prst="line">
              <a:avLst/>
            </a:prstGeom>
            <a:noFill/>
            <a:ln w="7938">
              <a:solidFill>
                <a:srgbClr val="000000"/>
              </a:solidFill>
              <a:round/>
              <a:headEnd/>
              <a:tailEnd/>
            </a:ln>
          </p:spPr>
          <p:txBody>
            <a:bodyPr/>
            <a:lstStyle/>
            <a:p>
              <a:endParaRPr lang="en-US"/>
            </a:p>
          </p:txBody>
        </p:sp>
        <p:sp>
          <p:nvSpPr>
            <p:cNvPr id="38997" name="Line 72"/>
            <p:cNvSpPr>
              <a:spLocks noChangeShapeType="1"/>
            </p:cNvSpPr>
            <p:nvPr/>
          </p:nvSpPr>
          <p:spPr bwMode="auto">
            <a:xfrm>
              <a:off x="5296" y="939"/>
              <a:ext cx="1" cy="21"/>
            </a:xfrm>
            <a:prstGeom prst="line">
              <a:avLst/>
            </a:prstGeom>
            <a:noFill/>
            <a:ln w="7938">
              <a:solidFill>
                <a:srgbClr val="000000"/>
              </a:solidFill>
              <a:round/>
              <a:headEnd/>
              <a:tailEnd/>
            </a:ln>
          </p:spPr>
          <p:txBody>
            <a:bodyPr/>
            <a:lstStyle/>
            <a:p>
              <a:endParaRPr lang="en-US"/>
            </a:p>
          </p:txBody>
        </p:sp>
        <p:sp>
          <p:nvSpPr>
            <p:cNvPr id="38998" name="Line 73"/>
            <p:cNvSpPr>
              <a:spLocks noChangeShapeType="1"/>
            </p:cNvSpPr>
            <p:nvPr/>
          </p:nvSpPr>
          <p:spPr bwMode="auto">
            <a:xfrm>
              <a:off x="3239" y="2731"/>
              <a:ext cx="21" cy="1"/>
            </a:xfrm>
            <a:prstGeom prst="line">
              <a:avLst/>
            </a:prstGeom>
            <a:noFill/>
            <a:ln w="7938">
              <a:solidFill>
                <a:srgbClr val="000000"/>
              </a:solidFill>
              <a:round/>
              <a:headEnd/>
              <a:tailEnd/>
            </a:ln>
          </p:spPr>
          <p:txBody>
            <a:bodyPr/>
            <a:lstStyle/>
            <a:p>
              <a:endParaRPr lang="en-US"/>
            </a:p>
          </p:txBody>
        </p:sp>
        <p:sp>
          <p:nvSpPr>
            <p:cNvPr id="38999" name="Line 74"/>
            <p:cNvSpPr>
              <a:spLocks noChangeShapeType="1"/>
            </p:cNvSpPr>
            <p:nvPr/>
          </p:nvSpPr>
          <p:spPr bwMode="auto">
            <a:xfrm flipH="1">
              <a:off x="5275" y="2731"/>
              <a:ext cx="21" cy="1"/>
            </a:xfrm>
            <a:prstGeom prst="line">
              <a:avLst/>
            </a:prstGeom>
            <a:noFill/>
            <a:ln w="7938">
              <a:solidFill>
                <a:srgbClr val="000000"/>
              </a:solidFill>
              <a:round/>
              <a:headEnd/>
              <a:tailEnd/>
            </a:ln>
          </p:spPr>
          <p:txBody>
            <a:bodyPr/>
            <a:lstStyle/>
            <a:p>
              <a:endParaRPr lang="en-US"/>
            </a:p>
          </p:txBody>
        </p:sp>
        <p:sp>
          <p:nvSpPr>
            <p:cNvPr id="39000" name="Rectangle 75"/>
            <p:cNvSpPr>
              <a:spLocks noChangeArrowheads="1"/>
            </p:cNvSpPr>
            <p:nvPr/>
          </p:nvSpPr>
          <p:spPr bwMode="auto">
            <a:xfrm>
              <a:off x="3182" y="2665"/>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9001" name="Line 76"/>
            <p:cNvSpPr>
              <a:spLocks noChangeShapeType="1"/>
            </p:cNvSpPr>
            <p:nvPr/>
          </p:nvSpPr>
          <p:spPr bwMode="auto">
            <a:xfrm>
              <a:off x="3239" y="2552"/>
              <a:ext cx="21" cy="1"/>
            </a:xfrm>
            <a:prstGeom prst="line">
              <a:avLst/>
            </a:prstGeom>
            <a:noFill/>
            <a:ln w="7938">
              <a:solidFill>
                <a:srgbClr val="000000"/>
              </a:solidFill>
              <a:round/>
              <a:headEnd/>
              <a:tailEnd/>
            </a:ln>
          </p:spPr>
          <p:txBody>
            <a:bodyPr/>
            <a:lstStyle/>
            <a:p>
              <a:endParaRPr lang="en-US"/>
            </a:p>
          </p:txBody>
        </p:sp>
        <p:sp>
          <p:nvSpPr>
            <p:cNvPr id="39002" name="Line 77"/>
            <p:cNvSpPr>
              <a:spLocks noChangeShapeType="1"/>
            </p:cNvSpPr>
            <p:nvPr/>
          </p:nvSpPr>
          <p:spPr bwMode="auto">
            <a:xfrm flipH="1">
              <a:off x="5275" y="2552"/>
              <a:ext cx="21" cy="1"/>
            </a:xfrm>
            <a:prstGeom prst="line">
              <a:avLst/>
            </a:prstGeom>
            <a:noFill/>
            <a:ln w="7938">
              <a:solidFill>
                <a:srgbClr val="000000"/>
              </a:solidFill>
              <a:round/>
              <a:headEnd/>
              <a:tailEnd/>
            </a:ln>
          </p:spPr>
          <p:txBody>
            <a:bodyPr/>
            <a:lstStyle/>
            <a:p>
              <a:endParaRPr lang="en-US"/>
            </a:p>
          </p:txBody>
        </p:sp>
        <p:sp>
          <p:nvSpPr>
            <p:cNvPr id="39003" name="Rectangle 78"/>
            <p:cNvSpPr>
              <a:spLocks noChangeArrowheads="1"/>
            </p:cNvSpPr>
            <p:nvPr/>
          </p:nvSpPr>
          <p:spPr bwMode="auto">
            <a:xfrm>
              <a:off x="3145" y="251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39004" name="Line 79"/>
            <p:cNvSpPr>
              <a:spLocks noChangeShapeType="1"/>
            </p:cNvSpPr>
            <p:nvPr/>
          </p:nvSpPr>
          <p:spPr bwMode="auto">
            <a:xfrm>
              <a:off x="3239" y="2373"/>
              <a:ext cx="21" cy="1"/>
            </a:xfrm>
            <a:prstGeom prst="line">
              <a:avLst/>
            </a:prstGeom>
            <a:noFill/>
            <a:ln w="7938">
              <a:solidFill>
                <a:srgbClr val="000000"/>
              </a:solidFill>
              <a:round/>
              <a:headEnd/>
              <a:tailEnd/>
            </a:ln>
          </p:spPr>
          <p:txBody>
            <a:bodyPr/>
            <a:lstStyle/>
            <a:p>
              <a:endParaRPr lang="en-US"/>
            </a:p>
          </p:txBody>
        </p:sp>
        <p:sp>
          <p:nvSpPr>
            <p:cNvPr id="39005" name="Line 80"/>
            <p:cNvSpPr>
              <a:spLocks noChangeShapeType="1"/>
            </p:cNvSpPr>
            <p:nvPr/>
          </p:nvSpPr>
          <p:spPr bwMode="auto">
            <a:xfrm flipH="1">
              <a:off x="5275" y="2373"/>
              <a:ext cx="21" cy="1"/>
            </a:xfrm>
            <a:prstGeom prst="line">
              <a:avLst/>
            </a:prstGeom>
            <a:noFill/>
            <a:ln w="7938">
              <a:solidFill>
                <a:srgbClr val="000000"/>
              </a:solidFill>
              <a:round/>
              <a:headEnd/>
              <a:tailEnd/>
            </a:ln>
          </p:spPr>
          <p:txBody>
            <a:bodyPr/>
            <a:lstStyle/>
            <a:p>
              <a:endParaRPr lang="en-US"/>
            </a:p>
          </p:txBody>
        </p:sp>
        <p:sp>
          <p:nvSpPr>
            <p:cNvPr id="39006" name="Rectangle 81"/>
            <p:cNvSpPr>
              <a:spLocks noChangeArrowheads="1"/>
            </p:cNvSpPr>
            <p:nvPr/>
          </p:nvSpPr>
          <p:spPr bwMode="auto">
            <a:xfrm>
              <a:off x="3145" y="233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9007" name="Line 82"/>
            <p:cNvSpPr>
              <a:spLocks noChangeShapeType="1"/>
            </p:cNvSpPr>
            <p:nvPr/>
          </p:nvSpPr>
          <p:spPr bwMode="auto">
            <a:xfrm>
              <a:off x="3239" y="2195"/>
              <a:ext cx="21" cy="1"/>
            </a:xfrm>
            <a:prstGeom prst="line">
              <a:avLst/>
            </a:prstGeom>
            <a:noFill/>
            <a:ln w="7938">
              <a:solidFill>
                <a:srgbClr val="000000"/>
              </a:solidFill>
              <a:round/>
              <a:headEnd/>
              <a:tailEnd/>
            </a:ln>
          </p:spPr>
          <p:txBody>
            <a:bodyPr/>
            <a:lstStyle/>
            <a:p>
              <a:endParaRPr lang="en-US"/>
            </a:p>
          </p:txBody>
        </p:sp>
        <p:sp>
          <p:nvSpPr>
            <p:cNvPr id="39008" name="Line 83"/>
            <p:cNvSpPr>
              <a:spLocks noChangeShapeType="1"/>
            </p:cNvSpPr>
            <p:nvPr/>
          </p:nvSpPr>
          <p:spPr bwMode="auto">
            <a:xfrm flipH="1">
              <a:off x="5275" y="2195"/>
              <a:ext cx="21" cy="1"/>
            </a:xfrm>
            <a:prstGeom prst="line">
              <a:avLst/>
            </a:prstGeom>
            <a:noFill/>
            <a:ln w="7938">
              <a:solidFill>
                <a:srgbClr val="000000"/>
              </a:solidFill>
              <a:round/>
              <a:headEnd/>
              <a:tailEnd/>
            </a:ln>
          </p:spPr>
          <p:txBody>
            <a:bodyPr/>
            <a:lstStyle/>
            <a:p>
              <a:endParaRPr lang="en-US"/>
            </a:p>
          </p:txBody>
        </p:sp>
        <p:sp>
          <p:nvSpPr>
            <p:cNvPr id="39009" name="Rectangle 84"/>
            <p:cNvSpPr>
              <a:spLocks noChangeArrowheads="1"/>
            </p:cNvSpPr>
            <p:nvPr/>
          </p:nvSpPr>
          <p:spPr bwMode="auto">
            <a:xfrm>
              <a:off x="3145" y="215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39010" name="Line 85"/>
            <p:cNvSpPr>
              <a:spLocks noChangeShapeType="1"/>
            </p:cNvSpPr>
            <p:nvPr/>
          </p:nvSpPr>
          <p:spPr bwMode="auto">
            <a:xfrm>
              <a:off x="3239" y="2016"/>
              <a:ext cx="21" cy="1"/>
            </a:xfrm>
            <a:prstGeom prst="line">
              <a:avLst/>
            </a:prstGeom>
            <a:noFill/>
            <a:ln w="7938">
              <a:solidFill>
                <a:srgbClr val="000000"/>
              </a:solidFill>
              <a:round/>
              <a:headEnd/>
              <a:tailEnd/>
            </a:ln>
          </p:spPr>
          <p:txBody>
            <a:bodyPr/>
            <a:lstStyle/>
            <a:p>
              <a:endParaRPr lang="en-US"/>
            </a:p>
          </p:txBody>
        </p:sp>
        <p:sp>
          <p:nvSpPr>
            <p:cNvPr id="39011" name="Line 86"/>
            <p:cNvSpPr>
              <a:spLocks noChangeShapeType="1"/>
            </p:cNvSpPr>
            <p:nvPr/>
          </p:nvSpPr>
          <p:spPr bwMode="auto">
            <a:xfrm flipH="1">
              <a:off x="5275" y="2016"/>
              <a:ext cx="21" cy="1"/>
            </a:xfrm>
            <a:prstGeom prst="line">
              <a:avLst/>
            </a:prstGeom>
            <a:noFill/>
            <a:ln w="7938">
              <a:solidFill>
                <a:srgbClr val="000000"/>
              </a:solidFill>
              <a:round/>
              <a:headEnd/>
              <a:tailEnd/>
            </a:ln>
          </p:spPr>
          <p:txBody>
            <a:bodyPr/>
            <a:lstStyle/>
            <a:p>
              <a:endParaRPr lang="en-US"/>
            </a:p>
          </p:txBody>
        </p:sp>
        <p:sp>
          <p:nvSpPr>
            <p:cNvPr id="39012" name="Rectangle 87"/>
            <p:cNvSpPr>
              <a:spLocks noChangeArrowheads="1"/>
            </p:cNvSpPr>
            <p:nvPr/>
          </p:nvSpPr>
          <p:spPr bwMode="auto">
            <a:xfrm>
              <a:off x="3145" y="197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9013" name="Line 88"/>
            <p:cNvSpPr>
              <a:spLocks noChangeShapeType="1"/>
            </p:cNvSpPr>
            <p:nvPr/>
          </p:nvSpPr>
          <p:spPr bwMode="auto">
            <a:xfrm>
              <a:off x="3239" y="1837"/>
              <a:ext cx="21" cy="1"/>
            </a:xfrm>
            <a:prstGeom prst="line">
              <a:avLst/>
            </a:prstGeom>
            <a:noFill/>
            <a:ln w="7938">
              <a:solidFill>
                <a:srgbClr val="000000"/>
              </a:solidFill>
              <a:round/>
              <a:headEnd/>
              <a:tailEnd/>
            </a:ln>
          </p:spPr>
          <p:txBody>
            <a:bodyPr/>
            <a:lstStyle/>
            <a:p>
              <a:endParaRPr lang="en-US"/>
            </a:p>
          </p:txBody>
        </p:sp>
        <p:sp>
          <p:nvSpPr>
            <p:cNvPr id="39014" name="Line 89"/>
            <p:cNvSpPr>
              <a:spLocks noChangeShapeType="1"/>
            </p:cNvSpPr>
            <p:nvPr/>
          </p:nvSpPr>
          <p:spPr bwMode="auto">
            <a:xfrm flipH="1">
              <a:off x="5275" y="1837"/>
              <a:ext cx="21" cy="1"/>
            </a:xfrm>
            <a:prstGeom prst="line">
              <a:avLst/>
            </a:prstGeom>
            <a:noFill/>
            <a:ln w="7938">
              <a:solidFill>
                <a:srgbClr val="000000"/>
              </a:solidFill>
              <a:round/>
              <a:headEnd/>
              <a:tailEnd/>
            </a:ln>
          </p:spPr>
          <p:txBody>
            <a:bodyPr/>
            <a:lstStyle/>
            <a:p>
              <a:endParaRPr lang="en-US"/>
            </a:p>
          </p:txBody>
        </p:sp>
        <p:sp>
          <p:nvSpPr>
            <p:cNvPr id="39015" name="Rectangle 90"/>
            <p:cNvSpPr>
              <a:spLocks noChangeArrowheads="1"/>
            </p:cNvSpPr>
            <p:nvPr/>
          </p:nvSpPr>
          <p:spPr bwMode="auto">
            <a:xfrm>
              <a:off x="3145" y="179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39016" name="Line 91"/>
            <p:cNvSpPr>
              <a:spLocks noChangeShapeType="1"/>
            </p:cNvSpPr>
            <p:nvPr/>
          </p:nvSpPr>
          <p:spPr bwMode="auto">
            <a:xfrm>
              <a:off x="3239" y="1653"/>
              <a:ext cx="21" cy="1"/>
            </a:xfrm>
            <a:prstGeom prst="line">
              <a:avLst/>
            </a:prstGeom>
            <a:noFill/>
            <a:ln w="7938">
              <a:solidFill>
                <a:srgbClr val="000000"/>
              </a:solidFill>
              <a:round/>
              <a:headEnd/>
              <a:tailEnd/>
            </a:ln>
          </p:spPr>
          <p:txBody>
            <a:bodyPr/>
            <a:lstStyle/>
            <a:p>
              <a:endParaRPr lang="en-US"/>
            </a:p>
          </p:txBody>
        </p:sp>
        <p:sp>
          <p:nvSpPr>
            <p:cNvPr id="39017" name="Line 92"/>
            <p:cNvSpPr>
              <a:spLocks noChangeShapeType="1"/>
            </p:cNvSpPr>
            <p:nvPr/>
          </p:nvSpPr>
          <p:spPr bwMode="auto">
            <a:xfrm flipH="1">
              <a:off x="5275" y="1653"/>
              <a:ext cx="21" cy="1"/>
            </a:xfrm>
            <a:prstGeom prst="line">
              <a:avLst/>
            </a:prstGeom>
            <a:noFill/>
            <a:ln w="7938">
              <a:solidFill>
                <a:srgbClr val="000000"/>
              </a:solidFill>
              <a:round/>
              <a:headEnd/>
              <a:tailEnd/>
            </a:ln>
          </p:spPr>
          <p:txBody>
            <a:bodyPr/>
            <a:lstStyle/>
            <a:p>
              <a:endParaRPr lang="en-US"/>
            </a:p>
          </p:txBody>
        </p:sp>
        <p:sp>
          <p:nvSpPr>
            <p:cNvPr id="39018" name="Rectangle 93"/>
            <p:cNvSpPr>
              <a:spLocks noChangeArrowheads="1"/>
            </p:cNvSpPr>
            <p:nvPr/>
          </p:nvSpPr>
          <p:spPr bwMode="auto">
            <a:xfrm>
              <a:off x="3145" y="161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9019" name="Line 94"/>
            <p:cNvSpPr>
              <a:spLocks noChangeShapeType="1"/>
            </p:cNvSpPr>
            <p:nvPr/>
          </p:nvSpPr>
          <p:spPr bwMode="auto">
            <a:xfrm>
              <a:off x="3239" y="1475"/>
              <a:ext cx="21" cy="1"/>
            </a:xfrm>
            <a:prstGeom prst="line">
              <a:avLst/>
            </a:prstGeom>
            <a:noFill/>
            <a:ln w="7938">
              <a:solidFill>
                <a:srgbClr val="000000"/>
              </a:solidFill>
              <a:round/>
              <a:headEnd/>
              <a:tailEnd/>
            </a:ln>
          </p:spPr>
          <p:txBody>
            <a:bodyPr/>
            <a:lstStyle/>
            <a:p>
              <a:endParaRPr lang="en-US"/>
            </a:p>
          </p:txBody>
        </p:sp>
        <p:sp>
          <p:nvSpPr>
            <p:cNvPr id="39020" name="Line 95"/>
            <p:cNvSpPr>
              <a:spLocks noChangeShapeType="1"/>
            </p:cNvSpPr>
            <p:nvPr/>
          </p:nvSpPr>
          <p:spPr bwMode="auto">
            <a:xfrm flipH="1">
              <a:off x="5275" y="1475"/>
              <a:ext cx="21" cy="1"/>
            </a:xfrm>
            <a:prstGeom prst="line">
              <a:avLst/>
            </a:prstGeom>
            <a:noFill/>
            <a:ln w="7938">
              <a:solidFill>
                <a:srgbClr val="000000"/>
              </a:solidFill>
              <a:round/>
              <a:headEnd/>
              <a:tailEnd/>
            </a:ln>
          </p:spPr>
          <p:txBody>
            <a:bodyPr/>
            <a:lstStyle/>
            <a:p>
              <a:endParaRPr lang="en-US"/>
            </a:p>
          </p:txBody>
        </p:sp>
        <p:sp>
          <p:nvSpPr>
            <p:cNvPr id="39021" name="Rectangle 96"/>
            <p:cNvSpPr>
              <a:spLocks noChangeArrowheads="1"/>
            </p:cNvSpPr>
            <p:nvPr/>
          </p:nvSpPr>
          <p:spPr bwMode="auto">
            <a:xfrm>
              <a:off x="3145" y="143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39022" name="Line 97"/>
            <p:cNvSpPr>
              <a:spLocks noChangeShapeType="1"/>
            </p:cNvSpPr>
            <p:nvPr/>
          </p:nvSpPr>
          <p:spPr bwMode="auto">
            <a:xfrm>
              <a:off x="3239" y="1296"/>
              <a:ext cx="21" cy="1"/>
            </a:xfrm>
            <a:prstGeom prst="line">
              <a:avLst/>
            </a:prstGeom>
            <a:noFill/>
            <a:ln w="7938">
              <a:solidFill>
                <a:srgbClr val="000000"/>
              </a:solidFill>
              <a:round/>
              <a:headEnd/>
              <a:tailEnd/>
            </a:ln>
          </p:spPr>
          <p:txBody>
            <a:bodyPr/>
            <a:lstStyle/>
            <a:p>
              <a:endParaRPr lang="en-US"/>
            </a:p>
          </p:txBody>
        </p:sp>
        <p:sp>
          <p:nvSpPr>
            <p:cNvPr id="39023" name="Line 98"/>
            <p:cNvSpPr>
              <a:spLocks noChangeShapeType="1"/>
            </p:cNvSpPr>
            <p:nvPr/>
          </p:nvSpPr>
          <p:spPr bwMode="auto">
            <a:xfrm flipH="1">
              <a:off x="5275" y="1296"/>
              <a:ext cx="21" cy="1"/>
            </a:xfrm>
            <a:prstGeom prst="line">
              <a:avLst/>
            </a:prstGeom>
            <a:noFill/>
            <a:ln w="7938">
              <a:solidFill>
                <a:srgbClr val="000000"/>
              </a:solidFill>
              <a:round/>
              <a:headEnd/>
              <a:tailEnd/>
            </a:ln>
          </p:spPr>
          <p:txBody>
            <a:bodyPr/>
            <a:lstStyle/>
            <a:p>
              <a:endParaRPr lang="en-US"/>
            </a:p>
          </p:txBody>
        </p:sp>
        <p:sp>
          <p:nvSpPr>
            <p:cNvPr id="39024" name="Rectangle 99"/>
            <p:cNvSpPr>
              <a:spLocks noChangeArrowheads="1"/>
            </p:cNvSpPr>
            <p:nvPr/>
          </p:nvSpPr>
          <p:spPr bwMode="auto">
            <a:xfrm>
              <a:off x="3145" y="125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9025" name="Line 100"/>
            <p:cNvSpPr>
              <a:spLocks noChangeShapeType="1"/>
            </p:cNvSpPr>
            <p:nvPr/>
          </p:nvSpPr>
          <p:spPr bwMode="auto">
            <a:xfrm>
              <a:off x="3239" y="1118"/>
              <a:ext cx="21" cy="1"/>
            </a:xfrm>
            <a:prstGeom prst="line">
              <a:avLst/>
            </a:prstGeom>
            <a:noFill/>
            <a:ln w="7938">
              <a:solidFill>
                <a:srgbClr val="000000"/>
              </a:solidFill>
              <a:round/>
              <a:headEnd/>
              <a:tailEnd/>
            </a:ln>
          </p:spPr>
          <p:txBody>
            <a:bodyPr/>
            <a:lstStyle/>
            <a:p>
              <a:endParaRPr lang="en-US"/>
            </a:p>
          </p:txBody>
        </p:sp>
        <p:sp>
          <p:nvSpPr>
            <p:cNvPr id="39026" name="Line 101"/>
            <p:cNvSpPr>
              <a:spLocks noChangeShapeType="1"/>
            </p:cNvSpPr>
            <p:nvPr/>
          </p:nvSpPr>
          <p:spPr bwMode="auto">
            <a:xfrm flipH="1">
              <a:off x="5275" y="1118"/>
              <a:ext cx="21" cy="1"/>
            </a:xfrm>
            <a:prstGeom prst="line">
              <a:avLst/>
            </a:prstGeom>
            <a:noFill/>
            <a:ln w="7938">
              <a:solidFill>
                <a:srgbClr val="000000"/>
              </a:solidFill>
              <a:round/>
              <a:headEnd/>
              <a:tailEnd/>
            </a:ln>
          </p:spPr>
          <p:txBody>
            <a:bodyPr/>
            <a:lstStyle/>
            <a:p>
              <a:endParaRPr lang="en-US"/>
            </a:p>
          </p:txBody>
        </p:sp>
        <p:sp>
          <p:nvSpPr>
            <p:cNvPr id="39027" name="Rectangle 102"/>
            <p:cNvSpPr>
              <a:spLocks noChangeArrowheads="1"/>
            </p:cNvSpPr>
            <p:nvPr/>
          </p:nvSpPr>
          <p:spPr bwMode="auto">
            <a:xfrm>
              <a:off x="3145" y="107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39028" name="Line 103"/>
            <p:cNvSpPr>
              <a:spLocks noChangeShapeType="1"/>
            </p:cNvSpPr>
            <p:nvPr/>
          </p:nvSpPr>
          <p:spPr bwMode="auto">
            <a:xfrm>
              <a:off x="3239" y="939"/>
              <a:ext cx="21" cy="1"/>
            </a:xfrm>
            <a:prstGeom prst="line">
              <a:avLst/>
            </a:prstGeom>
            <a:noFill/>
            <a:ln w="7938">
              <a:solidFill>
                <a:srgbClr val="000000"/>
              </a:solidFill>
              <a:round/>
              <a:headEnd/>
              <a:tailEnd/>
            </a:ln>
          </p:spPr>
          <p:txBody>
            <a:bodyPr/>
            <a:lstStyle/>
            <a:p>
              <a:endParaRPr lang="en-US"/>
            </a:p>
          </p:txBody>
        </p:sp>
        <p:sp>
          <p:nvSpPr>
            <p:cNvPr id="39029" name="Line 104"/>
            <p:cNvSpPr>
              <a:spLocks noChangeShapeType="1"/>
            </p:cNvSpPr>
            <p:nvPr/>
          </p:nvSpPr>
          <p:spPr bwMode="auto">
            <a:xfrm flipH="1">
              <a:off x="5275" y="939"/>
              <a:ext cx="21" cy="1"/>
            </a:xfrm>
            <a:prstGeom prst="line">
              <a:avLst/>
            </a:prstGeom>
            <a:noFill/>
            <a:ln w="7938">
              <a:solidFill>
                <a:srgbClr val="000000"/>
              </a:solidFill>
              <a:round/>
              <a:headEnd/>
              <a:tailEnd/>
            </a:ln>
          </p:spPr>
          <p:txBody>
            <a:bodyPr/>
            <a:lstStyle/>
            <a:p>
              <a:endParaRPr lang="en-US"/>
            </a:p>
          </p:txBody>
        </p:sp>
        <p:sp>
          <p:nvSpPr>
            <p:cNvPr id="39030" name="Rectangle 105"/>
            <p:cNvSpPr>
              <a:spLocks noChangeArrowheads="1"/>
            </p:cNvSpPr>
            <p:nvPr/>
          </p:nvSpPr>
          <p:spPr bwMode="auto">
            <a:xfrm>
              <a:off x="3108" y="897"/>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31" name="Rectangle 106"/>
            <p:cNvSpPr>
              <a:spLocks noChangeArrowheads="1"/>
            </p:cNvSpPr>
            <p:nvPr/>
          </p:nvSpPr>
          <p:spPr bwMode="auto">
            <a:xfrm rot="-5400000">
              <a:off x="2650" y="1695"/>
              <a:ext cx="802"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9032" name="Rectangle 107"/>
            <p:cNvSpPr>
              <a:spLocks noChangeArrowheads="1"/>
            </p:cNvSpPr>
            <p:nvPr/>
          </p:nvSpPr>
          <p:spPr bwMode="auto">
            <a:xfrm>
              <a:off x="3942" y="2841"/>
              <a:ext cx="777"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r>
                <a:rPr lang="en-US" sz="1000" b="1">
                  <a:solidFill>
                    <a:srgbClr val="000000"/>
                  </a:solidFill>
                  <a:latin typeface="Helvetica" pitchFamily="34" charset="0"/>
                </a:rPr>
                <a:t> </a:t>
              </a:r>
              <a:r>
                <a:rPr lang="en-US" sz="1000" i="0">
                  <a:solidFill>
                    <a:srgbClr val="000000"/>
                  </a:solidFill>
                  <a:latin typeface="Helvetica" pitchFamily="34" charset="0"/>
                </a:rPr>
                <a:t>(inverted)</a:t>
              </a:r>
              <a:endParaRPr lang="en-US" sz="2800" i="0"/>
            </a:p>
          </p:txBody>
        </p:sp>
        <p:sp>
          <p:nvSpPr>
            <p:cNvPr id="39033" name="Rectangle 108"/>
            <p:cNvSpPr>
              <a:spLocks noChangeArrowheads="1"/>
            </p:cNvSpPr>
            <p:nvPr/>
          </p:nvSpPr>
          <p:spPr bwMode="auto">
            <a:xfrm>
              <a:off x="314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9034" name="Rectangle 109"/>
            <p:cNvSpPr>
              <a:spLocks noChangeArrowheads="1"/>
            </p:cNvSpPr>
            <p:nvPr/>
          </p:nvSpPr>
          <p:spPr bwMode="auto">
            <a:xfrm>
              <a:off x="348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9035" name="Rectangle 110"/>
            <p:cNvSpPr>
              <a:spLocks noChangeArrowheads="1"/>
            </p:cNvSpPr>
            <p:nvPr/>
          </p:nvSpPr>
          <p:spPr bwMode="auto">
            <a:xfrm>
              <a:off x="3833"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9036" name="Rectangle 111"/>
            <p:cNvSpPr>
              <a:spLocks noChangeArrowheads="1"/>
            </p:cNvSpPr>
            <p:nvPr/>
          </p:nvSpPr>
          <p:spPr bwMode="auto">
            <a:xfrm>
              <a:off x="4177"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9037" name="Rectangle 112"/>
            <p:cNvSpPr>
              <a:spLocks noChangeArrowheads="1"/>
            </p:cNvSpPr>
            <p:nvPr/>
          </p:nvSpPr>
          <p:spPr bwMode="auto">
            <a:xfrm>
              <a:off x="4521"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9038" name="Rectangle 113"/>
            <p:cNvSpPr>
              <a:spLocks noChangeArrowheads="1"/>
            </p:cNvSpPr>
            <p:nvPr/>
          </p:nvSpPr>
          <p:spPr bwMode="auto">
            <a:xfrm>
              <a:off x="486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9039" name="Rectangle 114"/>
            <p:cNvSpPr>
              <a:spLocks noChangeArrowheads="1"/>
            </p:cNvSpPr>
            <p:nvPr/>
          </p:nvSpPr>
          <p:spPr bwMode="auto">
            <a:xfrm>
              <a:off x="520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40" name="Freeform 115"/>
            <p:cNvSpPr>
              <a:spLocks/>
            </p:cNvSpPr>
            <p:nvPr/>
          </p:nvSpPr>
          <p:spPr bwMode="auto">
            <a:xfrm rot="-5400000">
              <a:off x="3445" y="1061"/>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9041" name="Text Box 123"/>
            <p:cNvSpPr txBox="1">
              <a:spLocks noChangeArrowheads="1"/>
            </p:cNvSpPr>
            <p:nvPr/>
          </p:nvSpPr>
          <p:spPr bwMode="auto">
            <a:xfrm>
              <a:off x="4328" y="2103"/>
              <a:ext cx="780"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sp>
        <p:nvSpPr>
          <p:cNvPr id="38915" name="Rectangle 2"/>
          <p:cNvSpPr>
            <a:spLocks noGrp="1" noChangeArrowheads="1"/>
          </p:cNvSpPr>
          <p:nvPr>
            <p:ph type="title"/>
          </p:nvPr>
        </p:nvSpPr>
        <p:spPr/>
        <p:txBody>
          <a:bodyPr/>
          <a:lstStyle/>
          <a:p>
            <a:pPr eaLnBrk="1" hangingPunct="1"/>
            <a:r>
              <a:rPr lang="en-US" b="1" smtClean="0"/>
              <a:t>Analytics:</a:t>
            </a:r>
            <a:r>
              <a:rPr lang="en-US" smtClean="0"/>
              <a:t> Variety-cost trade-off</a:t>
            </a:r>
            <a:br>
              <a:rPr lang="en-US" smtClean="0"/>
            </a:br>
            <a:r>
              <a:rPr lang="en-US" smtClean="0"/>
              <a:t>	</a:t>
            </a:r>
            <a:r>
              <a:rPr lang="en-US" i="1" smtClean="0"/>
              <a:t>Wilbur Chocolate</a:t>
            </a:r>
          </a:p>
        </p:txBody>
      </p:sp>
      <p:sp>
        <p:nvSpPr>
          <p:cNvPr id="323719" name="Rectangle 135"/>
          <p:cNvSpPr>
            <a:spLocks noGrp="1" noChangeArrowheads="1"/>
          </p:cNvSpPr>
          <p:nvPr>
            <p:ph type="body" sz="half" idx="3"/>
          </p:nvPr>
        </p:nvSpPr>
        <p:spPr>
          <a:xfrm>
            <a:off x="455613" y="5073650"/>
            <a:ext cx="8229600" cy="1447800"/>
          </a:xfrm>
        </p:spPr>
        <p:txBody>
          <a:bodyPr/>
          <a:lstStyle/>
          <a:p>
            <a:pPr eaLnBrk="1" hangingPunct="1">
              <a:buFont typeface="Wingdings" pitchFamily="2" charset="2"/>
              <a:buChar char="Ø"/>
            </a:pPr>
            <a:r>
              <a:rPr lang="en-US" sz="1800" smtClean="0"/>
              <a:t>The choice of operational system </a:t>
            </a:r>
            <a:r>
              <a:rPr lang="en-US" sz="1800" i="1" smtClean="0"/>
              <a:t>shapes </a:t>
            </a:r>
            <a:r>
              <a:rPr lang="en-US" sz="1800" smtClean="0"/>
              <a:t>the trade-off curve</a:t>
            </a:r>
          </a:p>
        </p:txBody>
      </p:sp>
      <p:sp>
        <p:nvSpPr>
          <p:cNvPr id="38917" name="Rectangle 5"/>
          <p:cNvSpPr>
            <a:spLocks noChangeArrowheads="1"/>
          </p:cNvSpPr>
          <p:nvPr/>
        </p:nvSpPr>
        <p:spPr bwMode="auto">
          <a:xfrm>
            <a:off x="1001713" y="1490663"/>
            <a:ext cx="3265487" cy="2844800"/>
          </a:xfrm>
          <a:prstGeom prst="rect">
            <a:avLst/>
          </a:prstGeom>
          <a:solidFill>
            <a:srgbClr val="FFFFFF"/>
          </a:solidFill>
          <a:ln w="9525">
            <a:noFill/>
            <a:miter lim="800000"/>
            <a:headEnd/>
            <a:tailEnd/>
          </a:ln>
        </p:spPr>
        <p:txBody>
          <a:bodyPr/>
          <a:lstStyle/>
          <a:p>
            <a:endParaRPr lang="en-US"/>
          </a:p>
        </p:txBody>
      </p:sp>
      <p:sp>
        <p:nvSpPr>
          <p:cNvPr id="38918" name="Freeform 6"/>
          <p:cNvSpPr>
            <a:spLocks/>
          </p:cNvSpPr>
          <p:nvPr/>
        </p:nvSpPr>
        <p:spPr bwMode="auto">
          <a:xfrm>
            <a:off x="996950" y="1476375"/>
            <a:ext cx="3270250" cy="2849563"/>
          </a:xfrm>
          <a:custGeom>
            <a:avLst/>
            <a:gdLst>
              <a:gd name="T0" fmla="*/ 0 w 2060"/>
              <a:gd name="T1" fmla="*/ 0 h 1795"/>
              <a:gd name="T2" fmla="*/ 0 w 2060"/>
              <a:gd name="T3" fmla="*/ 2147483647 h 1795"/>
              <a:gd name="T4" fmla="*/ 2147483647 w 2060"/>
              <a:gd name="T5" fmla="*/ 2147483647 h 1795"/>
              <a:gd name="T6" fmla="*/ 2147483647 w 2060"/>
              <a:gd name="T7" fmla="*/ 2147483647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19" name="Rectangle 7"/>
          <p:cNvSpPr>
            <a:spLocks noChangeArrowheads="1"/>
          </p:cNvSpPr>
          <p:nvPr/>
        </p:nvSpPr>
        <p:spPr bwMode="auto">
          <a:xfrm>
            <a:off x="1001713" y="1490663"/>
            <a:ext cx="3265487" cy="2844800"/>
          </a:xfrm>
          <a:prstGeom prst="rect">
            <a:avLst/>
          </a:prstGeom>
          <a:noFill/>
          <a:ln w="7938">
            <a:solidFill>
              <a:srgbClr val="FFFFFF"/>
            </a:solidFill>
            <a:miter lim="800000"/>
            <a:headEnd/>
            <a:tailEnd/>
          </a:ln>
        </p:spPr>
        <p:txBody>
          <a:bodyPr/>
          <a:lstStyle/>
          <a:p>
            <a:endParaRPr lang="en-US"/>
          </a:p>
        </p:txBody>
      </p:sp>
      <p:sp>
        <p:nvSpPr>
          <p:cNvPr id="38920" name="Line 8"/>
          <p:cNvSpPr>
            <a:spLocks noChangeShapeType="1"/>
          </p:cNvSpPr>
          <p:nvPr/>
        </p:nvSpPr>
        <p:spPr bwMode="auto">
          <a:xfrm>
            <a:off x="1001713" y="1490663"/>
            <a:ext cx="3265487" cy="1587"/>
          </a:xfrm>
          <a:prstGeom prst="line">
            <a:avLst/>
          </a:prstGeom>
          <a:noFill/>
          <a:ln w="7938">
            <a:solidFill>
              <a:srgbClr val="000000"/>
            </a:solidFill>
            <a:round/>
            <a:headEnd/>
            <a:tailEnd/>
          </a:ln>
        </p:spPr>
        <p:txBody>
          <a:bodyPr/>
          <a:lstStyle/>
          <a:p>
            <a:endParaRPr lang="en-US"/>
          </a:p>
        </p:txBody>
      </p:sp>
      <p:sp>
        <p:nvSpPr>
          <p:cNvPr id="38921" name="Freeform 9"/>
          <p:cNvSpPr>
            <a:spLocks/>
          </p:cNvSpPr>
          <p:nvPr/>
        </p:nvSpPr>
        <p:spPr bwMode="auto">
          <a:xfrm>
            <a:off x="1001713" y="1490663"/>
            <a:ext cx="3265487" cy="2844800"/>
          </a:xfrm>
          <a:custGeom>
            <a:avLst/>
            <a:gdLst>
              <a:gd name="T0" fmla="*/ 0 w 392"/>
              <a:gd name="T1" fmla="*/ 2147483647 h 341"/>
              <a:gd name="T2" fmla="*/ 2147483647 w 392"/>
              <a:gd name="T3" fmla="*/ 2147483647 h 341"/>
              <a:gd name="T4" fmla="*/ 2147483647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22" name="Line 10"/>
          <p:cNvSpPr>
            <a:spLocks noChangeShapeType="1"/>
          </p:cNvSpPr>
          <p:nvPr/>
        </p:nvSpPr>
        <p:spPr bwMode="auto">
          <a:xfrm flipV="1">
            <a:off x="1001713" y="1490663"/>
            <a:ext cx="1587" cy="2844800"/>
          </a:xfrm>
          <a:prstGeom prst="line">
            <a:avLst/>
          </a:prstGeom>
          <a:noFill/>
          <a:ln w="7938">
            <a:solidFill>
              <a:srgbClr val="000000"/>
            </a:solidFill>
            <a:round/>
            <a:headEnd/>
            <a:tailEnd/>
          </a:ln>
        </p:spPr>
        <p:txBody>
          <a:bodyPr/>
          <a:lstStyle/>
          <a:p>
            <a:endParaRPr lang="en-US"/>
          </a:p>
        </p:txBody>
      </p:sp>
      <p:sp>
        <p:nvSpPr>
          <p:cNvPr id="38923" name="Line 11"/>
          <p:cNvSpPr>
            <a:spLocks noChangeShapeType="1"/>
          </p:cNvSpPr>
          <p:nvPr/>
        </p:nvSpPr>
        <p:spPr bwMode="auto">
          <a:xfrm>
            <a:off x="1001713" y="4335463"/>
            <a:ext cx="3265487" cy="1587"/>
          </a:xfrm>
          <a:prstGeom prst="line">
            <a:avLst/>
          </a:prstGeom>
          <a:noFill/>
          <a:ln w="7938">
            <a:solidFill>
              <a:srgbClr val="000000"/>
            </a:solidFill>
            <a:round/>
            <a:headEnd/>
            <a:tailEnd/>
          </a:ln>
        </p:spPr>
        <p:txBody>
          <a:bodyPr/>
          <a:lstStyle/>
          <a:p>
            <a:endParaRPr lang="en-US"/>
          </a:p>
        </p:txBody>
      </p:sp>
      <p:sp>
        <p:nvSpPr>
          <p:cNvPr id="38924" name="Line 12"/>
          <p:cNvSpPr>
            <a:spLocks noChangeShapeType="1"/>
          </p:cNvSpPr>
          <p:nvPr/>
        </p:nvSpPr>
        <p:spPr bwMode="auto">
          <a:xfrm flipV="1">
            <a:off x="1001713" y="4302125"/>
            <a:ext cx="1587" cy="33338"/>
          </a:xfrm>
          <a:prstGeom prst="line">
            <a:avLst/>
          </a:prstGeom>
          <a:noFill/>
          <a:ln w="7938">
            <a:solidFill>
              <a:srgbClr val="000000"/>
            </a:solidFill>
            <a:round/>
            <a:headEnd/>
            <a:tailEnd/>
          </a:ln>
        </p:spPr>
        <p:txBody>
          <a:bodyPr/>
          <a:lstStyle/>
          <a:p>
            <a:endParaRPr lang="en-US"/>
          </a:p>
        </p:txBody>
      </p:sp>
      <p:sp>
        <p:nvSpPr>
          <p:cNvPr id="38925" name="Line 13"/>
          <p:cNvSpPr>
            <a:spLocks noChangeShapeType="1"/>
          </p:cNvSpPr>
          <p:nvPr/>
        </p:nvSpPr>
        <p:spPr bwMode="auto">
          <a:xfrm>
            <a:off x="1001713" y="1490663"/>
            <a:ext cx="1587" cy="33337"/>
          </a:xfrm>
          <a:prstGeom prst="line">
            <a:avLst/>
          </a:prstGeom>
          <a:noFill/>
          <a:ln w="7938">
            <a:solidFill>
              <a:srgbClr val="000000"/>
            </a:solidFill>
            <a:round/>
            <a:headEnd/>
            <a:tailEnd/>
          </a:ln>
        </p:spPr>
        <p:txBody>
          <a:bodyPr/>
          <a:lstStyle/>
          <a:p>
            <a:endParaRPr lang="en-US"/>
          </a:p>
        </p:txBody>
      </p:sp>
      <p:sp>
        <p:nvSpPr>
          <p:cNvPr id="38926" name="Rectangle 14"/>
          <p:cNvSpPr>
            <a:spLocks noChangeArrowheads="1"/>
          </p:cNvSpPr>
          <p:nvPr/>
        </p:nvSpPr>
        <p:spPr bwMode="auto">
          <a:xfrm>
            <a:off x="1006475" y="4368800"/>
            <a:ext cx="63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8927" name="Line 15"/>
          <p:cNvSpPr>
            <a:spLocks noChangeShapeType="1"/>
          </p:cNvSpPr>
          <p:nvPr/>
        </p:nvSpPr>
        <p:spPr bwMode="auto">
          <a:xfrm flipV="1">
            <a:off x="1652588" y="4302125"/>
            <a:ext cx="1587" cy="33338"/>
          </a:xfrm>
          <a:prstGeom prst="line">
            <a:avLst/>
          </a:prstGeom>
          <a:noFill/>
          <a:ln w="7938">
            <a:solidFill>
              <a:srgbClr val="000000"/>
            </a:solidFill>
            <a:round/>
            <a:headEnd/>
            <a:tailEnd/>
          </a:ln>
        </p:spPr>
        <p:txBody>
          <a:bodyPr/>
          <a:lstStyle/>
          <a:p>
            <a:endParaRPr lang="en-US"/>
          </a:p>
        </p:txBody>
      </p:sp>
      <p:sp>
        <p:nvSpPr>
          <p:cNvPr id="38928" name="Line 16"/>
          <p:cNvSpPr>
            <a:spLocks noChangeShapeType="1"/>
          </p:cNvSpPr>
          <p:nvPr/>
        </p:nvSpPr>
        <p:spPr bwMode="auto">
          <a:xfrm>
            <a:off x="1652588" y="1490663"/>
            <a:ext cx="1587" cy="33337"/>
          </a:xfrm>
          <a:prstGeom prst="line">
            <a:avLst/>
          </a:prstGeom>
          <a:noFill/>
          <a:ln w="7938">
            <a:solidFill>
              <a:srgbClr val="000000"/>
            </a:solidFill>
            <a:round/>
            <a:headEnd/>
            <a:tailEnd/>
          </a:ln>
        </p:spPr>
        <p:txBody>
          <a:bodyPr/>
          <a:lstStyle/>
          <a:p>
            <a:endParaRPr lang="en-US"/>
          </a:p>
        </p:txBody>
      </p:sp>
      <p:sp>
        <p:nvSpPr>
          <p:cNvPr id="38929" name="Rectangle 17"/>
          <p:cNvSpPr>
            <a:spLocks noChangeArrowheads="1"/>
          </p:cNvSpPr>
          <p:nvPr/>
        </p:nvSpPr>
        <p:spPr bwMode="auto">
          <a:xfrm>
            <a:off x="15938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8930" name="Line 18"/>
          <p:cNvSpPr>
            <a:spLocks noChangeShapeType="1"/>
          </p:cNvSpPr>
          <p:nvPr/>
        </p:nvSpPr>
        <p:spPr bwMode="auto">
          <a:xfrm flipV="1">
            <a:off x="2309813" y="4302125"/>
            <a:ext cx="1587" cy="33338"/>
          </a:xfrm>
          <a:prstGeom prst="line">
            <a:avLst/>
          </a:prstGeom>
          <a:noFill/>
          <a:ln w="7938">
            <a:solidFill>
              <a:srgbClr val="000000"/>
            </a:solidFill>
            <a:round/>
            <a:headEnd/>
            <a:tailEnd/>
          </a:ln>
        </p:spPr>
        <p:txBody>
          <a:bodyPr/>
          <a:lstStyle/>
          <a:p>
            <a:endParaRPr lang="en-US"/>
          </a:p>
        </p:txBody>
      </p:sp>
      <p:sp>
        <p:nvSpPr>
          <p:cNvPr id="38931" name="Line 19"/>
          <p:cNvSpPr>
            <a:spLocks noChangeShapeType="1"/>
          </p:cNvSpPr>
          <p:nvPr/>
        </p:nvSpPr>
        <p:spPr bwMode="auto">
          <a:xfrm>
            <a:off x="2309813" y="1490663"/>
            <a:ext cx="1587" cy="33337"/>
          </a:xfrm>
          <a:prstGeom prst="line">
            <a:avLst/>
          </a:prstGeom>
          <a:noFill/>
          <a:ln w="7938">
            <a:solidFill>
              <a:srgbClr val="000000"/>
            </a:solidFill>
            <a:round/>
            <a:headEnd/>
            <a:tailEnd/>
          </a:ln>
        </p:spPr>
        <p:txBody>
          <a:bodyPr/>
          <a:lstStyle/>
          <a:p>
            <a:endParaRPr lang="en-US"/>
          </a:p>
        </p:txBody>
      </p:sp>
      <p:sp>
        <p:nvSpPr>
          <p:cNvPr id="38932" name="Rectangle 20"/>
          <p:cNvSpPr>
            <a:spLocks noChangeArrowheads="1"/>
          </p:cNvSpPr>
          <p:nvPr/>
        </p:nvSpPr>
        <p:spPr bwMode="auto">
          <a:xfrm>
            <a:off x="22510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8933" name="Line 21"/>
          <p:cNvSpPr>
            <a:spLocks noChangeShapeType="1"/>
          </p:cNvSpPr>
          <p:nvPr/>
        </p:nvSpPr>
        <p:spPr bwMode="auto">
          <a:xfrm flipV="1">
            <a:off x="2959100" y="4302125"/>
            <a:ext cx="1588" cy="33338"/>
          </a:xfrm>
          <a:prstGeom prst="line">
            <a:avLst/>
          </a:prstGeom>
          <a:noFill/>
          <a:ln w="7938">
            <a:solidFill>
              <a:srgbClr val="000000"/>
            </a:solidFill>
            <a:round/>
            <a:headEnd/>
            <a:tailEnd/>
          </a:ln>
        </p:spPr>
        <p:txBody>
          <a:bodyPr/>
          <a:lstStyle/>
          <a:p>
            <a:endParaRPr lang="en-US"/>
          </a:p>
        </p:txBody>
      </p:sp>
      <p:sp>
        <p:nvSpPr>
          <p:cNvPr id="38934" name="Line 22"/>
          <p:cNvSpPr>
            <a:spLocks noChangeShapeType="1"/>
          </p:cNvSpPr>
          <p:nvPr/>
        </p:nvSpPr>
        <p:spPr bwMode="auto">
          <a:xfrm>
            <a:off x="2959100" y="1490663"/>
            <a:ext cx="1588" cy="33337"/>
          </a:xfrm>
          <a:prstGeom prst="line">
            <a:avLst/>
          </a:prstGeom>
          <a:noFill/>
          <a:ln w="7938">
            <a:solidFill>
              <a:srgbClr val="000000"/>
            </a:solidFill>
            <a:round/>
            <a:headEnd/>
            <a:tailEnd/>
          </a:ln>
        </p:spPr>
        <p:txBody>
          <a:bodyPr/>
          <a:lstStyle/>
          <a:p>
            <a:endParaRPr lang="en-US"/>
          </a:p>
        </p:txBody>
      </p:sp>
      <p:sp>
        <p:nvSpPr>
          <p:cNvPr id="38935" name="Rectangle 23"/>
          <p:cNvSpPr>
            <a:spLocks noChangeArrowheads="1"/>
          </p:cNvSpPr>
          <p:nvPr/>
        </p:nvSpPr>
        <p:spPr bwMode="auto">
          <a:xfrm>
            <a:off x="29019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8936" name="Line 24"/>
          <p:cNvSpPr>
            <a:spLocks noChangeShapeType="1"/>
          </p:cNvSpPr>
          <p:nvPr/>
        </p:nvSpPr>
        <p:spPr bwMode="auto">
          <a:xfrm flipV="1">
            <a:off x="3617913" y="4302125"/>
            <a:ext cx="1587" cy="33338"/>
          </a:xfrm>
          <a:prstGeom prst="line">
            <a:avLst/>
          </a:prstGeom>
          <a:noFill/>
          <a:ln w="7938">
            <a:solidFill>
              <a:srgbClr val="000000"/>
            </a:solidFill>
            <a:round/>
            <a:headEnd/>
            <a:tailEnd/>
          </a:ln>
        </p:spPr>
        <p:txBody>
          <a:bodyPr/>
          <a:lstStyle/>
          <a:p>
            <a:endParaRPr lang="en-US"/>
          </a:p>
        </p:txBody>
      </p:sp>
      <p:sp>
        <p:nvSpPr>
          <p:cNvPr id="38937" name="Line 25"/>
          <p:cNvSpPr>
            <a:spLocks noChangeShapeType="1"/>
          </p:cNvSpPr>
          <p:nvPr/>
        </p:nvSpPr>
        <p:spPr bwMode="auto">
          <a:xfrm>
            <a:off x="3617913" y="1490663"/>
            <a:ext cx="1587" cy="33337"/>
          </a:xfrm>
          <a:prstGeom prst="line">
            <a:avLst/>
          </a:prstGeom>
          <a:noFill/>
          <a:ln w="7938">
            <a:solidFill>
              <a:srgbClr val="000000"/>
            </a:solidFill>
            <a:round/>
            <a:headEnd/>
            <a:tailEnd/>
          </a:ln>
        </p:spPr>
        <p:txBody>
          <a:bodyPr/>
          <a:lstStyle/>
          <a:p>
            <a:endParaRPr lang="en-US"/>
          </a:p>
        </p:txBody>
      </p:sp>
      <p:sp>
        <p:nvSpPr>
          <p:cNvPr id="38938" name="Rectangle 26"/>
          <p:cNvSpPr>
            <a:spLocks noChangeArrowheads="1"/>
          </p:cNvSpPr>
          <p:nvPr/>
        </p:nvSpPr>
        <p:spPr bwMode="auto">
          <a:xfrm>
            <a:off x="35591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8939" name="Line 27"/>
          <p:cNvSpPr>
            <a:spLocks noChangeShapeType="1"/>
          </p:cNvSpPr>
          <p:nvPr/>
        </p:nvSpPr>
        <p:spPr bwMode="auto">
          <a:xfrm flipV="1">
            <a:off x="4267200" y="4302125"/>
            <a:ext cx="1588" cy="33338"/>
          </a:xfrm>
          <a:prstGeom prst="line">
            <a:avLst/>
          </a:prstGeom>
          <a:noFill/>
          <a:ln w="7938">
            <a:solidFill>
              <a:srgbClr val="000000"/>
            </a:solidFill>
            <a:round/>
            <a:headEnd/>
            <a:tailEnd/>
          </a:ln>
        </p:spPr>
        <p:txBody>
          <a:bodyPr/>
          <a:lstStyle/>
          <a:p>
            <a:endParaRPr lang="en-US"/>
          </a:p>
        </p:txBody>
      </p:sp>
      <p:sp>
        <p:nvSpPr>
          <p:cNvPr id="38940" name="Line 28"/>
          <p:cNvSpPr>
            <a:spLocks noChangeShapeType="1"/>
          </p:cNvSpPr>
          <p:nvPr/>
        </p:nvSpPr>
        <p:spPr bwMode="auto">
          <a:xfrm>
            <a:off x="4267200" y="1490663"/>
            <a:ext cx="1588" cy="33337"/>
          </a:xfrm>
          <a:prstGeom prst="line">
            <a:avLst/>
          </a:prstGeom>
          <a:noFill/>
          <a:ln w="7938">
            <a:solidFill>
              <a:srgbClr val="000000"/>
            </a:solidFill>
            <a:round/>
            <a:headEnd/>
            <a:tailEnd/>
          </a:ln>
        </p:spPr>
        <p:txBody>
          <a:bodyPr/>
          <a:lstStyle/>
          <a:p>
            <a:endParaRPr lang="en-US"/>
          </a:p>
        </p:txBody>
      </p:sp>
      <p:sp>
        <p:nvSpPr>
          <p:cNvPr id="38941" name="Rectangle 29"/>
          <p:cNvSpPr>
            <a:spLocks noChangeArrowheads="1"/>
          </p:cNvSpPr>
          <p:nvPr/>
        </p:nvSpPr>
        <p:spPr bwMode="auto">
          <a:xfrm>
            <a:off x="4184650" y="4368800"/>
            <a:ext cx="190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2" name="Line 30"/>
          <p:cNvSpPr>
            <a:spLocks noChangeShapeType="1"/>
          </p:cNvSpPr>
          <p:nvPr/>
        </p:nvSpPr>
        <p:spPr bwMode="auto">
          <a:xfrm>
            <a:off x="1001713" y="4335463"/>
            <a:ext cx="33337" cy="1587"/>
          </a:xfrm>
          <a:prstGeom prst="line">
            <a:avLst/>
          </a:prstGeom>
          <a:noFill/>
          <a:ln w="7938">
            <a:solidFill>
              <a:srgbClr val="000000"/>
            </a:solidFill>
            <a:round/>
            <a:headEnd/>
            <a:tailEnd/>
          </a:ln>
        </p:spPr>
        <p:txBody>
          <a:bodyPr/>
          <a:lstStyle/>
          <a:p>
            <a:endParaRPr lang="en-US"/>
          </a:p>
        </p:txBody>
      </p:sp>
      <p:sp>
        <p:nvSpPr>
          <p:cNvPr id="38943" name="Line 31"/>
          <p:cNvSpPr>
            <a:spLocks noChangeShapeType="1"/>
          </p:cNvSpPr>
          <p:nvPr/>
        </p:nvSpPr>
        <p:spPr bwMode="auto">
          <a:xfrm flipH="1">
            <a:off x="4233863" y="4335463"/>
            <a:ext cx="33337" cy="1587"/>
          </a:xfrm>
          <a:prstGeom prst="line">
            <a:avLst/>
          </a:prstGeom>
          <a:noFill/>
          <a:ln w="7938">
            <a:solidFill>
              <a:srgbClr val="000000"/>
            </a:solidFill>
            <a:round/>
            <a:headEnd/>
            <a:tailEnd/>
          </a:ln>
        </p:spPr>
        <p:txBody>
          <a:bodyPr/>
          <a:lstStyle/>
          <a:p>
            <a:endParaRPr lang="en-US"/>
          </a:p>
        </p:txBody>
      </p:sp>
      <p:sp>
        <p:nvSpPr>
          <p:cNvPr id="38944" name="Rectangle 32"/>
          <p:cNvSpPr>
            <a:spLocks noChangeArrowheads="1"/>
          </p:cNvSpPr>
          <p:nvPr/>
        </p:nvSpPr>
        <p:spPr bwMode="auto">
          <a:xfrm>
            <a:off x="655638" y="42687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5" name="Line 33"/>
          <p:cNvSpPr>
            <a:spLocks noChangeShapeType="1"/>
          </p:cNvSpPr>
          <p:nvPr/>
        </p:nvSpPr>
        <p:spPr bwMode="auto">
          <a:xfrm>
            <a:off x="1001713" y="3859213"/>
            <a:ext cx="33337" cy="1587"/>
          </a:xfrm>
          <a:prstGeom prst="line">
            <a:avLst/>
          </a:prstGeom>
          <a:noFill/>
          <a:ln w="7938">
            <a:solidFill>
              <a:srgbClr val="000000"/>
            </a:solidFill>
            <a:round/>
            <a:headEnd/>
            <a:tailEnd/>
          </a:ln>
        </p:spPr>
        <p:txBody>
          <a:bodyPr/>
          <a:lstStyle/>
          <a:p>
            <a:endParaRPr lang="en-US"/>
          </a:p>
        </p:txBody>
      </p:sp>
      <p:sp>
        <p:nvSpPr>
          <p:cNvPr id="38946" name="Line 34"/>
          <p:cNvSpPr>
            <a:spLocks noChangeShapeType="1"/>
          </p:cNvSpPr>
          <p:nvPr/>
        </p:nvSpPr>
        <p:spPr bwMode="auto">
          <a:xfrm flipH="1">
            <a:off x="4233863" y="3859213"/>
            <a:ext cx="33337" cy="1587"/>
          </a:xfrm>
          <a:prstGeom prst="line">
            <a:avLst/>
          </a:prstGeom>
          <a:noFill/>
          <a:ln w="7938">
            <a:solidFill>
              <a:srgbClr val="000000"/>
            </a:solidFill>
            <a:round/>
            <a:headEnd/>
            <a:tailEnd/>
          </a:ln>
        </p:spPr>
        <p:txBody>
          <a:bodyPr/>
          <a:lstStyle/>
          <a:p>
            <a:endParaRPr lang="en-US"/>
          </a:p>
        </p:txBody>
      </p:sp>
      <p:sp>
        <p:nvSpPr>
          <p:cNvPr id="38947" name="Rectangle 35"/>
          <p:cNvSpPr>
            <a:spLocks noChangeArrowheads="1"/>
          </p:cNvSpPr>
          <p:nvPr/>
        </p:nvSpPr>
        <p:spPr bwMode="auto">
          <a:xfrm>
            <a:off x="655638" y="379253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8948" name="Line 36"/>
          <p:cNvSpPr>
            <a:spLocks noChangeShapeType="1"/>
          </p:cNvSpPr>
          <p:nvPr/>
        </p:nvSpPr>
        <p:spPr bwMode="auto">
          <a:xfrm>
            <a:off x="1001713" y="3384550"/>
            <a:ext cx="33337" cy="1588"/>
          </a:xfrm>
          <a:prstGeom prst="line">
            <a:avLst/>
          </a:prstGeom>
          <a:noFill/>
          <a:ln w="7938">
            <a:solidFill>
              <a:srgbClr val="000000"/>
            </a:solidFill>
            <a:round/>
            <a:headEnd/>
            <a:tailEnd/>
          </a:ln>
        </p:spPr>
        <p:txBody>
          <a:bodyPr/>
          <a:lstStyle/>
          <a:p>
            <a:endParaRPr lang="en-US"/>
          </a:p>
        </p:txBody>
      </p:sp>
      <p:sp>
        <p:nvSpPr>
          <p:cNvPr id="38949" name="Line 37"/>
          <p:cNvSpPr>
            <a:spLocks noChangeShapeType="1"/>
          </p:cNvSpPr>
          <p:nvPr/>
        </p:nvSpPr>
        <p:spPr bwMode="auto">
          <a:xfrm flipH="1">
            <a:off x="4233863" y="3384550"/>
            <a:ext cx="33337" cy="1588"/>
          </a:xfrm>
          <a:prstGeom prst="line">
            <a:avLst/>
          </a:prstGeom>
          <a:noFill/>
          <a:ln w="7938">
            <a:solidFill>
              <a:srgbClr val="000000"/>
            </a:solidFill>
            <a:round/>
            <a:headEnd/>
            <a:tailEnd/>
          </a:ln>
        </p:spPr>
        <p:txBody>
          <a:bodyPr/>
          <a:lstStyle/>
          <a:p>
            <a:endParaRPr lang="en-US"/>
          </a:p>
        </p:txBody>
      </p:sp>
      <p:sp>
        <p:nvSpPr>
          <p:cNvPr id="38950" name="Rectangle 38"/>
          <p:cNvSpPr>
            <a:spLocks noChangeArrowheads="1"/>
          </p:cNvSpPr>
          <p:nvPr/>
        </p:nvSpPr>
        <p:spPr bwMode="auto">
          <a:xfrm>
            <a:off x="655638" y="3317875"/>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8951" name="Line 39"/>
          <p:cNvSpPr>
            <a:spLocks noChangeShapeType="1"/>
          </p:cNvSpPr>
          <p:nvPr/>
        </p:nvSpPr>
        <p:spPr bwMode="auto">
          <a:xfrm>
            <a:off x="1001713" y="2916238"/>
            <a:ext cx="33337" cy="1587"/>
          </a:xfrm>
          <a:prstGeom prst="line">
            <a:avLst/>
          </a:prstGeom>
          <a:noFill/>
          <a:ln w="7938">
            <a:solidFill>
              <a:srgbClr val="000000"/>
            </a:solidFill>
            <a:round/>
            <a:headEnd/>
            <a:tailEnd/>
          </a:ln>
        </p:spPr>
        <p:txBody>
          <a:bodyPr/>
          <a:lstStyle/>
          <a:p>
            <a:endParaRPr lang="en-US"/>
          </a:p>
        </p:txBody>
      </p:sp>
      <p:sp>
        <p:nvSpPr>
          <p:cNvPr id="38952" name="Line 40"/>
          <p:cNvSpPr>
            <a:spLocks noChangeShapeType="1"/>
          </p:cNvSpPr>
          <p:nvPr/>
        </p:nvSpPr>
        <p:spPr bwMode="auto">
          <a:xfrm flipH="1">
            <a:off x="4233863" y="2916238"/>
            <a:ext cx="33337" cy="1587"/>
          </a:xfrm>
          <a:prstGeom prst="line">
            <a:avLst/>
          </a:prstGeom>
          <a:noFill/>
          <a:ln w="7938">
            <a:solidFill>
              <a:srgbClr val="000000"/>
            </a:solidFill>
            <a:round/>
            <a:headEnd/>
            <a:tailEnd/>
          </a:ln>
        </p:spPr>
        <p:txBody>
          <a:bodyPr/>
          <a:lstStyle/>
          <a:p>
            <a:endParaRPr lang="en-US"/>
          </a:p>
        </p:txBody>
      </p:sp>
      <p:sp>
        <p:nvSpPr>
          <p:cNvPr id="38953" name="Rectangle 41"/>
          <p:cNvSpPr>
            <a:spLocks noChangeArrowheads="1"/>
          </p:cNvSpPr>
          <p:nvPr/>
        </p:nvSpPr>
        <p:spPr bwMode="auto">
          <a:xfrm>
            <a:off x="655638" y="2849563"/>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8954" name="Line 42"/>
          <p:cNvSpPr>
            <a:spLocks noChangeShapeType="1"/>
          </p:cNvSpPr>
          <p:nvPr/>
        </p:nvSpPr>
        <p:spPr bwMode="auto">
          <a:xfrm>
            <a:off x="1001713" y="2441575"/>
            <a:ext cx="33337" cy="1588"/>
          </a:xfrm>
          <a:prstGeom prst="line">
            <a:avLst/>
          </a:prstGeom>
          <a:noFill/>
          <a:ln w="7938">
            <a:solidFill>
              <a:srgbClr val="000000"/>
            </a:solidFill>
            <a:round/>
            <a:headEnd/>
            <a:tailEnd/>
          </a:ln>
        </p:spPr>
        <p:txBody>
          <a:bodyPr/>
          <a:lstStyle/>
          <a:p>
            <a:endParaRPr lang="en-US"/>
          </a:p>
        </p:txBody>
      </p:sp>
      <p:sp>
        <p:nvSpPr>
          <p:cNvPr id="38955" name="Line 43"/>
          <p:cNvSpPr>
            <a:spLocks noChangeShapeType="1"/>
          </p:cNvSpPr>
          <p:nvPr/>
        </p:nvSpPr>
        <p:spPr bwMode="auto">
          <a:xfrm flipH="1">
            <a:off x="4233863" y="2441575"/>
            <a:ext cx="33337" cy="1588"/>
          </a:xfrm>
          <a:prstGeom prst="line">
            <a:avLst/>
          </a:prstGeom>
          <a:noFill/>
          <a:ln w="7938">
            <a:solidFill>
              <a:srgbClr val="000000"/>
            </a:solidFill>
            <a:round/>
            <a:headEnd/>
            <a:tailEnd/>
          </a:ln>
        </p:spPr>
        <p:txBody>
          <a:bodyPr/>
          <a:lstStyle/>
          <a:p>
            <a:endParaRPr lang="en-US"/>
          </a:p>
        </p:txBody>
      </p:sp>
      <p:sp>
        <p:nvSpPr>
          <p:cNvPr id="38956" name="Rectangle 44"/>
          <p:cNvSpPr>
            <a:spLocks noChangeArrowheads="1"/>
          </p:cNvSpPr>
          <p:nvPr/>
        </p:nvSpPr>
        <p:spPr bwMode="auto">
          <a:xfrm>
            <a:off x="655638" y="237490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8957" name="Line 45"/>
          <p:cNvSpPr>
            <a:spLocks noChangeShapeType="1"/>
          </p:cNvSpPr>
          <p:nvPr/>
        </p:nvSpPr>
        <p:spPr bwMode="auto">
          <a:xfrm>
            <a:off x="1001713" y="1965325"/>
            <a:ext cx="33337" cy="1588"/>
          </a:xfrm>
          <a:prstGeom prst="line">
            <a:avLst/>
          </a:prstGeom>
          <a:noFill/>
          <a:ln w="7938">
            <a:solidFill>
              <a:srgbClr val="000000"/>
            </a:solidFill>
            <a:round/>
            <a:headEnd/>
            <a:tailEnd/>
          </a:ln>
        </p:spPr>
        <p:txBody>
          <a:bodyPr/>
          <a:lstStyle/>
          <a:p>
            <a:endParaRPr lang="en-US"/>
          </a:p>
        </p:txBody>
      </p:sp>
      <p:sp>
        <p:nvSpPr>
          <p:cNvPr id="38958" name="Line 46"/>
          <p:cNvSpPr>
            <a:spLocks noChangeShapeType="1"/>
          </p:cNvSpPr>
          <p:nvPr/>
        </p:nvSpPr>
        <p:spPr bwMode="auto">
          <a:xfrm flipH="1">
            <a:off x="4233863" y="1965325"/>
            <a:ext cx="33337" cy="1588"/>
          </a:xfrm>
          <a:prstGeom prst="line">
            <a:avLst/>
          </a:prstGeom>
          <a:noFill/>
          <a:ln w="7938">
            <a:solidFill>
              <a:srgbClr val="000000"/>
            </a:solidFill>
            <a:round/>
            <a:headEnd/>
            <a:tailEnd/>
          </a:ln>
        </p:spPr>
        <p:txBody>
          <a:bodyPr/>
          <a:lstStyle/>
          <a:p>
            <a:endParaRPr lang="en-US"/>
          </a:p>
        </p:txBody>
      </p:sp>
      <p:sp>
        <p:nvSpPr>
          <p:cNvPr id="38959" name="Rectangle 47"/>
          <p:cNvSpPr>
            <a:spLocks noChangeArrowheads="1"/>
          </p:cNvSpPr>
          <p:nvPr/>
        </p:nvSpPr>
        <p:spPr bwMode="auto">
          <a:xfrm>
            <a:off x="655638" y="189865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8960" name="Line 48"/>
          <p:cNvSpPr>
            <a:spLocks noChangeShapeType="1"/>
          </p:cNvSpPr>
          <p:nvPr/>
        </p:nvSpPr>
        <p:spPr bwMode="auto">
          <a:xfrm>
            <a:off x="1001713" y="1490663"/>
            <a:ext cx="33337" cy="1587"/>
          </a:xfrm>
          <a:prstGeom prst="line">
            <a:avLst/>
          </a:prstGeom>
          <a:noFill/>
          <a:ln w="7938">
            <a:solidFill>
              <a:srgbClr val="000000"/>
            </a:solidFill>
            <a:round/>
            <a:headEnd/>
            <a:tailEnd/>
          </a:ln>
        </p:spPr>
        <p:txBody>
          <a:bodyPr/>
          <a:lstStyle/>
          <a:p>
            <a:endParaRPr lang="en-US"/>
          </a:p>
        </p:txBody>
      </p:sp>
      <p:sp>
        <p:nvSpPr>
          <p:cNvPr id="38961" name="Line 49"/>
          <p:cNvSpPr>
            <a:spLocks noChangeShapeType="1"/>
          </p:cNvSpPr>
          <p:nvPr/>
        </p:nvSpPr>
        <p:spPr bwMode="auto">
          <a:xfrm flipH="1">
            <a:off x="4233863" y="1490663"/>
            <a:ext cx="33337" cy="1587"/>
          </a:xfrm>
          <a:prstGeom prst="line">
            <a:avLst/>
          </a:prstGeom>
          <a:noFill/>
          <a:ln w="7938">
            <a:solidFill>
              <a:srgbClr val="000000"/>
            </a:solidFill>
            <a:round/>
            <a:headEnd/>
            <a:tailEnd/>
          </a:ln>
        </p:spPr>
        <p:txBody>
          <a:bodyPr/>
          <a:lstStyle/>
          <a:p>
            <a:endParaRPr lang="en-US"/>
          </a:p>
        </p:txBody>
      </p:sp>
      <p:sp>
        <p:nvSpPr>
          <p:cNvPr id="38962" name="Rectangle 50"/>
          <p:cNvSpPr>
            <a:spLocks noChangeArrowheads="1"/>
          </p:cNvSpPr>
          <p:nvPr/>
        </p:nvSpPr>
        <p:spPr bwMode="auto">
          <a:xfrm>
            <a:off x="655638" y="14239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8963" name="Freeform 51"/>
          <p:cNvSpPr>
            <a:spLocks/>
          </p:cNvSpPr>
          <p:nvPr/>
        </p:nvSpPr>
        <p:spPr bwMode="auto">
          <a:xfrm>
            <a:off x="1035050" y="1965325"/>
            <a:ext cx="3232150" cy="2135188"/>
          </a:xfrm>
          <a:custGeom>
            <a:avLst/>
            <a:gdLst>
              <a:gd name="T0" fmla="*/ 2147483647 w 2036"/>
              <a:gd name="T1" fmla="*/ 2147483647 h 1345"/>
              <a:gd name="T2" fmla="*/ 2147483647 w 2036"/>
              <a:gd name="T3" fmla="*/ 2147483647 h 1345"/>
              <a:gd name="T4" fmla="*/ 2147483647 w 2036"/>
              <a:gd name="T5" fmla="*/ 2147483647 h 1345"/>
              <a:gd name="T6" fmla="*/ 2147483647 w 2036"/>
              <a:gd name="T7" fmla="*/ 2147483647 h 1345"/>
              <a:gd name="T8" fmla="*/ 2147483647 w 2036"/>
              <a:gd name="T9" fmla="*/ 2147483647 h 1345"/>
              <a:gd name="T10" fmla="*/ 2147483647 w 2036"/>
              <a:gd name="T11" fmla="*/ 2147483647 h 1345"/>
              <a:gd name="T12" fmla="*/ 2147483647 w 2036"/>
              <a:gd name="T13" fmla="*/ 2147483647 h 1345"/>
              <a:gd name="T14" fmla="*/ 2147483647 w 2036"/>
              <a:gd name="T15" fmla="*/ 2147483647 h 1345"/>
              <a:gd name="T16" fmla="*/ 2147483647 w 2036"/>
              <a:gd name="T17" fmla="*/ 2147483647 h 1345"/>
              <a:gd name="T18" fmla="*/ 2147483647 w 2036"/>
              <a:gd name="T19" fmla="*/ 2147483647 h 1345"/>
              <a:gd name="T20" fmla="*/ 2147483647 w 2036"/>
              <a:gd name="T21" fmla="*/ 2147483647 h 1345"/>
              <a:gd name="T22" fmla="*/ 2147483647 w 2036"/>
              <a:gd name="T23" fmla="*/ 2147483647 h 1345"/>
              <a:gd name="T24" fmla="*/ 2147483647 w 2036"/>
              <a:gd name="T25" fmla="*/ 2147483647 h 1345"/>
              <a:gd name="T26" fmla="*/ 2147483647 w 2036"/>
              <a:gd name="T27" fmla="*/ 2147483647 h 1345"/>
              <a:gd name="T28" fmla="*/ 2147483647 w 2036"/>
              <a:gd name="T29" fmla="*/ 2147483647 h 1345"/>
              <a:gd name="T30" fmla="*/ 2147483647 w 2036"/>
              <a:gd name="T31" fmla="*/ 2147483647 h 1345"/>
              <a:gd name="T32" fmla="*/ 2147483647 w 2036"/>
              <a:gd name="T33" fmla="*/ 2147483647 h 1345"/>
              <a:gd name="T34" fmla="*/ 2147483647 w 2036"/>
              <a:gd name="T35" fmla="*/ 2147483647 h 1345"/>
              <a:gd name="T36" fmla="*/ 2147483647 w 2036"/>
              <a:gd name="T37" fmla="*/ 2147483647 h 1345"/>
              <a:gd name="T38" fmla="*/ 2147483647 w 2036"/>
              <a:gd name="T39" fmla="*/ 2147483647 h 1345"/>
              <a:gd name="T40" fmla="*/ 2147483647 w 2036"/>
              <a:gd name="T41" fmla="*/ 2147483647 h 1345"/>
              <a:gd name="T42" fmla="*/ 2147483647 w 2036"/>
              <a:gd name="T43" fmla="*/ 2147483647 h 1345"/>
              <a:gd name="T44" fmla="*/ 2147483647 w 2036"/>
              <a:gd name="T45" fmla="*/ 2147483647 h 1345"/>
              <a:gd name="T46" fmla="*/ 2147483647 w 2036"/>
              <a:gd name="T47" fmla="*/ 2147483647 h 1345"/>
              <a:gd name="T48" fmla="*/ 2147483647 w 2036"/>
              <a:gd name="T49" fmla="*/ 2147483647 h 1345"/>
              <a:gd name="T50" fmla="*/ 2147483647 w 2036"/>
              <a:gd name="T51" fmla="*/ 2147483647 h 1345"/>
              <a:gd name="T52" fmla="*/ 2147483647 w 2036"/>
              <a:gd name="T53" fmla="*/ 2147483647 h 1345"/>
              <a:gd name="T54" fmla="*/ 2147483647 w 2036"/>
              <a:gd name="T55" fmla="*/ 2147483647 h 1345"/>
              <a:gd name="T56" fmla="*/ 2147483647 w 2036"/>
              <a:gd name="T57" fmla="*/ 2147483647 h 1345"/>
              <a:gd name="T58" fmla="*/ 2147483647 w 2036"/>
              <a:gd name="T59" fmla="*/ 2147483647 h 1345"/>
              <a:gd name="T60" fmla="*/ 2147483647 w 2036"/>
              <a:gd name="T61" fmla="*/ 2147483647 h 1345"/>
              <a:gd name="T62" fmla="*/ 2147483647 w 2036"/>
              <a:gd name="T63" fmla="*/ 2147483647 h 1345"/>
              <a:gd name="T64" fmla="*/ 2147483647 w 2036"/>
              <a:gd name="T65" fmla="*/ 2147483647 h 1345"/>
              <a:gd name="T66" fmla="*/ 2147483647 w 2036"/>
              <a:gd name="T67" fmla="*/ 2147483647 h 1345"/>
              <a:gd name="T68" fmla="*/ 2147483647 w 2036"/>
              <a:gd name="T69" fmla="*/ 2147483647 h 1345"/>
              <a:gd name="T70" fmla="*/ 2147483647 w 2036"/>
              <a:gd name="T71" fmla="*/ 2147483647 h 1345"/>
              <a:gd name="T72" fmla="*/ 2147483647 w 2036"/>
              <a:gd name="T73" fmla="*/ 2147483647 h 1345"/>
              <a:gd name="T74" fmla="*/ 2147483647 w 2036"/>
              <a:gd name="T75" fmla="*/ 2147483647 h 1345"/>
              <a:gd name="T76" fmla="*/ 2147483647 w 2036"/>
              <a:gd name="T77" fmla="*/ 2147483647 h 1345"/>
              <a:gd name="T78" fmla="*/ 2147483647 w 2036"/>
              <a:gd name="T79" fmla="*/ 2147483647 h 1345"/>
              <a:gd name="T80" fmla="*/ 2147483647 w 2036"/>
              <a:gd name="T81" fmla="*/ 2147483647 h 1345"/>
              <a:gd name="T82" fmla="*/ 2147483647 w 2036"/>
              <a:gd name="T83" fmla="*/ 2147483647 h 1345"/>
              <a:gd name="T84" fmla="*/ 2147483647 w 2036"/>
              <a:gd name="T85" fmla="*/ 2147483647 h 1345"/>
              <a:gd name="T86" fmla="*/ 2147483647 w 2036"/>
              <a:gd name="T87" fmla="*/ 2147483647 h 1345"/>
              <a:gd name="T88" fmla="*/ 2147483647 w 2036"/>
              <a:gd name="T89" fmla="*/ 2147483647 h 1345"/>
              <a:gd name="T90" fmla="*/ 2147483647 w 2036"/>
              <a:gd name="T91" fmla="*/ 2147483647 h 1345"/>
              <a:gd name="T92" fmla="*/ 2147483647 w 2036"/>
              <a:gd name="T93" fmla="*/ 2147483647 h 1345"/>
              <a:gd name="T94" fmla="*/ 2147483647 w 2036"/>
              <a:gd name="T95" fmla="*/ 2147483647 h 1345"/>
              <a:gd name="T96" fmla="*/ 2147483647 w 2036"/>
              <a:gd name="T97" fmla="*/ 2147483647 h 1345"/>
              <a:gd name="T98" fmla="*/ 2147483647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8964" name="Rectangle 52"/>
          <p:cNvSpPr>
            <a:spLocks noChangeArrowheads="1"/>
          </p:cNvSpPr>
          <p:nvPr/>
        </p:nvSpPr>
        <p:spPr bwMode="auto">
          <a:xfrm rot="-5400000">
            <a:off x="198437" y="2792413"/>
            <a:ext cx="6635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endParaRPr lang="en-US" sz="2800" i="0"/>
          </a:p>
        </p:txBody>
      </p:sp>
      <p:sp>
        <p:nvSpPr>
          <p:cNvPr id="38965" name="Rectangle 53"/>
          <p:cNvSpPr>
            <a:spLocks noChangeArrowheads="1"/>
          </p:cNvSpPr>
          <p:nvPr/>
        </p:nvSpPr>
        <p:spPr bwMode="auto">
          <a:xfrm>
            <a:off x="2105025" y="4510088"/>
            <a:ext cx="1238250"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8966" name="Text Box 120"/>
          <p:cNvSpPr txBox="1">
            <a:spLocks noChangeArrowheads="1"/>
          </p:cNvSpPr>
          <p:nvPr/>
        </p:nvSpPr>
        <p:spPr bwMode="auto">
          <a:xfrm>
            <a:off x="1695450" y="3122613"/>
            <a:ext cx="1238250" cy="304800"/>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nvGrpSpPr>
          <p:cNvPr id="3" name="Group 128"/>
          <p:cNvGrpSpPr>
            <a:grpSpLocks/>
          </p:cNvGrpSpPr>
          <p:nvPr/>
        </p:nvGrpSpPr>
        <p:grpSpPr bwMode="auto">
          <a:xfrm>
            <a:off x="1035050" y="1490663"/>
            <a:ext cx="5518150" cy="2822575"/>
            <a:chOff x="652" y="939"/>
            <a:chExt cx="3476" cy="1778"/>
          </a:xfrm>
        </p:grpSpPr>
        <p:sp>
          <p:nvSpPr>
            <p:cNvPr id="38975" name="Freeform 118"/>
            <p:cNvSpPr>
              <a:spLocks/>
            </p:cNvSpPr>
            <p:nvPr/>
          </p:nvSpPr>
          <p:spPr bwMode="auto">
            <a:xfrm>
              <a:off x="652" y="1448"/>
              <a:ext cx="2036" cy="257"/>
            </a:xfrm>
            <a:custGeom>
              <a:avLst/>
              <a:gdLst>
                <a:gd name="T0" fmla="*/ 21 w 2036"/>
                <a:gd name="T1" fmla="*/ 0 h 1345"/>
                <a:gd name="T2" fmla="*/ 63 w 2036"/>
                <a:gd name="T3" fmla="*/ 0 h 1345"/>
                <a:gd name="T4" fmla="*/ 105 w 2036"/>
                <a:gd name="T5" fmla="*/ 0 h 1345"/>
                <a:gd name="T6" fmla="*/ 142 w 2036"/>
                <a:gd name="T7" fmla="*/ 0 h 1345"/>
                <a:gd name="T8" fmla="*/ 184 w 2036"/>
                <a:gd name="T9" fmla="*/ 0 h 1345"/>
                <a:gd name="T10" fmla="*/ 226 w 2036"/>
                <a:gd name="T11" fmla="*/ 0 h 1345"/>
                <a:gd name="T12" fmla="*/ 268 w 2036"/>
                <a:gd name="T13" fmla="*/ 0 h 1345"/>
                <a:gd name="T14" fmla="*/ 310 w 2036"/>
                <a:gd name="T15" fmla="*/ 0 h 1345"/>
                <a:gd name="T16" fmla="*/ 352 w 2036"/>
                <a:gd name="T17" fmla="*/ 0 h 1345"/>
                <a:gd name="T18" fmla="*/ 389 w 2036"/>
                <a:gd name="T19" fmla="*/ 0 h 1345"/>
                <a:gd name="T20" fmla="*/ 431 w 2036"/>
                <a:gd name="T21" fmla="*/ 0 h 1345"/>
                <a:gd name="T22" fmla="*/ 473 w 2036"/>
                <a:gd name="T23" fmla="*/ 0 h 1345"/>
                <a:gd name="T24" fmla="*/ 515 w 2036"/>
                <a:gd name="T25" fmla="*/ 0 h 1345"/>
                <a:gd name="T26" fmla="*/ 557 w 2036"/>
                <a:gd name="T27" fmla="*/ 0 h 1345"/>
                <a:gd name="T28" fmla="*/ 599 w 2036"/>
                <a:gd name="T29" fmla="*/ 0 h 1345"/>
                <a:gd name="T30" fmla="*/ 635 w 2036"/>
                <a:gd name="T31" fmla="*/ 0 h 1345"/>
                <a:gd name="T32" fmla="*/ 677 w 2036"/>
                <a:gd name="T33" fmla="*/ 0 h 1345"/>
                <a:gd name="T34" fmla="*/ 719 w 2036"/>
                <a:gd name="T35" fmla="*/ 0 h 1345"/>
                <a:gd name="T36" fmla="*/ 761 w 2036"/>
                <a:gd name="T37" fmla="*/ 0 h 1345"/>
                <a:gd name="T38" fmla="*/ 803 w 2036"/>
                <a:gd name="T39" fmla="*/ 0 h 1345"/>
                <a:gd name="T40" fmla="*/ 845 w 2036"/>
                <a:gd name="T41" fmla="*/ 0 h 1345"/>
                <a:gd name="T42" fmla="*/ 882 w 2036"/>
                <a:gd name="T43" fmla="*/ 0 h 1345"/>
                <a:gd name="T44" fmla="*/ 924 w 2036"/>
                <a:gd name="T45" fmla="*/ 0 h 1345"/>
                <a:gd name="T46" fmla="*/ 966 w 2036"/>
                <a:gd name="T47" fmla="*/ 0 h 1345"/>
                <a:gd name="T48" fmla="*/ 1008 w 2036"/>
                <a:gd name="T49" fmla="*/ 0 h 1345"/>
                <a:gd name="T50" fmla="*/ 1050 w 2036"/>
                <a:gd name="T51" fmla="*/ 0 h 1345"/>
                <a:gd name="T52" fmla="*/ 1092 w 2036"/>
                <a:gd name="T53" fmla="*/ 0 h 1345"/>
                <a:gd name="T54" fmla="*/ 1134 w 2036"/>
                <a:gd name="T55" fmla="*/ 0 h 1345"/>
                <a:gd name="T56" fmla="*/ 1170 w 2036"/>
                <a:gd name="T57" fmla="*/ 0 h 1345"/>
                <a:gd name="T58" fmla="*/ 1212 w 2036"/>
                <a:gd name="T59" fmla="*/ 0 h 1345"/>
                <a:gd name="T60" fmla="*/ 1254 w 2036"/>
                <a:gd name="T61" fmla="*/ 0 h 1345"/>
                <a:gd name="T62" fmla="*/ 1296 w 2036"/>
                <a:gd name="T63" fmla="*/ 0 h 1345"/>
                <a:gd name="T64" fmla="*/ 1338 w 2036"/>
                <a:gd name="T65" fmla="*/ 0 h 1345"/>
                <a:gd name="T66" fmla="*/ 1380 w 2036"/>
                <a:gd name="T67" fmla="*/ 0 h 1345"/>
                <a:gd name="T68" fmla="*/ 1417 w 2036"/>
                <a:gd name="T69" fmla="*/ 0 h 1345"/>
                <a:gd name="T70" fmla="*/ 1459 w 2036"/>
                <a:gd name="T71" fmla="*/ 0 h 1345"/>
                <a:gd name="T72" fmla="*/ 1501 w 2036"/>
                <a:gd name="T73" fmla="*/ 0 h 1345"/>
                <a:gd name="T74" fmla="*/ 1543 w 2036"/>
                <a:gd name="T75" fmla="*/ 0 h 1345"/>
                <a:gd name="T76" fmla="*/ 1585 w 2036"/>
                <a:gd name="T77" fmla="*/ 0 h 1345"/>
                <a:gd name="T78" fmla="*/ 1627 w 2036"/>
                <a:gd name="T79" fmla="*/ 0 h 1345"/>
                <a:gd name="T80" fmla="*/ 1664 w 2036"/>
                <a:gd name="T81" fmla="*/ 0 h 1345"/>
                <a:gd name="T82" fmla="*/ 1706 w 2036"/>
                <a:gd name="T83" fmla="*/ 0 h 1345"/>
                <a:gd name="T84" fmla="*/ 1748 w 2036"/>
                <a:gd name="T85" fmla="*/ 0 h 1345"/>
                <a:gd name="T86" fmla="*/ 1790 w 2036"/>
                <a:gd name="T87" fmla="*/ 0 h 1345"/>
                <a:gd name="T88" fmla="*/ 1832 w 2036"/>
                <a:gd name="T89" fmla="*/ 0 h 1345"/>
                <a:gd name="T90" fmla="*/ 1874 w 2036"/>
                <a:gd name="T91" fmla="*/ 0 h 1345"/>
                <a:gd name="T92" fmla="*/ 1910 w 2036"/>
                <a:gd name="T93" fmla="*/ 0 h 1345"/>
                <a:gd name="T94" fmla="*/ 1952 w 2036"/>
                <a:gd name="T95" fmla="*/ 0 h 1345"/>
                <a:gd name="T96" fmla="*/ 1994 w 2036"/>
                <a:gd name="T97" fmla="*/ 0 h 1345"/>
                <a:gd name="T98" fmla="*/ 2036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6" name="Freeform 119"/>
            <p:cNvSpPr>
              <a:spLocks/>
            </p:cNvSpPr>
            <p:nvPr/>
          </p:nvSpPr>
          <p:spPr bwMode="auto">
            <a:xfrm rot="-5400000">
              <a:off x="3111" y="1699"/>
              <a:ext cx="1778" cy="257"/>
            </a:xfrm>
            <a:custGeom>
              <a:avLst/>
              <a:gdLst>
                <a:gd name="T0" fmla="*/ 9 w 2036"/>
                <a:gd name="T1" fmla="*/ 0 h 1345"/>
                <a:gd name="T2" fmla="*/ 28 w 2036"/>
                <a:gd name="T3" fmla="*/ 0 h 1345"/>
                <a:gd name="T4" fmla="*/ 46 w 2036"/>
                <a:gd name="T5" fmla="*/ 0 h 1345"/>
                <a:gd name="T6" fmla="*/ 63 w 2036"/>
                <a:gd name="T7" fmla="*/ 0 h 1345"/>
                <a:gd name="T8" fmla="*/ 81 w 2036"/>
                <a:gd name="T9" fmla="*/ 0 h 1345"/>
                <a:gd name="T10" fmla="*/ 100 w 2036"/>
                <a:gd name="T11" fmla="*/ 0 h 1345"/>
                <a:gd name="T12" fmla="*/ 118 w 2036"/>
                <a:gd name="T13" fmla="*/ 0 h 1345"/>
                <a:gd name="T14" fmla="*/ 138 w 2036"/>
                <a:gd name="T15" fmla="*/ 0 h 1345"/>
                <a:gd name="T16" fmla="*/ 155 w 2036"/>
                <a:gd name="T17" fmla="*/ 0 h 1345"/>
                <a:gd name="T18" fmla="*/ 172 w 2036"/>
                <a:gd name="T19" fmla="*/ 0 h 1345"/>
                <a:gd name="T20" fmla="*/ 190 w 2036"/>
                <a:gd name="T21" fmla="*/ 0 h 1345"/>
                <a:gd name="T22" fmla="*/ 210 w 2036"/>
                <a:gd name="T23" fmla="*/ 0 h 1345"/>
                <a:gd name="T24" fmla="*/ 229 w 2036"/>
                <a:gd name="T25" fmla="*/ 0 h 1345"/>
                <a:gd name="T26" fmla="*/ 246 w 2036"/>
                <a:gd name="T27" fmla="*/ 0 h 1345"/>
                <a:gd name="T28" fmla="*/ 265 w 2036"/>
                <a:gd name="T29" fmla="*/ 0 h 1345"/>
                <a:gd name="T30" fmla="*/ 282 w 2036"/>
                <a:gd name="T31" fmla="*/ 0 h 1345"/>
                <a:gd name="T32" fmla="*/ 300 w 2036"/>
                <a:gd name="T33" fmla="*/ 0 h 1345"/>
                <a:gd name="T34" fmla="*/ 319 w 2036"/>
                <a:gd name="T35" fmla="*/ 0 h 1345"/>
                <a:gd name="T36" fmla="*/ 338 w 2036"/>
                <a:gd name="T37" fmla="*/ 0 h 1345"/>
                <a:gd name="T38" fmla="*/ 355 w 2036"/>
                <a:gd name="T39" fmla="*/ 0 h 1345"/>
                <a:gd name="T40" fmla="*/ 375 w 2036"/>
                <a:gd name="T41" fmla="*/ 0 h 1345"/>
                <a:gd name="T42" fmla="*/ 391 w 2036"/>
                <a:gd name="T43" fmla="*/ 0 h 1345"/>
                <a:gd name="T44" fmla="*/ 410 w 2036"/>
                <a:gd name="T45" fmla="*/ 0 h 1345"/>
                <a:gd name="T46" fmla="*/ 429 w 2036"/>
                <a:gd name="T47" fmla="*/ 0 h 1345"/>
                <a:gd name="T48" fmla="*/ 447 w 2036"/>
                <a:gd name="T49" fmla="*/ 0 h 1345"/>
                <a:gd name="T50" fmla="*/ 465 w 2036"/>
                <a:gd name="T51" fmla="*/ 0 h 1345"/>
                <a:gd name="T52" fmla="*/ 485 w 2036"/>
                <a:gd name="T53" fmla="*/ 0 h 1345"/>
                <a:gd name="T54" fmla="*/ 502 w 2036"/>
                <a:gd name="T55" fmla="*/ 0 h 1345"/>
                <a:gd name="T56" fmla="*/ 519 w 2036"/>
                <a:gd name="T57" fmla="*/ 0 h 1345"/>
                <a:gd name="T58" fmla="*/ 538 w 2036"/>
                <a:gd name="T59" fmla="*/ 0 h 1345"/>
                <a:gd name="T60" fmla="*/ 556 w 2036"/>
                <a:gd name="T61" fmla="*/ 0 h 1345"/>
                <a:gd name="T62" fmla="*/ 575 w 2036"/>
                <a:gd name="T63" fmla="*/ 0 h 1345"/>
                <a:gd name="T64" fmla="*/ 593 w 2036"/>
                <a:gd name="T65" fmla="*/ 0 h 1345"/>
                <a:gd name="T66" fmla="*/ 612 w 2036"/>
                <a:gd name="T67" fmla="*/ 0 h 1345"/>
                <a:gd name="T68" fmla="*/ 629 w 2036"/>
                <a:gd name="T69" fmla="*/ 0 h 1345"/>
                <a:gd name="T70" fmla="*/ 647 w 2036"/>
                <a:gd name="T71" fmla="*/ 0 h 1345"/>
                <a:gd name="T72" fmla="*/ 665 w 2036"/>
                <a:gd name="T73" fmla="*/ 0 h 1345"/>
                <a:gd name="T74" fmla="*/ 684 w 2036"/>
                <a:gd name="T75" fmla="*/ 0 h 1345"/>
                <a:gd name="T76" fmla="*/ 703 w 2036"/>
                <a:gd name="T77" fmla="*/ 0 h 1345"/>
                <a:gd name="T78" fmla="*/ 722 w 2036"/>
                <a:gd name="T79" fmla="*/ 0 h 1345"/>
                <a:gd name="T80" fmla="*/ 738 w 2036"/>
                <a:gd name="T81" fmla="*/ 0 h 1345"/>
                <a:gd name="T82" fmla="*/ 756 w 2036"/>
                <a:gd name="T83" fmla="*/ 0 h 1345"/>
                <a:gd name="T84" fmla="*/ 775 w 2036"/>
                <a:gd name="T85" fmla="*/ 0 h 1345"/>
                <a:gd name="T86" fmla="*/ 794 w 2036"/>
                <a:gd name="T87" fmla="*/ 0 h 1345"/>
                <a:gd name="T88" fmla="*/ 812 w 2036"/>
                <a:gd name="T89" fmla="*/ 0 h 1345"/>
                <a:gd name="T90" fmla="*/ 832 w 2036"/>
                <a:gd name="T91" fmla="*/ 0 h 1345"/>
                <a:gd name="T92" fmla="*/ 847 w 2036"/>
                <a:gd name="T93" fmla="*/ 0 h 1345"/>
                <a:gd name="T94" fmla="*/ 865 w 2036"/>
                <a:gd name="T95" fmla="*/ 0 h 1345"/>
                <a:gd name="T96" fmla="*/ 884 w 2036"/>
                <a:gd name="T97" fmla="*/ 0 h 1345"/>
                <a:gd name="T98" fmla="*/ 903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7" name="Text Box 121"/>
            <p:cNvSpPr txBox="1">
              <a:spLocks noChangeArrowheads="1"/>
            </p:cNvSpPr>
            <p:nvPr/>
          </p:nvSpPr>
          <p:spPr bwMode="auto">
            <a:xfrm>
              <a:off x="1228" y="134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sp>
          <p:nvSpPr>
            <p:cNvPr id="38978" name="Text Box 122"/>
            <p:cNvSpPr txBox="1">
              <a:spLocks noChangeArrowheads="1"/>
            </p:cNvSpPr>
            <p:nvPr/>
          </p:nvSpPr>
          <p:spPr bwMode="auto">
            <a:xfrm>
              <a:off x="3440" y="210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grpSp>
      <p:grpSp>
        <p:nvGrpSpPr>
          <p:cNvPr id="4" name="Group 129"/>
          <p:cNvGrpSpPr>
            <a:grpSpLocks/>
          </p:cNvGrpSpPr>
          <p:nvPr/>
        </p:nvGrpSpPr>
        <p:grpSpPr bwMode="auto">
          <a:xfrm>
            <a:off x="962025" y="3808413"/>
            <a:ext cx="7485063" cy="557212"/>
            <a:chOff x="606" y="2399"/>
            <a:chExt cx="4715" cy="351"/>
          </a:xfrm>
        </p:grpSpPr>
        <p:sp>
          <p:nvSpPr>
            <p:cNvPr id="38969" name="Oval 116"/>
            <p:cNvSpPr>
              <a:spLocks noChangeArrowheads="1"/>
            </p:cNvSpPr>
            <p:nvPr/>
          </p:nvSpPr>
          <p:spPr bwMode="auto">
            <a:xfrm>
              <a:off x="606"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0" name="Oval 117"/>
            <p:cNvSpPr>
              <a:spLocks noChangeArrowheads="1"/>
            </p:cNvSpPr>
            <p:nvPr/>
          </p:nvSpPr>
          <p:spPr bwMode="auto">
            <a:xfrm>
              <a:off x="5265"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1" name="Text Box 124"/>
            <p:cNvSpPr txBox="1">
              <a:spLocks noChangeArrowheads="1"/>
            </p:cNvSpPr>
            <p:nvPr/>
          </p:nvSpPr>
          <p:spPr bwMode="auto">
            <a:xfrm>
              <a:off x="764" y="2455"/>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2" name="Line 125"/>
            <p:cNvSpPr>
              <a:spLocks noChangeShapeType="1"/>
            </p:cNvSpPr>
            <p:nvPr/>
          </p:nvSpPr>
          <p:spPr bwMode="auto">
            <a:xfrm flipH="1">
              <a:off x="710" y="2576"/>
              <a:ext cx="72" cy="88"/>
            </a:xfrm>
            <a:prstGeom prst="line">
              <a:avLst/>
            </a:prstGeom>
            <a:noFill/>
            <a:ln w="12700">
              <a:solidFill>
                <a:schemeClr val="tx1"/>
              </a:solidFill>
              <a:round/>
              <a:headEnd type="none" w="sm" len="sm"/>
              <a:tailEnd type="triangle" w="sm" len="sm"/>
            </a:ln>
          </p:spPr>
          <p:txBody>
            <a:bodyPr/>
            <a:lstStyle/>
            <a:p>
              <a:endParaRPr lang="en-US"/>
            </a:p>
          </p:txBody>
        </p:sp>
        <p:sp>
          <p:nvSpPr>
            <p:cNvPr id="38973" name="Text Box 126"/>
            <p:cNvSpPr txBox="1">
              <a:spLocks noChangeArrowheads="1"/>
            </p:cNvSpPr>
            <p:nvPr/>
          </p:nvSpPr>
          <p:spPr bwMode="auto">
            <a:xfrm>
              <a:off x="4664" y="2399"/>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4" name="Line 127"/>
            <p:cNvSpPr>
              <a:spLocks noChangeShapeType="1"/>
            </p:cNvSpPr>
            <p:nvPr/>
          </p:nvSpPr>
          <p:spPr bwMode="auto">
            <a:xfrm>
              <a:off x="5154" y="2584"/>
              <a:ext cx="96" cy="80"/>
            </a:xfrm>
            <a:prstGeom prst="line">
              <a:avLst/>
            </a:prstGeom>
            <a:noFill/>
            <a:ln w="12700">
              <a:solidFill>
                <a:schemeClr val="tx1"/>
              </a:solidFill>
              <a:round/>
              <a:headEnd type="none" w="sm" len="sm"/>
              <a:tailEnd type="triangle" w="sm" len="sm"/>
            </a:ln>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37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719"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b="1" smtClean="0"/>
              <a:t>Analytics:</a:t>
            </a:r>
            <a:r>
              <a:rPr lang="en-US" smtClean="0"/>
              <a:t> service-cost trade-off</a:t>
            </a:r>
            <a:br>
              <a:rPr lang="en-US" smtClean="0"/>
            </a:br>
            <a:r>
              <a:rPr lang="en-US" smtClean="0"/>
              <a:t>	</a:t>
            </a:r>
            <a:r>
              <a:rPr lang="en-US" i="1" smtClean="0"/>
              <a:t>Ameritrade</a:t>
            </a:r>
          </a:p>
        </p:txBody>
      </p:sp>
      <p:sp>
        <p:nvSpPr>
          <p:cNvPr id="39939" name="Rectangle 3"/>
          <p:cNvSpPr>
            <a:spLocks noGrp="1" noChangeArrowheads="1"/>
          </p:cNvSpPr>
          <p:nvPr>
            <p:ph type="body" idx="1"/>
          </p:nvPr>
        </p:nvSpPr>
        <p:spPr>
          <a:xfrm>
            <a:off x="455613" y="1114425"/>
            <a:ext cx="8440737" cy="1503363"/>
          </a:xfrm>
        </p:spPr>
        <p:txBody>
          <a:bodyPr/>
          <a:lstStyle/>
          <a:p>
            <a:pPr eaLnBrk="1" hangingPunct="1"/>
            <a:r>
              <a:rPr lang="en-US" smtClean="0"/>
              <a:t>Expected unit warranty cost of poor QoS = $10.99 Pr(execution time &gt; 5sec)</a:t>
            </a:r>
          </a:p>
          <a:p>
            <a:pPr lvl="1" eaLnBrk="1" hangingPunct="1"/>
            <a:r>
              <a:rPr lang="en-US" smtClean="0"/>
              <a:t>Queuing theory (Appendix C): Pr(</a:t>
            </a:r>
            <a:r>
              <a:rPr lang="en-US" i="1" smtClean="0"/>
              <a:t>T</a:t>
            </a:r>
            <a:r>
              <a:rPr lang="en-US" smtClean="0"/>
              <a:t> &gt;</a:t>
            </a:r>
            <a:r>
              <a:rPr lang="en-US" i="1" smtClean="0"/>
              <a:t> t</a:t>
            </a:r>
            <a:r>
              <a:rPr lang="en-US" smtClean="0"/>
              <a:t>) = exp(-</a:t>
            </a:r>
            <a:r>
              <a:rPr lang="en-US" i="1" smtClean="0"/>
              <a:t>t</a:t>
            </a:r>
            <a:r>
              <a:rPr lang="en-US" smtClean="0"/>
              <a:t>/average flow time)</a:t>
            </a:r>
          </a:p>
          <a:p>
            <a:pPr lvl="1" eaLnBrk="1" hangingPunct="1"/>
            <a:r>
              <a:rPr lang="en-US" smtClean="0"/>
              <a:t>Cost-Service trade-off: </a:t>
            </a:r>
            <a:r>
              <a:rPr lang="en-US" i="1" smtClean="0"/>
              <a:t>c = </a:t>
            </a:r>
            <a:r>
              <a:rPr lang="en-US" smtClean="0"/>
              <a:t>$10.99 exp(-</a:t>
            </a:r>
            <a:r>
              <a:rPr lang="en-US" i="1" smtClean="0"/>
              <a:t>t</a:t>
            </a:r>
            <a:r>
              <a:rPr lang="en-US" smtClean="0"/>
              <a:t>)</a:t>
            </a:r>
          </a:p>
        </p:txBody>
      </p:sp>
      <p:sp>
        <p:nvSpPr>
          <p:cNvPr id="39940" name="Rectangle 118"/>
          <p:cNvSpPr>
            <a:spLocks noChangeArrowheads="1"/>
          </p:cNvSpPr>
          <p:nvPr/>
        </p:nvSpPr>
        <p:spPr bwMode="auto">
          <a:xfrm>
            <a:off x="611188" y="2205038"/>
            <a:ext cx="8199437" cy="4033837"/>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39941" name="Rectangle 119"/>
          <p:cNvSpPr>
            <a:spLocks noChangeArrowheads="1"/>
          </p:cNvSpPr>
          <p:nvPr/>
        </p:nvSpPr>
        <p:spPr bwMode="auto">
          <a:xfrm>
            <a:off x="5630863" y="2436813"/>
            <a:ext cx="2933700" cy="3352800"/>
          </a:xfrm>
          <a:prstGeom prst="rect">
            <a:avLst/>
          </a:prstGeom>
          <a:solidFill>
            <a:srgbClr val="CCECFF"/>
          </a:solidFill>
          <a:ln w="9525">
            <a:solidFill>
              <a:schemeClr val="tx1"/>
            </a:solidFill>
            <a:miter lim="800000"/>
            <a:headEnd/>
            <a:tailEnd/>
          </a:ln>
        </p:spPr>
        <p:txBody>
          <a:bodyPr/>
          <a:lstStyle/>
          <a:p>
            <a:endParaRPr lang="en-US"/>
          </a:p>
        </p:txBody>
      </p:sp>
      <p:sp>
        <p:nvSpPr>
          <p:cNvPr id="39942" name="AutoShape 120"/>
          <p:cNvSpPr>
            <a:spLocks noChangeArrowheads="1"/>
          </p:cNvSpPr>
          <p:nvPr/>
        </p:nvSpPr>
        <p:spPr bwMode="auto">
          <a:xfrm>
            <a:off x="5619750" y="2438400"/>
            <a:ext cx="2943225" cy="3343275"/>
          </a:xfrm>
          <a:prstGeom prst="rtTriangle">
            <a:avLst/>
          </a:prstGeom>
          <a:noFill/>
          <a:ln w="12700">
            <a:noFill/>
            <a:miter lim="800000"/>
            <a:headEnd type="none" w="sm" len="sm"/>
            <a:tailEnd type="none" w="sm" len="sm"/>
          </a:ln>
        </p:spPr>
        <p:txBody>
          <a:bodyPr wrap="none" anchor="ctr"/>
          <a:lstStyle/>
          <a:p>
            <a:endParaRPr lang="en-US"/>
          </a:p>
        </p:txBody>
      </p:sp>
      <p:sp>
        <p:nvSpPr>
          <p:cNvPr id="39943" name="Rectangle 121"/>
          <p:cNvSpPr>
            <a:spLocks noChangeArrowheads="1"/>
          </p:cNvSpPr>
          <p:nvPr/>
        </p:nvSpPr>
        <p:spPr bwMode="auto">
          <a:xfrm>
            <a:off x="5475288" y="5827713"/>
            <a:ext cx="3841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$10.99</a:t>
            </a:r>
            <a:endParaRPr lang="en-US" i="0"/>
          </a:p>
        </p:txBody>
      </p:sp>
      <p:sp>
        <p:nvSpPr>
          <p:cNvPr id="39944" name="Line 122"/>
          <p:cNvSpPr>
            <a:spLocks noChangeShapeType="1"/>
          </p:cNvSpPr>
          <p:nvPr/>
        </p:nvSpPr>
        <p:spPr bwMode="auto">
          <a:xfrm flipV="1">
            <a:off x="5894388" y="5751513"/>
            <a:ext cx="1587" cy="38100"/>
          </a:xfrm>
          <a:prstGeom prst="line">
            <a:avLst/>
          </a:prstGeom>
          <a:noFill/>
          <a:ln w="9525">
            <a:solidFill>
              <a:srgbClr val="000000"/>
            </a:solidFill>
            <a:round/>
            <a:headEnd/>
            <a:tailEnd/>
          </a:ln>
        </p:spPr>
        <p:txBody>
          <a:bodyPr/>
          <a:lstStyle/>
          <a:p>
            <a:endParaRPr lang="en-US"/>
          </a:p>
        </p:txBody>
      </p:sp>
      <p:sp>
        <p:nvSpPr>
          <p:cNvPr id="39945" name="Line 123"/>
          <p:cNvSpPr>
            <a:spLocks noChangeShapeType="1"/>
          </p:cNvSpPr>
          <p:nvPr/>
        </p:nvSpPr>
        <p:spPr bwMode="auto">
          <a:xfrm flipV="1">
            <a:off x="6418263" y="5751513"/>
            <a:ext cx="1587" cy="38100"/>
          </a:xfrm>
          <a:prstGeom prst="line">
            <a:avLst/>
          </a:prstGeom>
          <a:noFill/>
          <a:ln w="9525">
            <a:solidFill>
              <a:srgbClr val="000000"/>
            </a:solidFill>
            <a:round/>
            <a:headEnd/>
            <a:tailEnd/>
          </a:ln>
        </p:spPr>
        <p:txBody>
          <a:bodyPr/>
          <a:lstStyle/>
          <a:p>
            <a:endParaRPr lang="en-US"/>
          </a:p>
        </p:txBody>
      </p:sp>
      <p:sp>
        <p:nvSpPr>
          <p:cNvPr id="39946" name="Rectangle 124"/>
          <p:cNvSpPr>
            <a:spLocks noChangeArrowheads="1"/>
          </p:cNvSpPr>
          <p:nvPr/>
        </p:nvSpPr>
        <p:spPr bwMode="auto">
          <a:xfrm>
            <a:off x="63896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a:t>
            </a:r>
            <a:endParaRPr lang="en-US" i="0"/>
          </a:p>
        </p:txBody>
      </p:sp>
      <p:sp>
        <p:nvSpPr>
          <p:cNvPr id="39947" name="Line 125"/>
          <p:cNvSpPr>
            <a:spLocks noChangeShapeType="1"/>
          </p:cNvSpPr>
          <p:nvPr/>
        </p:nvSpPr>
        <p:spPr bwMode="auto">
          <a:xfrm flipV="1">
            <a:off x="6951663" y="5751513"/>
            <a:ext cx="1587" cy="38100"/>
          </a:xfrm>
          <a:prstGeom prst="line">
            <a:avLst/>
          </a:prstGeom>
          <a:noFill/>
          <a:ln w="9525">
            <a:solidFill>
              <a:srgbClr val="000000"/>
            </a:solidFill>
            <a:round/>
            <a:headEnd/>
            <a:tailEnd/>
          </a:ln>
        </p:spPr>
        <p:txBody>
          <a:bodyPr/>
          <a:lstStyle/>
          <a:p>
            <a:endParaRPr lang="en-US"/>
          </a:p>
        </p:txBody>
      </p:sp>
      <p:sp>
        <p:nvSpPr>
          <p:cNvPr id="39948" name="Rectangle 126"/>
          <p:cNvSpPr>
            <a:spLocks noChangeArrowheads="1"/>
          </p:cNvSpPr>
          <p:nvPr/>
        </p:nvSpPr>
        <p:spPr bwMode="auto">
          <a:xfrm>
            <a:off x="69230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a:t>
            </a:r>
            <a:endParaRPr lang="en-US" i="0"/>
          </a:p>
        </p:txBody>
      </p:sp>
      <p:sp>
        <p:nvSpPr>
          <p:cNvPr id="39949" name="Line 127"/>
          <p:cNvSpPr>
            <a:spLocks noChangeShapeType="1"/>
          </p:cNvSpPr>
          <p:nvPr/>
        </p:nvSpPr>
        <p:spPr bwMode="auto">
          <a:xfrm flipV="1">
            <a:off x="7485063" y="5751513"/>
            <a:ext cx="1587" cy="38100"/>
          </a:xfrm>
          <a:prstGeom prst="line">
            <a:avLst/>
          </a:prstGeom>
          <a:noFill/>
          <a:ln w="9525">
            <a:solidFill>
              <a:srgbClr val="000000"/>
            </a:solidFill>
            <a:round/>
            <a:headEnd/>
            <a:tailEnd/>
          </a:ln>
        </p:spPr>
        <p:txBody>
          <a:bodyPr/>
          <a:lstStyle/>
          <a:p>
            <a:endParaRPr lang="en-US"/>
          </a:p>
        </p:txBody>
      </p:sp>
      <p:sp>
        <p:nvSpPr>
          <p:cNvPr id="39950" name="Rectangle 128"/>
          <p:cNvSpPr>
            <a:spLocks noChangeArrowheads="1"/>
          </p:cNvSpPr>
          <p:nvPr/>
        </p:nvSpPr>
        <p:spPr bwMode="auto">
          <a:xfrm>
            <a:off x="74564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a:t>
            </a:r>
            <a:endParaRPr lang="en-US" i="0"/>
          </a:p>
        </p:txBody>
      </p:sp>
      <p:sp>
        <p:nvSpPr>
          <p:cNvPr id="39951" name="Line 129"/>
          <p:cNvSpPr>
            <a:spLocks noChangeShapeType="1"/>
          </p:cNvSpPr>
          <p:nvPr/>
        </p:nvSpPr>
        <p:spPr bwMode="auto">
          <a:xfrm flipV="1">
            <a:off x="8008938" y="5751513"/>
            <a:ext cx="1587" cy="38100"/>
          </a:xfrm>
          <a:prstGeom prst="line">
            <a:avLst/>
          </a:prstGeom>
          <a:noFill/>
          <a:ln w="9525">
            <a:solidFill>
              <a:srgbClr val="000000"/>
            </a:solidFill>
            <a:round/>
            <a:headEnd/>
            <a:tailEnd/>
          </a:ln>
        </p:spPr>
        <p:txBody>
          <a:bodyPr/>
          <a:lstStyle/>
          <a:p>
            <a:endParaRPr lang="en-US"/>
          </a:p>
        </p:txBody>
      </p:sp>
      <p:sp>
        <p:nvSpPr>
          <p:cNvPr id="39952" name="Rectangle 130"/>
          <p:cNvSpPr>
            <a:spLocks noChangeArrowheads="1"/>
          </p:cNvSpPr>
          <p:nvPr/>
        </p:nvSpPr>
        <p:spPr bwMode="auto">
          <a:xfrm>
            <a:off x="79422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a:t>
            </a:r>
            <a:endParaRPr lang="en-US" i="0"/>
          </a:p>
        </p:txBody>
      </p:sp>
      <p:sp>
        <p:nvSpPr>
          <p:cNvPr id="39953" name="Line 131"/>
          <p:cNvSpPr>
            <a:spLocks noChangeShapeType="1"/>
          </p:cNvSpPr>
          <p:nvPr/>
        </p:nvSpPr>
        <p:spPr bwMode="auto">
          <a:xfrm flipV="1">
            <a:off x="8542338" y="5751513"/>
            <a:ext cx="1587" cy="38100"/>
          </a:xfrm>
          <a:prstGeom prst="line">
            <a:avLst/>
          </a:prstGeom>
          <a:noFill/>
          <a:ln w="9525">
            <a:solidFill>
              <a:srgbClr val="000000"/>
            </a:solidFill>
            <a:round/>
            <a:headEnd/>
            <a:tailEnd/>
          </a:ln>
        </p:spPr>
        <p:txBody>
          <a:bodyPr/>
          <a:lstStyle/>
          <a:p>
            <a:endParaRPr lang="en-US"/>
          </a:p>
        </p:txBody>
      </p:sp>
      <p:sp>
        <p:nvSpPr>
          <p:cNvPr id="39954" name="Rectangle 132"/>
          <p:cNvSpPr>
            <a:spLocks noChangeArrowheads="1"/>
          </p:cNvSpPr>
          <p:nvPr/>
        </p:nvSpPr>
        <p:spPr bwMode="auto">
          <a:xfrm>
            <a:off x="84756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a:t>
            </a:r>
            <a:endParaRPr lang="en-US" i="0"/>
          </a:p>
        </p:txBody>
      </p:sp>
      <p:sp>
        <p:nvSpPr>
          <p:cNvPr id="39955" name="Line 133"/>
          <p:cNvSpPr>
            <a:spLocks noChangeShapeType="1"/>
          </p:cNvSpPr>
          <p:nvPr/>
        </p:nvSpPr>
        <p:spPr bwMode="auto">
          <a:xfrm flipH="1">
            <a:off x="8504238" y="5789613"/>
            <a:ext cx="38100" cy="1587"/>
          </a:xfrm>
          <a:prstGeom prst="line">
            <a:avLst/>
          </a:prstGeom>
          <a:noFill/>
          <a:ln w="9525">
            <a:solidFill>
              <a:srgbClr val="000000"/>
            </a:solidFill>
            <a:round/>
            <a:headEnd/>
            <a:tailEnd/>
          </a:ln>
        </p:spPr>
        <p:txBody>
          <a:bodyPr/>
          <a:lstStyle/>
          <a:p>
            <a:endParaRPr lang="en-US"/>
          </a:p>
        </p:txBody>
      </p:sp>
      <p:sp>
        <p:nvSpPr>
          <p:cNvPr id="39956" name="Rectangle 134"/>
          <p:cNvSpPr>
            <a:spLocks noChangeArrowheads="1"/>
          </p:cNvSpPr>
          <p:nvPr/>
        </p:nvSpPr>
        <p:spPr bwMode="auto">
          <a:xfrm>
            <a:off x="6373813" y="5989638"/>
            <a:ext cx="161766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Efficiency</a:t>
            </a:r>
            <a:r>
              <a:rPr lang="en-US" sz="1000" i="0">
                <a:solidFill>
                  <a:srgbClr val="000000"/>
                </a:solidFill>
                <a:latin typeface="Helvetica" pitchFamily="34" charset="0"/>
              </a:rPr>
              <a:t> (inverted </a:t>
            </a:r>
            <a:r>
              <a:rPr lang="en-US" sz="1000">
                <a:solidFill>
                  <a:srgbClr val="000000"/>
                </a:solidFill>
                <a:latin typeface="Helvetica" pitchFamily="34" charset="0"/>
              </a:rPr>
              <a:t>c</a:t>
            </a:r>
            <a:r>
              <a:rPr lang="en-US" sz="1000" i="0">
                <a:solidFill>
                  <a:srgbClr val="000000"/>
                </a:solidFill>
                <a:latin typeface="Helvetica" pitchFamily="34" charset="0"/>
              </a:rPr>
              <a:t>) </a:t>
            </a:r>
            <a:endParaRPr lang="en-US" i="0"/>
          </a:p>
        </p:txBody>
      </p:sp>
      <p:sp>
        <p:nvSpPr>
          <p:cNvPr id="39957" name="Line 135"/>
          <p:cNvSpPr>
            <a:spLocks noChangeShapeType="1"/>
          </p:cNvSpPr>
          <p:nvPr/>
        </p:nvSpPr>
        <p:spPr bwMode="auto">
          <a:xfrm flipV="1">
            <a:off x="5627688" y="5751513"/>
            <a:ext cx="1587" cy="38100"/>
          </a:xfrm>
          <a:prstGeom prst="line">
            <a:avLst/>
          </a:prstGeom>
          <a:noFill/>
          <a:ln w="9525">
            <a:solidFill>
              <a:srgbClr val="000000"/>
            </a:solidFill>
            <a:round/>
            <a:headEnd/>
            <a:tailEnd/>
          </a:ln>
        </p:spPr>
        <p:txBody>
          <a:bodyPr/>
          <a:lstStyle/>
          <a:p>
            <a:endParaRPr lang="en-US"/>
          </a:p>
        </p:txBody>
      </p:sp>
      <p:sp>
        <p:nvSpPr>
          <p:cNvPr id="39958" name="Line 136"/>
          <p:cNvSpPr>
            <a:spLocks noChangeShapeType="1"/>
          </p:cNvSpPr>
          <p:nvPr/>
        </p:nvSpPr>
        <p:spPr bwMode="auto">
          <a:xfrm>
            <a:off x="5627688" y="2436813"/>
            <a:ext cx="1587" cy="38100"/>
          </a:xfrm>
          <a:prstGeom prst="line">
            <a:avLst/>
          </a:prstGeom>
          <a:noFill/>
          <a:ln w="9525">
            <a:solidFill>
              <a:srgbClr val="000000"/>
            </a:solidFill>
            <a:round/>
            <a:headEnd/>
            <a:tailEnd/>
          </a:ln>
        </p:spPr>
        <p:txBody>
          <a:bodyPr/>
          <a:lstStyle/>
          <a:p>
            <a:endParaRPr lang="en-US"/>
          </a:p>
        </p:txBody>
      </p:sp>
      <p:sp>
        <p:nvSpPr>
          <p:cNvPr id="39959" name="Line 137"/>
          <p:cNvSpPr>
            <a:spLocks noChangeShapeType="1"/>
          </p:cNvSpPr>
          <p:nvPr/>
        </p:nvSpPr>
        <p:spPr bwMode="auto">
          <a:xfrm>
            <a:off x="5627688" y="5789613"/>
            <a:ext cx="38100" cy="1587"/>
          </a:xfrm>
          <a:prstGeom prst="line">
            <a:avLst/>
          </a:prstGeom>
          <a:noFill/>
          <a:ln w="9525">
            <a:solidFill>
              <a:srgbClr val="000000"/>
            </a:solidFill>
            <a:round/>
            <a:headEnd/>
            <a:tailEnd/>
          </a:ln>
        </p:spPr>
        <p:txBody>
          <a:bodyPr/>
          <a:lstStyle/>
          <a:p>
            <a:endParaRPr lang="en-US"/>
          </a:p>
        </p:txBody>
      </p:sp>
      <p:sp>
        <p:nvSpPr>
          <p:cNvPr id="39960" name="Rectangle 138"/>
          <p:cNvSpPr>
            <a:spLocks noChangeArrowheads="1"/>
          </p:cNvSpPr>
          <p:nvPr/>
        </p:nvSpPr>
        <p:spPr bwMode="auto">
          <a:xfrm>
            <a:off x="5265738" y="57134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39961" name="Line 139"/>
          <p:cNvSpPr>
            <a:spLocks noChangeShapeType="1"/>
          </p:cNvSpPr>
          <p:nvPr/>
        </p:nvSpPr>
        <p:spPr bwMode="auto">
          <a:xfrm>
            <a:off x="5627688" y="5456238"/>
            <a:ext cx="38100" cy="1587"/>
          </a:xfrm>
          <a:prstGeom prst="line">
            <a:avLst/>
          </a:prstGeom>
          <a:noFill/>
          <a:ln w="9525">
            <a:solidFill>
              <a:srgbClr val="000000"/>
            </a:solidFill>
            <a:round/>
            <a:headEnd/>
            <a:tailEnd/>
          </a:ln>
        </p:spPr>
        <p:txBody>
          <a:bodyPr/>
          <a:lstStyle/>
          <a:p>
            <a:endParaRPr lang="en-US"/>
          </a:p>
        </p:txBody>
      </p:sp>
      <p:sp>
        <p:nvSpPr>
          <p:cNvPr id="39962" name="Line 140"/>
          <p:cNvSpPr>
            <a:spLocks noChangeShapeType="1"/>
          </p:cNvSpPr>
          <p:nvPr/>
        </p:nvSpPr>
        <p:spPr bwMode="auto">
          <a:xfrm>
            <a:off x="5627688" y="5122863"/>
            <a:ext cx="38100" cy="1587"/>
          </a:xfrm>
          <a:prstGeom prst="line">
            <a:avLst/>
          </a:prstGeom>
          <a:noFill/>
          <a:ln w="9525">
            <a:solidFill>
              <a:srgbClr val="000000"/>
            </a:solidFill>
            <a:round/>
            <a:headEnd/>
            <a:tailEnd/>
          </a:ln>
        </p:spPr>
        <p:txBody>
          <a:bodyPr/>
          <a:lstStyle/>
          <a:p>
            <a:endParaRPr lang="en-US"/>
          </a:p>
        </p:txBody>
      </p:sp>
      <p:sp>
        <p:nvSpPr>
          <p:cNvPr id="39963" name="Rectangle 141"/>
          <p:cNvSpPr>
            <a:spLocks noChangeArrowheads="1"/>
          </p:cNvSpPr>
          <p:nvPr/>
        </p:nvSpPr>
        <p:spPr bwMode="auto">
          <a:xfrm>
            <a:off x="5351463" y="50466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39964" name="Line 142"/>
          <p:cNvSpPr>
            <a:spLocks noChangeShapeType="1"/>
          </p:cNvSpPr>
          <p:nvPr/>
        </p:nvSpPr>
        <p:spPr bwMode="auto">
          <a:xfrm>
            <a:off x="5627688" y="4779963"/>
            <a:ext cx="38100" cy="1587"/>
          </a:xfrm>
          <a:prstGeom prst="line">
            <a:avLst/>
          </a:prstGeom>
          <a:noFill/>
          <a:ln w="9525">
            <a:solidFill>
              <a:srgbClr val="000000"/>
            </a:solidFill>
            <a:round/>
            <a:headEnd/>
            <a:tailEnd/>
          </a:ln>
        </p:spPr>
        <p:txBody>
          <a:bodyPr/>
          <a:lstStyle/>
          <a:p>
            <a:endParaRPr lang="en-US"/>
          </a:p>
        </p:txBody>
      </p:sp>
      <p:sp>
        <p:nvSpPr>
          <p:cNvPr id="39965" name="Line 143"/>
          <p:cNvSpPr>
            <a:spLocks noChangeShapeType="1"/>
          </p:cNvSpPr>
          <p:nvPr/>
        </p:nvSpPr>
        <p:spPr bwMode="auto">
          <a:xfrm>
            <a:off x="5627688" y="4446588"/>
            <a:ext cx="38100" cy="1587"/>
          </a:xfrm>
          <a:prstGeom prst="line">
            <a:avLst/>
          </a:prstGeom>
          <a:noFill/>
          <a:ln w="9525">
            <a:solidFill>
              <a:srgbClr val="000000"/>
            </a:solidFill>
            <a:round/>
            <a:headEnd/>
            <a:tailEnd/>
          </a:ln>
        </p:spPr>
        <p:txBody>
          <a:bodyPr/>
          <a:lstStyle/>
          <a:p>
            <a:endParaRPr lang="en-US"/>
          </a:p>
        </p:txBody>
      </p:sp>
      <p:sp>
        <p:nvSpPr>
          <p:cNvPr id="39966" name="Rectangle 144"/>
          <p:cNvSpPr>
            <a:spLocks noChangeArrowheads="1"/>
          </p:cNvSpPr>
          <p:nvPr/>
        </p:nvSpPr>
        <p:spPr bwMode="auto">
          <a:xfrm>
            <a:off x="5332413" y="437038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39967" name="Line 145"/>
          <p:cNvSpPr>
            <a:spLocks noChangeShapeType="1"/>
          </p:cNvSpPr>
          <p:nvPr/>
        </p:nvSpPr>
        <p:spPr bwMode="auto">
          <a:xfrm>
            <a:off x="5627688" y="4113213"/>
            <a:ext cx="38100" cy="1587"/>
          </a:xfrm>
          <a:prstGeom prst="line">
            <a:avLst/>
          </a:prstGeom>
          <a:noFill/>
          <a:ln w="9525">
            <a:solidFill>
              <a:srgbClr val="000000"/>
            </a:solidFill>
            <a:round/>
            <a:headEnd/>
            <a:tailEnd/>
          </a:ln>
        </p:spPr>
        <p:txBody>
          <a:bodyPr/>
          <a:lstStyle/>
          <a:p>
            <a:endParaRPr lang="en-US"/>
          </a:p>
        </p:txBody>
      </p:sp>
      <p:sp>
        <p:nvSpPr>
          <p:cNvPr id="39968" name="Line 146"/>
          <p:cNvSpPr>
            <a:spLocks noChangeShapeType="1"/>
          </p:cNvSpPr>
          <p:nvPr/>
        </p:nvSpPr>
        <p:spPr bwMode="auto">
          <a:xfrm>
            <a:off x="5627688" y="3779838"/>
            <a:ext cx="38100" cy="1587"/>
          </a:xfrm>
          <a:prstGeom prst="line">
            <a:avLst/>
          </a:prstGeom>
          <a:noFill/>
          <a:ln w="9525">
            <a:solidFill>
              <a:srgbClr val="000000"/>
            </a:solidFill>
            <a:round/>
            <a:headEnd/>
            <a:tailEnd/>
          </a:ln>
        </p:spPr>
        <p:txBody>
          <a:bodyPr/>
          <a:lstStyle/>
          <a:p>
            <a:endParaRPr lang="en-US"/>
          </a:p>
        </p:txBody>
      </p:sp>
      <p:sp>
        <p:nvSpPr>
          <p:cNvPr id="39969" name="Rectangle 147"/>
          <p:cNvSpPr>
            <a:spLocks noChangeArrowheads="1"/>
          </p:cNvSpPr>
          <p:nvPr/>
        </p:nvSpPr>
        <p:spPr bwMode="auto">
          <a:xfrm>
            <a:off x="5341938" y="370363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39970" name="Line 148"/>
          <p:cNvSpPr>
            <a:spLocks noChangeShapeType="1"/>
          </p:cNvSpPr>
          <p:nvPr/>
        </p:nvSpPr>
        <p:spPr bwMode="auto">
          <a:xfrm>
            <a:off x="5627688" y="3446463"/>
            <a:ext cx="38100" cy="1587"/>
          </a:xfrm>
          <a:prstGeom prst="line">
            <a:avLst/>
          </a:prstGeom>
          <a:noFill/>
          <a:ln w="9525">
            <a:solidFill>
              <a:srgbClr val="000000"/>
            </a:solidFill>
            <a:round/>
            <a:headEnd/>
            <a:tailEnd/>
          </a:ln>
        </p:spPr>
        <p:txBody>
          <a:bodyPr/>
          <a:lstStyle/>
          <a:p>
            <a:endParaRPr lang="en-US"/>
          </a:p>
        </p:txBody>
      </p:sp>
      <p:sp>
        <p:nvSpPr>
          <p:cNvPr id="39971" name="Line 149"/>
          <p:cNvSpPr>
            <a:spLocks noChangeShapeType="1"/>
          </p:cNvSpPr>
          <p:nvPr/>
        </p:nvSpPr>
        <p:spPr bwMode="auto">
          <a:xfrm>
            <a:off x="5627688" y="3103563"/>
            <a:ext cx="38100" cy="1587"/>
          </a:xfrm>
          <a:prstGeom prst="line">
            <a:avLst/>
          </a:prstGeom>
          <a:noFill/>
          <a:ln w="9525">
            <a:solidFill>
              <a:srgbClr val="000000"/>
            </a:solidFill>
            <a:round/>
            <a:headEnd/>
            <a:tailEnd/>
          </a:ln>
        </p:spPr>
        <p:txBody>
          <a:bodyPr/>
          <a:lstStyle/>
          <a:p>
            <a:endParaRPr lang="en-US"/>
          </a:p>
        </p:txBody>
      </p:sp>
      <p:sp>
        <p:nvSpPr>
          <p:cNvPr id="39972" name="Rectangle 150"/>
          <p:cNvSpPr>
            <a:spLocks noChangeArrowheads="1"/>
          </p:cNvSpPr>
          <p:nvPr/>
        </p:nvSpPr>
        <p:spPr bwMode="auto">
          <a:xfrm>
            <a:off x="5332413" y="30273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39973" name="Line 151"/>
          <p:cNvSpPr>
            <a:spLocks noChangeShapeType="1"/>
          </p:cNvSpPr>
          <p:nvPr/>
        </p:nvSpPr>
        <p:spPr bwMode="auto">
          <a:xfrm>
            <a:off x="5627688" y="2770188"/>
            <a:ext cx="38100" cy="1587"/>
          </a:xfrm>
          <a:prstGeom prst="line">
            <a:avLst/>
          </a:prstGeom>
          <a:noFill/>
          <a:ln w="9525">
            <a:solidFill>
              <a:srgbClr val="000000"/>
            </a:solidFill>
            <a:round/>
            <a:headEnd/>
            <a:tailEnd/>
          </a:ln>
        </p:spPr>
        <p:txBody>
          <a:bodyPr/>
          <a:lstStyle/>
          <a:p>
            <a:endParaRPr lang="en-US"/>
          </a:p>
        </p:txBody>
      </p:sp>
      <p:sp>
        <p:nvSpPr>
          <p:cNvPr id="39974" name="Line 152"/>
          <p:cNvSpPr>
            <a:spLocks noChangeShapeType="1"/>
          </p:cNvSpPr>
          <p:nvPr/>
        </p:nvSpPr>
        <p:spPr bwMode="auto">
          <a:xfrm>
            <a:off x="5627688" y="2436813"/>
            <a:ext cx="38100" cy="1587"/>
          </a:xfrm>
          <a:prstGeom prst="line">
            <a:avLst/>
          </a:prstGeom>
          <a:noFill/>
          <a:ln w="9525">
            <a:solidFill>
              <a:srgbClr val="000000"/>
            </a:solidFill>
            <a:round/>
            <a:headEnd/>
            <a:tailEnd/>
          </a:ln>
        </p:spPr>
        <p:txBody>
          <a:bodyPr/>
          <a:lstStyle/>
          <a:p>
            <a:endParaRPr lang="en-US"/>
          </a:p>
        </p:txBody>
      </p:sp>
      <p:sp>
        <p:nvSpPr>
          <p:cNvPr id="39975" name="Rectangle 153"/>
          <p:cNvSpPr>
            <a:spLocks noChangeArrowheads="1"/>
          </p:cNvSpPr>
          <p:nvPr/>
        </p:nvSpPr>
        <p:spPr bwMode="auto">
          <a:xfrm>
            <a:off x="5322888" y="23606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39976" name="Rectangle 154"/>
          <p:cNvSpPr>
            <a:spLocks noChangeArrowheads="1"/>
          </p:cNvSpPr>
          <p:nvPr/>
        </p:nvSpPr>
        <p:spPr bwMode="auto">
          <a:xfrm rot="-5400000">
            <a:off x="4310857" y="3963194"/>
            <a:ext cx="173831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Quality of Service</a:t>
            </a:r>
            <a:r>
              <a:rPr lang="en-US" sz="1000" i="0">
                <a:solidFill>
                  <a:srgbClr val="000000"/>
                </a:solidFill>
                <a:latin typeface="Helvetica" pitchFamily="34" charset="0"/>
              </a:rPr>
              <a:t> (inverted </a:t>
            </a:r>
            <a:r>
              <a:rPr lang="en-US" sz="1000">
                <a:solidFill>
                  <a:srgbClr val="000000"/>
                </a:solidFill>
                <a:latin typeface="Helvetica" pitchFamily="34" charset="0"/>
              </a:rPr>
              <a:t>t</a:t>
            </a:r>
            <a:r>
              <a:rPr lang="en-US" sz="1000" i="0">
                <a:solidFill>
                  <a:srgbClr val="000000"/>
                </a:solidFill>
                <a:latin typeface="Helvetica" pitchFamily="34" charset="0"/>
              </a:rPr>
              <a:t>) </a:t>
            </a:r>
            <a:endParaRPr lang="en-US" i="0"/>
          </a:p>
        </p:txBody>
      </p:sp>
      <p:sp>
        <p:nvSpPr>
          <p:cNvPr id="39977" name="Rectangle 155"/>
          <p:cNvSpPr>
            <a:spLocks noChangeArrowheads="1"/>
          </p:cNvSpPr>
          <p:nvPr/>
        </p:nvSpPr>
        <p:spPr bwMode="auto">
          <a:xfrm>
            <a:off x="1295400" y="2444750"/>
            <a:ext cx="3179763" cy="3344863"/>
          </a:xfrm>
          <a:prstGeom prst="rect">
            <a:avLst/>
          </a:prstGeom>
          <a:solidFill>
            <a:srgbClr val="CCECFF"/>
          </a:solidFill>
          <a:ln w="9525">
            <a:solidFill>
              <a:schemeClr val="tx1"/>
            </a:solidFill>
            <a:miter lim="800000"/>
            <a:headEnd/>
            <a:tailEnd/>
          </a:ln>
        </p:spPr>
        <p:txBody>
          <a:bodyPr/>
          <a:lstStyle/>
          <a:p>
            <a:pPr eaLnBrk="0" hangingPunct="0"/>
            <a:endParaRPr lang="en-US" i="0"/>
          </a:p>
        </p:txBody>
      </p:sp>
      <p:sp>
        <p:nvSpPr>
          <p:cNvPr id="39978" name="Line 156"/>
          <p:cNvSpPr>
            <a:spLocks noChangeShapeType="1"/>
          </p:cNvSpPr>
          <p:nvPr/>
        </p:nvSpPr>
        <p:spPr bwMode="auto">
          <a:xfrm flipV="1">
            <a:off x="1295400" y="5751513"/>
            <a:ext cx="3175" cy="38100"/>
          </a:xfrm>
          <a:prstGeom prst="line">
            <a:avLst/>
          </a:prstGeom>
          <a:noFill/>
          <a:ln w="7938">
            <a:solidFill>
              <a:srgbClr val="000000"/>
            </a:solidFill>
            <a:round/>
            <a:headEnd/>
            <a:tailEnd/>
          </a:ln>
        </p:spPr>
        <p:txBody>
          <a:bodyPr/>
          <a:lstStyle/>
          <a:p>
            <a:endParaRPr lang="en-US"/>
          </a:p>
        </p:txBody>
      </p:sp>
      <p:sp>
        <p:nvSpPr>
          <p:cNvPr id="39979" name="Line 157"/>
          <p:cNvSpPr>
            <a:spLocks noChangeShapeType="1"/>
          </p:cNvSpPr>
          <p:nvPr/>
        </p:nvSpPr>
        <p:spPr bwMode="auto">
          <a:xfrm>
            <a:off x="1295400" y="2444750"/>
            <a:ext cx="3175" cy="38100"/>
          </a:xfrm>
          <a:prstGeom prst="line">
            <a:avLst/>
          </a:prstGeom>
          <a:noFill/>
          <a:ln w="7938">
            <a:solidFill>
              <a:srgbClr val="000000"/>
            </a:solidFill>
            <a:round/>
            <a:headEnd/>
            <a:tailEnd/>
          </a:ln>
        </p:spPr>
        <p:txBody>
          <a:bodyPr/>
          <a:lstStyle/>
          <a:p>
            <a:endParaRPr lang="en-US"/>
          </a:p>
        </p:txBody>
      </p:sp>
      <p:sp>
        <p:nvSpPr>
          <p:cNvPr id="39980" name="Line 158"/>
          <p:cNvSpPr>
            <a:spLocks noChangeShapeType="1"/>
          </p:cNvSpPr>
          <p:nvPr/>
        </p:nvSpPr>
        <p:spPr bwMode="auto">
          <a:xfrm flipV="1">
            <a:off x="1933575" y="5751513"/>
            <a:ext cx="1588" cy="38100"/>
          </a:xfrm>
          <a:prstGeom prst="line">
            <a:avLst/>
          </a:prstGeom>
          <a:noFill/>
          <a:ln w="7938">
            <a:solidFill>
              <a:srgbClr val="000000"/>
            </a:solidFill>
            <a:round/>
            <a:headEnd/>
            <a:tailEnd/>
          </a:ln>
        </p:spPr>
        <p:txBody>
          <a:bodyPr/>
          <a:lstStyle/>
          <a:p>
            <a:endParaRPr lang="en-US"/>
          </a:p>
        </p:txBody>
      </p:sp>
      <p:sp>
        <p:nvSpPr>
          <p:cNvPr id="39981" name="Line 159"/>
          <p:cNvSpPr>
            <a:spLocks noChangeShapeType="1"/>
          </p:cNvSpPr>
          <p:nvPr/>
        </p:nvSpPr>
        <p:spPr bwMode="auto">
          <a:xfrm>
            <a:off x="1933575" y="2444750"/>
            <a:ext cx="1588" cy="38100"/>
          </a:xfrm>
          <a:prstGeom prst="line">
            <a:avLst/>
          </a:prstGeom>
          <a:noFill/>
          <a:ln w="7938">
            <a:solidFill>
              <a:srgbClr val="000000"/>
            </a:solidFill>
            <a:round/>
            <a:headEnd/>
            <a:tailEnd/>
          </a:ln>
        </p:spPr>
        <p:txBody>
          <a:bodyPr/>
          <a:lstStyle/>
          <a:p>
            <a:endParaRPr lang="en-US"/>
          </a:p>
        </p:txBody>
      </p:sp>
      <p:sp>
        <p:nvSpPr>
          <p:cNvPr id="39982" name="Line 160"/>
          <p:cNvSpPr>
            <a:spLocks noChangeShapeType="1"/>
          </p:cNvSpPr>
          <p:nvPr/>
        </p:nvSpPr>
        <p:spPr bwMode="auto">
          <a:xfrm flipV="1">
            <a:off x="2571750" y="5751513"/>
            <a:ext cx="1588" cy="38100"/>
          </a:xfrm>
          <a:prstGeom prst="line">
            <a:avLst/>
          </a:prstGeom>
          <a:noFill/>
          <a:ln w="7938">
            <a:solidFill>
              <a:srgbClr val="000000"/>
            </a:solidFill>
            <a:round/>
            <a:headEnd/>
            <a:tailEnd/>
          </a:ln>
        </p:spPr>
        <p:txBody>
          <a:bodyPr/>
          <a:lstStyle/>
          <a:p>
            <a:endParaRPr lang="en-US"/>
          </a:p>
        </p:txBody>
      </p:sp>
      <p:sp>
        <p:nvSpPr>
          <p:cNvPr id="39983" name="Line 161"/>
          <p:cNvSpPr>
            <a:spLocks noChangeShapeType="1"/>
          </p:cNvSpPr>
          <p:nvPr/>
        </p:nvSpPr>
        <p:spPr bwMode="auto">
          <a:xfrm>
            <a:off x="2571750" y="2444750"/>
            <a:ext cx="1588" cy="38100"/>
          </a:xfrm>
          <a:prstGeom prst="line">
            <a:avLst/>
          </a:prstGeom>
          <a:noFill/>
          <a:ln w="7938">
            <a:solidFill>
              <a:srgbClr val="000000"/>
            </a:solidFill>
            <a:round/>
            <a:headEnd/>
            <a:tailEnd/>
          </a:ln>
        </p:spPr>
        <p:txBody>
          <a:bodyPr/>
          <a:lstStyle/>
          <a:p>
            <a:endParaRPr lang="en-US"/>
          </a:p>
        </p:txBody>
      </p:sp>
      <p:sp>
        <p:nvSpPr>
          <p:cNvPr id="39984" name="Line 162"/>
          <p:cNvSpPr>
            <a:spLocks noChangeShapeType="1"/>
          </p:cNvSpPr>
          <p:nvPr/>
        </p:nvSpPr>
        <p:spPr bwMode="auto">
          <a:xfrm flipV="1">
            <a:off x="3198813" y="5751513"/>
            <a:ext cx="3175" cy="38100"/>
          </a:xfrm>
          <a:prstGeom prst="line">
            <a:avLst/>
          </a:prstGeom>
          <a:noFill/>
          <a:ln w="7938">
            <a:solidFill>
              <a:srgbClr val="000000"/>
            </a:solidFill>
            <a:round/>
            <a:headEnd/>
            <a:tailEnd/>
          </a:ln>
        </p:spPr>
        <p:txBody>
          <a:bodyPr/>
          <a:lstStyle/>
          <a:p>
            <a:endParaRPr lang="en-US"/>
          </a:p>
        </p:txBody>
      </p:sp>
      <p:sp>
        <p:nvSpPr>
          <p:cNvPr id="39985" name="Line 163"/>
          <p:cNvSpPr>
            <a:spLocks noChangeShapeType="1"/>
          </p:cNvSpPr>
          <p:nvPr/>
        </p:nvSpPr>
        <p:spPr bwMode="auto">
          <a:xfrm>
            <a:off x="3198813" y="2444750"/>
            <a:ext cx="3175" cy="38100"/>
          </a:xfrm>
          <a:prstGeom prst="line">
            <a:avLst/>
          </a:prstGeom>
          <a:noFill/>
          <a:ln w="7938">
            <a:solidFill>
              <a:srgbClr val="000000"/>
            </a:solidFill>
            <a:round/>
            <a:headEnd/>
            <a:tailEnd/>
          </a:ln>
        </p:spPr>
        <p:txBody>
          <a:bodyPr/>
          <a:lstStyle/>
          <a:p>
            <a:endParaRPr lang="en-US"/>
          </a:p>
        </p:txBody>
      </p:sp>
      <p:sp>
        <p:nvSpPr>
          <p:cNvPr id="39986" name="Line 164"/>
          <p:cNvSpPr>
            <a:spLocks noChangeShapeType="1"/>
          </p:cNvSpPr>
          <p:nvPr/>
        </p:nvSpPr>
        <p:spPr bwMode="auto">
          <a:xfrm flipV="1">
            <a:off x="3838575" y="5751513"/>
            <a:ext cx="1588" cy="38100"/>
          </a:xfrm>
          <a:prstGeom prst="line">
            <a:avLst/>
          </a:prstGeom>
          <a:noFill/>
          <a:ln w="7938">
            <a:solidFill>
              <a:srgbClr val="000000"/>
            </a:solidFill>
            <a:round/>
            <a:headEnd/>
            <a:tailEnd/>
          </a:ln>
        </p:spPr>
        <p:txBody>
          <a:bodyPr/>
          <a:lstStyle/>
          <a:p>
            <a:endParaRPr lang="en-US"/>
          </a:p>
        </p:txBody>
      </p:sp>
      <p:sp>
        <p:nvSpPr>
          <p:cNvPr id="39987" name="Line 165"/>
          <p:cNvSpPr>
            <a:spLocks noChangeShapeType="1"/>
          </p:cNvSpPr>
          <p:nvPr/>
        </p:nvSpPr>
        <p:spPr bwMode="auto">
          <a:xfrm>
            <a:off x="3838575" y="2444750"/>
            <a:ext cx="1588" cy="38100"/>
          </a:xfrm>
          <a:prstGeom prst="line">
            <a:avLst/>
          </a:prstGeom>
          <a:noFill/>
          <a:ln w="7938">
            <a:solidFill>
              <a:srgbClr val="000000"/>
            </a:solidFill>
            <a:round/>
            <a:headEnd/>
            <a:tailEnd/>
          </a:ln>
        </p:spPr>
        <p:txBody>
          <a:bodyPr/>
          <a:lstStyle/>
          <a:p>
            <a:endParaRPr lang="en-US"/>
          </a:p>
        </p:txBody>
      </p:sp>
      <p:sp>
        <p:nvSpPr>
          <p:cNvPr id="39988" name="Line 166"/>
          <p:cNvSpPr>
            <a:spLocks noChangeShapeType="1"/>
          </p:cNvSpPr>
          <p:nvPr/>
        </p:nvSpPr>
        <p:spPr bwMode="auto">
          <a:xfrm flipV="1">
            <a:off x="4475163" y="5751513"/>
            <a:ext cx="1587" cy="38100"/>
          </a:xfrm>
          <a:prstGeom prst="line">
            <a:avLst/>
          </a:prstGeom>
          <a:noFill/>
          <a:ln w="7938">
            <a:solidFill>
              <a:srgbClr val="000000"/>
            </a:solidFill>
            <a:round/>
            <a:headEnd/>
            <a:tailEnd/>
          </a:ln>
        </p:spPr>
        <p:txBody>
          <a:bodyPr/>
          <a:lstStyle/>
          <a:p>
            <a:endParaRPr lang="en-US"/>
          </a:p>
        </p:txBody>
      </p:sp>
      <p:sp>
        <p:nvSpPr>
          <p:cNvPr id="39989" name="Line 167"/>
          <p:cNvSpPr>
            <a:spLocks noChangeShapeType="1"/>
          </p:cNvSpPr>
          <p:nvPr/>
        </p:nvSpPr>
        <p:spPr bwMode="auto">
          <a:xfrm>
            <a:off x="4475163" y="2444750"/>
            <a:ext cx="1587" cy="38100"/>
          </a:xfrm>
          <a:prstGeom prst="line">
            <a:avLst/>
          </a:prstGeom>
          <a:noFill/>
          <a:ln w="7938">
            <a:solidFill>
              <a:srgbClr val="000000"/>
            </a:solidFill>
            <a:round/>
            <a:headEnd/>
            <a:tailEnd/>
          </a:ln>
        </p:spPr>
        <p:txBody>
          <a:bodyPr/>
          <a:lstStyle/>
          <a:p>
            <a:endParaRPr lang="en-US"/>
          </a:p>
        </p:txBody>
      </p:sp>
      <p:sp>
        <p:nvSpPr>
          <p:cNvPr id="39990" name="Line 168"/>
          <p:cNvSpPr>
            <a:spLocks noChangeShapeType="1"/>
          </p:cNvSpPr>
          <p:nvPr/>
        </p:nvSpPr>
        <p:spPr bwMode="auto">
          <a:xfrm>
            <a:off x="1295400" y="5561013"/>
            <a:ext cx="38100" cy="1587"/>
          </a:xfrm>
          <a:prstGeom prst="line">
            <a:avLst/>
          </a:prstGeom>
          <a:noFill/>
          <a:ln w="7938">
            <a:solidFill>
              <a:srgbClr val="000000"/>
            </a:solidFill>
            <a:round/>
            <a:headEnd/>
            <a:tailEnd/>
          </a:ln>
        </p:spPr>
        <p:txBody>
          <a:bodyPr/>
          <a:lstStyle/>
          <a:p>
            <a:endParaRPr lang="en-US"/>
          </a:p>
        </p:txBody>
      </p:sp>
      <p:sp>
        <p:nvSpPr>
          <p:cNvPr id="39991" name="Line 169"/>
          <p:cNvSpPr>
            <a:spLocks noChangeShapeType="1"/>
          </p:cNvSpPr>
          <p:nvPr/>
        </p:nvSpPr>
        <p:spPr bwMode="auto">
          <a:xfrm flipH="1">
            <a:off x="4437063" y="5561013"/>
            <a:ext cx="38100" cy="1587"/>
          </a:xfrm>
          <a:prstGeom prst="line">
            <a:avLst/>
          </a:prstGeom>
          <a:noFill/>
          <a:ln w="7938">
            <a:solidFill>
              <a:srgbClr val="000000"/>
            </a:solidFill>
            <a:round/>
            <a:headEnd/>
            <a:tailEnd/>
          </a:ln>
        </p:spPr>
        <p:txBody>
          <a:bodyPr/>
          <a:lstStyle/>
          <a:p>
            <a:endParaRPr lang="en-US"/>
          </a:p>
        </p:txBody>
      </p:sp>
      <p:sp>
        <p:nvSpPr>
          <p:cNvPr id="39992" name="Line 170"/>
          <p:cNvSpPr>
            <a:spLocks noChangeShapeType="1"/>
          </p:cNvSpPr>
          <p:nvPr/>
        </p:nvSpPr>
        <p:spPr bwMode="auto">
          <a:xfrm>
            <a:off x="1295400" y="4792663"/>
            <a:ext cx="38100" cy="1587"/>
          </a:xfrm>
          <a:prstGeom prst="line">
            <a:avLst/>
          </a:prstGeom>
          <a:noFill/>
          <a:ln w="7938">
            <a:solidFill>
              <a:srgbClr val="000000"/>
            </a:solidFill>
            <a:round/>
            <a:headEnd/>
            <a:tailEnd/>
          </a:ln>
        </p:spPr>
        <p:txBody>
          <a:bodyPr/>
          <a:lstStyle/>
          <a:p>
            <a:endParaRPr lang="en-US"/>
          </a:p>
        </p:txBody>
      </p:sp>
      <p:sp>
        <p:nvSpPr>
          <p:cNvPr id="39993" name="Line 171"/>
          <p:cNvSpPr>
            <a:spLocks noChangeShapeType="1"/>
          </p:cNvSpPr>
          <p:nvPr/>
        </p:nvSpPr>
        <p:spPr bwMode="auto">
          <a:xfrm flipH="1">
            <a:off x="4437063" y="4792663"/>
            <a:ext cx="38100" cy="1587"/>
          </a:xfrm>
          <a:prstGeom prst="line">
            <a:avLst/>
          </a:prstGeom>
          <a:noFill/>
          <a:ln w="7938">
            <a:solidFill>
              <a:srgbClr val="000000"/>
            </a:solidFill>
            <a:round/>
            <a:headEnd/>
            <a:tailEnd/>
          </a:ln>
        </p:spPr>
        <p:txBody>
          <a:bodyPr/>
          <a:lstStyle/>
          <a:p>
            <a:endParaRPr lang="en-US"/>
          </a:p>
        </p:txBody>
      </p:sp>
      <p:sp>
        <p:nvSpPr>
          <p:cNvPr id="39994" name="Line 172"/>
          <p:cNvSpPr>
            <a:spLocks noChangeShapeType="1"/>
          </p:cNvSpPr>
          <p:nvPr/>
        </p:nvSpPr>
        <p:spPr bwMode="auto">
          <a:xfrm>
            <a:off x="1295400" y="4032250"/>
            <a:ext cx="38100" cy="1588"/>
          </a:xfrm>
          <a:prstGeom prst="line">
            <a:avLst/>
          </a:prstGeom>
          <a:noFill/>
          <a:ln w="7938">
            <a:solidFill>
              <a:srgbClr val="000000"/>
            </a:solidFill>
            <a:round/>
            <a:headEnd/>
            <a:tailEnd/>
          </a:ln>
        </p:spPr>
        <p:txBody>
          <a:bodyPr/>
          <a:lstStyle/>
          <a:p>
            <a:endParaRPr lang="en-US"/>
          </a:p>
        </p:txBody>
      </p:sp>
      <p:sp>
        <p:nvSpPr>
          <p:cNvPr id="39995" name="Line 173"/>
          <p:cNvSpPr>
            <a:spLocks noChangeShapeType="1"/>
          </p:cNvSpPr>
          <p:nvPr/>
        </p:nvSpPr>
        <p:spPr bwMode="auto">
          <a:xfrm flipH="1">
            <a:off x="4437063" y="4032250"/>
            <a:ext cx="38100" cy="1588"/>
          </a:xfrm>
          <a:prstGeom prst="line">
            <a:avLst/>
          </a:prstGeom>
          <a:noFill/>
          <a:ln w="7938">
            <a:solidFill>
              <a:srgbClr val="000000"/>
            </a:solidFill>
            <a:round/>
            <a:headEnd/>
            <a:tailEnd/>
          </a:ln>
        </p:spPr>
        <p:txBody>
          <a:bodyPr/>
          <a:lstStyle/>
          <a:p>
            <a:endParaRPr lang="en-US"/>
          </a:p>
        </p:txBody>
      </p:sp>
      <p:sp>
        <p:nvSpPr>
          <p:cNvPr id="39996" name="Line 174"/>
          <p:cNvSpPr>
            <a:spLocks noChangeShapeType="1"/>
          </p:cNvSpPr>
          <p:nvPr/>
        </p:nvSpPr>
        <p:spPr bwMode="auto">
          <a:xfrm>
            <a:off x="1295400" y="3271838"/>
            <a:ext cx="38100" cy="1587"/>
          </a:xfrm>
          <a:prstGeom prst="line">
            <a:avLst/>
          </a:prstGeom>
          <a:noFill/>
          <a:ln w="7938">
            <a:solidFill>
              <a:srgbClr val="000000"/>
            </a:solidFill>
            <a:round/>
            <a:headEnd/>
            <a:tailEnd/>
          </a:ln>
        </p:spPr>
        <p:txBody>
          <a:bodyPr/>
          <a:lstStyle/>
          <a:p>
            <a:endParaRPr lang="en-US"/>
          </a:p>
        </p:txBody>
      </p:sp>
      <p:sp>
        <p:nvSpPr>
          <p:cNvPr id="39997" name="Line 175"/>
          <p:cNvSpPr>
            <a:spLocks noChangeShapeType="1"/>
          </p:cNvSpPr>
          <p:nvPr/>
        </p:nvSpPr>
        <p:spPr bwMode="auto">
          <a:xfrm flipH="1">
            <a:off x="4437063" y="3271838"/>
            <a:ext cx="38100" cy="1587"/>
          </a:xfrm>
          <a:prstGeom prst="line">
            <a:avLst/>
          </a:prstGeom>
          <a:noFill/>
          <a:ln w="7938">
            <a:solidFill>
              <a:srgbClr val="000000"/>
            </a:solidFill>
            <a:round/>
            <a:headEnd/>
            <a:tailEnd/>
          </a:ln>
        </p:spPr>
        <p:txBody>
          <a:bodyPr/>
          <a:lstStyle/>
          <a:p>
            <a:endParaRPr lang="en-US"/>
          </a:p>
        </p:txBody>
      </p:sp>
      <p:sp>
        <p:nvSpPr>
          <p:cNvPr id="39998" name="Line 176"/>
          <p:cNvSpPr>
            <a:spLocks noChangeShapeType="1"/>
          </p:cNvSpPr>
          <p:nvPr/>
        </p:nvSpPr>
        <p:spPr bwMode="auto">
          <a:xfrm>
            <a:off x="1295400" y="2503488"/>
            <a:ext cx="38100" cy="1587"/>
          </a:xfrm>
          <a:prstGeom prst="line">
            <a:avLst/>
          </a:prstGeom>
          <a:noFill/>
          <a:ln w="7938">
            <a:solidFill>
              <a:srgbClr val="000000"/>
            </a:solidFill>
            <a:round/>
            <a:headEnd/>
            <a:tailEnd/>
          </a:ln>
        </p:spPr>
        <p:txBody>
          <a:bodyPr/>
          <a:lstStyle/>
          <a:p>
            <a:endParaRPr lang="en-US"/>
          </a:p>
        </p:txBody>
      </p:sp>
      <p:sp>
        <p:nvSpPr>
          <p:cNvPr id="39999" name="Line 177"/>
          <p:cNvSpPr>
            <a:spLocks noChangeShapeType="1"/>
          </p:cNvSpPr>
          <p:nvPr/>
        </p:nvSpPr>
        <p:spPr bwMode="auto">
          <a:xfrm flipH="1">
            <a:off x="4437063" y="2503488"/>
            <a:ext cx="38100" cy="1587"/>
          </a:xfrm>
          <a:prstGeom prst="line">
            <a:avLst/>
          </a:prstGeom>
          <a:noFill/>
          <a:ln w="7938">
            <a:solidFill>
              <a:srgbClr val="000000"/>
            </a:solidFill>
            <a:round/>
            <a:headEnd/>
            <a:tailEnd/>
          </a:ln>
        </p:spPr>
        <p:txBody>
          <a:bodyPr/>
          <a:lstStyle/>
          <a:p>
            <a:endParaRPr lang="en-US"/>
          </a:p>
        </p:txBody>
      </p:sp>
      <p:sp>
        <p:nvSpPr>
          <p:cNvPr id="40000" name="Freeform 178"/>
          <p:cNvSpPr>
            <a:spLocks/>
          </p:cNvSpPr>
          <p:nvPr/>
        </p:nvSpPr>
        <p:spPr bwMode="auto">
          <a:xfrm>
            <a:off x="1295400" y="2473325"/>
            <a:ext cx="3179763" cy="3316288"/>
          </a:xfrm>
          <a:custGeom>
            <a:avLst/>
            <a:gdLst>
              <a:gd name="T0" fmla="*/ 2147483647 w 1752"/>
              <a:gd name="T1" fmla="*/ 2147483647 h 1832"/>
              <a:gd name="T2" fmla="*/ 2147483647 w 1752"/>
              <a:gd name="T3" fmla="*/ 2147483647 h 1832"/>
              <a:gd name="T4" fmla="*/ 2147483647 w 1752"/>
              <a:gd name="T5" fmla="*/ 2147483647 h 1832"/>
              <a:gd name="T6" fmla="*/ 2147483647 w 1752"/>
              <a:gd name="T7" fmla="*/ 2147483647 h 1832"/>
              <a:gd name="T8" fmla="*/ 2147483647 w 1752"/>
              <a:gd name="T9" fmla="*/ 2147483647 h 1832"/>
              <a:gd name="T10" fmla="*/ 2147483647 w 1752"/>
              <a:gd name="T11" fmla="*/ 2147483647 h 1832"/>
              <a:gd name="T12" fmla="*/ 2147483647 w 1752"/>
              <a:gd name="T13" fmla="*/ 2147483647 h 1832"/>
              <a:gd name="T14" fmla="*/ 2147483647 w 1752"/>
              <a:gd name="T15" fmla="*/ 2147483647 h 1832"/>
              <a:gd name="T16" fmla="*/ 2147483647 w 1752"/>
              <a:gd name="T17" fmla="*/ 2147483647 h 1832"/>
              <a:gd name="T18" fmla="*/ 2147483647 w 1752"/>
              <a:gd name="T19" fmla="*/ 2147483647 h 1832"/>
              <a:gd name="T20" fmla="*/ 2147483647 w 1752"/>
              <a:gd name="T21" fmla="*/ 2147483647 h 1832"/>
              <a:gd name="T22" fmla="*/ 2147483647 w 1752"/>
              <a:gd name="T23" fmla="*/ 2147483647 h 1832"/>
              <a:gd name="T24" fmla="*/ 2147483647 w 1752"/>
              <a:gd name="T25" fmla="*/ 2147483647 h 1832"/>
              <a:gd name="T26" fmla="*/ 2147483647 w 1752"/>
              <a:gd name="T27" fmla="*/ 2147483647 h 1832"/>
              <a:gd name="T28" fmla="*/ 2147483647 w 1752"/>
              <a:gd name="T29" fmla="*/ 2147483647 h 1832"/>
              <a:gd name="T30" fmla="*/ 2147483647 w 1752"/>
              <a:gd name="T31" fmla="*/ 2147483647 h 1832"/>
              <a:gd name="T32" fmla="*/ 2147483647 w 1752"/>
              <a:gd name="T33" fmla="*/ 2147483647 h 1832"/>
              <a:gd name="T34" fmla="*/ 2147483647 w 1752"/>
              <a:gd name="T35" fmla="*/ 2147483647 h 1832"/>
              <a:gd name="T36" fmla="*/ 2147483647 w 1752"/>
              <a:gd name="T37" fmla="*/ 2147483647 h 1832"/>
              <a:gd name="T38" fmla="*/ 2147483647 w 1752"/>
              <a:gd name="T39" fmla="*/ 2147483647 h 1832"/>
              <a:gd name="T40" fmla="*/ 2147483647 w 1752"/>
              <a:gd name="T41" fmla="*/ 2147483647 h 1832"/>
              <a:gd name="T42" fmla="*/ 2147483647 w 1752"/>
              <a:gd name="T43" fmla="*/ 2147483647 h 1832"/>
              <a:gd name="T44" fmla="*/ 2147483647 w 1752"/>
              <a:gd name="T45" fmla="*/ 2147483647 h 1832"/>
              <a:gd name="T46" fmla="*/ 2147483647 w 1752"/>
              <a:gd name="T47" fmla="*/ 2147483647 h 1832"/>
              <a:gd name="T48" fmla="*/ 2147483647 w 1752"/>
              <a:gd name="T49" fmla="*/ 2147483647 h 1832"/>
              <a:gd name="T50" fmla="*/ 2147483647 w 1752"/>
              <a:gd name="T51" fmla="*/ 2147483647 h 1832"/>
              <a:gd name="T52" fmla="*/ 2147483647 w 1752"/>
              <a:gd name="T53" fmla="*/ 2147483647 h 1832"/>
              <a:gd name="T54" fmla="*/ 2147483647 w 1752"/>
              <a:gd name="T55" fmla="*/ 2147483647 h 1832"/>
              <a:gd name="T56" fmla="*/ 2147483647 w 1752"/>
              <a:gd name="T57" fmla="*/ 2147483647 h 1832"/>
              <a:gd name="T58" fmla="*/ 2147483647 w 1752"/>
              <a:gd name="T59" fmla="*/ 2147483647 h 1832"/>
              <a:gd name="T60" fmla="*/ 2147483647 w 1752"/>
              <a:gd name="T61" fmla="*/ 2147483647 h 1832"/>
              <a:gd name="T62" fmla="*/ 2147483647 w 1752"/>
              <a:gd name="T63" fmla="*/ 2147483647 h 1832"/>
              <a:gd name="T64" fmla="*/ 2147483647 w 1752"/>
              <a:gd name="T65" fmla="*/ 2147483647 h 1832"/>
              <a:gd name="T66" fmla="*/ 2147483647 w 1752"/>
              <a:gd name="T67" fmla="*/ 2147483647 h 1832"/>
              <a:gd name="T68" fmla="*/ 2147483647 w 1752"/>
              <a:gd name="T69" fmla="*/ 2147483647 h 1832"/>
              <a:gd name="T70" fmla="*/ 2147483647 w 1752"/>
              <a:gd name="T71" fmla="*/ 2147483647 h 1832"/>
              <a:gd name="T72" fmla="*/ 2147483647 w 1752"/>
              <a:gd name="T73" fmla="*/ 2147483647 h 1832"/>
              <a:gd name="T74" fmla="*/ 2147483647 w 1752"/>
              <a:gd name="T75" fmla="*/ 2147483647 h 1832"/>
              <a:gd name="T76" fmla="*/ 2147483647 w 1752"/>
              <a:gd name="T77" fmla="*/ 2147483647 h 1832"/>
              <a:gd name="T78" fmla="*/ 2147483647 w 1752"/>
              <a:gd name="T79" fmla="*/ 2147483647 h 1832"/>
              <a:gd name="T80" fmla="*/ 2147483647 w 1752"/>
              <a:gd name="T81" fmla="*/ 2147483647 h 1832"/>
              <a:gd name="T82" fmla="*/ 2147483647 w 1752"/>
              <a:gd name="T83" fmla="*/ 2147483647 h 1832"/>
              <a:gd name="T84" fmla="*/ 2147483647 w 1752"/>
              <a:gd name="T85" fmla="*/ 2147483647 h 1832"/>
              <a:gd name="T86" fmla="*/ 2147483647 w 1752"/>
              <a:gd name="T87" fmla="*/ 2147483647 h 1832"/>
              <a:gd name="T88" fmla="*/ 2147483647 w 1752"/>
              <a:gd name="T89" fmla="*/ 2147483647 h 1832"/>
              <a:gd name="T90" fmla="*/ 2147483647 w 1752"/>
              <a:gd name="T91" fmla="*/ 2147483647 h 1832"/>
              <a:gd name="T92" fmla="*/ 2147483647 w 1752"/>
              <a:gd name="T93" fmla="*/ 2147483647 h 1832"/>
              <a:gd name="T94" fmla="*/ 2147483647 w 1752"/>
              <a:gd name="T95" fmla="*/ 2147483647 h 1832"/>
              <a:gd name="T96" fmla="*/ 2147483647 w 1752"/>
              <a:gd name="T97" fmla="*/ 2147483647 h 1832"/>
              <a:gd name="T98" fmla="*/ 2147483647 w 1752"/>
              <a:gd name="T99" fmla="*/ 2147483647 h 183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52"/>
              <a:gd name="T151" fmla="*/ 0 h 1832"/>
              <a:gd name="T152" fmla="*/ 1752 w 1752"/>
              <a:gd name="T153" fmla="*/ 1832 h 183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52" h="1832">
                <a:moveTo>
                  <a:pt x="0" y="0"/>
                </a:moveTo>
                <a:lnTo>
                  <a:pt x="16" y="21"/>
                </a:lnTo>
                <a:lnTo>
                  <a:pt x="37" y="37"/>
                </a:lnTo>
                <a:lnTo>
                  <a:pt x="52" y="58"/>
                </a:lnTo>
                <a:lnTo>
                  <a:pt x="68" y="73"/>
                </a:lnTo>
                <a:lnTo>
                  <a:pt x="89" y="94"/>
                </a:lnTo>
                <a:lnTo>
                  <a:pt x="105" y="110"/>
                </a:lnTo>
                <a:lnTo>
                  <a:pt x="121" y="126"/>
                </a:lnTo>
                <a:lnTo>
                  <a:pt x="142" y="147"/>
                </a:lnTo>
                <a:lnTo>
                  <a:pt x="157" y="163"/>
                </a:lnTo>
                <a:lnTo>
                  <a:pt x="173" y="184"/>
                </a:lnTo>
                <a:lnTo>
                  <a:pt x="194" y="199"/>
                </a:lnTo>
                <a:lnTo>
                  <a:pt x="210" y="220"/>
                </a:lnTo>
                <a:lnTo>
                  <a:pt x="226" y="236"/>
                </a:lnTo>
                <a:lnTo>
                  <a:pt x="246" y="257"/>
                </a:lnTo>
                <a:lnTo>
                  <a:pt x="262" y="273"/>
                </a:lnTo>
                <a:lnTo>
                  <a:pt x="278" y="294"/>
                </a:lnTo>
                <a:lnTo>
                  <a:pt x="299" y="310"/>
                </a:lnTo>
                <a:lnTo>
                  <a:pt x="315" y="331"/>
                </a:lnTo>
                <a:lnTo>
                  <a:pt x="330" y="346"/>
                </a:lnTo>
                <a:lnTo>
                  <a:pt x="351" y="367"/>
                </a:lnTo>
                <a:lnTo>
                  <a:pt x="367" y="383"/>
                </a:lnTo>
                <a:lnTo>
                  <a:pt x="383" y="404"/>
                </a:lnTo>
                <a:lnTo>
                  <a:pt x="404" y="420"/>
                </a:lnTo>
                <a:lnTo>
                  <a:pt x="420" y="441"/>
                </a:lnTo>
                <a:lnTo>
                  <a:pt x="441" y="457"/>
                </a:lnTo>
                <a:lnTo>
                  <a:pt x="456" y="478"/>
                </a:lnTo>
                <a:lnTo>
                  <a:pt x="472" y="493"/>
                </a:lnTo>
                <a:lnTo>
                  <a:pt x="493" y="514"/>
                </a:lnTo>
                <a:lnTo>
                  <a:pt x="509" y="530"/>
                </a:lnTo>
                <a:lnTo>
                  <a:pt x="525" y="551"/>
                </a:lnTo>
                <a:lnTo>
                  <a:pt x="546" y="567"/>
                </a:lnTo>
                <a:lnTo>
                  <a:pt x="561" y="588"/>
                </a:lnTo>
                <a:lnTo>
                  <a:pt x="577" y="604"/>
                </a:lnTo>
                <a:lnTo>
                  <a:pt x="598" y="625"/>
                </a:lnTo>
                <a:lnTo>
                  <a:pt x="614" y="640"/>
                </a:lnTo>
                <a:lnTo>
                  <a:pt x="629" y="661"/>
                </a:lnTo>
                <a:lnTo>
                  <a:pt x="650" y="677"/>
                </a:lnTo>
                <a:lnTo>
                  <a:pt x="666" y="698"/>
                </a:lnTo>
                <a:lnTo>
                  <a:pt x="682" y="714"/>
                </a:lnTo>
                <a:lnTo>
                  <a:pt x="703" y="735"/>
                </a:lnTo>
                <a:lnTo>
                  <a:pt x="719" y="751"/>
                </a:lnTo>
                <a:lnTo>
                  <a:pt x="734" y="772"/>
                </a:lnTo>
                <a:lnTo>
                  <a:pt x="755" y="787"/>
                </a:lnTo>
                <a:lnTo>
                  <a:pt x="771" y="808"/>
                </a:lnTo>
                <a:lnTo>
                  <a:pt x="787" y="824"/>
                </a:lnTo>
                <a:lnTo>
                  <a:pt x="808" y="845"/>
                </a:lnTo>
                <a:lnTo>
                  <a:pt x="824" y="861"/>
                </a:lnTo>
                <a:lnTo>
                  <a:pt x="839" y="882"/>
                </a:lnTo>
                <a:lnTo>
                  <a:pt x="860" y="898"/>
                </a:lnTo>
                <a:lnTo>
                  <a:pt x="876" y="919"/>
                </a:lnTo>
                <a:lnTo>
                  <a:pt x="892" y="934"/>
                </a:lnTo>
                <a:lnTo>
                  <a:pt x="913" y="956"/>
                </a:lnTo>
                <a:lnTo>
                  <a:pt x="928" y="971"/>
                </a:lnTo>
                <a:lnTo>
                  <a:pt x="944" y="992"/>
                </a:lnTo>
                <a:lnTo>
                  <a:pt x="965" y="1008"/>
                </a:lnTo>
                <a:lnTo>
                  <a:pt x="981" y="1029"/>
                </a:lnTo>
                <a:lnTo>
                  <a:pt x="997" y="1045"/>
                </a:lnTo>
                <a:lnTo>
                  <a:pt x="1018" y="1061"/>
                </a:lnTo>
                <a:lnTo>
                  <a:pt x="1033" y="1082"/>
                </a:lnTo>
                <a:lnTo>
                  <a:pt x="1049" y="1097"/>
                </a:lnTo>
                <a:lnTo>
                  <a:pt x="1070" y="1118"/>
                </a:lnTo>
                <a:lnTo>
                  <a:pt x="1086" y="1134"/>
                </a:lnTo>
                <a:lnTo>
                  <a:pt x="1102" y="1155"/>
                </a:lnTo>
                <a:lnTo>
                  <a:pt x="1123" y="1171"/>
                </a:lnTo>
                <a:lnTo>
                  <a:pt x="1138" y="1192"/>
                </a:lnTo>
                <a:lnTo>
                  <a:pt x="1154" y="1208"/>
                </a:lnTo>
                <a:lnTo>
                  <a:pt x="1175" y="1229"/>
                </a:lnTo>
                <a:lnTo>
                  <a:pt x="1191" y="1244"/>
                </a:lnTo>
                <a:lnTo>
                  <a:pt x="1207" y="1265"/>
                </a:lnTo>
                <a:lnTo>
                  <a:pt x="1228" y="1281"/>
                </a:lnTo>
                <a:lnTo>
                  <a:pt x="1243" y="1302"/>
                </a:lnTo>
                <a:lnTo>
                  <a:pt x="1259" y="1318"/>
                </a:lnTo>
                <a:lnTo>
                  <a:pt x="1280" y="1339"/>
                </a:lnTo>
                <a:lnTo>
                  <a:pt x="1296" y="1355"/>
                </a:lnTo>
                <a:lnTo>
                  <a:pt x="1317" y="1376"/>
                </a:lnTo>
                <a:lnTo>
                  <a:pt x="1332" y="1391"/>
                </a:lnTo>
                <a:lnTo>
                  <a:pt x="1348" y="1412"/>
                </a:lnTo>
                <a:lnTo>
                  <a:pt x="1369" y="1428"/>
                </a:lnTo>
                <a:lnTo>
                  <a:pt x="1385" y="1449"/>
                </a:lnTo>
                <a:lnTo>
                  <a:pt x="1401" y="1465"/>
                </a:lnTo>
                <a:lnTo>
                  <a:pt x="1422" y="1486"/>
                </a:lnTo>
                <a:lnTo>
                  <a:pt x="1437" y="1502"/>
                </a:lnTo>
                <a:lnTo>
                  <a:pt x="1453" y="1523"/>
                </a:lnTo>
                <a:lnTo>
                  <a:pt x="1474" y="1538"/>
                </a:lnTo>
                <a:lnTo>
                  <a:pt x="1490" y="1559"/>
                </a:lnTo>
                <a:lnTo>
                  <a:pt x="1506" y="1575"/>
                </a:lnTo>
                <a:lnTo>
                  <a:pt x="1527" y="1596"/>
                </a:lnTo>
                <a:lnTo>
                  <a:pt x="1542" y="1612"/>
                </a:lnTo>
                <a:lnTo>
                  <a:pt x="1558" y="1633"/>
                </a:lnTo>
                <a:lnTo>
                  <a:pt x="1579" y="1649"/>
                </a:lnTo>
                <a:lnTo>
                  <a:pt x="1595" y="1670"/>
                </a:lnTo>
                <a:lnTo>
                  <a:pt x="1610" y="1685"/>
                </a:lnTo>
                <a:lnTo>
                  <a:pt x="1631" y="1706"/>
                </a:lnTo>
                <a:lnTo>
                  <a:pt x="1647" y="1722"/>
                </a:lnTo>
                <a:lnTo>
                  <a:pt x="1663" y="1743"/>
                </a:lnTo>
                <a:lnTo>
                  <a:pt x="1684" y="1759"/>
                </a:lnTo>
                <a:lnTo>
                  <a:pt x="1700" y="1780"/>
                </a:lnTo>
                <a:lnTo>
                  <a:pt x="1715" y="1796"/>
                </a:lnTo>
                <a:lnTo>
                  <a:pt x="1736" y="1817"/>
                </a:lnTo>
                <a:lnTo>
                  <a:pt x="1752" y="1832"/>
                </a:lnTo>
              </a:path>
            </a:pathLst>
          </a:custGeom>
          <a:noFill/>
          <a:ln w="28575">
            <a:solidFill>
              <a:srgbClr val="0000FF"/>
            </a:solidFill>
            <a:round/>
            <a:headEnd/>
            <a:tailEnd/>
          </a:ln>
        </p:spPr>
        <p:txBody>
          <a:bodyPr/>
          <a:lstStyle/>
          <a:p>
            <a:endParaRPr lang="en-US"/>
          </a:p>
        </p:txBody>
      </p:sp>
      <p:sp>
        <p:nvSpPr>
          <p:cNvPr id="40001" name="Rectangle 179"/>
          <p:cNvSpPr>
            <a:spLocks noChangeArrowheads="1"/>
          </p:cNvSpPr>
          <p:nvPr/>
        </p:nvSpPr>
        <p:spPr bwMode="auto">
          <a:xfrm rot="-5400000">
            <a:off x="-323057" y="3952082"/>
            <a:ext cx="2341563"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of Service Guarantee</a:t>
            </a:r>
            <a:r>
              <a:rPr lang="en-US" sz="1000" i="0">
                <a:solidFill>
                  <a:srgbClr val="000000"/>
                </a:solidFill>
                <a:latin typeface="Helvetica" pitchFamily="34" charset="0"/>
              </a:rPr>
              <a:t> </a:t>
            </a:r>
            <a:r>
              <a:rPr lang="en-US" sz="1000">
                <a:solidFill>
                  <a:srgbClr val="000000"/>
                </a:solidFill>
                <a:latin typeface="Helvetica" pitchFamily="34" charset="0"/>
              </a:rPr>
              <a:t>c </a:t>
            </a:r>
            <a:r>
              <a:rPr lang="en-US" sz="1000" i="0">
                <a:solidFill>
                  <a:srgbClr val="000000"/>
                </a:solidFill>
                <a:latin typeface="Helvetica" pitchFamily="34" charset="0"/>
              </a:rPr>
              <a:t>(log-scale) </a:t>
            </a:r>
            <a:endParaRPr lang="en-US" i="0"/>
          </a:p>
        </p:txBody>
      </p:sp>
      <p:sp>
        <p:nvSpPr>
          <p:cNvPr id="40002" name="Text Box 180"/>
          <p:cNvSpPr txBox="1">
            <a:spLocks noChangeArrowheads="1"/>
          </p:cNvSpPr>
          <p:nvPr/>
        </p:nvSpPr>
        <p:spPr bwMode="auto">
          <a:xfrm>
            <a:off x="1244600" y="2909888"/>
            <a:ext cx="63023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dollars</a:t>
            </a:r>
          </a:p>
        </p:txBody>
      </p:sp>
      <p:sp>
        <p:nvSpPr>
          <p:cNvPr id="40003" name="Rectangle 181"/>
          <p:cNvSpPr>
            <a:spLocks noChangeArrowheads="1"/>
          </p:cNvSpPr>
          <p:nvPr/>
        </p:nvSpPr>
        <p:spPr bwMode="auto">
          <a:xfrm>
            <a:off x="1020763" y="2436813"/>
            <a:ext cx="209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a:t>
            </a:r>
            <a:endParaRPr lang="en-US" i="0"/>
          </a:p>
        </p:txBody>
      </p:sp>
      <p:sp>
        <p:nvSpPr>
          <p:cNvPr id="40004" name="Rectangle 182"/>
          <p:cNvSpPr>
            <a:spLocks noChangeArrowheads="1"/>
          </p:cNvSpPr>
          <p:nvPr/>
        </p:nvSpPr>
        <p:spPr bwMode="auto">
          <a:xfrm>
            <a:off x="1096963" y="317976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5" name="Rectangle 183"/>
          <p:cNvSpPr>
            <a:spLocks noChangeArrowheads="1"/>
          </p:cNvSpPr>
          <p:nvPr/>
        </p:nvSpPr>
        <p:spPr bwMode="auto">
          <a:xfrm>
            <a:off x="1058863" y="3941763"/>
            <a:ext cx="1746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6" name="Rectangle 184"/>
          <p:cNvSpPr>
            <a:spLocks noChangeArrowheads="1"/>
          </p:cNvSpPr>
          <p:nvPr/>
        </p:nvSpPr>
        <p:spPr bwMode="auto">
          <a:xfrm>
            <a:off x="1001713" y="4722813"/>
            <a:ext cx="2444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$.01</a:t>
            </a:r>
            <a:endParaRPr lang="en-US" i="0"/>
          </a:p>
        </p:txBody>
      </p:sp>
      <p:sp>
        <p:nvSpPr>
          <p:cNvPr id="40007" name="Rectangle 185"/>
          <p:cNvSpPr>
            <a:spLocks noChangeArrowheads="1"/>
          </p:cNvSpPr>
          <p:nvPr/>
        </p:nvSpPr>
        <p:spPr bwMode="auto">
          <a:xfrm>
            <a:off x="944563" y="5484813"/>
            <a:ext cx="3143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$.001</a:t>
            </a:r>
            <a:endParaRPr lang="en-US" i="0"/>
          </a:p>
        </p:txBody>
      </p:sp>
      <p:sp>
        <p:nvSpPr>
          <p:cNvPr id="40008" name="Rectangle 186"/>
          <p:cNvSpPr>
            <a:spLocks noChangeArrowheads="1"/>
          </p:cNvSpPr>
          <p:nvPr/>
        </p:nvSpPr>
        <p:spPr bwMode="auto">
          <a:xfrm>
            <a:off x="1220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40009" name="Rectangle 187"/>
          <p:cNvSpPr>
            <a:spLocks noChangeArrowheads="1"/>
          </p:cNvSpPr>
          <p:nvPr/>
        </p:nvSpPr>
        <p:spPr bwMode="auto">
          <a:xfrm>
            <a:off x="1858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40010" name="Rectangle 188"/>
          <p:cNvSpPr>
            <a:spLocks noChangeArrowheads="1"/>
          </p:cNvSpPr>
          <p:nvPr/>
        </p:nvSpPr>
        <p:spPr bwMode="auto">
          <a:xfrm>
            <a:off x="249713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40011" name="Rectangle 189"/>
          <p:cNvSpPr>
            <a:spLocks noChangeArrowheads="1"/>
          </p:cNvSpPr>
          <p:nvPr/>
        </p:nvSpPr>
        <p:spPr bwMode="auto">
          <a:xfrm>
            <a:off x="3125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40012" name="Rectangle 190"/>
          <p:cNvSpPr>
            <a:spLocks noChangeArrowheads="1"/>
          </p:cNvSpPr>
          <p:nvPr/>
        </p:nvSpPr>
        <p:spPr bwMode="auto">
          <a:xfrm>
            <a:off x="3763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40013" name="Rectangle 191"/>
          <p:cNvSpPr>
            <a:spLocks noChangeArrowheads="1"/>
          </p:cNvSpPr>
          <p:nvPr/>
        </p:nvSpPr>
        <p:spPr bwMode="auto">
          <a:xfrm>
            <a:off x="4364038" y="58277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40014" name="Rectangle 192"/>
          <p:cNvSpPr>
            <a:spLocks noChangeArrowheads="1"/>
          </p:cNvSpPr>
          <p:nvPr/>
        </p:nvSpPr>
        <p:spPr bwMode="auto">
          <a:xfrm>
            <a:off x="2020888" y="5989638"/>
            <a:ext cx="17430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Guaranteed Execution Time</a:t>
            </a:r>
            <a:r>
              <a:rPr lang="en-US" sz="1000" i="0">
                <a:solidFill>
                  <a:srgbClr val="000000"/>
                </a:solidFill>
                <a:latin typeface="Helvetica" pitchFamily="34" charset="0"/>
              </a:rPr>
              <a:t> </a:t>
            </a:r>
            <a:r>
              <a:rPr lang="en-US" sz="1000">
                <a:solidFill>
                  <a:srgbClr val="000000"/>
                </a:solidFill>
                <a:latin typeface="Helvetica" pitchFamily="34" charset="0"/>
              </a:rPr>
              <a:t>t</a:t>
            </a:r>
            <a:endParaRPr lang="en-US" i="0"/>
          </a:p>
        </p:txBody>
      </p:sp>
      <p:sp>
        <p:nvSpPr>
          <p:cNvPr id="40015" name="Line 193"/>
          <p:cNvSpPr>
            <a:spLocks noChangeShapeType="1"/>
          </p:cNvSpPr>
          <p:nvPr/>
        </p:nvSpPr>
        <p:spPr bwMode="auto">
          <a:xfrm>
            <a:off x="1289050" y="3267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6" name="Line 194"/>
          <p:cNvSpPr>
            <a:spLocks noChangeShapeType="1"/>
          </p:cNvSpPr>
          <p:nvPr/>
        </p:nvSpPr>
        <p:spPr bwMode="auto">
          <a:xfrm>
            <a:off x="1289050" y="4029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7" name="Text Box 195"/>
          <p:cNvSpPr txBox="1">
            <a:spLocks noChangeArrowheads="1"/>
          </p:cNvSpPr>
          <p:nvPr/>
        </p:nvSpPr>
        <p:spPr bwMode="auto">
          <a:xfrm>
            <a:off x="1244600" y="3614738"/>
            <a:ext cx="588963"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dimes</a:t>
            </a:r>
          </a:p>
        </p:txBody>
      </p:sp>
      <p:sp>
        <p:nvSpPr>
          <p:cNvPr id="40018" name="Line 196"/>
          <p:cNvSpPr>
            <a:spLocks noChangeShapeType="1"/>
          </p:cNvSpPr>
          <p:nvPr/>
        </p:nvSpPr>
        <p:spPr bwMode="auto">
          <a:xfrm>
            <a:off x="1289050" y="4791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9" name="Text Box 197"/>
          <p:cNvSpPr txBox="1">
            <a:spLocks noChangeArrowheads="1"/>
          </p:cNvSpPr>
          <p:nvPr/>
        </p:nvSpPr>
        <p:spPr bwMode="auto">
          <a:xfrm>
            <a:off x="1244600" y="4405313"/>
            <a:ext cx="54768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cents</a:t>
            </a:r>
          </a:p>
        </p:txBody>
      </p:sp>
      <p:sp>
        <p:nvSpPr>
          <p:cNvPr id="40020" name="Oval 198"/>
          <p:cNvSpPr>
            <a:spLocks noChangeArrowheads="1"/>
          </p:cNvSpPr>
          <p:nvPr/>
        </p:nvSpPr>
        <p:spPr bwMode="auto">
          <a:xfrm>
            <a:off x="2832100" y="4086225"/>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1" name="AutoShape 199"/>
          <p:cNvSpPr>
            <a:spLocks noChangeArrowheads="1"/>
          </p:cNvSpPr>
          <p:nvPr/>
        </p:nvSpPr>
        <p:spPr bwMode="auto">
          <a:xfrm>
            <a:off x="2797175" y="3516313"/>
            <a:ext cx="1384300" cy="409575"/>
          </a:xfrm>
          <a:prstGeom prst="wedgeRectCallout">
            <a:avLst>
              <a:gd name="adj1" fmla="val -40940"/>
              <a:gd name="adj2" fmla="val 70931"/>
            </a:avLst>
          </a:prstGeom>
          <a:solidFill>
            <a:srgbClr val="EAEAEA"/>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Ameritrade’s</a:t>
            </a:r>
          </a:p>
          <a:p>
            <a:pPr eaLnBrk="0" hangingPunct="0"/>
            <a:r>
              <a:rPr lang="en-US" sz="1000" b="1" i="0">
                <a:latin typeface="Arial" pitchFamily="34" charset="0"/>
              </a:rPr>
              <a:t>5 second guarantee</a:t>
            </a:r>
          </a:p>
        </p:txBody>
      </p:sp>
      <p:sp>
        <p:nvSpPr>
          <p:cNvPr id="40022" name="Freeform 200"/>
          <p:cNvSpPr>
            <a:spLocks/>
          </p:cNvSpPr>
          <p:nvPr/>
        </p:nvSpPr>
        <p:spPr bwMode="auto">
          <a:xfrm flipH="1" flipV="1">
            <a:off x="5630863" y="2436813"/>
            <a:ext cx="2914650" cy="3352800"/>
          </a:xfrm>
          <a:custGeom>
            <a:avLst/>
            <a:gdLst>
              <a:gd name="T0" fmla="*/ 2147483647 w 1836"/>
              <a:gd name="T1" fmla="*/ 2147483647 h 2112"/>
              <a:gd name="T2" fmla="*/ 2147483647 w 1836"/>
              <a:gd name="T3" fmla="*/ 2147483647 h 2112"/>
              <a:gd name="T4" fmla="*/ 2147483647 w 1836"/>
              <a:gd name="T5" fmla="*/ 2147483647 h 2112"/>
              <a:gd name="T6" fmla="*/ 2147483647 w 1836"/>
              <a:gd name="T7" fmla="*/ 2147483647 h 2112"/>
              <a:gd name="T8" fmla="*/ 2147483647 w 1836"/>
              <a:gd name="T9" fmla="*/ 2147483647 h 2112"/>
              <a:gd name="T10" fmla="*/ 2147483647 w 1836"/>
              <a:gd name="T11" fmla="*/ 2147483647 h 2112"/>
              <a:gd name="T12" fmla="*/ 2147483647 w 1836"/>
              <a:gd name="T13" fmla="*/ 2147483647 h 2112"/>
              <a:gd name="T14" fmla="*/ 2147483647 w 1836"/>
              <a:gd name="T15" fmla="*/ 2147483647 h 2112"/>
              <a:gd name="T16" fmla="*/ 2147483647 w 1836"/>
              <a:gd name="T17" fmla="*/ 2147483647 h 2112"/>
              <a:gd name="T18" fmla="*/ 2147483647 w 1836"/>
              <a:gd name="T19" fmla="*/ 2147483647 h 2112"/>
              <a:gd name="T20" fmla="*/ 2147483647 w 1836"/>
              <a:gd name="T21" fmla="*/ 2147483647 h 2112"/>
              <a:gd name="T22" fmla="*/ 2147483647 w 1836"/>
              <a:gd name="T23" fmla="*/ 2147483647 h 2112"/>
              <a:gd name="T24" fmla="*/ 2147483647 w 1836"/>
              <a:gd name="T25" fmla="*/ 2147483647 h 2112"/>
              <a:gd name="T26" fmla="*/ 2147483647 w 1836"/>
              <a:gd name="T27" fmla="*/ 2147483647 h 2112"/>
              <a:gd name="T28" fmla="*/ 2147483647 w 1836"/>
              <a:gd name="T29" fmla="*/ 2147483647 h 2112"/>
              <a:gd name="T30" fmla="*/ 2147483647 w 1836"/>
              <a:gd name="T31" fmla="*/ 2147483647 h 2112"/>
              <a:gd name="T32" fmla="*/ 2147483647 w 1836"/>
              <a:gd name="T33" fmla="*/ 2147483647 h 2112"/>
              <a:gd name="T34" fmla="*/ 2147483647 w 1836"/>
              <a:gd name="T35" fmla="*/ 2147483647 h 2112"/>
              <a:gd name="T36" fmla="*/ 2147483647 w 1836"/>
              <a:gd name="T37" fmla="*/ 2147483647 h 2112"/>
              <a:gd name="T38" fmla="*/ 2147483647 w 1836"/>
              <a:gd name="T39" fmla="*/ 2147483647 h 2112"/>
              <a:gd name="T40" fmla="*/ 2147483647 w 1836"/>
              <a:gd name="T41" fmla="*/ 2147483647 h 2112"/>
              <a:gd name="T42" fmla="*/ 2147483647 w 1836"/>
              <a:gd name="T43" fmla="*/ 2147483647 h 2112"/>
              <a:gd name="T44" fmla="*/ 2147483647 w 1836"/>
              <a:gd name="T45" fmla="*/ 2147483647 h 2112"/>
              <a:gd name="T46" fmla="*/ 2147483647 w 1836"/>
              <a:gd name="T47" fmla="*/ 2147483647 h 2112"/>
              <a:gd name="T48" fmla="*/ 2147483647 w 1836"/>
              <a:gd name="T49" fmla="*/ 2147483647 h 2112"/>
              <a:gd name="T50" fmla="*/ 2147483647 w 1836"/>
              <a:gd name="T51" fmla="*/ 2147483647 h 2112"/>
              <a:gd name="T52" fmla="*/ 2147483647 w 1836"/>
              <a:gd name="T53" fmla="*/ 2147483647 h 2112"/>
              <a:gd name="T54" fmla="*/ 2147483647 w 1836"/>
              <a:gd name="T55" fmla="*/ 2147483647 h 2112"/>
              <a:gd name="T56" fmla="*/ 2147483647 w 1836"/>
              <a:gd name="T57" fmla="*/ 2147483647 h 2112"/>
              <a:gd name="T58" fmla="*/ 2147483647 w 1836"/>
              <a:gd name="T59" fmla="*/ 2147483647 h 2112"/>
              <a:gd name="T60" fmla="*/ 2147483647 w 1836"/>
              <a:gd name="T61" fmla="*/ 2147483647 h 2112"/>
              <a:gd name="T62" fmla="*/ 2147483647 w 1836"/>
              <a:gd name="T63" fmla="*/ 2147483647 h 2112"/>
              <a:gd name="T64" fmla="*/ 0 w 1836"/>
              <a:gd name="T65" fmla="*/ 2147483647 h 2112"/>
              <a:gd name="T66" fmla="*/ 0 w 1836"/>
              <a:gd name="T67" fmla="*/ 2147483647 h 2112"/>
              <a:gd name="T68" fmla="*/ 0 w 1836"/>
              <a:gd name="T69" fmla="*/ 2147483647 h 2112"/>
              <a:gd name="T70" fmla="*/ 0 w 1836"/>
              <a:gd name="T71" fmla="*/ 2147483647 h 2112"/>
              <a:gd name="T72" fmla="*/ 0 w 1836"/>
              <a:gd name="T73" fmla="*/ 2147483647 h 2112"/>
              <a:gd name="T74" fmla="*/ 0 w 1836"/>
              <a:gd name="T75" fmla="*/ 2147483647 h 2112"/>
              <a:gd name="T76" fmla="*/ 0 w 1836"/>
              <a:gd name="T77" fmla="*/ 2147483647 h 2112"/>
              <a:gd name="T78" fmla="*/ 0 w 1836"/>
              <a:gd name="T79" fmla="*/ 2147483647 h 2112"/>
              <a:gd name="T80" fmla="*/ 0 w 1836"/>
              <a:gd name="T81" fmla="*/ 2147483647 h 2112"/>
              <a:gd name="T82" fmla="*/ 0 w 1836"/>
              <a:gd name="T83" fmla="*/ 2147483647 h 2112"/>
              <a:gd name="T84" fmla="*/ 0 w 1836"/>
              <a:gd name="T85" fmla="*/ 2147483647 h 2112"/>
              <a:gd name="T86" fmla="*/ 0 w 1836"/>
              <a:gd name="T87" fmla="*/ 2147483647 h 2112"/>
              <a:gd name="T88" fmla="*/ 0 w 1836"/>
              <a:gd name="T89" fmla="*/ 2147483647 h 2112"/>
              <a:gd name="T90" fmla="*/ 0 w 1836"/>
              <a:gd name="T91" fmla="*/ 2147483647 h 2112"/>
              <a:gd name="T92" fmla="*/ 0 w 1836"/>
              <a:gd name="T93" fmla="*/ 2147483647 h 2112"/>
              <a:gd name="T94" fmla="*/ 0 w 1836"/>
              <a:gd name="T95" fmla="*/ 2147483647 h 2112"/>
              <a:gd name="T96" fmla="*/ 0 w 1836"/>
              <a:gd name="T97" fmla="*/ 2147483647 h 2112"/>
              <a:gd name="T98" fmla="*/ 0 w 1836"/>
              <a:gd name="T99" fmla="*/ 2147483647 h 21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36"/>
              <a:gd name="T151" fmla="*/ 0 h 2112"/>
              <a:gd name="T152" fmla="*/ 1836 w 1836"/>
              <a:gd name="T153" fmla="*/ 2112 h 21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36" h="2112">
                <a:moveTo>
                  <a:pt x="1836" y="2112"/>
                </a:moveTo>
                <a:lnTo>
                  <a:pt x="1662" y="2088"/>
                </a:lnTo>
                <a:lnTo>
                  <a:pt x="1500" y="2070"/>
                </a:lnTo>
                <a:lnTo>
                  <a:pt x="1362" y="2046"/>
                </a:lnTo>
                <a:lnTo>
                  <a:pt x="1230" y="2028"/>
                </a:lnTo>
                <a:lnTo>
                  <a:pt x="1116" y="2004"/>
                </a:lnTo>
                <a:lnTo>
                  <a:pt x="1008" y="1986"/>
                </a:lnTo>
                <a:lnTo>
                  <a:pt x="912" y="1962"/>
                </a:lnTo>
                <a:lnTo>
                  <a:pt x="822" y="1944"/>
                </a:lnTo>
                <a:lnTo>
                  <a:pt x="744" y="1920"/>
                </a:lnTo>
                <a:lnTo>
                  <a:pt x="678" y="1902"/>
                </a:lnTo>
                <a:lnTo>
                  <a:pt x="612" y="1878"/>
                </a:lnTo>
                <a:lnTo>
                  <a:pt x="552" y="1860"/>
                </a:lnTo>
                <a:lnTo>
                  <a:pt x="498" y="1836"/>
                </a:lnTo>
                <a:lnTo>
                  <a:pt x="450" y="1818"/>
                </a:lnTo>
                <a:lnTo>
                  <a:pt x="408" y="1794"/>
                </a:lnTo>
                <a:lnTo>
                  <a:pt x="372" y="1776"/>
                </a:lnTo>
                <a:lnTo>
                  <a:pt x="336" y="1752"/>
                </a:lnTo>
                <a:lnTo>
                  <a:pt x="306" y="1734"/>
                </a:lnTo>
                <a:lnTo>
                  <a:pt x="276" y="1710"/>
                </a:lnTo>
                <a:lnTo>
                  <a:pt x="246" y="1692"/>
                </a:lnTo>
                <a:lnTo>
                  <a:pt x="222" y="1668"/>
                </a:lnTo>
                <a:lnTo>
                  <a:pt x="204" y="1650"/>
                </a:lnTo>
                <a:lnTo>
                  <a:pt x="186" y="1626"/>
                </a:lnTo>
                <a:lnTo>
                  <a:pt x="168" y="1608"/>
                </a:lnTo>
                <a:lnTo>
                  <a:pt x="150" y="1584"/>
                </a:lnTo>
                <a:lnTo>
                  <a:pt x="138" y="1560"/>
                </a:lnTo>
                <a:lnTo>
                  <a:pt x="126" y="1542"/>
                </a:lnTo>
                <a:lnTo>
                  <a:pt x="114" y="1518"/>
                </a:lnTo>
                <a:lnTo>
                  <a:pt x="102" y="1500"/>
                </a:lnTo>
                <a:lnTo>
                  <a:pt x="90" y="1476"/>
                </a:lnTo>
                <a:lnTo>
                  <a:pt x="84" y="1458"/>
                </a:lnTo>
                <a:lnTo>
                  <a:pt x="72" y="1434"/>
                </a:lnTo>
                <a:lnTo>
                  <a:pt x="66" y="1416"/>
                </a:lnTo>
                <a:lnTo>
                  <a:pt x="60" y="1392"/>
                </a:lnTo>
                <a:lnTo>
                  <a:pt x="54" y="1374"/>
                </a:lnTo>
                <a:lnTo>
                  <a:pt x="48" y="1350"/>
                </a:lnTo>
                <a:lnTo>
                  <a:pt x="48" y="1332"/>
                </a:lnTo>
                <a:lnTo>
                  <a:pt x="42" y="1308"/>
                </a:lnTo>
                <a:lnTo>
                  <a:pt x="36" y="1290"/>
                </a:lnTo>
                <a:lnTo>
                  <a:pt x="36" y="1266"/>
                </a:lnTo>
                <a:lnTo>
                  <a:pt x="30" y="1248"/>
                </a:lnTo>
                <a:lnTo>
                  <a:pt x="30" y="1224"/>
                </a:lnTo>
                <a:lnTo>
                  <a:pt x="24" y="1206"/>
                </a:lnTo>
                <a:lnTo>
                  <a:pt x="24" y="1182"/>
                </a:lnTo>
                <a:lnTo>
                  <a:pt x="18" y="1164"/>
                </a:lnTo>
                <a:lnTo>
                  <a:pt x="18" y="1140"/>
                </a:lnTo>
                <a:lnTo>
                  <a:pt x="18" y="1122"/>
                </a:lnTo>
                <a:lnTo>
                  <a:pt x="18" y="1098"/>
                </a:lnTo>
                <a:lnTo>
                  <a:pt x="12" y="1080"/>
                </a:lnTo>
                <a:lnTo>
                  <a:pt x="12" y="1056"/>
                </a:lnTo>
                <a:lnTo>
                  <a:pt x="12" y="1032"/>
                </a:lnTo>
                <a:lnTo>
                  <a:pt x="12" y="1014"/>
                </a:lnTo>
                <a:lnTo>
                  <a:pt x="12" y="990"/>
                </a:lnTo>
                <a:lnTo>
                  <a:pt x="6" y="972"/>
                </a:lnTo>
                <a:lnTo>
                  <a:pt x="6" y="948"/>
                </a:lnTo>
                <a:lnTo>
                  <a:pt x="6" y="930"/>
                </a:lnTo>
                <a:lnTo>
                  <a:pt x="6" y="906"/>
                </a:lnTo>
                <a:lnTo>
                  <a:pt x="6" y="888"/>
                </a:lnTo>
                <a:lnTo>
                  <a:pt x="6" y="864"/>
                </a:lnTo>
                <a:lnTo>
                  <a:pt x="6" y="846"/>
                </a:lnTo>
                <a:lnTo>
                  <a:pt x="6" y="822"/>
                </a:lnTo>
                <a:lnTo>
                  <a:pt x="6" y="804"/>
                </a:lnTo>
                <a:lnTo>
                  <a:pt x="6" y="780"/>
                </a:lnTo>
                <a:lnTo>
                  <a:pt x="6" y="762"/>
                </a:lnTo>
                <a:lnTo>
                  <a:pt x="0" y="738"/>
                </a:lnTo>
                <a:lnTo>
                  <a:pt x="0" y="720"/>
                </a:lnTo>
                <a:lnTo>
                  <a:pt x="0" y="696"/>
                </a:lnTo>
                <a:lnTo>
                  <a:pt x="0" y="678"/>
                </a:lnTo>
                <a:lnTo>
                  <a:pt x="0" y="654"/>
                </a:lnTo>
                <a:lnTo>
                  <a:pt x="0" y="636"/>
                </a:lnTo>
                <a:lnTo>
                  <a:pt x="0" y="612"/>
                </a:lnTo>
                <a:lnTo>
                  <a:pt x="0" y="594"/>
                </a:lnTo>
                <a:lnTo>
                  <a:pt x="0" y="570"/>
                </a:lnTo>
                <a:lnTo>
                  <a:pt x="0" y="552"/>
                </a:lnTo>
                <a:lnTo>
                  <a:pt x="0" y="528"/>
                </a:lnTo>
                <a:lnTo>
                  <a:pt x="0" y="504"/>
                </a:lnTo>
                <a:lnTo>
                  <a:pt x="0" y="486"/>
                </a:lnTo>
                <a:lnTo>
                  <a:pt x="0" y="462"/>
                </a:lnTo>
                <a:lnTo>
                  <a:pt x="0" y="444"/>
                </a:lnTo>
                <a:lnTo>
                  <a:pt x="0" y="420"/>
                </a:lnTo>
                <a:lnTo>
                  <a:pt x="0" y="402"/>
                </a:lnTo>
                <a:lnTo>
                  <a:pt x="0" y="378"/>
                </a:lnTo>
                <a:lnTo>
                  <a:pt x="0" y="360"/>
                </a:lnTo>
                <a:lnTo>
                  <a:pt x="0" y="336"/>
                </a:lnTo>
                <a:lnTo>
                  <a:pt x="0" y="318"/>
                </a:lnTo>
                <a:lnTo>
                  <a:pt x="0" y="294"/>
                </a:lnTo>
                <a:lnTo>
                  <a:pt x="0" y="276"/>
                </a:lnTo>
                <a:lnTo>
                  <a:pt x="0" y="252"/>
                </a:lnTo>
                <a:lnTo>
                  <a:pt x="0" y="234"/>
                </a:lnTo>
                <a:lnTo>
                  <a:pt x="0" y="210"/>
                </a:lnTo>
                <a:lnTo>
                  <a:pt x="0" y="192"/>
                </a:lnTo>
                <a:lnTo>
                  <a:pt x="0" y="168"/>
                </a:lnTo>
                <a:lnTo>
                  <a:pt x="0" y="150"/>
                </a:lnTo>
                <a:lnTo>
                  <a:pt x="0" y="126"/>
                </a:lnTo>
                <a:lnTo>
                  <a:pt x="0" y="108"/>
                </a:lnTo>
                <a:lnTo>
                  <a:pt x="0" y="84"/>
                </a:lnTo>
                <a:lnTo>
                  <a:pt x="0" y="66"/>
                </a:lnTo>
                <a:lnTo>
                  <a:pt x="0" y="42"/>
                </a:lnTo>
                <a:lnTo>
                  <a:pt x="0" y="24"/>
                </a:lnTo>
                <a:lnTo>
                  <a:pt x="0" y="0"/>
                </a:lnTo>
              </a:path>
            </a:pathLst>
          </a:custGeom>
          <a:noFill/>
          <a:ln w="28575">
            <a:solidFill>
              <a:srgbClr val="0000FF"/>
            </a:solidFill>
            <a:round/>
            <a:headEnd/>
            <a:tailEnd/>
          </a:ln>
        </p:spPr>
        <p:txBody>
          <a:bodyPr/>
          <a:lstStyle/>
          <a:p>
            <a:endParaRPr lang="en-US"/>
          </a:p>
        </p:txBody>
      </p:sp>
      <p:sp>
        <p:nvSpPr>
          <p:cNvPr id="40023" name="Oval 201"/>
          <p:cNvSpPr>
            <a:spLocks noChangeArrowheads="1"/>
          </p:cNvSpPr>
          <p:nvPr/>
        </p:nvSpPr>
        <p:spPr bwMode="auto">
          <a:xfrm>
            <a:off x="8467725" y="4057650"/>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4" name="AutoShape 202"/>
          <p:cNvSpPr>
            <a:spLocks noChangeArrowheads="1"/>
          </p:cNvSpPr>
          <p:nvPr/>
        </p:nvSpPr>
        <p:spPr bwMode="auto">
          <a:xfrm>
            <a:off x="6894513" y="3944938"/>
            <a:ext cx="1384300" cy="409575"/>
          </a:xfrm>
          <a:prstGeom prst="wedgeRectCallout">
            <a:avLst>
              <a:gd name="adj1" fmla="val 58602"/>
              <a:gd name="adj2" fmla="val -14343"/>
            </a:avLst>
          </a:prstGeom>
          <a:solidFill>
            <a:srgbClr val="EAEAEA"/>
          </a:solidFill>
          <a:ln w="12700">
            <a:solidFill>
              <a:schemeClr val="tx1"/>
            </a:solidFill>
            <a:miter lim="800000"/>
            <a:headEnd type="none" w="sm" len="sm"/>
            <a:tailEnd type="none" w="sm" len="sm"/>
          </a:ln>
        </p:spPr>
        <p:txBody>
          <a:bodyPr wrap="none">
            <a:spAutoFit/>
          </a:bodyPr>
          <a:lstStyle/>
          <a:p>
            <a:pPr algn="r" eaLnBrk="0" hangingPunct="0"/>
            <a:r>
              <a:rPr lang="en-US" sz="1000" b="1" i="0">
                <a:latin typeface="Arial" pitchFamily="34" charset="0"/>
              </a:rPr>
              <a:t>Ameritrade’s</a:t>
            </a:r>
          </a:p>
          <a:p>
            <a:pPr algn="r" eaLnBrk="0" hangingPunct="0"/>
            <a:r>
              <a:rPr lang="en-US" sz="1000" b="1" i="0">
                <a:latin typeface="Arial" pitchFamily="34" charset="0"/>
              </a:rPr>
              <a:t>5 second guarantee</a:t>
            </a:r>
          </a:p>
        </p:txBody>
      </p:sp>
      <p:sp>
        <p:nvSpPr>
          <p:cNvPr id="40025" name="AutoShape 203"/>
          <p:cNvSpPr>
            <a:spLocks noChangeArrowheads="1"/>
          </p:cNvSpPr>
          <p:nvPr/>
        </p:nvSpPr>
        <p:spPr bwMode="auto">
          <a:xfrm rot="-3171382">
            <a:off x="3263900" y="4630738"/>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vert="eaVert" wrap="none" anchor="ctr"/>
          <a:lstStyle/>
          <a:p>
            <a:endParaRPr lang="en-US"/>
          </a:p>
        </p:txBody>
      </p:sp>
      <p:sp>
        <p:nvSpPr>
          <p:cNvPr id="40026" name="Text Box 204"/>
          <p:cNvSpPr txBox="1">
            <a:spLocks noChangeArrowheads="1"/>
          </p:cNvSpPr>
          <p:nvPr/>
        </p:nvSpPr>
        <p:spPr bwMode="auto">
          <a:xfrm>
            <a:off x="2555875" y="5053013"/>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
        <p:nvSpPr>
          <p:cNvPr id="40027" name="AutoShape 205"/>
          <p:cNvSpPr>
            <a:spLocks noChangeArrowheads="1"/>
          </p:cNvSpPr>
          <p:nvPr/>
        </p:nvSpPr>
        <p:spPr bwMode="auto">
          <a:xfrm rot="7702073">
            <a:off x="7366000" y="2717800"/>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rot="10800000" vert="eaVert" wrap="none" anchor="ctr"/>
          <a:lstStyle/>
          <a:p>
            <a:endParaRPr lang="en-US"/>
          </a:p>
        </p:txBody>
      </p:sp>
      <p:sp>
        <p:nvSpPr>
          <p:cNvPr id="40028" name="Text Box 206"/>
          <p:cNvSpPr txBox="1">
            <a:spLocks noChangeArrowheads="1"/>
          </p:cNvSpPr>
          <p:nvPr/>
        </p:nvSpPr>
        <p:spPr bwMode="auto">
          <a:xfrm>
            <a:off x="6657975" y="3140075"/>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Improvement and the Efficient Frontier</a:t>
            </a:r>
          </a:p>
        </p:txBody>
      </p:sp>
      <p:sp>
        <p:nvSpPr>
          <p:cNvPr id="40963" name="Rectangle 3"/>
          <p:cNvSpPr>
            <a:spLocks noGrp="1" noChangeArrowheads="1"/>
          </p:cNvSpPr>
          <p:nvPr>
            <p:ph type="body" idx="1"/>
          </p:nvPr>
        </p:nvSpPr>
        <p:spPr>
          <a:xfrm>
            <a:off x="455613" y="1114425"/>
            <a:ext cx="8229600" cy="989013"/>
          </a:xfrm>
        </p:spPr>
        <p:txBody>
          <a:bodyPr/>
          <a:lstStyle/>
          <a:p>
            <a:pPr eaLnBrk="1" hangingPunct="1"/>
            <a:r>
              <a:rPr lang="en-US" smtClean="0"/>
              <a:t>Improvement creates options to increase differentiation or cost-efficiency</a:t>
            </a:r>
          </a:p>
          <a:p>
            <a:pPr eaLnBrk="1" hangingPunct="1"/>
            <a:r>
              <a:rPr lang="en-US" smtClean="0"/>
              <a:t>The frontier is the outer envelope of all competency trade-off curves</a:t>
            </a:r>
          </a:p>
        </p:txBody>
      </p:sp>
      <p:grpSp>
        <p:nvGrpSpPr>
          <p:cNvPr id="40964" name="Group 162"/>
          <p:cNvGrpSpPr>
            <a:grpSpLocks/>
          </p:cNvGrpSpPr>
          <p:nvPr/>
        </p:nvGrpSpPr>
        <p:grpSpPr bwMode="auto">
          <a:xfrm>
            <a:off x="361950" y="2354263"/>
            <a:ext cx="3787775" cy="3222625"/>
            <a:chOff x="228" y="1483"/>
            <a:chExt cx="2386" cy="2030"/>
          </a:xfrm>
        </p:grpSpPr>
        <p:sp>
          <p:nvSpPr>
            <p:cNvPr id="41049" name="Freeform 5"/>
            <p:cNvSpPr>
              <a:spLocks/>
            </p:cNvSpPr>
            <p:nvPr/>
          </p:nvSpPr>
          <p:spPr bwMode="auto">
            <a:xfrm>
              <a:off x="459" y="1516"/>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41050" name="Rectangle 6"/>
            <p:cNvSpPr>
              <a:spLocks noChangeArrowheads="1"/>
            </p:cNvSpPr>
            <p:nvPr/>
          </p:nvSpPr>
          <p:spPr bwMode="auto">
            <a:xfrm>
              <a:off x="464" y="1525"/>
              <a:ext cx="2057" cy="1792"/>
            </a:xfrm>
            <a:prstGeom prst="rect">
              <a:avLst/>
            </a:prstGeom>
            <a:noFill/>
            <a:ln w="7938">
              <a:solidFill>
                <a:srgbClr val="FFFFFF"/>
              </a:solidFill>
              <a:miter lim="800000"/>
              <a:headEnd/>
              <a:tailEnd/>
            </a:ln>
          </p:spPr>
          <p:txBody>
            <a:bodyPr/>
            <a:lstStyle/>
            <a:p>
              <a:endParaRPr lang="en-US"/>
            </a:p>
          </p:txBody>
        </p:sp>
        <p:sp>
          <p:nvSpPr>
            <p:cNvPr id="41051" name="Line 7"/>
            <p:cNvSpPr>
              <a:spLocks noChangeShapeType="1"/>
            </p:cNvSpPr>
            <p:nvPr/>
          </p:nvSpPr>
          <p:spPr bwMode="auto">
            <a:xfrm>
              <a:off x="464" y="1525"/>
              <a:ext cx="2057" cy="1"/>
            </a:xfrm>
            <a:prstGeom prst="line">
              <a:avLst/>
            </a:prstGeom>
            <a:noFill/>
            <a:ln w="7938">
              <a:solidFill>
                <a:srgbClr val="000000"/>
              </a:solidFill>
              <a:round/>
              <a:headEnd/>
              <a:tailEnd/>
            </a:ln>
          </p:spPr>
          <p:txBody>
            <a:bodyPr/>
            <a:lstStyle/>
            <a:p>
              <a:endParaRPr lang="en-US"/>
            </a:p>
          </p:txBody>
        </p:sp>
        <p:sp>
          <p:nvSpPr>
            <p:cNvPr id="41052" name="Freeform 8"/>
            <p:cNvSpPr>
              <a:spLocks/>
            </p:cNvSpPr>
            <p:nvPr/>
          </p:nvSpPr>
          <p:spPr bwMode="auto">
            <a:xfrm>
              <a:off x="464" y="1525"/>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41053" name="Line 9"/>
            <p:cNvSpPr>
              <a:spLocks noChangeShapeType="1"/>
            </p:cNvSpPr>
            <p:nvPr/>
          </p:nvSpPr>
          <p:spPr bwMode="auto">
            <a:xfrm flipV="1">
              <a:off x="464" y="1525"/>
              <a:ext cx="1" cy="1792"/>
            </a:xfrm>
            <a:prstGeom prst="line">
              <a:avLst/>
            </a:prstGeom>
            <a:noFill/>
            <a:ln w="7938">
              <a:solidFill>
                <a:srgbClr val="000000"/>
              </a:solidFill>
              <a:round/>
              <a:headEnd/>
              <a:tailEnd/>
            </a:ln>
          </p:spPr>
          <p:txBody>
            <a:bodyPr/>
            <a:lstStyle/>
            <a:p>
              <a:endParaRPr lang="en-US"/>
            </a:p>
          </p:txBody>
        </p:sp>
        <p:sp>
          <p:nvSpPr>
            <p:cNvPr id="41054" name="Line 10"/>
            <p:cNvSpPr>
              <a:spLocks noChangeShapeType="1"/>
            </p:cNvSpPr>
            <p:nvPr/>
          </p:nvSpPr>
          <p:spPr bwMode="auto">
            <a:xfrm flipV="1">
              <a:off x="464" y="3296"/>
              <a:ext cx="1" cy="21"/>
            </a:xfrm>
            <a:prstGeom prst="line">
              <a:avLst/>
            </a:prstGeom>
            <a:noFill/>
            <a:ln w="7938">
              <a:solidFill>
                <a:srgbClr val="000000"/>
              </a:solidFill>
              <a:round/>
              <a:headEnd/>
              <a:tailEnd/>
            </a:ln>
          </p:spPr>
          <p:txBody>
            <a:bodyPr/>
            <a:lstStyle/>
            <a:p>
              <a:endParaRPr lang="en-US"/>
            </a:p>
          </p:txBody>
        </p:sp>
        <p:sp>
          <p:nvSpPr>
            <p:cNvPr id="41055" name="Line 11"/>
            <p:cNvSpPr>
              <a:spLocks noChangeShapeType="1"/>
            </p:cNvSpPr>
            <p:nvPr/>
          </p:nvSpPr>
          <p:spPr bwMode="auto">
            <a:xfrm>
              <a:off x="464" y="1525"/>
              <a:ext cx="1" cy="21"/>
            </a:xfrm>
            <a:prstGeom prst="line">
              <a:avLst/>
            </a:prstGeom>
            <a:noFill/>
            <a:ln w="7938">
              <a:solidFill>
                <a:srgbClr val="000000"/>
              </a:solidFill>
              <a:round/>
              <a:headEnd/>
              <a:tailEnd/>
            </a:ln>
          </p:spPr>
          <p:txBody>
            <a:bodyPr/>
            <a:lstStyle/>
            <a:p>
              <a:endParaRPr lang="en-US"/>
            </a:p>
          </p:txBody>
        </p:sp>
        <p:sp>
          <p:nvSpPr>
            <p:cNvPr id="41056" name="Line 12"/>
            <p:cNvSpPr>
              <a:spLocks noChangeShapeType="1"/>
            </p:cNvSpPr>
            <p:nvPr/>
          </p:nvSpPr>
          <p:spPr bwMode="auto">
            <a:xfrm flipV="1">
              <a:off x="805" y="3296"/>
              <a:ext cx="1" cy="21"/>
            </a:xfrm>
            <a:prstGeom prst="line">
              <a:avLst/>
            </a:prstGeom>
            <a:noFill/>
            <a:ln w="7938">
              <a:solidFill>
                <a:srgbClr val="000000"/>
              </a:solidFill>
              <a:round/>
              <a:headEnd/>
              <a:tailEnd/>
            </a:ln>
          </p:spPr>
          <p:txBody>
            <a:bodyPr/>
            <a:lstStyle/>
            <a:p>
              <a:endParaRPr lang="en-US"/>
            </a:p>
          </p:txBody>
        </p:sp>
        <p:sp>
          <p:nvSpPr>
            <p:cNvPr id="41057" name="Line 13"/>
            <p:cNvSpPr>
              <a:spLocks noChangeShapeType="1"/>
            </p:cNvSpPr>
            <p:nvPr/>
          </p:nvSpPr>
          <p:spPr bwMode="auto">
            <a:xfrm>
              <a:off x="805" y="1525"/>
              <a:ext cx="1" cy="21"/>
            </a:xfrm>
            <a:prstGeom prst="line">
              <a:avLst/>
            </a:prstGeom>
            <a:noFill/>
            <a:ln w="7938">
              <a:solidFill>
                <a:srgbClr val="000000"/>
              </a:solidFill>
              <a:round/>
              <a:headEnd/>
              <a:tailEnd/>
            </a:ln>
          </p:spPr>
          <p:txBody>
            <a:bodyPr/>
            <a:lstStyle/>
            <a:p>
              <a:endParaRPr lang="en-US"/>
            </a:p>
          </p:txBody>
        </p:sp>
        <p:sp>
          <p:nvSpPr>
            <p:cNvPr id="41058" name="Line 14"/>
            <p:cNvSpPr>
              <a:spLocks noChangeShapeType="1"/>
            </p:cNvSpPr>
            <p:nvPr/>
          </p:nvSpPr>
          <p:spPr bwMode="auto">
            <a:xfrm flipV="1">
              <a:off x="1152" y="3296"/>
              <a:ext cx="1" cy="21"/>
            </a:xfrm>
            <a:prstGeom prst="line">
              <a:avLst/>
            </a:prstGeom>
            <a:noFill/>
            <a:ln w="7938">
              <a:solidFill>
                <a:srgbClr val="000000"/>
              </a:solidFill>
              <a:round/>
              <a:headEnd/>
              <a:tailEnd/>
            </a:ln>
          </p:spPr>
          <p:txBody>
            <a:bodyPr/>
            <a:lstStyle/>
            <a:p>
              <a:endParaRPr lang="en-US"/>
            </a:p>
          </p:txBody>
        </p:sp>
        <p:sp>
          <p:nvSpPr>
            <p:cNvPr id="41059" name="Line 15"/>
            <p:cNvSpPr>
              <a:spLocks noChangeShapeType="1"/>
            </p:cNvSpPr>
            <p:nvPr/>
          </p:nvSpPr>
          <p:spPr bwMode="auto">
            <a:xfrm>
              <a:off x="1152" y="1525"/>
              <a:ext cx="1" cy="21"/>
            </a:xfrm>
            <a:prstGeom prst="line">
              <a:avLst/>
            </a:prstGeom>
            <a:noFill/>
            <a:ln w="7938">
              <a:solidFill>
                <a:srgbClr val="000000"/>
              </a:solidFill>
              <a:round/>
              <a:headEnd/>
              <a:tailEnd/>
            </a:ln>
          </p:spPr>
          <p:txBody>
            <a:bodyPr/>
            <a:lstStyle/>
            <a:p>
              <a:endParaRPr lang="en-US"/>
            </a:p>
          </p:txBody>
        </p:sp>
        <p:sp>
          <p:nvSpPr>
            <p:cNvPr id="41060" name="Line 16"/>
            <p:cNvSpPr>
              <a:spLocks noChangeShapeType="1"/>
            </p:cNvSpPr>
            <p:nvPr/>
          </p:nvSpPr>
          <p:spPr bwMode="auto">
            <a:xfrm flipV="1">
              <a:off x="1493" y="3296"/>
              <a:ext cx="1" cy="21"/>
            </a:xfrm>
            <a:prstGeom prst="line">
              <a:avLst/>
            </a:prstGeom>
            <a:noFill/>
            <a:ln w="7938">
              <a:solidFill>
                <a:srgbClr val="000000"/>
              </a:solidFill>
              <a:round/>
              <a:headEnd/>
              <a:tailEnd/>
            </a:ln>
          </p:spPr>
          <p:txBody>
            <a:bodyPr/>
            <a:lstStyle/>
            <a:p>
              <a:endParaRPr lang="en-US"/>
            </a:p>
          </p:txBody>
        </p:sp>
        <p:sp>
          <p:nvSpPr>
            <p:cNvPr id="41061" name="Line 17"/>
            <p:cNvSpPr>
              <a:spLocks noChangeShapeType="1"/>
            </p:cNvSpPr>
            <p:nvPr/>
          </p:nvSpPr>
          <p:spPr bwMode="auto">
            <a:xfrm>
              <a:off x="1493" y="1525"/>
              <a:ext cx="1" cy="21"/>
            </a:xfrm>
            <a:prstGeom prst="line">
              <a:avLst/>
            </a:prstGeom>
            <a:noFill/>
            <a:ln w="7938">
              <a:solidFill>
                <a:srgbClr val="000000"/>
              </a:solidFill>
              <a:round/>
              <a:headEnd/>
              <a:tailEnd/>
            </a:ln>
          </p:spPr>
          <p:txBody>
            <a:bodyPr/>
            <a:lstStyle/>
            <a:p>
              <a:endParaRPr lang="en-US"/>
            </a:p>
          </p:txBody>
        </p:sp>
        <p:sp>
          <p:nvSpPr>
            <p:cNvPr id="41062" name="Line 18"/>
            <p:cNvSpPr>
              <a:spLocks noChangeShapeType="1"/>
            </p:cNvSpPr>
            <p:nvPr/>
          </p:nvSpPr>
          <p:spPr bwMode="auto">
            <a:xfrm flipV="1">
              <a:off x="1834" y="3296"/>
              <a:ext cx="1" cy="21"/>
            </a:xfrm>
            <a:prstGeom prst="line">
              <a:avLst/>
            </a:prstGeom>
            <a:noFill/>
            <a:ln w="7938">
              <a:solidFill>
                <a:srgbClr val="000000"/>
              </a:solidFill>
              <a:round/>
              <a:headEnd/>
              <a:tailEnd/>
            </a:ln>
          </p:spPr>
          <p:txBody>
            <a:bodyPr/>
            <a:lstStyle/>
            <a:p>
              <a:endParaRPr lang="en-US"/>
            </a:p>
          </p:txBody>
        </p:sp>
        <p:sp>
          <p:nvSpPr>
            <p:cNvPr id="41063" name="Line 19"/>
            <p:cNvSpPr>
              <a:spLocks noChangeShapeType="1"/>
            </p:cNvSpPr>
            <p:nvPr/>
          </p:nvSpPr>
          <p:spPr bwMode="auto">
            <a:xfrm>
              <a:off x="1834" y="1525"/>
              <a:ext cx="1" cy="21"/>
            </a:xfrm>
            <a:prstGeom prst="line">
              <a:avLst/>
            </a:prstGeom>
            <a:noFill/>
            <a:ln w="7938">
              <a:solidFill>
                <a:srgbClr val="000000"/>
              </a:solidFill>
              <a:round/>
              <a:headEnd/>
              <a:tailEnd/>
            </a:ln>
          </p:spPr>
          <p:txBody>
            <a:bodyPr/>
            <a:lstStyle/>
            <a:p>
              <a:endParaRPr lang="en-US"/>
            </a:p>
          </p:txBody>
        </p:sp>
        <p:sp>
          <p:nvSpPr>
            <p:cNvPr id="41064" name="Line 20"/>
            <p:cNvSpPr>
              <a:spLocks noChangeShapeType="1"/>
            </p:cNvSpPr>
            <p:nvPr/>
          </p:nvSpPr>
          <p:spPr bwMode="auto">
            <a:xfrm flipV="1">
              <a:off x="2180" y="3296"/>
              <a:ext cx="1" cy="21"/>
            </a:xfrm>
            <a:prstGeom prst="line">
              <a:avLst/>
            </a:prstGeom>
            <a:noFill/>
            <a:ln w="7938">
              <a:solidFill>
                <a:srgbClr val="000000"/>
              </a:solidFill>
              <a:round/>
              <a:headEnd/>
              <a:tailEnd/>
            </a:ln>
          </p:spPr>
          <p:txBody>
            <a:bodyPr/>
            <a:lstStyle/>
            <a:p>
              <a:endParaRPr lang="en-US"/>
            </a:p>
          </p:txBody>
        </p:sp>
        <p:sp>
          <p:nvSpPr>
            <p:cNvPr id="41065" name="Line 21"/>
            <p:cNvSpPr>
              <a:spLocks noChangeShapeType="1"/>
            </p:cNvSpPr>
            <p:nvPr/>
          </p:nvSpPr>
          <p:spPr bwMode="auto">
            <a:xfrm>
              <a:off x="2180" y="1525"/>
              <a:ext cx="1" cy="21"/>
            </a:xfrm>
            <a:prstGeom prst="line">
              <a:avLst/>
            </a:prstGeom>
            <a:noFill/>
            <a:ln w="7938">
              <a:solidFill>
                <a:srgbClr val="000000"/>
              </a:solidFill>
              <a:round/>
              <a:headEnd/>
              <a:tailEnd/>
            </a:ln>
          </p:spPr>
          <p:txBody>
            <a:bodyPr/>
            <a:lstStyle/>
            <a:p>
              <a:endParaRPr lang="en-US"/>
            </a:p>
          </p:txBody>
        </p:sp>
        <p:sp>
          <p:nvSpPr>
            <p:cNvPr id="41066" name="Line 22"/>
            <p:cNvSpPr>
              <a:spLocks noChangeShapeType="1"/>
            </p:cNvSpPr>
            <p:nvPr/>
          </p:nvSpPr>
          <p:spPr bwMode="auto">
            <a:xfrm flipV="1">
              <a:off x="2521" y="3296"/>
              <a:ext cx="1" cy="21"/>
            </a:xfrm>
            <a:prstGeom prst="line">
              <a:avLst/>
            </a:prstGeom>
            <a:noFill/>
            <a:ln w="7938">
              <a:solidFill>
                <a:srgbClr val="000000"/>
              </a:solidFill>
              <a:round/>
              <a:headEnd/>
              <a:tailEnd/>
            </a:ln>
          </p:spPr>
          <p:txBody>
            <a:bodyPr/>
            <a:lstStyle/>
            <a:p>
              <a:endParaRPr lang="en-US"/>
            </a:p>
          </p:txBody>
        </p:sp>
        <p:sp>
          <p:nvSpPr>
            <p:cNvPr id="41067" name="Line 23"/>
            <p:cNvSpPr>
              <a:spLocks noChangeShapeType="1"/>
            </p:cNvSpPr>
            <p:nvPr/>
          </p:nvSpPr>
          <p:spPr bwMode="auto">
            <a:xfrm>
              <a:off x="2521" y="1525"/>
              <a:ext cx="1" cy="21"/>
            </a:xfrm>
            <a:prstGeom prst="line">
              <a:avLst/>
            </a:prstGeom>
            <a:noFill/>
            <a:ln w="7938">
              <a:solidFill>
                <a:srgbClr val="000000"/>
              </a:solidFill>
              <a:round/>
              <a:headEnd/>
              <a:tailEnd/>
            </a:ln>
          </p:spPr>
          <p:txBody>
            <a:bodyPr/>
            <a:lstStyle/>
            <a:p>
              <a:endParaRPr lang="en-US"/>
            </a:p>
          </p:txBody>
        </p:sp>
        <p:sp>
          <p:nvSpPr>
            <p:cNvPr id="41068" name="Line 24"/>
            <p:cNvSpPr>
              <a:spLocks noChangeShapeType="1"/>
            </p:cNvSpPr>
            <p:nvPr/>
          </p:nvSpPr>
          <p:spPr bwMode="auto">
            <a:xfrm>
              <a:off x="464" y="3317"/>
              <a:ext cx="21" cy="1"/>
            </a:xfrm>
            <a:prstGeom prst="line">
              <a:avLst/>
            </a:prstGeom>
            <a:noFill/>
            <a:ln w="7938">
              <a:solidFill>
                <a:srgbClr val="000000"/>
              </a:solidFill>
              <a:round/>
              <a:headEnd/>
              <a:tailEnd/>
            </a:ln>
          </p:spPr>
          <p:txBody>
            <a:bodyPr/>
            <a:lstStyle/>
            <a:p>
              <a:endParaRPr lang="en-US"/>
            </a:p>
          </p:txBody>
        </p:sp>
        <p:sp>
          <p:nvSpPr>
            <p:cNvPr id="41069" name="Line 25"/>
            <p:cNvSpPr>
              <a:spLocks noChangeShapeType="1"/>
            </p:cNvSpPr>
            <p:nvPr/>
          </p:nvSpPr>
          <p:spPr bwMode="auto">
            <a:xfrm flipH="1">
              <a:off x="2500" y="3317"/>
              <a:ext cx="21" cy="1"/>
            </a:xfrm>
            <a:prstGeom prst="line">
              <a:avLst/>
            </a:prstGeom>
            <a:noFill/>
            <a:ln w="7938">
              <a:solidFill>
                <a:srgbClr val="000000"/>
              </a:solidFill>
              <a:round/>
              <a:headEnd/>
              <a:tailEnd/>
            </a:ln>
          </p:spPr>
          <p:txBody>
            <a:bodyPr/>
            <a:lstStyle/>
            <a:p>
              <a:endParaRPr lang="en-US"/>
            </a:p>
          </p:txBody>
        </p:sp>
        <p:sp>
          <p:nvSpPr>
            <p:cNvPr id="41070" name="Rectangle 26"/>
            <p:cNvSpPr>
              <a:spLocks noChangeArrowheads="1"/>
            </p:cNvSpPr>
            <p:nvPr/>
          </p:nvSpPr>
          <p:spPr bwMode="auto">
            <a:xfrm>
              <a:off x="407" y="325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41071" name="Line 27"/>
            <p:cNvSpPr>
              <a:spLocks noChangeShapeType="1"/>
            </p:cNvSpPr>
            <p:nvPr/>
          </p:nvSpPr>
          <p:spPr bwMode="auto">
            <a:xfrm>
              <a:off x="464" y="3138"/>
              <a:ext cx="21" cy="1"/>
            </a:xfrm>
            <a:prstGeom prst="line">
              <a:avLst/>
            </a:prstGeom>
            <a:noFill/>
            <a:ln w="7938">
              <a:solidFill>
                <a:srgbClr val="000000"/>
              </a:solidFill>
              <a:round/>
              <a:headEnd/>
              <a:tailEnd/>
            </a:ln>
          </p:spPr>
          <p:txBody>
            <a:bodyPr/>
            <a:lstStyle/>
            <a:p>
              <a:endParaRPr lang="en-US"/>
            </a:p>
          </p:txBody>
        </p:sp>
        <p:sp>
          <p:nvSpPr>
            <p:cNvPr id="41072" name="Line 28"/>
            <p:cNvSpPr>
              <a:spLocks noChangeShapeType="1"/>
            </p:cNvSpPr>
            <p:nvPr/>
          </p:nvSpPr>
          <p:spPr bwMode="auto">
            <a:xfrm flipH="1">
              <a:off x="2500" y="3138"/>
              <a:ext cx="21" cy="1"/>
            </a:xfrm>
            <a:prstGeom prst="line">
              <a:avLst/>
            </a:prstGeom>
            <a:noFill/>
            <a:ln w="7938">
              <a:solidFill>
                <a:srgbClr val="000000"/>
              </a:solidFill>
              <a:round/>
              <a:headEnd/>
              <a:tailEnd/>
            </a:ln>
          </p:spPr>
          <p:txBody>
            <a:bodyPr/>
            <a:lstStyle/>
            <a:p>
              <a:endParaRPr lang="en-US"/>
            </a:p>
          </p:txBody>
        </p:sp>
        <p:sp>
          <p:nvSpPr>
            <p:cNvPr id="41073" name="Rectangle 29"/>
            <p:cNvSpPr>
              <a:spLocks noChangeArrowheads="1"/>
            </p:cNvSpPr>
            <p:nvPr/>
          </p:nvSpPr>
          <p:spPr bwMode="auto">
            <a:xfrm>
              <a:off x="370" y="309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41074" name="Line 30"/>
            <p:cNvSpPr>
              <a:spLocks noChangeShapeType="1"/>
            </p:cNvSpPr>
            <p:nvPr/>
          </p:nvSpPr>
          <p:spPr bwMode="auto">
            <a:xfrm>
              <a:off x="464" y="2959"/>
              <a:ext cx="21" cy="1"/>
            </a:xfrm>
            <a:prstGeom prst="line">
              <a:avLst/>
            </a:prstGeom>
            <a:noFill/>
            <a:ln w="7938">
              <a:solidFill>
                <a:srgbClr val="000000"/>
              </a:solidFill>
              <a:round/>
              <a:headEnd/>
              <a:tailEnd/>
            </a:ln>
          </p:spPr>
          <p:txBody>
            <a:bodyPr/>
            <a:lstStyle/>
            <a:p>
              <a:endParaRPr lang="en-US"/>
            </a:p>
          </p:txBody>
        </p:sp>
        <p:sp>
          <p:nvSpPr>
            <p:cNvPr id="41075" name="Line 31"/>
            <p:cNvSpPr>
              <a:spLocks noChangeShapeType="1"/>
            </p:cNvSpPr>
            <p:nvPr/>
          </p:nvSpPr>
          <p:spPr bwMode="auto">
            <a:xfrm flipH="1">
              <a:off x="2500" y="2959"/>
              <a:ext cx="21" cy="1"/>
            </a:xfrm>
            <a:prstGeom prst="line">
              <a:avLst/>
            </a:prstGeom>
            <a:noFill/>
            <a:ln w="7938">
              <a:solidFill>
                <a:srgbClr val="000000"/>
              </a:solidFill>
              <a:round/>
              <a:headEnd/>
              <a:tailEnd/>
            </a:ln>
          </p:spPr>
          <p:txBody>
            <a:bodyPr/>
            <a:lstStyle/>
            <a:p>
              <a:endParaRPr lang="en-US"/>
            </a:p>
          </p:txBody>
        </p:sp>
        <p:sp>
          <p:nvSpPr>
            <p:cNvPr id="41076" name="Rectangle 32"/>
            <p:cNvSpPr>
              <a:spLocks noChangeArrowheads="1"/>
            </p:cNvSpPr>
            <p:nvPr/>
          </p:nvSpPr>
          <p:spPr bwMode="auto">
            <a:xfrm>
              <a:off x="370" y="29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41077" name="Line 33"/>
            <p:cNvSpPr>
              <a:spLocks noChangeShapeType="1"/>
            </p:cNvSpPr>
            <p:nvPr/>
          </p:nvSpPr>
          <p:spPr bwMode="auto">
            <a:xfrm>
              <a:off x="464" y="2781"/>
              <a:ext cx="21" cy="1"/>
            </a:xfrm>
            <a:prstGeom prst="line">
              <a:avLst/>
            </a:prstGeom>
            <a:noFill/>
            <a:ln w="7938">
              <a:solidFill>
                <a:srgbClr val="000000"/>
              </a:solidFill>
              <a:round/>
              <a:headEnd/>
              <a:tailEnd/>
            </a:ln>
          </p:spPr>
          <p:txBody>
            <a:bodyPr/>
            <a:lstStyle/>
            <a:p>
              <a:endParaRPr lang="en-US"/>
            </a:p>
          </p:txBody>
        </p:sp>
        <p:sp>
          <p:nvSpPr>
            <p:cNvPr id="41078" name="Line 34"/>
            <p:cNvSpPr>
              <a:spLocks noChangeShapeType="1"/>
            </p:cNvSpPr>
            <p:nvPr/>
          </p:nvSpPr>
          <p:spPr bwMode="auto">
            <a:xfrm flipH="1">
              <a:off x="2500" y="2781"/>
              <a:ext cx="21" cy="1"/>
            </a:xfrm>
            <a:prstGeom prst="line">
              <a:avLst/>
            </a:prstGeom>
            <a:noFill/>
            <a:ln w="7938">
              <a:solidFill>
                <a:srgbClr val="000000"/>
              </a:solidFill>
              <a:round/>
              <a:headEnd/>
              <a:tailEnd/>
            </a:ln>
          </p:spPr>
          <p:txBody>
            <a:bodyPr/>
            <a:lstStyle/>
            <a:p>
              <a:endParaRPr lang="en-US"/>
            </a:p>
          </p:txBody>
        </p:sp>
        <p:sp>
          <p:nvSpPr>
            <p:cNvPr id="41079" name="Rectangle 35"/>
            <p:cNvSpPr>
              <a:spLocks noChangeArrowheads="1"/>
            </p:cNvSpPr>
            <p:nvPr/>
          </p:nvSpPr>
          <p:spPr bwMode="auto">
            <a:xfrm>
              <a:off x="370" y="27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41080" name="Line 36"/>
            <p:cNvSpPr>
              <a:spLocks noChangeShapeType="1"/>
            </p:cNvSpPr>
            <p:nvPr/>
          </p:nvSpPr>
          <p:spPr bwMode="auto">
            <a:xfrm>
              <a:off x="464" y="2602"/>
              <a:ext cx="21" cy="1"/>
            </a:xfrm>
            <a:prstGeom prst="line">
              <a:avLst/>
            </a:prstGeom>
            <a:noFill/>
            <a:ln w="7938">
              <a:solidFill>
                <a:srgbClr val="000000"/>
              </a:solidFill>
              <a:round/>
              <a:headEnd/>
              <a:tailEnd/>
            </a:ln>
          </p:spPr>
          <p:txBody>
            <a:bodyPr/>
            <a:lstStyle/>
            <a:p>
              <a:endParaRPr lang="en-US"/>
            </a:p>
          </p:txBody>
        </p:sp>
        <p:sp>
          <p:nvSpPr>
            <p:cNvPr id="41081" name="Line 37"/>
            <p:cNvSpPr>
              <a:spLocks noChangeShapeType="1"/>
            </p:cNvSpPr>
            <p:nvPr/>
          </p:nvSpPr>
          <p:spPr bwMode="auto">
            <a:xfrm flipH="1">
              <a:off x="2500" y="2602"/>
              <a:ext cx="21" cy="1"/>
            </a:xfrm>
            <a:prstGeom prst="line">
              <a:avLst/>
            </a:prstGeom>
            <a:noFill/>
            <a:ln w="7938">
              <a:solidFill>
                <a:srgbClr val="000000"/>
              </a:solidFill>
              <a:round/>
              <a:headEnd/>
              <a:tailEnd/>
            </a:ln>
          </p:spPr>
          <p:txBody>
            <a:bodyPr/>
            <a:lstStyle/>
            <a:p>
              <a:endParaRPr lang="en-US"/>
            </a:p>
          </p:txBody>
        </p:sp>
        <p:sp>
          <p:nvSpPr>
            <p:cNvPr id="41082" name="Rectangle 38"/>
            <p:cNvSpPr>
              <a:spLocks noChangeArrowheads="1"/>
            </p:cNvSpPr>
            <p:nvPr/>
          </p:nvSpPr>
          <p:spPr bwMode="auto">
            <a:xfrm>
              <a:off x="370" y="25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41083" name="Line 39"/>
            <p:cNvSpPr>
              <a:spLocks noChangeShapeType="1"/>
            </p:cNvSpPr>
            <p:nvPr/>
          </p:nvSpPr>
          <p:spPr bwMode="auto">
            <a:xfrm>
              <a:off x="464" y="2423"/>
              <a:ext cx="21" cy="1"/>
            </a:xfrm>
            <a:prstGeom prst="line">
              <a:avLst/>
            </a:prstGeom>
            <a:noFill/>
            <a:ln w="7938">
              <a:solidFill>
                <a:srgbClr val="000000"/>
              </a:solidFill>
              <a:round/>
              <a:headEnd/>
              <a:tailEnd/>
            </a:ln>
          </p:spPr>
          <p:txBody>
            <a:bodyPr/>
            <a:lstStyle/>
            <a:p>
              <a:endParaRPr lang="en-US"/>
            </a:p>
          </p:txBody>
        </p:sp>
        <p:sp>
          <p:nvSpPr>
            <p:cNvPr id="41084" name="Line 40"/>
            <p:cNvSpPr>
              <a:spLocks noChangeShapeType="1"/>
            </p:cNvSpPr>
            <p:nvPr/>
          </p:nvSpPr>
          <p:spPr bwMode="auto">
            <a:xfrm flipH="1">
              <a:off x="2500" y="2423"/>
              <a:ext cx="21" cy="1"/>
            </a:xfrm>
            <a:prstGeom prst="line">
              <a:avLst/>
            </a:prstGeom>
            <a:noFill/>
            <a:ln w="7938">
              <a:solidFill>
                <a:srgbClr val="000000"/>
              </a:solidFill>
              <a:round/>
              <a:headEnd/>
              <a:tailEnd/>
            </a:ln>
          </p:spPr>
          <p:txBody>
            <a:bodyPr/>
            <a:lstStyle/>
            <a:p>
              <a:endParaRPr lang="en-US"/>
            </a:p>
          </p:txBody>
        </p:sp>
        <p:sp>
          <p:nvSpPr>
            <p:cNvPr id="41085" name="Rectangle 41"/>
            <p:cNvSpPr>
              <a:spLocks noChangeArrowheads="1"/>
            </p:cNvSpPr>
            <p:nvPr/>
          </p:nvSpPr>
          <p:spPr bwMode="auto">
            <a:xfrm>
              <a:off x="370" y="23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41086" name="Line 42"/>
            <p:cNvSpPr>
              <a:spLocks noChangeShapeType="1"/>
            </p:cNvSpPr>
            <p:nvPr/>
          </p:nvSpPr>
          <p:spPr bwMode="auto">
            <a:xfrm>
              <a:off x="464" y="2239"/>
              <a:ext cx="21" cy="1"/>
            </a:xfrm>
            <a:prstGeom prst="line">
              <a:avLst/>
            </a:prstGeom>
            <a:noFill/>
            <a:ln w="7938">
              <a:solidFill>
                <a:srgbClr val="000000"/>
              </a:solidFill>
              <a:round/>
              <a:headEnd/>
              <a:tailEnd/>
            </a:ln>
          </p:spPr>
          <p:txBody>
            <a:bodyPr/>
            <a:lstStyle/>
            <a:p>
              <a:endParaRPr lang="en-US"/>
            </a:p>
          </p:txBody>
        </p:sp>
        <p:sp>
          <p:nvSpPr>
            <p:cNvPr id="41087" name="Line 43"/>
            <p:cNvSpPr>
              <a:spLocks noChangeShapeType="1"/>
            </p:cNvSpPr>
            <p:nvPr/>
          </p:nvSpPr>
          <p:spPr bwMode="auto">
            <a:xfrm flipH="1">
              <a:off x="2500" y="2239"/>
              <a:ext cx="21" cy="1"/>
            </a:xfrm>
            <a:prstGeom prst="line">
              <a:avLst/>
            </a:prstGeom>
            <a:noFill/>
            <a:ln w="7938">
              <a:solidFill>
                <a:srgbClr val="000000"/>
              </a:solidFill>
              <a:round/>
              <a:headEnd/>
              <a:tailEnd/>
            </a:ln>
          </p:spPr>
          <p:txBody>
            <a:bodyPr/>
            <a:lstStyle/>
            <a:p>
              <a:endParaRPr lang="en-US"/>
            </a:p>
          </p:txBody>
        </p:sp>
        <p:sp>
          <p:nvSpPr>
            <p:cNvPr id="41088" name="Rectangle 44"/>
            <p:cNvSpPr>
              <a:spLocks noChangeArrowheads="1"/>
            </p:cNvSpPr>
            <p:nvPr/>
          </p:nvSpPr>
          <p:spPr bwMode="auto">
            <a:xfrm>
              <a:off x="370" y="219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41089" name="Line 45"/>
            <p:cNvSpPr>
              <a:spLocks noChangeShapeType="1"/>
            </p:cNvSpPr>
            <p:nvPr/>
          </p:nvSpPr>
          <p:spPr bwMode="auto">
            <a:xfrm>
              <a:off x="464" y="2061"/>
              <a:ext cx="21" cy="1"/>
            </a:xfrm>
            <a:prstGeom prst="line">
              <a:avLst/>
            </a:prstGeom>
            <a:noFill/>
            <a:ln w="7938">
              <a:solidFill>
                <a:srgbClr val="000000"/>
              </a:solidFill>
              <a:round/>
              <a:headEnd/>
              <a:tailEnd/>
            </a:ln>
          </p:spPr>
          <p:txBody>
            <a:bodyPr/>
            <a:lstStyle/>
            <a:p>
              <a:endParaRPr lang="en-US"/>
            </a:p>
          </p:txBody>
        </p:sp>
        <p:sp>
          <p:nvSpPr>
            <p:cNvPr id="41090" name="Line 46"/>
            <p:cNvSpPr>
              <a:spLocks noChangeShapeType="1"/>
            </p:cNvSpPr>
            <p:nvPr/>
          </p:nvSpPr>
          <p:spPr bwMode="auto">
            <a:xfrm flipH="1">
              <a:off x="2500" y="2061"/>
              <a:ext cx="21" cy="1"/>
            </a:xfrm>
            <a:prstGeom prst="line">
              <a:avLst/>
            </a:prstGeom>
            <a:noFill/>
            <a:ln w="7938">
              <a:solidFill>
                <a:srgbClr val="000000"/>
              </a:solidFill>
              <a:round/>
              <a:headEnd/>
              <a:tailEnd/>
            </a:ln>
          </p:spPr>
          <p:txBody>
            <a:bodyPr/>
            <a:lstStyle/>
            <a:p>
              <a:endParaRPr lang="en-US"/>
            </a:p>
          </p:txBody>
        </p:sp>
        <p:sp>
          <p:nvSpPr>
            <p:cNvPr id="41091" name="Rectangle 47"/>
            <p:cNvSpPr>
              <a:spLocks noChangeArrowheads="1"/>
            </p:cNvSpPr>
            <p:nvPr/>
          </p:nvSpPr>
          <p:spPr bwMode="auto">
            <a:xfrm>
              <a:off x="370" y="201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41092" name="Line 48"/>
            <p:cNvSpPr>
              <a:spLocks noChangeShapeType="1"/>
            </p:cNvSpPr>
            <p:nvPr/>
          </p:nvSpPr>
          <p:spPr bwMode="auto">
            <a:xfrm>
              <a:off x="464" y="1882"/>
              <a:ext cx="21" cy="1"/>
            </a:xfrm>
            <a:prstGeom prst="line">
              <a:avLst/>
            </a:prstGeom>
            <a:noFill/>
            <a:ln w="7938">
              <a:solidFill>
                <a:srgbClr val="000000"/>
              </a:solidFill>
              <a:round/>
              <a:headEnd/>
              <a:tailEnd/>
            </a:ln>
          </p:spPr>
          <p:txBody>
            <a:bodyPr/>
            <a:lstStyle/>
            <a:p>
              <a:endParaRPr lang="en-US"/>
            </a:p>
          </p:txBody>
        </p:sp>
        <p:sp>
          <p:nvSpPr>
            <p:cNvPr id="41093" name="Line 49"/>
            <p:cNvSpPr>
              <a:spLocks noChangeShapeType="1"/>
            </p:cNvSpPr>
            <p:nvPr/>
          </p:nvSpPr>
          <p:spPr bwMode="auto">
            <a:xfrm flipH="1">
              <a:off x="2500" y="1882"/>
              <a:ext cx="21" cy="1"/>
            </a:xfrm>
            <a:prstGeom prst="line">
              <a:avLst/>
            </a:prstGeom>
            <a:noFill/>
            <a:ln w="7938">
              <a:solidFill>
                <a:srgbClr val="000000"/>
              </a:solidFill>
              <a:round/>
              <a:headEnd/>
              <a:tailEnd/>
            </a:ln>
          </p:spPr>
          <p:txBody>
            <a:bodyPr/>
            <a:lstStyle/>
            <a:p>
              <a:endParaRPr lang="en-US"/>
            </a:p>
          </p:txBody>
        </p:sp>
        <p:sp>
          <p:nvSpPr>
            <p:cNvPr id="41094" name="Rectangle 50"/>
            <p:cNvSpPr>
              <a:spLocks noChangeArrowheads="1"/>
            </p:cNvSpPr>
            <p:nvPr/>
          </p:nvSpPr>
          <p:spPr bwMode="auto">
            <a:xfrm>
              <a:off x="370" y="184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41095" name="Line 51"/>
            <p:cNvSpPr>
              <a:spLocks noChangeShapeType="1"/>
            </p:cNvSpPr>
            <p:nvPr/>
          </p:nvSpPr>
          <p:spPr bwMode="auto">
            <a:xfrm>
              <a:off x="464" y="1704"/>
              <a:ext cx="21" cy="1"/>
            </a:xfrm>
            <a:prstGeom prst="line">
              <a:avLst/>
            </a:prstGeom>
            <a:noFill/>
            <a:ln w="7938">
              <a:solidFill>
                <a:srgbClr val="000000"/>
              </a:solidFill>
              <a:round/>
              <a:headEnd/>
              <a:tailEnd/>
            </a:ln>
          </p:spPr>
          <p:txBody>
            <a:bodyPr/>
            <a:lstStyle/>
            <a:p>
              <a:endParaRPr lang="en-US"/>
            </a:p>
          </p:txBody>
        </p:sp>
        <p:sp>
          <p:nvSpPr>
            <p:cNvPr id="41096" name="Line 52"/>
            <p:cNvSpPr>
              <a:spLocks noChangeShapeType="1"/>
            </p:cNvSpPr>
            <p:nvPr/>
          </p:nvSpPr>
          <p:spPr bwMode="auto">
            <a:xfrm flipH="1">
              <a:off x="2500" y="1704"/>
              <a:ext cx="21" cy="1"/>
            </a:xfrm>
            <a:prstGeom prst="line">
              <a:avLst/>
            </a:prstGeom>
            <a:noFill/>
            <a:ln w="7938">
              <a:solidFill>
                <a:srgbClr val="000000"/>
              </a:solidFill>
              <a:round/>
              <a:headEnd/>
              <a:tailEnd/>
            </a:ln>
          </p:spPr>
          <p:txBody>
            <a:bodyPr/>
            <a:lstStyle/>
            <a:p>
              <a:endParaRPr lang="en-US"/>
            </a:p>
          </p:txBody>
        </p:sp>
        <p:sp>
          <p:nvSpPr>
            <p:cNvPr id="41097" name="Rectangle 53"/>
            <p:cNvSpPr>
              <a:spLocks noChangeArrowheads="1"/>
            </p:cNvSpPr>
            <p:nvPr/>
          </p:nvSpPr>
          <p:spPr bwMode="auto">
            <a:xfrm>
              <a:off x="370" y="166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41098" name="Line 54"/>
            <p:cNvSpPr>
              <a:spLocks noChangeShapeType="1"/>
            </p:cNvSpPr>
            <p:nvPr/>
          </p:nvSpPr>
          <p:spPr bwMode="auto">
            <a:xfrm>
              <a:off x="464" y="1525"/>
              <a:ext cx="21" cy="1"/>
            </a:xfrm>
            <a:prstGeom prst="line">
              <a:avLst/>
            </a:prstGeom>
            <a:noFill/>
            <a:ln w="7938">
              <a:solidFill>
                <a:srgbClr val="000000"/>
              </a:solidFill>
              <a:round/>
              <a:headEnd/>
              <a:tailEnd/>
            </a:ln>
          </p:spPr>
          <p:txBody>
            <a:bodyPr/>
            <a:lstStyle/>
            <a:p>
              <a:endParaRPr lang="en-US"/>
            </a:p>
          </p:txBody>
        </p:sp>
        <p:sp>
          <p:nvSpPr>
            <p:cNvPr id="41099" name="Line 55"/>
            <p:cNvSpPr>
              <a:spLocks noChangeShapeType="1"/>
            </p:cNvSpPr>
            <p:nvPr/>
          </p:nvSpPr>
          <p:spPr bwMode="auto">
            <a:xfrm flipH="1">
              <a:off x="2500" y="1525"/>
              <a:ext cx="21" cy="1"/>
            </a:xfrm>
            <a:prstGeom prst="line">
              <a:avLst/>
            </a:prstGeom>
            <a:noFill/>
            <a:ln w="7938">
              <a:solidFill>
                <a:srgbClr val="000000"/>
              </a:solidFill>
              <a:round/>
              <a:headEnd/>
              <a:tailEnd/>
            </a:ln>
          </p:spPr>
          <p:txBody>
            <a:bodyPr/>
            <a:lstStyle/>
            <a:p>
              <a:endParaRPr lang="en-US"/>
            </a:p>
          </p:txBody>
        </p:sp>
        <p:sp>
          <p:nvSpPr>
            <p:cNvPr id="41100" name="Rectangle 56"/>
            <p:cNvSpPr>
              <a:spLocks noChangeArrowheads="1"/>
            </p:cNvSpPr>
            <p:nvPr/>
          </p:nvSpPr>
          <p:spPr bwMode="auto">
            <a:xfrm>
              <a:off x="333" y="148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01" name="Rectangle 57"/>
            <p:cNvSpPr>
              <a:spLocks noChangeArrowheads="1"/>
            </p:cNvSpPr>
            <p:nvPr/>
          </p:nvSpPr>
          <p:spPr bwMode="auto">
            <a:xfrm rot="-5400000">
              <a:off x="-91" y="232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Product  Selection </a:t>
              </a:r>
              <a:r>
                <a:rPr lang="en-US" sz="900">
                  <a:solidFill>
                    <a:srgbClr val="000000"/>
                  </a:solidFill>
                  <a:latin typeface="Helvetica" pitchFamily="34" charset="0"/>
                </a:rPr>
                <a:t>N</a:t>
              </a:r>
              <a:r>
                <a:rPr lang="en-US" sz="900" b="1" i="0">
                  <a:solidFill>
                    <a:srgbClr val="000000"/>
                  </a:solidFill>
                  <a:latin typeface="Helvetica" pitchFamily="34" charset="0"/>
                </a:rPr>
                <a:t> </a:t>
              </a:r>
              <a:endParaRPr lang="en-US" b="1" i="0"/>
            </a:p>
          </p:txBody>
        </p:sp>
        <p:sp>
          <p:nvSpPr>
            <p:cNvPr id="41102" name="Rectangle 58"/>
            <p:cNvSpPr>
              <a:spLocks noChangeArrowheads="1"/>
            </p:cNvSpPr>
            <p:nvPr/>
          </p:nvSpPr>
          <p:spPr bwMode="auto">
            <a:xfrm>
              <a:off x="1167" y="342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Unit Cost </a:t>
              </a:r>
              <a:r>
                <a:rPr lang="en-US" sz="900">
                  <a:solidFill>
                    <a:srgbClr val="000000"/>
                  </a:solidFill>
                  <a:latin typeface="Helvetica" pitchFamily="34" charset="0"/>
                </a:rPr>
                <a:t>c</a:t>
              </a:r>
              <a:r>
                <a:rPr lang="en-US" sz="900" b="1">
                  <a:solidFill>
                    <a:srgbClr val="000000"/>
                  </a:solidFill>
                  <a:latin typeface="Helvetica" pitchFamily="34" charset="0"/>
                </a:rPr>
                <a:t> </a:t>
              </a:r>
              <a:r>
                <a:rPr lang="en-US" sz="900" b="1" i="0">
                  <a:solidFill>
                    <a:srgbClr val="000000"/>
                  </a:solidFill>
                  <a:latin typeface="Helvetica" pitchFamily="34" charset="0"/>
                </a:rPr>
                <a:t>(inverted)</a:t>
              </a:r>
              <a:endParaRPr lang="en-US" b="1" i="0"/>
            </a:p>
          </p:txBody>
        </p:sp>
        <p:sp>
          <p:nvSpPr>
            <p:cNvPr id="41103" name="Rectangle 59"/>
            <p:cNvSpPr>
              <a:spLocks noChangeArrowheads="1"/>
            </p:cNvSpPr>
            <p:nvPr/>
          </p:nvSpPr>
          <p:spPr bwMode="auto">
            <a:xfrm>
              <a:off x="37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41104" name="Rectangle 60"/>
            <p:cNvSpPr>
              <a:spLocks noChangeArrowheads="1"/>
            </p:cNvSpPr>
            <p:nvPr/>
          </p:nvSpPr>
          <p:spPr bwMode="auto">
            <a:xfrm>
              <a:off x="71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41105" name="Rectangle 61"/>
            <p:cNvSpPr>
              <a:spLocks noChangeArrowheads="1"/>
            </p:cNvSpPr>
            <p:nvPr/>
          </p:nvSpPr>
          <p:spPr bwMode="auto">
            <a:xfrm>
              <a:off x="1058"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41106" name="Rectangle 62"/>
            <p:cNvSpPr>
              <a:spLocks noChangeArrowheads="1"/>
            </p:cNvSpPr>
            <p:nvPr/>
          </p:nvSpPr>
          <p:spPr bwMode="auto">
            <a:xfrm>
              <a:off x="1402"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41107" name="Rectangle 63"/>
            <p:cNvSpPr>
              <a:spLocks noChangeArrowheads="1"/>
            </p:cNvSpPr>
            <p:nvPr/>
          </p:nvSpPr>
          <p:spPr bwMode="auto">
            <a:xfrm>
              <a:off x="1746"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41108" name="Rectangle 64"/>
            <p:cNvSpPr>
              <a:spLocks noChangeArrowheads="1"/>
            </p:cNvSpPr>
            <p:nvPr/>
          </p:nvSpPr>
          <p:spPr bwMode="auto">
            <a:xfrm>
              <a:off x="209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41109" name="Rectangle 65"/>
            <p:cNvSpPr>
              <a:spLocks noChangeArrowheads="1"/>
            </p:cNvSpPr>
            <p:nvPr/>
          </p:nvSpPr>
          <p:spPr bwMode="auto">
            <a:xfrm>
              <a:off x="243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10" name="Freeform 66"/>
            <p:cNvSpPr>
              <a:spLocks/>
            </p:cNvSpPr>
            <p:nvPr/>
          </p:nvSpPr>
          <p:spPr bwMode="auto">
            <a:xfrm rot="-5400000">
              <a:off x="688" y="1647"/>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1" name="Line 67"/>
            <p:cNvSpPr>
              <a:spLocks noChangeShapeType="1"/>
            </p:cNvSpPr>
            <p:nvPr/>
          </p:nvSpPr>
          <p:spPr bwMode="auto">
            <a:xfrm>
              <a:off x="459" y="2866"/>
              <a:ext cx="1379"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2" name="Line 68"/>
            <p:cNvSpPr>
              <a:spLocks noChangeShapeType="1"/>
            </p:cNvSpPr>
            <p:nvPr/>
          </p:nvSpPr>
          <p:spPr bwMode="auto">
            <a:xfrm flipV="1">
              <a:off x="1833" y="2860"/>
              <a:ext cx="0" cy="456"/>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3" name="Line 69"/>
            <p:cNvSpPr>
              <a:spLocks noChangeShapeType="1"/>
            </p:cNvSpPr>
            <p:nvPr/>
          </p:nvSpPr>
          <p:spPr bwMode="auto">
            <a:xfrm flipV="1">
              <a:off x="1663" y="2617"/>
              <a:ext cx="0" cy="699"/>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4" name="Line 70"/>
            <p:cNvSpPr>
              <a:spLocks noChangeShapeType="1"/>
            </p:cNvSpPr>
            <p:nvPr/>
          </p:nvSpPr>
          <p:spPr bwMode="auto">
            <a:xfrm flipH="1">
              <a:off x="462" y="2617"/>
              <a:ext cx="120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5" name="Freeform 71"/>
            <p:cNvSpPr>
              <a:spLocks/>
            </p:cNvSpPr>
            <p:nvPr/>
          </p:nvSpPr>
          <p:spPr bwMode="auto">
            <a:xfrm>
              <a:off x="1661" y="2616"/>
              <a:ext cx="175" cy="256"/>
            </a:xfrm>
            <a:custGeom>
              <a:avLst/>
              <a:gdLst>
                <a:gd name="T0" fmla="*/ 0 w 175"/>
                <a:gd name="T1" fmla="*/ 256 h 256"/>
                <a:gd name="T2" fmla="*/ 175 w 175"/>
                <a:gd name="T3" fmla="*/ 256 h 256"/>
                <a:gd name="T4" fmla="*/ 130 w 175"/>
                <a:gd name="T5" fmla="*/ 193 h 256"/>
                <a:gd name="T6" fmla="*/ 85 w 175"/>
                <a:gd name="T7" fmla="*/ 135 h 256"/>
                <a:gd name="T8" fmla="*/ 43 w 175"/>
                <a:gd name="T9" fmla="*/ 70 h 256"/>
                <a:gd name="T10" fmla="*/ 3 w 175"/>
                <a:gd name="T11" fmla="*/ 0 h 256"/>
                <a:gd name="T12" fmla="*/ 0 w 175"/>
                <a:gd name="T13" fmla="*/ 256 h 256"/>
                <a:gd name="T14" fmla="*/ 0 60000 65536"/>
                <a:gd name="T15" fmla="*/ 0 60000 65536"/>
                <a:gd name="T16" fmla="*/ 0 60000 65536"/>
                <a:gd name="T17" fmla="*/ 0 60000 65536"/>
                <a:gd name="T18" fmla="*/ 0 60000 65536"/>
                <a:gd name="T19" fmla="*/ 0 60000 65536"/>
                <a:gd name="T20" fmla="*/ 0 60000 65536"/>
                <a:gd name="T21" fmla="*/ 0 w 175"/>
                <a:gd name="T22" fmla="*/ 0 h 256"/>
                <a:gd name="T23" fmla="*/ 175 w 175"/>
                <a:gd name="T24" fmla="*/ 256 h 2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256">
                  <a:moveTo>
                    <a:pt x="0" y="256"/>
                  </a:moveTo>
                  <a:lnTo>
                    <a:pt x="175" y="256"/>
                  </a:lnTo>
                  <a:lnTo>
                    <a:pt x="130" y="193"/>
                  </a:lnTo>
                  <a:lnTo>
                    <a:pt x="85" y="135"/>
                  </a:lnTo>
                  <a:lnTo>
                    <a:pt x="43" y="70"/>
                  </a:lnTo>
                  <a:lnTo>
                    <a:pt x="3" y="0"/>
                  </a:lnTo>
                  <a:lnTo>
                    <a:pt x="0" y="256"/>
                  </a:lnTo>
                  <a:close/>
                </a:path>
              </a:pathLst>
            </a:custGeom>
            <a:solidFill>
              <a:srgbClr val="66FF33"/>
            </a:solidFill>
            <a:ln w="12700">
              <a:solidFill>
                <a:schemeClr val="tx1"/>
              </a:solidFill>
              <a:round/>
              <a:headEnd type="none" w="sm" len="sm"/>
              <a:tailEnd type="none" w="sm" len="sm"/>
            </a:ln>
          </p:spPr>
          <p:txBody>
            <a:bodyPr/>
            <a:lstStyle/>
            <a:p>
              <a:endParaRPr lang="en-US"/>
            </a:p>
          </p:txBody>
        </p:sp>
        <p:sp>
          <p:nvSpPr>
            <p:cNvPr id="41116" name="AutoShape 72"/>
            <p:cNvSpPr>
              <a:spLocks noChangeArrowheads="1"/>
            </p:cNvSpPr>
            <p:nvPr/>
          </p:nvSpPr>
          <p:spPr bwMode="auto">
            <a:xfrm>
              <a:off x="1024" y="2991"/>
              <a:ext cx="508" cy="238"/>
            </a:xfrm>
            <a:prstGeom prst="wedgeRectCallout">
              <a:avLst>
                <a:gd name="adj1" fmla="val 67125"/>
                <a:gd name="adj2" fmla="val -90125"/>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Last year’s position</a:t>
              </a:r>
            </a:p>
          </p:txBody>
        </p:sp>
        <p:sp>
          <p:nvSpPr>
            <p:cNvPr id="41117" name="AutoShape 73"/>
            <p:cNvSpPr>
              <a:spLocks noChangeArrowheads="1"/>
            </p:cNvSpPr>
            <p:nvPr/>
          </p:nvSpPr>
          <p:spPr bwMode="auto">
            <a:xfrm>
              <a:off x="1758" y="2434"/>
              <a:ext cx="508" cy="238"/>
            </a:xfrm>
            <a:prstGeom prst="wedgeRectCallout">
              <a:avLst>
                <a:gd name="adj1" fmla="val -60829"/>
                <a:gd name="adj2" fmla="val 70060"/>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New options for this year</a:t>
              </a:r>
            </a:p>
          </p:txBody>
        </p:sp>
        <p:sp>
          <p:nvSpPr>
            <p:cNvPr id="41118" name="Freeform 74"/>
            <p:cNvSpPr>
              <a:spLocks/>
            </p:cNvSpPr>
            <p:nvPr/>
          </p:nvSpPr>
          <p:spPr bwMode="auto">
            <a:xfrm rot="-5400000">
              <a:off x="880" y="1791"/>
              <a:ext cx="1796" cy="1261"/>
            </a:xfrm>
            <a:custGeom>
              <a:avLst/>
              <a:gdLst>
                <a:gd name="T0" fmla="*/ 10 w 2036"/>
                <a:gd name="T1" fmla="*/ 871 h 1345"/>
                <a:gd name="T2" fmla="*/ 30 w 2036"/>
                <a:gd name="T3" fmla="*/ 810 h 1345"/>
                <a:gd name="T4" fmla="*/ 49 w 2036"/>
                <a:gd name="T5" fmla="*/ 764 h 1345"/>
                <a:gd name="T6" fmla="*/ 67 w 2036"/>
                <a:gd name="T7" fmla="*/ 728 h 1345"/>
                <a:gd name="T8" fmla="*/ 86 w 2036"/>
                <a:gd name="T9" fmla="*/ 693 h 1345"/>
                <a:gd name="T10" fmla="*/ 107 w 2036"/>
                <a:gd name="T11" fmla="*/ 665 h 1345"/>
                <a:gd name="T12" fmla="*/ 125 w 2036"/>
                <a:gd name="T13" fmla="*/ 637 h 1345"/>
                <a:gd name="T14" fmla="*/ 146 w 2036"/>
                <a:gd name="T15" fmla="*/ 608 h 1345"/>
                <a:gd name="T16" fmla="*/ 166 w 2036"/>
                <a:gd name="T17" fmla="*/ 582 h 1345"/>
                <a:gd name="T18" fmla="*/ 183 w 2036"/>
                <a:gd name="T19" fmla="*/ 561 h 1345"/>
                <a:gd name="T20" fmla="*/ 203 w 2036"/>
                <a:gd name="T21" fmla="*/ 539 h 1345"/>
                <a:gd name="T22" fmla="*/ 223 w 2036"/>
                <a:gd name="T23" fmla="*/ 517 h 1345"/>
                <a:gd name="T24" fmla="*/ 242 w 2036"/>
                <a:gd name="T25" fmla="*/ 496 h 1345"/>
                <a:gd name="T26" fmla="*/ 262 w 2036"/>
                <a:gd name="T27" fmla="*/ 478 h 1345"/>
                <a:gd name="T28" fmla="*/ 282 w 2036"/>
                <a:gd name="T29" fmla="*/ 458 h 1345"/>
                <a:gd name="T30" fmla="*/ 300 w 2036"/>
                <a:gd name="T31" fmla="*/ 440 h 1345"/>
                <a:gd name="T32" fmla="*/ 319 w 2036"/>
                <a:gd name="T33" fmla="*/ 421 h 1345"/>
                <a:gd name="T34" fmla="*/ 339 w 2036"/>
                <a:gd name="T35" fmla="*/ 407 h 1345"/>
                <a:gd name="T36" fmla="*/ 358 w 2036"/>
                <a:gd name="T37" fmla="*/ 389 h 1345"/>
                <a:gd name="T38" fmla="*/ 378 w 2036"/>
                <a:gd name="T39" fmla="*/ 372 h 1345"/>
                <a:gd name="T40" fmla="*/ 399 w 2036"/>
                <a:gd name="T41" fmla="*/ 357 h 1345"/>
                <a:gd name="T42" fmla="*/ 415 w 2036"/>
                <a:gd name="T43" fmla="*/ 342 h 1345"/>
                <a:gd name="T44" fmla="*/ 435 w 2036"/>
                <a:gd name="T45" fmla="*/ 325 h 1345"/>
                <a:gd name="T46" fmla="*/ 455 w 2036"/>
                <a:gd name="T47" fmla="*/ 310 h 1345"/>
                <a:gd name="T48" fmla="*/ 475 w 2036"/>
                <a:gd name="T49" fmla="*/ 296 h 1345"/>
                <a:gd name="T50" fmla="*/ 495 w 2036"/>
                <a:gd name="T51" fmla="*/ 282 h 1345"/>
                <a:gd name="T52" fmla="*/ 514 w 2036"/>
                <a:gd name="T53" fmla="*/ 267 h 1345"/>
                <a:gd name="T54" fmla="*/ 534 w 2036"/>
                <a:gd name="T55" fmla="*/ 254 h 1345"/>
                <a:gd name="T56" fmla="*/ 551 w 2036"/>
                <a:gd name="T57" fmla="*/ 244 h 1345"/>
                <a:gd name="T58" fmla="*/ 571 w 2036"/>
                <a:gd name="T59" fmla="*/ 230 h 1345"/>
                <a:gd name="T60" fmla="*/ 591 w 2036"/>
                <a:gd name="T61" fmla="*/ 216 h 1345"/>
                <a:gd name="T62" fmla="*/ 610 w 2036"/>
                <a:gd name="T63" fmla="*/ 204 h 1345"/>
                <a:gd name="T64" fmla="*/ 631 w 2036"/>
                <a:gd name="T65" fmla="*/ 190 h 1345"/>
                <a:gd name="T66" fmla="*/ 650 w 2036"/>
                <a:gd name="T67" fmla="*/ 179 h 1345"/>
                <a:gd name="T68" fmla="*/ 668 w 2036"/>
                <a:gd name="T69" fmla="*/ 165 h 1345"/>
                <a:gd name="T70" fmla="*/ 687 w 2036"/>
                <a:gd name="T71" fmla="*/ 154 h 1345"/>
                <a:gd name="T72" fmla="*/ 707 w 2036"/>
                <a:gd name="T73" fmla="*/ 143 h 1345"/>
                <a:gd name="T74" fmla="*/ 727 w 2036"/>
                <a:gd name="T75" fmla="*/ 129 h 1345"/>
                <a:gd name="T76" fmla="*/ 747 w 2036"/>
                <a:gd name="T77" fmla="*/ 118 h 1345"/>
                <a:gd name="T78" fmla="*/ 767 w 2036"/>
                <a:gd name="T79" fmla="*/ 107 h 1345"/>
                <a:gd name="T80" fmla="*/ 783 w 2036"/>
                <a:gd name="T81" fmla="*/ 97 h 1345"/>
                <a:gd name="T82" fmla="*/ 804 w 2036"/>
                <a:gd name="T83" fmla="*/ 86 h 1345"/>
                <a:gd name="T84" fmla="*/ 824 w 2036"/>
                <a:gd name="T85" fmla="*/ 71 h 1345"/>
                <a:gd name="T86" fmla="*/ 843 w 2036"/>
                <a:gd name="T87" fmla="*/ 61 h 1345"/>
                <a:gd name="T88" fmla="*/ 864 w 2036"/>
                <a:gd name="T89" fmla="*/ 50 h 1345"/>
                <a:gd name="T90" fmla="*/ 882 w 2036"/>
                <a:gd name="T91" fmla="*/ 39 h 1345"/>
                <a:gd name="T92" fmla="*/ 900 w 2036"/>
                <a:gd name="T93" fmla="*/ 29 h 1345"/>
                <a:gd name="T94" fmla="*/ 920 w 2036"/>
                <a:gd name="T95" fmla="*/ 22 h 1345"/>
                <a:gd name="T96" fmla="*/ 940 w 2036"/>
                <a:gd name="T97" fmla="*/ 10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9" name="Oval 75"/>
            <p:cNvSpPr>
              <a:spLocks noChangeArrowheads="1"/>
            </p:cNvSpPr>
            <p:nvPr/>
          </p:nvSpPr>
          <p:spPr bwMode="auto">
            <a:xfrm>
              <a:off x="1637" y="2844"/>
              <a:ext cx="50" cy="50"/>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120" name="AutoShape 76"/>
            <p:cNvSpPr>
              <a:spLocks noChangeArrowheads="1"/>
            </p:cNvSpPr>
            <p:nvPr/>
          </p:nvSpPr>
          <p:spPr bwMode="auto">
            <a:xfrm rot="-1455441">
              <a:off x="1023" y="1757"/>
              <a:ext cx="277" cy="32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53 w 21600"/>
                <a:gd name="T13" fmla="*/ 5383 h 21600"/>
                <a:gd name="T14" fmla="*/ 18871 w 21600"/>
                <a:gd name="T15" fmla="*/ 1621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12700">
              <a:solidFill>
                <a:schemeClr val="tx1"/>
              </a:solidFill>
              <a:miter lim="800000"/>
              <a:headEnd type="none" w="sm" len="sm"/>
              <a:tailEnd type="none" w="sm" len="sm"/>
            </a:ln>
          </p:spPr>
          <p:txBody>
            <a:bodyPr wrap="none" anchor="ctr"/>
            <a:lstStyle/>
            <a:p>
              <a:endParaRPr lang="en-US"/>
            </a:p>
          </p:txBody>
        </p:sp>
        <p:sp>
          <p:nvSpPr>
            <p:cNvPr id="41121" name="Text Box 77"/>
            <p:cNvSpPr txBox="1">
              <a:spLocks noChangeArrowheads="1"/>
            </p:cNvSpPr>
            <p:nvPr/>
          </p:nvSpPr>
          <p:spPr bwMode="auto">
            <a:xfrm>
              <a:off x="1278" y="1699"/>
              <a:ext cx="630" cy="288"/>
            </a:xfrm>
            <a:prstGeom prst="rect">
              <a:avLst/>
            </a:prstGeom>
            <a:noFill/>
            <a:ln w="12700">
              <a:noFill/>
              <a:miter lim="800000"/>
              <a:headEnd type="none" w="sm" len="sm"/>
              <a:tailEnd type="none" w="sm" len="sm"/>
            </a:ln>
          </p:spPr>
          <p:txBody>
            <a:bodyPr wrap="none">
              <a:spAutoFit/>
            </a:bodyPr>
            <a:lstStyle/>
            <a:p>
              <a:pPr eaLnBrk="0" hangingPunct="0"/>
              <a:r>
                <a:rPr lang="en-US" sz="1200" i="0"/>
                <a:t>operational</a:t>
              </a:r>
            </a:p>
            <a:p>
              <a:pPr eaLnBrk="0" hangingPunct="0"/>
              <a:r>
                <a:rPr lang="en-US" sz="1200" i="0"/>
                <a:t>improvement</a:t>
              </a:r>
            </a:p>
          </p:txBody>
        </p:sp>
      </p:grpSp>
      <p:grpSp>
        <p:nvGrpSpPr>
          <p:cNvPr id="3" name="Group 163"/>
          <p:cNvGrpSpPr>
            <a:grpSpLocks/>
          </p:cNvGrpSpPr>
          <p:nvPr/>
        </p:nvGrpSpPr>
        <p:grpSpPr bwMode="auto">
          <a:xfrm>
            <a:off x="4270375" y="2386013"/>
            <a:ext cx="4873625" cy="3222625"/>
            <a:chOff x="2690" y="1503"/>
            <a:chExt cx="3070" cy="2030"/>
          </a:xfrm>
        </p:grpSpPr>
        <p:sp>
          <p:nvSpPr>
            <p:cNvPr id="40966" name="Freeform 79"/>
            <p:cNvSpPr>
              <a:spLocks/>
            </p:cNvSpPr>
            <p:nvPr/>
          </p:nvSpPr>
          <p:spPr bwMode="auto">
            <a:xfrm>
              <a:off x="2926" y="1547"/>
              <a:ext cx="2750" cy="1794"/>
            </a:xfrm>
            <a:custGeom>
              <a:avLst/>
              <a:gdLst>
                <a:gd name="T0" fmla="*/ 0 w 2750"/>
                <a:gd name="T1" fmla="*/ 0 h 1794"/>
                <a:gd name="T2" fmla="*/ 0 w 2750"/>
                <a:gd name="T3" fmla="*/ 1793 h 1794"/>
                <a:gd name="T4" fmla="*/ 2750 w 2750"/>
                <a:gd name="T5" fmla="*/ 1794 h 1794"/>
                <a:gd name="T6" fmla="*/ 2750 w 2750"/>
                <a:gd name="T7" fmla="*/ 3 h 1794"/>
                <a:gd name="T8" fmla="*/ 0 w 2750"/>
                <a:gd name="T9" fmla="*/ 0 h 1794"/>
                <a:gd name="T10" fmla="*/ 0 60000 65536"/>
                <a:gd name="T11" fmla="*/ 0 60000 65536"/>
                <a:gd name="T12" fmla="*/ 0 60000 65536"/>
                <a:gd name="T13" fmla="*/ 0 60000 65536"/>
                <a:gd name="T14" fmla="*/ 0 60000 65536"/>
                <a:gd name="T15" fmla="*/ 0 w 2750"/>
                <a:gd name="T16" fmla="*/ 0 h 1794"/>
                <a:gd name="T17" fmla="*/ 2750 w 2750"/>
                <a:gd name="T18" fmla="*/ 1794 h 1794"/>
              </a:gdLst>
              <a:ahLst/>
              <a:cxnLst>
                <a:cxn ang="T10">
                  <a:pos x="T0" y="T1"/>
                </a:cxn>
                <a:cxn ang="T11">
                  <a:pos x="T2" y="T3"/>
                </a:cxn>
                <a:cxn ang="T12">
                  <a:pos x="T4" y="T5"/>
                </a:cxn>
                <a:cxn ang="T13">
                  <a:pos x="T6" y="T7"/>
                </a:cxn>
                <a:cxn ang="T14">
                  <a:pos x="T8" y="T9"/>
                </a:cxn>
              </a:cxnLst>
              <a:rect l="T15" t="T16" r="T17" b="T18"/>
              <a:pathLst>
                <a:path w="2750" h="1794">
                  <a:moveTo>
                    <a:pt x="0" y="0"/>
                  </a:moveTo>
                  <a:lnTo>
                    <a:pt x="0" y="1793"/>
                  </a:lnTo>
                  <a:lnTo>
                    <a:pt x="2750" y="1794"/>
                  </a:lnTo>
                  <a:lnTo>
                    <a:pt x="2750" y="3"/>
                  </a:lnTo>
                  <a:lnTo>
                    <a:pt x="0" y="0"/>
                  </a:lnTo>
                  <a:close/>
                </a:path>
              </a:pathLst>
            </a:custGeom>
            <a:solidFill>
              <a:srgbClr val="CCECFF"/>
            </a:solidFill>
            <a:ln w="7938">
              <a:solidFill>
                <a:schemeClr val="tx2"/>
              </a:solidFill>
              <a:round/>
              <a:headEnd/>
              <a:tailEnd/>
            </a:ln>
          </p:spPr>
          <p:txBody>
            <a:bodyPr/>
            <a:lstStyle/>
            <a:p>
              <a:endParaRPr lang="en-US"/>
            </a:p>
          </p:txBody>
        </p:sp>
        <p:sp>
          <p:nvSpPr>
            <p:cNvPr id="40967" name="Freeform 80"/>
            <p:cNvSpPr>
              <a:spLocks/>
            </p:cNvSpPr>
            <p:nvPr/>
          </p:nvSpPr>
          <p:spPr bwMode="auto">
            <a:xfrm>
              <a:off x="3582" y="1550"/>
              <a:ext cx="2092" cy="1776"/>
            </a:xfrm>
            <a:custGeom>
              <a:avLst/>
              <a:gdLst>
                <a:gd name="T0" fmla="*/ 2092 w 2092"/>
                <a:gd name="T1" fmla="*/ 1776 h 1776"/>
                <a:gd name="T2" fmla="*/ 1189 w 2092"/>
                <a:gd name="T3" fmla="*/ 1772 h 1776"/>
                <a:gd name="T4" fmla="*/ 1048 w 2092"/>
                <a:gd name="T5" fmla="*/ 1730 h 1776"/>
                <a:gd name="T6" fmla="*/ 883 w 2092"/>
                <a:gd name="T7" fmla="*/ 1640 h 1776"/>
                <a:gd name="T8" fmla="*/ 718 w 2092"/>
                <a:gd name="T9" fmla="*/ 1526 h 1776"/>
                <a:gd name="T10" fmla="*/ 580 w 2092"/>
                <a:gd name="T11" fmla="*/ 1385 h 1776"/>
                <a:gd name="T12" fmla="*/ 454 w 2092"/>
                <a:gd name="T13" fmla="*/ 1241 h 1776"/>
                <a:gd name="T14" fmla="*/ 349 w 2092"/>
                <a:gd name="T15" fmla="*/ 1118 h 1776"/>
                <a:gd name="T16" fmla="*/ 274 w 2092"/>
                <a:gd name="T17" fmla="*/ 1019 h 1776"/>
                <a:gd name="T18" fmla="*/ 211 w 2092"/>
                <a:gd name="T19" fmla="*/ 800 h 1776"/>
                <a:gd name="T20" fmla="*/ 133 w 2092"/>
                <a:gd name="T21" fmla="*/ 512 h 1776"/>
                <a:gd name="T22" fmla="*/ 55 w 2092"/>
                <a:gd name="T23" fmla="*/ 224 h 1776"/>
                <a:gd name="T24" fmla="*/ 0 w 2092"/>
                <a:gd name="T25" fmla="*/ 0 h 1776"/>
                <a:gd name="T26" fmla="*/ 2092 w 2092"/>
                <a:gd name="T27" fmla="*/ 0 h 1776"/>
                <a:gd name="T28" fmla="*/ 2092 w 2092"/>
                <a:gd name="T29" fmla="*/ 1776 h 17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92"/>
                <a:gd name="T46" fmla="*/ 0 h 1776"/>
                <a:gd name="T47" fmla="*/ 2092 w 2092"/>
                <a:gd name="T48" fmla="*/ 1776 h 17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92" h="1776">
                  <a:moveTo>
                    <a:pt x="2092" y="1776"/>
                  </a:moveTo>
                  <a:lnTo>
                    <a:pt x="1189" y="1772"/>
                  </a:lnTo>
                  <a:lnTo>
                    <a:pt x="1048" y="1730"/>
                  </a:lnTo>
                  <a:lnTo>
                    <a:pt x="883" y="1640"/>
                  </a:lnTo>
                  <a:lnTo>
                    <a:pt x="718" y="1526"/>
                  </a:lnTo>
                  <a:lnTo>
                    <a:pt x="580" y="1385"/>
                  </a:lnTo>
                  <a:lnTo>
                    <a:pt x="454" y="1241"/>
                  </a:lnTo>
                  <a:lnTo>
                    <a:pt x="349" y="1118"/>
                  </a:lnTo>
                  <a:lnTo>
                    <a:pt x="274" y="1019"/>
                  </a:lnTo>
                  <a:lnTo>
                    <a:pt x="211" y="800"/>
                  </a:lnTo>
                  <a:lnTo>
                    <a:pt x="133" y="512"/>
                  </a:lnTo>
                  <a:lnTo>
                    <a:pt x="55" y="224"/>
                  </a:lnTo>
                  <a:lnTo>
                    <a:pt x="0" y="0"/>
                  </a:lnTo>
                  <a:lnTo>
                    <a:pt x="2092" y="0"/>
                  </a:lnTo>
                  <a:lnTo>
                    <a:pt x="2092" y="1776"/>
                  </a:lnTo>
                  <a:close/>
                </a:path>
              </a:pathLst>
            </a:custGeom>
            <a:solidFill>
              <a:srgbClr val="FF9999"/>
            </a:solidFill>
            <a:ln w="9525">
              <a:solidFill>
                <a:schemeClr val="tx1"/>
              </a:solidFill>
              <a:round/>
              <a:headEnd type="none" w="sm" len="sm"/>
              <a:tailEnd type="none" w="sm" len="sm"/>
            </a:ln>
          </p:spPr>
          <p:txBody>
            <a:bodyPr/>
            <a:lstStyle/>
            <a:p>
              <a:endParaRPr lang="en-US"/>
            </a:p>
          </p:txBody>
        </p:sp>
        <p:sp>
          <p:nvSpPr>
            <p:cNvPr id="40968" name="Line 81"/>
            <p:cNvSpPr>
              <a:spLocks noChangeShapeType="1"/>
            </p:cNvSpPr>
            <p:nvPr/>
          </p:nvSpPr>
          <p:spPr bwMode="auto">
            <a:xfrm flipV="1">
              <a:off x="2926" y="3316"/>
              <a:ext cx="1" cy="21"/>
            </a:xfrm>
            <a:prstGeom prst="line">
              <a:avLst/>
            </a:prstGeom>
            <a:noFill/>
            <a:ln w="7938">
              <a:solidFill>
                <a:srgbClr val="000000"/>
              </a:solidFill>
              <a:round/>
              <a:headEnd/>
              <a:tailEnd/>
            </a:ln>
          </p:spPr>
          <p:txBody>
            <a:bodyPr/>
            <a:lstStyle/>
            <a:p>
              <a:endParaRPr lang="en-US"/>
            </a:p>
          </p:txBody>
        </p:sp>
        <p:sp>
          <p:nvSpPr>
            <p:cNvPr id="40969" name="Line 82"/>
            <p:cNvSpPr>
              <a:spLocks noChangeShapeType="1"/>
            </p:cNvSpPr>
            <p:nvPr/>
          </p:nvSpPr>
          <p:spPr bwMode="auto">
            <a:xfrm>
              <a:off x="2926" y="1545"/>
              <a:ext cx="1" cy="21"/>
            </a:xfrm>
            <a:prstGeom prst="line">
              <a:avLst/>
            </a:prstGeom>
            <a:noFill/>
            <a:ln w="7938">
              <a:solidFill>
                <a:srgbClr val="000000"/>
              </a:solidFill>
              <a:round/>
              <a:headEnd/>
              <a:tailEnd/>
            </a:ln>
          </p:spPr>
          <p:txBody>
            <a:bodyPr/>
            <a:lstStyle/>
            <a:p>
              <a:endParaRPr lang="en-US"/>
            </a:p>
          </p:txBody>
        </p:sp>
        <p:sp>
          <p:nvSpPr>
            <p:cNvPr id="40970" name="Line 83"/>
            <p:cNvSpPr>
              <a:spLocks noChangeShapeType="1"/>
            </p:cNvSpPr>
            <p:nvPr/>
          </p:nvSpPr>
          <p:spPr bwMode="auto">
            <a:xfrm flipV="1">
              <a:off x="3267" y="3316"/>
              <a:ext cx="1" cy="21"/>
            </a:xfrm>
            <a:prstGeom prst="line">
              <a:avLst/>
            </a:prstGeom>
            <a:noFill/>
            <a:ln w="7938">
              <a:solidFill>
                <a:srgbClr val="000000"/>
              </a:solidFill>
              <a:round/>
              <a:headEnd/>
              <a:tailEnd/>
            </a:ln>
          </p:spPr>
          <p:txBody>
            <a:bodyPr/>
            <a:lstStyle/>
            <a:p>
              <a:endParaRPr lang="en-US"/>
            </a:p>
          </p:txBody>
        </p:sp>
        <p:sp>
          <p:nvSpPr>
            <p:cNvPr id="40971" name="Line 84"/>
            <p:cNvSpPr>
              <a:spLocks noChangeShapeType="1"/>
            </p:cNvSpPr>
            <p:nvPr/>
          </p:nvSpPr>
          <p:spPr bwMode="auto">
            <a:xfrm>
              <a:off x="3267" y="1545"/>
              <a:ext cx="1" cy="21"/>
            </a:xfrm>
            <a:prstGeom prst="line">
              <a:avLst/>
            </a:prstGeom>
            <a:noFill/>
            <a:ln w="7938">
              <a:solidFill>
                <a:srgbClr val="000000"/>
              </a:solidFill>
              <a:round/>
              <a:headEnd/>
              <a:tailEnd/>
            </a:ln>
          </p:spPr>
          <p:txBody>
            <a:bodyPr/>
            <a:lstStyle/>
            <a:p>
              <a:endParaRPr lang="en-US"/>
            </a:p>
          </p:txBody>
        </p:sp>
        <p:sp>
          <p:nvSpPr>
            <p:cNvPr id="40972" name="Line 85"/>
            <p:cNvSpPr>
              <a:spLocks noChangeShapeType="1"/>
            </p:cNvSpPr>
            <p:nvPr/>
          </p:nvSpPr>
          <p:spPr bwMode="auto">
            <a:xfrm flipV="1">
              <a:off x="3614" y="3316"/>
              <a:ext cx="1" cy="21"/>
            </a:xfrm>
            <a:prstGeom prst="line">
              <a:avLst/>
            </a:prstGeom>
            <a:noFill/>
            <a:ln w="7938">
              <a:solidFill>
                <a:srgbClr val="000000"/>
              </a:solidFill>
              <a:round/>
              <a:headEnd/>
              <a:tailEnd/>
            </a:ln>
          </p:spPr>
          <p:txBody>
            <a:bodyPr/>
            <a:lstStyle/>
            <a:p>
              <a:endParaRPr lang="en-US"/>
            </a:p>
          </p:txBody>
        </p:sp>
        <p:sp>
          <p:nvSpPr>
            <p:cNvPr id="40973" name="Line 86"/>
            <p:cNvSpPr>
              <a:spLocks noChangeShapeType="1"/>
            </p:cNvSpPr>
            <p:nvPr/>
          </p:nvSpPr>
          <p:spPr bwMode="auto">
            <a:xfrm>
              <a:off x="3614" y="1545"/>
              <a:ext cx="1" cy="21"/>
            </a:xfrm>
            <a:prstGeom prst="line">
              <a:avLst/>
            </a:prstGeom>
            <a:noFill/>
            <a:ln w="7938">
              <a:solidFill>
                <a:srgbClr val="000000"/>
              </a:solidFill>
              <a:round/>
              <a:headEnd/>
              <a:tailEnd/>
            </a:ln>
          </p:spPr>
          <p:txBody>
            <a:bodyPr/>
            <a:lstStyle/>
            <a:p>
              <a:endParaRPr lang="en-US"/>
            </a:p>
          </p:txBody>
        </p:sp>
        <p:sp>
          <p:nvSpPr>
            <p:cNvPr id="40974" name="Line 87"/>
            <p:cNvSpPr>
              <a:spLocks noChangeShapeType="1"/>
            </p:cNvSpPr>
            <p:nvPr/>
          </p:nvSpPr>
          <p:spPr bwMode="auto">
            <a:xfrm flipV="1">
              <a:off x="3955" y="3316"/>
              <a:ext cx="1" cy="21"/>
            </a:xfrm>
            <a:prstGeom prst="line">
              <a:avLst/>
            </a:prstGeom>
            <a:noFill/>
            <a:ln w="7938">
              <a:solidFill>
                <a:srgbClr val="000000"/>
              </a:solidFill>
              <a:round/>
              <a:headEnd/>
              <a:tailEnd/>
            </a:ln>
          </p:spPr>
          <p:txBody>
            <a:bodyPr/>
            <a:lstStyle/>
            <a:p>
              <a:endParaRPr lang="en-US"/>
            </a:p>
          </p:txBody>
        </p:sp>
        <p:sp>
          <p:nvSpPr>
            <p:cNvPr id="40975" name="Line 88"/>
            <p:cNvSpPr>
              <a:spLocks noChangeShapeType="1"/>
            </p:cNvSpPr>
            <p:nvPr/>
          </p:nvSpPr>
          <p:spPr bwMode="auto">
            <a:xfrm>
              <a:off x="3955" y="1545"/>
              <a:ext cx="1" cy="21"/>
            </a:xfrm>
            <a:prstGeom prst="line">
              <a:avLst/>
            </a:prstGeom>
            <a:noFill/>
            <a:ln w="7938">
              <a:solidFill>
                <a:srgbClr val="000000"/>
              </a:solidFill>
              <a:round/>
              <a:headEnd/>
              <a:tailEnd/>
            </a:ln>
          </p:spPr>
          <p:txBody>
            <a:bodyPr/>
            <a:lstStyle/>
            <a:p>
              <a:endParaRPr lang="en-US"/>
            </a:p>
          </p:txBody>
        </p:sp>
        <p:sp>
          <p:nvSpPr>
            <p:cNvPr id="40976" name="Line 89"/>
            <p:cNvSpPr>
              <a:spLocks noChangeShapeType="1"/>
            </p:cNvSpPr>
            <p:nvPr/>
          </p:nvSpPr>
          <p:spPr bwMode="auto">
            <a:xfrm flipV="1">
              <a:off x="4296" y="3316"/>
              <a:ext cx="1" cy="21"/>
            </a:xfrm>
            <a:prstGeom prst="line">
              <a:avLst/>
            </a:prstGeom>
            <a:noFill/>
            <a:ln w="7938">
              <a:solidFill>
                <a:srgbClr val="000000"/>
              </a:solidFill>
              <a:round/>
              <a:headEnd/>
              <a:tailEnd/>
            </a:ln>
          </p:spPr>
          <p:txBody>
            <a:bodyPr/>
            <a:lstStyle/>
            <a:p>
              <a:endParaRPr lang="en-US"/>
            </a:p>
          </p:txBody>
        </p:sp>
        <p:sp>
          <p:nvSpPr>
            <p:cNvPr id="40977" name="Line 90"/>
            <p:cNvSpPr>
              <a:spLocks noChangeShapeType="1"/>
            </p:cNvSpPr>
            <p:nvPr/>
          </p:nvSpPr>
          <p:spPr bwMode="auto">
            <a:xfrm>
              <a:off x="4296" y="1545"/>
              <a:ext cx="1" cy="21"/>
            </a:xfrm>
            <a:prstGeom prst="line">
              <a:avLst/>
            </a:prstGeom>
            <a:noFill/>
            <a:ln w="7938">
              <a:solidFill>
                <a:srgbClr val="000000"/>
              </a:solidFill>
              <a:round/>
              <a:headEnd/>
              <a:tailEnd/>
            </a:ln>
          </p:spPr>
          <p:txBody>
            <a:bodyPr/>
            <a:lstStyle/>
            <a:p>
              <a:endParaRPr lang="en-US"/>
            </a:p>
          </p:txBody>
        </p:sp>
        <p:sp>
          <p:nvSpPr>
            <p:cNvPr id="40978" name="Line 91"/>
            <p:cNvSpPr>
              <a:spLocks noChangeShapeType="1"/>
            </p:cNvSpPr>
            <p:nvPr/>
          </p:nvSpPr>
          <p:spPr bwMode="auto">
            <a:xfrm flipV="1">
              <a:off x="4642" y="3316"/>
              <a:ext cx="1" cy="21"/>
            </a:xfrm>
            <a:prstGeom prst="line">
              <a:avLst/>
            </a:prstGeom>
            <a:noFill/>
            <a:ln w="7938">
              <a:solidFill>
                <a:srgbClr val="000000"/>
              </a:solidFill>
              <a:round/>
              <a:headEnd/>
              <a:tailEnd/>
            </a:ln>
          </p:spPr>
          <p:txBody>
            <a:bodyPr/>
            <a:lstStyle/>
            <a:p>
              <a:endParaRPr lang="en-US"/>
            </a:p>
          </p:txBody>
        </p:sp>
        <p:sp>
          <p:nvSpPr>
            <p:cNvPr id="40979" name="Line 92"/>
            <p:cNvSpPr>
              <a:spLocks noChangeShapeType="1"/>
            </p:cNvSpPr>
            <p:nvPr/>
          </p:nvSpPr>
          <p:spPr bwMode="auto">
            <a:xfrm>
              <a:off x="4642" y="1545"/>
              <a:ext cx="1" cy="21"/>
            </a:xfrm>
            <a:prstGeom prst="line">
              <a:avLst/>
            </a:prstGeom>
            <a:noFill/>
            <a:ln w="7938">
              <a:solidFill>
                <a:srgbClr val="000000"/>
              </a:solidFill>
              <a:round/>
              <a:headEnd/>
              <a:tailEnd/>
            </a:ln>
          </p:spPr>
          <p:txBody>
            <a:bodyPr/>
            <a:lstStyle/>
            <a:p>
              <a:endParaRPr lang="en-US"/>
            </a:p>
          </p:txBody>
        </p:sp>
        <p:sp>
          <p:nvSpPr>
            <p:cNvPr id="40980" name="Line 93"/>
            <p:cNvSpPr>
              <a:spLocks noChangeShapeType="1"/>
            </p:cNvSpPr>
            <p:nvPr/>
          </p:nvSpPr>
          <p:spPr bwMode="auto">
            <a:xfrm flipV="1">
              <a:off x="5667" y="3316"/>
              <a:ext cx="1" cy="21"/>
            </a:xfrm>
            <a:prstGeom prst="line">
              <a:avLst/>
            </a:prstGeom>
            <a:noFill/>
            <a:ln w="7938">
              <a:solidFill>
                <a:srgbClr val="000000"/>
              </a:solidFill>
              <a:round/>
              <a:headEnd/>
              <a:tailEnd/>
            </a:ln>
          </p:spPr>
          <p:txBody>
            <a:bodyPr/>
            <a:lstStyle/>
            <a:p>
              <a:endParaRPr lang="en-US"/>
            </a:p>
          </p:txBody>
        </p:sp>
        <p:sp>
          <p:nvSpPr>
            <p:cNvPr id="40981" name="Line 94"/>
            <p:cNvSpPr>
              <a:spLocks noChangeShapeType="1"/>
            </p:cNvSpPr>
            <p:nvPr/>
          </p:nvSpPr>
          <p:spPr bwMode="auto">
            <a:xfrm>
              <a:off x="5667" y="1545"/>
              <a:ext cx="1" cy="21"/>
            </a:xfrm>
            <a:prstGeom prst="line">
              <a:avLst/>
            </a:prstGeom>
            <a:noFill/>
            <a:ln w="7938">
              <a:solidFill>
                <a:srgbClr val="000000"/>
              </a:solidFill>
              <a:round/>
              <a:headEnd/>
              <a:tailEnd/>
            </a:ln>
          </p:spPr>
          <p:txBody>
            <a:bodyPr/>
            <a:lstStyle/>
            <a:p>
              <a:endParaRPr lang="en-US"/>
            </a:p>
          </p:txBody>
        </p:sp>
        <p:sp>
          <p:nvSpPr>
            <p:cNvPr id="40982" name="Line 95"/>
            <p:cNvSpPr>
              <a:spLocks noChangeShapeType="1"/>
            </p:cNvSpPr>
            <p:nvPr/>
          </p:nvSpPr>
          <p:spPr bwMode="auto">
            <a:xfrm>
              <a:off x="2926" y="3337"/>
              <a:ext cx="21" cy="1"/>
            </a:xfrm>
            <a:prstGeom prst="line">
              <a:avLst/>
            </a:prstGeom>
            <a:noFill/>
            <a:ln w="7938">
              <a:solidFill>
                <a:srgbClr val="000000"/>
              </a:solidFill>
              <a:round/>
              <a:headEnd/>
              <a:tailEnd/>
            </a:ln>
          </p:spPr>
          <p:txBody>
            <a:bodyPr/>
            <a:lstStyle/>
            <a:p>
              <a:endParaRPr lang="en-US"/>
            </a:p>
          </p:txBody>
        </p:sp>
        <p:sp>
          <p:nvSpPr>
            <p:cNvPr id="40983" name="Line 96"/>
            <p:cNvSpPr>
              <a:spLocks noChangeShapeType="1"/>
            </p:cNvSpPr>
            <p:nvPr/>
          </p:nvSpPr>
          <p:spPr bwMode="auto">
            <a:xfrm flipH="1">
              <a:off x="5646" y="3337"/>
              <a:ext cx="21" cy="1"/>
            </a:xfrm>
            <a:prstGeom prst="line">
              <a:avLst/>
            </a:prstGeom>
            <a:noFill/>
            <a:ln w="7938">
              <a:solidFill>
                <a:srgbClr val="000000"/>
              </a:solidFill>
              <a:round/>
              <a:headEnd/>
              <a:tailEnd/>
            </a:ln>
          </p:spPr>
          <p:txBody>
            <a:bodyPr/>
            <a:lstStyle/>
            <a:p>
              <a:endParaRPr lang="en-US"/>
            </a:p>
          </p:txBody>
        </p:sp>
        <p:sp>
          <p:nvSpPr>
            <p:cNvPr id="40984" name="Rectangle 97"/>
            <p:cNvSpPr>
              <a:spLocks noChangeArrowheads="1"/>
            </p:cNvSpPr>
            <p:nvPr/>
          </p:nvSpPr>
          <p:spPr bwMode="auto">
            <a:xfrm>
              <a:off x="2869" y="327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a:t>
              </a:r>
              <a:endParaRPr lang="en-US" i="0">
                <a:latin typeface="Arial" pitchFamily="34" charset="0"/>
              </a:endParaRPr>
            </a:p>
          </p:txBody>
        </p:sp>
        <p:sp>
          <p:nvSpPr>
            <p:cNvPr id="40985" name="Line 98"/>
            <p:cNvSpPr>
              <a:spLocks noChangeShapeType="1"/>
            </p:cNvSpPr>
            <p:nvPr/>
          </p:nvSpPr>
          <p:spPr bwMode="auto">
            <a:xfrm>
              <a:off x="2926" y="3158"/>
              <a:ext cx="21" cy="1"/>
            </a:xfrm>
            <a:prstGeom prst="line">
              <a:avLst/>
            </a:prstGeom>
            <a:noFill/>
            <a:ln w="7938">
              <a:solidFill>
                <a:srgbClr val="000000"/>
              </a:solidFill>
              <a:round/>
              <a:headEnd/>
              <a:tailEnd/>
            </a:ln>
          </p:spPr>
          <p:txBody>
            <a:bodyPr/>
            <a:lstStyle/>
            <a:p>
              <a:endParaRPr lang="en-US"/>
            </a:p>
          </p:txBody>
        </p:sp>
        <p:sp>
          <p:nvSpPr>
            <p:cNvPr id="40986" name="Line 99"/>
            <p:cNvSpPr>
              <a:spLocks noChangeShapeType="1"/>
            </p:cNvSpPr>
            <p:nvPr/>
          </p:nvSpPr>
          <p:spPr bwMode="auto">
            <a:xfrm flipH="1">
              <a:off x="5646" y="3158"/>
              <a:ext cx="21" cy="1"/>
            </a:xfrm>
            <a:prstGeom prst="line">
              <a:avLst/>
            </a:prstGeom>
            <a:noFill/>
            <a:ln w="7938">
              <a:solidFill>
                <a:srgbClr val="000000"/>
              </a:solidFill>
              <a:round/>
              <a:headEnd/>
              <a:tailEnd/>
            </a:ln>
          </p:spPr>
          <p:txBody>
            <a:bodyPr/>
            <a:lstStyle/>
            <a:p>
              <a:endParaRPr lang="en-US"/>
            </a:p>
          </p:txBody>
        </p:sp>
        <p:sp>
          <p:nvSpPr>
            <p:cNvPr id="40987" name="Rectangle 100"/>
            <p:cNvSpPr>
              <a:spLocks noChangeArrowheads="1"/>
            </p:cNvSpPr>
            <p:nvPr/>
          </p:nvSpPr>
          <p:spPr bwMode="auto">
            <a:xfrm>
              <a:off x="2832" y="311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i="0">
                <a:latin typeface="Arial" pitchFamily="34" charset="0"/>
              </a:endParaRPr>
            </a:p>
          </p:txBody>
        </p:sp>
        <p:sp>
          <p:nvSpPr>
            <p:cNvPr id="40988" name="Line 101"/>
            <p:cNvSpPr>
              <a:spLocks noChangeShapeType="1"/>
            </p:cNvSpPr>
            <p:nvPr/>
          </p:nvSpPr>
          <p:spPr bwMode="auto">
            <a:xfrm>
              <a:off x="2926" y="2979"/>
              <a:ext cx="21" cy="1"/>
            </a:xfrm>
            <a:prstGeom prst="line">
              <a:avLst/>
            </a:prstGeom>
            <a:noFill/>
            <a:ln w="7938">
              <a:solidFill>
                <a:srgbClr val="000000"/>
              </a:solidFill>
              <a:round/>
              <a:headEnd/>
              <a:tailEnd/>
            </a:ln>
          </p:spPr>
          <p:txBody>
            <a:bodyPr/>
            <a:lstStyle/>
            <a:p>
              <a:endParaRPr lang="en-US"/>
            </a:p>
          </p:txBody>
        </p:sp>
        <p:sp>
          <p:nvSpPr>
            <p:cNvPr id="40989" name="Line 102"/>
            <p:cNvSpPr>
              <a:spLocks noChangeShapeType="1"/>
            </p:cNvSpPr>
            <p:nvPr/>
          </p:nvSpPr>
          <p:spPr bwMode="auto">
            <a:xfrm flipH="1">
              <a:off x="5646" y="2979"/>
              <a:ext cx="21" cy="1"/>
            </a:xfrm>
            <a:prstGeom prst="line">
              <a:avLst/>
            </a:prstGeom>
            <a:noFill/>
            <a:ln w="7938">
              <a:solidFill>
                <a:srgbClr val="000000"/>
              </a:solidFill>
              <a:round/>
              <a:headEnd/>
              <a:tailEnd/>
            </a:ln>
          </p:spPr>
          <p:txBody>
            <a:bodyPr/>
            <a:lstStyle/>
            <a:p>
              <a:endParaRPr lang="en-US"/>
            </a:p>
          </p:txBody>
        </p:sp>
        <p:sp>
          <p:nvSpPr>
            <p:cNvPr id="40990" name="Rectangle 103"/>
            <p:cNvSpPr>
              <a:spLocks noChangeArrowheads="1"/>
            </p:cNvSpPr>
            <p:nvPr/>
          </p:nvSpPr>
          <p:spPr bwMode="auto">
            <a:xfrm>
              <a:off x="2832" y="293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i="0">
                <a:latin typeface="Arial" pitchFamily="34" charset="0"/>
              </a:endParaRPr>
            </a:p>
          </p:txBody>
        </p:sp>
        <p:sp>
          <p:nvSpPr>
            <p:cNvPr id="40991" name="Line 104"/>
            <p:cNvSpPr>
              <a:spLocks noChangeShapeType="1"/>
            </p:cNvSpPr>
            <p:nvPr/>
          </p:nvSpPr>
          <p:spPr bwMode="auto">
            <a:xfrm>
              <a:off x="2926" y="2801"/>
              <a:ext cx="21" cy="1"/>
            </a:xfrm>
            <a:prstGeom prst="line">
              <a:avLst/>
            </a:prstGeom>
            <a:noFill/>
            <a:ln w="7938">
              <a:solidFill>
                <a:srgbClr val="000000"/>
              </a:solidFill>
              <a:round/>
              <a:headEnd/>
              <a:tailEnd/>
            </a:ln>
          </p:spPr>
          <p:txBody>
            <a:bodyPr/>
            <a:lstStyle/>
            <a:p>
              <a:endParaRPr lang="en-US"/>
            </a:p>
          </p:txBody>
        </p:sp>
        <p:sp>
          <p:nvSpPr>
            <p:cNvPr id="40992" name="Line 105"/>
            <p:cNvSpPr>
              <a:spLocks noChangeShapeType="1"/>
            </p:cNvSpPr>
            <p:nvPr/>
          </p:nvSpPr>
          <p:spPr bwMode="auto">
            <a:xfrm flipH="1">
              <a:off x="5646" y="2801"/>
              <a:ext cx="21" cy="1"/>
            </a:xfrm>
            <a:prstGeom prst="line">
              <a:avLst/>
            </a:prstGeom>
            <a:noFill/>
            <a:ln w="7938">
              <a:solidFill>
                <a:srgbClr val="000000"/>
              </a:solidFill>
              <a:round/>
              <a:headEnd/>
              <a:tailEnd/>
            </a:ln>
          </p:spPr>
          <p:txBody>
            <a:bodyPr/>
            <a:lstStyle/>
            <a:p>
              <a:endParaRPr lang="en-US"/>
            </a:p>
          </p:txBody>
        </p:sp>
        <p:sp>
          <p:nvSpPr>
            <p:cNvPr id="40993" name="Rectangle 106"/>
            <p:cNvSpPr>
              <a:spLocks noChangeArrowheads="1"/>
            </p:cNvSpPr>
            <p:nvPr/>
          </p:nvSpPr>
          <p:spPr bwMode="auto">
            <a:xfrm>
              <a:off x="2832" y="275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i="0">
                <a:latin typeface="Arial" pitchFamily="34" charset="0"/>
              </a:endParaRPr>
            </a:p>
          </p:txBody>
        </p:sp>
        <p:sp>
          <p:nvSpPr>
            <p:cNvPr id="40994" name="Line 107"/>
            <p:cNvSpPr>
              <a:spLocks noChangeShapeType="1"/>
            </p:cNvSpPr>
            <p:nvPr/>
          </p:nvSpPr>
          <p:spPr bwMode="auto">
            <a:xfrm>
              <a:off x="2926" y="2622"/>
              <a:ext cx="21" cy="1"/>
            </a:xfrm>
            <a:prstGeom prst="line">
              <a:avLst/>
            </a:prstGeom>
            <a:noFill/>
            <a:ln w="7938">
              <a:solidFill>
                <a:srgbClr val="000000"/>
              </a:solidFill>
              <a:round/>
              <a:headEnd/>
              <a:tailEnd/>
            </a:ln>
          </p:spPr>
          <p:txBody>
            <a:bodyPr/>
            <a:lstStyle/>
            <a:p>
              <a:endParaRPr lang="en-US"/>
            </a:p>
          </p:txBody>
        </p:sp>
        <p:sp>
          <p:nvSpPr>
            <p:cNvPr id="40995" name="Line 108"/>
            <p:cNvSpPr>
              <a:spLocks noChangeShapeType="1"/>
            </p:cNvSpPr>
            <p:nvPr/>
          </p:nvSpPr>
          <p:spPr bwMode="auto">
            <a:xfrm flipH="1">
              <a:off x="5646" y="2622"/>
              <a:ext cx="21" cy="1"/>
            </a:xfrm>
            <a:prstGeom prst="line">
              <a:avLst/>
            </a:prstGeom>
            <a:noFill/>
            <a:ln w="7938">
              <a:solidFill>
                <a:srgbClr val="000000"/>
              </a:solidFill>
              <a:round/>
              <a:headEnd/>
              <a:tailEnd/>
            </a:ln>
          </p:spPr>
          <p:txBody>
            <a:bodyPr/>
            <a:lstStyle/>
            <a:p>
              <a:endParaRPr lang="en-US"/>
            </a:p>
          </p:txBody>
        </p:sp>
        <p:sp>
          <p:nvSpPr>
            <p:cNvPr id="40996" name="Rectangle 109"/>
            <p:cNvSpPr>
              <a:spLocks noChangeArrowheads="1"/>
            </p:cNvSpPr>
            <p:nvPr/>
          </p:nvSpPr>
          <p:spPr bwMode="auto">
            <a:xfrm>
              <a:off x="2832" y="258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i="0">
                <a:latin typeface="Arial" pitchFamily="34" charset="0"/>
              </a:endParaRPr>
            </a:p>
          </p:txBody>
        </p:sp>
        <p:sp>
          <p:nvSpPr>
            <p:cNvPr id="40997" name="Line 110"/>
            <p:cNvSpPr>
              <a:spLocks noChangeShapeType="1"/>
            </p:cNvSpPr>
            <p:nvPr/>
          </p:nvSpPr>
          <p:spPr bwMode="auto">
            <a:xfrm>
              <a:off x="2926" y="2443"/>
              <a:ext cx="21" cy="1"/>
            </a:xfrm>
            <a:prstGeom prst="line">
              <a:avLst/>
            </a:prstGeom>
            <a:noFill/>
            <a:ln w="7938">
              <a:solidFill>
                <a:srgbClr val="000000"/>
              </a:solidFill>
              <a:round/>
              <a:headEnd/>
              <a:tailEnd/>
            </a:ln>
          </p:spPr>
          <p:txBody>
            <a:bodyPr/>
            <a:lstStyle/>
            <a:p>
              <a:endParaRPr lang="en-US"/>
            </a:p>
          </p:txBody>
        </p:sp>
        <p:sp>
          <p:nvSpPr>
            <p:cNvPr id="40998" name="Line 111"/>
            <p:cNvSpPr>
              <a:spLocks noChangeShapeType="1"/>
            </p:cNvSpPr>
            <p:nvPr/>
          </p:nvSpPr>
          <p:spPr bwMode="auto">
            <a:xfrm flipH="1">
              <a:off x="5646" y="2443"/>
              <a:ext cx="21" cy="1"/>
            </a:xfrm>
            <a:prstGeom prst="line">
              <a:avLst/>
            </a:prstGeom>
            <a:noFill/>
            <a:ln w="7938">
              <a:solidFill>
                <a:srgbClr val="000000"/>
              </a:solidFill>
              <a:round/>
              <a:headEnd/>
              <a:tailEnd/>
            </a:ln>
          </p:spPr>
          <p:txBody>
            <a:bodyPr/>
            <a:lstStyle/>
            <a:p>
              <a:endParaRPr lang="en-US"/>
            </a:p>
          </p:txBody>
        </p:sp>
        <p:sp>
          <p:nvSpPr>
            <p:cNvPr id="40999" name="Rectangle 112"/>
            <p:cNvSpPr>
              <a:spLocks noChangeArrowheads="1"/>
            </p:cNvSpPr>
            <p:nvPr/>
          </p:nvSpPr>
          <p:spPr bwMode="auto">
            <a:xfrm>
              <a:off x="2832" y="240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i="0">
                <a:latin typeface="Arial" pitchFamily="34" charset="0"/>
              </a:endParaRPr>
            </a:p>
          </p:txBody>
        </p:sp>
        <p:sp>
          <p:nvSpPr>
            <p:cNvPr id="41000" name="Line 113"/>
            <p:cNvSpPr>
              <a:spLocks noChangeShapeType="1"/>
            </p:cNvSpPr>
            <p:nvPr/>
          </p:nvSpPr>
          <p:spPr bwMode="auto">
            <a:xfrm>
              <a:off x="2926" y="2259"/>
              <a:ext cx="21" cy="1"/>
            </a:xfrm>
            <a:prstGeom prst="line">
              <a:avLst/>
            </a:prstGeom>
            <a:noFill/>
            <a:ln w="7938">
              <a:solidFill>
                <a:srgbClr val="000000"/>
              </a:solidFill>
              <a:round/>
              <a:headEnd/>
              <a:tailEnd/>
            </a:ln>
          </p:spPr>
          <p:txBody>
            <a:bodyPr/>
            <a:lstStyle/>
            <a:p>
              <a:endParaRPr lang="en-US"/>
            </a:p>
          </p:txBody>
        </p:sp>
        <p:sp>
          <p:nvSpPr>
            <p:cNvPr id="41001" name="Line 114"/>
            <p:cNvSpPr>
              <a:spLocks noChangeShapeType="1"/>
            </p:cNvSpPr>
            <p:nvPr/>
          </p:nvSpPr>
          <p:spPr bwMode="auto">
            <a:xfrm flipH="1">
              <a:off x="5646" y="2259"/>
              <a:ext cx="21" cy="1"/>
            </a:xfrm>
            <a:prstGeom prst="line">
              <a:avLst/>
            </a:prstGeom>
            <a:noFill/>
            <a:ln w="7938">
              <a:solidFill>
                <a:srgbClr val="000000"/>
              </a:solidFill>
              <a:round/>
              <a:headEnd/>
              <a:tailEnd/>
            </a:ln>
          </p:spPr>
          <p:txBody>
            <a:bodyPr/>
            <a:lstStyle/>
            <a:p>
              <a:endParaRPr lang="en-US"/>
            </a:p>
          </p:txBody>
        </p:sp>
        <p:sp>
          <p:nvSpPr>
            <p:cNvPr id="41002" name="Rectangle 115"/>
            <p:cNvSpPr>
              <a:spLocks noChangeArrowheads="1"/>
            </p:cNvSpPr>
            <p:nvPr/>
          </p:nvSpPr>
          <p:spPr bwMode="auto">
            <a:xfrm>
              <a:off x="2832" y="22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i="0">
                <a:latin typeface="Arial" pitchFamily="34" charset="0"/>
              </a:endParaRPr>
            </a:p>
          </p:txBody>
        </p:sp>
        <p:sp>
          <p:nvSpPr>
            <p:cNvPr id="41003" name="Line 116"/>
            <p:cNvSpPr>
              <a:spLocks noChangeShapeType="1"/>
            </p:cNvSpPr>
            <p:nvPr/>
          </p:nvSpPr>
          <p:spPr bwMode="auto">
            <a:xfrm>
              <a:off x="2926" y="2081"/>
              <a:ext cx="21" cy="1"/>
            </a:xfrm>
            <a:prstGeom prst="line">
              <a:avLst/>
            </a:prstGeom>
            <a:noFill/>
            <a:ln w="7938">
              <a:solidFill>
                <a:srgbClr val="000000"/>
              </a:solidFill>
              <a:round/>
              <a:headEnd/>
              <a:tailEnd/>
            </a:ln>
          </p:spPr>
          <p:txBody>
            <a:bodyPr/>
            <a:lstStyle/>
            <a:p>
              <a:endParaRPr lang="en-US"/>
            </a:p>
          </p:txBody>
        </p:sp>
        <p:sp>
          <p:nvSpPr>
            <p:cNvPr id="41004" name="Line 117"/>
            <p:cNvSpPr>
              <a:spLocks noChangeShapeType="1"/>
            </p:cNvSpPr>
            <p:nvPr/>
          </p:nvSpPr>
          <p:spPr bwMode="auto">
            <a:xfrm flipH="1">
              <a:off x="5646" y="2081"/>
              <a:ext cx="21" cy="1"/>
            </a:xfrm>
            <a:prstGeom prst="line">
              <a:avLst/>
            </a:prstGeom>
            <a:noFill/>
            <a:ln w="7938">
              <a:solidFill>
                <a:srgbClr val="000000"/>
              </a:solidFill>
              <a:round/>
              <a:headEnd/>
              <a:tailEnd/>
            </a:ln>
          </p:spPr>
          <p:txBody>
            <a:bodyPr/>
            <a:lstStyle/>
            <a:p>
              <a:endParaRPr lang="en-US"/>
            </a:p>
          </p:txBody>
        </p:sp>
        <p:sp>
          <p:nvSpPr>
            <p:cNvPr id="41005" name="Rectangle 118"/>
            <p:cNvSpPr>
              <a:spLocks noChangeArrowheads="1"/>
            </p:cNvSpPr>
            <p:nvPr/>
          </p:nvSpPr>
          <p:spPr bwMode="auto">
            <a:xfrm>
              <a:off x="2832" y="20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i="0">
                <a:latin typeface="Arial" pitchFamily="34" charset="0"/>
              </a:endParaRPr>
            </a:p>
          </p:txBody>
        </p:sp>
        <p:sp>
          <p:nvSpPr>
            <p:cNvPr id="41006" name="Line 119"/>
            <p:cNvSpPr>
              <a:spLocks noChangeShapeType="1"/>
            </p:cNvSpPr>
            <p:nvPr/>
          </p:nvSpPr>
          <p:spPr bwMode="auto">
            <a:xfrm>
              <a:off x="2926" y="1902"/>
              <a:ext cx="21" cy="1"/>
            </a:xfrm>
            <a:prstGeom prst="line">
              <a:avLst/>
            </a:prstGeom>
            <a:noFill/>
            <a:ln w="7938">
              <a:solidFill>
                <a:srgbClr val="000000"/>
              </a:solidFill>
              <a:round/>
              <a:headEnd/>
              <a:tailEnd/>
            </a:ln>
          </p:spPr>
          <p:txBody>
            <a:bodyPr/>
            <a:lstStyle/>
            <a:p>
              <a:endParaRPr lang="en-US"/>
            </a:p>
          </p:txBody>
        </p:sp>
        <p:sp>
          <p:nvSpPr>
            <p:cNvPr id="41007" name="Line 120"/>
            <p:cNvSpPr>
              <a:spLocks noChangeShapeType="1"/>
            </p:cNvSpPr>
            <p:nvPr/>
          </p:nvSpPr>
          <p:spPr bwMode="auto">
            <a:xfrm flipH="1">
              <a:off x="5646" y="1902"/>
              <a:ext cx="21" cy="1"/>
            </a:xfrm>
            <a:prstGeom prst="line">
              <a:avLst/>
            </a:prstGeom>
            <a:noFill/>
            <a:ln w="7938">
              <a:solidFill>
                <a:srgbClr val="000000"/>
              </a:solidFill>
              <a:round/>
              <a:headEnd/>
              <a:tailEnd/>
            </a:ln>
          </p:spPr>
          <p:txBody>
            <a:bodyPr/>
            <a:lstStyle/>
            <a:p>
              <a:endParaRPr lang="en-US"/>
            </a:p>
          </p:txBody>
        </p:sp>
        <p:sp>
          <p:nvSpPr>
            <p:cNvPr id="41008" name="Rectangle 121"/>
            <p:cNvSpPr>
              <a:spLocks noChangeArrowheads="1"/>
            </p:cNvSpPr>
            <p:nvPr/>
          </p:nvSpPr>
          <p:spPr bwMode="auto">
            <a:xfrm>
              <a:off x="2832" y="18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i="0">
                <a:latin typeface="Arial" pitchFamily="34" charset="0"/>
              </a:endParaRPr>
            </a:p>
          </p:txBody>
        </p:sp>
        <p:sp>
          <p:nvSpPr>
            <p:cNvPr id="41009" name="Line 122"/>
            <p:cNvSpPr>
              <a:spLocks noChangeShapeType="1"/>
            </p:cNvSpPr>
            <p:nvPr/>
          </p:nvSpPr>
          <p:spPr bwMode="auto">
            <a:xfrm>
              <a:off x="2926" y="1724"/>
              <a:ext cx="21" cy="1"/>
            </a:xfrm>
            <a:prstGeom prst="line">
              <a:avLst/>
            </a:prstGeom>
            <a:noFill/>
            <a:ln w="7938">
              <a:solidFill>
                <a:srgbClr val="000000"/>
              </a:solidFill>
              <a:round/>
              <a:headEnd/>
              <a:tailEnd/>
            </a:ln>
          </p:spPr>
          <p:txBody>
            <a:bodyPr/>
            <a:lstStyle/>
            <a:p>
              <a:endParaRPr lang="en-US"/>
            </a:p>
          </p:txBody>
        </p:sp>
        <p:sp>
          <p:nvSpPr>
            <p:cNvPr id="41010" name="Line 123"/>
            <p:cNvSpPr>
              <a:spLocks noChangeShapeType="1"/>
            </p:cNvSpPr>
            <p:nvPr/>
          </p:nvSpPr>
          <p:spPr bwMode="auto">
            <a:xfrm flipH="1">
              <a:off x="5646" y="1724"/>
              <a:ext cx="21" cy="1"/>
            </a:xfrm>
            <a:prstGeom prst="line">
              <a:avLst/>
            </a:prstGeom>
            <a:noFill/>
            <a:ln w="7938">
              <a:solidFill>
                <a:srgbClr val="000000"/>
              </a:solidFill>
              <a:round/>
              <a:headEnd/>
              <a:tailEnd/>
            </a:ln>
          </p:spPr>
          <p:txBody>
            <a:bodyPr/>
            <a:lstStyle/>
            <a:p>
              <a:endParaRPr lang="en-US"/>
            </a:p>
          </p:txBody>
        </p:sp>
        <p:sp>
          <p:nvSpPr>
            <p:cNvPr id="41011" name="Rectangle 124"/>
            <p:cNvSpPr>
              <a:spLocks noChangeArrowheads="1"/>
            </p:cNvSpPr>
            <p:nvPr/>
          </p:nvSpPr>
          <p:spPr bwMode="auto">
            <a:xfrm>
              <a:off x="2832" y="16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i="0">
                <a:latin typeface="Arial" pitchFamily="34" charset="0"/>
              </a:endParaRPr>
            </a:p>
          </p:txBody>
        </p:sp>
        <p:sp>
          <p:nvSpPr>
            <p:cNvPr id="41012" name="Line 125"/>
            <p:cNvSpPr>
              <a:spLocks noChangeShapeType="1"/>
            </p:cNvSpPr>
            <p:nvPr/>
          </p:nvSpPr>
          <p:spPr bwMode="auto">
            <a:xfrm>
              <a:off x="2926" y="1545"/>
              <a:ext cx="21" cy="1"/>
            </a:xfrm>
            <a:prstGeom prst="line">
              <a:avLst/>
            </a:prstGeom>
            <a:noFill/>
            <a:ln w="7938">
              <a:solidFill>
                <a:srgbClr val="000000"/>
              </a:solidFill>
              <a:round/>
              <a:headEnd/>
              <a:tailEnd/>
            </a:ln>
          </p:spPr>
          <p:txBody>
            <a:bodyPr/>
            <a:lstStyle/>
            <a:p>
              <a:endParaRPr lang="en-US"/>
            </a:p>
          </p:txBody>
        </p:sp>
        <p:sp>
          <p:nvSpPr>
            <p:cNvPr id="41013" name="Line 126"/>
            <p:cNvSpPr>
              <a:spLocks noChangeShapeType="1"/>
            </p:cNvSpPr>
            <p:nvPr/>
          </p:nvSpPr>
          <p:spPr bwMode="auto">
            <a:xfrm flipH="1">
              <a:off x="5646" y="1545"/>
              <a:ext cx="21" cy="1"/>
            </a:xfrm>
            <a:prstGeom prst="line">
              <a:avLst/>
            </a:prstGeom>
            <a:noFill/>
            <a:ln w="7938">
              <a:solidFill>
                <a:srgbClr val="000000"/>
              </a:solidFill>
              <a:round/>
              <a:headEnd/>
              <a:tailEnd/>
            </a:ln>
          </p:spPr>
          <p:txBody>
            <a:bodyPr/>
            <a:lstStyle/>
            <a:p>
              <a:endParaRPr lang="en-US"/>
            </a:p>
          </p:txBody>
        </p:sp>
        <p:sp>
          <p:nvSpPr>
            <p:cNvPr id="41014" name="Rectangle 127"/>
            <p:cNvSpPr>
              <a:spLocks noChangeArrowheads="1"/>
            </p:cNvSpPr>
            <p:nvPr/>
          </p:nvSpPr>
          <p:spPr bwMode="auto">
            <a:xfrm>
              <a:off x="2795" y="150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15" name="Rectangle 128"/>
            <p:cNvSpPr>
              <a:spLocks noChangeArrowheads="1"/>
            </p:cNvSpPr>
            <p:nvPr/>
          </p:nvSpPr>
          <p:spPr bwMode="auto">
            <a:xfrm rot="-5400000">
              <a:off x="2371" y="234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Product  Selection </a:t>
              </a:r>
              <a:r>
                <a:rPr lang="en-US" sz="900">
                  <a:solidFill>
                    <a:srgbClr val="000000"/>
                  </a:solidFill>
                  <a:latin typeface="Arial" pitchFamily="34" charset="0"/>
                </a:rPr>
                <a:t>N</a:t>
              </a:r>
              <a:r>
                <a:rPr lang="en-US" sz="900" b="1" i="0">
                  <a:solidFill>
                    <a:srgbClr val="000000"/>
                  </a:solidFill>
                  <a:latin typeface="Arial" pitchFamily="34" charset="0"/>
                </a:rPr>
                <a:t> </a:t>
              </a:r>
              <a:endParaRPr lang="en-US" b="1" i="0">
                <a:latin typeface="Arial" pitchFamily="34" charset="0"/>
              </a:endParaRPr>
            </a:p>
          </p:txBody>
        </p:sp>
        <p:sp>
          <p:nvSpPr>
            <p:cNvPr id="41016" name="Rectangle 129"/>
            <p:cNvSpPr>
              <a:spLocks noChangeArrowheads="1"/>
            </p:cNvSpPr>
            <p:nvPr/>
          </p:nvSpPr>
          <p:spPr bwMode="auto">
            <a:xfrm>
              <a:off x="3629" y="344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Unit Cost </a:t>
              </a:r>
              <a:r>
                <a:rPr lang="en-US" sz="900">
                  <a:solidFill>
                    <a:srgbClr val="000000"/>
                  </a:solidFill>
                  <a:latin typeface="Arial" pitchFamily="34" charset="0"/>
                </a:rPr>
                <a:t>c</a:t>
              </a:r>
              <a:r>
                <a:rPr lang="en-US" sz="900" b="1">
                  <a:solidFill>
                    <a:srgbClr val="000000"/>
                  </a:solidFill>
                  <a:latin typeface="Arial" pitchFamily="34" charset="0"/>
                </a:rPr>
                <a:t> </a:t>
              </a:r>
              <a:r>
                <a:rPr lang="en-US" sz="900" b="1" i="0">
                  <a:solidFill>
                    <a:srgbClr val="000000"/>
                  </a:solidFill>
                  <a:latin typeface="Arial" pitchFamily="34" charset="0"/>
                </a:rPr>
                <a:t>(inverted)</a:t>
              </a:r>
              <a:endParaRPr lang="en-US" b="1" i="0">
                <a:latin typeface="Arial" pitchFamily="34" charset="0"/>
              </a:endParaRPr>
            </a:p>
          </p:txBody>
        </p:sp>
        <p:sp>
          <p:nvSpPr>
            <p:cNvPr id="41017" name="Rectangle 130"/>
            <p:cNvSpPr>
              <a:spLocks noChangeArrowheads="1"/>
            </p:cNvSpPr>
            <p:nvPr/>
          </p:nvSpPr>
          <p:spPr bwMode="auto">
            <a:xfrm>
              <a:off x="283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$1.12</a:t>
              </a:r>
              <a:endParaRPr lang="en-US" i="0">
                <a:latin typeface="Arial" pitchFamily="34" charset="0"/>
              </a:endParaRPr>
            </a:p>
          </p:txBody>
        </p:sp>
        <p:sp>
          <p:nvSpPr>
            <p:cNvPr id="41018" name="Rectangle 131"/>
            <p:cNvSpPr>
              <a:spLocks noChangeArrowheads="1"/>
            </p:cNvSpPr>
            <p:nvPr/>
          </p:nvSpPr>
          <p:spPr bwMode="auto">
            <a:xfrm>
              <a:off x="3176"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$1.10</a:t>
              </a:r>
              <a:endParaRPr lang="en-US" i="0">
                <a:latin typeface="Arial" pitchFamily="34" charset="0"/>
              </a:endParaRPr>
            </a:p>
          </p:txBody>
        </p:sp>
        <p:sp>
          <p:nvSpPr>
            <p:cNvPr id="41019" name="Rectangle 132"/>
            <p:cNvSpPr>
              <a:spLocks noChangeArrowheads="1"/>
            </p:cNvSpPr>
            <p:nvPr/>
          </p:nvSpPr>
          <p:spPr bwMode="auto">
            <a:xfrm>
              <a:off x="352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$1.08</a:t>
              </a:r>
              <a:endParaRPr lang="en-US" i="0">
                <a:latin typeface="Arial" pitchFamily="34" charset="0"/>
              </a:endParaRPr>
            </a:p>
          </p:txBody>
        </p:sp>
        <p:sp>
          <p:nvSpPr>
            <p:cNvPr id="41020" name="Rectangle 133"/>
            <p:cNvSpPr>
              <a:spLocks noChangeArrowheads="1"/>
            </p:cNvSpPr>
            <p:nvPr/>
          </p:nvSpPr>
          <p:spPr bwMode="auto">
            <a:xfrm>
              <a:off x="386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$1.06</a:t>
              </a:r>
              <a:endParaRPr lang="en-US" i="0">
                <a:latin typeface="Arial" pitchFamily="34" charset="0"/>
              </a:endParaRPr>
            </a:p>
          </p:txBody>
        </p:sp>
        <p:sp>
          <p:nvSpPr>
            <p:cNvPr id="41021" name="Rectangle 134"/>
            <p:cNvSpPr>
              <a:spLocks noChangeArrowheads="1"/>
            </p:cNvSpPr>
            <p:nvPr/>
          </p:nvSpPr>
          <p:spPr bwMode="auto">
            <a:xfrm>
              <a:off x="4208"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$1.04</a:t>
              </a:r>
              <a:endParaRPr lang="en-US" i="0">
                <a:latin typeface="Arial" pitchFamily="34" charset="0"/>
              </a:endParaRPr>
            </a:p>
          </p:txBody>
        </p:sp>
        <p:sp>
          <p:nvSpPr>
            <p:cNvPr id="41022" name="Rectangle 135"/>
            <p:cNvSpPr>
              <a:spLocks noChangeArrowheads="1"/>
            </p:cNvSpPr>
            <p:nvPr/>
          </p:nvSpPr>
          <p:spPr bwMode="auto">
            <a:xfrm>
              <a:off x="455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$1.02</a:t>
              </a:r>
              <a:endParaRPr lang="en-US" i="0">
                <a:latin typeface="Arial" pitchFamily="34" charset="0"/>
              </a:endParaRPr>
            </a:p>
          </p:txBody>
        </p:sp>
        <p:sp>
          <p:nvSpPr>
            <p:cNvPr id="41023" name="Rectangle 136"/>
            <p:cNvSpPr>
              <a:spLocks noChangeArrowheads="1"/>
            </p:cNvSpPr>
            <p:nvPr/>
          </p:nvSpPr>
          <p:spPr bwMode="auto">
            <a:xfrm>
              <a:off x="558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$0.96</a:t>
              </a:r>
              <a:endParaRPr lang="en-US" i="0">
                <a:latin typeface="Arial" pitchFamily="34" charset="0"/>
              </a:endParaRPr>
            </a:p>
          </p:txBody>
        </p:sp>
        <p:sp>
          <p:nvSpPr>
            <p:cNvPr id="41024" name="Line 137"/>
            <p:cNvSpPr>
              <a:spLocks noChangeShapeType="1"/>
            </p:cNvSpPr>
            <p:nvPr/>
          </p:nvSpPr>
          <p:spPr bwMode="auto">
            <a:xfrm>
              <a:off x="5665" y="1540"/>
              <a:ext cx="1" cy="21"/>
            </a:xfrm>
            <a:prstGeom prst="line">
              <a:avLst/>
            </a:prstGeom>
            <a:noFill/>
            <a:ln w="7938">
              <a:solidFill>
                <a:srgbClr val="000000"/>
              </a:solidFill>
              <a:round/>
              <a:headEnd/>
              <a:tailEnd/>
            </a:ln>
          </p:spPr>
          <p:txBody>
            <a:bodyPr/>
            <a:lstStyle/>
            <a:p>
              <a:endParaRPr lang="en-US"/>
            </a:p>
          </p:txBody>
        </p:sp>
        <p:sp>
          <p:nvSpPr>
            <p:cNvPr id="41025" name="Line 138"/>
            <p:cNvSpPr>
              <a:spLocks noChangeShapeType="1"/>
            </p:cNvSpPr>
            <p:nvPr/>
          </p:nvSpPr>
          <p:spPr bwMode="auto">
            <a:xfrm>
              <a:off x="5327" y="1540"/>
              <a:ext cx="1" cy="21"/>
            </a:xfrm>
            <a:prstGeom prst="line">
              <a:avLst/>
            </a:prstGeom>
            <a:noFill/>
            <a:ln w="7938">
              <a:solidFill>
                <a:srgbClr val="000000"/>
              </a:solidFill>
              <a:round/>
              <a:headEnd/>
              <a:tailEnd/>
            </a:ln>
          </p:spPr>
          <p:txBody>
            <a:bodyPr/>
            <a:lstStyle/>
            <a:p>
              <a:endParaRPr lang="en-US"/>
            </a:p>
          </p:txBody>
        </p:sp>
        <p:sp>
          <p:nvSpPr>
            <p:cNvPr id="41026" name="Line 139"/>
            <p:cNvSpPr>
              <a:spLocks noChangeShapeType="1"/>
            </p:cNvSpPr>
            <p:nvPr/>
          </p:nvSpPr>
          <p:spPr bwMode="auto">
            <a:xfrm>
              <a:off x="5668" y="1540"/>
              <a:ext cx="1" cy="21"/>
            </a:xfrm>
            <a:prstGeom prst="line">
              <a:avLst/>
            </a:prstGeom>
            <a:noFill/>
            <a:ln w="7938">
              <a:solidFill>
                <a:srgbClr val="000000"/>
              </a:solidFill>
              <a:round/>
              <a:headEnd/>
              <a:tailEnd/>
            </a:ln>
          </p:spPr>
          <p:txBody>
            <a:bodyPr/>
            <a:lstStyle/>
            <a:p>
              <a:endParaRPr lang="en-US"/>
            </a:p>
          </p:txBody>
        </p:sp>
        <p:sp>
          <p:nvSpPr>
            <p:cNvPr id="41027" name="Line 140"/>
            <p:cNvSpPr>
              <a:spLocks noChangeShapeType="1"/>
            </p:cNvSpPr>
            <p:nvPr/>
          </p:nvSpPr>
          <p:spPr bwMode="auto">
            <a:xfrm flipH="1">
              <a:off x="5647" y="1540"/>
              <a:ext cx="21" cy="1"/>
            </a:xfrm>
            <a:prstGeom prst="line">
              <a:avLst/>
            </a:prstGeom>
            <a:noFill/>
            <a:ln w="7938">
              <a:solidFill>
                <a:srgbClr val="000000"/>
              </a:solidFill>
              <a:round/>
              <a:headEnd/>
              <a:tailEnd/>
            </a:ln>
          </p:spPr>
          <p:txBody>
            <a:bodyPr/>
            <a:lstStyle/>
            <a:p>
              <a:endParaRPr lang="en-US"/>
            </a:p>
          </p:txBody>
        </p:sp>
        <p:sp>
          <p:nvSpPr>
            <p:cNvPr id="41028" name="Line 141"/>
            <p:cNvSpPr>
              <a:spLocks noChangeShapeType="1"/>
            </p:cNvSpPr>
            <p:nvPr/>
          </p:nvSpPr>
          <p:spPr bwMode="auto">
            <a:xfrm flipV="1">
              <a:off x="4984" y="3316"/>
              <a:ext cx="1" cy="21"/>
            </a:xfrm>
            <a:prstGeom prst="line">
              <a:avLst/>
            </a:prstGeom>
            <a:noFill/>
            <a:ln w="7938">
              <a:solidFill>
                <a:srgbClr val="000000"/>
              </a:solidFill>
              <a:round/>
              <a:headEnd/>
              <a:tailEnd/>
            </a:ln>
          </p:spPr>
          <p:txBody>
            <a:bodyPr/>
            <a:lstStyle/>
            <a:p>
              <a:endParaRPr lang="en-US"/>
            </a:p>
          </p:txBody>
        </p:sp>
        <p:sp>
          <p:nvSpPr>
            <p:cNvPr id="41029" name="Rectangle 142"/>
            <p:cNvSpPr>
              <a:spLocks noChangeArrowheads="1"/>
            </p:cNvSpPr>
            <p:nvPr/>
          </p:nvSpPr>
          <p:spPr bwMode="auto">
            <a:xfrm>
              <a:off x="489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30" name="Line 143"/>
            <p:cNvSpPr>
              <a:spLocks noChangeShapeType="1"/>
            </p:cNvSpPr>
            <p:nvPr/>
          </p:nvSpPr>
          <p:spPr bwMode="auto">
            <a:xfrm flipV="1">
              <a:off x="5375" y="3316"/>
              <a:ext cx="1" cy="21"/>
            </a:xfrm>
            <a:prstGeom prst="line">
              <a:avLst/>
            </a:prstGeom>
            <a:noFill/>
            <a:ln w="7938">
              <a:solidFill>
                <a:srgbClr val="000000"/>
              </a:solidFill>
              <a:round/>
              <a:headEnd/>
              <a:tailEnd/>
            </a:ln>
          </p:spPr>
          <p:txBody>
            <a:bodyPr/>
            <a:lstStyle/>
            <a:p>
              <a:endParaRPr lang="en-US"/>
            </a:p>
          </p:txBody>
        </p:sp>
        <p:sp>
          <p:nvSpPr>
            <p:cNvPr id="41031" name="Rectangle 144"/>
            <p:cNvSpPr>
              <a:spLocks noChangeArrowheads="1"/>
            </p:cNvSpPr>
            <p:nvPr/>
          </p:nvSpPr>
          <p:spPr bwMode="auto">
            <a:xfrm>
              <a:off x="5285"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$0.98</a:t>
              </a:r>
              <a:endParaRPr lang="en-US" i="0">
                <a:latin typeface="Arial" pitchFamily="34" charset="0"/>
              </a:endParaRPr>
            </a:p>
          </p:txBody>
        </p:sp>
        <p:sp>
          <p:nvSpPr>
            <p:cNvPr id="41032" name="Line 145"/>
            <p:cNvSpPr>
              <a:spLocks noChangeShapeType="1"/>
            </p:cNvSpPr>
            <p:nvPr/>
          </p:nvSpPr>
          <p:spPr bwMode="auto">
            <a:xfrm flipH="1" flipV="1">
              <a:off x="2920" y="3306"/>
              <a:ext cx="2622" cy="36"/>
            </a:xfrm>
            <a:prstGeom prst="line">
              <a:avLst/>
            </a:prstGeom>
            <a:noFill/>
            <a:ln w="12700">
              <a:solidFill>
                <a:schemeClr val="accent2"/>
              </a:solidFill>
              <a:round/>
              <a:headEnd type="none" w="sm" len="sm"/>
              <a:tailEnd type="none" w="sm" len="sm"/>
            </a:ln>
          </p:spPr>
          <p:txBody>
            <a:bodyPr/>
            <a:lstStyle/>
            <a:p>
              <a:endParaRPr lang="en-US"/>
            </a:p>
          </p:txBody>
        </p:sp>
        <p:sp>
          <p:nvSpPr>
            <p:cNvPr id="41033" name="Text Box 146"/>
            <p:cNvSpPr txBox="1">
              <a:spLocks noChangeArrowheads="1"/>
            </p:cNvSpPr>
            <p:nvPr/>
          </p:nvSpPr>
          <p:spPr bwMode="auto">
            <a:xfrm>
              <a:off x="5310" y="312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1</a:t>
              </a:r>
            </a:p>
          </p:txBody>
        </p:sp>
        <p:sp>
          <p:nvSpPr>
            <p:cNvPr id="41034" name="Text Box 147"/>
            <p:cNvSpPr txBox="1">
              <a:spLocks noChangeArrowheads="1"/>
            </p:cNvSpPr>
            <p:nvPr/>
          </p:nvSpPr>
          <p:spPr bwMode="auto">
            <a:xfrm>
              <a:off x="4096" y="2766"/>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2</a:t>
              </a:r>
            </a:p>
          </p:txBody>
        </p:sp>
        <p:sp>
          <p:nvSpPr>
            <p:cNvPr id="41035" name="Text Box 148"/>
            <p:cNvSpPr txBox="1">
              <a:spLocks noChangeArrowheads="1"/>
            </p:cNvSpPr>
            <p:nvPr/>
          </p:nvSpPr>
          <p:spPr bwMode="auto">
            <a:xfrm>
              <a:off x="3630" y="159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3</a:t>
              </a:r>
            </a:p>
          </p:txBody>
        </p:sp>
        <p:sp>
          <p:nvSpPr>
            <p:cNvPr id="41036" name="Text Box 149"/>
            <p:cNvSpPr txBox="1">
              <a:spLocks noChangeArrowheads="1"/>
            </p:cNvSpPr>
            <p:nvPr/>
          </p:nvSpPr>
          <p:spPr bwMode="auto">
            <a:xfrm>
              <a:off x="3041" y="1814"/>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4</a:t>
              </a:r>
            </a:p>
          </p:txBody>
        </p:sp>
        <p:sp>
          <p:nvSpPr>
            <p:cNvPr id="41037" name="Freeform 150"/>
            <p:cNvSpPr>
              <a:spLocks/>
            </p:cNvSpPr>
            <p:nvPr/>
          </p:nvSpPr>
          <p:spPr bwMode="auto">
            <a:xfrm>
              <a:off x="3577" y="1545"/>
              <a:ext cx="1995" cy="1782"/>
            </a:xfrm>
            <a:custGeom>
              <a:avLst/>
              <a:gdLst>
                <a:gd name="T0" fmla="*/ 1995 w 1995"/>
                <a:gd name="T1" fmla="*/ 1782 h 1782"/>
                <a:gd name="T2" fmla="*/ 1191 w 1995"/>
                <a:gd name="T3" fmla="*/ 1773 h 1782"/>
                <a:gd name="T4" fmla="*/ 1050 w 1995"/>
                <a:gd name="T5" fmla="*/ 1731 h 1782"/>
                <a:gd name="T6" fmla="*/ 885 w 1995"/>
                <a:gd name="T7" fmla="*/ 1641 h 1782"/>
                <a:gd name="T8" fmla="*/ 720 w 1995"/>
                <a:gd name="T9" fmla="*/ 1527 h 1782"/>
                <a:gd name="T10" fmla="*/ 582 w 1995"/>
                <a:gd name="T11" fmla="*/ 1386 h 1782"/>
                <a:gd name="T12" fmla="*/ 456 w 1995"/>
                <a:gd name="T13" fmla="*/ 1242 h 1782"/>
                <a:gd name="T14" fmla="*/ 351 w 1995"/>
                <a:gd name="T15" fmla="*/ 1119 h 1782"/>
                <a:gd name="T16" fmla="*/ 276 w 1995"/>
                <a:gd name="T17" fmla="*/ 1020 h 1782"/>
                <a:gd name="T18" fmla="*/ 213 w 1995"/>
                <a:gd name="T19" fmla="*/ 801 h 1782"/>
                <a:gd name="T20" fmla="*/ 129 w 1995"/>
                <a:gd name="T21" fmla="*/ 509 h 1782"/>
                <a:gd name="T22" fmla="*/ 57 w 1995"/>
                <a:gd name="T23" fmla="*/ 225 h 1782"/>
                <a:gd name="T24" fmla="*/ 0 w 1995"/>
                <a:gd name="T25" fmla="*/ 0 h 17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95"/>
                <a:gd name="T40" fmla="*/ 0 h 1782"/>
                <a:gd name="T41" fmla="*/ 1995 w 1995"/>
                <a:gd name="T42" fmla="*/ 1782 h 178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95" h="1782">
                  <a:moveTo>
                    <a:pt x="1995" y="1782"/>
                  </a:moveTo>
                  <a:lnTo>
                    <a:pt x="1191" y="1773"/>
                  </a:lnTo>
                  <a:lnTo>
                    <a:pt x="1050" y="1731"/>
                  </a:lnTo>
                  <a:lnTo>
                    <a:pt x="885" y="1641"/>
                  </a:lnTo>
                  <a:lnTo>
                    <a:pt x="720" y="1527"/>
                  </a:lnTo>
                  <a:lnTo>
                    <a:pt x="582" y="1386"/>
                  </a:lnTo>
                  <a:lnTo>
                    <a:pt x="456" y="1242"/>
                  </a:lnTo>
                  <a:lnTo>
                    <a:pt x="351" y="1119"/>
                  </a:lnTo>
                  <a:lnTo>
                    <a:pt x="276" y="1020"/>
                  </a:lnTo>
                  <a:lnTo>
                    <a:pt x="213" y="801"/>
                  </a:lnTo>
                  <a:lnTo>
                    <a:pt x="129" y="509"/>
                  </a:lnTo>
                  <a:lnTo>
                    <a:pt x="57" y="225"/>
                  </a:lnTo>
                  <a:lnTo>
                    <a:pt x="0" y="0"/>
                  </a:lnTo>
                </a:path>
              </a:pathLst>
            </a:custGeom>
            <a:noFill/>
            <a:ln w="28575">
              <a:solidFill>
                <a:schemeClr val="tx1"/>
              </a:solidFill>
              <a:round/>
              <a:headEnd type="none" w="sm" len="sm"/>
              <a:tailEnd type="none" w="sm" len="sm"/>
            </a:ln>
          </p:spPr>
          <p:txBody>
            <a:bodyPr/>
            <a:lstStyle/>
            <a:p>
              <a:endParaRPr lang="en-US"/>
            </a:p>
          </p:txBody>
        </p:sp>
        <p:sp>
          <p:nvSpPr>
            <p:cNvPr id="41038" name="Oval 151"/>
            <p:cNvSpPr>
              <a:spLocks noChangeArrowheads="1"/>
            </p:cNvSpPr>
            <p:nvPr/>
          </p:nvSpPr>
          <p:spPr bwMode="auto">
            <a:xfrm>
              <a:off x="5532" y="3306"/>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39" name="AutoShape 152"/>
            <p:cNvSpPr>
              <a:spLocks noChangeArrowheads="1"/>
            </p:cNvSpPr>
            <p:nvPr/>
          </p:nvSpPr>
          <p:spPr bwMode="auto">
            <a:xfrm>
              <a:off x="3956" y="2342"/>
              <a:ext cx="741" cy="162"/>
            </a:xfrm>
            <a:prstGeom prst="wedgeRectCallout">
              <a:avLst>
                <a:gd name="adj1" fmla="val -62278"/>
                <a:gd name="adj2" fmla="val 27778"/>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Efficient frontier</a:t>
              </a:r>
            </a:p>
          </p:txBody>
        </p:sp>
        <p:sp>
          <p:nvSpPr>
            <p:cNvPr id="41040" name="Line 153"/>
            <p:cNvSpPr>
              <a:spLocks noChangeShapeType="1"/>
            </p:cNvSpPr>
            <p:nvPr/>
          </p:nvSpPr>
          <p:spPr bwMode="auto">
            <a:xfrm>
              <a:off x="3476" y="1892"/>
              <a:ext cx="180" cy="0"/>
            </a:xfrm>
            <a:prstGeom prst="line">
              <a:avLst/>
            </a:prstGeom>
            <a:noFill/>
            <a:ln w="12700">
              <a:solidFill>
                <a:schemeClr val="tx1"/>
              </a:solidFill>
              <a:round/>
              <a:headEnd type="triangle" w="med" len="med"/>
              <a:tailEnd/>
            </a:ln>
          </p:spPr>
          <p:txBody>
            <a:bodyPr/>
            <a:lstStyle/>
            <a:p>
              <a:endParaRPr lang="en-US"/>
            </a:p>
          </p:txBody>
        </p:sp>
        <p:sp>
          <p:nvSpPr>
            <p:cNvPr id="41041" name="Freeform 154"/>
            <p:cNvSpPr>
              <a:spLocks/>
            </p:cNvSpPr>
            <p:nvPr/>
          </p:nvSpPr>
          <p:spPr bwMode="auto">
            <a:xfrm>
              <a:off x="3142" y="1545"/>
              <a:ext cx="1665" cy="1797"/>
            </a:xfrm>
            <a:custGeom>
              <a:avLst/>
              <a:gdLst>
                <a:gd name="T0" fmla="*/ 1665 w 1665"/>
                <a:gd name="T1" fmla="*/ 1797 h 1797"/>
                <a:gd name="T2" fmla="*/ 1476 w 1665"/>
                <a:gd name="T3" fmla="*/ 1737 h 1797"/>
                <a:gd name="T4" fmla="*/ 1293 w 1665"/>
                <a:gd name="T5" fmla="*/ 1635 h 1797"/>
                <a:gd name="T6" fmla="*/ 1131 w 1665"/>
                <a:gd name="T7" fmla="*/ 1515 h 1797"/>
                <a:gd name="T8" fmla="*/ 963 w 1665"/>
                <a:gd name="T9" fmla="*/ 1347 h 1797"/>
                <a:gd name="T10" fmla="*/ 807 w 1665"/>
                <a:gd name="T11" fmla="*/ 1164 h 1797"/>
                <a:gd name="T12" fmla="*/ 696 w 1665"/>
                <a:gd name="T13" fmla="*/ 1017 h 1797"/>
                <a:gd name="T14" fmla="*/ 474 w 1665"/>
                <a:gd name="T15" fmla="*/ 705 h 1797"/>
                <a:gd name="T16" fmla="*/ 240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2" name="Freeform 155"/>
            <p:cNvSpPr>
              <a:spLocks/>
            </p:cNvSpPr>
            <p:nvPr/>
          </p:nvSpPr>
          <p:spPr bwMode="auto">
            <a:xfrm>
              <a:off x="3268" y="1545"/>
              <a:ext cx="1245" cy="1797"/>
            </a:xfrm>
            <a:custGeom>
              <a:avLst/>
              <a:gdLst>
                <a:gd name="T0" fmla="*/ 291 w 1665"/>
                <a:gd name="T1" fmla="*/ 1797 h 1797"/>
                <a:gd name="T2" fmla="*/ 258 w 1665"/>
                <a:gd name="T3" fmla="*/ 1737 h 1797"/>
                <a:gd name="T4" fmla="*/ 227 w 1665"/>
                <a:gd name="T5" fmla="*/ 1635 h 1797"/>
                <a:gd name="T6" fmla="*/ 198 w 1665"/>
                <a:gd name="T7" fmla="*/ 1515 h 1797"/>
                <a:gd name="T8" fmla="*/ 168 w 1665"/>
                <a:gd name="T9" fmla="*/ 1347 h 1797"/>
                <a:gd name="T10" fmla="*/ 141 w 1665"/>
                <a:gd name="T11" fmla="*/ 1164 h 1797"/>
                <a:gd name="T12" fmla="*/ 122 w 1665"/>
                <a:gd name="T13" fmla="*/ 1017 h 1797"/>
                <a:gd name="T14" fmla="*/ 83 w 1665"/>
                <a:gd name="T15" fmla="*/ 705 h 1797"/>
                <a:gd name="T16" fmla="*/ 42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3" name="AutoShape 156"/>
            <p:cNvSpPr>
              <a:spLocks noChangeArrowheads="1"/>
            </p:cNvSpPr>
            <p:nvPr/>
          </p:nvSpPr>
          <p:spPr bwMode="auto">
            <a:xfrm>
              <a:off x="3225" y="2024"/>
              <a:ext cx="324" cy="181"/>
            </a:xfrm>
            <a:prstGeom prst="wedgeRectCallout">
              <a:avLst>
                <a:gd name="adj1" fmla="val 53065"/>
                <a:gd name="adj2" fmla="val -117190"/>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200" i="0">
                  <a:latin typeface="Symbol" pitchFamily="18" charset="2"/>
                </a:rPr>
                <a:t>D</a:t>
              </a:r>
              <a:r>
                <a:rPr lang="en-US" sz="1200">
                  <a:latin typeface="Arial" pitchFamily="34" charset="0"/>
                </a:rPr>
                <a:t>c</a:t>
              </a:r>
              <a:r>
                <a:rPr lang="en-US" sz="1200" i="0" baseline="-25000">
                  <a:latin typeface="Arial" pitchFamily="34" charset="0"/>
                </a:rPr>
                <a:t>OE</a:t>
              </a:r>
            </a:p>
          </p:txBody>
        </p:sp>
        <p:sp>
          <p:nvSpPr>
            <p:cNvPr id="41044" name="Oval 157"/>
            <p:cNvSpPr>
              <a:spLocks noChangeArrowheads="1"/>
            </p:cNvSpPr>
            <p:nvPr/>
          </p:nvSpPr>
          <p:spPr bwMode="auto">
            <a:xfrm>
              <a:off x="3416" y="186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5" name="Oval 158"/>
            <p:cNvSpPr>
              <a:spLocks noChangeArrowheads="1"/>
            </p:cNvSpPr>
            <p:nvPr/>
          </p:nvSpPr>
          <p:spPr bwMode="auto">
            <a:xfrm>
              <a:off x="4068" y="286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6" name="Freeform 159"/>
            <p:cNvSpPr>
              <a:spLocks/>
            </p:cNvSpPr>
            <p:nvPr/>
          </p:nvSpPr>
          <p:spPr bwMode="auto">
            <a:xfrm>
              <a:off x="3562" y="1545"/>
              <a:ext cx="660" cy="1797"/>
            </a:xfrm>
            <a:custGeom>
              <a:avLst/>
              <a:gdLst>
                <a:gd name="T0" fmla="*/ 660 w 660"/>
                <a:gd name="T1" fmla="*/ 1797 h 1797"/>
                <a:gd name="T2" fmla="*/ 585 w 660"/>
                <a:gd name="T3" fmla="*/ 1737 h 1797"/>
                <a:gd name="T4" fmla="*/ 513 w 660"/>
                <a:gd name="T5" fmla="*/ 1635 h 1797"/>
                <a:gd name="T6" fmla="*/ 448 w 660"/>
                <a:gd name="T7" fmla="*/ 1515 h 1797"/>
                <a:gd name="T8" fmla="*/ 382 w 660"/>
                <a:gd name="T9" fmla="*/ 1347 h 1797"/>
                <a:gd name="T10" fmla="*/ 320 w 660"/>
                <a:gd name="T11" fmla="*/ 1164 h 1797"/>
                <a:gd name="T12" fmla="*/ 276 w 660"/>
                <a:gd name="T13" fmla="*/ 1017 h 1797"/>
                <a:gd name="T14" fmla="*/ 188 w 660"/>
                <a:gd name="T15" fmla="*/ 705 h 1797"/>
                <a:gd name="T16" fmla="*/ 95 w 660"/>
                <a:gd name="T17" fmla="*/ 363 h 1797"/>
                <a:gd name="T18" fmla="*/ 29 w 660"/>
                <a:gd name="T19" fmla="*/ 80 h 1797"/>
                <a:gd name="T20" fmla="*/ 0 w 660"/>
                <a:gd name="T21" fmla="*/ 0 h 17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0"/>
                <a:gd name="T34" fmla="*/ 0 h 1797"/>
                <a:gd name="T35" fmla="*/ 660 w 660"/>
                <a:gd name="T36" fmla="*/ 1797 h 17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0" h="1797">
                  <a:moveTo>
                    <a:pt x="660" y="1797"/>
                  </a:moveTo>
                  <a:cubicBezTo>
                    <a:pt x="635" y="1780"/>
                    <a:pt x="610" y="1764"/>
                    <a:pt x="585" y="1737"/>
                  </a:cubicBezTo>
                  <a:cubicBezTo>
                    <a:pt x="561" y="1710"/>
                    <a:pt x="535" y="1672"/>
                    <a:pt x="513" y="1635"/>
                  </a:cubicBezTo>
                  <a:cubicBezTo>
                    <a:pt x="490" y="1598"/>
                    <a:pt x="470" y="1563"/>
                    <a:pt x="448" y="1515"/>
                  </a:cubicBezTo>
                  <a:cubicBezTo>
                    <a:pt x="427" y="1467"/>
                    <a:pt x="403" y="1405"/>
                    <a:pt x="382" y="1347"/>
                  </a:cubicBezTo>
                  <a:cubicBezTo>
                    <a:pt x="360" y="1289"/>
                    <a:pt x="337" y="1219"/>
                    <a:pt x="320" y="1164"/>
                  </a:cubicBezTo>
                  <a:cubicBezTo>
                    <a:pt x="302" y="1109"/>
                    <a:pt x="298" y="1094"/>
                    <a:pt x="276" y="1017"/>
                  </a:cubicBezTo>
                  <a:cubicBezTo>
                    <a:pt x="254" y="940"/>
                    <a:pt x="218" y="814"/>
                    <a:pt x="188" y="705"/>
                  </a:cubicBezTo>
                  <a:cubicBezTo>
                    <a:pt x="158" y="596"/>
                    <a:pt x="121" y="467"/>
                    <a:pt x="95" y="363"/>
                  </a:cubicBezTo>
                  <a:cubicBezTo>
                    <a:pt x="69" y="259"/>
                    <a:pt x="45" y="140"/>
                    <a:pt x="29" y="80"/>
                  </a:cubicBezTo>
                  <a:cubicBezTo>
                    <a:pt x="13" y="20"/>
                    <a:pt x="5" y="13"/>
                    <a:pt x="0" y="0"/>
                  </a:cubicBezTo>
                </a:path>
              </a:pathLst>
            </a:custGeom>
            <a:noFill/>
            <a:ln w="12700">
              <a:solidFill>
                <a:schemeClr val="accent2"/>
              </a:solidFill>
              <a:round/>
              <a:headEnd type="none" w="sm" len="sm"/>
              <a:tailEnd type="none" w="sm" len="sm"/>
            </a:ln>
          </p:spPr>
          <p:txBody>
            <a:bodyPr/>
            <a:lstStyle/>
            <a:p>
              <a:endParaRPr lang="en-US"/>
            </a:p>
          </p:txBody>
        </p:sp>
        <p:sp>
          <p:nvSpPr>
            <p:cNvPr id="41047" name="Oval 160"/>
            <p:cNvSpPr>
              <a:spLocks noChangeArrowheads="1"/>
            </p:cNvSpPr>
            <p:nvPr/>
          </p:nvSpPr>
          <p:spPr bwMode="auto">
            <a:xfrm>
              <a:off x="3588" y="169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8" name="Text Box 161"/>
            <p:cNvSpPr txBox="1">
              <a:spLocks noChangeArrowheads="1"/>
            </p:cNvSpPr>
            <p:nvPr/>
          </p:nvSpPr>
          <p:spPr bwMode="auto">
            <a:xfrm>
              <a:off x="4740" y="1755"/>
              <a:ext cx="928" cy="230"/>
            </a:xfrm>
            <a:prstGeom prst="rect">
              <a:avLst/>
            </a:prstGeom>
            <a:noFill/>
            <a:ln w="12700">
              <a:noFill/>
              <a:miter lim="800000"/>
              <a:headEnd type="none" w="sm" len="sm"/>
              <a:tailEnd type="none" w="sm" len="sm"/>
            </a:ln>
          </p:spPr>
          <p:txBody>
            <a:bodyPr wrap="none">
              <a:spAutoFit/>
            </a:bodyPr>
            <a:lstStyle/>
            <a:p>
              <a:pPr eaLnBrk="0" hangingPunct="0"/>
              <a:r>
                <a:rPr lang="en-US" sz="900" i="0">
                  <a:latin typeface="Arial" pitchFamily="34" charset="0"/>
                </a:rPr>
                <a:t>Set of not-attainable</a:t>
              </a:r>
            </a:p>
            <a:p>
              <a:pPr eaLnBrk="0" hangingPunct="0"/>
              <a:r>
                <a:rPr lang="en-US" sz="900" i="0">
                  <a:latin typeface="Arial" pitchFamily="34" charset="0"/>
                </a:rPr>
                <a:t>competencies at this time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How improve operational efficiency?</a:t>
            </a:r>
            <a:br>
              <a:rPr lang="en-US" smtClean="0"/>
            </a:br>
            <a:r>
              <a:rPr lang="en-US" smtClean="0"/>
              <a:t>	The concept of focus in operations</a:t>
            </a:r>
          </a:p>
        </p:txBody>
      </p:sp>
      <p:sp>
        <p:nvSpPr>
          <p:cNvPr id="245763" name="Rectangle 3"/>
          <p:cNvSpPr>
            <a:spLocks noGrp="1" noChangeArrowheads="1"/>
          </p:cNvSpPr>
          <p:nvPr>
            <p:ph type="body" idx="1"/>
          </p:nvPr>
        </p:nvSpPr>
        <p:spPr>
          <a:xfrm>
            <a:off x="455613" y="1114425"/>
            <a:ext cx="8229600" cy="1601788"/>
          </a:xfrm>
        </p:spPr>
        <p:txBody>
          <a:bodyPr/>
          <a:lstStyle/>
          <a:p>
            <a:pPr eaLnBrk="1" hangingPunct="1"/>
            <a:r>
              <a:rPr lang="en-US" smtClean="0"/>
              <a:t>Focus is a </a:t>
            </a:r>
            <a:r>
              <a:rPr lang="en-US" i="1" smtClean="0"/>
              <a:t>joint </a:t>
            </a:r>
            <a:r>
              <a:rPr lang="en-US" smtClean="0"/>
              <a:t>property of the process and of how we choose to utilize it.</a:t>
            </a:r>
          </a:p>
          <a:p>
            <a:pPr eaLnBrk="1" hangingPunct="1"/>
            <a:r>
              <a:rPr lang="en-US" smtClean="0"/>
              <a:t>Focus principle: A focused operation is more likely to have a competitive advantage by being near the frontier.</a:t>
            </a:r>
          </a:p>
        </p:txBody>
      </p:sp>
      <p:grpSp>
        <p:nvGrpSpPr>
          <p:cNvPr id="2" name="Group 24"/>
          <p:cNvGrpSpPr>
            <a:grpSpLocks/>
          </p:cNvGrpSpPr>
          <p:nvPr/>
        </p:nvGrpSpPr>
        <p:grpSpPr bwMode="auto">
          <a:xfrm>
            <a:off x="568325" y="2962275"/>
            <a:ext cx="8008938" cy="3268663"/>
            <a:chOff x="546" y="1598"/>
            <a:chExt cx="4332" cy="1567"/>
          </a:xfrm>
        </p:grpSpPr>
        <p:sp>
          <p:nvSpPr>
            <p:cNvPr id="41989" name="Rectangle 4"/>
            <p:cNvSpPr>
              <a:spLocks noChangeArrowheads="1"/>
            </p:cNvSpPr>
            <p:nvPr/>
          </p:nvSpPr>
          <p:spPr bwMode="auto">
            <a:xfrm>
              <a:off x="73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4000" i="0"/>
            </a:p>
          </p:txBody>
        </p:sp>
        <p:sp>
          <p:nvSpPr>
            <p:cNvPr id="41990" name="Rectangle 5"/>
            <p:cNvSpPr>
              <a:spLocks noChangeArrowheads="1"/>
            </p:cNvSpPr>
            <p:nvPr/>
          </p:nvSpPr>
          <p:spPr bwMode="auto">
            <a:xfrm>
              <a:off x="1308" y="3018"/>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1" name="Rectangle 6"/>
            <p:cNvSpPr>
              <a:spLocks noChangeArrowheads="1"/>
            </p:cNvSpPr>
            <p:nvPr/>
          </p:nvSpPr>
          <p:spPr bwMode="auto">
            <a:xfrm rot="-5400000">
              <a:off x="41" y="2155"/>
              <a:ext cx="1176"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1992" name="Text Box 7"/>
            <p:cNvSpPr txBox="1">
              <a:spLocks noChangeArrowheads="1"/>
            </p:cNvSpPr>
            <p:nvPr/>
          </p:nvSpPr>
          <p:spPr bwMode="auto">
            <a:xfrm>
              <a:off x="686" y="3000"/>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1993" name="Text Box 8"/>
            <p:cNvSpPr txBox="1">
              <a:spLocks noChangeArrowheads="1"/>
            </p:cNvSpPr>
            <p:nvPr/>
          </p:nvSpPr>
          <p:spPr bwMode="auto">
            <a:xfrm>
              <a:off x="2249" y="3000"/>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1994" name="Freeform 9"/>
            <p:cNvSpPr>
              <a:spLocks/>
            </p:cNvSpPr>
            <p:nvPr/>
          </p:nvSpPr>
          <p:spPr bwMode="auto">
            <a:xfrm>
              <a:off x="99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1995" name="Oval 10"/>
            <p:cNvSpPr>
              <a:spLocks noChangeArrowheads="1"/>
            </p:cNvSpPr>
            <p:nvPr/>
          </p:nvSpPr>
          <p:spPr bwMode="auto">
            <a:xfrm>
              <a:off x="108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1996" name="Text Box 11"/>
            <p:cNvSpPr txBox="1">
              <a:spLocks noChangeArrowheads="1"/>
            </p:cNvSpPr>
            <p:nvPr/>
          </p:nvSpPr>
          <p:spPr bwMode="auto">
            <a:xfrm>
              <a:off x="1244" y="1897"/>
              <a:ext cx="1025" cy="452"/>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A focused process has a consistent operating point on its trade-off curve</a:t>
              </a:r>
            </a:p>
          </p:txBody>
        </p:sp>
        <p:sp>
          <p:nvSpPr>
            <p:cNvPr id="41997" name="Rectangle 12"/>
            <p:cNvSpPr>
              <a:spLocks noChangeArrowheads="1"/>
            </p:cNvSpPr>
            <p:nvPr/>
          </p:nvSpPr>
          <p:spPr bwMode="auto">
            <a:xfrm>
              <a:off x="307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3200" i="0"/>
            </a:p>
          </p:txBody>
        </p:sp>
        <p:sp>
          <p:nvSpPr>
            <p:cNvPr id="41998" name="Rectangle 13"/>
            <p:cNvSpPr>
              <a:spLocks noChangeArrowheads="1"/>
            </p:cNvSpPr>
            <p:nvPr/>
          </p:nvSpPr>
          <p:spPr bwMode="auto">
            <a:xfrm>
              <a:off x="3648" y="3019"/>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9" name="Rectangle 14"/>
            <p:cNvSpPr>
              <a:spLocks noChangeArrowheads="1"/>
            </p:cNvSpPr>
            <p:nvPr/>
          </p:nvSpPr>
          <p:spPr bwMode="auto">
            <a:xfrm rot="-5400000">
              <a:off x="2380" y="2154"/>
              <a:ext cx="1178"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2000" name="Text Box 15"/>
            <p:cNvSpPr txBox="1">
              <a:spLocks noChangeArrowheads="1"/>
            </p:cNvSpPr>
            <p:nvPr/>
          </p:nvSpPr>
          <p:spPr bwMode="auto">
            <a:xfrm>
              <a:off x="3026" y="3001"/>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2001" name="Text Box 16"/>
            <p:cNvSpPr txBox="1">
              <a:spLocks noChangeArrowheads="1"/>
            </p:cNvSpPr>
            <p:nvPr/>
          </p:nvSpPr>
          <p:spPr bwMode="auto">
            <a:xfrm>
              <a:off x="4589" y="3001"/>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2002" name="Freeform 17"/>
            <p:cNvSpPr>
              <a:spLocks/>
            </p:cNvSpPr>
            <p:nvPr/>
          </p:nvSpPr>
          <p:spPr bwMode="auto">
            <a:xfrm>
              <a:off x="333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2003" name="Oval 18"/>
            <p:cNvSpPr>
              <a:spLocks noChangeArrowheads="1"/>
            </p:cNvSpPr>
            <p:nvPr/>
          </p:nvSpPr>
          <p:spPr bwMode="auto">
            <a:xfrm>
              <a:off x="342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4" name="Text Box 19"/>
            <p:cNvSpPr txBox="1">
              <a:spLocks noChangeArrowheads="1"/>
            </p:cNvSpPr>
            <p:nvPr/>
          </p:nvSpPr>
          <p:spPr bwMode="auto">
            <a:xfrm>
              <a:off x="3584" y="1897"/>
              <a:ext cx="1181" cy="554"/>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The operating points of an unfocused process are scattered over a large region</a:t>
              </a:r>
            </a:p>
            <a:p>
              <a:pPr eaLnBrk="0" hangingPunct="0"/>
              <a:r>
                <a:rPr lang="en-US" sz="1400" i="0">
                  <a:latin typeface="Arial" pitchFamily="34" charset="0"/>
                </a:rPr>
                <a:t>on its trade-off curve</a:t>
              </a:r>
            </a:p>
          </p:txBody>
        </p:sp>
        <p:sp>
          <p:nvSpPr>
            <p:cNvPr id="42005" name="Oval 20"/>
            <p:cNvSpPr>
              <a:spLocks noChangeArrowheads="1"/>
            </p:cNvSpPr>
            <p:nvPr/>
          </p:nvSpPr>
          <p:spPr bwMode="auto">
            <a:xfrm>
              <a:off x="3480" y="221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6" name="Oval 21"/>
            <p:cNvSpPr>
              <a:spLocks noChangeArrowheads="1"/>
            </p:cNvSpPr>
            <p:nvPr/>
          </p:nvSpPr>
          <p:spPr bwMode="auto">
            <a:xfrm>
              <a:off x="4200" y="275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7" name="Oval 22"/>
            <p:cNvSpPr>
              <a:spLocks noChangeArrowheads="1"/>
            </p:cNvSpPr>
            <p:nvPr/>
          </p:nvSpPr>
          <p:spPr bwMode="auto">
            <a:xfrm>
              <a:off x="4506" y="2862"/>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8" name="Oval 23"/>
            <p:cNvSpPr>
              <a:spLocks noChangeArrowheads="1"/>
            </p:cNvSpPr>
            <p:nvPr/>
          </p:nvSpPr>
          <p:spPr bwMode="auto">
            <a:xfrm>
              <a:off x="3324" y="179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63">
                                            <p:txEl>
                                              <p:pRg st="0" end="0"/>
                                            </p:txEl>
                                          </p:spTgt>
                                        </p:tgtEl>
                                        <p:attrNameLst>
                                          <p:attrName>style.visibility</p:attrName>
                                        </p:attrNameLst>
                                      </p:cBhvr>
                                      <p:to>
                                        <p:strVal val="visible"/>
                                      </p:to>
                                    </p:set>
                                    <p:anim calcmode="lin" valueType="num">
                                      <p:cBhvr additive="base">
                                        <p:cTn id="13" dur="500" fill="hold"/>
                                        <p:tgtEl>
                                          <p:spTgt spid="24576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63">
                                            <p:txEl>
                                              <p:pRg st="1" end="1"/>
                                            </p:txEl>
                                          </p:spTgt>
                                        </p:tgtEl>
                                        <p:attrNameLst>
                                          <p:attrName>style.visibility</p:attrName>
                                        </p:attrNameLst>
                                      </p:cBhvr>
                                      <p:to>
                                        <p:strVal val="visible"/>
                                      </p:to>
                                    </p:set>
                                    <p:anim calcmode="lin" valueType="num">
                                      <p:cBhvr additive="base">
                                        <p:cTn id="19" dur="500" fill="hold"/>
                                        <p:tgtEl>
                                          <p:spTgt spid="24576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4576763" y="4175125"/>
            <a:ext cx="450056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1" name="Rectangle 4"/>
          <p:cNvSpPr>
            <a:spLocks noChangeArrowheads="1"/>
          </p:cNvSpPr>
          <p:nvPr/>
        </p:nvSpPr>
        <p:spPr bwMode="auto">
          <a:xfrm>
            <a:off x="5894388" y="1190625"/>
            <a:ext cx="297021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2" name="Freeform 5"/>
          <p:cNvSpPr>
            <a:spLocks/>
          </p:cNvSpPr>
          <p:nvPr/>
        </p:nvSpPr>
        <p:spPr bwMode="auto">
          <a:xfrm>
            <a:off x="4767263" y="1225550"/>
            <a:ext cx="1127125" cy="2147888"/>
          </a:xfrm>
          <a:custGeom>
            <a:avLst/>
            <a:gdLst>
              <a:gd name="T0" fmla="*/ 2147483647 w 710"/>
              <a:gd name="T1" fmla="*/ 0 h 1353"/>
              <a:gd name="T2" fmla="*/ 2147483647 w 710"/>
              <a:gd name="T3" fmla="*/ 2147483647 h 1353"/>
              <a:gd name="T4" fmla="*/ 0 w 710"/>
              <a:gd name="T5" fmla="*/ 2147483647 h 1353"/>
              <a:gd name="T6" fmla="*/ 0 w 710"/>
              <a:gd name="T7" fmla="*/ 2147483647 h 1353"/>
              <a:gd name="T8" fmla="*/ 2147483647 w 710"/>
              <a:gd name="T9" fmla="*/ 2147483647 h 1353"/>
              <a:gd name="T10" fmla="*/ 2147483647 w 710"/>
              <a:gd name="T11" fmla="*/ 0 h 1353"/>
              <a:gd name="T12" fmla="*/ 0 60000 65536"/>
              <a:gd name="T13" fmla="*/ 0 60000 65536"/>
              <a:gd name="T14" fmla="*/ 0 60000 65536"/>
              <a:gd name="T15" fmla="*/ 0 60000 65536"/>
              <a:gd name="T16" fmla="*/ 0 60000 65536"/>
              <a:gd name="T17" fmla="*/ 0 60000 65536"/>
              <a:gd name="T18" fmla="*/ 0 w 710"/>
              <a:gd name="T19" fmla="*/ 0 h 1353"/>
              <a:gd name="T20" fmla="*/ 710 w 710"/>
              <a:gd name="T21" fmla="*/ 1353 h 1353"/>
            </a:gdLst>
            <a:ahLst/>
            <a:cxnLst>
              <a:cxn ang="T12">
                <a:pos x="T0" y="T1"/>
              </a:cxn>
              <a:cxn ang="T13">
                <a:pos x="T2" y="T3"/>
              </a:cxn>
              <a:cxn ang="T14">
                <a:pos x="T4" y="T5"/>
              </a:cxn>
              <a:cxn ang="T15">
                <a:pos x="T6" y="T7"/>
              </a:cxn>
              <a:cxn ang="T16">
                <a:pos x="T8" y="T9"/>
              </a:cxn>
              <a:cxn ang="T17">
                <a:pos x="T10" y="T11"/>
              </a:cxn>
            </a:cxnLst>
            <a:rect l="T18" t="T19" r="T20" b="T21"/>
            <a:pathLst>
              <a:path w="710" h="1353">
                <a:moveTo>
                  <a:pt x="710" y="0"/>
                </a:moveTo>
                <a:lnTo>
                  <a:pt x="710" y="1019"/>
                </a:lnTo>
                <a:lnTo>
                  <a:pt x="0" y="1353"/>
                </a:lnTo>
                <a:lnTo>
                  <a:pt x="0" y="335"/>
                </a:lnTo>
                <a:lnTo>
                  <a:pt x="656" y="23"/>
                </a:lnTo>
                <a:lnTo>
                  <a:pt x="710" y="0"/>
                </a:lnTo>
                <a:close/>
              </a:path>
            </a:pathLst>
          </a:custGeom>
          <a:solidFill>
            <a:srgbClr val="CCECFF"/>
          </a:solidFill>
          <a:ln w="12700">
            <a:noFill/>
            <a:round/>
            <a:headEnd type="none" w="sm" len="sm"/>
            <a:tailEnd type="none" w="sm" len="sm"/>
          </a:ln>
        </p:spPr>
        <p:txBody>
          <a:bodyPr/>
          <a:lstStyle/>
          <a:p>
            <a:endParaRPr lang="en-US"/>
          </a:p>
        </p:txBody>
      </p:sp>
      <p:sp>
        <p:nvSpPr>
          <p:cNvPr id="43013" name="Freeform 6"/>
          <p:cNvSpPr>
            <a:spLocks/>
          </p:cNvSpPr>
          <p:nvPr/>
        </p:nvSpPr>
        <p:spPr bwMode="auto">
          <a:xfrm>
            <a:off x="4752975" y="2843213"/>
            <a:ext cx="4097338" cy="552450"/>
          </a:xfrm>
          <a:custGeom>
            <a:avLst/>
            <a:gdLst>
              <a:gd name="T0" fmla="*/ 0 w 2581"/>
              <a:gd name="T1" fmla="*/ 2147483647 h 348"/>
              <a:gd name="T2" fmla="*/ 2147483647 w 2581"/>
              <a:gd name="T3" fmla="*/ 0 h 348"/>
              <a:gd name="T4" fmla="*/ 2147483647 w 2581"/>
              <a:gd name="T5" fmla="*/ 0 h 348"/>
              <a:gd name="T6" fmla="*/ 2147483647 w 2581"/>
              <a:gd name="T7" fmla="*/ 2147483647 h 348"/>
              <a:gd name="T8" fmla="*/ 0 w 2581"/>
              <a:gd name="T9" fmla="*/ 2147483647 h 348"/>
              <a:gd name="T10" fmla="*/ 0 60000 65536"/>
              <a:gd name="T11" fmla="*/ 0 60000 65536"/>
              <a:gd name="T12" fmla="*/ 0 60000 65536"/>
              <a:gd name="T13" fmla="*/ 0 60000 65536"/>
              <a:gd name="T14" fmla="*/ 0 60000 65536"/>
              <a:gd name="T15" fmla="*/ 0 w 2581"/>
              <a:gd name="T16" fmla="*/ 0 h 348"/>
              <a:gd name="T17" fmla="*/ 2581 w 2581"/>
              <a:gd name="T18" fmla="*/ 348 h 348"/>
            </a:gdLst>
            <a:ahLst/>
            <a:cxnLst>
              <a:cxn ang="T10">
                <a:pos x="T0" y="T1"/>
              </a:cxn>
              <a:cxn ang="T11">
                <a:pos x="T2" y="T3"/>
              </a:cxn>
              <a:cxn ang="T12">
                <a:pos x="T4" y="T5"/>
              </a:cxn>
              <a:cxn ang="T13">
                <a:pos x="T6" y="T7"/>
              </a:cxn>
              <a:cxn ang="T14">
                <a:pos x="T8" y="T9"/>
              </a:cxn>
            </a:cxnLst>
            <a:rect l="T15" t="T16" r="T17" b="T18"/>
            <a:pathLst>
              <a:path w="2581" h="348">
                <a:moveTo>
                  <a:pt x="0" y="348"/>
                </a:moveTo>
                <a:lnTo>
                  <a:pt x="719" y="0"/>
                </a:lnTo>
                <a:lnTo>
                  <a:pt x="2581" y="0"/>
                </a:lnTo>
                <a:lnTo>
                  <a:pt x="1866" y="348"/>
                </a:lnTo>
                <a:lnTo>
                  <a:pt x="0" y="348"/>
                </a:lnTo>
                <a:close/>
              </a:path>
            </a:pathLst>
          </a:custGeom>
          <a:solidFill>
            <a:srgbClr val="CCECFF"/>
          </a:solidFill>
          <a:ln w="12700">
            <a:noFill/>
            <a:round/>
            <a:headEnd type="none" w="sm" len="sm"/>
            <a:tailEnd type="none" w="sm" len="sm"/>
          </a:ln>
        </p:spPr>
        <p:txBody>
          <a:bodyPr/>
          <a:lstStyle/>
          <a:p>
            <a:endParaRPr lang="en-US"/>
          </a:p>
        </p:txBody>
      </p:sp>
      <p:sp>
        <p:nvSpPr>
          <p:cNvPr id="43014" name="Line 7"/>
          <p:cNvSpPr>
            <a:spLocks noChangeShapeType="1"/>
          </p:cNvSpPr>
          <p:nvPr/>
        </p:nvSpPr>
        <p:spPr bwMode="auto">
          <a:xfrm>
            <a:off x="5891213" y="2847975"/>
            <a:ext cx="2995612" cy="0"/>
          </a:xfrm>
          <a:prstGeom prst="line">
            <a:avLst/>
          </a:prstGeom>
          <a:noFill/>
          <a:ln w="12700">
            <a:solidFill>
              <a:schemeClr val="tx1"/>
            </a:solidFill>
            <a:round/>
            <a:headEnd type="none" w="sm" len="sm"/>
            <a:tailEnd type="triangle" w="sm" len="sm"/>
          </a:ln>
        </p:spPr>
        <p:txBody>
          <a:bodyPr/>
          <a:lstStyle/>
          <a:p>
            <a:endParaRPr lang="en-US"/>
          </a:p>
        </p:txBody>
      </p:sp>
      <p:sp>
        <p:nvSpPr>
          <p:cNvPr id="43015" name="Oval 8"/>
          <p:cNvSpPr>
            <a:spLocks noChangeArrowheads="1"/>
          </p:cNvSpPr>
          <p:nvPr/>
        </p:nvSpPr>
        <p:spPr bwMode="auto">
          <a:xfrm rot="1208522">
            <a:off x="6057900" y="2198688"/>
            <a:ext cx="576263" cy="1179512"/>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6" name="Oval 9"/>
          <p:cNvSpPr>
            <a:spLocks noChangeArrowheads="1"/>
          </p:cNvSpPr>
          <p:nvPr/>
        </p:nvSpPr>
        <p:spPr bwMode="auto">
          <a:xfrm>
            <a:off x="6176963" y="1216025"/>
            <a:ext cx="604837" cy="554038"/>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7" name="Oval 10"/>
          <p:cNvSpPr>
            <a:spLocks noChangeArrowheads="1"/>
          </p:cNvSpPr>
          <p:nvPr/>
        </p:nvSpPr>
        <p:spPr bwMode="auto">
          <a:xfrm rot="-2393375">
            <a:off x="7385050" y="1693863"/>
            <a:ext cx="950913" cy="1143000"/>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8" name="Line 11"/>
          <p:cNvSpPr>
            <a:spLocks noChangeShapeType="1"/>
          </p:cNvSpPr>
          <p:nvPr/>
        </p:nvSpPr>
        <p:spPr bwMode="auto">
          <a:xfrm flipV="1">
            <a:off x="5891213" y="1223963"/>
            <a:ext cx="0" cy="1624012"/>
          </a:xfrm>
          <a:prstGeom prst="line">
            <a:avLst/>
          </a:prstGeom>
          <a:noFill/>
          <a:ln w="12700">
            <a:solidFill>
              <a:schemeClr val="tx1"/>
            </a:solidFill>
            <a:round/>
            <a:headEnd type="none" w="sm" len="sm"/>
            <a:tailEnd type="triangle" w="sm" len="sm"/>
          </a:ln>
        </p:spPr>
        <p:txBody>
          <a:bodyPr/>
          <a:lstStyle/>
          <a:p>
            <a:endParaRPr lang="en-US"/>
          </a:p>
        </p:txBody>
      </p:sp>
      <p:sp>
        <p:nvSpPr>
          <p:cNvPr id="43019" name="Line 12"/>
          <p:cNvSpPr>
            <a:spLocks noChangeShapeType="1"/>
          </p:cNvSpPr>
          <p:nvPr/>
        </p:nvSpPr>
        <p:spPr bwMode="auto">
          <a:xfrm flipH="1">
            <a:off x="4737100" y="2847975"/>
            <a:ext cx="1143000" cy="550863"/>
          </a:xfrm>
          <a:prstGeom prst="line">
            <a:avLst/>
          </a:prstGeom>
          <a:noFill/>
          <a:ln w="12700">
            <a:solidFill>
              <a:schemeClr val="tx1"/>
            </a:solidFill>
            <a:round/>
            <a:headEnd type="none" w="sm" len="sm"/>
            <a:tailEnd type="triangle" w="sm" len="sm"/>
          </a:ln>
        </p:spPr>
        <p:txBody>
          <a:bodyPr/>
          <a:lstStyle/>
          <a:p>
            <a:endParaRPr lang="en-US"/>
          </a:p>
        </p:txBody>
      </p:sp>
      <p:sp>
        <p:nvSpPr>
          <p:cNvPr id="43020" name="Oval 13"/>
          <p:cNvSpPr>
            <a:spLocks noChangeArrowheads="1"/>
          </p:cNvSpPr>
          <p:nvPr/>
        </p:nvSpPr>
        <p:spPr bwMode="auto">
          <a:xfrm>
            <a:off x="6292850" y="126206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1" name="Oval 14"/>
          <p:cNvSpPr>
            <a:spLocks noChangeArrowheads="1"/>
          </p:cNvSpPr>
          <p:nvPr/>
        </p:nvSpPr>
        <p:spPr bwMode="auto">
          <a:xfrm>
            <a:off x="6289675" y="16271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2" name="Oval 15"/>
          <p:cNvSpPr>
            <a:spLocks noChangeArrowheads="1"/>
          </p:cNvSpPr>
          <p:nvPr/>
        </p:nvSpPr>
        <p:spPr bwMode="auto">
          <a:xfrm>
            <a:off x="6657975" y="1512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3" name="Oval 16"/>
          <p:cNvSpPr>
            <a:spLocks noChangeArrowheads="1"/>
          </p:cNvSpPr>
          <p:nvPr/>
        </p:nvSpPr>
        <p:spPr bwMode="auto">
          <a:xfrm>
            <a:off x="7808913" y="230981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4" name="Oval 17"/>
          <p:cNvSpPr>
            <a:spLocks noChangeArrowheads="1"/>
          </p:cNvSpPr>
          <p:nvPr/>
        </p:nvSpPr>
        <p:spPr bwMode="auto">
          <a:xfrm>
            <a:off x="7991475" y="2289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5" name="Oval 18"/>
          <p:cNvSpPr>
            <a:spLocks noChangeArrowheads="1"/>
          </p:cNvSpPr>
          <p:nvPr/>
        </p:nvSpPr>
        <p:spPr bwMode="auto">
          <a:xfrm>
            <a:off x="7805738" y="26749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6" name="Oval 19"/>
          <p:cNvSpPr>
            <a:spLocks noChangeArrowheads="1"/>
          </p:cNvSpPr>
          <p:nvPr/>
        </p:nvSpPr>
        <p:spPr bwMode="auto">
          <a:xfrm>
            <a:off x="8174038" y="25606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7" name="Oval 20"/>
          <p:cNvSpPr>
            <a:spLocks noChangeArrowheads="1"/>
          </p:cNvSpPr>
          <p:nvPr/>
        </p:nvSpPr>
        <p:spPr bwMode="auto">
          <a:xfrm>
            <a:off x="78724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8" name="Oval 21"/>
          <p:cNvSpPr>
            <a:spLocks noChangeArrowheads="1"/>
          </p:cNvSpPr>
          <p:nvPr/>
        </p:nvSpPr>
        <p:spPr bwMode="auto">
          <a:xfrm>
            <a:off x="76565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9" name="Oval 22"/>
          <p:cNvSpPr>
            <a:spLocks noChangeArrowheads="1"/>
          </p:cNvSpPr>
          <p:nvPr/>
        </p:nvSpPr>
        <p:spPr bwMode="auto">
          <a:xfrm>
            <a:off x="8005763" y="21558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0" name="Oval 23"/>
          <p:cNvSpPr>
            <a:spLocks noChangeArrowheads="1"/>
          </p:cNvSpPr>
          <p:nvPr/>
        </p:nvSpPr>
        <p:spPr bwMode="auto">
          <a:xfrm>
            <a:off x="7488238" y="1857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1" name="Oval 24"/>
          <p:cNvSpPr>
            <a:spLocks noChangeArrowheads="1"/>
          </p:cNvSpPr>
          <p:nvPr/>
        </p:nvSpPr>
        <p:spPr bwMode="auto">
          <a:xfrm>
            <a:off x="6129338" y="2746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2" name="Oval 25"/>
          <p:cNvSpPr>
            <a:spLocks noChangeArrowheads="1"/>
          </p:cNvSpPr>
          <p:nvPr/>
        </p:nvSpPr>
        <p:spPr bwMode="auto">
          <a:xfrm>
            <a:off x="6323013" y="27241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3" name="Oval 26"/>
          <p:cNvSpPr>
            <a:spLocks noChangeArrowheads="1"/>
          </p:cNvSpPr>
          <p:nvPr/>
        </p:nvSpPr>
        <p:spPr bwMode="auto">
          <a:xfrm>
            <a:off x="6126163" y="311150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4" name="Oval 27"/>
          <p:cNvSpPr>
            <a:spLocks noChangeArrowheads="1"/>
          </p:cNvSpPr>
          <p:nvPr/>
        </p:nvSpPr>
        <p:spPr bwMode="auto">
          <a:xfrm>
            <a:off x="6289675" y="29368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5" name="Oval 28"/>
          <p:cNvSpPr>
            <a:spLocks noChangeArrowheads="1"/>
          </p:cNvSpPr>
          <p:nvPr/>
        </p:nvSpPr>
        <p:spPr bwMode="auto">
          <a:xfrm>
            <a:off x="6326188" y="23304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6" name="Oval 29"/>
          <p:cNvSpPr>
            <a:spLocks noChangeArrowheads="1"/>
          </p:cNvSpPr>
          <p:nvPr/>
        </p:nvSpPr>
        <p:spPr bwMode="auto">
          <a:xfrm>
            <a:off x="6554788" y="2401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7" name="Text Box 30"/>
          <p:cNvSpPr txBox="1">
            <a:spLocks noChangeArrowheads="1"/>
          </p:cNvSpPr>
          <p:nvPr/>
        </p:nvSpPr>
        <p:spPr bwMode="auto">
          <a:xfrm>
            <a:off x="6907213" y="2827338"/>
            <a:ext cx="1266825" cy="304800"/>
          </a:xfrm>
          <a:prstGeom prst="rect">
            <a:avLst/>
          </a:prstGeom>
          <a:noFill/>
          <a:ln w="12700">
            <a:noFill/>
            <a:miter lim="800000"/>
            <a:headEnd type="none" w="sm" len="sm"/>
            <a:tailEnd type="none" w="sm" len="sm"/>
          </a:ln>
        </p:spPr>
        <p:txBody>
          <a:bodyPr wrap="none">
            <a:spAutoFit/>
          </a:bodyPr>
          <a:lstStyle/>
          <a:p>
            <a:pPr eaLnBrk="0" hangingPunct="0"/>
            <a:r>
              <a:rPr lang="en-US" sz="1400" i="0"/>
              <a:t>Cost efficiency</a:t>
            </a:r>
          </a:p>
        </p:txBody>
      </p:sp>
      <p:sp>
        <p:nvSpPr>
          <p:cNvPr id="43038" name="Text Box 31"/>
          <p:cNvSpPr txBox="1">
            <a:spLocks noChangeArrowheads="1"/>
          </p:cNvSpPr>
          <p:nvPr/>
        </p:nvSpPr>
        <p:spPr bwMode="auto">
          <a:xfrm rot="-1620884">
            <a:off x="4629150" y="2871788"/>
            <a:ext cx="1222375" cy="304800"/>
          </a:xfrm>
          <a:prstGeom prst="rect">
            <a:avLst/>
          </a:prstGeom>
          <a:noFill/>
          <a:ln w="12700">
            <a:noFill/>
            <a:miter lim="800000"/>
            <a:headEnd type="none" w="sm" len="sm"/>
            <a:tailEnd type="none" w="sm" len="sm"/>
          </a:ln>
        </p:spPr>
        <p:txBody>
          <a:bodyPr wrap="none">
            <a:spAutoFit/>
          </a:bodyPr>
          <a:lstStyle/>
          <a:p>
            <a:pPr eaLnBrk="0" hangingPunct="0"/>
            <a:r>
              <a:rPr lang="en-US" sz="1400" i="0"/>
              <a:t>Customization</a:t>
            </a:r>
          </a:p>
        </p:txBody>
      </p:sp>
      <p:sp>
        <p:nvSpPr>
          <p:cNvPr id="43039" name="Text Box 32"/>
          <p:cNvSpPr txBox="1">
            <a:spLocks noChangeArrowheads="1"/>
          </p:cNvSpPr>
          <p:nvPr/>
        </p:nvSpPr>
        <p:spPr bwMode="auto">
          <a:xfrm rot="-5400000">
            <a:off x="5378450" y="1709738"/>
            <a:ext cx="717550" cy="304800"/>
          </a:xfrm>
          <a:prstGeom prst="rect">
            <a:avLst/>
          </a:prstGeom>
          <a:noFill/>
          <a:ln w="12700">
            <a:noFill/>
            <a:miter lim="800000"/>
            <a:headEnd type="none" w="sm" len="sm"/>
            <a:tailEnd type="none" w="sm" len="sm"/>
          </a:ln>
        </p:spPr>
        <p:txBody>
          <a:bodyPr wrap="none">
            <a:spAutoFit/>
          </a:bodyPr>
          <a:lstStyle/>
          <a:p>
            <a:pPr eaLnBrk="0" hangingPunct="0"/>
            <a:r>
              <a:rPr lang="en-US" sz="1400" i="0"/>
              <a:t>Quality</a:t>
            </a:r>
          </a:p>
        </p:txBody>
      </p:sp>
      <p:grpSp>
        <p:nvGrpSpPr>
          <p:cNvPr id="43040" name="Group 33"/>
          <p:cNvGrpSpPr>
            <a:grpSpLocks/>
          </p:cNvGrpSpPr>
          <p:nvPr/>
        </p:nvGrpSpPr>
        <p:grpSpPr bwMode="auto">
          <a:xfrm>
            <a:off x="6172200" y="1444625"/>
            <a:ext cx="612775" cy="109538"/>
            <a:chOff x="3828" y="2638"/>
            <a:chExt cx="372" cy="69"/>
          </a:xfrm>
        </p:grpSpPr>
        <p:sp>
          <p:nvSpPr>
            <p:cNvPr id="43060" name="Freeform 34"/>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61" name="Freeform 35"/>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1" name="Oval 36"/>
          <p:cNvSpPr>
            <a:spLocks noChangeArrowheads="1"/>
          </p:cNvSpPr>
          <p:nvPr/>
        </p:nvSpPr>
        <p:spPr bwMode="auto">
          <a:xfrm>
            <a:off x="6462713" y="1400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nvGrpSpPr>
          <p:cNvPr id="43042" name="Group 37"/>
          <p:cNvGrpSpPr>
            <a:grpSpLocks/>
          </p:cNvGrpSpPr>
          <p:nvPr/>
        </p:nvGrpSpPr>
        <p:grpSpPr bwMode="auto">
          <a:xfrm rot="1177509">
            <a:off x="6054725" y="2725738"/>
            <a:ext cx="584200" cy="109537"/>
            <a:chOff x="3828" y="2638"/>
            <a:chExt cx="372" cy="69"/>
          </a:xfrm>
        </p:grpSpPr>
        <p:sp>
          <p:nvSpPr>
            <p:cNvPr id="43058" name="Freeform 38"/>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9" name="Freeform 39"/>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grpSp>
        <p:nvGrpSpPr>
          <p:cNvPr id="43043" name="Group 40"/>
          <p:cNvGrpSpPr>
            <a:grpSpLocks/>
          </p:cNvGrpSpPr>
          <p:nvPr/>
        </p:nvGrpSpPr>
        <p:grpSpPr bwMode="auto">
          <a:xfrm rot="-1982389">
            <a:off x="7424738" y="2198688"/>
            <a:ext cx="941387" cy="222250"/>
            <a:chOff x="3828" y="2638"/>
            <a:chExt cx="372" cy="69"/>
          </a:xfrm>
        </p:grpSpPr>
        <p:sp>
          <p:nvSpPr>
            <p:cNvPr id="43056" name="Freeform 41"/>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7" name="Freeform 42"/>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4" name="Rectangle 44"/>
          <p:cNvSpPr>
            <a:spLocks noGrp="1" noChangeArrowheads="1"/>
          </p:cNvSpPr>
          <p:nvPr>
            <p:ph type="body" sz="half" idx="1"/>
          </p:nvPr>
        </p:nvSpPr>
        <p:spPr>
          <a:xfrm>
            <a:off x="69850" y="1301750"/>
            <a:ext cx="4338638" cy="4740275"/>
          </a:xfrm>
        </p:spPr>
        <p:txBody>
          <a:bodyPr/>
          <a:lstStyle/>
          <a:p>
            <a:pPr marL="533400" indent="-533400" defTabSz="762000" eaLnBrk="1" hangingPunct="1">
              <a:lnSpc>
                <a:spcPct val="80000"/>
              </a:lnSpc>
              <a:buFontTx/>
              <a:buAutoNum type="arabicPeriod"/>
            </a:pPr>
            <a:r>
              <a:rPr lang="en-US" smtClean="0"/>
              <a:t>Partition products and services into groups with homogeneous competency needs. (The example to the right has 3 groups.) Consider product-line rationalization. </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For each group, separate those resources and processes that critically support its value proposition while sharing the others.</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Create a charter for each operation to retain focus over time.</a:t>
            </a:r>
          </a:p>
        </p:txBody>
      </p:sp>
      <p:sp>
        <p:nvSpPr>
          <p:cNvPr id="43045" name="Line 45"/>
          <p:cNvSpPr>
            <a:spLocks noChangeShapeType="1"/>
          </p:cNvSpPr>
          <p:nvPr/>
        </p:nvSpPr>
        <p:spPr bwMode="auto">
          <a:xfrm>
            <a:off x="4792663" y="4683125"/>
            <a:ext cx="4027487" cy="0"/>
          </a:xfrm>
          <a:prstGeom prst="line">
            <a:avLst/>
          </a:prstGeom>
          <a:noFill/>
          <a:ln w="12700">
            <a:solidFill>
              <a:schemeClr val="tx1"/>
            </a:solidFill>
            <a:round/>
            <a:headEnd type="triangle" w="med" len="med"/>
            <a:tailEnd type="triangle" w="med" len="med"/>
          </a:ln>
        </p:spPr>
        <p:txBody>
          <a:bodyPr/>
          <a:lstStyle/>
          <a:p>
            <a:endParaRPr lang="en-US"/>
          </a:p>
        </p:txBody>
      </p:sp>
      <p:sp>
        <p:nvSpPr>
          <p:cNvPr id="43046" name="Line 46"/>
          <p:cNvSpPr>
            <a:spLocks noChangeShapeType="1"/>
          </p:cNvSpPr>
          <p:nvPr/>
        </p:nvSpPr>
        <p:spPr bwMode="auto">
          <a:xfrm>
            <a:off x="47926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7" name="Line 47"/>
          <p:cNvSpPr>
            <a:spLocks noChangeShapeType="1"/>
          </p:cNvSpPr>
          <p:nvPr/>
        </p:nvSpPr>
        <p:spPr bwMode="auto">
          <a:xfrm>
            <a:off x="88185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8" name="Text Box 48"/>
          <p:cNvSpPr txBox="1">
            <a:spLocks noChangeArrowheads="1"/>
          </p:cNvSpPr>
          <p:nvPr/>
        </p:nvSpPr>
        <p:spPr bwMode="auto">
          <a:xfrm>
            <a:off x="4551363" y="4879975"/>
            <a:ext cx="1517650" cy="825500"/>
          </a:xfrm>
          <a:prstGeom prst="rect">
            <a:avLst/>
          </a:prstGeom>
          <a:noFill/>
          <a:ln w="12700">
            <a:noFill/>
            <a:miter lim="800000"/>
            <a:headEnd type="none" w="sm" len="sm"/>
            <a:tailEnd type="none" w="sm" len="sm"/>
          </a:ln>
        </p:spPr>
        <p:txBody>
          <a:bodyPr>
            <a:spAutoFit/>
          </a:bodyPr>
          <a:lstStyle/>
          <a:p>
            <a:pPr eaLnBrk="0" hangingPunct="0"/>
            <a:r>
              <a:rPr lang="en-US" sz="1600" i="0"/>
              <a:t>One single system shared by three groups</a:t>
            </a:r>
          </a:p>
        </p:txBody>
      </p:sp>
      <p:sp>
        <p:nvSpPr>
          <p:cNvPr id="43049" name="Text Box 49"/>
          <p:cNvSpPr txBox="1">
            <a:spLocks noChangeArrowheads="1"/>
          </p:cNvSpPr>
          <p:nvPr/>
        </p:nvSpPr>
        <p:spPr bwMode="auto">
          <a:xfrm>
            <a:off x="7169150" y="4879975"/>
            <a:ext cx="1941513" cy="825500"/>
          </a:xfrm>
          <a:prstGeom prst="rect">
            <a:avLst/>
          </a:prstGeom>
          <a:noFill/>
          <a:ln w="12700">
            <a:noFill/>
            <a:miter lim="800000"/>
            <a:headEnd type="none" w="sm" len="sm"/>
            <a:tailEnd type="none" w="sm" len="sm"/>
          </a:ln>
        </p:spPr>
        <p:txBody>
          <a:bodyPr wrap="none">
            <a:spAutoFit/>
          </a:bodyPr>
          <a:lstStyle/>
          <a:p>
            <a:pPr algn="r" eaLnBrk="0" hangingPunct="0"/>
            <a:r>
              <a:rPr lang="en-US" sz="1600" i="0"/>
              <a:t>Three separate</a:t>
            </a:r>
          </a:p>
          <a:p>
            <a:pPr algn="r" eaLnBrk="0" hangingPunct="0"/>
            <a:r>
              <a:rPr lang="en-US" sz="1600" i="0"/>
              <a:t>systems, each one</a:t>
            </a:r>
          </a:p>
          <a:p>
            <a:pPr algn="r" eaLnBrk="0" hangingPunct="0"/>
            <a:r>
              <a:rPr lang="en-US" sz="1600" i="0"/>
              <a:t>focused on one group</a:t>
            </a:r>
          </a:p>
        </p:txBody>
      </p:sp>
      <p:sp>
        <p:nvSpPr>
          <p:cNvPr id="43050" name="Text Box 50"/>
          <p:cNvSpPr txBox="1">
            <a:spLocks noChangeArrowheads="1"/>
          </p:cNvSpPr>
          <p:nvPr/>
        </p:nvSpPr>
        <p:spPr bwMode="auto">
          <a:xfrm>
            <a:off x="5078413" y="4137025"/>
            <a:ext cx="3424237" cy="336550"/>
          </a:xfrm>
          <a:prstGeom prst="rect">
            <a:avLst/>
          </a:prstGeom>
          <a:noFill/>
          <a:ln w="12700">
            <a:noFill/>
            <a:miter lim="800000"/>
            <a:headEnd type="none" w="sm" len="sm"/>
            <a:tailEnd type="none" w="sm" len="sm"/>
          </a:ln>
        </p:spPr>
        <p:txBody>
          <a:bodyPr wrap="none">
            <a:spAutoFit/>
          </a:bodyPr>
          <a:lstStyle/>
          <a:p>
            <a:pPr eaLnBrk="0" hangingPunct="0"/>
            <a:r>
              <a:rPr lang="en-US" sz="1600" b="1" i="0"/>
              <a:t>Degree of focus of operational system</a:t>
            </a:r>
          </a:p>
        </p:txBody>
      </p:sp>
      <p:sp>
        <p:nvSpPr>
          <p:cNvPr id="43051" name="Line 51"/>
          <p:cNvSpPr>
            <a:spLocks noChangeShapeType="1"/>
          </p:cNvSpPr>
          <p:nvPr/>
        </p:nvSpPr>
        <p:spPr bwMode="auto">
          <a:xfrm flipV="1">
            <a:off x="6494463"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2" name="Line 52"/>
          <p:cNvSpPr>
            <a:spLocks noChangeShapeType="1"/>
          </p:cNvSpPr>
          <p:nvPr/>
        </p:nvSpPr>
        <p:spPr bwMode="auto">
          <a:xfrm flipH="1" flipV="1">
            <a:off x="6497638"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3" name="Text Box 53"/>
          <p:cNvSpPr txBox="1">
            <a:spLocks noChangeArrowheads="1"/>
          </p:cNvSpPr>
          <p:nvPr/>
        </p:nvSpPr>
        <p:spPr bwMode="auto">
          <a:xfrm>
            <a:off x="6113463" y="4879975"/>
            <a:ext cx="947737" cy="825500"/>
          </a:xfrm>
          <a:prstGeom prst="rect">
            <a:avLst/>
          </a:prstGeom>
          <a:noFill/>
          <a:ln w="12700">
            <a:noFill/>
            <a:miter lim="800000"/>
            <a:headEnd type="none" w="sm" len="sm"/>
            <a:tailEnd type="none" w="sm" len="sm"/>
          </a:ln>
        </p:spPr>
        <p:txBody>
          <a:bodyPr wrap="none">
            <a:spAutoFit/>
          </a:bodyPr>
          <a:lstStyle/>
          <a:p>
            <a:pPr algn="ctr" eaLnBrk="0" hangingPunct="0"/>
            <a:r>
              <a:rPr lang="en-US" sz="1600"/>
              <a:t>tailored </a:t>
            </a:r>
          </a:p>
          <a:p>
            <a:pPr algn="ctr" eaLnBrk="0" hangingPunct="0"/>
            <a:r>
              <a:rPr lang="en-US" sz="1600"/>
              <a:t>degree of</a:t>
            </a:r>
          </a:p>
          <a:p>
            <a:pPr algn="ctr" eaLnBrk="0" hangingPunct="0"/>
            <a:r>
              <a:rPr lang="en-US" sz="1600"/>
              <a:t>focus</a:t>
            </a:r>
          </a:p>
        </p:txBody>
      </p:sp>
      <p:sp>
        <p:nvSpPr>
          <p:cNvPr id="43054" name="Text Box 54"/>
          <p:cNvSpPr txBox="1">
            <a:spLocks noChangeArrowheads="1"/>
          </p:cNvSpPr>
          <p:nvPr/>
        </p:nvSpPr>
        <p:spPr bwMode="auto">
          <a:xfrm>
            <a:off x="7070725" y="1154113"/>
            <a:ext cx="1827213" cy="336550"/>
          </a:xfrm>
          <a:prstGeom prst="rect">
            <a:avLst/>
          </a:prstGeom>
          <a:noFill/>
          <a:ln w="12700">
            <a:noFill/>
            <a:miter lim="800000"/>
            <a:headEnd type="none" w="sm" len="sm"/>
            <a:tailEnd type="none" w="sm" len="sm"/>
          </a:ln>
        </p:spPr>
        <p:txBody>
          <a:bodyPr wrap="none">
            <a:spAutoFit/>
          </a:bodyPr>
          <a:lstStyle/>
          <a:p>
            <a:pPr eaLnBrk="0" hangingPunct="0"/>
            <a:r>
              <a:rPr lang="en-US" sz="1600" b="1" i="0"/>
              <a:t>Competency Space</a:t>
            </a:r>
          </a:p>
        </p:txBody>
      </p:sp>
      <p:sp>
        <p:nvSpPr>
          <p:cNvPr id="43055" name="Rectangle 55"/>
          <p:cNvSpPr>
            <a:spLocks noGrp="1" noChangeArrowheads="1"/>
          </p:cNvSpPr>
          <p:nvPr>
            <p:ph type="title"/>
          </p:nvPr>
        </p:nvSpPr>
        <p:spPr/>
        <p:txBody>
          <a:bodyPr/>
          <a:lstStyle/>
          <a:p>
            <a:pPr eaLnBrk="1" hangingPunct="1"/>
            <a:r>
              <a:rPr lang="en-US" smtClean="0"/>
              <a:t>How to focus an operation: Tailored divide and conquer</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p:txBody>
          <a:bodyPr/>
          <a:lstStyle/>
          <a:p>
            <a:pPr eaLnBrk="1" hangingPunct="1"/>
            <a:r>
              <a:rPr lang="en-US" smtClean="0">
                <a:latin typeface="Berlin Sans FB Demi" pitchFamily="34" charset="0"/>
              </a:rPr>
              <a:t>Mini-Case 2 | FedEx v. UPS</a:t>
            </a:r>
          </a:p>
        </p:txBody>
      </p:sp>
      <p:sp>
        <p:nvSpPr>
          <p:cNvPr id="394242" name="Rectangle 2"/>
          <p:cNvSpPr>
            <a:spLocks noGrp="1" noChangeArrowheads="1"/>
          </p:cNvSpPr>
          <p:nvPr>
            <p:ph idx="1"/>
          </p:nvPr>
        </p:nvSpPr>
        <p:spPr>
          <a:xfrm>
            <a:off x="257175" y="1338263"/>
            <a:ext cx="8645525" cy="5519737"/>
          </a:xfrm>
        </p:spPr>
        <p:txBody>
          <a:bodyPr/>
          <a:lstStyle/>
          <a:p>
            <a:pPr marL="0" indent="0" eaLnBrk="1" hangingPunct="1">
              <a:buFont typeface="Wingdings" pitchFamily="2" charset="2"/>
              <a:buNone/>
            </a:pPr>
            <a:r>
              <a:rPr lang="en-US" sz="2400" i="1" smtClean="0">
                <a:solidFill>
                  <a:schemeClr val="bg1"/>
                </a:solidFill>
              </a:rPr>
              <a:t>“…the optimal way to serve very distinct market segments, such as express and ground, is to operate highly efficient, independent networks with different facilities, different cut-off times and different delivery commitments.”			</a:t>
            </a:r>
            <a:r>
              <a:rPr lang="en-US" sz="2400" smtClean="0">
                <a:solidFill>
                  <a:schemeClr val="bg1"/>
                </a:solidFill>
              </a:rPr>
              <a:t>FedEx (2000)</a:t>
            </a:r>
          </a:p>
          <a:p>
            <a:pPr marL="0" indent="0" eaLnBrk="1" hangingPunct="1">
              <a:buFont typeface="Wingdings" pitchFamily="2" charset="2"/>
              <a:buNone/>
            </a:pPr>
            <a:endParaRPr lang="en-US" sz="2400" smtClean="0">
              <a:solidFill>
                <a:schemeClr val="bg1"/>
              </a:solidFill>
            </a:endParaRPr>
          </a:p>
          <a:p>
            <a:pPr marL="0" indent="0" eaLnBrk="1" hangingPunct="1">
              <a:buFont typeface="Wingdings" pitchFamily="2" charset="2"/>
              <a:buNone/>
            </a:pPr>
            <a:r>
              <a:rPr lang="en-US" sz="2400" i="1" smtClean="0">
                <a:solidFill>
                  <a:schemeClr val="bg1"/>
                </a:solidFill>
              </a:rPr>
              <a:t>“Our express air services are integrated with our vast ground delivery system: one system handling all products. This integrated air and ground network enhances pickup and delivery density and provides us with the flexibility to transport packages using the most efficient mode or combination of modes.” 	</a:t>
            </a:r>
            <a:r>
              <a:rPr lang="en-US" sz="2400" smtClean="0">
                <a:solidFill>
                  <a:schemeClr val="bg1"/>
                </a:solidFill>
              </a:rPr>
              <a:t>UPS (2006)</a:t>
            </a:r>
            <a:r>
              <a:rPr lang="en-US" sz="2400" i="1" smtClean="0">
                <a:solidFill>
                  <a:schemeClr val="bg1"/>
                </a:solidFill>
              </a:rPr>
              <a:t> </a:t>
            </a:r>
            <a:endParaRPr lang="en-US" sz="2400" smtClean="0">
              <a:solidFill>
                <a:schemeClr val="hlink"/>
              </a:solidFill>
              <a:latin typeface="Berlin Sans FB Dem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42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424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414338" y="1747838"/>
            <a:ext cx="8315325" cy="3362325"/>
            <a:chOff x="414338" y="1747838"/>
            <a:chExt cx="8315325" cy="3362325"/>
          </a:xfrm>
        </p:grpSpPr>
        <p:sp>
          <p:nvSpPr>
            <p:cNvPr id="183300"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02"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183304"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06"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83308"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10"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20"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2"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6"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8"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0"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2"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3"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4"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5"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5.85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6"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0.33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8"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4.40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9" name="Rectangle 43"/>
            <p:cNvSpPr>
              <a:spLocks noChangeArrowheads="1"/>
            </p:cNvSpPr>
            <p:nvPr/>
          </p:nvSpPr>
          <p:spPr bwMode="auto">
            <a:xfrm>
              <a:off x="7545388" y="21186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a:t>
              </a:r>
              <a:r>
                <a:rPr kumimoji="0" lang="en-US" sz="1000" b="0" i="0" u="none" strike="noStrike" cap="none" normalizeH="0" baseline="0" dirty="0" smtClean="0">
                  <a:ln>
                    <a:noFill/>
                  </a:ln>
                  <a:solidFill>
                    <a:srgbClr val="000000"/>
                  </a:solidFill>
                  <a:effectLst/>
                  <a:latin typeface="Calibri" pitchFamily="34" charset="0"/>
                  <a:cs typeface="Arial" pitchFamily="34" charset="0"/>
                </a:rPr>
                <a:t>.74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0"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7.74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4"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26.10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5"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20.24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6"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19</a:t>
              </a:r>
              <a:r>
                <a:rPr kumimoji="0" lang="en-US" sz="1000" b="0" i="0" u="none" strike="noStrike" cap="none" normalizeH="0" baseline="0" dirty="0" smtClean="0">
                  <a:ln>
                    <a:noFill/>
                  </a:ln>
                  <a:solidFill>
                    <a:srgbClr val="000000"/>
                  </a:solidFill>
                  <a:effectLst/>
                  <a:latin typeface="Calibri" pitchFamily="34" charset="0"/>
                  <a:cs typeface="Arial" pitchFamily="34" charset="0"/>
                </a:rPr>
                <a:t>.91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7"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27.65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8"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32.05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9"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33.79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50"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1"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2"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3"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4"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5"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20.00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6"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7"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8"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9"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5" name="Rectangle 64"/>
            <p:cNvSpPr/>
            <p:nvPr/>
          </p:nvSpPr>
          <p:spPr>
            <a:xfrm>
              <a:off x="4605892" y="2940473"/>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6" name="Rectangle 65"/>
            <p:cNvSpPr/>
            <p:nvPr/>
          </p:nvSpPr>
          <p:spPr>
            <a:xfrm>
              <a:off x="6033482" y="2325331"/>
              <a:ext cx="535724"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8" name="Rectangle 67"/>
            <p:cNvSpPr/>
            <p:nvPr/>
          </p:nvSpPr>
          <p:spPr>
            <a:xfrm>
              <a:off x="5287533" y="3763430"/>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9" name="Rectangle 68"/>
            <p:cNvSpPr/>
            <p:nvPr/>
          </p:nvSpPr>
          <p:spPr>
            <a:xfrm>
              <a:off x="6692383" y="3630427"/>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gr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Tradeoffs and Operations Strategy</a:t>
            </a:r>
          </a:p>
        </p:txBody>
      </p:sp>
      <p:cxnSp>
        <p:nvCxnSpPr>
          <p:cNvPr id="5" name="Straight Connector 4"/>
          <p:cNvCxnSpPr/>
          <p:nvPr/>
        </p:nvCxnSpPr>
        <p:spPr>
          <a:xfrm rot="5400000">
            <a:off x="382587" y="3792538"/>
            <a:ext cx="3648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Freeform 12"/>
          <p:cNvSpPr/>
          <p:nvPr/>
        </p:nvSpPr>
        <p:spPr>
          <a:xfrm>
            <a:off x="2211388" y="2468563"/>
            <a:ext cx="4497387" cy="3152775"/>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4" name="Freeform 13"/>
          <p:cNvSpPr/>
          <p:nvPr/>
        </p:nvSpPr>
        <p:spPr>
          <a:xfrm>
            <a:off x="2225675" y="2160588"/>
            <a:ext cx="3997325" cy="3455987"/>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0486" name="TextBox 14"/>
          <p:cNvSpPr txBox="1">
            <a:spLocks noChangeArrowheads="1"/>
          </p:cNvSpPr>
          <p:nvPr/>
        </p:nvSpPr>
        <p:spPr bwMode="auto">
          <a:xfrm>
            <a:off x="6469063" y="5678488"/>
            <a:ext cx="1778000" cy="554037"/>
          </a:xfrm>
          <a:prstGeom prst="rect">
            <a:avLst/>
          </a:prstGeom>
          <a:noFill/>
          <a:ln w="9525">
            <a:noFill/>
            <a:miter lim="800000"/>
            <a:headEnd/>
            <a:tailEnd/>
          </a:ln>
        </p:spPr>
        <p:txBody>
          <a:bodyPr>
            <a:spAutoFit/>
          </a:bodyPr>
          <a:lstStyle/>
          <a:p>
            <a:pPr algn="ctr"/>
            <a:r>
              <a:rPr lang="en-US" sz="1600"/>
              <a:t>Operating Metric</a:t>
            </a:r>
          </a:p>
          <a:p>
            <a:pPr algn="ctr"/>
            <a:r>
              <a:rPr lang="en-US" sz="1400"/>
              <a:t>(e.g., order fill rate)</a:t>
            </a:r>
          </a:p>
        </p:txBody>
      </p:sp>
      <p:sp>
        <p:nvSpPr>
          <p:cNvPr id="20487" name="TextBox 16"/>
          <p:cNvSpPr txBox="1">
            <a:spLocks noChangeArrowheads="1"/>
          </p:cNvSpPr>
          <p:nvPr/>
        </p:nvSpPr>
        <p:spPr bwMode="auto">
          <a:xfrm>
            <a:off x="577850" y="1776413"/>
            <a:ext cx="1778000" cy="554037"/>
          </a:xfrm>
          <a:prstGeom prst="rect">
            <a:avLst/>
          </a:prstGeom>
          <a:noFill/>
          <a:ln w="9525">
            <a:noFill/>
            <a:miter lim="800000"/>
            <a:headEnd/>
            <a:tailEnd/>
          </a:ln>
        </p:spPr>
        <p:txBody>
          <a:bodyPr>
            <a:spAutoFit/>
          </a:bodyPr>
          <a:lstStyle/>
          <a:p>
            <a:pPr algn="ctr"/>
            <a:r>
              <a:rPr lang="en-US" sz="1600"/>
              <a:t>Operating Cost</a:t>
            </a:r>
          </a:p>
          <a:p>
            <a:pPr algn="ctr"/>
            <a:r>
              <a:rPr lang="en-US" sz="1400"/>
              <a:t>(e.g., inventory)</a:t>
            </a:r>
          </a:p>
        </p:txBody>
      </p:sp>
      <p:sp>
        <p:nvSpPr>
          <p:cNvPr id="18" name="Oval 17"/>
          <p:cNvSpPr/>
          <p:nvPr/>
        </p:nvSpPr>
        <p:spPr>
          <a:xfrm>
            <a:off x="4357688" y="3582988"/>
            <a:ext cx="152400" cy="114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Oval 18"/>
          <p:cNvSpPr/>
          <p:nvPr/>
        </p:nvSpPr>
        <p:spPr>
          <a:xfrm>
            <a:off x="4341813" y="4926013"/>
            <a:ext cx="153987" cy="11588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21" name="Straight Arrow Connector 20"/>
          <p:cNvCxnSpPr>
            <a:stCxn id="18" idx="4"/>
            <a:endCxn id="19" idx="0"/>
          </p:cNvCxnSpPr>
          <p:nvPr/>
        </p:nvCxnSpPr>
        <p:spPr>
          <a:xfrm rot="5400000">
            <a:off x="3811588" y="4303713"/>
            <a:ext cx="1228725" cy="1587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8" idx="6"/>
            <a:endCxn id="29" idx="2"/>
          </p:cNvCxnSpPr>
          <p:nvPr/>
        </p:nvCxnSpPr>
        <p:spPr>
          <a:xfrm>
            <a:off x="4510088" y="3640138"/>
            <a:ext cx="1098550" cy="7937"/>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5608638" y="3590925"/>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493" name="TextBox 31"/>
          <p:cNvSpPr txBox="1">
            <a:spLocks noChangeArrowheads="1"/>
          </p:cNvSpPr>
          <p:nvPr/>
        </p:nvSpPr>
        <p:spPr bwMode="auto">
          <a:xfrm>
            <a:off x="3281363" y="2330450"/>
            <a:ext cx="2459037" cy="1169988"/>
          </a:xfrm>
          <a:prstGeom prst="rect">
            <a:avLst/>
          </a:prstGeom>
          <a:noFill/>
          <a:ln w="9525">
            <a:noFill/>
            <a:miter lim="800000"/>
            <a:headEnd/>
            <a:tailEnd/>
          </a:ln>
        </p:spPr>
        <p:txBody>
          <a:bodyPr>
            <a:spAutoFit/>
          </a:bodyPr>
          <a:lstStyle/>
          <a:p>
            <a:pPr algn="ctr"/>
            <a:r>
              <a:rPr lang="en-US" sz="1400" u="sng"/>
              <a:t>Operations Management</a:t>
            </a:r>
            <a:r>
              <a:rPr lang="en-US" sz="1400"/>
              <a:t>:</a:t>
            </a:r>
          </a:p>
          <a:p>
            <a:pPr algn="ctr"/>
            <a:r>
              <a:rPr lang="en-US" sz="1400"/>
              <a:t> Make sure you’re on the efficient frontier given your existing structure and infrastructure</a:t>
            </a:r>
          </a:p>
        </p:txBody>
      </p:sp>
      <p:sp>
        <p:nvSpPr>
          <p:cNvPr id="20494" name="TextBox 32"/>
          <p:cNvSpPr txBox="1">
            <a:spLocks noChangeArrowheads="1"/>
          </p:cNvSpPr>
          <p:nvPr/>
        </p:nvSpPr>
        <p:spPr bwMode="auto">
          <a:xfrm>
            <a:off x="6542088" y="2660650"/>
            <a:ext cx="2001837" cy="1169988"/>
          </a:xfrm>
          <a:prstGeom prst="rect">
            <a:avLst/>
          </a:prstGeom>
          <a:noFill/>
          <a:ln w="9525">
            <a:noFill/>
            <a:miter lim="800000"/>
            <a:headEnd/>
            <a:tailEnd/>
          </a:ln>
        </p:spPr>
        <p:txBody>
          <a:bodyPr>
            <a:spAutoFit/>
          </a:bodyPr>
          <a:lstStyle/>
          <a:p>
            <a:pPr algn="ctr"/>
            <a:r>
              <a:rPr lang="en-US" sz="1400" u="sng"/>
              <a:t>Operations Strategy</a:t>
            </a:r>
            <a:r>
              <a:rPr lang="en-US" sz="1400"/>
              <a:t>:</a:t>
            </a:r>
          </a:p>
          <a:p>
            <a:pPr algn="ctr"/>
            <a:r>
              <a:rPr lang="en-US" sz="1400"/>
              <a:t>Create a more favorable frontier by redesigning the structure and/or infrastructure</a:t>
            </a:r>
          </a:p>
        </p:txBody>
      </p:sp>
      <p:cxnSp>
        <p:nvCxnSpPr>
          <p:cNvPr id="34" name="Straight Arrow Connector 33"/>
          <p:cNvCxnSpPr/>
          <p:nvPr/>
        </p:nvCxnSpPr>
        <p:spPr>
          <a:xfrm>
            <a:off x="6065838" y="2730500"/>
            <a:ext cx="403225" cy="236538"/>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6016625" y="2967038"/>
            <a:ext cx="403225" cy="23653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6162675" y="2495550"/>
            <a:ext cx="403225" cy="23495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0800000" flipV="1">
            <a:off x="2206625" y="5616575"/>
            <a:ext cx="5299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5186363" y="4235450"/>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40" name="Straight Arrow Connector 39"/>
          <p:cNvCxnSpPr>
            <a:stCxn id="18" idx="5"/>
            <a:endCxn id="39" idx="1"/>
          </p:cNvCxnSpPr>
          <p:nvPr/>
        </p:nvCxnSpPr>
        <p:spPr>
          <a:xfrm rot="16200000" flipH="1">
            <a:off x="4561682" y="3606006"/>
            <a:ext cx="573088" cy="72072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34819"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ctrTitle"/>
          </p:nvPr>
        </p:nvSpPr>
        <p:spPr/>
        <p:txBody>
          <a:bodyPr/>
          <a:lstStyle/>
          <a:p>
            <a:pPr eaLnBrk="1" hangingPunct="1"/>
            <a:r>
              <a:rPr lang="en-US" smtClean="0"/>
              <a:t>ACC</a:t>
            </a:r>
          </a:p>
        </p:txBody>
      </p:sp>
      <p:sp>
        <p:nvSpPr>
          <p:cNvPr id="21507" name="Rectangle 5"/>
          <p:cNvSpPr>
            <a:spLocks noGrp="1" noChangeArrowheads="1"/>
          </p:cNvSpPr>
          <p:nvPr>
            <p:ph type="subTitle" idx="1"/>
          </p:nvPr>
        </p:nvSpPr>
        <p:spPr/>
        <p:txBody>
          <a:bodyPr/>
          <a:lstStyle/>
          <a:p>
            <a:pPr eaLnBrk="1" hangingPunct="1"/>
            <a:r>
              <a:rPr lang="en-US" smtClean="0"/>
              <a:t>Case Analysis</a:t>
            </a:r>
          </a:p>
        </p:txBody>
      </p:sp>
      <p:sp>
        <p:nvSpPr>
          <p:cNvPr id="21508" name="Rounded Rectangle 3"/>
          <p:cNvSpPr>
            <a:spLocks noChangeArrowheads="1"/>
          </p:cNvSpPr>
          <p:nvPr/>
        </p:nvSpPr>
        <p:spPr bwMode="auto">
          <a:xfrm>
            <a:off x="498475" y="5070475"/>
            <a:ext cx="2060575" cy="390525"/>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latin typeface="Arial" pitchFamily="34" charset="0"/>
                <a:cs typeface="Arial" pitchFamily="34" charset="0"/>
              </a:rPr>
              <a:t>Slides handed out in class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4" name="Content Placeholder 3"/>
          <p:cNvGraphicFramePr>
            <a:graphicFrameLocks noGrp="1"/>
          </p:cNvGraphicFramePr>
          <p:nvPr>
            <p:ph idx="4294967295"/>
          </p:nvPr>
        </p:nvGraphicFramePr>
        <p:xfrm>
          <a:off x="1057854" y="1062697"/>
          <a:ext cx="7690734" cy="24103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4410098" y="1281993"/>
            <a:ext cx="1151416"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3188502" y="3039535"/>
            <a:ext cx="1298824"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5144628" y="3039535"/>
            <a:ext cx="191828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3644482" y="2088181"/>
            <a:ext cx="243949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0" name="Curved Right Arrow 9"/>
          <p:cNvSpPr/>
          <p:nvPr/>
        </p:nvSpPr>
        <p:spPr>
          <a:xfrm rot="8382059">
            <a:off x="6130293" y="547865"/>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1" name="Curved Right Arrow 10"/>
          <p:cNvSpPr/>
          <p:nvPr/>
        </p:nvSpPr>
        <p:spPr>
          <a:xfrm rot="2302157">
            <a:off x="3060086" y="59968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2" name="Rectangle 11"/>
          <p:cNvSpPr/>
          <p:nvPr/>
        </p:nvSpPr>
        <p:spPr>
          <a:xfrm rot="2863666">
            <a:off x="6331248" y="1776050"/>
            <a:ext cx="174899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 name="Rectangle 12"/>
          <p:cNvSpPr/>
          <p:nvPr/>
        </p:nvSpPr>
        <p:spPr>
          <a:xfrm rot="18948115">
            <a:off x="1888850" y="1477087"/>
            <a:ext cx="2172838"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cxnSp>
        <p:nvCxnSpPr>
          <p:cNvPr id="20" name="AutoShape 35"/>
          <p:cNvCxnSpPr>
            <a:cxnSpLocks noChangeShapeType="1"/>
          </p:cNvCxnSpPr>
          <p:nvPr/>
        </p:nvCxnSpPr>
        <p:spPr bwMode="auto">
          <a:xfrm flipH="1">
            <a:off x="1548038" y="3522664"/>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660875" y="3522664"/>
            <a:ext cx="579438" cy="315913"/>
          </a:xfrm>
          <a:prstGeom prst="straightConnector1">
            <a:avLst/>
          </a:prstGeom>
          <a:noFill/>
          <a:ln w="12700">
            <a:solidFill>
              <a:srgbClr val="FFCCCC"/>
            </a:solidFill>
            <a:round/>
            <a:headEnd type="none" w="sm" len="sm"/>
            <a:tailEnd type="none" w="sm" len="sm"/>
          </a:ln>
        </p:spPr>
      </p:cxnSp>
      <p:cxnSp>
        <p:nvCxnSpPr>
          <p:cNvPr id="22" name="AutoShape 37"/>
          <p:cNvCxnSpPr>
            <a:cxnSpLocks noChangeShapeType="1"/>
          </p:cNvCxnSpPr>
          <p:nvPr/>
        </p:nvCxnSpPr>
        <p:spPr bwMode="auto">
          <a:xfrm>
            <a:off x="6602544" y="3531213"/>
            <a:ext cx="514444" cy="307364"/>
          </a:xfrm>
          <a:prstGeom prst="straightConnector1">
            <a:avLst/>
          </a:prstGeom>
          <a:noFill/>
          <a:ln w="12700">
            <a:solidFill>
              <a:srgbClr val="FFCCCC"/>
            </a:solidFill>
            <a:round/>
            <a:headEnd type="none" w="sm" len="sm"/>
            <a:tailEnd type="none" w="sm" len="sm"/>
          </a:ln>
        </p:spPr>
      </p:cxnSp>
      <p:cxnSp>
        <p:nvCxnSpPr>
          <p:cNvPr id="23" name="AutoShape 38"/>
          <p:cNvCxnSpPr>
            <a:cxnSpLocks noChangeShapeType="1"/>
          </p:cNvCxnSpPr>
          <p:nvPr/>
        </p:nvCxnSpPr>
        <p:spPr bwMode="auto">
          <a:xfrm rot="10800000" flipV="1">
            <a:off x="6002565" y="3531212"/>
            <a:ext cx="621411" cy="307363"/>
          </a:xfrm>
          <a:prstGeom prst="straightConnector1">
            <a:avLst/>
          </a:prstGeom>
          <a:noFill/>
          <a:ln w="12700">
            <a:solidFill>
              <a:srgbClr val="FFCCCC"/>
            </a:solidFill>
            <a:round/>
            <a:headEnd type="none" w="sm" len="sm"/>
            <a:tailEnd type="none" w="sm" len="sm"/>
          </a:ln>
        </p:spPr>
      </p:cxnSp>
      <p:cxnSp>
        <p:nvCxnSpPr>
          <p:cNvPr id="24" name="AutoShape 40"/>
          <p:cNvCxnSpPr>
            <a:cxnSpLocks noChangeShapeType="1"/>
          </p:cNvCxnSpPr>
          <p:nvPr/>
        </p:nvCxnSpPr>
        <p:spPr bwMode="auto">
          <a:xfrm>
            <a:off x="6581113" y="3538357"/>
            <a:ext cx="1650300" cy="300220"/>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3240313" y="3522664"/>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3240313" y="3522664"/>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1059088" y="3833814"/>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Sizing</a:t>
            </a:r>
          </a:p>
          <a:p>
            <a:pPr algn="ctr"/>
            <a:r>
              <a:rPr lang="en-US" sz="1200" i="0" dirty="0">
                <a:solidFill>
                  <a:prstClr val="black"/>
                </a:solidFill>
                <a:cs typeface="Arial" pitchFamily="34" charset="0"/>
              </a:rPr>
              <a:t>How much </a:t>
            </a:r>
            <a:r>
              <a:rPr lang="en-US" sz="1200" i="0" dirty="0" smtClean="0">
                <a:solidFill>
                  <a:prstClr val="black"/>
                </a:solidFill>
                <a:cs typeface="Arial" pitchFamily="34" charset="0"/>
              </a:rPr>
              <a:t>capacity?</a:t>
            </a:r>
            <a:endParaRPr lang="en-US" sz="1200" i="0" dirty="0">
              <a:solidFill>
                <a:prstClr val="black"/>
              </a:solidFill>
              <a:cs typeface="Arial" pitchFamily="34" charset="0"/>
            </a:endParaRPr>
          </a:p>
        </p:txBody>
      </p:sp>
      <p:sp>
        <p:nvSpPr>
          <p:cNvPr id="28" name="Text Box 47"/>
          <p:cNvSpPr txBox="1">
            <a:spLocks noChangeArrowheads="1"/>
          </p:cNvSpPr>
          <p:nvPr/>
        </p:nvSpPr>
        <p:spPr bwMode="auto">
          <a:xfrm>
            <a:off x="3281588" y="3833814"/>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Type</a:t>
            </a:r>
          </a:p>
          <a:p>
            <a:pPr algn="ctr"/>
            <a:r>
              <a:rPr lang="en-US" sz="1200" i="0" dirty="0">
                <a:solidFill>
                  <a:prstClr val="black"/>
                </a:solidFill>
                <a:cs typeface="Arial" pitchFamily="34" charset="0"/>
              </a:rPr>
              <a:t>What </a:t>
            </a:r>
            <a:r>
              <a:rPr lang="en-US" sz="1200" i="0" dirty="0" smtClean="0">
                <a:solidFill>
                  <a:prstClr val="black"/>
                </a:solidFill>
                <a:cs typeface="Arial" pitchFamily="34" charset="0"/>
              </a:rPr>
              <a:t>kind </a:t>
            </a:r>
            <a:r>
              <a:rPr lang="en-US" sz="1200" i="0" dirty="0">
                <a:solidFill>
                  <a:prstClr val="black"/>
                </a:solidFill>
                <a:cs typeface="Arial" pitchFamily="34" charset="0"/>
              </a:rPr>
              <a:t>of </a:t>
            </a:r>
            <a:r>
              <a:rPr lang="en-US" sz="1200" i="0" dirty="0" smtClean="0">
                <a:solidFill>
                  <a:prstClr val="black"/>
                </a:solidFill>
                <a:cs typeface="Arial" pitchFamily="34" charset="0"/>
              </a:rPr>
              <a:t>resources?</a:t>
            </a:r>
            <a:endParaRPr lang="en-US" sz="800" i="0" dirty="0">
              <a:solidFill>
                <a:prstClr val="black"/>
              </a:solidFill>
              <a:cs typeface="Arial" pitchFamily="34" charset="0"/>
            </a:endParaRPr>
          </a:p>
        </p:txBody>
      </p:sp>
      <p:sp>
        <p:nvSpPr>
          <p:cNvPr id="29" name="Text Box 48"/>
          <p:cNvSpPr txBox="1">
            <a:spLocks noChangeArrowheads="1"/>
          </p:cNvSpPr>
          <p:nvPr/>
        </p:nvSpPr>
        <p:spPr bwMode="auto">
          <a:xfrm>
            <a:off x="2170338" y="3833814"/>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Timing</a:t>
            </a:r>
          </a:p>
          <a:p>
            <a:pPr algn="ctr"/>
            <a:r>
              <a:rPr lang="en-US" sz="1200" i="0" dirty="0">
                <a:solidFill>
                  <a:prstClr val="black"/>
                </a:solidFill>
                <a:cs typeface="Arial" pitchFamily="34" charset="0"/>
              </a:rPr>
              <a:t>When </a:t>
            </a:r>
            <a:r>
              <a:rPr lang="en-US" sz="1200" i="0" dirty="0" smtClean="0">
                <a:solidFill>
                  <a:prstClr val="black"/>
                </a:solidFill>
                <a:cs typeface="Arial" pitchFamily="34" charset="0"/>
              </a:rPr>
              <a:t>to expand </a:t>
            </a:r>
            <a:r>
              <a:rPr lang="en-US" sz="1200" i="0" dirty="0">
                <a:solidFill>
                  <a:prstClr val="black"/>
                </a:solidFill>
                <a:cs typeface="Arial" pitchFamily="34" charset="0"/>
              </a:rPr>
              <a:t>or </a:t>
            </a:r>
            <a:r>
              <a:rPr lang="en-US" sz="1200" i="0" dirty="0" smtClean="0">
                <a:solidFill>
                  <a:prstClr val="black"/>
                </a:solidFill>
                <a:cs typeface="Arial" pitchFamily="34" charset="0"/>
              </a:rPr>
              <a:t>contract?</a:t>
            </a:r>
            <a:endParaRPr lang="en-US" sz="1200" i="0" dirty="0">
              <a:solidFill>
                <a:prstClr val="black"/>
              </a:solidFill>
              <a:cs typeface="Arial" pitchFamily="34" charset="0"/>
            </a:endParaRPr>
          </a:p>
        </p:txBody>
      </p:sp>
      <p:sp>
        <p:nvSpPr>
          <p:cNvPr id="30" name="Text Box 49"/>
          <p:cNvSpPr txBox="1">
            <a:spLocks noChangeArrowheads="1"/>
          </p:cNvSpPr>
          <p:nvPr/>
        </p:nvSpPr>
        <p:spPr bwMode="auto">
          <a:xfrm>
            <a:off x="4392838" y="3833814"/>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Location</a:t>
            </a:r>
          </a:p>
          <a:p>
            <a:pPr algn="ctr"/>
            <a:r>
              <a:rPr lang="en-US" sz="1200" i="0" dirty="0">
                <a:solidFill>
                  <a:prstClr val="black"/>
                </a:solidFill>
                <a:cs typeface="Arial" pitchFamily="34" charset="0"/>
              </a:rPr>
              <a:t>Where </a:t>
            </a:r>
            <a:r>
              <a:rPr lang="en-US" sz="1200" i="0" dirty="0" smtClean="0">
                <a:solidFill>
                  <a:prstClr val="black"/>
                </a:solidFill>
                <a:cs typeface="Arial" pitchFamily="34" charset="0"/>
              </a:rPr>
              <a:t>to position our resources?</a:t>
            </a:r>
            <a:endParaRPr lang="en-US" sz="800" i="0" dirty="0">
              <a:solidFill>
                <a:prstClr val="black"/>
              </a:solidFill>
              <a:cs typeface="Arial" pitchFamily="34" charset="0"/>
            </a:endParaRPr>
          </a:p>
        </p:txBody>
      </p:sp>
      <p:sp>
        <p:nvSpPr>
          <p:cNvPr id="31" name="Text Box 50"/>
          <p:cNvSpPr txBox="1">
            <a:spLocks noChangeArrowheads="1"/>
          </p:cNvSpPr>
          <p:nvPr/>
        </p:nvSpPr>
        <p:spPr bwMode="auto">
          <a:xfrm>
            <a:off x="5505675" y="3833814"/>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Supply</a:t>
            </a:r>
          </a:p>
          <a:p>
            <a:pPr algn="ctr"/>
            <a:r>
              <a:rPr lang="en-US" sz="1200" i="0">
                <a:solidFill>
                  <a:prstClr val="black"/>
                </a:solidFill>
                <a:cs typeface="Arial" pitchFamily="34" charset="0"/>
              </a:rPr>
              <a:t>When outsource &amp; how manage suppliers?</a:t>
            </a:r>
          </a:p>
        </p:txBody>
      </p:sp>
      <p:sp>
        <p:nvSpPr>
          <p:cNvPr id="32" name="Text Box 51"/>
          <p:cNvSpPr txBox="1">
            <a:spLocks noChangeArrowheads="1"/>
          </p:cNvSpPr>
          <p:nvPr/>
        </p:nvSpPr>
        <p:spPr bwMode="auto">
          <a:xfrm>
            <a:off x="7728175" y="3833814"/>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Demand</a:t>
            </a:r>
          </a:p>
          <a:p>
            <a:pPr algn="ctr"/>
            <a:r>
              <a:rPr lang="en-US" sz="1200" i="0">
                <a:solidFill>
                  <a:prstClr val="black"/>
                </a:solidFill>
                <a:cs typeface="Arial" pitchFamily="34" charset="0"/>
              </a:rPr>
              <a:t>How match demand to available supply</a:t>
            </a:r>
            <a:endParaRPr lang="en-US" sz="700" i="0">
              <a:solidFill>
                <a:prstClr val="black"/>
              </a:solidFill>
              <a:latin typeface="Times"/>
              <a:cs typeface="Arial" pitchFamily="34" charset="0"/>
            </a:endParaRPr>
          </a:p>
        </p:txBody>
      </p:sp>
      <p:sp>
        <p:nvSpPr>
          <p:cNvPr id="33" name="Text Box 52"/>
          <p:cNvSpPr txBox="1">
            <a:spLocks noChangeArrowheads="1"/>
          </p:cNvSpPr>
          <p:nvPr/>
        </p:nvSpPr>
        <p:spPr bwMode="auto">
          <a:xfrm>
            <a:off x="6616925" y="3833814"/>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Technology</a:t>
            </a:r>
          </a:p>
          <a:p>
            <a:pPr algn="ctr"/>
            <a:r>
              <a:rPr lang="en-US" sz="1200" i="0">
                <a:solidFill>
                  <a:prstClr val="black"/>
                </a:solidFill>
                <a:cs typeface="Arial" pitchFamily="34" charset="0"/>
              </a:rPr>
              <a:t>Coordination, product, process transportation</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24579"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80" name="Line 4"/>
          <p:cNvSpPr>
            <a:spLocks noChangeShapeType="1"/>
          </p:cNvSpPr>
          <p:nvPr/>
        </p:nvSpPr>
        <p:spPr bwMode="auto">
          <a:xfrm>
            <a:off x="3208338" y="1963738"/>
            <a:ext cx="21336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1" name="Text Box 5"/>
          <p:cNvSpPr txBox="1">
            <a:spLocks noChangeArrowheads="1"/>
          </p:cNvSpPr>
          <p:nvPr/>
        </p:nvSpPr>
        <p:spPr bwMode="auto">
          <a:xfrm>
            <a:off x="3506788" y="1555750"/>
            <a:ext cx="1511300" cy="366713"/>
          </a:xfrm>
          <a:prstGeom prst="rect">
            <a:avLst/>
          </a:prstGeom>
          <a:noFill/>
          <a:ln w="9525">
            <a:noFill/>
            <a:miter lim="800000"/>
            <a:headEnd/>
            <a:tailEnd/>
          </a:ln>
        </p:spPr>
        <p:txBody>
          <a:bodyPr wrap="none">
            <a:spAutoFit/>
          </a:bodyPr>
          <a:lstStyle/>
          <a:p>
            <a:pPr eaLnBrk="0" hangingPunct="0"/>
            <a:r>
              <a:rPr lang="en-US" sz="1800"/>
              <a:t>Strategy Gap?</a:t>
            </a:r>
          </a:p>
        </p:txBody>
      </p:sp>
      <p:sp>
        <p:nvSpPr>
          <p:cNvPr id="24582" name="Line 6"/>
          <p:cNvSpPr>
            <a:spLocks noChangeShapeType="1"/>
          </p:cNvSpPr>
          <p:nvPr/>
        </p:nvSpPr>
        <p:spPr bwMode="auto">
          <a:xfrm>
            <a:off x="3132138" y="3695700"/>
            <a:ext cx="2286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3" name="Text Box 7"/>
          <p:cNvSpPr txBox="1">
            <a:spLocks noChangeArrowheads="1"/>
          </p:cNvSpPr>
          <p:nvPr/>
        </p:nvSpPr>
        <p:spPr bwMode="auto">
          <a:xfrm>
            <a:off x="3322638" y="3300413"/>
            <a:ext cx="1879600" cy="366712"/>
          </a:xfrm>
          <a:prstGeom prst="rect">
            <a:avLst/>
          </a:prstGeom>
          <a:noFill/>
          <a:ln w="9525">
            <a:noFill/>
            <a:miter lim="800000"/>
            <a:headEnd/>
            <a:tailEnd/>
          </a:ln>
        </p:spPr>
        <p:txBody>
          <a:bodyPr wrap="none">
            <a:spAutoFit/>
          </a:bodyPr>
          <a:lstStyle/>
          <a:p>
            <a:pPr eaLnBrk="0" hangingPunct="0"/>
            <a:r>
              <a:rPr lang="en-US" sz="1800"/>
              <a:t>Competency Gap?</a:t>
            </a:r>
          </a:p>
        </p:txBody>
      </p:sp>
      <p:sp>
        <p:nvSpPr>
          <p:cNvPr id="24584" name="Line 8"/>
          <p:cNvSpPr>
            <a:spLocks noChangeShapeType="1"/>
          </p:cNvSpPr>
          <p:nvPr/>
        </p:nvSpPr>
        <p:spPr bwMode="auto">
          <a:xfrm>
            <a:off x="3284538" y="5326063"/>
            <a:ext cx="1905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5" name="Text Box 9"/>
          <p:cNvSpPr txBox="1">
            <a:spLocks noChangeArrowheads="1"/>
          </p:cNvSpPr>
          <p:nvPr/>
        </p:nvSpPr>
        <p:spPr bwMode="auto">
          <a:xfrm>
            <a:off x="3106738" y="4911725"/>
            <a:ext cx="2616200" cy="366713"/>
          </a:xfrm>
          <a:prstGeom prst="rect">
            <a:avLst/>
          </a:prstGeom>
          <a:noFill/>
          <a:ln w="9525">
            <a:noFill/>
            <a:miter lim="800000"/>
            <a:headEnd/>
            <a:tailEnd/>
          </a:ln>
        </p:spPr>
        <p:txBody>
          <a:bodyPr wrap="none">
            <a:spAutoFit/>
          </a:bodyPr>
          <a:lstStyle/>
          <a:p>
            <a:pPr eaLnBrk="0" hangingPunct="0"/>
            <a:r>
              <a:rPr lang="en-US" sz="1800"/>
              <a:t>Resource &amp; Process Gap?</a:t>
            </a:r>
          </a:p>
        </p:txBody>
      </p:sp>
      <p:sp>
        <p:nvSpPr>
          <p:cNvPr id="24586"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Value</a:t>
            </a:r>
          </a:p>
          <a:p>
            <a:pPr algn="ctr" eaLnBrk="0" hangingPunct="0"/>
            <a:r>
              <a:rPr lang="en-US" b="1" i="0">
                <a:solidFill>
                  <a:schemeClr val="accent2"/>
                </a:solidFill>
              </a:rPr>
              <a:t>Proposition</a:t>
            </a:r>
          </a:p>
        </p:txBody>
      </p:sp>
      <p:sp>
        <p:nvSpPr>
          <p:cNvPr id="24587"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Resources </a:t>
            </a:r>
          </a:p>
          <a:p>
            <a:pPr algn="ctr" eaLnBrk="0" hangingPunct="0">
              <a:lnSpc>
                <a:spcPct val="50000"/>
              </a:lnSpc>
            </a:pPr>
            <a:r>
              <a:rPr lang="en-US" sz="1400" b="1" i="0">
                <a:solidFill>
                  <a:schemeClr val="accent2"/>
                </a:solidFill>
              </a:rPr>
              <a:t>&amp;</a:t>
            </a:r>
            <a:r>
              <a:rPr lang="en-US" b="1" i="0">
                <a:solidFill>
                  <a:schemeClr val="accent2"/>
                </a:solidFill>
              </a:rPr>
              <a:t> </a:t>
            </a:r>
          </a:p>
          <a:p>
            <a:pPr algn="ctr" eaLnBrk="0" hangingPunct="0">
              <a:lnSpc>
                <a:spcPct val="65000"/>
              </a:lnSpc>
            </a:pPr>
            <a:r>
              <a:rPr lang="en-US" b="1" i="0">
                <a:solidFill>
                  <a:schemeClr val="accent2"/>
                </a:solidFill>
              </a:rPr>
              <a:t>Processes</a:t>
            </a:r>
          </a:p>
        </p:txBody>
      </p:sp>
      <p:sp>
        <p:nvSpPr>
          <p:cNvPr id="24588"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Competencies</a:t>
            </a:r>
          </a:p>
        </p:txBody>
      </p:sp>
      <p:sp>
        <p:nvSpPr>
          <p:cNvPr id="24589"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0"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Deliverable</a:t>
            </a:r>
          </a:p>
          <a:p>
            <a:pPr algn="ctr" eaLnBrk="0" hangingPunct="0"/>
            <a:r>
              <a:rPr lang="en-US" sz="1800" i="0"/>
              <a:t>Value</a:t>
            </a:r>
          </a:p>
          <a:p>
            <a:pPr algn="ctr" eaLnBrk="0" hangingPunct="0"/>
            <a:r>
              <a:rPr lang="en-US" sz="1800" i="0"/>
              <a:t>Propositions</a:t>
            </a:r>
            <a:endParaRPr lang="en-US" sz="1800" b="1" i="0"/>
          </a:p>
        </p:txBody>
      </p:sp>
      <p:sp>
        <p:nvSpPr>
          <p:cNvPr id="24591"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Needed</a:t>
            </a:r>
          </a:p>
          <a:p>
            <a:pPr algn="ctr" eaLnBrk="0" hangingPunct="0"/>
            <a:r>
              <a:rPr lang="en-US" sz="1800" i="0"/>
              <a:t>Competencies</a:t>
            </a:r>
            <a:endParaRPr lang="en-US" sz="1800" b="1" i="0"/>
          </a:p>
        </p:txBody>
      </p:sp>
      <p:sp>
        <p:nvSpPr>
          <p:cNvPr id="24592"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Needed</a:t>
            </a:r>
          </a:p>
          <a:p>
            <a:pPr algn="ctr" eaLnBrk="0" hangingPunct="0"/>
            <a:r>
              <a:rPr lang="en-US" sz="1800" i="0"/>
              <a:t>Resources &amp; </a:t>
            </a:r>
          </a:p>
          <a:p>
            <a:pPr algn="ctr" eaLnBrk="0" hangingPunct="0"/>
            <a:r>
              <a:rPr lang="en-US" sz="1800" i="0"/>
              <a:t>Processes</a:t>
            </a:r>
            <a:endParaRPr lang="en-US" sz="1800" b="1" i="0"/>
          </a:p>
        </p:txBody>
      </p:sp>
      <p:sp>
        <p:nvSpPr>
          <p:cNvPr id="24593"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94"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5"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Market</a:t>
            </a:r>
          </a:p>
          <a:p>
            <a:pPr algn="ctr" eaLnBrk="0" hangingPunct="0"/>
            <a:r>
              <a:rPr lang="en-US" sz="1600"/>
              <a:t>view</a:t>
            </a:r>
          </a:p>
        </p:txBody>
      </p:sp>
      <p:sp>
        <p:nvSpPr>
          <p:cNvPr id="24596"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Resource</a:t>
            </a:r>
          </a:p>
          <a:p>
            <a:pPr algn="ctr" eaLnBrk="0" hangingPunct="0"/>
            <a:r>
              <a:rPr lang="en-US" sz="1600"/>
              <a:t>view</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smtClean="0"/>
              <a:t>Tool to Tailor Operations</a:t>
            </a:r>
            <a:r>
              <a:rPr lang="en-US" smtClean="0"/>
              <a:t> </a:t>
            </a:r>
            <a:br>
              <a:rPr lang="en-US" smtClean="0"/>
            </a:br>
            <a:r>
              <a:rPr lang="en-US" smtClean="0"/>
              <a:t>	Assessing Alignment: Product-Process Matrix</a:t>
            </a:r>
          </a:p>
        </p:txBody>
      </p:sp>
      <p:sp>
        <p:nvSpPr>
          <p:cNvPr id="23555" name="Rectangle 3"/>
          <p:cNvSpPr>
            <a:spLocks noChangeArrowheads="1"/>
          </p:cNvSpPr>
          <p:nvPr/>
        </p:nvSpPr>
        <p:spPr bwMode="auto">
          <a:xfrm>
            <a:off x="174625" y="1057275"/>
            <a:ext cx="8537575" cy="55340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23556" name="Rectangle 4"/>
          <p:cNvSpPr>
            <a:spLocks noChangeArrowheads="1"/>
          </p:cNvSpPr>
          <p:nvPr/>
        </p:nvSpPr>
        <p:spPr bwMode="auto">
          <a:xfrm>
            <a:off x="2127250" y="1758950"/>
            <a:ext cx="5487988" cy="3959225"/>
          </a:xfrm>
          <a:prstGeom prst="rect">
            <a:avLst/>
          </a:prstGeom>
          <a:gradFill rotWithShape="1">
            <a:gsLst>
              <a:gs pos="0">
                <a:srgbClr val="5E6D76"/>
              </a:gs>
              <a:gs pos="50000">
                <a:srgbClr val="CCECFF"/>
              </a:gs>
              <a:gs pos="100000">
                <a:srgbClr val="5E6D76"/>
              </a:gs>
            </a:gsLst>
            <a:lin ang="2700000" scaled="1"/>
          </a:gradFill>
          <a:ln w="12700">
            <a:solidFill>
              <a:schemeClr val="tx1"/>
            </a:solidFill>
            <a:miter lim="800000"/>
            <a:headEnd type="none" w="sm" len="sm"/>
            <a:tailEnd type="none" w="sm" len="sm"/>
          </a:ln>
        </p:spPr>
        <p:txBody>
          <a:bodyPr wrap="none" anchor="ctr"/>
          <a:lstStyle/>
          <a:p>
            <a:endParaRPr lang="en-US"/>
          </a:p>
        </p:txBody>
      </p:sp>
      <p:sp>
        <p:nvSpPr>
          <p:cNvPr id="23557" name="Rectangle 5"/>
          <p:cNvSpPr>
            <a:spLocks noChangeArrowheads="1"/>
          </p:cNvSpPr>
          <p:nvPr/>
        </p:nvSpPr>
        <p:spPr bwMode="auto">
          <a:xfrm>
            <a:off x="584200" y="2108200"/>
            <a:ext cx="1071563"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Jumbled flow</a:t>
            </a:r>
          </a:p>
          <a:p>
            <a:pPr defTabSz="762000" eaLnBrk="0" hangingPunct="0">
              <a:lnSpc>
                <a:spcPct val="85000"/>
              </a:lnSpc>
            </a:pPr>
            <a:r>
              <a:rPr lang="en-US" sz="1200" i="0">
                <a:solidFill>
                  <a:srgbClr val="000000"/>
                </a:solidFill>
              </a:rPr>
              <a:t>Process segments</a:t>
            </a:r>
          </a:p>
          <a:p>
            <a:pPr defTabSz="762000" eaLnBrk="0" hangingPunct="0">
              <a:lnSpc>
                <a:spcPct val="85000"/>
              </a:lnSpc>
            </a:pPr>
            <a:r>
              <a:rPr lang="en-US" sz="1200" i="0">
                <a:solidFill>
                  <a:srgbClr val="000000"/>
                </a:solidFill>
              </a:rPr>
              <a:t>loosely linked</a:t>
            </a:r>
            <a:endParaRPr lang="en-US" sz="1200" i="0"/>
          </a:p>
        </p:txBody>
      </p:sp>
      <p:sp>
        <p:nvSpPr>
          <p:cNvPr id="23558" name="Rectangle 6"/>
          <p:cNvSpPr>
            <a:spLocks noChangeArrowheads="1"/>
          </p:cNvSpPr>
          <p:nvPr/>
        </p:nvSpPr>
        <p:spPr bwMode="auto">
          <a:xfrm>
            <a:off x="584200" y="3063875"/>
            <a:ext cx="1417638"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Disconnected line flow</a:t>
            </a:r>
          </a:p>
          <a:p>
            <a:pPr defTabSz="762000" eaLnBrk="0" hangingPunct="0">
              <a:lnSpc>
                <a:spcPct val="85000"/>
              </a:lnSpc>
            </a:pPr>
            <a:r>
              <a:rPr lang="en-US" sz="1200" i="0">
                <a:solidFill>
                  <a:srgbClr val="000000"/>
                </a:solidFill>
              </a:rPr>
              <a:t>Jumbled flow but a </a:t>
            </a:r>
          </a:p>
          <a:p>
            <a:pPr defTabSz="762000" eaLnBrk="0" hangingPunct="0">
              <a:lnSpc>
                <a:spcPct val="85000"/>
              </a:lnSpc>
            </a:pPr>
            <a:r>
              <a:rPr lang="en-US" sz="1200" i="0">
                <a:solidFill>
                  <a:srgbClr val="000000"/>
                </a:solidFill>
              </a:rPr>
              <a:t>dominant flow exists</a:t>
            </a:r>
            <a:endParaRPr lang="en-US" sz="1200" i="0"/>
          </a:p>
        </p:txBody>
      </p:sp>
      <p:sp>
        <p:nvSpPr>
          <p:cNvPr id="23559" name="Rectangle 7"/>
          <p:cNvSpPr>
            <a:spLocks noChangeArrowheads="1"/>
          </p:cNvSpPr>
          <p:nvPr/>
        </p:nvSpPr>
        <p:spPr bwMode="auto">
          <a:xfrm>
            <a:off x="355600" y="1762125"/>
            <a:ext cx="704850"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Job Shop</a:t>
            </a:r>
            <a:endParaRPr lang="en-US" sz="1400" i="0"/>
          </a:p>
        </p:txBody>
      </p:sp>
      <p:sp>
        <p:nvSpPr>
          <p:cNvPr id="23560" name="Rectangle 8"/>
          <p:cNvSpPr>
            <a:spLocks noChangeArrowheads="1"/>
          </p:cNvSpPr>
          <p:nvPr/>
        </p:nvSpPr>
        <p:spPr bwMode="auto">
          <a:xfrm>
            <a:off x="584200" y="4019550"/>
            <a:ext cx="1239838"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Connected line flow</a:t>
            </a:r>
          </a:p>
          <a:p>
            <a:pPr defTabSz="762000" eaLnBrk="0" hangingPunct="0">
              <a:lnSpc>
                <a:spcPct val="85000"/>
              </a:lnSpc>
            </a:pPr>
            <a:r>
              <a:rPr lang="en-US" sz="1200" i="0">
                <a:solidFill>
                  <a:srgbClr val="000000"/>
                </a:solidFill>
              </a:rPr>
              <a:t>(e.g., assembly line)</a:t>
            </a:r>
            <a:endParaRPr lang="en-US" sz="1200" i="0"/>
          </a:p>
        </p:txBody>
      </p:sp>
      <p:sp>
        <p:nvSpPr>
          <p:cNvPr id="23561" name="Rectangle 9"/>
          <p:cNvSpPr>
            <a:spLocks noChangeArrowheads="1"/>
          </p:cNvSpPr>
          <p:nvPr/>
        </p:nvSpPr>
        <p:spPr bwMode="auto">
          <a:xfrm>
            <a:off x="584200" y="4819650"/>
            <a:ext cx="1509713" cy="62230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Continuous, automated,</a:t>
            </a:r>
          </a:p>
          <a:p>
            <a:pPr defTabSz="762000" eaLnBrk="0" hangingPunct="0">
              <a:lnSpc>
                <a:spcPct val="85000"/>
              </a:lnSpc>
            </a:pPr>
            <a:r>
              <a:rPr lang="en-US" sz="1200" i="0">
                <a:solidFill>
                  <a:srgbClr val="000000"/>
                </a:solidFill>
              </a:rPr>
              <a:t>rigid line flow</a:t>
            </a:r>
          </a:p>
          <a:p>
            <a:pPr defTabSz="762000" eaLnBrk="0" hangingPunct="0">
              <a:lnSpc>
                <a:spcPct val="85000"/>
              </a:lnSpc>
            </a:pPr>
            <a:r>
              <a:rPr lang="en-US" sz="1200" i="0">
                <a:solidFill>
                  <a:srgbClr val="000000"/>
                </a:solidFill>
              </a:rPr>
              <a:t>Process segments tightly</a:t>
            </a:r>
          </a:p>
          <a:p>
            <a:pPr defTabSz="762000" eaLnBrk="0" hangingPunct="0">
              <a:lnSpc>
                <a:spcPct val="85000"/>
              </a:lnSpc>
            </a:pPr>
            <a:r>
              <a:rPr lang="en-US" sz="1200" i="0">
                <a:solidFill>
                  <a:srgbClr val="000000"/>
                </a:solidFill>
              </a:rPr>
              <a:t>linked</a:t>
            </a:r>
            <a:endParaRPr lang="en-US" sz="1200" i="0"/>
          </a:p>
        </p:txBody>
      </p:sp>
      <p:sp>
        <p:nvSpPr>
          <p:cNvPr id="23562" name="Rectangle 10" descr="Newsprint"/>
          <p:cNvSpPr>
            <a:spLocks noChangeArrowheads="1"/>
          </p:cNvSpPr>
          <p:nvPr/>
        </p:nvSpPr>
        <p:spPr bwMode="auto">
          <a:xfrm rot="-2194628">
            <a:off x="2414588" y="2894013"/>
            <a:ext cx="195897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opportunity costs)</a:t>
            </a:r>
            <a:endParaRPr lang="en-US" i="0"/>
          </a:p>
        </p:txBody>
      </p:sp>
      <p:sp>
        <p:nvSpPr>
          <p:cNvPr id="23563" name="Line 11"/>
          <p:cNvSpPr>
            <a:spLocks noChangeShapeType="1"/>
          </p:cNvSpPr>
          <p:nvPr/>
        </p:nvSpPr>
        <p:spPr bwMode="auto">
          <a:xfrm flipV="1">
            <a:off x="2127250" y="1225550"/>
            <a:ext cx="0" cy="449580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64" name="Line 12"/>
          <p:cNvSpPr>
            <a:spLocks noChangeShapeType="1"/>
          </p:cNvSpPr>
          <p:nvPr/>
        </p:nvSpPr>
        <p:spPr bwMode="auto">
          <a:xfrm>
            <a:off x="7613650" y="1758950"/>
            <a:ext cx="0" cy="396240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5" name="Line 13"/>
          <p:cNvSpPr>
            <a:spLocks noChangeShapeType="1"/>
          </p:cNvSpPr>
          <p:nvPr/>
        </p:nvSpPr>
        <p:spPr bwMode="auto">
          <a:xfrm flipH="1">
            <a:off x="2127250" y="1758950"/>
            <a:ext cx="5410200" cy="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6" name="Rectangle 14" descr="Newsprint"/>
          <p:cNvSpPr>
            <a:spLocks noChangeArrowheads="1"/>
          </p:cNvSpPr>
          <p:nvPr/>
        </p:nvSpPr>
        <p:spPr bwMode="auto">
          <a:xfrm rot="-2252463">
            <a:off x="2524125" y="2513013"/>
            <a:ext cx="1111250"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Inefficient</a:t>
            </a:r>
          </a:p>
        </p:txBody>
      </p:sp>
      <p:sp>
        <p:nvSpPr>
          <p:cNvPr id="23567" name="Rectangle 15" descr="Newsprint"/>
          <p:cNvSpPr>
            <a:spLocks noChangeArrowheads="1"/>
          </p:cNvSpPr>
          <p:nvPr/>
        </p:nvSpPr>
        <p:spPr bwMode="auto">
          <a:xfrm rot="-2166378">
            <a:off x="5138738" y="4611688"/>
            <a:ext cx="211772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out-of-pocket costs)</a:t>
            </a:r>
            <a:endParaRPr lang="en-US" i="0"/>
          </a:p>
        </p:txBody>
      </p:sp>
      <p:sp>
        <p:nvSpPr>
          <p:cNvPr id="23568" name="Rectangle 16" descr="Newsprint"/>
          <p:cNvSpPr>
            <a:spLocks noChangeArrowheads="1"/>
          </p:cNvSpPr>
          <p:nvPr/>
        </p:nvSpPr>
        <p:spPr bwMode="auto">
          <a:xfrm rot="-2171916">
            <a:off x="6032500" y="4837113"/>
            <a:ext cx="1055688"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Infeasible</a:t>
            </a:r>
          </a:p>
        </p:txBody>
      </p:sp>
      <p:sp>
        <p:nvSpPr>
          <p:cNvPr id="23569" name="Rectangle 17"/>
          <p:cNvSpPr>
            <a:spLocks noChangeArrowheads="1"/>
          </p:cNvSpPr>
          <p:nvPr/>
        </p:nvSpPr>
        <p:spPr bwMode="auto">
          <a:xfrm>
            <a:off x="304800" y="5480050"/>
            <a:ext cx="80327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Flow Shop</a:t>
            </a:r>
            <a:endParaRPr lang="en-US" sz="1400" i="0"/>
          </a:p>
        </p:txBody>
      </p:sp>
      <p:sp>
        <p:nvSpPr>
          <p:cNvPr id="23570" name="Freeform 18"/>
          <p:cNvSpPr>
            <a:spLocks/>
          </p:cNvSpPr>
          <p:nvPr/>
        </p:nvSpPr>
        <p:spPr bwMode="auto">
          <a:xfrm>
            <a:off x="2127250" y="1758950"/>
            <a:ext cx="5486400" cy="3962400"/>
          </a:xfrm>
          <a:custGeom>
            <a:avLst/>
            <a:gdLst>
              <a:gd name="T0" fmla="*/ 0 w 3456"/>
              <a:gd name="T1" fmla="*/ 2147483647 h 2496"/>
              <a:gd name="T2" fmla="*/ 0 w 3456"/>
              <a:gd name="T3" fmla="*/ 2147483647 h 2496"/>
              <a:gd name="T4" fmla="*/ 2147483647 w 3456"/>
              <a:gd name="T5" fmla="*/ 0 h 2496"/>
              <a:gd name="T6" fmla="*/ 2147483647 w 3456"/>
              <a:gd name="T7" fmla="*/ 0 h 2496"/>
              <a:gd name="T8" fmla="*/ 2147483647 w 3456"/>
              <a:gd name="T9" fmla="*/ 2147483647 h 2496"/>
              <a:gd name="T10" fmla="*/ 2147483647 w 3456"/>
              <a:gd name="T11" fmla="*/ 2147483647 h 2496"/>
              <a:gd name="T12" fmla="*/ 0 60000 65536"/>
              <a:gd name="T13" fmla="*/ 0 60000 65536"/>
              <a:gd name="T14" fmla="*/ 0 60000 65536"/>
              <a:gd name="T15" fmla="*/ 0 60000 65536"/>
              <a:gd name="T16" fmla="*/ 0 60000 65536"/>
              <a:gd name="T17" fmla="*/ 0 60000 65536"/>
              <a:gd name="T18" fmla="*/ 0 w 3456"/>
              <a:gd name="T19" fmla="*/ 0 h 2496"/>
              <a:gd name="T20" fmla="*/ 3456 w 3456"/>
              <a:gd name="T21" fmla="*/ 2496 h 2496"/>
            </a:gdLst>
            <a:ahLst/>
            <a:cxnLst>
              <a:cxn ang="T12">
                <a:pos x="T0" y="T1"/>
              </a:cxn>
              <a:cxn ang="T13">
                <a:pos x="T2" y="T3"/>
              </a:cxn>
              <a:cxn ang="T14">
                <a:pos x="T4" y="T5"/>
              </a:cxn>
              <a:cxn ang="T15">
                <a:pos x="T6" y="T7"/>
              </a:cxn>
              <a:cxn ang="T16">
                <a:pos x="T8" y="T9"/>
              </a:cxn>
              <a:cxn ang="T17">
                <a:pos x="T10" y="T11"/>
              </a:cxn>
            </a:cxnLst>
            <a:rect l="T18" t="T19" r="T20" b="T21"/>
            <a:pathLst>
              <a:path w="3456" h="2496">
                <a:moveTo>
                  <a:pt x="0" y="2496"/>
                </a:moveTo>
                <a:lnTo>
                  <a:pt x="0" y="2064"/>
                </a:lnTo>
                <a:lnTo>
                  <a:pt x="2784" y="0"/>
                </a:lnTo>
                <a:lnTo>
                  <a:pt x="3456" y="0"/>
                </a:lnTo>
                <a:lnTo>
                  <a:pt x="3456" y="624"/>
                </a:lnTo>
                <a:lnTo>
                  <a:pt x="912" y="2496"/>
                </a:lnTo>
              </a:path>
            </a:pathLst>
          </a:custGeom>
          <a:noFill/>
          <a:ln w="9525">
            <a:solidFill>
              <a:schemeClr val="tx1"/>
            </a:solidFill>
            <a:prstDash val="dash"/>
            <a:round/>
            <a:headEnd/>
            <a:tailEnd/>
          </a:ln>
        </p:spPr>
        <p:txBody>
          <a:bodyPr/>
          <a:lstStyle/>
          <a:p>
            <a:endParaRPr lang="en-US"/>
          </a:p>
        </p:txBody>
      </p:sp>
      <p:sp>
        <p:nvSpPr>
          <p:cNvPr id="23571" name="Rectangle 19"/>
          <p:cNvSpPr>
            <a:spLocks noChangeArrowheads="1"/>
          </p:cNvSpPr>
          <p:nvPr/>
        </p:nvSpPr>
        <p:spPr bwMode="auto">
          <a:xfrm>
            <a:off x="374650" y="1149350"/>
            <a:ext cx="1677988" cy="488950"/>
          </a:xfrm>
          <a:prstGeom prst="rect">
            <a:avLst/>
          </a:prstGeom>
          <a:noFill/>
          <a:ln w="9525">
            <a:noFill/>
            <a:miter lim="800000"/>
            <a:headEnd/>
            <a:tailEnd/>
          </a:ln>
        </p:spPr>
        <p:txBody>
          <a:bodyPr wrap="none" lIns="0" tIns="0" rIns="0" bIns="0">
            <a:spAutoFit/>
          </a:bodyPr>
          <a:lstStyle/>
          <a:p>
            <a:pPr algn="r" defTabSz="762000" eaLnBrk="0" hangingPunct="0"/>
            <a:r>
              <a:rPr lang="en-US" sz="1600" b="1">
                <a:solidFill>
                  <a:srgbClr val="00279F"/>
                </a:solidFill>
              </a:rPr>
              <a:t>Process Technology</a:t>
            </a:r>
          </a:p>
          <a:p>
            <a:pPr algn="r" defTabSz="762000" eaLnBrk="0" hangingPunct="0"/>
            <a:r>
              <a:rPr lang="en-US" sz="1600" b="1">
                <a:solidFill>
                  <a:srgbClr val="00279F"/>
                </a:solidFill>
              </a:rPr>
              <a:t>(Flexibility)</a:t>
            </a:r>
            <a:endParaRPr lang="en-US" i="0"/>
          </a:p>
        </p:txBody>
      </p:sp>
      <p:sp>
        <p:nvSpPr>
          <p:cNvPr id="23572" name="Rectangle 20"/>
          <p:cNvSpPr>
            <a:spLocks noChangeArrowheads="1"/>
          </p:cNvSpPr>
          <p:nvPr/>
        </p:nvSpPr>
        <p:spPr bwMode="auto">
          <a:xfrm>
            <a:off x="1593850" y="54800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3" name="Rectangle 21"/>
          <p:cNvSpPr>
            <a:spLocks noChangeArrowheads="1"/>
          </p:cNvSpPr>
          <p:nvPr/>
        </p:nvSpPr>
        <p:spPr bwMode="auto">
          <a:xfrm>
            <a:off x="1593850" y="1762125"/>
            <a:ext cx="49212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74" name="Rectangle 22"/>
          <p:cNvSpPr>
            <a:spLocks noChangeArrowheads="1"/>
          </p:cNvSpPr>
          <p:nvPr/>
        </p:nvSpPr>
        <p:spPr bwMode="auto">
          <a:xfrm>
            <a:off x="7766050" y="5729288"/>
            <a:ext cx="773113" cy="733425"/>
          </a:xfrm>
          <a:prstGeom prst="rect">
            <a:avLst/>
          </a:prstGeom>
          <a:noFill/>
          <a:ln w="9525">
            <a:noFill/>
            <a:miter lim="800000"/>
            <a:headEnd/>
            <a:tailEnd/>
          </a:ln>
        </p:spPr>
        <p:txBody>
          <a:bodyPr lIns="0" tIns="0" rIns="0" bIns="0">
            <a:spAutoFit/>
          </a:bodyPr>
          <a:lstStyle/>
          <a:p>
            <a:pPr defTabSz="762000" eaLnBrk="0" hangingPunct="0"/>
            <a:r>
              <a:rPr lang="en-US" sz="1600" b="1">
                <a:solidFill>
                  <a:srgbClr val="00279F"/>
                </a:solidFill>
              </a:rPr>
              <a:t>Product </a:t>
            </a:r>
          </a:p>
          <a:p>
            <a:pPr defTabSz="762000" eaLnBrk="0" hangingPunct="0"/>
            <a:r>
              <a:rPr lang="en-US" sz="1600" b="1">
                <a:solidFill>
                  <a:srgbClr val="00279F"/>
                </a:solidFill>
              </a:rPr>
              <a:t>Concept</a:t>
            </a:r>
          </a:p>
          <a:p>
            <a:pPr defTabSz="762000" eaLnBrk="0" hangingPunct="0"/>
            <a:r>
              <a:rPr lang="en-US" sz="1600" b="1">
                <a:solidFill>
                  <a:srgbClr val="00279F"/>
                </a:solidFill>
              </a:rPr>
              <a:t>(Variety)</a:t>
            </a:r>
            <a:endParaRPr lang="en-US"/>
          </a:p>
        </p:txBody>
      </p:sp>
      <p:sp>
        <p:nvSpPr>
          <p:cNvPr id="23575" name="Rectangle 23"/>
          <p:cNvSpPr>
            <a:spLocks noChangeArrowheads="1"/>
          </p:cNvSpPr>
          <p:nvPr/>
        </p:nvSpPr>
        <p:spPr bwMode="auto">
          <a:xfrm>
            <a:off x="2127250" y="62547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6" name="Rectangle 24"/>
          <p:cNvSpPr>
            <a:spLocks noChangeArrowheads="1"/>
          </p:cNvSpPr>
          <p:nvPr/>
        </p:nvSpPr>
        <p:spPr bwMode="auto">
          <a:xfrm>
            <a:off x="6089650" y="5721350"/>
            <a:ext cx="14954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Customer Solutions</a:t>
            </a:r>
            <a:endParaRPr lang="en-US" sz="3600" b="1" i="0"/>
          </a:p>
        </p:txBody>
      </p:sp>
      <p:sp>
        <p:nvSpPr>
          <p:cNvPr id="23577" name="Rectangle 25"/>
          <p:cNvSpPr>
            <a:spLocks noChangeArrowheads="1"/>
          </p:cNvSpPr>
          <p:nvPr/>
        </p:nvSpPr>
        <p:spPr bwMode="auto">
          <a:xfrm>
            <a:off x="6750050" y="5956300"/>
            <a:ext cx="835025" cy="311150"/>
          </a:xfrm>
          <a:prstGeom prst="rect">
            <a:avLst/>
          </a:prstGeom>
          <a:noFill/>
          <a:ln w="9525">
            <a:noFill/>
            <a:miter lim="800000"/>
            <a:headEnd/>
            <a:tailEnd/>
          </a:ln>
        </p:spPr>
        <p:txBody>
          <a:bodyPr wrap="none" lIns="0" tIns="0" rIns="0" bIns="0">
            <a:spAutoFit/>
          </a:bodyPr>
          <a:lstStyle/>
          <a:p>
            <a:pPr algn="r" defTabSz="762000" eaLnBrk="0" hangingPunct="0">
              <a:lnSpc>
                <a:spcPct val="85000"/>
              </a:lnSpc>
            </a:pPr>
            <a:r>
              <a:rPr lang="en-US" sz="1200" i="0">
                <a:solidFill>
                  <a:srgbClr val="000000"/>
                </a:solidFill>
              </a:rPr>
              <a:t>One of a kind</a:t>
            </a:r>
          </a:p>
          <a:p>
            <a:pPr algn="r" defTabSz="762000" eaLnBrk="0" hangingPunct="0">
              <a:lnSpc>
                <a:spcPct val="85000"/>
              </a:lnSpc>
            </a:pPr>
            <a:r>
              <a:rPr lang="en-US" sz="1200" i="0">
                <a:solidFill>
                  <a:srgbClr val="000000"/>
                </a:solidFill>
              </a:rPr>
              <a:t>Low volume</a:t>
            </a:r>
            <a:endParaRPr lang="en-US" sz="1200" i="0"/>
          </a:p>
        </p:txBody>
      </p:sp>
      <p:sp>
        <p:nvSpPr>
          <p:cNvPr id="23578" name="Rectangle 26"/>
          <p:cNvSpPr>
            <a:spLocks noChangeArrowheads="1"/>
          </p:cNvSpPr>
          <p:nvPr/>
        </p:nvSpPr>
        <p:spPr bwMode="auto">
          <a:xfrm>
            <a:off x="5437188" y="5956300"/>
            <a:ext cx="9271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Many Products</a:t>
            </a:r>
            <a:endParaRPr lang="en-US" sz="1200" i="0"/>
          </a:p>
        </p:txBody>
      </p:sp>
      <p:sp>
        <p:nvSpPr>
          <p:cNvPr id="23579" name="Rectangle 27"/>
          <p:cNvSpPr>
            <a:spLocks noChangeArrowheads="1"/>
          </p:cNvSpPr>
          <p:nvPr/>
        </p:nvSpPr>
        <p:spPr bwMode="auto">
          <a:xfrm>
            <a:off x="3806825" y="5956300"/>
            <a:ext cx="12446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Few Major Products</a:t>
            </a:r>
            <a:endParaRPr lang="en-US" sz="1200" i="0"/>
          </a:p>
        </p:txBody>
      </p:sp>
      <p:sp>
        <p:nvSpPr>
          <p:cNvPr id="23580" name="Rectangle 28"/>
          <p:cNvSpPr>
            <a:spLocks noChangeArrowheads="1"/>
          </p:cNvSpPr>
          <p:nvPr/>
        </p:nvSpPr>
        <p:spPr bwMode="auto">
          <a:xfrm>
            <a:off x="2127250" y="5721350"/>
            <a:ext cx="17414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Standardized Products</a:t>
            </a:r>
            <a:endParaRPr lang="en-US" sz="3600" b="1" i="0"/>
          </a:p>
        </p:txBody>
      </p:sp>
      <p:sp>
        <p:nvSpPr>
          <p:cNvPr id="23581" name="Rectangle 29"/>
          <p:cNvSpPr>
            <a:spLocks noChangeArrowheads="1"/>
          </p:cNvSpPr>
          <p:nvPr/>
        </p:nvSpPr>
        <p:spPr bwMode="auto">
          <a:xfrm>
            <a:off x="2127250" y="5956300"/>
            <a:ext cx="1293813"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Commodity products</a:t>
            </a:r>
          </a:p>
          <a:p>
            <a:pPr defTabSz="762000" eaLnBrk="0" hangingPunct="0">
              <a:lnSpc>
                <a:spcPct val="85000"/>
              </a:lnSpc>
            </a:pPr>
            <a:r>
              <a:rPr lang="en-US" sz="1200" i="0">
                <a:solidFill>
                  <a:srgbClr val="000000"/>
                </a:solidFill>
              </a:rPr>
              <a:t>High volume</a:t>
            </a:r>
            <a:endParaRPr lang="en-US" sz="1200" i="0"/>
          </a:p>
        </p:txBody>
      </p:sp>
      <p:sp>
        <p:nvSpPr>
          <p:cNvPr id="23582" name="Line 30"/>
          <p:cNvSpPr>
            <a:spLocks noChangeShapeType="1"/>
          </p:cNvSpPr>
          <p:nvPr/>
        </p:nvSpPr>
        <p:spPr bwMode="auto">
          <a:xfrm>
            <a:off x="2127250" y="5721350"/>
            <a:ext cx="6477000"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83" name="Rectangle 31"/>
          <p:cNvSpPr>
            <a:spLocks noChangeArrowheads="1"/>
          </p:cNvSpPr>
          <p:nvPr/>
        </p:nvSpPr>
        <p:spPr bwMode="auto">
          <a:xfrm>
            <a:off x="7092950" y="6254750"/>
            <a:ext cx="4921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84" name="Text Box 32"/>
          <p:cNvSpPr txBox="1">
            <a:spLocks noChangeArrowheads="1"/>
          </p:cNvSpPr>
          <p:nvPr/>
        </p:nvSpPr>
        <p:spPr bwMode="auto">
          <a:xfrm rot="-2190997">
            <a:off x="3600450" y="3535363"/>
            <a:ext cx="2517775" cy="457200"/>
          </a:xfrm>
          <a:prstGeom prst="rect">
            <a:avLst/>
          </a:prstGeom>
          <a:noFill/>
          <a:ln w="12700">
            <a:noFill/>
            <a:miter lim="800000"/>
            <a:headEnd type="none" w="sm" len="sm"/>
            <a:tailEnd type="none" w="sm" len="sm"/>
          </a:ln>
        </p:spPr>
        <p:txBody>
          <a:bodyPr wrap="none">
            <a:spAutoFit/>
          </a:bodyPr>
          <a:lstStyle/>
          <a:p>
            <a:pPr eaLnBrk="0" hangingPunct="0"/>
            <a:r>
              <a:rPr lang="en-US" i="0">
                <a:solidFill>
                  <a:schemeClr val="accent2"/>
                </a:solidFill>
              </a:rPr>
              <a:t>Zone of Alignment</a:t>
            </a:r>
          </a:p>
        </p:txBody>
      </p:sp>
      <p:sp>
        <p:nvSpPr>
          <p:cNvPr id="23585" name="Oval 33"/>
          <p:cNvSpPr>
            <a:spLocks noChangeArrowheads="1"/>
          </p:cNvSpPr>
          <p:nvPr/>
        </p:nvSpPr>
        <p:spPr bwMode="auto">
          <a:xfrm>
            <a:off x="67087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A</a:t>
            </a:r>
          </a:p>
        </p:txBody>
      </p:sp>
      <p:sp>
        <p:nvSpPr>
          <p:cNvPr id="23586" name="Oval 34"/>
          <p:cNvSpPr>
            <a:spLocks noChangeArrowheads="1"/>
          </p:cNvSpPr>
          <p:nvPr/>
        </p:nvSpPr>
        <p:spPr bwMode="auto">
          <a:xfrm>
            <a:off x="25304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B</a:t>
            </a:r>
          </a:p>
        </p:txBody>
      </p:sp>
      <p:sp>
        <p:nvSpPr>
          <p:cNvPr id="23587" name="Oval 35"/>
          <p:cNvSpPr>
            <a:spLocks noChangeArrowheads="1"/>
          </p:cNvSpPr>
          <p:nvPr/>
        </p:nvSpPr>
        <p:spPr bwMode="auto">
          <a:xfrm>
            <a:off x="25304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C</a:t>
            </a:r>
          </a:p>
        </p:txBody>
      </p:sp>
      <p:sp>
        <p:nvSpPr>
          <p:cNvPr id="23588" name="Line 36"/>
          <p:cNvSpPr>
            <a:spLocks noChangeShapeType="1"/>
          </p:cNvSpPr>
          <p:nvPr/>
        </p:nvSpPr>
        <p:spPr bwMode="auto">
          <a:xfrm flipH="1" flipV="1">
            <a:off x="3444875" y="3117850"/>
            <a:ext cx="330200" cy="444500"/>
          </a:xfrm>
          <a:prstGeom prst="line">
            <a:avLst/>
          </a:prstGeom>
          <a:noFill/>
          <a:ln w="12700">
            <a:solidFill>
              <a:schemeClr val="tx1"/>
            </a:solidFill>
            <a:round/>
            <a:headEnd/>
            <a:tailEnd type="triangle" w="med" len="med"/>
          </a:ln>
        </p:spPr>
        <p:txBody>
          <a:bodyPr wrap="none"/>
          <a:lstStyle/>
          <a:p>
            <a:endParaRPr lang="en-US"/>
          </a:p>
        </p:txBody>
      </p:sp>
      <p:sp>
        <p:nvSpPr>
          <p:cNvPr id="23589" name="Line 37"/>
          <p:cNvSpPr>
            <a:spLocks noChangeShapeType="1"/>
          </p:cNvSpPr>
          <p:nvPr/>
        </p:nvSpPr>
        <p:spPr bwMode="auto">
          <a:xfrm>
            <a:off x="5756275" y="4256088"/>
            <a:ext cx="307975" cy="423862"/>
          </a:xfrm>
          <a:prstGeom prst="line">
            <a:avLst/>
          </a:prstGeom>
          <a:noFill/>
          <a:ln w="12700">
            <a:solidFill>
              <a:schemeClr val="tx1"/>
            </a:solidFill>
            <a:round/>
            <a:headEnd/>
            <a:tailEnd type="triangle" w="med" len="med"/>
          </a:ln>
        </p:spPr>
        <p:txBody>
          <a:bodyPr wrap="none"/>
          <a:lstStyle/>
          <a:p>
            <a:endParaRPr lang="en-US"/>
          </a:p>
        </p:txBody>
      </p:sp>
      <p:sp>
        <p:nvSpPr>
          <p:cNvPr id="23590" name="Oval 38"/>
          <p:cNvSpPr>
            <a:spLocks noChangeArrowheads="1"/>
          </p:cNvSpPr>
          <p:nvPr/>
        </p:nvSpPr>
        <p:spPr bwMode="auto">
          <a:xfrm>
            <a:off x="67087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D</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How to describe the strategic role of operations?</a:t>
            </a:r>
            <a:br>
              <a:rPr lang="en-US" smtClean="0"/>
            </a:br>
            <a:r>
              <a:rPr lang="en-US" smtClean="0"/>
              <a:t>	The “Four Stages” classification</a:t>
            </a:r>
          </a:p>
        </p:txBody>
      </p:sp>
      <p:graphicFrame>
        <p:nvGraphicFramePr>
          <p:cNvPr id="1026" name="Object 3"/>
          <p:cNvGraphicFramePr>
            <a:graphicFrameLocks noChangeAspect="1"/>
          </p:cNvGraphicFramePr>
          <p:nvPr/>
        </p:nvGraphicFramePr>
        <p:xfrm>
          <a:off x="130175" y="1185863"/>
          <a:ext cx="9013825" cy="5208587"/>
        </p:xfrm>
        <a:graphic>
          <a:graphicData uri="http://schemas.openxmlformats.org/presentationml/2006/ole">
            <p:oleObj spid="_x0000_s110594" name="Document" r:id="rId4" imgW="7934569" imgH="4674785" progId="Word.Document.8">
              <p:embed/>
            </p:oleObj>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7914</TotalTime>
  <Words>7976</Words>
  <Application>Microsoft Office PowerPoint</Application>
  <PresentationFormat>On-screen Show (4:3)</PresentationFormat>
  <Paragraphs>1350</Paragraphs>
  <Slides>37</Slides>
  <Notes>33</Notes>
  <HiddenSlides>0</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37</vt:i4>
      </vt:variant>
    </vt:vector>
  </HeadingPairs>
  <TitlesOfParts>
    <vt:vector size="44" baseType="lpstr">
      <vt:lpstr>Cachon_Slide_Template</vt:lpstr>
      <vt:lpstr>1_Cachon_Slide_Template</vt:lpstr>
      <vt:lpstr>7_Cachon_Slide_Template</vt:lpstr>
      <vt:lpstr>Office Theme</vt:lpstr>
      <vt:lpstr>2_Cachon_Slide_Template</vt:lpstr>
      <vt:lpstr>1_Office Theme</vt:lpstr>
      <vt:lpstr>Document</vt:lpstr>
      <vt:lpstr>Slide 1</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lpstr>ACC</vt:lpstr>
      <vt:lpstr>VCAP Framework and key decisions of operations strategy</vt:lpstr>
      <vt:lpstr>Tool to Tailor Operations:  Strategic Operational Audit</vt:lpstr>
      <vt:lpstr>Tool to Tailor Operations   Assessing Alignment: Product-Process Matrix</vt:lpstr>
      <vt:lpstr>How to describe the strategic role of operations?  The “Four Stages” classification</vt:lpstr>
      <vt:lpstr>Estimating the Value Differential and Assessment of the Threat</vt:lpstr>
      <vt:lpstr>Recall the three definitions</vt:lpstr>
      <vt:lpstr>Analyzing the Cost Differential:   1. COGS Line item: Raw Materials</vt:lpstr>
      <vt:lpstr>Fixed Asset Utilization </vt:lpstr>
      <vt:lpstr>Fixed Asset Utilization  OEE – Overall Equipment Effectiveness</vt:lpstr>
      <vt:lpstr>Taking it to the next level: Changeovers</vt:lpstr>
      <vt:lpstr>Analyzing the Cost Differential:   2. COGS Line item: Depreciation</vt:lpstr>
      <vt:lpstr>Valuing X vs. C Strategy: Breaking up DC into volume, strategic and OE component using trade-off curves</vt:lpstr>
      <vt:lpstr>Analyzing the Cost Differential:   2. COGS Line item: Depreciation (cont’d) and Fixed Costs</vt:lpstr>
      <vt:lpstr>Analyzing the Cost Differential:   3. Labor + total</vt:lpstr>
      <vt:lpstr>Competitive Cost Analysis</vt:lpstr>
      <vt:lpstr>Slide 21</vt:lpstr>
      <vt:lpstr>Learning Points: Case: American Connector Company</vt:lpstr>
      <vt:lpstr>Summary so far: Trade-offs, Operations Management and Operations Strategy</vt:lpstr>
      <vt:lpstr>Summary Guidelines</vt:lpstr>
      <vt:lpstr>What is Productivity?  Powertrains per 1000 hours worked</vt:lpstr>
      <vt:lpstr>Productivity v. Operational Efficiency</vt:lpstr>
      <vt:lpstr>Summary so far: Understanding your and your competitors’ trade-offs are key to operations strategy</vt:lpstr>
      <vt:lpstr>Why estimate trade-off curves?  Examples</vt:lpstr>
      <vt:lpstr>Analytics: Estimating Trade-off Curves</vt:lpstr>
      <vt:lpstr>Analytics: Variety-cost trade-off  Wilbur Chocolate</vt:lpstr>
      <vt:lpstr>Analytics: service-cost trade-off  Ameritrade</vt:lpstr>
      <vt:lpstr>Improvement and the Efficient Frontier</vt:lpstr>
      <vt:lpstr>How improve operational efficiency?  The concept of focus in operations</vt:lpstr>
      <vt:lpstr>How to focus an operation: Tailored divide and conquer</vt:lpstr>
      <vt:lpstr>Mini-Case 2 | FedEx v. UPS</vt:lpstr>
      <vt:lpstr>Slide 36</vt:lpstr>
      <vt:lpstr>Tradeoffs and Operations Strategy</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A. Van Mieghem</cp:lastModifiedBy>
  <cp:revision>432</cp:revision>
  <cp:lastPrinted>1998-09-23T22:10:47Z</cp:lastPrinted>
  <dcterms:created xsi:type="dcterms:W3CDTF">1998-09-22T23:11:58Z</dcterms:created>
  <dcterms:modified xsi:type="dcterms:W3CDTF">2012-01-19T23:49:38Z</dcterms:modified>
</cp:coreProperties>
</file>