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Default Extension="gif" ContentType="image/gif"/>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69" r:id="rId2"/>
    <p:sldMasterId id="2147483781" r:id="rId3"/>
  </p:sldMasterIdLst>
  <p:notesMasterIdLst>
    <p:notesMasterId r:id="rId72"/>
  </p:notesMasterIdLst>
  <p:handoutMasterIdLst>
    <p:handoutMasterId r:id="rId73"/>
  </p:handoutMasterIdLst>
  <p:sldIdLst>
    <p:sldId id="465" r:id="rId4"/>
    <p:sldId id="495" r:id="rId5"/>
    <p:sldId id="498" r:id="rId6"/>
    <p:sldId id="499" r:id="rId7"/>
    <p:sldId id="500" r:id="rId8"/>
    <p:sldId id="501" r:id="rId9"/>
    <p:sldId id="502" r:id="rId10"/>
    <p:sldId id="443" r:id="rId11"/>
    <p:sldId id="479" r:id="rId12"/>
    <p:sldId id="480" r:id="rId13"/>
    <p:sldId id="481" r:id="rId14"/>
    <p:sldId id="497" r:id="rId15"/>
    <p:sldId id="483" r:id="rId16"/>
    <p:sldId id="484" r:id="rId17"/>
    <p:sldId id="373" r:id="rId18"/>
    <p:sldId id="467" r:id="rId19"/>
    <p:sldId id="464" r:id="rId20"/>
    <p:sldId id="422" r:id="rId21"/>
    <p:sldId id="388" r:id="rId22"/>
    <p:sldId id="394" r:id="rId23"/>
    <p:sldId id="395" r:id="rId24"/>
    <p:sldId id="396" r:id="rId25"/>
    <p:sldId id="486" r:id="rId26"/>
    <p:sldId id="487" r:id="rId27"/>
    <p:sldId id="488" r:id="rId28"/>
    <p:sldId id="489" r:id="rId29"/>
    <p:sldId id="490" r:id="rId30"/>
    <p:sldId id="503" r:id="rId31"/>
    <p:sldId id="437" r:id="rId32"/>
    <p:sldId id="397" r:id="rId33"/>
    <p:sldId id="496" r:id="rId34"/>
    <p:sldId id="444" r:id="rId35"/>
    <p:sldId id="411" r:id="rId36"/>
    <p:sldId id="412" r:id="rId37"/>
    <p:sldId id="413" r:id="rId38"/>
    <p:sldId id="414" r:id="rId39"/>
    <p:sldId id="415" r:id="rId40"/>
    <p:sldId id="430" r:id="rId41"/>
    <p:sldId id="393" r:id="rId42"/>
    <p:sldId id="423" r:id="rId43"/>
    <p:sldId id="403" r:id="rId44"/>
    <p:sldId id="374" r:id="rId45"/>
    <p:sldId id="416" r:id="rId46"/>
    <p:sldId id="439" r:id="rId47"/>
    <p:sldId id="441" r:id="rId48"/>
    <p:sldId id="426" r:id="rId49"/>
    <p:sldId id="442" r:id="rId50"/>
    <p:sldId id="420" r:id="rId51"/>
    <p:sldId id="421" r:id="rId52"/>
    <p:sldId id="424" r:id="rId53"/>
    <p:sldId id="436" r:id="rId54"/>
    <p:sldId id="428" r:id="rId55"/>
    <p:sldId id="417" r:id="rId56"/>
    <p:sldId id="427" r:id="rId57"/>
    <p:sldId id="404" r:id="rId58"/>
    <p:sldId id="401" r:id="rId59"/>
    <p:sldId id="402" r:id="rId60"/>
    <p:sldId id="399" r:id="rId61"/>
    <p:sldId id="418" r:id="rId62"/>
    <p:sldId id="419" r:id="rId63"/>
    <p:sldId id="392" r:id="rId64"/>
    <p:sldId id="386" r:id="rId65"/>
    <p:sldId id="400" r:id="rId66"/>
    <p:sldId id="440" r:id="rId67"/>
    <p:sldId id="455" r:id="rId68"/>
    <p:sldId id="458" r:id="rId69"/>
    <p:sldId id="459" r:id="rId70"/>
    <p:sldId id="460" r:id="rId71"/>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99"/>
    <a:srgbClr val="FFCCCC"/>
    <a:srgbClr val="FF0000"/>
    <a:srgbClr val="CCFF66"/>
    <a:srgbClr val="66FF66"/>
    <a:srgbClr val="99FF99"/>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85" autoAdjust="0"/>
    <p:restoredTop sz="64040" autoAdjust="0"/>
  </p:normalViewPr>
  <p:slideViewPr>
    <p:cSldViewPr snapToGrid="0">
      <p:cViewPr varScale="1">
        <p:scale>
          <a:sx n="72" d="100"/>
          <a:sy n="72" d="100"/>
        </p:scale>
        <p:origin x="-1470" y="-96"/>
      </p:cViewPr>
      <p:guideLst>
        <p:guide orient="horz" pos="2160"/>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5844"/>
    </p:cViewPr>
  </p:sorterViewPr>
  <p:notesViewPr>
    <p:cSldViewPr snapToGrid="0">
      <p:cViewPr varScale="1">
        <p:scale>
          <a:sx n="132" d="100"/>
          <a:sy n="132" d="100"/>
        </p:scale>
        <p:origin x="-4740" y="-10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_rels/viewProps.xml.rels><?xml version="1.0" encoding="UTF-8" standalone="yes"?>
<Relationships xmlns="http://schemas.openxmlformats.org/package/2006/relationships"><Relationship Id="rId3" Type="http://schemas.openxmlformats.org/officeDocument/2006/relationships/slide" Target="slides/slide59.xml"/><Relationship Id="rId2" Type="http://schemas.openxmlformats.org/officeDocument/2006/relationships/slide" Target="slides/slide55.xml"/><Relationship Id="rId1" Type="http://schemas.openxmlformats.org/officeDocument/2006/relationships/slide" Target="slides/slide15.xml"/><Relationship Id="rId4" Type="http://schemas.openxmlformats.org/officeDocument/2006/relationships/slide" Target="slides/slide6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859DD93-D3DB-EE47-AF2C-3AE2A1C64ADE}" srcId="{B21C862C-BCF1-F544-BD07-29CD2C2ABB4C}" destId="{76B5C694-B853-0246-BCA0-5E7F2433D535}" srcOrd="0" destOrd="0" parTransId="{801AEFB9-0C88-9441-96CF-AF5BFC1EBEF5}" sibTransId="{183C4D7A-51E5-9D4A-8722-B033BB650077}"/>
    <dgm:cxn modelId="{74207B69-AE58-490A-80C2-89903A27F54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4F325BC-D25B-4894-91BD-1E86E4BA809A}" type="presOf" srcId="{BE52F91F-FC70-D84E-8B56-57DD33F1959A}" destId="{FB9B2694-C9DD-5F41-AEF5-FE06D207342C}" srcOrd="0" destOrd="0" presId="urn:microsoft.com/office/officeart/2005/8/layout/equation1"/>
    <dgm:cxn modelId="{AC485E2F-D383-4BB8-9032-2B8CEF4EE51F}" type="presOf" srcId="{D407CFE4-E8FB-E245-AFDB-410BA6680B55}" destId="{8550BC7D-E478-6C47-BCD8-EB8C32D6A82C}" srcOrd="0" destOrd="0" presId="urn:microsoft.com/office/officeart/2005/8/layout/equation1"/>
    <dgm:cxn modelId="{04A7EED7-CB77-434B-A7FD-D73E740526D2}" type="presOf" srcId="{76B5C694-B853-0246-BCA0-5E7F2433D535}" destId="{0472C170-12DA-B143-AD1C-711D1168B5FF}" srcOrd="0" destOrd="0" presId="urn:microsoft.com/office/officeart/2005/8/layout/equation1"/>
    <dgm:cxn modelId="{9A71AF3C-C3E2-45D8-8B08-4AD0E620A4BB}" type="presOf" srcId="{C17C9D10-EE76-7640-A94C-D94C87A3F6C3}" destId="{A9C6362F-FD2C-A44B-8412-4E042722523A}" srcOrd="0" destOrd="0" presId="urn:microsoft.com/office/officeart/2005/8/layout/equation1"/>
    <dgm:cxn modelId="{3EF5EF9A-59E3-4DF1-B2D2-14F4E16B2CBC}"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20774583-8F03-472D-97C4-08A9A53053F1}"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D407E9FC-6FA8-4CC8-9CF6-0BE4B5FABC34}" type="presOf" srcId="{F32F0913-A3AF-1446-B5C2-B320E756F7AD}" destId="{43B7E150-48FC-BF4A-9779-A59569998339}" srcOrd="0" destOrd="0" presId="urn:microsoft.com/office/officeart/2005/8/layout/equation1"/>
    <dgm:cxn modelId="{E9A4894A-94A8-4F3E-95B8-4DD796375A56}" type="presParOf" srcId="{53655511-3EA9-E24B-ADA6-7E53EB5D5B44}" destId="{0472C170-12DA-B143-AD1C-711D1168B5FF}" srcOrd="0" destOrd="0" presId="urn:microsoft.com/office/officeart/2005/8/layout/equation1"/>
    <dgm:cxn modelId="{AE2FE005-F7D6-43CB-B78F-58097EDB1285}" type="presParOf" srcId="{53655511-3EA9-E24B-ADA6-7E53EB5D5B44}" destId="{0A08B234-ABF7-DB43-A58C-B3C0794EAE49}" srcOrd="1" destOrd="0" presId="urn:microsoft.com/office/officeart/2005/8/layout/equation1"/>
    <dgm:cxn modelId="{A66FA42C-EC4C-4611-BADF-80115A05B05F}" type="presParOf" srcId="{53655511-3EA9-E24B-ADA6-7E53EB5D5B44}" destId="{A2D8B243-9861-CB4C-9DC9-4D3970B797C1}" srcOrd="2" destOrd="0" presId="urn:microsoft.com/office/officeart/2005/8/layout/equation1"/>
    <dgm:cxn modelId="{5B5B368E-A743-4749-B6C7-C4DB43A25F6E}" type="presParOf" srcId="{53655511-3EA9-E24B-ADA6-7E53EB5D5B44}" destId="{EDB500EE-8294-3F4B-8417-8BE8023C1D35}" srcOrd="3" destOrd="0" presId="urn:microsoft.com/office/officeart/2005/8/layout/equation1"/>
    <dgm:cxn modelId="{5E080AD7-BBBF-474F-A423-408EC3F81FBE}" type="presParOf" srcId="{53655511-3EA9-E24B-ADA6-7E53EB5D5B44}" destId="{A9C6362F-FD2C-A44B-8412-4E042722523A}" srcOrd="4" destOrd="0" presId="urn:microsoft.com/office/officeart/2005/8/layout/equation1"/>
    <dgm:cxn modelId="{3B1A0916-64C1-4E9F-8B9A-3B25D8F26465}" type="presParOf" srcId="{53655511-3EA9-E24B-ADA6-7E53EB5D5B44}" destId="{1D85500E-2E82-6A4A-91EE-9AF48FEC6C45}" srcOrd="5" destOrd="0" presId="urn:microsoft.com/office/officeart/2005/8/layout/equation1"/>
    <dgm:cxn modelId="{0EC372E7-9473-4327-9EF9-9FC3F2BACF28}" type="presParOf" srcId="{53655511-3EA9-E24B-ADA6-7E53EB5D5B44}" destId="{43B7E150-48FC-BF4A-9779-A59569998339}" srcOrd="6" destOrd="0" presId="urn:microsoft.com/office/officeart/2005/8/layout/equation1"/>
    <dgm:cxn modelId="{415E8323-388D-4BF0-B00A-22C5D1F18946}" type="presParOf" srcId="{53655511-3EA9-E24B-ADA6-7E53EB5D5B44}" destId="{88E048A8-2DA0-7B47-9D5D-4C623211681A}" srcOrd="7" destOrd="0" presId="urn:microsoft.com/office/officeart/2005/8/layout/equation1"/>
    <dgm:cxn modelId="{B662B204-E1DB-4DFB-B6DA-7EF238F547A9}" type="presParOf" srcId="{53655511-3EA9-E24B-ADA6-7E53EB5D5B44}" destId="{8C6BBD0A-341D-F448-AE4B-11C0CE9949B8}" srcOrd="8" destOrd="0" presId="urn:microsoft.com/office/officeart/2005/8/layout/equation1"/>
    <dgm:cxn modelId="{A3733CD6-177A-40A3-AA04-EA46530629A9}" type="presParOf" srcId="{53655511-3EA9-E24B-ADA6-7E53EB5D5B44}" destId="{73DEAC19-71FE-434C-B8AB-5F6FDE04D5DA}" srcOrd="9" destOrd="0" presId="urn:microsoft.com/office/officeart/2005/8/layout/equation1"/>
    <dgm:cxn modelId="{E89FD0F9-772F-4A43-A9F4-DE7B0B11BB1D}" type="presParOf" srcId="{53655511-3EA9-E24B-ADA6-7E53EB5D5B44}" destId="{FB9B2694-C9DD-5F41-AEF5-FE06D207342C}" srcOrd="10" destOrd="0" presId="urn:microsoft.com/office/officeart/2005/8/layout/equation1"/>
    <dgm:cxn modelId="{F8C5DE79-457C-4B55-8E0B-27FB1B7BF961}" type="presParOf" srcId="{53655511-3EA9-E24B-ADA6-7E53EB5D5B44}" destId="{ABE3BCDB-6BFB-044A-9A25-2B53D8273D94}" srcOrd="11" destOrd="0" presId="urn:microsoft.com/office/officeart/2005/8/layout/equation1"/>
    <dgm:cxn modelId="{551B2EF3-160D-4656-912C-218661025F88}"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1"/>
            <a:ext cx="4203700" cy="228600"/>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lvl1pPr defTabSz="966501" eaLnBrk="0" hangingPunct="0">
              <a:defRPr sz="800"/>
            </a:lvl1pPr>
          </a:lstStyle>
          <a:p>
            <a:pPr>
              <a:defRPr/>
            </a:pPr>
            <a:r>
              <a:rPr lang="en-US" dirty="0" smtClean="0"/>
              <a:t>Operations Strategy #2: External View and Operations Forensics</a:t>
            </a:r>
            <a:endParaRPr lang="en-US" dirty="0"/>
          </a:p>
        </p:txBody>
      </p:sp>
      <p:sp>
        <p:nvSpPr>
          <p:cNvPr id="28676" name="Rectangle 4"/>
          <p:cNvSpPr>
            <a:spLocks noGrp="1" noChangeArrowheads="1"/>
          </p:cNvSpPr>
          <p:nvPr>
            <p:ph type="ftr" sz="quarter" idx="2"/>
          </p:nvPr>
        </p:nvSpPr>
        <p:spPr bwMode="auto">
          <a:xfrm>
            <a:off x="0" y="9299576"/>
            <a:ext cx="4006850" cy="231775"/>
          </a:xfrm>
          <a:prstGeom prst="rect">
            <a:avLst/>
          </a:prstGeom>
          <a:noFill/>
          <a:ln w="9525">
            <a:noFill/>
            <a:miter lim="800000"/>
            <a:headEnd/>
            <a:tailEnd/>
          </a:ln>
          <a:effectLst/>
        </p:spPr>
        <p:txBody>
          <a:bodyPr vert="horz" wrap="square" lIns="96614" tIns="48307" rIns="96614" bIns="48307" numCol="1" anchor="b" anchorCtr="0" compatLnSpc="1">
            <a:prstTxWarp prst="textNoShape">
              <a:avLst/>
            </a:prstTxWarp>
          </a:bodyPr>
          <a:lstStyle>
            <a:lvl1pPr defTabSz="966501" eaLnBrk="0" hangingPunct="0">
              <a:defRPr sz="8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8576"/>
            <a:ext cx="5567363" cy="233363"/>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lvl1pPr defTabSz="966501"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741988" y="28576"/>
            <a:ext cx="1573212" cy="233363"/>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lvl1pPr algn="r" defTabSz="966501" eaLnBrk="0" hangingPunct="0">
              <a:defRPr sz="800"/>
            </a:lvl1pPr>
          </a:lstStyle>
          <a:p>
            <a:pPr>
              <a:defRPr/>
            </a:pPr>
            <a:fld id="{2BB63D27-399F-4792-A118-4CC730A89D33}" type="datetime1">
              <a:rPr lang="en-US"/>
              <a:pPr>
                <a:defRPr/>
              </a:pPr>
              <a:t>1/11/2012</a:t>
            </a:fld>
            <a:endParaRPr lang="en-US"/>
          </a:p>
        </p:txBody>
      </p:sp>
      <p:sp>
        <p:nvSpPr>
          <p:cNvPr id="79876" name="Rectangle 4"/>
          <p:cNvSpPr>
            <a:spLocks noGrp="1" noRot="1" noChangeAspect="1" noChangeArrowheads="1" noTextEdit="1"/>
          </p:cNvSpPr>
          <p:nvPr>
            <p:ph type="sldImg" idx="2"/>
          </p:nvPr>
        </p:nvSpPr>
        <p:spPr bwMode="auto">
          <a:xfrm>
            <a:off x="288925" y="330200"/>
            <a:ext cx="4797425" cy="3598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41301" y="3997326"/>
            <a:ext cx="6832601" cy="5380038"/>
          </a:xfrm>
          <a:prstGeom prst="rect">
            <a:avLst/>
          </a:prstGeom>
          <a:noFill/>
          <a:ln w="9525">
            <a:noFill/>
            <a:miter lim="800000"/>
            <a:headEnd/>
            <a:tailEnd/>
          </a:ln>
          <a:effectLst/>
        </p:spPr>
        <p:txBody>
          <a:bodyPr vert="horz" wrap="square" lIns="96614" tIns="48307" rIns="96614" bIns="4830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23400"/>
            <a:ext cx="4575175" cy="177800"/>
          </a:xfrm>
          <a:prstGeom prst="rect">
            <a:avLst/>
          </a:prstGeom>
          <a:noFill/>
          <a:ln w="9525">
            <a:noFill/>
            <a:miter lim="800000"/>
            <a:headEnd/>
            <a:tailEnd/>
          </a:ln>
          <a:effectLst/>
        </p:spPr>
        <p:txBody>
          <a:bodyPr vert="horz" wrap="square" lIns="96614" tIns="48307" rIns="96614" bIns="48307" numCol="1" anchor="b" anchorCtr="0" compatLnSpc="1">
            <a:prstTxWarp prst="textNoShape">
              <a:avLst/>
            </a:prstTxWarp>
          </a:bodyPr>
          <a:lstStyle>
            <a:lvl1pPr defTabSz="966501"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423400"/>
            <a:ext cx="3170237" cy="177800"/>
          </a:xfrm>
          <a:prstGeom prst="rect">
            <a:avLst/>
          </a:prstGeom>
          <a:noFill/>
          <a:ln w="9525">
            <a:noFill/>
            <a:miter lim="800000"/>
            <a:headEnd/>
            <a:tailEnd/>
          </a:ln>
          <a:effectLst/>
        </p:spPr>
        <p:txBody>
          <a:bodyPr vert="horz" wrap="square" lIns="96614" tIns="48307" rIns="96614" bIns="48307" numCol="1" anchor="b" anchorCtr="0" compatLnSpc="1">
            <a:prstTxWarp prst="textNoShape">
              <a:avLst/>
            </a:prstTxWarp>
          </a:bodyPr>
          <a:lstStyle>
            <a:lvl1pPr algn="r" defTabSz="966501" eaLnBrk="0" hangingPunct="0">
              <a:defRPr sz="800"/>
            </a:lvl1pPr>
          </a:lstStyle>
          <a:p>
            <a:pPr>
              <a:defRPr/>
            </a:pPr>
            <a:fld id="{B19D7C3D-48F7-42AB-8CEF-AD510D4D77B3}"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gaming.unlv.edu/subject/casinomath.htm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ytimes.com/2010/12/31/business/global/31sushi.html?_r=1&amp;pagewanted=print"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build-to-order-consulting.com/Lean%20Retailing.ht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www.build-to-order-consulting.com/Standardization.htm"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1/11/2012</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1</a:t>
            </a:fld>
            <a:endParaRPr lang="en-US" dirty="0"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Build</a:t>
            </a:r>
            <a:r>
              <a:rPr lang="en-US" baseline="0" dirty="0" smtClean="0"/>
              <a:t> up in slide show by level.</a:t>
            </a:r>
          </a:p>
          <a:p>
            <a:r>
              <a:rPr lang="en-US" baseline="0" dirty="0" smtClean="0"/>
              <a:t>We will focus on the earnings part.</a:t>
            </a:r>
          </a:p>
          <a:p>
            <a:endParaRPr lang="en-US" baseline="0" dirty="0" smtClean="0"/>
          </a:p>
          <a:p>
            <a:r>
              <a:rPr lang="en-US" baseline="0" dirty="0" smtClean="0"/>
              <a:t>Can ask students (or Richard Lai) what drives say gaming and let them talk.</a:t>
            </a:r>
          </a:p>
          <a:p>
            <a:endParaRPr lang="en-US" baseline="0" dirty="0" smtClean="0"/>
          </a:p>
          <a:p>
            <a:r>
              <a:rPr lang="en-US" baseline="0" dirty="0" smtClean="0"/>
              <a:t>Drop = how much money customers spend</a:t>
            </a:r>
          </a:p>
          <a:p>
            <a:endParaRPr lang="en-US" baseline="0" dirty="0" smtClean="0"/>
          </a:p>
          <a:p>
            <a:r>
              <a:rPr lang="en-US" baseline="0" dirty="0" smtClean="0"/>
              <a:t>So how improve?</a:t>
            </a:r>
          </a:p>
          <a:p>
            <a:pPr>
              <a:buFontTx/>
              <a:buChar char="-"/>
            </a:pPr>
            <a:r>
              <a:rPr lang="en-US" baseline="0" dirty="0" smtClean="0"/>
              <a:t>You can choose to improve set up time; or turn-around [so more games per table]; or others.</a:t>
            </a:r>
          </a:p>
          <a:p>
            <a:pPr>
              <a:buFontTx/>
              <a:buNone/>
            </a:pPr>
            <a:endParaRPr lang="en-US" baseline="0" dirty="0" smtClean="0"/>
          </a:p>
          <a:p>
            <a:pPr>
              <a:buFontTx/>
              <a:buNone/>
            </a:pPr>
            <a:r>
              <a:rPr lang="en-US" baseline="0" dirty="0" smtClean="0"/>
              <a:t>KEY:</a:t>
            </a:r>
          </a:p>
          <a:p>
            <a:pPr>
              <a:buFontTx/>
              <a:buChar char="-"/>
            </a:pPr>
            <a:r>
              <a:rPr lang="en-US" baseline="0" dirty="0" smtClean="0"/>
              <a:t>This </a:t>
            </a:r>
            <a:r>
              <a:rPr lang="en-US" baseline="0" dirty="0" smtClean="0"/>
              <a:t>is what financial analysts follow: they know how various operational metrics impact financials == key value of tying KPIs into a MAP/TREE</a:t>
            </a:r>
            <a:r>
              <a:rPr lang="en-US" baseline="0" dirty="0" smtClean="0"/>
              <a:t>.</a:t>
            </a:r>
          </a:p>
          <a:p>
            <a:pPr>
              <a:buFontTx/>
              <a:buChar char="-"/>
            </a:pPr>
            <a:endParaRPr lang="en-US" baseline="0" dirty="0" smtClean="0"/>
          </a:p>
          <a:p>
            <a:r>
              <a:rPr lang="en-US" sz="1000" kern="1200" dirty="0" smtClean="0">
                <a:solidFill>
                  <a:schemeClr val="tx1"/>
                </a:solidFill>
                <a:latin typeface="Times New Roman" pitchFamily="18" charset="0"/>
                <a:ea typeface="+mn-ea"/>
                <a:cs typeface="+mn-cs"/>
              </a:rPr>
              <a:t>there is quite a bit of confusion about the “house advantage” metrics, including the ‘hold ratio’.</a:t>
            </a:r>
          </a:p>
          <a:p>
            <a:r>
              <a:rPr lang="en-US" sz="1000" kern="1200" dirty="0" smtClean="0">
                <a:solidFill>
                  <a:schemeClr val="tx1"/>
                </a:solidFill>
                <a:latin typeface="Times New Roman" pitchFamily="18" charset="0"/>
                <a:ea typeface="+mn-ea"/>
                <a:cs typeface="+mn-cs"/>
              </a:rPr>
              <a:t>Here’s a quick good read: </a:t>
            </a:r>
            <a:r>
              <a:rPr lang="en-US" sz="1000" u="sng" kern="1200" dirty="0" smtClean="0">
                <a:solidFill>
                  <a:schemeClr val="tx1"/>
                </a:solidFill>
                <a:latin typeface="Times New Roman" pitchFamily="18" charset="0"/>
                <a:ea typeface="+mn-ea"/>
                <a:cs typeface="+mn-cs"/>
                <a:hlinkClick r:id="rId3"/>
              </a:rPr>
              <a:t>http://gaming.unlv.edu/subject/casinomath.html</a:t>
            </a:r>
            <a:r>
              <a:rPr lang="en-US" sz="1000" kern="1200" dirty="0" smtClean="0">
                <a:solidFill>
                  <a:schemeClr val="tx1"/>
                </a:solidFill>
                <a:latin typeface="Times New Roman" pitchFamily="18" charset="0"/>
                <a:ea typeface="+mn-ea"/>
                <a:cs typeface="+mn-cs"/>
              </a:rPr>
              <a:t> with some paragraphs below.</a:t>
            </a:r>
          </a:p>
          <a:p>
            <a:r>
              <a:rPr lang="en-US" sz="1000" kern="1200" dirty="0" smtClean="0">
                <a:solidFill>
                  <a:schemeClr val="tx1"/>
                </a:solidFill>
                <a:latin typeface="Times New Roman" pitchFamily="18" charset="0"/>
                <a:ea typeface="+mn-ea"/>
                <a:cs typeface="+mn-cs"/>
              </a:rPr>
              <a:t>Hope that clarifies our class discussion, when I said: “Hold ratio = win/drop”; note that a hold is about 24% for roulette – it need not exceed 50%.  Best-Jan</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Because handle can be difficult to measure for table games, performance is often measured by hold percentage (and sometimes erroneously called win percentage). Hold percentage is equal to win divided by drop. In Nevada, this figure is about 24% for roulette. The drop and hold percentage are affected by many factors; we won't delve into these nor the associated management issues. Suffice it to say that the casino will not in the long term keep 24% of the money bet on the spins of roulette wheel - well, an honest casino won't.</a:t>
            </a:r>
          </a:p>
          <a:p>
            <a:r>
              <a:rPr lang="en-US" sz="1000" kern="1200" dirty="0" smtClean="0">
                <a:solidFill>
                  <a:schemeClr val="tx1"/>
                </a:solidFill>
                <a:latin typeface="Times New Roman" pitchFamily="18" charset="0"/>
                <a:ea typeface="+mn-ea"/>
                <a:cs typeface="+mn-cs"/>
              </a:rPr>
              <a:t>To summarize: House advantage and theoretical win percentage are the same thing, hold percentage is win over drop, win percentage is win over handle, win percentage approaches the house advantage as the number of plays increases, and hold percentage is equivalent to win percentage for slots but not table games.</a:t>
            </a:r>
          </a:p>
          <a:p>
            <a:r>
              <a:rPr lang="en-US" sz="1000" kern="1200" dirty="0" smtClean="0">
                <a:solidFill>
                  <a:schemeClr val="tx1"/>
                </a:solidFill>
                <a:latin typeface="Times New Roman" pitchFamily="18" charset="0"/>
                <a:ea typeface="+mn-ea"/>
                <a:cs typeface="+mn-cs"/>
              </a:rPr>
              <a:t>· Hold % = Win/Drop</a:t>
            </a:r>
            <a:br>
              <a:rPr lang="en-US" sz="1000" kern="1200" dirty="0" smtClean="0">
                <a:solidFill>
                  <a:schemeClr val="tx1"/>
                </a:solidFill>
                <a:latin typeface="Times New Roman" pitchFamily="18" charset="0"/>
                <a:ea typeface="+mn-ea"/>
                <a:cs typeface="+mn-cs"/>
              </a:rPr>
            </a:br>
            <a:r>
              <a:rPr lang="en-US" sz="1000" kern="1200" dirty="0" smtClean="0">
                <a:solidFill>
                  <a:schemeClr val="tx1"/>
                </a:solidFill>
                <a:latin typeface="Times New Roman" pitchFamily="18" charset="0"/>
                <a:ea typeface="+mn-ea"/>
                <a:cs typeface="+mn-cs"/>
              </a:rPr>
              <a:t>· Win % (actual) = Win/Handle</a:t>
            </a:r>
            <a:br>
              <a:rPr lang="en-US" sz="1000" kern="1200" dirty="0" smtClean="0">
                <a:solidFill>
                  <a:schemeClr val="tx1"/>
                </a:solidFill>
                <a:latin typeface="Times New Roman" pitchFamily="18" charset="0"/>
                <a:ea typeface="+mn-ea"/>
                <a:cs typeface="+mn-cs"/>
              </a:rPr>
            </a:br>
            <a:r>
              <a:rPr lang="en-US" sz="1000" kern="1200" dirty="0" smtClean="0">
                <a:solidFill>
                  <a:schemeClr val="tx1"/>
                </a:solidFill>
                <a:latin typeface="Times New Roman" pitchFamily="18" charset="0"/>
                <a:ea typeface="+mn-ea"/>
                <a:cs typeface="+mn-cs"/>
              </a:rPr>
              <a:t>· H.A. = Theoretical Win % = Limit(Actual Win %) = Limit(Win/Handle)</a:t>
            </a:r>
            <a:br>
              <a:rPr lang="en-US" sz="1000" kern="1200" dirty="0" smtClean="0">
                <a:solidFill>
                  <a:schemeClr val="tx1"/>
                </a:solidFill>
                <a:latin typeface="Times New Roman" pitchFamily="18" charset="0"/>
                <a:ea typeface="+mn-ea"/>
                <a:cs typeface="+mn-cs"/>
              </a:rPr>
            </a:br>
            <a:r>
              <a:rPr lang="en-US" sz="1000" kern="1200" dirty="0" smtClean="0">
                <a:solidFill>
                  <a:schemeClr val="tx1"/>
                </a:solidFill>
                <a:latin typeface="Times New Roman" pitchFamily="18" charset="0"/>
                <a:ea typeface="+mn-ea"/>
                <a:cs typeface="+mn-cs"/>
              </a:rPr>
              <a:t>· Hold Percentage ¹ House Edge</a:t>
            </a:r>
          </a:p>
          <a:p>
            <a:pPr>
              <a:buFontTx/>
              <a:buChar char="-"/>
            </a:pP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casino’s went for different improvement</a:t>
            </a:r>
            <a:r>
              <a:rPr lang="en-US" baseline="0" dirty="0" smtClean="0"/>
              <a:t> ideas:</a:t>
            </a:r>
          </a:p>
          <a:p>
            <a:endParaRPr lang="en-US" baseline="0" dirty="0" smtClean="0"/>
          </a:p>
          <a:p>
            <a:r>
              <a:rPr lang="en-US" baseline="0" dirty="0" smtClean="0"/>
              <a:t>Ameristar has highest ROA b/c:</a:t>
            </a:r>
          </a:p>
          <a:p>
            <a:pPr>
              <a:buFontTx/>
              <a:buChar char="-"/>
            </a:pPr>
            <a:r>
              <a:rPr lang="en-US" baseline="0" dirty="0" smtClean="0"/>
              <a:t>Fewer suites and </a:t>
            </a:r>
            <a:r>
              <a:rPr lang="en-US" baseline="0" dirty="0" err="1" smtClean="0"/>
              <a:t>casions</a:t>
            </a:r>
            <a:r>
              <a:rPr lang="en-US" baseline="0" dirty="0" smtClean="0"/>
              <a:t> that perhaps are highly utilized with many slot machines but fewer tables.</a:t>
            </a:r>
          </a:p>
          <a:p>
            <a:pPr>
              <a:buFontTx/>
              <a:buChar char="-"/>
            </a:pPr>
            <a:r>
              <a:rPr lang="en-US" baseline="0" dirty="0" smtClean="0"/>
              <a:t>Smallest revenue (gaming win) but even smaller expenses.</a:t>
            </a:r>
          </a:p>
          <a:p>
            <a:pPr>
              <a:buFontTx/>
              <a:buChar char="-"/>
            </a:pPr>
            <a:r>
              <a:rPr lang="en-US" baseline="0" dirty="0" smtClean="0"/>
              <a:t>More capital (machines) and less human asset intensive</a:t>
            </a:r>
          </a:p>
          <a:p>
            <a:pPr>
              <a:buFontTx/>
              <a:buChar char="-"/>
            </a:pPr>
            <a:r>
              <a:rPr lang="en-US" baseline="0" dirty="0" smtClean="0"/>
              <a:t>Focusing on high turns, with le</a:t>
            </a:r>
          </a:p>
          <a:p>
            <a:endParaRPr lang="en-US" baseline="0" dirty="0" smtClean="0"/>
          </a:p>
          <a:p>
            <a:r>
              <a:rPr lang="en-US" baseline="0" dirty="0" smtClean="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65080"/>
            <a:fld id="{46997449-5E06-4DC4-A39B-F863A49CF2C0}" type="datetime1">
              <a:rPr lang="en-US" smtClean="0"/>
              <a:pPr defTabSz="965080"/>
              <a:t>1/11/2012</a:t>
            </a:fld>
            <a:endParaRPr lang="en-US" dirty="0" smtClean="0"/>
          </a:p>
        </p:txBody>
      </p:sp>
      <p:sp>
        <p:nvSpPr>
          <p:cNvPr id="95236" name="Rectangle 6"/>
          <p:cNvSpPr>
            <a:spLocks noGrp="1" noChangeArrowheads="1"/>
          </p:cNvSpPr>
          <p:nvPr>
            <p:ph type="ftr" sz="quarter" idx="4"/>
          </p:nvPr>
        </p:nvSpPr>
        <p:spPr>
          <a:noFill/>
        </p:spPr>
        <p:txBody>
          <a:bodyPr/>
          <a:lstStyle/>
          <a:p>
            <a:pPr defTabSz="965080"/>
            <a:r>
              <a:rPr lang="en-US" dirty="0"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smtClean="0"/>
              <a:t>Take a break-out session</a:t>
            </a:r>
            <a:r>
              <a:rPr lang="en-US" b="1" baseline="0" dirty="0" smtClean="0"/>
              <a:t> here to build on what we learned and what they prepared:</a:t>
            </a:r>
          </a:p>
          <a:p>
            <a:pPr marL="239367" indent="-239367">
              <a:buAutoNum type="arabicPeriod"/>
            </a:pPr>
            <a:r>
              <a:rPr lang="en-US" b="0" baseline="0" dirty="0" smtClean="0"/>
              <a:t>Ask them to start with building up ROIC in a spreadsheet from the Peapod financial statements.  Go around and handout the next slide after 15min “so that we are all working from the same”.</a:t>
            </a:r>
          </a:p>
          <a:p>
            <a:pPr marL="239367" indent="-239367">
              <a:buAutoNum type="arabicPeriod"/>
            </a:pPr>
            <a:r>
              <a:rPr lang="en-US" b="0" baseline="0" dirty="0" smtClean="0"/>
              <a:t>Then ask them to look forward and investigate which operational actions impact ROIC most and what they can do to improve – come back to class with your results. </a:t>
            </a:r>
            <a:r>
              <a:rPr lang="en-US" b="1" baseline="0" dirty="0" smtClean="0"/>
              <a:t> </a:t>
            </a:r>
            <a:endParaRPr lang="en-US" b="1" dirty="0" smtClean="0"/>
          </a:p>
          <a:p>
            <a:r>
              <a:rPr lang="en-US" b="1" dirty="0" smtClean="0"/>
              <a:t>All the slides</a:t>
            </a:r>
            <a:r>
              <a:rPr lang="en-US" b="1" baseline="0" dirty="0" smtClean="0"/>
              <a:t> of Peapod are handed in class. </a:t>
            </a:r>
            <a:endParaRPr lang="en-US" b="1" dirty="0" smtClean="0"/>
          </a:p>
          <a:p>
            <a:endParaRPr lang="en-US" dirty="0" smtClean="0"/>
          </a:p>
          <a:p>
            <a:endParaRPr lang="en-US" dirty="0" smtClean="0"/>
          </a:p>
          <a:p>
            <a:r>
              <a:rPr lang="en-US" dirty="0" smtClean="0"/>
              <a:t>Do groups presentations after the financial ratios.</a:t>
            </a:r>
          </a:p>
          <a:p>
            <a:r>
              <a:rPr lang="en-US" dirty="0" smtClean="0"/>
              <a:t>Then after groups, go through these slides as summary and “how to put it all together: analysis &gt; drivers &gt; financial impact &gt; action plan”</a:t>
            </a:r>
          </a:p>
          <a:p>
            <a:r>
              <a:rPr lang="en-US" dirty="0" smtClean="0"/>
              <a:t>- We start with traditional</a:t>
            </a:r>
            <a:r>
              <a:rPr lang="en-US" baseline="0" dirty="0" smtClean="0"/>
              <a:t> valuation metric (ROIC) and then deepen the tree using </a:t>
            </a:r>
            <a:r>
              <a:rPr lang="en-US" dirty="0" smtClean="0"/>
              <a:t>cost–to–serve to distill</a:t>
            </a:r>
            <a:r>
              <a:rPr lang="en-US" baseline="0" dirty="0" smtClean="0"/>
              <a:t> drivers</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ln/>
        </p:spPr>
        <p:txBody>
          <a:bodyPr/>
          <a:lstStyle/>
          <a:p>
            <a:pPr>
              <a:defRPr/>
            </a:pPr>
            <a:r>
              <a:rPr lang="en-US" dirty="0" smtClean="0"/>
              <a:t>Recall the framework.  For Peapod, they have built a specific operating system:</a:t>
            </a:r>
          </a:p>
          <a:p>
            <a:pPr>
              <a:buFontTx/>
              <a:buChar char="-"/>
              <a:defRPr/>
            </a:pPr>
            <a:r>
              <a:rPr lang="en-US" dirty="0" smtClean="0"/>
              <a:t>What are their competencies</a:t>
            </a:r>
          </a:p>
          <a:p>
            <a:pPr>
              <a:buFontTx/>
              <a:buChar char="-"/>
              <a:defRPr/>
            </a:pPr>
            <a:r>
              <a:rPr lang="en-US" dirty="0" smtClean="0"/>
              <a:t>What about A and P</a:t>
            </a:r>
          </a:p>
          <a:p>
            <a:pPr>
              <a:buFontTx/>
              <a:buChar char="-"/>
              <a:defRPr/>
            </a:pPr>
            <a:r>
              <a:rPr lang="en-US" dirty="0" smtClean="0"/>
              <a:t>The question of the case is really to evaluate V.</a:t>
            </a:r>
          </a:p>
          <a:p>
            <a:pPr>
              <a:defRPr/>
            </a:pPr>
            <a:endParaRPr lang="en-US" dirty="0" smtClean="0"/>
          </a:p>
          <a:p>
            <a:pPr>
              <a:defRPr/>
            </a:pPr>
            <a:endParaRPr lang="en-US" dirty="0" smtClean="0"/>
          </a:p>
          <a:p>
            <a:pPr>
              <a:defRPr/>
            </a:pPr>
            <a:endParaRPr lang="en-US" dirty="0" smtClean="0"/>
          </a:p>
          <a:p>
            <a:pPr marL="236508" indent="-236508">
              <a:lnSpc>
                <a:spcPct val="90000"/>
              </a:lnSpc>
              <a:defRPr/>
            </a:pPr>
            <a:r>
              <a:rPr lang="en-US" sz="900" dirty="0" smtClean="0"/>
              <a:t>To put things in perspective, think about comp </a:t>
            </a:r>
            <a:r>
              <a:rPr lang="en-US" sz="900" dirty="0" err="1" smtClean="0"/>
              <a:t>strat</a:t>
            </a:r>
            <a:r>
              <a:rPr lang="en-US" sz="900" dirty="0" smtClean="0"/>
              <a:t> for Peapod?</a:t>
            </a:r>
          </a:p>
          <a:p>
            <a:pPr marL="236508" indent="-236508">
              <a:lnSpc>
                <a:spcPct val="90000"/>
              </a:lnSpc>
              <a:defRPr/>
            </a:pPr>
            <a:endParaRPr lang="en-US" sz="900" dirty="0" smtClean="0"/>
          </a:p>
          <a:p>
            <a:pPr marL="236508" indent="-236508">
              <a:lnSpc>
                <a:spcPct val="90000"/>
              </a:lnSpc>
              <a:defRPr/>
            </a:pPr>
            <a:r>
              <a:rPr lang="en-US" sz="900" dirty="0" smtClean="0"/>
              <a:t>Goal: yes, become profitable!</a:t>
            </a:r>
          </a:p>
          <a:p>
            <a:pPr marL="236508" indent="-236508">
              <a:lnSpc>
                <a:spcPct val="90000"/>
              </a:lnSpc>
              <a:defRPr/>
            </a:pPr>
            <a:r>
              <a:rPr lang="en-US" sz="900" dirty="0" smtClean="0"/>
              <a:t>Financial: use both levers to the extent possible. We will be conservative and focus on productivity growth (assuming roughly constant sales).</a:t>
            </a:r>
          </a:p>
          <a:p>
            <a:pPr marL="236508" indent="-236508">
              <a:lnSpc>
                <a:spcPct val="90000"/>
              </a:lnSpc>
              <a:defRPr/>
            </a:pPr>
            <a:r>
              <a:rPr lang="en-US" sz="900" dirty="0" smtClean="0"/>
              <a:t>Value prop: convenience, convenience, convenience. This means: being on time with good quality (while keeping price and selection reasonable; there is strong competition here!)</a:t>
            </a:r>
          </a:p>
          <a:p>
            <a:pPr marL="236508" indent="-236508">
              <a:lnSpc>
                <a:spcPct val="90000"/>
              </a:lnSpc>
              <a:defRPr/>
            </a:pPr>
            <a:r>
              <a:rPr lang="en-US" sz="900" dirty="0" smtClean="0"/>
              <a:t>Competencies: deliver </a:t>
            </a:r>
            <a:r>
              <a:rPr lang="en-US" sz="900" b="1" dirty="0" smtClean="0">
                <a:solidFill>
                  <a:srgbClr val="FF0000"/>
                </a:solidFill>
              </a:rPr>
              <a:t>mass customization</a:t>
            </a:r>
            <a:r>
              <a:rPr lang="en-US" sz="900" dirty="0" smtClean="0"/>
              <a:t> (or high selection and delivery service at good cost efficiency</a:t>
            </a:r>
          </a:p>
          <a:p>
            <a:pPr marL="236508" indent="-236508">
              <a:lnSpc>
                <a:spcPct val="90000"/>
              </a:lnSpc>
              <a:defRPr/>
            </a:pPr>
            <a:endParaRPr lang="en-US" sz="900" dirty="0" smtClean="0"/>
          </a:p>
          <a:p>
            <a:pPr marL="236508" indent="-236508">
              <a:lnSpc>
                <a:spcPct val="90000"/>
              </a:lnSpc>
              <a:defRPr/>
            </a:pPr>
            <a:r>
              <a:rPr lang="en-US" sz="900" dirty="0" smtClean="0"/>
              <a:t>Process view: focus on </a:t>
            </a:r>
            <a:r>
              <a:rPr lang="en-US" sz="900" b="1" dirty="0" smtClean="0"/>
              <a:t>technology </a:t>
            </a:r>
            <a:r>
              <a:rPr lang="en-US" sz="900" dirty="0" smtClean="0"/>
              <a:t>to deliver mass customization, with links to asset types needed and demand mgt (which really becomes our topic next week). Specific questions we want to address:</a:t>
            </a:r>
          </a:p>
          <a:p>
            <a:pPr marL="236508" indent="-236508">
              <a:lnSpc>
                <a:spcPct val="90000"/>
              </a:lnSpc>
              <a:buFontTx/>
              <a:buAutoNum type="arabicPeriod"/>
              <a:defRPr/>
            </a:pPr>
            <a:r>
              <a:rPr lang="en-US" sz="900" b="1" dirty="0" smtClean="0"/>
              <a:t>How product, process, transportation, and coordination &amp; IT technology work together to deliver MC</a:t>
            </a:r>
          </a:p>
          <a:p>
            <a:pPr marL="236508" indent="-236508">
              <a:lnSpc>
                <a:spcPct val="90000"/>
              </a:lnSpc>
              <a:buFontTx/>
              <a:buAutoNum type="arabicPeriod"/>
              <a:defRPr/>
            </a:pPr>
            <a:r>
              <a:rPr lang="en-US" sz="900" dirty="0" smtClean="0"/>
              <a:t>Interaction between demand chain and supply chain, with link to Price and Service customization (intro to Rev Mgt for next week)</a:t>
            </a:r>
          </a:p>
          <a:p>
            <a:pPr marL="236508" indent="-236508">
              <a:lnSpc>
                <a:spcPct val="90000"/>
              </a:lnSpc>
              <a:buFontTx/>
              <a:buAutoNum type="arabicPeriod"/>
              <a:defRPr/>
            </a:pPr>
            <a:r>
              <a:rPr lang="en-US" sz="900" dirty="0" smtClean="0"/>
              <a:t>Resource types needed to deliver (flexible assets) + possible SC network fulfillment strategies (DC, in-store pick, fast-pick)</a:t>
            </a:r>
          </a:p>
          <a:p>
            <a:pPr marL="711112" lvl="1" indent="-236508">
              <a:lnSpc>
                <a:spcPct val="90000"/>
              </a:lnSpc>
              <a:buFontTx/>
              <a:buChar char="•"/>
              <a:defRPr/>
            </a:pPr>
            <a:r>
              <a:rPr lang="en-US" sz="900" dirty="0" smtClean="0"/>
              <a:t>Connection to more liquid assets and inventory: Can point out that turns at Peapod are about 40 vs. 18-19 at typical supermarket.  Reason: </a:t>
            </a:r>
            <a:r>
              <a:rPr lang="en-US" sz="900" dirty="0" err="1" smtClean="0"/>
              <a:t>Andronicos</a:t>
            </a:r>
            <a:r>
              <a:rPr lang="en-US" sz="900" dirty="0" smtClean="0"/>
              <a:t>’ story later &amp; fast information and replenishment.</a:t>
            </a:r>
          </a:p>
          <a:p>
            <a:pPr marL="236508" indent="-236508">
              <a:lnSpc>
                <a:spcPct val="90000"/>
              </a:lnSpc>
              <a:defRPr/>
            </a:pPr>
            <a:endParaRPr lang="en-US" sz="900" dirty="0" smtClean="0"/>
          </a:p>
          <a:p>
            <a:pPr>
              <a:defRPr/>
            </a:pPr>
            <a:endParaRPr lang="en-US" dirty="0" smtClean="0"/>
          </a:p>
        </p:txBody>
      </p:sp>
      <p:sp>
        <p:nvSpPr>
          <p:cNvPr id="9626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96261" name="Date Placeholder 4"/>
          <p:cNvSpPr>
            <a:spLocks noGrp="1"/>
          </p:cNvSpPr>
          <p:nvPr>
            <p:ph type="dt" sz="quarter" idx="1"/>
          </p:nvPr>
        </p:nvSpPr>
        <p:spPr>
          <a:noFill/>
        </p:spPr>
        <p:txBody>
          <a:bodyPr/>
          <a:lstStyle/>
          <a:p>
            <a:pPr defTabSz="965080"/>
            <a:fld id="{2C96A797-56B2-4860-A0C6-B7C800814A45}" type="datetime1">
              <a:rPr lang="en-US" smtClean="0">
                <a:solidFill>
                  <a:srgbClr val="000000"/>
                </a:solidFill>
              </a:rPr>
              <a:pPr defTabSz="965080"/>
              <a:t>1/11/2012</a:t>
            </a:fld>
            <a:endParaRPr lang="en-US" dirty="0" smtClean="0">
              <a:solidFill>
                <a:srgbClr val="000000"/>
              </a:solidFill>
            </a:endParaRPr>
          </a:p>
        </p:txBody>
      </p:sp>
      <p:sp>
        <p:nvSpPr>
          <p:cNvPr id="9626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96263" name="Slide Number Placeholder 6"/>
          <p:cNvSpPr>
            <a:spLocks noGrp="1"/>
          </p:cNvSpPr>
          <p:nvPr>
            <p:ph type="sldNum" sz="quarter" idx="5"/>
          </p:nvPr>
        </p:nvSpPr>
        <p:spPr>
          <a:noFill/>
        </p:spPr>
        <p:txBody>
          <a:bodyPr/>
          <a:lstStyle/>
          <a:p>
            <a:pPr defTabSz="965080"/>
            <a:fld id="{67177B31-06AE-425F-8E64-23ED38C35699}" type="slidenum">
              <a:rPr lang="en-US" smtClean="0">
                <a:solidFill>
                  <a:srgbClr val="000000"/>
                </a:solidFill>
              </a:rPr>
              <a:pPr defTabSz="965080"/>
              <a:t>17</a:t>
            </a:fld>
            <a:endParaRPr lang="en-US" dirty="0"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65080"/>
            <a:fld id="{665A39FD-2729-4A75-AA4F-E551E61CB25F}" type="datetime1">
              <a:rPr lang="en-US" smtClean="0"/>
              <a:pPr defTabSz="965080"/>
              <a:t>1/11/2012</a:t>
            </a:fld>
            <a:endParaRPr lang="en-US" dirty="0" smtClean="0"/>
          </a:p>
        </p:txBody>
      </p:sp>
      <p:sp>
        <p:nvSpPr>
          <p:cNvPr id="97284" name="Rectangle 6"/>
          <p:cNvSpPr>
            <a:spLocks noGrp="1" noChangeArrowheads="1"/>
          </p:cNvSpPr>
          <p:nvPr>
            <p:ph type="ftr" sz="quarter" idx="4"/>
          </p:nvPr>
        </p:nvSpPr>
        <p:spPr>
          <a:noFill/>
        </p:spPr>
        <p:txBody>
          <a:bodyPr/>
          <a:lstStyle/>
          <a:p>
            <a:pPr defTabSz="965080"/>
            <a:r>
              <a:rPr lang="en-US" dirty="0"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36508" indent="-236508">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36508" indent="-236508">
              <a:lnSpc>
                <a:spcPct val="80000"/>
              </a:lnSpc>
              <a:defRPr/>
            </a:pPr>
            <a:endParaRPr lang="en-US" dirty="0" smtClean="0"/>
          </a:p>
          <a:p>
            <a:pPr marL="236508" indent="-236508">
              <a:lnSpc>
                <a:spcPct val="80000"/>
              </a:lnSpc>
              <a:defRPr/>
            </a:pPr>
            <a:r>
              <a:rPr lang="en-US" dirty="0" smtClean="0"/>
              <a:t>Servitude:</a:t>
            </a:r>
          </a:p>
          <a:p>
            <a:pPr marL="236508" indent="-236508">
              <a:lnSpc>
                <a:spcPct val="80000"/>
              </a:lnSpc>
              <a:buFontTx/>
              <a:buChar char="•"/>
              <a:defRPr/>
            </a:pPr>
            <a:r>
              <a:rPr lang="en-US" dirty="0" smtClean="0"/>
              <a:t>Emphasizes responsiveness, customization and empathy using skilled and experienced professionals: the butler of yore.</a:t>
            </a:r>
          </a:p>
          <a:p>
            <a:pPr marL="236508" indent="-236508">
              <a:lnSpc>
                <a:spcPct val="80000"/>
              </a:lnSpc>
              <a:buFontTx/>
              <a:buChar char="•"/>
              <a:defRPr/>
            </a:pPr>
            <a:r>
              <a:rPr lang="en-US" dirty="0" smtClean="0"/>
              <a:t>Like craft production. </a:t>
            </a:r>
            <a:r>
              <a:rPr lang="en-US" dirty="0" smtClean="0">
                <a:solidFill>
                  <a:srgbClr val="FF0000"/>
                </a:solidFill>
              </a:rPr>
              <a:t>Examples: personal assistant/trainer, </a:t>
            </a:r>
            <a:r>
              <a:rPr lang="en-US" dirty="0" err="1" smtClean="0">
                <a:solidFill>
                  <a:srgbClr val="FF0000"/>
                </a:solidFill>
              </a:rPr>
              <a:t>McK</a:t>
            </a:r>
            <a:endParaRPr lang="en-US" dirty="0" smtClean="0">
              <a:solidFill>
                <a:srgbClr val="FF0000"/>
              </a:solidFill>
            </a:endParaRPr>
          </a:p>
          <a:p>
            <a:pPr marL="236508" indent="-236508">
              <a:lnSpc>
                <a:spcPct val="80000"/>
              </a:lnSpc>
              <a:defRPr/>
            </a:pPr>
            <a:endParaRPr lang="en-US" dirty="0" smtClean="0"/>
          </a:p>
          <a:p>
            <a:pPr marL="236508" indent="-236508">
              <a:lnSpc>
                <a:spcPct val="80000"/>
              </a:lnSpc>
              <a:defRPr/>
            </a:pPr>
            <a:r>
              <a:rPr lang="en-US" dirty="0" smtClean="0"/>
              <a:t>Factory:</a:t>
            </a:r>
          </a:p>
          <a:p>
            <a:pPr marL="236508" indent="-236508">
              <a:lnSpc>
                <a:spcPct val="80000"/>
              </a:lnSpc>
              <a:buFontTx/>
              <a:buChar char="•"/>
              <a:defRPr/>
            </a:pPr>
            <a:r>
              <a:rPr lang="en-US" dirty="0" smtClean="0"/>
              <a:t>Emphasizes efficiency, consistency and cost-effectiveness delivered through systems, standardization and control </a:t>
            </a:r>
            <a:r>
              <a:rPr lang="en-US" dirty="0" smtClean="0">
                <a:solidFill>
                  <a:srgbClr val="FF0000"/>
                </a:solidFill>
              </a:rPr>
              <a:t>(McDonald’s</a:t>
            </a:r>
            <a:r>
              <a:rPr lang="en-US" dirty="0" smtClean="0"/>
              <a:t>)</a:t>
            </a:r>
          </a:p>
          <a:p>
            <a:pPr marL="236508" indent="-236508">
              <a:lnSpc>
                <a:spcPct val="80000"/>
              </a:lnSpc>
              <a:buFontTx/>
              <a:buChar char="•"/>
              <a:defRPr/>
            </a:pPr>
            <a:endParaRPr lang="en-US" dirty="0" smtClean="0"/>
          </a:p>
          <a:p>
            <a:pPr marL="236508" indent="-236508">
              <a:lnSpc>
                <a:spcPct val="80000"/>
              </a:lnSpc>
              <a:defRPr/>
            </a:pPr>
            <a:r>
              <a:rPr lang="en-US" dirty="0" smtClean="0"/>
              <a:t>Industrial intimacy:</a:t>
            </a:r>
          </a:p>
          <a:p>
            <a:pPr marL="236508" indent="-236508">
              <a:lnSpc>
                <a:spcPct val="80000"/>
              </a:lnSpc>
              <a:buFontTx/>
              <a:buChar char="•"/>
              <a:defRPr/>
            </a:pPr>
            <a:r>
              <a:rPr lang="en-US" dirty="0" smtClean="0"/>
              <a:t>Is focused to provide customized, high-value service at an industrial scale</a:t>
            </a:r>
          </a:p>
          <a:p>
            <a:pPr marL="236508" indent="-236508">
              <a:lnSpc>
                <a:spcPct val="80000"/>
              </a:lnSpc>
              <a:defRPr/>
            </a:pPr>
            <a:r>
              <a:rPr lang="en-US" dirty="0" smtClean="0"/>
              <a:t>it derives from:</a:t>
            </a:r>
          </a:p>
          <a:p>
            <a:pPr marL="236508" indent="-236508">
              <a:lnSpc>
                <a:spcPct val="80000"/>
              </a:lnSpc>
              <a:buFontTx/>
              <a:buChar char="•"/>
              <a:defRPr/>
            </a:pPr>
            <a:r>
              <a:rPr lang="en-US" dirty="0" smtClean="0"/>
              <a:t>Having systems for capturing and deploying customer knowledge (CRM) together</a:t>
            </a:r>
          </a:p>
          <a:p>
            <a:pPr marL="236508" indent="-236508">
              <a:lnSpc>
                <a:spcPct val="80000"/>
              </a:lnSpc>
              <a:buFontTx/>
              <a:buChar char="•"/>
              <a:defRPr/>
            </a:pPr>
            <a:r>
              <a:rPr lang="en-US" dirty="0" smtClean="0"/>
              <a:t>With carefully engineered delivery processes and new organizational designs</a:t>
            </a:r>
          </a:p>
          <a:p>
            <a:pPr marL="236508" indent="-236508">
              <a:lnSpc>
                <a:spcPct val="80000"/>
              </a:lnSpc>
              <a:defRPr/>
            </a:pPr>
            <a:endParaRPr lang="en-US" dirty="0" smtClean="0"/>
          </a:p>
          <a:p>
            <a:pPr marL="236508" indent="-236508">
              <a:lnSpc>
                <a:spcPct val="80000"/>
              </a:lnSpc>
              <a:defRPr/>
            </a:pPr>
            <a:r>
              <a:rPr lang="en-US" dirty="0" smtClean="0"/>
              <a:t>This is exactly what we mean by “mass-customized service” (= tailoring good/service</a:t>
            </a:r>
            <a:r>
              <a:rPr lang="en-US" baseline="0" dirty="0" smtClean="0"/>
              <a:t> to each customer but delivering it using a flexible flow process) through “industrial intimacy”.</a:t>
            </a:r>
            <a:endParaRPr lang="en-US" dirty="0" smtClean="0"/>
          </a:p>
          <a:p>
            <a:pPr marL="236508" indent="-236508">
              <a:lnSpc>
                <a:spcPct val="80000"/>
              </a:lnSpc>
              <a:defRPr/>
            </a:pPr>
            <a:r>
              <a:rPr lang="en-US" dirty="0" smtClean="0"/>
              <a:t>Examples:</a:t>
            </a:r>
          </a:p>
          <a:p>
            <a:pPr marL="236508" indent="-236508">
              <a:lnSpc>
                <a:spcPct val="80000"/>
              </a:lnSpc>
              <a:buFontTx/>
              <a:buChar char="-"/>
              <a:defRPr/>
            </a:pPr>
            <a:r>
              <a:rPr lang="en-US" dirty="0" smtClean="0">
                <a:solidFill>
                  <a:srgbClr val="FF0000"/>
                </a:solidFill>
              </a:rPr>
              <a:t>Peapod</a:t>
            </a:r>
          </a:p>
          <a:p>
            <a:pPr marL="236508" indent="-236508">
              <a:lnSpc>
                <a:spcPct val="80000"/>
              </a:lnSpc>
              <a:buFontTx/>
              <a:buChar char="-"/>
              <a:defRPr/>
            </a:pPr>
            <a:r>
              <a:rPr lang="en-US" dirty="0" smtClean="0">
                <a:solidFill>
                  <a:srgbClr val="FF0000"/>
                </a:solidFill>
              </a:rPr>
              <a:t>Ritz-Carlton’s IT system</a:t>
            </a:r>
            <a:r>
              <a:rPr lang="en-US" dirty="0" smtClean="0"/>
              <a:t> </a:t>
            </a:r>
          </a:p>
          <a:p>
            <a:pPr marL="236508" indent="-236508">
              <a:lnSpc>
                <a:spcPct val="80000"/>
              </a:lnSpc>
              <a:defRPr/>
            </a:pPr>
            <a:r>
              <a:rPr lang="en-US" dirty="0" smtClean="0"/>
              <a:t>How do it?</a:t>
            </a:r>
          </a:p>
          <a:p>
            <a:pPr marL="236508" indent="-236508">
              <a:lnSpc>
                <a:spcPct val="80000"/>
              </a:lnSpc>
              <a:buFontTx/>
              <a:buAutoNum type="arabicPeriod"/>
              <a:defRPr/>
            </a:pPr>
            <a:r>
              <a:rPr lang="en-US" dirty="0" smtClean="0"/>
              <a:t>Know your customer and, using IT, build it into the service-delivery system. (CRM integrated in operational system)</a:t>
            </a:r>
          </a:p>
          <a:p>
            <a:pPr marL="236508" indent="-236508">
              <a:lnSpc>
                <a:spcPct val="80000"/>
              </a:lnSpc>
              <a:buFontTx/>
              <a:buAutoNum type="arabicPeriod"/>
              <a:defRPr/>
            </a:pPr>
            <a:r>
              <a:rPr lang="en-US" dirty="0" smtClean="0"/>
              <a:t>Engineer competency into the system</a:t>
            </a:r>
          </a:p>
          <a:p>
            <a:pPr marL="236508" indent="-236508">
              <a:lnSpc>
                <a:spcPct val="80000"/>
              </a:lnSpc>
              <a:buFontTx/>
              <a:buAutoNum type="arabicPeriod"/>
              <a:defRPr/>
            </a:pPr>
            <a:r>
              <a:rPr lang="en-US" dirty="0" smtClean="0"/>
              <a:t>Promote value-enhancing </a:t>
            </a:r>
            <a:r>
              <a:rPr lang="en-US" dirty="0" err="1" smtClean="0"/>
              <a:t>selft</a:t>
            </a:r>
            <a:r>
              <a:rPr lang="en-US" dirty="0" smtClean="0"/>
              <a:t>-servicing  (travel web sites, Delta’s self-service check-in)</a:t>
            </a:r>
          </a:p>
          <a:p>
            <a:pPr marL="236508" indent="-236508">
              <a:lnSpc>
                <a:spcPct val="80000"/>
              </a:lnSpc>
              <a:buFontTx/>
              <a:buAutoNum type="arabicPeriod"/>
              <a:defRPr/>
            </a:pPr>
            <a:r>
              <a:rPr lang="en-US" dirty="0" smtClean="0"/>
              <a:t>Let customers design the product (Amazon: customers choose direct overnight or a week from now bundled shipping) and integrate yield management </a:t>
            </a:r>
            <a:r>
              <a:rPr lang="en-US" dirty="0" err="1" smtClean="0"/>
              <a:t>medthods</a:t>
            </a:r>
            <a:r>
              <a:rPr lang="en-US" dirty="0" smtClean="0"/>
              <a:t>.</a:t>
            </a:r>
          </a:p>
          <a:p>
            <a:pPr marL="236508" indent="-236508">
              <a:lnSpc>
                <a:spcPct val="80000"/>
              </a:lnSpc>
              <a:defRPr/>
            </a:pPr>
            <a:r>
              <a:rPr lang="en-US" dirty="0" smtClean="0"/>
              <a:t>The result: it is remarkable how illusory this relationship is!  No single person in the organization has anything approaching a full understanding of any given customer!</a:t>
            </a:r>
          </a:p>
          <a:p>
            <a:pPr marL="236508" indent="-236508">
              <a:lnSpc>
                <a:spcPct val="80000"/>
              </a:lnSpc>
              <a:defRPr/>
            </a:pPr>
            <a:endParaRPr lang="en-US" dirty="0" smtClean="0"/>
          </a:p>
          <a:p>
            <a:pPr marL="236508" indent="-236508">
              <a:lnSpc>
                <a:spcPct val="80000"/>
              </a:lnSpc>
              <a:defRPr/>
            </a:pPr>
            <a:r>
              <a:rPr lang="en-US" dirty="0" smtClean="0"/>
              <a:t>DANGERS: respect customer privacy and don’t brazenly cross-sell!</a:t>
            </a:r>
          </a:p>
          <a:p>
            <a:pPr marL="236508" indent="-236508">
              <a:lnSpc>
                <a:spcPct val="80000"/>
              </a:lnSpc>
              <a:defRPr/>
            </a:pPr>
            <a:endParaRPr lang="en-US" dirty="0" smtClean="0"/>
          </a:p>
          <a:p>
            <a:pPr marL="236508" indent="-236508">
              <a:lnSpc>
                <a:spcPct val="80000"/>
              </a:lnSpc>
              <a:defRPr/>
            </a:pPr>
            <a:r>
              <a:rPr lang="en-US" dirty="0" smtClean="0"/>
              <a:t>Notice: also an example of service inventory and choice!</a:t>
            </a:r>
          </a:p>
          <a:p>
            <a:pPr marL="236508" indent="-236508">
              <a:lnSpc>
                <a:spcPct val="80000"/>
              </a:lnSpc>
              <a:defRPr/>
            </a:pP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65080"/>
            <a:fld id="{C4637381-7DF6-4859-B274-D9DAA9CD0609}" type="datetime1">
              <a:rPr lang="en-US" smtClean="0"/>
              <a:pPr defTabSz="965080"/>
              <a:t>1/11/2012</a:t>
            </a:fld>
            <a:endParaRPr lang="en-US" dirty="0" smtClean="0"/>
          </a:p>
        </p:txBody>
      </p:sp>
      <p:sp>
        <p:nvSpPr>
          <p:cNvPr id="99332" name="Rectangle 6"/>
          <p:cNvSpPr>
            <a:spLocks noGrp="1" noChangeArrowheads="1"/>
          </p:cNvSpPr>
          <p:nvPr>
            <p:ph type="ftr" sz="quarter" idx="4"/>
          </p:nvPr>
        </p:nvSpPr>
        <p:spPr>
          <a:noFill/>
        </p:spPr>
        <p:txBody>
          <a:bodyPr/>
          <a:lstStyle/>
          <a:p>
            <a:pPr defTabSz="965080"/>
            <a:r>
              <a:rPr lang="en-US" dirty="0" smtClean="0"/>
              <a:t>© Van Mieghem</a:t>
            </a:r>
          </a:p>
        </p:txBody>
      </p:sp>
      <p:sp>
        <p:nvSpPr>
          <p:cNvPr id="99333" name="Rectangle 2"/>
          <p:cNvSpPr>
            <a:spLocks noGrp="1" noRot="1" noChangeAspect="1" noChangeArrowheads="1" noTextEdit="1"/>
          </p:cNvSpPr>
          <p:nvPr>
            <p:ph type="sldImg"/>
          </p:nvPr>
        </p:nvSpPr>
        <p:spPr>
          <a:xfrm>
            <a:off x="285750" y="330200"/>
            <a:ext cx="4802188" cy="3600450"/>
          </a:xfrm>
          <a:solidFill>
            <a:srgbClr val="FFFFFF"/>
          </a:solidFill>
          <a:ln/>
        </p:spPr>
      </p:sp>
      <p:sp>
        <p:nvSpPr>
          <p:cNvPr id="61446" name="Rectangle 3"/>
          <p:cNvSpPr>
            <a:spLocks noGrp="1" noChangeArrowheads="1"/>
          </p:cNvSpPr>
          <p:nvPr>
            <p:ph type="body" idx="1"/>
          </p:nvPr>
        </p:nvSpPr>
        <p:spPr>
          <a:solidFill>
            <a:srgbClr val="FFFFFF"/>
          </a:solidFill>
          <a:ln/>
        </p:spPr>
        <p:txBody>
          <a:bodyPr lIns="96615" tIns="48308" rIns="96615" bIns="48308"/>
          <a:lstStyle/>
          <a:p>
            <a:pPr marL="196825" indent="-196825">
              <a:defRPr/>
            </a:pPr>
            <a:r>
              <a:rPr lang="en-US" b="1" dirty="0" smtClean="0"/>
              <a:t>After the financial ratios</a:t>
            </a:r>
            <a:r>
              <a:rPr lang="en-US" dirty="0" smtClean="0"/>
              <a:t>, let’s dig deeper and look at the operations system.  Compare traditional to e-grocer and it is clear that:</a:t>
            </a:r>
          </a:p>
          <a:p>
            <a:pPr marL="228571" indent="-228571">
              <a:buFontTx/>
              <a:buAutoNum type="arabicPeriod"/>
              <a:defRPr/>
            </a:pPr>
            <a:r>
              <a:rPr lang="en-US" dirty="0" smtClean="0"/>
              <a:t>e-grocer is picking up more variable cost: expect higher cost to serve, but can we still do it profitably?</a:t>
            </a:r>
          </a:p>
          <a:p>
            <a:pPr marL="685714" lvl="1" indent="-228571">
              <a:buFontTx/>
              <a:buAutoNum type="arabicPeriod"/>
              <a:defRPr/>
            </a:pPr>
            <a:r>
              <a:rPr lang="en-US" dirty="0" smtClean="0"/>
              <a:t>There are three models to do that: see next slides.</a:t>
            </a:r>
          </a:p>
          <a:p>
            <a:pPr marL="228571" indent="-228571">
              <a:buFontTx/>
              <a:buAutoNum type="arabicPeriod"/>
              <a:defRPr/>
            </a:pPr>
            <a:r>
              <a:rPr lang="en-US" dirty="0" smtClean="0"/>
              <a:t>Should be saving in assets (retail operations): is this true?</a:t>
            </a:r>
            <a:endParaRPr lang="en-US" b="1" dirty="0" smtClean="0"/>
          </a:p>
          <a:p>
            <a:pPr marL="196825" indent="-196825">
              <a:defRPr/>
            </a:pPr>
            <a:endParaRPr lang="en-US" b="1" dirty="0" smtClean="0"/>
          </a:p>
          <a:p>
            <a:pPr marL="196825" indent="-196825">
              <a:defRPr/>
            </a:pPr>
            <a:r>
              <a:rPr lang="en-US" b="1" dirty="0" smtClean="0"/>
              <a:t>Concept: </a:t>
            </a:r>
            <a:r>
              <a:rPr lang="en-US" dirty="0" smtClean="0"/>
              <a:t>Cost to serve = the total process cost to serve a (average) customer.  It starts by mapping the process and costing out all activities involved.</a:t>
            </a:r>
          </a:p>
          <a:p>
            <a:pPr marL="196825" indent="-196825">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96825" indent="-196825">
              <a:defRPr/>
            </a:pPr>
            <a:endParaRPr lang="en-US" dirty="0" smtClean="0"/>
          </a:p>
          <a:p>
            <a:pPr marL="196825" indent="-196825">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28571" indent="-228571">
              <a:buFont typeface="+mj-lt"/>
              <a:buAutoNum type="arabicPeriod"/>
              <a:defRPr/>
            </a:pPr>
            <a:r>
              <a:rPr lang="en-US" dirty="0" smtClean="0"/>
              <a:t>many more SKUs—bags come in a few colors, but shoes come in several colors and many sizes (easily 30 or more variations of a single model!)</a:t>
            </a:r>
          </a:p>
          <a:p>
            <a:pPr marL="228571" indent="-228571">
              <a:buFont typeface="+mj-lt"/>
              <a:buAutoNum type="arabicPeriod"/>
              <a:defRPr/>
            </a:pPr>
            <a:r>
              <a:rPr lang="en-US" dirty="0" smtClean="0"/>
              <a:t>Inbound packaging: manufacturers ship shoes in bulk v. bags in individual boxes.</a:t>
            </a:r>
          </a:p>
          <a:p>
            <a:pPr marL="228571" indent="-228571">
              <a:buFont typeface="+mj-lt"/>
              <a:buAutoNum type="arabicPeriod"/>
              <a:defRPr/>
            </a:pPr>
            <a:r>
              <a:rPr lang="en-US" dirty="0" smtClean="0"/>
              <a:t>Shoes have short PLC and suffer from high return rates.</a:t>
            </a:r>
          </a:p>
          <a:p>
            <a:pPr marL="228571" indent="-228571">
              <a:defRPr/>
            </a:pPr>
            <a:endParaRPr lang="en-US" dirty="0" smtClean="0"/>
          </a:p>
          <a:p>
            <a:pPr marL="228571" indent="-228571">
              <a:defRPr/>
            </a:pPr>
            <a:r>
              <a:rPr lang="en-US" dirty="0" smtClean="0"/>
              <a:t>For supermarkets: the key difference with </a:t>
            </a:r>
            <a:r>
              <a:rPr lang="en-US" dirty="0" err="1" smtClean="0"/>
              <a:t>egrocer</a:t>
            </a:r>
            <a:r>
              <a:rPr lang="en-US" dirty="0" smtClean="0"/>
              <a:t> is: </a:t>
            </a:r>
          </a:p>
          <a:p>
            <a:pPr marL="196825" indent="-196825">
              <a:buFontTx/>
              <a:buChar char="•"/>
              <a:defRPr/>
            </a:pPr>
            <a:r>
              <a:rPr lang="en-US" dirty="0" smtClean="0"/>
              <a:t> no stores = key potential savings</a:t>
            </a:r>
          </a:p>
          <a:p>
            <a:pPr marL="196825" indent="-196825">
              <a:buFontTx/>
              <a:buChar char="•"/>
              <a:defRPr/>
            </a:pPr>
            <a:r>
              <a:rPr lang="en-US" dirty="0" smtClean="0"/>
              <a:t> but no more customer self service &gt; </a:t>
            </a:r>
            <a:r>
              <a:rPr lang="en-US" dirty="0" err="1" smtClean="0"/>
              <a:t>eGrocer</a:t>
            </a:r>
            <a:r>
              <a:rPr lang="en-US" dirty="0" smtClean="0"/>
              <a:t> assumes more cost (going back to the old days)</a:t>
            </a:r>
          </a:p>
          <a:p>
            <a:pPr marL="196825" indent="-196825">
              <a:buFontTx/>
              <a:buChar char="•"/>
              <a:defRPr/>
            </a:pPr>
            <a:endParaRPr lang="en-US" dirty="0" smtClean="0"/>
          </a:p>
          <a:p>
            <a:pPr marL="196825" indent="-196825">
              <a:defRPr/>
            </a:pPr>
            <a:r>
              <a:rPr lang="en-US" dirty="0" smtClean="0"/>
              <a:t>Another key difference is in:</a:t>
            </a:r>
          </a:p>
          <a:p>
            <a:pPr marL="196825" indent="-196825">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96825" indent="-196825">
              <a:buFontTx/>
              <a:buAutoNum type="arabicPeriod"/>
              <a:defRPr/>
            </a:pPr>
            <a:r>
              <a:rPr lang="en-US" dirty="0" smtClean="0"/>
              <a:t>Scope/density: traditional only delivers to 100 supermarkets in Chicago area v. to 10,000-100,000 residential homes!</a:t>
            </a:r>
          </a:p>
          <a:p>
            <a:pPr marL="196825" indent="-196825">
              <a:defRPr/>
            </a:pPr>
            <a:endParaRPr lang="en-US" dirty="0" smtClean="0"/>
          </a:p>
          <a:p>
            <a:pPr marL="196825" indent="-196825">
              <a:defRPr/>
            </a:pPr>
            <a:endParaRPr lang="en-US" dirty="0" smtClean="0"/>
          </a:p>
          <a:p>
            <a:pPr marL="196825" indent="-196825">
              <a:defRPr/>
            </a:pPr>
            <a:r>
              <a:rPr lang="en-US" dirty="0" smtClean="0"/>
              <a:t>Old:</a:t>
            </a:r>
          </a:p>
          <a:p>
            <a:pPr marL="196825" indent="-196825">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96825" indent="-196825">
              <a:defRPr/>
            </a:pPr>
            <a:endParaRPr lang="en-US" dirty="0" smtClean="0"/>
          </a:p>
          <a:p>
            <a:pPr marL="196825" indent="-196825">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65080"/>
            <a:fld id="{F7B88F92-C76C-42FF-B444-0DFAB1F64721}" type="datetime1">
              <a:rPr lang="en-US" smtClean="0"/>
              <a:pPr defTabSz="965080"/>
              <a:t>1/11/2012</a:t>
            </a:fld>
            <a:endParaRPr lang="en-US" dirty="0" smtClean="0"/>
          </a:p>
        </p:txBody>
      </p:sp>
      <p:sp>
        <p:nvSpPr>
          <p:cNvPr id="108548" name="Rectangle 6"/>
          <p:cNvSpPr>
            <a:spLocks noGrp="1" noChangeArrowheads="1"/>
          </p:cNvSpPr>
          <p:nvPr>
            <p:ph type="ftr" sz="quarter" idx="4"/>
          </p:nvPr>
        </p:nvSpPr>
        <p:spPr>
          <a:noFill/>
        </p:spPr>
        <p:txBody>
          <a:bodyPr/>
          <a:lstStyle/>
          <a:p>
            <a:pPr defTabSz="965080"/>
            <a:r>
              <a:rPr lang="en-US" dirty="0"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65080"/>
            <a:fld id="{FD3BE276-D904-4078-A98E-3A6189C3EB1F}" type="datetime1">
              <a:rPr lang="en-US" smtClean="0"/>
              <a:pPr defTabSz="965080"/>
              <a:t>1/11/2012</a:t>
            </a:fld>
            <a:endParaRPr lang="en-US" dirty="0" smtClean="0"/>
          </a:p>
        </p:txBody>
      </p:sp>
      <p:sp>
        <p:nvSpPr>
          <p:cNvPr id="109572" name="Rectangle 6"/>
          <p:cNvSpPr>
            <a:spLocks noGrp="1" noChangeArrowheads="1"/>
          </p:cNvSpPr>
          <p:nvPr>
            <p:ph type="ftr" sz="quarter" idx="4"/>
          </p:nvPr>
        </p:nvSpPr>
        <p:spPr>
          <a:noFill/>
        </p:spPr>
        <p:txBody>
          <a:bodyPr/>
          <a:lstStyle/>
          <a:p>
            <a:pPr defTabSz="965080"/>
            <a:r>
              <a:rPr lang="en-US" dirty="0"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65080"/>
            <a:fld id="{CA28D8B1-E935-40B6-8865-5BA60810CAD8}" type="datetime1">
              <a:rPr lang="en-US" smtClean="0"/>
              <a:pPr defTabSz="965080"/>
              <a:t>1/11/2012</a:t>
            </a:fld>
            <a:endParaRPr lang="en-US" dirty="0" smtClean="0"/>
          </a:p>
        </p:txBody>
      </p:sp>
      <p:sp>
        <p:nvSpPr>
          <p:cNvPr id="110596" name="Rectangle 6"/>
          <p:cNvSpPr>
            <a:spLocks noGrp="1" noChangeArrowheads="1"/>
          </p:cNvSpPr>
          <p:nvPr>
            <p:ph type="ftr" sz="quarter" idx="4"/>
          </p:nvPr>
        </p:nvSpPr>
        <p:spPr>
          <a:noFill/>
        </p:spPr>
        <p:txBody>
          <a:bodyPr/>
          <a:lstStyle/>
          <a:p>
            <a:pPr defTabSz="965080"/>
            <a:r>
              <a:rPr lang="en-US" dirty="0"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1/11/2012</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23</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Kept basket size constant (although</a:t>
            </a:r>
            <a:r>
              <a:rPr lang="en-US" baseline="0" dirty="0" smtClean="0"/>
              <a:t> is now I think around $155); in 2011, Peapod was about $400M company, growing about 5-10% per year steadily.</a:t>
            </a:r>
          </a:p>
          <a:p>
            <a:pPr lvl="1">
              <a:buFontTx/>
              <a:buChar char="-"/>
            </a:pPr>
            <a:r>
              <a:rPr lang="en-US" baseline="0" dirty="0" smtClean="0"/>
              <a:t>So current throughput per quarter = 400M / 4 / $155 =  645k; here we have quadrupled throughput and kept </a:t>
            </a:r>
            <a:r>
              <a:rPr lang="en-US" baseline="0" smtClean="0"/>
              <a:t>basket constant, so rev = $100M = 2011.</a:t>
            </a:r>
            <a:endParaRPr lang="en-US" baseline="0" dirty="0" smtClean="0"/>
          </a:p>
          <a:p>
            <a:pPr>
              <a:buFontTx/>
              <a:buChar char="-"/>
            </a:pPr>
            <a:r>
              <a:rPr lang="en-US" baseline="0" dirty="0" smtClean="0"/>
              <a:t>Now have 4% OH cost and </a:t>
            </a:r>
            <a:r>
              <a:rPr lang="en-US" baseline="0" dirty="0" err="1" smtClean="0"/>
              <a:t>mktg</a:t>
            </a:r>
            <a:r>
              <a:rPr lang="en-US" baseline="0" dirty="0" smtClean="0"/>
              <a:t> &lt; 2%.</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kern="1200" dirty="0" smtClean="0">
                <a:solidFill>
                  <a:schemeClr val="tx1"/>
                </a:solidFill>
                <a:latin typeface="Times New Roman" pitchFamily="18" charset="0"/>
                <a:ea typeface="+mn-ea"/>
                <a:cs typeface="+mn-cs"/>
              </a:rPr>
              <a:t>Good class today – the break outs work well.  1hr15 is good: they all “got it”.</a:t>
            </a:r>
          </a:p>
          <a:p>
            <a:r>
              <a:rPr lang="en-US" sz="1000" kern="1200" dirty="0" smtClean="0">
                <a:solidFill>
                  <a:schemeClr val="tx1"/>
                </a:solidFill>
                <a:latin typeface="Times New Roman" pitchFamily="18" charset="0"/>
                <a:ea typeface="+mn-ea"/>
                <a:cs typeface="+mn-cs"/>
              </a:rPr>
              <a:t>In my last hr I had a group quickly show their results (attached) and then I “put it in perspective”: went through the slides and then back to ROIC.</a:t>
            </a:r>
          </a:p>
          <a:p>
            <a:r>
              <a:rPr lang="en-US" sz="1000" kern="1200" dirty="0" smtClean="0">
                <a:solidFill>
                  <a:schemeClr val="tx1"/>
                </a:solidFill>
                <a:latin typeface="Times New Roman" pitchFamily="18" charset="0"/>
                <a:ea typeface="+mn-ea"/>
                <a:cs typeface="+mn-cs"/>
              </a:rPr>
              <a:t>Showed on the board how to estimate P&amp;P and then delivery.</a:t>
            </a:r>
          </a:p>
          <a:p>
            <a:r>
              <a:rPr lang="en-US" sz="1000" kern="1200" dirty="0" smtClean="0">
                <a:solidFill>
                  <a:schemeClr val="tx1"/>
                </a:solidFill>
                <a:latin typeface="Times New Roman" pitchFamily="18" charset="0"/>
                <a:ea typeface="+mn-ea"/>
                <a:cs typeface="+mn-cs"/>
              </a:rPr>
              <a:t>Then sensitivity results from slides.</a:t>
            </a:r>
          </a:p>
          <a:p>
            <a:r>
              <a:rPr lang="en-US" sz="1000" kern="1200" dirty="0" smtClean="0">
                <a:solidFill>
                  <a:schemeClr val="tx1"/>
                </a:solidFill>
                <a:latin typeface="Times New Roman" pitchFamily="18" charset="0"/>
                <a:ea typeface="+mn-ea"/>
                <a:cs typeface="+mn-cs"/>
              </a:rPr>
              <a:t>Done in 1hr.</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What I told them: “often KPIs are identified heuristically; this is a systematic process for identification AND prioritization (using sensitivity analysis).</a:t>
            </a:r>
          </a:p>
          <a:p>
            <a:r>
              <a:rPr lang="en-US" sz="1000" kern="1200" smtClean="0">
                <a:solidFill>
                  <a:schemeClr val="tx1"/>
                </a:solidFill>
                <a:latin typeface="Times New Roman" pitchFamily="18" charset="0"/>
                <a:ea typeface="+mn-ea"/>
                <a:cs typeface="+mn-cs"/>
              </a:rPr>
              <a:t>To this tonight for your project.”</a:t>
            </a:r>
          </a:p>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65080"/>
            <a:fld id="{15EC3F48-9203-4342-911B-1DBAD04F2A82}" type="datetime1">
              <a:rPr lang="en-US" smtClean="0"/>
              <a:pPr defTabSz="965080"/>
              <a:t>1/11/2012</a:t>
            </a:fld>
            <a:endParaRPr lang="en-US" dirty="0" smtClean="0"/>
          </a:p>
        </p:txBody>
      </p:sp>
      <p:sp>
        <p:nvSpPr>
          <p:cNvPr id="112644" name="Rectangle 6"/>
          <p:cNvSpPr>
            <a:spLocks noGrp="1" noChangeArrowheads="1"/>
          </p:cNvSpPr>
          <p:nvPr>
            <p:ph type="ftr" sz="quarter" idx="4"/>
          </p:nvPr>
        </p:nvSpPr>
        <p:spPr>
          <a:noFill/>
        </p:spPr>
        <p:txBody>
          <a:bodyPr/>
          <a:lstStyle/>
          <a:p>
            <a:pPr defTabSz="965080"/>
            <a:r>
              <a:rPr lang="en-US" dirty="0"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65080"/>
            <a:fld id="{28229699-E853-48BC-88EE-F090AEDF53E0}" type="datetime1">
              <a:rPr lang="en-US" smtClean="0"/>
              <a:pPr defTabSz="965080"/>
              <a:t>1/11/2012</a:t>
            </a:fld>
            <a:endParaRPr lang="en-US" dirty="0" smtClean="0"/>
          </a:p>
        </p:txBody>
      </p:sp>
      <p:sp>
        <p:nvSpPr>
          <p:cNvPr id="111620" name="Rectangle 6"/>
          <p:cNvSpPr>
            <a:spLocks noGrp="1" noChangeArrowheads="1"/>
          </p:cNvSpPr>
          <p:nvPr>
            <p:ph type="ftr" sz="quarter" idx="4"/>
          </p:nvPr>
        </p:nvSpPr>
        <p:spPr>
          <a:noFill/>
        </p:spPr>
        <p:txBody>
          <a:bodyPr/>
          <a:lstStyle/>
          <a:p>
            <a:pPr defTabSz="965080"/>
            <a:r>
              <a:rPr lang="en-US" dirty="0" smtClean="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96825" indent="-196825"/>
            <a:r>
              <a:rPr lang="en-US" dirty="0" smtClean="0"/>
              <a:t>Improvement: list all drivers (from analysis) and discuss how to improve them:</a:t>
            </a:r>
          </a:p>
          <a:p>
            <a:pPr marL="196825" indent="-196825">
              <a:buFontTx/>
              <a:buAutoNum type="arabicPeriod"/>
            </a:pPr>
            <a:r>
              <a:rPr lang="en-US" dirty="0" smtClean="0"/>
              <a:t>Increase scale: </a:t>
            </a:r>
          </a:p>
          <a:p>
            <a:pPr marL="671430" lvl="1" indent="-196825">
              <a:buFontTx/>
              <a:buChar char="•"/>
            </a:pPr>
            <a:r>
              <a:rPr lang="en-US" dirty="0" smtClean="0"/>
              <a:t>Best by increasing </a:t>
            </a:r>
            <a:r>
              <a:rPr lang="en-US" i="1" dirty="0" smtClean="0"/>
              <a:t>order size </a:t>
            </a:r>
            <a:r>
              <a:rPr lang="en-US" dirty="0" smtClean="0"/>
              <a:t> thus </a:t>
            </a:r>
            <a:r>
              <a:rPr lang="en-US" i="1" dirty="0" smtClean="0"/>
              <a:t>give quantity delivery discounts</a:t>
            </a:r>
            <a:r>
              <a:rPr lang="en-US" dirty="0" smtClean="0"/>
              <a:t>. The delivery cost is fixed, and only P&amp;P is variable.</a:t>
            </a:r>
          </a:p>
          <a:p>
            <a:pPr marL="671430" lvl="1" indent="-196825">
              <a:buFontTx/>
              <a:buChar char="•"/>
            </a:pPr>
            <a:r>
              <a:rPr lang="en-US" dirty="0" smtClean="0"/>
              <a:t>Not by increasing customers (unless unit margin is positive). Recall </a:t>
            </a:r>
            <a:r>
              <a:rPr lang="en-US" dirty="0" err="1" smtClean="0"/>
              <a:t>Webvan</a:t>
            </a:r>
            <a:r>
              <a:rPr lang="en-US" dirty="0" smtClean="0"/>
              <a:t> giving free delivery of gum!</a:t>
            </a:r>
          </a:p>
          <a:p>
            <a:pPr marL="196825" indent="-196825">
              <a:buFontTx/>
              <a:buAutoNum type="arabicPeriod"/>
            </a:pPr>
            <a:r>
              <a:rPr lang="en-US" dirty="0" smtClean="0"/>
              <a:t>Improve sourcing efficiencies: VI w/</a:t>
            </a:r>
            <a:r>
              <a:rPr lang="en-US" dirty="0" err="1" smtClean="0"/>
              <a:t>Ahold</a:t>
            </a:r>
            <a:r>
              <a:rPr lang="en-US" dirty="0" smtClean="0"/>
              <a:t> + operate only where </a:t>
            </a:r>
            <a:r>
              <a:rPr lang="en-US" dirty="0" err="1" smtClean="0"/>
              <a:t>Ahold</a:t>
            </a:r>
            <a:r>
              <a:rPr lang="en-US" dirty="0" smtClean="0"/>
              <a:t> serves (= Chicago problem)</a:t>
            </a:r>
          </a:p>
          <a:p>
            <a:pPr marL="196825" indent="-196825">
              <a:buFontTx/>
              <a:buAutoNum type="arabicPeriod"/>
            </a:pPr>
            <a:r>
              <a:rPr lang="en-US" dirty="0" smtClean="0"/>
              <a:t>DL: not much can be done b/c close to ‘desirable markets’ and scale to low for automation</a:t>
            </a:r>
          </a:p>
          <a:p>
            <a:pPr marL="196825" indent="-196825">
              <a:buFontTx/>
              <a:buAutoNum type="arabicPeriod"/>
            </a:pPr>
            <a:r>
              <a:rPr lang="en-US" dirty="0" smtClean="0"/>
              <a:t>PPPH: </a:t>
            </a:r>
          </a:p>
          <a:p>
            <a:pPr marL="671430" lvl="1" indent="-196825">
              <a:buFontTx/>
              <a:buChar char="•"/>
            </a:pPr>
            <a:r>
              <a:rPr lang="en-US" dirty="0" smtClean="0"/>
              <a:t>SKU rationalization</a:t>
            </a:r>
          </a:p>
          <a:p>
            <a:pPr marL="671430" lvl="1" indent="-196825">
              <a:buFontTx/>
              <a:buChar char="•"/>
            </a:pPr>
            <a:r>
              <a:rPr lang="en-US" dirty="0" smtClean="0"/>
              <a:t>Layout in warehouse is optimized based on picking usage, which increases #lines picked/min</a:t>
            </a:r>
          </a:p>
          <a:p>
            <a:pPr marL="671430" lvl="1" indent="-196825">
              <a:buFontTx/>
              <a:buChar char="•"/>
            </a:pPr>
            <a:r>
              <a:rPr lang="en-US" dirty="0" smtClean="0"/>
              <a:t>Could we pick in parallel (batch)? Perhaps with sophisticated automation</a:t>
            </a:r>
          </a:p>
          <a:p>
            <a:pPr marL="196825" indent="-196825">
              <a:buFontTx/>
              <a:buAutoNum type="arabicPeriod"/>
            </a:pPr>
            <a:r>
              <a:rPr lang="en-US" dirty="0" smtClean="0"/>
              <a:t>Fuel: more fuel efficient trucks, higher density</a:t>
            </a:r>
          </a:p>
          <a:p>
            <a:pPr marL="196825" indent="-196825">
              <a:buFontTx/>
              <a:buAutoNum type="arabicPeriod"/>
            </a:pPr>
            <a:r>
              <a:rPr lang="en-US" dirty="0" smtClean="0"/>
              <a:t>OH trucks: run 2 shifts</a:t>
            </a:r>
          </a:p>
          <a:p>
            <a:pPr marL="196825" indent="-196825">
              <a:buFontTx/>
              <a:buAutoNum type="arabicPeriod"/>
            </a:pPr>
            <a:r>
              <a:rPr lang="en-US" dirty="0" smtClean="0"/>
              <a:t>SPH: </a:t>
            </a:r>
          </a:p>
          <a:p>
            <a:pPr marL="671430" lvl="1" indent="-196825">
              <a:buFontTx/>
              <a:buChar char="•"/>
            </a:pPr>
            <a:r>
              <a:rPr lang="en-US" dirty="0" smtClean="0"/>
              <a:t>Increase density &amp; reduce distance to warehouse (</a:t>
            </a:r>
            <a:r>
              <a:rPr lang="en-US" i="1" dirty="0" err="1" smtClean="0"/>
              <a:t>FreshDirect</a:t>
            </a:r>
            <a:r>
              <a:rPr lang="en-US" i="1" dirty="0" smtClean="0"/>
              <a:t> </a:t>
            </a:r>
            <a:r>
              <a:rPr lang="en-US" dirty="0" smtClean="0"/>
              <a:t>has 4M customers in 10 mile radius NYC and gets SPH = 9 to 10 with 2 man/crew = 4.5)</a:t>
            </a:r>
          </a:p>
          <a:p>
            <a:pPr marL="671430" lvl="1" indent="-196825">
              <a:buFontTx/>
              <a:buChar char="•"/>
            </a:pPr>
            <a:r>
              <a:rPr lang="en-US" dirty="0" smtClean="0"/>
              <a:t>Good zone/route loading</a:t>
            </a:r>
          </a:p>
          <a:p>
            <a:pPr marL="671430" lvl="1" indent="-196825">
              <a:buFontTx/>
              <a:buChar char="•"/>
            </a:pPr>
            <a:r>
              <a:rPr lang="en-US" dirty="0" smtClean="0"/>
              <a:t>Decrease talk time</a:t>
            </a:r>
          </a:p>
          <a:p>
            <a:pPr marL="671430" lvl="1" indent="-196825">
              <a:buFontTx/>
              <a:buChar char="•"/>
            </a:pPr>
            <a:r>
              <a:rPr lang="en-US" dirty="0" smtClean="0"/>
              <a:t>Optimize unloading</a:t>
            </a:r>
          </a:p>
          <a:p>
            <a:pPr marL="671430" lvl="1" indent="-196825">
              <a:buFontTx/>
              <a:buChar char="•"/>
            </a:pPr>
            <a:r>
              <a:rPr lang="en-US" i="1" dirty="0" smtClean="0"/>
              <a:t>I think Peapod can learn something from UPS here</a:t>
            </a:r>
          </a:p>
          <a:p>
            <a:pPr marL="196825" indent="-196825">
              <a:buFontTx/>
              <a:buAutoNum type="arabicPeriod"/>
            </a:pPr>
            <a:r>
              <a:rPr lang="en-US" dirty="0" smtClean="0"/>
              <a:t>General OH: tailored design (FFC v. DC) to size of </a:t>
            </a:r>
            <a:r>
              <a:rPr lang="en-US" dirty="0" err="1" smtClean="0"/>
              <a:t>mkt</a:t>
            </a:r>
            <a:r>
              <a:rPr lang="en-US" dirty="0" smtClean="0"/>
              <a:t>; control SG&amp;A…</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r>
              <a:rPr lang="en-US" baseline="0" dirty="0" smtClean="0"/>
              <a:t>Automation in P&amp;P using </a:t>
            </a:r>
            <a:r>
              <a:rPr lang="en-US" baseline="0" dirty="0" err="1" smtClean="0"/>
              <a:t>Kiva</a:t>
            </a:r>
            <a:r>
              <a:rPr lang="en-US" baseline="0" dirty="0" smtClean="0"/>
              <a:t> robots</a:t>
            </a:r>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t>
            </a:r>
            <a:r>
              <a:rPr lang="en-US" baseline="0" dirty="0" err="1" smtClean="0"/>
              <a:t>alhtough</a:t>
            </a:r>
            <a:r>
              <a:rPr lang="en-US" baseline="0" dirty="0" smtClean="0"/>
              <a:t> that may change)</a:t>
            </a:r>
          </a:p>
          <a:p>
            <a:pPr marL="685800" lvl="1" indent="-228600">
              <a:buAutoNum type="arabicPeriod"/>
            </a:pPr>
            <a:r>
              <a:rPr lang="en-US" baseline="0" dirty="0" smtClean="0"/>
              <a:t>They would like to be your last mile contact each week.</a:t>
            </a:r>
          </a:p>
          <a:p>
            <a:pPr marL="685800" lvl="1" indent="-228600">
              <a:buAutoNum type="arabicPeriod"/>
            </a:pPr>
            <a:endParaRPr lang="en-US" baseline="0" dirty="0" smtClean="0"/>
          </a:p>
          <a:p>
            <a:pPr marL="228600" lvl="0" indent="-228600">
              <a:buNone/>
            </a:pPr>
            <a:r>
              <a:rPr lang="en-US" i="1" baseline="0" dirty="0" smtClean="0"/>
              <a:t>But : </a:t>
            </a:r>
            <a:r>
              <a:rPr lang="en-US" i="0" baseline="0" dirty="0" smtClean="0"/>
              <a:t>People underestimate the cost of owning the last mile.  Same story as during Internet boom.  However, if Amazon can’t pull it off, then probably no one </a:t>
            </a:r>
            <a:r>
              <a:rPr lang="en-US" i="0" baseline="0" smtClean="0"/>
              <a:t>can anytime soon.</a:t>
            </a:r>
            <a:endParaRPr lang="en-US" i="1"/>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65080"/>
            <a:fld id="{314EA516-4D9E-4053-A711-52EF6D2D26DB}" type="datetime1">
              <a:rPr lang="en-US" smtClean="0"/>
              <a:pPr defTabSz="965080"/>
              <a:t>1/11/2012</a:t>
            </a:fld>
            <a:endParaRPr lang="en-US" dirty="0" smtClean="0"/>
          </a:p>
        </p:txBody>
      </p:sp>
      <p:sp>
        <p:nvSpPr>
          <p:cNvPr id="100356" name="Rectangle 6"/>
          <p:cNvSpPr>
            <a:spLocks noGrp="1" noChangeArrowheads="1"/>
          </p:cNvSpPr>
          <p:nvPr>
            <p:ph type="ftr" sz="quarter" idx="4"/>
          </p:nvPr>
        </p:nvSpPr>
        <p:spPr>
          <a:noFill/>
        </p:spPr>
        <p:txBody>
          <a:bodyPr/>
          <a:lstStyle/>
          <a:p>
            <a:pPr defTabSz="965080"/>
            <a:r>
              <a:rPr lang="en-US" dirty="0" smtClean="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65080"/>
            <a:fld id="{999D83C6-54A8-4FF8-A067-968B5F5B2D2C}" type="datetime1">
              <a:rPr lang="en-US" smtClean="0"/>
              <a:pPr defTabSz="965080"/>
              <a:t>1/11/2012</a:t>
            </a:fld>
            <a:endParaRPr lang="en-US" dirty="0" smtClean="0"/>
          </a:p>
        </p:txBody>
      </p:sp>
      <p:sp>
        <p:nvSpPr>
          <p:cNvPr id="101380" name="Rectangle 6"/>
          <p:cNvSpPr>
            <a:spLocks noGrp="1" noChangeArrowheads="1"/>
          </p:cNvSpPr>
          <p:nvPr>
            <p:ph type="ftr" sz="quarter" idx="4"/>
          </p:nvPr>
        </p:nvSpPr>
        <p:spPr>
          <a:noFill/>
        </p:spPr>
        <p:txBody>
          <a:bodyPr/>
          <a:lstStyle/>
          <a:p>
            <a:pPr defTabSz="965080"/>
            <a:r>
              <a:rPr lang="en-US" dirty="0" smtClean="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700" dirty="0" smtClean="0">
                <a:latin typeface="Arial" pitchFamily="34" charset="0"/>
              </a:rPr>
              <a:t>Peapod’s CA warehouse is smaller than a regular grocery store and contains no remarkable material handling systems.  This picture was taken from the back of the warehouse looking forward.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65080"/>
            <a:fld id="{75D3ADFF-7DF5-4F04-A50C-737D7B326B80}" type="datetime1">
              <a:rPr lang="en-US" smtClean="0"/>
              <a:pPr defTabSz="965080"/>
              <a:t>1/11/2012</a:t>
            </a:fld>
            <a:endParaRPr lang="en-US" dirty="0" smtClean="0"/>
          </a:p>
        </p:txBody>
      </p:sp>
      <p:sp>
        <p:nvSpPr>
          <p:cNvPr id="102404" name="Rectangle 6"/>
          <p:cNvSpPr>
            <a:spLocks noGrp="1" noChangeArrowheads="1"/>
          </p:cNvSpPr>
          <p:nvPr>
            <p:ph type="ftr" sz="quarter" idx="4"/>
          </p:nvPr>
        </p:nvSpPr>
        <p:spPr>
          <a:noFill/>
        </p:spPr>
        <p:txBody>
          <a:bodyPr/>
          <a:lstStyle/>
          <a:p>
            <a:pPr defTabSz="965080"/>
            <a:r>
              <a:rPr lang="en-US" dirty="0" smtClean="0"/>
              <a:t>© Van Mieghem</a:t>
            </a:r>
          </a:p>
        </p:txBody>
      </p:sp>
      <p:sp>
        <p:nvSpPr>
          <p:cNvPr id="102405" name="Rectangle 2"/>
          <p:cNvSpPr>
            <a:spLocks noGrp="1" noRot="1" noChangeAspect="1" noChangeArrowheads="1" noTextEdit="1"/>
          </p:cNvSpPr>
          <p:nvPr>
            <p:ph type="sldImg"/>
          </p:nvPr>
        </p:nvSpPr>
        <p:spPr>
          <a:xfrm>
            <a:off x="285750" y="330200"/>
            <a:ext cx="4802188" cy="3600450"/>
          </a:xfrm>
          <a:ln/>
        </p:spPr>
      </p:sp>
      <p:sp>
        <p:nvSpPr>
          <p:cNvPr id="102406" name="Rectangle 3"/>
          <p:cNvSpPr>
            <a:spLocks noGrp="1" noChangeArrowheads="1"/>
          </p:cNvSpPr>
          <p:nvPr>
            <p:ph type="body" idx="1"/>
          </p:nvPr>
        </p:nvSpPr>
        <p:spPr>
          <a:noFill/>
          <a:ln/>
        </p:spPr>
        <p:txBody>
          <a:bodyPr lIns="96615" tIns="48308" rIns="96615" bIns="48308"/>
          <a:lstStyle/>
          <a:p>
            <a:r>
              <a:rPr lang="en-US" smtClean="0"/>
              <a:t>Pic 1: This is the entire width of the warehouse!</a:t>
            </a:r>
          </a:p>
          <a:p>
            <a:r>
              <a:rPr lang="en-US" smtClean="0"/>
              <a:t>Pic 2: </a:t>
            </a:r>
            <a:r>
              <a:rPr lang="en-US" smtClean="0">
                <a:latin typeface="Arial" pitchFamily="34" charset="0"/>
                <a:cs typeface="Arial" pitchFamily="34" charset="0"/>
              </a:rPr>
              <a:t>Each order is broken into three "picks"---dry goods, chilled, and fresh.  A </a:t>
            </a:r>
            <a:r>
              <a:rPr lang="en-US" i="1" smtClean="0">
                <a:latin typeface="Arial" pitchFamily="34" charset="0"/>
                <a:cs typeface="Arial" pitchFamily="34" charset="0"/>
              </a:rPr>
              <a:t>shopper</a:t>
            </a:r>
            <a:r>
              <a:rPr lang="en-US" smtClean="0">
                <a:latin typeface="Arial" pitchFamily="34" charset="0"/>
                <a:cs typeface="Arial" pitchFamily="34" charset="0"/>
              </a:rPr>
              <a:t> (Peapod's name for pickers!) downloads a single pick into her Palm Pilot, which routes her through the warehouse. Shoppers pick about 1-2 lines per  minute. </a:t>
            </a:r>
            <a:r>
              <a:rPr lang="en-US" i="1" smtClean="0">
                <a:latin typeface="Arial" pitchFamily="34" charset="0"/>
                <a:cs typeface="Arial" pitchFamily="34" charset="0"/>
              </a:rPr>
              <a:t>Notice bar code reader sticking out below.</a:t>
            </a:r>
            <a:endParaRPr lang="en-US" smtClean="0">
              <a:latin typeface="Arial" pitchFamily="34" charset="0"/>
              <a:cs typeface="Arial" pitchFamily="34" charset="0"/>
            </a:endParaRPr>
          </a:p>
          <a:p>
            <a:r>
              <a:rPr lang="en-US" smtClean="0">
                <a:latin typeface="Arial" pitchFamily="34" charset="0"/>
                <a:cs typeface="Arial" pitchFamily="34" charset="0"/>
              </a:rPr>
              <a:t>Orders are sorted by shift according to their distance from the DC.  The most distant customer (San Francisco) orders are picked first.</a:t>
            </a:r>
          </a:p>
          <a:p>
            <a:endParaRPr lang="en-US" smtClean="0">
              <a:latin typeface="Arial" pitchFamily="34" charset="0"/>
              <a:cs typeface="Arial" pitchFamily="34" charset="0"/>
            </a:endParaRPr>
          </a:p>
          <a:p>
            <a:r>
              <a:rPr lang="en-US" smtClean="0">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smtClean="0">
                <a:latin typeface="Arial" pitchFamily="34" charset="0"/>
                <a:cs typeface="Arial" pitchFamily="34" charset="0"/>
              </a:rPr>
              <a:t> </a:t>
            </a:r>
          </a:p>
          <a:p>
            <a:endParaRPr lang="en-US" smtClean="0">
              <a:latin typeface="Arial" pitchFamily="34" charset="0"/>
              <a:cs typeface="Arial" pitchFamily="34" charset="0"/>
            </a:endParaRPr>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65080"/>
            <a:fld id="{0DCDE5FC-010D-40DC-A387-642FC7264061}" type="datetime1">
              <a:rPr lang="en-US" smtClean="0"/>
              <a:pPr defTabSz="965080"/>
              <a:t>1/11/2012</a:t>
            </a:fld>
            <a:endParaRPr lang="en-US" dirty="0" smtClean="0"/>
          </a:p>
        </p:txBody>
      </p:sp>
      <p:sp>
        <p:nvSpPr>
          <p:cNvPr id="103428" name="Rectangle 6"/>
          <p:cNvSpPr>
            <a:spLocks noGrp="1" noChangeArrowheads="1"/>
          </p:cNvSpPr>
          <p:nvPr>
            <p:ph type="ftr" sz="quarter" idx="4"/>
          </p:nvPr>
        </p:nvSpPr>
        <p:spPr>
          <a:noFill/>
        </p:spPr>
        <p:txBody>
          <a:bodyPr/>
          <a:lstStyle/>
          <a:p>
            <a:pPr defTabSz="965080"/>
            <a:r>
              <a:rPr lang="en-US" dirty="0" smtClean="0"/>
              <a:t>© Van Mieghem</a:t>
            </a:r>
          </a:p>
        </p:txBody>
      </p:sp>
      <p:sp>
        <p:nvSpPr>
          <p:cNvPr id="103429" name="Rectangle 2"/>
          <p:cNvSpPr>
            <a:spLocks noGrp="1" noRot="1" noChangeAspect="1" noChangeArrowheads="1" noTextEdit="1"/>
          </p:cNvSpPr>
          <p:nvPr>
            <p:ph type="sldImg"/>
          </p:nvPr>
        </p:nvSpPr>
        <p:spPr>
          <a:xfrm>
            <a:off x="285750" y="330200"/>
            <a:ext cx="4802188" cy="3600450"/>
          </a:xfrm>
          <a:ln/>
        </p:spPr>
      </p:sp>
      <p:sp>
        <p:nvSpPr>
          <p:cNvPr id="103430" name="Rectangle 3"/>
          <p:cNvSpPr>
            <a:spLocks noGrp="1" noChangeArrowheads="1"/>
          </p:cNvSpPr>
          <p:nvPr>
            <p:ph type="body" idx="1"/>
          </p:nvPr>
        </p:nvSpPr>
        <p:spPr>
          <a:xfrm>
            <a:off x="219075" y="4560889"/>
            <a:ext cx="6877050" cy="4321175"/>
          </a:xfrm>
          <a:noFill/>
          <a:ln/>
        </p:spPr>
        <p:txBody>
          <a:bodyPr lIns="96615" tIns="48308" rIns="96615" bIns="48308"/>
          <a:lstStyle/>
          <a:p>
            <a:r>
              <a:rPr lang="en-US" i="1" smtClean="0"/>
              <a:t>This is picture of produce prep.  Different in Chicago where we keep mostly deep frozen.</a:t>
            </a:r>
          </a:p>
          <a:p>
            <a:r>
              <a:rPr lang="en-US" smtClean="0"/>
              <a:t>Pic 1: </a:t>
            </a:r>
            <a:r>
              <a:rPr lang="en-US" smtClean="0">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smtClean="0"/>
          </a:p>
          <a:p>
            <a:r>
              <a:rPr lang="en-US" smtClean="0"/>
              <a:t>Pic 2: </a:t>
            </a:r>
            <a:r>
              <a:rPr lang="en-US" smtClean="0">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smtClean="0"/>
          </a:p>
          <a:p>
            <a:r>
              <a:rPr lang="en-US" smtClean="0">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smtClean="0"/>
          </a:p>
          <a:p>
            <a:r>
              <a:rPr lang="en-US" smtClean="0"/>
              <a:t>Pic 3: </a:t>
            </a:r>
            <a:r>
              <a:rPr lang="en-US" smtClean="0">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65080"/>
            <a:fld id="{DC4DE088-E7D1-4C2F-9A20-C0949F22099C}" type="datetime1">
              <a:rPr lang="en-US" smtClean="0"/>
              <a:pPr defTabSz="965080"/>
              <a:t>1/11/2012</a:t>
            </a:fld>
            <a:endParaRPr lang="en-US" dirty="0" smtClean="0"/>
          </a:p>
        </p:txBody>
      </p:sp>
      <p:sp>
        <p:nvSpPr>
          <p:cNvPr id="104452" name="Rectangle 6"/>
          <p:cNvSpPr>
            <a:spLocks noGrp="1" noChangeArrowheads="1"/>
          </p:cNvSpPr>
          <p:nvPr>
            <p:ph type="ftr" sz="quarter" idx="4"/>
          </p:nvPr>
        </p:nvSpPr>
        <p:spPr>
          <a:noFill/>
        </p:spPr>
        <p:txBody>
          <a:bodyPr/>
          <a:lstStyle/>
          <a:p>
            <a:pPr defTabSz="965080"/>
            <a:r>
              <a:rPr lang="en-US" dirty="0" smtClean="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65080"/>
            <a:fld id="{46118813-AEC2-4997-94D3-01F71E3D6CCF}" type="datetime1">
              <a:rPr lang="en-US" smtClean="0"/>
              <a:pPr defTabSz="965080"/>
              <a:t>1/11/2012</a:t>
            </a:fld>
            <a:endParaRPr lang="en-US" dirty="0" smtClean="0"/>
          </a:p>
        </p:txBody>
      </p:sp>
      <p:sp>
        <p:nvSpPr>
          <p:cNvPr id="105476" name="Rectangle 6"/>
          <p:cNvSpPr>
            <a:spLocks noGrp="1" noChangeArrowheads="1"/>
          </p:cNvSpPr>
          <p:nvPr>
            <p:ph type="ftr" sz="quarter" idx="4"/>
          </p:nvPr>
        </p:nvSpPr>
        <p:spPr>
          <a:noFill/>
        </p:spPr>
        <p:txBody>
          <a:bodyPr/>
          <a:lstStyle/>
          <a:p>
            <a:pPr defTabSz="965080"/>
            <a:r>
              <a:rPr lang="en-US" dirty="0" smtClean="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96825" indent="-196825"/>
            <a:r>
              <a:rPr lang="en-US" dirty="0" smtClean="0"/>
              <a:t>Similar to a DC (75,000 sq. ft.), but:</a:t>
            </a:r>
          </a:p>
          <a:p>
            <a:pPr marL="196825" indent="-196825">
              <a:buFontTx/>
              <a:buAutoNum type="arabicPeriod"/>
            </a:pPr>
            <a:r>
              <a:rPr lang="en-US" dirty="0" smtClean="0"/>
              <a:t>smaller (8,000+ </a:t>
            </a:r>
            <a:r>
              <a:rPr lang="en-US" dirty="0" err="1" smtClean="0"/>
              <a:t>sq.ft</a:t>
            </a:r>
            <a:r>
              <a:rPr lang="en-US" dirty="0" smtClean="0"/>
              <a:t>.) and </a:t>
            </a:r>
          </a:p>
          <a:p>
            <a:pPr marL="196825" indent="-196825">
              <a:buFontTx/>
              <a:buAutoNum type="arabicPeriod"/>
            </a:pPr>
            <a:r>
              <a:rPr lang="en-US" dirty="0" smtClean="0"/>
              <a:t>sometimes in the mezzanine storage area of </a:t>
            </a:r>
            <a:r>
              <a:rPr lang="en-US" dirty="0" err="1" smtClean="0"/>
              <a:t>stop&amp;shop</a:t>
            </a:r>
            <a:r>
              <a:rPr lang="en-US" dirty="0" smtClean="0"/>
              <a:t> store (in which case the pickers are stop &amp; shop employees)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65080"/>
            <a:fld id="{4F925E54-F4CE-4CAA-9A61-B97A15737955}" type="datetime1">
              <a:rPr lang="en-US" smtClean="0"/>
              <a:pPr defTabSz="965080"/>
              <a:t>1/11/2012</a:t>
            </a:fld>
            <a:endParaRPr lang="en-US" dirty="0" smtClean="0"/>
          </a:p>
        </p:txBody>
      </p:sp>
      <p:sp>
        <p:nvSpPr>
          <p:cNvPr id="106500" name="Rectangle 6"/>
          <p:cNvSpPr>
            <a:spLocks noGrp="1" noChangeArrowheads="1"/>
          </p:cNvSpPr>
          <p:nvPr>
            <p:ph type="ftr" sz="quarter" idx="4"/>
          </p:nvPr>
        </p:nvSpPr>
        <p:spPr>
          <a:noFill/>
        </p:spPr>
        <p:txBody>
          <a:bodyPr/>
          <a:lstStyle/>
          <a:p>
            <a:pPr defTabSz="965080"/>
            <a:r>
              <a:rPr lang="en-US" dirty="0" smtClean="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96825" indent="-196825"/>
            <a:r>
              <a:rPr lang="en-US" dirty="0" smtClean="0"/>
              <a:t>Bricks &amp; clicks = mixed strategy:</a:t>
            </a:r>
          </a:p>
          <a:p>
            <a:pPr marL="196825" indent="-196825">
              <a:buFontTx/>
              <a:buChar char="•"/>
            </a:pPr>
            <a:r>
              <a:rPr lang="en-US" dirty="0" smtClean="0"/>
              <a:t> low volume or transition markets: fast fulfillment centers (FFC)</a:t>
            </a:r>
          </a:p>
          <a:p>
            <a:pPr marL="196825" indent="-196825">
              <a:buFontTx/>
              <a:buChar char="•"/>
            </a:pPr>
            <a:r>
              <a:rPr lang="en-US" dirty="0" smtClean="0"/>
              <a:t> high volume: centralized DC</a:t>
            </a:r>
          </a:p>
          <a:p>
            <a:pPr marL="196825" indent="-196825">
              <a:buFontTx/>
              <a:buChar char="•"/>
            </a:pPr>
            <a:endParaRPr lang="en-US" dirty="0" smtClean="0"/>
          </a:p>
          <a:p>
            <a:pPr marL="196825" indent="-196825"/>
            <a:r>
              <a:rPr lang="en-US" dirty="0" smtClean="0"/>
              <a:t>The smart student will say: Could take hybrid further and allow customer to choose delivery or pickup. (</a:t>
            </a:r>
            <a:r>
              <a:rPr lang="en-US" dirty="0" smtClean="0">
                <a:solidFill>
                  <a:srgbClr val="FF0000"/>
                </a:solidFill>
              </a:rPr>
              <a:t>My Home Depot deck</a:t>
            </a:r>
            <a:r>
              <a:rPr lang="en-US" dirty="0" smtClean="0"/>
              <a:t>), but the real customer (Shannon) would laugh at such suggestion for groceries…</a:t>
            </a:r>
          </a:p>
          <a:p>
            <a:pPr marL="196825" indent="-196825"/>
            <a:endParaRPr lang="en-US" dirty="0" smtClean="0"/>
          </a:p>
          <a:p>
            <a:pPr marL="196825" indent="-196825"/>
            <a:endParaRPr lang="en-US" dirty="0" smtClean="0"/>
          </a:p>
          <a:p>
            <a:pPr marL="196825" indent="-196825"/>
            <a:r>
              <a:rPr lang="en-US" b="1" dirty="0" smtClean="0"/>
              <a:t>Let’s now move to the financial analysis:</a:t>
            </a:r>
          </a:p>
          <a:p>
            <a:pPr marL="196825" indent="-196825"/>
            <a:endParaRPr lang="en-US" b="1" dirty="0" smtClean="0"/>
          </a:p>
          <a:p>
            <a:pPr marL="196825" indent="-196825"/>
            <a:r>
              <a:rPr lang="en-US" i="1" dirty="0" smtClean="0"/>
              <a:t>How did you guys approach this analysis?  What steps did you take?</a:t>
            </a:r>
          </a:p>
          <a:p>
            <a:pPr marL="196825" indent="-196825"/>
            <a:endParaRPr lang="en-US" i="1" dirty="0" smtClean="0"/>
          </a:p>
          <a:p>
            <a:pPr marL="196825" indent="-196825"/>
            <a:r>
              <a:rPr lang="en-US" dirty="0" smtClean="0"/>
              <a:t>There are various ways.  Two main directions: </a:t>
            </a:r>
          </a:p>
          <a:p>
            <a:pPr marL="196825" indent="-196825">
              <a:buFontTx/>
              <a:buAutoNum type="arabicPeriod"/>
            </a:pPr>
            <a:r>
              <a:rPr lang="en-US" dirty="0" smtClean="0"/>
              <a:t>Top-down: go from the aggregate information (</a:t>
            </a:r>
            <a:r>
              <a:rPr lang="en-US" dirty="0" err="1" smtClean="0"/>
              <a:t>Exh</a:t>
            </a:r>
            <a:r>
              <a:rPr lang="en-US" dirty="0" smtClean="0"/>
              <a:t> 4a) and try to distill important drivers and pick best strategy for improvement</a:t>
            </a:r>
          </a:p>
          <a:p>
            <a:pPr marL="196825" indent="-196825">
              <a:buFontTx/>
              <a:buAutoNum type="arabicPeriod"/>
            </a:pPr>
            <a:r>
              <a:rPr lang="en-US" dirty="0" smtClean="0"/>
              <a:t>Bottom-up: build up cost to fulfill one order (</a:t>
            </a:r>
            <a:r>
              <a:rPr lang="en-US" dirty="0" err="1" smtClean="0"/>
              <a:t>Exh</a:t>
            </a:r>
            <a:r>
              <a:rPr lang="en-US" dirty="0" smtClean="0"/>
              <a:t> 4b) and scale up = derive cost to serve </a:t>
            </a:r>
            <a:r>
              <a:rPr lang="en-US" i="1" dirty="0" smtClean="0"/>
              <a:t>per order.</a:t>
            </a:r>
            <a:endParaRPr lang="en-US" dirty="0" smtClean="0"/>
          </a:p>
          <a:p>
            <a:pPr marL="196825" indent="-196825">
              <a:buFontTx/>
              <a:buAutoNum type="arabicPeriod"/>
            </a:pPr>
            <a:endParaRPr lang="en-US" dirty="0" smtClean="0"/>
          </a:p>
          <a:p>
            <a:pPr marL="196825" indent="-196825"/>
            <a:r>
              <a:rPr lang="en-US" dirty="0" smtClean="0"/>
              <a:t>Either approach is fine; let me show you one example of bottom-up…</a:t>
            </a:r>
          </a:p>
          <a:p>
            <a:pPr marL="196825" indent="-196825"/>
            <a:endParaRPr lang="en-US" b="1"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65080"/>
            <a:fld id="{057EAB88-D02D-4468-A937-7E19316CEB38}" type="datetime1">
              <a:rPr lang="en-US" smtClean="0"/>
              <a:pPr defTabSz="965080"/>
              <a:t>1/11/2012</a:t>
            </a:fld>
            <a:endParaRPr lang="en-US" dirty="0" smtClean="0"/>
          </a:p>
        </p:txBody>
      </p:sp>
      <p:sp>
        <p:nvSpPr>
          <p:cNvPr id="98308" name="Rectangle 6"/>
          <p:cNvSpPr>
            <a:spLocks noGrp="1" noChangeArrowheads="1"/>
          </p:cNvSpPr>
          <p:nvPr>
            <p:ph type="ftr" sz="quarter" idx="4"/>
          </p:nvPr>
        </p:nvSpPr>
        <p:spPr>
          <a:noFill/>
        </p:spPr>
        <p:txBody>
          <a:bodyPr/>
          <a:lstStyle/>
          <a:p>
            <a:pPr defTabSz="965080"/>
            <a:r>
              <a:rPr lang="en-US" dirty="0" smtClean="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41301" y="3705225"/>
            <a:ext cx="6832601" cy="5672138"/>
          </a:xfrm>
          <a:noFill/>
          <a:ln/>
        </p:spPr>
        <p:txBody>
          <a:bodyPr/>
          <a:lstStyle/>
          <a:p>
            <a:pPr marL="196825" indent="-196825"/>
            <a:r>
              <a:rPr lang="en-US" dirty="0" smtClean="0"/>
              <a:t>CRM = </a:t>
            </a:r>
          </a:p>
          <a:p>
            <a:pPr marL="196825" indent="-196825">
              <a:buFontTx/>
              <a:buChar char="•"/>
            </a:pPr>
            <a:r>
              <a:rPr lang="en-US" dirty="0" smtClean="0"/>
              <a:t> the stream of interactions between a company and a customer are not simply a collection of unrelated events, but they comprise a relationship.</a:t>
            </a:r>
          </a:p>
          <a:p>
            <a:pPr marL="196825" indent="-196825">
              <a:buFontTx/>
              <a:buChar char="•"/>
            </a:pPr>
            <a:r>
              <a:rPr lang="en-US" dirty="0" smtClean="0"/>
              <a:t> managing the interactions with customers in a systematic way. </a:t>
            </a:r>
          </a:p>
          <a:p>
            <a:pPr marL="196825" indent="-196825">
              <a:buFontTx/>
              <a:buChar char="•"/>
            </a:pPr>
            <a:r>
              <a:rPr lang="en-US" dirty="0" smtClean="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96825" indent="-196825">
              <a:buFontTx/>
              <a:buChar char="•"/>
            </a:pPr>
            <a:endParaRPr lang="en-US" dirty="0" smtClean="0"/>
          </a:p>
          <a:p>
            <a:pPr marL="196825" indent="-196825"/>
            <a:r>
              <a:rPr lang="en-US" dirty="0" smtClean="0"/>
              <a:t>Why CRM?</a:t>
            </a:r>
          </a:p>
          <a:p>
            <a:pPr marL="196825" indent="-196825">
              <a:buFontTx/>
              <a:buChar char="•"/>
            </a:pPr>
            <a:r>
              <a:rPr lang="en-US" dirty="0" smtClean="0"/>
              <a:t> segment customers based on value of the relationship</a:t>
            </a:r>
          </a:p>
          <a:p>
            <a:pPr marL="196825" indent="-196825">
              <a:buFontTx/>
              <a:buChar char="•"/>
            </a:pPr>
            <a:r>
              <a:rPr lang="en-US" dirty="0" smtClean="0"/>
              <a:t> deploy finite resources against customer service and account management tied to that value.</a:t>
            </a:r>
          </a:p>
          <a:p>
            <a:pPr marL="196825" indent="-196825"/>
            <a:endParaRPr lang="en-US" dirty="0" smtClean="0"/>
          </a:p>
          <a:p>
            <a:pPr marL="196825" indent="-196825"/>
            <a:r>
              <a:rPr lang="en-US" dirty="0" smtClean="0"/>
              <a:t>Examples: </a:t>
            </a:r>
          </a:p>
          <a:p>
            <a:pPr marL="196825" indent="-196825">
              <a:buFontTx/>
              <a:buAutoNum type="arabicPeriod"/>
            </a:pPr>
            <a:r>
              <a:rPr lang="en-US" dirty="0" smtClean="0"/>
              <a:t>PRODUCTIVITY: retail bank productivity is driven by coverage/density of retail banks.  Few banks lead to </a:t>
            </a:r>
            <a:r>
              <a:rPr lang="en-US" dirty="0" err="1" smtClean="0"/>
              <a:t>EoS</a:t>
            </a:r>
            <a:r>
              <a:rPr lang="en-US" dirty="0" smtClean="0"/>
              <a:t> and higher productivity.  Density in US is much lower than in Europe (e.g., Belgium and Switzerland), yet Belgian productivity is much higher.  Why?  Role of IT: physical check usage is negligible and electronic transfers between even consumer accounts are high. </a:t>
            </a:r>
          </a:p>
          <a:p>
            <a:pPr marL="196825" indent="-196825">
              <a:buFontTx/>
              <a:buAutoNum type="arabicPeriod"/>
            </a:pPr>
            <a:r>
              <a:rPr lang="en-US" dirty="0" smtClean="0"/>
              <a:t>NEW VALUE PROPOSITIONS: custom publishing of textbooks by McGraw-Hill:</a:t>
            </a:r>
          </a:p>
          <a:p>
            <a:pPr marL="196825" indent="-196825">
              <a:buFontTx/>
              <a:buChar char="-"/>
            </a:pPr>
            <a:r>
              <a:rPr lang="en-US" dirty="0" smtClean="0"/>
              <a:t>Demand management: really driven by instructor who chooses reading list for courses</a:t>
            </a:r>
          </a:p>
          <a:p>
            <a:pPr marL="196825" indent="-196825">
              <a:buFontTx/>
              <a:buChar char="-"/>
            </a:pPr>
            <a:r>
              <a:rPr lang="en-US" dirty="0" smtClean="0"/>
              <a:t>McGraw-Hill moved its “value-offering-point” in the demand chain from the retailer (university bookstore) back to the instructor and its “order-penetration-point” forward to the retailer:</a:t>
            </a:r>
          </a:p>
          <a:p>
            <a:pPr marL="671430" lvl="1" indent="-196825">
              <a:buFontTx/>
              <a:buChar char="-"/>
            </a:pPr>
            <a:r>
              <a:rPr lang="en-US" dirty="0" smtClean="0"/>
              <a:t>using its </a:t>
            </a:r>
            <a:r>
              <a:rPr lang="en-US" dirty="0" err="1" smtClean="0"/>
              <a:t>Primis</a:t>
            </a:r>
            <a:r>
              <a:rPr lang="en-US" dirty="0" smtClean="0"/>
              <a:t> electronic-publishing system allows instructors to mix-and-match standard textbook chapters from a database and add their own complementary materials from a variety of sources</a:t>
            </a:r>
          </a:p>
          <a:p>
            <a:pPr marL="671430" lvl="1" indent="-196825">
              <a:buFontTx/>
              <a:buChar char="-"/>
            </a:pPr>
            <a:r>
              <a:rPr lang="en-US" dirty="0" smtClean="0"/>
              <a:t>All readings are then combined into a single package and printed and bound in the bookstore</a:t>
            </a:r>
          </a:p>
          <a:p>
            <a:pPr marL="671430" lvl="1" indent="-196825">
              <a:buFontTx/>
              <a:buChar char="-"/>
            </a:pPr>
            <a:r>
              <a:rPr lang="en-US" dirty="0" smtClean="0"/>
              <a:t>This thus goes beyond our case-pack system…</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65080"/>
            <a:fld id="{F4A955B1-AA56-4F45-964C-CEB98FD449FD}" type="datetime1">
              <a:rPr lang="en-US" smtClean="0"/>
              <a:pPr defTabSz="965080"/>
              <a:t>1/11/2012</a:t>
            </a:fld>
            <a:endParaRPr lang="en-US" dirty="0" smtClean="0"/>
          </a:p>
        </p:txBody>
      </p:sp>
      <p:sp>
        <p:nvSpPr>
          <p:cNvPr id="107524" name="Rectangle 6"/>
          <p:cNvSpPr>
            <a:spLocks noGrp="1" noChangeArrowheads="1"/>
          </p:cNvSpPr>
          <p:nvPr>
            <p:ph type="ftr" sz="quarter" idx="4"/>
          </p:nvPr>
        </p:nvSpPr>
        <p:spPr>
          <a:noFill/>
        </p:spPr>
        <p:txBody>
          <a:bodyPr/>
          <a:lstStyle/>
          <a:p>
            <a:pPr defTabSz="965080"/>
            <a:r>
              <a:rPr lang="en-US" dirty="0" smtClean="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96825" indent="-196825">
              <a:buFontTx/>
              <a:buChar char="•"/>
            </a:pPr>
            <a:r>
              <a:rPr lang="en-US" dirty="0" smtClean="0"/>
              <a:t>Hypothesis: cost of running a DC &lt; running several retail stores</a:t>
            </a:r>
          </a:p>
          <a:p>
            <a:pPr marL="196825" indent="-196825">
              <a:buFontTx/>
              <a:buChar char="•"/>
            </a:pPr>
            <a:r>
              <a:rPr lang="en-US" dirty="0" smtClean="0"/>
              <a:t>Differential flows:</a:t>
            </a:r>
          </a:p>
          <a:p>
            <a:pPr marL="671430" lvl="1" indent="-196825">
              <a:buFontTx/>
              <a:buChar char="•"/>
            </a:pPr>
            <a:r>
              <a:rPr lang="en-US" dirty="0" smtClean="0"/>
              <a:t>Del V, del p is about 0, except for delivery charge which captures some of the del V.</a:t>
            </a:r>
          </a:p>
          <a:p>
            <a:pPr marL="671430" lvl="1" indent="-196825">
              <a:buFontTx/>
              <a:buChar char="•"/>
            </a:pPr>
            <a:r>
              <a:rPr lang="en-US" dirty="0" smtClean="0"/>
              <a:t>Thus, focus on del C = sourcing + P&amp;P + delivery – retail stores</a:t>
            </a:r>
          </a:p>
          <a:p>
            <a:pPr marL="671430" lvl="1" indent="-196825">
              <a:buFontTx/>
              <a:buChar char="•"/>
            </a:pPr>
            <a:endParaRPr lang="en-US" dirty="0" smtClean="0"/>
          </a:p>
          <a:p>
            <a:pPr marL="196825" indent="-196825">
              <a:buFontTx/>
              <a:buChar char="•"/>
            </a:pPr>
            <a:r>
              <a:rPr lang="en-US" dirty="0" smtClean="0"/>
              <a:t>Recall that we qualitatively said: strategically it must be value enhancing b/c del C is small, if not negative. Let us analyze this now financially and look at the implications and road for improvement.</a:t>
            </a:r>
          </a:p>
          <a:p>
            <a:pPr marL="196825" indent="-196825"/>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65080"/>
            <a:fld id="{EAD09A08-9150-41C5-8190-AC747FF27B11}" type="datetime1">
              <a:rPr lang="en-US" smtClean="0"/>
              <a:pPr defTabSz="965080"/>
              <a:t>1/11/2012</a:t>
            </a:fld>
            <a:endParaRPr lang="en-US" dirty="0" smtClean="0"/>
          </a:p>
        </p:txBody>
      </p:sp>
      <p:sp>
        <p:nvSpPr>
          <p:cNvPr id="113668" name="Rectangle 6"/>
          <p:cNvSpPr>
            <a:spLocks noGrp="1" noChangeArrowheads="1"/>
          </p:cNvSpPr>
          <p:nvPr>
            <p:ph type="ftr" sz="quarter" idx="4"/>
          </p:nvPr>
        </p:nvSpPr>
        <p:spPr>
          <a:noFill/>
        </p:spPr>
        <p:txBody>
          <a:bodyPr/>
          <a:lstStyle/>
          <a:p>
            <a:pPr defTabSz="965080"/>
            <a:r>
              <a:rPr lang="en-US" dirty="0" smtClean="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65080"/>
            <a:fld id="{5737A05B-3A62-434E-BCF4-8E29FCE138BF}" type="datetime1">
              <a:rPr lang="en-US" smtClean="0"/>
              <a:pPr defTabSz="965080"/>
              <a:t>1/11/2012</a:t>
            </a:fld>
            <a:endParaRPr lang="en-US" dirty="0" smtClean="0"/>
          </a:p>
        </p:txBody>
      </p:sp>
      <p:sp>
        <p:nvSpPr>
          <p:cNvPr id="114692" name="Rectangle 6"/>
          <p:cNvSpPr>
            <a:spLocks noGrp="1" noChangeArrowheads="1"/>
          </p:cNvSpPr>
          <p:nvPr>
            <p:ph type="ftr" sz="quarter" idx="4"/>
          </p:nvPr>
        </p:nvSpPr>
        <p:spPr>
          <a:noFill/>
        </p:spPr>
        <p:txBody>
          <a:bodyPr/>
          <a:lstStyle/>
          <a:p>
            <a:pPr defTabSz="965080"/>
            <a:r>
              <a:rPr lang="en-US" dirty="0" smtClean="0"/>
              <a:t>© Van Mieghem</a:t>
            </a:r>
          </a:p>
        </p:txBody>
      </p:sp>
      <p:sp>
        <p:nvSpPr>
          <p:cNvPr id="114693" name="Rectangle 2"/>
          <p:cNvSpPr>
            <a:spLocks noGrp="1" noRot="1" noChangeAspect="1" noChangeArrowheads="1" noTextEdit="1"/>
          </p:cNvSpPr>
          <p:nvPr>
            <p:ph type="sldImg"/>
          </p:nvPr>
        </p:nvSpPr>
        <p:spPr>
          <a:xfrm>
            <a:off x="285750" y="330200"/>
            <a:ext cx="4802188" cy="3600450"/>
          </a:xfrm>
          <a:ln/>
        </p:spPr>
      </p:sp>
      <p:sp>
        <p:nvSpPr>
          <p:cNvPr id="114694" name="Rectangle 3"/>
          <p:cNvSpPr>
            <a:spLocks noGrp="1" noChangeArrowheads="1"/>
          </p:cNvSpPr>
          <p:nvPr>
            <p:ph type="body" idx="1"/>
          </p:nvPr>
        </p:nvSpPr>
        <p:spPr>
          <a:noFill/>
          <a:ln/>
        </p:spPr>
        <p:txBody>
          <a:bodyPr lIns="96615" tIns="48308" rIns="96615" bIns="48308"/>
          <a:lstStyle/>
          <a:p>
            <a:r>
              <a:rPr lang="en-US" smtClean="0"/>
              <a:t>The big difference here is in:</a:t>
            </a:r>
          </a:p>
          <a:p>
            <a:pPr>
              <a:buFontTx/>
              <a:buChar char="-"/>
            </a:pPr>
            <a:r>
              <a:rPr lang="en-US" smtClean="0"/>
              <a:t>Scale: move pallets vs. packages</a:t>
            </a:r>
          </a:p>
          <a:p>
            <a:pPr>
              <a:buFontTx/>
              <a:buChar char="-"/>
            </a:pPr>
            <a:r>
              <a:rPr lang="en-US" smtClean="0"/>
              <a:t>Scope: deliver only to about 100 supermarkets in Chicago area (Jewell, Dominics) or to 10,000-100,000 homes.</a:t>
            </a:r>
          </a:p>
          <a:p>
            <a:endParaRPr lang="en-US" smtClean="0"/>
          </a:p>
          <a:p>
            <a:r>
              <a:rPr lang="en-US" smtClean="0"/>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65080"/>
            <a:fld id="{82E22930-624B-4CD1-A065-BE2B506FFBDB}" type="datetime1">
              <a:rPr lang="en-US" smtClean="0"/>
              <a:pPr defTabSz="965080"/>
              <a:t>1/11/2012</a:t>
            </a:fld>
            <a:endParaRPr lang="en-US" dirty="0" smtClean="0"/>
          </a:p>
        </p:txBody>
      </p:sp>
      <p:sp>
        <p:nvSpPr>
          <p:cNvPr id="115716" name="Rectangle 6"/>
          <p:cNvSpPr>
            <a:spLocks noGrp="1" noChangeArrowheads="1"/>
          </p:cNvSpPr>
          <p:nvPr>
            <p:ph type="ftr" sz="quarter" idx="4"/>
          </p:nvPr>
        </p:nvSpPr>
        <p:spPr>
          <a:noFill/>
        </p:spPr>
        <p:txBody>
          <a:bodyPr/>
          <a:lstStyle/>
          <a:p>
            <a:pPr defTabSz="965080"/>
            <a:r>
              <a:rPr lang="en-US" dirty="0" smtClean="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smtClean="0"/>
              <a:t>Should your mass customized process fit your strategy?</a:t>
            </a:r>
          </a:p>
          <a:p>
            <a:r>
              <a:rPr lang="en-US" smtClean="0"/>
              <a:t>Dilbert of Monday 10/31/2005 (Halloween)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65080"/>
            <a:fld id="{4AE6AE72-F83E-48BE-ACF5-683162B44700}" type="datetime1">
              <a:rPr lang="en-US" smtClean="0"/>
              <a:pPr defTabSz="965080"/>
              <a:t>1/11/2012</a:t>
            </a:fld>
            <a:endParaRPr lang="en-US" dirty="0" smtClean="0"/>
          </a:p>
        </p:txBody>
      </p:sp>
      <p:sp>
        <p:nvSpPr>
          <p:cNvPr id="116740" name="Rectangle 6"/>
          <p:cNvSpPr>
            <a:spLocks noGrp="1" noChangeArrowheads="1"/>
          </p:cNvSpPr>
          <p:nvPr>
            <p:ph type="ftr" sz="quarter" idx="4"/>
          </p:nvPr>
        </p:nvSpPr>
        <p:spPr>
          <a:noFill/>
        </p:spPr>
        <p:txBody>
          <a:bodyPr/>
          <a:lstStyle/>
          <a:p>
            <a:pPr defTabSz="965080"/>
            <a:r>
              <a:rPr lang="en-US" dirty="0" smtClean="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825" indent="-196825">
              <a:defRPr/>
            </a:pPr>
            <a:r>
              <a:rPr lang="en-US" dirty="0" smtClean="0"/>
              <a:t>People quickly think of Internet-businesses as mass customization but that need not be. Let’s first look at conventional channels that mass customize. </a:t>
            </a:r>
            <a:r>
              <a:rPr lang="en-US" i="1" dirty="0" smtClean="0"/>
              <a:t>Give me a mass customizer of </a:t>
            </a:r>
          </a:p>
          <a:p>
            <a:pPr marL="196825" indent="-196825">
              <a:buFontTx/>
              <a:buAutoNum type="arabicPeriod"/>
              <a:defRPr/>
            </a:pPr>
            <a:r>
              <a:rPr lang="en-US" dirty="0" smtClean="0"/>
              <a:t> </a:t>
            </a:r>
            <a:r>
              <a:rPr lang="en-US" i="1" dirty="0" smtClean="0"/>
              <a:t>goods? </a:t>
            </a:r>
            <a:r>
              <a:rPr lang="en-US" dirty="0" smtClean="0"/>
              <a:t>Mercedes (most European cars), paint at Home Depot, bicycle ordered within your measurement, </a:t>
            </a:r>
          </a:p>
          <a:p>
            <a:pPr marL="196825" indent="-196825">
              <a:buFontTx/>
              <a:buAutoNum type="arabicPeriod"/>
              <a:defRPr/>
            </a:pPr>
            <a:r>
              <a:rPr lang="en-US" dirty="0" smtClean="0"/>
              <a:t> </a:t>
            </a:r>
            <a:r>
              <a:rPr lang="en-US" i="1" dirty="0" smtClean="0"/>
              <a:t>service? </a:t>
            </a:r>
            <a:r>
              <a:rPr lang="en-US" dirty="0" smtClean="0"/>
              <a:t>HR Block tax preparation, Café Kellogg sandwiches, restaurant</a:t>
            </a:r>
          </a:p>
          <a:p>
            <a:pPr marL="196825" indent="-196825">
              <a:buFontTx/>
              <a:buAutoNum type="arabicPeriod"/>
              <a:defRPr/>
            </a:pPr>
            <a:endParaRPr lang="en-US" dirty="0" smtClean="0"/>
          </a:p>
          <a:p>
            <a:pPr marL="196825" indent="-196825">
              <a:defRPr/>
            </a:pPr>
            <a:r>
              <a:rPr lang="en-US" dirty="0" smtClean="0"/>
              <a:t>What’s common: a FIXED yet flexible flow process that can accommodate variety within bounds</a:t>
            </a:r>
          </a:p>
          <a:p>
            <a:pPr marL="196825" indent="-196825">
              <a:buFontTx/>
              <a:buAutoNum type="arabicPeriod"/>
              <a:defRPr/>
            </a:pPr>
            <a:endParaRPr lang="en-US" dirty="0" smtClean="0"/>
          </a:p>
          <a:p>
            <a:pPr marL="196825" indent="-196825">
              <a:defRPr/>
            </a:pPr>
            <a:r>
              <a:rPr lang="en-US" dirty="0" smtClean="0"/>
              <a:t>Internet:</a:t>
            </a:r>
          </a:p>
          <a:p>
            <a:pPr marL="196825" indent="-196825">
              <a:buFontTx/>
              <a:buAutoNum type="arabicPeriod"/>
              <a:defRPr/>
            </a:pPr>
            <a:r>
              <a:rPr lang="en-US" dirty="0" smtClean="0"/>
              <a:t> </a:t>
            </a:r>
            <a:r>
              <a:rPr lang="en-US" i="1" dirty="0" smtClean="0"/>
              <a:t>goods: </a:t>
            </a:r>
            <a:r>
              <a:rPr lang="en-US" dirty="0" smtClean="0"/>
              <a:t>Dell, Build-a-Bear, bags.com, timbuk2</a:t>
            </a:r>
          </a:p>
          <a:p>
            <a:pPr marL="196825" lvl="2" indent="-196825">
              <a:buFontTx/>
              <a:buAutoNum type="arabicPeriod"/>
              <a:defRPr/>
            </a:pPr>
            <a:r>
              <a:rPr lang="en-US" dirty="0" smtClean="0"/>
              <a:t> </a:t>
            </a:r>
            <a:r>
              <a:rPr lang="en-US" i="1" dirty="0" smtClean="0"/>
              <a:t>services: Peapod! </a:t>
            </a:r>
            <a:r>
              <a:rPr lang="en-US" sz="800" b="1" dirty="0" smtClean="0"/>
              <a:t>Bookends (book publish on demand), </a:t>
            </a:r>
            <a:r>
              <a:rPr lang="en-US" sz="800" dirty="0" smtClean="0"/>
              <a:t>Peapod: every delivered bag of goods is customized; route-mapping on the internet</a:t>
            </a:r>
          </a:p>
          <a:p>
            <a:pPr marL="196825" indent="-196825">
              <a:defRPr/>
            </a:pPr>
            <a:endParaRPr lang="en-US" dirty="0" smtClean="0"/>
          </a:p>
          <a:p>
            <a:pPr marL="196825" indent="-196825">
              <a:buFontTx/>
              <a:buAutoNum type="arabicPeriod"/>
              <a:defRPr/>
            </a:pPr>
            <a:endParaRPr lang="en-US" dirty="0" smtClean="0"/>
          </a:p>
          <a:p>
            <a:pPr marL="196825" indent="-196825">
              <a:buFont typeface="Wingdings" pitchFamily="2" charset="2"/>
              <a:buChar char="Ø"/>
              <a:defRPr/>
            </a:pPr>
            <a:r>
              <a:rPr lang="en-US" dirty="0" smtClean="0"/>
              <a:t>“It’s not really mass production that shoppers are looking to escape; it’s mass products.” </a:t>
            </a:r>
          </a:p>
          <a:p>
            <a:pPr marL="653968" lvl="1" indent="-196825">
              <a:buFont typeface="Wingdings" pitchFamily="2" charset="2"/>
              <a:buChar char="§"/>
              <a:defRPr/>
            </a:pPr>
            <a:r>
              <a:rPr lang="en-US" dirty="0" smtClean="0"/>
              <a:t>Counter example: iPod’s and </a:t>
            </a:r>
            <a:r>
              <a:rPr lang="en-US" dirty="0" err="1" smtClean="0"/>
              <a:t>iPhones</a:t>
            </a:r>
            <a:r>
              <a:rPr lang="en-US" dirty="0" smtClean="0"/>
              <a:t>: Apple does not do any customization!</a:t>
            </a:r>
          </a:p>
          <a:p>
            <a:pPr marL="653968" lvl="1" indent="-196825">
              <a:buFont typeface="Wingdings" pitchFamily="2" charset="2"/>
              <a:buChar char="§"/>
              <a:defRPr/>
            </a:pPr>
            <a:endParaRPr lang="en-US" dirty="0" smtClean="0"/>
          </a:p>
          <a:p>
            <a:pPr marL="177778" indent="-177778">
              <a:lnSpc>
                <a:spcPct val="80000"/>
              </a:lnSpc>
              <a:buFontTx/>
              <a:buChar char="•"/>
              <a:defRPr/>
            </a:pPr>
            <a:r>
              <a:rPr lang="en-US" i="1" dirty="0" smtClean="0"/>
              <a:t>Question: in what sense is mass customization different from regular grocery shopping?  </a:t>
            </a:r>
          </a:p>
          <a:p>
            <a:pPr marL="177778" indent="-177778">
              <a:lnSpc>
                <a:spcPct val="80000"/>
              </a:lnSpc>
              <a:buFontTx/>
              <a:buChar char="•"/>
              <a:defRPr/>
            </a:pPr>
            <a:r>
              <a:rPr lang="en-US" dirty="0" smtClean="0"/>
              <a:t>(Answer: it depends where you draw the process boundaries. Traditionally, if you exclude the customer then the process offers choice, but the </a:t>
            </a:r>
            <a:r>
              <a:rPr lang="en-US" b="1" dirty="0" smtClean="0"/>
              <a:t>process nor the service </a:t>
            </a:r>
            <a:r>
              <a:rPr lang="en-US" dirty="0" smtClean="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i="1" dirty="0" smtClean="0"/>
          </a:p>
          <a:p>
            <a:pPr marL="196825" indent="-196825">
              <a:buFont typeface="Wingdings" pitchFamily="2" charset="2"/>
              <a:buChar char="§"/>
              <a:defRPr/>
            </a:pPr>
            <a:endParaRPr lang="en-US" dirty="0" smtClean="0"/>
          </a:p>
          <a:p>
            <a:pPr marL="196825" indent="-196825">
              <a:buFontTx/>
              <a:buAutoNum type="arabicPeriod"/>
              <a:defRP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65080"/>
            <a:fld id="{19322D37-89F2-4D57-82BD-E15D71853510}" type="datetime1">
              <a:rPr lang="en-US" smtClean="0"/>
              <a:pPr defTabSz="965080"/>
              <a:t>1/11/2012</a:t>
            </a:fld>
            <a:endParaRPr lang="en-US" dirty="0" smtClean="0"/>
          </a:p>
        </p:txBody>
      </p:sp>
      <p:sp>
        <p:nvSpPr>
          <p:cNvPr id="117764" name="Rectangle 6"/>
          <p:cNvSpPr>
            <a:spLocks noGrp="1" noChangeArrowheads="1"/>
          </p:cNvSpPr>
          <p:nvPr>
            <p:ph type="ftr" sz="quarter" idx="4"/>
          </p:nvPr>
        </p:nvSpPr>
        <p:spPr>
          <a:noFill/>
        </p:spPr>
        <p:txBody>
          <a:bodyPr/>
          <a:lstStyle/>
          <a:p>
            <a:pPr defTabSz="965080"/>
            <a:r>
              <a:rPr lang="en-US" dirty="0" smtClean="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41301" y="3997325"/>
            <a:ext cx="6832601" cy="5603875"/>
          </a:xfrm>
          <a:noFill/>
          <a:ln/>
        </p:spPr>
        <p:txBody>
          <a:bodyPr/>
          <a:lstStyle/>
          <a:p>
            <a:pPr marL="196825" indent="-196825">
              <a:lnSpc>
                <a:spcPct val="90000"/>
              </a:lnSpc>
            </a:pPr>
            <a:r>
              <a:rPr lang="en-US" sz="900" dirty="0" smtClean="0"/>
              <a:t>Show website (check whether any links changed!)</a:t>
            </a:r>
          </a:p>
          <a:p>
            <a:pPr marL="196825" indent="-196825">
              <a:lnSpc>
                <a:spcPct val="90000"/>
              </a:lnSpc>
              <a:buFontTx/>
              <a:buAutoNum type="arabicPeriod"/>
            </a:pPr>
            <a:r>
              <a:rPr lang="en-US" sz="900" dirty="0" smtClean="0"/>
              <a:t>Show messenger bags, laptop, etc. </a:t>
            </a:r>
          </a:p>
          <a:p>
            <a:pPr marL="196825" indent="-196825">
              <a:lnSpc>
                <a:spcPct val="90000"/>
              </a:lnSpc>
              <a:buFontTx/>
              <a:buAutoNum type="arabicPeriod"/>
            </a:pPr>
            <a:r>
              <a:rPr lang="en-US" sz="900" dirty="0" smtClean="0"/>
              <a:t>Then show “Build your own”</a:t>
            </a:r>
          </a:p>
          <a:p>
            <a:pPr marL="196825" indent="-196825">
              <a:lnSpc>
                <a:spcPct val="90000"/>
              </a:lnSpc>
              <a:buFontTx/>
              <a:buAutoNum type="arabicPeriod"/>
            </a:pPr>
            <a:r>
              <a:rPr lang="en-US" sz="900" dirty="0" smtClean="0"/>
              <a:t>Then go under “Service” and “Products FQA” (see below)</a:t>
            </a:r>
          </a:p>
          <a:p>
            <a:pPr marL="196825" indent="-196825">
              <a:lnSpc>
                <a:spcPct val="90000"/>
              </a:lnSpc>
              <a:buFontTx/>
              <a:buAutoNum type="arabicPeriod"/>
            </a:pPr>
            <a:r>
              <a:rPr lang="en-US" sz="900" dirty="0" smtClean="0"/>
              <a:t>Last, go under “Service” and “about </a:t>
            </a:r>
            <a:r>
              <a:rPr lang="en-US" sz="900" dirty="0" err="1" smtClean="0"/>
              <a:t>Timbuk</a:t>
            </a:r>
            <a:r>
              <a:rPr lang="en-US" sz="900" dirty="0" smtClean="0"/>
              <a:t> 2” to talk about where there manufacturing is happening and China outsourcing (see below)</a:t>
            </a:r>
          </a:p>
          <a:p>
            <a:pPr marL="196825" indent="-196825">
              <a:lnSpc>
                <a:spcPct val="90000"/>
              </a:lnSpc>
              <a:buFontTx/>
              <a:buAutoNum type="arabicPeriod"/>
            </a:pPr>
            <a:endParaRPr lang="en-US" sz="900" dirty="0" smtClean="0"/>
          </a:p>
          <a:p>
            <a:pPr marL="196825" indent="-196825">
              <a:lnSpc>
                <a:spcPct val="90000"/>
              </a:lnSpc>
            </a:pPr>
            <a:r>
              <a:rPr lang="en-US" sz="900" dirty="0" smtClean="0"/>
              <a:t>A major issue w/ mass customization is to control variety, which Timbuk2 does well: </a:t>
            </a:r>
          </a:p>
          <a:p>
            <a:pPr marL="196825" indent="-196825">
              <a:lnSpc>
                <a:spcPct val="90000"/>
              </a:lnSpc>
            </a:pPr>
            <a:r>
              <a:rPr lang="en-US" sz="900" dirty="0" smtClean="0"/>
              <a:t>Go under customer service &gt; products to show:</a:t>
            </a:r>
          </a:p>
          <a:p>
            <a:pPr marL="196825" indent="-196825">
              <a:lnSpc>
                <a:spcPct val="90000"/>
              </a:lnSpc>
            </a:pPr>
            <a:r>
              <a:rPr lang="en-US" sz="900" dirty="0" smtClean="0"/>
              <a:t>http://www.timbuk2.com/tb2/faqproducts.t2#custom</a:t>
            </a:r>
          </a:p>
          <a:p>
            <a:pPr marL="196825" indent="-196825">
              <a:lnSpc>
                <a:spcPct val="90000"/>
              </a:lnSpc>
            </a:pPr>
            <a:endParaRPr lang="en-US" sz="900" dirty="0" smtClean="0"/>
          </a:p>
          <a:p>
            <a:pPr marL="196825" indent="-196825">
              <a:lnSpc>
                <a:spcPct val="90000"/>
              </a:lnSpc>
            </a:pPr>
            <a:r>
              <a:rPr lang="en-US" sz="900" b="1" dirty="0" smtClean="0"/>
              <a:t>Can I add custom features to a bag I already have?</a:t>
            </a:r>
          </a:p>
          <a:p>
            <a:pPr marL="196825" indent="-196825">
              <a:lnSpc>
                <a:spcPct val="90000"/>
              </a:lnSpc>
            </a:pPr>
            <a:r>
              <a:rPr lang="en-US" sz="900" dirty="0" smtClean="0"/>
              <a:t>Sorry, no. The custom features that we offer are sewn into the bag as it's made. To add those items to a finished bag would require complete disassembly, which would take far more time than making a completely new bag.</a:t>
            </a:r>
            <a:endParaRPr lang="en-US" sz="900" b="1" dirty="0" smtClean="0"/>
          </a:p>
          <a:p>
            <a:pPr marL="196825" indent="-196825">
              <a:lnSpc>
                <a:spcPct val="90000"/>
              </a:lnSpc>
            </a:pPr>
            <a:r>
              <a:rPr lang="en-US" sz="900" b="1" dirty="0" smtClean="0"/>
              <a:t>Can I have extra pockets (straps, etc.) sewn into a custom bag?</a:t>
            </a:r>
          </a:p>
          <a:p>
            <a:pPr marL="196825" indent="-196825">
              <a:lnSpc>
                <a:spcPct val="90000"/>
              </a:lnSpc>
            </a:pPr>
            <a:r>
              <a:rPr lang="en-US" sz="900" dirty="0" smtClean="0"/>
              <a:t>Again, efficiency requires us to say 'No.' See, our production process (called "Mass Customization") is designed so that we can offer you a </a:t>
            </a:r>
            <a:r>
              <a:rPr lang="en-US" sz="900" b="1" dirty="0" smtClean="0">
                <a:solidFill>
                  <a:srgbClr val="FF0000"/>
                </a:solidFill>
              </a:rPr>
              <a:t>large variety of specific, predetermined options</a:t>
            </a:r>
            <a:r>
              <a:rPr lang="en-US" sz="900" dirty="0" smtClean="0"/>
              <a:t> that you can use to customize your bag. To design and produce anything that falls outside these options would easily make the bags cost double or triple their current price. </a:t>
            </a:r>
          </a:p>
          <a:p>
            <a:pPr marL="196825" indent="-196825">
              <a:lnSpc>
                <a:spcPct val="90000"/>
              </a:lnSpc>
            </a:pPr>
            <a:r>
              <a:rPr lang="en-US" sz="900" dirty="0" smtClean="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dirty="0" smtClean="0"/>
          </a:p>
          <a:p>
            <a:pPr marL="196825" indent="-196825">
              <a:lnSpc>
                <a:spcPct val="90000"/>
              </a:lnSpc>
            </a:pPr>
            <a:r>
              <a:rPr lang="en-US" sz="900" b="1" dirty="0" smtClean="0"/>
              <a:t>Can you make me a bag with 4 or 5 panels instead of just 3?</a:t>
            </a:r>
          </a:p>
          <a:p>
            <a:pPr marL="196825" indent="-196825">
              <a:lnSpc>
                <a:spcPct val="90000"/>
              </a:lnSpc>
            </a:pPr>
            <a:r>
              <a:rPr lang="en-US" sz="900" dirty="0" smtClean="0"/>
              <a:t>Old( until 2004): Hell, no! See previous question.</a:t>
            </a:r>
          </a:p>
          <a:p>
            <a:pPr marL="196825" indent="-196825">
              <a:lnSpc>
                <a:spcPct val="90000"/>
              </a:lnSpc>
            </a:pPr>
            <a:endParaRPr lang="en-US" sz="900" dirty="0" smtClean="0"/>
          </a:p>
          <a:p>
            <a:pPr marL="196825" indent="-196825">
              <a:lnSpc>
                <a:spcPct val="90000"/>
              </a:lnSpc>
            </a:pPr>
            <a:r>
              <a:rPr lang="en-US" sz="900" b="1" dirty="0" smtClean="0"/>
              <a:t>Manufacturing Philosophy</a:t>
            </a:r>
          </a:p>
          <a:p>
            <a:pPr marL="196825" indent="-196825">
              <a:lnSpc>
                <a:spcPct val="90000"/>
              </a:lnSpc>
            </a:pPr>
            <a:r>
              <a:rPr lang="en-US" sz="900" b="1" dirty="0" smtClean="0"/>
              <a:t>What's this I hear about Timbuk2 bags "Made in China"?</a:t>
            </a:r>
            <a:r>
              <a:rPr lang="en-US" sz="900" dirty="0" smtClean="0"/>
              <a:t/>
            </a:r>
            <a:br>
              <a:rPr lang="en-US" sz="900" dirty="0" smtClean="0"/>
            </a:br>
            <a:r>
              <a:rPr lang="en-US" sz="900" dirty="0" smtClean="0"/>
              <a:t>Yes, it's true. Timbuk2 is making some of its new products in China. We realize this may concern some of our longstanding customers, so let us explain. </a:t>
            </a:r>
          </a:p>
          <a:p>
            <a:pPr marL="196825" indent="-196825">
              <a:lnSpc>
                <a:spcPct val="90000"/>
              </a:lnSpc>
            </a:pPr>
            <a:endParaRPr lang="en-US" sz="900" dirty="0" smtClean="0"/>
          </a:p>
          <a:p>
            <a:pPr marL="196825" indent="-196825">
              <a:lnSpc>
                <a:spcPct val="90000"/>
              </a:lnSpc>
            </a:pPr>
            <a:r>
              <a:rPr lang="en-US" sz="900" dirty="0" smtClean="0"/>
              <a:t>Could talk about how to link standard (all laptop) and customized (messenger) bags to assets:</a:t>
            </a:r>
          </a:p>
          <a:p>
            <a:pPr marL="196825" indent="-196825">
              <a:lnSpc>
                <a:spcPct val="90000"/>
              </a:lnSpc>
              <a:buFontTx/>
              <a:buAutoNum type="arabicPeriod"/>
            </a:pPr>
            <a:r>
              <a:rPr lang="en-US" sz="900" dirty="0" smtClean="0"/>
              <a:t>Local SFO flexible process: for customized. But can go further and do mixed production: prioritize customized (lead time) but </a:t>
            </a:r>
            <a:r>
              <a:rPr lang="en-US" sz="900" b="1" i="1" dirty="0" smtClean="0"/>
              <a:t>spackle </a:t>
            </a:r>
            <a:r>
              <a:rPr lang="en-US" sz="900" dirty="0" smtClean="0"/>
              <a:t>(fill excess capacity with standard to smooth utilization)</a:t>
            </a:r>
          </a:p>
          <a:p>
            <a:pPr marL="196825" indent="-196825">
              <a:lnSpc>
                <a:spcPct val="90000"/>
              </a:lnSpc>
              <a:buFontTx/>
              <a:buAutoNum type="arabicPeriod"/>
            </a:pPr>
            <a:r>
              <a:rPr lang="en-US" sz="900" dirty="0" smtClean="0"/>
              <a:t>Offshore China process: cheap for standard.</a:t>
            </a:r>
            <a:br>
              <a:rPr lang="en-US" sz="900" dirty="0" smtClean="0"/>
            </a:br>
            <a:endParaRPr lang="en-US" sz="900"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65080"/>
            <a:fld id="{F8AF94B3-31E9-4CC4-9F51-38D8D6797E70}" type="datetime1">
              <a:rPr lang="en-US" smtClean="0"/>
              <a:pPr defTabSz="965080"/>
              <a:t>1/11/2012</a:t>
            </a:fld>
            <a:endParaRPr lang="en-US" dirty="0" smtClean="0"/>
          </a:p>
        </p:txBody>
      </p:sp>
      <p:sp>
        <p:nvSpPr>
          <p:cNvPr id="118788" name="Rectangle 6"/>
          <p:cNvSpPr>
            <a:spLocks noGrp="1" noChangeArrowheads="1"/>
          </p:cNvSpPr>
          <p:nvPr>
            <p:ph type="ftr" sz="quarter" idx="4"/>
          </p:nvPr>
        </p:nvSpPr>
        <p:spPr>
          <a:noFill/>
        </p:spPr>
        <p:txBody>
          <a:bodyPr/>
          <a:lstStyle/>
          <a:p>
            <a:pPr defTabSz="965080"/>
            <a:r>
              <a:rPr lang="en-US" dirty="0" smtClean="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65080"/>
            <a:fld id="{B6A4606F-72EB-42A6-80C8-71B63059B39E}" type="datetime1">
              <a:rPr lang="en-US" smtClean="0"/>
              <a:pPr defTabSz="965080"/>
              <a:t>1/11/2012</a:t>
            </a:fld>
            <a:endParaRPr lang="en-US" dirty="0" smtClean="0"/>
          </a:p>
        </p:txBody>
      </p:sp>
      <p:sp>
        <p:nvSpPr>
          <p:cNvPr id="119812" name="Rectangle 6"/>
          <p:cNvSpPr>
            <a:spLocks noGrp="1" noChangeArrowheads="1"/>
          </p:cNvSpPr>
          <p:nvPr>
            <p:ph type="ftr" sz="quarter" idx="4"/>
          </p:nvPr>
        </p:nvSpPr>
        <p:spPr>
          <a:noFill/>
        </p:spPr>
        <p:txBody>
          <a:bodyPr/>
          <a:lstStyle/>
          <a:p>
            <a:pPr defTabSz="965080"/>
            <a:r>
              <a:rPr lang="en-US" dirty="0" smtClean="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77778" indent="-177778">
              <a:lnSpc>
                <a:spcPct val="80000"/>
              </a:lnSpc>
            </a:pPr>
            <a:r>
              <a:rPr lang="en-US" sz="900" dirty="0" smtClean="0"/>
              <a:t>Write in figure: </a:t>
            </a:r>
          </a:p>
          <a:p>
            <a:pPr marL="177778" indent="-177778">
              <a:lnSpc>
                <a:spcPct val="80000"/>
              </a:lnSpc>
            </a:pPr>
            <a:r>
              <a:rPr lang="en-US" sz="900" dirty="0" smtClean="0"/>
              <a:t>	Custom = custom shapers of surfboard; custom tailor. &gt; limit choices to go to MC</a:t>
            </a:r>
          </a:p>
          <a:p>
            <a:pPr marL="177778" indent="-177778">
              <a:lnSpc>
                <a:spcPct val="80000"/>
              </a:lnSpc>
            </a:pPr>
            <a:r>
              <a:rPr lang="en-US" sz="900" dirty="0" smtClean="0"/>
              <a:t>	Standard = MTS boards (</a:t>
            </a:r>
            <a:r>
              <a:rPr lang="en-US" sz="900" dirty="0" err="1" smtClean="0"/>
              <a:t>Surftech</a:t>
            </a:r>
            <a:r>
              <a:rPr lang="en-US" sz="900" dirty="0" smtClean="0"/>
              <a:t>) or suits, Henry Ford. &gt; increase flex to go to MC</a:t>
            </a:r>
          </a:p>
          <a:p>
            <a:pPr marL="177778" indent="-177778">
              <a:lnSpc>
                <a:spcPct val="80000"/>
              </a:lnSpc>
            </a:pPr>
            <a:r>
              <a:rPr lang="en-US" sz="900" dirty="0" smtClean="0"/>
              <a:t>	MC = standard process, yet it allows for parameters set by customers.</a:t>
            </a:r>
          </a:p>
          <a:p>
            <a:pPr marL="177778" indent="-177778">
              <a:lnSpc>
                <a:spcPct val="80000"/>
              </a:lnSpc>
            </a:pPr>
            <a:endParaRPr lang="en-US" sz="900" dirty="0" smtClean="0"/>
          </a:p>
          <a:p>
            <a:pPr marL="177778" indent="-177778">
              <a:lnSpc>
                <a:spcPct val="80000"/>
              </a:lnSpc>
            </a:pPr>
            <a:r>
              <a:rPr lang="en-US" sz="900" dirty="0" smtClean="0"/>
              <a:t>MC is a compromise between mass production and full custom work:</a:t>
            </a:r>
          </a:p>
          <a:p>
            <a:pPr marL="650795" lvl="1" indent="-177778">
              <a:lnSpc>
                <a:spcPct val="80000"/>
              </a:lnSpc>
              <a:buFontTx/>
              <a:buChar char="•"/>
            </a:pPr>
            <a:r>
              <a:rPr lang="en-US" sz="900" dirty="0" smtClean="0"/>
              <a:t>Constrain customization to a pre-set range = large variety of specific, predetermined choices</a:t>
            </a:r>
          </a:p>
          <a:p>
            <a:pPr marL="650795" lvl="1" indent="-177778">
              <a:lnSpc>
                <a:spcPct val="80000"/>
              </a:lnSpc>
              <a:buFontTx/>
              <a:buChar char="•"/>
            </a:pPr>
            <a:r>
              <a:rPr lang="en-US" sz="900" dirty="0" smtClean="0"/>
              <a:t>In such manner that it can be delivered with a limited amount of flexibility on a flexible but standardized </a:t>
            </a:r>
            <a:r>
              <a:rPr lang="en-US" sz="900" b="1" dirty="0" smtClean="0"/>
              <a:t>flow shop </a:t>
            </a:r>
            <a:r>
              <a:rPr lang="en-US" sz="900" dirty="0" smtClean="0"/>
              <a:t>process = “commoditized variety/flexibility”</a:t>
            </a:r>
          </a:p>
          <a:p>
            <a:pPr marL="650795" lvl="1" indent="-177778">
              <a:lnSpc>
                <a:spcPct val="80000"/>
              </a:lnSpc>
              <a:buFontTx/>
              <a:buChar char="•"/>
            </a:pPr>
            <a:r>
              <a:rPr lang="en-US" sz="900" dirty="0" smtClean="0"/>
              <a:t>The key here is in “flexible flow” which is a compromise between a job shop and a single-flow shop. In contrast to a job shop, the flow shop process is fixed: it allows a finite number of “routes”.</a:t>
            </a:r>
          </a:p>
          <a:p>
            <a:pPr marL="650795" lvl="1" indent="-177778">
              <a:lnSpc>
                <a:spcPct val="80000"/>
              </a:lnSpc>
              <a:buFontTx/>
              <a:buChar char="•"/>
            </a:pPr>
            <a:r>
              <a:rPr lang="en-US" sz="900" dirty="0" smtClean="0"/>
              <a:t>Link to asset types: MC is better than a “linear combination” of job shop and standard flow shop b/c it typically is obtained not through a linear combination of two focused capacity sources, but through a single flexible asset that:</a:t>
            </a:r>
          </a:p>
          <a:p>
            <a:pPr marL="650795" lvl="1" indent="-177778">
              <a:lnSpc>
                <a:spcPct val="80000"/>
              </a:lnSpc>
              <a:buFontTx/>
              <a:buAutoNum type="arabicPeriod"/>
            </a:pPr>
            <a:r>
              <a:rPr lang="en-US" sz="900" dirty="0" smtClean="0"/>
              <a:t>Using some postponement and product tricks described in next slide to process MC.</a:t>
            </a:r>
          </a:p>
          <a:p>
            <a:pPr marL="650795" lvl="1" indent="-177778">
              <a:lnSpc>
                <a:spcPct val="80000"/>
              </a:lnSpc>
              <a:buFontTx/>
              <a:buAutoNum type="arabicPeriod"/>
            </a:pPr>
            <a:r>
              <a:rPr lang="en-US" sz="900" dirty="0" smtClean="0"/>
              <a:t>It could even produce both MC (MTO) and standard MTS goods using “spackling” mode: prioritize MTO and fill up remaining capacity with MTS so as to attain a smooth “spackled” end schedule. (See Schmidt &amp; </a:t>
            </a:r>
            <a:r>
              <a:rPr lang="en-US" sz="900" dirty="0" err="1" smtClean="0"/>
              <a:t>Cattani</a:t>
            </a:r>
            <a:r>
              <a:rPr lang="en-US" sz="900" dirty="0" smtClean="0"/>
              <a:t>)</a:t>
            </a:r>
          </a:p>
          <a:p>
            <a:pPr marL="177778" indent="-177778">
              <a:lnSpc>
                <a:spcPct val="80000"/>
              </a:lnSpc>
            </a:pPr>
            <a:endParaRPr lang="en-US" sz="900" dirty="0" smtClean="0"/>
          </a:p>
          <a:p>
            <a:pPr marL="177778" indent="-177778">
              <a:lnSpc>
                <a:spcPct val="80000"/>
              </a:lnSpc>
              <a:buFontTx/>
              <a:buChar char="•"/>
            </a:pPr>
            <a:endParaRPr lang="en-US" sz="900" dirty="0" smtClean="0"/>
          </a:p>
          <a:p>
            <a:pPr marL="177778" indent="-177778">
              <a:lnSpc>
                <a:spcPct val="80000"/>
              </a:lnSpc>
            </a:pPr>
            <a:r>
              <a:rPr lang="en-US" sz="900" dirty="0" smtClean="0"/>
              <a:t>Benefits: (http://www.build-to-order-consulting.com/mc.htm or "</a:t>
            </a:r>
            <a:r>
              <a:rPr lang="en-US" sz="900" b="1" dirty="0" smtClean="0"/>
              <a:t>Build-to-Order &amp; Mass Customization; the Ultimate Supply Chain Management and Lean Manufacturing Strategy</a:t>
            </a:r>
            <a:r>
              <a:rPr lang="en-US" sz="900" dirty="0" smtClean="0"/>
              <a:t> </a:t>
            </a:r>
            <a:r>
              <a:rPr lang="en-US" sz="900" b="1" i="1" dirty="0" smtClean="0"/>
              <a:t>for Low-Cost On-Demand Production without Forecasts or Inventory,"</a:t>
            </a:r>
            <a:r>
              <a:rPr lang="en-US" sz="900" b="1" dirty="0" smtClean="0"/>
              <a:t> </a:t>
            </a:r>
            <a:r>
              <a:rPr lang="en-US" sz="900" dirty="0" smtClean="0"/>
              <a:t>by Dr. David M. Anderson, (2004, CIM Press, 805-924-0200), Hardbound, 520 pages, ISBN 1-878072-30-7; $49.95. )</a:t>
            </a:r>
          </a:p>
          <a:p>
            <a:pPr marL="177778" indent="-177778">
              <a:lnSpc>
                <a:spcPct val="80000"/>
              </a:lnSpc>
            </a:pPr>
            <a:r>
              <a:rPr lang="en-US" sz="900" dirty="0" smtClean="0"/>
              <a:t>The biggest appeals of mass customization are being able to </a:t>
            </a:r>
          </a:p>
          <a:p>
            <a:pPr marL="177778" indent="-177778">
              <a:lnSpc>
                <a:spcPct val="80000"/>
              </a:lnSpc>
              <a:buFontTx/>
              <a:buAutoNum type="arabicParenBoth"/>
            </a:pPr>
            <a:r>
              <a:rPr lang="en-US" sz="900" u="sng" dirty="0" smtClean="0"/>
              <a:t>provide customized goods</a:t>
            </a:r>
            <a:r>
              <a:rPr lang="en-US" sz="900" dirty="0" smtClean="0"/>
              <a:t>, </a:t>
            </a:r>
          </a:p>
          <a:p>
            <a:pPr marL="177778" indent="-177778">
              <a:lnSpc>
                <a:spcPct val="80000"/>
              </a:lnSpc>
              <a:buFontTx/>
              <a:buAutoNum type="arabicParenBoth"/>
            </a:pPr>
            <a:r>
              <a:rPr lang="en-US" sz="900" dirty="0" smtClean="0"/>
              <a:t> quickly resupply stores with standard products that have just been sold with </a:t>
            </a:r>
            <a:r>
              <a:rPr lang="en-US" sz="900" dirty="0" smtClean="0">
                <a:hlinkClick r:id="rId3"/>
              </a:rPr>
              <a:t>built-to-order replacements</a:t>
            </a:r>
            <a:r>
              <a:rPr lang="en-US" sz="900" dirty="0" smtClean="0"/>
              <a:t>, and </a:t>
            </a:r>
          </a:p>
          <a:p>
            <a:pPr marL="177778" indent="-177778">
              <a:lnSpc>
                <a:spcPct val="80000"/>
              </a:lnSpc>
              <a:buFontTx/>
              <a:buAutoNum type="arabicParenBoth"/>
            </a:pPr>
            <a:r>
              <a:rPr lang="en-US" sz="900" dirty="0" smtClean="0"/>
              <a:t>, for industrial suppliers, to be able to respond on-demand to assemblers’ pull signals, which may be part of the spontaneous supply chain for the first two cases.  [JVM: this has nothing to do with MC, but only MTO]</a:t>
            </a:r>
          </a:p>
          <a:p>
            <a:pPr marL="177778" indent="-177778">
              <a:lnSpc>
                <a:spcPct val="80000"/>
              </a:lnSpc>
            </a:pPr>
            <a:endParaRPr lang="en-US" sz="900" dirty="0" smtClean="0"/>
          </a:p>
          <a:p>
            <a:pPr marL="177778" indent="-177778">
              <a:lnSpc>
                <a:spcPct val="80000"/>
              </a:lnSpc>
            </a:pPr>
            <a:r>
              <a:rPr lang="en-US" sz="900" dirty="0" smtClean="0"/>
              <a:t>Downsides:  No matter how advanced the technology and possibilities go, there will always be some quantity of products that are simple made one way in one size for all interested customers.  This is true for several reasons including that:</a:t>
            </a:r>
          </a:p>
          <a:p>
            <a:pPr marL="177778" indent="-177778">
              <a:lnSpc>
                <a:spcPct val="80000"/>
              </a:lnSpc>
              <a:buFontTx/>
              <a:buChar char="•"/>
            </a:pPr>
            <a:r>
              <a:rPr lang="en-US" sz="900" dirty="0" smtClean="0"/>
              <a:t>Mass customized goods compete with standard goods which may be available right now at stores or dealers. For all of the above benefits to accrue, speed is imperative to minimize </a:t>
            </a:r>
            <a:r>
              <a:rPr lang="en-US" sz="900" u="sng" dirty="0" smtClean="0"/>
              <a:t>mass customization’s biggest vulnerability: waiting</a:t>
            </a:r>
            <a:r>
              <a:rPr lang="en-US" sz="900" dirty="0" smtClean="0"/>
              <a:t>. </a:t>
            </a:r>
          </a:p>
          <a:p>
            <a:pPr marL="177778" indent="-177778">
              <a:lnSpc>
                <a:spcPct val="80000"/>
              </a:lnSpc>
              <a:buFontTx/>
              <a:buChar char="•"/>
            </a:pPr>
            <a:r>
              <a:rPr lang="en-US" sz="900" u="sng" dirty="0" smtClean="0"/>
              <a:t>people love to shop in stores, always have and always will</a:t>
            </a:r>
            <a:r>
              <a:rPr lang="en-US" sz="900" dirty="0" smtClean="0"/>
              <a:t>. Some products (like a computer) will have so many different permutations, it will be impossible for a company to offer all of them in a retail setting. </a:t>
            </a:r>
          </a:p>
          <a:p>
            <a:pPr marL="177778" indent="-177778">
              <a:lnSpc>
                <a:spcPct val="80000"/>
              </a:lnSpc>
              <a:buFontTx/>
              <a:buChar char="•"/>
            </a:pPr>
            <a:r>
              <a:rPr lang="en-US" sz="900" u="sng" dirty="0" smtClean="0"/>
              <a:t>some folks don’t want choices</a:t>
            </a:r>
            <a:r>
              <a:rPr lang="en-US" sz="900" dirty="0" smtClean="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dirty="0" smtClean="0"/>
              <a:t>Talk about jam </a:t>
            </a:r>
            <a:r>
              <a:rPr lang="en-US" sz="900" i="1" dirty="0" err="1" smtClean="0"/>
              <a:t>experiement</a:t>
            </a:r>
            <a:r>
              <a:rPr lang="en-US" sz="900" i="1" dirty="0" smtClean="0"/>
              <a:t>: 36sku, 3% sales v. 6 SKUs 33%.</a:t>
            </a:r>
            <a:endParaRPr lang="en-US" sz="900" dirty="0" smtClean="0"/>
          </a:p>
          <a:p>
            <a:pPr marL="177778" indent="-177778">
              <a:lnSpc>
                <a:spcPct val="80000"/>
              </a:lnSpc>
              <a:buFontTx/>
              <a:buChar char="•"/>
            </a:pPr>
            <a:r>
              <a:rPr lang="en-US" sz="900" dirty="0" smtClean="0"/>
              <a:t>Offering flexibility usually translates into a </a:t>
            </a:r>
            <a:r>
              <a:rPr lang="en-US" sz="900" u="sng" dirty="0" smtClean="0"/>
              <a:t>sharp rise in cost of delivery</a:t>
            </a:r>
            <a:r>
              <a:rPr lang="en-US" sz="900" dirty="0" smtClean="0"/>
              <a:t> because of tremendous </a:t>
            </a:r>
            <a:r>
              <a:rPr lang="en-US" sz="900" u="sng" dirty="0" smtClean="0"/>
              <a:t>increase in variability and underutilization of assets</a:t>
            </a:r>
            <a:endParaRPr lang="en-US" sz="900"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65080"/>
            <a:fld id="{AB2E02A9-B5FB-4C5C-9C0E-3778A9A3C0E0}" type="datetime1">
              <a:rPr lang="en-US" smtClean="0"/>
              <a:pPr defTabSz="965080"/>
              <a:t>1/11/2012</a:t>
            </a:fld>
            <a:endParaRPr lang="en-US" dirty="0" smtClean="0"/>
          </a:p>
        </p:txBody>
      </p:sp>
      <p:sp>
        <p:nvSpPr>
          <p:cNvPr id="120836" name="Rectangle 6"/>
          <p:cNvSpPr>
            <a:spLocks noGrp="1" noChangeArrowheads="1"/>
          </p:cNvSpPr>
          <p:nvPr>
            <p:ph type="ftr" sz="quarter" idx="4"/>
          </p:nvPr>
        </p:nvSpPr>
        <p:spPr>
          <a:noFill/>
        </p:spPr>
        <p:txBody>
          <a:bodyPr/>
          <a:lstStyle/>
          <a:p>
            <a:pPr defTabSz="965080"/>
            <a:r>
              <a:rPr lang="en-US" dirty="0" smtClean="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41301" y="3844926"/>
            <a:ext cx="6832601" cy="5532438"/>
          </a:xfrm>
          <a:noFill/>
          <a:ln/>
        </p:spPr>
        <p:txBody>
          <a:bodyPr/>
          <a:lstStyle/>
          <a:p>
            <a:r>
              <a:rPr lang="en-US" sz="900" dirty="0" smtClean="0"/>
              <a:t>Product:</a:t>
            </a:r>
          </a:p>
          <a:p>
            <a:r>
              <a:rPr lang="en-US" sz="900" dirty="0" smtClean="0"/>
              <a:t>For fast and easy production, mass customization products should be </a:t>
            </a:r>
            <a:r>
              <a:rPr lang="en-US" sz="900" dirty="0" smtClean="0">
                <a:hlinkClick r:id="rId3"/>
              </a:rPr>
              <a:t>d</a:t>
            </a:r>
            <a:r>
              <a:rPr lang="en-US" sz="900" i="1" dirty="0" smtClean="0">
                <a:hlinkClick r:id="rId3"/>
              </a:rPr>
              <a:t>esigned for manufacturability</a:t>
            </a:r>
            <a:r>
              <a:rPr lang="en-US" sz="900" i="1" dirty="0" smtClean="0"/>
              <a:t>.4  </a:t>
            </a:r>
            <a:r>
              <a:rPr lang="en-US" sz="900" dirty="0" smtClean="0"/>
              <a:t>A key element of DFM is designing for lean production, build-to-order, and mass customization.  Products should be developed in synergistic product </a:t>
            </a:r>
            <a:r>
              <a:rPr lang="en-US" sz="900" i="1" dirty="0" smtClean="0"/>
              <a:t>families</a:t>
            </a:r>
            <a:r>
              <a:rPr lang="en-US" sz="900" dirty="0" smtClean="0"/>
              <a:t> and be designed around aggressively standardized parts and materials, designed for no setup, and designed for CNC programmable machine tools. </a:t>
            </a:r>
          </a:p>
          <a:p>
            <a:endParaRPr lang="en-US" sz="900" dirty="0" smtClean="0"/>
          </a:p>
          <a:p>
            <a:r>
              <a:rPr lang="en-US" sz="900" b="1" dirty="0" smtClean="0">
                <a:hlinkClick r:id="rId4"/>
              </a:rPr>
              <a:t>Standardization</a:t>
            </a:r>
            <a:r>
              <a:rPr lang="en-US" sz="900" b="1" dirty="0" smtClean="0"/>
              <a:t>. </a:t>
            </a:r>
            <a:r>
              <a:rPr lang="en-US" sz="900" dirty="0" smtClean="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dirty="0" smtClean="0"/>
          </a:p>
          <a:p>
            <a:r>
              <a:rPr lang="en-US" sz="900" b="1" dirty="0" smtClean="0"/>
              <a:t>How Products are Customized: see my Flex chapter</a:t>
            </a:r>
          </a:p>
          <a:p>
            <a:r>
              <a:rPr lang="en-US" sz="900" dirty="0" smtClean="0"/>
              <a:t>Standard &gt; common part/platform &gt; modular.  Orthogonal = adaptable design (reversible/adjustable or irreversible/dimensional)</a:t>
            </a:r>
          </a:p>
          <a:p>
            <a:r>
              <a:rPr lang="en-US" sz="900" dirty="0" smtClean="0">
                <a:solidFill>
                  <a:srgbClr val="FF0000"/>
                </a:solidFill>
              </a:rPr>
              <a:t>Stress that these are orthogonal dimensions. Give examples.</a:t>
            </a:r>
          </a:p>
          <a:p>
            <a:r>
              <a:rPr lang="en-US" sz="900" dirty="0" smtClean="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dirty="0" smtClean="0"/>
          </a:p>
          <a:p>
            <a:r>
              <a:rPr lang="en-US" sz="900" b="1" dirty="0" smtClean="0"/>
              <a:t>Modular Customization. </a:t>
            </a:r>
            <a:r>
              <a:rPr lang="en-US" sz="900" dirty="0" smtClean="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dirty="0" smtClean="0">
                <a:solidFill>
                  <a:srgbClr val="FF0000"/>
                </a:solidFill>
              </a:rPr>
              <a:t>Example: computers (DELL) = Mix &amp; Match</a:t>
            </a:r>
          </a:p>
          <a:p>
            <a:r>
              <a:rPr lang="en-US" sz="900" b="1" dirty="0" smtClean="0"/>
              <a:t>Adjustable Customization. </a:t>
            </a:r>
            <a:r>
              <a:rPr lang="en-US" sz="900" dirty="0" smtClean="0"/>
              <a:t>Adjustments are a </a:t>
            </a:r>
            <a:r>
              <a:rPr lang="en-US" sz="900" i="1" dirty="0" smtClean="0"/>
              <a:t>reversible</a:t>
            </a:r>
            <a:r>
              <a:rPr lang="en-US" sz="900" dirty="0" smtClean="0"/>
              <a:t> way to customize a product, such as mechanical or electrical adjustments. Adjustments could be infinitely variable. Discrete adjustments, or </a:t>
            </a:r>
            <a:r>
              <a:rPr lang="en-US" sz="900" i="1" dirty="0" smtClean="0"/>
              <a:t>configurations,</a:t>
            </a:r>
            <a:r>
              <a:rPr lang="en-US" sz="900" dirty="0" smtClean="0"/>
              <a:t> would represent few choices, such as those provided by electronic switches, jumpers, cables, or discrete software controlled configurations. These adjustments and configurations make the product </a:t>
            </a:r>
            <a:r>
              <a:rPr lang="en-US" sz="900" i="1" dirty="0" smtClean="0"/>
              <a:t>customizable</a:t>
            </a:r>
            <a:r>
              <a:rPr lang="en-US" sz="900" dirty="0" smtClean="0"/>
              <a:t> by the factory, by dealers, or by customer. Software can be customized by user-defined settings or by </a:t>
            </a:r>
            <a:r>
              <a:rPr lang="en-US" sz="900" i="1" dirty="0" smtClean="0"/>
              <a:t>table driven programming</a:t>
            </a:r>
            <a:r>
              <a:rPr lang="en-US" sz="900" dirty="0" smtClean="0"/>
              <a:t> in which the software is specifically written to accommodate variables that can be customized by entering customer data into a table. The result is customized software that does not does not have to be debugged.6</a:t>
            </a:r>
          </a:p>
          <a:p>
            <a:r>
              <a:rPr lang="en-US" sz="900" dirty="0" smtClean="0">
                <a:solidFill>
                  <a:srgbClr val="FF0000"/>
                </a:solidFill>
              </a:rPr>
              <a:t>Example: customizable SUUNTO watches: the core is fully functional, customize by “turning off features”.</a:t>
            </a:r>
          </a:p>
          <a:p>
            <a:r>
              <a:rPr lang="en-US" sz="900" b="1" dirty="0" smtClean="0"/>
              <a:t>Dimensional Customization. </a:t>
            </a:r>
            <a:r>
              <a:rPr lang="en-US" sz="900" dirty="0" smtClean="0"/>
              <a:t>Dimensional customization involves a </a:t>
            </a:r>
            <a:r>
              <a:rPr lang="en-US" sz="900" i="1" dirty="0" smtClean="0"/>
              <a:t>permanent</a:t>
            </a:r>
            <a:r>
              <a:rPr lang="en-US" sz="900" dirty="0" smtClean="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dirty="0" smtClean="0"/>
              <a:t>parametric CAD</a:t>
            </a:r>
            <a:r>
              <a:rPr lang="en-US" sz="900" dirty="0" smtClean="0"/>
              <a:t> (see discussion below).</a:t>
            </a:r>
          </a:p>
          <a:p>
            <a:r>
              <a:rPr lang="en-US" sz="900" dirty="0" smtClean="0">
                <a:solidFill>
                  <a:srgbClr val="FF0000"/>
                </a:solidFill>
              </a:rPr>
              <a:t>Example: Timbuk2 bags, tailoring, paint mix (once customized, cannot be undone)</a:t>
            </a:r>
          </a:p>
          <a:p>
            <a:r>
              <a:rPr lang="en-US" sz="900" dirty="0" smtClean="0">
                <a:solidFill>
                  <a:srgbClr val="FF0000"/>
                </a:solidFill>
              </a:rPr>
              <a:t>I would say two ways: modular and adjustable, where adjustable is either reversible or not.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65080"/>
            <a:fld id="{FEC1E790-3940-4F78-B2D4-BFEBE63A5A39}" type="datetime1">
              <a:rPr lang="en-US" smtClean="0"/>
              <a:pPr defTabSz="965080"/>
              <a:t>1/11/2012</a:t>
            </a:fld>
            <a:endParaRPr lang="en-US" dirty="0" smtClean="0"/>
          </a:p>
        </p:txBody>
      </p:sp>
      <p:sp>
        <p:nvSpPr>
          <p:cNvPr id="121860" name="Rectangle 6"/>
          <p:cNvSpPr>
            <a:spLocks noGrp="1" noChangeArrowheads="1"/>
          </p:cNvSpPr>
          <p:nvPr>
            <p:ph type="ftr" sz="quarter" idx="4"/>
          </p:nvPr>
        </p:nvSpPr>
        <p:spPr>
          <a:noFill/>
        </p:spPr>
        <p:txBody>
          <a:bodyPr/>
          <a:lstStyle/>
          <a:p>
            <a:pPr defTabSz="965080"/>
            <a:r>
              <a:rPr lang="en-US" dirty="0" smtClean="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772025"/>
            <a:ext cx="3589338" cy="2527300"/>
          </a:xfrm>
          <a:prstGeom prst="rect">
            <a:avLst/>
          </a:prstGeom>
          <a:noFill/>
          <a:ln w="9525">
            <a:noFill/>
            <a:miter lim="800000"/>
            <a:headEnd/>
            <a:tailEnd/>
          </a:ln>
        </p:spPr>
        <p:txBody>
          <a:bodyPr lIns="95779" tIns="47891" rIns="95779" bIns="47891"/>
          <a:lstStyle/>
          <a:p>
            <a:pPr marL="231746" indent="-231746" eaLnBrk="0" hangingPunct="0">
              <a:lnSpc>
                <a:spcPct val="90000"/>
              </a:lnSpc>
              <a:spcBef>
                <a:spcPct val="30000"/>
              </a:spcBef>
            </a:pPr>
            <a:r>
              <a:rPr lang="en-US" sz="800" dirty="0">
                <a:latin typeface="Arial" pitchFamily="34" charset="0"/>
              </a:rPr>
              <a:t>1. </a:t>
            </a:r>
            <a:r>
              <a:rPr lang="en-US" sz="800" i="1" dirty="0">
                <a:latin typeface="Arial" pitchFamily="34" charset="0"/>
              </a:rPr>
              <a:t>Direct</a:t>
            </a:r>
            <a:r>
              <a:rPr lang="en-US" sz="800" dirty="0">
                <a:latin typeface="Arial" pitchFamily="34" charset="0"/>
              </a:rPr>
              <a:t> contact and sales: shrink the supply chain</a:t>
            </a:r>
          </a:p>
          <a:p>
            <a:pPr marL="522223" lvl="1" indent="-171429" eaLnBrk="0" hangingPunct="0">
              <a:lnSpc>
                <a:spcPct val="90000"/>
              </a:lnSpc>
              <a:spcBef>
                <a:spcPct val="30000"/>
              </a:spcBef>
            </a:pPr>
            <a:r>
              <a:rPr lang="en-US" sz="800" dirty="0">
                <a:latin typeface="Arial" pitchFamily="34" charset="0"/>
              </a:rPr>
              <a:t>0	Higher margins from eliminating intermediaries</a:t>
            </a:r>
          </a:p>
          <a:p>
            <a:pPr marL="231746" indent="-231746" eaLnBrk="0" hangingPunct="0">
              <a:lnSpc>
                <a:spcPct val="90000"/>
              </a:lnSpc>
              <a:spcBef>
                <a:spcPct val="30000"/>
              </a:spcBef>
            </a:pPr>
            <a:r>
              <a:rPr lang="en-US" sz="800" dirty="0">
                <a:latin typeface="Arial" pitchFamily="34" charset="0"/>
              </a:rPr>
              <a:t>2. On-line information allows:</a:t>
            </a:r>
          </a:p>
          <a:p>
            <a:pPr marL="522223" lvl="1" indent="-171429" eaLnBrk="0" hangingPunct="0">
              <a:lnSpc>
                <a:spcPct val="90000"/>
              </a:lnSpc>
              <a:spcBef>
                <a:spcPct val="30000"/>
              </a:spcBef>
            </a:pPr>
            <a:r>
              <a:rPr lang="en-US" sz="800" dirty="0">
                <a:solidFill>
                  <a:srgbClr val="33CC33"/>
                </a:solidFill>
                <a:latin typeface="Arial" pitchFamily="34" charset="0"/>
              </a:rPr>
              <a:t>+ Flexibility on price, product portfolio and promotions</a:t>
            </a:r>
          </a:p>
          <a:p>
            <a:pPr marL="522223" lvl="1" indent="-171429" eaLnBrk="0" hangingPunct="0">
              <a:lnSpc>
                <a:spcPct val="90000"/>
              </a:lnSpc>
              <a:spcBef>
                <a:spcPct val="30000"/>
              </a:spcBef>
            </a:pPr>
            <a:r>
              <a:rPr lang="en-US" sz="800" dirty="0">
                <a:solidFill>
                  <a:srgbClr val="33CC33"/>
                </a:solidFill>
                <a:latin typeface="Arial" pitchFamily="34" charset="0"/>
              </a:rPr>
              <a:t>- Wider product portfolio: specialty items</a:t>
            </a:r>
          </a:p>
          <a:p>
            <a:pPr marL="522223" lvl="1" indent="-171429" eaLnBrk="0" hangingPunct="0">
              <a:lnSpc>
                <a:spcPct val="90000"/>
              </a:lnSpc>
              <a:spcBef>
                <a:spcPct val="30000"/>
              </a:spcBef>
            </a:pPr>
            <a:r>
              <a:rPr lang="en-US" sz="800" dirty="0">
                <a:latin typeface="Arial" pitchFamily="34" charset="0"/>
              </a:rPr>
              <a:t>-	Faster time to market</a:t>
            </a:r>
          </a:p>
          <a:p>
            <a:pPr marL="231746" indent="-231746" eaLnBrk="0" hangingPunct="0">
              <a:lnSpc>
                <a:spcPct val="90000"/>
              </a:lnSpc>
              <a:spcBef>
                <a:spcPct val="30000"/>
              </a:spcBef>
            </a:pPr>
            <a:r>
              <a:rPr lang="en-US" sz="800" dirty="0">
                <a:latin typeface="Arial" pitchFamily="34" charset="0"/>
              </a:rPr>
              <a:t>3. On-line negotiations of prices and contract terms:</a:t>
            </a:r>
          </a:p>
          <a:p>
            <a:pPr marL="522223" lvl="1" indent="-171429" eaLnBrk="0" hangingPunct="0">
              <a:lnSpc>
                <a:spcPct val="90000"/>
              </a:lnSpc>
              <a:spcBef>
                <a:spcPct val="30000"/>
              </a:spcBef>
            </a:pPr>
            <a:r>
              <a:rPr lang="en-US" sz="800" dirty="0">
                <a:solidFill>
                  <a:srgbClr val="33CC33"/>
                </a:solidFill>
                <a:latin typeface="Arial" pitchFamily="34" charset="0"/>
              </a:rPr>
              <a:t>+ Price and Service customization: menus, shopping lists</a:t>
            </a:r>
          </a:p>
          <a:p>
            <a:pPr marL="522223" lvl="1" indent="-171429" eaLnBrk="0" hangingPunct="0">
              <a:lnSpc>
                <a:spcPct val="90000"/>
              </a:lnSpc>
              <a:spcBef>
                <a:spcPct val="30000"/>
              </a:spcBef>
            </a:pPr>
            <a:r>
              <a:rPr lang="en-US" sz="800" dirty="0">
                <a:solidFill>
                  <a:srgbClr val="FF0000"/>
                </a:solidFill>
                <a:latin typeface="Arial" pitchFamily="34" charset="0"/>
              </a:rPr>
              <a:t>0 Downward price pressure due to increased competition</a:t>
            </a:r>
          </a:p>
          <a:p>
            <a:pPr marL="231746" indent="-231746" eaLnBrk="0" hangingPunct="0">
              <a:lnSpc>
                <a:spcPct val="90000"/>
              </a:lnSpc>
              <a:spcBef>
                <a:spcPct val="30000"/>
              </a:spcBef>
            </a:pPr>
            <a:r>
              <a:rPr lang="en-US" sz="800" dirty="0">
                <a:latin typeface="Arial" pitchFamily="34" charset="0"/>
              </a:rPr>
              <a:t>4. Order placement and tracking: </a:t>
            </a:r>
          </a:p>
          <a:p>
            <a:pPr marL="522223" lvl="1" indent="-171429" eaLnBrk="0" hangingPunct="0">
              <a:lnSpc>
                <a:spcPct val="90000"/>
              </a:lnSpc>
              <a:spcBef>
                <a:spcPct val="30000"/>
              </a:spcBef>
            </a:pPr>
            <a:r>
              <a:rPr lang="en-US" sz="800" dirty="0">
                <a:solidFill>
                  <a:srgbClr val="33CC33"/>
                </a:solidFill>
                <a:latin typeface="Arial" pitchFamily="34" charset="0"/>
              </a:rPr>
              <a:t>++ Access at anytime from any place: convenience</a:t>
            </a:r>
          </a:p>
          <a:p>
            <a:pPr marL="231746" indent="-231746" eaLnBrk="0" hangingPunct="0">
              <a:lnSpc>
                <a:spcPct val="90000"/>
              </a:lnSpc>
              <a:spcBef>
                <a:spcPct val="30000"/>
              </a:spcBef>
            </a:pPr>
            <a:r>
              <a:rPr lang="en-US" sz="800" dirty="0">
                <a:latin typeface="Arial" pitchFamily="34" charset="0"/>
              </a:rPr>
              <a:t>5. Fulfillment: </a:t>
            </a:r>
            <a:r>
              <a:rPr lang="en-US" sz="800" i="1" dirty="0">
                <a:latin typeface="Arial" pitchFamily="34" charset="0"/>
              </a:rPr>
              <a:t>they bring it!</a:t>
            </a:r>
            <a:endParaRPr lang="en-US" sz="800" dirty="0">
              <a:latin typeface="Arial" pitchFamily="34" charset="0"/>
            </a:endParaRPr>
          </a:p>
          <a:p>
            <a:pPr marL="522223" lvl="1" indent="-171429" eaLnBrk="0" hangingPunct="0">
              <a:lnSpc>
                <a:spcPct val="90000"/>
              </a:lnSpc>
              <a:spcBef>
                <a:spcPct val="30000"/>
              </a:spcBef>
            </a:pPr>
            <a:r>
              <a:rPr lang="en-US" sz="800" dirty="0">
                <a:latin typeface="Arial" pitchFamily="34" charset="0"/>
              </a:rPr>
              <a:t>0	Increased availability by aggregating information</a:t>
            </a:r>
          </a:p>
          <a:p>
            <a:pPr marL="522223" lvl="1" indent="-171429" eaLnBrk="0" hangingPunct="0">
              <a:lnSpc>
                <a:spcPct val="90000"/>
              </a:lnSpc>
              <a:spcBef>
                <a:spcPct val="30000"/>
              </a:spcBef>
            </a:pPr>
            <a:r>
              <a:rPr lang="en-US" sz="800" b="1" dirty="0">
                <a:solidFill>
                  <a:srgbClr val="FF0000"/>
                </a:solidFill>
                <a:latin typeface="Arial" pitchFamily="34" charset="0"/>
              </a:rPr>
              <a:t>- Longer</a:t>
            </a:r>
            <a:r>
              <a:rPr lang="en-US" sz="800" dirty="0">
                <a:solidFill>
                  <a:srgbClr val="FF0000"/>
                </a:solidFill>
                <a:latin typeface="Arial" pitchFamily="34" charset="0"/>
              </a:rPr>
              <a:t> response time than store</a:t>
            </a:r>
          </a:p>
          <a:p>
            <a:pPr marL="522223" lvl="1" indent="-171429" eaLnBrk="0" hangingPunct="0">
              <a:lnSpc>
                <a:spcPct val="90000"/>
              </a:lnSpc>
              <a:spcBef>
                <a:spcPct val="30000"/>
              </a:spcBef>
            </a:pPr>
            <a:r>
              <a:rPr lang="en-US" sz="800" dirty="0">
                <a:latin typeface="Arial" pitchFamily="34" charset="0"/>
              </a:rPr>
              <a:t>0	Increased choice of delivery options</a:t>
            </a:r>
          </a:p>
          <a:p>
            <a:pPr marL="231746" indent="-231746" eaLnBrk="0" hangingPunct="0">
              <a:lnSpc>
                <a:spcPct val="90000"/>
              </a:lnSpc>
              <a:spcBef>
                <a:spcPct val="30000"/>
              </a:spcBef>
            </a:pPr>
            <a:r>
              <a:rPr lang="en-US" sz="800" dirty="0">
                <a:latin typeface="Arial" pitchFamily="34" charset="0"/>
              </a:rPr>
              <a:t>6. Efficient funds transfer - reduce working capital</a:t>
            </a:r>
          </a:p>
        </p:txBody>
      </p:sp>
      <p:sp>
        <p:nvSpPr>
          <p:cNvPr id="121863" name="Rectangle 5"/>
          <p:cNvSpPr>
            <a:spLocks noChangeArrowheads="1"/>
          </p:cNvSpPr>
          <p:nvPr/>
        </p:nvSpPr>
        <p:spPr bwMode="auto">
          <a:xfrm>
            <a:off x="3192464" y="4789488"/>
            <a:ext cx="4122737" cy="2360612"/>
          </a:xfrm>
          <a:prstGeom prst="rect">
            <a:avLst/>
          </a:prstGeom>
          <a:noFill/>
          <a:ln w="9525">
            <a:noFill/>
            <a:miter lim="800000"/>
            <a:headEnd/>
            <a:tailEnd/>
          </a:ln>
        </p:spPr>
        <p:txBody>
          <a:bodyPr lIns="95779" tIns="47891" rIns="95779" bIns="47891"/>
          <a:lstStyle/>
          <a:p>
            <a:pPr marL="236508" indent="-236508" eaLnBrk="0" hangingPunct="0">
              <a:lnSpc>
                <a:spcPct val="90000"/>
              </a:lnSpc>
              <a:spcBef>
                <a:spcPct val="30000"/>
              </a:spcBef>
            </a:pPr>
            <a:r>
              <a:rPr lang="en-US" sz="800" dirty="0">
                <a:latin typeface="Arial" pitchFamily="34" charset="0"/>
              </a:rPr>
              <a:t>1. Capacity &amp; Facilities: </a:t>
            </a:r>
          </a:p>
          <a:p>
            <a:pPr marL="512699" lvl="1" indent="-157144" eaLnBrk="0" hangingPunct="0">
              <a:lnSpc>
                <a:spcPct val="90000"/>
              </a:lnSpc>
              <a:spcBef>
                <a:spcPct val="30000"/>
              </a:spcBef>
            </a:pPr>
            <a:r>
              <a:rPr lang="en-US" sz="800" dirty="0">
                <a:solidFill>
                  <a:srgbClr val="33CC33"/>
                </a:solidFill>
                <a:latin typeface="Arial" pitchFamily="34" charset="0"/>
              </a:rPr>
              <a:t>+ Site costs: eliminate intermediaries or retail and distribution sites: </a:t>
            </a:r>
            <a:r>
              <a:rPr lang="en-US" sz="1000" i="1" dirty="0">
                <a:solidFill>
                  <a:srgbClr val="33CC33"/>
                </a:solidFill>
              </a:rPr>
              <a:t>– </a:t>
            </a:r>
            <a:r>
              <a:rPr lang="en-US" sz="1000" dirty="0" err="1">
                <a:solidFill>
                  <a:srgbClr val="33CC33"/>
                </a:solidFill>
                <a:latin typeface="Symbol" pitchFamily="18" charset="2"/>
              </a:rPr>
              <a:t>D</a:t>
            </a:r>
            <a:r>
              <a:rPr lang="en-US" sz="1000" i="1" dirty="0" err="1">
                <a:solidFill>
                  <a:srgbClr val="33CC33"/>
                </a:solidFill>
              </a:rPr>
              <a:t>C</a:t>
            </a:r>
            <a:r>
              <a:rPr lang="en-US" sz="1000" baseline="-25000" dirty="0" err="1">
                <a:solidFill>
                  <a:srgbClr val="33CC33"/>
                </a:solidFill>
              </a:rPr>
              <a:t>no</a:t>
            </a:r>
            <a:r>
              <a:rPr lang="en-US" sz="1000" baseline="-25000" dirty="0">
                <a:solidFill>
                  <a:srgbClr val="33CC33"/>
                </a:solidFill>
              </a:rPr>
              <a:t> retail stores</a:t>
            </a:r>
            <a:endParaRPr lang="en-US" sz="800" dirty="0">
              <a:solidFill>
                <a:srgbClr val="33CC33"/>
              </a:solidFill>
              <a:latin typeface="Arial" pitchFamily="34" charset="0"/>
            </a:endParaRPr>
          </a:p>
          <a:p>
            <a:pPr marL="512699" lvl="1" indent="-157144" eaLnBrk="0" hangingPunct="0">
              <a:lnSpc>
                <a:spcPct val="90000"/>
              </a:lnSpc>
              <a:spcBef>
                <a:spcPct val="30000"/>
              </a:spcBef>
            </a:pPr>
            <a:r>
              <a:rPr lang="en-US" sz="800" dirty="0">
                <a:solidFill>
                  <a:srgbClr val="FF0000"/>
                </a:solidFill>
                <a:latin typeface="Arial" pitchFamily="34" charset="0"/>
              </a:rPr>
              <a:t>- Processing costs: customer participation, smooth capacity </a:t>
            </a:r>
            <a:r>
              <a:rPr lang="en-US" sz="800" dirty="0" err="1">
                <a:solidFill>
                  <a:srgbClr val="FF0000"/>
                </a:solidFill>
                <a:latin typeface="Arial" pitchFamily="34" charset="0"/>
              </a:rPr>
              <a:t>req’s</a:t>
            </a:r>
            <a:r>
              <a:rPr lang="en-US" sz="800" dirty="0">
                <a:solidFill>
                  <a:srgbClr val="FF0000"/>
                </a:solidFill>
                <a:latin typeface="Arial" pitchFamily="34" charset="0"/>
              </a:rPr>
              <a:t>: </a:t>
            </a:r>
            <a:r>
              <a:rPr lang="en-US" sz="1000" i="1" dirty="0">
                <a:solidFill>
                  <a:srgbClr val="FF0000"/>
                </a:solidFill>
              </a:rPr>
              <a:t>+ </a:t>
            </a:r>
            <a:r>
              <a:rPr lang="en-US" sz="1000" dirty="0">
                <a:solidFill>
                  <a:srgbClr val="FF0000"/>
                </a:solidFill>
                <a:latin typeface="Symbol" pitchFamily="18" charset="2"/>
              </a:rPr>
              <a:t>D</a:t>
            </a:r>
            <a:r>
              <a:rPr lang="en-US" sz="1000" i="1" dirty="0">
                <a:solidFill>
                  <a:srgbClr val="FF0000"/>
                </a:solidFill>
              </a:rPr>
              <a:t>C</a:t>
            </a:r>
            <a:r>
              <a:rPr lang="en-US" sz="1000" baseline="-25000" dirty="0">
                <a:solidFill>
                  <a:srgbClr val="FF0000"/>
                </a:solidFill>
              </a:rPr>
              <a:t>P&amp;P</a:t>
            </a:r>
            <a:endParaRPr lang="en-US" sz="800" dirty="0">
              <a:solidFill>
                <a:srgbClr val="FF0000"/>
              </a:solidFill>
              <a:latin typeface="Arial" pitchFamily="34" charset="0"/>
            </a:endParaRPr>
          </a:p>
          <a:p>
            <a:pPr marL="236508" indent="-236508" eaLnBrk="0" hangingPunct="0">
              <a:lnSpc>
                <a:spcPct val="90000"/>
              </a:lnSpc>
              <a:spcBef>
                <a:spcPct val="30000"/>
              </a:spcBef>
            </a:pPr>
            <a:r>
              <a:rPr lang="en-US" sz="800" dirty="0">
                <a:latin typeface="Arial" pitchFamily="34" charset="0"/>
              </a:rPr>
              <a:t>2. Vertical Integration</a:t>
            </a:r>
          </a:p>
          <a:p>
            <a:pPr marL="512699" lvl="1" indent="-157144" eaLnBrk="0" hangingPunct="0">
              <a:lnSpc>
                <a:spcPct val="90000"/>
              </a:lnSpc>
              <a:spcBef>
                <a:spcPct val="30000"/>
              </a:spcBef>
            </a:pPr>
            <a:r>
              <a:rPr lang="en-US" sz="800" dirty="0">
                <a:latin typeface="Arial" pitchFamily="34" charset="0"/>
              </a:rPr>
              <a:t>- with </a:t>
            </a:r>
            <a:r>
              <a:rPr lang="en-US" sz="800" dirty="0">
                <a:solidFill>
                  <a:srgbClr val="FF0000"/>
                </a:solidFill>
                <a:latin typeface="Arial" pitchFamily="34" charset="0"/>
              </a:rPr>
              <a:t>upstream suppliers</a:t>
            </a:r>
            <a:r>
              <a:rPr lang="en-US" sz="800" dirty="0">
                <a:latin typeface="Arial" pitchFamily="34" charset="0"/>
              </a:rPr>
              <a:t>, production &amp; logistics 	 </a:t>
            </a:r>
            <a:r>
              <a:rPr lang="en-US" sz="800" dirty="0">
                <a:solidFill>
                  <a:srgbClr val="FF3300"/>
                </a:solidFill>
                <a:latin typeface="Symbol" pitchFamily="18" charset="2"/>
              </a:rPr>
              <a:t>+ </a:t>
            </a:r>
            <a:r>
              <a:rPr lang="en-US" sz="800" dirty="0" err="1">
                <a:solidFill>
                  <a:srgbClr val="FF3300"/>
                </a:solidFill>
                <a:latin typeface="Symbol" pitchFamily="18" charset="2"/>
              </a:rPr>
              <a:t>D</a:t>
            </a:r>
            <a:r>
              <a:rPr lang="en-US" sz="800" i="1" dirty="0" err="1">
                <a:solidFill>
                  <a:srgbClr val="FF3300"/>
                </a:solidFill>
              </a:rPr>
              <a:t>C</a:t>
            </a:r>
            <a:r>
              <a:rPr lang="en-US" sz="800" baseline="-25000" dirty="0" err="1">
                <a:solidFill>
                  <a:srgbClr val="FF3300"/>
                </a:solidFill>
              </a:rPr>
              <a:t>sourcing</a:t>
            </a:r>
            <a:endParaRPr lang="en-US" sz="600" i="1" dirty="0">
              <a:latin typeface="Arial" pitchFamily="34" charset="0"/>
            </a:endParaRPr>
          </a:p>
          <a:p>
            <a:pPr marL="512699" lvl="1" indent="-157144" eaLnBrk="0" hangingPunct="0">
              <a:lnSpc>
                <a:spcPct val="90000"/>
              </a:lnSpc>
              <a:spcBef>
                <a:spcPct val="30000"/>
              </a:spcBef>
            </a:pPr>
            <a:r>
              <a:rPr lang="en-US" sz="800" dirty="0">
                <a:latin typeface="Arial" pitchFamily="34" charset="0"/>
              </a:rPr>
              <a:t>0	Eliminate intermediaries</a:t>
            </a:r>
          </a:p>
          <a:p>
            <a:pPr marL="236508" indent="-236508" eaLnBrk="0" hangingPunct="0">
              <a:lnSpc>
                <a:spcPct val="90000"/>
              </a:lnSpc>
              <a:spcBef>
                <a:spcPct val="30000"/>
              </a:spcBef>
            </a:pPr>
            <a:r>
              <a:rPr lang="en-US" sz="800" dirty="0">
                <a:latin typeface="Arial" pitchFamily="34" charset="0"/>
              </a:rPr>
              <a:t>3. Network design: Inventory &amp; 			Transportation</a:t>
            </a:r>
          </a:p>
          <a:p>
            <a:pPr marL="512699" lvl="1" indent="-157144" eaLnBrk="0" hangingPunct="0">
              <a:lnSpc>
                <a:spcPct val="90000"/>
              </a:lnSpc>
              <a:spcBef>
                <a:spcPct val="30000"/>
              </a:spcBef>
            </a:pPr>
            <a:r>
              <a:rPr lang="en-US" sz="800" dirty="0">
                <a:latin typeface="Arial" pitchFamily="34" charset="0"/>
              </a:rPr>
              <a:t>0	Reduce cycle stock (geographic centralization)</a:t>
            </a:r>
          </a:p>
          <a:p>
            <a:pPr marL="512699" lvl="1" indent="-157144" eaLnBrk="0" hangingPunct="0">
              <a:lnSpc>
                <a:spcPct val="90000"/>
              </a:lnSpc>
              <a:spcBef>
                <a:spcPct val="30000"/>
              </a:spcBef>
            </a:pPr>
            <a:r>
              <a:rPr lang="en-US" sz="800" dirty="0">
                <a:latin typeface="Arial" pitchFamily="34" charset="0"/>
              </a:rPr>
              <a:t>0	Reduce safety stock (statistical aggregation)</a:t>
            </a:r>
          </a:p>
          <a:p>
            <a:pPr marL="512699" lvl="1" indent="-157144" eaLnBrk="0" hangingPunct="0">
              <a:lnSpc>
                <a:spcPct val="90000"/>
              </a:lnSpc>
              <a:spcBef>
                <a:spcPct val="30000"/>
              </a:spcBef>
            </a:pPr>
            <a:r>
              <a:rPr lang="en-US" sz="800" dirty="0">
                <a:latin typeface="Arial" pitchFamily="34" charset="0"/>
              </a:rPr>
              <a:t>0	Inbound</a:t>
            </a:r>
          </a:p>
          <a:p>
            <a:pPr marL="512699" lvl="1" indent="-157144" eaLnBrk="0" hangingPunct="0">
              <a:lnSpc>
                <a:spcPct val="90000"/>
              </a:lnSpc>
              <a:spcBef>
                <a:spcPct val="30000"/>
              </a:spcBef>
            </a:pPr>
            <a:r>
              <a:rPr lang="en-US" sz="800" dirty="0">
                <a:solidFill>
                  <a:srgbClr val="FF0000"/>
                </a:solidFill>
                <a:latin typeface="Arial" pitchFamily="34" charset="0"/>
              </a:rPr>
              <a:t>- Outbound: </a:t>
            </a:r>
            <a:r>
              <a:rPr lang="en-US" sz="900" dirty="0">
                <a:solidFill>
                  <a:srgbClr val="FF0000"/>
                </a:solidFill>
              </a:rPr>
              <a:t>the</a:t>
            </a:r>
            <a:r>
              <a:rPr lang="en-US" sz="900" dirty="0">
                <a:solidFill>
                  <a:srgbClr val="FF3300"/>
                </a:solidFill>
              </a:rPr>
              <a:t> last mile + it does </a:t>
            </a:r>
            <a:r>
              <a:rPr lang="en-US" sz="900" i="1" dirty="0">
                <a:solidFill>
                  <a:srgbClr val="FF3300"/>
                </a:solidFill>
              </a:rPr>
              <a:t>not </a:t>
            </a:r>
            <a:r>
              <a:rPr lang="en-US" sz="900" dirty="0">
                <a:solidFill>
                  <a:srgbClr val="FF3300"/>
                </a:solidFill>
              </a:rPr>
              <a:t>scale “well”… </a:t>
            </a:r>
            <a:r>
              <a:rPr lang="en-US" sz="900" i="1" dirty="0">
                <a:solidFill>
                  <a:srgbClr val="FF3300"/>
                </a:solidFill>
              </a:rPr>
              <a:t>+ </a:t>
            </a:r>
            <a:r>
              <a:rPr lang="en-US" sz="900" dirty="0" err="1">
                <a:solidFill>
                  <a:srgbClr val="FF3300"/>
                </a:solidFill>
                <a:latin typeface="Symbol" pitchFamily="18" charset="2"/>
              </a:rPr>
              <a:t>D</a:t>
            </a:r>
            <a:r>
              <a:rPr lang="en-US" sz="900" i="1" dirty="0" err="1">
                <a:solidFill>
                  <a:srgbClr val="FF3300"/>
                </a:solidFill>
              </a:rPr>
              <a:t>C</a:t>
            </a:r>
            <a:r>
              <a:rPr lang="en-US" sz="900" baseline="-25000" dirty="0" err="1">
                <a:solidFill>
                  <a:srgbClr val="FF3300"/>
                </a:solidFill>
              </a:rPr>
              <a:t>delivery</a:t>
            </a:r>
            <a:endParaRPr lang="en-US" sz="700" dirty="0">
              <a:latin typeface="Arial" pitchFamily="34" charset="0"/>
            </a:endParaRPr>
          </a:p>
          <a:p>
            <a:pPr marL="236508" indent="-236508" eaLnBrk="0" hangingPunct="0">
              <a:lnSpc>
                <a:spcPct val="90000"/>
              </a:lnSpc>
              <a:spcBef>
                <a:spcPct val="30000"/>
              </a:spcBef>
            </a:pPr>
            <a:r>
              <a:rPr lang="en-US" sz="800" dirty="0">
                <a:latin typeface="Arial" pitchFamily="34" charset="0"/>
              </a:rPr>
              <a:t>4. Technology:</a:t>
            </a:r>
          </a:p>
          <a:p>
            <a:pPr marL="512699" lvl="1" indent="-157144" eaLnBrk="0" hangingPunct="0">
              <a:lnSpc>
                <a:spcPct val="90000"/>
              </a:lnSpc>
              <a:spcBef>
                <a:spcPct val="30000"/>
              </a:spcBef>
            </a:pPr>
            <a:r>
              <a:rPr lang="en-US" sz="800" dirty="0">
                <a:latin typeface="Arial" pitchFamily="34" charset="0"/>
              </a:rPr>
              <a:t>0	Process: postpone product differentiation to after order placement</a:t>
            </a:r>
          </a:p>
          <a:p>
            <a:pPr marL="512699" lvl="1" indent="-157144" eaLnBrk="0" hangingPunct="0">
              <a:lnSpc>
                <a:spcPct val="90000"/>
              </a:lnSpc>
              <a:spcBef>
                <a:spcPct val="30000"/>
              </a:spcBef>
            </a:pPr>
            <a:r>
              <a:rPr lang="en-US" sz="800" dirty="0">
                <a:latin typeface="Arial" pitchFamily="34" charset="0"/>
              </a:rPr>
              <a:t>0	Product: allow modular ATO</a:t>
            </a:r>
          </a:p>
          <a:p>
            <a:pPr marL="236508" indent="-236508" eaLnBrk="0" hangingPunct="0">
              <a:lnSpc>
                <a:spcPct val="90000"/>
              </a:lnSpc>
              <a:spcBef>
                <a:spcPct val="30000"/>
              </a:spcBef>
            </a:pPr>
            <a:r>
              <a:rPr lang="en-US" sz="800" dirty="0">
                <a:latin typeface="Arial" pitchFamily="34" charset="0"/>
              </a:rPr>
              <a:t>5. Coordination and Information</a:t>
            </a:r>
          </a:p>
          <a:p>
            <a:pPr marL="512699" lvl="1" indent="-157144" eaLnBrk="0" hangingPunct="0">
              <a:lnSpc>
                <a:spcPct val="90000"/>
              </a:lnSpc>
              <a:spcBef>
                <a:spcPct val="30000"/>
              </a:spcBef>
            </a:pPr>
            <a:r>
              <a:rPr lang="en-US" sz="800" dirty="0">
                <a:latin typeface="Arial" pitchFamily="34" charset="0"/>
              </a:rPr>
              <a:t>0	automate, improves coordination (bullwhip , planning, forecasting)</a:t>
            </a:r>
          </a:p>
          <a:p>
            <a:pPr marL="236508" indent="-236508" eaLnBrk="0" hangingPunct="0">
              <a:lnSpc>
                <a:spcPct val="90000"/>
              </a:lnSpc>
              <a:spcBef>
                <a:spcPct val="30000"/>
              </a:spcBef>
            </a:pPr>
            <a:endParaRPr lang="en-US" sz="800" dirty="0">
              <a:latin typeface="Arial" pitchFamily="34" charset="0"/>
            </a:endParaRPr>
          </a:p>
        </p:txBody>
      </p:sp>
      <p:sp>
        <p:nvSpPr>
          <p:cNvPr id="121864" name="Text Box 6"/>
          <p:cNvSpPr txBox="1">
            <a:spLocks noChangeArrowheads="1"/>
          </p:cNvSpPr>
          <p:nvPr/>
        </p:nvSpPr>
        <p:spPr bwMode="auto">
          <a:xfrm>
            <a:off x="296864" y="4117976"/>
            <a:ext cx="5711825" cy="5328250"/>
          </a:xfrm>
          <a:prstGeom prst="rect">
            <a:avLst/>
          </a:prstGeom>
          <a:noFill/>
          <a:ln w="9525" algn="ctr">
            <a:noFill/>
            <a:prstDash val="dash"/>
            <a:miter lim="800000"/>
            <a:headEnd/>
            <a:tailEnd/>
          </a:ln>
        </p:spPr>
        <p:txBody>
          <a:bodyPr lIns="95119" tIns="47560" rIns="95119" bIns="47560">
            <a:spAutoFit/>
          </a:bodyPr>
          <a:lstStyle/>
          <a:p>
            <a:pPr defTabSz="950795"/>
            <a:r>
              <a:rPr lang="en-US" sz="1900" dirty="0"/>
              <a:t>Go over each item and ask what impact it has for Peapod.</a:t>
            </a:r>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endParaRPr lang="en-US" sz="1900" dirty="0"/>
          </a:p>
          <a:p>
            <a:pPr defTabSz="950795"/>
            <a:r>
              <a:rPr lang="en-US" sz="1900" dirty="0"/>
              <a:t>&gt; Cost increases. Thus, it must be on value enhancing! To understand, let’s look at the processes involved.</a:t>
            </a:r>
          </a:p>
          <a:p>
            <a:pPr defTabSz="950795"/>
            <a:endParaRPr lang="en-US" sz="1900" dirty="0"/>
          </a:p>
          <a:p>
            <a:pPr defTabSz="950795"/>
            <a:endParaRPr lang="en-US" sz="19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65080"/>
            <a:fld id="{36354BE1-A537-42DE-AC59-B581EA347C98}" type="datetime1">
              <a:rPr lang="en-US" smtClean="0"/>
              <a:pPr defTabSz="965080"/>
              <a:t>1/11/2012</a:t>
            </a:fld>
            <a:endParaRPr lang="en-US" dirty="0" smtClean="0"/>
          </a:p>
        </p:txBody>
      </p:sp>
      <p:sp>
        <p:nvSpPr>
          <p:cNvPr id="122884" name="Rectangle 6"/>
          <p:cNvSpPr>
            <a:spLocks noGrp="1" noChangeArrowheads="1"/>
          </p:cNvSpPr>
          <p:nvPr>
            <p:ph type="ftr" sz="quarter" idx="4"/>
          </p:nvPr>
        </p:nvSpPr>
        <p:spPr>
          <a:noFill/>
        </p:spPr>
        <p:txBody>
          <a:bodyPr/>
          <a:lstStyle/>
          <a:p>
            <a:pPr defTabSz="965080"/>
            <a:r>
              <a:rPr lang="en-US" dirty="0" smtClean="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smtClean="0"/>
              <a:t>JVM:</a:t>
            </a:r>
          </a:p>
          <a:p>
            <a:r>
              <a:rPr lang="en-US" smtClean="0"/>
              <a:t>With low cost of flex, you use only 1 asset (a flexible one!) to produce both std &amp; custom. Prioritize custom which must be MTO and fill up remaining capacity with MTS of standard product. The end schedule is </a:t>
            </a:r>
            <a:r>
              <a:rPr lang="en-US" i="1" smtClean="0"/>
              <a:t>smooth </a:t>
            </a:r>
            <a:r>
              <a:rPr lang="en-US" smtClean="0"/>
              <a:t>(“spackled”).</a:t>
            </a:r>
          </a:p>
          <a:p>
            <a:r>
              <a:rPr lang="en-US" smtClean="0"/>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smtClean="0"/>
          </a:p>
          <a:p>
            <a:r>
              <a:rPr lang="en-US" smtClean="0"/>
              <a:t>With high cost of flex, you try to get as much efficiency from standard in-advance production and postpone the later customization steps = postponement. [I have no idea what advancement is!]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65080"/>
            <a:fld id="{7762938A-AF24-45EB-BBCF-820905AD98E6}" type="datetime1">
              <a:rPr lang="en-US" smtClean="0"/>
              <a:pPr defTabSz="965080"/>
              <a:t>1/11/2012</a:t>
            </a:fld>
            <a:endParaRPr lang="en-US" dirty="0" smtClean="0"/>
          </a:p>
        </p:txBody>
      </p:sp>
      <p:sp>
        <p:nvSpPr>
          <p:cNvPr id="123908" name="Rectangle 6"/>
          <p:cNvSpPr>
            <a:spLocks noGrp="1" noChangeArrowheads="1"/>
          </p:cNvSpPr>
          <p:nvPr>
            <p:ph type="ftr" sz="quarter" idx="4"/>
          </p:nvPr>
        </p:nvSpPr>
        <p:spPr>
          <a:noFill/>
        </p:spPr>
        <p:txBody>
          <a:bodyPr/>
          <a:lstStyle/>
          <a:p>
            <a:pPr defTabSz="965080"/>
            <a:r>
              <a:rPr lang="en-US" dirty="0" smtClean="0"/>
              <a:t>© Van Mieghem</a:t>
            </a:r>
          </a:p>
        </p:txBody>
      </p:sp>
      <p:sp>
        <p:nvSpPr>
          <p:cNvPr id="123909" name="Rectangle 2"/>
          <p:cNvSpPr>
            <a:spLocks noGrp="1" noRot="1" noChangeAspect="1" noChangeArrowheads="1" noTextEdit="1"/>
          </p:cNvSpPr>
          <p:nvPr>
            <p:ph type="sldImg"/>
          </p:nvPr>
        </p:nvSpPr>
        <p:spPr>
          <a:xfrm>
            <a:off x="1257300" y="717550"/>
            <a:ext cx="4803775" cy="3602038"/>
          </a:xfrm>
          <a:ln/>
        </p:spPr>
      </p:sp>
      <p:sp>
        <p:nvSpPr>
          <p:cNvPr id="123910" name="Rectangle 3"/>
          <p:cNvSpPr>
            <a:spLocks noGrp="1" noChangeArrowheads="1"/>
          </p:cNvSpPr>
          <p:nvPr>
            <p:ph type="body" idx="1"/>
          </p:nvPr>
        </p:nvSpPr>
        <p:spPr>
          <a:xfrm>
            <a:off x="263526" y="4560889"/>
            <a:ext cx="6788150" cy="4470400"/>
          </a:xfrm>
          <a:noFill/>
          <a:ln/>
        </p:spPr>
        <p:txBody>
          <a:bodyPr/>
          <a:lstStyle/>
          <a:p>
            <a:pPr>
              <a:lnSpc>
                <a:spcPct val="80000"/>
              </a:lnSpc>
            </a:pPr>
            <a:r>
              <a:rPr lang="en-US" sz="900" dirty="0" smtClean="0"/>
              <a:t>I think Papa Murphy's Pizza provides an interesting contrast to Peapod that </a:t>
            </a:r>
          </a:p>
          <a:p>
            <a:pPr>
              <a:lnSpc>
                <a:spcPct val="80000"/>
              </a:lnSpc>
            </a:pPr>
            <a:r>
              <a:rPr lang="en-US" sz="900" dirty="0" smtClean="0"/>
              <a:t>might complement the point you are making with the Peapod case.</a:t>
            </a:r>
          </a:p>
          <a:p>
            <a:pPr>
              <a:lnSpc>
                <a:spcPct val="80000"/>
              </a:lnSpc>
            </a:pPr>
            <a:endParaRPr lang="en-US" sz="900" dirty="0" smtClean="0"/>
          </a:p>
          <a:p>
            <a:pPr>
              <a:lnSpc>
                <a:spcPct val="80000"/>
              </a:lnSpc>
            </a:pPr>
            <a:r>
              <a:rPr lang="en-US" sz="900" dirty="0" smtClean="0"/>
              <a:t>Papa Murphy's competes with pizza delivery companies through a </a:t>
            </a:r>
          </a:p>
          <a:p>
            <a:pPr>
              <a:lnSpc>
                <a:spcPct val="80000"/>
              </a:lnSpc>
            </a:pPr>
            <a:r>
              <a:rPr lang="en-US" sz="900" dirty="0" smtClean="0"/>
              <a:t>"Take-n-Bake" model. Customers buy an unbaked pizza in one of the Papa </a:t>
            </a:r>
          </a:p>
          <a:p>
            <a:pPr>
              <a:lnSpc>
                <a:spcPct val="80000"/>
              </a:lnSpc>
            </a:pPr>
            <a:r>
              <a:rPr lang="en-US" sz="900" dirty="0" smtClean="0"/>
              <a:t>Murphy's retail stores, take it home, and bake the pizza in the home oven. </a:t>
            </a:r>
          </a:p>
          <a:p>
            <a:pPr>
              <a:lnSpc>
                <a:spcPct val="80000"/>
              </a:lnSpc>
            </a:pPr>
            <a:r>
              <a:rPr lang="en-US" sz="900" dirty="0" smtClean="0"/>
              <a:t>The pizza is supposed to be of superior quality (I indeed think it is), </a:t>
            </a:r>
          </a:p>
          <a:p>
            <a:pPr>
              <a:lnSpc>
                <a:spcPct val="80000"/>
              </a:lnSpc>
            </a:pPr>
            <a:r>
              <a:rPr lang="en-US" sz="900" dirty="0" smtClean="0"/>
              <a:t>especially since customers eat it fresh and hot out of the oven. The price </a:t>
            </a:r>
          </a:p>
          <a:p>
            <a:pPr>
              <a:lnSpc>
                <a:spcPct val="80000"/>
              </a:lnSpc>
            </a:pPr>
            <a:r>
              <a:rPr lang="en-US" sz="900" dirty="0" smtClean="0"/>
              <a:t>being charged to the customer is pretty much the same as a delivery pizza. </a:t>
            </a:r>
          </a:p>
          <a:p>
            <a:pPr>
              <a:lnSpc>
                <a:spcPct val="80000"/>
              </a:lnSpc>
            </a:pPr>
            <a:r>
              <a:rPr lang="en-US" sz="900" dirty="0" smtClean="0"/>
              <a:t>The value proposition seems to be doing well, looking at the rapid growth </a:t>
            </a:r>
          </a:p>
          <a:p>
            <a:pPr>
              <a:lnSpc>
                <a:spcPct val="80000"/>
              </a:lnSpc>
            </a:pPr>
            <a:r>
              <a:rPr lang="en-US" sz="900" dirty="0" smtClean="0"/>
              <a:t>of the company.</a:t>
            </a:r>
          </a:p>
          <a:p>
            <a:pPr>
              <a:lnSpc>
                <a:spcPct val="80000"/>
              </a:lnSpc>
            </a:pPr>
            <a:endParaRPr lang="en-US" sz="900" dirty="0" smtClean="0"/>
          </a:p>
          <a:p>
            <a:pPr>
              <a:lnSpc>
                <a:spcPct val="80000"/>
              </a:lnSpc>
            </a:pPr>
            <a:r>
              <a:rPr lang="en-US" sz="900" dirty="0" smtClean="0"/>
              <a:t> From an operational perspective the opposite of Peapod is going on: many </a:t>
            </a:r>
          </a:p>
          <a:p>
            <a:pPr>
              <a:lnSpc>
                <a:spcPct val="80000"/>
              </a:lnSpc>
            </a:pPr>
            <a:r>
              <a:rPr lang="en-US" sz="900" dirty="0" smtClean="0"/>
              <a:t>functions (or activities) are being shifted to the Papa Murphy's customer </a:t>
            </a:r>
          </a:p>
          <a:p>
            <a:pPr>
              <a:lnSpc>
                <a:spcPct val="80000"/>
              </a:lnSpc>
            </a:pPr>
            <a:r>
              <a:rPr lang="en-US" sz="900" dirty="0" smtClean="0"/>
              <a:t>even though the customer is still paying the same for the pizza compared to </a:t>
            </a:r>
          </a:p>
          <a:p>
            <a:pPr>
              <a:lnSpc>
                <a:spcPct val="80000"/>
              </a:lnSpc>
            </a:pPr>
            <a:r>
              <a:rPr lang="en-US" sz="900" dirty="0" smtClean="0"/>
              <a:t>a delivery pizza.</a:t>
            </a:r>
          </a:p>
          <a:p>
            <a:pPr>
              <a:lnSpc>
                <a:spcPct val="80000"/>
              </a:lnSpc>
            </a:pPr>
            <a:endParaRPr lang="en-US" sz="900" dirty="0" smtClean="0"/>
          </a:p>
          <a:p>
            <a:pPr>
              <a:lnSpc>
                <a:spcPct val="80000"/>
              </a:lnSpc>
            </a:pPr>
            <a:r>
              <a:rPr lang="en-US" sz="900" dirty="0" smtClean="0"/>
              <a:t>Papa Murphy's is saving money by eliminating the following:</a:t>
            </a:r>
          </a:p>
          <a:p>
            <a:pPr>
              <a:lnSpc>
                <a:spcPct val="80000"/>
              </a:lnSpc>
            </a:pPr>
            <a:r>
              <a:rPr lang="en-US" sz="900" dirty="0" smtClean="0"/>
              <a:t>- buying ovens</a:t>
            </a:r>
          </a:p>
          <a:p>
            <a:pPr>
              <a:lnSpc>
                <a:spcPct val="80000"/>
              </a:lnSpc>
            </a:pPr>
            <a:r>
              <a:rPr lang="en-US" sz="900" dirty="0" smtClean="0"/>
              <a:t>- operating ovens (heating and cleaning ovens, cooling the building)</a:t>
            </a:r>
          </a:p>
          <a:p>
            <a:pPr>
              <a:lnSpc>
                <a:spcPct val="80000"/>
              </a:lnSpc>
            </a:pPr>
            <a:r>
              <a:rPr lang="en-US" sz="900" dirty="0" smtClean="0"/>
              <a:t>- reduced fire insurance costs</a:t>
            </a:r>
          </a:p>
          <a:p>
            <a:pPr>
              <a:lnSpc>
                <a:spcPct val="80000"/>
              </a:lnSpc>
            </a:pPr>
            <a:r>
              <a:rPr lang="en-US" sz="900" dirty="0" smtClean="0"/>
              <a:t>- delivery costs</a:t>
            </a:r>
          </a:p>
          <a:p>
            <a:pPr>
              <a:lnSpc>
                <a:spcPct val="80000"/>
              </a:lnSpc>
            </a:pPr>
            <a:endParaRPr lang="en-US" sz="900" dirty="0" smtClean="0"/>
          </a:p>
          <a:p>
            <a:pPr>
              <a:lnSpc>
                <a:spcPct val="80000"/>
              </a:lnSpc>
            </a:pPr>
            <a:r>
              <a:rPr lang="en-US" sz="900" dirty="0" smtClean="0"/>
              <a:t>Looks like a pretty profitable model, right?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65080"/>
            <a:fld id="{D2FDF6BD-864B-4C7A-A784-0B9D607D9396}" type="datetime1">
              <a:rPr lang="en-US" smtClean="0"/>
              <a:pPr defTabSz="965080"/>
              <a:t>1/11/2012</a:t>
            </a:fld>
            <a:endParaRPr lang="en-US" dirty="0" smtClean="0"/>
          </a:p>
        </p:txBody>
      </p:sp>
      <p:sp>
        <p:nvSpPr>
          <p:cNvPr id="124932" name="Rectangle 6"/>
          <p:cNvSpPr>
            <a:spLocks noGrp="1" noChangeArrowheads="1"/>
          </p:cNvSpPr>
          <p:nvPr>
            <p:ph type="ftr" sz="quarter" idx="4"/>
          </p:nvPr>
        </p:nvSpPr>
        <p:spPr>
          <a:noFill/>
        </p:spPr>
        <p:txBody>
          <a:bodyPr/>
          <a:lstStyle/>
          <a:p>
            <a:pPr defTabSz="965080"/>
            <a:r>
              <a:rPr lang="en-US" dirty="0" smtClean="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65080"/>
            <a:fld id="{34AB49C7-6DB0-41D7-BFD7-0764BA022553}" type="datetime1">
              <a:rPr lang="en-US" smtClean="0"/>
              <a:pPr defTabSz="965080"/>
              <a:t>1/11/2012</a:t>
            </a:fld>
            <a:endParaRPr lang="en-US" dirty="0" smtClean="0"/>
          </a:p>
        </p:txBody>
      </p:sp>
      <p:sp>
        <p:nvSpPr>
          <p:cNvPr id="125956" name="Rectangle 6"/>
          <p:cNvSpPr>
            <a:spLocks noGrp="1" noChangeArrowheads="1"/>
          </p:cNvSpPr>
          <p:nvPr>
            <p:ph type="ftr" sz="quarter" idx="4"/>
          </p:nvPr>
        </p:nvSpPr>
        <p:spPr>
          <a:noFill/>
        </p:spPr>
        <p:txBody>
          <a:bodyPr/>
          <a:lstStyle/>
          <a:p>
            <a:pPr defTabSz="965080"/>
            <a:r>
              <a:rPr lang="en-US" dirty="0" smtClean="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65080"/>
            <a:fld id="{D9F74BC8-6E84-4CA0-84A1-8051FECE656B}" type="datetime1">
              <a:rPr lang="en-US" smtClean="0"/>
              <a:pPr defTabSz="965080"/>
              <a:t>1/11/2012</a:t>
            </a:fld>
            <a:endParaRPr lang="en-US" dirty="0" smtClean="0"/>
          </a:p>
        </p:txBody>
      </p:sp>
      <p:sp>
        <p:nvSpPr>
          <p:cNvPr id="126980" name="Rectangle 6"/>
          <p:cNvSpPr>
            <a:spLocks noGrp="1" noChangeArrowheads="1"/>
          </p:cNvSpPr>
          <p:nvPr>
            <p:ph type="ftr" sz="quarter" idx="4"/>
          </p:nvPr>
        </p:nvSpPr>
        <p:spPr>
          <a:noFill/>
        </p:spPr>
        <p:txBody>
          <a:bodyPr/>
          <a:lstStyle/>
          <a:p>
            <a:pPr defTabSz="965080"/>
            <a:r>
              <a:rPr lang="en-US" dirty="0" smtClean="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7</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65080"/>
            <a:fld id="{16C11F06-1A36-4945-9626-D926FA29B8CB}" type="datetime1">
              <a:rPr lang="en-US" smtClean="0"/>
              <a:pPr defTabSz="965080"/>
              <a:t>1/11/2012</a:t>
            </a:fld>
            <a:endParaRPr lang="en-US" dirty="0" smtClean="0"/>
          </a:p>
        </p:txBody>
      </p:sp>
      <p:sp>
        <p:nvSpPr>
          <p:cNvPr id="128004" name="Rectangle 6"/>
          <p:cNvSpPr>
            <a:spLocks noGrp="1" noChangeArrowheads="1"/>
          </p:cNvSpPr>
          <p:nvPr>
            <p:ph type="ftr" sz="quarter" idx="4"/>
          </p:nvPr>
        </p:nvSpPr>
        <p:spPr>
          <a:noFill/>
        </p:spPr>
        <p:txBody>
          <a:bodyPr/>
          <a:lstStyle/>
          <a:p>
            <a:pPr defTabSz="965080"/>
            <a:r>
              <a:rPr lang="en-US" dirty="0" smtClean="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65080"/>
            <a:fld id="{3C2D8B9D-0915-4EC3-9AB8-288A4325E2E9}" type="datetime1">
              <a:rPr lang="en-US" smtClean="0"/>
              <a:pPr defTabSz="965080"/>
              <a:t>1/11/2012</a:t>
            </a:fld>
            <a:endParaRPr lang="en-US" dirty="0" smtClean="0"/>
          </a:p>
        </p:txBody>
      </p:sp>
      <p:sp>
        <p:nvSpPr>
          <p:cNvPr id="129028" name="Rectangle 6"/>
          <p:cNvSpPr>
            <a:spLocks noGrp="1" noChangeArrowheads="1"/>
          </p:cNvSpPr>
          <p:nvPr>
            <p:ph type="ftr" sz="quarter" idx="4"/>
          </p:nvPr>
        </p:nvSpPr>
        <p:spPr>
          <a:noFill/>
        </p:spPr>
        <p:txBody>
          <a:bodyPr/>
          <a:lstStyle/>
          <a:p>
            <a:pPr defTabSz="965080"/>
            <a:r>
              <a:rPr lang="en-US" dirty="0" smtClean="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65080"/>
            <a:fld id="{1F19524D-FD8D-4DAA-81BE-6D5737860F4D}" type="datetime1">
              <a:rPr lang="en-US" smtClean="0"/>
              <a:pPr defTabSz="965080"/>
              <a:t>1/11/2012</a:t>
            </a:fld>
            <a:endParaRPr lang="en-US" dirty="0" smtClean="0"/>
          </a:p>
        </p:txBody>
      </p:sp>
      <p:sp>
        <p:nvSpPr>
          <p:cNvPr id="130052" name="Rectangle 6"/>
          <p:cNvSpPr>
            <a:spLocks noGrp="1" noChangeArrowheads="1"/>
          </p:cNvSpPr>
          <p:nvPr>
            <p:ph type="ftr" sz="quarter" idx="4"/>
          </p:nvPr>
        </p:nvSpPr>
        <p:spPr>
          <a:noFill/>
        </p:spPr>
        <p:txBody>
          <a:bodyPr/>
          <a:lstStyle/>
          <a:p>
            <a:pPr defTabSz="965080"/>
            <a:r>
              <a:rPr lang="en-US" dirty="0" smtClean="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65080"/>
            <a:fld id="{08AF3119-448C-4BF0-B091-66F511A3623F}" type="datetime1">
              <a:rPr lang="en-US" smtClean="0"/>
              <a:pPr defTabSz="965080"/>
              <a:t>1/11/2012</a:t>
            </a:fld>
            <a:endParaRPr lang="en-US" dirty="0" smtClean="0"/>
          </a:p>
        </p:txBody>
      </p:sp>
      <p:sp>
        <p:nvSpPr>
          <p:cNvPr id="131076" name="Rectangle 6"/>
          <p:cNvSpPr>
            <a:spLocks noGrp="1" noChangeArrowheads="1"/>
          </p:cNvSpPr>
          <p:nvPr>
            <p:ph type="ftr" sz="quarter" idx="4"/>
          </p:nvPr>
        </p:nvSpPr>
        <p:spPr>
          <a:noFill/>
        </p:spPr>
        <p:txBody>
          <a:bodyPr/>
          <a:lstStyle/>
          <a:p>
            <a:pPr defTabSz="965080"/>
            <a:r>
              <a:rPr lang="en-US" dirty="0" smtClean="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65080"/>
            <a:fld id="{6C049E54-F2E4-4A1A-BC76-7AF04C50C94A}" type="datetime1">
              <a:rPr lang="en-US" smtClean="0"/>
              <a:pPr defTabSz="965080"/>
              <a:t>1/11/2012</a:t>
            </a:fld>
            <a:endParaRPr lang="en-US" dirty="0" smtClean="0"/>
          </a:p>
        </p:txBody>
      </p:sp>
      <p:sp>
        <p:nvSpPr>
          <p:cNvPr id="132100" name="Rectangle 6"/>
          <p:cNvSpPr>
            <a:spLocks noGrp="1" noChangeArrowheads="1"/>
          </p:cNvSpPr>
          <p:nvPr>
            <p:ph type="ftr" sz="quarter" idx="4"/>
          </p:nvPr>
        </p:nvSpPr>
        <p:spPr>
          <a:noFill/>
        </p:spPr>
        <p:txBody>
          <a:bodyPr/>
          <a:lstStyle/>
          <a:p>
            <a:pPr defTabSz="965080"/>
            <a:r>
              <a:rPr lang="en-US" dirty="0" smtClean="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65080"/>
            <a:fld id="{8E865F28-610B-415D-BEA9-6910CFA76047}" type="datetime1">
              <a:rPr lang="en-US" smtClean="0"/>
              <a:pPr defTabSz="965080"/>
              <a:t>1/11/2012</a:t>
            </a:fld>
            <a:endParaRPr lang="en-US" dirty="0" smtClean="0"/>
          </a:p>
        </p:txBody>
      </p:sp>
      <p:sp>
        <p:nvSpPr>
          <p:cNvPr id="133124" name="Rectangle 6"/>
          <p:cNvSpPr>
            <a:spLocks noGrp="1" noChangeArrowheads="1"/>
          </p:cNvSpPr>
          <p:nvPr>
            <p:ph type="ftr" sz="quarter" idx="4"/>
          </p:nvPr>
        </p:nvSpPr>
        <p:spPr>
          <a:noFill/>
        </p:spPr>
        <p:txBody>
          <a:bodyPr/>
          <a:lstStyle/>
          <a:p>
            <a:pPr defTabSz="965080"/>
            <a:r>
              <a:rPr lang="en-US" dirty="0" smtClean="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65080"/>
            <a:fld id="{A8012E68-1B03-4256-891D-B4DB27A88019}" type="datetime1">
              <a:rPr lang="en-US" smtClean="0"/>
              <a:pPr defTabSz="965080"/>
              <a:t>1/11/2012</a:t>
            </a:fld>
            <a:endParaRPr lang="en-US" dirty="0" smtClean="0"/>
          </a:p>
        </p:txBody>
      </p:sp>
      <p:sp>
        <p:nvSpPr>
          <p:cNvPr id="134148" name="Rectangle 6"/>
          <p:cNvSpPr>
            <a:spLocks noGrp="1" noChangeArrowheads="1"/>
          </p:cNvSpPr>
          <p:nvPr>
            <p:ph type="ftr" sz="quarter" idx="4"/>
          </p:nvPr>
        </p:nvSpPr>
        <p:spPr>
          <a:noFill/>
        </p:spPr>
        <p:txBody>
          <a:bodyPr/>
          <a:lstStyle/>
          <a:p>
            <a:pPr defTabSz="965080"/>
            <a:r>
              <a:rPr lang="en-US" dirty="0" smtClean="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65080"/>
            <a:r>
              <a:rPr lang="en-US" dirty="0" smtClean="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65080"/>
            <a:fld id="{6E77892E-E268-4788-B085-D87C61EA98DB}" type="datetime1">
              <a:rPr lang="en-US" smtClean="0"/>
              <a:pPr defTabSz="965080"/>
              <a:t>1/11/2012</a:t>
            </a:fld>
            <a:endParaRPr lang="en-US" dirty="0" smtClean="0"/>
          </a:p>
        </p:txBody>
      </p:sp>
      <p:sp>
        <p:nvSpPr>
          <p:cNvPr id="135172" name="Rectangle 6"/>
          <p:cNvSpPr>
            <a:spLocks noGrp="1" noChangeArrowheads="1"/>
          </p:cNvSpPr>
          <p:nvPr>
            <p:ph type="ftr" sz="quarter" idx="4"/>
          </p:nvPr>
        </p:nvSpPr>
        <p:spPr>
          <a:noFill/>
        </p:spPr>
        <p:txBody>
          <a:bodyPr/>
          <a:lstStyle/>
          <a:p>
            <a:pPr defTabSz="965080"/>
            <a:r>
              <a:rPr lang="en-US" dirty="0" smtClean="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Header Placeholder 3"/>
          <p:cNvSpPr>
            <a:spLocks noGrp="1"/>
          </p:cNvSpPr>
          <p:nvPr>
            <p:ph type="hdr" sz="quarter"/>
          </p:nvPr>
        </p:nvSpPr>
        <p:spPr>
          <a:noFill/>
        </p:spPr>
        <p:txBody>
          <a:bodyPr/>
          <a:lstStyle/>
          <a:p>
            <a:pPr defTabSz="965080"/>
            <a:r>
              <a:rPr lang="en-US" dirty="0" smtClean="0"/>
              <a:t>OPNS454 Week #8: Technology and Mass Customized Service</a:t>
            </a:r>
          </a:p>
        </p:txBody>
      </p:sp>
      <p:sp>
        <p:nvSpPr>
          <p:cNvPr id="136197" name="Date Placeholder 4"/>
          <p:cNvSpPr>
            <a:spLocks noGrp="1"/>
          </p:cNvSpPr>
          <p:nvPr>
            <p:ph type="dt" sz="quarter" idx="1"/>
          </p:nvPr>
        </p:nvSpPr>
        <p:spPr>
          <a:noFill/>
        </p:spPr>
        <p:txBody>
          <a:bodyPr/>
          <a:lstStyle/>
          <a:p>
            <a:pPr defTabSz="965080"/>
            <a:fld id="{CEFA269E-B9F6-4F0F-8CCB-190CDF124F14}" type="datetime1">
              <a:rPr lang="en-US" smtClean="0"/>
              <a:pPr defTabSz="965080"/>
              <a:t>1/11/2012</a:t>
            </a:fld>
            <a:endParaRPr lang="en-US" dirty="0" smtClean="0"/>
          </a:p>
        </p:txBody>
      </p:sp>
      <p:sp>
        <p:nvSpPr>
          <p:cNvPr id="136198" name="Footer Placeholder 5"/>
          <p:cNvSpPr>
            <a:spLocks noGrp="1"/>
          </p:cNvSpPr>
          <p:nvPr>
            <p:ph type="ftr" sz="quarter" idx="4"/>
          </p:nvPr>
        </p:nvSpPr>
        <p:spPr>
          <a:noFill/>
        </p:spPr>
        <p:txBody>
          <a:bodyPr/>
          <a:lstStyle/>
          <a:p>
            <a:pPr defTabSz="965080"/>
            <a:r>
              <a:rPr lang="en-US" dirty="0" smtClean="0"/>
              <a:t>© Van Mieghem</a:t>
            </a:r>
          </a:p>
        </p:txBody>
      </p:sp>
      <p:sp>
        <p:nvSpPr>
          <p:cNvPr id="136199" name="Slide Number Placeholder 6"/>
          <p:cNvSpPr>
            <a:spLocks noGrp="1"/>
          </p:cNvSpPr>
          <p:nvPr>
            <p:ph type="sldNum" sz="quarter" idx="5"/>
          </p:nvPr>
        </p:nvSpPr>
        <p:spPr>
          <a:noFill/>
        </p:spPr>
        <p:txBody>
          <a:bodyPr/>
          <a:lstStyle/>
          <a:p>
            <a:pPr defTabSz="965080"/>
            <a:fld id="{A251B8D1-8024-4DA1-B0B4-1C16EF362510}" type="slidenum">
              <a:rPr lang="en-US" smtClean="0"/>
              <a:pPr defTabSz="965080"/>
              <a:t>64</a:t>
            </a:fld>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smtClean="0"/>
              <a:t>The time between getting paid by our customers and paying our suppliers is the days of working capital.  Put another way, every dollar we purchase and sell needs to be supported by this many days of dollars in working capital.</a:t>
            </a:r>
          </a:p>
          <a:p>
            <a:endParaRPr lang="en-US" smtClean="0"/>
          </a:p>
          <a:p>
            <a:r>
              <a:rPr lang="en-US" smtClean="0"/>
              <a:t>WHAT DOES A LONG DWC MEAN?</a:t>
            </a:r>
          </a:p>
          <a:p>
            <a:r>
              <a:rPr lang="en-US"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4604"/>
            <a:r>
              <a:rPr lang="en-US" sz="1200" b="1" dirty="0"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74604"/>
            <a:r>
              <a:rPr lang="en-US" sz="1200" b="1" dirty="0"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74604"/>
            <a:fld id="{22B74EB2-F2BF-4DCB-AA59-5111CBCF7A1F}" type="slidenum">
              <a:rPr lang="en-US" sz="1200" b="1" smtClean="0">
                <a:solidFill>
                  <a:srgbClr val="000000"/>
                </a:solidFill>
              </a:rPr>
              <a:pPr defTabSz="974604"/>
              <a:t>8</a:t>
            </a:fld>
            <a:endParaRPr lang="en-US" sz="1200" b="1" dirty="0"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44520" y="4027070"/>
            <a:ext cx="6832601" cy="5380038"/>
          </a:xfrm>
        </p:spPr>
        <p:txBody>
          <a:bodyPr>
            <a:normAutofit/>
          </a:bodyPr>
          <a:lstStyle/>
          <a:p>
            <a:r>
              <a:rPr lang="en-US" dirty="0" smtClean="0"/>
              <a:t>Plan for Winter 2011:</a:t>
            </a:r>
          </a:p>
          <a:p>
            <a:endParaRPr lang="en-US" dirty="0" smtClean="0"/>
          </a:p>
          <a:p>
            <a:r>
              <a:rPr lang="en-US" dirty="0" smtClean="0"/>
              <a:t>3:30-4:00: Due diligence:</a:t>
            </a:r>
            <a:r>
              <a:rPr lang="en-US" baseline="0" dirty="0" smtClean="0"/>
              <a:t> learning from financial statements</a:t>
            </a:r>
          </a:p>
          <a:p>
            <a:r>
              <a:rPr lang="en-US" baseline="0" dirty="0" smtClean="0"/>
              <a:t>4:00-4:15: Two group arguments/presentations on Peapod (one in favor, one against)</a:t>
            </a:r>
          </a:p>
          <a:p>
            <a:r>
              <a:rPr lang="en-US" baseline="0" dirty="0" smtClean="0"/>
              <a:t>4:15-4:50:  I go over the idea/cost-to-serve analysis/drivers/improvement</a:t>
            </a:r>
          </a:p>
          <a:p>
            <a:r>
              <a:rPr lang="en-US" baseline="0" dirty="0" smtClean="0"/>
              <a:t>15min break</a:t>
            </a:r>
          </a:p>
          <a:p>
            <a:r>
              <a:rPr lang="en-US" baseline="0" dirty="0" smtClean="0"/>
              <a:t>5:05-6:15: Peapod speaker</a:t>
            </a:r>
          </a:p>
          <a:p>
            <a:endParaRPr lang="en-US" baseline="0" dirty="0" smtClean="0"/>
          </a:p>
          <a:p>
            <a:endParaRPr lang="en-US" baseline="0" dirty="0" smtClean="0"/>
          </a:p>
          <a:p>
            <a:pPr marL="236508" indent="-236508">
              <a:lnSpc>
                <a:spcPct val="90000"/>
              </a:lnSpc>
            </a:pPr>
            <a:r>
              <a:rPr lang="en-US" dirty="0" smtClean="0"/>
              <a:t>Plan for  Nov 5, 2007: </a:t>
            </a:r>
            <a:r>
              <a:rPr lang="en-US" i="1" dirty="0" smtClean="0"/>
              <a:t>I typed up the Peapod analysis in slides so I can do that quickly. This year no submission on Peapod so I can do it faster &amp; just focus on cost-to-serve analysis.</a:t>
            </a:r>
            <a:endParaRPr lang="en-US" dirty="0" smtClean="0"/>
          </a:p>
          <a:p>
            <a:pPr marL="236508" indent="-236508">
              <a:lnSpc>
                <a:spcPct val="90000"/>
              </a:lnSpc>
            </a:pPr>
            <a:r>
              <a:rPr lang="en-US" dirty="0" smtClean="0"/>
              <a:t>1:30-2:15: mass customization</a:t>
            </a:r>
          </a:p>
          <a:p>
            <a:pPr marL="236508" indent="-236508">
              <a:lnSpc>
                <a:spcPct val="90000"/>
              </a:lnSpc>
            </a:pPr>
            <a:r>
              <a:rPr lang="en-US" dirty="0" smtClean="0"/>
              <a:t>2:15-3:00: Peapod Cost to Serve analysis</a:t>
            </a:r>
          </a:p>
          <a:p>
            <a:pPr marL="236508" indent="-236508">
              <a:lnSpc>
                <a:spcPct val="90000"/>
              </a:lnSpc>
            </a:pPr>
            <a:endParaRPr lang="en-US" dirty="0" smtClean="0"/>
          </a:p>
          <a:p>
            <a:pPr marL="236508" indent="-236508">
              <a:lnSpc>
                <a:spcPct val="90000"/>
              </a:lnSpc>
            </a:pPr>
            <a:endParaRPr lang="en-US" dirty="0" smtClean="0"/>
          </a:p>
          <a:p>
            <a:pPr marL="236508" indent="-236508">
              <a:lnSpc>
                <a:spcPct val="90000"/>
              </a:lnSpc>
            </a:pPr>
            <a:r>
              <a:rPr lang="en-US" dirty="0" err="1" smtClean="0"/>
              <a:t>Actuals</a:t>
            </a:r>
            <a:r>
              <a:rPr lang="en-US" dirty="0" smtClean="0"/>
              <a:t> of 3hr night class (Feb 2007)</a:t>
            </a:r>
          </a:p>
          <a:p>
            <a:pPr marL="236508" indent="-236508">
              <a:lnSpc>
                <a:spcPct val="90000"/>
              </a:lnSpc>
            </a:pPr>
            <a:r>
              <a:rPr lang="en-US" dirty="0" smtClean="0"/>
              <a:t>6:30pm: opening: operations strategy drivers today </a:t>
            </a:r>
          </a:p>
          <a:p>
            <a:pPr marL="236508" indent="-236508">
              <a:lnSpc>
                <a:spcPct val="90000"/>
              </a:lnSpc>
            </a:pPr>
            <a:r>
              <a:rPr lang="en-US" dirty="0" smtClean="0"/>
              <a:t>6:35pm : mass customization</a:t>
            </a:r>
          </a:p>
          <a:p>
            <a:pPr marL="236508" indent="-236508">
              <a:lnSpc>
                <a:spcPct val="90000"/>
              </a:lnSpc>
            </a:pPr>
            <a:r>
              <a:rPr lang="en-US" dirty="0" smtClean="0"/>
              <a:t>7:15pm: scorecard to analyze IT applied to Peapod </a:t>
            </a:r>
          </a:p>
          <a:p>
            <a:pPr marL="236508" indent="-236508">
              <a:lnSpc>
                <a:spcPct val="90000"/>
              </a:lnSpc>
            </a:pPr>
            <a:r>
              <a:rPr lang="en-US" dirty="0" smtClean="0"/>
              <a:t>7:20pm: Peapod: Understand processes + three different network structures (in-store picking, DCs, clicks &amp; bricks);  Performance Evaluation of Peapod ; Path to Profitability + learning points</a:t>
            </a:r>
          </a:p>
          <a:p>
            <a:pPr marL="236508" indent="-236508">
              <a:lnSpc>
                <a:spcPct val="90000"/>
              </a:lnSpc>
            </a:pPr>
            <a:r>
              <a:rPr lang="en-US" dirty="0" smtClean="0"/>
              <a:t>8:05pm (8:17	/8:16	): break</a:t>
            </a:r>
          </a:p>
          <a:p>
            <a:pPr marL="236508" indent="-236508">
              <a:lnSpc>
                <a:spcPct val="90000"/>
              </a:lnSpc>
            </a:pPr>
            <a:r>
              <a:rPr lang="en-US" dirty="0" smtClean="0"/>
              <a:t>8:25pm (8:30	/8:30	): speaker</a:t>
            </a:r>
          </a:p>
          <a:p>
            <a:pPr marL="236508" indent="-236508">
              <a:lnSpc>
                <a:spcPct val="90000"/>
              </a:lnSpc>
            </a:pPr>
            <a:r>
              <a:rPr lang="en-US" dirty="0" smtClean="0"/>
              <a:t>9:30pm (9:30	/9:30	): end</a:t>
            </a:r>
          </a:p>
          <a:p>
            <a:pPr marL="236508" indent="-236508">
              <a:lnSpc>
                <a:spcPct val="90000"/>
              </a:lnSpc>
            </a:pPr>
            <a:r>
              <a:rPr lang="en-US" dirty="0" smtClean="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smtClean="0"/>
              <a:t>We see that even though CompUSA has the highest days of inventory among the three companies, its very low days of receivables help to keep the overall days of working capital down.</a:t>
            </a:r>
          </a:p>
          <a:p>
            <a:endParaRPr lang="en-US" smtClean="0"/>
          </a:p>
          <a:p>
            <a:r>
              <a:rPr lang="en-US" smtClean="0"/>
              <a:t>In contrast, Ingram Micro’s high days of receivables push its days of working capital up.</a:t>
            </a:r>
          </a:p>
          <a:p>
            <a:endParaRPr lang="en-US" smtClean="0"/>
          </a:p>
          <a:p>
            <a:r>
              <a:rPr lang="en-US" smtClean="0"/>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smtClean="0"/>
              <a:t>This separates:</a:t>
            </a:r>
          </a:p>
          <a:p>
            <a:r>
              <a:rPr lang="en-US" smtClean="0"/>
              <a:t>C Dell</a:t>
            </a:r>
          </a:p>
          <a:p>
            <a:r>
              <a:rPr lang="en-US" smtClean="0"/>
              <a:t>from</a:t>
            </a:r>
          </a:p>
          <a:p>
            <a:r>
              <a:rPr lang="en-US" smtClean="0"/>
              <a:t>N Citigroup</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65080"/>
            <a:r>
              <a:rPr lang="en-US" dirty="0" smtClean="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65080"/>
            <a:fld id="{8DF3C2D1-16AA-6B42-A38E-2072796A8374}" type="datetime1">
              <a:rPr lang="en-US" smtClean="0"/>
              <a:pPr defTabSz="965080"/>
              <a:t>1/11/2012</a:t>
            </a:fld>
            <a:endParaRPr lang="en-US" dirty="0" smtClean="0"/>
          </a:p>
        </p:txBody>
      </p:sp>
      <p:sp>
        <p:nvSpPr>
          <p:cNvPr id="112644" name="Rectangle 6"/>
          <p:cNvSpPr>
            <a:spLocks noGrp="1" noChangeArrowheads="1"/>
          </p:cNvSpPr>
          <p:nvPr>
            <p:ph type="ftr" sz="quarter" idx="4"/>
          </p:nvPr>
        </p:nvSpPr>
        <p:spPr>
          <a:noFill/>
        </p:spPr>
        <p:txBody>
          <a:bodyPr/>
          <a:lstStyle/>
          <a:p>
            <a:pPr defTabSz="965080"/>
            <a:r>
              <a:rPr lang="en-US" dirty="0" smtClean="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smtClean="0"/>
              <a:t>Clearly, financial statements can be manipulated…</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a:p>
            <a:r>
              <a:rPr lang="en-US" dirty="0" smtClean="0"/>
              <a:t>Let’s do</a:t>
            </a:r>
            <a:r>
              <a:rPr lang="en-US" baseline="0" dirty="0" smtClean="0"/>
              <a:t> an exercise to see what we can learn about operations from financial statements</a:t>
            </a:r>
            <a:endParaRPr lang="en-US" dirty="0" smtClean="0"/>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00374D-DE24-432A-A555-117A9B7117D2}"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4CAE6F0-43AB-4106-94BB-587E9FA3B19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2B8E468-3EEB-40D5-AF12-B662251B8F77}"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B0D384D-6DD8-472F-9994-3DF306E858BF}"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CE752E69-66A6-4DAB-AB68-8CCA2B5DCC10}"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511044E5-B915-4FE7-A716-ADB42DE83CC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E0D4699D-31B4-4819-8870-563A01B59F9F}" type="datetimeFigureOut">
              <a:rPr lang="en-US"/>
              <a:pPr>
                <a:defRPr/>
              </a:pPr>
              <a:t>1/11/2012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0DB4D8C-D68F-4D06-B836-3FB792B68F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4BBE9478-6773-4CD5-BF69-2B4C4624D824}" type="datetimeFigureOut">
              <a:rPr lang="en-US"/>
              <a:pPr>
                <a:defRPr/>
              </a:pPr>
              <a:t>1/11/2012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E47C2C93-F82C-4E4B-BD1B-8FCD5C68F7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A6B6F1B-FEE7-4B8C-A452-CBDE9E3EB258}" type="datetimeFigureOut">
              <a:rPr lang="en-US"/>
              <a:pPr>
                <a:defRPr/>
              </a:pPr>
              <a:t>1/11/2012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9867759-4B09-4917-9E7F-DB40190B9747}"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A00FB79A-C268-4BAD-86E9-DC005B9F7726}" type="datetimeFigureOut">
              <a:rPr lang="en-US"/>
              <a:pPr>
                <a:defRPr/>
              </a:pPr>
              <a:t>1/11/2012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A3238790-0A44-4A78-A69F-BD377095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B47EBE-FB7E-4F91-9DB9-A2EFDCE61AFF}" type="datetimeFigureOut">
              <a:rPr lang="en-US"/>
              <a:pPr>
                <a:defRPr/>
              </a:pPr>
              <a:t>1/11/2012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03793E99-45EC-409D-A540-A09E785679E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BE9450F-8356-4A60-AFDE-E135D759F99B}" type="datetimeFigureOut">
              <a:rPr lang="en-US"/>
              <a:pPr>
                <a:defRPr/>
              </a:pPr>
              <a:t>1/11/2012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46CE01DE-D1E8-48AC-BA3C-5F96293BCC7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346DC646-46CB-4D99-BA43-D25846538BE6}"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27E53CD4-A309-4E74-ACA1-C74CC47A12E0}"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CED34F1-D4CD-4098-9EFB-2EB71E8B5887}"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BB1F661E-3E86-43D3-93F2-79FA35BB7AA3}"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chemeClr val="accent2"/>
                </a:solidFill>
                <a:latin typeface="Arial" pitchFamily="34" charset="0"/>
              </a:rPr>
              <a:t>Operations </a:t>
            </a:r>
            <a:r>
              <a:rPr lang="en-US" sz="800" dirty="0">
                <a:solidFill>
                  <a:schemeClr val="accent2"/>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pitchFamily="34" charset="0"/>
              </a:defRPr>
            </a:lvl1pPr>
          </a:lstStyle>
          <a:p>
            <a:pPr>
              <a:defRPr/>
            </a:pPr>
            <a:fld id="{19CC850D-106C-483D-B89E-3E330FC6A51D}" type="datetimeFigureOut">
              <a:rPr lang="en-US"/>
              <a:pPr>
                <a:defRPr/>
              </a:pPr>
              <a:t>1/11/2012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pitchFamily="34" charset="0"/>
              </a:defRPr>
            </a:lvl1pPr>
          </a:lstStyle>
          <a:p>
            <a:pPr>
              <a:defRPr/>
            </a:pPr>
            <a:fld id="{C4543243-4A52-4C31-8439-B49AC50AA1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cs typeface="Arial" pitchFamily="34" charset="0"/>
              </a:rPr>
              <a:t>Operations </a:t>
            </a:r>
            <a:r>
              <a:rPr lang="en-US" sz="80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wmf"/></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6.xml"/><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ideo" Target="file:///C:\Users\mjv617\Documents\3MyTeach\454\Video\2010_Dec19_WSJ_Holiday%20Help_people%20vs%20robots.wmv" TargetMode="Externa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7.xml"/><Relationship Id="rId7"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0.jpeg"/><Relationship Id="rId11" Type="http://schemas.openxmlformats.org/officeDocument/2006/relationships/image" Target="../media/image4.png"/><Relationship Id="rId5" Type="http://schemas.openxmlformats.org/officeDocument/2006/relationships/oleObject" Target="../embeddings/oleObject3.bin"/><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42.jpeg"/></Relationships>
</file>

<file path=ppt/slides/_rels/slide44.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www.timbuk2.com/" TargetMode="External"/><Relationship Id="rId7" Type="http://schemas.openxmlformats.org/officeDocument/2006/relationships/image" Target="../media/image47.jpe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gif"/><Relationship Id="rId4" Type="http://schemas.openxmlformats.org/officeDocument/2006/relationships/image" Target="../media/image44.jpeg"/></Relationships>
</file>

<file path=ppt/slides/_rels/slide47.xml.rels><?xml version="1.0" encoding="UTF-8" standalone="yes"?>
<Relationships xmlns="http://schemas.openxmlformats.org/package/2006/relationships"><Relationship Id="rId3" Type="http://schemas.openxmlformats.org/officeDocument/2006/relationships/hyperlink" Target="http://www.timbuk2.com/"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png"/><Relationship Id="rId4" Type="http://schemas.openxmlformats.org/officeDocument/2006/relationships/oleObject" Target="../embeddings/oleObject6.bin"/></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image" Target="http://www.jup.com/docs/sps/dcs/1999/v11/images/dcsv11-8.gif" TargetMode="External"/><Relationship Id="rId5" Type="http://schemas.openxmlformats.org/officeDocument/2006/relationships/image" Target="../media/image55.png"/><Relationship Id="rId4" Type="http://schemas.openxmlformats.org/officeDocument/2006/relationships/image" Target="http://www.jup.com/docs/sps/dcs/1999/v11/images/dcsv11-3.gif" TargetMode="Externa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p:txBody>
      </p:sp>
    </p:spTree>
    <p:extLst>
      <p:ext uri="{BB962C8B-B14F-4D97-AF65-F5344CB8AC3E}">
        <p14:creationId xmlns:p14="http://schemas.microsoft.com/office/powerpoint/2010/main" xmlns="" val="182196993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build a ROIC tree </a:t>
            </a:r>
            <a:br>
              <a:rPr lang="en-US" dirty="0" smtClean="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 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2" cstate="print"/>
          <a:stretch>
            <a:fillRect/>
          </a:stretch>
        </p:blipFill>
        <p:spPr>
          <a:xfrm>
            <a:off x="5502017" y="1428901"/>
            <a:ext cx="3022600" cy="571500"/>
          </a:xfrm>
          <a:prstGeom prst="rect">
            <a:avLst/>
          </a:prstGeom>
        </p:spPr>
      </p:pic>
    </p:spTree>
    <p:extLst>
      <p:ext uri="{BB962C8B-B14F-4D97-AF65-F5344CB8AC3E}">
        <p14:creationId xmlns:p14="http://schemas.microsoft.com/office/powerpoint/2010/main" xmlns="" val="36035785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 xmlns:p14="http://schemas.microsoft.com/office/powerpoint/2010/main" val="662448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ROA</a:t>
            </a:r>
          </a:p>
        </p:txBody>
      </p:sp>
      <p:sp>
        <p:nvSpPr>
          <p:cNvPr id="5" name="TextBox 4"/>
          <p:cNvSpPr txBox="1"/>
          <p:nvPr/>
        </p:nvSpPr>
        <p:spPr>
          <a:xfrm>
            <a:off x="814528" y="3960300"/>
            <a:ext cx="873762" cy="276999"/>
          </a:xfrm>
          <a:prstGeom prst="rect">
            <a:avLst/>
          </a:prstGeom>
          <a:noFill/>
          <a:ln>
            <a:solidFill>
              <a:schemeClr val="tx1"/>
            </a:solidFill>
          </a:ln>
        </p:spPr>
        <p:txBody>
          <a:bodyPr wrap="square" rtlCol="0">
            <a:spAutoFit/>
          </a:bodyPr>
          <a:lstStyle/>
          <a:p>
            <a:r>
              <a:rPr lang="en-US" sz="1200" dirty="0" smtClean="0">
                <a:latin typeface="Cambria" pitchFamily="18" charset="0"/>
              </a:rPr>
              <a:t>Earnings</a:t>
            </a:r>
            <a:endParaRPr lang="en-US" sz="1200" dirty="0">
              <a:latin typeface="Cambria" pitchFamily="18" charset="0"/>
            </a:endParaRPr>
          </a:p>
        </p:txBody>
      </p:sp>
      <p:sp>
        <p:nvSpPr>
          <p:cNvPr id="6" name="TextBox 5"/>
          <p:cNvSpPr txBox="1"/>
          <p:nvPr/>
        </p:nvSpPr>
        <p:spPr>
          <a:xfrm>
            <a:off x="1798599" y="4072839"/>
            <a:ext cx="105636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Rooms (see hotels)</a:t>
            </a:r>
            <a:endParaRPr lang="en-US" sz="1200" dirty="0">
              <a:latin typeface="Cambria" pitchFamily="18" charset="0"/>
            </a:endParaRPr>
          </a:p>
        </p:txBody>
      </p:sp>
      <p:sp>
        <p:nvSpPr>
          <p:cNvPr id="7" name="TextBox 6"/>
          <p:cNvSpPr txBox="1"/>
          <p:nvPr/>
        </p:nvSpPr>
        <p:spPr>
          <a:xfrm>
            <a:off x="1798599" y="2826466"/>
            <a:ext cx="700761" cy="276999"/>
          </a:xfrm>
          <a:prstGeom prst="rect">
            <a:avLst/>
          </a:prstGeom>
          <a:noFill/>
          <a:ln>
            <a:solidFill>
              <a:schemeClr val="tx1"/>
            </a:solidFill>
          </a:ln>
        </p:spPr>
        <p:txBody>
          <a:bodyPr wrap="square" rtlCol="0">
            <a:spAutoFit/>
          </a:bodyPr>
          <a:lstStyle/>
          <a:p>
            <a:r>
              <a:rPr lang="en-US" sz="1200" dirty="0" smtClean="0">
                <a:latin typeface="Cambria" pitchFamily="18" charset="0"/>
              </a:rPr>
              <a:t>Gaming</a:t>
            </a:r>
            <a:endParaRPr lang="en-US" sz="1200" dirty="0">
              <a:latin typeface="Cambria" pitchFamily="18" charset="0"/>
            </a:endParaRPr>
          </a:p>
        </p:txBody>
      </p:sp>
      <p:cxnSp>
        <p:nvCxnSpPr>
          <p:cNvPr id="8" name="Elbow Connector 7"/>
          <p:cNvCxnSpPr>
            <a:stCxn id="6" idx="1"/>
            <a:endCxn id="5" idx="3"/>
          </p:cNvCxnSpPr>
          <p:nvPr/>
        </p:nvCxnSpPr>
        <p:spPr>
          <a:xfrm rot="10800000">
            <a:off x="1688291" y="4098800"/>
            <a:ext cx="110309" cy="20487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2964966"/>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798599" y="4572343"/>
            <a:ext cx="110844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F&amp;B (see restaurants)</a:t>
            </a:r>
            <a:endParaRPr lang="en-US" sz="1200" dirty="0">
              <a:latin typeface="Cambria" pitchFamily="18" charset="0"/>
            </a:endParaRPr>
          </a:p>
        </p:txBody>
      </p:sp>
      <p:cxnSp>
        <p:nvCxnSpPr>
          <p:cNvPr id="11" name="Elbow Connector 10"/>
          <p:cNvCxnSpPr>
            <a:stCxn id="10" idx="1"/>
            <a:endCxn id="5" idx="3"/>
          </p:cNvCxnSpPr>
          <p:nvPr/>
        </p:nvCxnSpPr>
        <p:spPr>
          <a:xfrm rot="10800000">
            <a:off x="1688291" y="4098800"/>
            <a:ext cx="110309" cy="70437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90790" y="3272878"/>
            <a:ext cx="80692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Comps expense</a:t>
            </a:r>
            <a:endParaRPr lang="en-US" sz="1200" dirty="0">
              <a:latin typeface="Cambria" pitchFamily="18" charset="0"/>
            </a:endParaRPr>
          </a:p>
        </p:txBody>
      </p:sp>
      <p:sp>
        <p:nvSpPr>
          <p:cNvPr id="13" name="TextBox 12"/>
          <p:cNvSpPr txBox="1"/>
          <p:nvPr/>
        </p:nvSpPr>
        <p:spPr>
          <a:xfrm>
            <a:off x="3490790" y="3768907"/>
            <a:ext cx="796761"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Credit losses</a:t>
            </a:r>
            <a:endParaRPr lang="en-US" sz="1200" dirty="0">
              <a:latin typeface="Cambria" pitchFamily="18" charset="0"/>
            </a:endParaRPr>
          </a:p>
        </p:txBody>
      </p:sp>
      <p:cxnSp>
        <p:nvCxnSpPr>
          <p:cNvPr id="14" name="Elbow Connector 13"/>
          <p:cNvCxnSpPr>
            <a:stCxn id="13" idx="1"/>
            <a:endCxn id="17" idx="3"/>
          </p:cNvCxnSpPr>
          <p:nvPr/>
        </p:nvCxnSpPr>
        <p:spPr>
          <a:xfrm rot="10800000">
            <a:off x="3332480" y="3691224"/>
            <a:ext cx="158310" cy="30851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12" idx="1"/>
            <a:endCxn id="17" idx="3"/>
          </p:cNvCxnSpPr>
          <p:nvPr/>
        </p:nvCxnSpPr>
        <p:spPr>
          <a:xfrm rot="10800000" flipV="1">
            <a:off x="3332480" y="3503710"/>
            <a:ext cx="158310" cy="1875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Win</a:t>
            </a:r>
            <a:endParaRPr lang="en-US" sz="1200" dirty="0">
              <a:latin typeface="Cambria" pitchFamily="18" charset="0"/>
            </a:endParaRPr>
          </a:p>
        </p:txBody>
      </p:sp>
      <p:sp>
        <p:nvSpPr>
          <p:cNvPr id="17" name="TextBox 16"/>
          <p:cNvSpPr txBox="1"/>
          <p:nvPr/>
        </p:nvSpPr>
        <p:spPr>
          <a:xfrm>
            <a:off x="2605808" y="3368058"/>
            <a:ext cx="72667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Gaming expense</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1994818"/>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7" idx="1"/>
            <a:endCxn id="7" idx="3"/>
          </p:cNvCxnSpPr>
          <p:nvPr/>
        </p:nvCxnSpPr>
        <p:spPr>
          <a:xfrm rot="10800000">
            <a:off x="2499360" y="2964966"/>
            <a:ext cx="106448" cy="726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323706" y="3476179"/>
            <a:ext cx="9102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Play rate</a:t>
            </a:r>
            <a:endParaRPr lang="en-US" sz="1200" dirty="0">
              <a:latin typeface="Cambria" pitchFamily="18" charset="0"/>
            </a:endParaRPr>
          </a:p>
        </p:txBody>
      </p:sp>
      <p:sp>
        <p:nvSpPr>
          <p:cNvPr id="21" name="TextBox 20"/>
          <p:cNvSpPr txBox="1"/>
          <p:nvPr/>
        </p:nvSpPr>
        <p:spPr>
          <a:xfrm>
            <a:off x="6323706" y="3161118"/>
            <a:ext cx="68500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Traffic</a:t>
            </a:r>
            <a:endParaRPr lang="en-US" sz="1200" dirty="0">
              <a:latin typeface="Cambria" pitchFamily="18" charset="0"/>
            </a:endParaRPr>
          </a:p>
        </p:txBody>
      </p:sp>
      <p:cxnSp>
        <p:nvCxnSpPr>
          <p:cNvPr id="22" name="Elbow Connector 21"/>
          <p:cNvCxnSpPr>
            <a:stCxn id="21" idx="1"/>
            <a:endCxn id="38" idx="3"/>
          </p:cNvCxnSpPr>
          <p:nvPr/>
        </p:nvCxnSpPr>
        <p:spPr>
          <a:xfrm rot="10800000" flipV="1">
            <a:off x="6207760" y="3299617"/>
            <a:ext cx="115946" cy="18733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20" idx="1"/>
            <a:endCxn id="38" idx="3"/>
          </p:cNvCxnSpPr>
          <p:nvPr/>
        </p:nvCxnSpPr>
        <p:spPr>
          <a:xfrm rot="10800000">
            <a:off x="6207760" y="3486955"/>
            <a:ext cx="115946" cy="12772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490790" y="4603838"/>
            <a:ext cx="651985" cy="284480"/>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Labor</a:t>
            </a:r>
            <a:endParaRPr lang="en-US" sz="1200" dirty="0">
              <a:latin typeface="Cambria" pitchFamily="18" charset="0"/>
            </a:endParaRPr>
          </a:p>
        </p:txBody>
      </p:sp>
      <p:cxnSp>
        <p:nvCxnSpPr>
          <p:cNvPr id="25" name="Elbow Connector 24"/>
          <p:cNvCxnSpPr>
            <a:stCxn id="24" idx="1"/>
            <a:endCxn id="17" idx="3"/>
          </p:cNvCxnSpPr>
          <p:nvPr/>
        </p:nvCxnSpPr>
        <p:spPr>
          <a:xfrm rot="10800000">
            <a:off x="3332480" y="3691224"/>
            <a:ext cx="158310" cy="105485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ROA</a:t>
            </a:r>
            <a:endParaRPr lang="en-US" sz="1200" dirty="0">
              <a:latin typeface="Cambria" pitchFamily="18" charset="0"/>
            </a:endParaRPr>
          </a:p>
        </p:txBody>
      </p:sp>
      <p:sp>
        <p:nvSpPr>
          <p:cNvPr id="27" name="TextBox 26"/>
          <p:cNvSpPr txBox="1"/>
          <p:nvPr/>
        </p:nvSpPr>
        <p:spPr>
          <a:xfrm>
            <a:off x="814528" y="5388198"/>
            <a:ext cx="77043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t>
            </a:r>
            <a:r>
              <a:rPr lang="en-US" sz="1200" dirty="0" smtClean="0">
                <a:latin typeface="Cambria" pitchFamily="18" charset="0"/>
              </a:rPr>
              <a:t>Assets</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70671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098799"/>
            <a:ext cx="118567" cy="7211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798599" y="5073013"/>
            <a:ext cx="1239712" cy="461665"/>
          </a:xfrm>
          <a:prstGeom prst="rect">
            <a:avLst/>
          </a:prstGeom>
          <a:noFill/>
          <a:ln>
            <a:solidFill>
              <a:schemeClr val="tx1"/>
            </a:solidFill>
          </a:ln>
        </p:spPr>
        <p:txBody>
          <a:bodyPr wrap="square" rtlCol="0">
            <a:spAutoFit/>
          </a:bodyPr>
          <a:lstStyle/>
          <a:p>
            <a:r>
              <a:rPr lang="en-US" sz="1200" dirty="0" smtClean="0">
                <a:latin typeface="Cambria" pitchFamily="18" charset="0"/>
              </a:rPr>
              <a:t>Franchise, reputation, </a:t>
            </a:r>
            <a:r>
              <a:rPr lang="en-US" sz="1200" i="1" dirty="0" smtClean="0">
                <a:latin typeface="Cambria" pitchFamily="18" charset="0"/>
              </a:rPr>
              <a:t>etc.</a:t>
            </a:r>
            <a:endParaRPr lang="en-US" sz="1200" dirty="0">
              <a:latin typeface="Cambria" pitchFamily="18" charset="0"/>
            </a:endParaRPr>
          </a:p>
        </p:txBody>
      </p:sp>
      <p:sp>
        <p:nvSpPr>
          <p:cNvPr id="31" name="TextBox 30"/>
          <p:cNvSpPr txBox="1"/>
          <p:nvPr/>
        </p:nvSpPr>
        <p:spPr>
          <a:xfrm>
            <a:off x="1798599" y="6055472"/>
            <a:ext cx="61995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t>
            </a:r>
            <a:r>
              <a:rPr lang="en-US" sz="1200" dirty="0" smtClean="0">
                <a:latin typeface="Cambria" pitchFamily="18" charset="0"/>
              </a:rPr>
              <a:t>PPE</a:t>
            </a:r>
            <a:endParaRPr lang="en-US" sz="1200" dirty="0">
              <a:latin typeface="Cambria" pitchFamily="18" charset="0"/>
            </a:endParaRPr>
          </a:p>
        </p:txBody>
      </p:sp>
      <p:cxnSp>
        <p:nvCxnSpPr>
          <p:cNvPr id="32" name="Elbow Connector 31"/>
          <p:cNvCxnSpPr>
            <a:stCxn id="27" idx="3"/>
            <a:endCxn id="31" idx="1"/>
          </p:cNvCxnSpPr>
          <p:nvPr/>
        </p:nvCxnSpPr>
        <p:spPr>
          <a:xfrm>
            <a:off x="1584960" y="5526698"/>
            <a:ext cx="213639" cy="66727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303846"/>
            <a:ext cx="213639" cy="222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490790" y="2094419"/>
            <a:ext cx="1396170"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x Drop, including inventory changes, fills, credit</a:t>
            </a:r>
            <a:endParaRPr lang="en-US" sz="1200" dirty="0">
              <a:latin typeface="Cambria" pitchFamily="18" charset="0"/>
            </a:endParaRPr>
          </a:p>
        </p:txBody>
      </p:sp>
      <p:sp>
        <p:nvSpPr>
          <p:cNvPr id="35" name="TextBox 34"/>
          <p:cNvSpPr txBox="1"/>
          <p:nvPr/>
        </p:nvSpPr>
        <p:spPr>
          <a:xfrm>
            <a:off x="4212150" y="1525358"/>
            <a:ext cx="1355530"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Average house advantage</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1994819"/>
            <a:ext cx="320870" cy="42276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0" y="1563151"/>
            <a:ext cx="300550" cy="43166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053738" y="3256122"/>
            <a:ext cx="115402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Clients per hour</a:t>
            </a:r>
            <a:endParaRPr lang="en-US" sz="1200" dirty="0">
              <a:latin typeface="Cambria" pitchFamily="18" charset="0"/>
            </a:endParaRPr>
          </a:p>
        </p:txBody>
      </p:sp>
      <p:sp>
        <p:nvSpPr>
          <p:cNvPr id="39" name="TextBox 38"/>
          <p:cNvSpPr txBox="1"/>
          <p:nvPr/>
        </p:nvSpPr>
        <p:spPr>
          <a:xfrm>
            <a:off x="5053738" y="2035970"/>
            <a:ext cx="115402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Games per client</a:t>
            </a:r>
            <a:endParaRPr lang="en-US" sz="1200" dirty="0">
              <a:latin typeface="Cambria" pitchFamily="18" charset="0"/>
            </a:endParaRPr>
          </a:p>
        </p:txBody>
      </p:sp>
      <p:cxnSp>
        <p:nvCxnSpPr>
          <p:cNvPr id="40" name="Elbow Connector 39"/>
          <p:cNvCxnSpPr>
            <a:stCxn id="38" idx="1"/>
            <a:endCxn id="34" idx="3"/>
          </p:cNvCxnSpPr>
          <p:nvPr/>
        </p:nvCxnSpPr>
        <p:spPr>
          <a:xfrm rot="10800000">
            <a:off x="4886960" y="2417585"/>
            <a:ext cx="166778" cy="106937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39" idx="1"/>
            <a:endCxn id="34" idx="3"/>
          </p:cNvCxnSpPr>
          <p:nvPr/>
        </p:nvCxnSpPr>
        <p:spPr>
          <a:xfrm rot="10800000" flipV="1">
            <a:off x="4886960" y="2266803"/>
            <a:ext cx="166778" cy="1507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323706" y="2138698"/>
            <a:ext cx="961014"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Turn-around per game</a:t>
            </a:r>
            <a:endParaRPr lang="en-US" sz="1200" dirty="0">
              <a:latin typeface="Cambria" pitchFamily="18" charset="0"/>
            </a:endParaRPr>
          </a:p>
        </p:txBody>
      </p:sp>
      <p:sp>
        <p:nvSpPr>
          <p:cNvPr id="43" name="TextBox 42"/>
          <p:cNvSpPr txBox="1"/>
          <p:nvPr/>
        </p:nvSpPr>
        <p:spPr>
          <a:xfrm>
            <a:off x="6323706" y="1827378"/>
            <a:ext cx="92037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Setup time</a:t>
            </a:r>
            <a:endParaRPr lang="en-US" sz="1200" dirty="0">
              <a:latin typeface="Cambria" pitchFamily="18" charset="0"/>
            </a:endParaRPr>
          </a:p>
        </p:txBody>
      </p:sp>
      <p:cxnSp>
        <p:nvCxnSpPr>
          <p:cNvPr id="44" name="Elbow Connector 43"/>
          <p:cNvCxnSpPr>
            <a:stCxn id="43" idx="1"/>
            <a:endCxn id="39" idx="3"/>
          </p:cNvCxnSpPr>
          <p:nvPr/>
        </p:nvCxnSpPr>
        <p:spPr>
          <a:xfrm rot="10800000" flipV="1">
            <a:off x="6207760" y="1965877"/>
            <a:ext cx="115946" cy="3009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42" idx="1"/>
            <a:endCxn id="39" idx="3"/>
          </p:cNvCxnSpPr>
          <p:nvPr/>
        </p:nvCxnSpPr>
        <p:spPr>
          <a:xfrm rot="10800000">
            <a:off x="6207760" y="2266804"/>
            <a:ext cx="115946" cy="19506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053738" y="2564525"/>
            <a:ext cx="115402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Dollars per game per client</a:t>
            </a:r>
            <a:endParaRPr lang="en-US" sz="1200" dirty="0">
              <a:latin typeface="Cambria" pitchFamily="18" charset="0"/>
            </a:endParaRPr>
          </a:p>
        </p:txBody>
      </p:sp>
      <p:sp>
        <p:nvSpPr>
          <p:cNvPr id="47" name="TextBox 46"/>
          <p:cNvSpPr txBox="1"/>
          <p:nvPr/>
        </p:nvSpPr>
        <p:spPr>
          <a:xfrm>
            <a:off x="3470470" y="1332318"/>
            <a:ext cx="603689"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Hold ratio</a:t>
            </a:r>
            <a:endParaRPr lang="en-US" sz="1200" dirty="0">
              <a:latin typeface="Cambria" pitchFamily="18" charset="0"/>
            </a:endParaRPr>
          </a:p>
        </p:txBody>
      </p:sp>
      <p:sp>
        <p:nvSpPr>
          <p:cNvPr id="48" name="TextBox 47"/>
          <p:cNvSpPr txBox="1"/>
          <p:nvPr/>
        </p:nvSpPr>
        <p:spPr>
          <a:xfrm>
            <a:off x="4212150" y="1191439"/>
            <a:ext cx="786569"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100%</a:t>
            </a:r>
            <a:endParaRPr lang="en-US" sz="1200" dirty="0">
              <a:latin typeface="Cambria" pitchFamily="18" charset="0"/>
            </a:endParaRPr>
          </a:p>
        </p:txBody>
      </p:sp>
      <p:cxnSp>
        <p:nvCxnSpPr>
          <p:cNvPr id="49" name="Elbow Connector 48"/>
          <p:cNvCxnSpPr>
            <a:stCxn id="35" idx="1"/>
            <a:endCxn id="47" idx="3"/>
          </p:cNvCxnSpPr>
          <p:nvPr/>
        </p:nvCxnSpPr>
        <p:spPr>
          <a:xfrm rot="10800000">
            <a:off x="4074160" y="1563151"/>
            <a:ext cx="137991" cy="1930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10800000" flipV="1">
            <a:off x="4074160" y="1346219"/>
            <a:ext cx="137991" cy="21693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8" y="2955239"/>
            <a:ext cx="155979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 Croupier rake-off</a:t>
            </a:r>
            <a:endParaRPr lang="en-US" sz="1200" dirty="0">
              <a:latin typeface="Cambria" pitchFamily="18" charset="0"/>
            </a:endParaRPr>
          </a:p>
        </p:txBody>
      </p:sp>
      <p:cxnSp>
        <p:nvCxnSpPr>
          <p:cNvPr id="52" name="Elbow Connector 51"/>
          <p:cNvCxnSpPr>
            <a:stCxn id="51" idx="1"/>
            <a:endCxn id="7" idx="3"/>
          </p:cNvCxnSpPr>
          <p:nvPr/>
        </p:nvCxnSpPr>
        <p:spPr>
          <a:xfrm rot="10800000">
            <a:off x="2499360" y="2964967"/>
            <a:ext cx="106448" cy="12877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373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4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22"/>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2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44"/>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6" grpId="0" animBg="1"/>
      <p:bldP spid="17" grpId="0" animBg="1"/>
      <p:bldP spid="20" grpId="0" animBg="1"/>
      <p:bldP spid="21" grpId="0" animBg="1"/>
      <p:bldP spid="24" grpId="0" animBg="1"/>
      <p:bldP spid="26" grpId="0" animBg="1"/>
      <p:bldP spid="27" grpId="0" animBg="1"/>
      <p:bldP spid="30" grpId="0" animBg="1"/>
      <p:bldP spid="31" grpId="0" animBg="1"/>
      <p:bldP spid="34" grpId="0" animBg="1"/>
      <p:bldP spid="35" grpId="0" animBg="1"/>
      <p:bldP spid="38" grpId="0" animBg="1"/>
      <p:bldP spid="39" grpId="0" animBg="1"/>
      <p:bldP spid="42" grpId="0" animBg="1"/>
      <p:bldP spid="43" grpId="0" animBg="1"/>
      <p:bldP spid="46" grpId="0" animBg="1"/>
      <p:bldP spid="47" grpId="0" animBg="1"/>
      <p:bldP spid="48" grpId="0" animBg="1"/>
      <p:bldP spid="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Industry</a:t>
            </a:r>
          </a:p>
        </p:txBody>
      </p:sp>
      <p:graphicFrame>
        <p:nvGraphicFramePr>
          <p:cNvPr id="4" name="Table 3"/>
          <p:cNvGraphicFramePr>
            <a:graphicFrameLocks noGrp="1"/>
          </p:cNvGraphicFramePr>
          <p:nvPr>
            <p:extLst>
              <p:ext uri="{D42A27DB-BD31-4B8C-83A1-F6EECF244321}">
                <p14:modId xmlns:p14="http://schemas.microsoft.com/office/powerpoint/2010/main" xmlns="" val="2851319046"/>
              </p:ext>
            </p:extLst>
          </p:nvPr>
        </p:nvGraphicFramePr>
        <p:xfrm>
          <a:off x="740809" y="1352197"/>
          <a:ext cx="7129453" cy="4282440"/>
        </p:xfrm>
        <a:graphic>
          <a:graphicData uri="http://schemas.openxmlformats.org/drawingml/2006/table">
            <a:tbl>
              <a:tblPr/>
              <a:tblGrid>
                <a:gridCol w="2847741"/>
                <a:gridCol w="1070428"/>
                <a:gridCol w="1070428"/>
                <a:gridCol w="1070428"/>
                <a:gridCol w="1070428"/>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tr>
            </a:tbl>
          </a:graphicData>
        </a:graphic>
      </p:graphicFrame>
    </p:spTree>
    <p:extLst>
      <p:ext uri="{BB962C8B-B14F-4D97-AF65-F5344CB8AC3E}">
        <p14:creationId xmlns:p14="http://schemas.microsoft.com/office/powerpoint/2010/main" xmlns="" val="27895788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161925" y="1005407"/>
            <a:ext cx="7429500" cy="5609188"/>
          </a:xfrm>
          <a:prstGeom prst="rect">
            <a:avLst/>
          </a:prstGeom>
          <a:noFill/>
          <a:ln w="9525" cap="flat" cmpd="sng" algn="ctr">
            <a:noFill/>
            <a:prstDash val="dash"/>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93663"/>
            <a:ext cx="8229600" cy="911225"/>
          </a:xfrm>
        </p:spPr>
        <p:txBody>
          <a:bodyPr/>
          <a:lstStyle/>
          <a:p>
            <a:pPr algn="l" eaLnBrk="1" hangingPunct="1"/>
            <a:r>
              <a:rPr lang="en-US" sz="2800" smtClean="0">
                <a:solidFill>
                  <a:schemeClr val="bg1"/>
                </a:solidFill>
              </a:rPr>
              <a:t>A definition of operations strategy</a:t>
            </a:r>
            <a:br>
              <a:rPr lang="en-US" sz="2800" smtClean="0">
                <a:solidFill>
                  <a:schemeClr val="bg1"/>
                </a:solidFill>
              </a:rPr>
            </a:br>
            <a:r>
              <a:rPr lang="en-US" sz="280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ncies</a:t>
            </a:r>
            <a:endParaRPr lang="en-US" sz="3200" dirty="0">
              <a:solidFill>
                <a:prstClr val="black"/>
              </a:solidFill>
              <a:latin typeface="Calibri"/>
              <a:cs typeface="Arial" pitchFamily="34" charset="0"/>
            </a:endParaRPr>
          </a:p>
        </p:txBody>
      </p:sp>
      <p:sp>
        <p:nvSpPr>
          <p:cNvPr id="36874" name="Rectangle 23"/>
          <p:cNvSpPr txBox="1">
            <a:spLocks noChangeArrowheads="1"/>
          </p:cNvSpPr>
          <p:nvPr/>
        </p:nvSpPr>
        <p:spPr bwMode="auto">
          <a:xfrm>
            <a:off x="455613" y="6197600"/>
            <a:ext cx="8229600" cy="788988"/>
          </a:xfrm>
          <a:prstGeom prst="rect">
            <a:avLst/>
          </a:prstGeom>
          <a:noFill/>
          <a:ln w="9525">
            <a:noFill/>
            <a:miter lim="800000"/>
            <a:headEnd/>
            <a:tailEnd/>
          </a:ln>
        </p:spPr>
        <p:txBody>
          <a:bodyPr/>
          <a:lstStyle/>
          <a:p>
            <a:pPr marL="342900" indent="-342900" defTabSz="457200">
              <a:spcBef>
                <a:spcPct val="20000"/>
              </a:spcBef>
              <a:buClr>
                <a:srgbClr val="FF3300"/>
              </a:buClr>
              <a:buFont typeface="Wingdings" pitchFamily="2" charset="2"/>
              <a:buChar char="Ø"/>
            </a:pPr>
            <a:r>
              <a:rPr lang="en-US" sz="1800">
                <a:solidFill>
                  <a:srgbClr val="FFFFFF"/>
                </a:solidFill>
                <a:latin typeface="Calibri" pitchFamily="34" charset="0"/>
                <a:cs typeface="Arial" pitchFamily="34" charset="0"/>
              </a:rPr>
              <a:t>Operations strategy is a plan for developing resources and configuring processes such that the resulting competencies maximize NPV</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12700">
              <a:solidFill>
                <a:schemeClr val="tx1"/>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a:xfrm>
            <a:off x="384175" y="7938"/>
            <a:ext cx="8628063" cy="955675"/>
          </a:xfrm>
        </p:spPr>
        <p:txBody>
          <a:bodyPr/>
          <a:lstStyle/>
          <a:p>
            <a:pPr eaLnBrk="1" hangingPunct="1"/>
            <a:r>
              <a:rPr lang="en-US" b="1" smtClean="0"/>
              <a:t>Cost to Serve</a:t>
            </a:r>
            <a:r>
              <a:rPr lang="en-US" smtClean="0"/>
              <a:t> and </a:t>
            </a:r>
            <a:r>
              <a:rPr lang="en-US" b="1" smtClean="0"/>
              <a:t>Profitability</a:t>
            </a:r>
            <a:r>
              <a:rPr lang="en-US" smtClean="0"/>
              <a:t> Analysis:</a:t>
            </a:r>
            <a:br>
              <a:rPr lang="en-US" smtClean="0"/>
            </a:br>
            <a:r>
              <a:rPr lang="en-US" smtClean="0"/>
              <a:t>	</a:t>
            </a:r>
            <a:r>
              <a:rPr lang="en-US" i="1" smtClean="0"/>
              <a:t>Clue: </a:t>
            </a:r>
            <a:r>
              <a:rPr lang="en-US" smtClean="0"/>
              <a:t>Start by understanding the processes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gross margin = 20-25% v. 26.4% for traditional supermarket</a:t>
            </a:r>
          </a:p>
          <a:p>
            <a:pPr marL="914400" lvl="1" indent="-457200" eaLnBrk="1" hangingPunct="1">
              <a:buFontTx/>
              <a:buChar char="•"/>
            </a:pPr>
            <a:r>
              <a:rPr lang="en-US" sz="1800" dirty="0" smtClean="0"/>
              <a:t>FY2001: gross margin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49155"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3"/>
            </a:pPr>
            <a:r>
              <a:rPr lang="en-US" dirty="0" smtClean="0"/>
              <a:t>DC Processing Cost Differential (Pick, Pack, Load):</a:t>
            </a:r>
          </a:p>
          <a:p>
            <a:pPr marL="914400" lvl="1" indent="-457200" eaLnBrk="1" hangingPunct="1">
              <a:buFontTx/>
              <a:buChar char="•"/>
            </a:pPr>
            <a:r>
              <a:rPr lang="en-US" sz="1800" dirty="0" smtClean="0"/>
              <a:t>Cost per order = P&amp;P&amp;L time/order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$11/order</a:t>
            </a:r>
          </a:p>
          <a:p>
            <a:pPr marL="895350" lvl="1" indent="-381000" eaLnBrk="1" hangingPunct="1">
              <a:buFontTx/>
              <a:buChar char="•"/>
            </a:pPr>
            <a:r>
              <a:rPr lang="en-US" i="1" dirty="0" smtClean="0"/>
              <a:t>Drivers: wage rate and 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4"/>
            </a:pPr>
            <a:r>
              <a:rPr lang="en-US" sz="1800" dirty="0" smtClean="0"/>
              <a:t>Delivery Cost Differential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2</a:t>
            </a:r>
          </a:p>
          <a:p>
            <a:pPr marL="933450" lvl="1" indent="-533400" eaLnBrk="1" hangingPunct="1">
              <a:buFont typeface="Wingdings" pitchFamily="2" charset="2"/>
              <a:buChar char="Ø"/>
            </a:pPr>
            <a:r>
              <a:rPr lang="en-US" sz="1800" i="1" dirty="0" smtClean="0"/>
              <a:t>Drivers: wage rate, fuel, mpg, SPH (route density, order size, #lines/order, delivery process, etc.)</a:t>
            </a:r>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smtClean="0"/>
              <a:t>Total estimated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Very optimistic projection with current demand</a:t>
            </a:r>
            <a:endParaRPr lang="en-US" dirty="0"/>
          </a:p>
        </p:txBody>
      </p:sp>
      <p:pic>
        <p:nvPicPr>
          <p:cNvPr id="99330" name="Picture 2"/>
          <p:cNvPicPr>
            <a:picLocks noChangeAspect="1" noChangeArrowheads="1"/>
          </p:cNvPicPr>
          <p:nvPr/>
        </p:nvPicPr>
        <p:blipFill>
          <a:blip r:embed="rId3" cstate="print"/>
          <a:srcRect/>
          <a:stretch>
            <a:fillRect/>
          </a:stretch>
        </p:blipFill>
        <p:spPr bwMode="auto">
          <a:xfrm>
            <a:off x="-24366" y="1351011"/>
            <a:ext cx="9168366" cy="37338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2011 demand</a:t>
            </a:r>
            <a:endParaRPr lang="en-US" dirty="0"/>
          </a:p>
        </p:txBody>
      </p:sp>
      <p:pic>
        <p:nvPicPr>
          <p:cNvPr id="101378" name="Picture 2"/>
          <p:cNvPicPr>
            <a:picLocks noChangeAspect="1" noChangeArrowheads="1"/>
          </p:cNvPicPr>
          <p:nvPr/>
        </p:nvPicPr>
        <p:blipFill>
          <a:blip r:embed="rId3" cstate="print"/>
          <a:srcRect/>
          <a:stretch>
            <a:fillRect/>
          </a:stretch>
        </p:blipFill>
        <p:spPr bwMode="auto">
          <a:xfrm>
            <a:off x="0" y="1466534"/>
            <a:ext cx="9144000" cy="3723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and Productivity Drivers</a:t>
            </a:r>
            <a:br>
              <a:rPr lang="en-US" dirty="0" smtClean="0"/>
            </a:br>
            <a:r>
              <a:rPr lang="en-US" dirty="0" smtClean="0"/>
              <a:t>	Impact of SPH and P&amp;PPH on Estimated 2011</a:t>
            </a:r>
            <a:endParaRPr lang="en-US" dirty="0"/>
          </a:p>
        </p:txBody>
      </p:sp>
      <p:sp>
        <p:nvSpPr>
          <p:cNvPr id="8" name="Content Placeholder 7"/>
          <p:cNvSpPr>
            <a:spLocks noGrp="1"/>
          </p:cNvSpPr>
          <p:nvPr>
            <p:ph idx="1"/>
          </p:nvPr>
        </p:nvSpPr>
        <p:spPr>
          <a:xfrm>
            <a:off x="455613" y="5631084"/>
            <a:ext cx="8229600" cy="864966"/>
          </a:xfrm>
        </p:spPr>
        <p:txBody>
          <a:bodyPr/>
          <a:lstStyle/>
          <a:p>
            <a:pPr>
              <a:buFont typeface="Wingdings" pitchFamily="2" charset="2"/>
              <a:buChar char="Ø"/>
            </a:pPr>
            <a:r>
              <a:rPr lang="en-US" dirty="0" smtClean="0"/>
              <a:t>10% improvement in SPH increases ROIC by (16%-9%)/9% = 82%!</a:t>
            </a:r>
            <a:endParaRPr lang="en-US" dirty="0"/>
          </a:p>
        </p:txBody>
      </p:sp>
      <p:pic>
        <p:nvPicPr>
          <p:cNvPr id="100354" name="Picture 2"/>
          <p:cNvPicPr>
            <a:picLocks noChangeAspect="1" noChangeArrowheads="1"/>
          </p:cNvPicPr>
          <p:nvPr/>
        </p:nvPicPr>
        <p:blipFill>
          <a:blip r:embed="rId3" cstate="print"/>
          <a:srcRect/>
          <a:stretch>
            <a:fillRect/>
          </a:stretch>
        </p:blipFill>
        <p:spPr bwMode="auto">
          <a:xfrm>
            <a:off x="1728788" y="1343025"/>
            <a:ext cx="5686425" cy="4171950"/>
          </a:xfrm>
          <a:prstGeom prst="rect">
            <a:avLst/>
          </a:prstGeom>
          <a:noFill/>
          <a:ln w="9525">
            <a:noFill/>
            <a:miter lim="800000"/>
            <a:headEnd/>
            <a:tailEnd/>
          </a:ln>
          <a:effectLst/>
        </p:spPr>
      </p:pic>
      <p:sp>
        <p:nvSpPr>
          <p:cNvPr id="4" name="TextBox 3"/>
          <p:cNvSpPr txBox="1"/>
          <p:nvPr/>
        </p:nvSpPr>
        <p:spPr>
          <a:xfrm>
            <a:off x="4120581" y="3877525"/>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
        <p:nvSpPr>
          <p:cNvPr id="5" name="TextBox 4"/>
          <p:cNvSpPr txBox="1"/>
          <p:nvPr/>
        </p:nvSpPr>
        <p:spPr>
          <a:xfrm>
            <a:off x="6771184" y="2123961"/>
            <a:ext cx="1383175" cy="400110"/>
          </a:xfrm>
          <a:prstGeom prst="rect">
            <a:avLst/>
          </a:prstGeom>
          <a:noFill/>
        </p:spPr>
        <p:txBody>
          <a:bodyPr wrap="square" rtlCol="0">
            <a:spAutoFit/>
          </a:bodyPr>
          <a:lstStyle/>
          <a:p>
            <a:r>
              <a:rPr lang="en-US" sz="2000" i="0" dirty="0" smtClean="0">
                <a:solidFill>
                  <a:srgbClr val="FF0000"/>
                </a:solidFill>
              </a:rPr>
              <a:t>P&amp;PPH</a:t>
            </a:r>
            <a:endParaRPr lang="en-US" sz="2000" i="0" dirty="0">
              <a:solidFill>
                <a:srgbClr val="FF0000"/>
              </a:solidFill>
            </a:endParaRPr>
          </a:p>
        </p:txBody>
      </p:sp>
      <p:sp>
        <p:nvSpPr>
          <p:cNvPr id="6" name="Freeform 5"/>
          <p:cNvSpPr/>
          <p:nvPr/>
        </p:nvSpPr>
        <p:spPr bwMode="auto">
          <a:xfrm>
            <a:off x="4467828" y="2772137"/>
            <a:ext cx="839164" cy="422476"/>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1730410" y="995427"/>
            <a:ext cx="1383175" cy="400110"/>
          </a:xfrm>
          <a:prstGeom prst="rect">
            <a:avLst/>
          </a:prstGeom>
          <a:noFill/>
        </p:spPr>
        <p:txBody>
          <a:bodyPr wrap="square" rtlCol="0">
            <a:spAutoFit/>
          </a:bodyPr>
          <a:lstStyle/>
          <a:p>
            <a:r>
              <a:rPr lang="en-US" sz="2000" i="0" dirty="0" smtClean="0"/>
              <a:t>ROIC</a:t>
            </a:r>
            <a:endParaRPr lang="en-US" sz="2000" i="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ROIC and </a:t>
            </a:r>
            <a:r>
              <a:rPr lang="en-US" dirty="0" smtClean="0"/>
              <a:t>Profit </a:t>
            </a:r>
            <a:r>
              <a:rPr lang="en-US" dirty="0" smtClean="0"/>
              <a:t>Drivers</a:t>
            </a:r>
            <a:br>
              <a:rPr lang="en-US" dirty="0" smtClean="0"/>
            </a:br>
            <a:r>
              <a:rPr lang="en-US" dirty="0" smtClean="0"/>
              <a:t>	Impact of SPH and </a:t>
            </a:r>
            <a:r>
              <a:rPr lang="en-US" dirty="0" err="1" smtClean="0"/>
              <a:t>Basketsize</a:t>
            </a:r>
            <a:r>
              <a:rPr lang="en-US" dirty="0" smtClean="0"/>
              <a:t> </a:t>
            </a:r>
            <a:r>
              <a:rPr lang="en-US" dirty="0" smtClean="0"/>
              <a:t>on Estimated </a:t>
            </a:r>
            <a:r>
              <a:rPr lang="en-US" dirty="0" smtClean="0"/>
              <a:t>2012</a:t>
            </a:r>
            <a:endParaRPr lang="en-US" dirty="0"/>
          </a:p>
        </p:txBody>
      </p:sp>
      <p:pic>
        <p:nvPicPr>
          <p:cNvPr id="125954" name="Picture 2"/>
          <p:cNvPicPr>
            <a:picLocks noChangeAspect="1" noChangeArrowheads="1"/>
          </p:cNvPicPr>
          <p:nvPr/>
        </p:nvPicPr>
        <p:blipFill>
          <a:blip r:embed="rId2" cstate="print"/>
          <a:srcRect/>
          <a:stretch>
            <a:fillRect/>
          </a:stretch>
        </p:blipFill>
        <p:spPr bwMode="auto">
          <a:xfrm>
            <a:off x="901239" y="1122908"/>
            <a:ext cx="7339936" cy="5382486"/>
          </a:xfrm>
          <a:prstGeom prst="rect">
            <a:avLst/>
          </a:prstGeom>
          <a:noFill/>
          <a:ln w="9525">
            <a:noFill/>
            <a:miter lim="800000"/>
            <a:headEnd/>
            <a:tailEnd/>
          </a:ln>
          <a:effectLst/>
        </p:spPr>
      </p:pic>
      <p:sp>
        <p:nvSpPr>
          <p:cNvPr id="5" name="TextBox 4"/>
          <p:cNvSpPr txBox="1"/>
          <p:nvPr/>
        </p:nvSpPr>
        <p:spPr>
          <a:xfrm>
            <a:off x="7473380" y="2022221"/>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TOOL: ROIC tree expansion</a:t>
            </a:r>
            <a:r>
              <a:rPr lang="en-US" sz="1800" dirty="0" smtClean="0"/>
              <a:t> is a s</a:t>
            </a:r>
            <a:r>
              <a:rPr lang="en-US" sz="1600" dirty="0" smtClean="0"/>
              <a:t>ystematic process for 1) indentifying and 2) prioritizing (using sensitivity analysis) KPIs and 3) communicating value-creating action plan at the executive level</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latin typeface="+mj-lt"/>
              </a:rPr>
              <a:t>Adapted from Beer and </a:t>
            </a:r>
            <a:r>
              <a:rPr lang="en-US" sz="1200" dirty="0" err="1" smtClean="0">
                <a:latin typeface="+mj-lt"/>
              </a:rPr>
              <a:t>Nohria</a:t>
            </a:r>
            <a:r>
              <a:rPr lang="en-US" sz="1200" dirty="0" smtClean="0">
                <a:latin typeface="+mj-lt"/>
              </a:rPr>
              <a:t>, “Cracking the Code of Change,” </a:t>
            </a:r>
            <a:r>
              <a:rPr lang="en-US" sz="1200" i="1" dirty="0" smtClean="0">
                <a:latin typeface="+mj-lt"/>
              </a:rPr>
              <a:t>HBR</a:t>
            </a:r>
            <a:r>
              <a:rPr lang="en-US" sz="1200" dirty="0" smtClean="0">
                <a:latin typeface="+mj-lt"/>
              </a:rPr>
              <a:t> 2000. </a:t>
            </a:r>
            <a:endParaRPr lang="en-US" sz="1200" dirty="0">
              <a:latin typeface="+mj-lt"/>
            </a:endParaRPr>
          </a:p>
        </p:txBody>
      </p:sp>
    </p:spTree>
    <p:extLst>
      <p:ext uri="{BB962C8B-B14F-4D97-AF65-F5344CB8AC3E}">
        <p14:creationId xmlns="" xmlns:p14="http://schemas.microsoft.com/office/powerpoint/2010/main" val="34591367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smtClean="0"/>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smtClean="0"/>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4"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smtClean="0"/>
              <a:t>Extra Slides</a:t>
            </a:r>
          </a:p>
        </p:txBody>
      </p:sp>
      <p:sp>
        <p:nvSpPr>
          <p:cNvPr id="53251" name="Subtitle 5"/>
          <p:cNvSpPr>
            <a:spLocks noGrp="1"/>
          </p:cNvSpPr>
          <p:nvPr>
            <p:ph type="subTitle" idx="1"/>
          </p:nvPr>
        </p:nvSpPr>
        <p:spPr/>
        <p:txBody>
          <a:bodyPr/>
          <a:lstStyle/>
          <a:p>
            <a:r>
              <a:rPr lang="en-US" smtClean="0"/>
              <a:t>After this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r>
              <a:rPr lang="en-US" sz="1800"/>
              <a:t/>
            </a:r>
            <a:br>
              <a:rPr lang="en-US" sz="1800"/>
            </a:br>
            <a:r>
              <a:rPr lang="en-US" sz="1800"/>
              <a:t/>
            </a: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Dedicated Fast-Pick Center</a:t>
            </a:r>
          </a:p>
        </p:txBody>
      </p:sp>
      <p:graphicFrame>
        <p:nvGraphicFramePr>
          <p:cNvPr id="1026" name="Object 6"/>
          <p:cNvGraphicFramePr>
            <a:graphicFrameLocks noChangeAspect="1"/>
          </p:cNvGraphicFramePr>
          <p:nvPr>
            <p:ph type="body" idx="4294967295"/>
          </p:nvPr>
        </p:nvGraphicFramePr>
        <p:xfrm>
          <a:off x="582613" y="1216025"/>
          <a:ext cx="7832725" cy="4841875"/>
        </p:xfrm>
        <a:graphic>
          <a:graphicData uri="http://schemas.openxmlformats.org/presentationml/2006/ole">
            <p:oleObj spid="_x0000_s1026" name="Bitmap Image" r:id="rId4" imgW="3838449" imgH="2876490" progId="PBrush">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smtClean="0"/>
              <a:t>Cost to Serve</a:t>
            </a:r>
            <a:r>
              <a:rPr lang="en-US" smtClean="0"/>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gridCol w="5380037"/>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sz="quarter"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 xmlns:p14="http://schemas.microsoft.com/office/powerpoint/2010/main" val="13251887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a:t>
            </a:r>
            <a:br>
              <a:rPr lang="en-US" smtClean="0"/>
            </a:br>
            <a:r>
              <a:rPr lang="en-US" smtClean="0"/>
              <a:t>	Utilizing IT smartly is a common theme</a:t>
            </a:r>
          </a:p>
        </p:txBody>
      </p:sp>
      <p:sp>
        <p:nvSpPr>
          <p:cNvPr id="38915" name="Rectangle 3"/>
          <p:cNvSpPr>
            <a:spLocks noGrp="1" noChangeArrowheads="1"/>
          </p:cNvSpPr>
          <p:nvPr>
            <p:ph type="body" idx="1"/>
          </p:nvPr>
        </p:nvSpPr>
        <p:spPr/>
        <p:txBody>
          <a:bodyPr/>
          <a:lstStyle/>
          <a:p>
            <a:pPr eaLnBrk="1" hangingPunct="1"/>
            <a:r>
              <a:rPr lang="en-US" smtClean="0"/>
              <a:t>IT to enhance customer relationship management (CRM)</a:t>
            </a:r>
          </a:p>
          <a:p>
            <a:pPr eaLnBrk="1" hangingPunct="1"/>
            <a:r>
              <a:rPr lang="en-US" smtClean="0"/>
              <a:t>The Internet allows new business processes and managerial policies that shift the efficient frontier outward</a:t>
            </a:r>
          </a:p>
          <a:p>
            <a:pPr eaLnBrk="1" hangingPunct="1"/>
            <a:r>
              <a:rPr lang="en-US" smtClean="0"/>
              <a:t>The type of shift will vary by industry:</a:t>
            </a:r>
          </a:p>
          <a:p>
            <a:pPr lvl="1" eaLnBrk="1" hangingPunct="1"/>
            <a:r>
              <a:rPr lang="en-US" sz="1800" smtClean="0"/>
              <a:t>Value or Productivity enhancing</a:t>
            </a:r>
          </a:p>
          <a:p>
            <a:pPr lvl="1" eaLnBrk="1" hangingPunct="1"/>
            <a:r>
              <a:rPr lang="en-US" sz="1800" smtClean="0"/>
              <a:t>Analyze by comparing</a:t>
            </a:r>
          </a:p>
          <a:p>
            <a:pPr lvl="2" eaLnBrk="1" hangingPunct="1"/>
            <a:r>
              <a:rPr lang="en-US" smtClean="0"/>
              <a:t>Market or customer view</a:t>
            </a:r>
          </a:p>
          <a:p>
            <a:pPr lvl="2" eaLnBrk="1" hangingPunct="1"/>
            <a:r>
              <a:rPr lang="en-US" smtClean="0"/>
              <a:t>Resource &amp; process view</a:t>
            </a:r>
          </a:p>
          <a:p>
            <a:pPr lvl="1" eaLnBrk="1" hangingPunct="1"/>
            <a:endParaRPr lang="en-US" sz="1800" smtClean="0"/>
          </a:p>
        </p:txBody>
      </p:sp>
      <p:grpSp>
        <p:nvGrpSpPr>
          <p:cNvPr id="38916" name="Group 20"/>
          <p:cNvGrpSpPr>
            <a:grpSpLocks/>
          </p:cNvGrpSpPr>
          <p:nvPr/>
        </p:nvGrpSpPr>
        <p:grpSpPr bwMode="auto">
          <a:xfrm>
            <a:off x="4576763" y="2782888"/>
            <a:ext cx="4391025" cy="3376612"/>
            <a:chOff x="2701" y="1753"/>
            <a:chExt cx="2766"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477" y="2675"/>
              <a:ext cx="990" cy="408"/>
            </a:xfrm>
            <a:prstGeom prst="rect">
              <a:avLst/>
            </a:prstGeom>
            <a:noFill/>
            <a:ln w="9525">
              <a:solidFill>
                <a:srgbClr val="FF0000"/>
              </a:solidFill>
              <a:miter lim="800000"/>
              <a:headEnd/>
              <a:tailEnd/>
            </a:ln>
          </p:spPr>
          <p:txBody>
            <a:bodyPr wrap="none">
              <a:spAutoFit/>
            </a:bodyPr>
            <a:lstStyle/>
            <a:p>
              <a:pPr algn="ctr" eaLnBrk="0" hangingPunct="0"/>
              <a:r>
                <a:rPr lang="en-US" sz="1200">
                  <a:solidFill>
                    <a:srgbClr val="FF3300"/>
                  </a:solidFill>
                </a:rPr>
                <a:t>Use Internet to</a:t>
              </a:r>
            </a:p>
            <a:p>
              <a:pPr algn="ctr" eaLnBrk="0" hangingPunct="0"/>
              <a:r>
                <a:rPr lang="en-US" sz="1200" b="1">
                  <a:solidFill>
                    <a:srgbClr val="FF3300"/>
                  </a:solidFill>
                </a:rPr>
                <a:t>increase productivity</a:t>
              </a:r>
            </a:p>
            <a:p>
              <a:pPr algn="ctr" eaLnBrk="0" hangingPunct="0"/>
              <a:r>
                <a:rPr lang="en-US" sz="1200" b="1">
                  <a:solidFill>
                    <a:srgbClr val="FF3300"/>
                  </a:solidFill>
                </a:rPr>
                <a:t>/ efficiency</a:t>
              </a:r>
              <a:endParaRPr lang="en-US" sz="120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701" cy="294"/>
            </a:xfrm>
            <a:prstGeom prst="rect">
              <a:avLst/>
            </a:prstGeom>
            <a:noFill/>
            <a:ln w="9525">
              <a:solidFill>
                <a:srgbClr val="2A0DD7"/>
              </a:solidFill>
              <a:miter lim="800000"/>
              <a:headEnd/>
              <a:tailEnd/>
            </a:ln>
          </p:spPr>
          <p:txBody>
            <a:bodyPr wrap="none">
              <a:spAutoFit/>
            </a:bodyPr>
            <a:lstStyle/>
            <a:p>
              <a:pPr eaLnBrk="0" hangingPunct="0"/>
              <a:r>
                <a:rPr lang="en-US" sz="1200">
                  <a:solidFill>
                    <a:srgbClr val="2A0DD7"/>
                  </a:solidFill>
                </a:rPr>
                <a:t>Use Internet to</a:t>
              </a:r>
            </a:p>
            <a:p>
              <a:pPr eaLnBrk="0" hangingPunct="0"/>
              <a:r>
                <a:rPr lang="en-US" sz="1200" b="1">
                  <a:solidFill>
                    <a:srgbClr val="2A0DD7"/>
                  </a:solidFill>
                </a:rPr>
                <a:t>enhance value</a:t>
              </a:r>
              <a:endParaRPr lang="en-US" sz="120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smtClean="0"/>
              <a:t>Cost to Serve</a:t>
            </a:r>
            <a:r>
              <a:rPr lang="en-US" smtClean="0"/>
              <a:t> analysis </a:t>
            </a:r>
            <a:br>
              <a:rPr lang="en-US" smtClean="0"/>
            </a:br>
            <a:r>
              <a:rPr lang="en-US" smtClean="0"/>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smtClean="0"/>
              <a:t>Basic hypothesis behind egrocer business model =</a:t>
            </a:r>
          </a:p>
          <a:p>
            <a:pPr lvl="1" eaLnBrk="1" hangingPunct="1">
              <a:lnSpc>
                <a:spcPct val="90000"/>
              </a:lnSpc>
              <a:buFontTx/>
              <a:buNone/>
            </a:pPr>
            <a:r>
              <a:rPr lang="en-US" sz="1800" i="1" smtClean="0"/>
              <a:t>Cost savings from eliminating retail stores outweigh the increase in cost-to-serve</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We know profitability of supermarkets</a:t>
            </a:r>
          </a:p>
          <a:p>
            <a:pPr lvl="1" eaLnBrk="1" hangingPunct="1">
              <a:lnSpc>
                <a:spcPct val="90000"/>
              </a:lnSpc>
            </a:pPr>
            <a:r>
              <a:rPr lang="en-US" sz="1800" smtClean="0"/>
              <a:t>Now look only at </a:t>
            </a:r>
            <a:r>
              <a:rPr lang="en-US" sz="1800" i="1" smtClean="0"/>
              <a:t>differential processes </a:t>
            </a:r>
            <a:r>
              <a:rPr lang="en-US" sz="1800" smtClean="0"/>
              <a:t>and corresponding </a:t>
            </a:r>
            <a:r>
              <a:rPr lang="en-US" sz="1800" i="1" smtClean="0"/>
              <a:t>differential performance </a:t>
            </a:r>
            <a:r>
              <a:rPr lang="en-US" sz="1800" smtClean="0">
                <a:latin typeface="Symbol" pitchFamily="18" charset="2"/>
              </a:rPr>
              <a:t>D</a:t>
            </a:r>
            <a:r>
              <a:rPr lang="en-US" sz="1800" i="1" smtClean="0"/>
              <a:t>V</a:t>
            </a:r>
            <a:r>
              <a:rPr lang="en-US" sz="1800" smtClean="0"/>
              <a:t> </a:t>
            </a:r>
            <a:r>
              <a:rPr lang="en-US" sz="1800" i="1" smtClean="0"/>
              <a:t>, </a:t>
            </a:r>
            <a:r>
              <a:rPr lang="en-US" sz="1800" smtClean="0">
                <a:latin typeface="Symbol" pitchFamily="18" charset="2"/>
              </a:rPr>
              <a:t>D</a:t>
            </a:r>
            <a:r>
              <a:rPr lang="en-US" sz="1800" i="1" smtClean="0"/>
              <a:t>p </a:t>
            </a:r>
            <a:r>
              <a:rPr lang="en-US" sz="1800" smtClean="0"/>
              <a:t>and </a:t>
            </a:r>
            <a:r>
              <a:rPr lang="en-US" sz="1800" smtClean="0">
                <a:latin typeface="Symbol" pitchFamily="18" charset="2"/>
              </a:rPr>
              <a:t>D</a:t>
            </a:r>
            <a:r>
              <a:rPr lang="en-US" sz="1800" i="1" smtClean="0"/>
              <a:t>C</a:t>
            </a:r>
          </a:p>
          <a:p>
            <a:pPr lvl="1" eaLnBrk="1" hangingPunct="1">
              <a:lnSpc>
                <a:spcPct val="90000"/>
              </a:lnSpc>
            </a:pPr>
            <a:r>
              <a:rPr lang="en-US" sz="1800" smtClean="0"/>
              <a:t>Similar idea as in DCF: only look at changes in cash flows</a:t>
            </a:r>
          </a:p>
          <a:p>
            <a:pPr lvl="2" eaLnBrk="1" hangingPunct="1">
              <a:lnSpc>
                <a:spcPct val="90000"/>
              </a:lnSpc>
            </a:pPr>
            <a:r>
              <a:rPr lang="en-US" smtClean="0"/>
              <a:t>The change here is really in resource allocation</a:t>
            </a:r>
          </a:p>
          <a:p>
            <a:pPr eaLnBrk="1" hangingPunct="1">
              <a:lnSpc>
                <a:spcPct val="90000"/>
              </a:lnSpc>
            </a:pPr>
            <a:endParaRPr lang="en-US" smtClean="0"/>
          </a:p>
          <a:p>
            <a:pPr eaLnBrk="1" hangingPunct="1">
              <a:lnSpc>
                <a:spcPct val="90000"/>
              </a:lnSpc>
            </a:pPr>
            <a:r>
              <a:rPr lang="en-US" smtClean="0"/>
              <a:t>Let us test the hypothesis by estimating profitability!</a:t>
            </a:r>
          </a:p>
          <a:p>
            <a:pPr lvl="1" eaLnBrk="1" hangingPunct="1">
              <a:lnSpc>
                <a:spcPct val="90000"/>
              </a:lnSpc>
            </a:pPr>
            <a:r>
              <a:rPr lang="en-US" sz="1800" smtClean="0"/>
              <a:t>Growth assumption?</a:t>
            </a:r>
          </a:p>
          <a:p>
            <a:pPr lvl="2" eaLnBrk="1" hangingPunct="1">
              <a:lnSpc>
                <a:spcPct val="90000"/>
              </a:lnSpc>
            </a:pPr>
            <a:r>
              <a:rPr lang="en-US" smtClean="0"/>
              <a:t>Conservative: no change in volumes</a:t>
            </a:r>
          </a:p>
          <a:p>
            <a:pPr lvl="1" eaLnBrk="1" hangingPunct="1">
              <a:lnSpc>
                <a:spcPct val="90000"/>
              </a:lnSpc>
            </a:pPr>
            <a:r>
              <a:rPr lang="en-US" sz="1800" smtClean="0"/>
              <a:t>Strategic goal?</a:t>
            </a:r>
          </a:p>
          <a:p>
            <a:pPr lvl="2" eaLnBrk="1" hangingPunct="1">
              <a:lnSpc>
                <a:spcPct val="90000"/>
              </a:lnSpc>
            </a:pPr>
            <a:r>
              <a:rPr lang="en-US" smtClean="0"/>
              <a:t>Revenue potential</a:t>
            </a:r>
          </a:p>
          <a:p>
            <a:pPr lvl="2" eaLnBrk="1" hangingPunct="1">
              <a:lnSpc>
                <a:spcPct val="90000"/>
              </a:lnSpc>
            </a:pPr>
            <a:r>
              <a:rPr lang="en-US" smtClean="0"/>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p:oleObj spid="_x0000_s2053" name="Clip" r:id="rId4" imgW="1610640" imgH="1040400" progId="">
                  <p:embed/>
                </p:oleObj>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p:oleObj spid="_x0000_s2051" name="Clip" r:id="rId5" imgW="3212280" imgH="3935520" progId="">
                <p:embed/>
              </p:oleObj>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6"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7"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p:oleObj spid="_x0000_s2052" name="Clip" r:id="rId8" imgW="4582440" imgH="1874160" progId="">
                <p:embed/>
              </p:oleObj>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6"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9"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p:oleObj spid="_x0000_s2050" name="Clip" r:id="rId10" imgW="1295640" imgH="3934080" progId="">
                    <p:embed/>
                  </p:oleObj>
                </a:graphicData>
              </a:graphic>
            </p:graphicFrame>
            <p:pic>
              <p:nvPicPr>
                <p:cNvPr id="2062" name="Picture 33" descr="EQX7C"/>
                <p:cNvPicPr>
                  <a:picLocks noChangeAspect="1" noChangeArrowheads="1"/>
                </p:cNvPicPr>
                <p:nvPr/>
              </p:nvPicPr>
              <p:blipFill>
                <a:blip r:embed="rId11"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smtClean="0"/>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sp>
        <p:nvSpPr>
          <p:cNvPr id="11267" name="Rectangle 3"/>
          <p:cNvSpPr>
            <a:spLocks noGrp="1" noChangeArrowheads="1"/>
          </p:cNvSpPr>
          <p:nvPr>
            <p:ph type="body" idx="1"/>
          </p:nvPr>
        </p:nvSpPr>
        <p:spPr/>
        <p:txBody>
          <a:bodyPr/>
          <a:lstStyle/>
          <a:p>
            <a:pPr marL="381000" indent="-381000" eaLnBrk="1" hangingPunct="1"/>
            <a:r>
              <a:rPr lang="en-US" b="1" smtClean="0"/>
              <a:t>Can I add custom features to a bag I already have?</a:t>
            </a:r>
          </a:p>
          <a:p>
            <a:pPr marL="800100" lvl="1" indent="-342900" eaLnBrk="1" hangingPunct="1"/>
            <a:r>
              <a:rPr lang="en-US" sz="1800" smtClean="0"/>
              <a:t>Sorry, no. The custom features that we offer are sewn into the bag as it's made. To add those items to a finished bag would require complete disassembly, which would take far more time than making a completely new bag.</a:t>
            </a:r>
            <a:endParaRPr lang="en-US" sz="1800" b="1" smtClean="0"/>
          </a:p>
          <a:p>
            <a:pPr marL="381000" indent="-381000" eaLnBrk="1" hangingPunct="1"/>
            <a:r>
              <a:rPr lang="en-US" b="1" smtClean="0"/>
              <a:t>Can I have extra pockets (straps, etc.) sewn into a custom bag?</a:t>
            </a:r>
          </a:p>
          <a:p>
            <a:pPr marL="800100" lvl="1" indent="-342900" eaLnBrk="1" hangingPunct="1">
              <a:buFontTx/>
              <a:buNone/>
            </a:pPr>
            <a:r>
              <a:rPr lang="en-US" sz="1800" smtClean="0"/>
              <a:t>	Again, efficiency requires us to say 'No.' See, our production process (called "Mass Customization") is designed so that we can offer you a </a:t>
            </a:r>
            <a:r>
              <a:rPr lang="en-US" sz="1800" b="1" smtClean="0">
                <a:solidFill>
                  <a:srgbClr val="FF0000"/>
                </a:solidFill>
              </a:rPr>
              <a:t>large variety of specific, predetermined options</a:t>
            </a:r>
            <a:r>
              <a:rPr lang="en-US" sz="1800" smtClean="0"/>
              <a:t> that you can use to customize your bag. To design and produce anything that falls outside these options would easily make the bags cost double or triple their current price. </a:t>
            </a:r>
          </a:p>
          <a:p>
            <a:pPr marL="800100" lvl="1" indent="-342900" eaLnBrk="1" hangingPunct="1"/>
            <a:r>
              <a:rPr lang="en-US" sz="1800" smtClean="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smtClean="0"/>
          </a:p>
          <a:p>
            <a:pPr marL="381000" indent="-381000" eaLnBrk="1" hangingPunct="1"/>
            <a:r>
              <a:rPr lang="en-US" b="1" smtClean="0"/>
              <a:t>Can you make me a bag with 4 or 5 panels instead of just 3?</a:t>
            </a:r>
          </a:p>
          <a:p>
            <a:pPr marL="800100" lvl="1" indent="-342900" eaLnBrk="1" hangingPunct="1"/>
            <a:r>
              <a:rPr lang="en-US" sz="1800" smtClean="0"/>
              <a:t>Hell, no! See previous question. (until 2004)</a:t>
            </a:r>
          </a:p>
          <a:p>
            <a:pPr marL="381000" indent="-381000"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
            </a:r>
            <a:br>
              <a:rPr lang="en-US" smtClean="0"/>
            </a:br>
            <a:r>
              <a:rPr lang="en-US" smtClean="0"/>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smtClean="0"/>
              <a:t>Mass customization is tailoring a product or service to </a:t>
            </a:r>
            <a:r>
              <a:rPr lang="en-US" i="1" smtClean="0"/>
              <a:t>each</a:t>
            </a:r>
            <a:r>
              <a:rPr lang="en-US" smtClean="0"/>
              <a:t> customer’s wishes, but delivering and administering it with a flexible flow process</a:t>
            </a:r>
          </a:p>
          <a:p>
            <a:pPr lvl="1" eaLnBrk="1" hangingPunct="1"/>
            <a:r>
              <a:rPr lang="en-US" sz="1800" smtClean="0"/>
              <a:t>“It’s not mass production that shoppers are looking to escape; it’s mass products.”</a:t>
            </a:r>
          </a:p>
          <a:p>
            <a:pPr lvl="1" eaLnBrk="1" hangingPunct="1"/>
            <a:endParaRPr lang="en-US" sz="1800" smtClean="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Technology behind </a:t>
            </a:r>
            <a:r>
              <a:rPr lang="en-US" smtClean="0">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Process technology:</a:t>
            </a:r>
          </a:p>
          <a:p>
            <a:pPr lvl="1" eaLnBrk="1" hangingPunct="1">
              <a:lnSpc>
                <a:spcPct val="90000"/>
              </a:lnSpc>
            </a:pPr>
            <a:r>
              <a:rPr lang="en-US" sz="1800" smtClean="0"/>
              <a:t>At least the last process step must be MTO (it really is ATO) and must be able to support a batch size of 1 (i.e., flow shop with eliminated setups)</a:t>
            </a:r>
          </a:p>
          <a:p>
            <a:pPr lvl="2" eaLnBrk="1" hangingPunct="1">
              <a:lnSpc>
                <a:spcPct val="90000"/>
              </a:lnSpc>
            </a:pPr>
            <a:r>
              <a:rPr lang="en-US" smtClean="0"/>
              <a:t>Flexible technology is key</a:t>
            </a:r>
          </a:p>
          <a:p>
            <a:pPr lvl="1" eaLnBrk="1" hangingPunct="1">
              <a:lnSpc>
                <a:spcPct val="90000"/>
              </a:lnSpc>
            </a:pPr>
            <a:r>
              <a:rPr lang="en-US" sz="1800" smtClean="0"/>
              <a:t>Key is to postpone differentiation fan-out as long as possible</a:t>
            </a:r>
          </a:p>
          <a:p>
            <a:pPr lvl="1" eaLnBrk="1" hangingPunct="1">
              <a:lnSpc>
                <a:spcPct val="90000"/>
              </a:lnSpc>
            </a:pPr>
            <a:r>
              <a:rPr lang="en-US" sz="1800" smtClean="0"/>
              <a:t>Key is to have information capability to support customized last step</a:t>
            </a:r>
          </a:p>
          <a:p>
            <a:pPr lvl="1" eaLnBrk="1" hangingPunct="1">
              <a:lnSpc>
                <a:spcPct val="90000"/>
              </a:lnSpc>
            </a:pPr>
            <a:r>
              <a:rPr lang="en-US" sz="1800" smtClean="0"/>
              <a:t>Key is for customer to be willing to </a:t>
            </a:r>
            <a:r>
              <a:rPr lang="en-US" sz="1800" i="1" smtClean="0"/>
              <a:t>wait </a:t>
            </a:r>
            <a:r>
              <a:rPr lang="en-US" sz="1800" smtClean="0"/>
              <a:t>for the last step</a:t>
            </a:r>
          </a:p>
          <a:p>
            <a:pPr eaLnBrk="1" hangingPunct="1">
              <a:lnSpc>
                <a:spcPct val="90000"/>
              </a:lnSpc>
            </a:pPr>
            <a:r>
              <a:rPr lang="en-US" smtClean="0"/>
              <a:t>Product/Service technology:</a:t>
            </a:r>
          </a:p>
          <a:p>
            <a:pPr lvl="1" eaLnBrk="1" hangingPunct="1">
              <a:lnSpc>
                <a:spcPct val="90000"/>
              </a:lnSpc>
            </a:pPr>
            <a:r>
              <a:rPr lang="en-US" sz="1800" smtClean="0">
                <a:solidFill>
                  <a:srgbClr val="FF0000"/>
                </a:solidFill>
              </a:rPr>
              <a:t>modular</a:t>
            </a:r>
            <a:r>
              <a:rPr lang="en-US" sz="1800" smtClean="0"/>
              <a:t> design or common part/platform</a:t>
            </a:r>
          </a:p>
          <a:p>
            <a:pPr lvl="2" eaLnBrk="1" hangingPunct="1">
              <a:lnSpc>
                <a:spcPct val="90000"/>
              </a:lnSpc>
            </a:pPr>
            <a:r>
              <a:rPr lang="en-US" smtClean="0"/>
              <a:t>The “product” really is a menu of options: 10 components, each having 5 options</a:t>
            </a:r>
          </a:p>
          <a:p>
            <a:pPr lvl="2" eaLnBrk="1" hangingPunct="1">
              <a:lnSpc>
                <a:spcPct val="90000"/>
              </a:lnSpc>
            </a:pPr>
            <a:r>
              <a:rPr lang="en-US" smtClean="0"/>
              <a:t>“Rationalized standardization”: smart choice of the options is key</a:t>
            </a:r>
          </a:p>
          <a:p>
            <a:pPr lvl="1" eaLnBrk="1" hangingPunct="1">
              <a:lnSpc>
                <a:spcPct val="90000"/>
              </a:lnSpc>
            </a:pPr>
            <a:r>
              <a:rPr lang="en-US" sz="1800" smtClean="0">
                <a:solidFill>
                  <a:srgbClr val="FF0000"/>
                </a:solidFill>
              </a:rPr>
              <a:t>adaptable</a:t>
            </a:r>
            <a:r>
              <a:rPr lang="en-US" sz="1800" smtClean="0"/>
              <a:t> design: reversible/adjustable or irreversible/dimensional</a:t>
            </a:r>
          </a:p>
          <a:p>
            <a:pPr eaLnBrk="1" hangingPunct="1">
              <a:lnSpc>
                <a:spcPct val="90000"/>
              </a:lnSpc>
            </a:pPr>
            <a:r>
              <a:rPr lang="en-US" smtClean="0"/>
              <a:t>Coordination &amp; Information technology:</a:t>
            </a:r>
          </a:p>
          <a:p>
            <a:pPr lvl="1" eaLnBrk="1" hangingPunct="1">
              <a:lnSpc>
                <a:spcPct val="90000"/>
              </a:lnSpc>
            </a:pPr>
            <a:r>
              <a:rPr lang="en-US" sz="1800" smtClean="0"/>
              <a:t>systems allow customers to self-design their product and transmit that information automatically to the process with billing and tracking</a:t>
            </a:r>
          </a:p>
          <a:p>
            <a:pPr eaLnBrk="1" hangingPunct="1">
              <a:lnSpc>
                <a:spcPct val="90000"/>
              </a:lnSpc>
            </a:pPr>
            <a:r>
              <a:rPr lang="en-US" smtClean="0"/>
              <a:t>Transportation technology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solidFill>
                  <a:srgbClr val="000099"/>
                </a:solidFill>
                <a:cs typeface="Optima"/>
              </a:rPr>
              <a:t>Renault’s </a:t>
            </a:r>
            <a:r>
              <a:rPr lang="en-US" dirty="0" smtClean="0">
                <a:solidFill>
                  <a:srgbClr val="006600"/>
                </a:solidFill>
                <a:cs typeface="Optima"/>
              </a:rPr>
              <a:t>equity investment</a:t>
            </a:r>
            <a:r>
              <a:rPr lang="en-US" dirty="0" smtClean="0">
                <a:solidFill>
                  <a:srgbClr val="000099"/>
                </a:solidFill>
                <a:cs typeface="Optima"/>
              </a:rPr>
              <a:t> of 5.4 billion $ for 36% of Nissan’s stock</a:t>
            </a:r>
          </a:p>
          <a:p>
            <a:pPr>
              <a:spcBef>
                <a:spcPct val="40000"/>
              </a:spcBef>
              <a:buClr>
                <a:srgbClr val="000099"/>
              </a:buClr>
              <a:buFontTx/>
              <a:buChar char="•"/>
            </a:pPr>
            <a:r>
              <a:rPr lang="en-US" dirty="0" smtClean="0">
                <a:solidFill>
                  <a:srgbClr val="000099"/>
                </a:solidFill>
                <a:cs typeface="Optima"/>
              </a:rPr>
              <a:t> Reduces Nissan’s debt</a:t>
            </a:r>
          </a:p>
          <a:p>
            <a:pPr>
              <a:spcBef>
                <a:spcPct val="40000"/>
              </a:spcBef>
              <a:buClr>
                <a:srgbClr val="000099"/>
              </a:buClr>
              <a:buFontTx/>
              <a:buChar char="•"/>
            </a:pPr>
            <a:r>
              <a:rPr lang="en-US" dirty="0" smtClean="0">
                <a:solidFill>
                  <a:srgbClr val="000099"/>
                </a:solidFill>
                <a:cs typeface="Optima"/>
              </a:rPr>
              <a:t> Renault gains access to Asia and North America</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Synergy</a:t>
            </a:r>
            <a:r>
              <a:rPr lang="en-US" dirty="0" smtClean="0">
                <a:solidFill>
                  <a:srgbClr val="000099"/>
                </a:solidFill>
                <a:cs typeface="Optima"/>
              </a:rPr>
              <a:t> in car development, systems manufacturing and component/subsystems purchasing</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Learning</a:t>
            </a:r>
            <a:r>
              <a:rPr lang="en-US" dirty="0" smtClean="0">
                <a:solidFill>
                  <a:srgbClr val="000099"/>
                </a:solidFill>
                <a:cs typeface="Optima"/>
              </a:rPr>
              <a:t> in manufacturing and improvement by Renault</a:t>
            </a:r>
          </a:p>
          <a:p>
            <a:pPr>
              <a:spcBef>
                <a:spcPct val="40000"/>
              </a:spcBef>
              <a:buClr>
                <a:srgbClr val="000099"/>
              </a:buClr>
              <a:buFontTx/>
              <a:buChar char="•"/>
            </a:pPr>
            <a:r>
              <a:rPr lang="en-US" dirty="0" smtClean="0">
                <a:solidFill>
                  <a:srgbClr val="000099"/>
                </a:solidFill>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pPr>
            <a:r>
              <a:rPr lang="en-US" sz="1400" smtClean="0">
                <a:latin typeface="Arial" pitchFamily="34" charset="0"/>
              </a:rPr>
              <a:t>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pPr>
            <a:r>
              <a:rPr lang="en-US" sz="1400" smtClean="0">
                <a:latin typeface="Arial" pitchFamily="34" charset="0"/>
              </a:rPr>
              <a:t>Flexibility on price, product portfolio and promotions</a:t>
            </a:r>
          </a:p>
          <a:p>
            <a:pPr marL="504825" lvl="1" indent="-166688" eaLnBrk="1" hangingPunct="1">
              <a:lnSpc>
                <a:spcPct val="90000"/>
              </a:lnSpc>
            </a:pPr>
            <a:r>
              <a:rPr lang="en-US" sz="1400" smtClean="0">
                <a:latin typeface="Arial" pitchFamily="34" charset="0"/>
              </a:rPr>
              <a:t>Wider product portfolio offering (portals)</a:t>
            </a:r>
          </a:p>
          <a:p>
            <a:pPr marL="504825" lvl="1" indent="-166688" eaLnBrk="1" hangingPunct="1">
              <a:lnSpc>
                <a:spcPct val="90000"/>
              </a:lnSpc>
            </a:pPr>
            <a:r>
              <a:rPr lang="en-US" sz="1400" smtClean="0">
                <a:latin typeface="Arial" pitchFamily="34" charset="0"/>
              </a:rPr>
              <a:t>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pPr>
            <a:r>
              <a:rPr lang="en-US" sz="1400" smtClean="0">
                <a:latin typeface="Arial" pitchFamily="34" charset="0"/>
              </a:rPr>
              <a:t>Price and Service “customization” (discrimination)</a:t>
            </a:r>
          </a:p>
          <a:p>
            <a:pPr marL="504825" lvl="1" indent="-166688" eaLnBrk="1" hangingPunct="1">
              <a:lnSpc>
                <a:spcPct val="90000"/>
              </a:lnSpc>
            </a:pPr>
            <a:r>
              <a:rPr lang="en-US" sz="1400" smtClean="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pPr>
            <a:r>
              <a:rPr lang="en-US" sz="1400" smtClean="0">
                <a:latin typeface="Arial" pitchFamily="34" charset="0"/>
              </a:rPr>
              <a:t>Access at anytime from any place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pPr>
            <a:r>
              <a:rPr lang="en-US" sz="1400" smtClean="0">
                <a:latin typeface="Arial" pitchFamily="34" charset="0"/>
              </a:rPr>
              <a:t>Increased availability by aggregating information</a:t>
            </a:r>
          </a:p>
          <a:p>
            <a:pPr marL="504825" lvl="1" indent="-166688" eaLnBrk="1" hangingPunct="1">
              <a:lnSpc>
                <a:spcPct val="90000"/>
              </a:lnSpc>
            </a:pPr>
            <a:r>
              <a:rPr lang="en-US" sz="1400" smtClean="0">
                <a:latin typeface="Arial" pitchFamily="34" charset="0"/>
              </a:rPr>
              <a:t>Shorter response time</a:t>
            </a:r>
          </a:p>
          <a:p>
            <a:pPr marL="504825" lvl="1" indent="-166688" eaLnBrk="1" hangingPunct="1">
              <a:lnSpc>
                <a:spcPct val="90000"/>
              </a:lnSpc>
            </a:pPr>
            <a:r>
              <a:rPr lang="en-US" sz="1400" smtClean="0">
                <a:latin typeface="Arial" pitchFamily="34" charset="0"/>
              </a:rPr>
              <a:t>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smtClean="0"/>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smtClean="0"/>
              <a:t>A benchmark for home delivery: </a:t>
            </a:r>
            <a:r>
              <a:rPr lang="en-US" sz="1800" i="1" smtClean="0"/>
              <a:t>Mumbai Tiffinwallahs</a:t>
            </a:r>
          </a:p>
          <a:p>
            <a:pPr lvl="1" eaLnBrk="1" hangingPunct="1">
              <a:lnSpc>
                <a:spcPct val="90000"/>
              </a:lnSpc>
            </a:pPr>
            <a:r>
              <a:rPr lang="en-US" sz="1600" smtClean="0"/>
              <a:t>Deliver 175,000 lunches (or “tiffin”) each day to offices and schools throughout Mumbai (formerly Bombay)</a:t>
            </a:r>
          </a:p>
          <a:p>
            <a:pPr lvl="1" eaLnBrk="1" hangingPunct="1">
              <a:lnSpc>
                <a:spcPct val="90000"/>
              </a:lnSpc>
            </a:pPr>
            <a:r>
              <a:rPr lang="en-US" sz="1600" smtClean="0"/>
              <a:t>Pickup at home, delivery by 12:30, pickup at 1:30pm and returned to home</a:t>
            </a:r>
          </a:p>
          <a:p>
            <a:pPr lvl="1" eaLnBrk="1" hangingPunct="1">
              <a:lnSpc>
                <a:spcPct val="90000"/>
              </a:lnSpc>
            </a:pPr>
            <a:r>
              <a:rPr lang="en-US" sz="1600" smtClean="0"/>
              <a:t>5,000 tiffinwallahs make a mistake only about once every ?</a:t>
            </a:r>
          </a:p>
          <a:p>
            <a:pPr lvl="2" eaLnBrk="1" hangingPunct="1">
              <a:lnSpc>
                <a:spcPct val="90000"/>
              </a:lnSpc>
            </a:pPr>
            <a:r>
              <a:rPr lang="en-US" sz="1400" smtClean="0"/>
              <a:t>What “sigma level” is this process?</a:t>
            </a:r>
          </a:p>
          <a:p>
            <a:pPr eaLnBrk="1" hangingPunct="1">
              <a:lnSpc>
                <a:spcPct val="90000"/>
              </a:lnSpc>
            </a:pPr>
            <a:endParaRPr lang="en-US" sz="1800" smtClean="0"/>
          </a:p>
          <a:p>
            <a:pPr eaLnBrk="1" hangingPunct="1">
              <a:lnSpc>
                <a:spcPct val="90000"/>
              </a:lnSpc>
            </a:pPr>
            <a:r>
              <a:rPr lang="en-US" sz="1800" smtClean="0"/>
              <a:t>A counter-model to Peapod: </a:t>
            </a:r>
          </a:p>
          <a:p>
            <a:pPr lvl="1" eaLnBrk="1" hangingPunct="1">
              <a:lnSpc>
                <a:spcPct val="90000"/>
              </a:lnSpc>
            </a:pPr>
            <a:r>
              <a:rPr lang="en-US" sz="1600" smtClean="0"/>
              <a:t>Take ‘n’ bake model</a:t>
            </a:r>
          </a:p>
          <a:p>
            <a:pPr lvl="2" eaLnBrk="1" hangingPunct="1">
              <a:lnSpc>
                <a:spcPct val="90000"/>
              </a:lnSpc>
            </a:pPr>
            <a:r>
              <a:rPr lang="en-US" sz="1400" smtClean="0"/>
              <a:t>www.papamurphys.com</a:t>
            </a:r>
          </a:p>
          <a:p>
            <a:pPr lvl="1" eaLnBrk="1" hangingPunct="1">
              <a:lnSpc>
                <a:spcPct val="90000"/>
              </a:lnSpc>
            </a:pPr>
            <a:endParaRPr lang="en-US" sz="1600" smtClean="0"/>
          </a:p>
          <a:p>
            <a:pPr lvl="1" eaLnBrk="1" hangingPunct="1">
              <a:lnSpc>
                <a:spcPct val="90000"/>
              </a:lnSpc>
            </a:pPr>
            <a:r>
              <a:rPr lang="en-US" sz="1600" smtClean="0"/>
              <a:t>Contrast resource allocation with Peopod:</a:t>
            </a:r>
          </a:p>
          <a:p>
            <a:pPr lvl="1" eaLnBrk="1" hangingPunct="1">
              <a:lnSpc>
                <a:spcPct val="90000"/>
              </a:lnSpc>
            </a:pPr>
            <a:endParaRPr lang="en-US" sz="1600" smtClean="0"/>
          </a:p>
          <a:p>
            <a:pPr lvl="1" eaLnBrk="1" hangingPunct="1">
              <a:lnSpc>
                <a:spcPct val="90000"/>
              </a:lnSpc>
            </a:pPr>
            <a:r>
              <a:rPr lang="en-US" sz="1600" smtClean="0"/>
              <a:t>Does it work?</a:t>
            </a:r>
          </a:p>
          <a:p>
            <a:pPr lvl="2" eaLnBrk="1" hangingPunct="1">
              <a:lnSpc>
                <a:spcPct val="90000"/>
              </a:lnSpc>
            </a:pPr>
            <a:r>
              <a:rPr lang="en-US" sz="1400" smtClean="0"/>
              <a:t>1981: Papa Aldo’s Pizza was founded in Hillsboro, Oregon</a:t>
            </a:r>
          </a:p>
          <a:p>
            <a:pPr lvl="2" eaLnBrk="1" hangingPunct="1">
              <a:lnSpc>
                <a:spcPct val="90000"/>
              </a:lnSpc>
            </a:pPr>
            <a:r>
              <a:rPr lang="en-US" sz="1400" smtClean="0"/>
              <a:t>There are currently over 700 Papa Murphy’s stores in 22 states.  System-wide sales for 2001 totaled $380,000,000. </a:t>
            </a:r>
          </a:p>
          <a:p>
            <a:pPr lvl="3" eaLnBrk="1" hangingPunct="1">
              <a:lnSpc>
                <a:spcPct val="90000"/>
              </a:lnSpc>
            </a:pPr>
            <a:r>
              <a:rPr lang="en-US" sz="1200" smtClean="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Larger picture ideas from reading “The duel for the doorstep”  </a:t>
            </a:r>
            <a:r>
              <a:rPr lang="en-US" sz="2000" smtClean="0"/>
              <a:t>(McK Q, 2000)</a:t>
            </a:r>
          </a:p>
        </p:txBody>
      </p:sp>
      <p:sp>
        <p:nvSpPr>
          <p:cNvPr id="322563" name="Rectangle 3"/>
          <p:cNvSpPr>
            <a:spLocks noGrp="1" noChangeArrowheads="1"/>
          </p:cNvSpPr>
          <p:nvPr>
            <p:ph type="body" idx="1"/>
          </p:nvPr>
        </p:nvSpPr>
        <p:spPr/>
        <p:txBody>
          <a:bodyPr/>
          <a:lstStyle/>
          <a:p>
            <a:pPr eaLnBrk="1" hangingPunct="1"/>
            <a:r>
              <a:rPr lang="en-US" smtClean="0"/>
              <a:t>Fulfillment </a:t>
            </a:r>
          </a:p>
          <a:p>
            <a:pPr lvl="1" eaLnBrk="1" hangingPunct="1"/>
            <a:r>
              <a:rPr lang="en-US" sz="1800" smtClean="0"/>
              <a:t>basics: take &amp; enter orders, P&amp;P, delivery</a:t>
            </a:r>
          </a:p>
          <a:p>
            <a:pPr lvl="1" eaLnBrk="1" hangingPunct="1"/>
            <a:r>
              <a:rPr lang="en-US" sz="1800" smtClean="0"/>
              <a:t>Also: answer customer queries, learn from them + from the transactions, integrate orders &amp; returns (both on-line and off-line)</a:t>
            </a:r>
          </a:p>
          <a:p>
            <a:pPr eaLnBrk="1" hangingPunct="1"/>
            <a:r>
              <a:rPr lang="en-US" smtClean="0"/>
              <a:t>Challenges for on-line fulfillment operations:</a:t>
            </a:r>
          </a:p>
          <a:p>
            <a:pPr lvl="1" eaLnBrk="1" hangingPunct="1"/>
            <a:r>
              <a:rPr lang="en-US" sz="1800" smtClean="0"/>
              <a:t>Controlling customer data</a:t>
            </a:r>
          </a:p>
          <a:p>
            <a:pPr lvl="1" eaLnBrk="1" hangingPunct="1"/>
            <a:r>
              <a:rPr lang="en-US" sz="1800" smtClean="0"/>
              <a:t>Integrate on-line and off-line orders</a:t>
            </a:r>
          </a:p>
          <a:p>
            <a:pPr lvl="1" eaLnBrk="1" hangingPunct="1"/>
            <a:r>
              <a:rPr lang="en-US" sz="1800" smtClean="0"/>
              <a:t>Deliver goods cost-effectively</a:t>
            </a:r>
          </a:p>
          <a:p>
            <a:pPr lvl="1" eaLnBrk="1" hangingPunct="1"/>
            <a:r>
              <a:rPr lang="en-US" sz="1800" smtClean="0"/>
              <a:t>Handle returns (11% of revenue is returned!)</a:t>
            </a:r>
          </a:p>
          <a:p>
            <a:pPr eaLnBrk="1" hangingPunct="1"/>
            <a:r>
              <a:rPr lang="en-US" smtClean="0"/>
              <a:t>Three operational strategies to fulfillment:</a:t>
            </a:r>
          </a:p>
          <a:p>
            <a:pPr lvl="1" eaLnBrk="1" hangingPunct="1"/>
            <a:r>
              <a:rPr lang="en-US" sz="1800" smtClean="0"/>
              <a:t>Outsource, build selective capabilities, integrate and control entire chain of ops</a:t>
            </a:r>
          </a:p>
          <a:p>
            <a:pPr lvl="1" eaLnBrk="1" hangingPunct="1"/>
            <a:r>
              <a:rPr lang="en-US" sz="1800" smtClean="0"/>
              <a:t>Decide based on four variables:</a:t>
            </a:r>
          </a:p>
          <a:p>
            <a:pPr lvl="2" eaLnBrk="1" hangingPunct="1"/>
            <a:r>
              <a:rPr lang="en-US" smtClean="0"/>
              <a:t>Nature of customer’s interaction with product and seller</a:t>
            </a:r>
          </a:p>
          <a:p>
            <a:pPr lvl="2" eaLnBrk="1" hangingPunct="1"/>
            <a:r>
              <a:rPr lang="en-US" smtClean="0"/>
              <a:t>Current capabilities</a:t>
            </a:r>
          </a:p>
          <a:p>
            <a:pPr lvl="2" eaLnBrk="1" hangingPunct="1"/>
            <a:r>
              <a:rPr lang="en-US" smtClean="0"/>
              <a:t>Capabilities that are or will become commodity operations</a:t>
            </a:r>
          </a:p>
          <a:p>
            <a:pPr lvl="2" eaLnBrk="1" hangingPunct="1"/>
            <a:r>
              <a:rPr lang="en-US" smtClean="0"/>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buFontTx/>
              <a:buNone/>
            </a:pPr>
            <a:r>
              <a:rPr lang="en-US" sz="1400" smtClean="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smtClean="0">
                <a:latin typeface="Arial" pitchFamily="34" charset="0"/>
              </a:rPr>
              <a:t>0	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Price and Service customization: menus, shopping lists</a:t>
            </a:r>
          </a:p>
          <a:p>
            <a:pPr marL="504825" lvl="1" indent="-166688" eaLnBrk="1" hangingPunct="1">
              <a:lnSpc>
                <a:spcPct val="90000"/>
              </a:lnSpc>
            </a:pPr>
            <a:r>
              <a:rPr lang="en-US" sz="1400" smtClean="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buFontTx/>
              <a:buNone/>
            </a:pPr>
            <a:r>
              <a:rPr lang="en-US" sz="1400" smtClean="0">
                <a:latin typeface="Arial" pitchFamily="34" charset="0"/>
              </a:rPr>
              <a:t>0	Increased availability by aggregating information</a:t>
            </a:r>
          </a:p>
          <a:p>
            <a:pPr marL="504825" lvl="1" indent="-166688" eaLnBrk="1" hangingPunct="1">
              <a:lnSpc>
                <a:spcPct val="90000"/>
              </a:lnSpc>
            </a:pPr>
            <a:r>
              <a:rPr lang="en-US" sz="1400" b="1" smtClean="0">
                <a:solidFill>
                  <a:srgbClr val="FF0000"/>
                </a:solidFill>
                <a:latin typeface="Arial" pitchFamily="34" charset="0"/>
              </a:rPr>
              <a:t>Longer</a:t>
            </a:r>
            <a:r>
              <a:rPr lang="en-US" sz="1400" smtClean="0">
                <a:solidFill>
                  <a:srgbClr val="FF0000"/>
                </a:solidFill>
                <a:latin typeface="Arial" pitchFamily="34" charset="0"/>
              </a:rPr>
              <a:t> response time than store</a:t>
            </a:r>
          </a:p>
          <a:p>
            <a:pPr marL="504825" lvl="1" indent="-166688" eaLnBrk="1" hangingPunct="1">
              <a:lnSpc>
                <a:spcPct val="90000"/>
              </a:lnSpc>
              <a:buFontTx/>
              <a:buNone/>
            </a:pPr>
            <a:r>
              <a:rPr lang="en-US" sz="1400" smtClean="0">
                <a:latin typeface="Arial" pitchFamily="34" charset="0"/>
              </a:rPr>
              <a:t>0	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smtClean="0"/>
              <a:t>Peapod</a:t>
            </a:r>
            <a:r>
              <a:rPr lang="en-US" smtClean="0"/>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smtClean="0"/>
              <a:t>The Last Mile operational economics: </a:t>
            </a:r>
            <a:r>
              <a:rPr lang="en-US" i="1" smtClean="0"/>
              <a:t>delivery density..</a:t>
            </a:r>
            <a:r>
              <a:rPr lang="en-US" smtClean="0"/>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smtClean="0"/>
              <a:t>The last mile: </a:t>
            </a:r>
            <a:r>
              <a:rPr lang="en-US" i="1" smtClean="0"/>
              <a:t>delivery density </a:t>
            </a:r>
            <a:r>
              <a:rPr lang="en-US" smtClean="0"/>
              <a:t>and </a:t>
            </a:r>
            <a:r>
              <a:rPr lang="en-US" i="1" smtClean="0"/>
              <a:t>average order size </a:t>
            </a:r>
            <a:r>
              <a:rPr lang="en-US" smtClean="0"/>
              <a:t>drive operational economics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smtClean="0"/>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smtClean="0"/>
              <a:t>Should Peapod remain a separate entity?</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Why did Ahold buy Peapod?  (Competitive barriers)</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Should warehouses be automated? (US vs. Europe)</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smtClean="0">
                <a:latin typeface="Arial" pitchFamily="34" charset="0"/>
              </a:rPr>
              <a:t>Exhibit 1: Strategy </a:t>
            </a:r>
            <a:r>
              <a:rPr lang="en-US" sz="900" b="1" smtClean="0">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smtClean="0">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CC3300"/>
                </a:solidFill>
                <a:cs typeface="Optima"/>
              </a:rPr>
              <a:t>Losses</a:t>
            </a:r>
            <a:r>
              <a:rPr lang="en-US" dirty="0" smtClean="0">
                <a:solidFill>
                  <a:srgbClr val="000099"/>
                </a:solidFill>
                <a:cs typeface="Optima"/>
              </a:rPr>
              <a:t> in 6 out of the 7 previous years (spent 1 billion $ in interest in 1998 – not invested in new models)</a:t>
            </a:r>
          </a:p>
          <a:p>
            <a:pPr>
              <a:spcBef>
                <a:spcPct val="30000"/>
              </a:spcBef>
              <a:buClr>
                <a:srgbClr val="000099"/>
              </a:buClr>
              <a:buFontTx/>
              <a:buChar char="•"/>
            </a:pPr>
            <a:r>
              <a:rPr lang="en-US" dirty="0" smtClean="0">
                <a:solidFill>
                  <a:srgbClr val="000099"/>
                </a:solidFill>
                <a:cs typeface="Optima"/>
              </a:rPr>
              <a:t> Only 4 out of 43 models are </a:t>
            </a:r>
            <a:r>
              <a:rPr lang="en-US" dirty="0" smtClean="0">
                <a:solidFill>
                  <a:srgbClr val="CC3300"/>
                </a:solidFill>
                <a:cs typeface="Optima"/>
              </a:rPr>
              <a:t>profitable</a:t>
            </a:r>
          </a:p>
          <a:p>
            <a:pPr>
              <a:spcBef>
                <a:spcPct val="30000"/>
              </a:spcBef>
              <a:buClr>
                <a:srgbClr val="000099"/>
              </a:buClr>
              <a:buFontTx/>
              <a:buChar char="•"/>
            </a:pPr>
            <a:r>
              <a:rPr lang="en-US" dirty="0" smtClean="0">
                <a:solidFill>
                  <a:srgbClr val="000099"/>
                </a:solidFill>
                <a:cs typeface="Optima"/>
              </a:rPr>
              <a:t> Too many plants : some at 50% </a:t>
            </a:r>
            <a:r>
              <a:rPr lang="en-US" dirty="0" smtClean="0">
                <a:solidFill>
                  <a:srgbClr val="CC3300"/>
                </a:solidFill>
                <a:cs typeface="Optima"/>
              </a:rPr>
              <a:t>capacity</a:t>
            </a:r>
          </a:p>
          <a:p>
            <a:pPr>
              <a:spcBef>
                <a:spcPct val="30000"/>
              </a:spcBef>
              <a:buClr>
                <a:srgbClr val="000099"/>
              </a:buClr>
              <a:buFontTx/>
              <a:buChar char="•"/>
            </a:pPr>
            <a:r>
              <a:rPr lang="en-US" dirty="0" smtClean="0">
                <a:solidFill>
                  <a:srgbClr val="000099"/>
                </a:solidFill>
                <a:cs typeface="Optima"/>
              </a:rPr>
              <a:t> Too many car </a:t>
            </a:r>
            <a:r>
              <a:rPr lang="en-US" dirty="0" smtClean="0">
                <a:solidFill>
                  <a:srgbClr val="CC3300"/>
                </a:solidFill>
                <a:cs typeface="Optima"/>
              </a:rPr>
              <a:t>platforms</a:t>
            </a:r>
            <a:r>
              <a:rPr lang="en-US" dirty="0" smtClean="0">
                <a:solidFill>
                  <a:srgbClr val="000099"/>
                </a:solidFill>
                <a:cs typeface="Optima"/>
              </a:rPr>
              <a:t>: 25 (VW has 4)</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suppliers</a:t>
            </a:r>
            <a:r>
              <a:rPr lang="en-US" dirty="0" smtClean="0">
                <a:solidFill>
                  <a:srgbClr val="000099"/>
                </a:solidFill>
                <a:cs typeface="Optima"/>
              </a:rPr>
              <a:t>: 3,000 (10x Ford) </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dealers</a:t>
            </a:r>
            <a:r>
              <a:rPr lang="en-US" dirty="0" smtClean="0">
                <a:solidFill>
                  <a:srgbClr val="000099"/>
                </a:solidFill>
                <a:cs typeface="Optima"/>
              </a:rPr>
              <a:t> in Japan</a:t>
            </a:r>
          </a:p>
          <a:p>
            <a:pPr>
              <a:spcBef>
                <a:spcPct val="30000"/>
              </a:spcBef>
              <a:buClr>
                <a:srgbClr val="000099"/>
              </a:buClr>
              <a:buFontTx/>
              <a:buChar char="•"/>
            </a:pPr>
            <a:r>
              <a:rPr lang="en-US" dirty="0" smtClean="0">
                <a:solidFill>
                  <a:srgbClr val="000099"/>
                </a:solidFill>
                <a:cs typeface="Optima"/>
              </a:rPr>
              <a:t> </a:t>
            </a:r>
            <a:r>
              <a:rPr lang="en-US" dirty="0" smtClean="0">
                <a:solidFill>
                  <a:srgbClr val="CC3300"/>
                </a:solidFill>
                <a:cs typeface="Optima"/>
              </a:rPr>
              <a:t>Tradition</a:t>
            </a:r>
            <a:r>
              <a:rPr lang="en-US" dirty="0" smtClean="0">
                <a:solidFill>
                  <a:srgbClr val="000099"/>
                </a:solidFill>
                <a:cs typeface="Optima"/>
              </a:rPr>
              <a:t>: keiretsu (interlocking relationship with suppliers), lifetime employment in Japan</a:t>
            </a:r>
          </a:p>
          <a:p>
            <a:pPr>
              <a:spcBef>
                <a:spcPct val="30000"/>
              </a:spcBef>
              <a:buClr>
                <a:srgbClr val="000099"/>
              </a:buClr>
              <a:buFontTx/>
              <a:buChar char="•"/>
            </a:pPr>
            <a:r>
              <a:rPr lang="en-US" dirty="0" smtClean="0">
                <a:solidFill>
                  <a:srgbClr val="000099"/>
                </a:solidFill>
                <a:cs typeface="Optima"/>
              </a:rPr>
              <a:t> Chairman </a:t>
            </a:r>
            <a:r>
              <a:rPr lang="en-US" dirty="0" err="1" smtClean="0">
                <a:solidFill>
                  <a:srgbClr val="000099"/>
                </a:solidFill>
                <a:cs typeface="Optima"/>
              </a:rPr>
              <a:t>Hanawa</a:t>
            </a:r>
            <a:r>
              <a:rPr lang="en-US" dirty="0" smtClean="0">
                <a:solidFill>
                  <a:srgbClr val="000099"/>
                </a:solidFill>
                <a:cs typeface="Optima"/>
              </a:rPr>
              <a:t> tries to secure financing from known groups in, but all afraid to touch it and walk away -  Chrysler exec: </a:t>
            </a:r>
            <a:r>
              <a:rPr lang="en-US" i="1" dirty="0" smtClean="0">
                <a:solidFill>
                  <a:srgbClr val="000099"/>
                </a:solidFill>
                <a:cs typeface="Optima"/>
              </a:rPr>
              <a:t>“</a:t>
            </a:r>
            <a:r>
              <a:rPr lang="en-US" i="1" dirty="0" smtClean="0">
                <a:solidFill>
                  <a:srgbClr val="006600"/>
                </a:solidFill>
                <a:cs typeface="Optima"/>
              </a:rPr>
              <a:t>Bailing out Nissan is like putting 5 billion $ into a steel container and throwing it in the ocean”</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p:oleObj spid="_x0000_s3074" name="Chart" r:id="rId4" imgW="8839200" imgH="4686424" progId="MSGraph.Chart.8">
              <p:embed followColorScheme="full"/>
            </p:oleObj>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smtClean="0">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smtClean="0">
                <a:latin typeface="Arial" pitchFamily="34" charset="0"/>
              </a:rPr>
              <a:t>Average order size</a:t>
            </a:r>
          </a:p>
        </p:txBody>
      </p:sp>
      <p:pic>
        <p:nvPicPr>
          <p:cNvPr id="3078" name="Picture 6" descr="EQX7C"/>
          <p:cNvPicPr>
            <a:picLocks noChangeAspect="1" noChangeArrowheads="1"/>
          </p:cNvPicPr>
          <p:nvPr/>
        </p:nvPicPr>
        <p:blipFill>
          <a:blip r:embed="rId5"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smtClean="0"/>
              <a:t>Peapod </a:t>
            </a:r>
            <a:r>
              <a:rPr lang="en-US" smtClean="0"/>
              <a:t>SOP: Key Profitability Condition</a:t>
            </a:r>
          </a:p>
        </p:txBody>
      </p:sp>
      <p:sp>
        <p:nvSpPr>
          <p:cNvPr id="71683" name="Rectangle 3"/>
          <p:cNvSpPr>
            <a:spLocks noGrp="1" noChangeArrowheads="1"/>
          </p:cNvSpPr>
          <p:nvPr>
            <p:ph type="body" idx="1"/>
          </p:nvPr>
        </p:nvSpPr>
        <p:spPr/>
        <p:txBody>
          <a:bodyPr/>
          <a:lstStyle/>
          <a:p>
            <a:pPr eaLnBrk="1" hangingPunct="1"/>
            <a:r>
              <a:rPr lang="en-US" smtClean="0"/>
              <a:t>Compare Peapod’s processes to traditional supermarket, which has NI before tax of 1.7%:</a:t>
            </a:r>
          </a:p>
          <a:p>
            <a:pPr lvl="1" eaLnBrk="1" hangingPunct="1"/>
            <a:r>
              <a:rPr lang="en-US" sz="1800" smtClean="0"/>
              <a:t>Revenue potential: </a:t>
            </a:r>
            <a:r>
              <a:rPr lang="en-US" sz="1800" smtClean="0">
                <a:latin typeface="Symbol" pitchFamily="18" charset="2"/>
              </a:rPr>
              <a:t>D</a:t>
            </a:r>
            <a:r>
              <a:rPr lang="en-US" sz="1800" i="1" smtClean="0"/>
              <a:t>V</a:t>
            </a:r>
            <a:r>
              <a:rPr lang="en-US" sz="1800" smtClean="0"/>
              <a:t> </a:t>
            </a:r>
            <a:r>
              <a:rPr lang="en-US" sz="1800" u="sng" smtClean="0"/>
              <a:t>&gt;</a:t>
            </a:r>
            <a:r>
              <a:rPr lang="en-US" sz="1800" smtClean="0"/>
              <a:t> </a:t>
            </a:r>
            <a:r>
              <a:rPr lang="en-US" sz="1800" smtClean="0">
                <a:latin typeface="Symbol" pitchFamily="18" charset="2"/>
              </a:rPr>
              <a:t>D</a:t>
            </a:r>
            <a:r>
              <a:rPr lang="en-US" sz="1800" i="1" smtClean="0"/>
              <a:t>p</a:t>
            </a:r>
          </a:p>
          <a:p>
            <a:pPr lvl="1" eaLnBrk="1" hangingPunct="1"/>
            <a:r>
              <a:rPr lang="en-US" sz="1800" smtClean="0"/>
              <a:t>Better than supermarket: </a:t>
            </a:r>
            <a:r>
              <a:rPr lang="en-US" sz="1800" smtClean="0">
                <a:latin typeface="Symbol" pitchFamily="18" charset="2"/>
              </a:rPr>
              <a:t>D</a:t>
            </a:r>
            <a:r>
              <a:rPr lang="en-US" sz="1800" i="1" smtClean="0"/>
              <a:t>p</a:t>
            </a:r>
            <a:r>
              <a:rPr lang="en-US" sz="1800" smtClean="0"/>
              <a:t> </a:t>
            </a:r>
            <a:r>
              <a:rPr lang="en-US" sz="1800" u="sng" smtClean="0"/>
              <a:t>&gt;</a:t>
            </a:r>
            <a:r>
              <a:rPr lang="en-US" sz="1800" smtClean="0"/>
              <a:t>  </a:t>
            </a:r>
            <a:r>
              <a:rPr lang="en-US" sz="1800" smtClean="0">
                <a:latin typeface="Symbol" pitchFamily="18" charset="2"/>
              </a:rPr>
              <a:t>D</a:t>
            </a:r>
            <a:r>
              <a:rPr lang="en-US" sz="1800" i="1" smtClean="0"/>
              <a:t>C</a:t>
            </a:r>
            <a:r>
              <a:rPr lang="en-US" sz="1800" smtClean="0"/>
              <a:t> </a:t>
            </a:r>
          </a:p>
          <a:p>
            <a:pPr lvl="2" eaLnBrk="1" hangingPunct="1"/>
            <a:r>
              <a:rPr lang="en-US" smtClean="0"/>
              <a:t>Break-even condition: </a:t>
            </a:r>
            <a:r>
              <a:rPr lang="en-US" smtClean="0">
                <a:latin typeface="Symbol" pitchFamily="18" charset="2"/>
              </a:rPr>
              <a:t>D</a:t>
            </a:r>
            <a:r>
              <a:rPr lang="en-US" i="1" smtClean="0"/>
              <a:t>p</a:t>
            </a:r>
            <a:r>
              <a:rPr lang="en-US" smtClean="0"/>
              <a:t> + 1.7% </a:t>
            </a:r>
            <a:r>
              <a:rPr lang="en-US" u="sng" smtClean="0"/>
              <a:t>&gt;</a:t>
            </a:r>
            <a:r>
              <a:rPr lang="en-US" smtClean="0"/>
              <a:t>  </a:t>
            </a:r>
            <a:r>
              <a:rPr lang="en-US" smtClean="0">
                <a:latin typeface="Symbol" pitchFamily="18" charset="2"/>
              </a:rPr>
              <a:t>D</a:t>
            </a:r>
            <a:r>
              <a:rPr lang="en-US" i="1" smtClean="0"/>
              <a:t>C</a:t>
            </a:r>
          </a:p>
          <a:p>
            <a:pPr lvl="2" eaLnBrk="1" hangingPunct="1"/>
            <a:endParaRPr lang="en-US" smtClean="0"/>
          </a:p>
          <a:p>
            <a:pPr eaLnBrk="1" hangingPunct="1"/>
            <a:r>
              <a:rPr lang="en-US" smtClean="0"/>
              <a:t>Components of</a:t>
            </a:r>
          </a:p>
          <a:p>
            <a:pPr lvl="1" eaLnBrk="1" hangingPunct="1"/>
            <a:r>
              <a:rPr lang="en-US" sz="1800" smtClean="0"/>
              <a:t> </a:t>
            </a:r>
            <a:r>
              <a:rPr lang="en-US" sz="1800" smtClean="0">
                <a:latin typeface="Symbol" pitchFamily="18" charset="2"/>
              </a:rPr>
              <a:t>D</a:t>
            </a:r>
            <a:r>
              <a:rPr lang="en-US" sz="1800" i="1" smtClean="0"/>
              <a:t>V</a:t>
            </a:r>
          </a:p>
          <a:p>
            <a:pPr lvl="1" eaLnBrk="1" hangingPunct="1"/>
            <a:r>
              <a:rPr lang="en-US" sz="1800" i="1" smtClean="0"/>
              <a:t> </a:t>
            </a:r>
            <a:r>
              <a:rPr lang="en-US" sz="1800" smtClean="0">
                <a:latin typeface="Symbol" pitchFamily="18" charset="2"/>
              </a:rPr>
              <a:t>D</a:t>
            </a:r>
            <a:r>
              <a:rPr lang="en-US" sz="1800" i="1" smtClean="0"/>
              <a:t>C = </a:t>
            </a:r>
            <a:r>
              <a:rPr lang="en-US" sz="1800" smtClean="0">
                <a:latin typeface="Symbol" pitchFamily="18" charset="2"/>
              </a:rPr>
              <a:t>D</a:t>
            </a:r>
            <a:r>
              <a:rPr lang="en-US" sz="1800" i="1" smtClean="0"/>
              <a:t>C</a:t>
            </a:r>
            <a:r>
              <a:rPr lang="en-US" sz="1800" baseline="-25000" smtClean="0"/>
              <a:t>sourcing</a:t>
            </a:r>
            <a:r>
              <a:rPr lang="en-US" sz="1800" i="1" smtClean="0"/>
              <a:t> + </a:t>
            </a:r>
            <a:r>
              <a:rPr lang="en-US" sz="1800" smtClean="0">
                <a:latin typeface="Symbol" pitchFamily="18" charset="2"/>
              </a:rPr>
              <a:t>D</a:t>
            </a:r>
            <a:r>
              <a:rPr lang="en-US" sz="1800" i="1" smtClean="0"/>
              <a:t>C</a:t>
            </a:r>
            <a:r>
              <a:rPr lang="en-US" sz="1800" baseline="-25000" smtClean="0"/>
              <a:t>P&amp;P</a:t>
            </a:r>
            <a:r>
              <a:rPr lang="en-US" sz="1800" i="1" smtClean="0"/>
              <a:t> + </a:t>
            </a:r>
            <a:r>
              <a:rPr lang="en-US" sz="1800" smtClean="0">
                <a:latin typeface="Symbol" pitchFamily="18" charset="2"/>
              </a:rPr>
              <a:t>D</a:t>
            </a:r>
            <a:r>
              <a:rPr lang="en-US" sz="1800" i="1" smtClean="0"/>
              <a:t>C</a:t>
            </a:r>
            <a:r>
              <a:rPr lang="en-US" sz="1800" baseline="-25000" smtClean="0"/>
              <a:t>delivery</a:t>
            </a:r>
            <a:r>
              <a:rPr lang="en-US" sz="1800" i="1" smtClean="0"/>
              <a:t> – </a:t>
            </a:r>
            <a:r>
              <a:rPr lang="en-US" sz="1800" smtClean="0">
                <a:latin typeface="Symbol" pitchFamily="18" charset="2"/>
              </a:rPr>
              <a:t>D</a:t>
            </a:r>
            <a:r>
              <a:rPr lang="en-US" sz="1800" i="1" smtClean="0"/>
              <a:t>C</a:t>
            </a:r>
            <a:r>
              <a:rPr lang="en-US" sz="1800" baseline="-25000" smtClean="0"/>
              <a:t>no retail stores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smtClean="0"/>
              <a:t>The integrated and balanced scorecard as a tool to analyze the impact of the e-channel on the supply chain</a:t>
            </a:r>
          </a:p>
          <a:p>
            <a:pPr lvl="1" eaLnBrk="1" hangingPunct="1"/>
            <a:r>
              <a:rPr lang="en-US" sz="1600" smtClean="0"/>
              <a:t>guides appropriate positioning</a:t>
            </a:r>
          </a:p>
          <a:p>
            <a:pPr lvl="1" eaLnBrk="1" hangingPunct="1"/>
            <a:r>
              <a:rPr lang="en-US" sz="1600" smtClean="0"/>
              <a:t>indicates quite detailed areas for potential concern</a:t>
            </a:r>
          </a:p>
          <a:p>
            <a:pPr eaLnBrk="1" hangingPunct="1"/>
            <a:r>
              <a:rPr lang="en-US" sz="1800" smtClean="0"/>
              <a:t>Guidelines for setting up an e-business for supply chain:</a:t>
            </a:r>
          </a:p>
          <a:p>
            <a:pPr lvl="1" eaLnBrk="1" hangingPunct="1"/>
            <a:r>
              <a:rPr lang="en-US" sz="1600" smtClean="0"/>
              <a:t>Think about </a:t>
            </a:r>
            <a:r>
              <a:rPr lang="en-US" sz="1600" i="1" smtClean="0"/>
              <a:t>integrating </a:t>
            </a:r>
            <a:r>
              <a:rPr lang="en-US" sz="1600" smtClean="0"/>
              <a:t>the Internet rather than setting up separate business</a:t>
            </a:r>
          </a:p>
          <a:p>
            <a:pPr lvl="1" eaLnBrk="1" hangingPunct="1"/>
            <a:r>
              <a:rPr lang="en-US" sz="1600" smtClean="0"/>
              <a:t>Structure e-business logistics to accommodate </a:t>
            </a:r>
            <a:r>
              <a:rPr lang="en-US" sz="1600" i="1" smtClean="0"/>
              <a:t>packages </a:t>
            </a:r>
            <a:r>
              <a:rPr lang="en-US" sz="1600" smtClean="0"/>
              <a:t>instead of pallets</a:t>
            </a:r>
          </a:p>
          <a:p>
            <a:pPr lvl="1" eaLnBrk="1" hangingPunct="1"/>
            <a:r>
              <a:rPr lang="en-US" sz="1600" smtClean="0"/>
              <a:t>Devise </a:t>
            </a:r>
            <a:r>
              <a:rPr lang="en-US" sz="1600" i="1" smtClean="0"/>
              <a:t>shipping pricing</a:t>
            </a:r>
            <a:r>
              <a:rPr lang="en-US" sz="1600" smtClean="0"/>
              <a:t> strategies that reflect the cost of activities.</a:t>
            </a:r>
          </a:p>
          <a:p>
            <a:pPr lvl="1" eaLnBrk="1" hangingPunct="1"/>
            <a:r>
              <a:rPr lang="en-US" sz="1600" smtClean="0"/>
              <a:t>Design the supply chain to efficiently handle </a:t>
            </a:r>
            <a:r>
              <a:rPr lang="en-US" sz="1600" i="1" smtClean="0"/>
              <a:t>returns</a:t>
            </a:r>
            <a:r>
              <a:rPr lang="en-US" sz="1600" smtClean="0"/>
              <a:t>.</a:t>
            </a:r>
          </a:p>
          <a:p>
            <a:pPr lvl="1" eaLnBrk="1" hangingPunct="1"/>
            <a:r>
              <a:rPr lang="en-US" sz="1600" smtClean="0"/>
              <a:t>Keep customers </a:t>
            </a:r>
            <a:r>
              <a:rPr lang="en-US" sz="1600" i="1" smtClean="0"/>
              <a:t>informed </a:t>
            </a:r>
            <a:r>
              <a:rPr lang="en-US" sz="1600" smtClean="0"/>
              <a:t>throughout the fulfillment and return cycle.</a:t>
            </a:r>
          </a:p>
          <a:p>
            <a:pPr eaLnBrk="1" hangingPunct="1"/>
            <a:endParaRPr lang="en-US" sz="1800" smtClean="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mtClean="0"/>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smtClean="0"/>
          </a:p>
        </p:txBody>
      </p:sp>
      <p:sp>
        <p:nvSpPr>
          <p:cNvPr id="74755" name="Rectangle 3"/>
          <p:cNvSpPr>
            <a:spLocks noGrp="1" noChangeArrowheads="1"/>
          </p:cNvSpPr>
          <p:nvPr>
            <p:ph type="body" idx="1"/>
          </p:nvPr>
        </p:nvSpPr>
        <p:spPr/>
        <p:txBody>
          <a:bodyPr/>
          <a:lstStyle/>
          <a:p>
            <a:pPr eaLnBrk="1" hangingPunct="1">
              <a:lnSpc>
                <a:spcPct val="80000"/>
              </a:lnSpc>
            </a:pPr>
            <a:r>
              <a:rPr lang="en-US" sz="1600" b="1" smtClean="0"/>
              <a:t>From:</a:t>
            </a:r>
            <a:r>
              <a:rPr lang="en-US" sz="1600" smtClean="0"/>
              <a:t> Matthew C Lippert [mailto:mlippert2006@kellogg.northwestern.edu] </a:t>
            </a:r>
            <a:br>
              <a:rPr lang="en-US" sz="1600" smtClean="0"/>
            </a:br>
            <a:r>
              <a:rPr lang="en-US" sz="1600" b="1" smtClean="0"/>
              <a:t>Sent:</a:t>
            </a:r>
            <a:r>
              <a:rPr lang="en-US" sz="1600" smtClean="0"/>
              <a:t> Thursday, November 03, 2005 3:01 PM</a:t>
            </a:r>
            <a:br>
              <a:rPr lang="en-US" sz="1600" smtClean="0"/>
            </a:br>
            <a:r>
              <a:rPr lang="en-US" sz="1600" b="1" smtClean="0"/>
              <a:t>To:</a:t>
            </a:r>
            <a:r>
              <a:rPr lang="en-US" sz="1600" smtClean="0"/>
              <a:t> vanmieghem@kellogg.northwestern.edu</a:t>
            </a:r>
            <a:br>
              <a:rPr lang="en-US" sz="1600" smtClean="0"/>
            </a:br>
            <a:r>
              <a:rPr lang="en-US" sz="1600" b="1" smtClean="0"/>
              <a:t>Subject:</a:t>
            </a:r>
            <a:r>
              <a:rPr lang="en-US" sz="1600" smtClean="0"/>
              <a:t> mass customization</a:t>
            </a:r>
          </a:p>
          <a:p>
            <a:pPr eaLnBrk="1" hangingPunct="1">
              <a:lnSpc>
                <a:spcPct val="80000"/>
              </a:lnSpc>
            </a:pPr>
            <a:r>
              <a:rPr lang="en-US" sz="1600" smtClean="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smtClean="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smtClean="0"/>
              <a:t>Anyway, last night’s class was great, and just wanted to provide some positive feedback on it.</a:t>
            </a:r>
          </a:p>
          <a:p>
            <a:pPr eaLnBrk="1" hangingPunct="1">
              <a:lnSpc>
                <a:spcPct val="80000"/>
              </a:lnSpc>
            </a:pPr>
            <a:r>
              <a:rPr lang="en-US" sz="1600" smtClean="0"/>
              <a:t>--Matt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smtClean="0"/>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The cash conversion cycle</a:t>
            </a:r>
            <a:endParaRPr lang="en-US" smtClean="0"/>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Examples</a:t>
            </a:r>
            <a:endParaRPr lang="en-US" smtClean="0"/>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gridCol w="1802680"/>
                <a:gridCol w="1116211"/>
                <a:gridCol w="957709"/>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smtClean="0"/>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smtClean="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a:t>
            </a:r>
            <a:r>
              <a:rPr lang="en-US" sz="3600" b="1" dirty="0" smtClean="0">
                <a:solidFill>
                  <a:srgbClr val="FFFFFF"/>
                </a:solidFill>
                <a:latin typeface="Garamond" pitchFamily="18" charset="0"/>
              </a:rPr>
              <a:t>(class </a:t>
            </a:r>
            <a:r>
              <a:rPr lang="en-US" sz="3600" b="1" dirty="0">
                <a:solidFill>
                  <a:srgbClr val="FFFFFF"/>
                </a:solidFill>
                <a:latin typeface="Garamond" pitchFamily="18" charset="0"/>
              </a:rPr>
              <a:t>2)</a:t>
            </a:r>
          </a:p>
          <a:p>
            <a:pPr algn="ctr" eaLnBrk="0" hangingPunct="0">
              <a:spcBef>
                <a:spcPct val="50000"/>
              </a:spcBef>
            </a:pPr>
            <a:r>
              <a:rPr lang="en-US" sz="3600" b="1" dirty="0">
                <a:solidFill>
                  <a:srgbClr val="FF3300"/>
                </a:solidFill>
                <a:latin typeface="Garamond" pitchFamily="18" charset="0"/>
              </a:rPr>
              <a:t>External View and 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smtClean="0">
                <a:solidFill>
                  <a:schemeClr val="bg1"/>
                </a:solidFill>
                <a:latin typeface="Albertus Extra Bold" pitchFamily="34" charset="0"/>
              </a:rPr>
              <a:t>Due diligence and operations forensics</a:t>
            </a:r>
            <a:endParaRPr lang="en-US" sz="1600" dirty="0" smtClean="0">
              <a:solidFill>
                <a:schemeClr val="bg1"/>
              </a:solidFill>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r>
              <a:rPr lang="en-US" sz="1800" dirty="0" smtClean="0">
                <a:solidFill>
                  <a:schemeClr val="bg1"/>
                </a:solidFill>
                <a:latin typeface="Albertus Extra Bold" pitchFamily="34" charset="0"/>
              </a:rPr>
              <a:t>Linking Operational KPIs to Value</a:t>
            </a:r>
          </a:p>
          <a:p>
            <a:pPr lvl="1">
              <a:lnSpc>
                <a:spcPct val="80000"/>
              </a:lnSpc>
              <a:buClr>
                <a:srgbClr val="FF3300"/>
              </a:buClr>
            </a:pPr>
            <a:r>
              <a:rPr lang="en-US" sz="1600" dirty="0" smtClean="0">
                <a:solidFill>
                  <a:schemeClr val="bg1"/>
                </a:solidFill>
              </a:rPr>
              <a:t>Estimating cost to serve an average customer</a:t>
            </a:r>
          </a:p>
          <a:p>
            <a:pPr lvl="1">
              <a:lnSpc>
                <a:spcPct val="80000"/>
              </a:lnSpc>
              <a:buClr>
                <a:srgbClr val="FF3300"/>
              </a:buClr>
            </a:pPr>
            <a:r>
              <a:rPr lang="en-US" sz="1600" dirty="0" smtClean="0">
                <a:solidFill>
                  <a:schemeClr val="bg1"/>
                </a:solidFill>
              </a:rPr>
              <a:t>Identifying key performance (productivity) measures and targeting improvement</a:t>
            </a:r>
          </a:p>
          <a:p>
            <a:pPr lvl="1">
              <a:lnSpc>
                <a:spcPct val="80000"/>
              </a:lnSpc>
              <a:buClr>
                <a:srgbClr val="FF3300"/>
              </a:buClr>
              <a:buFont typeface="Wingdings" pitchFamily="2" charset="2"/>
              <a:buChar char="Ø"/>
            </a:pPr>
            <a:endParaRPr lang="en-US" sz="1600" b="1" dirty="0" smtClean="0">
              <a:solidFill>
                <a:schemeClr val="bg1"/>
              </a:solidFill>
            </a:endParaRPr>
          </a:p>
          <a:p>
            <a:pPr lvl="1">
              <a:lnSpc>
                <a:spcPct val="80000"/>
              </a:lnSpc>
              <a:buClr>
                <a:srgbClr val="FF3300"/>
              </a:buClr>
              <a:buFont typeface="Wingdings" pitchFamily="2" charset="2"/>
              <a:buChar char="Ø"/>
            </a:pPr>
            <a:r>
              <a:rPr lang="en-US" sz="1600" b="1" dirty="0" smtClean="0">
                <a:solidFill>
                  <a:schemeClr val="bg1"/>
                </a:solidFill>
              </a:rPr>
              <a:t>Tool: </a:t>
            </a:r>
            <a:r>
              <a:rPr lang="en-US" sz="1600" dirty="0" smtClean="0">
                <a:solidFill>
                  <a:schemeClr val="bg1"/>
                </a:solidFill>
              </a:rPr>
              <a:t>ROIC tree expansion</a:t>
            </a:r>
          </a:p>
          <a:p>
            <a:pPr lvl="1">
              <a:lnSpc>
                <a:spcPct val="80000"/>
              </a:lnSpc>
              <a:buClr>
                <a:srgbClr val="FF3300"/>
              </a:buClr>
            </a:pPr>
            <a:endParaRPr lang="en-US" sz="1600" b="1" dirty="0" smtClean="0">
              <a:solidFill>
                <a:schemeClr val="bg1"/>
              </a:solidFill>
            </a:endParaRPr>
          </a:p>
          <a:p>
            <a:pPr lvl="1">
              <a:lnSpc>
                <a:spcPct val="80000"/>
              </a:lnSpc>
              <a:buClr>
                <a:srgbClr val="FF3300"/>
              </a:buClr>
            </a:pPr>
            <a:endParaRPr lang="en-US" sz="1600" dirty="0" smtClean="0">
              <a:solidFill>
                <a:schemeClr val="bg1"/>
              </a:solidFill>
            </a:endParaRPr>
          </a:p>
          <a:p>
            <a:pPr eaLnBrk="1" hangingPunct="1">
              <a:buClr>
                <a:srgbClr val="FF3300"/>
              </a:buClr>
            </a:pPr>
            <a:r>
              <a:rPr lang="en-US" b="1" dirty="0" smtClean="0">
                <a:solidFill>
                  <a:schemeClr val="bg1"/>
                </a:solidFill>
              </a:rPr>
              <a:t>Case: </a:t>
            </a:r>
            <a:r>
              <a:rPr lang="en-US" b="1" i="1" dirty="0" smtClean="0">
                <a:solidFill>
                  <a:schemeClr val="bg1"/>
                </a:solidFill>
              </a:rPr>
              <a:t>Peapod</a:t>
            </a:r>
            <a:r>
              <a:rPr lang="en-US" b="1" dirty="0" smtClean="0">
                <a:solidFill>
                  <a:schemeClr val="bg1"/>
                </a:solidFill>
              </a:rPr>
              <a:t> </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a:xfrm>
            <a:off x="612384" y="11398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4" name="Rectangle 3"/>
          <p:cNvSpPr/>
          <p:nvPr/>
        </p:nvSpPr>
        <p:spPr bwMode="auto">
          <a:xfrm>
            <a:off x="584200"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xmlns="" val="800739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8840</TotalTime>
  <Words>9990</Words>
  <Application>Microsoft Office PowerPoint</Application>
  <PresentationFormat>On-screen Show (4:3)</PresentationFormat>
  <Paragraphs>1422</Paragraphs>
  <Slides>68</Slides>
  <Notes>61</Notes>
  <HiddenSlides>0</HiddenSlides>
  <MMClips>1</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68</vt:i4>
      </vt:variant>
    </vt:vector>
  </HeadingPairs>
  <TitlesOfParts>
    <vt:vector size="74" baseType="lpstr">
      <vt:lpstr>Cachon_Slide_Template</vt:lpstr>
      <vt:lpstr>Office Theme</vt:lpstr>
      <vt:lpstr>1_Cachon_Slide_Template</vt:lpstr>
      <vt:lpstr>Bitmap Image</vt:lpstr>
      <vt:lpstr>Clip</vt:lpstr>
      <vt:lpstr>Chart</vt:lpstr>
      <vt:lpstr>Operations Strategy</vt:lpstr>
      <vt:lpstr>Kura, Japan</vt:lpstr>
      <vt:lpstr>Operational Turnarounds</vt:lpstr>
      <vt:lpstr>Sustaining Initiatives for Operational Turnaround</vt:lpstr>
      <vt:lpstr>The Nissan Turnaround Story</vt:lpstr>
      <vt:lpstr>Nissan’s (known) problems</vt:lpstr>
      <vt:lpstr>Main Changes</vt:lpstr>
      <vt:lpstr>Slide 8</vt:lpstr>
      <vt:lpstr>Sustaining Initiatives for Operational Turnaround</vt:lpstr>
      <vt:lpstr>Learning Points:   External View &amp; Operations Forensics</vt:lpstr>
      <vt:lpstr>How to build a ROIC tree  </vt:lpstr>
      <vt:lpstr>Example</vt:lpstr>
      <vt:lpstr>Gaming ROA</vt:lpstr>
      <vt:lpstr>Gaming Industry</vt:lpstr>
      <vt:lpstr>Operations Forensics</vt:lpstr>
      <vt:lpstr>External investment view: ROIC tree  Linking Financial and Operational Flows</vt:lpstr>
      <vt:lpstr>A definition of operations strategy  &amp; Principle of value maximization</vt:lpstr>
      <vt:lpstr>Creating Mass Customized Service through Industrialized Intimacy</vt:lpstr>
      <vt:lpstr>Cost to Serve and Profitability Analysis:  Clue: Start by understanding the processes</vt:lpstr>
      <vt:lpstr>Cost to Serve of mass-customized service:  estimating Peapod’s cost to fill an average order</vt:lpstr>
      <vt:lpstr>Cost to Serve of mass-customized service:  estimating Peapod’s cost to fill an average order (cont’d)</vt:lpstr>
      <vt:lpstr>Cost to Serve of mass-customized service:  estimating Peapod’s cost to fill an average order (cont’d)</vt:lpstr>
      <vt:lpstr>External investment view: ROIC tree  Digging deeper…</vt:lpstr>
      <vt:lpstr>External investment view: ROIC tree  and deeper…: 8 layers deep reveal operational metrics</vt:lpstr>
      <vt:lpstr>ROIC  Very optimistic projection with current demand</vt:lpstr>
      <vt:lpstr>ROIC  Estimate with 2011 demand</vt:lpstr>
      <vt:lpstr>ROIC and Productivity Drivers  Impact of SPH and P&amp;PPH on Estimated 2011</vt:lpstr>
      <vt:lpstr>ROIC and Profit Drivers  Impact of SPH and Basketsize on Estimated 2012</vt:lpstr>
      <vt:lpstr>Learning Points:   External View &amp; Operations Forensics (Peapod)</vt:lpstr>
      <vt:lpstr>Profitability of mass-customized service: estimating Peapod’s profit per average order</vt:lpstr>
      <vt:lpstr>How improve Pick &amp; Pack?  Capacity Type: People vs Robots</vt:lpstr>
      <vt:lpstr>Extra Slides</vt:lpstr>
      <vt:lpstr>Process Technology &amp; Network Structure  1. In-store picking (Tesco and early Peapod)</vt:lpstr>
      <vt:lpstr>Process Technology &amp; Network Structure   2. Centralized Fulfillment center (DC)</vt:lpstr>
      <vt:lpstr>Slide 35</vt:lpstr>
      <vt:lpstr>Slide 36</vt:lpstr>
      <vt:lpstr>Process Technology &amp; Network Structure   Centralized &amp; Automated DC: Webvan</vt:lpstr>
      <vt:lpstr>Process Technology &amp; Network Structure   Dedicated Fast-Pick Center</vt:lpstr>
      <vt:lpstr>Cost to Serve analysis depends on the processing network structure. Qualitative comparison:</vt:lpstr>
      <vt:lpstr>Mass Customization:  Utilizing IT smartly is a common theme</vt:lpstr>
      <vt:lpstr>Cost to Serve analysis   depends on resource allocation.  </vt:lpstr>
      <vt:lpstr>Is mass customized grocery service viable?</vt:lpstr>
      <vt:lpstr>Slide 43</vt:lpstr>
      <vt:lpstr>Slide 44</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Slide 51</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Slide 64</vt:lpstr>
      <vt:lpstr>Useful Digression: Credit Card Receivables</vt:lpstr>
      <vt:lpstr>The cash conversion cycle</vt:lpstr>
      <vt:lpstr>Examples</vt:lpstr>
      <vt:lpstr>What Do Days of Working Capital Tell Us?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Van Mieghem</cp:lastModifiedBy>
  <cp:revision>385</cp:revision>
  <cp:lastPrinted>2001-08-29T14:47:56Z</cp:lastPrinted>
  <dcterms:created xsi:type="dcterms:W3CDTF">1998-09-22T23:11:58Z</dcterms:created>
  <dcterms:modified xsi:type="dcterms:W3CDTF">2012-01-11T15:45:29Z</dcterms:modified>
</cp:coreProperties>
</file>