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xls" ContentType="application/vnd.ms-exce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1"/>
  </p:notesMasterIdLst>
  <p:handoutMasterIdLst>
    <p:handoutMasterId r:id="rId52"/>
  </p:handoutMasterIdLst>
  <p:sldIdLst>
    <p:sldId id="501" r:id="rId2"/>
    <p:sldId id="502" r:id="rId3"/>
    <p:sldId id="503" r:id="rId4"/>
    <p:sldId id="504" r:id="rId5"/>
    <p:sldId id="505" r:id="rId6"/>
    <p:sldId id="506" r:id="rId7"/>
    <p:sldId id="507" r:id="rId8"/>
    <p:sldId id="508" r:id="rId9"/>
    <p:sldId id="509" r:id="rId10"/>
    <p:sldId id="474" r:id="rId11"/>
    <p:sldId id="372" r:id="rId12"/>
    <p:sldId id="400" r:id="rId13"/>
    <p:sldId id="411" r:id="rId14"/>
    <p:sldId id="402" r:id="rId15"/>
    <p:sldId id="375" r:id="rId16"/>
    <p:sldId id="491" r:id="rId17"/>
    <p:sldId id="376" r:id="rId18"/>
    <p:sldId id="377" r:id="rId19"/>
    <p:sldId id="409" r:id="rId20"/>
    <p:sldId id="378" r:id="rId21"/>
    <p:sldId id="379" r:id="rId22"/>
    <p:sldId id="478" r:id="rId23"/>
    <p:sldId id="476" r:id="rId24"/>
    <p:sldId id="483" r:id="rId25"/>
    <p:sldId id="393" r:id="rId26"/>
    <p:sldId id="488" r:id="rId27"/>
    <p:sldId id="492" r:id="rId28"/>
    <p:sldId id="440" r:id="rId29"/>
    <p:sldId id="408" r:id="rId30"/>
    <p:sldId id="412" r:id="rId31"/>
    <p:sldId id="485" r:id="rId32"/>
    <p:sldId id="479" r:id="rId33"/>
    <p:sldId id="480" r:id="rId34"/>
    <p:sldId id="484" r:id="rId35"/>
    <p:sldId id="410" r:id="rId36"/>
    <p:sldId id="500" r:id="rId37"/>
    <p:sldId id="493" r:id="rId38"/>
    <p:sldId id="494" r:id="rId39"/>
    <p:sldId id="495" r:id="rId40"/>
    <p:sldId id="496" r:id="rId41"/>
    <p:sldId id="497" r:id="rId42"/>
    <p:sldId id="498" r:id="rId43"/>
    <p:sldId id="499" r:id="rId44"/>
    <p:sldId id="469" r:id="rId45"/>
    <p:sldId id="489" r:id="rId46"/>
    <p:sldId id="413" r:id="rId47"/>
    <p:sldId id="414" r:id="rId48"/>
    <p:sldId id="442" r:id="rId49"/>
    <p:sldId id="475" r:id="rId5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EAEAEA"/>
    <a:srgbClr val="CCFFCC"/>
    <a:srgbClr val="FFCC99"/>
    <a:srgbClr val="FFFF00"/>
    <a:srgbClr val="FFFFCC"/>
    <a:srgbClr val="FF3300"/>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22753" autoAdjust="0"/>
    <p:restoredTop sz="58090" autoAdjust="0"/>
  </p:normalViewPr>
  <p:slideViewPr>
    <p:cSldViewPr snapToGrid="0">
      <p:cViewPr varScale="1">
        <p:scale>
          <a:sx n="63" d="100"/>
          <a:sy n="63" d="100"/>
        </p:scale>
        <p:origin x="-1452" y="-114"/>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4320"/>
    </p:cViewPr>
  </p:sorterViewPr>
  <p:notesViewPr>
    <p:cSldViewPr snapToGrid="0">
      <p:cViewPr varScale="1">
        <p:scale>
          <a:sx n="99" d="100"/>
          <a:sy n="99" d="100"/>
        </p:scale>
        <p:origin x="-3528"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a:t>OPNS454 Week 9: Improvement and Innovation</a:t>
            </a:r>
          </a:p>
        </p:txBody>
      </p:sp>
      <p:sp>
        <p:nvSpPr>
          <p:cNvPr id="28675" name="Rectangle 3"/>
          <p:cNvSpPr>
            <a:spLocks noGrp="1" noChangeArrowheads="1"/>
          </p:cNvSpPr>
          <p:nvPr>
            <p:ph type="dt" sz="quarter" idx="1"/>
          </p:nvPr>
        </p:nvSpPr>
        <p:spPr bwMode="auto">
          <a:xfrm>
            <a:off x="5900738" y="0"/>
            <a:ext cx="1414462"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900"/>
            </a:lvl1pPr>
          </a:lstStyle>
          <a:p>
            <a:pPr>
              <a:defRPr/>
            </a:pPr>
            <a:fld id="{E3A421C3-7B69-4F37-9459-2E2A6E372506}" type="datetime1">
              <a:rPr lang="en-US"/>
              <a:pPr>
                <a:defRPr/>
              </a:pPr>
              <a:t>3/1/2012</a:t>
            </a:fld>
            <a:endParaRPr lang="en-US"/>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3/1/2012</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web.mit.edu/sloan-auto-lab/research/beforeh2/files/kromer_electric_powertrains.pdf"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akss.dau.mil/DAG/DoD5001/Enclosures_1.1.asp"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6019" name="Rectangle 3"/>
          <p:cNvSpPr>
            <a:spLocks noGrp="1" noChangeArrowheads="1"/>
          </p:cNvSpPr>
          <p:nvPr>
            <p:ph type="dt" sz="quarter" idx="1"/>
          </p:nvPr>
        </p:nvSpPr>
        <p:spPr>
          <a:noFill/>
        </p:spPr>
        <p:txBody>
          <a:bodyPr/>
          <a:lstStyle/>
          <a:p>
            <a:pPr defTabSz="976381"/>
            <a:fld id="{C5AE334D-3ABA-4FB9-8723-10988328E5AD}" type="datetime1">
              <a:rPr lang="en-US" smtClean="0"/>
              <a:pPr defTabSz="976381"/>
              <a:t>3/1/2012</a:t>
            </a:fld>
            <a:endParaRPr lang="en-US" dirty="0" smtClean="0"/>
          </a:p>
        </p:txBody>
      </p:sp>
      <p:sp>
        <p:nvSpPr>
          <p:cNvPr id="86020" name="Rectangle 6"/>
          <p:cNvSpPr>
            <a:spLocks noGrp="1" noChangeArrowheads="1"/>
          </p:cNvSpPr>
          <p:nvPr>
            <p:ph type="ftr" sz="quarter" idx="4"/>
          </p:nvPr>
        </p:nvSpPr>
        <p:spPr>
          <a:noFill/>
        </p:spPr>
        <p:txBody>
          <a:bodyPr/>
          <a:lstStyle/>
          <a:p>
            <a:pPr defTabSz="976381"/>
            <a:r>
              <a:rPr lang="en-US" dirty="0" smtClean="0"/>
              <a:t>© Van Mieghem</a:t>
            </a:r>
          </a:p>
        </p:txBody>
      </p:sp>
      <p:sp>
        <p:nvSpPr>
          <p:cNvPr id="86021" name="Rectangle 7"/>
          <p:cNvSpPr>
            <a:spLocks noGrp="1" noChangeArrowheads="1"/>
          </p:cNvSpPr>
          <p:nvPr>
            <p:ph type="sldNum" sz="quarter" idx="5"/>
          </p:nvPr>
        </p:nvSpPr>
        <p:spPr>
          <a:noFill/>
        </p:spPr>
        <p:txBody>
          <a:bodyPr/>
          <a:lstStyle/>
          <a:p>
            <a:pPr defTabSz="976381"/>
            <a:fld id="{ED2FF9CB-A379-4ABC-8B71-EF76CAB51016}" type="slidenum">
              <a:rPr lang="en-US" smtClean="0"/>
              <a:pPr defTabSz="976381"/>
              <a:t>1</a:t>
            </a:fld>
            <a:endParaRPr lang="en-US" dirty="0" smtClean="0"/>
          </a:p>
        </p:txBody>
      </p:sp>
      <p:sp>
        <p:nvSpPr>
          <p:cNvPr id="86022" name="Rectangle 2"/>
          <p:cNvSpPr>
            <a:spLocks noGrp="1" noRot="1" noChangeAspect="1" noChangeArrowheads="1" noTextEdit="1"/>
          </p:cNvSpPr>
          <p:nvPr>
            <p:ph type="sldImg"/>
          </p:nvPr>
        </p:nvSpPr>
        <p:spPr>
          <a:xfrm>
            <a:off x="1339850" y="373063"/>
            <a:ext cx="4378325" cy="3284537"/>
          </a:xfrm>
          <a:ln/>
        </p:spPr>
      </p:sp>
      <p:sp>
        <p:nvSpPr>
          <p:cNvPr id="86023" name="Rectangle 3"/>
          <p:cNvSpPr>
            <a:spLocks noGrp="1" noChangeArrowheads="1"/>
          </p:cNvSpPr>
          <p:nvPr>
            <p:ph type="body" idx="1"/>
          </p:nvPr>
        </p:nvSpPr>
        <p:spPr>
          <a:noFill/>
          <a:ln/>
        </p:spPr>
        <p:txBody>
          <a:bodyPr/>
          <a:lstStyle/>
          <a:p>
            <a:pPr marL="195934" indent="-195934"/>
            <a:r>
              <a:rPr lang="en-US" dirty="0" smtClean="0"/>
              <a:t>This shows </a:t>
            </a:r>
          </a:p>
          <a:p>
            <a:pPr marL="195934" indent="-195934">
              <a:buFontTx/>
              <a:buAutoNum type="arabicPeriod"/>
            </a:pPr>
            <a:r>
              <a:rPr lang="en-US" dirty="0" smtClean="0"/>
              <a:t>how to calculate expected profits </a:t>
            </a:r>
          </a:p>
          <a:p>
            <a:pPr marL="195934" indent="-195934">
              <a:buFontTx/>
              <a:buAutoNum type="arabicPeriod"/>
            </a:pPr>
            <a:r>
              <a:rPr lang="en-US" dirty="0" smtClean="0"/>
              <a:t>and check for win-win. Note that at 60 is optimal PO. If BB would keep same quantity, supplier would be worse of (= increased risk effect). However, the BB induces buyer to increase his order to 70, which raised supplier profit to $3889, exceeding the $3600 of PO. </a:t>
            </a:r>
            <a:r>
              <a:rPr lang="en-US" b="1" dirty="0" smtClean="0"/>
              <a:t>Moral: win-win!</a:t>
            </a:r>
            <a:endParaRPr lang="en-US" dirty="0" smtClean="0"/>
          </a:p>
          <a:p>
            <a:pPr marL="195934" indent="-195934">
              <a:buFontTx/>
              <a:buAutoNum type="arabicPeriod"/>
            </a:pP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smtClean="0"/>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10</a:t>
            </a:fld>
            <a:endParaRPr lang="en-US" smtClean="0"/>
          </a:p>
        </p:txBody>
      </p:sp>
      <p:sp>
        <p:nvSpPr>
          <p:cNvPr id="29701" name="Notes Placeholder 8"/>
          <p:cNvSpPr>
            <a:spLocks noGrp="1"/>
          </p:cNvSpPr>
          <p:nvPr>
            <p:ph type="body" idx="1"/>
          </p:nvPr>
        </p:nvSpPr>
        <p:spPr>
          <a:ln/>
        </p:spPr>
        <p:txBody>
          <a:bodyPr/>
          <a:lstStyle/>
          <a:p>
            <a:pPr>
              <a:defRPr/>
            </a:pPr>
            <a:r>
              <a:rPr lang="en-US" dirty="0" smtClean="0"/>
              <a:t>2011 March 3 time plan (for 1.5hr day class):</a:t>
            </a:r>
          </a:p>
          <a:p>
            <a:pPr>
              <a:defRPr/>
            </a:pPr>
            <a:endParaRPr lang="en-US" dirty="0" smtClean="0"/>
          </a:p>
          <a:p>
            <a:pPr>
              <a:buFontTx/>
              <a:buChar char="-"/>
              <a:defRPr/>
            </a:pPr>
            <a:r>
              <a:rPr lang="en-US" baseline="0" dirty="0" smtClean="0"/>
              <a:t>Product design: </a:t>
            </a:r>
          </a:p>
          <a:p>
            <a:pPr lvl="1">
              <a:buFontTx/>
              <a:buChar char="-"/>
              <a:defRPr/>
            </a:pPr>
            <a:r>
              <a:rPr lang="en-US" baseline="0" dirty="0" smtClean="0"/>
              <a:t>role of MK-20; what type of improvement is this? </a:t>
            </a:r>
          </a:p>
          <a:p>
            <a:pPr lvl="0">
              <a:buFontTx/>
              <a:buChar char="-"/>
              <a:defRPr/>
            </a:pPr>
            <a:r>
              <a:rPr lang="en-US" baseline="0" dirty="0" smtClean="0"/>
              <a:t>Process design: automation &amp; standardization</a:t>
            </a:r>
          </a:p>
          <a:p>
            <a:pPr lvl="1">
              <a:buFontTx/>
              <a:buChar char="-"/>
              <a:defRPr/>
            </a:pPr>
            <a:r>
              <a:rPr lang="en-US" baseline="0" dirty="0" smtClean="0"/>
              <a:t>Relate to types of improvement &amp; improvement as a process.  What impact does automation and standardization have on the CI process?</a:t>
            </a:r>
          </a:p>
          <a:p>
            <a:pPr lvl="0">
              <a:buFontTx/>
              <a:buChar char="-"/>
              <a:defRPr/>
            </a:pPr>
            <a:r>
              <a:rPr lang="en-US" baseline="0" dirty="0" smtClean="0"/>
              <a:t>Learning models.</a:t>
            </a:r>
          </a:p>
          <a:p>
            <a:pPr lvl="0">
              <a:buFontTx/>
              <a:buChar char="-"/>
              <a:defRPr/>
            </a:pPr>
            <a:endParaRPr lang="en-US" baseline="0" dirty="0" smtClean="0"/>
          </a:p>
          <a:p>
            <a:pPr lvl="0">
              <a:buFontTx/>
              <a:buNone/>
              <a:defRPr/>
            </a:pPr>
            <a:r>
              <a:rPr lang="en-US" baseline="0" dirty="0" smtClean="0"/>
              <a:t>Aim for roughly ½ hr each.</a:t>
            </a:r>
            <a:endParaRPr lang="en-US" dirty="0" smtClean="0"/>
          </a:p>
          <a:p>
            <a:pPr>
              <a:defRPr/>
            </a:pPr>
            <a:endParaRPr lang="en-US" dirty="0" smtClean="0"/>
          </a:p>
          <a:p>
            <a:pPr>
              <a:defRPr/>
            </a:pPr>
            <a:r>
              <a:rPr lang="en-US" dirty="0" smtClean="0"/>
              <a:t>2007 Nov 26 time plan (for 1.5hr day class):</a:t>
            </a:r>
          </a:p>
          <a:p>
            <a:pPr>
              <a:defRPr/>
            </a:pPr>
            <a:endParaRPr lang="en-US" dirty="0" smtClean="0"/>
          </a:p>
          <a:p>
            <a:pPr>
              <a:defRPr/>
            </a:pPr>
            <a:r>
              <a:rPr lang="en-US" dirty="0" smtClean="0"/>
              <a:t>First half hour: Start out with reminding them of the course framework and this week is I&amp;I.  Directly follow with class discussion (no slides) of ITT case. </a:t>
            </a:r>
          </a:p>
          <a:p>
            <a:pPr>
              <a:defRPr/>
            </a:pPr>
            <a:r>
              <a:rPr lang="en-US" dirty="0" smtClean="0"/>
              <a:t>- Most debate centers around process design. “To structure this debated and to put this in perspective, let’s go over some slides.”  </a:t>
            </a:r>
          </a:p>
          <a:p>
            <a:pPr>
              <a:buFont typeface="Arial" pitchFamily="34" charset="0"/>
              <a:buNone/>
              <a:defRPr/>
            </a:pPr>
            <a:endParaRPr lang="en-US" dirty="0" smtClean="0"/>
          </a:p>
          <a:p>
            <a:pPr>
              <a:buFont typeface="Arial" pitchFamily="34" charset="0"/>
              <a:buNone/>
              <a:defRPr/>
            </a:pPr>
            <a:r>
              <a:rPr lang="en-US" dirty="0" smtClean="0"/>
              <a:t>Then half an hour until automation/standardization matrix, which takes about 15min to fill out.</a:t>
            </a:r>
          </a:p>
          <a:p>
            <a:pPr>
              <a:buFont typeface="Arial" pitchFamily="34" charset="0"/>
              <a:buNone/>
              <a:defRPr/>
            </a:pPr>
            <a:r>
              <a:rPr lang="en-US" dirty="0" smtClean="0"/>
              <a:t>I finished class at slide 15 in both sections; next class start with summary.</a:t>
            </a:r>
          </a:p>
          <a:p>
            <a:pPr>
              <a:defRPr/>
            </a:pPr>
            <a:endParaRPr lang="en-US" dirty="0" smtClean="0"/>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35846" name="Slide Image Placeholder 11"/>
          <p:cNvSpPr>
            <a:spLocks noGrp="1" noRot="1" noChangeAspect="1" noTextEdit="1"/>
          </p:cNvSpPr>
          <p:nvPr>
            <p:ph type="sldImg"/>
          </p:nvPr>
        </p:nvSpPr>
        <p:spPr>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3/1/2012</a:t>
            </a:fld>
            <a:endParaRPr lang="en-US" smtClean="0"/>
          </a:p>
        </p:txBody>
      </p:sp>
      <p:sp>
        <p:nvSpPr>
          <p:cNvPr id="39940" name="Rectangle 6"/>
          <p:cNvSpPr>
            <a:spLocks noGrp="1" noChangeArrowheads="1"/>
          </p:cNvSpPr>
          <p:nvPr>
            <p:ph type="ftr" sz="quarter" idx="4"/>
          </p:nvPr>
        </p:nvSpPr>
        <p:spPr>
          <a:noFill/>
        </p:spPr>
        <p:txBody>
          <a:bodyPr/>
          <a:lstStyle/>
          <a:p>
            <a:pPr defTabSz="965200"/>
            <a:r>
              <a:rPr lang="en-US" smtClean="0"/>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11</a:t>
            </a:fld>
            <a:endParaRPr lang="en-US" smtClean="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smtClean="0"/>
              <a:t>http://www.conti-online.com/generator/www/de/en/cas/cas/themes/products/electronic_brake_and_safety_systems/electronic_brake_systems/abs_tcs_esc/ebs_1003_en.html</a:t>
            </a:r>
          </a:p>
          <a:p>
            <a:endParaRPr lang="en-US" dirty="0" smtClean="0"/>
          </a:p>
          <a:p>
            <a:pPr>
              <a:defRPr/>
            </a:pPr>
            <a:r>
              <a:rPr lang="en-US" dirty="0" smtClean="0"/>
              <a:t>Opening question: “what are the goals of the MK20 project and how is it going?”  List goals on BB.</a:t>
            </a:r>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pPr>
              <a:buFont typeface="Arial" pitchFamily="34" charset="0"/>
              <a:buNone/>
              <a:defRPr/>
            </a:pPr>
            <a:endParaRPr lang="en-US" dirty="0" smtClean="0"/>
          </a:p>
          <a:p>
            <a:pPr>
              <a:buFont typeface="Arial" pitchFamily="34" charset="0"/>
              <a:buNone/>
              <a:defRPr/>
            </a:pPr>
            <a:r>
              <a:rPr lang="en-US" dirty="0" smtClean="0"/>
              <a:t>- How would you describe</a:t>
            </a:r>
            <a:r>
              <a:rPr lang="en-US" baseline="0" dirty="0" smtClean="0"/>
              <a:t> this innovation: radical or incremental? (Then move to next slides)</a:t>
            </a:r>
            <a:endParaRPr lang="en-US" dirty="0" smtClean="0"/>
          </a:p>
          <a:p>
            <a:pPr>
              <a:buFont typeface="Arial" pitchFamily="34" charset="0"/>
              <a:buNone/>
              <a:defRPr/>
            </a:pPr>
            <a:endParaRPr lang="en-US" dirty="0" smtClean="0"/>
          </a:p>
          <a:p>
            <a:pPr>
              <a:buFont typeface="Arial" pitchFamily="34" charset="0"/>
              <a:buNone/>
              <a:defRPr/>
            </a:pPr>
            <a:endParaRPr lang="en-US" dirty="0" smtClean="0"/>
          </a:p>
          <a:p>
            <a:pPr>
              <a:buFont typeface="Arial" pitchFamily="34" charset="0"/>
              <a:buNone/>
              <a:defRPr/>
            </a:pPr>
            <a:r>
              <a:rPr lang="en-US" dirty="0" smtClean="0"/>
              <a:t>- Most debate centers around process design. “To structure this debated and to put this in perspective, let’s go over some slides.”  </a:t>
            </a:r>
          </a:p>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3/1/2012</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12</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smtClean="0"/>
              <a:t>Opening question: “what are the goals of the MK20 project and how is it going?”  List goals on BB.</a:t>
            </a:r>
          </a:p>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a:p>
            <a:pPr>
              <a:defRPr/>
            </a:pPr>
            <a:endParaRPr lang="en-US" dirty="0" smtClean="0"/>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endParaRPr lang="en-US" dirty="0" smtClean="0"/>
          </a:p>
          <a:p>
            <a:endParaRPr lang="en-US" dirty="0" smtClean="0"/>
          </a:p>
          <a:p>
            <a:endParaRPr lang="en-US" dirty="0" smtClean="0"/>
          </a:p>
          <a:p>
            <a:r>
              <a:rPr lang="en-US" dirty="0" smtClean="0"/>
              <a:t>Stress:</a:t>
            </a:r>
          </a:p>
          <a:p>
            <a:r>
              <a:rPr lang="en-US" dirty="0" smtClean="0"/>
              <a:t>- how each actually work</a:t>
            </a:r>
          </a:p>
          <a:p>
            <a:r>
              <a:rPr lang="en-US" dirty="0" smtClean="0"/>
              <a:t>- these do not generate tension/conflict because there is clear alignment with strategic goals and there are no trade-offs among them.</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3/1/2012</a:t>
            </a:fld>
            <a:endParaRPr lang="en-US" smtClean="0"/>
          </a:p>
        </p:txBody>
      </p:sp>
      <p:sp>
        <p:nvSpPr>
          <p:cNvPr id="45060" name="Rectangle 6"/>
          <p:cNvSpPr>
            <a:spLocks noGrp="1" noChangeArrowheads="1"/>
          </p:cNvSpPr>
          <p:nvPr>
            <p:ph type="ftr" sz="quarter" idx="4"/>
          </p:nvPr>
        </p:nvSpPr>
        <p:spPr>
          <a:noFill/>
        </p:spPr>
        <p:txBody>
          <a:bodyPr/>
          <a:lstStyle/>
          <a:p>
            <a:pPr defTabSz="965200"/>
            <a:r>
              <a:rPr lang="en-US" smtClean="0"/>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13</a:t>
            </a:fld>
            <a:endParaRPr lang="en-US" smtClean="0"/>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3/1/2012</a:t>
            </a:fld>
            <a:endParaRPr lang="en-US" smtClean="0"/>
          </a:p>
        </p:txBody>
      </p:sp>
      <p:sp>
        <p:nvSpPr>
          <p:cNvPr id="4403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14</a:t>
            </a:fld>
            <a:endParaRPr lang="en-US" smtClean="0"/>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Recall from Session 1 that Michelin are currently undergoing a multi-year effort to standardize their global operations and processes.</a:t>
            </a:r>
          </a:p>
          <a:p>
            <a:endParaRPr lang="en-US" sz="1000" u="sng" baseline="0" dirty="0" smtClean="0"/>
          </a:p>
          <a:p>
            <a:endParaRPr lang="en-US" sz="1000" u="sng" baseline="0" dirty="0" smtClean="0"/>
          </a:p>
          <a:p>
            <a:r>
              <a:rPr lang="en-US" sz="1000" u="sng" baseline="0" dirty="0" smtClean="0"/>
              <a:t>Excerpt from </a:t>
            </a:r>
            <a:r>
              <a:rPr lang="en-US" sz="1000" u="sng" baseline="0" dirty="0" err="1" smtClean="0"/>
              <a:t>Kasra</a:t>
            </a:r>
            <a:r>
              <a:rPr lang="en-US" sz="1000" u="sng" baseline="0" dirty="0" smtClean="0"/>
              <a:t> re Intel: </a:t>
            </a:r>
          </a:p>
          <a:p>
            <a:r>
              <a:rPr lang="en-US" sz="1000" kern="1200" baseline="0" dirty="0" smtClean="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3/1/2012</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15</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smtClean="0"/>
              <a:t>Divide class in Germany and US and do role play.</a:t>
            </a:r>
            <a:r>
              <a:rPr lang="en-US" sz="1000" dirty="0" smtClean="0">
                <a:ea typeface="ＭＳ Ｐゴシック" pitchFamily="34" charset="-128"/>
              </a:rPr>
              <a:t> TELL ONE HALF TO BE GERMANY/CENTER  (GEISSINGER) AND OTHER HALF TO BE US PLANT MGRS. GIVE THEM A FEW MINUTES TO GATHER THEIR THOGHTS, AND THEN FACILITATE A DEBATE.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smtClean="0">
                <a:ea typeface="ＭＳ Ｐゴシック" pitchFamily="34" charset="-128"/>
              </a:rPr>
              <a:t>Should frame Germany as view from corporate (central functions) and not just German plant. View from US means US plants. </a:t>
            </a:r>
            <a:r>
              <a:rPr lang="en-US" sz="1000" dirty="0" smtClean="0">
                <a:ea typeface="ＭＳ Ｐゴシック" pitchFamily="34" charset="-128"/>
              </a:rPr>
              <a:t>DIVIDE CLASS IN TWO. </a:t>
            </a:r>
            <a:endParaRPr lang="en-US" sz="1000" baseline="0" dirty="0" smtClean="0">
              <a:ea typeface="ＭＳ Ｐゴシック" pitchFamily="34" charset="-128"/>
            </a:endParaRPr>
          </a:p>
          <a:p>
            <a:endParaRPr lang="en-US" dirty="0" smtClean="0"/>
          </a:p>
          <a:p>
            <a:r>
              <a:rPr lang="en-US" dirty="0" smtClean="0"/>
              <a:t>Automation = elves doing the work</a:t>
            </a:r>
          </a:p>
          <a:p>
            <a:r>
              <a:rPr lang="en-US" dirty="0" smtClean="0"/>
              <a:t>Standardization = copy exactly</a:t>
            </a:r>
          </a:p>
          <a:p>
            <a:endParaRPr lang="en-US" dirty="0" smtClean="0"/>
          </a:p>
          <a:p>
            <a:r>
              <a:rPr lang="en-US" dirty="0" smtClean="0"/>
              <a:t>Approaches to process technology: global standardization vs. local flexibility/autonomy in other industries.</a:t>
            </a:r>
          </a:p>
          <a:p>
            <a:r>
              <a:rPr lang="en-US" i="1" dirty="0" smtClean="0"/>
              <a:t>Where else have you seen this issue debated?</a:t>
            </a:r>
          </a:p>
          <a:p>
            <a:pPr>
              <a:buFontTx/>
              <a:buChar char="-"/>
            </a:pPr>
            <a:r>
              <a:rPr lang="en-US" dirty="0" smtClean="0"/>
              <a:t>consulting striving for ‘global methodologies’</a:t>
            </a:r>
          </a:p>
          <a:p>
            <a:pPr>
              <a:buFontTx/>
              <a:buChar char="-"/>
            </a:pPr>
            <a:endParaRPr lang="en-US" i="1" dirty="0" smtClean="0"/>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 </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smtClean="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smtClean="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smtClean="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smtClean="0">
                <a:ea typeface="ＭＳ Ｐゴシック" pitchFamily="34" charset="-128"/>
              </a:rPr>
              <a:t>ME: Reduces quality related costs. </a:t>
            </a:r>
            <a:r>
              <a:rPr lang="en-US" sz="1000" baseline="0" dirty="0" err="1" smtClean="0">
                <a:ea typeface="ＭＳ Ｐゴシック" pitchFamily="34" charset="-128"/>
              </a:rPr>
              <a:t>Geissinger</a:t>
            </a:r>
            <a:r>
              <a:rPr lang="en-US" sz="1000" baseline="0" dirty="0" smtClean="0">
                <a:ea typeface="ＭＳ Ｐゴシック" pitchFamily="34" charset="-128"/>
              </a:rPr>
              <a:t> estimates 25% of capital equip costs are related to quality assurance.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Difficult and risky to implement.</a:t>
            </a:r>
          </a:p>
          <a:p>
            <a:pPr marL="228600" indent="-228600">
              <a:buFont typeface="Arial" pitchFamily="34" charset="0"/>
              <a:buChar char="•"/>
            </a:pPr>
            <a:r>
              <a:rPr lang="en-US" sz="1000" baseline="0" dirty="0" smtClean="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smtClean="0">
                <a:ea typeface="ＭＳ Ｐゴシック" pitchFamily="34" charset="-128"/>
              </a:rPr>
              <a:t>vs</a:t>
            </a:r>
            <a:r>
              <a:rPr lang="en-US" sz="1000" baseline="0" dirty="0" smtClean="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smtClean="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smtClean="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smtClean="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smtClean="0">
                <a:ea typeface="ＭＳ Ｐゴシック" pitchFamily="34" charset="-128"/>
              </a:rPr>
              <a:t>Disruptive to work force and thus potentially damaging to future improvement efforts. </a:t>
            </a:r>
          </a:p>
          <a:p>
            <a:endParaRPr lang="en-US" sz="1000" baseline="0" dirty="0" smtClean="0">
              <a:ea typeface="ＭＳ Ｐゴシック" pitchFamily="34" charset="-128"/>
            </a:endParaRPr>
          </a:p>
          <a:p>
            <a:endParaRPr lang="en-US" sz="1000" baseline="0" dirty="0" smtClean="0">
              <a:ea typeface="ＭＳ Ｐゴシック" pitchFamily="34" charset="-128"/>
            </a:endParaRPr>
          </a:p>
          <a:p>
            <a:r>
              <a:rPr lang="en-US" sz="1000" dirty="0" smtClean="0">
                <a:ea typeface="ＭＳ Ｐゴシック" pitchFamily="34" charset="-128"/>
              </a:rPr>
              <a:t>Others:</a:t>
            </a:r>
            <a:br>
              <a:rPr lang="en-US" sz="1000" dirty="0" smtClean="0">
                <a:ea typeface="ＭＳ Ｐゴシック" pitchFamily="34" charset="-128"/>
              </a:rPr>
            </a:br>
            <a:r>
              <a:rPr lang="en-US" sz="1000" dirty="0" smtClean="0">
                <a:ea typeface="ＭＳ Ｐゴシック" pitchFamily="34" charset="-128"/>
              </a:rPr>
              <a:t>QC group</a:t>
            </a:r>
            <a:r>
              <a:rPr lang="en-US" sz="1000" baseline="0" dirty="0" smtClean="0">
                <a:ea typeface="ＭＳ Ｐゴシック" pitchFamily="34" charset="-128"/>
              </a:rPr>
              <a:t> loves automation. Case does not specify location of QC (is Mark Reece in some central function or at a US plant?)</a:t>
            </a:r>
            <a:endParaRPr lang="en-US" sz="1000" dirty="0" smtClean="0">
              <a:ea typeface="ＭＳ Ｐゴシック" pitchFamily="34" charset="-128"/>
            </a:endParaRPr>
          </a:p>
          <a:p>
            <a:pPr>
              <a:buFontTx/>
              <a:buNone/>
            </a:pPr>
            <a:endParaRPr lang="en-US" i="1" dirty="0" smtClean="0"/>
          </a:p>
          <a:p>
            <a:endParaRPr lang="en-US" dirty="0" smtClean="0"/>
          </a:p>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3/1/2012</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16</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smtClean="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smtClean="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smtClean="0">
                <a:ea typeface="ＭＳ Ｐゴシック" pitchFamily="34" charset="-128"/>
              </a:rPr>
              <a:t>ME: Allows scale economies in procurement. (see case p.10)</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smtClean="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smtClean="0">
                <a:ea typeface="ＭＳ Ｐゴシック" pitchFamily="34" charset="-128"/>
              </a:rPr>
              <a:t>Stifles improvement by forcing plants to change in “lock-step” and by essentially centralizing responsibility for process development in Germany.</a:t>
            </a:r>
          </a:p>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3/1/2012</a:t>
            </a:fld>
            <a:endParaRPr lang="en-US" smtClean="0"/>
          </a:p>
        </p:txBody>
      </p:sp>
      <p:sp>
        <p:nvSpPr>
          <p:cNvPr id="47108" name="Rectangle 6"/>
          <p:cNvSpPr>
            <a:spLocks noGrp="1" noChangeArrowheads="1"/>
          </p:cNvSpPr>
          <p:nvPr>
            <p:ph type="ftr" sz="quarter" idx="4"/>
          </p:nvPr>
        </p:nvSpPr>
        <p:spPr>
          <a:noFill/>
        </p:spPr>
        <p:txBody>
          <a:bodyPr/>
          <a:lstStyle/>
          <a:p>
            <a:pPr defTabSz="965200"/>
            <a:r>
              <a:rPr lang="en-US" smtClean="0"/>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17</a:t>
            </a:fld>
            <a:endParaRPr lang="en-US" smtClean="0"/>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After debate, click on</a:t>
            </a:r>
            <a:r>
              <a:rPr lang="en-US" sz="1000" kern="1200" baseline="0" dirty="0" smtClean="0">
                <a:solidFill>
                  <a:schemeClr val="tx1"/>
                </a:solidFill>
                <a:latin typeface="Times New Roman" pitchFamily="18" charset="0"/>
                <a:ea typeface="+mn-ea"/>
                <a:cs typeface="+mn-cs"/>
              </a:rPr>
              <a:t> the: Intel hyper link to hear Intel’s corporate view on Copy Exactly.  (Go to 4 min 22 sec mark on video and play from there)</a:t>
            </a:r>
            <a:endParaRPr lang="en-US" sz="1000" kern="1200" dirty="0" smtClean="0">
              <a:solidFill>
                <a:schemeClr val="tx1"/>
              </a:solidFill>
              <a:latin typeface="Times New Roman" pitchFamily="18" charset="0"/>
              <a:ea typeface="+mn-ea"/>
              <a:cs typeface="+mn-cs"/>
            </a:endParaRPr>
          </a:p>
          <a:p>
            <a:endParaRPr lang="en-US" sz="1000" dirty="0" smtClean="0">
              <a:ea typeface="ＭＳ Ｐゴシック" pitchFamily="34" charset="-128"/>
            </a:endParaRPr>
          </a:p>
          <a:p>
            <a:endParaRPr lang="en-US" sz="1000" dirty="0" smtClean="0">
              <a:ea typeface="ＭＳ Ｐゴシック" pitchFamily="34" charset="-128"/>
            </a:endParaRPr>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Critical Elements of Operations</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Structure (equipment, technology), process control, process design</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Infrastructure (workforce), process evolution.</a:t>
            </a:r>
          </a:p>
          <a:p>
            <a:endParaRPr lang="en-US" sz="1000" baseline="0" dirty="0" smtClean="0">
              <a:ea typeface="ＭＳ Ｐゴシック" pitchFamily="34" charset="-128"/>
            </a:endParaRP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Line</a:t>
            </a:r>
            <a:r>
              <a:rPr lang="en-US" sz="1000" b="1" baseline="0" dirty="0" smtClean="0"/>
              <a:t> workers</a:t>
            </a:r>
            <a:endParaRPr lang="en-US" sz="1000" b="1" dirty="0" smtClean="0"/>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Costly</a:t>
            </a:r>
          </a:p>
          <a:p>
            <a:pPr marL="228600" indent="-228600">
              <a:buFont typeface="Arial" pitchFamily="34" charset="0"/>
              <a:buChar char="•"/>
            </a:pPr>
            <a:r>
              <a:rPr lang="en-US" sz="1000" baseline="0" dirty="0" smtClean="0">
                <a:ea typeface="ＭＳ Ｐゴシック" pitchFamily="34" charset="-128"/>
              </a:rPr>
              <a:t>Source of variance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Asset</a:t>
            </a:r>
          </a:p>
          <a:p>
            <a:pPr marL="228600" indent="-228600">
              <a:buFont typeface="Arial" pitchFamily="34" charset="0"/>
              <a:buChar char="•"/>
            </a:pPr>
            <a:r>
              <a:rPr lang="en-US" sz="1000" baseline="0" dirty="0" smtClean="0">
                <a:ea typeface="ＭＳ Ｐゴシック" pitchFamily="34" charset="-128"/>
              </a:rPr>
              <a:t>Source of ideas</a:t>
            </a:r>
          </a:p>
          <a:p>
            <a:pPr marL="228600" indent="-228600">
              <a:buFont typeface="Arial" pitchFamily="34" charset="0"/>
              <a:buChar char="•"/>
            </a:pPr>
            <a:endParaRPr lang="en-US" sz="1000" baseline="0" dirty="0" smtClean="0">
              <a:ea typeface="ＭＳ Ｐゴシック" pitchFamily="34" charset="-128"/>
            </a:endParaRPr>
          </a:p>
          <a:p>
            <a:pPr marL="228600" indent="-228600">
              <a:buFont typeface="Arial" pitchFamily="34" charset="0"/>
              <a:buNone/>
            </a:pPr>
            <a:r>
              <a:rPr lang="en-US" sz="1000" b="1" baseline="0" dirty="0" smtClean="0">
                <a:ea typeface="ＭＳ Ｐゴシック" pitchFamily="34" charset="-128"/>
              </a:rPr>
              <a:t>Learning</a:t>
            </a: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Where organizationally): R&amp;D</a:t>
            </a:r>
          </a:p>
          <a:p>
            <a:pPr marL="228600" indent="-228600">
              <a:buFont typeface="Arial" pitchFamily="34" charset="0"/>
              <a:buChar char="•"/>
            </a:pPr>
            <a:r>
              <a:rPr lang="en-US" sz="1000" baseline="0" dirty="0" smtClean="0">
                <a:ea typeface="ＭＳ Ｐゴシック" pitchFamily="34" charset="-128"/>
              </a:rPr>
              <a:t>Who (what type of employees): Engineers</a:t>
            </a:r>
          </a:p>
          <a:p>
            <a:pPr marL="228600" indent="-228600">
              <a:buFont typeface="Arial" pitchFamily="34" charset="0"/>
              <a:buChar char="•"/>
            </a:pPr>
            <a:r>
              <a:rPr lang="en-US" sz="1000" baseline="0" dirty="0" smtClean="0">
                <a:ea typeface="ＭＳ Ｐゴシック" pitchFamily="34" charset="-128"/>
              </a:rPr>
              <a:t>When: Before launch</a:t>
            </a:r>
          </a:p>
          <a:p>
            <a:pPr marL="228600" indent="-228600">
              <a:buFont typeface="Arial" pitchFamily="34" charset="0"/>
              <a:buChar char="•"/>
            </a:pPr>
            <a:r>
              <a:rPr lang="en-US" sz="1000" baseline="0" dirty="0" smtClean="0">
                <a:ea typeface="ＭＳ Ｐゴシック" pitchFamily="34" charset="-128"/>
              </a:rPr>
              <a:t>How: Through discrete R&amp;D projects</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Where: Shop-floor (kaizen)</a:t>
            </a:r>
          </a:p>
          <a:p>
            <a:pPr marL="228600" indent="-228600">
              <a:buFont typeface="Arial" pitchFamily="34" charset="0"/>
              <a:buChar char="•"/>
            </a:pPr>
            <a:r>
              <a:rPr lang="en-US" sz="1000" baseline="0" dirty="0" smtClean="0">
                <a:ea typeface="ＭＳ Ｐゴシック" pitchFamily="34" charset="-128"/>
              </a:rPr>
              <a:t>Who: Workforce [ME: Line workers and team leaders]</a:t>
            </a:r>
          </a:p>
          <a:p>
            <a:pPr marL="228600" indent="-228600">
              <a:buFont typeface="Arial" pitchFamily="34" charset="0"/>
              <a:buChar char="•"/>
            </a:pPr>
            <a:r>
              <a:rPr lang="en-US" sz="1000" baseline="0" dirty="0" smtClean="0">
                <a:ea typeface="ＭＳ Ｐゴシック" pitchFamily="34" charset="-128"/>
              </a:rPr>
              <a:t>When: During production</a:t>
            </a:r>
          </a:p>
          <a:p>
            <a:pPr marL="228600" indent="-228600">
              <a:buFont typeface="Arial" pitchFamily="34" charset="0"/>
              <a:buChar char="•"/>
            </a:pPr>
            <a:r>
              <a:rPr lang="en-US" sz="1000" baseline="0" dirty="0" smtClean="0">
                <a:ea typeface="ＭＳ Ｐゴシック" pitchFamily="34" charset="-128"/>
              </a:rPr>
              <a:t>How: Incrementally through continuous improvement</a:t>
            </a:r>
          </a:p>
          <a:p>
            <a:pPr marL="228600" indent="-228600">
              <a:buFont typeface="Arial" pitchFamily="34" charset="0"/>
              <a:buNone/>
            </a:pP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3/1/2012</a:t>
            </a:fld>
            <a:endParaRPr lang="en-US" smtClean="0"/>
          </a:p>
        </p:txBody>
      </p:sp>
      <p:sp>
        <p:nvSpPr>
          <p:cNvPr id="48132" name="Rectangle 6"/>
          <p:cNvSpPr>
            <a:spLocks noGrp="1" noChangeArrowheads="1"/>
          </p:cNvSpPr>
          <p:nvPr>
            <p:ph type="ftr" sz="quarter" idx="4"/>
          </p:nvPr>
        </p:nvSpPr>
        <p:spPr>
          <a:noFill/>
        </p:spPr>
        <p:txBody>
          <a:bodyPr/>
          <a:lstStyle/>
          <a:p>
            <a:pPr defTabSz="965200"/>
            <a:r>
              <a:rPr lang="en-US" smtClean="0"/>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18</a:t>
            </a:fld>
            <a:endParaRPr lang="en-US" smtClean="0"/>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smtClean="0"/>
              <a:t>Learn before doing vs. learn by doing: Where else have </a:t>
            </a:r>
            <a:r>
              <a:rPr lang="en-US" i="1" smtClean="0"/>
              <a:t>you </a:t>
            </a:r>
            <a:r>
              <a:rPr lang="en-US" smtClean="0"/>
              <a:t>seen this issue debated?</a:t>
            </a:r>
          </a:p>
          <a:p>
            <a:r>
              <a:rPr lang="en-US" smtClean="0"/>
              <a:t>- big IT implementations always must balance planning v. implementation.</a:t>
            </a:r>
          </a:p>
          <a:p>
            <a:endParaRPr lang="en-US" smtClean="0"/>
          </a:p>
          <a:p>
            <a:r>
              <a:rPr lang="en-US" smtClean="0"/>
              <a:t>Good discussion question: “the course is about tailoring concepts to your particular situation.  Under which conditions would you advocate more learning by doing?”</a:t>
            </a:r>
          </a:p>
          <a:p>
            <a:endParaRPr lang="en-US" i="1"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3/1/2012</a:t>
            </a:fld>
            <a:endParaRPr lang="en-US" smtClean="0"/>
          </a:p>
        </p:txBody>
      </p:sp>
      <p:sp>
        <p:nvSpPr>
          <p:cNvPr id="5018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19</a:t>
            </a:fld>
            <a:endParaRPr lang="en-US" smtClean="0"/>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7043" name="Rectangle 3"/>
          <p:cNvSpPr>
            <a:spLocks noGrp="1" noChangeArrowheads="1"/>
          </p:cNvSpPr>
          <p:nvPr>
            <p:ph type="dt" sz="quarter" idx="1"/>
          </p:nvPr>
        </p:nvSpPr>
        <p:spPr>
          <a:noFill/>
        </p:spPr>
        <p:txBody>
          <a:bodyPr/>
          <a:lstStyle/>
          <a:p>
            <a:pPr defTabSz="976381"/>
            <a:fld id="{2FC2A222-B195-4D2B-AD1B-399C512E321E}" type="datetime1">
              <a:rPr lang="en-US" smtClean="0"/>
              <a:pPr defTabSz="976381"/>
              <a:t>3/1/2012</a:t>
            </a:fld>
            <a:endParaRPr lang="en-US" dirty="0" smtClean="0"/>
          </a:p>
        </p:txBody>
      </p:sp>
      <p:sp>
        <p:nvSpPr>
          <p:cNvPr id="87044" name="Rectangle 6"/>
          <p:cNvSpPr>
            <a:spLocks noGrp="1" noChangeArrowheads="1"/>
          </p:cNvSpPr>
          <p:nvPr>
            <p:ph type="ftr" sz="quarter" idx="4"/>
          </p:nvPr>
        </p:nvSpPr>
        <p:spPr>
          <a:noFill/>
        </p:spPr>
        <p:txBody>
          <a:bodyPr/>
          <a:lstStyle/>
          <a:p>
            <a:pPr defTabSz="976381"/>
            <a:r>
              <a:rPr lang="en-US" dirty="0" smtClean="0"/>
              <a:t>© Van Mieghem</a:t>
            </a:r>
          </a:p>
        </p:txBody>
      </p:sp>
      <p:sp>
        <p:nvSpPr>
          <p:cNvPr id="87045" name="Rectangle 7"/>
          <p:cNvSpPr>
            <a:spLocks noGrp="1" noChangeArrowheads="1"/>
          </p:cNvSpPr>
          <p:nvPr>
            <p:ph type="sldNum" sz="quarter" idx="5"/>
          </p:nvPr>
        </p:nvSpPr>
        <p:spPr>
          <a:noFill/>
        </p:spPr>
        <p:txBody>
          <a:bodyPr/>
          <a:lstStyle/>
          <a:p>
            <a:pPr defTabSz="976381"/>
            <a:fld id="{AFA1C768-445A-46B5-BF91-874450E2FE02}" type="slidenum">
              <a:rPr lang="en-US" smtClean="0"/>
              <a:pPr defTabSz="976381"/>
              <a:t>2</a:t>
            </a:fld>
            <a:endParaRPr lang="en-US" dirty="0" smtClean="0"/>
          </a:p>
        </p:txBody>
      </p:sp>
      <p:sp>
        <p:nvSpPr>
          <p:cNvPr id="87046" name="Rectangle 2"/>
          <p:cNvSpPr>
            <a:spLocks noGrp="1" noRot="1" noChangeAspect="1" noChangeArrowheads="1" noTextEdit="1"/>
          </p:cNvSpPr>
          <p:nvPr>
            <p:ph type="sldImg"/>
          </p:nvPr>
        </p:nvSpPr>
        <p:spPr>
          <a:xfrm>
            <a:off x="1339850" y="373063"/>
            <a:ext cx="4378325" cy="3284537"/>
          </a:xfrm>
          <a:ln/>
        </p:spPr>
      </p:sp>
      <p:sp>
        <p:nvSpPr>
          <p:cNvPr id="87047" name="Rectangle 3"/>
          <p:cNvSpPr>
            <a:spLocks noGrp="1" noChangeArrowheads="1"/>
          </p:cNvSpPr>
          <p:nvPr>
            <p:ph type="body" idx="1"/>
          </p:nvPr>
        </p:nvSpPr>
        <p:spPr>
          <a:xfrm>
            <a:off x="192158" y="4069361"/>
            <a:ext cx="6930887" cy="5364605"/>
          </a:xfrm>
          <a:noFill/>
          <a:ln/>
        </p:spPr>
        <p:txBody>
          <a:bodyPr/>
          <a:lstStyle/>
          <a:p>
            <a:pPr marL="195934" indent="-195934">
              <a:lnSpc>
                <a:spcPct val="90000"/>
              </a:lnSpc>
            </a:pPr>
            <a:r>
              <a:rPr lang="en-US" i="1" dirty="0" smtClean="0"/>
              <a:t>In 2007 I skipped this in both classes (no time) &amp; said: “we’ll come back at risk next class”</a:t>
            </a:r>
          </a:p>
          <a:p>
            <a:pPr marL="195934" indent="-195934">
              <a:lnSpc>
                <a:spcPct val="90000"/>
              </a:lnSpc>
              <a:buFontTx/>
              <a:buAutoNum type="arabicPeriod"/>
            </a:pPr>
            <a:r>
              <a:rPr lang="en-US" dirty="0" smtClean="0"/>
              <a:t>Look at buyer: picture is as we expected: higher </a:t>
            </a:r>
            <a:r>
              <a:rPr lang="en-US" i="1" dirty="0" smtClean="0"/>
              <a:t>b </a:t>
            </a:r>
            <a:r>
              <a:rPr lang="en-US" b="1" dirty="0" smtClean="0"/>
              <a:t>transfers more risk </a:t>
            </a:r>
            <a:r>
              <a:rPr lang="en-US" dirty="0" smtClean="0"/>
              <a:t>and </a:t>
            </a:r>
            <a:r>
              <a:rPr lang="en-US" b="1" dirty="0" smtClean="0"/>
              <a:t>dominates</a:t>
            </a:r>
            <a:r>
              <a:rPr lang="en-US" dirty="0" smtClean="0"/>
              <a:t> both in mean and risk!</a:t>
            </a:r>
          </a:p>
          <a:p>
            <a:pPr marL="195934" indent="-195934">
              <a:lnSpc>
                <a:spcPct val="90000"/>
              </a:lnSpc>
              <a:buFontTx/>
              <a:buAutoNum type="arabicPeriod"/>
            </a:pPr>
            <a:r>
              <a:rPr lang="en-US" dirty="0" smtClean="0"/>
              <a:t>Look at the supplier to understand the effect of </a:t>
            </a:r>
            <a:r>
              <a:rPr lang="en-US" b="1" dirty="0" smtClean="0"/>
              <a:t>risk transfer</a:t>
            </a:r>
            <a:r>
              <a:rPr lang="en-US" dirty="0" smtClean="0"/>
              <a:t>:</a:t>
            </a:r>
          </a:p>
          <a:p>
            <a:pPr marL="670129" lvl="1" indent="-195934">
              <a:lnSpc>
                <a:spcPct val="90000"/>
              </a:lnSpc>
              <a:buFontTx/>
              <a:buAutoNum type="arabicPeriod"/>
            </a:pPr>
            <a:r>
              <a:rPr lang="en-US" dirty="0" smtClean="0"/>
              <a:t>At b = $40, PO = BB and supplier has no risk (he buys back at $40 and resells at $40).</a:t>
            </a:r>
          </a:p>
          <a:p>
            <a:pPr marL="670129" lvl="1" indent="-195934">
              <a:lnSpc>
                <a:spcPct val="90000"/>
              </a:lnSpc>
              <a:buFontTx/>
              <a:buAutoNum type="arabicPeriod"/>
            </a:pPr>
            <a:r>
              <a:rPr lang="en-US" dirty="0" smtClean="0"/>
              <a:t>As we raise b, supplier mean profits increase so that the quantity effect dominates the assumption of risk.</a:t>
            </a:r>
          </a:p>
          <a:p>
            <a:pPr marL="670129" lvl="1" indent="-195934">
              <a:lnSpc>
                <a:spcPct val="90000"/>
              </a:lnSpc>
              <a:buFontTx/>
              <a:buAutoNum type="arabicPeriod"/>
            </a:pPr>
            <a:r>
              <a:rPr lang="en-US" dirty="0" smtClean="0"/>
              <a:t>A b of $60 is about best for supplier, but he would take:</a:t>
            </a:r>
          </a:p>
          <a:p>
            <a:pPr marL="1142677" lvl="2" indent="-195934">
              <a:lnSpc>
                <a:spcPct val="90000"/>
              </a:lnSpc>
              <a:buFontTx/>
              <a:buAutoNum type="arabicPeriod"/>
            </a:pPr>
            <a:r>
              <a:rPr lang="en-US" dirty="0" smtClean="0"/>
              <a:t>any b &lt; $78 if he’s risk neutral.</a:t>
            </a:r>
          </a:p>
          <a:p>
            <a:pPr marL="1142677" lvl="2" indent="-195934">
              <a:lnSpc>
                <a:spcPct val="90000"/>
              </a:lnSpc>
              <a:buFontTx/>
              <a:buAutoNum type="arabicPeriod"/>
            </a:pPr>
            <a:r>
              <a:rPr lang="en-US" dirty="0" smtClean="0"/>
              <a:t>Only any b &lt; $60 if he’s risk averse. If he’s very risk averse, many not want BB at all b/c the added profit risk may outweigh the 1% mean gain.</a:t>
            </a:r>
          </a:p>
          <a:p>
            <a:pPr marL="670129" lvl="1" indent="-195934">
              <a:lnSpc>
                <a:spcPct val="90000"/>
              </a:lnSpc>
              <a:buFontTx/>
              <a:buAutoNum type="arabicPeriod"/>
            </a:pPr>
            <a:r>
              <a:rPr lang="en-US" dirty="0" smtClean="0"/>
              <a:t>Eventually mean decreases below PO and may get really bad.</a:t>
            </a:r>
          </a:p>
          <a:p>
            <a:pPr marL="1142677" lvl="2" indent="-195934">
              <a:lnSpc>
                <a:spcPct val="90000"/>
              </a:lnSpc>
              <a:buFontTx/>
              <a:buAutoNum type="arabicPeriod"/>
            </a:pPr>
            <a:r>
              <a:rPr lang="en-US" dirty="0" smtClean="0"/>
              <a:t>Reason is that as b nears w, buyer orders the moon and returns at no risk, but now supplier looses on the returns.</a:t>
            </a:r>
          </a:p>
          <a:p>
            <a:pPr marL="195934" indent="-195934">
              <a:lnSpc>
                <a:spcPct val="90000"/>
              </a:lnSpc>
            </a:pPr>
            <a:endParaRPr lang="en-US" dirty="0" smtClean="0"/>
          </a:p>
          <a:p>
            <a:pPr marL="195934" indent="-195934">
              <a:lnSpc>
                <a:spcPct val="90000"/>
              </a:lnSpc>
            </a:pPr>
            <a:r>
              <a:rPr lang="en-US" b="1" dirty="0" smtClean="0"/>
              <a:t>But, here we only worked on one parameter of the (w, b) contract. Typically w will rise as b does so that the supplier will be better off.</a:t>
            </a:r>
          </a:p>
          <a:p>
            <a:pPr marL="195934" indent="-195934">
              <a:lnSpc>
                <a:spcPct val="90000"/>
              </a:lnSpc>
            </a:pPr>
            <a:endParaRPr lang="en-US" b="1" dirty="0" smtClean="0"/>
          </a:p>
          <a:p>
            <a:pPr marL="195934" indent="-195934">
              <a:lnSpc>
                <a:spcPct val="90000"/>
              </a:lnSpc>
            </a:pPr>
            <a:r>
              <a:rPr lang="en-US" dirty="0" smtClean="0"/>
              <a:t>Actually, if supplier can set both w and b, he can not only get to SC optimal, but also take all the profits!</a:t>
            </a:r>
          </a:p>
          <a:p>
            <a:pPr marL="670129" lvl="1" indent="-195934">
              <a:lnSpc>
                <a:spcPct val="90000"/>
              </a:lnSpc>
              <a:buFontTx/>
              <a:buAutoNum type="arabicPeriod"/>
            </a:pPr>
            <a:r>
              <a:rPr lang="en-US" dirty="0" smtClean="0"/>
              <a:t>200-w = .875(200-b) and b &lt; w (arbitrage) and b &gt; v (retailer) and perhaps b &lt; c + v.  Notice that you have one equation in two unknowns, so we retain a lot of latitude which allows one to share profits arbitrarily so as to make it attractive to one party. (</a:t>
            </a:r>
            <a:r>
              <a:rPr lang="en-US" dirty="0" err="1" smtClean="0"/>
              <a:t>Pasternack</a:t>
            </a:r>
            <a:r>
              <a:rPr lang="en-US" dirty="0" smtClean="0"/>
              <a:t> 1985). </a:t>
            </a:r>
          </a:p>
          <a:p>
            <a:pPr marL="195934" indent="-195934">
              <a:lnSpc>
                <a:spcPct val="90000"/>
              </a:lnSpc>
            </a:pPr>
            <a:r>
              <a:rPr lang="en-US" dirty="0" smtClean="0"/>
              <a:t>Where do we see BB?</a:t>
            </a:r>
          </a:p>
          <a:p>
            <a:pPr marL="670129" lvl="1" indent="-195934">
              <a:lnSpc>
                <a:spcPct val="90000"/>
              </a:lnSpc>
              <a:buFontTx/>
              <a:buAutoNum type="arabicPeriod"/>
            </a:pPr>
            <a:r>
              <a:rPr lang="en-US" dirty="0" smtClean="0"/>
              <a:t>High demand volatility</a:t>
            </a:r>
          </a:p>
          <a:p>
            <a:pPr marL="670129" lvl="1" indent="-195934">
              <a:lnSpc>
                <a:spcPct val="90000"/>
              </a:lnSpc>
              <a:buFontTx/>
              <a:buAutoNum type="arabicPeriod"/>
            </a:pPr>
            <a:r>
              <a:rPr lang="en-US" dirty="0" smtClean="0"/>
              <a:t>Short-life time and low salvage value</a:t>
            </a:r>
          </a:p>
          <a:p>
            <a:pPr marL="670129" lvl="1" indent="-195934">
              <a:lnSpc>
                <a:spcPct val="90000"/>
              </a:lnSpc>
              <a:buFontTx/>
              <a:buAutoNum type="arabicPeriod"/>
            </a:pPr>
            <a:r>
              <a:rPr lang="en-US" dirty="0" smtClean="0"/>
              <a:t>Even longer-life time with re-ordering works: the supplier can then credit any leftovers at end of horizon (= “markdown money” in retail, or finance part of the holding costs. Both credits and holding cost financing have same effect as BB. Complications are: from when does supplier allow retailer to markdown? Competitive effects (Saks may need to follow if Nordstrom starts marking down); GM may only finance holding for a few weeks, after which retailer assumes all holding costs to induce retailer effort.</a:t>
            </a:r>
          </a:p>
          <a:p>
            <a:pPr marL="195934" indent="-195934">
              <a:lnSpc>
                <a:spcPct val="90000"/>
              </a:lnSpc>
            </a:pPr>
            <a:r>
              <a:rPr lang="en-US" b="1" dirty="0" smtClean="0"/>
              <a:t>Bottom line: </a:t>
            </a:r>
            <a:r>
              <a:rPr lang="en-US" dirty="0" smtClean="0"/>
              <a:t>contracts can smartly transfer and “balance” risks!</a:t>
            </a:r>
          </a:p>
          <a:p>
            <a:pPr marL="670129" lvl="1" indent="-195934">
              <a:lnSpc>
                <a:spcPct val="90000"/>
              </a:lnSpc>
            </a:pPr>
            <a:r>
              <a:rPr lang="en-US" dirty="0" smtClean="0"/>
              <a:t>One could interpret BB as a supplier selling both goods </a:t>
            </a:r>
            <a:r>
              <a:rPr lang="en-US" i="1" dirty="0" smtClean="0"/>
              <a:t>with some insurance packaged in</a:t>
            </a:r>
            <a:r>
              <a:rPr lang="en-US" dirty="0" smtClean="0"/>
              <a:t>. This not only induces the buyer to buy more, but he may even be willing to pay more per unit!</a:t>
            </a:r>
          </a:p>
          <a:p>
            <a:pPr marL="195934" indent="-195934">
              <a:lnSpc>
                <a:spcPct val="90000"/>
              </a:lnSpc>
              <a:buFontTx/>
              <a:buAutoNum type="arabicPeriod"/>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3/1/2012</a:t>
            </a:fld>
            <a:endParaRPr lang="en-US" smtClean="0"/>
          </a:p>
        </p:txBody>
      </p:sp>
      <p:sp>
        <p:nvSpPr>
          <p:cNvPr id="51204" name="Rectangle 6"/>
          <p:cNvSpPr>
            <a:spLocks noGrp="1" noChangeArrowheads="1"/>
          </p:cNvSpPr>
          <p:nvPr>
            <p:ph type="ftr" sz="quarter" idx="4"/>
          </p:nvPr>
        </p:nvSpPr>
        <p:spPr>
          <a:noFill/>
        </p:spPr>
        <p:txBody>
          <a:bodyPr/>
          <a:lstStyle/>
          <a:p>
            <a:pPr defTabSz="965200"/>
            <a:r>
              <a:rPr lang="en-US" smtClean="0"/>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20</a:t>
            </a:fld>
            <a:endParaRPr lang="en-US" smtClean="0"/>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3/1/2012</a:t>
            </a:fld>
            <a:endParaRPr lang="en-US" smtClean="0"/>
          </a:p>
        </p:txBody>
      </p:sp>
      <p:sp>
        <p:nvSpPr>
          <p:cNvPr id="5222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21</a:t>
            </a:fld>
            <a:endParaRPr lang="en-US" smtClean="0"/>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3/1/2012</a:t>
            </a:fld>
            <a:endParaRPr lang="en-US" smtClean="0"/>
          </a:p>
        </p:txBody>
      </p:sp>
      <p:sp>
        <p:nvSpPr>
          <p:cNvPr id="5325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22</a:t>
            </a:fld>
            <a:endParaRPr lang="en-US" smtClean="0"/>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3/1/2012</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this BUT </a:t>
            </a:r>
            <a:r>
              <a:rPr lang="en-US" dirty="0" err="1" smtClean="0"/>
              <a:t>jidoka</a:t>
            </a:r>
            <a:r>
              <a:rPr lang="en-US" dirty="0" smtClean="0"/>
              <a:t> = automated visibility!) 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3/1/2012</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3/1/2012</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25</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3/1/2012</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http://www.rmi.org/RFGraph-Cumulative_volume_based_learning_curves_for_battery_packs_fuel_cell_systems</a:t>
            </a:r>
          </a:p>
          <a:p>
            <a:endParaRPr lang="en-US" dirty="0" smtClean="0"/>
          </a:p>
          <a:p>
            <a:r>
              <a:rPr lang="en-US" dirty="0" smtClean="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smtClean="0">
                <a:hlinkClick r:id="rId3"/>
              </a:rPr>
              <a:t>Wind and solar photovoltaic capital cost trends</a:t>
            </a:r>
            <a:r>
              <a:rPr lang="en-US" dirty="0" smtClean="0"/>
              <a:t>. </a:t>
            </a:r>
          </a:p>
          <a:p>
            <a:r>
              <a:rPr lang="en-US" b="1" dirty="0" smtClean="0"/>
              <a:t>Sources</a:t>
            </a:r>
          </a:p>
          <a:p>
            <a:r>
              <a:rPr lang="en-US" dirty="0" err="1" smtClean="0"/>
              <a:t>Kromer</a:t>
            </a:r>
            <a:r>
              <a:rPr lang="en-US" dirty="0" smtClean="0"/>
              <a:t>, Matthew, and John Heywood. 2007. </a:t>
            </a:r>
            <a:r>
              <a:rPr lang="en-US" i="1" dirty="0" smtClean="0"/>
              <a:t>Electric </a:t>
            </a:r>
            <a:r>
              <a:rPr lang="en-US" i="1" dirty="0" err="1" smtClean="0"/>
              <a:t>Powertrains</a:t>
            </a:r>
            <a:r>
              <a:rPr lang="en-US" i="1" dirty="0" smtClean="0"/>
              <a:t>: Opportunities and Challenges in the U.S. Light-Duty Vehicle Fleet. Laboratory for Energy and the Environment.</a:t>
            </a:r>
            <a:r>
              <a:rPr lang="en-US" dirty="0" smtClean="0"/>
              <a:t> </a:t>
            </a:r>
            <a:r>
              <a:rPr lang="en-US" dirty="0" smtClean="0">
                <a:hlinkClick r:id="rId4"/>
              </a:rPr>
              <a:t>link</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3/1/2012</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3/1/2012</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28</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3/1/2012</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29</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8067" name="Rectangle 3"/>
          <p:cNvSpPr>
            <a:spLocks noGrp="1" noChangeArrowheads="1"/>
          </p:cNvSpPr>
          <p:nvPr>
            <p:ph type="dt" sz="quarter" idx="1"/>
          </p:nvPr>
        </p:nvSpPr>
        <p:spPr>
          <a:noFill/>
        </p:spPr>
        <p:txBody>
          <a:bodyPr/>
          <a:lstStyle/>
          <a:p>
            <a:pPr defTabSz="976381"/>
            <a:fld id="{75B20CB3-8391-4800-8FBC-0965DE9D3622}" type="datetime1">
              <a:rPr lang="en-US" smtClean="0"/>
              <a:pPr defTabSz="976381"/>
              <a:t>3/1/2012</a:t>
            </a:fld>
            <a:endParaRPr lang="en-US" dirty="0" smtClean="0"/>
          </a:p>
        </p:txBody>
      </p:sp>
      <p:sp>
        <p:nvSpPr>
          <p:cNvPr id="88068" name="Rectangle 6"/>
          <p:cNvSpPr>
            <a:spLocks noGrp="1" noChangeArrowheads="1"/>
          </p:cNvSpPr>
          <p:nvPr>
            <p:ph type="ftr" sz="quarter" idx="4"/>
          </p:nvPr>
        </p:nvSpPr>
        <p:spPr>
          <a:noFill/>
        </p:spPr>
        <p:txBody>
          <a:bodyPr/>
          <a:lstStyle/>
          <a:p>
            <a:pPr defTabSz="976381"/>
            <a:r>
              <a:rPr lang="en-US" dirty="0" smtClean="0"/>
              <a:t>© Van Mieghem</a:t>
            </a:r>
          </a:p>
        </p:txBody>
      </p:sp>
      <p:sp>
        <p:nvSpPr>
          <p:cNvPr id="88069" name="Rectangle 7"/>
          <p:cNvSpPr>
            <a:spLocks noGrp="1" noChangeArrowheads="1"/>
          </p:cNvSpPr>
          <p:nvPr>
            <p:ph type="sldNum" sz="quarter" idx="5"/>
          </p:nvPr>
        </p:nvSpPr>
        <p:spPr>
          <a:noFill/>
        </p:spPr>
        <p:txBody>
          <a:bodyPr/>
          <a:lstStyle/>
          <a:p>
            <a:pPr defTabSz="976381"/>
            <a:fld id="{59E0A0EB-E99C-4919-BA56-8A541951CAA3}" type="slidenum">
              <a:rPr lang="en-US" smtClean="0"/>
              <a:pPr defTabSz="976381"/>
              <a:t>3</a:t>
            </a:fld>
            <a:endParaRPr lang="en-US" dirty="0" smtClean="0"/>
          </a:p>
        </p:txBody>
      </p:sp>
      <p:sp>
        <p:nvSpPr>
          <p:cNvPr id="88070" name="Rectangle 2"/>
          <p:cNvSpPr>
            <a:spLocks noGrp="1" noRot="1" noChangeAspect="1" noChangeArrowheads="1" noTextEdit="1"/>
          </p:cNvSpPr>
          <p:nvPr>
            <p:ph type="sldImg"/>
          </p:nvPr>
        </p:nvSpPr>
        <p:spPr>
          <a:xfrm>
            <a:off x="1339850" y="373063"/>
            <a:ext cx="4378325" cy="3284537"/>
          </a:xfrm>
          <a:ln/>
        </p:spPr>
      </p:sp>
      <p:sp>
        <p:nvSpPr>
          <p:cNvPr id="88071" name="Rectangle 3"/>
          <p:cNvSpPr>
            <a:spLocks noGrp="1" noChangeArrowheads="1"/>
          </p:cNvSpPr>
          <p:nvPr>
            <p:ph type="body" idx="1"/>
          </p:nvPr>
        </p:nvSpPr>
        <p:spPr>
          <a:noFill/>
          <a:ln/>
        </p:spPr>
        <p:txBody>
          <a:bodyPr/>
          <a:lstStyle/>
          <a:p>
            <a:pPr marL="195934" indent="-195934"/>
            <a:r>
              <a:rPr lang="en-US" i="1" dirty="0" smtClean="0"/>
              <a:t>This discussion comes up earlier when we discuss the various contracts with newsvendor and ask why none of them get to the efficient outcome.</a:t>
            </a:r>
          </a:p>
          <a:p>
            <a:pPr marL="195934" indent="-195934"/>
            <a:r>
              <a:rPr lang="en-US" i="1" dirty="0" smtClean="0"/>
              <a:t>“This slide is just a reminder.”</a:t>
            </a:r>
          </a:p>
          <a:p>
            <a:pPr marL="195934" indent="-195934"/>
            <a:endParaRPr lang="en-US" dirty="0" smtClean="0"/>
          </a:p>
          <a:p>
            <a:pPr marL="195934" indent="-195934"/>
            <a:r>
              <a:rPr lang="en-US" dirty="0" smtClean="0"/>
              <a:t>How solve DM?</a:t>
            </a:r>
          </a:p>
          <a:p>
            <a:pPr marL="195934" indent="-195934">
              <a:buFontTx/>
              <a:buAutoNum type="arabicPeriod"/>
            </a:pPr>
            <a:r>
              <a:rPr lang="en-US" dirty="0" smtClean="0"/>
              <a:t>Sell the firm</a:t>
            </a:r>
          </a:p>
          <a:p>
            <a:pPr marL="195934" indent="-195934">
              <a:buFontTx/>
              <a:buAutoNum type="arabicPeriod"/>
            </a:pPr>
            <a:r>
              <a:rPr lang="en-US" dirty="0" smtClean="0"/>
              <a:t>Transfer at cost (transfer price problem&gt; see </a:t>
            </a:r>
            <a:r>
              <a:rPr lang="en-US" dirty="0" err="1" smtClean="0"/>
              <a:t>Dynaco</a:t>
            </a:r>
            <a:r>
              <a:rPr lang="en-US" dirty="0" smtClean="0"/>
              <a:t>)</a:t>
            </a:r>
          </a:p>
          <a:p>
            <a:pPr marL="195934" indent="-195934">
              <a:buFontTx/>
              <a:buAutoNum type="arabicPeriod"/>
            </a:pPr>
            <a:r>
              <a:rPr lang="en-US" dirty="0" smtClean="0"/>
              <a:t>With demand uncertainty: use buy-back.</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3/1/2012</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30</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31</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3/1/2012</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3/1/2012</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3/1/2012</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3/1/2012</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77F2FA-2C52-48C3-9A35-C7ADAE29DA73}" type="slidenum">
              <a:rPr lang="en-US" smtClean="0"/>
              <a:pPr fontAlgn="base">
                <a:spcBef>
                  <a:spcPct val="0"/>
                </a:spcBef>
                <a:spcAft>
                  <a:spcPct val="0"/>
                </a:spcAft>
                <a:defRPr/>
              </a:pPr>
              <a:t>37</a:t>
            </a:fld>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3/1/2012</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44</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3/1/2012</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45</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3/1/2012</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46</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9091" name="Rectangle 3"/>
          <p:cNvSpPr>
            <a:spLocks noGrp="1" noChangeArrowheads="1"/>
          </p:cNvSpPr>
          <p:nvPr>
            <p:ph type="dt" sz="quarter" idx="1"/>
          </p:nvPr>
        </p:nvSpPr>
        <p:spPr>
          <a:noFill/>
        </p:spPr>
        <p:txBody>
          <a:bodyPr/>
          <a:lstStyle/>
          <a:p>
            <a:pPr defTabSz="976381"/>
            <a:fld id="{3301289E-0BE5-4528-814F-10C70893D74F}" type="datetime1">
              <a:rPr lang="en-US" smtClean="0"/>
              <a:pPr defTabSz="976381"/>
              <a:t>3/1/2012</a:t>
            </a:fld>
            <a:endParaRPr lang="en-US" dirty="0" smtClean="0"/>
          </a:p>
        </p:txBody>
      </p:sp>
      <p:sp>
        <p:nvSpPr>
          <p:cNvPr id="89092" name="Rectangle 6"/>
          <p:cNvSpPr>
            <a:spLocks noGrp="1" noChangeArrowheads="1"/>
          </p:cNvSpPr>
          <p:nvPr>
            <p:ph type="ftr" sz="quarter" idx="4"/>
          </p:nvPr>
        </p:nvSpPr>
        <p:spPr>
          <a:noFill/>
        </p:spPr>
        <p:txBody>
          <a:bodyPr/>
          <a:lstStyle/>
          <a:p>
            <a:pPr defTabSz="976381"/>
            <a:r>
              <a:rPr lang="en-US" dirty="0" smtClean="0"/>
              <a:t>© Van Mieghem</a:t>
            </a:r>
          </a:p>
        </p:txBody>
      </p:sp>
      <p:sp>
        <p:nvSpPr>
          <p:cNvPr id="89093" name="Rectangle 7"/>
          <p:cNvSpPr>
            <a:spLocks noGrp="1" noChangeArrowheads="1"/>
          </p:cNvSpPr>
          <p:nvPr>
            <p:ph type="sldNum" sz="quarter" idx="5"/>
          </p:nvPr>
        </p:nvSpPr>
        <p:spPr>
          <a:noFill/>
        </p:spPr>
        <p:txBody>
          <a:bodyPr/>
          <a:lstStyle/>
          <a:p>
            <a:pPr defTabSz="976381"/>
            <a:fld id="{6A236947-16EE-4A8F-9D04-AD824746B391}" type="slidenum">
              <a:rPr lang="en-US" smtClean="0"/>
              <a:pPr defTabSz="976381"/>
              <a:t>4</a:t>
            </a:fld>
            <a:endParaRPr lang="en-US" dirty="0" smtClean="0"/>
          </a:p>
        </p:txBody>
      </p:sp>
      <p:sp>
        <p:nvSpPr>
          <p:cNvPr id="89094" name="Rectangle 2"/>
          <p:cNvSpPr>
            <a:spLocks noGrp="1" noRot="1" noChangeAspect="1" noChangeArrowheads="1" noTextEdit="1"/>
          </p:cNvSpPr>
          <p:nvPr>
            <p:ph type="sldImg"/>
          </p:nvPr>
        </p:nvSpPr>
        <p:spPr>
          <a:xfrm>
            <a:off x="1217613" y="212725"/>
            <a:ext cx="4878387" cy="3657600"/>
          </a:xfrm>
          <a:ln/>
        </p:spPr>
      </p:sp>
      <p:sp>
        <p:nvSpPr>
          <p:cNvPr id="89095" name="Rectangle 3"/>
          <p:cNvSpPr>
            <a:spLocks noGrp="1" noChangeArrowheads="1"/>
          </p:cNvSpPr>
          <p:nvPr>
            <p:ph type="body" idx="1"/>
          </p:nvPr>
        </p:nvSpPr>
        <p:spPr>
          <a:xfrm>
            <a:off x="175593" y="3933279"/>
            <a:ext cx="6964017" cy="5212126"/>
          </a:xfrm>
          <a:noFill/>
          <a:ln/>
        </p:spPr>
        <p:txBody>
          <a:bodyPr/>
          <a:lstStyle/>
          <a:p>
            <a:pPr marL="195934" indent="-195934"/>
            <a:r>
              <a:rPr lang="en-US" sz="900" b="1" dirty="0" smtClean="0"/>
              <a:t>JVM Key: </a:t>
            </a:r>
            <a:r>
              <a:rPr lang="en-US" sz="900" dirty="0" smtClean="0"/>
              <a:t> collaboration tech has IT focus; structured contracts have strategic relationship focus.  Later we will talk about Sun’s commodity managers, who operate at the strategic contract level, whereas tactical purchasing happens on transaction level.</a:t>
            </a:r>
            <a:endParaRPr lang="en-US" sz="900" b="1" dirty="0" smtClean="0"/>
          </a:p>
          <a:p>
            <a:pPr marL="195934" indent="-195934"/>
            <a:endParaRPr lang="en-US" sz="900" b="1" dirty="0" smtClean="0"/>
          </a:p>
          <a:p>
            <a:pPr marL="195934" indent="-195934"/>
            <a:r>
              <a:rPr lang="en-US" sz="900" dirty="0" smtClean="0"/>
              <a:t>Slide from Vivecon.com (viva contracts?)</a:t>
            </a:r>
          </a:p>
          <a:p>
            <a:pPr marL="195934" indent="-195934"/>
            <a:r>
              <a:rPr lang="en-US" sz="900" b="1" dirty="0" smtClean="0"/>
              <a:t>Supply chain solutions have focused on collaboration and process automation. </a:t>
            </a:r>
            <a:r>
              <a:rPr lang="en-US" sz="900" dirty="0" smtClean="0"/>
              <a:t>This has dramatically increased the speed of information flow, and reduced CT, I while increasing integration and R.</a:t>
            </a:r>
          </a:p>
          <a:p>
            <a:pPr marL="195934" indent="-195934"/>
            <a:r>
              <a:rPr lang="en-US" sz="1200" b="1" dirty="0" smtClean="0"/>
              <a:t>The Ultimate Goal</a:t>
            </a:r>
            <a:r>
              <a:rPr lang="en-US" sz="1200" dirty="0" smtClean="0"/>
              <a:t>: Collaboration at the management and planning levels</a:t>
            </a:r>
            <a:r>
              <a:rPr lang="en-US" sz="900" dirty="0" smtClean="0"/>
              <a:t>.</a:t>
            </a:r>
          </a:p>
          <a:p>
            <a:pPr marL="195934" indent="-195934"/>
            <a:r>
              <a:rPr lang="en-US" sz="900" dirty="0" smtClean="0"/>
              <a:t>Two objectives: allocate/reserve capacity and align incentives:</a:t>
            </a:r>
            <a:endParaRPr lang="en-US" dirty="0" smtClean="0"/>
          </a:p>
          <a:p>
            <a:pPr marL="195934" indent="-195934">
              <a:buFontTx/>
              <a:buAutoNum type="arabicPeriod"/>
            </a:pPr>
            <a:r>
              <a:rPr lang="en-US" dirty="0" smtClean="0"/>
              <a:t>Just because you can see the assets does not mean that you have access to the assets. </a:t>
            </a:r>
          </a:p>
          <a:p>
            <a:pPr marL="195934" indent="-195934">
              <a:buFontTx/>
              <a:buAutoNum type="arabicPeriod"/>
            </a:pPr>
            <a:r>
              <a:rPr lang="en-US" dirty="0" smtClean="0"/>
              <a:t>Nor does it mean that the supplier invested in the assets according to your business objectives (that is just because you can see them does not preclude that you wished the supplier had more or less).</a:t>
            </a:r>
          </a:p>
          <a:p>
            <a:pPr marL="195934" indent="-195934"/>
            <a:endParaRPr lang="en-US" b="1" dirty="0" smtClean="0"/>
          </a:p>
          <a:p>
            <a:pPr marL="195934" indent="-195934"/>
            <a:r>
              <a:rPr lang="en-US" b="1" dirty="0" smtClean="0"/>
              <a:t>Capacity allocation: </a:t>
            </a:r>
            <a:r>
              <a:rPr lang="en-US" dirty="0" smtClean="0"/>
              <a:t>Consider the fate  of a supplier who stocks a component used by two customers. How much of that inventory is allocated to each customer? If each customer has an allocation reserved, what are the customers liabilities on those materials? Now consider the more difficult problem of observing capacity. With set-up time and variations of product mix, merely computing capacity is a problem that many companies have.</a:t>
            </a:r>
          </a:p>
          <a:p>
            <a:pPr marL="195934" indent="-195934"/>
            <a:endParaRPr lang="en-US" dirty="0" smtClean="0"/>
          </a:p>
          <a:p>
            <a:pPr marL="195934" indent="-195934"/>
            <a:r>
              <a:rPr lang="en-US" b="1" dirty="0" smtClean="0"/>
              <a:t>Incentives: </a:t>
            </a:r>
            <a:r>
              <a:rPr lang="en-US" dirty="0" smtClean="0"/>
              <a:t>The other problem that is commonly observed is that the customer may want more flexibility than the supplier typically provides. However given the lack of definition in flexibility this problem is not identified until it is often too late. Suppliers often are unwilling or unable to take as much risk on upside opportunities under the current price structure as their larger customers may desire. In this case, you may be able to see the assets only to conclude there is not enough. Clearly some other arrangement must be made.</a:t>
            </a:r>
          </a:p>
          <a:p>
            <a:pPr marL="195934" indent="-195934"/>
            <a:endParaRPr lang="en-US" dirty="0" smtClean="0"/>
          </a:p>
          <a:p>
            <a:pPr marL="195934" indent="-195934"/>
            <a:r>
              <a:rPr lang="en-US" b="1" dirty="0" smtClean="0"/>
              <a:t>Performance-Based Logistics (PBL)</a:t>
            </a:r>
            <a:r>
              <a:rPr lang="en-US" dirty="0" smtClean="0"/>
              <a:t>PBL is </a:t>
            </a:r>
            <a:r>
              <a:rPr lang="en-US" dirty="0" err="1" smtClean="0"/>
              <a:t>DoD's</a:t>
            </a:r>
            <a:r>
              <a:rPr lang="en-US" dirty="0" smtClean="0"/>
              <a:t> preferred approach for product support implementation (</a:t>
            </a:r>
            <a:r>
              <a:rPr lang="en-US" u="sng" dirty="0" err="1" smtClean="0">
                <a:hlinkClick r:id="rId3"/>
              </a:rPr>
              <a:t>DoD</a:t>
            </a:r>
            <a:r>
              <a:rPr lang="en-US" u="sng" dirty="0" smtClean="0">
                <a:hlinkClick r:id="rId3"/>
              </a:rPr>
              <a:t> Directive 5000.1)</a:t>
            </a:r>
            <a:r>
              <a:rPr lang="en-US" dirty="0" smtClean="0"/>
              <a:t>. PBL is the purchase of support as an integrated, affordable, performance package designed to optimize system readiness and meet performance goals for a weapon system through long-term support arrangements with clear lines of authority and responsibility. </a:t>
            </a:r>
          </a:p>
          <a:p>
            <a:pPr marL="195934" indent="-195934"/>
            <a:r>
              <a:rPr lang="en-US" dirty="0" smtClean="0"/>
              <a:t>The essence of PBL is buying performance outcomes. It is procurement of a capability to support the </a:t>
            </a:r>
            <a:r>
              <a:rPr lang="en-US" dirty="0" err="1" smtClean="0"/>
              <a:t>warfighter</a:t>
            </a:r>
            <a:r>
              <a:rPr lang="en-US" dirty="0" smtClean="0"/>
              <a:t> versus the individual parts or repair actions. This is accomplished through a business relationship that is structured to meet the </a:t>
            </a:r>
            <a:r>
              <a:rPr lang="en-US" dirty="0" err="1" smtClean="0"/>
              <a:t>warfighter's</a:t>
            </a:r>
            <a:r>
              <a:rPr lang="en-US" dirty="0" smtClean="0"/>
              <a:t> requirements. One of the most significant aspects of PBL is the concept of a negotiated agreement between the major stakeholders (e.g., the program manager, the force provider(s), and the support provider(s)) that formally documents the performance and support expectations and commensurate resources to achieve the desired PBL outcomes.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3/1/2012</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47</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3/1/2012</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48</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smtClean="0"/>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49</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54278" name="Slide Image Placeholder 11"/>
          <p:cNvSpPr>
            <a:spLocks noGrp="1" noRot="1" noChangeAspect="1" noTextEdit="1"/>
          </p:cNvSpPr>
          <p:nvPr>
            <p:ph type="sldImg"/>
          </p:nvPr>
        </p:nvSpPr>
        <p:spPr>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90115" name="Rectangle 3"/>
          <p:cNvSpPr>
            <a:spLocks noGrp="1" noChangeArrowheads="1"/>
          </p:cNvSpPr>
          <p:nvPr>
            <p:ph type="dt" sz="quarter" idx="1"/>
          </p:nvPr>
        </p:nvSpPr>
        <p:spPr>
          <a:noFill/>
        </p:spPr>
        <p:txBody>
          <a:bodyPr/>
          <a:lstStyle/>
          <a:p>
            <a:pPr defTabSz="976381"/>
            <a:fld id="{58692414-96E7-4347-BC9B-8B579B098DCC}" type="datetime1">
              <a:rPr lang="en-US" smtClean="0"/>
              <a:pPr defTabSz="976381"/>
              <a:t>3/1/2012</a:t>
            </a:fld>
            <a:endParaRPr lang="en-US" dirty="0" smtClean="0"/>
          </a:p>
        </p:txBody>
      </p:sp>
      <p:sp>
        <p:nvSpPr>
          <p:cNvPr id="90116" name="Rectangle 6"/>
          <p:cNvSpPr>
            <a:spLocks noGrp="1" noChangeArrowheads="1"/>
          </p:cNvSpPr>
          <p:nvPr>
            <p:ph type="ftr" sz="quarter" idx="4"/>
          </p:nvPr>
        </p:nvSpPr>
        <p:spPr>
          <a:noFill/>
        </p:spPr>
        <p:txBody>
          <a:bodyPr/>
          <a:lstStyle/>
          <a:p>
            <a:pPr defTabSz="976381"/>
            <a:r>
              <a:rPr lang="en-US" dirty="0" smtClean="0"/>
              <a:t>© Van Mieghem</a:t>
            </a:r>
          </a:p>
        </p:txBody>
      </p:sp>
      <p:sp>
        <p:nvSpPr>
          <p:cNvPr id="90117" name="Rectangle 7"/>
          <p:cNvSpPr>
            <a:spLocks noGrp="1" noChangeArrowheads="1"/>
          </p:cNvSpPr>
          <p:nvPr>
            <p:ph type="sldNum" sz="quarter" idx="5"/>
          </p:nvPr>
        </p:nvSpPr>
        <p:spPr>
          <a:noFill/>
        </p:spPr>
        <p:txBody>
          <a:bodyPr/>
          <a:lstStyle/>
          <a:p>
            <a:pPr defTabSz="976381"/>
            <a:fld id="{7CE88580-200E-4A80-825E-A536F4FCD12A}" type="slidenum">
              <a:rPr lang="en-US" smtClean="0"/>
              <a:pPr defTabSz="976381"/>
              <a:t>5</a:t>
            </a:fld>
            <a:endParaRPr lang="en-US" dirty="0" smtClean="0"/>
          </a:p>
        </p:txBody>
      </p:sp>
      <p:sp>
        <p:nvSpPr>
          <p:cNvPr id="90118" name="Rectangle 2"/>
          <p:cNvSpPr>
            <a:spLocks noGrp="1" noRot="1" noChangeAspect="1" noChangeArrowheads="1" noTextEdit="1"/>
          </p:cNvSpPr>
          <p:nvPr>
            <p:ph type="sldImg"/>
          </p:nvPr>
        </p:nvSpPr>
        <p:spPr>
          <a:xfrm>
            <a:off x="1339850" y="373063"/>
            <a:ext cx="4378325" cy="3284537"/>
          </a:xfrm>
          <a:ln/>
        </p:spPr>
      </p:sp>
      <p:sp>
        <p:nvSpPr>
          <p:cNvPr id="90119" name="Rectangle 3"/>
          <p:cNvSpPr>
            <a:spLocks noGrp="1" noChangeArrowheads="1"/>
          </p:cNvSpPr>
          <p:nvPr>
            <p:ph type="body" idx="1"/>
          </p:nvPr>
        </p:nvSpPr>
        <p:spPr>
          <a:noFill/>
          <a:ln/>
        </p:spPr>
        <p:txBody>
          <a:bodyPr/>
          <a:lstStyle/>
          <a:p>
            <a:r>
              <a:rPr lang="en-US" dirty="0" smtClean="0"/>
              <a:t>This is a sophisticated version of a QF contract with options. It stipulates a minimal commitment with two ranges of options at different </a:t>
            </a:r>
            <a:r>
              <a:rPr lang="en-US" dirty="0" err="1" smtClean="0"/>
              <a:t>leadtime</a:t>
            </a:r>
            <a:r>
              <a:rPr lang="en-US" dirty="0" smtClean="0"/>
              <a:t> and price.</a:t>
            </a:r>
          </a:p>
          <a:p>
            <a:endParaRPr lang="en-US" dirty="0" smtClean="0"/>
          </a:p>
          <a:p>
            <a:r>
              <a:rPr lang="en-US" dirty="0" smtClean="0"/>
              <a:t>A classic example of simple QF is Benetton:</a:t>
            </a:r>
          </a:p>
          <a:p>
            <a:pPr lvl="1"/>
            <a:r>
              <a:rPr lang="en-US" dirty="0" smtClean="0"/>
              <a:t>7 months in advance: initial order</a:t>
            </a:r>
          </a:p>
          <a:p>
            <a:pPr lvl="2"/>
            <a:r>
              <a:rPr lang="en-US" dirty="0" smtClean="0"/>
              <a:t>Retailer orders 100 R, 100B, 100Y</a:t>
            </a:r>
          </a:p>
          <a:p>
            <a:pPr lvl="1"/>
            <a:r>
              <a:rPr lang="en-US" dirty="0" smtClean="0"/>
              <a:t>1-3 months in advance</a:t>
            </a:r>
          </a:p>
          <a:p>
            <a:pPr lvl="2"/>
            <a:r>
              <a:rPr lang="en-US" dirty="0" smtClean="0"/>
              <a:t>Retailer may change up to 30% for individual colors</a:t>
            </a:r>
          </a:p>
          <a:p>
            <a:pPr lvl="2"/>
            <a:r>
              <a:rPr lang="en-US" dirty="0" smtClean="0"/>
              <a:t>No change in aggregate order quantity</a:t>
            </a:r>
          </a:p>
          <a:p>
            <a:pPr lvl="1"/>
            <a:r>
              <a:rPr lang="en-US" dirty="0" smtClean="0"/>
              <a:t>2 weeks after start of sales</a:t>
            </a:r>
          </a:p>
          <a:p>
            <a:pPr lvl="2"/>
            <a:r>
              <a:rPr lang="en-US" dirty="0" smtClean="0"/>
              <a:t>Retailer may order up to 10% (any color) more</a:t>
            </a:r>
          </a:p>
          <a:p>
            <a:pPr lvl="2"/>
            <a:r>
              <a:rPr lang="en-US" dirty="0" smtClean="0"/>
              <a:t>No returns</a:t>
            </a:r>
            <a:endParaRPr lang="en-US" sz="800" dirty="0" smtClean="0"/>
          </a:p>
          <a:p>
            <a:endParaRPr lang="en-US" sz="800" dirty="0" smtClean="0"/>
          </a:p>
          <a:p>
            <a:r>
              <a:rPr lang="en-US" dirty="0" smtClean="0"/>
              <a:t>AOS = assurance of supply (agreed-upon-supply?)</a:t>
            </a:r>
          </a:p>
          <a:p>
            <a:endParaRPr lang="en-US" dirty="0" smtClean="0"/>
          </a:p>
          <a:p>
            <a:r>
              <a:rPr lang="en-US" i="1" dirty="0" smtClean="0"/>
              <a:t>How would this work for Bose? (</a:t>
            </a:r>
            <a:r>
              <a:rPr lang="en-US" dirty="0" smtClean="0"/>
              <a:t>Need second quick replenishment option (a la </a:t>
            </a:r>
            <a:r>
              <a:rPr lang="en-US" dirty="0" err="1" smtClean="0"/>
              <a:t>Obermeyer</a:t>
            </a:r>
            <a:r>
              <a:rPr lang="en-US" dirty="0" smtClean="0"/>
              <a:t>). Obviously, with MTO no problem left!)</a:t>
            </a:r>
            <a:endParaRPr lang="en-US" i="1"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91139" name="Rectangle 3"/>
          <p:cNvSpPr>
            <a:spLocks noGrp="1" noChangeArrowheads="1"/>
          </p:cNvSpPr>
          <p:nvPr>
            <p:ph type="dt" sz="quarter" idx="1"/>
          </p:nvPr>
        </p:nvSpPr>
        <p:spPr>
          <a:noFill/>
        </p:spPr>
        <p:txBody>
          <a:bodyPr/>
          <a:lstStyle/>
          <a:p>
            <a:pPr defTabSz="976381"/>
            <a:fld id="{3008F928-C94F-4301-9B79-894998DF72FB}" type="datetime1">
              <a:rPr lang="en-US" smtClean="0"/>
              <a:pPr defTabSz="976381"/>
              <a:t>3/1/2012</a:t>
            </a:fld>
            <a:endParaRPr lang="en-US" dirty="0" smtClean="0"/>
          </a:p>
        </p:txBody>
      </p:sp>
      <p:sp>
        <p:nvSpPr>
          <p:cNvPr id="91140" name="Rectangle 6"/>
          <p:cNvSpPr>
            <a:spLocks noGrp="1" noChangeArrowheads="1"/>
          </p:cNvSpPr>
          <p:nvPr>
            <p:ph type="ftr" sz="quarter" idx="4"/>
          </p:nvPr>
        </p:nvSpPr>
        <p:spPr>
          <a:noFill/>
        </p:spPr>
        <p:txBody>
          <a:bodyPr/>
          <a:lstStyle/>
          <a:p>
            <a:pPr defTabSz="976381"/>
            <a:r>
              <a:rPr lang="en-US" dirty="0" smtClean="0"/>
              <a:t>© Van Mieghem</a:t>
            </a:r>
          </a:p>
        </p:txBody>
      </p:sp>
      <p:sp>
        <p:nvSpPr>
          <p:cNvPr id="91141" name="Rectangle 7"/>
          <p:cNvSpPr>
            <a:spLocks noGrp="1" noChangeArrowheads="1"/>
          </p:cNvSpPr>
          <p:nvPr>
            <p:ph type="sldNum" sz="quarter" idx="5"/>
          </p:nvPr>
        </p:nvSpPr>
        <p:spPr>
          <a:noFill/>
        </p:spPr>
        <p:txBody>
          <a:bodyPr/>
          <a:lstStyle/>
          <a:p>
            <a:pPr defTabSz="976381"/>
            <a:fld id="{6EE07F42-CCB3-466A-985F-C94406006DB9}" type="slidenum">
              <a:rPr lang="en-US" smtClean="0"/>
              <a:pPr defTabSz="976381"/>
              <a:t>6</a:t>
            </a:fld>
            <a:endParaRPr lang="en-US" dirty="0" smtClean="0"/>
          </a:p>
        </p:txBody>
      </p:sp>
      <p:sp>
        <p:nvSpPr>
          <p:cNvPr id="91142" name="Rectangle 2"/>
          <p:cNvSpPr>
            <a:spLocks noGrp="1" noRot="1" noChangeAspect="1" noChangeArrowheads="1" noTextEdit="1"/>
          </p:cNvSpPr>
          <p:nvPr>
            <p:ph type="sldImg"/>
          </p:nvPr>
        </p:nvSpPr>
        <p:spPr>
          <a:xfrm>
            <a:off x="1339850" y="373063"/>
            <a:ext cx="4378325" cy="3284537"/>
          </a:xfrm>
          <a:ln/>
        </p:spPr>
      </p:sp>
      <p:sp>
        <p:nvSpPr>
          <p:cNvPr id="91143" name="Rectangle 3"/>
          <p:cNvSpPr>
            <a:spLocks noGrp="1" noChangeArrowheads="1"/>
          </p:cNvSpPr>
          <p:nvPr>
            <p:ph type="body" idx="1"/>
          </p:nvPr>
        </p:nvSpPr>
        <p:spPr>
          <a:noFill/>
          <a:ln/>
        </p:spPr>
        <p:txBody>
          <a:bodyPr/>
          <a:lstStyle/>
          <a:p>
            <a:pPr marL="195934" indent="-195934"/>
            <a:r>
              <a:rPr lang="en-US" dirty="0" smtClean="0"/>
              <a:t>QF gives buyer option to change order. This reduces Co and Cu and increases Q while limiting supplier risk.</a:t>
            </a:r>
          </a:p>
          <a:p>
            <a:pPr marL="195934" indent="-195934"/>
            <a:r>
              <a:rPr lang="en-US" dirty="0" smtClean="0"/>
              <a:t>(Supplier could mfg committed portion in advance; see later with Benetton and tailored sourcing.)</a:t>
            </a:r>
          </a:p>
          <a:p>
            <a:pPr marL="195934" indent="-195934"/>
            <a:endParaRPr lang="en-US" dirty="0" smtClean="0"/>
          </a:p>
          <a:p>
            <a:pPr marL="195934" indent="-195934"/>
            <a:r>
              <a:rPr lang="en-US" i="1" dirty="0" smtClean="0"/>
              <a:t>When do structured contracts add value? </a:t>
            </a:r>
            <a:r>
              <a:rPr lang="en-US" dirty="0" smtClean="0"/>
              <a:t>If:</a:t>
            </a:r>
            <a:endParaRPr lang="en-US" i="1" dirty="0" smtClean="0"/>
          </a:p>
          <a:p>
            <a:pPr marL="195934" indent="-195934">
              <a:buFontTx/>
              <a:buAutoNum type="arabicPeriod"/>
            </a:pPr>
            <a:r>
              <a:rPr lang="en-US" dirty="0" smtClean="0"/>
              <a:t>Substantial demand risk</a:t>
            </a:r>
          </a:p>
          <a:p>
            <a:pPr marL="195934" indent="-195934">
              <a:buFontTx/>
              <a:buAutoNum type="arabicPeriod"/>
            </a:pPr>
            <a:r>
              <a:rPr lang="en-US" dirty="0" smtClean="0"/>
              <a:t>Long supply lead times (or substantial difference between long lead-time &amp; short lead-time costs)</a:t>
            </a:r>
          </a:p>
          <a:p>
            <a:pPr marL="195934" indent="-195934">
              <a:buFontTx/>
              <a:buAutoNum type="arabicPeriod"/>
            </a:pPr>
            <a:r>
              <a:rPr lang="en-US" dirty="0" smtClean="0"/>
              <a:t>Terms can be monitored easily</a:t>
            </a:r>
          </a:p>
          <a:p>
            <a:pPr marL="195934" indent="-195934">
              <a:buFontTx/>
              <a:buAutoNum type="arabicPeriod"/>
            </a:pPr>
            <a:r>
              <a:rPr lang="en-US" dirty="0" smtClean="0"/>
              <a:t>We also implicitly assumed that both parties agree and have the same demand forecast.</a:t>
            </a:r>
          </a:p>
          <a:p>
            <a:pPr marL="195934" indent="-195934">
              <a:buFontTx/>
              <a:buAutoNum type="arabicPeriod"/>
            </a:pPr>
            <a:endParaRPr lang="en-US" dirty="0" smtClean="0"/>
          </a:p>
          <a:p>
            <a:pPr marL="195934" indent="-195934"/>
            <a:r>
              <a:rPr lang="en-US" dirty="0" smtClean="0"/>
              <a:t>While these contracts are equivalent between one supplier and buyer that are both risk-neutral, they are vastly different otherwise:</a:t>
            </a:r>
          </a:p>
          <a:p>
            <a:pPr marL="195934" indent="-195934">
              <a:buFontTx/>
              <a:buChar char="•"/>
            </a:pPr>
            <a:r>
              <a:rPr lang="en-US" dirty="0" smtClean="0"/>
              <a:t>QF contracts where buyers place an order, but can revise later within a range, become more attractive to supplier when there are many buyers because the supplier range is much smaller due to diversification/pooling and he thus gets a better forecast with less risk!</a:t>
            </a:r>
          </a:p>
          <a:p>
            <a:pPr marL="195934" indent="-195934">
              <a:buFontTx/>
              <a:buChar char="•"/>
            </a:pPr>
            <a:r>
              <a:rPr lang="en-US" dirty="0" smtClean="0"/>
              <a:t>For BB, the supplier must meet the total full order, and only gets some pooling in the returns. Hence, this reduces return risk but he’s exposed to total full order. (Yes, that may be good as long as the quantity effect of larger ex-ante orders outweigh the return risk.)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61445" name="Date Placeholder 4"/>
          <p:cNvSpPr>
            <a:spLocks noGrp="1"/>
          </p:cNvSpPr>
          <p:nvPr>
            <p:ph type="dt" sz="quarter" idx="1"/>
          </p:nvPr>
        </p:nvSpPr>
        <p:spPr>
          <a:noFill/>
        </p:spPr>
        <p:txBody>
          <a:bodyPr/>
          <a:lstStyle/>
          <a:p>
            <a:pPr defTabSz="986872"/>
            <a:fld id="{3152A1A5-4909-40F4-9B9E-1DD3951B162C}" type="datetime1">
              <a:rPr lang="en-US" smtClean="0"/>
              <a:pPr defTabSz="986872"/>
              <a:t>3/1/2012</a:t>
            </a:fld>
            <a:endParaRPr lang="en-US" dirty="0" smtClean="0"/>
          </a:p>
        </p:txBody>
      </p:sp>
      <p:sp>
        <p:nvSpPr>
          <p:cNvPr id="61446" name="Footer Placeholder 5"/>
          <p:cNvSpPr>
            <a:spLocks noGrp="1"/>
          </p:cNvSpPr>
          <p:nvPr>
            <p:ph type="ftr" sz="quarter" idx="4"/>
          </p:nvPr>
        </p:nvSpPr>
        <p:spPr>
          <a:noFill/>
        </p:spPr>
        <p:txBody>
          <a:bodyPr/>
          <a:lstStyle/>
          <a:p>
            <a:pPr defTabSz="986872"/>
            <a:r>
              <a:rPr lang="en-US" dirty="0" smtClean="0"/>
              <a:t>© Van Mieghem</a:t>
            </a:r>
          </a:p>
        </p:txBody>
      </p:sp>
      <p:sp>
        <p:nvSpPr>
          <p:cNvPr id="61447" name="Slide Number Placeholder 6"/>
          <p:cNvSpPr>
            <a:spLocks noGrp="1"/>
          </p:cNvSpPr>
          <p:nvPr>
            <p:ph type="sldNum" sz="quarter" idx="5"/>
          </p:nvPr>
        </p:nvSpPr>
        <p:spPr>
          <a:noFill/>
        </p:spPr>
        <p:txBody>
          <a:bodyPr/>
          <a:lstStyle/>
          <a:p>
            <a:pPr defTabSz="986872"/>
            <a:fld id="{124AED10-41D2-45A6-AB7F-78ED83175051}" type="slidenum">
              <a:rPr lang="en-US" smtClean="0"/>
              <a:pPr defTabSz="986872"/>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86872"/>
            <a:fld id="{DF6FC588-F360-4892-B1CC-614FDF6155A8}" type="datetime1">
              <a:rPr lang="en-US" smtClean="0"/>
              <a:pPr defTabSz="986872"/>
              <a:t>3/1/2012</a:t>
            </a:fld>
            <a:endParaRPr lang="en-US" dirty="0" smtClean="0"/>
          </a:p>
        </p:txBody>
      </p:sp>
      <p:sp>
        <p:nvSpPr>
          <p:cNvPr id="67588" name="Rectangle 6"/>
          <p:cNvSpPr>
            <a:spLocks noGrp="1" noChangeArrowheads="1"/>
          </p:cNvSpPr>
          <p:nvPr>
            <p:ph type="ftr" sz="quarter" idx="4"/>
          </p:nvPr>
        </p:nvSpPr>
        <p:spPr>
          <a:noFill/>
        </p:spPr>
        <p:txBody>
          <a:bodyPr/>
          <a:lstStyle/>
          <a:p>
            <a:pPr defTabSz="986872"/>
            <a:r>
              <a:rPr lang="en-US" dirty="0" smtClean="0"/>
              <a:t>© Van Mieghem</a:t>
            </a:r>
          </a:p>
        </p:txBody>
      </p:sp>
      <p:sp>
        <p:nvSpPr>
          <p:cNvPr id="67589" name="Rectangle 7"/>
          <p:cNvSpPr>
            <a:spLocks noGrp="1" noChangeArrowheads="1"/>
          </p:cNvSpPr>
          <p:nvPr>
            <p:ph type="sldNum" sz="quarter" idx="5"/>
          </p:nvPr>
        </p:nvSpPr>
        <p:spPr>
          <a:noFill/>
        </p:spPr>
        <p:txBody>
          <a:bodyPr/>
          <a:lstStyle/>
          <a:p>
            <a:pPr defTabSz="986872"/>
            <a:fld id="{9167EA89-C74D-4EDD-AC04-799F47AC205A}" type="slidenum">
              <a:rPr lang="en-US" smtClean="0"/>
              <a:pPr defTabSz="986872"/>
              <a:t>8</a:t>
            </a:fld>
            <a:endParaRPr lang="en-US" dirty="0" smtClean="0"/>
          </a:p>
        </p:txBody>
      </p:sp>
      <p:sp>
        <p:nvSpPr>
          <p:cNvPr id="67590" name="Rectangle 2"/>
          <p:cNvSpPr>
            <a:spLocks noGrp="1" noRot="1" noChangeAspect="1" noChangeArrowheads="1" noTextEdit="1"/>
          </p:cNvSpPr>
          <p:nvPr>
            <p:ph type="sldImg"/>
          </p:nvPr>
        </p:nvSpPr>
        <p:spPr>
          <a:xfrm>
            <a:off x="1339850" y="373063"/>
            <a:ext cx="4378325"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86872"/>
            <a:fld id="{2632A4AF-9FA5-4D81-9438-3191051A9B73}" type="datetime1">
              <a:rPr lang="en-US" smtClean="0"/>
              <a:pPr defTabSz="986872"/>
              <a:t>3/1/2012</a:t>
            </a:fld>
            <a:endParaRPr lang="en-US" dirty="0" smtClean="0"/>
          </a:p>
        </p:txBody>
      </p:sp>
      <p:sp>
        <p:nvSpPr>
          <p:cNvPr id="68612" name="Rectangle 6"/>
          <p:cNvSpPr>
            <a:spLocks noGrp="1" noChangeArrowheads="1"/>
          </p:cNvSpPr>
          <p:nvPr>
            <p:ph type="ftr" sz="quarter" idx="4"/>
          </p:nvPr>
        </p:nvSpPr>
        <p:spPr>
          <a:noFill/>
        </p:spPr>
        <p:txBody>
          <a:bodyPr/>
          <a:lstStyle/>
          <a:p>
            <a:pPr defTabSz="986872"/>
            <a:r>
              <a:rPr lang="en-US" dirty="0" smtClean="0"/>
              <a:t>© Van Mieghem</a:t>
            </a:r>
          </a:p>
        </p:txBody>
      </p:sp>
      <p:sp>
        <p:nvSpPr>
          <p:cNvPr id="68613" name="Rectangle 7"/>
          <p:cNvSpPr>
            <a:spLocks noGrp="1" noChangeArrowheads="1"/>
          </p:cNvSpPr>
          <p:nvPr>
            <p:ph type="sldNum" sz="quarter" idx="5"/>
          </p:nvPr>
        </p:nvSpPr>
        <p:spPr>
          <a:noFill/>
        </p:spPr>
        <p:txBody>
          <a:bodyPr/>
          <a:lstStyle/>
          <a:p>
            <a:pPr defTabSz="986872"/>
            <a:fld id="{672EDED6-23A9-49EF-9552-508258558227}" type="slidenum">
              <a:rPr lang="en-US" smtClean="0"/>
              <a:pPr defTabSz="986872"/>
              <a:t>9</a:t>
            </a:fld>
            <a:endParaRPr lang="en-US" dirty="0" smtClean="0"/>
          </a:p>
        </p:txBody>
      </p:sp>
      <p:sp>
        <p:nvSpPr>
          <p:cNvPr id="68614" name="Rectangle 2"/>
          <p:cNvSpPr>
            <a:spLocks noGrp="1" noRot="1" noChangeAspect="1" noChangeArrowheads="1" noTextEdit="1"/>
          </p:cNvSpPr>
          <p:nvPr>
            <p:ph type="sldImg"/>
          </p:nvPr>
        </p:nvSpPr>
        <p:spPr>
          <a:xfrm>
            <a:off x="1339850" y="373063"/>
            <a:ext cx="4378325"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Microsoft_Office_Excel_97-2003_Worksheet2.xls"/><Relationship Id="rId5" Type="http://schemas.openxmlformats.org/officeDocument/2006/relationships/oleObject" Target="../embeddings/Microsoft_Office_Excel_97-2003_Worksheet1.xls"/><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0.jpe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hyperlink" Target="http://www.intel.com/index.htm?iid=Corporate+Header_Intel_logo&amp;"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ecorner.stanford.edu/authorMaterialInfo.html?mid=2306"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hyperlink" Target="http://www.contitevesna.co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Albertus Extra Bold" pitchFamily="34" charset="0"/>
              </a:rPr>
              <a:t>Can Structured Contracts</a:t>
            </a:r>
            <a:r>
              <a:rPr lang="en-US" smtClean="0"/>
              <a:t> achieve Win-Win?</a:t>
            </a:r>
            <a:br>
              <a:rPr lang="en-US" smtClean="0"/>
            </a:br>
            <a:r>
              <a:rPr lang="en-US" smtClean="0"/>
              <a:t>	</a:t>
            </a:r>
            <a:r>
              <a:rPr lang="en-US" i="1" smtClean="0"/>
              <a:t>Bose 301SE: Profits for two given contracts</a:t>
            </a:r>
          </a:p>
        </p:txBody>
      </p:sp>
      <p:sp>
        <p:nvSpPr>
          <p:cNvPr id="2053" name="AutoShape 3"/>
          <p:cNvSpPr>
            <a:spLocks/>
          </p:cNvSpPr>
          <p:nvPr/>
        </p:nvSpPr>
        <p:spPr bwMode="auto">
          <a:xfrm>
            <a:off x="2535238" y="3387725"/>
            <a:ext cx="136525" cy="1211263"/>
          </a:xfrm>
          <a:prstGeom prst="leftBrace">
            <a:avLst>
              <a:gd name="adj1" fmla="val 73934"/>
              <a:gd name="adj2" fmla="val 50000"/>
            </a:avLst>
          </a:prstGeom>
          <a:noFill/>
          <a:ln w="9525">
            <a:solidFill>
              <a:schemeClr val="tx1"/>
            </a:solidFill>
            <a:round/>
            <a:headEnd/>
            <a:tailEnd/>
          </a:ln>
        </p:spPr>
        <p:txBody>
          <a:bodyPr wrap="none" anchor="ctr"/>
          <a:lstStyle/>
          <a:p>
            <a:endParaRPr lang="en-US"/>
          </a:p>
        </p:txBody>
      </p:sp>
      <p:sp>
        <p:nvSpPr>
          <p:cNvPr id="2054" name="AutoShape 4"/>
          <p:cNvSpPr>
            <a:spLocks/>
          </p:cNvSpPr>
          <p:nvPr/>
        </p:nvSpPr>
        <p:spPr bwMode="auto">
          <a:xfrm>
            <a:off x="2519363" y="4716463"/>
            <a:ext cx="123825" cy="1501775"/>
          </a:xfrm>
          <a:prstGeom prst="leftBrace">
            <a:avLst>
              <a:gd name="adj1" fmla="val 101068"/>
              <a:gd name="adj2" fmla="val 50000"/>
            </a:avLst>
          </a:prstGeom>
          <a:noFill/>
          <a:ln w="9525">
            <a:solidFill>
              <a:schemeClr val="tx1"/>
            </a:solidFill>
            <a:round/>
            <a:headEnd/>
            <a:tailEnd/>
          </a:ln>
        </p:spPr>
        <p:txBody>
          <a:bodyPr wrap="none" anchor="ctr"/>
          <a:lstStyle/>
          <a:p>
            <a:endParaRPr lang="en-US"/>
          </a:p>
        </p:txBody>
      </p:sp>
      <p:sp>
        <p:nvSpPr>
          <p:cNvPr id="2055" name="Text Box 5"/>
          <p:cNvSpPr txBox="1">
            <a:spLocks noChangeArrowheads="1"/>
          </p:cNvSpPr>
          <p:nvPr/>
        </p:nvSpPr>
        <p:spPr bwMode="auto">
          <a:xfrm>
            <a:off x="450850" y="3797300"/>
            <a:ext cx="2057400" cy="366713"/>
          </a:xfrm>
          <a:prstGeom prst="rect">
            <a:avLst/>
          </a:prstGeom>
          <a:noFill/>
          <a:ln w="9525">
            <a:noFill/>
            <a:miter lim="800000"/>
            <a:headEnd/>
            <a:tailEnd/>
          </a:ln>
        </p:spPr>
        <p:txBody>
          <a:bodyPr wrap="none">
            <a:spAutoFit/>
          </a:bodyPr>
          <a:lstStyle/>
          <a:p>
            <a:pPr eaLnBrk="0" hangingPunct="0"/>
            <a:r>
              <a:rPr lang="en-US" sz="1800"/>
              <a:t>Price-only contract</a:t>
            </a:r>
          </a:p>
        </p:txBody>
      </p:sp>
      <p:sp>
        <p:nvSpPr>
          <p:cNvPr id="2056" name="Text Box 6"/>
          <p:cNvSpPr txBox="1">
            <a:spLocks noChangeArrowheads="1"/>
          </p:cNvSpPr>
          <p:nvPr/>
        </p:nvSpPr>
        <p:spPr bwMode="auto">
          <a:xfrm>
            <a:off x="431800" y="5268913"/>
            <a:ext cx="2019300" cy="366712"/>
          </a:xfrm>
          <a:prstGeom prst="rect">
            <a:avLst/>
          </a:prstGeom>
          <a:noFill/>
          <a:ln w="9525">
            <a:noFill/>
            <a:miter lim="800000"/>
            <a:headEnd/>
            <a:tailEnd/>
          </a:ln>
        </p:spPr>
        <p:txBody>
          <a:bodyPr wrap="none">
            <a:spAutoFit/>
          </a:bodyPr>
          <a:lstStyle/>
          <a:p>
            <a:pPr eaLnBrk="0" hangingPunct="0"/>
            <a:r>
              <a:rPr lang="en-US" sz="1800"/>
              <a:t>Buy-Back contract</a:t>
            </a:r>
          </a:p>
        </p:txBody>
      </p:sp>
      <p:graphicFrame>
        <p:nvGraphicFramePr>
          <p:cNvPr id="2050" name="Object 7"/>
          <p:cNvGraphicFramePr>
            <a:graphicFrameLocks noChangeAspect="1"/>
          </p:cNvGraphicFramePr>
          <p:nvPr/>
        </p:nvGraphicFramePr>
        <p:xfrm>
          <a:off x="87313" y="1252538"/>
          <a:ext cx="8969375" cy="1779587"/>
        </p:xfrm>
        <a:graphic>
          <a:graphicData uri="http://schemas.openxmlformats.org/presentationml/2006/ole">
            <p:oleObj spid="_x0000_s61442" name="Worksheet" r:id="rId5" imgW="8958240" imgH="1775520" progId="Excel.Sheet.8">
              <p:embed/>
            </p:oleObj>
          </a:graphicData>
        </a:graphic>
      </p:graphicFrame>
      <p:graphicFrame>
        <p:nvGraphicFramePr>
          <p:cNvPr id="2051" name="Object 8"/>
          <p:cNvGraphicFramePr>
            <a:graphicFrameLocks noChangeAspect="1"/>
          </p:cNvGraphicFramePr>
          <p:nvPr/>
        </p:nvGraphicFramePr>
        <p:xfrm>
          <a:off x="2698750" y="3011488"/>
          <a:ext cx="6351588" cy="3267075"/>
        </p:xfrm>
        <a:graphic>
          <a:graphicData uri="http://schemas.openxmlformats.org/presentationml/2006/ole">
            <p:oleObj spid="_x0000_s61443" name="Worksheet" r:id="rId6" imgW="6343200" imgH="3260520" progId="Excel.Sheet.8">
              <p:embed/>
            </p:oleObj>
          </a:graphicData>
        </a:graphic>
      </p:graphicFrame>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4400" b="1" dirty="0">
                <a:solidFill>
                  <a:srgbClr val="FF3300"/>
                </a:solidFill>
                <a:latin typeface="Garamond" pitchFamily="18" charset="0"/>
              </a:rPr>
              <a:t>Improvement</a:t>
            </a:r>
            <a:r>
              <a:rPr lang="en-US" sz="3600" dirty="0">
                <a:solidFill>
                  <a:srgbClr val="FF3300"/>
                </a:solidFill>
                <a:latin typeface="Garamond" pitchFamily="18" charset="0"/>
              </a:rPr>
              <a: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smtClean="0">
                <a:solidFill>
                  <a:schemeClr val="bg1"/>
                </a:solidFill>
              </a:rPr>
              <a:t>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smtClean="0">
                <a:solidFill>
                  <a:schemeClr val="bg1"/>
                </a:solidFill>
              </a:rPr>
              <a:t>Different types of learning and their impact on improvement and innovation</a:t>
            </a:r>
          </a:p>
          <a:p>
            <a:pPr marL="857250" lvl="1" indent="-457200" eaLnBrk="1" hangingPunct="1">
              <a:buClr>
                <a:srgbClr val="FF3300"/>
              </a:buClr>
              <a:defRPr/>
            </a:pPr>
            <a:r>
              <a:rPr lang="en-US" dirty="0" smtClean="0">
                <a:solidFill>
                  <a:schemeClr val="bg1"/>
                </a:solidFill>
              </a:rPr>
              <a:t>Relationship to product design</a:t>
            </a:r>
          </a:p>
          <a:p>
            <a:pPr marL="857250" lvl="1" indent="-457200" eaLnBrk="1" hangingPunct="1">
              <a:buClr>
                <a:srgbClr val="FF3300"/>
              </a:buClr>
              <a:defRPr/>
            </a:pPr>
            <a:r>
              <a:rPr lang="en-US" dirty="0" smtClean="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smtClean="0">
                <a:solidFill>
                  <a:schemeClr val="bg1"/>
                </a:solidFill>
              </a:rPr>
              <a:t>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ITT Automotive: Global Manufacturing Strategy</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smtClean="0"/>
              <a:t>ITT Automotive</a:t>
            </a:r>
            <a:r>
              <a:rPr lang="en-US" smtClean="0"/>
              <a:t>:</a:t>
            </a:r>
            <a:br>
              <a:rPr lang="en-US" smtClean="0"/>
            </a:br>
            <a:r>
              <a:rPr lang="en-US" smtClean="0"/>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pic>
        <p:nvPicPr>
          <p:cNvPr id="7177" name="Picture 9" descr="http://mediacenter.conti-online.com/internet/generator/MAM/daten/presse__automotive/automotive__new/chassis__safety/product__pic/2elektronische__bremssysteme/img__roadmap__ebs__en,property=onlineBild.jpeg"/>
          <p:cNvPicPr>
            <a:picLocks noChangeAspect="1" noChangeArrowheads="1"/>
          </p:cNvPicPr>
          <p:nvPr/>
        </p:nvPicPr>
        <p:blipFill>
          <a:blip r:embed="rId5" cstate="print"/>
          <a:srcRect/>
          <a:stretch>
            <a:fillRect/>
          </a:stretch>
        </p:blipFill>
        <p:spPr bwMode="auto">
          <a:xfrm>
            <a:off x="5005450" y="3970972"/>
            <a:ext cx="3800743" cy="2685860"/>
          </a:xfrm>
          <a:prstGeom prst="rect">
            <a:avLst/>
          </a:prstGeom>
          <a:noFill/>
        </p:spPr>
      </p:pic>
      <p:sp>
        <p:nvSpPr>
          <p:cNvPr id="7178" name="Rectangle 10"/>
          <p:cNvSpPr>
            <a:spLocks noChangeArrowheads="1"/>
          </p:cNvSpPr>
          <p:nvPr/>
        </p:nvSpPr>
        <p:spPr bwMode="auto">
          <a:xfrm>
            <a:off x="4837175" y="956097"/>
            <a:ext cx="4306825" cy="2954655"/>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Smaller, lighter, more capable: Continental's new MK100</a:t>
            </a:r>
            <a:r>
              <a:rPr kumimoji="0" lang="en-US" sz="18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brake system generation</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smtClean="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Continental, the international automotive supplier, is to launch a new-generation electronic brake system in 2011. 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smtClean="0"/>
              <a:t>Goals of the MK-20 project</a:t>
            </a:r>
          </a:p>
          <a:p>
            <a:pPr lvl="1" eaLnBrk="1" hangingPunct="1">
              <a:defRPr/>
            </a:pPr>
            <a:endParaRPr lang="en-US" dirty="0" smtClean="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smtClean="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automation </a:t>
            </a:r>
            <a:br>
              <a:rPr lang="en-US" smtClean="0"/>
            </a:br>
            <a:r>
              <a:rPr lang="en-US" smtClean="0"/>
              <a:t>	</a:t>
            </a:r>
            <a:r>
              <a:rPr lang="en-US" sz="2400" smtClean="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standardization </a:t>
            </a:r>
            <a:br>
              <a:rPr lang="en-US" smtClean="0"/>
            </a:br>
            <a:r>
              <a:rPr lang="en-US" smtClean="0"/>
              <a:t>	Inside Intel, it’s all </a:t>
            </a:r>
            <a:r>
              <a:rPr lang="en-US" i="1" smtClean="0"/>
              <a:t>copy exactly</a:t>
            </a:r>
          </a:p>
        </p:txBody>
      </p:sp>
      <p:sp>
        <p:nvSpPr>
          <p:cNvPr id="11267" name="Rectangle 3"/>
          <p:cNvSpPr>
            <a:spLocks noGrp="1" noChangeArrowheads="1"/>
          </p:cNvSpPr>
          <p:nvPr>
            <p:ph type="body" sz="half" idx="1"/>
          </p:nvPr>
        </p:nvSpPr>
        <p:spPr/>
        <p:txBody>
          <a:bodyPr/>
          <a:lstStyle/>
          <a:p>
            <a:pPr eaLnBrk="1" hangingPunct="1"/>
            <a:r>
              <a:rPr lang="en-US" sz="1800" smtClean="0"/>
              <a:t>WSJ article</a:t>
            </a:r>
          </a:p>
        </p:txBody>
      </p:sp>
      <p:pic>
        <p:nvPicPr>
          <p:cNvPr id="11268" name="Picture 5" descr="Intel">
            <a:hlinkClick r:id="rId3"/>
          </p:cNvPr>
          <p:cNvPicPr>
            <a:picLocks noGrp="1" noChangeAspect="1" noChangeArrowheads="1"/>
          </p:cNvPicPr>
          <p:nvPr>
            <p:ph sz="quarter" idx="2"/>
          </p:nvPr>
        </p:nvPicPr>
        <p:blipFill>
          <a:blip r:embed="rId4"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5" cstate="print"/>
          <a:srcRect/>
          <a:stretch>
            <a:fillRect/>
          </a:stretch>
        </p:blipFill>
        <p:spPr>
          <a:xfrm>
            <a:off x="244475" y="1054100"/>
            <a:ext cx="8332788" cy="5448300"/>
          </a:xfr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Automation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Standardization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ITT</a:t>
            </a:r>
            <a:r>
              <a:rPr lang="en-US" smtClean="0"/>
              <a:t>  Perspectives on Operations Strategy:</a:t>
            </a:r>
            <a:br>
              <a:rPr lang="en-US" smtClean="0"/>
            </a:br>
            <a:r>
              <a:rPr lang="en-US" smtClean="0"/>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491365"/>
            <a:ext cx="1745991" cy="1323439"/>
          </a:xfrm>
          <a:prstGeom prst="rect">
            <a:avLst/>
          </a:prstGeom>
          <a:noFill/>
          <a:ln w="9525">
            <a:noFill/>
            <a:miter lim="800000"/>
            <a:headEnd/>
            <a:tailEnd/>
          </a:ln>
        </p:spPr>
        <p:txBody>
          <a:bodyPr wrap="none">
            <a:spAutoFit/>
          </a:bodyPr>
          <a:lstStyle/>
          <a:p>
            <a:pPr eaLnBrk="0" hangingPunct="0"/>
            <a:r>
              <a:rPr lang="en-US" sz="1600" dirty="0"/>
              <a:t>Driver of</a:t>
            </a:r>
          </a:p>
          <a:p>
            <a:pPr eaLnBrk="0" hangingPunct="0"/>
            <a:r>
              <a:rPr lang="en-US" sz="1600" dirty="0"/>
              <a:t>Mfg </a:t>
            </a:r>
            <a:r>
              <a:rPr lang="en-US" sz="1600" dirty="0" smtClean="0"/>
              <a:t>performance:</a:t>
            </a:r>
            <a:endParaRPr lang="en-US" sz="1600" dirty="0"/>
          </a:p>
          <a:p>
            <a:endParaRPr lang="en-US" sz="1600" dirty="0" smtClean="0"/>
          </a:p>
          <a:p>
            <a:r>
              <a:rPr lang="en-US" sz="1600" dirty="0" smtClean="0"/>
              <a:t>Critical </a:t>
            </a:r>
            <a:r>
              <a:rPr lang="en-US" sz="1600" dirty="0"/>
              <a:t>elements</a:t>
            </a:r>
          </a:p>
          <a:p>
            <a:r>
              <a:rPr lang="en-US" sz="1600" dirty="0"/>
              <a:t>of </a:t>
            </a:r>
            <a:r>
              <a:rPr lang="en-US" sz="1600" dirty="0" smtClean="0"/>
              <a:t>operations:</a:t>
            </a:r>
            <a:endParaRPr lang="en-US" sz="1600" dirty="0"/>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452642" cy="338554"/>
          </a:xfrm>
          <a:prstGeom prst="rect">
            <a:avLst/>
          </a:prstGeom>
          <a:noFill/>
          <a:ln w="9525">
            <a:noFill/>
            <a:miter lim="800000"/>
            <a:headEnd/>
            <a:tailEnd/>
          </a:ln>
        </p:spPr>
        <p:txBody>
          <a:bodyPr wrap="none">
            <a:spAutoFit/>
          </a:bodyPr>
          <a:lstStyle/>
          <a:p>
            <a:pPr eaLnBrk="0" hangingPunct="0"/>
            <a:r>
              <a:rPr lang="en-US" sz="1600" dirty="0"/>
              <a:t>Role of </a:t>
            </a:r>
            <a:r>
              <a:rPr lang="en-US" sz="1600" dirty="0" smtClean="0"/>
              <a:t>people:</a:t>
            </a:r>
            <a:endParaRPr lang="en-US" sz="1600" dirty="0"/>
          </a:p>
        </p:txBody>
      </p:sp>
      <p:sp>
        <p:nvSpPr>
          <p:cNvPr id="14346" name="Text Box 12"/>
          <p:cNvSpPr txBox="1">
            <a:spLocks noChangeArrowheads="1"/>
          </p:cNvSpPr>
          <p:nvPr/>
        </p:nvSpPr>
        <p:spPr bwMode="auto">
          <a:xfrm>
            <a:off x="73024" y="4533085"/>
            <a:ext cx="1415307" cy="1569660"/>
          </a:xfrm>
          <a:prstGeom prst="rect">
            <a:avLst/>
          </a:prstGeom>
          <a:noFill/>
          <a:ln w="9525">
            <a:noFill/>
            <a:miter lim="800000"/>
            <a:headEnd/>
            <a:tailEnd/>
          </a:ln>
        </p:spPr>
        <p:txBody>
          <a:bodyPr wrap="square">
            <a:spAutoFit/>
          </a:bodyPr>
          <a:lstStyle/>
          <a:p>
            <a:pPr eaLnBrk="0" hangingPunct="0"/>
            <a:r>
              <a:rPr lang="en-US" sz="1600" dirty="0"/>
              <a:t>Learning:</a:t>
            </a:r>
          </a:p>
          <a:p>
            <a:pPr eaLnBrk="0" hangingPunct="0">
              <a:buFontTx/>
              <a:buChar char="-"/>
            </a:pPr>
            <a:r>
              <a:rPr lang="en-US" sz="1600" dirty="0" smtClean="0"/>
              <a:t> Locus/Who:</a:t>
            </a:r>
          </a:p>
          <a:p>
            <a:pPr eaLnBrk="0" hangingPunct="0">
              <a:buFontTx/>
              <a:buChar char="-"/>
            </a:pPr>
            <a:endParaRPr lang="en-US" sz="1600" dirty="0"/>
          </a:p>
          <a:p>
            <a:pPr eaLnBrk="0" hangingPunct="0">
              <a:buFontTx/>
              <a:buChar char="-"/>
            </a:pPr>
            <a:r>
              <a:rPr lang="en-US" sz="1600" dirty="0" smtClean="0"/>
              <a:t> When:</a:t>
            </a:r>
          </a:p>
          <a:p>
            <a:pPr eaLnBrk="0" hangingPunct="0">
              <a:buFontTx/>
              <a:buChar char="-"/>
            </a:pPr>
            <a:endParaRPr lang="en-US" sz="1600" dirty="0"/>
          </a:p>
          <a:p>
            <a:pPr eaLnBrk="0" hangingPunct="0">
              <a:buFontTx/>
              <a:buChar char="-"/>
            </a:pPr>
            <a:r>
              <a:rPr lang="en-US" sz="1600" dirty="0" smtClean="0"/>
              <a:t> How:</a:t>
            </a:r>
            <a:endParaRPr lang="en-US" sz="1600" dirty="0"/>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smtClean="0">
                <a:hlinkClick r:id="rId3"/>
              </a:rPr>
              <a:t>Craig Barrett (ex CEO Intel) </a:t>
            </a:r>
            <a:endParaRPr lang="en-US" sz="1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r>
              <a:rPr lang="en-US" smtClean="0"/>
              <a:t>Explaining the tensions in globalization</a:t>
            </a:r>
            <a:r>
              <a:rPr lang="en-US" i="1" smtClean="0"/>
              <a:t>	</a:t>
            </a:r>
            <a:br>
              <a:rPr lang="en-US" i="1" smtClean="0"/>
            </a:br>
            <a:r>
              <a:rPr lang="en-US" i="1" smtClean="0"/>
              <a:t>	</a:t>
            </a:r>
            <a:r>
              <a:rPr lang="en-US" smtClean="0"/>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smtClean="0">
                <a:latin typeface="Arial" pitchFamily="34" charset="0"/>
              </a:rPr>
              <a:t>Or ?</a:t>
            </a:r>
            <a:endParaRPr lang="en-US" sz="1100" dirty="0">
              <a:latin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smtClean="0"/>
              <a:t>How should Geissinger deal with Dickerson?</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Which strategy for global process technology do you suggest?</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What is the perspective of Prof. Lederer? </a:t>
            </a:r>
          </a:p>
          <a:p>
            <a:pPr eaLnBrk="1" hangingPunct="1">
              <a:lnSpc>
                <a:spcPct val="90000"/>
              </a:lnSpc>
            </a:pPr>
            <a:endParaRPr lang="en-US" smtClean="0"/>
          </a:p>
          <a:p>
            <a:pPr eaLnBrk="1" hangingPunct="1">
              <a:lnSpc>
                <a:spcPct val="90000"/>
              </a:lnSpc>
            </a:pPr>
            <a:r>
              <a:rPr lang="en-US" smtClean="0"/>
              <a:t>Who is the “visionary”: Geissinger, Dickerson, or Lederer?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88"/>
          <p:cNvSpPr>
            <a:spLocks noGrp="1" noChangeArrowheads="1"/>
          </p:cNvSpPr>
          <p:nvPr>
            <p:ph type="title"/>
          </p:nvPr>
        </p:nvSpPr>
        <p:spPr/>
        <p:txBody>
          <a:bodyPr/>
          <a:lstStyle/>
          <a:p>
            <a:pPr eaLnBrk="1" hangingPunct="1"/>
            <a:r>
              <a:rPr lang="en-US" smtClean="0"/>
              <a:t>Structured Contracts: Win-Win and Risk</a:t>
            </a:r>
            <a:br>
              <a:rPr lang="en-US" smtClean="0"/>
            </a:br>
            <a:r>
              <a:rPr lang="en-US" smtClean="0"/>
              <a:t>Risk-Return trade-offs as function of buy-back prices</a:t>
            </a:r>
          </a:p>
        </p:txBody>
      </p:sp>
      <p:grpSp>
        <p:nvGrpSpPr>
          <p:cNvPr id="2" name="Group 186"/>
          <p:cNvGrpSpPr>
            <a:grpSpLocks/>
          </p:cNvGrpSpPr>
          <p:nvPr/>
        </p:nvGrpSpPr>
        <p:grpSpPr bwMode="auto">
          <a:xfrm>
            <a:off x="225425" y="1239838"/>
            <a:ext cx="8510588" cy="5149850"/>
            <a:chOff x="394" y="781"/>
            <a:chExt cx="4887" cy="2963"/>
          </a:xfrm>
        </p:grpSpPr>
        <p:grpSp>
          <p:nvGrpSpPr>
            <p:cNvPr id="3" name="Group 3"/>
            <p:cNvGrpSpPr>
              <a:grpSpLocks/>
            </p:cNvGrpSpPr>
            <p:nvPr/>
          </p:nvGrpSpPr>
          <p:grpSpPr bwMode="auto">
            <a:xfrm>
              <a:off x="394" y="781"/>
              <a:ext cx="4887" cy="2963"/>
              <a:chOff x="394" y="781"/>
              <a:chExt cx="4887" cy="2963"/>
            </a:xfrm>
          </p:grpSpPr>
          <p:sp>
            <p:nvSpPr>
              <p:cNvPr id="43092" name="Rectangle 4"/>
              <p:cNvSpPr>
                <a:spLocks noChangeArrowheads="1"/>
              </p:cNvSpPr>
              <p:nvPr/>
            </p:nvSpPr>
            <p:spPr bwMode="auto">
              <a:xfrm>
                <a:off x="965" y="853"/>
                <a:ext cx="4253" cy="2489"/>
              </a:xfrm>
              <a:prstGeom prst="rect">
                <a:avLst/>
              </a:prstGeom>
              <a:solidFill>
                <a:schemeClr val="accent2">
                  <a:lumMod val="20000"/>
                  <a:lumOff val="80000"/>
                </a:schemeClr>
              </a:solidFill>
              <a:ln w="9525">
                <a:noFill/>
                <a:miter lim="800000"/>
                <a:headEnd/>
                <a:tailEnd/>
              </a:ln>
            </p:spPr>
            <p:txBody>
              <a:bodyPr/>
              <a:lstStyle/>
              <a:p>
                <a:pPr>
                  <a:defRPr/>
                </a:pPr>
                <a:endParaRPr lang="en-US"/>
              </a:p>
            </p:txBody>
          </p:sp>
          <p:sp>
            <p:nvSpPr>
              <p:cNvPr id="37973" name="Line 5"/>
              <p:cNvSpPr>
                <a:spLocks noChangeShapeType="1"/>
              </p:cNvSpPr>
              <p:nvPr/>
            </p:nvSpPr>
            <p:spPr bwMode="auto">
              <a:xfrm>
                <a:off x="965" y="2927"/>
                <a:ext cx="4249" cy="1"/>
              </a:xfrm>
              <a:prstGeom prst="line">
                <a:avLst/>
              </a:prstGeom>
              <a:noFill/>
              <a:ln w="0">
                <a:solidFill>
                  <a:srgbClr val="000000"/>
                </a:solidFill>
                <a:prstDash val="dash"/>
                <a:round/>
                <a:headEnd/>
                <a:tailEnd/>
              </a:ln>
            </p:spPr>
            <p:txBody>
              <a:bodyPr/>
              <a:lstStyle/>
              <a:p>
                <a:endParaRPr lang="en-US"/>
              </a:p>
            </p:txBody>
          </p:sp>
          <p:sp>
            <p:nvSpPr>
              <p:cNvPr id="37974" name="Line 6"/>
              <p:cNvSpPr>
                <a:spLocks noChangeShapeType="1"/>
              </p:cNvSpPr>
              <p:nvPr/>
            </p:nvSpPr>
            <p:spPr bwMode="auto">
              <a:xfrm>
                <a:off x="965" y="2512"/>
                <a:ext cx="4249" cy="1"/>
              </a:xfrm>
              <a:prstGeom prst="line">
                <a:avLst/>
              </a:prstGeom>
              <a:noFill/>
              <a:ln w="0">
                <a:solidFill>
                  <a:srgbClr val="000000"/>
                </a:solidFill>
                <a:prstDash val="dash"/>
                <a:round/>
                <a:headEnd/>
                <a:tailEnd/>
              </a:ln>
            </p:spPr>
            <p:txBody>
              <a:bodyPr/>
              <a:lstStyle/>
              <a:p>
                <a:endParaRPr lang="en-US"/>
              </a:p>
            </p:txBody>
          </p:sp>
          <p:sp>
            <p:nvSpPr>
              <p:cNvPr id="37975" name="Line 7"/>
              <p:cNvSpPr>
                <a:spLocks noChangeShapeType="1"/>
              </p:cNvSpPr>
              <p:nvPr/>
            </p:nvSpPr>
            <p:spPr bwMode="auto">
              <a:xfrm>
                <a:off x="965" y="2097"/>
                <a:ext cx="4249" cy="1"/>
              </a:xfrm>
              <a:prstGeom prst="line">
                <a:avLst/>
              </a:prstGeom>
              <a:noFill/>
              <a:ln w="0">
                <a:solidFill>
                  <a:srgbClr val="000000"/>
                </a:solidFill>
                <a:prstDash val="dash"/>
                <a:round/>
                <a:headEnd/>
                <a:tailEnd/>
              </a:ln>
            </p:spPr>
            <p:txBody>
              <a:bodyPr/>
              <a:lstStyle/>
              <a:p>
                <a:endParaRPr lang="en-US"/>
              </a:p>
            </p:txBody>
          </p:sp>
          <p:sp>
            <p:nvSpPr>
              <p:cNvPr id="37976" name="Line 8"/>
              <p:cNvSpPr>
                <a:spLocks noChangeShapeType="1"/>
              </p:cNvSpPr>
              <p:nvPr/>
            </p:nvSpPr>
            <p:spPr bwMode="auto">
              <a:xfrm>
                <a:off x="965" y="1683"/>
                <a:ext cx="4249" cy="1"/>
              </a:xfrm>
              <a:prstGeom prst="line">
                <a:avLst/>
              </a:prstGeom>
              <a:noFill/>
              <a:ln w="0">
                <a:solidFill>
                  <a:srgbClr val="000000"/>
                </a:solidFill>
                <a:prstDash val="dash"/>
                <a:round/>
                <a:headEnd/>
                <a:tailEnd/>
              </a:ln>
            </p:spPr>
            <p:txBody>
              <a:bodyPr/>
              <a:lstStyle/>
              <a:p>
                <a:endParaRPr lang="en-US"/>
              </a:p>
            </p:txBody>
          </p:sp>
          <p:sp>
            <p:nvSpPr>
              <p:cNvPr id="37977" name="Line 9"/>
              <p:cNvSpPr>
                <a:spLocks noChangeShapeType="1"/>
              </p:cNvSpPr>
              <p:nvPr/>
            </p:nvSpPr>
            <p:spPr bwMode="auto">
              <a:xfrm>
                <a:off x="965" y="1268"/>
                <a:ext cx="4249" cy="1"/>
              </a:xfrm>
              <a:prstGeom prst="line">
                <a:avLst/>
              </a:prstGeom>
              <a:noFill/>
              <a:ln w="0">
                <a:solidFill>
                  <a:srgbClr val="000000"/>
                </a:solidFill>
                <a:prstDash val="dash"/>
                <a:round/>
                <a:headEnd/>
                <a:tailEnd/>
              </a:ln>
            </p:spPr>
            <p:txBody>
              <a:bodyPr/>
              <a:lstStyle/>
              <a:p>
                <a:endParaRPr lang="en-US"/>
              </a:p>
            </p:txBody>
          </p:sp>
          <p:sp>
            <p:nvSpPr>
              <p:cNvPr id="37978" name="Line 10"/>
              <p:cNvSpPr>
                <a:spLocks noChangeShapeType="1"/>
              </p:cNvSpPr>
              <p:nvPr/>
            </p:nvSpPr>
            <p:spPr bwMode="auto">
              <a:xfrm>
                <a:off x="965" y="853"/>
                <a:ext cx="1" cy="2489"/>
              </a:xfrm>
              <a:prstGeom prst="line">
                <a:avLst/>
              </a:prstGeom>
              <a:noFill/>
              <a:ln w="0">
                <a:solidFill>
                  <a:srgbClr val="000000"/>
                </a:solidFill>
                <a:round/>
                <a:headEnd/>
                <a:tailEnd/>
              </a:ln>
            </p:spPr>
            <p:txBody>
              <a:bodyPr/>
              <a:lstStyle/>
              <a:p>
                <a:endParaRPr lang="en-US"/>
              </a:p>
            </p:txBody>
          </p:sp>
          <p:sp>
            <p:nvSpPr>
              <p:cNvPr id="37979" name="Line 11"/>
              <p:cNvSpPr>
                <a:spLocks noChangeShapeType="1"/>
              </p:cNvSpPr>
              <p:nvPr/>
            </p:nvSpPr>
            <p:spPr bwMode="auto">
              <a:xfrm>
                <a:off x="941" y="3342"/>
                <a:ext cx="24" cy="1"/>
              </a:xfrm>
              <a:prstGeom prst="line">
                <a:avLst/>
              </a:prstGeom>
              <a:noFill/>
              <a:ln w="0">
                <a:solidFill>
                  <a:srgbClr val="000000"/>
                </a:solidFill>
                <a:round/>
                <a:headEnd/>
                <a:tailEnd/>
              </a:ln>
            </p:spPr>
            <p:txBody>
              <a:bodyPr/>
              <a:lstStyle/>
              <a:p>
                <a:endParaRPr lang="en-US"/>
              </a:p>
            </p:txBody>
          </p:sp>
          <p:sp>
            <p:nvSpPr>
              <p:cNvPr id="37980" name="Line 12"/>
              <p:cNvSpPr>
                <a:spLocks noChangeShapeType="1"/>
              </p:cNvSpPr>
              <p:nvPr/>
            </p:nvSpPr>
            <p:spPr bwMode="auto">
              <a:xfrm>
                <a:off x="941" y="2927"/>
                <a:ext cx="24" cy="1"/>
              </a:xfrm>
              <a:prstGeom prst="line">
                <a:avLst/>
              </a:prstGeom>
              <a:noFill/>
              <a:ln w="0">
                <a:solidFill>
                  <a:srgbClr val="000000"/>
                </a:solidFill>
                <a:round/>
                <a:headEnd/>
                <a:tailEnd/>
              </a:ln>
            </p:spPr>
            <p:txBody>
              <a:bodyPr/>
              <a:lstStyle/>
              <a:p>
                <a:endParaRPr lang="en-US"/>
              </a:p>
            </p:txBody>
          </p:sp>
          <p:sp>
            <p:nvSpPr>
              <p:cNvPr id="37981" name="Line 13"/>
              <p:cNvSpPr>
                <a:spLocks noChangeShapeType="1"/>
              </p:cNvSpPr>
              <p:nvPr/>
            </p:nvSpPr>
            <p:spPr bwMode="auto">
              <a:xfrm>
                <a:off x="941" y="2512"/>
                <a:ext cx="24" cy="1"/>
              </a:xfrm>
              <a:prstGeom prst="line">
                <a:avLst/>
              </a:prstGeom>
              <a:noFill/>
              <a:ln w="0">
                <a:solidFill>
                  <a:srgbClr val="000000"/>
                </a:solidFill>
                <a:round/>
                <a:headEnd/>
                <a:tailEnd/>
              </a:ln>
            </p:spPr>
            <p:txBody>
              <a:bodyPr/>
              <a:lstStyle/>
              <a:p>
                <a:endParaRPr lang="en-US"/>
              </a:p>
            </p:txBody>
          </p:sp>
          <p:sp>
            <p:nvSpPr>
              <p:cNvPr id="37982" name="Line 14"/>
              <p:cNvSpPr>
                <a:spLocks noChangeShapeType="1"/>
              </p:cNvSpPr>
              <p:nvPr/>
            </p:nvSpPr>
            <p:spPr bwMode="auto">
              <a:xfrm>
                <a:off x="941" y="2097"/>
                <a:ext cx="24" cy="1"/>
              </a:xfrm>
              <a:prstGeom prst="line">
                <a:avLst/>
              </a:prstGeom>
              <a:noFill/>
              <a:ln w="0">
                <a:solidFill>
                  <a:srgbClr val="000000"/>
                </a:solidFill>
                <a:round/>
                <a:headEnd/>
                <a:tailEnd/>
              </a:ln>
            </p:spPr>
            <p:txBody>
              <a:bodyPr/>
              <a:lstStyle/>
              <a:p>
                <a:endParaRPr lang="en-US"/>
              </a:p>
            </p:txBody>
          </p:sp>
          <p:sp>
            <p:nvSpPr>
              <p:cNvPr id="37983" name="Line 15"/>
              <p:cNvSpPr>
                <a:spLocks noChangeShapeType="1"/>
              </p:cNvSpPr>
              <p:nvPr/>
            </p:nvSpPr>
            <p:spPr bwMode="auto">
              <a:xfrm>
                <a:off x="941" y="1683"/>
                <a:ext cx="24" cy="1"/>
              </a:xfrm>
              <a:prstGeom prst="line">
                <a:avLst/>
              </a:prstGeom>
              <a:noFill/>
              <a:ln w="0">
                <a:solidFill>
                  <a:srgbClr val="000000"/>
                </a:solidFill>
                <a:round/>
                <a:headEnd/>
                <a:tailEnd/>
              </a:ln>
            </p:spPr>
            <p:txBody>
              <a:bodyPr/>
              <a:lstStyle/>
              <a:p>
                <a:endParaRPr lang="en-US"/>
              </a:p>
            </p:txBody>
          </p:sp>
          <p:sp>
            <p:nvSpPr>
              <p:cNvPr id="37984" name="Line 16"/>
              <p:cNvSpPr>
                <a:spLocks noChangeShapeType="1"/>
              </p:cNvSpPr>
              <p:nvPr/>
            </p:nvSpPr>
            <p:spPr bwMode="auto">
              <a:xfrm>
                <a:off x="941" y="1268"/>
                <a:ext cx="24" cy="1"/>
              </a:xfrm>
              <a:prstGeom prst="line">
                <a:avLst/>
              </a:prstGeom>
              <a:noFill/>
              <a:ln w="0">
                <a:solidFill>
                  <a:srgbClr val="000000"/>
                </a:solidFill>
                <a:round/>
                <a:headEnd/>
                <a:tailEnd/>
              </a:ln>
            </p:spPr>
            <p:txBody>
              <a:bodyPr/>
              <a:lstStyle/>
              <a:p>
                <a:endParaRPr lang="en-US"/>
              </a:p>
            </p:txBody>
          </p:sp>
          <p:sp>
            <p:nvSpPr>
              <p:cNvPr id="37985" name="Line 17"/>
              <p:cNvSpPr>
                <a:spLocks noChangeShapeType="1"/>
              </p:cNvSpPr>
              <p:nvPr/>
            </p:nvSpPr>
            <p:spPr bwMode="auto">
              <a:xfrm>
                <a:off x="941" y="853"/>
                <a:ext cx="24" cy="1"/>
              </a:xfrm>
              <a:prstGeom prst="line">
                <a:avLst/>
              </a:prstGeom>
              <a:noFill/>
              <a:ln w="0">
                <a:solidFill>
                  <a:srgbClr val="000000"/>
                </a:solidFill>
                <a:round/>
                <a:headEnd/>
                <a:tailEnd/>
              </a:ln>
            </p:spPr>
            <p:txBody>
              <a:bodyPr/>
              <a:lstStyle/>
              <a:p>
                <a:endParaRPr lang="en-US"/>
              </a:p>
            </p:txBody>
          </p:sp>
          <p:sp>
            <p:nvSpPr>
              <p:cNvPr id="37986" name="Line 18"/>
              <p:cNvSpPr>
                <a:spLocks noChangeShapeType="1"/>
              </p:cNvSpPr>
              <p:nvPr/>
            </p:nvSpPr>
            <p:spPr bwMode="auto">
              <a:xfrm>
                <a:off x="965" y="3342"/>
                <a:ext cx="4249" cy="1"/>
              </a:xfrm>
              <a:prstGeom prst="line">
                <a:avLst/>
              </a:prstGeom>
              <a:noFill/>
              <a:ln w="0">
                <a:solidFill>
                  <a:srgbClr val="000000"/>
                </a:solidFill>
                <a:round/>
                <a:headEnd/>
                <a:tailEnd/>
              </a:ln>
            </p:spPr>
            <p:txBody>
              <a:bodyPr/>
              <a:lstStyle/>
              <a:p>
                <a:endParaRPr lang="en-US"/>
              </a:p>
            </p:txBody>
          </p:sp>
          <p:sp>
            <p:nvSpPr>
              <p:cNvPr id="37987" name="Line 19"/>
              <p:cNvSpPr>
                <a:spLocks noChangeShapeType="1"/>
              </p:cNvSpPr>
              <p:nvPr/>
            </p:nvSpPr>
            <p:spPr bwMode="auto">
              <a:xfrm flipV="1">
                <a:off x="965" y="3342"/>
                <a:ext cx="1" cy="36"/>
              </a:xfrm>
              <a:prstGeom prst="line">
                <a:avLst/>
              </a:prstGeom>
              <a:noFill/>
              <a:ln w="0">
                <a:solidFill>
                  <a:srgbClr val="000000"/>
                </a:solidFill>
                <a:round/>
                <a:headEnd/>
                <a:tailEnd/>
              </a:ln>
            </p:spPr>
            <p:txBody>
              <a:bodyPr/>
              <a:lstStyle/>
              <a:p>
                <a:endParaRPr lang="en-US"/>
              </a:p>
            </p:txBody>
          </p:sp>
          <p:sp>
            <p:nvSpPr>
              <p:cNvPr id="37988" name="Line 20"/>
              <p:cNvSpPr>
                <a:spLocks noChangeShapeType="1"/>
              </p:cNvSpPr>
              <p:nvPr/>
            </p:nvSpPr>
            <p:spPr bwMode="auto">
              <a:xfrm flipV="1">
                <a:off x="1391" y="3342"/>
                <a:ext cx="1" cy="36"/>
              </a:xfrm>
              <a:prstGeom prst="line">
                <a:avLst/>
              </a:prstGeom>
              <a:noFill/>
              <a:ln w="0">
                <a:solidFill>
                  <a:srgbClr val="000000"/>
                </a:solidFill>
                <a:round/>
                <a:headEnd/>
                <a:tailEnd/>
              </a:ln>
            </p:spPr>
            <p:txBody>
              <a:bodyPr/>
              <a:lstStyle/>
              <a:p>
                <a:endParaRPr lang="en-US"/>
              </a:p>
            </p:txBody>
          </p:sp>
          <p:sp>
            <p:nvSpPr>
              <p:cNvPr id="37989" name="Line 21"/>
              <p:cNvSpPr>
                <a:spLocks noChangeShapeType="1"/>
              </p:cNvSpPr>
              <p:nvPr/>
            </p:nvSpPr>
            <p:spPr bwMode="auto">
              <a:xfrm flipV="1">
                <a:off x="1816" y="3342"/>
                <a:ext cx="1" cy="36"/>
              </a:xfrm>
              <a:prstGeom prst="line">
                <a:avLst/>
              </a:prstGeom>
              <a:noFill/>
              <a:ln w="0">
                <a:solidFill>
                  <a:srgbClr val="000000"/>
                </a:solidFill>
                <a:round/>
                <a:headEnd/>
                <a:tailEnd/>
              </a:ln>
            </p:spPr>
            <p:txBody>
              <a:bodyPr/>
              <a:lstStyle/>
              <a:p>
                <a:endParaRPr lang="en-US"/>
              </a:p>
            </p:txBody>
          </p:sp>
          <p:sp>
            <p:nvSpPr>
              <p:cNvPr id="37990" name="Line 22"/>
              <p:cNvSpPr>
                <a:spLocks noChangeShapeType="1"/>
              </p:cNvSpPr>
              <p:nvPr/>
            </p:nvSpPr>
            <p:spPr bwMode="auto">
              <a:xfrm flipV="1">
                <a:off x="2242" y="3342"/>
                <a:ext cx="1" cy="36"/>
              </a:xfrm>
              <a:prstGeom prst="line">
                <a:avLst/>
              </a:prstGeom>
              <a:noFill/>
              <a:ln w="0">
                <a:solidFill>
                  <a:srgbClr val="000000"/>
                </a:solidFill>
                <a:round/>
                <a:headEnd/>
                <a:tailEnd/>
              </a:ln>
            </p:spPr>
            <p:txBody>
              <a:bodyPr/>
              <a:lstStyle/>
              <a:p>
                <a:endParaRPr lang="en-US"/>
              </a:p>
            </p:txBody>
          </p:sp>
          <p:sp>
            <p:nvSpPr>
              <p:cNvPr id="37991" name="Line 23"/>
              <p:cNvSpPr>
                <a:spLocks noChangeShapeType="1"/>
              </p:cNvSpPr>
              <p:nvPr/>
            </p:nvSpPr>
            <p:spPr bwMode="auto">
              <a:xfrm flipV="1">
                <a:off x="2667" y="3342"/>
                <a:ext cx="1" cy="36"/>
              </a:xfrm>
              <a:prstGeom prst="line">
                <a:avLst/>
              </a:prstGeom>
              <a:noFill/>
              <a:ln w="0">
                <a:solidFill>
                  <a:srgbClr val="000000"/>
                </a:solidFill>
                <a:round/>
                <a:headEnd/>
                <a:tailEnd/>
              </a:ln>
            </p:spPr>
            <p:txBody>
              <a:bodyPr/>
              <a:lstStyle/>
              <a:p>
                <a:endParaRPr lang="en-US"/>
              </a:p>
            </p:txBody>
          </p:sp>
          <p:sp>
            <p:nvSpPr>
              <p:cNvPr id="37992" name="Line 24"/>
              <p:cNvSpPr>
                <a:spLocks noChangeShapeType="1"/>
              </p:cNvSpPr>
              <p:nvPr/>
            </p:nvSpPr>
            <p:spPr bwMode="auto">
              <a:xfrm flipV="1">
                <a:off x="3093" y="3342"/>
                <a:ext cx="1" cy="36"/>
              </a:xfrm>
              <a:prstGeom prst="line">
                <a:avLst/>
              </a:prstGeom>
              <a:noFill/>
              <a:ln w="0">
                <a:solidFill>
                  <a:srgbClr val="000000"/>
                </a:solidFill>
                <a:round/>
                <a:headEnd/>
                <a:tailEnd/>
              </a:ln>
            </p:spPr>
            <p:txBody>
              <a:bodyPr/>
              <a:lstStyle/>
              <a:p>
                <a:endParaRPr lang="en-US"/>
              </a:p>
            </p:txBody>
          </p:sp>
          <p:sp>
            <p:nvSpPr>
              <p:cNvPr id="37993" name="Line 25"/>
              <p:cNvSpPr>
                <a:spLocks noChangeShapeType="1"/>
              </p:cNvSpPr>
              <p:nvPr/>
            </p:nvSpPr>
            <p:spPr bwMode="auto">
              <a:xfrm flipV="1">
                <a:off x="3512" y="3342"/>
                <a:ext cx="1" cy="36"/>
              </a:xfrm>
              <a:prstGeom prst="line">
                <a:avLst/>
              </a:prstGeom>
              <a:noFill/>
              <a:ln w="0">
                <a:solidFill>
                  <a:srgbClr val="000000"/>
                </a:solidFill>
                <a:round/>
                <a:headEnd/>
                <a:tailEnd/>
              </a:ln>
            </p:spPr>
            <p:txBody>
              <a:bodyPr/>
              <a:lstStyle/>
              <a:p>
                <a:endParaRPr lang="en-US"/>
              </a:p>
            </p:txBody>
          </p:sp>
          <p:sp>
            <p:nvSpPr>
              <p:cNvPr id="37994" name="Line 26"/>
              <p:cNvSpPr>
                <a:spLocks noChangeShapeType="1"/>
              </p:cNvSpPr>
              <p:nvPr/>
            </p:nvSpPr>
            <p:spPr bwMode="auto">
              <a:xfrm flipV="1">
                <a:off x="3938" y="3342"/>
                <a:ext cx="1" cy="36"/>
              </a:xfrm>
              <a:prstGeom prst="line">
                <a:avLst/>
              </a:prstGeom>
              <a:noFill/>
              <a:ln w="0">
                <a:solidFill>
                  <a:srgbClr val="000000"/>
                </a:solidFill>
                <a:round/>
                <a:headEnd/>
                <a:tailEnd/>
              </a:ln>
            </p:spPr>
            <p:txBody>
              <a:bodyPr/>
              <a:lstStyle/>
              <a:p>
                <a:endParaRPr lang="en-US"/>
              </a:p>
            </p:txBody>
          </p:sp>
          <p:sp>
            <p:nvSpPr>
              <p:cNvPr id="37995" name="Line 27"/>
              <p:cNvSpPr>
                <a:spLocks noChangeShapeType="1"/>
              </p:cNvSpPr>
              <p:nvPr/>
            </p:nvSpPr>
            <p:spPr bwMode="auto">
              <a:xfrm flipV="1">
                <a:off x="4363" y="3342"/>
                <a:ext cx="1" cy="36"/>
              </a:xfrm>
              <a:prstGeom prst="line">
                <a:avLst/>
              </a:prstGeom>
              <a:noFill/>
              <a:ln w="0">
                <a:solidFill>
                  <a:srgbClr val="000000"/>
                </a:solidFill>
                <a:round/>
                <a:headEnd/>
                <a:tailEnd/>
              </a:ln>
            </p:spPr>
            <p:txBody>
              <a:bodyPr/>
              <a:lstStyle/>
              <a:p>
                <a:endParaRPr lang="en-US"/>
              </a:p>
            </p:txBody>
          </p:sp>
          <p:sp>
            <p:nvSpPr>
              <p:cNvPr id="37996" name="Line 28"/>
              <p:cNvSpPr>
                <a:spLocks noChangeShapeType="1"/>
              </p:cNvSpPr>
              <p:nvPr/>
            </p:nvSpPr>
            <p:spPr bwMode="auto">
              <a:xfrm flipV="1">
                <a:off x="4789" y="3342"/>
                <a:ext cx="1" cy="36"/>
              </a:xfrm>
              <a:prstGeom prst="line">
                <a:avLst/>
              </a:prstGeom>
              <a:noFill/>
              <a:ln w="0">
                <a:solidFill>
                  <a:srgbClr val="000000"/>
                </a:solidFill>
                <a:round/>
                <a:headEnd/>
                <a:tailEnd/>
              </a:ln>
            </p:spPr>
            <p:txBody>
              <a:bodyPr/>
              <a:lstStyle/>
              <a:p>
                <a:endParaRPr lang="en-US"/>
              </a:p>
            </p:txBody>
          </p:sp>
          <p:sp>
            <p:nvSpPr>
              <p:cNvPr id="37997" name="Line 29"/>
              <p:cNvSpPr>
                <a:spLocks noChangeShapeType="1"/>
              </p:cNvSpPr>
              <p:nvPr/>
            </p:nvSpPr>
            <p:spPr bwMode="auto">
              <a:xfrm flipV="1">
                <a:off x="5214" y="3342"/>
                <a:ext cx="1" cy="36"/>
              </a:xfrm>
              <a:prstGeom prst="line">
                <a:avLst/>
              </a:prstGeom>
              <a:noFill/>
              <a:ln w="0">
                <a:solidFill>
                  <a:srgbClr val="000000"/>
                </a:solidFill>
                <a:round/>
                <a:headEnd/>
                <a:tailEnd/>
              </a:ln>
            </p:spPr>
            <p:txBody>
              <a:bodyPr/>
              <a:lstStyle/>
              <a:p>
                <a:endParaRPr lang="en-US"/>
              </a:p>
            </p:txBody>
          </p:sp>
          <p:sp>
            <p:nvSpPr>
              <p:cNvPr id="37998" name="Freeform 30"/>
              <p:cNvSpPr>
                <a:spLocks/>
              </p:cNvSpPr>
              <p:nvPr/>
            </p:nvSpPr>
            <p:spPr bwMode="auto">
              <a:xfrm>
                <a:off x="4909" y="1647"/>
                <a:ext cx="131" cy="18"/>
              </a:xfrm>
              <a:custGeom>
                <a:avLst/>
                <a:gdLst>
                  <a:gd name="T0" fmla="*/ 131 w 131"/>
                  <a:gd name="T1" fmla="*/ 18 h 18"/>
                  <a:gd name="T2" fmla="*/ 65 w 131"/>
                  <a:gd name="T3" fmla="*/ 9 h 18"/>
                  <a:gd name="T4" fmla="*/ 0 w 131"/>
                  <a:gd name="T5" fmla="*/ 0 h 18"/>
                  <a:gd name="T6" fmla="*/ 0 60000 65536"/>
                  <a:gd name="T7" fmla="*/ 0 60000 65536"/>
                  <a:gd name="T8" fmla="*/ 0 60000 65536"/>
                  <a:gd name="T9" fmla="*/ 0 w 131"/>
                  <a:gd name="T10" fmla="*/ 0 h 18"/>
                  <a:gd name="T11" fmla="*/ 131 w 131"/>
                  <a:gd name="T12" fmla="*/ 18 h 18"/>
                </a:gdLst>
                <a:ahLst/>
                <a:cxnLst>
                  <a:cxn ang="T6">
                    <a:pos x="T0" y="T1"/>
                  </a:cxn>
                  <a:cxn ang="T7">
                    <a:pos x="T2" y="T3"/>
                  </a:cxn>
                  <a:cxn ang="T8">
                    <a:pos x="T4" y="T5"/>
                  </a:cxn>
                </a:cxnLst>
                <a:rect l="T9" t="T10" r="T11" b="T12"/>
                <a:pathLst>
                  <a:path w="131" h="18">
                    <a:moveTo>
                      <a:pt x="131" y="18"/>
                    </a:moveTo>
                    <a:lnTo>
                      <a:pt x="65" y="9"/>
                    </a:lnTo>
                    <a:lnTo>
                      <a:pt x="0" y="0"/>
                    </a:lnTo>
                  </a:path>
                </a:pathLst>
              </a:custGeom>
              <a:noFill/>
              <a:ln w="9525">
                <a:solidFill>
                  <a:srgbClr val="000080"/>
                </a:solidFill>
                <a:round/>
                <a:headEnd/>
                <a:tailEnd/>
              </a:ln>
            </p:spPr>
            <p:txBody>
              <a:bodyPr/>
              <a:lstStyle/>
              <a:p>
                <a:endParaRPr lang="en-US"/>
              </a:p>
            </p:txBody>
          </p:sp>
          <p:sp>
            <p:nvSpPr>
              <p:cNvPr id="37999" name="Freeform 31"/>
              <p:cNvSpPr>
                <a:spLocks/>
              </p:cNvSpPr>
              <p:nvPr/>
            </p:nvSpPr>
            <p:spPr bwMode="auto">
              <a:xfrm>
                <a:off x="4771" y="1611"/>
                <a:ext cx="138" cy="36"/>
              </a:xfrm>
              <a:custGeom>
                <a:avLst/>
                <a:gdLst>
                  <a:gd name="T0" fmla="*/ 138 w 138"/>
                  <a:gd name="T1" fmla="*/ 36 h 36"/>
                  <a:gd name="T2" fmla="*/ 72 w 138"/>
                  <a:gd name="T3" fmla="*/ 18 h 36"/>
                  <a:gd name="T4" fmla="*/ 0 w 138"/>
                  <a:gd name="T5" fmla="*/ 0 h 36"/>
                  <a:gd name="T6" fmla="*/ 0 60000 65536"/>
                  <a:gd name="T7" fmla="*/ 0 60000 65536"/>
                  <a:gd name="T8" fmla="*/ 0 60000 65536"/>
                  <a:gd name="T9" fmla="*/ 0 w 138"/>
                  <a:gd name="T10" fmla="*/ 0 h 36"/>
                  <a:gd name="T11" fmla="*/ 138 w 138"/>
                  <a:gd name="T12" fmla="*/ 36 h 36"/>
                </a:gdLst>
                <a:ahLst/>
                <a:cxnLst>
                  <a:cxn ang="T6">
                    <a:pos x="T0" y="T1"/>
                  </a:cxn>
                  <a:cxn ang="T7">
                    <a:pos x="T2" y="T3"/>
                  </a:cxn>
                  <a:cxn ang="T8">
                    <a:pos x="T4" y="T5"/>
                  </a:cxn>
                </a:cxnLst>
                <a:rect l="T9" t="T10" r="T11" b="T12"/>
                <a:pathLst>
                  <a:path w="138" h="36">
                    <a:moveTo>
                      <a:pt x="138" y="36"/>
                    </a:moveTo>
                    <a:lnTo>
                      <a:pt x="72" y="18"/>
                    </a:lnTo>
                    <a:lnTo>
                      <a:pt x="0" y="0"/>
                    </a:lnTo>
                  </a:path>
                </a:pathLst>
              </a:custGeom>
              <a:noFill/>
              <a:ln w="9525">
                <a:solidFill>
                  <a:srgbClr val="000080"/>
                </a:solidFill>
                <a:round/>
                <a:headEnd/>
                <a:tailEnd/>
              </a:ln>
            </p:spPr>
            <p:txBody>
              <a:bodyPr/>
              <a:lstStyle/>
              <a:p>
                <a:endParaRPr lang="en-US"/>
              </a:p>
            </p:txBody>
          </p:sp>
          <p:sp>
            <p:nvSpPr>
              <p:cNvPr id="38000" name="Freeform 32"/>
              <p:cNvSpPr>
                <a:spLocks/>
              </p:cNvSpPr>
              <p:nvPr/>
            </p:nvSpPr>
            <p:spPr bwMode="auto">
              <a:xfrm>
                <a:off x="4627" y="1584"/>
                <a:ext cx="144" cy="27"/>
              </a:xfrm>
              <a:custGeom>
                <a:avLst/>
                <a:gdLst>
                  <a:gd name="T0" fmla="*/ 144 w 144"/>
                  <a:gd name="T1" fmla="*/ 27 h 27"/>
                  <a:gd name="T2" fmla="*/ 72 w 144"/>
                  <a:gd name="T3" fmla="*/ 9 h 27"/>
                  <a:gd name="T4" fmla="*/ 0 w 144"/>
                  <a:gd name="T5" fmla="*/ 0 h 27"/>
                  <a:gd name="T6" fmla="*/ 0 60000 65536"/>
                  <a:gd name="T7" fmla="*/ 0 60000 65536"/>
                  <a:gd name="T8" fmla="*/ 0 60000 65536"/>
                  <a:gd name="T9" fmla="*/ 0 w 144"/>
                  <a:gd name="T10" fmla="*/ 0 h 27"/>
                  <a:gd name="T11" fmla="*/ 144 w 144"/>
                  <a:gd name="T12" fmla="*/ 27 h 27"/>
                </a:gdLst>
                <a:ahLst/>
                <a:cxnLst>
                  <a:cxn ang="T6">
                    <a:pos x="T0" y="T1"/>
                  </a:cxn>
                  <a:cxn ang="T7">
                    <a:pos x="T2" y="T3"/>
                  </a:cxn>
                  <a:cxn ang="T8">
                    <a:pos x="T4" y="T5"/>
                  </a:cxn>
                </a:cxnLst>
                <a:rect l="T9" t="T10" r="T11" b="T12"/>
                <a:pathLst>
                  <a:path w="144" h="27">
                    <a:moveTo>
                      <a:pt x="144" y="27"/>
                    </a:moveTo>
                    <a:lnTo>
                      <a:pt x="72" y="9"/>
                    </a:lnTo>
                    <a:lnTo>
                      <a:pt x="0" y="0"/>
                    </a:lnTo>
                  </a:path>
                </a:pathLst>
              </a:custGeom>
              <a:noFill/>
              <a:ln w="9525">
                <a:solidFill>
                  <a:srgbClr val="000080"/>
                </a:solidFill>
                <a:round/>
                <a:headEnd/>
                <a:tailEnd/>
              </a:ln>
            </p:spPr>
            <p:txBody>
              <a:bodyPr/>
              <a:lstStyle/>
              <a:p>
                <a:endParaRPr lang="en-US"/>
              </a:p>
            </p:txBody>
          </p:sp>
          <p:sp>
            <p:nvSpPr>
              <p:cNvPr id="38001" name="Line 33"/>
              <p:cNvSpPr>
                <a:spLocks noChangeShapeType="1"/>
              </p:cNvSpPr>
              <p:nvPr/>
            </p:nvSpPr>
            <p:spPr bwMode="auto">
              <a:xfrm flipH="1" flipV="1">
                <a:off x="4489" y="1548"/>
                <a:ext cx="138" cy="36"/>
              </a:xfrm>
              <a:prstGeom prst="line">
                <a:avLst/>
              </a:prstGeom>
              <a:noFill/>
              <a:ln w="9525">
                <a:solidFill>
                  <a:srgbClr val="000080"/>
                </a:solidFill>
                <a:round/>
                <a:headEnd/>
                <a:tailEnd/>
              </a:ln>
            </p:spPr>
            <p:txBody>
              <a:bodyPr/>
              <a:lstStyle/>
              <a:p>
                <a:endParaRPr lang="en-US"/>
              </a:p>
            </p:txBody>
          </p:sp>
          <p:sp>
            <p:nvSpPr>
              <p:cNvPr id="38002" name="Freeform 34"/>
              <p:cNvSpPr>
                <a:spLocks/>
              </p:cNvSpPr>
              <p:nvPr/>
            </p:nvSpPr>
            <p:spPr bwMode="auto">
              <a:xfrm>
                <a:off x="4345" y="1502"/>
                <a:ext cx="144" cy="46"/>
              </a:xfrm>
              <a:custGeom>
                <a:avLst/>
                <a:gdLst>
                  <a:gd name="T0" fmla="*/ 144 w 144"/>
                  <a:gd name="T1" fmla="*/ 46 h 46"/>
                  <a:gd name="T2" fmla="*/ 72 w 144"/>
                  <a:gd name="T3" fmla="*/ 28 h 46"/>
                  <a:gd name="T4" fmla="*/ 0 w 144"/>
                  <a:gd name="T5" fmla="*/ 0 h 46"/>
                  <a:gd name="T6" fmla="*/ 0 60000 65536"/>
                  <a:gd name="T7" fmla="*/ 0 60000 65536"/>
                  <a:gd name="T8" fmla="*/ 0 60000 65536"/>
                  <a:gd name="T9" fmla="*/ 0 w 144"/>
                  <a:gd name="T10" fmla="*/ 0 h 46"/>
                  <a:gd name="T11" fmla="*/ 144 w 144"/>
                  <a:gd name="T12" fmla="*/ 46 h 46"/>
                </a:gdLst>
                <a:ahLst/>
                <a:cxnLst>
                  <a:cxn ang="T6">
                    <a:pos x="T0" y="T1"/>
                  </a:cxn>
                  <a:cxn ang="T7">
                    <a:pos x="T2" y="T3"/>
                  </a:cxn>
                  <a:cxn ang="T8">
                    <a:pos x="T4" y="T5"/>
                  </a:cxn>
                </a:cxnLst>
                <a:rect l="T9" t="T10" r="T11" b="T12"/>
                <a:pathLst>
                  <a:path w="144" h="46">
                    <a:moveTo>
                      <a:pt x="144" y="46"/>
                    </a:moveTo>
                    <a:lnTo>
                      <a:pt x="72" y="28"/>
                    </a:lnTo>
                    <a:lnTo>
                      <a:pt x="0" y="0"/>
                    </a:lnTo>
                  </a:path>
                </a:pathLst>
              </a:custGeom>
              <a:noFill/>
              <a:ln w="9525">
                <a:solidFill>
                  <a:srgbClr val="000080"/>
                </a:solidFill>
                <a:round/>
                <a:headEnd/>
                <a:tailEnd/>
              </a:ln>
            </p:spPr>
            <p:txBody>
              <a:bodyPr/>
              <a:lstStyle/>
              <a:p>
                <a:endParaRPr lang="en-US"/>
              </a:p>
            </p:txBody>
          </p:sp>
          <p:sp>
            <p:nvSpPr>
              <p:cNvPr id="38003" name="Line 35"/>
              <p:cNvSpPr>
                <a:spLocks noChangeShapeType="1"/>
              </p:cNvSpPr>
              <p:nvPr/>
            </p:nvSpPr>
            <p:spPr bwMode="auto">
              <a:xfrm flipH="1" flipV="1">
                <a:off x="4207" y="1448"/>
                <a:ext cx="138" cy="54"/>
              </a:xfrm>
              <a:prstGeom prst="line">
                <a:avLst/>
              </a:prstGeom>
              <a:noFill/>
              <a:ln w="9525">
                <a:solidFill>
                  <a:srgbClr val="000080"/>
                </a:solidFill>
                <a:round/>
                <a:headEnd/>
                <a:tailEnd/>
              </a:ln>
            </p:spPr>
            <p:txBody>
              <a:bodyPr/>
              <a:lstStyle/>
              <a:p>
                <a:endParaRPr lang="en-US"/>
              </a:p>
            </p:txBody>
          </p:sp>
          <p:sp>
            <p:nvSpPr>
              <p:cNvPr id="38004" name="Freeform 36"/>
              <p:cNvSpPr>
                <a:spLocks/>
              </p:cNvSpPr>
              <p:nvPr/>
            </p:nvSpPr>
            <p:spPr bwMode="auto">
              <a:xfrm>
                <a:off x="4070" y="1376"/>
                <a:ext cx="137" cy="72"/>
              </a:xfrm>
              <a:custGeom>
                <a:avLst/>
                <a:gdLst>
                  <a:gd name="T0" fmla="*/ 137 w 137"/>
                  <a:gd name="T1" fmla="*/ 72 h 72"/>
                  <a:gd name="T2" fmla="*/ 101 w 137"/>
                  <a:gd name="T3" fmla="*/ 54 h 72"/>
                  <a:gd name="T4" fmla="*/ 65 w 137"/>
                  <a:gd name="T5" fmla="*/ 36 h 72"/>
                  <a:gd name="T6" fmla="*/ 30 w 137"/>
                  <a:gd name="T7" fmla="*/ 18 h 72"/>
                  <a:gd name="T8" fmla="*/ 0 w 137"/>
                  <a:gd name="T9" fmla="*/ 0 h 72"/>
                  <a:gd name="T10" fmla="*/ 0 60000 65536"/>
                  <a:gd name="T11" fmla="*/ 0 60000 65536"/>
                  <a:gd name="T12" fmla="*/ 0 60000 65536"/>
                  <a:gd name="T13" fmla="*/ 0 60000 65536"/>
                  <a:gd name="T14" fmla="*/ 0 60000 65536"/>
                  <a:gd name="T15" fmla="*/ 0 w 137"/>
                  <a:gd name="T16" fmla="*/ 0 h 72"/>
                  <a:gd name="T17" fmla="*/ 137 w 137"/>
                  <a:gd name="T18" fmla="*/ 72 h 72"/>
                </a:gdLst>
                <a:ahLst/>
                <a:cxnLst>
                  <a:cxn ang="T10">
                    <a:pos x="T0" y="T1"/>
                  </a:cxn>
                  <a:cxn ang="T11">
                    <a:pos x="T2" y="T3"/>
                  </a:cxn>
                  <a:cxn ang="T12">
                    <a:pos x="T4" y="T5"/>
                  </a:cxn>
                  <a:cxn ang="T13">
                    <a:pos x="T6" y="T7"/>
                  </a:cxn>
                  <a:cxn ang="T14">
                    <a:pos x="T8" y="T9"/>
                  </a:cxn>
                </a:cxnLst>
                <a:rect l="T15" t="T16" r="T17" b="T18"/>
                <a:pathLst>
                  <a:path w="137" h="72">
                    <a:moveTo>
                      <a:pt x="137" y="72"/>
                    </a:moveTo>
                    <a:lnTo>
                      <a:pt x="101" y="54"/>
                    </a:lnTo>
                    <a:lnTo>
                      <a:pt x="65" y="36"/>
                    </a:lnTo>
                    <a:lnTo>
                      <a:pt x="30" y="18"/>
                    </a:lnTo>
                    <a:lnTo>
                      <a:pt x="0" y="0"/>
                    </a:lnTo>
                  </a:path>
                </a:pathLst>
              </a:custGeom>
              <a:noFill/>
              <a:ln w="9525">
                <a:solidFill>
                  <a:srgbClr val="000080"/>
                </a:solidFill>
                <a:round/>
                <a:headEnd/>
                <a:tailEnd/>
              </a:ln>
            </p:spPr>
            <p:txBody>
              <a:bodyPr/>
              <a:lstStyle/>
              <a:p>
                <a:endParaRPr lang="en-US"/>
              </a:p>
            </p:txBody>
          </p:sp>
          <p:sp>
            <p:nvSpPr>
              <p:cNvPr id="38005" name="Freeform 37"/>
              <p:cNvSpPr>
                <a:spLocks/>
              </p:cNvSpPr>
              <p:nvPr/>
            </p:nvSpPr>
            <p:spPr bwMode="auto">
              <a:xfrm>
                <a:off x="4010" y="1340"/>
                <a:ext cx="60" cy="36"/>
              </a:xfrm>
              <a:custGeom>
                <a:avLst/>
                <a:gdLst>
                  <a:gd name="T0" fmla="*/ 60 w 60"/>
                  <a:gd name="T1" fmla="*/ 36 h 36"/>
                  <a:gd name="T2" fmla="*/ 42 w 60"/>
                  <a:gd name="T3" fmla="*/ 27 h 36"/>
                  <a:gd name="T4" fmla="*/ 24 w 60"/>
                  <a:gd name="T5" fmla="*/ 18 h 36"/>
                  <a:gd name="T6" fmla="*/ 0 w 60"/>
                  <a:gd name="T7" fmla="*/ 0 h 36"/>
                  <a:gd name="T8" fmla="*/ 0 60000 65536"/>
                  <a:gd name="T9" fmla="*/ 0 60000 65536"/>
                  <a:gd name="T10" fmla="*/ 0 60000 65536"/>
                  <a:gd name="T11" fmla="*/ 0 60000 65536"/>
                  <a:gd name="T12" fmla="*/ 0 w 60"/>
                  <a:gd name="T13" fmla="*/ 0 h 36"/>
                  <a:gd name="T14" fmla="*/ 60 w 60"/>
                  <a:gd name="T15" fmla="*/ 36 h 36"/>
                </a:gdLst>
                <a:ahLst/>
                <a:cxnLst>
                  <a:cxn ang="T8">
                    <a:pos x="T0" y="T1"/>
                  </a:cxn>
                  <a:cxn ang="T9">
                    <a:pos x="T2" y="T3"/>
                  </a:cxn>
                  <a:cxn ang="T10">
                    <a:pos x="T4" y="T5"/>
                  </a:cxn>
                  <a:cxn ang="T11">
                    <a:pos x="T6" y="T7"/>
                  </a:cxn>
                </a:cxnLst>
                <a:rect l="T12" t="T13" r="T14" b="T15"/>
                <a:pathLst>
                  <a:path w="60" h="36">
                    <a:moveTo>
                      <a:pt x="60" y="36"/>
                    </a:moveTo>
                    <a:lnTo>
                      <a:pt x="42" y="27"/>
                    </a:lnTo>
                    <a:lnTo>
                      <a:pt x="24" y="18"/>
                    </a:lnTo>
                    <a:lnTo>
                      <a:pt x="0" y="0"/>
                    </a:lnTo>
                  </a:path>
                </a:pathLst>
              </a:custGeom>
              <a:noFill/>
              <a:ln w="9525">
                <a:solidFill>
                  <a:srgbClr val="000080"/>
                </a:solidFill>
                <a:round/>
                <a:headEnd/>
                <a:tailEnd/>
              </a:ln>
            </p:spPr>
            <p:txBody>
              <a:bodyPr/>
              <a:lstStyle/>
              <a:p>
                <a:endParaRPr lang="en-US"/>
              </a:p>
            </p:txBody>
          </p:sp>
          <p:sp>
            <p:nvSpPr>
              <p:cNvPr id="38006" name="Freeform 38"/>
              <p:cNvSpPr>
                <a:spLocks/>
              </p:cNvSpPr>
              <p:nvPr/>
            </p:nvSpPr>
            <p:spPr bwMode="auto">
              <a:xfrm>
                <a:off x="3962" y="1295"/>
                <a:ext cx="48" cy="45"/>
              </a:xfrm>
              <a:custGeom>
                <a:avLst/>
                <a:gdLst>
                  <a:gd name="T0" fmla="*/ 48 w 48"/>
                  <a:gd name="T1" fmla="*/ 45 h 45"/>
                  <a:gd name="T2" fmla="*/ 18 w 48"/>
                  <a:gd name="T3" fmla="*/ 18 h 45"/>
                  <a:gd name="T4" fmla="*/ 0 w 48"/>
                  <a:gd name="T5" fmla="*/ 0 h 45"/>
                  <a:gd name="T6" fmla="*/ 0 60000 65536"/>
                  <a:gd name="T7" fmla="*/ 0 60000 65536"/>
                  <a:gd name="T8" fmla="*/ 0 60000 65536"/>
                  <a:gd name="T9" fmla="*/ 0 w 48"/>
                  <a:gd name="T10" fmla="*/ 0 h 45"/>
                  <a:gd name="T11" fmla="*/ 48 w 48"/>
                  <a:gd name="T12" fmla="*/ 45 h 45"/>
                </a:gdLst>
                <a:ahLst/>
                <a:cxnLst>
                  <a:cxn ang="T6">
                    <a:pos x="T0" y="T1"/>
                  </a:cxn>
                  <a:cxn ang="T7">
                    <a:pos x="T2" y="T3"/>
                  </a:cxn>
                  <a:cxn ang="T8">
                    <a:pos x="T4" y="T5"/>
                  </a:cxn>
                </a:cxnLst>
                <a:rect l="T9" t="T10" r="T11" b="T12"/>
                <a:pathLst>
                  <a:path w="48" h="45">
                    <a:moveTo>
                      <a:pt x="48" y="45"/>
                    </a:moveTo>
                    <a:lnTo>
                      <a:pt x="18" y="18"/>
                    </a:lnTo>
                    <a:lnTo>
                      <a:pt x="0" y="0"/>
                    </a:lnTo>
                  </a:path>
                </a:pathLst>
              </a:custGeom>
              <a:noFill/>
              <a:ln w="9525">
                <a:solidFill>
                  <a:srgbClr val="000080"/>
                </a:solidFill>
                <a:round/>
                <a:headEnd/>
                <a:tailEnd/>
              </a:ln>
            </p:spPr>
            <p:txBody>
              <a:bodyPr/>
              <a:lstStyle/>
              <a:p>
                <a:endParaRPr lang="en-US"/>
              </a:p>
            </p:txBody>
          </p:sp>
          <p:sp>
            <p:nvSpPr>
              <p:cNvPr id="38007" name="Freeform 39"/>
              <p:cNvSpPr>
                <a:spLocks/>
              </p:cNvSpPr>
              <p:nvPr/>
            </p:nvSpPr>
            <p:spPr bwMode="auto">
              <a:xfrm>
                <a:off x="3956" y="1277"/>
                <a:ext cx="6" cy="18"/>
              </a:xfrm>
              <a:custGeom>
                <a:avLst/>
                <a:gdLst>
                  <a:gd name="T0" fmla="*/ 6 w 6"/>
                  <a:gd name="T1" fmla="*/ 18 h 18"/>
                  <a:gd name="T2" fmla="*/ 0 w 6"/>
                  <a:gd name="T3" fmla="*/ 9 h 18"/>
                  <a:gd name="T4" fmla="*/ 0 w 6"/>
                  <a:gd name="T5" fmla="*/ 0 h 18"/>
                  <a:gd name="T6" fmla="*/ 0 60000 65536"/>
                  <a:gd name="T7" fmla="*/ 0 60000 65536"/>
                  <a:gd name="T8" fmla="*/ 0 60000 65536"/>
                  <a:gd name="T9" fmla="*/ 0 w 6"/>
                  <a:gd name="T10" fmla="*/ 0 h 18"/>
                  <a:gd name="T11" fmla="*/ 6 w 6"/>
                  <a:gd name="T12" fmla="*/ 18 h 18"/>
                </a:gdLst>
                <a:ahLst/>
                <a:cxnLst>
                  <a:cxn ang="T6">
                    <a:pos x="T0" y="T1"/>
                  </a:cxn>
                  <a:cxn ang="T7">
                    <a:pos x="T2" y="T3"/>
                  </a:cxn>
                  <a:cxn ang="T8">
                    <a:pos x="T4" y="T5"/>
                  </a:cxn>
                </a:cxnLst>
                <a:rect l="T9" t="T10" r="T11" b="T12"/>
                <a:pathLst>
                  <a:path w="6" h="18">
                    <a:moveTo>
                      <a:pt x="6" y="18"/>
                    </a:moveTo>
                    <a:lnTo>
                      <a:pt x="0" y="9"/>
                    </a:lnTo>
                    <a:lnTo>
                      <a:pt x="0" y="0"/>
                    </a:lnTo>
                  </a:path>
                </a:pathLst>
              </a:custGeom>
              <a:noFill/>
              <a:ln w="9525">
                <a:solidFill>
                  <a:srgbClr val="000080"/>
                </a:solidFill>
                <a:round/>
                <a:headEnd/>
                <a:tailEnd/>
              </a:ln>
            </p:spPr>
            <p:txBody>
              <a:bodyPr/>
              <a:lstStyle/>
              <a:p>
                <a:endParaRPr lang="en-US"/>
              </a:p>
            </p:txBody>
          </p:sp>
          <p:sp>
            <p:nvSpPr>
              <p:cNvPr id="38008" name="Line 40"/>
              <p:cNvSpPr>
                <a:spLocks noChangeShapeType="1"/>
              </p:cNvSpPr>
              <p:nvPr/>
            </p:nvSpPr>
            <p:spPr bwMode="auto">
              <a:xfrm>
                <a:off x="3956" y="1277"/>
                <a:ext cx="1" cy="1"/>
              </a:xfrm>
              <a:prstGeom prst="line">
                <a:avLst/>
              </a:prstGeom>
              <a:noFill/>
              <a:ln w="9525">
                <a:solidFill>
                  <a:srgbClr val="000080"/>
                </a:solidFill>
                <a:round/>
                <a:headEnd/>
                <a:tailEnd/>
              </a:ln>
            </p:spPr>
            <p:txBody>
              <a:bodyPr/>
              <a:lstStyle/>
              <a:p>
                <a:endParaRPr lang="en-US"/>
              </a:p>
            </p:txBody>
          </p:sp>
          <p:sp>
            <p:nvSpPr>
              <p:cNvPr id="38009" name="Freeform 41"/>
              <p:cNvSpPr>
                <a:spLocks/>
              </p:cNvSpPr>
              <p:nvPr/>
            </p:nvSpPr>
            <p:spPr bwMode="auto">
              <a:xfrm>
                <a:off x="965" y="1791"/>
                <a:ext cx="18" cy="1"/>
              </a:xfrm>
              <a:custGeom>
                <a:avLst/>
                <a:gdLst>
                  <a:gd name="T0" fmla="*/ 0 w 18"/>
                  <a:gd name="T1" fmla="*/ 0 h 1"/>
                  <a:gd name="T2" fmla="*/ 6 w 18"/>
                  <a:gd name="T3" fmla="*/ 0 h 1"/>
                  <a:gd name="T4" fmla="*/ 18 w 18"/>
                  <a:gd name="T5" fmla="*/ 0 h 1"/>
                  <a:gd name="T6" fmla="*/ 0 60000 65536"/>
                  <a:gd name="T7" fmla="*/ 0 60000 65536"/>
                  <a:gd name="T8" fmla="*/ 0 60000 65536"/>
                  <a:gd name="T9" fmla="*/ 0 w 18"/>
                  <a:gd name="T10" fmla="*/ 0 h 1"/>
                  <a:gd name="T11" fmla="*/ 18 w 18"/>
                  <a:gd name="T12" fmla="*/ 1 h 1"/>
                </a:gdLst>
                <a:ahLst/>
                <a:cxnLst>
                  <a:cxn ang="T6">
                    <a:pos x="T0" y="T1"/>
                  </a:cxn>
                  <a:cxn ang="T7">
                    <a:pos x="T2" y="T3"/>
                  </a:cxn>
                  <a:cxn ang="T8">
                    <a:pos x="T4" y="T5"/>
                  </a:cxn>
                </a:cxnLst>
                <a:rect l="T9" t="T10" r="T11" b="T12"/>
                <a:pathLst>
                  <a:path w="18" h="1">
                    <a:moveTo>
                      <a:pt x="0" y="0"/>
                    </a:moveTo>
                    <a:lnTo>
                      <a:pt x="6" y="0"/>
                    </a:lnTo>
                    <a:lnTo>
                      <a:pt x="18" y="0"/>
                    </a:lnTo>
                  </a:path>
                </a:pathLst>
              </a:custGeom>
              <a:noFill/>
              <a:ln w="9525">
                <a:solidFill>
                  <a:srgbClr val="FF0000"/>
                </a:solidFill>
                <a:round/>
                <a:headEnd/>
                <a:tailEnd/>
              </a:ln>
            </p:spPr>
            <p:txBody>
              <a:bodyPr/>
              <a:lstStyle/>
              <a:p>
                <a:endParaRPr lang="en-US"/>
              </a:p>
            </p:txBody>
          </p:sp>
          <p:sp>
            <p:nvSpPr>
              <p:cNvPr id="38010" name="Freeform 42"/>
              <p:cNvSpPr>
                <a:spLocks/>
              </p:cNvSpPr>
              <p:nvPr/>
            </p:nvSpPr>
            <p:spPr bwMode="auto">
              <a:xfrm>
                <a:off x="983" y="1791"/>
                <a:ext cx="60" cy="1"/>
              </a:xfrm>
              <a:custGeom>
                <a:avLst/>
                <a:gdLst>
                  <a:gd name="T0" fmla="*/ 0 w 60"/>
                  <a:gd name="T1" fmla="*/ 0 h 1"/>
                  <a:gd name="T2" fmla="*/ 24 w 60"/>
                  <a:gd name="T3" fmla="*/ 0 h 1"/>
                  <a:gd name="T4" fmla="*/ 42 w 60"/>
                  <a:gd name="T5" fmla="*/ 0 h 1"/>
                  <a:gd name="T6" fmla="*/ 6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0" y="0"/>
                    </a:moveTo>
                    <a:lnTo>
                      <a:pt x="24" y="0"/>
                    </a:lnTo>
                    <a:lnTo>
                      <a:pt x="42" y="0"/>
                    </a:lnTo>
                    <a:lnTo>
                      <a:pt x="60" y="0"/>
                    </a:lnTo>
                  </a:path>
                </a:pathLst>
              </a:custGeom>
              <a:noFill/>
              <a:ln w="9525">
                <a:solidFill>
                  <a:srgbClr val="FF0000"/>
                </a:solidFill>
                <a:round/>
                <a:headEnd/>
                <a:tailEnd/>
              </a:ln>
            </p:spPr>
            <p:txBody>
              <a:bodyPr/>
              <a:lstStyle/>
              <a:p>
                <a:endParaRPr lang="en-US"/>
              </a:p>
            </p:txBody>
          </p:sp>
          <p:sp>
            <p:nvSpPr>
              <p:cNvPr id="38011" name="Freeform 43"/>
              <p:cNvSpPr>
                <a:spLocks/>
              </p:cNvSpPr>
              <p:nvPr/>
            </p:nvSpPr>
            <p:spPr bwMode="auto">
              <a:xfrm>
                <a:off x="1043" y="1791"/>
                <a:ext cx="120" cy="1"/>
              </a:xfrm>
              <a:custGeom>
                <a:avLst/>
                <a:gdLst>
                  <a:gd name="T0" fmla="*/ 0 w 120"/>
                  <a:gd name="T1" fmla="*/ 0 h 1"/>
                  <a:gd name="T2" fmla="*/ 54 w 120"/>
                  <a:gd name="T3" fmla="*/ 0 h 1"/>
                  <a:gd name="T4" fmla="*/ 84 w 120"/>
                  <a:gd name="T5" fmla="*/ 0 h 1"/>
                  <a:gd name="T6" fmla="*/ 120 w 120"/>
                  <a:gd name="T7" fmla="*/ 0 h 1"/>
                  <a:gd name="T8" fmla="*/ 0 60000 65536"/>
                  <a:gd name="T9" fmla="*/ 0 60000 65536"/>
                  <a:gd name="T10" fmla="*/ 0 60000 65536"/>
                  <a:gd name="T11" fmla="*/ 0 60000 65536"/>
                  <a:gd name="T12" fmla="*/ 0 w 120"/>
                  <a:gd name="T13" fmla="*/ 0 h 1"/>
                  <a:gd name="T14" fmla="*/ 120 w 120"/>
                  <a:gd name="T15" fmla="*/ 1 h 1"/>
                </a:gdLst>
                <a:ahLst/>
                <a:cxnLst>
                  <a:cxn ang="T8">
                    <a:pos x="T0" y="T1"/>
                  </a:cxn>
                  <a:cxn ang="T9">
                    <a:pos x="T2" y="T3"/>
                  </a:cxn>
                  <a:cxn ang="T10">
                    <a:pos x="T4" y="T5"/>
                  </a:cxn>
                  <a:cxn ang="T11">
                    <a:pos x="T6" y="T7"/>
                  </a:cxn>
                </a:cxnLst>
                <a:rect l="T12" t="T13" r="T14" b="T15"/>
                <a:pathLst>
                  <a:path w="120" h="1">
                    <a:moveTo>
                      <a:pt x="0" y="0"/>
                    </a:moveTo>
                    <a:lnTo>
                      <a:pt x="54" y="0"/>
                    </a:lnTo>
                    <a:lnTo>
                      <a:pt x="84" y="0"/>
                    </a:lnTo>
                    <a:lnTo>
                      <a:pt x="120" y="0"/>
                    </a:lnTo>
                  </a:path>
                </a:pathLst>
              </a:custGeom>
              <a:noFill/>
              <a:ln w="9525">
                <a:solidFill>
                  <a:srgbClr val="FF0000"/>
                </a:solidFill>
                <a:round/>
                <a:headEnd/>
                <a:tailEnd/>
              </a:ln>
            </p:spPr>
            <p:txBody>
              <a:bodyPr/>
              <a:lstStyle/>
              <a:p>
                <a:endParaRPr lang="en-US"/>
              </a:p>
            </p:txBody>
          </p:sp>
          <p:sp>
            <p:nvSpPr>
              <p:cNvPr id="38012" name="Freeform 44"/>
              <p:cNvSpPr>
                <a:spLocks/>
              </p:cNvSpPr>
              <p:nvPr/>
            </p:nvSpPr>
            <p:spPr bwMode="auto">
              <a:xfrm>
                <a:off x="1163" y="1791"/>
                <a:ext cx="192" cy="1"/>
              </a:xfrm>
              <a:custGeom>
                <a:avLst/>
                <a:gdLst>
                  <a:gd name="T0" fmla="*/ 0 w 192"/>
                  <a:gd name="T1" fmla="*/ 0 h 1"/>
                  <a:gd name="T2" fmla="*/ 42 w 192"/>
                  <a:gd name="T3" fmla="*/ 0 h 1"/>
                  <a:gd name="T4" fmla="*/ 84 w 192"/>
                  <a:gd name="T5" fmla="*/ 0 h 1"/>
                  <a:gd name="T6" fmla="*/ 132 w 192"/>
                  <a:gd name="T7" fmla="*/ 0 h 1"/>
                  <a:gd name="T8" fmla="*/ 192 w 192"/>
                  <a:gd name="T9" fmla="*/ 0 h 1"/>
                  <a:gd name="T10" fmla="*/ 0 60000 65536"/>
                  <a:gd name="T11" fmla="*/ 0 60000 65536"/>
                  <a:gd name="T12" fmla="*/ 0 60000 65536"/>
                  <a:gd name="T13" fmla="*/ 0 60000 65536"/>
                  <a:gd name="T14" fmla="*/ 0 60000 65536"/>
                  <a:gd name="T15" fmla="*/ 0 w 192"/>
                  <a:gd name="T16" fmla="*/ 0 h 1"/>
                  <a:gd name="T17" fmla="*/ 192 w 192"/>
                  <a:gd name="T18" fmla="*/ 1 h 1"/>
                </a:gdLst>
                <a:ahLst/>
                <a:cxnLst>
                  <a:cxn ang="T10">
                    <a:pos x="T0" y="T1"/>
                  </a:cxn>
                  <a:cxn ang="T11">
                    <a:pos x="T2" y="T3"/>
                  </a:cxn>
                  <a:cxn ang="T12">
                    <a:pos x="T4" y="T5"/>
                  </a:cxn>
                  <a:cxn ang="T13">
                    <a:pos x="T6" y="T7"/>
                  </a:cxn>
                  <a:cxn ang="T14">
                    <a:pos x="T8" y="T9"/>
                  </a:cxn>
                </a:cxnLst>
                <a:rect l="T15" t="T16" r="T17" b="T18"/>
                <a:pathLst>
                  <a:path w="192" h="1">
                    <a:moveTo>
                      <a:pt x="0" y="0"/>
                    </a:moveTo>
                    <a:lnTo>
                      <a:pt x="42" y="0"/>
                    </a:lnTo>
                    <a:lnTo>
                      <a:pt x="84" y="0"/>
                    </a:lnTo>
                    <a:lnTo>
                      <a:pt x="132" y="0"/>
                    </a:lnTo>
                    <a:lnTo>
                      <a:pt x="192" y="0"/>
                    </a:lnTo>
                  </a:path>
                </a:pathLst>
              </a:custGeom>
              <a:noFill/>
              <a:ln w="9525">
                <a:solidFill>
                  <a:srgbClr val="FF0000"/>
                </a:solidFill>
                <a:round/>
                <a:headEnd/>
                <a:tailEnd/>
              </a:ln>
            </p:spPr>
            <p:txBody>
              <a:bodyPr/>
              <a:lstStyle/>
              <a:p>
                <a:endParaRPr lang="en-US"/>
              </a:p>
            </p:txBody>
          </p:sp>
          <p:sp>
            <p:nvSpPr>
              <p:cNvPr id="38013" name="Freeform 45"/>
              <p:cNvSpPr>
                <a:spLocks/>
              </p:cNvSpPr>
              <p:nvPr/>
            </p:nvSpPr>
            <p:spPr bwMode="auto">
              <a:xfrm>
                <a:off x="1355" y="1791"/>
                <a:ext cx="311" cy="18"/>
              </a:xfrm>
              <a:custGeom>
                <a:avLst/>
                <a:gdLst>
                  <a:gd name="T0" fmla="*/ 0 w 311"/>
                  <a:gd name="T1" fmla="*/ 0 h 18"/>
                  <a:gd name="T2" fmla="*/ 66 w 311"/>
                  <a:gd name="T3" fmla="*/ 0 h 18"/>
                  <a:gd name="T4" fmla="*/ 138 w 311"/>
                  <a:gd name="T5" fmla="*/ 9 h 18"/>
                  <a:gd name="T6" fmla="*/ 222 w 311"/>
                  <a:gd name="T7" fmla="*/ 9 h 18"/>
                  <a:gd name="T8" fmla="*/ 311 w 311"/>
                  <a:gd name="T9" fmla="*/ 18 h 18"/>
                  <a:gd name="T10" fmla="*/ 0 60000 65536"/>
                  <a:gd name="T11" fmla="*/ 0 60000 65536"/>
                  <a:gd name="T12" fmla="*/ 0 60000 65536"/>
                  <a:gd name="T13" fmla="*/ 0 60000 65536"/>
                  <a:gd name="T14" fmla="*/ 0 60000 65536"/>
                  <a:gd name="T15" fmla="*/ 0 w 311"/>
                  <a:gd name="T16" fmla="*/ 0 h 18"/>
                  <a:gd name="T17" fmla="*/ 311 w 311"/>
                  <a:gd name="T18" fmla="*/ 18 h 18"/>
                </a:gdLst>
                <a:ahLst/>
                <a:cxnLst>
                  <a:cxn ang="T10">
                    <a:pos x="T0" y="T1"/>
                  </a:cxn>
                  <a:cxn ang="T11">
                    <a:pos x="T2" y="T3"/>
                  </a:cxn>
                  <a:cxn ang="T12">
                    <a:pos x="T4" y="T5"/>
                  </a:cxn>
                  <a:cxn ang="T13">
                    <a:pos x="T6" y="T7"/>
                  </a:cxn>
                  <a:cxn ang="T14">
                    <a:pos x="T8" y="T9"/>
                  </a:cxn>
                </a:cxnLst>
                <a:rect l="T15" t="T16" r="T17" b="T18"/>
                <a:pathLst>
                  <a:path w="311" h="18">
                    <a:moveTo>
                      <a:pt x="0" y="0"/>
                    </a:moveTo>
                    <a:lnTo>
                      <a:pt x="66" y="0"/>
                    </a:lnTo>
                    <a:lnTo>
                      <a:pt x="138" y="9"/>
                    </a:lnTo>
                    <a:lnTo>
                      <a:pt x="222" y="9"/>
                    </a:lnTo>
                    <a:lnTo>
                      <a:pt x="311" y="18"/>
                    </a:lnTo>
                  </a:path>
                </a:pathLst>
              </a:custGeom>
              <a:noFill/>
              <a:ln w="9525">
                <a:solidFill>
                  <a:srgbClr val="FF0000"/>
                </a:solidFill>
                <a:round/>
                <a:headEnd/>
                <a:tailEnd/>
              </a:ln>
            </p:spPr>
            <p:txBody>
              <a:bodyPr/>
              <a:lstStyle/>
              <a:p>
                <a:endParaRPr lang="en-US"/>
              </a:p>
            </p:txBody>
          </p:sp>
          <p:sp>
            <p:nvSpPr>
              <p:cNvPr id="38014" name="Freeform 46"/>
              <p:cNvSpPr>
                <a:spLocks/>
              </p:cNvSpPr>
              <p:nvPr/>
            </p:nvSpPr>
            <p:spPr bwMode="auto">
              <a:xfrm>
                <a:off x="1666" y="1809"/>
                <a:ext cx="468" cy="27"/>
              </a:xfrm>
              <a:custGeom>
                <a:avLst/>
                <a:gdLst>
                  <a:gd name="T0" fmla="*/ 0 w 468"/>
                  <a:gd name="T1" fmla="*/ 0 h 27"/>
                  <a:gd name="T2" fmla="*/ 102 w 468"/>
                  <a:gd name="T3" fmla="*/ 9 h 27"/>
                  <a:gd name="T4" fmla="*/ 210 w 468"/>
                  <a:gd name="T5" fmla="*/ 9 h 27"/>
                  <a:gd name="T6" fmla="*/ 330 w 468"/>
                  <a:gd name="T7" fmla="*/ 18 h 27"/>
                  <a:gd name="T8" fmla="*/ 396 w 468"/>
                  <a:gd name="T9" fmla="*/ 18 h 27"/>
                  <a:gd name="T10" fmla="*/ 468 w 468"/>
                  <a:gd name="T11" fmla="*/ 27 h 27"/>
                  <a:gd name="T12" fmla="*/ 0 60000 65536"/>
                  <a:gd name="T13" fmla="*/ 0 60000 65536"/>
                  <a:gd name="T14" fmla="*/ 0 60000 65536"/>
                  <a:gd name="T15" fmla="*/ 0 60000 65536"/>
                  <a:gd name="T16" fmla="*/ 0 60000 65536"/>
                  <a:gd name="T17" fmla="*/ 0 60000 65536"/>
                  <a:gd name="T18" fmla="*/ 0 w 468"/>
                  <a:gd name="T19" fmla="*/ 0 h 27"/>
                  <a:gd name="T20" fmla="*/ 468 w 46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68" h="27">
                    <a:moveTo>
                      <a:pt x="0" y="0"/>
                    </a:moveTo>
                    <a:lnTo>
                      <a:pt x="102" y="9"/>
                    </a:lnTo>
                    <a:lnTo>
                      <a:pt x="210" y="9"/>
                    </a:lnTo>
                    <a:lnTo>
                      <a:pt x="330" y="18"/>
                    </a:lnTo>
                    <a:lnTo>
                      <a:pt x="396" y="18"/>
                    </a:lnTo>
                    <a:lnTo>
                      <a:pt x="468" y="27"/>
                    </a:lnTo>
                  </a:path>
                </a:pathLst>
              </a:custGeom>
              <a:noFill/>
              <a:ln w="9525">
                <a:solidFill>
                  <a:srgbClr val="FF0000"/>
                </a:solidFill>
                <a:round/>
                <a:headEnd/>
                <a:tailEnd/>
              </a:ln>
            </p:spPr>
            <p:txBody>
              <a:bodyPr/>
              <a:lstStyle/>
              <a:p>
                <a:endParaRPr lang="en-US"/>
              </a:p>
            </p:txBody>
          </p:sp>
          <p:sp>
            <p:nvSpPr>
              <p:cNvPr id="38015" name="Freeform 47"/>
              <p:cNvSpPr>
                <a:spLocks/>
              </p:cNvSpPr>
              <p:nvPr/>
            </p:nvSpPr>
            <p:spPr bwMode="auto">
              <a:xfrm>
                <a:off x="2134" y="1836"/>
                <a:ext cx="707" cy="54"/>
              </a:xfrm>
              <a:custGeom>
                <a:avLst/>
                <a:gdLst>
                  <a:gd name="T0" fmla="*/ 0 w 707"/>
                  <a:gd name="T1" fmla="*/ 0 h 54"/>
                  <a:gd name="T2" fmla="*/ 78 w 707"/>
                  <a:gd name="T3" fmla="*/ 9 h 54"/>
                  <a:gd name="T4" fmla="*/ 168 w 707"/>
                  <a:gd name="T5" fmla="*/ 9 h 54"/>
                  <a:gd name="T6" fmla="*/ 258 w 707"/>
                  <a:gd name="T7" fmla="*/ 18 h 54"/>
                  <a:gd name="T8" fmla="*/ 353 w 707"/>
                  <a:gd name="T9" fmla="*/ 27 h 54"/>
                  <a:gd name="T10" fmla="*/ 449 w 707"/>
                  <a:gd name="T11" fmla="*/ 36 h 54"/>
                  <a:gd name="T12" fmla="*/ 539 w 707"/>
                  <a:gd name="T13" fmla="*/ 36 h 54"/>
                  <a:gd name="T14" fmla="*/ 629 w 707"/>
                  <a:gd name="T15" fmla="*/ 45 h 54"/>
                  <a:gd name="T16" fmla="*/ 707 w 707"/>
                  <a:gd name="T17" fmla="*/ 54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7"/>
                  <a:gd name="T28" fmla="*/ 0 h 54"/>
                  <a:gd name="T29" fmla="*/ 707 w 707"/>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7" h="54">
                    <a:moveTo>
                      <a:pt x="0" y="0"/>
                    </a:moveTo>
                    <a:lnTo>
                      <a:pt x="78" y="9"/>
                    </a:lnTo>
                    <a:lnTo>
                      <a:pt x="168" y="9"/>
                    </a:lnTo>
                    <a:lnTo>
                      <a:pt x="258" y="18"/>
                    </a:lnTo>
                    <a:lnTo>
                      <a:pt x="353" y="27"/>
                    </a:lnTo>
                    <a:lnTo>
                      <a:pt x="449" y="36"/>
                    </a:lnTo>
                    <a:lnTo>
                      <a:pt x="539" y="36"/>
                    </a:lnTo>
                    <a:lnTo>
                      <a:pt x="629" y="45"/>
                    </a:lnTo>
                    <a:lnTo>
                      <a:pt x="707" y="54"/>
                    </a:lnTo>
                  </a:path>
                </a:pathLst>
              </a:custGeom>
              <a:noFill/>
              <a:ln w="9525">
                <a:solidFill>
                  <a:srgbClr val="FF0000"/>
                </a:solidFill>
                <a:round/>
                <a:headEnd/>
                <a:tailEnd/>
              </a:ln>
            </p:spPr>
            <p:txBody>
              <a:bodyPr/>
              <a:lstStyle/>
              <a:p>
                <a:endParaRPr lang="en-US"/>
              </a:p>
            </p:txBody>
          </p:sp>
          <p:sp>
            <p:nvSpPr>
              <p:cNvPr id="38016" name="Freeform 48"/>
              <p:cNvSpPr>
                <a:spLocks/>
              </p:cNvSpPr>
              <p:nvPr/>
            </p:nvSpPr>
            <p:spPr bwMode="auto">
              <a:xfrm>
                <a:off x="2841" y="1890"/>
                <a:ext cx="491" cy="54"/>
              </a:xfrm>
              <a:custGeom>
                <a:avLst/>
                <a:gdLst>
                  <a:gd name="T0" fmla="*/ 0 w 491"/>
                  <a:gd name="T1" fmla="*/ 0 h 54"/>
                  <a:gd name="T2" fmla="*/ 72 w 491"/>
                  <a:gd name="T3" fmla="*/ 9 h 54"/>
                  <a:gd name="T4" fmla="*/ 138 w 491"/>
                  <a:gd name="T5" fmla="*/ 9 h 54"/>
                  <a:gd name="T6" fmla="*/ 258 w 491"/>
                  <a:gd name="T7" fmla="*/ 27 h 54"/>
                  <a:gd name="T8" fmla="*/ 372 w 491"/>
                  <a:gd name="T9" fmla="*/ 36 h 54"/>
                  <a:gd name="T10" fmla="*/ 491 w 491"/>
                  <a:gd name="T11" fmla="*/ 54 h 54"/>
                  <a:gd name="T12" fmla="*/ 0 60000 65536"/>
                  <a:gd name="T13" fmla="*/ 0 60000 65536"/>
                  <a:gd name="T14" fmla="*/ 0 60000 65536"/>
                  <a:gd name="T15" fmla="*/ 0 60000 65536"/>
                  <a:gd name="T16" fmla="*/ 0 60000 65536"/>
                  <a:gd name="T17" fmla="*/ 0 60000 65536"/>
                  <a:gd name="T18" fmla="*/ 0 w 491"/>
                  <a:gd name="T19" fmla="*/ 0 h 54"/>
                  <a:gd name="T20" fmla="*/ 491 w 49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491" h="54">
                    <a:moveTo>
                      <a:pt x="0" y="0"/>
                    </a:moveTo>
                    <a:lnTo>
                      <a:pt x="72" y="9"/>
                    </a:lnTo>
                    <a:lnTo>
                      <a:pt x="138" y="9"/>
                    </a:lnTo>
                    <a:lnTo>
                      <a:pt x="258" y="27"/>
                    </a:lnTo>
                    <a:lnTo>
                      <a:pt x="372" y="36"/>
                    </a:lnTo>
                    <a:lnTo>
                      <a:pt x="491" y="54"/>
                    </a:lnTo>
                  </a:path>
                </a:pathLst>
              </a:custGeom>
              <a:noFill/>
              <a:ln w="9525">
                <a:solidFill>
                  <a:srgbClr val="FF0000"/>
                </a:solidFill>
                <a:round/>
                <a:headEnd/>
                <a:tailEnd/>
              </a:ln>
            </p:spPr>
            <p:txBody>
              <a:bodyPr/>
              <a:lstStyle/>
              <a:p>
                <a:endParaRPr lang="en-US"/>
              </a:p>
            </p:txBody>
          </p:sp>
          <p:sp>
            <p:nvSpPr>
              <p:cNvPr id="38017" name="Freeform 49"/>
              <p:cNvSpPr>
                <a:spLocks/>
              </p:cNvSpPr>
              <p:nvPr/>
            </p:nvSpPr>
            <p:spPr bwMode="auto">
              <a:xfrm>
                <a:off x="3332" y="1944"/>
                <a:ext cx="486" cy="108"/>
              </a:xfrm>
              <a:custGeom>
                <a:avLst/>
                <a:gdLst>
                  <a:gd name="T0" fmla="*/ 0 w 486"/>
                  <a:gd name="T1" fmla="*/ 0 h 108"/>
                  <a:gd name="T2" fmla="*/ 66 w 486"/>
                  <a:gd name="T3" fmla="*/ 9 h 108"/>
                  <a:gd name="T4" fmla="*/ 132 w 486"/>
                  <a:gd name="T5" fmla="*/ 27 h 108"/>
                  <a:gd name="T6" fmla="*/ 264 w 486"/>
                  <a:gd name="T7" fmla="*/ 54 h 108"/>
                  <a:gd name="T8" fmla="*/ 330 w 486"/>
                  <a:gd name="T9" fmla="*/ 63 h 108"/>
                  <a:gd name="T10" fmla="*/ 390 w 486"/>
                  <a:gd name="T11" fmla="*/ 81 h 108"/>
                  <a:gd name="T12" fmla="*/ 444 w 486"/>
                  <a:gd name="T13" fmla="*/ 90 h 108"/>
                  <a:gd name="T14" fmla="*/ 486 w 486"/>
                  <a:gd name="T15" fmla="*/ 108 h 108"/>
                  <a:gd name="T16" fmla="*/ 0 60000 65536"/>
                  <a:gd name="T17" fmla="*/ 0 60000 65536"/>
                  <a:gd name="T18" fmla="*/ 0 60000 65536"/>
                  <a:gd name="T19" fmla="*/ 0 60000 65536"/>
                  <a:gd name="T20" fmla="*/ 0 60000 65536"/>
                  <a:gd name="T21" fmla="*/ 0 60000 65536"/>
                  <a:gd name="T22" fmla="*/ 0 60000 65536"/>
                  <a:gd name="T23" fmla="*/ 0 60000 65536"/>
                  <a:gd name="T24" fmla="*/ 0 w 486"/>
                  <a:gd name="T25" fmla="*/ 0 h 108"/>
                  <a:gd name="T26" fmla="*/ 486 w 486"/>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6" h="108">
                    <a:moveTo>
                      <a:pt x="0" y="0"/>
                    </a:moveTo>
                    <a:lnTo>
                      <a:pt x="66" y="9"/>
                    </a:lnTo>
                    <a:lnTo>
                      <a:pt x="132" y="27"/>
                    </a:lnTo>
                    <a:lnTo>
                      <a:pt x="264" y="54"/>
                    </a:lnTo>
                    <a:lnTo>
                      <a:pt x="330" y="63"/>
                    </a:lnTo>
                    <a:lnTo>
                      <a:pt x="390" y="81"/>
                    </a:lnTo>
                    <a:lnTo>
                      <a:pt x="444" y="90"/>
                    </a:lnTo>
                    <a:lnTo>
                      <a:pt x="486" y="108"/>
                    </a:lnTo>
                  </a:path>
                </a:pathLst>
              </a:custGeom>
              <a:noFill/>
              <a:ln w="9525">
                <a:solidFill>
                  <a:srgbClr val="FF0000"/>
                </a:solidFill>
                <a:round/>
                <a:headEnd/>
                <a:tailEnd/>
              </a:ln>
            </p:spPr>
            <p:txBody>
              <a:bodyPr/>
              <a:lstStyle/>
              <a:p>
                <a:endParaRPr lang="en-US"/>
              </a:p>
            </p:txBody>
          </p:sp>
          <p:sp>
            <p:nvSpPr>
              <p:cNvPr id="38018" name="Freeform 50"/>
              <p:cNvSpPr>
                <a:spLocks/>
              </p:cNvSpPr>
              <p:nvPr/>
            </p:nvSpPr>
            <p:spPr bwMode="auto">
              <a:xfrm>
                <a:off x="3818" y="2052"/>
                <a:ext cx="126" cy="109"/>
              </a:xfrm>
              <a:custGeom>
                <a:avLst/>
                <a:gdLst>
                  <a:gd name="T0" fmla="*/ 0 w 126"/>
                  <a:gd name="T1" fmla="*/ 0 h 109"/>
                  <a:gd name="T2" fmla="*/ 6 w 126"/>
                  <a:gd name="T3" fmla="*/ 0 h 109"/>
                  <a:gd name="T4" fmla="*/ 18 w 126"/>
                  <a:gd name="T5" fmla="*/ 0 h 109"/>
                  <a:gd name="T6" fmla="*/ 42 w 126"/>
                  <a:gd name="T7" fmla="*/ 9 h 109"/>
                  <a:gd name="T8" fmla="*/ 60 w 126"/>
                  <a:gd name="T9" fmla="*/ 9 h 109"/>
                  <a:gd name="T10" fmla="*/ 84 w 126"/>
                  <a:gd name="T11" fmla="*/ 27 h 109"/>
                  <a:gd name="T12" fmla="*/ 108 w 126"/>
                  <a:gd name="T13" fmla="*/ 45 h 109"/>
                  <a:gd name="T14" fmla="*/ 120 w 126"/>
                  <a:gd name="T15" fmla="*/ 73 h 109"/>
                  <a:gd name="T16" fmla="*/ 126 w 126"/>
                  <a:gd name="T17" fmla="*/ 109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109"/>
                  <a:gd name="T29" fmla="*/ 126 w 126"/>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109">
                    <a:moveTo>
                      <a:pt x="0" y="0"/>
                    </a:moveTo>
                    <a:lnTo>
                      <a:pt x="6" y="0"/>
                    </a:lnTo>
                    <a:lnTo>
                      <a:pt x="18" y="0"/>
                    </a:lnTo>
                    <a:lnTo>
                      <a:pt x="42" y="9"/>
                    </a:lnTo>
                    <a:lnTo>
                      <a:pt x="60" y="9"/>
                    </a:lnTo>
                    <a:lnTo>
                      <a:pt x="84" y="27"/>
                    </a:lnTo>
                    <a:lnTo>
                      <a:pt x="108" y="45"/>
                    </a:lnTo>
                    <a:lnTo>
                      <a:pt x="120" y="73"/>
                    </a:lnTo>
                    <a:lnTo>
                      <a:pt x="126" y="109"/>
                    </a:lnTo>
                  </a:path>
                </a:pathLst>
              </a:custGeom>
              <a:noFill/>
              <a:ln w="9525">
                <a:solidFill>
                  <a:srgbClr val="FF0000"/>
                </a:solidFill>
                <a:round/>
                <a:headEnd/>
                <a:tailEnd/>
              </a:ln>
            </p:spPr>
            <p:txBody>
              <a:bodyPr/>
              <a:lstStyle/>
              <a:p>
                <a:endParaRPr lang="en-US"/>
              </a:p>
            </p:txBody>
          </p:sp>
          <p:sp>
            <p:nvSpPr>
              <p:cNvPr id="38019" name="Freeform 51"/>
              <p:cNvSpPr>
                <a:spLocks/>
              </p:cNvSpPr>
              <p:nvPr/>
            </p:nvSpPr>
            <p:spPr bwMode="auto">
              <a:xfrm>
                <a:off x="5022" y="163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0" name="Freeform 52"/>
              <p:cNvSpPr>
                <a:spLocks/>
              </p:cNvSpPr>
              <p:nvPr/>
            </p:nvSpPr>
            <p:spPr bwMode="auto">
              <a:xfrm>
                <a:off x="4891" y="162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1" name="Freeform 53"/>
              <p:cNvSpPr>
                <a:spLocks/>
              </p:cNvSpPr>
              <p:nvPr/>
            </p:nvSpPr>
            <p:spPr bwMode="auto">
              <a:xfrm>
                <a:off x="4753" y="1584"/>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2" name="Freeform 54"/>
              <p:cNvSpPr>
                <a:spLocks/>
              </p:cNvSpPr>
              <p:nvPr/>
            </p:nvSpPr>
            <p:spPr bwMode="auto">
              <a:xfrm>
                <a:off x="4609" y="1557"/>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3" name="Freeform 55"/>
              <p:cNvSpPr>
                <a:spLocks/>
              </p:cNvSpPr>
              <p:nvPr/>
            </p:nvSpPr>
            <p:spPr bwMode="auto">
              <a:xfrm>
                <a:off x="4471" y="15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4" name="Freeform 56"/>
              <p:cNvSpPr>
                <a:spLocks/>
              </p:cNvSpPr>
              <p:nvPr/>
            </p:nvSpPr>
            <p:spPr bwMode="auto">
              <a:xfrm>
                <a:off x="4327" y="1475"/>
                <a:ext cx="36" cy="55"/>
              </a:xfrm>
              <a:custGeom>
                <a:avLst/>
                <a:gdLst>
                  <a:gd name="T0" fmla="*/ 18 w 36"/>
                  <a:gd name="T1" fmla="*/ 0 h 55"/>
                  <a:gd name="T2" fmla="*/ 36 w 36"/>
                  <a:gd name="T3" fmla="*/ 27 h 55"/>
                  <a:gd name="T4" fmla="*/ 18 w 36"/>
                  <a:gd name="T5" fmla="*/ 55 h 55"/>
                  <a:gd name="T6" fmla="*/ 0 w 36"/>
                  <a:gd name="T7" fmla="*/ 27 h 55"/>
                  <a:gd name="T8" fmla="*/ 18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18" y="0"/>
                    </a:moveTo>
                    <a:lnTo>
                      <a:pt x="36" y="27"/>
                    </a:lnTo>
                    <a:lnTo>
                      <a:pt x="18" y="55"/>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5" name="Freeform 57"/>
              <p:cNvSpPr>
                <a:spLocks/>
              </p:cNvSpPr>
              <p:nvPr/>
            </p:nvSpPr>
            <p:spPr bwMode="auto">
              <a:xfrm>
                <a:off x="4189" y="14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6" name="Freeform 58"/>
              <p:cNvSpPr>
                <a:spLocks/>
              </p:cNvSpPr>
              <p:nvPr/>
            </p:nvSpPr>
            <p:spPr bwMode="auto">
              <a:xfrm>
                <a:off x="4052" y="1349"/>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7" name="Freeform 59"/>
              <p:cNvSpPr>
                <a:spLocks/>
              </p:cNvSpPr>
              <p:nvPr/>
            </p:nvSpPr>
            <p:spPr bwMode="auto">
              <a:xfrm>
                <a:off x="3992" y="1313"/>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8" name="Freeform 60"/>
              <p:cNvSpPr>
                <a:spLocks/>
              </p:cNvSpPr>
              <p:nvPr/>
            </p:nvSpPr>
            <p:spPr bwMode="auto">
              <a:xfrm>
                <a:off x="3944" y="126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9" name="Freeform 61"/>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0" name="Freeform 62"/>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1" name="Rectangle 63"/>
              <p:cNvSpPr>
                <a:spLocks noChangeArrowheads="1"/>
              </p:cNvSpPr>
              <p:nvPr/>
            </p:nvSpPr>
            <p:spPr bwMode="auto">
              <a:xfrm>
                <a:off x="94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2" name="Rectangle 64"/>
              <p:cNvSpPr>
                <a:spLocks noChangeArrowheads="1"/>
              </p:cNvSpPr>
              <p:nvPr/>
            </p:nvSpPr>
            <p:spPr bwMode="auto">
              <a:xfrm>
                <a:off x="96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3" name="Rectangle 65"/>
              <p:cNvSpPr>
                <a:spLocks noChangeArrowheads="1"/>
              </p:cNvSpPr>
              <p:nvPr/>
            </p:nvSpPr>
            <p:spPr bwMode="auto">
              <a:xfrm>
                <a:off x="102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4" name="Rectangle 66"/>
              <p:cNvSpPr>
                <a:spLocks noChangeArrowheads="1"/>
              </p:cNvSpPr>
              <p:nvPr/>
            </p:nvSpPr>
            <p:spPr bwMode="auto">
              <a:xfrm>
                <a:off x="114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5" name="Rectangle 67"/>
              <p:cNvSpPr>
                <a:spLocks noChangeArrowheads="1"/>
              </p:cNvSpPr>
              <p:nvPr/>
            </p:nvSpPr>
            <p:spPr bwMode="auto">
              <a:xfrm>
                <a:off x="133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6" name="Rectangle 68"/>
              <p:cNvSpPr>
                <a:spLocks noChangeArrowheads="1"/>
              </p:cNvSpPr>
              <p:nvPr/>
            </p:nvSpPr>
            <p:spPr bwMode="auto">
              <a:xfrm>
                <a:off x="1648" y="1782"/>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7" name="Rectangle 69"/>
              <p:cNvSpPr>
                <a:spLocks noChangeArrowheads="1"/>
              </p:cNvSpPr>
              <p:nvPr/>
            </p:nvSpPr>
            <p:spPr bwMode="auto">
              <a:xfrm>
                <a:off x="2116" y="1809"/>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8" name="Rectangle 70"/>
              <p:cNvSpPr>
                <a:spLocks noChangeArrowheads="1"/>
              </p:cNvSpPr>
              <p:nvPr/>
            </p:nvSpPr>
            <p:spPr bwMode="auto">
              <a:xfrm>
                <a:off x="2823" y="1863"/>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9" name="Rectangle 71"/>
              <p:cNvSpPr>
                <a:spLocks noChangeArrowheads="1"/>
              </p:cNvSpPr>
              <p:nvPr/>
            </p:nvSpPr>
            <p:spPr bwMode="auto">
              <a:xfrm>
                <a:off x="3314" y="1917"/>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0" name="Rectangle 72"/>
              <p:cNvSpPr>
                <a:spLocks noChangeArrowheads="1"/>
              </p:cNvSpPr>
              <p:nvPr/>
            </p:nvSpPr>
            <p:spPr bwMode="auto">
              <a:xfrm>
                <a:off x="3800" y="2025"/>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1" name="Rectangle 73"/>
              <p:cNvSpPr>
                <a:spLocks noChangeArrowheads="1"/>
              </p:cNvSpPr>
              <p:nvPr/>
            </p:nvSpPr>
            <p:spPr bwMode="auto">
              <a:xfrm>
                <a:off x="3926" y="213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2" name="Rectangle 74"/>
              <p:cNvSpPr>
                <a:spLocks noChangeArrowheads="1"/>
              </p:cNvSpPr>
              <p:nvPr/>
            </p:nvSpPr>
            <p:spPr bwMode="auto">
              <a:xfrm>
                <a:off x="636" y="3269"/>
                <a:ext cx="77"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a:t>
                </a:r>
                <a:endParaRPr lang="en-US" sz="1200"/>
              </a:p>
            </p:txBody>
          </p:sp>
          <p:sp>
            <p:nvSpPr>
              <p:cNvPr id="38043" name="Rectangle 75"/>
              <p:cNvSpPr>
                <a:spLocks noChangeArrowheads="1"/>
              </p:cNvSpPr>
              <p:nvPr/>
            </p:nvSpPr>
            <p:spPr bwMode="auto">
              <a:xfrm>
                <a:off x="552" y="285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$1,000</a:t>
                </a:r>
                <a:endParaRPr lang="en-US" sz="1200"/>
              </a:p>
            </p:txBody>
          </p:sp>
          <p:sp>
            <p:nvSpPr>
              <p:cNvPr id="38044" name="Rectangle 76"/>
              <p:cNvSpPr>
                <a:spLocks noChangeArrowheads="1"/>
              </p:cNvSpPr>
              <p:nvPr/>
            </p:nvSpPr>
            <p:spPr bwMode="auto">
              <a:xfrm>
                <a:off x="552" y="2440"/>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$2,000</a:t>
                </a:r>
                <a:endParaRPr lang="en-US" sz="1200"/>
              </a:p>
            </p:txBody>
          </p:sp>
          <p:sp>
            <p:nvSpPr>
              <p:cNvPr id="38045" name="Rectangle 77"/>
              <p:cNvSpPr>
                <a:spLocks noChangeArrowheads="1"/>
              </p:cNvSpPr>
              <p:nvPr/>
            </p:nvSpPr>
            <p:spPr bwMode="auto">
              <a:xfrm>
                <a:off x="552" y="202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$3,000</a:t>
                </a:r>
                <a:endParaRPr lang="en-US" sz="1200"/>
              </a:p>
            </p:txBody>
          </p:sp>
          <p:sp>
            <p:nvSpPr>
              <p:cNvPr id="38046" name="Rectangle 78"/>
              <p:cNvSpPr>
                <a:spLocks noChangeArrowheads="1"/>
              </p:cNvSpPr>
              <p:nvPr/>
            </p:nvSpPr>
            <p:spPr bwMode="auto">
              <a:xfrm>
                <a:off x="552" y="161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$4,000</a:t>
                </a:r>
                <a:endParaRPr lang="en-US" sz="1200"/>
              </a:p>
            </p:txBody>
          </p:sp>
          <p:sp>
            <p:nvSpPr>
              <p:cNvPr id="38047" name="Rectangle 79"/>
              <p:cNvSpPr>
                <a:spLocks noChangeArrowheads="1"/>
              </p:cNvSpPr>
              <p:nvPr/>
            </p:nvSpPr>
            <p:spPr bwMode="auto">
              <a:xfrm>
                <a:off x="552" y="1196"/>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$5,000</a:t>
                </a:r>
                <a:endParaRPr lang="en-US" sz="1200"/>
              </a:p>
            </p:txBody>
          </p:sp>
          <p:sp>
            <p:nvSpPr>
              <p:cNvPr id="38048" name="Rectangle 80"/>
              <p:cNvSpPr>
                <a:spLocks noChangeArrowheads="1"/>
              </p:cNvSpPr>
              <p:nvPr/>
            </p:nvSpPr>
            <p:spPr bwMode="auto">
              <a:xfrm>
                <a:off x="552" y="78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$6,000</a:t>
                </a:r>
                <a:endParaRPr lang="en-US" sz="1200"/>
              </a:p>
            </p:txBody>
          </p:sp>
          <p:sp>
            <p:nvSpPr>
              <p:cNvPr id="38049" name="Rectangle 81"/>
              <p:cNvSpPr>
                <a:spLocks noChangeArrowheads="1"/>
              </p:cNvSpPr>
              <p:nvPr/>
            </p:nvSpPr>
            <p:spPr bwMode="auto">
              <a:xfrm>
                <a:off x="911"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0.0</a:t>
                </a:r>
                <a:endParaRPr lang="en-US" sz="1200"/>
              </a:p>
            </p:txBody>
          </p:sp>
          <p:sp>
            <p:nvSpPr>
              <p:cNvPr id="38050" name="Rectangle 82"/>
              <p:cNvSpPr>
                <a:spLocks noChangeArrowheads="1"/>
              </p:cNvSpPr>
              <p:nvPr/>
            </p:nvSpPr>
            <p:spPr bwMode="auto">
              <a:xfrm>
                <a:off x="1337"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0.2</a:t>
                </a:r>
                <a:endParaRPr lang="en-US" sz="1200"/>
              </a:p>
            </p:txBody>
          </p:sp>
          <p:sp>
            <p:nvSpPr>
              <p:cNvPr id="38051" name="Rectangle 83"/>
              <p:cNvSpPr>
                <a:spLocks noChangeArrowheads="1"/>
              </p:cNvSpPr>
              <p:nvPr/>
            </p:nvSpPr>
            <p:spPr bwMode="auto">
              <a:xfrm>
                <a:off x="1762"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0.4</a:t>
                </a:r>
                <a:endParaRPr lang="en-US" sz="1200"/>
              </a:p>
            </p:txBody>
          </p:sp>
          <p:sp>
            <p:nvSpPr>
              <p:cNvPr id="38052" name="Rectangle 84"/>
              <p:cNvSpPr>
                <a:spLocks noChangeArrowheads="1"/>
              </p:cNvSpPr>
              <p:nvPr/>
            </p:nvSpPr>
            <p:spPr bwMode="auto">
              <a:xfrm>
                <a:off x="218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0.6</a:t>
                </a:r>
                <a:endParaRPr lang="en-US" sz="1200"/>
              </a:p>
            </p:txBody>
          </p:sp>
          <p:sp>
            <p:nvSpPr>
              <p:cNvPr id="38053" name="Rectangle 85"/>
              <p:cNvSpPr>
                <a:spLocks noChangeArrowheads="1"/>
              </p:cNvSpPr>
              <p:nvPr/>
            </p:nvSpPr>
            <p:spPr bwMode="auto">
              <a:xfrm>
                <a:off x="2613"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0.8</a:t>
                </a:r>
                <a:endParaRPr lang="en-US" sz="1200"/>
              </a:p>
            </p:txBody>
          </p:sp>
          <p:sp>
            <p:nvSpPr>
              <p:cNvPr id="38054" name="Rectangle 86"/>
              <p:cNvSpPr>
                <a:spLocks noChangeArrowheads="1"/>
              </p:cNvSpPr>
              <p:nvPr/>
            </p:nvSpPr>
            <p:spPr bwMode="auto">
              <a:xfrm>
                <a:off x="3039"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a:t>
                </a:r>
                <a:endParaRPr lang="en-US" sz="1200"/>
              </a:p>
            </p:txBody>
          </p:sp>
          <p:sp>
            <p:nvSpPr>
              <p:cNvPr id="38055" name="Rectangle 87"/>
              <p:cNvSpPr>
                <a:spLocks noChangeArrowheads="1"/>
              </p:cNvSpPr>
              <p:nvPr/>
            </p:nvSpPr>
            <p:spPr bwMode="auto">
              <a:xfrm>
                <a:off x="345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1.2</a:t>
                </a:r>
                <a:endParaRPr lang="en-US" sz="1200"/>
              </a:p>
            </p:txBody>
          </p:sp>
          <p:sp>
            <p:nvSpPr>
              <p:cNvPr id="38056" name="Rectangle 88"/>
              <p:cNvSpPr>
                <a:spLocks noChangeArrowheads="1"/>
              </p:cNvSpPr>
              <p:nvPr/>
            </p:nvSpPr>
            <p:spPr bwMode="auto">
              <a:xfrm>
                <a:off x="3884"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1.4</a:t>
                </a:r>
                <a:endParaRPr lang="en-US" sz="1200"/>
              </a:p>
            </p:txBody>
          </p:sp>
          <p:sp>
            <p:nvSpPr>
              <p:cNvPr id="38057" name="Rectangle 89"/>
              <p:cNvSpPr>
                <a:spLocks noChangeArrowheads="1"/>
              </p:cNvSpPr>
              <p:nvPr/>
            </p:nvSpPr>
            <p:spPr bwMode="auto">
              <a:xfrm>
                <a:off x="4309"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1.6</a:t>
                </a:r>
                <a:endParaRPr lang="en-US" sz="1200"/>
              </a:p>
            </p:txBody>
          </p:sp>
          <p:sp>
            <p:nvSpPr>
              <p:cNvPr id="38058" name="Rectangle 90"/>
              <p:cNvSpPr>
                <a:spLocks noChangeArrowheads="1"/>
              </p:cNvSpPr>
              <p:nvPr/>
            </p:nvSpPr>
            <p:spPr bwMode="auto">
              <a:xfrm>
                <a:off x="4735"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1.8</a:t>
                </a:r>
                <a:endParaRPr lang="en-US" sz="1200"/>
              </a:p>
            </p:txBody>
          </p:sp>
          <p:sp>
            <p:nvSpPr>
              <p:cNvPr id="38059" name="Rectangle 91"/>
              <p:cNvSpPr>
                <a:spLocks noChangeArrowheads="1"/>
              </p:cNvSpPr>
              <p:nvPr/>
            </p:nvSpPr>
            <p:spPr bwMode="auto">
              <a:xfrm>
                <a:off x="5160"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a:t>
                </a:r>
                <a:endParaRPr lang="en-US" sz="1200"/>
              </a:p>
            </p:txBody>
          </p:sp>
          <p:sp>
            <p:nvSpPr>
              <p:cNvPr id="38060" name="Rectangle 92"/>
              <p:cNvSpPr>
                <a:spLocks noChangeArrowheads="1"/>
              </p:cNvSpPr>
              <p:nvPr/>
            </p:nvSpPr>
            <p:spPr bwMode="auto">
              <a:xfrm>
                <a:off x="4909" y="3570"/>
                <a:ext cx="289"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Millions</a:t>
                </a:r>
                <a:endParaRPr lang="en-US" sz="1200" b="0"/>
              </a:p>
            </p:txBody>
          </p:sp>
          <p:sp>
            <p:nvSpPr>
              <p:cNvPr id="38061" name="Rectangle 93"/>
              <p:cNvSpPr>
                <a:spLocks noChangeArrowheads="1"/>
              </p:cNvSpPr>
              <p:nvPr/>
            </p:nvSpPr>
            <p:spPr bwMode="auto">
              <a:xfrm>
                <a:off x="2683" y="3639"/>
                <a:ext cx="773"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Variance of Profits</a:t>
                </a:r>
                <a:endParaRPr lang="en-US" sz="1200"/>
              </a:p>
            </p:txBody>
          </p:sp>
          <p:sp>
            <p:nvSpPr>
              <p:cNvPr id="38062" name="Rectangle 94"/>
              <p:cNvSpPr>
                <a:spLocks noChangeArrowheads="1"/>
              </p:cNvSpPr>
              <p:nvPr/>
            </p:nvSpPr>
            <p:spPr bwMode="auto">
              <a:xfrm rot="-5400000">
                <a:off x="130" y="2066"/>
                <a:ext cx="634"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Mean of Profits</a:t>
                </a:r>
                <a:endParaRPr lang="en-US" sz="1200"/>
              </a:p>
            </p:txBody>
          </p:sp>
          <p:sp>
            <p:nvSpPr>
              <p:cNvPr id="38063" name="Line 95"/>
              <p:cNvSpPr>
                <a:spLocks noChangeShapeType="1"/>
              </p:cNvSpPr>
              <p:nvPr/>
            </p:nvSpPr>
            <p:spPr bwMode="auto">
              <a:xfrm>
                <a:off x="3944" y="2168"/>
                <a:ext cx="0" cy="1184"/>
              </a:xfrm>
              <a:prstGeom prst="line">
                <a:avLst/>
              </a:prstGeom>
              <a:noFill/>
              <a:ln w="9525">
                <a:solidFill>
                  <a:srgbClr val="FF3300"/>
                </a:solidFill>
                <a:round/>
                <a:headEnd/>
                <a:tailEnd/>
              </a:ln>
            </p:spPr>
            <p:txBody>
              <a:bodyPr wrap="none">
                <a:spAutoFit/>
              </a:bodyPr>
              <a:lstStyle/>
              <a:p>
                <a:endParaRPr lang="en-US"/>
              </a:p>
            </p:txBody>
          </p:sp>
          <p:sp>
            <p:nvSpPr>
              <p:cNvPr id="38064" name="Line 96"/>
              <p:cNvSpPr>
                <a:spLocks noChangeShapeType="1"/>
              </p:cNvSpPr>
              <p:nvPr/>
            </p:nvSpPr>
            <p:spPr bwMode="auto">
              <a:xfrm>
                <a:off x="965" y="854"/>
                <a:ext cx="4249" cy="1"/>
              </a:xfrm>
              <a:prstGeom prst="line">
                <a:avLst/>
              </a:prstGeom>
              <a:noFill/>
              <a:ln w="0">
                <a:solidFill>
                  <a:srgbClr val="000000"/>
                </a:solidFill>
                <a:prstDash val="dash"/>
                <a:round/>
                <a:headEnd/>
                <a:tailEnd/>
              </a:ln>
            </p:spPr>
            <p:txBody>
              <a:bodyPr/>
              <a:lstStyle/>
              <a:p>
                <a:endParaRPr lang="en-US"/>
              </a:p>
            </p:txBody>
          </p:sp>
        </p:grpSp>
        <p:sp>
          <p:nvSpPr>
            <p:cNvPr id="37894" name="AutoShape 98"/>
            <p:cNvSpPr>
              <a:spLocks noChangeAspect="1" noChangeArrowheads="1" noTextEdit="1"/>
            </p:cNvSpPr>
            <p:nvPr/>
          </p:nvSpPr>
          <p:spPr bwMode="auto">
            <a:xfrm>
              <a:off x="1146" y="2121"/>
              <a:ext cx="2453" cy="1205"/>
            </a:xfrm>
            <a:prstGeom prst="rect">
              <a:avLst/>
            </a:prstGeom>
            <a:noFill/>
            <a:ln w="9525">
              <a:noFill/>
              <a:miter lim="800000"/>
              <a:headEnd/>
              <a:tailEnd/>
            </a:ln>
          </p:spPr>
          <p:txBody>
            <a:bodyPr/>
            <a:lstStyle/>
            <a:p>
              <a:endParaRPr lang="en-US"/>
            </a:p>
          </p:txBody>
        </p:sp>
        <p:sp>
          <p:nvSpPr>
            <p:cNvPr id="37895" name="Rectangle 100"/>
            <p:cNvSpPr>
              <a:spLocks noChangeArrowheads="1"/>
            </p:cNvSpPr>
            <p:nvPr/>
          </p:nvSpPr>
          <p:spPr bwMode="auto">
            <a:xfrm>
              <a:off x="1161" y="2136"/>
              <a:ext cx="2420" cy="1175"/>
            </a:xfrm>
            <a:prstGeom prst="rect">
              <a:avLst/>
            </a:prstGeom>
            <a:solidFill>
              <a:srgbClr val="FFFFFF"/>
            </a:solidFill>
            <a:ln w="0">
              <a:solidFill>
                <a:srgbClr val="000000"/>
              </a:solidFill>
              <a:miter lim="800000"/>
              <a:headEnd/>
              <a:tailEnd/>
            </a:ln>
          </p:spPr>
          <p:txBody>
            <a:bodyPr/>
            <a:lstStyle/>
            <a:p>
              <a:endParaRPr lang="en-US"/>
            </a:p>
          </p:txBody>
        </p:sp>
        <p:sp>
          <p:nvSpPr>
            <p:cNvPr id="37896" name="Rectangle 101"/>
            <p:cNvSpPr>
              <a:spLocks noChangeArrowheads="1"/>
            </p:cNvSpPr>
            <p:nvPr/>
          </p:nvSpPr>
          <p:spPr bwMode="auto">
            <a:xfrm>
              <a:off x="1372" y="2200"/>
              <a:ext cx="2139" cy="915"/>
            </a:xfrm>
            <a:prstGeom prst="rect">
              <a:avLst/>
            </a:prstGeom>
            <a:solidFill>
              <a:srgbClr val="FFFFFF"/>
            </a:solidFill>
            <a:ln w="9525">
              <a:noFill/>
              <a:miter lim="800000"/>
              <a:headEnd/>
              <a:tailEnd/>
            </a:ln>
          </p:spPr>
          <p:txBody>
            <a:bodyPr/>
            <a:lstStyle/>
            <a:p>
              <a:endParaRPr lang="en-US"/>
            </a:p>
          </p:txBody>
        </p:sp>
        <p:sp>
          <p:nvSpPr>
            <p:cNvPr id="37897" name="Line 102"/>
            <p:cNvSpPr>
              <a:spLocks noChangeShapeType="1"/>
            </p:cNvSpPr>
            <p:nvPr/>
          </p:nvSpPr>
          <p:spPr bwMode="auto">
            <a:xfrm>
              <a:off x="1372" y="2932"/>
              <a:ext cx="2139" cy="1"/>
            </a:xfrm>
            <a:prstGeom prst="line">
              <a:avLst/>
            </a:prstGeom>
            <a:noFill/>
            <a:ln w="0">
              <a:solidFill>
                <a:srgbClr val="000000"/>
              </a:solidFill>
              <a:prstDash val="sysDash"/>
              <a:round/>
              <a:headEnd/>
              <a:tailEnd/>
            </a:ln>
          </p:spPr>
          <p:txBody>
            <a:bodyPr/>
            <a:lstStyle/>
            <a:p>
              <a:endParaRPr lang="en-US"/>
            </a:p>
          </p:txBody>
        </p:sp>
        <p:sp>
          <p:nvSpPr>
            <p:cNvPr id="37898" name="Line 103"/>
            <p:cNvSpPr>
              <a:spLocks noChangeShapeType="1"/>
            </p:cNvSpPr>
            <p:nvPr/>
          </p:nvSpPr>
          <p:spPr bwMode="auto">
            <a:xfrm>
              <a:off x="1372" y="2749"/>
              <a:ext cx="2139" cy="1"/>
            </a:xfrm>
            <a:prstGeom prst="line">
              <a:avLst/>
            </a:prstGeom>
            <a:noFill/>
            <a:ln w="0">
              <a:solidFill>
                <a:srgbClr val="000000"/>
              </a:solidFill>
              <a:prstDash val="sysDash"/>
              <a:round/>
              <a:headEnd/>
              <a:tailEnd/>
            </a:ln>
          </p:spPr>
          <p:txBody>
            <a:bodyPr/>
            <a:lstStyle/>
            <a:p>
              <a:endParaRPr lang="en-US"/>
            </a:p>
          </p:txBody>
        </p:sp>
        <p:sp>
          <p:nvSpPr>
            <p:cNvPr id="37899" name="Line 104"/>
            <p:cNvSpPr>
              <a:spLocks noChangeShapeType="1"/>
            </p:cNvSpPr>
            <p:nvPr/>
          </p:nvSpPr>
          <p:spPr bwMode="auto">
            <a:xfrm>
              <a:off x="1372" y="2566"/>
              <a:ext cx="2139" cy="1"/>
            </a:xfrm>
            <a:prstGeom prst="line">
              <a:avLst/>
            </a:prstGeom>
            <a:noFill/>
            <a:ln w="0">
              <a:solidFill>
                <a:srgbClr val="000000"/>
              </a:solidFill>
              <a:prstDash val="sysDash"/>
              <a:round/>
              <a:headEnd/>
              <a:tailEnd/>
            </a:ln>
          </p:spPr>
          <p:txBody>
            <a:bodyPr/>
            <a:lstStyle/>
            <a:p>
              <a:endParaRPr lang="en-US"/>
            </a:p>
          </p:txBody>
        </p:sp>
        <p:sp>
          <p:nvSpPr>
            <p:cNvPr id="37900" name="Line 105"/>
            <p:cNvSpPr>
              <a:spLocks noChangeShapeType="1"/>
            </p:cNvSpPr>
            <p:nvPr/>
          </p:nvSpPr>
          <p:spPr bwMode="auto">
            <a:xfrm>
              <a:off x="1372" y="2383"/>
              <a:ext cx="2139" cy="1"/>
            </a:xfrm>
            <a:prstGeom prst="line">
              <a:avLst/>
            </a:prstGeom>
            <a:noFill/>
            <a:ln w="0">
              <a:solidFill>
                <a:srgbClr val="000000"/>
              </a:solidFill>
              <a:prstDash val="sysDash"/>
              <a:round/>
              <a:headEnd/>
              <a:tailEnd/>
            </a:ln>
          </p:spPr>
          <p:txBody>
            <a:bodyPr/>
            <a:lstStyle/>
            <a:p>
              <a:endParaRPr lang="en-US"/>
            </a:p>
          </p:txBody>
        </p:sp>
        <p:sp>
          <p:nvSpPr>
            <p:cNvPr id="37901" name="Line 106"/>
            <p:cNvSpPr>
              <a:spLocks noChangeShapeType="1"/>
            </p:cNvSpPr>
            <p:nvPr/>
          </p:nvSpPr>
          <p:spPr bwMode="auto">
            <a:xfrm>
              <a:off x="1372" y="2200"/>
              <a:ext cx="2139" cy="1"/>
            </a:xfrm>
            <a:prstGeom prst="line">
              <a:avLst/>
            </a:prstGeom>
            <a:noFill/>
            <a:ln w="0">
              <a:solidFill>
                <a:srgbClr val="000000"/>
              </a:solidFill>
              <a:prstDash val="sysDash"/>
              <a:round/>
              <a:headEnd/>
              <a:tailEnd/>
            </a:ln>
          </p:spPr>
          <p:txBody>
            <a:bodyPr/>
            <a:lstStyle/>
            <a:p>
              <a:endParaRPr lang="en-US"/>
            </a:p>
          </p:txBody>
        </p:sp>
        <p:sp>
          <p:nvSpPr>
            <p:cNvPr id="37902" name="Rectangle 107"/>
            <p:cNvSpPr>
              <a:spLocks noChangeArrowheads="1"/>
            </p:cNvSpPr>
            <p:nvPr/>
          </p:nvSpPr>
          <p:spPr bwMode="auto">
            <a:xfrm>
              <a:off x="1372" y="2200"/>
              <a:ext cx="2139" cy="915"/>
            </a:xfrm>
            <a:prstGeom prst="rect">
              <a:avLst/>
            </a:prstGeom>
            <a:noFill/>
            <a:ln w="4763">
              <a:solidFill>
                <a:srgbClr val="C0C0C0"/>
              </a:solidFill>
              <a:miter lim="800000"/>
              <a:headEnd/>
              <a:tailEnd/>
            </a:ln>
          </p:spPr>
          <p:txBody>
            <a:bodyPr/>
            <a:lstStyle/>
            <a:p>
              <a:endParaRPr lang="en-US"/>
            </a:p>
          </p:txBody>
        </p:sp>
        <p:sp>
          <p:nvSpPr>
            <p:cNvPr id="37903" name="Line 108"/>
            <p:cNvSpPr>
              <a:spLocks noChangeShapeType="1"/>
            </p:cNvSpPr>
            <p:nvPr/>
          </p:nvSpPr>
          <p:spPr bwMode="auto">
            <a:xfrm>
              <a:off x="1372" y="2200"/>
              <a:ext cx="1" cy="915"/>
            </a:xfrm>
            <a:prstGeom prst="line">
              <a:avLst/>
            </a:prstGeom>
            <a:noFill/>
            <a:ln w="0">
              <a:solidFill>
                <a:srgbClr val="000000"/>
              </a:solidFill>
              <a:round/>
              <a:headEnd/>
              <a:tailEnd/>
            </a:ln>
          </p:spPr>
          <p:txBody>
            <a:bodyPr/>
            <a:lstStyle/>
            <a:p>
              <a:endParaRPr lang="en-US"/>
            </a:p>
          </p:txBody>
        </p:sp>
        <p:sp>
          <p:nvSpPr>
            <p:cNvPr id="37904" name="Line 109"/>
            <p:cNvSpPr>
              <a:spLocks noChangeShapeType="1"/>
            </p:cNvSpPr>
            <p:nvPr/>
          </p:nvSpPr>
          <p:spPr bwMode="auto">
            <a:xfrm>
              <a:off x="1360" y="3115"/>
              <a:ext cx="12" cy="1"/>
            </a:xfrm>
            <a:prstGeom prst="line">
              <a:avLst/>
            </a:prstGeom>
            <a:noFill/>
            <a:ln w="0">
              <a:solidFill>
                <a:srgbClr val="000000"/>
              </a:solidFill>
              <a:round/>
              <a:headEnd/>
              <a:tailEnd/>
            </a:ln>
          </p:spPr>
          <p:txBody>
            <a:bodyPr/>
            <a:lstStyle/>
            <a:p>
              <a:endParaRPr lang="en-US"/>
            </a:p>
          </p:txBody>
        </p:sp>
        <p:sp>
          <p:nvSpPr>
            <p:cNvPr id="37905" name="Line 110"/>
            <p:cNvSpPr>
              <a:spLocks noChangeShapeType="1"/>
            </p:cNvSpPr>
            <p:nvPr/>
          </p:nvSpPr>
          <p:spPr bwMode="auto">
            <a:xfrm>
              <a:off x="1360" y="2932"/>
              <a:ext cx="12" cy="1"/>
            </a:xfrm>
            <a:prstGeom prst="line">
              <a:avLst/>
            </a:prstGeom>
            <a:noFill/>
            <a:ln w="0">
              <a:solidFill>
                <a:srgbClr val="000000"/>
              </a:solidFill>
              <a:round/>
              <a:headEnd/>
              <a:tailEnd/>
            </a:ln>
          </p:spPr>
          <p:txBody>
            <a:bodyPr/>
            <a:lstStyle/>
            <a:p>
              <a:endParaRPr lang="en-US"/>
            </a:p>
          </p:txBody>
        </p:sp>
        <p:sp>
          <p:nvSpPr>
            <p:cNvPr id="37906" name="Line 111"/>
            <p:cNvSpPr>
              <a:spLocks noChangeShapeType="1"/>
            </p:cNvSpPr>
            <p:nvPr/>
          </p:nvSpPr>
          <p:spPr bwMode="auto">
            <a:xfrm>
              <a:off x="1360" y="2749"/>
              <a:ext cx="12" cy="1"/>
            </a:xfrm>
            <a:prstGeom prst="line">
              <a:avLst/>
            </a:prstGeom>
            <a:noFill/>
            <a:ln w="0">
              <a:solidFill>
                <a:srgbClr val="000000"/>
              </a:solidFill>
              <a:round/>
              <a:headEnd/>
              <a:tailEnd/>
            </a:ln>
          </p:spPr>
          <p:txBody>
            <a:bodyPr/>
            <a:lstStyle/>
            <a:p>
              <a:endParaRPr lang="en-US"/>
            </a:p>
          </p:txBody>
        </p:sp>
        <p:sp>
          <p:nvSpPr>
            <p:cNvPr id="37907" name="Line 112"/>
            <p:cNvSpPr>
              <a:spLocks noChangeShapeType="1"/>
            </p:cNvSpPr>
            <p:nvPr/>
          </p:nvSpPr>
          <p:spPr bwMode="auto">
            <a:xfrm>
              <a:off x="1360" y="2566"/>
              <a:ext cx="12" cy="1"/>
            </a:xfrm>
            <a:prstGeom prst="line">
              <a:avLst/>
            </a:prstGeom>
            <a:noFill/>
            <a:ln w="0">
              <a:solidFill>
                <a:srgbClr val="000000"/>
              </a:solidFill>
              <a:round/>
              <a:headEnd/>
              <a:tailEnd/>
            </a:ln>
          </p:spPr>
          <p:txBody>
            <a:bodyPr/>
            <a:lstStyle/>
            <a:p>
              <a:endParaRPr lang="en-US"/>
            </a:p>
          </p:txBody>
        </p:sp>
        <p:sp>
          <p:nvSpPr>
            <p:cNvPr id="37908" name="Line 113"/>
            <p:cNvSpPr>
              <a:spLocks noChangeShapeType="1"/>
            </p:cNvSpPr>
            <p:nvPr/>
          </p:nvSpPr>
          <p:spPr bwMode="auto">
            <a:xfrm>
              <a:off x="1360" y="2383"/>
              <a:ext cx="12" cy="1"/>
            </a:xfrm>
            <a:prstGeom prst="line">
              <a:avLst/>
            </a:prstGeom>
            <a:noFill/>
            <a:ln w="0">
              <a:solidFill>
                <a:srgbClr val="000000"/>
              </a:solidFill>
              <a:round/>
              <a:headEnd/>
              <a:tailEnd/>
            </a:ln>
          </p:spPr>
          <p:txBody>
            <a:bodyPr/>
            <a:lstStyle/>
            <a:p>
              <a:endParaRPr lang="en-US"/>
            </a:p>
          </p:txBody>
        </p:sp>
        <p:sp>
          <p:nvSpPr>
            <p:cNvPr id="37909" name="Line 114"/>
            <p:cNvSpPr>
              <a:spLocks noChangeShapeType="1"/>
            </p:cNvSpPr>
            <p:nvPr/>
          </p:nvSpPr>
          <p:spPr bwMode="auto">
            <a:xfrm>
              <a:off x="1360" y="2200"/>
              <a:ext cx="12" cy="1"/>
            </a:xfrm>
            <a:prstGeom prst="line">
              <a:avLst/>
            </a:prstGeom>
            <a:noFill/>
            <a:ln w="0">
              <a:solidFill>
                <a:srgbClr val="000000"/>
              </a:solidFill>
              <a:round/>
              <a:headEnd/>
              <a:tailEnd/>
            </a:ln>
          </p:spPr>
          <p:txBody>
            <a:bodyPr/>
            <a:lstStyle/>
            <a:p>
              <a:endParaRPr lang="en-US"/>
            </a:p>
          </p:txBody>
        </p:sp>
        <p:sp>
          <p:nvSpPr>
            <p:cNvPr id="37910" name="Line 115"/>
            <p:cNvSpPr>
              <a:spLocks noChangeShapeType="1"/>
            </p:cNvSpPr>
            <p:nvPr/>
          </p:nvSpPr>
          <p:spPr bwMode="auto">
            <a:xfrm>
              <a:off x="1372" y="3115"/>
              <a:ext cx="2139" cy="1"/>
            </a:xfrm>
            <a:prstGeom prst="line">
              <a:avLst/>
            </a:prstGeom>
            <a:noFill/>
            <a:ln w="0">
              <a:solidFill>
                <a:srgbClr val="000000"/>
              </a:solidFill>
              <a:round/>
              <a:headEnd/>
              <a:tailEnd/>
            </a:ln>
          </p:spPr>
          <p:txBody>
            <a:bodyPr/>
            <a:lstStyle/>
            <a:p>
              <a:endParaRPr lang="en-US"/>
            </a:p>
          </p:txBody>
        </p:sp>
        <p:sp>
          <p:nvSpPr>
            <p:cNvPr id="37911" name="Line 116"/>
            <p:cNvSpPr>
              <a:spLocks noChangeShapeType="1"/>
            </p:cNvSpPr>
            <p:nvPr/>
          </p:nvSpPr>
          <p:spPr bwMode="auto">
            <a:xfrm flipV="1">
              <a:off x="1372" y="3115"/>
              <a:ext cx="1" cy="13"/>
            </a:xfrm>
            <a:prstGeom prst="line">
              <a:avLst/>
            </a:prstGeom>
            <a:noFill/>
            <a:ln w="0">
              <a:solidFill>
                <a:srgbClr val="000000"/>
              </a:solidFill>
              <a:round/>
              <a:headEnd/>
              <a:tailEnd/>
            </a:ln>
          </p:spPr>
          <p:txBody>
            <a:bodyPr/>
            <a:lstStyle/>
            <a:p>
              <a:endParaRPr lang="en-US"/>
            </a:p>
          </p:txBody>
        </p:sp>
        <p:sp>
          <p:nvSpPr>
            <p:cNvPr id="37912" name="Line 117"/>
            <p:cNvSpPr>
              <a:spLocks noChangeShapeType="1"/>
            </p:cNvSpPr>
            <p:nvPr/>
          </p:nvSpPr>
          <p:spPr bwMode="auto">
            <a:xfrm flipV="1">
              <a:off x="1585" y="3115"/>
              <a:ext cx="1" cy="13"/>
            </a:xfrm>
            <a:prstGeom prst="line">
              <a:avLst/>
            </a:prstGeom>
            <a:noFill/>
            <a:ln w="0">
              <a:solidFill>
                <a:srgbClr val="000000"/>
              </a:solidFill>
              <a:round/>
              <a:headEnd/>
              <a:tailEnd/>
            </a:ln>
          </p:spPr>
          <p:txBody>
            <a:bodyPr/>
            <a:lstStyle/>
            <a:p>
              <a:endParaRPr lang="en-US"/>
            </a:p>
          </p:txBody>
        </p:sp>
        <p:sp>
          <p:nvSpPr>
            <p:cNvPr id="37913" name="Line 118"/>
            <p:cNvSpPr>
              <a:spLocks noChangeShapeType="1"/>
            </p:cNvSpPr>
            <p:nvPr/>
          </p:nvSpPr>
          <p:spPr bwMode="auto">
            <a:xfrm flipV="1">
              <a:off x="1799" y="3115"/>
              <a:ext cx="1" cy="13"/>
            </a:xfrm>
            <a:prstGeom prst="line">
              <a:avLst/>
            </a:prstGeom>
            <a:noFill/>
            <a:ln w="0">
              <a:solidFill>
                <a:srgbClr val="000000"/>
              </a:solidFill>
              <a:round/>
              <a:headEnd/>
              <a:tailEnd/>
            </a:ln>
          </p:spPr>
          <p:txBody>
            <a:bodyPr/>
            <a:lstStyle/>
            <a:p>
              <a:endParaRPr lang="en-US"/>
            </a:p>
          </p:txBody>
        </p:sp>
        <p:sp>
          <p:nvSpPr>
            <p:cNvPr id="37914" name="Line 119"/>
            <p:cNvSpPr>
              <a:spLocks noChangeShapeType="1"/>
            </p:cNvSpPr>
            <p:nvPr/>
          </p:nvSpPr>
          <p:spPr bwMode="auto">
            <a:xfrm flipV="1">
              <a:off x="2012" y="3115"/>
              <a:ext cx="1" cy="13"/>
            </a:xfrm>
            <a:prstGeom prst="line">
              <a:avLst/>
            </a:prstGeom>
            <a:noFill/>
            <a:ln w="0">
              <a:solidFill>
                <a:srgbClr val="000000"/>
              </a:solidFill>
              <a:round/>
              <a:headEnd/>
              <a:tailEnd/>
            </a:ln>
          </p:spPr>
          <p:txBody>
            <a:bodyPr/>
            <a:lstStyle/>
            <a:p>
              <a:endParaRPr lang="en-US"/>
            </a:p>
          </p:txBody>
        </p:sp>
        <p:sp>
          <p:nvSpPr>
            <p:cNvPr id="37915" name="Line 120"/>
            <p:cNvSpPr>
              <a:spLocks noChangeShapeType="1"/>
            </p:cNvSpPr>
            <p:nvPr/>
          </p:nvSpPr>
          <p:spPr bwMode="auto">
            <a:xfrm flipV="1">
              <a:off x="2226" y="3115"/>
              <a:ext cx="1" cy="13"/>
            </a:xfrm>
            <a:prstGeom prst="line">
              <a:avLst/>
            </a:prstGeom>
            <a:noFill/>
            <a:ln w="0">
              <a:solidFill>
                <a:srgbClr val="000000"/>
              </a:solidFill>
              <a:round/>
              <a:headEnd/>
              <a:tailEnd/>
            </a:ln>
          </p:spPr>
          <p:txBody>
            <a:bodyPr/>
            <a:lstStyle/>
            <a:p>
              <a:endParaRPr lang="en-US"/>
            </a:p>
          </p:txBody>
        </p:sp>
        <p:sp>
          <p:nvSpPr>
            <p:cNvPr id="37916" name="Line 121"/>
            <p:cNvSpPr>
              <a:spLocks noChangeShapeType="1"/>
            </p:cNvSpPr>
            <p:nvPr/>
          </p:nvSpPr>
          <p:spPr bwMode="auto">
            <a:xfrm flipV="1">
              <a:off x="2443" y="3115"/>
              <a:ext cx="1" cy="13"/>
            </a:xfrm>
            <a:prstGeom prst="line">
              <a:avLst/>
            </a:prstGeom>
            <a:noFill/>
            <a:ln w="0">
              <a:solidFill>
                <a:srgbClr val="000000"/>
              </a:solidFill>
              <a:round/>
              <a:headEnd/>
              <a:tailEnd/>
            </a:ln>
          </p:spPr>
          <p:txBody>
            <a:bodyPr/>
            <a:lstStyle/>
            <a:p>
              <a:endParaRPr lang="en-US"/>
            </a:p>
          </p:txBody>
        </p:sp>
        <p:sp>
          <p:nvSpPr>
            <p:cNvPr id="37917" name="Line 122"/>
            <p:cNvSpPr>
              <a:spLocks noChangeShapeType="1"/>
            </p:cNvSpPr>
            <p:nvPr/>
          </p:nvSpPr>
          <p:spPr bwMode="auto">
            <a:xfrm flipV="1">
              <a:off x="2656" y="3115"/>
              <a:ext cx="1" cy="13"/>
            </a:xfrm>
            <a:prstGeom prst="line">
              <a:avLst/>
            </a:prstGeom>
            <a:noFill/>
            <a:ln w="0">
              <a:solidFill>
                <a:srgbClr val="000000"/>
              </a:solidFill>
              <a:round/>
              <a:headEnd/>
              <a:tailEnd/>
            </a:ln>
          </p:spPr>
          <p:txBody>
            <a:bodyPr/>
            <a:lstStyle/>
            <a:p>
              <a:endParaRPr lang="en-US"/>
            </a:p>
          </p:txBody>
        </p:sp>
        <p:sp>
          <p:nvSpPr>
            <p:cNvPr id="37918" name="Line 123"/>
            <p:cNvSpPr>
              <a:spLocks noChangeShapeType="1"/>
            </p:cNvSpPr>
            <p:nvPr/>
          </p:nvSpPr>
          <p:spPr bwMode="auto">
            <a:xfrm flipV="1">
              <a:off x="2870" y="3115"/>
              <a:ext cx="1" cy="13"/>
            </a:xfrm>
            <a:prstGeom prst="line">
              <a:avLst/>
            </a:prstGeom>
            <a:noFill/>
            <a:ln w="0">
              <a:solidFill>
                <a:srgbClr val="000000"/>
              </a:solidFill>
              <a:round/>
              <a:headEnd/>
              <a:tailEnd/>
            </a:ln>
          </p:spPr>
          <p:txBody>
            <a:bodyPr/>
            <a:lstStyle/>
            <a:p>
              <a:endParaRPr lang="en-US"/>
            </a:p>
          </p:txBody>
        </p:sp>
        <p:sp>
          <p:nvSpPr>
            <p:cNvPr id="37919" name="Line 124"/>
            <p:cNvSpPr>
              <a:spLocks noChangeShapeType="1"/>
            </p:cNvSpPr>
            <p:nvPr/>
          </p:nvSpPr>
          <p:spPr bwMode="auto">
            <a:xfrm flipV="1">
              <a:off x="3083" y="3115"/>
              <a:ext cx="1" cy="13"/>
            </a:xfrm>
            <a:prstGeom prst="line">
              <a:avLst/>
            </a:prstGeom>
            <a:noFill/>
            <a:ln w="0">
              <a:solidFill>
                <a:srgbClr val="000000"/>
              </a:solidFill>
              <a:round/>
              <a:headEnd/>
              <a:tailEnd/>
            </a:ln>
          </p:spPr>
          <p:txBody>
            <a:bodyPr/>
            <a:lstStyle/>
            <a:p>
              <a:endParaRPr lang="en-US"/>
            </a:p>
          </p:txBody>
        </p:sp>
        <p:sp>
          <p:nvSpPr>
            <p:cNvPr id="37920" name="Line 125"/>
            <p:cNvSpPr>
              <a:spLocks noChangeShapeType="1"/>
            </p:cNvSpPr>
            <p:nvPr/>
          </p:nvSpPr>
          <p:spPr bwMode="auto">
            <a:xfrm flipV="1">
              <a:off x="3297" y="3115"/>
              <a:ext cx="1" cy="13"/>
            </a:xfrm>
            <a:prstGeom prst="line">
              <a:avLst/>
            </a:prstGeom>
            <a:noFill/>
            <a:ln w="0">
              <a:solidFill>
                <a:srgbClr val="000000"/>
              </a:solidFill>
              <a:round/>
              <a:headEnd/>
              <a:tailEnd/>
            </a:ln>
          </p:spPr>
          <p:txBody>
            <a:bodyPr/>
            <a:lstStyle/>
            <a:p>
              <a:endParaRPr lang="en-US"/>
            </a:p>
          </p:txBody>
        </p:sp>
        <p:sp>
          <p:nvSpPr>
            <p:cNvPr id="37921" name="Line 126"/>
            <p:cNvSpPr>
              <a:spLocks noChangeShapeType="1"/>
            </p:cNvSpPr>
            <p:nvPr/>
          </p:nvSpPr>
          <p:spPr bwMode="auto">
            <a:xfrm flipV="1">
              <a:off x="3511" y="3115"/>
              <a:ext cx="1" cy="13"/>
            </a:xfrm>
            <a:prstGeom prst="line">
              <a:avLst/>
            </a:prstGeom>
            <a:noFill/>
            <a:ln w="0">
              <a:solidFill>
                <a:srgbClr val="000000"/>
              </a:solidFill>
              <a:round/>
              <a:headEnd/>
              <a:tailEnd/>
            </a:ln>
          </p:spPr>
          <p:txBody>
            <a:bodyPr/>
            <a:lstStyle/>
            <a:p>
              <a:endParaRPr lang="en-US"/>
            </a:p>
          </p:txBody>
        </p:sp>
        <p:sp>
          <p:nvSpPr>
            <p:cNvPr id="37922" name="Freeform 127"/>
            <p:cNvSpPr>
              <a:spLocks/>
            </p:cNvSpPr>
            <p:nvPr/>
          </p:nvSpPr>
          <p:spPr bwMode="auto">
            <a:xfrm>
              <a:off x="1372" y="2563"/>
              <a:ext cx="88" cy="327"/>
            </a:xfrm>
            <a:custGeom>
              <a:avLst/>
              <a:gdLst>
                <a:gd name="T0" fmla="*/ 0 w 88"/>
                <a:gd name="T1" fmla="*/ 327 h 327"/>
                <a:gd name="T2" fmla="*/ 9 w 88"/>
                <a:gd name="T3" fmla="*/ 284 h 327"/>
                <a:gd name="T4" fmla="*/ 18 w 88"/>
                <a:gd name="T5" fmla="*/ 241 h 327"/>
                <a:gd name="T6" fmla="*/ 30 w 88"/>
                <a:gd name="T7" fmla="*/ 153 h 327"/>
                <a:gd name="T8" fmla="*/ 39 w 88"/>
                <a:gd name="T9" fmla="*/ 110 h 327"/>
                <a:gd name="T10" fmla="*/ 52 w 88"/>
                <a:gd name="T11" fmla="*/ 70 h 327"/>
                <a:gd name="T12" fmla="*/ 67 w 88"/>
                <a:gd name="T13" fmla="*/ 34 h 327"/>
                <a:gd name="T14" fmla="*/ 88 w 88"/>
                <a:gd name="T15" fmla="*/ 0 h 327"/>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27"/>
                <a:gd name="T26" fmla="*/ 88 w 88"/>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27">
                  <a:moveTo>
                    <a:pt x="0" y="327"/>
                  </a:moveTo>
                  <a:lnTo>
                    <a:pt x="9" y="284"/>
                  </a:lnTo>
                  <a:lnTo>
                    <a:pt x="18" y="241"/>
                  </a:lnTo>
                  <a:lnTo>
                    <a:pt x="30" y="153"/>
                  </a:lnTo>
                  <a:lnTo>
                    <a:pt x="39" y="110"/>
                  </a:lnTo>
                  <a:lnTo>
                    <a:pt x="52" y="70"/>
                  </a:lnTo>
                  <a:lnTo>
                    <a:pt x="67" y="34"/>
                  </a:lnTo>
                  <a:lnTo>
                    <a:pt x="88" y="0"/>
                  </a:lnTo>
                </a:path>
              </a:pathLst>
            </a:custGeom>
            <a:noFill/>
            <a:ln w="4763">
              <a:solidFill>
                <a:srgbClr val="FF0000"/>
              </a:solidFill>
              <a:round/>
              <a:headEnd/>
              <a:tailEnd/>
            </a:ln>
          </p:spPr>
          <p:txBody>
            <a:bodyPr/>
            <a:lstStyle/>
            <a:p>
              <a:endParaRPr lang="en-US"/>
            </a:p>
          </p:txBody>
        </p:sp>
        <p:sp>
          <p:nvSpPr>
            <p:cNvPr id="37923" name="Freeform 128"/>
            <p:cNvSpPr>
              <a:spLocks/>
            </p:cNvSpPr>
            <p:nvPr/>
          </p:nvSpPr>
          <p:spPr bwMode="auto">
            <a:xfrm>
              <a:off x="1460" y="2405"/>
              <a:ext cx="302" cy="158"/>
            </a:xfrm>
            <a:custGeom>
              <a:avLst/>
              <a:gdLst>
                <a:gd name="T0" fmla="*/ 0 w 302"/>
                <a:gd name="T1" fmla="*/ 158 h 158"/>
                <a:gd name="T2" fmla="*/ 25 w 302"/>
                <a:gd name="T3" fmla="*/ 128 h 158"/>
                <a:gd name="T4" fmla="*/ 55 w 302"/>
                <a:gd name="T5" fmla="*/ 100 h 158"/>
                <a:gd name="T6" fmla="*/ 86 w 302"/>
                <a:gd name="T7" fmla="*/ 76 h 158"/>
                <a:gd name="T8" fmla="*/ 119 w 302"/>
                <a:gd name="T9" fmla="*/ 52 h 158"/>
                <a:gd name="T10" fmla="*/ 159 w 302"/>
                <a:gd name="T11" fmla="*/ 33 h 158"/>
                <a:gd name="T12" fmla="*/ 202 w 302"/>
                <a:gd name="T13" fmla="*/ 18 h 158"/>
                <a:gd name="T14" fmla="*/ 250 w 302"/>
                <a:gd name="T15" fmla="*/ 6 h 158"/>
                <a:gd name="T16" fmla="*/ 302 w 302"/>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158"/>
                <a:gd name="T29" fmla="*/ 302 w 3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158">
                  <a:moveTo>
                    <a:pt x="0" y="158"/>
                  </a:moveTo>
                  <a:lnTo>
                    <a:pt x="25" y="128"/>
                  </a:lnTo>
                  <a:lnTo>
                    <a:pt x="55" y="100"/>
                  </a:lnTo>
                  <a:lnTo>
                    <a:pt x="86" y="76"/>
                  </a:lnTo>
                  <a:lnTo>
                    <a:pt x="119" y="52"/>
                  </a:lnTo>
                  <a:lnTo>
                    <a:pt x="159" y="33"/>
                  </a:lnTo>
                  <a:lnTo>
                    <a:pt x="202" y="18"/>
                  </a:lnTo>
                  <a:lnTo>
                    <a:pt x="250" y="6"/>
                  </a:lnTo>
                  <a:lnTo>
                    <a:pt x="302" y="0"/>
                  </a:lnTo>
                </a:path>
              </a:pathLst>
            </a:custGeom>
            <a:noFill/>
            <a:ln w="4763">
              <a:solidFill>
                <a:srgbClr val="FF0000"/>
              </a:solidFill>
              <a:round/>
              <a:headEnd/>
              <a:tailEnd/>
            </a:ln>
          </p:spPr>
          <p:txBody>
            <a:bodyPr/>
            <a:lstStyle/>
            <a:p>
              <a:endParaRPr lang="en-US"/>
            </a:p>
          </p:txBody>
        </p:sp>
        <p:sp>
          <p:nvSpPr>
            <p:cNvPr id="37924" name="Freeform 129"/>
            <p:cNvSpPr>
              <a:spLocks/>
            </p:cNvSpPr>
            <p:nvPr/>
          </p:nvSpPr>
          <p:spPr bwMode="auto">
            <a:xfrm>
              <a:off x="1762" y="2402"/>
              <a:ext cx="592" cy="94"/>
            </a:xfrm>
            <a:custGeom>
              <a:avLst/>
              <a:gdLst>
                <a:gd name="T0" fmla="*/ 0 w 592"/>
                <a:gd name="T1" fmla="*/ 3 h 94"/>
                <a:gd name="T2" fmla="*/ 58 w 592"/>
                <a:gd name="T3" fmla="*/ 0 h 94"/>
                <a:gd name="T4" fmla="*/ 119 w 592"/>
                <a:gd name="T5" fmla="*/ 0 h 94"/>
                <a:gd name="T6" fmla="*/ 183 w 592"/>
                <a:gd name="T7" fmla="*/ 0 h 94"/>
                <a:gd name="T8" fmla="*/ 254 w 592"/>
                <a:gd name="T9" fmla="*/ 9 h 94"/>
                <a:gd name="T10" fmla="*/ 330 w 592"/>
                <a:gd name="T11" fmla="*/ 18 h 94"/>
                <a:gd name="T12" fmla="*/ 409 w 592"/>
                <a:gd name="T13" fmla="*/ 36 h 94"/>
                <a:gd name="T14" fmla="*/ 498 w 592"/>
                <a:gd name="T15" fmla="*/ 61 h 94"/>
                <a:gd name="T16" fmla="*/ 592 w 592"/>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2"/>
                <a:gd name="T28" fmla="*/ 0 h 94"/>
                <a:gd name="T29" fmla="*/ 592 w 592"/>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2" h="94">
                  <a:moveTo>
                    <a:pt x="0" y="3"/>
                  </a:moveTo>
                  <a:lnTo>
                    <a:pt x="58" y="0"/>
                  </a:lnTo>
                  <a:lnTo>
                    <a:pt x="119" y="0"/>
                  </a:lnTo>
                  <a:lnTo>
                    <a:pt x="183" y="0"/>
                  </a:lnTo>
                  <a:lnTo>
                    <a:pt x="254" y="9"/>
                  </a:lnTo>
                  <a:lnTo>
                    <a:pt x="330" y="18"/>
                  </a:lnTo>
                  <a:lnTo>
                    <a:pt x="409" y="36"/>
                  </a:lnTo>
                  <a:lnTo>
                    <a:pt x="498" y="61"/>
                  </a:lnTo>
                  <a:lnTo>
                    <a:pt x="592" y="94"/>
                  </a:lnTo>
                </a:path>
              </a:pathLst>
            </a:custGeom>
            <a:noFill/>
            <a:ln w="4763">
              <a:solidFill>
                <a:srgbClr val="FF0000"/>
              </a:solidFill>
              <a:round/>
              <a:headEnd/>
              <a:tailEnd/>
            </a:ln>
          </p:spPr>
          <p:txBody>
            <a:bodyPr/>
            <a:lstStyle/>
            <a:p>
              <a:endParaRPr lang="en-US"/>
            </a:p>
          </p:txBody>
        </p:sp>
        <p:sp>
          <p:nvSpPr>
            <p:cNvPr id="37925" name="Freeform 130"/>
            <p:cNvSpPr>
              <a:spLocks/>
            </p:cNvSpPr>
            <p:nvPr/>
          </p:nvSpPr>
          <p:spPr bwMode="auto">
            <a:xfrm>
              <a:off x="2354" y="2496"/>
              <a:ext cx="989" cy="494"/>
            </a:xfrm>
            <a:custGeom>
              <a:avLst/>
              <a:gdLst>
                <a:gd name="T0" fmla="*/ 0 w 989"/>
                <a:gd name="T1" fmla="*/ 0 h 494"/>
                <a:gd name="T2" fmla="*/ 101 w 989"/>
                <a:gd name="T3" fmla="*/ 37 h 494"/>
                <a:gd name="T4" fmla="*/ 208 w 989"/>
                <a:gd name="T5" fmla="*/ 80 h 494"/>
                <a:gd name="T6" fmla="*/ 317 w 989"/>
                <a:gd name="T7" fmla="*/ 128 h 494"/>
                <a:gd name="T8" fmla="*/ 433 w 989"/>
                <a:gd name="T9" fmla="*/ 180 h 494"/>
                <a:gd name="T10" fmla="*/ 498 w 989"/>
                <a:gd name="T11" fmla="*/ 211 h 494"/>
                <a:gd name="T12" fmla="*/ 559 w 989"/>
                <a:gd name="T13" fmla="*/ 241 h 494"/>
                <a:gd name="T14" fmla="*/ 626 w 989"/>
                <a:gd name="T15" fmla="*/ 278 h 494"/>
                <a:gd name="T16" fmla="*/ 693 w 989"/>
                <a:gd name="T17" fmla="*/ 314 h 494"/>
                <a:gd name="T18" fmla="*/ 763 w 989"/>
                <a:gd name="T19" fmla="*/ 354 h 494"/>
                <a:gd name="T20" fmla="*/ 836 w 989"/>
                <a:gd name="T21" fmla="*/ 397 h 494"/>
                <a:gd name="T22" fmla="*/ 909 w 989"/>
                <a:gd name="T23" fmla="*/ 446 h 494"/>
                <a:gd name="T24" fmla="*/ 989 w 989"/>
                <a:gd name="T25" fmla="*/ 494 h 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89"/>
                <a:gd name="T40" fmla="*/ 0 h 494"/>
                <a:gd name="T41" fmla="*/ 989 w 989"/>
                <a:gd name="T42" fmla="*/ 494 h 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89" h="494">
                  <a:moveTo>
                    <a:pt x="0" y="0"/>
                  </a:moveTo>
                  <a:lnTo>
                    <a:pt x="101" y="37"/>
                  </a:lnTo>
                  <a:lnTo>
                    <a:pt x="208" y="80"/>
                  </a:lnTo>
                  <a:lnTo>
                    <a:pt x="317" y="128"/>
                  </a:lnTo>
                  <a:lnTo>
                    <a:pt x="433" y="180"/>
                  </a:lnTo>
                  <a:lnTo>
                    <a:pt x="498" y="211"/>
                  </a:lnTo>
                  <a:lnTo>
                    <a:pt x="559" y="241"/>
                  </a:lnTo>
                  <a:lnTo>
                    <a:pt x="626" y="278"/>
                  </a:lnTo>
                  <a:lnTo>
                    <a:pt x="693" y="314"/>
                  </a:lnTo>
                  <a:lnTo>
                    <a:pt x="763" y="354"/>
                  </a:lnTo>
                  <a:lnTo>
                    <a:pt x="836" y="397"/>
                  </a:lnTo>
                  <a:lnTo>
                    <a:pt x="909" y="446"/>
                  </a:lnTo>
                  <a:lnTo>
                    <a:pt x="989" y="494"/>
                  </a:lnTo>
                </a:path>
              </a:pathLst>
            </a:custGeom>
            <a:noFill/>
            <a:ln w="4763">
              <a:solidFill>
                <a:srgbClr val="FF0000"/>
              </a:solidFill>
              <a:round/>
              <a:headEnd/>
              <a:tailEnd/>
            </a:ln>
          </p:spPr>
          <p:txBody>
            <a:bodyPr/>
            <a:lstStyle/>
            <a:p>
              <a:endParaRPr lang="en-US"/>
            </a:p>
          </p:txBody>
        </p:sp>
        <p:sp>
          <p:nvSpPr>
            <p:cNvPr id="37926" name="Freeform 131"/>
            <p:cNvSpPr>
              <a:spLocks/>
            </p:cNvSpPr>
            <p:nvPr/>
          </p:nvSpPr>
          <p:spPr bwMode="auto">
            <a:xfrm>
              <a:off x="3343" y="2990"/>
              <a:ext cx="161" cy="104"/>
            </a:xfrm>
            <a:custGeom>
              <a:avLst/>
              <a:gdLst>
                <a:gd name="T0" fmla="*/ 0 w 161"/>
                <a:gd name="T1" fmla="*/ 0 h 104"/>
                <a:gd name="T2" fmla="*/ 161 w 161"/>
                <a:gd name="T3" fmla="*/ 104 h 104"/>
                <a:gd name="T4" fmla="*/ 0 60000 65536"/>
                <a:gd name="T5" fmla="*/ 0 60000 65536"/>
                <a:gd name="T6" fmla="*/ 0 w 161"/>
                <a:gd name="T7" fmla="*/ 0 h 104"/>
                <a:gd name="T8" fmla="*/ 161 w 161"/>
                <a:gd name="T9" fmla="*/ 104 h 104"/>
              </a:gdLst>
              <a:ahLst/>
              <a:cxnLst>
                <a:cxn ang="T4">
                  <a:pos x="T0" y="T1"/>
                </a:cxn>
                <a:cxn ang="T5">
                  <a:pos x="T2" y="T3"/>
                </a:cxn>
              </a:cxnLst>
              <a:rect l="T6" t="T7" r="T8" b="T9"/>
              <a:pathLst>
                <a:path w="161" h="104">
                  <a:moveTo>
                    <a:pt x="0" y="0"/>
                  </a:moveTo>
                  <a:lnTo>
                    <a:pt x="161" y="104"/>
                  </a:lnTo>
                </a:path>
              </a:pathLst>
            </a:custGeom>
            <a:noFill/>
            <a:ln w="4763">
              <a:solidFill>
                <a:srgbClr val="FF0000"/>
              </a:solidFill>
              <a:round/>
              <a:headEnd/>
              <a:tailEnd/>
            </a:ln>
          </p:spPr>
          <p:txBody>
            <a:bodyPr/>
            <a:lstStyle/>
            <a:p>
              <a:endParaRPr lang="en-US"/>
            </a:p>
          </p:txBody>
        </p:sp>
        <p:sp>
          <p:nvSpPr>
            <p:cNvPr id="37927" name="Rectangle 137"/>
            <p:cNvSpPr>
              <a:spLocks noChangeArrowheads="1"/>
            </p:cNvSpPr>
            <p:nvPr/>
          </p:nvSpPr>
          <p:spPr bwMode="auto">
            <a:xfrm>
              <a:off x="1363" y="2881"/>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8" name="Rectangle 138"/>
            <p:cNvSpPr>
              <a:spLocks noChangeArrowheads="1"/>
            </p:cNvSpPr>
            <p:nvPr/>
          </p:nvSpPr>
          <p:spPr bwMode="auto">
            <a:xfrm>
              <a:off x="1451" y="2554"/>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9" name="Rectangle 139"/>
            <p:cNvSpPr>
              <a:spLocks noChangeArrowheads="1"/>
            </p:cNvSpPr>
            <p:nvPr/>
          </p:nvSpPr>
          <p:spPr bwMode="auto">
            <a:xfrm>
              <a:off x="1753" y="2396"/>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0" name="Rectangle 140"/>
            <p:cNvSpPr>
              <a:spLocks noChangeArrowheads="1"/>
            </p:cNvSpPr>
            <p:nvPr/>
          </p:nvSpPr>
          <p:spPr bwMode="auto">
            <a:xfrm>
              <a:off x="2345" y="2487"/>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1" name="Rectangle 141"/>
            <p:cNvSpPr>
              <a:spLocks noChangeArrowheads="1"/>
            </p:cNvSpPr>
            <p:nvPr/>
          </p:nvSpPr>
          <p:spPr bwMode="auto">
            <a:xfrm>
              <a:off x="3334" y="2981"/>
              <a:ext cx="15" cy="16"/>
            </a:xfrm>
            <a:prstGeom prst="rect">
              <a:avLst/>
            </a:prstGeom>
            <a:solidFill>
              <a:srgbClr val="FFFFFF"/>
            </a:solidFill>
            <a:ln w="4763">
              <a:solidFill>
                <a:srgbClr val="FF0000"/>
              </a:solidFill>
              <a:miter lim="800000"/>
              <a:headEnd/>
              <a:tailEnd/>
            </a:ln>
          </p:spPr>
          <p:txBody>
            <a:bodyPr/>
            <a:lstStyle/>
            <a:p>
              <a:endParaRPr lang="en-US"/>
            </a:p>
          </p:txBody>
        </p:sp>
        <p:sp>
          <p:nvSpPr>
            <p:cNvPr id="37932" name="Rectangle 142"/>
            <p:cNvSpPr>
              <a:spLocks noChangeArrowheads="1"/>
            </p:cNvSpPr>
            <p:nvPr/>
          </p:nvSpPr>
          <p:spPr bwMode="auto">
            <a:xfrm>
              <a:off x="1186" y="3091"/>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$3,730</a:t>
              </a:r>
              <a:endParaRPr lang="en-US" sz="700"/>
            </a:p>
          </p:txBody>
        </p:sp>
        <p:sp>
          <p:nvSpPr>
            <p:cNvPr id="37933" name="Rectangle 143"/>
            <p:cNvSpPr>
              <a:spLocks noChangeArrowheads="1"/>
            </p:cNvSpPr>
            <p:nvPr/>
          </p:nvSpPr>
          <p:spPr bwMode="auto">
            <a:xfrm>
              <a:off x="1186" y="2908"/>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$3,735</a:t>
              </a:r>
              <a:endParaRPr lang="en-US" sz="700"/>
            </a:p>
          </p:txBody>
        </p:sp>
        <p:sp>
          <p:nvSpPr>
            <p:cNvPr id="37934" name="Rectangle 144"/>
            <p:cNvSpPr>
              <a:spLocks noChangeArrowheads="1"/>
            </p:cNvSpPr>
            <p:nvPr/>
          </p:nvSpPr>
          <p:spPr bwMode="auto">
            <a:xfrm>
              <a:off x="1186" y="2725"/>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$3,740</a:t>
              </a:r>
              <a:endParaRPr lang="en-US" sz="700"/>
            </a:p>
          </p:txBody>
        </p:sp>
        <p:sp>
          <p:nvSpPr>
            <p:cNvPr id="37935" name="Rectangle 145"/>
            <p:cNvSpPr>
              <a:spLocks noChangeArrowheads="1"/>
            </p:cNvSpPr>
            <p:nvPr/>
          </p:nvSpPr>
          <p:spPr bwMode="auto">
            <a:xfrm>
              <a:off x="1186" y="2542"/>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$3,745</a:t>
              </a:r>
              <a:endParaRPr lang="en-US" sz="700"/>
            </a:p>
          </p:txBody>
        </p:sp>
        <p:sp>
          <p:nvSpPr>
            <p:cNvPr id="37936" name="Rectangle 146"/>
            <p:cNvSpPr>
              <a:spLocks noChangeArrowheads="1"/>
            </p:cNvSpPr>
            <p:nvPr/>
          </p:nvSpPr>
          <p:spPr bwMode="auto">
            <a:xfrm>
              <a:off x="1186" y="2359"/>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$3,750</a:t>
              </a:r>
              <a:endParaRPr lang="en-US" sz="700"/>
            </a:p>
          </p:txBody>
        </p:sp>
        <p:sp>
          <p:nvSpPr>
            <p:cNvPr id="37937" name="Rectangle 147"/>
            <p:cNvSpPr>
              <a:spLocks noChangeArrowheads="1"/>
            </p:cNvSpPr>
            <p:nvPr/>
          </p:nvSpPr>
          <p:spPr bwMode="auto">
            <a:xfrm>
              <a:off x="1186" y="2176"/>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$3,755</a:t>
              </a:r>
              <a:endParaRPr lang="en-US" sz="700"/>
            </a:p>
          </p:txBody>
        </p:sp>
        <p:sp>
          <p:nvSpPr>
            <p:cNvPr id="37938" name="Rectangle 148"/>
            <p:cNvSpPr>
              <a:spLocks noChangeArrowheads="1"/>
            </p:cNvSpPr>
            <p:nvPr/>
          </p:nvSpPr>
          <p:spPr bwMode="auto">
            <a:xfrm>
              <a:off x="1363" y="3149"/>
              <a:ext cx="28"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a:t>
              </a:r>
              <a:endParaRPr lang="en-US" sz="700"/>
            </a:p>
          </p:txBody>
        </p:sp>
        <p:sp>
          <p:nvSpPr>
            <p:cNvPr id="37939" name="Rectangle 149"/>
            <p:cNvSpPr>
              <a:spLocks noChangeArrowheads="1"/>
            </p:cNvSpPr>
            <p:nvPr/>
          </p:nvSpPr>
          <p:spPr bwMode="auto">
            <a:xfrm>
              <a:off x="154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0.02</a:t>
              </a:r>
              <a:endParaRPr lang="en-US" sz="700"/>
            </a:p>
          </p:txBody>
        </p:sp>
        <p:sp>
          <p:nvSpPr>
            <p:cNvPr id="37940" name="Rectangle 150"/>
            <p:cNvSpPr>
              <a:spLocks noChangeArrowheads="1"/>
            </p:cNvSpPr>
            <p:nvPr/>
          </p:nvSpPr>
          <p:spPr bwMode="auto">
            <a:xfrm>
              <a:off x="1762"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0.04</a:t>
              </a:r>
              <a:endParaRPr lang="en-US" sz="700"/>
            </a:p>
          </p:txBody>
        </p:sp>
        <p:sp>
          <p:nvSpPr>
            <p:cNvPr id="37941" name="Rectangle 151"/>
            <p:cNvSpPr>
              <a:spLocks noChangeArrowheads="1"/>
            </p:cNvSpPr>
            <p:nvPr/>
          </p:nvSpPr>
          <p:spPr bwMode="auto">
            <a:xfrm>
              <a:off x="1976"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0.06</a:t>
              </a:r>
              <a:endParaRPr lang="en-US" sz="700"/>
            </a:p>
          </p:txBody>
        </p:sp>
        <p:sp>
          <p:nvSpPr>
            <p:cNvPr id="37942" name="Rectangle 152"/>
            <p:cNvSpPr>
              <a:spLocks noChangeArrowheads="1"/>
            </p:cNvSpPr>
            <p:nvPr/>
          </p:nvSpPr>
          <p:spPr bwMode="auto">
            <a:xfrm>
              <a:off x="218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0.08</a:t>
              </a:r>
              <a:endParaRPr lang="en-US" sz="700"/>
            </a:p>
          </p:txBody>
        </p:sp>
        <p:sp>
          <p:nvSpPr>
            <p:cNvPr id="37943" name="Rectangle 153"/>
            <p:cNvSpPr>
              <a:spLocks noChangeArrowheads="1"/>
            </p:cNvSpPr>
            <p:nvPr/>
          </p:nvSpPr>
          <p:spPr bwMode="auto">
            <a:xfrm>
              <a:off x="2415"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a:t>
              </a:r>
              <a:endParaRPr lang="en-US" sz="700"/>
            </a:p>
          </p:txBody>
        </p:sp>
        <p:sp>
          <p:nvSpPr>
            <p:cNvPr id="37944" name="Rectangle 154"/>
            <p:cNvSpPr>
              <a:spLocks noChangeArrowheads="1"/>
            </p:cNvSpPr>
            <p:nvPr/>
          </p:nvSpPr>
          <p:spPr bwMode="auto">
            <a:xfrm>
              <a:off x="262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0.12</a:t>
              </a:r>
              <a:endParaRPr lang="en-US" sz="700"/>
            </a:p>
          </p:txBody>
        </p:sp>
        <p:sp>
          <p:nvSpPr>
            <p:cNvPr id="37945" name="Rectangle 155"/>
            <p:cNvSpPr>
              <a:spLocks noChangeArrowheads="1"/>
            </p:cNvSpPr>
            <p:nvPr/>
          </p:nvSpPr>
          <p:spPr bwMode="auto">
            <a:xfrm>
              <a:off x="2833"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0.14</a:t>
              </a:r>
              <a:endParaRPr lang="en-US" sz="700"/>
            </a:p>
          </p:txBody>
        </p:sp>
        <p:sp>
          <p:nvSpPr>
            <p:cNvPr id="37946" name="Rectangle 156"/>
            <p:cNvSpPr>
              <a:spLocks noChangeArrowheads="1"/>
            </p:cNvSpPr>
            <p:nvPr/>
          </p:nvSpPr>
          <p:spPr bwMode="auto">
            <a:xfrm>
              <a:off x="3047"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0.16</a:t>
              </a:r>
              <a:endParaRPr lang="en-US" sz="700"/>
            </a:p>
          </p:txBody>
        </p:sp>
        <p:sp>
          <p:nvSpPr>
            <p:cNvPr id="37947" name="Rectangle 157"/>
            <p:cNvSpPr>
              <a:spLocks noChangeArrowheads="1"/>
            </p:cNvSpPr>
            <p:nvPr/>
          </p:nvSpPr>
          <p:spPr bwMode="auto">
            <a:xfrm>
              <a:off x="326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0.18</a:t>
              </a:r>
              <a:endParaRPr lang="en-US" sz="700"/>
            </a:p>
          </p:txBody>
        </p:sp>
        <p:sp>
          <p:nvSpPr>
            <p:cNvPr id="37948" name="Rectangle 158"/>
            <p:cNvSpPr>
              <a:spLocks noChangeArrowheads="1"/>
            </p:cNvSpPr>
            <p:nvPr/>
          </p:nvSpPr>
          <p:spPr bwMode="auto">
            <a:xfrm>
              <a:off x="3483"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0.2</a:t>
              </a:r>
              <a:endParaRPr lang="en-US" sz="700"/>
            </a:p>
          </p:txBody>
        </p:sp>
        <p:sp>
          <p:nvSpPr>
            <p:cNvPr id="37949" name="Rectangle 159"/>
            <p:cNvSpPr>
              <a:spLocks noChangeArrowheads="1"/>
            </p:cNvSpPr>
            <p:nvPr/>
          </p:nvSpPr>
          <p:spPr bwMode="auto">
            <a:xfrm>
              <a:off x="3355" y="3207"/>
              <a:ext cx="134" cy="44"/>
            </a:xfrm>
            <a:prstGeom prst="rect">
              <a:avLst/>
            </a:prstGeom>
            <a:noFill/>
            <a:ln w="9525">
              <a:noFill/>
              <a:miter lim="800000"/>
              <a:headEnd/>
              <a:tailEnd/>
            </a:ln>
          </p:spPr>
          <p:txBody>
            <a:bodyPr wrap="none" lIns="0" tIns="0" rIns="0" bIns="0">
              <a:spAutoFit/>
            </a:bodyPr>
            <a:lstStyle/>
            <a:p>
              <a:r>
                <a:rPr lang="en-US" sz="500">
                  <a:solidFill>
                    <a:srgbClr val="000000"/>
                  </a:solidFill>
                  <a:latin typeface="Arial" charset="0"/>
                </a:rPr>
                <a:t>Millions</a:t>
              </a:r>
              <a:endParaRPr lang="en-US"/>
            </a:p>
          </p:txBody>
        </p:sp>
        <p:sp>
          <p:nvSpPr>
            <p:cNvPr id="37950" name="Rectangle 160"/>
            <p:cNvSpPr>
              <a:spLocks noChangeArrowheads="1"/>
            </p:cNvSpPr>
            <p:nvPr/>
          </p:nvSpPr>
          <p:spPr bwMode="auto">
            <a:xfrm>
              <a:off x="1161" y="2136"/>
              <a:ext cx="2420" cy="1175"/>
            </a:xfrm>
            <a:prstGeom prst="rect">
              <a:avLst/>
            </a:prstGeom>
            <a:noFill/>
            <a:ln w="19050">
              <a:solidFill>
                <a:schemeClr val="accent1"/>
              </a:solidFill>
              <a:miter lim="800000"/>
              <a:headEnd/>
              <a:tailEnd/>
            </a:ln>
          </p:spPr>
          <p:txBody>
            <a:bodyPr/>
            <a:lstStyle/>
            <a:p>
              <a:endParaRPr lang="en-US"/>
            </a:p>
          </p:txBody>
        </p:sp>
        <p:sp>
          <p:nvSpPr>
            <p:cNvPr id="37951" name="Rectangle 161"/>
            <p:cNvSpPr>
              <a:spLocks noChangeArrowheads="1"/>
            </p:cNvSpPr>
            <p:nvPr/>
          </p:nvSpPr>
          <p:spPr bwMode="auto">
            <a:xfrm>
              <a:off x="924" y="1716"/>
              <a:ext cx="474" cy="192"/>
            </a:xfrm>
            <a:prstGeom prst="rect">
              <a:avLst/>
            </a:prstGeom>
            <a:noFill/>
            <a:ln w="19050" algn="ctr">
              <a:solidFill>
                <a:schemeClr val="accent1"/>
              </a:solidFill>
              <a:miter lim="800000"/>
              <a:headEnd/>
              <a:tailEnd/>
            </a:ln>
          </p:spPr>
          <p:txBody>
            <a:bodyPr wrap="none" anchor="ctr">
              <a:spAutoFit/>
            </a:bodyPr>
            <a:lstStyle/>
            <a:p>
              <a:endParaRPr lang="en-US"/>
            </a:p>
          </p:txBody>
        </p:sp>
        <p:sp>
          <p:nvSpPr>
            <p:cNvPr id="37952" name="Line 162"/>
            <p:cNvSpPr>
              <a:spLocks noChangeShapeType="1"/>
            </p:cNvSpPr>
            <p:nvPr/>
          </p:nvSpPr>
          <p:spPr bwMode="auto">
            <a:xfrm>
              <a:off x="924" y="1902"/>
              <a:ext cx="240" cy="240"/>
            </a:xfrm>
            <a:prstGeom prst="line">
              <a:avLst/>
            </a:prstGeom>
            <a:noFill/>
            <a:ln w="9525">
              <a:solidFill>
                <a:schemeClr val="accent1"/>
              </a:solidFill>
              <a:prstDash val="dash"/>
              <a:round/>
              <a:headEnd/>
              <a:tailEnd/>
            </a:ln>
          </p:spPr>
          <p:txBody>
            <a:bodyPr wrap="none">
              <a:spAutoFit/>
            </a:bodyPr>
            <a:lstStyle/>
            <a:p>
              <a:endParaRPr lang="en-US"/>
            </a:p>
          </p:txBody>
        </p:sp>
        <p:sp>
          <p:nvSpPr>
            <p:cNvPr id="37953" name="Line 163"/>
            <p:cNvSpPr>
              <a:spLocks noChangeShapeType="1"/>
            </p:cNvSpPr>
            <p:nvPr/>
          </p:nvSpPr>
          <p:spPr bwMode="auto">
            <a:xfrm>
              <a:off x="1398" y="1710"/>
              <a:ext cx="2184" cy="426"/>
            </a:xfrm>
            <a:prstGeom prst="line">
              <a:avLst/>
            </a:prstGeom>
            <a:noFill/>
            <a:ln w="9525">
              <a:solidFill>
                <a:schemeClr val="accent1"/>
              </a:solidFill>
              <a:prstDash val="dash"/>
              <a:round/>
              <a:headEnd/>
              <a:tailEnd/>
            </a:ln>
          </p:spPr>
          <p:txBody>
            <a:bodyPr wrap="none">
              <a:spAutoFit/>
            </a:bodyPr>
            <a:lstStyle/>
            <a:p>
              <a:endParaRPr lang="en-US"/>
            </a:p>
          </p:txBody>
        </p:sp>
        <p:sp>
          <p:nvSpPr>
            <p:cNvPr id="37954" name="Text Box 164"/>
            <p:cNvSpPr txBox="1">
              <a:spLocks noChangeArrowheads="1"/>
            </p:cNvSpPr>
            <p:nvPr/>
          </p:nvSpPr>
          <p:spPr bwMode="auto">
            <a:xfrm>
              <a:off x="1364" y="2793"/>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55" name="Text Box 165"/>
            <p:cNvSpPr txBox="1">
              <a:spLocks noChangeArrowheads="1"/>
            </p:cNvSpPr>
            <p:nvPr/>
          </p:nvSpPr>
          <p:spPr bwMode="auto">
            <a:xfrm>
              <a:off x="1448" y="2487"/>
              <a:ext cx="251" cy="158"/>
            </a:xfrm>
            <a:prstGeom prst="rect">
              <a:avLst/>
            </a:prstGeom>
            <a:noFill/>
            <a:ln w="9525" algn="ctr">
              <a:noFill/>
              <a:prstDash val="dash"/>
              <a:miter lim="800000"/>
              <a:headEnd/>
              <a:tailEnd/>
            </a:ln>
          </p:spPr>
          <p:txBody>
            <a:bodyPr wrap="none">
              <a:spAutoFit/>
            </a:bodyPr>
            <a:lstStyle/>
            <a:p>
              <a:r>
                <a:rPr lang="en-US" sz="1200">
                  <a:latin typeface="Arial" charset="0"/>
                </a:rPr>
                <a:t>$50</a:t>
              </a:r>
            </a:p>
          </p:txBody>
        </p:sp>
        <p:sp>
          <p:nvSpPr>
            <p:cNvPr id="37956" name="Text Box 166"/>
            <p:cNvSpPr txBox="1">
              <a:spLocks noChangeArrowheads="1"/>
            </p:cNvSpPr>
            <p:nvPr/>
          </p:nvSpPr>
          <p:spPr bwMode="auto">
            <a:xfrm>
              <a:off x="1736" y="2235"/>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57" name="Text Box 167"/>
            <p:cNvSpPr txBox="1">
              <a:spLocks noChangeArrowheads="1"/>
            </p:cNvSpPr>
            <p:nvPr/>
          </p:nvSpPr>
          <p:spPr bwMode="auto">
            <a:xfrm>
              <a:off x="2384" y="2385"/>
              <a:ext cx="251" cy="158"/>
            </a:xfrm>
            <a:prstGeom prst="rect">
              <a:avLst/>
            </a:prstGeom>
            <a:noFill/>
            <a:ln w="9525" algn="ctr">
              <a:noFill/>
              <a:prstDash val="dash"/>
              <a:miter lim="800000"/>
              <a:headEnd/>
              <a:tailEnd/>
            </a:ln>
          </p:spPr>
          <p:txBody>
            <a:bodyPr wrap="none">
              <a:spAutoFit/>
            </a:bodyPr>
            <a:lstStyle/>
            <a:p>
              <a:r>
                <a:rPr lang="en-US" sz="1200">
                  <a:latin typeface="Arial" charset="0"/>
                </a:rPr>
                <a:t>$70</a:t>
              </a:r>
            </a:p>
          </p:txBody>
        </p:sp>
        <p:sp>
          <p:nvSpPr>
            <p:cNvPr id="37958" name="Text Box 168"/>
            <p:cNvSpPr txBox="1">
              <a:spLocks noChangeArrowheads="1"/>
            </p:cNvSpPr>
            <p:nvPr/>
          </p:nvSpPr>
          <p:spPr bwMode="auto">
            <a:xfrm>
              <a:off x="1538" y="1641"/>
              <a:ext cx="251" cy="158"/>
            </a:xfrm>
            <a:prstGeom prst="rect">
              <a:avLst/>
            </a:prstGeom>
            <a:noFill/>
            <a:ln w="9525" algn="ctr">
              <a:noFill/>
              <a:prstDash val="dash"/>
              <a:miter lim="800000"/>
              <a:headEnd/>
              <a:tailEnd/>
            </a:ln>
          </p:spPr>
          <p:txBody>
            <a:bodyPr wrap="none">
              <a:spAutoFit/>
            </a:bodyPr>
            <a:lstStyle/>
            <a:p>
              <a:r>
                <a:rPr lang="en-US" sz="1200">
                  <a:latin typeface="Arial" charset="0"/>
                </a:rPr>
                <a:t>$90</a:t>
              </a:r>
            </a:p>
          </p:txBody>
        </p:sp>
        <p:sp>
          <p:nvSpPr>
            <p:cNvPr id="37959" name="Text Box 169"/>
            <p:cNvSpPr txBox="1">
              <a:spLocks noChangeArrowheads="1"/>
            </p:cNvSpPr>
            <p:nvPr/>
          </p:nvSpPr>
          <p:spPr bwMode="auto">
            <a:xfrm>
              <a:off x="2072" y="165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0" name="Text Box 170"/>
            <p:cNvSpPr txBox="1">
              <a:spLocks noChangeArrowheads="1"/>
            </p:cNvSpPr>
            <p:nvPr/>
          </p:nvSpPr>
          <p:spPr bwMode="auto">
            <a:xfrm>
              <a:off x="2762" y="1719"/>
              <a:ext cx="299" cy="158"/>
            </a:xfrm>
            <a:prstGeom prst="rect">
              <a:avLst/>
            </a:prstGeom>
            <a:noFill/>
            <a:ln w="9525" algn="ctr">
              <a:noFill/>
              <a:prstDash val="dash"/>
              <a:miter lim="800000"/>
              <a:headEnd/>
              <a:tailEnd/>
            </a:ln>
          </p:spPr>
          <p:txBody>
            <a:bodyPr wrap="none">
              <a:spAutoFit/>
            </a:bodyPr>
            <a:lstStyle/>
            <a:p>
              <a:r>
                <a:rPr lang="en-US" sz="1200">
                  <a:latin typeface="Arial" charset="0"/>
                </a:rPr>
                <a:t>$110</a:t>
              </a:r>
            </a:p>
          </p:txBody>
        </p:sp>
        <p:sp>
          <p:nvSpPr>
            <p:cNvPr id="37961" name="Text Box 171"/>
            <p:cNvSpPr txBox="1">
              <a:spLocks noChangeArrowheads="1"/>
            </p:cNvSpPr>
            <p:nvPr/>
          </p:nvSpPr>
          <p:spPr bwMode="auto">
            <a:xfrm>
              <a:off x="3296" y="1791"/>
              <a:ext cx="299" cy="158"/>
            </a:xfrm>
            <a:prstGeom prst="rect">
              <a:avLst/>
            </a:prstGeom>
            <a:noFill/>
            <a:ln w="9525" algn="ctr">
              <a:noFill/>
              <a:prstDash val="dash"/>
              <a:miter lim="800000"/>
              <a:headEnd/>
              <a:tailEnd/>
            </a:ln>
          </p:spPr>
          <p:txBody>
            <a:bodyPr wrap="none">
              <a:spAutoFit/>
            </a:bodyPr>
            <a:lstStyle/>
            <a:p>
              <a:r>
                <a:rPr lang="en-US" sz="1200">
                  <a:latin typeface="Arial" charset="0"/>
                </a:rPr>
                <a:t>$115</a:t>
              </a:r>
            </a:p>
          </p:txBody>
        </p:sp>
        <p:sp>
          <p:nvSpPr>
            <p:cNvPr id="37962" name="Text Box 172"/>
            <p:cNvSpPr txBox="1">
              <a:spLocks noChangeArrowheads="1"/>
            </p:cNvSpPr>
            <p:nvPr/>
          </p:nvSpPr>
          <p:spPr bwMode="auto">
            <a:xfrm>
              <a:off x="3806" y="1887"/>
              <a:ext cx="299" cy="158"/>
            </a:xfrm>
            <a:prstGeom prst="rect">
              <a:avLst/>
            </a:prstGeom>
            <a:noFill/>
            <a:ln w="9525" algn="ctr">
              <a:noFill/>
              <a:prstDash val="dash"/>
              <a:miter lim="800000"/>
              <a:headEnd/>
              <a:tailEnd/>
            </a:ln>
          </p:spPr>
          <p:txBody>
            <a:bodyPr wrap="none">
              <a:spAutoFit/>
            </a:bodyPr>
            <a:lstStyle/>
            <a:p>
              <a:r>
                <a:rPr lang="en-US" sz="1200">
                  <a:latin typeface="Arial" charset="0"/>
                </a:rPr>
                <a:t>$119</a:t>
              </a:r>
            </a:p>
          </p:txBody>
        </p:sp>
        <p:sp>
          <p:nvSpPr>
            <p:cNvPr id="37963" name="Text Box 173"/>
            <p:cNvSpPr txBox="1">
              <a:spLocks noChangeArrowheads="1"/>
            </p:cNvSpPr>
            <p:nvPr/>
          </p:nvSpPr>
          <p:spPr bwMode="auto">
            <a:xfrm>
              <a:off x="3974" y="2109"/>
              <a:ext cx="372" cy="158"/>
            </a:xfrm>
            <a:prstGeom prst="rect">
              <a:avLst/>
            </a:prstGeom>
            <a:noFill/>
            <a:ln w="9525" algn="ctr">
              <a:noFill/>
              <a:prstDash val="dash"/>
              <a:miter lim="800000"/>
              <a:headEnd/>
              <a:tailEnd/>
            </a:ln>
          </p:spPr>
          <p:txBody>
            <a:bodyPr wrap="none">
              <a:spAutoFit/>
            </a:bodyPr>
            <a:lstStyle/>
            <a:p>
              <a:r>
                <a:rPr lang="en-US" sz="1200">
                  <a:latin typeface="Arial" charset="0"/>
                </a:rPr>
                <a:t>$119.9</a:t>
              </a:r>
            </a:p>
          </p:txBody>
        </p:sp>
        <p:sp>
          <p:nvSpPr>
            <p:cNvPr id="37964" name="Text Box 174"/>
            <p:cNvSpPr txBox="1">
              <a:spLocks noChangeArrowheads="1"/>
            </p:cNvSpPr>
            <p:nvPr/>
          </p:nvSpPr>
          <p:spPr bwMode="auto">
            <a:xfrm>
              <a:off x="3212" y="2769"/>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5" name="Text Box 175"/>
            <p:cNvSpPr txBox="1">
              <a:spLocks noChangeArrowheads="1"/>
            </p:cNvSpPr>
            <p:nvPr/>
          </p:nvSpPr>
          <p:spPr bwMode="auto">
            <a:xfrm>
              <a:off x="4958" y="1677"/>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66" name="Text Box 177"/>
            <p:cNvSpPr txBox="1">
              <a:spLocks noChangeArrowheads="1"/>
            </p:cNvSpPr>
            <p:nvPr/>
          </p:nvSpPr>
          <p:spPr bwMode="auto">
            <a:xfrm>
              <a:off x="4592" y="1617"/>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67" name="Text Box 178"/>
            <p:cNvSpPr txBox="1">
              <a:spLocks noChangeArrowheads="1"/>
            </p:cNvSpPr>
            <p:nvPr/>
          </p:nvSpPr>
          <p:spPr bwMode="auto">
            <a:xfrm>
              <a:off x="4352" y="1545"/>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8" name="Text Box 179"/>
            <p:cNvSpPr txBox="1">
              <a:spLocks noChangeArrowheads="1"/>
            </p:cNvSpPr>
            <p:nvPr/>
          </p:nvSpPr>
          <p:spPr bwMode="auto">
            <a:xfrm>
              <a:off x="3986" y="144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9" name="Text Box 182"/>
            <p:cNvSpPr txBox="1">
              <a:spLocks noChangeArrowheads="1"/>
            </p:cNvSpPr>
            <p:nvPr/>
          </p:nvSpPr>
          <p:spPr bwMode="auto">
            <a:xfrm>
              <a:off x="3620" y="1203"/>
              <a:ext cx="299" cy="158"/>
            </a:xfrm>
            <a:prstGeom prst="rect">
              <a:avLst/>
            </a:prstGeom>
            <a:noFill/>
            <a:ln w="9525" algn="ctr">
              <a:noFill/>
              <a:prstDash val="dash"/>
              <a:miter lim="800000"/>
              <a:headEnd/>
              <a:tailEnd/>
            </a:ln>
          </p:spPr>
          <p:txBody>
            <a:bodyPr wrap="none">
              <a:spAutoFit/>
            </a:bodyPr>
            <a:lstStyle/>
            <a:p>
              <a:r>
                <a:rPr lang="en-US" sz="1200">
                  <a:latin typeface="Arial" charset="0"/>
                </a:rPr>
                <a:t>$120</a:t>
              </a:r>
            </a:p>
          </p:txBody>
        </p:sp>
        <p:sp>
          <p:nvSpPr>
            <p:cNvPr id="37970" name="Text Box 184"/>
            <p:cNvSpPr txBox="1">
              <a:spLocks noChangeArrowheads="1"/>
            </p:cNvSpPr>
            <p:nvPr/>
          </p:nvSpPr>
          <p:spPr bwMode="auto">
            <a:xfrm>
              <a:off x="4334" y="1245"/>
              <a:ext cx="487" cy="228"/>
            </a:xfrm>
            <a:prstGeom prst="rect">
              <a:avLst/>
            </a:prstGeom>
            <a:noFill/>
            <a:ln w="9525" algn="ctr">
              <a:noFill/>
              <a:prstDash val="dash"/>
              <a:miter lim="800000"/>
              <a:headEnd/>
              <a:tailEnd/>
            </a:ln>
          </p:spPr>
          <p:txBody>
            <a:bodyPr wrap="none">
              <a:spAutoFit/>
            </a:bodyPr>
            <a:lstStyle/>
            <a:p>
              <a:r>
                <a:rPr lang="en-US" sz="2000">
                  <a:solidFill>
                    <a:schemeClr val="accent2"/>
                  </a:solidFill>
                </a:rPr>
                <a:t>Buyer</a:t>
              </a:r>
            </a:p>
          </p:txBody>
        </p:sp>
        <p:sp>
          <p:nvSpPr>
            <p:cNvPr id="37971" name="Text Box 185"/>
            <p:cNvSpPr txBox="1">
              <a:spLocks noChangeArrowheads="1"/>
            </p:cNvSpPr>
            <p:nvPr/>
          </p:nvSpPr>
          <p:spPr bwMode="auto">
            <a:xfrm>
              <a:off x="1898" y="1419"/>
              <a:ext cx="640" cy="228"/>
            </a:xfrm>
            <a:prstGeom prst="rect">
              <a:avLst/>
            </a:prstGeom>
            <a:noFill/>
            <a:ln w="9525" algn="ctr">
              <a:noFill/>
              <a:prstDash val="dash"/>
              <a:miter lim="800000"/>
              <a:headEnd/>
              <a:tailEnd/>
            </a:ln>
          </p:spPr>
          <p:txBody>
            <a:bodyPr wrap="none">
              <a:spAutoFit/>
            </a:bodyPr>
            <a:lstStyle/>
            <a:p>
              <a:r>
                <a:rPr lang="en-US" sz="2000">
                  <a:solidFill>
                    <a:srgbClr val="FF3300"/>
                  </a:solidFill>
                </a:rPr>
                <a:t>Supplier</a:t>
              </a:r>
            </a:p>
          </p:txBody>
        </p:sp>
      </p:grpSp>
      <p:sp>
        <p:nvSpPr>
          <p:cNvPr id="37892" name="Text Box 187"/>
          <p:cNvSpPr txBox="1">
            <a:spLocks noChangeArrowheads="1"/>
          </p:cNvSpPr>
          <p:nvPr/>
        </p:nvSpPr>
        <p:spPr bwMode="auto">
          <a:xfrm>
            <a:off x="5556250" y="6303963"/>
            <a:ext cx="3636963" cy="274637"/>
          </a:xfrm>
          <a:prstGeom prst="rect">
            <a:avLst/>
          </a:prstGeom>
          <a:noFill/>
          <a:ln w="9525" algn="ctr">
            <a:noFill/>
            <a:prstDash val="dash"/>
            <a:miter lim="800000"/>
            <a:headEnd/>
            <a:tailEnd/>
          </a:ln>
        </p:spPr>
        <p:txBody>
          <a:bodyPr wrap="none">
            <a:spAutoFit/>
          </a:bodyPr>
          <a:lstStyle/>
          <a:p>
            <a:r>
              <a:rPr lang="en-US" sz="1200" b="0"/>
              <a:t>*this graph assumes continuous normal demand forecast</a:t>
            </a: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smtClean="0">
                <a:cs typeface="Arial" pitchFamily="34" charset="0"/>
              </a:rPr>
              <a:t>Dickerson continued fighting Dr </a:t>
            </a:r>
            <a:r>
              <a:rPr lang="en-US" dirty="0" err="1" smtClean="0">
                <a:cs typeface="Arial" pitchFamily="34" charset="0"/>
              </a:rPr>
              <a:t>Geissinger</a:t>
            </a:r>
            <a:endParaRPr lang="en-US" dirty="0" smtClean="0">
              <a:cs typeface="Arial" pitchFamily="34" charset="0"/>
            </a:endParaRPr>
          </a:p>
          <a:p>
            <a:pPr eaLnBrk="1" hangingPunct="1">
              <a:lnSpc>
                <a:spcPct val="90000"/>
              </a:lnSpc>
            </a:pPr>
            <a:r>
              <a:rPr lang="en-US" dirty="0" smtClean="0">
                <a:cs typeface="Arial" pitchFamily="34" charset="0"/>
              </a:rPr>
              <a:t>German proposal was implemented and process was airlifted by largest plane but sat 6-8 weeks b/c missing parts</a:t>
            </a:r>
          </a:p>
          <a:p>
            <a:pPr eaLnBrk="1" hangingPunct="1">
              <a:lnSpc>
                <a:spcPct val="90000"/>
              </a:lnSpc>
            </a:pPr>
            <a:r>
              <a:rPr lang="en-US" dirty="0" smtClean="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smtClean="0">
                <a:cs typeface="Arial" pitchFamily="34" charset="0"/>
              </a:rPr>
              <a:t>Teves</a:t>
            </a:r>
            <a:r>
              <a:rPr lang="en-US" dirty="0" smtClean="0">
                <a:cs typeface="Arial" pitchFamily="34" charset="0"/>
              </a:rPr>
              <a:t>”] </a:t>
            </a:r>
            <a:r>
              <a:rPr lang="en-US" dirty="0" smtClean="0">
                <a:cs typeface="Arial" pitchFamily="34" charset="0"/>
                <a:sym typeface="Symbol" pitchFamily="18" charset="2"/>
              </a:rPr>
              <a:t> market slowed down</a:t>
            </a:r>
            <a:endParaRPr lang="en-US" dirty="0" smtClean="0">
              <a:cs typeface="Arial" pitchFamily="34" charset="0"/>
            </a:endParaRPr>
          </a:p>
          <a:p>
            <a:pPr eaLnBrk="1" hangingPunct="1">
              <a:lnSpc>
                <a:spcPct val="90000"/>
              </a:lnSpc>
            </a:pPr>
            <a:r>
              <a:rPr lang="en-US" dirty="0" smtClean="0"/>
              <a:t>Prof. </a:t>
            </a:r>
            <a:r>
              <a:rPr lang="en-US" dirty="0" err="1" smtClean="0"/>
              <a:t>Lederer</a:t>
            </a:r>
            <a:r>
              <a:rPr lang="en-US" dirty="0" smtClean="0"/>
              <a:t> left, Dr </a:t>
            </a:r>
            <a:r>
              <a:rPr lang="en-US" dirty="0" err="1" smtClean="0"/>
              <a:t>Geissinger</a:t>
            </a:r>
            <a:r>
              <a:rPr lang="en-US" dirty="0" smtClean="0"/>
              <a:t> got job and put pressure on Dickerson for lay offs.  Dickerson relocated and Dr </a:t>
            </a:r>
            <a:r>
              <a:rPr lang="en-US" dirty="0" err="1" smtClean="0"/>
              <a:t>Geissinger</a:t>
            </a:r>
            <a:r>
              <a:rPr lang="en-US" dirty="0" smtClean="0"/>
              <a:t> came to US.</a:t>
            </a:r>
          </a:p>
          <a:p>
            <a:pPr eaLnBrk="1" hangingPunct="1">
              <a:lnSpc>
                <a:spcPct val="90000"/>
              </a:lnSpc>
            </a:pPr>
            <a:endParaRPr lang="en-US" dirty="0" smtClean="0"/>
          </a:p>
          <a:p>
            <a:pPr eaLnBrk="1" hangingPunct="1">
              <a:lnSpc>
                <a:spcPct val="90000"/>
              </a:lnSpc>
            </a:pPr>
            <a:r>
              <a:rPr lang="en-US" dirty="0" smtClean="0"/>
              <a:t>1998: Continental AG, Hanover, buys ITT Automotive Brake and Chassis unit for $1.93 billion from American ITT Industries Inc. </a:t>
            </a:r>
            <a:endParaRPr lang="en-US" dirty="0" smtClean="0">
              <a:cs typeface="Arial" pitchFamily="34" charset="0"/>
            </a:endParaRPr>
          </a:p>
          <a:p>
            <a:pPr eaLnBrk="1" hangingPunct="1">
              <a:lnSpc>
                <a:spcPct val="90000"/>
              </a:lnSpc>
            </a:pPr>
            <a:endParaRPr lang="en-US" dirty="0" smtClean="0"/>
          </a:p>
          <a:p>
            <a:pPr eaLnBrk="1" hangingPunct="1">
              <a:lnSpc>
                <a:spcPct val="90000"/>
              </a:lnSpc>
            </a:pPr>
            <a:r>
              <a:rPr lang="en-US" dirty="0" smtClean="0"/>
              <a:t>2004: Asheville plant is closed in December</a:t>
            </a:r>
          </a:p>
          <a:p>
            <a:pPr eaLnBrk="1" hangingPunct="1">
              <a:lnSpc>
                <a:spcPct val="90000"/>
              </a:lnSpc>
            </a:pPr>
            <a:r>
              <a:rPr lang="en-US" dirty="0" smtClean="0"/>
              <a:t>2011: Morganton only EBS production plant in the Americas.  (Aside from Europe, two more EBS plants: </a:t>
            </a:r>
            <a:r>
              <a:rPr lang="en-US" dirty="0" err="1" smtClean="0"/>
              <a:t>Shangai</a:t>
            </a:r>
            <a:r>
              <a:rPr lang="en-US" dirty="0" smtClean="0"/>
              <a:t> and Japan.)</a:t>
            </a:r>
          </a:p>
          <a:p>
            <a:pPr eaLnBrk="1" hangingPunct="1">
              <a:lnSpc>
                <a:spcPct val="90000"/>
              </a:lnSpc>
            </a:pPr>
            <a:endParaRPr lang="en-US" dirty="0" smtClean="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smtClean="0"/>
              <a:t>Innovation</a:t>
            </a:r>
            <a:r>
              <a:rPr lang="en-US" dirty="0" smtClean="0"/>
              <a:t> and competency building</a:t>
            </a:r>
          </a:p>
          <a:p>
            <a:pPr marL="838200" lvl="1" indent="-381000" eaLnBrk="1" hangingPunct="1">
              <a:spcBef>
                <a:spcPct val="0"/>
              </a:spcBef>
              <a:defRPr/>
            </a:pPr>
            <a:r>
              <a:rPr lang="en-US" dirty="0" smtClean="0"/>
              <a:t>Project MK-20 plays two roles:</a:t>
            </a:r>
          </a:p>
          <a:p>
            <a:pPr marL="1219200" lvl="2" indent="-304800" eaLnBrk="1" hangingPunct="1">
              <a:spcBef>
                <a:spcPct val="0"/>
              </a:spcBef>
              <a:defRPr/>
            </a:pPr>
            <a:r>
              <a:rPr lang="en-US" sz="1800" dirty="0" smtClean="0"/>
              <a:t>The obvious role is to create commercially successful ABS fast</a:t>
            </a:r>
          </a:p>
          <a:p>
            <a:pPr marL="1219200" lvl="2" indent="-304800" eaLnBrk="1" hangingPunct="1">
              <a:spcBef>
                <a:spcPct val="0"/>
              </a:spcBef>
              <a:defRPr/>
            </a:pPr>
            <a:r>
              <a:rPr lang="en-US" sz="1800" dirty="0" smtClean="0"/>
              <a:t>The less obvious, yet more strategic, role is to build a new organizational capability for </a:t>
            </a:r>
            <a:r>
              <a:rPr lang="en-US" sz="1800" i="1" dirty="0" smtClean="0"/>
              <a:t>rapid product and process development</a:t>
            </a:r>
            <a:r>
              <a:rPr lang="en-US" sz="1800" dirty="0" smtClean="0"/>
              <a:t> and </a:t>
            </a:r>
            <a:r>
              <a:rPr lang="en-US" sz="1800" i="1" dirty="0" smtClean="0"/>
              <a:t>low cost mfg</a:t>
            </a:r>
            <a:r>
              <a:rPr lang="en-US" sz="1800" dirty="0" smtClean="0"/>
              <a:t>.</a:t>
            </a:r>
          </a:p>
          <a:p>
            <a:pPr marL="838200" lvl="1" indent="-381000" eaLnBrk="1" hangingPunct="1">
              <a:spcBef>
                <a:spcPct val="0"/>
              </a:spcBef>
              <a:defRPr/>
            </a:pPr>
            <a:endParaRPr lang="en-US" dirty="0" smtClean="0"/>
          </a:p>
          <a:p>
            <a:r>
              <a:rPr lang="en-US" dirty="0" smtClean="0"/>
              <a:t>Automation and standardization are crucial operations strategy decisions.</a:t>
            </a:r>
          </a:p>
          <a:p>
            <a:pPr lvl="1"/>
            <a:r>
              <a:rPr lang="en-US" dirty="0" smtClean="0"/>
              <a:t>Significant implications for capital investments, workforce strategies, process development, customer experience.</a:t>
            </a:r>
          </a:p>
          <a:p>
            <a:pPr lvl="1"/>
            <a:r>
              <a:rPr lang="en-US" dirty="0" smtClean="0"/>
              <a:t>Use selectively and tailor to your context </a:t>
            </a:r>
          </a:p>
          <a:p>
            <a:pPr lvl="1"/>
            <a:endParaRPr lang="en-US" dirty="0" smtClean="0"/>
          </a:p>
          <a:p>
            <a:pPr marL="438150" indent="-381000" eaLnBrk="1" hangingPunct="1">
              <a:spcBef>
                <a:spcPct val="0"/>
              </a:spcBef>
              <a:defRPr/>
            </a:pPr>
            <a:r>
              <a:rPr lang="en-US" dirty="0" smtClean="0"/>
              <a:t>Operations Learning strategies: </a:t>
            </a:r>
            <a:r>
              <a:rPr lang="en-US" sz="2000" dirty="0" smtClean="0"/>
              <a:t>learning before doing (design/innovation) v. learning by doing (improvement)</a:t>
            </a:r>
          </a:p>
          <a:p>
            <a:pPr marL="1219200" lvl="2" indent="-304800" eaLnBrk="1" hangingPunct="1">
              <a:spcBef>
                <a:spcPct val="0"/>
              </a:spcBef>
              <a:defRPr/>
            </a:pPr>
            <a:r>
              <a:rPr lang="en-US" sz="2000" dirty="0" smtClean="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smtClean="0"/>
          </a:p>
          <a:p>
            <a:pPr marL="1219200" lvl="2" indent="-304800" eaLnBrk="1" hangingPunct="1">
              <a:spcBef>
                <a:spcPct val="0"/>
              </a:spcBef>
              <a:defRPr/>
            </a:pPr>
            <a:endParaRPr lang="en-US" sz="2000" dirty="0" smtClean="0"/>
          </a:p>
          <a:p>
            <a:pPr marL="419100" indent="-304800" eaLnBrk="1" hangingPunct="1">
              <a:spcBef>
                <a:spcPct val="0"/>
              </a:spcBef>
              <a:buNone/>
              <a:defRPr/>
            </a:pPr>
            <a:endParaRPr lang="en-US" sz="2400" dirty="0" smtClean="0"/>
          </a:p>
          <a:p>
            <a:pPr marL="457200" indent="-457200" eaLnBrk="1" hangingPunct="1">
              <a:spcBef>
                <a:spcPct val="0"/>
              </a:spcBef>
              <a:defRPr/>
            </a:pPr>
            <a:endParaRPr lang="en-US" sz="2400" dirty="0" smtClean="0"/>
          </a:p>
          <a:p>
            <a:pPr marL="457200" indent="-457200" eaLnBrk="1" hangingPunct="1">
              <a:spcBef>
                <a:spcPct val="0"/>
              </a:spcBef>
              <a:defRPr/>
            </a:pPr>
            <a:endParaRPr lang="en-US" sz="24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smtClean="0"/>
              <a:t>Innovation link with </a:t>
            </a:r>
            <a:r>
              <a:rPr lang="en-US" b="1" smtClean="0"/>
              <a:t>Technology</a:t>
            </a:r>
            <a:r>
              <a:rPr lang="en-US" smtClean="0"/>
              <a:t> (product &amp; process R&amp;D) and </a:t>
            </a:r>
            <a:r>
              <a:rPr lang="en-US" b="1" smtClean="0"/>
              <a:t>Location</a:t>
            </a:r>
            <a:r>
              <a:rPr lang="en-US" smtClean="0"/>
              <a:t> (globalization)</a:t>
            </a:r>
          </a:p>
          <a:p>
            <a:pPr marL="838200" lvl="1" indent="-381000" eaLnBrk="1" hangingPunct="1">
              <a:spcBef>
                <a:spcPct val="0"/>
              </a:spcBef>
            </a:pPr>
            <a:r>
              <a:rPr lang="en-US" smtClean="0"/>
              <a:t>Product R&amp;D technologies: include simultaneous engineering, DFM, modular design</a:t>
            </a:r>
          </a:p>
          <a:p>
            <a:pPr marL="1257300" lvl="2" indent="-342900" eaLnBrk="1" hangingPunct="1">
              <a:spcBef>
                <a:spcPct val="0"/>
              </a:spcBef>
            </a:pPr>
            <a:r>
              <a:rPr lang="en-US" smtClean="0"/>
              <a:t>Each affects different competitive dimensions (c, T, Q, V) and typically leads to a win-win situation </a:t>
            </a:r>
          </a:p>
          <a:p>
            <a:pPr marL="838200" lvl="1" indent="-381000" eaLnBrk="1" hangingPunct="1">
              <a:spcBef>
                <a:spcPct val="0"/>
              </a:spcBef>
            </a:pPr>
            <a:r>
              <a:rPr lang="en-US" smtClean="0"/>
              <a:t>Process technology: standardization and automation are fundamental decisions in a global network</a:t>
            </a:r>
          </a:p>
          <a:p>
            <a:pPr marL="1257300" lvl="2" indent="-342900" eaLnBrk="1" hangingPunct="1">
              <a:spcBef>
                <a:spcPct val="0"/>
              </a:spcBef>
            </a:pPr>
            <a:r>
              <a:rPr lang="en-US" smtClean="0"/>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smtClean="0"/>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smtClean="0"/>
              <a:t>very hard </a:t>
            </a:r>
            <a:r>
              <a:rPr lang="en-US" smtClean="0"/>
              <a:t>to maintain standardization while encouraging a culture of improvement. </a:t>
            </a:r>
          </a:p>
          <a:p>
            <a:pPr marL="838200" lvl="1" indent="-381000" eaLnBrk="1" hangingPunct="1">
              <a:spcBef>
                <a:spcPct val="0"/>
              </a:spcBef>
            </a:pPr>
            <a:r>
              <a:rPr lang="en-US" smtClean="0"/>
              <a:t>Process standardization strategies can learn from its similarity with product standardization: </a:t>
            </a:r>
          </a:p>
          <a:p>
            <a:pPr marL="1257300" lvl="2" indent="-342900" eaLnBrk="1" hangingPunct="1">
              <a:spcBef>
                <a:spcPct val="0"/>
              </a:spcBef>
              <a:buFontTx/>
              <a:buAutoNum type="arabicPeriod"/>
            </a:pPr>
            <a:r>
              <a:rPr lang="en-US" smtClean="0"/>
              <a:t>Involve the customer/plant early and discuss what should/could be standardized</a:t>
            </a:r>
          </a:p>
          <a:p>
            <a:pPr marL="1676400" lvl="3" indent="-304800" eaLnBrk="1" hangingPunct="1">
              <a:spcBef>
                <a:spcPct val="0"/>
              </a:spcBef>
              <a:buFontTx/>
              <a:buNone/>
            </a:pPr>
            <a:r>
              <a:rPr lang="en-US" smtClean="0">
                <a:sym typeface="Symbol" pitchFamily="18" charset="2"/>
              </a:rPr>
              <a:t> Treat inside customers like outside</a:t>
            </a:r>
            <a:endParaRPr lang="en-US" smtClean="0"/>
          </a:p>
          <a:p>
            <a:pPr marL="1257300" lvl="2" indent="-342900" eaLnBrk="1" hangingPunct="1">
              <a:spcBef>
                <a:spcPct val="0"/>
              </a:spcBef>
              <a:buFontTx/>
              <a:buAutoNum type="arabicPeriod"/>
            </a:pPr>
            <a:r>
              <a:rPr lang="en-US" smtClean="0"/>
              <a:t>Standardize selectively where it yields greatest benefit (“along meaningful dimensions”)</a:t>
            </a:r>
          </a:p>
          <a:p>
            <a:pPr marL="1257300" lvl="2" indent="-342900" eaLnBrk="1" hangingPunct="1">
              <a:spcBef>
                <a:spcPct val="0"/>
              </a:spcBef>
              <a:buFontTx/>
              <a:buAutoNum type="arabicPeriod"/>
            </a:pPr>
            <a:r>
              <a:rPr lang="en-US" smtClean="0"/>
              <a:t>Design modular platform with common interfaces to achieve </a:t>
            </a:r>
            <a:r>
              <a:rPr lang="en-US" i="1" smtClean="0"/>
              <a:t>V </a:t>
            </a:r>
            <a:r>
              <a:rPr lang="en-US" smtClean="0"/>
              <a:t>with standardization</a:t>
            </a:r>
          </a:p>
          <a:p>
            <a:pPr marL="457200" indent="-457200" eaLnBrk="1" hangingPunct="1">
              <a:spcBef>
                <a:spcPct val="0"/>
              </a:spcBef>
            </a:pPr>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Improvement as a process:</a:t>
            </a:r>
            <a:br>
              <a:rPr lang="en-US" smtClean="0"/>
            </a:br>
            <a:r>
              <a:rPr lang="en-US" smtClean="0"/>
              <a:t>	Continuous v. Radical</a:t>
            </a:r>
          </a:p>
        </p:txBody>
      </p:sp>
      <p:sp>
        <p:nvSpPr>
          <p:cNvPr id="25" name="Rectangle 4"/>
          <p:cNvSpPr>
            <a:spLocks noChangeArrowheads="1"/>
          </p:cNvSpPr>
          <p:nvPr/>
        </p:nvSpPr>
        <p:spPr bwMode="auto">
          <a:xfrm>
            <a:off x="787400" y="2362200"/>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344863"/>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44487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3124200"/>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95922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629025"/>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849688"/>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p:oleObj spid="_x0000_s1026" name="Chart" r:id="rId4" imgW="11163173" imgH="7477057" progId="MSGraph.Chart.8">
              <p:embed/>
            </p:oleObj>
          </a:graphicData>
        </a:graphic>
      </p:graphicFrame>
      <p:sp>
        <p:nvSpPr>
          <p:cNvPr id="6" name="Title 5"/>
          <p:cNvSpPr>
            <a:spLocks noGrp="1"/>
          </p:cNvSpPr>
          <p:nvPr>
            <p:ph type="title"/>
          </p:nvPr>
        </p:nvSpPr>
        <p:spPr/>
        <p:txBody>
          <a:bodyPr/>
          <a:lstStyle/>
          <a:p>
            <a:r>
              <a:rPr lang="en-US" dirty="0" smtClean="0">
                <a:latin typeface="Arial Black" pitchFamily="34" charset="0"/>
              </a:rPr>
              <a:t>The Learning Curve</a:t>
            </a:r>
            <a:r>
              <a:rPr lang="en-US" dirty="0" smtClean="0"/>
              <a:t/>
            </a:r>
            <a:br>
              <a:rPr lang="en-US" dirty="0" smtClean="0"/>
            </a:br>
            <a:r>
              <a:rPr lang="en-US" dirty="0" smtClean="0"/>
              <a:t>	Application: new technologies</a:t>
            </a: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6459538" y="2671763"/>
            <a:ext cx="2589212" cy="1460500"/>
          </a:xfrm>
          <a:prstGeom prst="wedgeRoundRectCallout">
            <a:avLst>
              <a:gd name="adj1" fmla="val -58954"/>
              <a:gd name="adj2" fmla="val -34023"/>
              <a:gd name="adj3" fmla="val 16667"/>
            </a:avLst>
          </a:prstGeom>
          <a:solidFill>
            <a:srgbClr val="FFFFCC"/>
          </a:solidFill>
          <a:ln w="9525">
            <a:solidFill>
              <a:schemeClr val="tx1"/>
            </a:solidFill>
            <a:miter lim="800000"/>
            <a:headEnd/>
            <a:tailEnd/>
          </a:ln>
        </p:spPr>
        <p:txBody>
          <a:bodyPr/>
          <a:lstStyle/>
          <a:p>
            <a:pPr algn="ctr" eaLnBrk="0" hangingPunct="0"/>
            <a:endParaRPr lang="en-US" b="0"/>
          </a:p>
        </p:txBody>
      </p:sp>
      <p:sp>
        <p:nvSpPr>
          <p:cNvPr id="38915" name="Rectangle 3"/>
          <p:cNvSpPr>
            <a:spLocks noGrp="1" noChangeArrowheads="1"/>
          </p:cNvSpPr>
          <p:nvPr>
            <p:ph type="title"/>
          </p:nvPr>
        </p:nvSpPr>
        <p:spPr/>
        <p:txBody>
          <a:bodyPr/>
          <a:lstStyle/>
          <a:p>
            <a:pPr eaLnBrk="1" hangingPunct="1"/>
            <a:r>
              <a:rPr lang="en-US" smtClean="0">
                <a:latin typeface="Albertus Extra Bold" pitchFamily="34" charset="0"/>
              </a:rPr>
              <a:t>Structured Contracts</a:t>
            </a:r>
            <a:r>
              <a:rPr lang="en-US" smtClean="0"/>
              <a:t> Coordinate + Align Relationships </a:t>
            </a:r>
            <a:br>
              <a:rPr lang="en-US" smtClean="0"/>
            </a:br>
            <a:r>
              <a:rPr lang="en-US" smtClean="0"/>
              <a:t>	</a:t>
            </a:r>
            <a:r>
              <a:rPr lang="en-US" i="1" smtClean="0"/>
              <a:t>Double Marginalization Problem</a:t>
            </a:r>
          </a:p>
        </p:txBody>
      </p:sp>
      <p:sp>
        <p:nvSpPr>
          <p:cNvPr id="38916" name="Rectangle 4"/>
          <p:cNvSpPr>
            <a:spLocks noGrp="1" noChangeArrowheads="1"/>
          </p:cNvSpPr>
          <p:nvPr>
            <p:ph idx="1"/>
          </p:nvPr>
        </p:nvSpPr>
        <p:spPr>
          <a:xfrm>
            <a:off x="455613" y="4117975"/>
            <a:ext cx="8229600" cy="2416175"/>
          </a:xfrm>
        </p:spPr>
        <p:txBody>
          <a:bodyPr/>
          <a:lstStyle/>
          <a:p>
            <a:pPr eaLnBrk="1" hangingPunct="1">
              <a:lnSpc>
                <a:spcPct val="90000"/>
              </a:lnSpc>
            </a:pPr>
            <a:r>
              <a:rPr lang="en-US" sz="1800" smtClean="0"/>
              <a:t>Buyer optimizes:</a:t>
            </a:r>
          </a:p>
          <a:p>
            <a:pPr lvl="1" eaLnBrk="1" hangingPunct="1">
              <a:lnSpc>
                <a:spcPct val="90000"/>
              </a:lnSpc>
            </a:pPr>
            <a:r>
              <a:rPr lang="en-US" sz="1600" smtClean="0"/>
              <a:t>MC</a:t>
            </a:r>
            <a:r>
              <a:rPr lang="en-US" sz="1600" baseline="-25000" smtClean="0"/>
              <a:t>B</a:t>
            </a:r>
            <a:r>
              <a:rPr lang="en-US" sz="1600" smtClean="0"/>
              <a:t> = </a:t>
            </a:r>
            <a:r>
              <a:rPr lang="en-US" sz="1600" i="1" smtClean="0"/>
              <a:t>w </a:t>
            </a:r>
            <a:r>
              <a:rPr lang="en-US" sz="1600" smtClean="0"/>
              <a:t>= MR</a:t>
            </a:r>
            <a:r>
              <a:rPr lang="en-US" sz="1600" baseline="-25000" smtClean="0"/>
              <a:t>B</a:t>
            </a:r>
            <a:r>
              <a:rPr lang="en-US" sz="1600" smtClean="0"/>
              <a:t> = 1- 2</a:t>
            </a:r>
            <a:r>
              <a:rPr lang="en-US" sz="1600" i="1" smtClean="0"/>
              <a:t>q</a:t>
            </a:r>
            <a:r>
              <a:rPr lang="en-US" sz="1600" baseline="-25000" smtClean="0"/>
              <a:t>B</a:t>
            </a:r>
            <a:endParaRPr lang="en-US" sz="1600" i="1" smtClean="0"/>
          </a:p>
          <a:p>
            <a:pPr lvl="1" eaLnBrk="1" hangingPunct="1">
              <a:lnSpc>
                <a:spcPct val="90000"/>
              </a:lnSpc>
            </a:pPr>
            <a:r>
              <a:rPr lang="en-US" sz="1600" i="1" smtClean="0"/>
              <a:t>q</a:t>
            </a:r>
            <a:r>
              <a:rPr lang="en-US" sz="1600" baseline="-25000" smtClean="0"/>
              <a:t>B</a:t>
            </a:r>
            <a:r>
              <a:rPr lang="en-US" sz="1600" i="1" smtClean="0"/>
              <a:t> = </a:t>
            </a:r>
            <a:r>
              <a:rPr lang="en-US" sz="1600" smtClean="0"/>
              <a:t>(1 - </a:t>
            </a:r>
            <a:r>
              <a:rPr lang="en-US" sz="1600" i="1" smtClean="0"/>
              <a:t>w</a:t>
            </a:r>
            <a:r>
              <a:rPr lang="en-US" sz="1600" smtClean="0"/>
              <a:t>)/2 = (1 – </a:t>
            </a:r>
            <a:r>
              <a:rPr lang="en-US" sz="1600" i="1" smtClean="0"/>
              <a:t>c - m</a:t>
            </a:r>
            <a:r>
              <a:rPr lang="en-US" sz="1600" smtClean="0"/>
              <a:t>)/2 </a:t>
            </a:r>
            <a:endParaRPr lang="en-US" sz="1600" i="1" smtClean="0"/>
          </a:p>
          <a:p>
            <a:pPr eaLnBrk="1" hangingPunct="1">
              <a:lnSpc>
                <a:spcPct val="90000"/>
              </a:lnSpc>
            </a:pPr>
            <a:r>
              <a:rPr lang="en-US" sz="1800" smtClean="0"/>
              <a:t>Network optimal: </a:t>
            </a:r>
          </a:p>
          <a:p>
            <a:pPr lvl="1" eaLnBrk="1" hangingPunct="1">
              <a:lnSpc>
                <a:spcPct val="90000"/>
              </a:lnSpc>
            </a:pPr>
            <a:r>
              <a:rPr lang="en-US" sz="1600" i="1" smtClean="0"/>
              <a:t>q = </a:t>
            </a:r>
            <a:r>
              <a:rPr lang="en-US" sz="1600" smtClean="0"/>
              <a:t>(1 - </a:t>
            </a:r>
            <a:r>
              <a:rPr lang="en-US" sz="1600" i="1" smtClean="0"/>
              <a:t>c</a:t>
            </a:r>
            <a:r>
              <a:rPr lang="en-US" sz="1600" smtClean="0"/>
              <a:t>)/2</a:t>
            </a:r>
          </a:p>
          <a:p>
            <a:pPr eaLnBrk="1" hangingPunct="1">
              <a:lnSpc>
                <a:spcPct val="90000"/>
              </a:lnSpc>
            </a:pPr>
            <a:r>
              <a:rPr lang="en-US" sz="1800" smtClean="0"/>
              <a:t>How “solve” double marginalization problem?</a:t>
            </a:r>
          </a:p>
          <a:p>
            <a:pPr lvl="1" eaLnBrk="1" hangingPunct="1">
              <a:lnSpc>
                <a:spcPct val="90000"/>
              </a:lnSpc>
            </a:pPr>
            <a:endParaRPr lang="en-US" sz="1600" smtClean="0"/>
          </a:p>
        </p:txBody>
      </p:sp>
      <p:sp>
        <p:nvSpPr>
          <p:cNvPr id="38917" name="Rectangle 5"/>
          <p:cNvSpPr>
            <a:spLocks noChangeArrowheads="1"/>
          </p:cNvSpPr>
          <p:nvPr/>
        </p:nvSpPr>
        <p:spPr bwMode="auto">
          <a:xfrm>
            <a:off x="1784350"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Supplier</a:t>
            </a:r>
          </a:p>
        </p:txBody>
      </p:sp>
      <p:sp>
        <p:nvSpPr>
          <p:cNvPr id="38918" name="Line 6"/>
          <p:cNvSpPr>
            <a:spLocks noChangeShapeType="1"/>
          </p:cNvSpPr>
          <p:nvPr/>
        </p:nvSpPr>
        <p:spPr bwMode="auto">
          <a:xfrm>
            <a:off x="2855913" y="1397000"/>
            <a:ext cx="2055812"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pic>
        <p:nvPicPr>
          <p:cNvPr id="38919" name="Picture 7" descr="BS00580_"/>
          <p:cNvPicPr>
            <a:picLocks noChangeAspect="1" noChangeArrowheads="1"/>
          </p:cNvPicPr>
          <p:nvPr/>
        </p:nvPicPr>
        <p:blipFill>
          <a:blip r:embed="rId4" cstate="print"/>
          <a:srcRect/>
          <a:stretch>
            <a:fillRect/>
          </a:stretch>
        </p:blipFill>
        <p:spPr bwMode="auto">
          <a:xfrm>
            <a:off x="3632200" y="1189038"/>
            <a:ext cx="493713" cy="357187"/>
          </a:xfrm>
          <a:prstGeom prst="rect">
            <a:avLst/>
          </a:prstGeom>
          <a:noFill/>
          <a:ln w="9525">
            <a:noFill/>
            <a:miter lim="800000"/>
            <a:headEnd/>
            <a:tailEnd/>
          </a:ln>
        </p:spPr>
      </p:pic>
      <p:sp>
        <p:nvSpPr>
          <p:cNvPr id="38920" name="Line 8"/>
          <p:cNvSpPr>
            <a:spLocks noChangeShapeType="1"/>
          </p:cNvSpPr>
          <p:nvPr/>
        </p:nvSpPr>
        <p:spPr bwMode="auto">
          <a:xfrm>
            <a:off x="2855913" y="1814513"/>
            <a:ext cx="2055812"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8921" name="Picture 9" descr="BS00508_"/>
          <p:cNvPicPr>
            <a:picLocks noChangeAspect="1" noChangeArrowheads="1"/>
          </p:cNvPicPr>
          <p:nvPr/>
        </p:nvPicPr>
        <p:blipFill>
          <a:blip r:embed="rId5" cstate="print"/>
          <a:srcRect/>
          <a:stretch>
            <a:fillRect/>
          </a:stretch>
        </p:blipFill>
        <p:spPr bwMode="auto">
          <a:xfrm>
            <a:off x="3521075" y="1581150"/>
            <a:ext cx="735013" cy="468313"/>
          </a:xfrm>
          <a:prstGeom prst="rect">
            <a:avLst/>
          </a:prstGeom>
          <a:noFill/>
          <a:ln w="9525">
            <a:noFill/>
            <a:miter lim="800000"/>
            <a:headEnd/>
            <a:tailEnd/>
          </a:ln>
        </p:spPr>
      </p:pic>
      <p:sp>
        <p:nvSpPr>
          <p:cNvPr id="38922" name="Rectangle 10"/>
          <p:cNvSpPr>
            <a:spLocks noChangeArrowheads="1"/>
          </p:cNvSpPr>
          <p:nvPr/>
        </p:nvSpPr>
        <p:spPr bwMode="auto">
          <a:xfrm>
            <a:off x="1644650"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3" name="Text Box 11"/>
          <p:cNvSpPr txBox="1">
            <a:spLocks noChangeArrowheads="1"/>
          </p:cNvSpPr>
          <p:nvPr/>
        </p:nvSpPr>
        <p:spPr bwMode="auto">
          <a:xfrm>
            <a:off x="5238750" y="2708275"/>
            <a:ext cx="1138238"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sp>
        <p:nvSpPr>
          <p:cNvPr id="38924" name="Text Box 12"/>
          <p:cNvSpPr txBox="1">
            <a:spLocks noChangeArrowheads="1"/>
          </p:cNvSpPr>
          <p:nvPr/>
        </p:nvSpPr>
        <p:spPr bwMode="auto">
          <a:xfrm>
            <a:off x="2189163" y="3079750"/>
            <a:ext cx="4089400" cy="1069975"/>
          </a:xfrm>
          <a:prstGeom prst="rect">
            <a:avLst/>
          </a:prstGeom>
          <a:noFill/>
          <a:ln w="12700" cap="sq">
            <a:noFill/>
            <a:miter lim="800000"/>
            <a:headEnd type="none" w="sm" len="sm"/>
            <a:tailEnd type="none" w="sm" len="sm"/>
          </a:ln>
        </p:spPr>
        <p:txBody>
          <a:bodyPr>
            <a:spAutoFit/>
          </a:bodyPr>
          <a:lstStyle/>
          <a:p>
            <a:pPr marL="457200" indent="-457200">
              <a:buFontTx/>
              <a:buAutoNum type="arabicPeriod"/>
            </a:pPr>
            <a:r>
              <a:rPr lang="en-US" sz="1600" b="0"/>
              <a:t>Information flow = order quantity </a:t>
            </a:r>
            <a:r>
              <a:rPr lang="en-US" sz="1600" b="0" i="1"/>
              <a:t>q</a:t>
            </a:r>
            <a:endParaRPr lang="en-US" sz="1600" b="0"/>
          </a:p>
          <a:p>
            <a:pPr marL="457200" indent="-457200">
              <a:buFontTx/>
              <a:buAutoNum type="arabicPeriod"/>
            </a:pPr>
            <a:r>
              <a:rPr lang="en-US" sz="1600" b="0"/>
              <a:t>Financial flow = wholesale price </a:t>
            </a:r>
            <a:r>
              <a:rPr lang="en-US" sz="1600" b="0" i="1"/>
              <a:t>w</a:t>
            </a:r>
            <a:endParaRPr lang="en-US" sz="1600" b="0"/>
          </a:p>
          <a:p>
            <a:pPr marL="457200" indent="-457200">
              <a:buFontTx/>
              <a:buAutoNum type="arabicPeriod"/>
            </a:pPr>
            <a:r>
              <a:rPr lang="en-US" sz="1600" b="0"/>
              <a:t>Physical flow = product: quantity </a:t>
            </a:r>
            <a:r>
              <a:rPr lang="en-US" sz="1600" b="0" i="1"/>
              <a:t>q</a:t>
            </a:r>
            <a:endParaRPr lang="en-US" sz="1600" b="0"/>
          </a:p>
          <a:p>
            <a:pPr marL="457200" indent="-457200"/>
            <a:endParaRPr lang="en-US" sz="1600" b="0"/>
          </a:p>
        </p:txBody>
      </p:sp>
      <p:sp>
        <p:nvSpPr>
          <p:cNvPr id="38925" name="Rectangle 13"/>
          <p:cNvSpPr>
            <a:spLocks noChangeArrowheads="1"/>
          </p:cNvSpPr>
          <p:nvPr/>
        </p:nvSpPr>
        <p:spPr bwMode="auto">
          <a:xfrm>
            <a:off x="5375275"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Buyer</a:t>
            </a:r>
          </a:p>
        </p:txBody>
      </p:sp>
      <p:sp>
        <p:nvSpPr>
          <p:cNvPr id="38926" name="Rectangle 14"/>
          <p:cNvSpPr>
            <a:spLocks noChangeArrowheads="1"/>
          </p:cNvSpPr>
          <p:nvPr/>
        </p:nvSpPr>
        <p:spPr bwMode="auto">
          <a:xfrm>
            <a:off x="5241925"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7" name="Line 15"/>
          <p:cNvSpPr>
            <a:spLocks noChangeShapeType="1"/>
          </p:cNvSpPr>
          <p:nvPr/>
        </p:nvSpPr>
        <p:spPr bwMode="auto">
          <a:xfrm>
            <a:off x="2855913" y="2190750"/>
            <a:ext cx="2055812"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8928" name="Line 16"/>
          <p:cNvSpPr>
            <a:spLocks noChangeShapeType="1"/>
          </p:cNvSpPr>
          <p:nvPr/>
        </p:nvSpPr>
        <p:spPr bwMode="auto">
          <a:xfrm>
            <a:off x="6421438" y="1778000"/>
            <a:ext cx="555625"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8929" name="Line 17"/>
          <p:cNvSpPr>
            <a:spLocks noChangeShapeType="1"/>
          </p:cNvSpPr>
          <p:nvPr/>
        </p:nvSpPr>
        <p:spPr bwMode="auto">
          <a:xfrm>
            <a:off x="6416675" y="1995488"/>
            <a:ext cx="560388"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sp>
        <p:nvSpPr>
          <p:cNvPr id="38930" name="Line 18"/>
          <p:cNvSpPr>
            <a:spLocks noChangeShapeType="1"/>
          </p:cNvSpPr>
          <p:nvPr/>
        </p:nvSpPr>
        <p:spPr bwMode="auto">
          <a:xfrm>
            <a:off x="6408738" y="2265363"/>
            <a:ext cx="568325"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440339" name="Text Box 19"/>
          <p:cNvSpPr txBox="1">
            <a:spLocks noChangeArrowheads="1"/>
          </p:cNvSpPr>
          <p:nvPr/>
        </p:nvSpPr>
        <p:spPr bwMode="auto">
          <a:xfrm>
            <a:off x="6927850" y="2249488"/>
            <a:ext cx="1085850" cy="336550"/>
          </a:xfrm>
          <a:prstGeom prst="rect">
            <a:avLst/>
          </a:prstGeom>
          <a:noFill/>
          <a:ln w="9525">
            <a:noFill/>
            <a:miter lim="800000"/>
            <a:headEnd/>
            <a:tailEnd/>
          </a:ln>
          <a:effectLst/>
        </p:spPr>
        <p:txBody>
          <a:bodyPr wrap="none">
            <a:spAutoFit/>
          </a:bodyPr>
          <a:lstStyle/>
          <a:p>
            <a:pPr>
              <a:defRPr/>
            </a:pPr>
            <a:r>
              <a:rPr lang="en-GB" sz="1600">
                <a:effectLst>
                  <a:outerShdw blurRad="38100" dist="38100" dir="2700000" algn="tl">
                    <a:srgbClr val="FFFFFF"/>
                  </a:outerShdw>
                </a:effectLst>
              </a:rPr>
              <a:t>Consumer</a:t>
            </a:r>
            <a:endParaRPr lang="en-US" sz="1600">
              <a:effectLst>
                <a:outerShdw blurRad="38100" dist="38100" dir="2700000" algn="tl">
                  <a:srgbClr val="FFFFFF"/>
                </a:outerShdw>
              </a:effectLst>
            </a:endParaRPr>
          </a:p>
        </p:txBody>
      </p:sp>
      <p:pic>
        <p:nvPicPr>
          <p:cNvPr id="38932" name="Picture 20" descr="pe07492_"/>
          <p:cNvPicPr>
            <a:picLocks noChangeAspect="1" noChangeArrowheads="1"/>
          </p:cNvPicPr>
          <p:nvPr/>
        </p:nvPicPr>
        <p:blipFill>
          <a:blip r:embed="rId6" cstate="print"/>
          <a:srcRect/>
          <a:stretch>
            <a:fillRect/>
          </a:stretch>
        </p:blipFill>
        <p:spPr bwMode="auto">
          <a:xfrm>
            <a:off x="6927850" y="1695450"/>
            <a:ext cx="993775" cy="600075"/>
          </a:xfrm>
          <a:prstGeom prst="rect">
            <a:avLst/>
          </a:prstGeom>
          <a:noFill/>
          <a:ln w="9525">
            <a:noFill/>
            <a:miter lim="800000"/>
            <a:headEnd/>
            <a:tailEnd/>
          </a:ln>
        </p:spPr>
      </p:pic>
      <p:sp>
        <p:nvSpPr>
          <p:cNvPr id="38933" name="Text Box 21"/>
          <p:cNvSpPr txBox="1">
            <a:spLocks noChangeArrowheads="1"/>
          </p:cNvSpPr>
          <p:nvPr/>
        </p:nvSpPr>
        <p:spPr bwMode="auto">
          <a:xfrm>
            <a:off x="1641475" y="2708275"/>
            <a:ext cx="1139825"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grpSp>
        <p:nvGrpSpPr>
          <p:cNvPr id="2" name="Group 22"/>
          <p:cNvGrpSpPr>
            <a:grpSpLocks/>
          </p:cNvGrpSpPr>
          <p:nvPr/>
        </p:nvGrpSpPr>
        <p:grpSpPr bwMode="auto">
          <a:xfrm>
            <a:off x="6554788" y="2570163"/>
            <a:ext cx="2271712" cy="1608137"/>
            <a:chOff x="4129" y="1619"/>
            <a:chExt cx="1431" cy="1013"/>
          </a:xfrm>
        </p:grpSpPr>
        <p:sp>
          <p:nvSpPr>
            <p:cNvPr id="38960" name="Line 23"/>
            <p:cNvSpPr>
              <a:spLocks noChangeShapeType="1"/>
            </p:cNvSpPr>
            <p:nvPr/>
          </p:nvSpPr>
          <p:spPr bwMode="auto">
            <a:xfrm>
              <a:off x="4297" y="2428"/>
              <a:ext cx="1220" cy="0"/>
            </a:xfrm>
            <a:prstGeom prst="line">
              <a:avLst/>
            </a:prstGeom>
            <a:noFill/>
            <a:ln w="9525">
              <a:solidFill>
                <a:schemeClr val="tx1"/>
              </a:solidFill>
              <a:round/>
              <a:headEnd/>
              <a:tailEnd type="triangle" w="med" len="med"/>
            </a:ln>
          </p:spPr>
          <p:txBody>
            <a:bodyPr/>
            <a:lstStyle/>
            <a:p>
              <a:endParaRPr lang="en-US"/>
            </a:p>
          </p:txBody>
        </p:sp>
        <p:sp>
          <p:nvSpPr>
            <p:cNvPr id="38961" name="Line 24"/>
            <p:cNvSpPr>
              <a:spLocks noChangeShapeType="1"/>
            </p:cNvSpPr>
            <p:nvPr/>
          </p:nvSpPr>
          <p:spPr bwMode="auto">
            <a:xfrm flipV="1">
              <a:off x="4297" y="1688"/>
              <a:ext cx="0" cy="740"/>
            </a:xfrm>
            <a:prstGeom prst="line">
              <a:avLst/>
            </a:prstGeom>
            <a:noFill/>
            <a:ln w="9525">
              <a:solidFill>
                <a:schemeClr val="tx1"/>
              </a:solidFill>
              <a:round/>
              <a:headEnd/>
              <a:tailEnd type="triangle" w="med" len="med"/>
            </a:ln>
          </p:spPr>
          <p:txBody>
            <a:bodyPr/>
            <a:lstStyle/>
            <a:p>
              <a:endParaRPr lang="en-US"/>
            </a:p>
          </p:txBody>
        </p:sp>
        <p:sp>
          <p:nvSpPr>
            <p:cNvPr id="38962" name="Line 25"/>
            <p:cNvSpPr>
              <a:spLocks noChangeShapeType="1"/>
            </p:cNvSpPr>
            <p:nvPr/>
          </p:nvSpPr>
          <p:spPr bwMode="auto">
            <a:xfrm>
              <a:off x="4297" y="1829"/>
              <a:ext cx="836" cy="599"/>
            </a:xfrm>
            <a:prstGeom prst="line">
              <a:avLst/>
            </a:prstGeom>
            <a:noFill/>
            <a:ln w="19050">
              <a:solidFill>
                <a:srgbClr val="FF3300"/>
              </a:solidFill>
              <a:round/>
              <a:headEnd/>
              <a:tailEnd/>
            </a:ln>
          </p:spPr>
          <p:txBody>
            <a:bodyPr/>
            <a:lstStyle/>
            <a:p>
              <a:endParaRPr lang="en-US"/>
            </a:p>
          </p:txBody>
        </p:sp>
        <p:sp>
          <p:nvSpPr>
            <p:cNvPr id="38963" name="Text Box 26"/>
            <p:cNvSpPr txBox="1">
              <a:spLocks noChangeArrowheads="1"/>
            </p:cNvSpPr>
            <p:nvPr/>
          </p:nvSpPr>
          <p:spPr bwMode="auto">
            <a:xfrm>
              <a:off x="5380" y="2410"/>
              <a:ext cx="180" cy="212"/>
            </a:xfrm>
            <a:prstGeom prst="rect">
              <a:avLst/>
            </a:prstGeom>
            <a:noFill/>
            <a:ln w="9525">
              <a:noFill/>
              <a:miter lim="800000"/>
              <a:headEnd/>
              <a:tailEnd/>
            </a:ln>
          </p:spPr>
          <p:txBody>
            <a:bodyPr wrap="none">
              <a:spAutoFit/>
            </a:bodyPr>
            <a:lstStyle/>
            <a:p>
              <a:pPr eaLnBrk="0" hangingPunct="0"/>
              <a:r>
                <a:rPr lang="en-US" sz="1600" b="0" i="1"/>
                <a:t>q</a:t>
              </a:r>
            </a:p>
          </p:txBody>
        </p:sp>
        <p:sp>
          <p:nvSpPr>
            <p:cNvPr id="38964" name="Text Box 27"/>
            <p:cNvSpPr txBox="1">
              <a:spLocks noChangeArrowheads="1"/>
            </p:cNvSpPr>
            <p:nvPr/>
          </p:nvSpPr>
          <p:spPr bwMode="auto">
            <a:xfrm>
              <a:off x="4306" y="1619"/>
              <a:ext cx="180" cy="212"/>
            </a:xfrm>
            <a:prstGeom prst="rect">
              <a:avLst/>
            </a:prstGeom>
            <a:noFill/>
            <a:ln w="9525">
              <a:noFill/>
              <a:miter lim="800000"/>
              <a:headEnd/>
              <a:tailEnd/>
            </a:ln>
          </p:spPr>
          <p:txBody>
            <a:bodyPr wrap="none">
              <a:spAutoFit/>
            </a:bodyPr>
            <a:lstStyle/>
            <a:p>
              <a:pPr eaLnBrk="0" hangingPunct="0"/>
              <a:r>
                <a:rPr lang="en-US" sz="1600" b="0" i="1"/>
                <a:t>p</a:t>
              </a:r>
            </a:p>
          </p:txBody>
        </p:sp>
        <p:sp>
          <p:nvSpPr>
            <p:cNvPr id="38965" name="Text Box 28"/>
            <p:cNvSpPr txBox="1">
              <a:spLocks noChangeArrowheads="1"/>
            </p:cNvSpPr>
            <p:nvPr/>
          </p:nvSpPr>
          <p:spPr bwMode="auto">
            <a:xfrm>
              <a:off x="5072" y="2459"/>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6" name="Text Box 29"/>
            <p:cNvSpPr txBox="1">
              <a:spLocks noChangeArrowheads="1"/>
            </p:cNvSpPr>
            <p:nvPr/>
          </p:nvSpPr>
          <p:spPr bwMode="auto">
            <a:xfrm>
              <a:off x="4129" y="1763"/>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7" name="Text Box 30"/>
            <p:cNvSpPr txBox="1">
              <a:spLocks noChangeArrowheads="1"/>
            </p:cNvSpPr>
            <p:nvPr/>
          </p:nvSpPr>
          <p:spPr bwMode="auto">
            <a:xfrm>
              <a:off x="4602" y="1861"/>
              <a:ext cx="471" cy="326"/>
            </a:xfrm>
            <a:prstGeom prst="rect">
              <a:avLst/>
            </a:prstGeom>
            <a:noFill/>
            <a:ln w="9525">
              <a:noFill/>
              <a:miter lim="800000"/>
              <a:headEnd/>
              <a:tailEnd/>
            </a:ln>
          </p:spPr>
          <p:txBody>
            <a:bodyPr wrap="none">
              <a:spAutoFit/>
            </a:bodyPr>
            <a:lstStyle/>
            <a:p>
              <a:pPr algn="r" eaLnBrk="0" hangingPunct="0"/>
              <a:r>
                <a:rPr lang="en-US" sz="1400" b="0"/>
                <a:t>demand</a:t>
              </a:r>
            </a:p>
            <a:p>
              <a:pPr algn="r" eaLnBrk="0" hangingPunct="0"/>
              <a:r>
                <a:rPr lang="en-US" sz="1400" b="0"/>
                <a:t>curve</a:t>
              </a:r>
            </a:p>
          </p:txBody>
        </p:sp>
      </p:grpSp>
      <p:sp>
        <p:nvSpPr>
          <p:cNvPr id="38935" name="AutoShape 31"/>
          <p:cNvSpPr>
            <a:spLocks noChangeArrowheads="1"/>
          </p:cNvSpPr>
          <p:nvPr/>
        </p:nvSpPr>
        <p:spPr bwMode="auto">
          <a:xfrm>
            <a:off x="357188" y="3282950"/>
            <a:ext cx="1192212" cy="609600"/>
          </a:xfrm>
          <a:prstGeom prst="wedgeRoundRectCallout">
            <a:avLst>
              <a:gd name="adj1" fmla="val 69838"/>
              <a:gd name="adj2" fmla="val -106509"/>
              <a:gd name="adj3" fmla="val 16667"/>
            </a:avLst>
          </a:prstGeom>
          <a:solidFill>
            <a:srgbClr val="FFFFCC"/>
          </a:solidFill>
          <a:ln w="9525">
            <a:solidFill>
              <a:schemeClr val="tx1"/>
            </a:solidFill>
            <a:miter lim="800000"/>
            <a:headEnd/>
            <a:tailEnd/>
          </a:ln>
        </p:spPr>
        <p:txBody>
          <a:bodyPr/>
          <a:lstStyle/>
          <a:p>
            <a:pPr algn="ctr" eaLnBrk="0" hangingPunct="0"/>
            <a:r>
              <a:rPr lang="en-US" sz="1600" b="0"/>
              <a:t>Marginal cost </a:t>
            </a:r>
            <a:r>
              <a:rPr lang="en-US" sz="1600" b="0" i="1"/>
              <a:t>c</a:t>
            </a:r>
            <a:endParaRPr lang="en-US" sz="1600" b="0"/>
          </a:p>
        </p:txBody>
      </p:sp>
      <p:grpSp>
        <p:nvGrpSpPr>
          <p:cNvPr id="3" name="Group 32"/>
          <p:cNvGrpSpPr>
            <a:grpSpLocks/>
          </p:cNvGrpSpPr>
          <p:nvPr/>
        </p:nvGrpSpPr>
        <p:grpSpPr bwMode="auto">
          <a:xfrm>
            <a:off x="6464300" y="4164013"/>
            <a:ext cx="2530475" cy="2127250"/>
            <a:chOff x="3628" y="2627"/>
            <a:chExt cx="1594" cy="1340"/>
          </a:xfrm>
        </p:grpSpPr>
        <p:sp>
          <p:nvSpPr>
            <p:cNvPr id="38937" name="Rectangle 33"/>
            <p:cNvSpPr>
              <a:spLocks noChangeArrowheads="1"/>
            </p:cNvSpPr>
            <p:nvPr/>
          </p:nvSpPr>
          <p:spPr bwMode="auto">
            <a:xfrm>
              <a:off x="3857" y="3417"/>
              <a:ext cx="248" cy="153"/>
            </a:xfrm>
            <a:prstGeom prst="rect">
              <a:avLst/>
            </a:prstGeom>
            <a:solidFill>
              <a:schemeClr val="hlink"/>
            </a:solidFill>
            <a:ln w="9525">
              <a:noFill/>
              <a:miter lim="800000"/>
              <a:headEnd/>
              <a:tailEnd/>
            </a:ln>
          </p:spPr>
          <p:txBody>
            <a:bodyPr wrap="none" anchor="ctr"/>
            <a:lstStyle/>
            <a:p>
              <a:endParaRPr lang="en-US"/>
            </a:p>
          </p:txBody>
        </p:sp>
        <p:sp>
          <p:nvSpPr>
            <p:cNvPr id="38938" name="Rectangle 34"/>
            <p:cNvSpPr>
              <a:spLocks noChangeArrowheads="1"/>
            </p:cNvSpPr>
            <p:nvPr/>
          </p:nvSpPr>
          <p:spPr bwMode="auto">
            <a:xfrm>
              <a:off x="3857" y="3162"/>
              <a:ext cx="248" cy="249"/>
            </a:xfrm>
            <a:prstGeom prst="rect">
              <a:avLst/>
            </a:prstGeom>
            <a:solidFill>
              <a:srgbClr val="CCFFCC"/>
            </a:solidFill>
            <a:ln w="9525">
              <a:noFill/>
              <a:miter lim="800000"/>
              <a:headEnd/>
              <a:tailEnd/>
            </a:ln>
          </p:spPr>
          <p:txBody>
            <a:bodyPr wrap="none" anchor="ctr"/>
            <a:lstStyle/>
            <a:p>
              <a:endParaRPr lang="en-US"/>
            </a:p>
          </p:txBody>
        </p:sp>
        <p:sp>
          <p:nvSpPr>
            <p:cNvPr id="38939" name="Line 35"/>
            <p:cNvSpPr>
              <a:spLocks noChangeShapeType="1"/>
            </p:cNvSpPr>
            <p:nvPr/>
          </p:nvSpPr>
          <p:spPr bwMode="auto">
            <a:xfrm>
              <a:off x="3856" y="3752"/>
              <a:ext cx="1336" cy="0"/>
            </a:xfrm>
            <a:prstGeom prst="line">
              <a:avLst/>
            </a:prstGeom>
            <a:noFill/>
            <a:ln w="9525">
              <a:solidFill>
                <a:schemeClr val="tx1"/>
              </a:solidFill>
              <a:round/>
              <a:headEnd/>
              <a:tailEnd type="triangle" w="med" len="med"/>
            </a:ln>
          </p:spPr>
          <p:txBody>
            <a:bodyPr/>
            <a:lstStyle/>
            <a:p>
              <a:endParaRPr lang="en-US"/>
            </a:p>
          </p:txBody>
        </p:sp>
        <p:sp>
          <p:nvSpPr>
            <p:cNvPr id="38940" name="Line 36"/>
            <p:cNvSpPr>
              <a:spLocks noChangeShapeType="1"/>
            </p:cNvSpPr>
            <p:nvPr/>
          </p:nvSpPr>
          <p:spPr bwMode="auto">
            <a:xfrm flipV="1">
              <a:off x="3856" y="2723"/>
              <a:ext cx="0" cy="1029"/>
            </a:xfrm>
            <a:prstGeom prst="line">
              <a:avLst/>
            </a:prstGeom>
            <a:noFill/>
            <a:ln w="9525">
              <a:solidFill>
                <a:schemeClr val="tx1"/>
              </a:solidFill>
              <a:round/>
              <a:headEnd/>
              <a:tailEnd type="triangle" w="med" len="med"/>
            </a:ln>
          </p:spPr>
          <p:txBody>
            <a:bodyPr/>
            <a:lstStyle/>
            <a:p>
              <a:endParaRPr lang="en-US"/>
            </a:p>
          </p:txBody>
        </p:sp>
        <p:sp>
          <p:nvSpPr>
            <p:cNvPr id="38941" name="Line 37"/>
            <p:cNvSpPr>
              <a:spLocks noChangeShapeType="1"/>
            </p:cNvSpPr>
            <p:nvPr/>
          </p:nvSpPr>
          <p:spPr bwMode="auto">
            <a:xfrm>
              <a:off x="3856" y="2919"/>
              <a:ext cx="916" cy="833"/>
            </a:xfrm>
            <a:prstGeom prst="line">
              <a:avLst/>
            </a:prstGeom>
            <a:noFill/>
            <a:ln w="19050">
              <a:solidFill>
                <a:srgbClr val="FF3300"/>
              </a:solidFill>
              <a:round/>
              <a:headEnd/>
              <a:tailEnd/>
            </a:ln>
          </p:spPr>
          <p:txBody>
            <a:bodyPr/>
            <a:lstStyle/>
            <a:p>
              <a:endParaRPr lang="en-US"/>
            </a:p>
          </p:txBody>
        </p:sp>
        <p:sp>
          <p:nvSpPr>
            <p:cNvPr id="38942" name="Text Box 38"/>
            <p:cNvSpPr txBox="1">
              <a:spLocks noChangeArrowheads="1"/>
            </p:cNvSpPr>
            <p:nvPr/>
          </p:nvSpPr>
          <p:spPr bwMode="auto">
            <a:xfrm>
              <a:off x="5042" y="3727"/>
              <a:ext cx="180" cy="211"/>
            </a:xfrm>
            <a:prstGeom prst="rect">
              <a:avLst/>
            </a:prstGeom>
            <a:noFill/>
            <a:ln w="9525">
              <a:noFill/>
              <a:miter lim="800000"/>
              <a:headEnd/>
              <a:tailEnd/>
            </a:ln>
          </p:spPr>
          <p:txBody>
            <a:bodyPr wrap="none">
              <a:spAutoFit/>
            </a:bodyPr>
            <a:lstStyle/>
            <a:p>
              <a:pPr eaLnBrk="0" hangingPunct="0"/>
              <a:r>
                <a:rPr lang="en-US" sz="1600" b="0" i="1"/>
                <a:t>q</a:t>
              </a:r>
            </a:p>
          </p:txBody>
        </p:sp>
        <p:sp>
          <p:nvSpPr>
            <p:cNvPr id="38943" name="Text Box 39"/>
            <p:cNvSpPr txBox="1">
              <a:spLocks noChangeArrowheads="1"/>
            </p:cNvSpPr>
            <p:nvPr/>
          </p:nvSpPr>
          <p:spPr bwMode="auto">
            <a:xfrm>
              <a:off x="3866" y="2627"/>
              <a:ext cx="179" cy="213"/>
            </a:xfrm>
            <a:prstGeom prst="rect">
              <a:avLst/>
            </a:prstGeom>
            <a:noFill/>
            <a:ln w="9525">
              <a:noFill/>
              <a:miter lim="800000"/>
              <a:headEnd/>
              <a:tailEnd/>
            </a:ln>
          </p:spPr>
          <p:txBody>
            <a:bodyPr wrap="none">
              <a:spAutoFit/>
            </a:bodyPr>
            <a:lstStyle/>
            <a:p>
              <a:pPr eaLnBrk="0" hangingPunct="0"/>
              <a:r>
                <a:rPr lang="en-US" sz="1600" b="0" i="1"/>
                <a:t>p</a:t>
              </a:r>
            </a:p>
          </p:txBody>
        </p:sp>
        <p:sp>
          <p:nvSpPr>
            <p:cNvPr id="38944" name="Text Box 40"/>
            <p:cNvSpPr txBox="1">
              <a:spLocks noChangeArrowheads="1"/>
            </p:cNvSpPr>
            <p:nvPr/>
          </p:nvSpPr>
          <p:spPr bwMode="auto">
            <a:xfrm>
              <a:off x="4705" y="3795"/>
              <a:ext cx="163" cy="172"/>
            </a:xfrm>
            <a:prstGeom prst="rect">
              <a:avLst/>
            </a:prstGeom>
            <a:noFill/>
            <a:ln w="9525">
              <a:noFill/>
              <a:miter lim="800000"/>
              <a:headEnd/>
              <a:tailEnd/>
            </a:ln>
          </p:spPr>
          <p:txBody>
            <a:bodyPr wrap="none">
              <a:spAutoFit/>
            </a:bodyPr>
            <a:lstStyle/>
            <a:p>
              <a:pPr eaLnBrk="0" hangingPunct="0"/>
              <a:r>
                <a:rPr lang="en-US" sz="1200" b="0"/>
                <a:t>1</a:t>
              </a:r>
            </a:p>
          </p:txBody>
        </p:sp>
        <p:sp>
          <p:nvSpPr>
            <p:cNvPr id="38945" name="Text Box 41"/>
            <p:cNvSpPr txBox="1">
              <a:spLocks noChangeArrowheads="1"/>
            </p:cNvSpPr>
            <p:nvPr/>
          </p:nvSpPr>
          <p:spPr bwMode="auto">
            <a:xfrm>
              <a:off x="3672" y="2827"/>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46" name="Text Box 42"/>
            <p:cNvSpPr txBox="1">
              <a:spLocks noChangeArrowheads="1"/>
            </p:cNvSpPr>
            <p:nvPr/>
          </p:nvSpPr>
          <p:spPr bwMode="auto">
            <a:xfrm>
              <a:off x="4573" y="3258"/>
              <a:ext cx="339" cy="192"/>
            </a:xfrm>
            <a:prstGeom prst="rect">
              <a:avLst/>
            </a:prstGeom>
            <a:noFill/>
            <a:ln w="9525">
              <a:noFill/>
              <a:miter lim="800000"/>
              <a:headEnd/>
              <a:tailEnd/>
            </a:ln>
          </p:spPr>
          <p:txBody>
            <a:bodyPr wrap="none">
              <a:spAutoFit/>
            </a:bodyPr>
            <a:lstStyle/>
            <a:p>
              <a:pPr algn="r" eaLnBrk="0" hangingPunct="0"/>
              <a:r>
                <a:rPr lang="en-US" sz="1400" b="0"/>
                <a:t>MC</a:t>
              </a:r>
              <a:r>
                <a:rPr lang="en-US" sz="1400" b="0" baseline="-25000"/>
                <a:t>B</a:t>
              </a:r>
              <a:endParaRPr lang="en-US" sz="1400" b="0"/>
            </a:p>
          </p:txBody>
        </p:sp>
        <p:sp>
          <p:nvSpPr>
            <p:cNvPr id="38947" name="Line 43"/>
            <p:cNvSpPr>
              <a:spLocks noChangeShapeType="1"/>
            </p:cNvSpPr>
            <p:nvPr/>
          </p:nvSpPr>
          <p:spPr bwMode="auto">
            <a:xfrm>
              <a:off x="3856" y="2927"/>
              <a:ext cx="409" cy="831"/>
            </a:xfrm>
            <a:prstGeom prst="line">
              <a:avLst/>
            </a:prstGeom>
            <a:noFill/>
            <a:ln w="9525">
              <a:solidFill>
                <a:schemeClr val="tx1"/>
              </a:solidFill>
              <a:prstDash val="dash"/>
              <a:round/>
              <a:headEnd/>
              <a:tailEnd/>
            </a:ln>
          </p:spPr>
          <p:txBody>
            <a:bodyPr/>
            <a:lstStyle/>
            <a:p>
              <a:endParaRPr lang="en-US"/>
            </a:p>
          </p:txBody>
        </p:sp>
        <p:sp>
          <p:nvSpPr>
            <p:cNvPr id="38948" name="Text Box 44"/>
            <p:cNvSpPr txBox="1">
              <a:spLocks noChangeArrowheads="1"/>
            </p:cNvSpPr>
            <p:nvPr/>
          </p:nvSpPr>
          <p:spPr bwMode="auto">
            <a:xfrm>
              <a:off x="4145" y="3795"/>
              <a:ext cx="239" cy="172"/>
            </a:xfrm>
            <a:prstGeom prst="rect">
              <a:avLst/>
            </a:prstGeom>
            <a:noFill/>
            <a:ln w="9525">
              <a:noFill/>
              <a:miter lim="800000"/>
              <a:headEnd/>
              <a:tailEnd/>
            </a:ln>
          </p:spPr>
          <p:txBody>
            <a:bodyPr wrap="none">
              <a:spAutoFit/>
            </a:bodyPr>
            <a:lstStyle/>
            <a:p>
              <a:pPr eaLnBrk="0" hangingPunct="0"/>
              <a:r>
                <a:rPr lang="en-US" sz="1200" b="0"/>
                <a:t>1/2</a:t>
              </a:r>
            </a:p>
          </p:txBody>
        </p:sp>
        <p:sp>
          <p:nvSpPr>
            <p:cNvPr id="38949" name="Line 45"/>
            <p:cNvSpPr>
              <a:spLocks noChangeShapeType="1"/>
            </p:cNvSpPr>
            <p:nvPr/>
          </p:nvSpPr>
          <p:spPr bwMode="auto">
            <a:xfrm>
              <a:off x="3856" y="3419"/>
              <a:ext cx="1058" cy="0"/>
            </a:xfrm>
            <a:prstGeom prst="line">
              <a:avLst/>
            </a:prstGeom>
            <a:noFill/>
            <a:ln w="9525">
              <a:solidFill>
                <a:schemeClr val="tx1"/>
              </a:solidFill>
              <a:prstDash val="dash"/>
              <a:round/>
              <a:headEnd/>
              <a:tailEnd/>
            </a:ln>
          </p:spPr>
          <p:txBody>
            <a:bodyPr/>
            <a:lstStyle/>
            <a:p>
              <a:endParaRPr lang="en-US"/>
            </a:p>
          </p:txBody>
        </p:sp>
        <p:sp>
          <p:nvSpPr>
            <p:cNvPr id="38950" name="Text Box 46"/>
            <p:cNvSpPr txBox="1">
              <a:spLocks noChangeArrowheads="1"/>
            </p:cNvSpPr>
            <p:nvPr/>
          </p:nvSpPr>
          <p:spPr bwMode="auto">
            <a:xfrm>
              <a:off x="3672" y="3312"/>
              <a:ext cx="179" cy="174"/>
            </a:xfrm>
            <a:prstGeom prst="rect">
              <a:avLst/>
            </a:prstGeom>
            <a:noFill/>
            <a:ln w="9525">
              <a:noFill/>
              <a:miter lim="800000"/>
              <a:headEnd/>
              <a:tailEnd/>
            </a:ln>
          </p:spPr>
          <p:txBody>
            <a:bodyPr wrap="none">
              <a:spAutoFit/>
            </a:bodyPr>
            <a:lstStyle/>
            <a:p>
              <a:pPr eaLnBrk="0" hangingPunct="0"/>
              <a:r>
                <a:rPr lang="en-US" sz="1200" b="0" i="1"/>
                <a:t>w</a:t>
              </a:r>
            </a:p>
          </p:txBody>
        </p:sp>
        <p:sp>
          <p:nvSpPr>
            <p:cNvPr id="38951" name="Line 47"/>
            <p:cNvSpPr>
              <a:spLocks noChangeShapeType="1"/>
            </p:cNvSpPr>
            <p:nvPr/>
          </p:nvSpPr>
          <p:spPr bwMode="auto">
            <a:xfrm flipV="1">
              <a:off x="4098" y="3147"/>
              <a:ext cx="0" cy="274"/>
            </a:xfrm>
            <a:prstGeom prst="line">
              <a:avLst/>
            </a:prstGeom>
            <a:noFill/>
            <a:ln w="9525">
              <a:solidFill>
                <a:schemeClr val="tx1"/>
              </a:solidFill>
              <a:round/>
              <a:headEnd/>
              <a:tailEnd type="triangle" w="med" len="med"/>
            </a:ln>
          </p:spPr>
          <p:txBody>
            <a:bodyPr/>
            <a:lstStyle/>
            <a:p>
              <a:endParaRPr lang="en-US"/>
            </a:p>
          </p:txBody>
        </p:sp>
        <p:sp>
          <p:nvSpPr>
            <p:cNvPr id="38952" name="Line 48"/>
            <p:cNvSpPr>
              <a:spLocks noChangeShapeType="1"/>
            </p:cNvSpPr>
            <p:nvPr/>
          </p:nvSpPr>
          <p:spPr bwMode="auto">
            <a:xfrm>
              <a:off x="4098" y="3421"/>
              <a:ext cx="0" cy="337"/>
            </a:xfrm>
            <a:prstGeom prst="line">
              <a:avLst/>
            </a:prstGeom>
            <a:noFill/>
            <a:ln w="9525">
              <a:solidFill>
                <a:schemeClr val="tx1"/>
              </a:solidFill>
              <a:round/>
              <a:headEnd/>
              <a:tailEnd type="triangle" w="med" len="med"/>
            </a:ln>
          </p:spPr>
          <p:txBody>
            <a:bodyPr/>
            <a:lstStyle/>
            <a:p>
              <a:endParaRPr lang="en-US"/>
            </a:p>
          </p:txBody>
        </p:sp>
        <p:sp>
          <p:nvSpPr>
            <p:cNvPr id="38953" name="Line 49"/>
            <p:cNvSpPr>
              <a:spLocks noChangeShapeType="1"/>
            </p:cNvSpPr>
            <p:nvPr/>
          </p:nvSpPr>
          <p:spPr bwMode="auto">
            <a:xfrm flipH="1">
              <a:off x="3850" y="3162"/>
              <a:ext cx="248" cy="0"/>
            </a:xfrm>
            <a:prstGeom prst="line">
              <a:avLst/>
            </a:prstGeom>
            <a:noFill/>
            <a:ln w="9525">
              <a:solidFill>
                <a:schemeClr val="tx1"/>
              </a:solidFill>
              <a:round/>
              <a:headEnd/>
              <a:tailEnd type="triangle" w="med" len="med"/>
            </a:ln>
          </p:spPr>
          <p:txBody>
            <a:bodyPr/>
            <a:lstStyle/>
            <a:p>
              <a:endParaRPr lang="en-US"/>
            </a:p>
          </p:txBody>
        </p:sp>
        <p:sp>
          <p:nvSpPr>
            <p:cNvPr id="38954" name="Text Box 50"/>
            <p:cNvSpPr txBox="1">
              <a:spLocks noChangeArrowheads="1"/>
            </p:cNvSpPr>
            <p:nvPr/>
          </p:nvSpPr>
          <p:spPr bwMode="auto">
            <a:xfrm>
              <a:off x="3941" y="3727"/>
              <a:ext cx="234" cy="212"/>
            </a:xfrm>
            <a:prstGeom prst="rect">
              <a:avLst/>
            </a:prstGeom>
            <a:noFill/>
            <a:ln w="9525">
              <a:noFill/>
              <a:miter lim="800000"/>
              <a:headEnd/>
              <a:tailEnd/>
            </a:ln>
          </p:spPr>
          <p:txBody>
            <a:bodyPr wrap="none">
              <a:spAutoFit/>
            </a:bodyPr>
            <a:lstStyle/>
            <a:p>
              <a:pPr eaLnBrk="0" hangingPunct="0"/>
              <a:r>
                <a:rPr lang="en-US" sz="1600" b="0" i="1"/>
                <a:t>q</a:t>
              </a:r>
              <a:r>
                <a:rPr lang="en-US" sz="1600" b="0" i="1" baseline="-25000"/>
                <a:t>B</a:t>
              </a:r>
              <a:endParaRPr lang="en-US" sz="1600" b="0" i="1"/>
            </a:p>
          </p:txBody>
        </p:sp>
        <p:sp>
          <p:nvSpPr>
            <p:cNvPr id="38955" name="Text Box 51"/>
            <p:cNvSpPr txBox="1">
              <a:spLocks noChangeArrowheads="1"/>
            </p:cNvSpPr>
            <p:nvPr/>
          </p:nvSpPr>
          <p:spPr bwMode="auto">
            <a:xfrm>
              <a:off x="3628" y="2993"/>
              <a:ext cx="234" cy="211"/>
            </a:xfrm>
            <a:prstGeom prst="rect">
              <a:avLst/>
            </a:prstGeom>
            <a:noFill/>
            <a:ln w="9525">
              <a:noFill/>
              <a:miter lim="800000"/>
              <a:headEnd/>
              <a:tailEnd/>
            </a:ln>
          </p:spPr>
          <p:txBody>
            <a:bodyPr wrap="none">
              <a:spAutoFit/>
            </a:bodyPr>
            <a:lstStyle/>
            <a:p>
              <a:pPr eaLnBrk="0" hangingPunct="0"/>
              <a:r>
                <a:rPr lang="en-US" sz="1600" b="0" i="1"/>
                <a:t>p</a:t>
              </a:r>
              <a:r>
                <a:rPr lang="en-US" sz="1600" b="0" i="1" baseline="-25000"/>
                <a:t>B</a:t>
              </a:r>
              <a:endParaRPr lang="en-US" sz="1600" b="0" i="1"/>
            </a:p>
          </p:txBody>
        </p:sp>
        <p:sp>
          <p:nvSpPr>
            <p:cNvPr id="38956" name="Oval 52"/>
            <p:cNvSpPr>
              <a:spLocks noChangeArrowheads="1"/>
            </p:cNvSpPr>
            <p:nvPr/>
          </p:nvSpPr>
          <p:spPr bwMode="auto">
            <a:xfrm>
              <a:off x="4069" y="3376"/>
              <a:ext cx="62" cy="9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8957" name="Text Box 53"/>
            <p:cNvSpPr txBox="1">
              <a:spLocks noChangeArrowheads="1"/>
            </p:cNvSpPr>
            <p:nvPr/>
          </p:nvSpPr>
          <p:spPr bwMode="auto">
            <a:xfrm>
              <a:off x="4201" y="3581"/>
              <a:ext cx="290" cy="192"/>
            </a:xfrm>
            <a:prstGeom prst="rect">
              <a:avLst/>
            </a:prstGeom>
            <a:noFill/>
            <a:ln w="9525">
              <a:noFill/>
              <a:miter lim="800000"/>
              <a:headEnd/>
              <a:tailEnd/>
            </a:ln>
          </p:spPr>
          <p:txBody>
            <a:bodyPr wrap="none">
              <a:spAutoFit/>
            </a:bodyPr>
            <a:lstStyle/>
            <a:p>
              <a:pPr algn="r" eaLnBrk="0" hangingPunct="0"/>
              <a:r>
                <a:rPr lang="en-US" sz="1400" b="0"/>
                <a:t>MR</a:t>
              </a:r>
            </a:p>
          </p:txBody>
        </p:sp>
        <p:sp>
          <p:nvSpPr>
            <p:cNvPr id="38958" name="Line 54"/>
            <p:cNvSpPr>
              <a:spLocks noChangeShapeType="1"/>
            </p:cNvSpPr>
            <p:nvPr/>
          </p:nvSpPr>
          <p:spPr bwMode="auto">
            <a:xfrm>
              <a:off x="3856" y="3571"/>
              <a:ext cx="1058" cy="0"/>
            </a:xfrm>
            <a:prstGeom prst="line">
              <a:avLst/>
            </a:prstGeom>
            <a:noFill/>
            <a:ln w="9525">
              <a:solidFill>
                <a:schemeClr val="tx1"/>
              </a:solidFill>
              <a:prstDash val="dash"/>
              <a:round/>
              <a:headEnd/>
              <a:tailEnd/>
            </a:ln>
          </p:spPr>
          <p:txBody>
            <a:bodyPr/>
            <a:lstStyle/>
            <a:p>
              <a:endParaRPr lang="en-US"/>
            </a:p>
          </p:txBody>
        </p:sp>
        <p:sp>
          <p:nvSpPr>
            <p:cNvPr id="38959" name="Text Box 55"/>
            <p:cNvSpPr txBox="1">
              <a:spLocks noChangeArrowheads="1"/>
            </p:cNvSpPr>
            <p:nvPr/>
          </p:nvSpPr>
          <p:spPr bwMode="auto">
            <a:xfrm>
              <a:off x="3672" y="3464"/>
              <a:ext cx="159" cy="173"/>
            </a:xfrm>
            <a:prstGeom prst="rect">
              <a:avLst/>
            </a:prstGeom>
            <a:noFill/>
            <a:ln w="9525">
              <a:noFill/>
              <a:miter lim="800000"/>
              <a:headEnd/>
              <a:tailEnd/>
            </a:ln>
          </p:spPr>
          <p:txBody>
            <a:bodyPr wrap="none">
              <a:spAutoFit/>
            </a:bodyPr>
            <a:lstStyle/>
            <a:p>
              <a:pPr eaLnBrk="0" hangingPunct="0"/>
              <a:r>
                <a:rPr lang="en-US" sz="1200" b="0" i="1"/>
                <a:t>c</a:t>
              </a:r>
            </a:p>
          </p:txBody>
        </p:sp>
      </p:gr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smtClean="0">
                <a:solidFill>
                  <a:schemeClr val="bg1"/>
                </a:solidFill>
              </a:rPr>
              <a:t>Processes to innovate in </a:t>
            </a:r>
            <a:r>
              <a:rPr lang="en-US" i="1" dirty="0" smtClean="0">
                <a:solidFill>
                  <a:schemeClr val="bg1"/>
                </a:solidFill>
              </a:rPr>
              <a:t>existing </a:t>
            </a:r>
            <a:r>
              <a:rPr lang="en-US" dirty="0" smtClean="0">
                <a:solidFill>
                  <a:schemeClr val="bg1"/>
                </a:solidFill>
              </a:rPr>
              <a:t>operating systems</a:t>
            </a:r>
          </a:p>
          <a:p>
            <a:pPr marL="457200" indent="-457200" eaLnBrk="1" hangingPunct="1">
              <a:buClr>
                <a:srgbClr val="FF3300"/>
              </a:buClr>
              <a:buFont typeface="+mj-lt"/>
              <a:buAutoNum type="arabicPeriod"/>
              <a:defRPr/>
            </a:pPr>
            <a:r>
              <a:rPr lang="en-US" dirty="0" smtClean="0">
                <a:solidFill>
                  <a:schemeClr val="bg1"/>
                </a:solidFill>
              </a:rPr>
              <a:t>Social and sustainable innovations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Wingdings" pitchFamily="2" charset="2"/>
              <a:buChar char="Ø"/>
              <a:defRPr/>
            </a:pPr>
            <a:r>
              <a:rPr lang="en-US" dirty="0" smtClean="0">
                <a:solidFill>
                  <a:schemeClr val="bg1"/>
                </a:solidFill>
              </a:rPr>
              <a:t>Diagnose complexity and potential unforeseeable uncertainty in innovation projects and manage them using sequential learning or parallel </a:t>
            </a:r>
            <a:r>
              <a:rPr lang="en-US" dirty="0" err="1" smtClean="0">
                <a:solidFill>
                  <a:schemeClr val="bg1"/>
                </a:solidFill>
              </a:rPr>
              <a:t>selectionism</a:t>
            </a: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Mahindra-Mahindra</a:t>
            </a:r>
          </a:p>
          <a:p>
            <a:pPr lvl="1" eaLnBrk="1" hangingPunct="1">
              <a:buClr>
                <a:srgbClr val="FF3300"/>
              </a:buClr>
              <a:defRPr/>
            </a:pP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processes to foster innovation in existing operations</a:t>
            </a:r>
            <a:endParaRPr lang="en-US" dirty="0"/>
          </a:p>
        </p:txBody>
      </p:sp>
      <p:sp>
        <p:nvSpPr>
          <p:cNvPr id="3" name="Content Placeholder 2"/>
          <p:cNvSpPr>
            <a:spLocks noGrp="1"/>
          </p:cNvSpPr>
          <p:nvPr>
            <p:ph idx="1"/>
          </p:nvPr>
        </p:nvSpPr>
        <p:spPr/>
        <p:txBody>
          <a:bodyPr/>
          <a:lstStyle/>
          <a:p>
            <a:r>
              <a:rPr lang="en-US" dirty="0" smtClean="0"/>
              <a:t>Frugal engineering (</a:t>
            </a:r>
            <a:r>
              <a:rPr lang="en-US" dirty="0" err="1" smtClean="0"/>
              <a:t>Godreij</a:t>
            </a:r>
            <a:r>
              <a:rPr lang="en-US" dirty="0" smtClean="0"/>
              <a:t>)</a:t>
            </a:r>
          </a:p>
          <a:p>
            <a:r>
              <a:rPr lang="en-US" dirty="0" smtClean="0"/>
              <a:t>Innovation Tournaments (innovationtournaments.com/)</a:t>
            </a:r>
          </a:p>
          <a:p>
            <a:r>
              <a:rPr lang="en-US" dirty="0" smtClean="0"/>
              <a:t>Crowd sourcing</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981200"/>
            <a:ext cx="7543800" cy="2895600"/>
          </a:xfrm>
          <a:prstGeom prst="rect">
            <a:avLst/>
          </a:prstGeom>
        </p:spPr>
        <p:txBody>
          <a:bodyPr anchor="ctr">
            <a:normAutofit fontScale="97500"/>
          </a:bodyPr>
          <a:lstStyle/>
          <a:p>
            <a:pPr algn="r" fontAlgn="auto">
              <a:spcAft>
                <a:spcPts val="0"/>
              </a:spcAft>
              <a:tabLst>
                <a:tab pos="7200900" algn="l"/>
                <a:tab pos="7258050" algn="l"/>
              </a:tabLst>
              <a:defRPr/>
            </a:pPr>
            <a:r>
              <a:rPr lang="en-US" sz="5500" dirty="0" smtClean="0">
                <a:solidFill>
                  <a:schemeClr val="accent2">
                    <a:lumMod val="60000"/>
                    <a:lumOff val="40000"/>
                  </a:schemeClr>
                </a:solidFill>
                <a:latin typeface="+mj-lt"/>
                <a:ea typeface="+mj-ea"/>
                <a:cs typeface="+mj-cs"/>
              </a:rPr>
              <a:t>Operations Strategy: </a:t>
            </a:r>
          </a:p>
          <a:p>
            <a:pPr algn="r" fontAlgn="auto">
              <a:spcAft>
                <a:spcPts val="0"/>
              </a:spcAft>
              <a:tabLst>
                <a:tab pos="7200900" algn="l"/>
                <a:tab pos="7258050" algn="l"/>
              </a:tabLst>
              <a:defRPr/>
            </a:pPr>
            <a:r>
              <a:rPr lang="en-US" sz="3300" dirty="0" smtClean="0">
                <a:solidFill>
                  <a:schemeClr val="accent2">
                    <a:lumMod val="60000"/>
                    <a:lumOff val="40000"/>
                  </a:schemeClr>
                </a:solidFill>
                <a:latin typeface="+mj-lt"/>
                <a:ea typeface="+mj-ea"/>
                <a:cs typeface="+mj-cs"/>
              </a:rPr>
              <a:t>Class 9: Innovating in Existing Operations</a:t>
            </a:r>
          </a:p>
          <a:p>
            <a:pPr algn="r" fontAlgn="auto">
              <a:spcAft>
                <a:spcPts val="0"/>
              </a:spcAft>
              <a:tabLst>
                <a:tab pos="7200900" algn="l"/>
                <a:tab pos="7258050" algn="l"/>
              </a:tabLst>
              <a:defRPr/>
            </a:pPr>
            <a:endParaRPr lang="en-US" sz="2100" dirty="0" smtClean="0">
              <a:solidFill>
                <a:schemeClr val="accent2">
                  <a:lumMod val="60000"/>
                  <a:lumOff val="40000"/>
                </a:schemeClr>
              </a:solidFill>
              <a:latin typeface="+mj-lt"/>
              <a:ea typeface="+mj-ea"/>
              <a:cs typeface="+mj-cs"/>
            </a:endParaRPr>
          </a:p>
          <a:p>
            <a:pPr algn="r" fontAlgn="auto">
              <a:spcAft>
                <a:spcPts val="0"/>
              </a:spcAft>
              <a:tabLst>
                <a:tab pos="7200900" algn="l"/>
                <a:tab pos="7258050" algn="l"/>
              </a:tabLst>
              <a:defRPr/>
            </a:pPr>
            <a:r>
              <a:rPr lang="en-US" sz="2500" dirty="0" smtClean="0">
                <a:latin typeface="+mj-lt"/>
                <a:ea typeface="+mj-ea"/>
                <a:cs typeface="+mj-cs"/>
              </a:rPr>
              <a:t>February 4, 2010</a:t>
            </a:r>
            <a:r>
              <a:rPr lang="en-US" sz="3300" dirty="0" smtClean="0">
                <a:solidFill>
                  <a:schemeClr val="accent2">
                    <a:lumMod val="60000"/>
                    <a:lumOff val="40000"/>
                  </a:schemeClr>
                </a:solidFill>
                <a:latin typeface="+mj-lt"/>
                <a:ea typeface="+mj-ea"/>
                <a:cs typeface="+mj-cs"/>
              </a:rPr>
              <a:t> </a:t>
            </a:r>
            <a:endParaRPr lang="en-US" sz="4900" dirty="0">
              <a:solidFill>
                <a:schemeClr val="bg1"/>
              </a:solidFill>
              <a:latin typeface="+mj-lt"/>
              <a:ea typeface="+mj-ea"/>
              <a:cs typeface="+mj-cs"/>
            </a:endParaRPr>
          </a:p>
        </p:txBody>
      </p:sp>
      <p:pic>
        <p:nvPicPr>
          <p:cNvPr id="7" name="Picture 6" descr="KFBSLogo.bmp"/>
          <p:cNvPicPr>
            <a:picLocks noChangeAspect="1"/>
          </p:cNvPicPr>
          <p:nvPr/>
        </p:nvPicPr>
        <p:blipFill>
          <a:blip r:embed="rId3" cstate="print"/>
          <a:stretch>
            <a:fillRect/>
          </a:stretch>
        </p:blipFill>
        <p:spPr>
          <a:xfrm>
            <a:off x="0" y="6336791"/>
            <a:ext cx="1716027" cy="521209"/>
          </a:xfrm>
          <a:prstGeom prst="rect">
            <a:avLst/>
          </a:prstGeom>
        </p:spPr>
      </p:pic>
      <p:sp>
        <p:nvSpPr>
          <p:cNvPr id="8" name="TextBox 7"/>
          <p:cNvSpPr txBox="1"/>
          <p:nvPr/>
        </p:nvSpPr>
        <p:spPr>
          <a:xfrm>
            <a:off x="7467600" y="6211669"/>
            <a:ext cx="1676400" cy="646331"/>
          </a:xfrm>
          <a:prstGeom prst="rect">
            <a:avLst/>
          </a:prstGeom>
          <a:noFill/>
        </p:spPr>
        <p:txBody>
          <a:bodyPr wrap="square" rtlCol="0">
            <a:spAutoFit/>
          </a:bodyPr>
          <a:lstStyle/>
          <a:p>
            <a:pPr algn="r"/>
            <a:r>
              <a:rPr lang="en-US" sz="1200" dirty="0" smtClean="0"/>
              <a:t>Staats</a:t>
            </a:r>
          </a:p>
          <a:p>
            <a:pPr algn="r"/>
            <a:r>
              <a:rPr lang="en-US" sz="1200" dirty="0" smtClean="0"/>
              <a:t>Operations Strategy</a:t>
            </a:r>
          </a:p>
          <a:p>
            <a:pPr algn="r"/>
            <a:r>
              <a:rPr lang="en-US" sz="1200" dirty="0" smtClean="0"/>
              <a:t>MBA 709A</a:t>
            </a:r>
            <a:endParaRPr lang="en-US" sz="12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companies get set in their ways?</a:t>
            </a:r>
            <a:endParaRPr lang="en-US" dirty="0"/>
          </a:p>
        </p:txBody>
      </p:sp>
      <p:sp>
        <p:nvSpPr>
          <p:cNvPr id="3" name="Content Placeholder 2"/>
          <p:cNvSpPr>
            <a:spLocks noGrp="1"/>
          </p:cNvSpPr>
          <p:nvPr>
            <p:ph idx="1"/>
          </p:nvPr>
        </p:nvSpPr>
        <p:spPr/>
        <p:txBody>
          <a:bodyPr>
            <a:normAutofit/>
          </a:bodyPr>
          <a:lstStyle/>
          <a:p>
            <a:r>
              <a:rPr lang="en-US" dirty="0" smtClean="0"/>
              <a:t>Simplest answer – inertia</a:t>
            </a:r>
          </a:p>
          <a:p>
            <a:pPr lvl="1"/>
            <a:r>
              <a:rPr lang="en-US" dirty="0" smtClean="0"/>
              <a:t>Change is hard and uncomfortable</a:t>
            </a:r>
          </a:p>
          <a:p>
            <a:pPr lvl="1"/>
            <a:r>
              <a:rPr lang="en-US" dirty="0" smtClean="0"/>
              <a:t>Status quo avoids conflict</a:t>
            </a:r>
          </a:p>
          <a:p>
            <a:pPr lvl="1"/>
            <a:r>
              <a:rPr lang="en-US" dirty="0" smtClean="0"/>
              <a:t>Rose colored glasses</a:t>
            </a:r>
          </a:p>
          <a:p>
            <a:r>
              <a:rPr lang="en-US" dirty="0" smtClean="0"/>
              <a:t>More complex answer:</a:t>
            </a:r>
          </a:p>
          <a:p>
            <a:pPr lvl="1"/>
            <a:r>
              <a:rPr lang="en-US" dirty="0" smtClean="0"/>
              <a:t>Exploration (creating new knowledge) vs. exploitation (using existing knowledge)</a:t>
            </a:r>
          </a:p>
          <a:p>
            <a:pPr lvl="2"/>
            <a:r>
              <a:rPr lang="en-US" dirty="0" smtClean="0"/>
              <a:t>Exploitation is:</a:t>
            </a:r>
          </a:p>
          <a:p>
            <a:pPr lvl="3"/>
            <a:r>
              <a:rPr lang="en-US" dirty="0" smtClean="0"/>
              <a:t>Quicker than exploration</a:t>
            </a:r>
          </a:p>
          <a:p>
            <a:pPr lvl="3"/>
            <a:r>
              <a:rPr lang="en-US" dirty="0" smtClean="0"/>
              <a:t>More reliable than exploration</a:t>
            </a:r>
          </a:p>
          <a:p>
            <a:pPr lvl="3"/>
            <a:r>
              <a:rPr lang="en-US" dirty="0" smtClean="0"/>
              <a:t>And therefore more salient than exploration (in terms of metrics)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exploitation so bad?</a:t>
            </a:r>
            <a:endParaRPr lang="en-US" dirty="0"/>
          </a:p>
        </p:txBody>
      </p:sp>
      <p:sp>
        <p:nvSpPr>
          <p:cNvPr id="3" name="Content Placeholder 2"/>
          <p:cNvSpPr>
            <a:spLocks noGrp="1"/>
          </p:cNvSpPr>
          <p:nvPr>
            <p:ph idx="1"/>
          </p:nvPr>
        </p:nvSpPr>
        <p:spPr/>
        <p:txBody>
          <a:bodyPr/>
          <a:lstStyle/>
          <a:p>
            <a:r>
              <a:rPr lang="en-US" dirty="0" smtClean="0"/>
              <a:t>It’s not, at least at first</a:t>
            </a:r>
          </a:p>
          <a:p>
            <a:pPr lvl="1"/>
            <a:r>
              <a:rPr lang="en-US" dirty="0" smtClean="0"/>
              <a:t>Eliminating process variance and adhering to defined procedures improves performance</a:t>
            </a:r>
          </a:p>
          <a:p>
            <a:pPr lvl="1"/>
            <a:r>
              <a:rPr lang="en-US" dirty="0" smtClean="0"/>
              <a:t>But, exploitation may:</a:t>
            </a:r>
          </a:p>
          <a:p>
            <a:pPr lvl="2"/>
            <a:r>
              <a:rPr lang="en-US" dirty="0" smtClean="0"/>
              <a:t>Crowd out exploration</a:t>
            </a:r>
          </a:p>
          <a:p>
            <a:pPr lvl="2"/>
            <a:r>
              <a:rPr lang="en-US" dirty="0" smtClean="0"/>
              <a:t>Wed the organization to a technical trajectory</a:t>
            </a:r>
          </a:p>
          <a:p>
            <a:pPr lvl="2"/>
            <a:r>
              <a:rPr lang="en-US" dirty="0" smtClean="0"/>
              <a:t>Result in tightly coupled low-level processes, which raises the cost and risk of exploration</a:t>
            </a:r>
          </a:p>
          <a:p>
            <a:endParaRPr lang="en-US" dirty="0"/>
          </a:p>
        </p:txBody>
      </p:sp>
      <p:sp>
        <p:nvSpPr>
          <p:cNvPr id="4" name="TextBox 3"/>
          <p:cNvSpPr txBox="1"/>
          <p:nvPr/>
        </p:nvSpPr>
        <p:spPr>
          <a:xfrm>
            <a:off x="1864430" y="6581001"/>
            <a:ext cx="4536370" cy="276999"/>
          </a:xfrm>
          <a:prstGeom prst="rect">
            <a:avLst/>
          </a:prstGeom>
          <a:noFill/>
        </p:spPr>
        <p:txBody>
          <a:bodyPr wrap="none" rtlCol="0">
            <a:spAutoFit/>
          </a:bodyPr>
          <a:lstStyle/>
          <a:p>
            <a:r>
              <a:rPr lang="en-US" sz="1200" dirty="0" smtClean="0"/>
              <a:t>Sources: March 1991; Levinthal &amp; March 1993; Adler et al. 2009</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33400" y="1193800"/>
            <a:ext cx="8077200" cy="4902200"/>
            <a:chOff x="336" y="752"/>
            <a:chExt cx="5088" cy="3088"/>
          </a:xfrm>
        </p:grpSpPr>
        <p:sp>
          <p:nvSpPr>
            <p:cNvPr id="39955" name="Rectangle 15"/>
            <p:cNvSpPr>
              <a:spLocks noChangeArrowheads="1"/>
            </p:cNvSpPr>
            <p:nvPr/>
          </p:nvSpPr>
          <p:spPr bwMode="auto">
            <a:xfrm>
              <a:off x="1152" y="1126"/>
              <a:ext cx="3408" cy="480"/>
            </a:xfrm>
            <a:prstGeom prst="rect">
              <a:avLst/>
            </a:prstGeom>
            <a:solidFill>
              <a:srgbClr val="FF3300"/>
            </a:solidFill>
            <a:ln w="9525">
              <a:solidFill>
                <a:schemeClr val="tx1"/>
              </a:solidFill>
              <a:miter lim="800000"/>
              <a:headEnd/>
              <a:tailEnd/>
            </a:ln>
          </p:spPr>
          <p:txBody>
            <a:bodyPr wrap="none" anchor="ctr"/>
            <a:lstStyle/>
            <a:p>
              <a:pPr algn="ctr" eaLnBrk="0" hangingPunct="0"/>
              <a:r>
                <a:rPr lang="en-US" sz="2000">
                  <a:solidFill>
                    <a:schemeClr val="bg1"/>
                  </a:solidFill>
                  <a:latin typeface="Arial" charset="0"/>
                </a:rPr>
                <a:t>Structured contracts</a:t>
              </a:r>
            </a:p>
          </p:txBody>
        </p:sp>
        <p:sp>
          <p:nvSpPr>
            <p:cNvPr id="39956" name="AutoShape 16"/>
            <p:cNvSpPr>
              <a:spLocks noChangeArrowheads="1"/>
            </p:cNvSpPr>
            <p:nvPr/>
          </p:nvSpPr>
          <p:spPr bwMode="auto">
            <a:xfrm rot="5400000">
              <a:off x="4784"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7" name="AutoShape 17"/>
            <p:cNvSpPr>
              <a:spLocks noChangeArrowheads="1"/>
            </p:cNvSpPr>
            <p:nvPr/>
          </p:nvSpPr>
          <p:spPr bwMode="auto">
            <a:xfrm rot="-5400000">
              <a:off x="768"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8" name="Rectangle 18"/>
            <p:cNvSpPr>
              <a:spLocks noChangeArrowheads="1"/>
            </p:cNvSpPr>
            <p:nvPr/>
          </p:nvSpPr>
          <p:spPr bwMode="auto">
            <a:xfrm>
              <a:off x="336" y="752"/>
              <a:ext cx="864" cy="480"/>
            </a:xfrm>
            <a:prstGeom prst="rect">
              <a:avLst/>
            </a:prstGeom>
            <a:noFill/>
            <a:ln w="9525">
              <a:noFill/>
              <a:miter lim="800000"/>
              <a:headEnd/>
              <a:tailEnd/>
            </a:ln>
          </p:spPr>
          <p:txBody>
            <a:bodyPr wrap="none" anchor="ctr"/>
            <a:lstStyle/>
            <a:p>
              <a:pPr eaLnBrk="0" hangingPunct="0"/>
              <a:r>
                <a:rPr lang="en-US" sz="1500">
                  <a:latin typeface="Arial" charset="0"/>
                </a:rPr>
                <a:t>Sourcing &amp; business unit</a:t>
              </a:r>
            </a:p>
            <a:p>
              <a:pPr eaLnBrk="0" hangingPunct="0"/>
              <a:r>
                <a:rPr lang="en-US" sz="1500">
                  <a:latin typeface="Arial" charset="0"/>
                </a:rPr>
                <a:t>executives</a:t>
              </a:r>
            </a:p>
          </p:txBody>
        </p:sp>
        <p:sp>
          <p:nvSpPr>
            <p:cNvPr id="39959" name="Rectangle 19"/>
            <p:cNvSpPr>
              <a:spLocks noChangeArrowheads="1"/>
            </p:cNvSpPr>
            <p:nvPr/>
          </p:nvSpPr>
          <p:spPr bwMode="auto">
            <a:xfrm>
              <a:off x="4560" y="752"/>
              <a:ext cx="864" cy="480"/>
            </a:xfrm>
            <a:prstGeom prst="rect">
              <a:avLst/>
            </a:prstGeom>
            <a:noFill/>
            <a:ln w="9525">
              <a:noFill/>
              <a:miter lim="800000"/>
              <a:headEnd/>
              <a:tailEnd/>
            </a:ln>
          </p:spPr>
          <p:txBody>
            <a:bodyPr wrap="none" anchor="ctr"/>
            <a:lstStyle/>
            <a:p>
              <a:pPr algn="r" eaLnBrk="0" hangingPunct="0"/>
              <a:r>
                <a:rPr lang="en-US" sz="1500">
                  <a:latin typeface="Arial" charset="0"/>
                </a:rPr>
                <a:t>Manufacturing &amp; financial</a:t>
              </a:r>
            </a:p>
            <a:p>
              <a:pPr algn="r" eaLnBrk="0" hangingPunct="0"/>
              <a:r>
                <a:rPr lang="en-US" sz="1500">
                  <a:latin typeface="Arial" charset="0"/>
                </a:rPr>
                <a:t>executives</a:t>
              </a:r>
            </a:p>
          </p:txBody>
        </p:sp>
        <p:pic>
          <p:nvPicPr>
            <p:cNvPr id="39960" name="Picture 20"/>
            <p:cNvPicPr>
              <a:picLocks noChangeAspect="1" noChangeArrowheads="1"/>
            </p:cNvPicPr>
            <p:nvPr/>
          </p:nvPicPr>
          <p:blipFill>
            <a:blip r:embed="rId4" cstate="print"/>
            <a:srcRect/>
            <a:stretch>
              <a:fillRect/>
            </a:stretch>
          </p:blipFill>
          <p:spPr bwMode="auto">
            <a:xfrm>
              <a:off x="384" y="1172"/>
              <a:ext cx="181" cy="482"/>
            </a:xfrm>
            <a:prstGeom prst="rect">
              <a:avLst/>
            </a:prstGeom>
            <a:noFill/>
            <a:ln w="9525">
              <a:noFill/>
              <a:miter lim="800000"/>
              <a:headEnd/>
              <a:tailEnd/>
            </a:ln>
          </p:spPr>
        </p:pic>
        <p:pic>
          <p:nvPicPr>
            <p:cNvPr id="39961" name="Picture 21"/>
            <p:cNvPicPr>
              <a:picLocks noChangeAspect="1" noChangeArrowheads="1"/>
            </p:cNvPicPr>
            <p:nvPr/>
          </p:nvPicPr>
          <p:blipFill>
            <a:blip r:embed="rId5" cstate="print"/>
            <a:srcRect/>
            <a:stretch>
              <a:fillRect/>
            </a:stretch>
          </p:blipFill>
          <p:spPr bwMode="auto">
            <a:xfrm>
              <a:off x="5184" y="1172"/>
              <a:ext cx="181" cy="482"/>
            </a:xfrm>
            <a:prstGeom prst="rect">
              <a:avLst/>
            </a:prstGeom>
            <a:noFill/>
            <a:ln w="9525">
              <a:noFill/>
              <a:miter lim="800000"/>
              <a:headEnd/>
              <a:tailEnd/>
            </a:ln>
          </p:spPr>
        </p:pic>
        <p:sp>
          <p:nvSpPr>
            <p:cNvPr id="39962" name="Rectangle 22"/>
            <p:cNvSpPr>
              <a:spLocks noChangeArrowheads="1"/>
            </p:cNvSpPr>
            <p:nvPr/>
          </p:nvSpPr>
          <p:spPr bwMode="auto">
            <a:xfrm>
              <a:off x="2865" y="336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aligning </a:t>
              </a:r>
              <a:r>
                <a:rPr lang="en-US" sz="1500">
                  <a:latin typeface="Verdana" pitchFamily="34" charset="0"/>
                </a:rPr>
                <a:t>business objectives</a:t>
              </a:r>
            </a:p>
            <a:p>
              <a:pPr eaLnBrk="0" hangingPunct="0">
                <a:spcBef>
                  <a:spcPct val="10000"/>
                </a:spcBef>
              </a:pPr>
              <a:r>
                <a:rPr lang="en-US" sz="1500" b="0">
                  <a:latin typeface="Verdana" pitchFamily="34" charset="0"/>
                </a:rPr>
                <a:t>and investments, using </a:t>
              </a:r>
              <a:r>
                <a:rPr lang="en-US" sz="1500">
                  <a:latin typeface="Verdana" pitchFamily="34" charset="0"/>
                </a:rPr>
                <a:t>information</a:t>
              </a:r>
            </a:p>
            <a:p>
              <a:pPr eaLnBrk="0" hangingPunct="0">
                <a:spcBef>
                  <a:spcPct val="10000"/>
                </a:spcBef>
              </a:pPr>
              <a:r>
                <a:rPr lang="en-US" sz="1500" b="0">
                  <a:latin typeface="Verdana" pitchFamily="34" charset="0"/>
                </a:rPr>
                <a:t>about </a:t>
              </a:r>
              <a:r>
                <a:rPr lang="en-US" sz="1500">
                  <a:latin typeface="Verdana" pitchFamily="34" charset="0"/>
                </a:rPr>
                <a:t>uncertainty</a:t>
              </a:r>
              <a:r>
                <a:rPr lang="en-US" sz="1500" b="0">
                  <a:latin typeface="Verdana" pitchFamily="34" charset="0"/>
                </a:rPr>
                <a:t>, and </a:t>
              </a:r>
              <a:r>
                <a:rPr lang="en-US" sz="1500">
                  <a:latin typeface="Verdana" pitchFamily="34" charset="0"/>
                </a:rPr>
                <a:t>allocating risk</a:t>
              </a:r>
            </a:p>
            <a:p>
              <a:pPr eaLnBrk="0" hangingPunct="0">
                <a:spcBef>
                  <a:spcPct val="10000"/>
                </a:spcBef>
              </a:pPr>
              <a:r>
                <a:rPr lang="en-US" sz="1500" b="0">
                  <a:latin typeface="Verdana" pitchFamily="34" charset="0"/>
                </a:rPr>
                <a:t>to the parties best able to manage it.</a:t>
              </a:r>
            </a:p>
          </p:txBody>
        </p:sp>
        <p:sp>
          <p:nvSpPr>
            <p:cNvPr id="39963" name="AutoShape 24"/>
            <p:cNvSpPr>
              <a:spLocks noChangeArrowheads="1"/>
            </p:cNvSpPr>
            <p:nvPr/>
          </p:nvSpPr>
          <p:spPr bwMode="auto">
            <a:xfrm rot="-5400000">
              <a:off x="2514" y="3430"/>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grpSp>
      <p:grpSp>
        <p:nvGrpSpPr>
          <p:cNvPr id="3" name="Group 28"/>
          <p:cNvGrpSpPr>
            <a:grpSpLocks/>
          </p:cNvGrpSpPr>
          <p:nvPr/>
        </p:nvGrpSpPr>
        <p:grpSpPr bwMode="auto">
          <a:xfrm>
            <a:off x="533400" y="2590800"/>
            <a:ext cx="8077200" cy="3405188"/>
            <a:chOff x="336" y="1632"/>
            <a:chExt cx="5088" cy="2145"/>
          </a:xfrm>
        </p:grpSpPr>
        <p:sp>
          <p:nvSpPr>
            <p:cNvPr id="39941" name="Rectangle 3"/>
            <p:cNvSpPr>
              <a:spLocks noChangeArrowheads="1"/>
            </p:cNvSpPr>
            <p:nvPr/>
          </p:nvSpPr>
          <p:spPr bwMode="auto">
            <a:xfrm>
              <a:off x="1152" y="1654"/>
              <a:ext cx="3408"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2000">
                  <a:latin typeface="Arial" charset="0"/>
                </a:rPr>
                <a:t>Collaboration technology</a:t>
              </a:r>
            </a:p>
          </p:txBody>
        </p:sp>
        <p:sp>
          <p:nvSpPr>
            <p:cNvPr id="39942" name="Rectangle 4"/>
            <p:cNvSpPr>
              <a:spLocks noChangeArrowheads="1"/>
            </p:cNvSpPr>
            <p:nvPr/>
          </p:nvSpPr>
          <p:spPr bwMode="auto">
            <a:xfrm>
              <a:off x="3744"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Transactions</a:t>
              </a:r>
            </a:p>
          </p:txBody>
        </p:sp>
        <p:sp>
          <p:nvSpPr>
            <p:cNvPr id="39943" name="Rectangle 5"/>
            <p:cNvSpPr>
              <a:spLocks noChangeArrowheads="1"/>
            </p:cNvSpPr>
            <p:nvPr/>
          </p:nvSpPr>
          <p:spPr bwMode="auto">
            <a:xfrm>
              <a:off x="2880"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Capacity</a:t>
              </a:r>
            </a:p>
          </p:txBody>
        </p:sp>
        <p:sp>
          <p:nvSpPr>
            <p:cNvPr id="39944" name="Rectangle 6"/>
            <p:cNvSpPr>
              <a:spLocks noChangeArrowheads="1"/>
            </p:cNvSpPr>
            <p:nvPr/>
          </p:nvSpPr>
          <p:spPr bwMode="auto">
            <a:xfrm>
              <a:off x="2016"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Forecasts</a:t>
              </a:r>
            </a:p>
          </p:txBody>
        </p:sp>
        <p:sp>
          <p:nvSpPr>
            <p:cNvPr id="39945" name="Rectangle 7"/>
            <p:cNvSpPr>
              <a:spLocks noChangeArrowheads="1"/>
            </p:cNvSpPr>
            <p:nvPr/>
          </p:nvSpPr>
          <p:spPr bwMode="auto">
            <a:xfrm>
              <a:off x="1152"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Designs</a:t>
              </a:r>
            </a:p>
          </p:txBody>
        </p:sp>
        <p:sp>
          <p:nvSpPr>
            <p:cNvPr id="39946" name="AutoShape 8"/>
            <p:cNvSpPr>
              <a:spLocks noChangeArrowheads="1"/>
            </p:cNvSpPr>
            <p:nvPr/>
          </p:nvSpPr>
          <p:spPr bwMode="auto">
            <a:xfrm rot="5400000">
              <a:off x="4784"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7" name="AutoShape 9"/>
            <p:cNvSpPr>
              <a:spLocks noChangeArrowheads="1"/>
            </p:cNvSpPr>
            <p:nvPr/>
          </p:nvSpPr>
          <p:spPr bwMode="auto">
            <a:xfrm rot="-5400000">
              <a:off x="768"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8" name="Rectangle 10"/>
            <p:cNvSpPr>
              <a:spLocks noChangeArrowheads="1"/>
            </p:cNvSpPr>
            <p:nvPr/>
          </p:nvSpPr>
          <p:spPr bwMode="auto">
            <a:xfrm>
              <a:off x="336" y="1632"/>
              <a:ext cx="864" cy="480"/>
            </a:xfrm>
            <a:prstGeom prst="rect">
              <a:avLst/>
            </a:prstGeom>
            <a:noFill/>
            <a:ln w="9525">
              <a:noFill/>
              <a:miter lim="800000"/>
              <a:headEnd/>
              <a:tailEnd/>
            </a:ln>
          </p:spPr>
          <p:txBody>
            <a:bodyPr wrap="none" anchor="ctr"/>
            <a:lstStyle/>
            <a:p>
              <a:pPr eaLnBrk="0" hangingPunct="0"/>
              <a:r>
                <a:rPr lang="en-US" sz="1500">
                  <a:latin typeface="Arial" charset="0"/>
                </a:rPr>
                <a:t>Buyers</a:t>
              </a:r>
            </a:p>
          </p:txBody>
        </p:sp>
        <p:sp>
          <p:nvSpPr>
            <p:cNvPr id="39949" name="Rectangle 11"/>
            <p:cNvSpPr>
              <a:spLocks noChangeArrowheads="1"/>
            </p:cNvSpPr>
            <p:nvPr/>
          </p:nvSpPr>
          <p:spPr bwMode="auto">
            <a:xfrm>
              <a:off x="4560" y="1632"/>
              <a:ext cx="864" cy="480"/>
            </a:xfrm>
            <a:prstGeom prst="rect">
              <a:avLst/>
            </a:prstGeom>
            <a:noFill/>
            <a:ln w="9525">
              <a:noFill/>
              <a:miter lim="800000"/>
              <a:headEnd/>
              <a:tailEnd/>
            </a:ln>
          </p:spPr>
          <p:txBody>
            <a:bodyPr wrap="none" anchor="ctr"/>
            <a:lstStyle/>
            <a:p>
              <a:pPr algn="r" eaLnBrk="0" hangingPunct="0"/>
              <a:r>
                <a:rPr lang="en-US" sz="1500">
                  <a:latin typeface="Arial" charset="0"/>
                </a:rPr>
                <a:t>Suppliers</a:t>
              </a:r>
            </a:p>
          </p:txBody>
        </p:sp>
        <p:pic>
          <p:nvPicPr>
            <p:cNvPr id="39950" name="Picture 12"/>
            <p:cNvPicPr>
              <a:picLocks noChangeAspect="1" noChangeArrowheads="1"/>
            </p:cNvPicPr>
            <p:nvPr/>
          </p:nvPicPr>
          <p:blipFill>
            <a:blip r:embed="rId4" cstate="print"/>
            <a:srcRect/>
            <a:stretch>
              <a:fillRect/>
            </a:stretch>
          </p:blipFill>
          <p:spPr bwMode="auto">
            <a:xfrm>
              <a:off x="5184" y="1988"/>
              <a:ext cx="181" cy="482"/>
            </a:xfrm>
            <a:prstGeom prst="rect">
              <a:avLst/>
            </a:prstGeom>
            <a:solidFill>
              <a:srgbClr val="CCFF66"/>
            </a:solidFill>
            <a:ln w="9525">
              <a:noFill/>
              <a:miter lim="800000"/>
              <a:headEnd/>
              <a:tailEnd/>
            </a:ln>
          </p:spPr>
        </p:pic>
        <p:pic>
          <p:nvPicPr>
            <p:cNvPr id="39951" name="Picture 13"/>
            <p:cNvPicPr>
              <a:picLocks noChangeAspect="1" noChangeArrowheads="1"/>
            </p:cNvPicPr>
            <p:nvPr/>
          </p:nvPicPr>
          <p:blipFill>
            <a:blip r:embed="rId5" cstate="print"/>
            <a:srcRect/>
            <a:stretch>
              <a:fillRect/>
            </a:stretch>
          </p:blipFill>
          <p:spPr bwMode="auto">
            <a:xfrm>
              <a:off x="384" y="1988"/>
              <a:ext cx="181" cy="482"/>
            </a:xfrm>
            <a:prstGeom prst="rect">
              <a:avLst/>
            </a:prstGeom>
            <a:solidFill>
              <a:srgbClr val="CCFF66"/>
            </a:solidFill>
            <a:ln w="9525">
              <a:noFill/>
              <a:miter lim="800000"/>
              <a:headEnd/>
              <a:tailEnd/>
            </a:ln>
          </p:spPr>
        </p:pic>
        <p:sp>
          <p:nvSpPr>
            <p:cNvPr id="39952" name="Text Box 14"/>
            <p:cNvSpPr txBox="1">
              <a:spLocks noChangeArrowheads="1"/>
            </p:cNvSpPr>
            <p:nvPr/>
          </p:nvSpPr>
          <p:spPr bwMode="auto">
            <a:xfrm>
              <a:off x="816" y="2769"/>
              <a:ext cx="1728" cy="1008"/>
            </a:xfrm>
            <a:prstGeom prst="rect">
              <a:avLst/>
            </a:prstGeom>
            <a:noFill/>
            <a:ln w="9525">
              <a:noFill/>
              <a:miter lim="800000"/>
              <a:headEnd/>
              <a:tailEnd/>
            </a:ln>
          </p:spPr>
          <p:txBody>
            <a:bodyPr/>
            <a:lstStyle/>
            <a:p>
              <a:pPr marL="236538" indent="-236538" eaLnBrk="0" hangingPunct="0">
                <a:spcBef>
                  <a:spcPct val="20000"/>
                </a:spcBef>
              </a:pPr>
              <a:r>
                <a:rPr lang="en-US" sz="1500" b="0">
                  <a:latin typeface="Verdana" pitchFamily="34" charset="0"/>
                </a:rPr>
                <a:t>The supply chain sees:</a:t>
              </a:r>
            </a:p>
            <a:p>
              <a:pPr marL="236538" indent="-236538" eaLnBrk="0" hangingPunct="0">
                <a:spcBef>
                  <a:spcPct val="20000"/>
                </a:spcBef>
                <a:buFont typeface="Wingdings" pitchFamily="2" charset="2"/>
                <a:buChar char="§"/>
              </a:pPr>
              <a:r>
                <a:rPr lang="en-US" sz="1500" b="0">
                  <a:latin typeface="Verdana" pitchFamily="34" charset="0"/>
                </a:rPr>
                <a:t>Decreased cycle times</a:t>
              </a:r>
            </a:p>
            <a:p>
              <a:pPr marL="236538" indent="-236538" eaLnBrk="0" hangingPunct="0">
                <a:spcBef>
                  <a:spcPct val="20000"/>
                </a:spcBef>
                <a:buFont typeface="Wingdings" pitchFamily="2" charset="2"/>
                <a:buChar char="§"/>
              </a:pPr>
              <a:r>
                <a:rPr lang="en-US" sz="1500" b="0">
                  <a:latin typeface="Verdana" pitchFamily="34" charset="0"/>
                </a:rPr>
                <a:t>Reduced inventory</a:t>
              </a:r>
            </a:p>
            <a:p>
              <a:pPr marL="236538" indent="-236538" eaLnBrk="0" hangingPunct="0">
                <a:spcBef>
                  <a:spcPct val="20000"/>
                </a:spcBef>
                <a:buFont typeface="Wingdings" pitchFamily="2" charset="2"/>
                <a:buChar char="§"/>
              </a:pPr>
              <a:r>
                <a:rPr lang="en-US" sz="1500" b="0">
                  <a:latin typeface="Verdana" pitchFamily="34" charset="0"/>
                </a:rPr>
                <a:t>Integrated work flows</a:t>
              </a:r>
            </a:p>
            <a:p>
              <a:pPr marL="236538" indent="-236538" eaLnBrk="0" hangingPunct="0">
                <a:spcBef>
                  <a:spcPct val="20000"/>
                </a:spcBef>
                <a:buFont typeface="Wingdings" pitchFamily="2" charset="2"/>
                <a:buChar char="§"/>
              </a:pPr>
              <a:r>
                <a:rPr lang="en-US" sz="1500" b="0">
                  <a:latin typeface="Verdana" pitchFamily="34" charset="0"/>
                </a:rPr>
                <a:t>Greater supply chain throughput</a:t>
              </a:r>
            </a:p>
          </p:txBody>
        </p:sp>
        <p:sp>
          <p:nvSpPr>
            <p:cNvPr id="39953" name="Rectangle 23"/>
            <p:cNvSpPr>
              <a:spLocks noChangeArrowheads="1"/>
            </p:cNvSpPr>
            <p:nvPr/>
          </p:nvSpPr>
          <p:spPr bwMode="auto">
            <a:xfrm>
              <a:off x="2865" y="271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dramatically increasing the</a:t>
              </a:r>
            </a:p>
            <a:p>
              <a:pPr eaLnBrk="0" hangingPunct="0">
                <a:spcBef>
                  <a:spcPct val="10000"/>
                </a:spcBef>
              </a:pPr>
              <a:r>
                <a:rPr lang="en-US" sz="1500" b="0">
                  <a:latin typeface="Verdana" pitchFamily="34" charset="0"/>
                </a:rPr>
                <a:t>speed of information flow.</a:t>
              </a:r>
            </a:p>
          </p:txBody>
        </p:sp>
        <p:sp>
          <p:nvSpPr>
            <p:cNvPr id="39954" name="AutoShape 25"/>
            <p:cNvSpPr>
              <a:spLocks noChangeArrowheads="1"/>
            </p:cNvSpPr>
            <p:nvPr/>
          </p:nvSpPr>
          <p:spPr bwMode="auto">
            <a:xfrm rot="-5400000">
              <a:off x="2514" y="2854"/>
              <a:ext cx="192" cy="192"/>
            </a:xfrm>
            <a:prstGeom prst="downArrow">
              <a:avLst>
                <a:gd name="adj1" fmla="val 50000"/>
                <a:gd name="adj2" fmla="val 50000"/>
              </a:avLst>
            </a:prstGeom>
            <a:solidFill>
              <a:srgbClr val="EAEAEA"/>
            </a:solidFill>
            <a:ln w="9525">
              <a:solidFill>
                <a:schemeClr val="tx2"/>
              </a:solidFill>
              <a:miter lim="800000"/>
              <a:headEnd/>
              <a:tailEnd/>
            </a:ln>
          </p:spPr>
          <p:txBody>
            <a:bodyPr wrap="none" anchor="ctr"/>
            <a:lstStyle/>
            <a:p>
              <a:endParaRPr lang="en-US"/>
            </a:p>
          </p:txBody>
        </p:sp>
      </p:grpSp>
      <p:sp>
        <p:nvSpPr>
          <p:cNvPr id="39940" name="Rectangle 30"/>
          <p:cNvSpPr>
            <a:spLocks noGrp="1" noChangeArrowheads="1"/>
          </p:cNvSpPr>
          <p:nvPr>
            <p:ph type="title"/>
          </p:nvPr>
        </p:nvSpPr>
        <p:spPr/>
        <p:txBody>
          <a:bodyPr/>
          <a:lstStyle/>
          <a:p>
            <a:pPr eaLnBrk="1" hangingPunct="1"/>
            <a:r>
              <a:rPr lang="en-US" dirty="0" smtClean="0"/>
              <a:t>Structured Contracts:</a:t>
            </a:r>
            <a:br>
              <a:rPr lang="en-US" dirty="0" smtClean="0"/>
            </a:br>
            <a:r>
              <a:rPr lang="en-US" dirty="0" smtClean="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we save our company?</a:t>
            </a:r>
            <a:endParaRPr lang="en-US" dirty="0"/>
          </a:p>
        </p:txBody>
      </p:sp>
      <p:sp>
        <p:nvSpPr>
          <p:cNvPr id="3" name="Content Placeholder 2"/>
          <p:cNvSpPr>
            <a:spLocks noGrp="1"/>
          </p:cNvSpPr>
          <p:nvPr>
            <p:ph idx="1"/>
          </p:nvPr>
        </p:nvSpPr>
        <p:spPr/>
        <p:txBody>
          <a:bodyPr/>
          <a:lstStyle/>
          <a:p>
            <a:r>
              <a:rPr lang="en-US" dirty="0" smtClean="0"/>
              <a:t>Separate areas that need to explore from those that need to exploit</a:t>
            </a:r>
          </a:p>
          <a:p>
            <a:pPr lvl="1"/>
            <a:r>
              <a:rPr lang="en-US" dirty="0" smtClean="0"/>
              <a:t>Organizational ambidexterity</a:t>
            </a:r>
          </a:p>
          <a:p>
            <a:pPr lvl="1"/>
            <a:r>
              <a:rPr lang="en-US" dirty="0" smtClean="0"/>
              <a:t>Separate business unit</a:t>
            </a:r>
          </a:p>
          <a:p>
            <a:r>
              <a:rPr lang="en-US" dirty="0" smtClean="0"/>
              <a:t>But what if we can’t separate the pieces?</a:t>
            </a:r>
          </a:p>
          <a:p>
            <a:r>
              <a:rPr lang="en-US" dirty="0" smtClean="0"/>
              <a:t>And I thought you said the problem was a mindset one?</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Search of Excellence</a:t>
            </a:r>
            <a:endParaRPr lang="en-US" dirty="0"/>
          </a:p>
        </p:txBody>
      </p:sp>
      <p:sp>
        <p:nvSpPr>
          <p:cNvPr id="3" name="Content Placeholder 2"/>
          <p:cNvSpPr>
            <a:spLocks noGrp="1"/>
          </p:cNvSpPr>
          <p:nvPr>
            <p:ph idx="1"/>
          </p:nvPr>
        </p:nvSpPr>
        <p:spPr/>
        <p:txBody>
          <a:bodyPr>
            <a:normAutofit/>
          </a:bodyPr>
          <a:lstStyle/>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smtClean="0">
                <a:solidFill>
                  <a:schemeClr val="accent2">
                    <a:lumMod val="60000"/>
                    <a:lumOff val="40000"/>
                  </a:schemeClr>
                </a:solidFill>
              </a:rPr>
              <a:t>But our experience has been that most big institutions have forgotten how to test and learn. They seem to prefer analysis and debate to trying something out, and they are paralyzed by fear of failure, however, small.”</a:t>
            </a:r>
            <a:endParaRPr lang="en-US"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projects</a:t>
            </a:r>
            <a:endParaRPr lang="en-US" dirty="0"/>
          </a:p>
        </p:txBody>
      </p:sp>
      <p:sp>
        <p:nvSpPr>
          <p:cNvPr id="3" name="Content Placeholder 2"/>
          <p:cNvSpPr>
            <a:spLocks noGrp="1"/>
          </p:cNvSpPr>
          <p:nvPr>
            <p:ph idx="1"/>
          </p:nvPr>
        </p:nvSpPr>
        <p:spPr/>
        <p:txBody>
          <a:bodyPr>
            <a:normAutofit/>
          </a:bodyPr>
          <a:lstStyle/>
          <a:p>
            <a:r>
              <a:rPr lang="en-US" dirty="0" smtClean="0"/>
              <a:t>Transitional efforts</a:t>
            </a:r>
          </a:p>
          <a:p>
            <a:pPr lvl="1"/>
            <a:r>
              <a:rPr lang="en-US" dirty="0" smtClean="0"/>
              <a:t>Embody principles and approaches that the company hopes to adopt later on a larger scale</a:t>
            </a:r>
          </a:p>
          <a:p>
            <a:r>
              <a:rPr lang="en-US" dirty="0" smtClean="0"/>
              <a:t>Establish policy guidelines and rules for later projects</a:t>
            </a:r>
          </a:p>
          <a:p>
            <a:pPr lvl="1"/>
            <a:r>
              <a:rPr lang="en-US" dirty="0" smtClean="0"/>
              <a:t>Setting precedents and sending signals</a:t>
            </a:r>
          </a:p>
          <a:p>
            <a:r>
              <a:rPr lang="en-US" dirty="0" smtClean="0"/>
              <a:t>Employees will often severely test senior management commitment</a:t>
            </a:r>
          </a:p>
          <a:p>
            <a:r>
              <a:rPr lang="en-US" dirty="0" smtClean="0"/>
              <a:t>Need multi-functional teams with strong leader</a:t>
            </a:r>
          </a:p>
          <a:p>
            <a:r>
              <a:rPr lang="en-US" dirty="0" smtClean="0"/>
              <a:t>Have to transfer the learning…</a:t>
            </a:r>
            <a:endParaRPr lang="en-US" dirty="0"/>
          </a:p>
        </p:txBody>
      </p:sp>
      <p:sp>
        <p:nvSpPr>
          <p:cNvPr id="6" name="TextBox 5"/>
          <p:cNvSpPr txBox="1"/>
          <p:nvPr/>
        </p:nvSpPr>
        <p:spPr>
          <a:xfrm>
            <a:off x="2133600" y="6553200"/>
            <a:ext cx="5062604" cy="307777"/>
          </a:xfrm>
          <a:prstGeom prst="rect">
            <a:avLst/>
          </a:prstGeom>
          <a:noFill/>
        </p:spPr>
        <p:txBody>
          <a:bodyPr wrap="none" rtlCol="0">
            <a:spAutoFit/>
          </a:bodyPr>
          <a:lstStyle/>
          <a:p>
            <a:r>
              <a:rPr lang="en-US" sz="1400" dirty="0" smtClean="0"/>
              <a:t>Source: David Garvin, Building a Learning Organization, </a:t>
            </a:r>
            <a:r>
              <a:rPr lang="en-US" sz="1400" i="1" dirty="0" smtClean="0"/>
              <a:t>HBR</a:t>
            </a:r>
            <a:endParaRPr lang="en-US" sz="1400" i="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Mavericks As Experimenters: Breakthrough Inventions</a:t>
            </a:r>
            <a:endParaRPr lang="en-US" dirty="0"/>
          </a:p>
        </p:txBody>
      </p:sp>
      <p:sp>
        <p:nvSpPr>
          <p:cNvPr id="3" name="Content Placeholder 2"/>
          <p:cNvSpPr>
            <a:spLocks noGrp="1"/>
          </p:cNvSpPr>
          <p:nvPr>
            <p:ph idx="1"/>
          </p:nvPr>
        </p:nvSpPr>
        <p:spPr/>
        <p:txBody>
          <a:bodyPr>
            <a:normAutofit/>
          </a:bodyPr>
          <a:lstStyle/>
          <a:p>
            <a:r>
              <a:rPr lang="en-US" dirty="0" smtClean="0"/>
              <a:t>Study of all US patents granted since 1975.</a:t>
            </a:r>
          </a:p>
          <a:p>
            <a:pPr lvl="1"/>
            <a:r>
              <a:rPr lang="en-US" dirty="0" smtClean="0"/>
              <a:t>On average, lone inventors (“mavericks”):Are less likely to invent than collaborators.</a:t>
            </a:r>
          </a:p>
          <a:p>
            <a:pPr lvl="1"/>
            <a:r>
              <a:rPr lang="en-US" dirty="0" smtClean="0"/>
              <a:t>Create lower quality and more variable inventions used by fewer other inventors.</a:t>
            </a:r>
          </a:p>
          <a:p>
            <a:r>
              <a:rPr lang="en-US" dirty="0" smtClean="0"/>
              <a:t>Are </a:t>
            </a:r>
            <a:r>
              <a:rPr lang="en-US" i="1" dirty="0" smtClean="0">
                <a:solidFill>
                  <a:schemeClr val="accent2">
                    <a:lumMod val="60000"/>
                    <a:lumOff val="40000"/>
                  </a:schemeClr>
                </a:solidFill>
              </a:rPr>
              <a:t>more likely </a:t>
            </a:r>
            <a:r>
              <a:rPr lang="en-US" dirty="0" smtClean="0"/>
              <a:t>to invent breakthroughs.</a:t>
            </a:r>
          </a:p>
          <a:p>
            <a:r>
              <a:rPr lang="en-US" dirty="0" smtClean="0"/>
              <a:t>Rare breakthrough inventions account for most financial profits and other measures of impact.</a:t>
            </a:r>
          </a:p>
          <a:p>
            <a:pPr lvl="1"/>
            <a:r>
              <a:rPr lang="en-US" dirty="0" smtClean="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smtClean="0"/>
              <a:t>Source: Work of Lee Fleming</a:t>
            </a:r>
            <a:endParaRPr lang="en-US" sz="1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136525" y="1114425"/>
            <a:ext cx="4867275" cy="5286375"/>
          </a:xfrm>
        </p:spPr>
        <p:txBody>
          <a:bodyPr/>
          <a:lstStyle/>
          <a:p>
            <a:pPr eaLnBrk="1" hangingPunct="1"/>
            <a:r>
              <a:rPr lang="en-US" sz="1800" smtClean="0"/>
              <a:t>Learning: </a:t>
            </a:r>
            <a:r>
              <a:rPr lang="en-US" sz="1800" i="1" smtClean="0"/>
              <a:t>C</a:t>
            </a:r>
            <a:r>
              <a:rPr lang="en-US" sz="1800" smtClean="0"/>
              <a:t>(</a:t>
            </a:r>
            <a:r>
              <a:rPr lang="en-US" sz="1800" i="1" smtClean="0"/>
              <a:t>Q</a:t>
            </a:r>
            <a:r>
              <a:rPr lang="en-US" sz="1800" smtClean="0"/>
              <a:t>) = </a:t>
            </a:r>
            <a:r>
              <a:rPr lang="en-US" sz="1800" i="1" smtClean="0"/>
              <a:t>C</a:t>
            </a:r>
            <a:r>
              <a:rPr lang="en-US" sz="1800" smtClean="0"/>
              <a:t>(1) </a:t>
            </a:r>
            <a:r>
              <a:rPr lang="en-US" sz="1800" i="1" smtClean="0"/>
              <a:t>Q</a:t>
            </a:r>
            <a:r>
              <a:rPr lang="en-US" sz="1800" i="1" baseline="30000" smtClean="0"/>
              <a:t>-</a:t>
            </a:r>
            <a:r>
              <a:rPr lang="en-US" sz="1800" baseline="30000" smtClean="0">
                <a:latin typeface="Symbol" pitchFamily="18" charset="2"/>
              </a:rPr>
              <a:t>l</a:t>
            </a:r>
            <a:r>
              <a:rPr lang="en-US" sz="1800" i="1" smtClean="0"/>
              <a:t> </a:t>
            </a:r>
          </a:p>
          <a:p>
            <a:pPr lvl="1" eaLnBrk="1" hangingPunct="1"/>
            <a:r>
              <a:rPr lang="en-US" sz="1600" i="1" smtClean="0"/>
              <a:t>C</a:t>
            </a:r>
            <a:r>
              <a:rPr lang="en-US" sz="1600" smtClean="0"/>
              <a:t>(2</a:t>
            </a:r>
            <a:r>
              <a:rPr lang="en-US" sz="1600" i="1" smtClean="0"/>
              <a:t>Q</a:t>
            </a:r>
            <a:r>
              <a:rPr lang="en-US" sz="1600" smtClean="0"/>
              <a:t>) = </a:t>
            </a:r>
            <a:r>
              <a:rPr lang="en-US" sz="1600" i="1" smtClean="0"/>
              <a:t>C</a:t>
            </a:r>
            <a:r>
              <a:rPr lang="en-US" sz="1600" smtClean="0"/>
              <a:t>(1) (2</a:t>
            </a:r>
            <a:r>
              <a:rPr lang="en-US" sz="1600" i="1" smtClean="0"/>
              <a:t>Q</a:t>
            </a:r>
            <a:r>
              <a:rPr lang="en-US" sz="1600" smtClean="0"/>
              <a:t>)</a:t>
            </a:r>
            <a:r>
              <a:rPr lang="en-US" sz="1600" i="1" baseline="30000" smtClean="0"/>
              <a:t>-</a:t>
            </a:r>
            <a:r>
              <a:rPr lang="en-US" sz="1600" baseline="30000" smtClean="0">
                <a:latin typeface="Symbol" pitchFamily="18" charset="2"/>
              </a:rPr>
              <a:t>l</a:t>
            </a:r>
            <a:r>
              <a:rPr lang="en-US" sz="1600" i="1" smtClean="0"/>
              <a:t> = </a:t>
            </a:r>
            <a:r>
              <a:rPr lang="en-US" sz="1600" smtClean="0"/>
              <a:t>2</a:t>
            </a:r>
            <a:r>
              <a:rPr lang="en-US" sz="1600" i="1" baseline="30000" smtClean="0"/>
              <a:t>-</a:t>
            </a:r>
            <a:r>
              <a:rPr lang="en-US" sz="1600" baseline="30000" smtClean="0">
                <a:latin typeface="Symbol" pitchFamily="18" charset="2"/>
              </a:rPr>
              <a:t>l</a:t>
            </a:r>
            <a:r>
              <a:rPr lang="en-US" sz="1600" i="1" baseline="30000" smtClean="0"/>
              <a:t> </a:t>
            </a:r>
            <a:r>
              <a:rPr lang="en-US" sz="1600" i="1" smtClean="0"/>
              <a:t>C</a:t>
            </a:r>
            <a:r>
              <a:rPr lang="en-US" sz="1600" smtClean="0"/>
              <a:t>(</a:t>
            </a:r>
            <a:r>
              <a:rPr lang="en-US" sz="1600" i="1" smtClean="0"/>
              <a:t>Q</a:t>
            </a:r>
            <a:r>
              <a:rPr lang="en-US" sz="1600" smtClean="0"/>
              <a:t>) </a:t>
            </a:r>
            <a:r>
              <a:rPr lang="en-US" sz="1600" i="1" smtClean="0"/>
              <a:t>= </a:t>
            </a:r>
            <a:r>
              <a:rPr lang="en-US" sz="1600" smtClean="0"/>
              <a:t>(1-</a:t>
            </a:r>
            <a:r>
              <a:rPr lang="en-US" sz="1600" i="1" smtClean="0"/>
              <a:t>L</a:t>
            </a:r>
            <a:r>
              <a:rPr lang="en-US" sz="1600" smtClean="0"/>
              <a:t>)</a:t>
            </a:r>
            <a:r>
              <a:rPr lang="en-US" sz="1600" i="1" smtClean="0"/>
              <a:t> C</a:t>
            </a:r>
            <a:r>
              <a:rPr lang="en-US" sz="1600" smtClean="0"/>
              <a:t>(</a:t>
            </a:r>
            <a:r>
              <a:rPr lang="en-US" sz="1600" i="1" smtClean="0"/>
              <a:t>Q</a:t>
            </a:r>
            <a:r>
              <a:rPr lang="en-US" sz="1600" smtClean="0"/>
              <a:t>) </a:t>
            </a:r>
          </a:p>
          <a:p>
            <a:pPr lvl="2" eaLnBrk="1" hangingPunct="1"/>
            <a:r>
              <a:rPr lang="en-US" sz="1400" smtClean="0">
                <a:latin typeface="Symbol" pitchFamily="18" charset="2"/>
              </a:rPr>
              <a:t>l</a:t>
            </a:r>
            <a:r>
              <a:rPr lang="en-US" sz="1400" i="1" smtClean="0"/>
              <a:t> = “learning rate”</a:t>
            </a:r>
          </a:p>
          <a:p>
            <a:pPr lvl="2" eaLnBrk="1" hangingPunct="1"/>
            <a:r>
              <a:rPr lang="en-US" sz="1400" i="1" smtClean="0"/>
              <a:t>L = </a:t>
            </a:r>
            <a:r>
              <a:rPr lang="en-US" sz="1400" smtClean="0"/>
              <a:t>1- 2</a:t>
            </a:r>
            <a:r>
              <a:rPr lang="en-US" sz="1400" i="1" baseline="30000" smtClean="0"/>
              <a:t>-</a:t>
            </a:r>
            <a:r>
              <a:rPr lang="en-US" sz="1400" baseline="30000" smtClean="0">
                <a:latin typeface="Symbol" pitchFamily="18" charset="2"/>
              </a:rPr>
              <a:t>l</a:t>
            </a:r>
            <a:r>
              <a:rPr lang="en-US" sz="1400" i="1" baseline="30000" smtClean="0"/>
              <a:t> </a:t>
            </a:r>
            <a:r>
              <a:rPr lang="en-US" sz="1400" i="1" smtClean="0"/>
              <a:t>= cost reduction factor when doubling</a:t>
            </a:r>
          </a:p>
          <a:p>
            <a:pPr lvl="1" eaLnBrk="1" hangingPunct="1"/>
            <a:r>
              <a:rPr lang="en-US" sz="1600" smtClean="0"/>
              <a:t>Estimate: log </a:t>
            </a:r>
            <a:r>
              <a:rPr lang="en-US" sz="1600" i="1" smtClean="0"/>
              <a:t>C</a:t>
            </a:r>
            <a:r>
              <a:rPr lang="en-US" sz="1600" smtClean="0"/>
              <a:t>(</a:t>
            </a:r>
            <a:r>
              <a:rPr lang="en-US" sz="1600" i="1" smtClean="0"/>
              <a:t>Q</a:t>
            </a:r>
            <a:r>
              <a:rPr lang="en-US" sz="1600" smtClean="0"/>
              <a:t>) = log </a:t>
            </a:r>
            <a:r>
              <a:rPr lang="en-US" sz="1600" i="1" smtClean="0"/>
              <a:t>C</a:t>
            </a:r>
            <a:r>
              <a:rPr lang="en-US" sz="1600" smtClean="0"/>
              <a:t>(1) – </a:t>
            </a:r>
            <a:r>
              <a:rPr lang="en-US" sz="1600" smtClean="0">
                <a:latin typeface="Symbol" pitchFamily="18" charset="2"/>
              </a:rPr>
              <a:t>l</a:t>
            </a:r>
            <a:r>
              <a:rPr lang="en-US" sz="1600" i="1" smtClean="0"/>
              <a:t> </a:t>
            </a:r>
            <a:r>
              <a:rPr lang="en-US" sz="1600" smtClean="0"/>
              <a:t>log </a:t>
            </a:r>
            <a:r>
              <a:rPr lang="en-US" sz="1600" i="1" smtClean="0"/>
              <a:t>Q </a:t>
            </a:r>
          </a:p>
          <a:p>
            <a:pPr eaLnBrk="1" hangingPunct="1"/>
            <a:endParaRPr lang="en-US" sz="1800" i="1" smtClean="0"/>
          </a:p>
          <a:p>
            <a:pPr eaLnBrk="1" hangingPunct="1"/>
            <a:r>
              <a:rPr lang="en-US" sz="1800" i="1" smtClean="0"/>
              <a:t>Example: Moore’s Law (cost formulation)</a:t>
            </a:r>
          </a:p>
          <a:p>
            <a:pPr lvl="1" eaLnBrk="1" hangingPunct="1"/>
            <a:r>
              <a:rPr lang="en-US" sz="1600" smtClean="0"/>
              <a:t>Intel’s Robert Noyce said in 1977 that “between 1960 and 1977 annual usage of transistors has increased by 2000 times, or has doubled 11 times, in the past 17 years.  This stunning increase promotes continual cost reductions of 28% for each doubling of volume.” [</a:t>
            </a:r>
            <a:r>
              <a:rPr lang="en-US" sz="1600" i="1" smtClean="0"/>
              <a:t>Scientific American</a:t>
            </a:r>
            <a:r>
              <a:rPr lang="en-US" sz="1600" smtClean="0"/>
              <a:t>, 1977]</a:t>
            </a:r>
          </a:p>
          <a:p>
            <a:pPr lvl="1" eaLnBrk="1" hangingPunct="1"/>
            <a:r>
              <a:rPr lang="en-US" sz="1600" smtClean="0"/>
              <a:t>Industry Data since 1977?</a:t>
            </a:r>
          </a:p>
          <a:p>
            <a:pPr lvl="2" eaLnBrk="1" hangingPunct="1"/>
            <a:r>
              <a:rPr lang="en-US" sz="1400" smtClean="0"/>
              <a:t>Learning rate</a:t>
            </a:r>
            <a:r>
              <a:rPr lang="en-US" sz="1400" i="1" smtClean="0"/>
              <a:t> </a:t>
            </a:r>
            <a:r>
              <a:rPr lang="en-US" sz="1400" smtClean="0">
                <a:latin typeface="Symbol" pitchFamily="18" charset="2"/>
              </a:rPr>
              <a:t>l</a:t>
            </a:r>
            <a:r>
              <a:rPr lang="en-US" sz="1400" i="1" smtClean="0"/>
              <a:t> </a:t>
            </a:r>
            <a:r>
              <a:rPr lang="en-US" sz="1400" smtClean="0"/>
              <a:t>=</a:t>
            </a:r>
            <a:endParaRPr lang="en-US" sz="1400" i="1" smtClean="0"/>
          </a:p>
          <a:p>
            <a:pPr lvl="2" eaLnBrk="1" hangingPunct="1"/>
            <a:r>
              <a:rPr lang="en-US" sz="1400" smtClean="0"/>
              <a:t>Cost reduction factor </a:t>
            </a:r>
            <a:r>
              <a:rPr lang="en-US" sz="1400" i="1" smtClean="0"/>
              <a:t>L = </a:t>
            </a:r>
            <a:r>
              <a:rPr lang="en-US" sz="1400" smtClean="0"/>
              <a:t>1 - 2</a:t>
            </a:r>
            <a:r>
              <a:rPr lang="en-US" sz="1400" i="1" baseline="30000" smtClean="0"/>
              <a:t>-</a:t>
            </a:r>
            <a:r>
              <a:rPr lang="en-US" sz="1400" baseline="30000" smtClean="0">
                <a:latin typeface="Symbol" pitchFamily="18" charset="2"/>
              </a:rPr>
              <a:t>l</a:t>
            </a:r>
            <a:r>
              <a:rPr lang="en-US" sz="1400" i="1" baseline="30000" smtClean="0"/>
              <a:t> </a:t>
            </a:r>
            <a:r>
              <a:rPr lang="en-US" sz="1400" i="1" smtClean="0"/>
              <a:t>=</a:t>
            </a:r>
          </a:p>
          <a:p>
            <a:pPr lvl="1" eaLnBrk="1" hangingPunct="1">
              <a:buFontTx/>
              <a:buNone/>
            </a:pPr>
            <a:endParaRPr lang="en-US" sz="160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smtClean="0"/>
              <a:t>Exponentially fast learning</a:t>
            </a:r>
          </a:p>
          <a:p>
            <a:pPr eaLnBrk="1" hangingPunct="1"/>
            <a:r>
              <a:rPr lang="en-US" sz="1800" smtClean="0"/>
              <a:t>Model: </a:t>
            </a:r>
            <a:r>
              <a:rPr lang="en-US" sz="1800" i="1" smtClean="0"/>
              <a:t>n</a:t>
            </a:r>
            <a:r>
              <a:rPr lang="en-US" sz="1800" smtClean="0"/>
              <a:t>(</a:t>
            </a:r>
            <a:r>
              <a:rPr lang="en-US" sz="1800" i="1" smtClean="0"/>
              <a:t>t</a:t>
            </a:r>
            <a:r>
              <a:rPr lang="en-US" sz="1800" smtClean="0"/>
              <a:t>)</a:t>
            </a:r>
            <a:r>
              <a:rPr lang="en-US" sz="1800" i="1" smtClean="0"/>
              <a:t> = n</a:t>
            </a:r>
            <a:r>
              <a:rPr lang="en-US" sz="1800" smtClean="0"/>
              <a:t>(0)</a:t>
            </a:r>
            <a:r>
              <a:rPr lang="en-US" sz="1800" i="1" smtClean="0"/>
              <a:t> </a:t>
            </a:r>
            <a:r>
              <a:rPr lang="en-US" sz="1800" smtClean="0"/>
              <a:t>10</a:t>
            </a:r>
            <a:r>
              <a:rPr lang="en-US" sz="1800" i="1" baseline="30000" smtClean="0"/>
              <a:t>bt</a:t>
            </a:r>
          </a:p>
          <a:p>
            <a:pPr lvl="2" eaLnBrk="1" hangingPunct="1"/>
            <a:r>
              <a:rPr lang="en-US" sz="1400" i="1" smtClean="0"/>
              <a:t>n</a:t>
            </a:r>
            <a:r>
              <a:rPr lang="en-US" sz="1400" smtClean="0"/>
              <a:t>(</a:t>
            </a:r>
            <a:r>
              <a:rPr lang="en-US" sz="1400" i="1" smtClean="0"/>
              <a:t>t </a:t>
            </a:r>
            <a:r>
              <a:rPr lang="en-US" sz="1400" smtClean="0"/>
              <a:t>+1)</a:t>
            </a:r>
            <a:r>
              <a:rPr lang="en-US" sz="1400" i="1" smtClean="0"/>
              <a:t> = n</a:t>
            </a:r>
            <a:r>
              <a:rPr lang="en-US" sz="1400" smtClean="0"/>
              <a:t>(0)</a:t>
            </a:r>
            <a:r>
              <a:rPr lang="en-US" sz="1400" i="1" smtClean="0"/>
              <a:t> </a:t>
            </a:r>
            <a:r>
              <a:rPr lang="en-US" sz="1400" smtClean="0"/>
              <a:t>10</a:t>
            </a:r>
            <a:r>
              <a:rPr lang="en-US" sz="1400" i="1" baseline="30000" smtClean="0"/>
              <a:t>b(t+</a:t>
            </a:r>
            <a:r>
              <a:rPr lang="en-US" sz="1400" baseline="30000" smtClean="0"/>
              <a:t>1)</a:t>
            </a:r>
            <a:r>
              <a:rPr lang="en-US" sz="1400" i="1" smtClean="0"/>
              <a:t> = </a:t>
            </a:r>
            <a:r>
              <a:rPr lang="en-US" sz="1400" smtClean="0"/>
              <a:t>10</a:t>
            </a:r>
            <a:r>
              <a:rPr lang="en-US" sz="1400" i="1" baseline="30000" smtClean="0"/>
              <a:t>b</a:t>
            </a:r>
            <a:r>
              <a:rPr lang="en-US" sz="1400" i="1" smtClean="0"/>
              <a:t> n</a:t>
            </a:r>
            <a:r>
              <a:rPr lang="en-US" sz="1400" smtClean="0"/>
              <a:t>(</a:t>
            </a:r>
            <a:r>
              <a:rPr lang="en-US" sz="1400" i="1" smtClean="0"/>
              <a:t>t</a:t>
            </a:r>
            <a:r>
              <a:rPr lang="en-US" sz="1400" smtClean="0"/>
              <a:t>)</a:t>
            </a:r>
          </a:p>
          <a:p>
            <a:pPr lvl="2" eaLnBrk="1" hangingPunct="1"/>
            <a:r>
              <a:rPr lang="en-US" sz="1400" i="1" smtClean="0"/>
              <a:t>b = growth rate</a:t>
            </a:r>
          </a:p>
          <a:p>
            <a:pPr lvl="2" eaLnBrk="1" hangingPunct="1"/>
            <a:r>
              <a:rPr lang="en-US" sz="1400" i="1" smtClean="0"/>
              <a:t>B </a:t>
            </a:r>
            <a:r>
              <a:rPr lang="en-US" sz="1400" smtClean="0"/>
              <a:t>= 10</a:t>
            </a:r>
            <a:r>
              <a:rPr lang="en-US" sz="1400" i="1" baseline="30000" smtClean="0"/>
              <a:t>b </a:t>
            </a:r>
            <a:r>
              <a:rPr lang="en-US" sz="1400" i="1" smtClean="0"/>
              <a:t>= growth factor per year</a:t>
            </a:r>
          </a:p>
          <a:p>
            <a:pPr lvl="1" eaLnBrk="1" hangingPunct="1"/>
            <a:r>
              <a:rPr lang="en-US" sz="1600" smtClean="0"/>
              <a:t>Estimate: log </a:t>
            </a:r>
            <a:r>
              <a:rPr lang="en-US" sz="1600" i="1" smtClean="0"/>
              <a:t>n</a:t>
            </a:r>
            <a:r>
              <a:rPr lang="en-US" sz="1600" smtClean="0"/>
              <a:t>(</a:t>
            </a:r>
            <a:r>
              <a:rPr lang="en-US" sz="1600" i="1" smtClean="0"/>
              <a:t>t</a:t>
            </a:r>
            <a:r>
              <a:rPr lang="en-US" sz="1600" smtClean="0"/>
              <a:t>)</a:t>
            </a:r>
            <a:r>
              <a:rPr lang="en-US" sz="1600" i="1" smtClean="0"/>
              <a:t> = log n</a:t>
            </a:r>
            <a:r>
              <a:rPr lang="en-US" sz="1600" smtClean="0"/>
              <a:t>(0)</a:t>
            </a:r>
            <a:r>
              <a:rPr lang="en-US" sz="1600" i="1" smtClean="0"/>
              <a:t> + b t</a:t>
            </a:r>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i="1" smtClean="0"/>
              <a:t>Example: Moore’s Law </a:t>
            </a:r>
            <a:r>
              <a:rPr lang="en-US" sz="1800" smtClean="0"/>
              <a:t>(complexity formulation)</a:t>
            </a:r>
            <a:endParaRPr lang="en-US" sz="1800" i="1" smtClean="0"/>
          </a:p>
          <a:p>
            <a:pPr lvl="1" eaLnBrk="1" hangingPunct="1"/>
            <a:r>
              <a:rPr lang="en-US" sz="1600" smtClean="0"/>
              <a:t>“Gordon Moore was the first in 1964 to predict the future progress of the IC.  He suggested that its complexity would continue to double every year.”  [Gullickson (1994) stated Moore’s law as every 18 months.]</a:t>
            </a:r>
          </a:p>
          <a:p>
            <a:pPr lvl="1" eaLnBrk="1" hangingPunct="1"/>
            <a:r>
              <a:rPr lang="en-US" sz="1600" smtClean="0"/>
              <a:t>Industry Data since 1977?</a:t>
            </a:r>
          </a:p>
          <a:p>
            <a:pPr lvl="2" eaLnBrk="1" hangingPunct="1"/>
            <a:r>
              <a:rPr lang="en-US" sz="1400" smtClean="0"/>
              <a:t>Growth rate</a:t>
            </a:r>
            <a:r>
              <a:rPr lang="en-US" sz="1400" i="1" smtClean="0"/>
              <a:t>  b </a:t>
            </a:r>
            <a:r>
              <a:rPr lang="en-US" sz="1400" smtClean="0"/>
              <a:t>=</a:t>
            </a:r>
            <a:endParaRPr lang="en-US" sz="1400" i="1" smtClean="0"/>
          </a:p>
          <a:p>
            <a:pPr lvl="2" eaLnBrk="1" hangingPunct="1"/>
            <a:r>
              <a:rPr lang="en-US" sz="1400" smtClean="0"/>
              <a:t>Growth factor per year </a:t>
            </a:r>
            <a:r>
              <a:rPr lang="en-US" sz="1400" i="1" smtClean="0"/>
              <a:t>B = </a:t>
            </a:r>
            <a:r>
              <a:rPr lang="en-US" sz="1400" smtClean="0"/>
              <a:t>10</a:t>
            </a:r>
            <a:r>
              <a:rPr lang="en-US" sz="1400" i="1" baseline="30000" smtClean="0"/>
              <a:t>b </a:t>
            </a:r>
            <a:r>
              <a:rPr lang="en-US" sz="1400" i="1" smtClean="0"/>
              <a:t>= </a:t>
            </a:r>
          </a:p>
          <a:p>
            <a:pPr lvl="1" eaLnBrk="1" hangingPunct="1"/>
            <a:r>
              <a:rPr lang="en-US" sz="1600" smtClean="0"/>
              <a:t>Doubling time </a:t>
            </a:r>
            <a:r>
              <a:rPr lang="en-US" sz="1600" smtClean="0">
                <a:latin typeface="Symbol" pitchFamily="18" charset="2"/>
              </a:rPr>
              <a:t>D</a:t>
            </a:r>
            <a:r>
              <a:rPr lang="en-US" sz="1600" i="1" smtClean="0"/>
              <a:t>t</a:t>
            </a:r>
            <a:r>
              <a:rPr lang="en-US" sz="1600" smtClean="0"/>
              <a:t> :</a:t>
            </a:r>
          </a:p>
          <a:p>
            <a:pPr lvl="2" eaLnBrk="1" hangingPunct="1"/>
            <a:r>
              <a:rPr lang="en-US" sz="1400" smtClean="0"/>
              <a:t>Log 2 </a:t>
            </a:r>
            <a:r>
              <a:rPr lang="en-US" sz="1400" i="1" smtClean="0"/>
              <a:t>n – log n = </a:t>
            </a:r>
            <a:r>
              <a:rPr lang="en-US" sz="1400" smtClean="0"/>
              <a:t>log 2 = </a:t>
            </a:r>
            <a:r>
              <a:rPr lang="en-US" sz="1400" i="1" smtClean="0"/>
              <a:t>b </a:t>
            </a:r>
            <a:r>
              <a:rPr lang="en-US" sz="1400" smtClean="0">
                <a:latin typeface="Symbol" pitchFamily="18" charset="2"/>
              </a:rPr>
              <a:t>D</a:t>
            </a:r>
            <a:r>
              <a:rPr lang="en-US" sz="1400" i="1" smtClean="0"/>
              <a:t>t</a:t>
            </a:r>
          </a:p>
          <a:p>
            <a:pPr lvl="2" eaLnBrk="1" hangingPunct="1"/>
            <a:r>
              <a:rPr lang="en-US" sz="1400" smtClean="0"/>
              <a:t> </a:t>
            </a:r>
            <a:r>
              <a:rPr lang="en-US" sz="1400" smtClean="0">
                <a:latin typeface="Symbol" pitchFamily="18" charset="2"/>
              </a:rPr>
              <a:t>D</a:t>
            </a:r>
            <a:r>
              <a:rPr lang="en-US" sz="1400" i="1" smtClean="0"/>
              <a:t>t</a:t>
            </a:r>
            <a:r>
              <a:rPr lang="en-US" sz="1400" smtClean="0"/>
              <a:t> = log 2 / </a:t>
            </a:r>
            <a:r>
              <a:rPr lang="en-US" sz="1400" i="1" smtClean="0"/>
              <a:t>b</a:t>
            </a:r>
            <a:r>
              <a:rPr lang="en-US" sz="1400" smtClean="0"/>
              <a:t> =</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3"/>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defRPr/>
            </a:pPr>
            <a:r>
              <a:rPr lang="en-US" dirty="0" smtClean="0">
                <a:solidFill>
                  <a:schemeClr val="bg1"/>
                </a:solidFill>
              </a:rPr>
              <a:t>Apply 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2884488" y="14906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guaranteed available w/i 3 month LT</a:t>
            </a:r>
          </a:p>
          <a:p>
            <a:pPr>
              <a:spcBef>
                <a:spcPct val="20000"/>
              </a:spcBef>
              <a:buSzPct val="90000"/>
              <a:buFont typeface="Wingdings" pitchFamily="2" charset="2"/>
              <a:buNone/>
            </a:pPr>
            <a:r>
              <a:rPr lang="en-US" sz="1200" b="0">
                <a:latin typeface="Helvetica" pitchFamily="34" charset="0"/>
              </a:rPr>
              <a:t>	Q1’06	1000 units per month</a:t>
            </a:r>
          </a:p>
          <a:p>
            <a:pPr>
              <a:spcBef>
                <a:spcPct val="20000"/>
              </a:spcBef>
              <a:buSzPct val="90000"/>
              <a:buFont typeface="Wingdings" pitchFamily="2" charset="2"/>
              <a:buNone/>
            </a:pPr>
            <a:r>
              <a:rPr lang="en-US" sz="1200" b="0">
                <a:latin typeface="Helvetica" pitchFamily="34" charset="0"/>
              </a:rPr>
              <a:t>	Q2’06	1000 units per month</a:t>
            </a:r>
          </a:p>
          <a:p>
            <a:pPr>
              <a:spcBef>
                <a:spcPct val="20000"/>
              </a:spcBef>
              <a:buSzPct val="90000"/>
              <a:buFont typeface="Wingdings" pitchFamily="2" charset="2"/>
              <a:buNone/>
            </a:pPr>
            <a:r>
              <a:rPr lang="en-US" sz="1200" b="0">
                <a:latin typeface="Helvetica" pitchFamily="34" charset="0"/>
              </a:rPr>
              <a:t>	Q3’06	2000 units per month</a:t>
            </a:r>
          </a:p>
          <a:p>
            <a:pPr>
              <a:spcBef>
                <a:spcPct val="20000"/>
              </a:spcBef>
              <a:buSzPct val="90000"/>
              <a:buFont typeface="Wingdings" pitchFamily="2" charset="2"/>
              <a:buNone/>
            </a:pPr>
            <a:r>
              <a:rPr lang="en-US" sz="1200" b="0">
                <a:latin typeface="Helvetica" pitchFamily="34" charset="0"/>
              </a:rPr>
              <a:t>	Q4’06	3000 units per month</a:t>
            </a:r>
          </a:p>
        </p:txBody>
      </p:sp>
      <p:sp>
        <p:nvSpPr>
          <p:cNvPr id="40963" name="Rectangle 3"/>
          <p:cNvSpPr>
            <a:spLocks noChangeArrowheads="1"/>
          </p:cNvSpPr>
          <p:nvPr/>
        </p:nvSpPr>
        <p:spPr bwMode="auto">
          <a:xfrm>
            <a:off x="2897188" y="1152525"/>
            <a:ext cx="353695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AVAILABILITY AND RESPONSIVENESS</a:t>
            </a:r>
          </a:p>
        </p:txBody>
      </p:sp>
      <p:sp>
        <p:nvSpPr>
          <p:cNvPr id="40964" name="Rectangle 4"/>
          <p:cNvSpPr>
            <a:spLocks noChangeArrowheads="1"/>
          </p:cNvSpPr>
          <p:nvPr/>
        </p:nvSpPr>
        <p:spPr bwMode="auto">
          <a:xfrm>
            <a:off x="2884488" y="26717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Add’l quantities guaranteed available w/i 1 month</a:t>
            </a:r>
          </a:p>
          <a:p>
            <a:pPr>
              <a:spcBef>
                <a:spcPct val="20000"/>
              </a:spcBef>
              <a:buSzPct val="90000"/>
              <a:buFont typeface="Wingdings" pitchFamily="2" charset="2"/>
              <a:buNone/>
            </a:pPr>
            <a:r>
              <a:rPr lang="en-US" sz="1200" b="0">
                <a:latin typeface="Helvetica" pitchFamily="34" charset="0"/>
              </a:rPr>
              <a:t>	Q1’06	 400  units per month</a:t>
            </a:r>
          </a:p>
          <a:p>
            <a:pPr>
              <a:spcBef>
                <a:spcPct val="20000"/>
              </a:spcBef>
              <a:buSzPct val="90000"/>
              <a:buFont typeface="Wingdings" pitchFamily="2" charset="2"/>
              <a:buNone/>
            </a:pPr>
            <a:r>
              <a:rPr lang="en-US" sz="1200" b="0">
                <a:latin typeface="Helvetica" pitchFamily="34" charset="0"/>
              </a:rPr>
              <a:t>	Q2’06	 400  units per month</a:t>
            </a:r>
          </a:p>
          <a:p>
            <a:pPr>
              <a:spcBef>
                <a:spcPct val="20000"/>
              </a:spcBef>
              <a:buSzPct val="90000"/>
              <a:buFont typeface="Wingdings" pitchFamily="2" charset="2"/>
              <a:buNone/>
            </a:pPr>
            <a:r>
              <a:rPr lang="en-US" sz="1200" b="0">
                <a:latin typeface="Helvetica" pitchFamily="34" charset="0"/>
              </a:rPr>
              <a:t>	Q3’06	 800  units per month</a:t>
            </a:r>
          </a:p>
          <a:p>
            <a:pPr>
              <a:spcBef>
                <a:spcPct val="20000"/>
              </a:spcBef>
              <a:buSzPct val="90000"/>
              <a:buFont typeface="Wingdings" pitchFamily="2" charset="2"/>
              <a:buNone/>
            </a:pPr>
            <a:r>
              <a:rPr lang="en-US" sz="1200" b="0">
                <a:latin typeface="Helvetica" pitchFamily="34" charset="0"/>
              </a:rPr>
              <a:t>	Q4’06	1000 units per month</a:t>
            </a:r>
          </a:p>
        </p:txBody>
      </p:sp>
      <p:sp>
        <p:nvSpPr>
          <p:cNvPr id="40965" name="Rectangle 5"/>
          <p:cNvSpPr>
            <a:spLocks noChangeArrowheads="1"/>
          </p:cNvSpPr>
          <p:nvPr/>
        </p:nvSpPr>
        <p:spPr bwMode="auto">
          <a:xfrm>
            <a:off x="6491288" y="1147763"/>
            <a:ext cx="129540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66" name="Rectangle 6"/>
          <p:cNvSpPr>
            <a:spLocks noChangeArrowheads="1"/>
          </p:cNvSpPr>
          <p:nvPr/>
        </p:nvSpPr>
        <p:spPr bwMode="auto">
          <a:xfrm>
            <a:off x="6478588" y="1490663"/>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67" name="Rectangle 7"/>
          <p:cNvSpPr>
            <a:spLocks noChangeArrowheads="1"/>
          </p:cNvSpPr>
          <p:nvPr/>
        </p:nvSpPr>
        <p:spPr bwMode="auto">
          <a:xfrm>
            <a:off x="6480175" y="2671763"/>
            <a:ext cx="1293813"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$425 per unit</a:t>
            </a:r>
          </a:p>
        </p:txBody>
      </p:sp>
      <p:sp>
        <p:nvSpPr>
          <p:cNvPr id="40968" name="Rectangle 8"/>
          <p:cNvSpPr>
            <a:spLocks noChangeArrowheads="1"/>
          </p:cNvSpPr>
          <p:nvPr/>
        </p:nvSpPr>
        <p:spPr bwMode="auto">
          <a:xfrm>
            <a:off x="2897188" y="5168900"/>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buyers commits to buy</a:t>
            </a:r>
          </a:p>
          <a:p>
            <a:pPr>
              <a:spcBef>
                <a:spcPct val="20000"/>
              </a:spcBef>
              <a:buSzPct val="90000"/>
              <a:buFont typeface="Wingdings" pitchFamily="2" charset="2"/>
              <a:buNone/>
            </a:pPr>
            <a:r>
              <a:rPr lang="en-US" sz="1200" b="0">
                <a:latin typeface="Helvetica" pitchFamily="34" charset="0"/>
              </a:rPr>
              <a:t>	Q1’06	 100  unit per month</a:t>
            </a:r>
          </a:p>
          <a:p>
            <a:pPr>
              <a:spcBef>
                <a:spcPct val="20000"/>
              </a:spcBef>
              <a:buSzPct val="90000"/>
              <a:buFont typeface="Wingdings" pitchFamily="2" charset="2"/>
              <a:buNone/>
            </a:pPr>
            <a:r>
              <a:rPr lang="en-US" sz="1200" b="0">
                <a:latin typeface="Helvetica" pitchFamily="34" charset="0"/>
              </a:rPr>
              <a:t>	Q2’06	 100  unit per month</a:t>
            </a:r>
          </a:p>
          <a:p>
            <a:pPr>
              <a:spcBef>
                <a:spcPct val="20000"/>
              </a:spcBef>
              <a:buSzPct val="90000"/>
              <a:buFont typeface="Wingdings" pitchFamily="2" charset="2"/>
              <a:buNone/>
            </a:pPr>
            <a:r>
              <a:rPr lang="en-US" sz="1200" b="0">
                <a:latin typeface="Helvetica" pitchFamily="34" charset="0"/>
              </a:rPr>
              <a:t>	Q3’06	 400  units per month</a:t>
            </a:r>
          </a:p>
          <a:p>
            <a:pPr>
              <a:spcBef>
                <a:spcPct val="20000"/>
              </a:spcBef>
              <a:buSzPct val="90000"/>
              <a:buFont typeface="Wingdings" pitchFamily="2" charset="2"/>
              <a:buNone/>
            </a:pPr>
            <a:r>
              <a:rPr lang="en-US" sz="1200" b="0">
                <a:latin typeface="Helvetica" pitchFamily="34" charset="0"/>
              </a:rPr>
              <a:t>	Q4’06	 400  units per month</a:t>
            </a:r>
          </a:p>
        </p:txBody>
      </p:sp>
      <p:sp>
        <p:nvSpPr>
          <p:cNvPr id="40969" name="Rectangle 9"/>
          <p:cNvSpPr>
            <a:spLocks noChangeArrowheads="1"/>
          </p:cNvSpPr>
          <p:nvPr/>
        </p:nvSpPr>
        <p:spPr bwMode="auto">
          <a:xfrm>
            <a:off x="2897188" y="4818063"/>
            <a:ext cx="353695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BUYER LIABILITY (COMMITMENT)</a:t>
            </a:r>
          </a:p>
        </p:txBody>
      </p:sp>
      <p:sp>
        <p:nvSpPr>
          <p:cNvPr id="40970" name="Rectangle 10"/>
          <p:cNvSpPr>
            <a:spLocks noChangeArrowheads="1"/>
          </p:cNvSpPr>
          <p:nvPr/>
        </p:nvSpPr>
        <p:spPr bwMode="auto">
          <a:xfrm>
            <a:off x="6491288" y="4813300"/>
            <a:ext cx="129540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71" name="Rectangle 11"/>
          <p:cNvSpPr>
            <a:spLocks noChangeArrowheads="1"/>
          </p:cNvSpPr>
          <p:nvPr/>
        </p:nvSpPr>
        <p:spPr bwMode="auto">
          <a:xfrm>
            <a:off x="6491288" y="5168900"/>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72" name="Rectangle 12"/>
          <p:cNvSpPr>
            <a:spLocks noChangeArrowheads="1"/>
          </p:cNvSpPr>
          <p:nvPr/>
        </p:nvSpPr>
        <p:spPr bwMode="auto">
          <a:xfrm>
            <a:off x="2897188" y="4216400"/>
            <a:ext cx="4891087" cy="5334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1% of unit price earmarked by Supplier for every day late, applied at end of 6 months towards AOS corrective action at buyer’s discretion</a:t>
            </a:r>
          </a:p>
        </p:txBody>
      </p:sp>
      <p:sp>
        <p:nvSpPr>
          <p:cNvPr id="40973" name="Rectangle 13"/>
          <p:cNvSpPr>
            <a:spLocks noChangeArrowheads="1"/>
          </p:cNvSpPr>
          <p:nvPr/>
        </p:nvSpPr>
        <p:spPr bwMode="auto">
          <a:xfrm>
            <a:off x="2897188" y="3865563"/>
            <a:ext cx="4891087"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NON-PERFORMANCE</a:t>
            </a:r>
          </a:p>
        </p:txBody>
      </p:sp>
      <p:grpSp>
        <p:nvGrpSpPr>
          <p:cNvPr id="2" name="Group 14"/>
          <p:cNvGrpSpPr>
            <a:grpSpLocks/>
          </p:cNvGrpSpPr>
          <p:nvPr/>
        </p:nvGrpSpPr>
        <p:grpSpPr bwMode="auto">
          <a:xfrm>
            <a:off x="838200" y="1503363"/>
            <a:ext cx="6083300" cy="4152900"/>
            <a:chOff x="968" y="888"/>
            <a:chExt cx="3832" cy="2616"/>
          </a:xfrm>
        </p:grpSpPr>
        <p:sp>
          <p:nvSpPr>
            <p:cNvPr id="40977" name="Oval 15"/>
            <p:cNvSpPr>
              <a:spLocks noChangeArrowheads="1"/>
            </p:cNvSpPr>
            <p:nvPr/>
          </p:nvSpPr>
          <p:spPr bwMode="auto">
            <a:xfrm>
              <a:off x="3120" y="1304"/>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8" name="Oval 16"/>
            <p:cNvSpPr>
              <a:spLocks noChangeArrowheads="1"/>
            </p:cNvSpPr>
            <p:nvPr/>
          </p:nvSpPr>
          <p:spPr bwMode="auto">
            <a:xfrm>
              <a:off x="3120" y="2048"/>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9" name="Oval 17"/>
            <p:cNvSpPr>
              <a:spLocks noChangeArrowheads="1"/>
            </p:cNvSpPr>
            <p:nvPr/>
          </p:nvSpPr>
          <p:spPr bwMode="auto">
            <a:xfrm>
              <a:off x="968" y="960"/>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80" name="Rectangle 18"/>
            <p:cNvSpPr>
              <a:spLocks noChangeArrowheads="1"/>
            </p:cNvSpPr>
            <p:nvPr/>
          </p:nvSpPr>
          <p:spPr bwMode="auto">
            <a:xfrm>
              <a:off x="1056" y="88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How many can I buy?</a:t>
              </a:r>
            </a:p>
          </p:txBody>
        </p:sp>
        <p:sp>
          <p:nvSpPr>
            <p:cNvPr id="40981" name="Oval 19"/>
            <p:cNvSpPr>
              <a:spLocks noChangeArrowheads="1"/>
            </p:cNvSpPr>
            <p:nvPr/>
          </p:nvSpPr>
          <p:spPr bwMode="auto">
            <a:xfrm>
              <a:off x="4200" y="976"/>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2" name="Oval 20"/>
            <p:cNvSpPr>
              <a:spLocks noChangeArrowheads="1"/>
            </p:cNvSpPr>
            <p:nvPr/>
          </p:nvSpPr>
          <p:spPr bwMode="auto">
            <a:xfrm>
              <a:off x="4200" y="172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3" name="Oval 21"/>
            <p:cNvSpPr>
              <a:spLocks noChangeArrowheads="1"/>
            </p:cNvSpPr>
            <p:nvPr/>
          </p:nvSpPr>
          <p:spPr bwMode="auto">
            <a:xfrm>
              <a:off x="968" y="128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4" name="Rectangle 22"/>
            <p:cNvSpPr>
              <a:spLocks noChangeArrowheads="1"/>
            </p:cNvSpPr>
            <p:nvPr/>
          </p:nvSpPr>
          <p:spPr bwMode="auto">
            <a:xfrm>
              <a:off x="1056" y="120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When can I get them?</a:t>
              </a:r>
            </a:p>
          </p:txBody>
        </p:sp>
        <p:sp>
          <p:nvSpPr>
            <p:cNvPr id="40985" name="Oval 23"/>
            <p:cNvSpPr>
              <a:spLocks noChangeArrowheads="1"/>
            </p:cNvSpPr>
            <p:nvPr/>
          </p:nvSpPr>
          <p:spPr bwMode="auto">
            <a:xfrm>
              <a:off x="4704" y="108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6" name="Oval 24"/>
            <p:cNvSpPr>
              <a:spLocks noChangeArrowheads="1"/>
            </p:cNvSpPr>
            <p:nvPr/>
          </p:nvSpPr>
          <p:spPr bwMode="auto">
            <a:xfrm>
              <a:off x="4704" y="1832"/>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7" name="Oval 25"/>
            <p:cNvSpPr>
              <a:spLocks noChangeArrowheads="1"/>
            </p:cNvSpPr>
            <p:nvPr/>
          </p:nvSpPr>
          <p:spPr bwMode="auto">
            <a:xfrm>
              <a:off x="968" y="160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8" name="Rectangle 26"/>
            <p:cNvSpPr>
              <a:spLocks noChangeArrowheads="1"/>
            </p:cNvSpPr>
            <p:nvPr/>
          </p:nvSpPr>
          <p:spPr bwMode="auto">
            <a:xfrm>
              <a:off x="1056" y="1536"/>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At what price?     </a:t>
              </a:r>
            </a:p>
          </p:txBody>
        </p:sp>
        <p:sp>
          <p:nvSpPr>
            <p:cNvPr id="40989" name="Oval 27"/>
            <p:cNvSpPr>
              <a:spLocks noChangeArrowheads="1"/>
            </p:cNvSpPr>
            <p:nvPr/>
          </p:nvSpPr>
          <p:spPr bwMode="auto">
            <a:xfrm>
              <a:off x="968" y="2744"/>
              <a:ext cx="96" cy="96"/>
            </a:xfrm>
            <a:prstGeom prst="ellipse">
              <a:avLst/>
            </a:prstGeom>
            <a:solidFill>
              <a:srgbClr val="CC3300"/>
            </a:solidFill>
            <a:ln w="9525">
              <a:noFill/>
              <a:round/>
              <a:headEnd/>
              <a:tailEnd/>
            </a:ln>
          </p:spPr>
          <p:txBody>
            <a:bodyPr wrap="none" anchor="ctr"/>
            <a:lstStyle/>
            <a:p>
              <a:pPr algn="ctr" eaLnBrk="0" hangingPunct="0"/>
              <a:r>
                <a:rPr lang="en-US" sz="1200">
                  <a:solidFill>
                    <a:schemeClr val="bg1"/>
                  </a:solidFill>
                  <a:latin typeface="Agilent TT Cond" pitchFamily="34" charset="0"/>
                </a:rPr>
                <a:t>4</a:t>
              </a:r>
            </a:p>
          </p:txBody>
        </p:sp>
        <p:sp>
          <p:nvSpPr>
            <p:cNvPr id="40990" name="Rectangle 28"/>
            <p:cNvSpPr>
              <a:spLocks noChangeArrowheads="1"/>
            </p:cNvSpPr>
            <p:nvPr/>
          </p:nvSpPr>
          <p:spPr bwMode="auto">
            <a:xfrm>
              <a:off x="1056" y="26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What if . . . ?</a:t>
              </a:r>
            </a:p>
          </p:txBody>
        </p:sp>
        <p:sp>
          <p:nvSpPr>
            <p:cNvPr id="40991" name="Oval 29"/>
            <p:cNvSpPr>
              <a:spLocks noChangeArrowheads="1"/>
            </p:cNvSpPr>
            <p:nvPr/>
          </p:nvSpPr>
          <p:spPr bwMode="auto">
            <a:xfrm>
              <a:off x="968" y="3336"/>
              <a:ext cx="96" cy="96"/>
            </a:xfrm>
            <a:prstGeom prst="ellipse">
              <a:avLst/>
            </a:prstGeom>
            <a:solidFill>
              <a:schemeClr val="tx1"/>
            </a:solidFill>
            <a:ln w="9525">
              <a:noFill/>
              <a:round/>
              <a:headEnd/>
              <a:tailEnd/>
            </a:ln>
          </p:spPr>
          <p:txBody>
            <a:bodyPr wrap="none" anchor="ctr"/>
            <a:lstStyle/>
            <a:p>
              <a:pPr algn="ctr" eaLnBrk="0" hangingPunct="0"/>
              <a:r>
                <a:rPr lang="en-US" sz="1200">
                  <a:solidFill>
                    <a:schemeClr val="bg1"/>
                  </a:solidFill>
                  <a:latin typeface="Agilent TT Cond" pitchFamily="34" charset="0"/>
                </a:rPr>
                <a:t>5</a:t>
              </a:r>
            </a:p>
          </p:txBody>
        </p:sp>
        <p:sp>
          <p:nvSpPr>
            <p:cNvPr id="40992" name="Rectangle 30"/>
            <p:cNvSpPr>
              <a:spLocks noChangeArrowheads="1"/>
            </p:cNvSpPr>
            <p:nvPr/>
          </p:nvSpPr>
          <p:spPr bwMode="auto">
            <a:xfrm>
              <a:off x="1056" y="32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My commitment ?</a:t>
              </a:r>
            </a:p>
          </p:txBody>
        </p:sp>
      </p:grpSp>
      <p:sp>
        <p:nvSpPr>
          <p:cNvPr id="40975" name="Rectangle 32"/>
          <p:cNvSpPr>
            <a:spLocks noChangeArrowheads="1"/>
          </p:cNvSpPr>
          <p:nvPr/>
        </p:nvSpPr>
        <p:spPr bwMode="auto">
          <a:xfrm>
            <a:off x="381000" y="7938"/>
            <a:ext cx="8305800" cy="955675"/>
          </a:xfrm>
          <a:prstGeom prst="rect">
            <a:avLst/>
          </a:prstGeom>
          <a:noFill/>
          <a:ln w="9525">
            <a:noFill/>
            <a:miter lim="800000"/>
            <a:headEnd/>
            <a:tailEnd/>
          </a:ln>
        </p:spPr>
        <p:txBody>
          <a:bodyPr lIns="92075" tIns="46038" rIns="92075" bIns="46038" anchor="b"/>
          <a:lstStyle/>
          <a:p>
            <a:endParaRPr lang="en-US" sz="2800" b="0">
              <a:solidFill>
                <a:schemeClr val="accent2"/>
              </a:solidFill>
              <a:latin typeface="Albertus Extra Bold" pitchFamily="34" charset="0"/>
            </a:endParaRPr>
          </a:p>
        </p:txBody>
      </p:sp>
      <p:sp>
        <p:nvSpPr>
          <p:cNvPr id="40976" name="Rectangle 34"/>
          <p:cNvSpPr>
            <a:spLocks noGrp="1" noChangeArrowheads="1"/>
          </p:cNvSpPr>
          <p:nvPr>
            <p:ph type="title"/>
          </p:nvPr>
        </p:nvSpPr>
        <p:spPr/>
        <p:txBody>
          <a:bodyPr/>
          <a:lstStyle/>
          <a:p>
            <a:pPr eaLnBrk="1" hangingPunct="1"/>
            <a:r>
              <a:rPr lang="en-US" smtClean="0">
                <a:latin typeface="Albertus Extra Bold" pitchFamily="34" charset="0"/>
              </a:rPr>
              <a:t>Structured Contracts</a:t>
            </a:r>
            <a:br>
              <a:rPr lang="en-US" smtClean="0">
                <a:latin typeface="Albertus Extra Bold" pitchFamily="34" charset="0"/>
              </a:rPr>
            </a:br>
            <a:r>
              <a:rPr lang="en-US" smtClean="0">
                <a:latin typeface="Albertus Extra Bold" pitchFamily="34" charset="0"/>
              </a:rPr>
              <a:t>	</a:t>
            </a:r>
            <a:r>
              <a:rPr lang="en-US" smtClean="0"/>
              <a:t>define a supply service agreement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Contracting:</a:t>
            </a:r>
            <a:br>
              <a:rPr lang="en-US" smtClean="0"/>
            </a:br>
            <a:r>
              <a:rPr lang="en-US" smtClean="0"/>
              <a:t>	Learning points</a:t>
            </a:r>
          </a:p>
        </p:txBody>
      </p:sp>
      <p:sp>
        <p:nvSpPr>
          <p:cNvPr id="41987" name="Rectangle 3"/>
          <p:cNvSpPr>
            <a:spLocks noGrp="1" noChangeArrowheads="1"/>
          </p:cNvSpPr>
          <p:nvPr>
            <p:ph idx="1"/>
          </p:nvPr>
        </p:nvSpPr>
        <p:spPr/>
        <p:txBody>
          <a:bodyPr/>
          <a:lstStyle/>
          <a:p>
            <a:pPr eaLnBrk="1" hangingPunct="1"/>
            <a:r>
              <a:rPr lang="en-US" smtClean="0"/>
              <a:t>Strategic contracting specifies commitments and contingency options in terms of quantity flexibility, quality, and responsiveness in addition to price</a:t>
            </a:r>
          </a:p>
          <a:p>
            <a:pPr eaLnBrk="1" hangingPunct="1"/>
            <a:r>
              <a:rPr lang="en-US" smtClean="0"/>
              <a:t>Strategic contracting goes beyond coordination and aims to</a:t>
            </a:r>
          </a:p>
          <a:p>
            <a:pPr lvl="1" eaLnBrk="1" hangingPunct="1"/>
            <a:r>
              <a:rPr lang="en-US" smtClean="0"/>
              <a:t>Balance risk and align incentives (reduce or eliminate </a:t>
            </a:r>
            <a:r>
              <a:rPr lang="en-US" i="1" smtClean="0"/>
              <a:t>double marginalization</a:t>
            </a:r>
            <a:r>
              <a:rPr lang="en-US" smtClean="0"/>
              <a:t>)</a:t>
            </a:r>
          </a:p>
          <a:p>
            <a:pPr lvl="1" eaLnBrk="1" hangingPunct="1"/>
            <a:r>
              <a:rPr lang="en-US" smtClean="0"/>
              <a:t>Allocate capacity to buyer</a:t>
            </a:r>
          </a:p>
          <a:p>
            <a:pPr lvl="1" eaLnBrk="1" hangingPunct="1"/>
            <a:r>
              <a:rPr lang="en-US" smtClean="0"/>
              <a:t>Can lead to win-win if advantages (e.g. higher orders) outweigh downsides (e.g. overage risk) for each party.</a:t>
            </a:r>
          </a:p>
          <a:p>
            <a:pPr eaLnBrk="1" hangingPunct="1"/>
            <a:r>
              <a:rPr lang="en-US" smtClean="0"/>
              <a:t>It also is a tool in strategic sourcing</a:t>
            </a:r>
          </a:p>
          <a:p>
            <a:pPr eaLnBrk="1" hangingPunct="1"/>
            <a:endParaRPr lang="en-US" i="1" smtClean="0"/>
          </a:p>
          <a:p>
            <a:pPr eaLnBrk="1" hangingPunct="1"/>
            <a:r>
              <a:rPr lang="en-US" smtClean="0"/>
              <a:t>Structured contracts include:</a:t>
            </a:r>
          </a:p>
          <a:p>
            <a:pPr lvl="1" eaLnBrk="1" hangingPunct="1"/>
            <a:r>
              <a:rPr lang="en-US" smtClean="0"/>
              <a:t>Buy Back</a:t>
            </a:r>
          </a:p>
          <a:p>
            <a:pPr lvl="1" eaLnBrk="1" hangingPunct="1"/>
            <a:r>
              <a:rPr lang="en-US" smtClean="0"/>
              <a:t>VMI</a:t>
            </a:r>
          </a:p>
          <a:p>
            <a:pPr lvl="1" eaLnBrk="1" hangingPunct="1"/>
            <a:r>
              <a:rPr lang="en-US" smtClean="0"/>
              <a:t>Profit &amp; Revenue sharing</a:t>
            </a:r>
          </a:p>
          <a:p>
            <a:pPr lvl="1" eaLnBrk="1" hangingPunct="1"/>
            <a:r>
              <a:rPr lang="en-US" smtClean="0"/>
              <a:t>Quantity-Flexibility &amp; option contracts</a:t>
            </a:r>
          </a:p>
          <a:p>
            <a:pPr lvl="1" eaLnBrk="1" hangingPunct="1"/>
            <a:r>
              <a:rPr lang="en-US" smtClean="0"/>
              <a:t>Performance-based contracts (e.g., performance-based logistics)</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(3) </a:t>
            </a:r>
            <a:r>
              <a:rPr lang="en-US" dirty="0" smtClean="0"/>
              <a:t>Multi-Sourcing</a:t>
            </a:r>
            <a:br>
              <a:rPr lang="en-US" dirty="0" smtClean="0"/>
            </a:br>
            <a:r>
              <a:rPr lang="en-US" dirty="0"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and Negotiate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structured contracts to coordinate and balance the relationship</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58755">
                                            <p:txEl>
                                              <p:pRg st="9" end="9"/>
                                            </p:txEl>
                                          </p:spTgt>
                                        </p:tgtEl>
                                        <p:attrNameLst>
                                          <p:attrName>style.visibility</p:attrName>
                                        </p:attrNameLst>
                                      </p:cBhvr>
                                      <p:to>
                                        <p:strVal val="visible"/>
                                      </p:to>
                                    </p:set>
                                    <p:anim calcmode="lin" valueType="num">
                                      <p:cBhvr additive="base">
                                        <p:cTn id="51"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5"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9"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3"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7"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marL="800100" lvl="1" indent="-342900" eaLnBrk="1" hangingPunct="1">
              <a:lnSpc>
                <a:spcPct val="80000"/>
              </a:lnSpc>
              <a:buFont typeface="+mj-lt"/>
              <a:buAutoNum type="arabicPeriod"/>
              <a:defRPr/>
            </a:pPr>
            <a:r>
              <a:rPr lang="en-US" sz="1600" dirty="0" smtClean="0">
                <a:latin typeface="+mj-lt"/>
              </a:rPr>
              <a:t>TCO and SRM: Supplier Relationship Management over time</a:t>
            </a:r>
          </a:p>
          <a:p>
            <a:pPr marL="1257300" lvl="2" indent="-342900" eaLnBrk="1" hangingPunct="1">
              <a:lnSpc>
                <a:spcPct val="80000"/>
              </a:lnSpc>
              <a:defRPr/>
            </a:pPr>
            <a:r>
              <a:rPr lang="en-US" sz="1400" dirty="0" smtClean="0">
                <a:latin typeface="+mj-lt"/>
              </a:rPr>
              <a:t>Track supplier performance over time: Total Cost of Ownership (TCO) and supplier scorecard</a:t>
            </a:r>
          </a:p>
          <a:p>
            <a:pPr marL="800100" lvl="1" indent="-342900" eaLnBrk="1" hangingPunct="1">
              <a:lnSpc>
                <a:spcPct val="80000"/>
              </a:lnSpc>
              <a:buFont typeface="+mj-lt"/>
              <a:buAutoNum type="arabicPeriod"/>
              <a:defRPr/>
            </a:pPr>
            <a:r>
              <a:rPr lang="en-US" sz="1600" dirty="0" smtClean="0">
                <a:latin typeface="+mj-lt"/>
              </a:rPr>
              <a:t>Use structured contracts to coordinate and balance the relationship</a:t>
            </a:r>
          </a:p>
          <a:p>
            <a:pPr marL="1257300" lvl="2" indent="-342900" eaLnBrk="1" hangingPunct="1">
              <a:lnSpc>
                <a:spcPct val="80000"/>
              </a:lnSpc>
              <a:defRPr/>
            </a:pPr>
            <a:r>
              <a:rPr lang="en-US" sz="1400" dirty="0" smtClean="0">
                <a:latin typeface="+mj-lt"/>
              </a:rPr>
              <a:t>Align incentives and risk (buy-backs, quantity-flexibility, revenue sharing)</a:t>
            </a:r>
          </a:p>
          <a:p>
            <a:pPr marL="800100" lvl="1" indent="-342900" eaLnBrk="1" hangingPunct="1">
              <a:lnSpc>
                <a:spcPct val="80000"/>
              </a:lnSpc>
              <a:buFont typeface="+mj-lt"/>
              <a:buAutoNum type="arabicPeriod"/>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6187</TotalTime>
  <Words>7997</Words>
  <Application>Microsoft Office PowerPoint</Application>
  <PresentationFormat>On-screen Show (4:3)</PresentationFormat>
  <Paragraphs>1241</Paragraphs>
  <Slides>49</Slides>
  <Notes>42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49</vt:i4>
      </vt:variant>
    </vt:vector>
  </HeadingPairs>
  <TitlesOfParts>
    <vt:vector size="52" baseType="lpstr">
      <vt:lpstr>Cachon_Slide_Template</vt:lpstr>
      <vt:lpstr>Worksheet</vt:lpstr>
      <vt:lpstr>Chart</vt:lpstr>
      <vt:lpstr>Can Structured Contracts achieve Win-Win?  Bose 301SE: Profits for two given contracts</vt:lpstr>
      <vt:lpstr>Structured Contracts: Win-Win and Risk Risk-Return trade-offs as function of buy-back prices</vt:lpstr>
      <vt:lpstr>Structured Contracts Coordinate + Align Relationships   Double Marginalization Problem</vt:lpstr>
      <vt:lpstr>Structured Contracts:  </vt:lpstr>
      <vt:lpstr>Structured Contracts  define a supply service agreement</vt:lpstr>
      <vt:lpstr>Contracting:  Learning points</vt:lpstr>
      <vt:lpstr>  Strategic Sourcing Tools: (3) Multi-Sourcing  </vt:lpstr>
      <vt:lpstr>Strategic Sourcing   Guidelines towards world-class performance</vt:lpstr>
      <vt:lpstr>Strategic Sourcing:   Learning points</vt:lpstr>
      <vt:lpstr>Slide 10</vt:lpstr>
      <vt:lpstr>ITT Automotive:   The MK-20 and subsequent product innovations</vt:lpstr>
      <vt:lpstr>ITT:   Innovation and Product Design </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ITT Automotive: Explaining the tensions in globalization   Models of Learning </vt:lpstr>
      <vt:lpstr>ITT Automotive:   Tensions in Globalization</vt:lpstr>
      <vt:lpstr>ITT Automotive:   What happened?</vt:lpstr>
      <vt:lpstr>Learning Points:   Case: ITT Automotive</vt:lpstr>
      <vt:lpstr>Learning Points:   Case: ITT Automotive</vt:lpstr>
      <vt:lpstr>Improvement as a process:  Continuous v. Radical</vt:lpstr>
      <vt:lpstr>Improvement as a process</vt:lpstr>
      <vt:lpstr>The Learning Curve</vt:lpstr>
      <vt:lpstr>Slide 26</vt:lpstr>
      <vt:lpstr>The Learning Curve  Application: new technologies</vt:lpstr>
      <vt:lpstr>The Learning Curve  Application: DVD and HD Display</vt:lpstr>
      <vt:lpstr>The Learning Curve   The difference with Economies of Scale</vt:lpstr>
      <vt:lpstr>The Learning Curve   Summary</vt:lpstr>
      <vt:lpstr>Slide 31</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Different processes to foster innovation in existing operations</vt:lpstr>
      <vt:lpstr>Slide 37</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Operations Strategy: Today  </vt:lpstr>
      <vt:lpstr>ITT:   Innovation and Product Design </vt:lpstr>
      <vt:lpstr>The Learning Curve  Application: Moore’s Law (cost formulation)</vt:lpstr>
      <vt:lpstr>The Learning Curve  Application: Moore’s Law (usual formulation)</vt:lpstr>
      <vt:lpstr>Learning Models: Conceptual vs. Operational</vt:lpstr>
      <vt:lpstr>Slide 49</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VM</cp:lastModifiedBy>
  <cp:revision>448</cp:revision>
  <cp:lastPrinted>1998-09-23T22:10:47Z</cp:lastPrinted>
  <dcterms:created xsi:type="dcterms:W3CDTF">1998-09-22T23:11:58Z</dcterms:created>
  <dcterms:modified xsi:type="dcterms:W3CDTF">2012-03-01T18:24:28Z</dcterms:modified>
</cp:coreProperties>
</file>