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Layouts/slideLayout39.xml" ContentType="application/vnd.openxmlformats-officedocument.presentationml.slideLayout+xml"/>
  <Override PartName="/ppt/slideLayouts/slideLayout57.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slideLayouts/slideLayout64.xml" ContentType="application/vnd.openxmlformats-officedocument.presentationml.slideLayout+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Layouts/slideLayout60.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23.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diagrams/layout1.xml" ContentType="application/vnd.openxmlformats-officedocument.drawingml.diagramLayout+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58.xml" ContentType="application/vnd.openxmlformats-officedocument.presentationml.slideLayout+xml"/>
  <Override PartName="/ppt/notesSlides/notesSlide3.xml" ContentType="application/vnd.openxmlformats-officedocument.presentationml.notesSlide+xml"/>
  <Default Extension="png" ContentType="image/png"/>
  <Default Extension="bin" ContentType="application/vnd.openxmlformats-officedocument.oleObject"/>
  <Override PartName="/ppt/slides/slide26.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63.xml" ContentType="application/vnd.openxmlformats-officedocument.presentationml.slideLayout+xml"/>
  <Default Extension="jpeg" ContentType="image/jpeg"/>
  <Override PartName="/ppt/diagrams/quickStyle1.xml" ContentType="application/vnd.openxmlformats-officedocument.drawingml.diagramStyle+xml"/>
  <Override PartName="/ppt/notesSlides/notesSlide17.xml" ContentType="application/vnd.openxmlformats-officedocument.presentationml.notesSlide+xml"/>
  <Default Extension="emf" ContentType="image/x-emf"/>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6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Default Extension="vml" ContentType="application/vnd.openxmlformats-officedocument.vmlDrawing"/>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Masters/slideMaster5.xml" ContentType="application/vnd.openxmlformats-officedocument.presentationml.slideMaster+xml"/>
  <Override PartName="/ppt/slides/slide8.xml" ContentType="application/vnd.openxmlformats-officedocument.presentationml.slide+xml"/>
  <Override PartName="/ppt/handoutMasters/handoutMaster1.xml" ContentType="application/vnd.openxmlformats-officedocument.presentationml.handoutMaster+xml"/>
  <Override PartName="/ppt/slideLayouts/slideLayout59.xml" ContentType="application/vnd.openxmlformats-officedocument.presentationml.slideLayout+xml"/>
  <Override PartName="/ppt/theme/theme7.xml" ContentType="application/vnd.openxmlformats-officedocument.theme+xml"/>
  <Override PartName="/ppt/notesSlides/notesSlide4.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55.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Default Extension="xls" ContentType="application/vnd.ms-exce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diagrams/drawing1.xml" ContentType="application/vnd.ms-office.drawingml.diagramDrawing+xml"/>
  <Override PartName="/ppt/notesSlides/notesSlide1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784" r:id="rId1"/>
    <p:sldMasterId id="2147483870" r:id="rId2"/>
    <p:sldMasterId id="2147483885" r:id="rId3"/>
    <p:sldMasterId id="2147483897" r:id="rId4"/>
    <p:sldMasterId id="2147483911" r:id="rId5"/>
  </p:sldMasterIdLst>
  <p:notesMasterIdLst>
    <p:notesMasterId r:id="rId36"/>
  </p:notesMasterIdLst>
  <p:handoutMasterIdLst>
    <p:handoutMasterId r:id="rId37"/>
  </p:handoutMasterIdLst>
  <p:sldIdLst>
    <p:sldId id="428" r:id="rId6"/>
    <p:sldId id="430" r:id="rId7"/>
    <p:sldId id="429" r:id="rId8"/>
    <p:sldId id="434" r:id="rId9"/>
    <p:sldId id="433" r:id="rId10"/>
    <p:sldId id="432" r:id="rId11"/>
    <p:sldId id="376" r:id="rId12"/>
    <p:sldId id="377" r:id="rId13"/>
    <p:sldId id="406" r:id="rId14"/>
    <p:sldId id="435" r:id="rId15"/>
    <p:sldId id="407" r:id="rId16"/>
    <p:sldId id="408" r:id="rId17"/>
    <p:sldId id="410" r:id="rId18"/>
    <p:sldId id="421" r:id="rId19"/>
    <p:sldId id="420" r:id="rId20"/>
    <p:sldId id="412" r:id="rId21"/>
    <p:sldId id="422" r:id="rId22"/>
    <p:sldId id="423" r:id="rId23"/>
    <p:sldId id="425" r:id="rId24"/>
    <p:sldId id="426" r:id="rId25"/>
    <p:sldId id="416" r:id="rId26"/>
    <p:sldId id="418" r:id="rId27"/>
    <p:sldId id="387" r:id="rId28"/>
    <p:sldId id="414" r:id="rId29"/>
    <p:sldId id="415" r:id="rId30"/>
    <p:sldId id="411" r:id="rId31"/>
    <p:sldId id="413" r:id="rId32"/>
    <p:sldId id="417" r:id="rId33"/>
    <p:sldId id="409" r:id="rId34"/>
    <p:sldId id="427" r:id="rId35"/>
  </p:sldIdLst>
  <p:sldSz cx="9144000" cy="6858000" type="screen4x3"/>
  <p:notesSz cx="7315200" cy="9601200"/>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a:srgbClr val="99FF66"/>
    <a:srgbClr val="FF0000"/>
    <a:srgbClr val="CCECFF"/>
    <a:srgbClr val="FFFFCC"/>
    <a:srgbClr val="EAEAEA"/>
    <a:srgbClr val="99FF9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5634" autoAdjust="0"/>
    <p:restoredTop sz="61223" autoAdjust="0"/>
  </p:normalViewPr>
  <p:slideViewPr>
    <p:cSldViewPr snapToGrid="0">
      <p:cViewPr varScale="1">
        <p:scale>
          <a:sx n="103" d="100"/>
          <a:sy n="103" d="100"/>
        </p:scale>
        <p:origin x="-1170" y="-102"/>
      </p:cViewPr>
      <p:guideLst>
        <p:guide orient="horz" pos="2160"/>
        <p:guide pos="2880"/>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125" d="100"/>
          <a:sy n="125" d="100"/>
        </p:scale>
        <p:origin x="-2196" y="-96"/>
      </p:cViewPr>
      <p:guideLst>
        <p:guide orient="horz" pos="3024"/>
        <p:guide pos="2304"/>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slide" Target="slides/slide29.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s>
</file>

<file path=ppt/_rels/viewProps.xml.rels><?xml version="1.0" encoding="UTF-8" standalone="yes"?>
<Relationships xmlns="http://schemas.openxmlformats.org/package/2006/relationships"><Relationship Id="rId1" Type="http://schemas.openxmlformats.org/officeDocument/2006/relationships/slide" Target="slides/slide5.xml"/></Relationships>
</file>

<file path=ppt/diagrams/colors1.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78488E9-F429-764A-BCB8-15B61500D7A9}" type="doc">
      <dgm:prSet loTypeId="urn:microsoft.com/office/officeart/2005/8/layout/pyramid4" loCatId="pyramid" qsTypeId="urn:microsoft.com/office/officeart/2005/8/quickstyle/simple4" qsCatId="simple" csTypeId="urn:microsoft.com/office/officeart/2005/8/colors/accent1_4" csCatId="accent1" phldr="1"/>
      <dgm:spPr/>
      <dgm:t>
        <a:bodyPr/>
        <a:lstStyle/>
        <a:p>
          <a:endParaRPr lang="en-US"/>
        </a:p>
      </dgm:t>
    </dgm:pt>
    <dgm:pt modelId="{80187C9A-FEFD-434B-8FAC-5F0A0D851023}">
      <dgm:prSet phldrT="[Text]" custT="1"/>
      <dgm:spPr>
        <a:xfrm>
          <a:off x="1410138" y="0"/>
          <a:ext cx="2755486" cy="1693069"/>
        </a:xfrm>
        <a:gradFill rotWithShape="0">
          <a:gsLst>
            <a:gs pos="0">
              <a:srgbClr val="4F81BD">
                <a:shade val="50000"/>
                <a:hueOff val="0"/>
                <a:satOff val="0"/>
                <a:lumOff val="0"/>
                <a:alphaOff val="0"/>
                <a:tint val="100000"/>
                <a:shade val="100000"/>
                <a:satMod val="130000"/>
              </a:srgbClr>
            </a:gs>
            <a:gs pos="100000">
              <a:srgbClr val="4F81BD">
                <a:shade val="5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sz="2400"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367B4CB5-31D2-6A41-B72B-D298F5E2E83C}" type="par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A29435D-C77C-234D-AC7F-2FDBD12BE20F}" type="sib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2133739-58CC-5D45-88D0-0B85518225FD}">
      <dgm:prSet phldrT="[Text]" custT="1"/>
      <dgm:spPr>
        <a:xfrm>
          <a:off x="74900" y="1693069"/>
          <a:ext cx="2721489" cy="1693069"/>
        </a:xfrm>
        <a:gradFill rotWithShape="0">
          <a:gsLst>
            <a:gs pos="0">
              <a:srgbClr val="4F81BD">
                <a:shade val="50000"/>
                <a:hueOff val="180719"/>
                <a:satOff val="-3780"/>
                <a:lumOff val="21031"/>
                <a:alphaOff val="0"/>
                <a:tint val="100000"/>
                <a:shade val="100000"/>
                <a:satMod val="130000"/>
              </a:srgbClr>
            </a:gs>
            <a:gs pos="100000">
              <a:srgbClr val="4F81BD">
                <a:shade val="50000"/>
                <a:hueOff val="180719"/>
                <a:satOff val="-3780"/>
                <a:lumOff val="21031"/>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sz="2400"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AE3E917B-4ED9-8E4A-8A54-C2A8CDAC1B0D}" type="par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1B90C9F-1DA2-0D46-B643-CC9D6EF3B37E}" type="sib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AE6792-C656-3F46-9BE5-78EA6FA6DB4C}">
      <dgm:prSet phldrT="[Text]" custT="1"/>
      <dgm:spPr>
        <a:xfrm rot="10800000">
          <a:off x="1410138" y="1693069"/>
          <a:ext cx="2755486" cy="1693069"/>
        </a:xfrm>
        <a:gradFill rotWithShape="0">
          <a:gsLst>
            <a:gs pos="0">
              <a:srgbClr val="4F81BD">
                <a:shade val="50000"/>
                <a:hueOff val="361437"/>
                <a:satOff val="-7560"/>
                <a:lumOff val="42063"/>
                <a:alphaOff val="0"/>
                <a:tint val="100000"/>
                <a:shade val="100000"/>
                <a:satMod val="130000"/>
              </a:srgbClr>
            </a:gs>
            <a:gs pos="100000">
              <a:srgbClr val="4F81BD">
                <a:shade val="50000"/>
                <a:hueOff val="361437"/>
                <a:satOff val="-7560"/>
                <a:lumOff val="42063"/>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sz="2400"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357E2991-F51D-3C43-95E9-4D5825747537}" type="par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AB4B04B-0B48-0241-88E7-226B51648E3D}" type="sib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A2FB89F-C470-B44E-AC59-C9FA0E2D15F2}">
      <dgm:prSet phldrT="[Text]" custT="1"/>
      <dgm:spPr>
        <a:xfrm>
          <a:off x="2796389" y="1693069"/>
          <a:ext cx="2755486" cy="1693069"/>
        </a:xfrm>
        <a:gradFill rotWithShape="0">
          <a:gsLst>
            <a:gs pos="0">
              <a:srgbClr val="4F81BD">
                <a:shade val="50000"/>
                <a:hueOff val="180719"/>
                <a:satOff val="-3780"/>
                <a:lumOff val="21031"/>
                <a:alphaOff val="0"/>
                <a:tint val="100000"/>
                <a:shade val="100000"/>
                <a:satMod val="130000"/>
              </a:srgbClr>
            </a:gs>
            <a:gs pos="100000">
              <a:srgbClr val="4F81BD">
                <a:shade val="50000"/>
                <a:hueOff val="180719"/>
                <a:satOff val="-3780"/>
                <a:lumOff val="21031"/>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sz="2400"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6B116357-C8E2-7C40-B43E-3575E1E3853A}" type="par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E85DD15-ABDD-5543-9E54-2B23B65CD1E0}" type="sib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E50B0F8-BD19-1343-8DD1-7758ED02554B}" type="pres">
      <dgm:prSet presAssocID="{678488E9-F429-764A-BCB8-15B61500D7A9}" presName="compositeShape" presStyleCnt="0">
        <dgm:presLayoutVars>
          <dgm:chMax val="9"/>
          <dgm:dir/>
          <dgm:resizeHandles val="exact"/>
        </dgm:presLayoutVars>
      </dgm:prSet>
      <dgm:spPr/>
      <dgm:t>
        <a:bodyPr/>
        <a:lstStyle/>
        <a:p>
          <a:endParaRPr lang="en-US"/>
        </a:p>
      </dgm:t>
    </dgm:pt>
    <dgm:pt modelId="{8CB75068-601B-7B46-AE0F-1D9DC79E16E0}" type="pres">
      <dgm:prSet presAssocID="{678488E9-F429-764A-BCB8-15B61500D7A9}" presName="triangle1" presStyleLbl="node1" presStyleIdx="0" presStyleCnt="4" custScaleX="162751">
        <dgm:presLayoutVars>
          <dgm:bulletEnabled val="1"/>
        </dgm:presLayoutVars>
      </dgm:prSet>
      <dgm:spPr>
        <a:prstGeom prst="triangle">
          <a:avLst/>
        </a:prstGeom>
      </dgm:spPr>
      <dgm:t>
        <a:bodyPr/>
        <a:lstStyle/>
        <a:p>
          <a:endParaRPr lang="en-US"/>
        </a:p>
      </dgm:t>
    </dgm:pt>
    <dgm:pt modelId="{D89831E2-8F66-044A-8A21-10BA8F9799CB}" type="pres">
      <dgm:prSet presAssocID="{678488E9-F429-764A-BCB8-15B61500D7A9}" presName="triangle2" presStyleLbl="node1" presStyleIdx="1" presStyleCnt="4" custScaleX="160743" custLinFactNeighborX="-29869">
        <dgm:presLayoutVars>
          <dgm:bulletEnabled val="1"/>
        </dgm:presLayoutVars>
      </dgm:prSet>
      <dgm:spPr>
        <a:prstGeom prst="triangle">
          <a:avLst/>
        </a:prstGeom>
      </dgm:spPr>
      <dgm:t>
        <a:bodyPr/>
        <a:lstStyle/>
        <a:p>
          <a:endParaRPr lang="en-US"/>
        </a:p>
      </dgm:t>
    </dgm:pt>
    <dgm:pt modelId="{BAD5D478-11BA-D045-A5CB-CADEDE07340F}" type="pres">
      <dgm:prSet presAssocID="{678488E9-F429-764A-BCB8-15B61500D7A9}" presName="triangle3" presStyleLbl="node1" presStyleIdx="2" presStyleCnt="4" custScaleX="162751">
        <dgm:presLayoutVars>
          <dgm:bulletEnabled val="1"/>
        </dgm:presLayoutVars>
      </dgm:prSet>
      <dgm:spPr>
        <a:prstGeom prst="triangle">
          <a:avLst/>
        </a:prstGeom>
      </dgm:spPr>
      <dgm:t>
        <a:bodyPr/>
        <a:lstStyle/>
        <a:p>
          <a:endParaRPr lang="en-US"/>
        </a:p>
      </dgm:t>
    </dgm:pt>
    <dgm:pt modelId="{106543B8-F3ED-2744-81A5-AD42C44AB69E}" type="pres">
      <dgm:prSet presAssocID="{678488E9-F429-764A-BCB8-15B61500D7A9}" presName="triangle4" presStyleLbl="node1" presStyleIdx="3" presStyleCnt="4" custScaleX="162751" custLinFactNeighborX="31878">
        <dgm:presLayoutVars>
          <dgm:bulletEnabled val="1"/>
        </dgm:presLayoutVars>
      </dgm:prSet>
      <dgm:spPr>
        <a:prstGeom prst="triangle">
          <a:avLst/>
        </a:prstGeom>
      </dgm:spPr>
      <dgm:t>
        <a:bodyPr/>
        <a:lstStyle/>
        <a:p>
          <a:endParaRPr lang="en-US"/>
        </a:p>
      </dgm:t>
    </dgm:pt>
  </dgm:ptLst>
  <dgm:cxnLst>
    <dgm:cxn modelId="{47E5BBB4-C8F0-4093-928B-D9A72ED824BA}" type="presOf" srcId="{80187C9A-FEFD-434B-8FAC-5F0A0D851023}" destId="{8CB75068-601B-7B46-AE0F-1D9DC79E16E0}" srcOrd="0" destOrd="0" presId="urn:microsoft.com/office/officeart/2005/8/layout/pyramid4"/>
    <dgm:cxn modelId="{8557BDF4-D03F-A842-A79C-14DFA379A074}" srcId="{678488E9-F429-764A-BCB8-15B61500D7A9}" destId="{AA2FB89F-C470-B44E-AC59-C9FA0E2D15F2}" srcOrd="3" destOrd="0" parTransId="{6B116357-C8E2-7C40-B43E-3575E1E3853A}" sibTransId="{5E85DD15-ABDD-5543-9E54-2B23B65CD1E0}"/>
    <dgm:cxn modelId="{599FB7B6-D6DA-40F3-A618-D1EC4A62E39F}" type="presOf" srcId="{A2133739-58CC-5D45-88D0-0B85518225FD}" destId="{D89831E2-8F66-044A-8A21-10BA8F9799CB}" srcOrd="0" destOrd="0" presId="urn:microsoft.com/office/officeart/2005/8/layout/pyramid4"/>
    <dgm:cxn modelId="{11860F49-7E2B-AA40-B773-9B4E5BA12053}" srcId="{678488E9-F429-764A-BCB8-15B61500D7A9}" destId="{9EAE6792-C656-3F46-9BE5-78EA6FA6DB4C}" srcOrd="2" destOrd="0" parTransId="{357E2991-F51D-3C43-95E9-4D5825747537}" sibTransId="{DAB4B04B-0B48-0241-88E7-226B51648E3D}"/>
    <dgm:cxn modelId="{C4FD1682-27AB-4247-B09C-312A1CC6F83D}" type="presOf" srcId="{678488E9-F429-764A-BCB8-15B61500D7A9}" destId="{8E50B0F8-BD19-1343-8DD1-7758ED02554B}" srcOrd="0" destOrd="0" presId="urn:microsoft.com/office/officeart/2005/8/layout/pyramid4"/>
    <dgm:cxn modelId="{CE78EE8B-247B-4F54-8905-B549236E060D}" type="presOf" srcId="{9EAE6792-C656-3F46-9BE5-78EA6FA6DB4C}" destId="{BAD5D478-11BA-D045-A5CB-CADEDE07340F}" srcOrd="0" destOrd="0" presId="urn:microsoft.com/office/officeart/2005/8/layout/pyramid4"/>
    <dgm:cxn modelId="{B0003D08-6D56-FC4E-A69F-E4880617DC24}" srcId="{678488E9-F429-764A-BCB8-15B61500D7A9}" destId="{80187C9A-FEFD-434B-8FAC-5F0A0D851023}" srcOrd="0" destOrd="0" parTransId="{367B4CB5-31D2-6A41-B72B-D298F5E2E83C}" sibTransId="{6A29435D-C77C-234D-AC7F-2FDBD12BE20F}"/>
    <dgm:cxn modelId="{0B254F4A-41F0-4E82-8FC7-6EBC4FB68547}" type="presOf" srcId="{AA2FB89F-C470-B44E-AC59-C9FA0E2D15F2}" destId="{106543B8-F3ED-2744-81A5-AD42C44AB69E}" srcOrd="0" destOrd="0" presId="urn:microsoft.com/office/officeart/2005/8/layout/pyramid4"/>
    <dgm:cxn modelId="{891AADAA-9585-B14D-BBB8-A94E536E0160}" srcId="{678488E9-F429-764A-BCB8-15B61500D7A9}" destId="{A2133739-58CC-5D45-88D0-0B85518225FD}" srcOrd="1" destOrd="0" parTransId="{AE3E917B-4ED9-8E4A-8A54-C2A8CDAC1B0D}" sibTransId="{11B90C9F-1DA2-0D46-B643-CC9D6EF3B37E}"/>
    <dgm:cxn modelId="{4B1F99E3-DF54-4429-B836-44BDD0506E1B}" type="presParOf" srcId="{8E50B0F8-BD19-1343-8DD1-7758ED02554B}" destId="{8CB75068-601B-7B46-AE0F-1D9DC79E16E0}" srcOrd="0" destOrd="0" presId="urn:microsoft.com/office/officeart/2005/8/layout/pyramid4"/>
    <dgm:cxn modelId="{66F381AB-9A0B-486C-AAD2-2286CF1666C7}" type="presParOf" srcId="{8E50B0F8-BD19-1343-8DD1-7758ED02554B}" destId="{D89831E2-8F66-044A-8A21-10BA8F9799CB}" srcOrd="1" destOrd="0" presId="urn:microsoft.com/office/officeart/2005/8/layout/pyramid4"/>
    <dgm:cxn modelId="{8E246BAE-E384-4367-B455-04F28CBF6AD2}" type="presParOf" srcId="{8E50B0F8-BD19-1343-8DD1-7758ED02554B}" destId="{BAD5D478-11BA-D045-A5CB-CADEDE07340F}" srcOrd="2" destOrd="0" presId="urn:microsoft.com/office/officeart/2005/8/layout/pyramid4"/>
    <dgm:cxn modelId="{ADF52286-791C-4E2B-B5F4-BC4A72556405}" type="presParOf" srcId="{8E50B0F8-BD19-1343-8DD1-7758ED02554B}" destId="{106543B8-F3ED-2744-81A5-AD42C44AB69E}" srcOrd="3" destOrd="0" presId="urn:microsoft.com/office/officeart/2005/8/layout/pyramid4"/>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CB75068-601B-7B46-AE0F-1D9DC79E16E0}">
      <dsp:nvSpPr>
        <dsp:cNvPr id="0" name=""/>
        <dsp:cNvSpPr/>
      </dsp:nvSpPr>
      <dsp:spPr>
        <a:xfrm>
          <a:off x="1346869" y="0"/>
          <a:ext cx="2071462" cy="1272779"/>
        </a:xfrm>
        <a:prstGeom prst="triangle">
          <a:avLst/>
        </a:prstGeom>
        <a:gradFill rotWithShape="0">
          <a:gsLst>
            <a:gs pos="0">
              <a:srgbClr val="4F81BD">
                <a:shade val="50000"/>
                <a:hueOff val="0"/>
                <a:satOff val="0"/>
                <a:lumOff val="0"/>
                <a:alphaOff val="0"/>
                <a:tint val="100000"/>
                <a:shade val="100000"/>
                <a:satMod val="130000"/>
              </a:srgbClr>
            </a:gs>
            <a:gs pos="100000">
              <a:srgbClr val="4F81BD">
                <a:shade val="5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1346869" y="0"/>
        <a:ext cx="2071462" cy="1272779"/>
      </dsp:txXfrm>
    </dsp:sp>
    <dsp:sp modelId="{D89831E2-8F66-044A-8A21-10BA8F9799CB}">
      <dsp:nvSpPr>
        <dsp:cNvPr id="0" name=""/>
        <dsp:cNvSpPr/>
      </dsp:nvSpPr>
      <dsp:spPr>
        <a:xfrm>
          <a:off x="343091" y="1272779"/>
          <a:ext cx="2045904" cy="1272779"/>
        </a:xfrm>
        <a:prstGeom prst="triangle">
          <a:avLst/>
        </a:prstGeom>
        <a:gradFill rotWithShape="0">
          <a:gsLst>
            <a:gs pos="0">
              <a:srgbClr val="4F81BD">
                <a:shade val="50000"/>
                <a:hueOff val="180719"/>
                <a:satOff val="-3780"/>
                <a:lumOff val="21031"/>
                <a:alphaOff val="0"/>
                <a:tint val="100000"/>
                <a:shade val="100000"/>
                <a:satMod val="130000"/>
              </a:srgbClr>
            </a:gs>
            <a:gs pos="100000">
              <a:srgbClr val="4F81BD">
                <a:shade val="50000"/>
                <a:hueOff val="180719"/>
                <a:satOff val="-3780"/>
                <a:lumOff val="21031"/>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343091" y="1272779"/>
        <a:ext cx="2045904" cy="1272779"/>
      </dsp:txXfrm>
    </dsp:sp>
    <dsp:sp modelId="{BAD5D478-11BA-D045-A5CB-CADEDE07340F}">
      <dsp:nvSpPr>
        <dsp:cNvPr id="0" name=""/>
        <dsp:cNvSpPr/>
      </dsp:nvSpPr>
      <dsp:spPr>
        <a:xfrm rot="10800000">
          <a:off x="1346869" y="1272779"/>
          <a:ext cx="2071462" cy="1272779"/>
        </a:xfrm>
        <a:prstGeom prst="triangle">
          <a:avLst/>
        </a:prstGeom>
        <a:gradFill rotWithShape="0">
          <a:gsLst>
            <a:gs pos="0">
              <a:srgbClr val="4F81BD">
                <a:shade val="50000"/>
                <a:hueOff val="361437"/>
                <a:satOff val="-7560"/>
                <a:lumOff val="42063"/>
                <a:alphaOff val="0"/>
                <a:tint val="100000"/>
                <a:shade val="100000"/>
                <a:satMod val="130000"/>
              </a:srgbClr>
            </a:gs>
            <a:gs pos="100000">
              <a:srgbClr val="4F81BD">
                <a:shade val="50000"/>
                <a:hueOff val="361437"/>
                <a:satOff val="-7560"/>
                <a:lumOff val="42063"/>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rot="10800000">
        <a:off x="1346869" y="1272779"/>
        <a:ext cx="2071462" cy="1272779"/>
      </dsp:txXfrm>
    </dsp:sp>
    <dsp:sp modelId="{106543B8-F3ED-2744-81A5-AD42C44AB69E}">
      <dsp:nvSpPr>
        <dsp:cNvPr id="0" name=""/>
        <dsp:cNvSpPr/>
      </dsp:nvSpPr>
      <dsp:spPr>
        <a:xfrm>
          <a:off x="2388996" y="1272779"/>
          <a:ext cx="2071462" cy="1272779"/>
        </a:xfrm>
        <a:prstGeom prst="triangle">
          <a:avLst/>
        </a:prstGeom>
        <a:gradFill rotWithShape="0">
          <a:gsLst>
            <a:gs pos="0">
              <a:srgbClr val="4F81BD">
                <a:shade val="50000"/>
                <a:hueOff val="180719"/>
                <a:satOff val="-3780"/>
                <a:lumOff val="21031"/>
                <a:alphaOff val="0"/>
                <a:tint val="100000"/>
                <a:shade val="100000"/>
                <a:satMod val="130000"/>
              </a:srgbClr>
            </a:gs>
            <a:gs pos="100000">
              <a:srgbClr val="4F81BD">
                <a:shade val="50000"/>
                <a:hueOff val="180719"/>
                <a:satOff val="-3780"/>
                <a:lumOff val="21031"/>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2388996" y="1272779"/>
        <a:ext cx="2071462" cy="1272779"/>
      </dsp:txXfrm>
    </dsp:sp>
  </dsp:spTree>
</dsp:drawing>
</file>

<file path=ppt/diagrams/layout1.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5.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4800600" cy="396875"/>
          </a:xfrm>
          <a:prstGeom prst="rect">
            <a:avLst/>
          </a:prstGeom>
          <a:noFill/>
          <a:ln w="9525">
            <a:noFill/>
            <a:miter lim="800000"/>
            <a:headEnd/>
            <a:tailEnd/>
          </a:ln>
          <a:effectLst/>
        </p:spPr>
        <p:txBody>
          <a:bodyPr vert="horz" wrap="square" lIns="97233" tIns="48617" rIns="97233" bIns="48617" numCol="1" anchor="t" anchorCtr="0" compatLnSpc="1">
            <a:prstTxWarp prst="textNoShape">
              <a:avLst/>
            </a:prstTxWarp>
          </a:bodyPr>
          <a:lstStyle>
            <a:lvl1pPr defTabSz="974855" eaLnBrk="0" hangingPunct="0">
              <a:defRPr sz="900"/>
            </a:lvl1pPr>
          </a:lstStyle>
          <a:p>
            <a:pPr>
              <a:defRPr/>
            </a:pPr>
            <a:r>
              <a:rPr lang="en-US" dirty="0"/>
              <a:t>OPNS454 Week </a:t>
            </a:r>
            <a:r>
              <a:rPr lang="en-US" dirty="0" smtClean="0"/>
              <a:t>6: </a:t>
            </a:r>
            <a:r>
              <a:rPr lang="en-US" dirty="0"/>
              <a:t>Capacity </a:t>
            </a:r>
            <a:r>
              <a:rPr lang="en-US" dirty="0" smtClean="0"/>
              <a:t>Timing &amp; Type wrap-up and Capacity Location/Global Networks</a:t>
            </a:r>
            <a:endParaRPr lang="en-US" dirty="0"/>
          </a:p>
        </p:txBody>
      </p:sp>
      <p:sp>
        <p:nvSpPr>
          <p:cNvPr id="28676" name="Rectangle 4"/>
          <p:cNvSpPr>
            <a:spLocks noGrp="1" noChangeArrowheads="1"/>
          </p:cNvSpPr>
          <p:nvPr>
            <p:ph type="ftr" sz="quarter" idx="2"/>
          </p:nvPr>
        </p:nvSpPr>
        <p:spPr bwMode="auto">
          <a:xfrm>
            <a:off x="0" y="9266238"/>
            <a:ext cx="4411663" cy="334962"/>
          </a:xfrm>
          <a:prstGeom prst="rect">
            <a:avLst/>
          </a:prstGeom>
          <a:noFill/>
          <a:ln w="9525">
            <a:noFill/>
            <a:miter lim="800000"/>
            <a:headEnd/>
            <a:tailEnd/>
          </a:ln>
          <a:effectLst/>
        </p:spPr>
        <p:txBody>
          <a:bodyPr vert="horz" wrap="square" lIns="97233" tIns="48617" rIns="97233" bIns="48617" numCol="1" anchor="b" anchorCtr="0" compatLnSpc="1">
            <a:prstTxWarp prst="textNoShape">
              <a:avLst/>
            </a:prstTxWarp>
          </a:bodyPr>
          <a:lstStyle>
            <a:lvl1pPr defTabSz="974855" eaLnBrk="0" hangingPunct="0">
              <a:defRPr sz="900"/>
            </a:lvl1pPr>
          </a:lstStyle>
          <a:p>
            <a:pPr>
              <a:defRPr/>
            </a:pPr>
            <a:r>
              <a:rPr lang="en-US"/>
              <a:t>© Van Mieghem</a:t>
            </a:r>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5334000" cy="190500"/>
          </a:xfrm>
          <a:prstGeom prst="rect">
            <a:avLst/>
          </a:prstGeom>
          <a:noFill/>
          <a:ln w="9525">
            <a:noFill/>
            <a:miter lim="800000"/>
            <a:headEnd/>
            <a:tailEnd/>
          </a:ln>
          <a:effectLst/>
        </p:spPr>
        <p:txBody>
          <a:bodyPr vert="horz" wrap="square" lIns="97233" tIns="48617" rIns="97233" bIns="48617" numCol="1" anchor="t" anchorCtr="0" compatLnSpc="1">
            <a:prstTxWarp prst="textNoShape">
              <a:avLst/>
            </a:prstTxWarp>
          </a:bodyPr>
          <a:lstStyle>
            <a:lvl1pPr defTabSz="974855" eaLnBrk="0" hangingPunct="0">
              <a:defRPr sz="800"/>
            </a:lvl1pPr>
          </a:lstStyle>
          <a:p>
            <a:pPr>
              <a:defRPr/>
            </a:pPr>
            <a:r>
              <a:rPr lang="en-US"/>
              <a:t>OPNS454 Week 3: Capacity Sizing, Investment, and Expansion</a:t>
            </a:r>
          </a:p>
        </p:txBody>
      </p:sp>
      <p:sp>
        <p:nvSpPr>
          <p:cNvPr id="4099" name="Rectangle 3"/>
          <p:cNvSpPr>
            <a:spLocks noGrp="1" noChangeArrowheads="1"/>
          </p:cNvSpPr>
          <p:nvPr>
            <p:ph type="dt" idx="1"/>
          </p:nvPr>
        </p:nvSpPr>
        <p:spPr bwMode="auto">
          <a:xfrm>
            <a:off x="6051550" y="0"/>
            <a:ext cx="1263650" cy="190500"/>
          </a:xfrm>
          <a:prstGeom prst="rect">
            <a:avLst/>
          </a:prstGeom>
          <a:noFill/>
          <a:ln w="9525">
            <a:noFill/>
            <a:miter lim="800000"/>
            <a:headEnd/>
            <a:tailEnd/>
          </a:ln>
          <a:effectLst/>
        </p:spPr>
        <p:txBody>
          <a:bodyPr vert="horz" wrap="square" lIns="97233" tIns="48617" rIns="97233" bIns="48617" numCol="1" anchor="t" anchorCtr="0" compatLnSpc="1">
            <a:prstTxWarp prst="textNoShape">
              <a:avLst/>
            </a:prstTxWarp>
          </a:bodyPr>
          <a:lstStyle>
            <a:lvl1pPr algn="r" defTabSz="974855" eaLnBrk="0" hangingPunct="0">
              <a:defRPr sz="800"/>
            </a:lvl1pPr>
          </a:lstStyle>
          <a:p>
            <a:pPr>
              <a:defRPr/>
            </a:pPr>
            <a:fld id="{A4660200-B87C-4199-B146-98BF55077D37}" type="datetime1">
              <a:rPr lang="en-US"/>
              <a:pPr>
                <a:defRPr/>
              </a:pPr>
              <a:t>2/6/2012</a:t>
            </a:fld>
            <a:endParaRPr lang="en-US"/>
          </a:p>
        </p:txBody>
      </p:sp>
      <p:sp>
        <p:nvSpPr>
          <p:cNvPr id="49156" name="Rectangle 4"/>
          <p:cNvSpPr>
            <a:spLocks noGrp="1" noRot="1" noChangeAspect="1" noChangeArrowheads="1" noTextEdit="1"/>
          </p:cNvSpPr>
          <p:nvPr>
            <p:ph type="sldImg" idx="2"/>
          </p:nvPr>
        </p:nvSpPr>
        <p:spPr bwMode="auto">
          <a:xfrm>
            <a:off x="1081088" y="223838"/>
            <a:ext cx="5156200" cy="3867150"/>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385763" y="4119563"/>
            <a:ext cx="6543675" cy="5253037"/>
          </a:xfrm>
          <a:prstGeom prst="rect">
            <a:avLst/>
          </a:prstGeom>
          <a:noFill/>
          <a:ln w="9525">
            <a:noFill/>
            <a:miter lim="800000"/>
            <a:headEnd/>
            <a:tailEnd/>
          </a:ln>
          <a:effectLst/>
        </p:spPr>
        <p:txBody>
          <a:bodyPr vert="horz" wrap="square" lIns="97233" tIns="48617" rIns="97233" bIns="48617"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9394825"/>
            <a:ext cx="3170238" cy="219075"/>
          </a:xfrm>
          <a:prstGeom prst="rect">
            <a:avLst/>
          </a:prstGeom>
          <a:noFill/>
          <a:ln w="9525">
            <a:noFill/>
            <a:miter lim="800000"/>
            <a:headEnd/>
            <a:tailEnd/>
          </a:ln>
          <a:effectLst/>
        </p:spPr>
        <p:txBody>
          <a:bodyPr vert="horz" wrap="square" lIns="97233" tIns="48617" rIns="97233" bIns="48617" numCol="1" anchor="b" anchorCtr="0" compatLnSpc="1">
            <a:prstTxWarp prst="textNoShape">
              <a:avLst/>
            </a:prstTxWarp>
          </a:bodyPr>
          <a:lstStyle>
            <a:lvl1pPr defTabSz="974855" eaLnBrk="0" hangingPunct="0">
              <a:defRPr sz="800"/>
            </a:lvl1pPr>
          </a:lstStyle>
          <a:p>
            <a:pPr>
              <a:defRPr/>
            </a:pPr>
            <a:r>
              <a:rPr lang="en-US"/>
              <a:t>© Van Mieghem</a:t>
            </a:r>
          </a:p>
        </p:txBody>
      </p:sp>
      <p:sp>
        <p:nvSpPr>
          <p:cNvPr id="4103" name="Rectangle 7"/>
          <p:cNvSpPr>
            <a:spLocks noGrp="1" noChangeArrowheads="1"/>
          </p:cNvSpPr>
          <p:nvPr>
            <p:ph type="sldNum" sz="quarter" idx="5"/>
          </p:nvPr>
        </p:nvSpPr>
        <p:spPr bwMode="auto">
          <a:xfrm>
            <a:off x="4144963" y="9394825"/>
            <a:ext cx="3170237" cy="219075"/>
          </a:xfrm>
          <a:prstGeom prst="rect">
            <a:avLst/>
          </a:prstGeom>
          <a:noFill/>
          <a:ln w="9525">
            <a:noFill/>
            <a:miter lim="800000"/>
            <a:headEnd/>
            <a:tailEnd/>
          </a:ln>
          <a:effectLst/>
        </p:spPr>
        <p:txBody>
          <a:bodyPr vert="horz" wrap="square" lIns="97233" tIns="48617" rIns="97233" bIns="48617" numCol="1" anchor="b" anchorCtr="0" compatLnSpc="1">
            <a:prstTxWarp prst="textNoShape">
              <a:avLst/>
            </a:prstTxWarp>
          </a:bodyPr>
          <a:lstStyle>
            <a:lvl1pPr algn="r" defTabSz="974855" eaLnBrk="0" hangingPunct="0">
              <a:defRPr sz="800"/>
            </a:lvl1pPr>
          </a:lstStyle>
          <a:p>
            <a:pPr>
              <a:defRPr/>
            </a:pPr>
            <a:fld id="{28E6183B-8F97-4861-AE79-8F2ACB913E31}" type="slidenum">
              <a:rPr lang="en-US"/>
              <a:pPr>
                <a:defRPr/>
              </a:pPr>
              <a:t>‹#›</a:t>
            </a:fld>
            <a:endParaRPr lang="en-US"/>
          </a:p>
        </p:txBody>
      </p:sp>
    </p:spTree>
  </p:cSld>
  <p:clrMap bg1="lt1" tx1="dk1" bg2="lt2" tx2="dk2" accent1="accent1" accent2="accent2" accent3="accent3" accent4="accent4" accent5="accent5" accent6="accent6" hlink="hlink" folHlink="folHlink"/>
  <p:hf/>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0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0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0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travel.howstuffworks.com/airplane.htm" TargetMode="External"/><Relationship Id="rId2" Type="http://schemas.openxmlformats.org/officeDocument/2006/relationships/slide" Target="../slides/slide29.xml"/><Relationship Id="rId1" Type="http://schemas.openxmlformats.org/officeDocument/2006/relationships/notesMaster" Target="../notesMasters/notesMaster1.xml"/><Relationship Id="rId6" Type="http://schemas.openxmlformats.org/officeDocument/2006/relationships/hyperlink" Target="http://travel.howstuffworks.com/framed.htm?parent=cargolifter.htm&amp;url=http://www.cargolifter.com?x-tempest-op=generic&amp;ParentCategory=Corporate+Center&amp;CategoryId=92&amp;pagetype=CategoryContent" TargetMode="External"/><Relationship Id="rId5" Type="http://schemas.openxmlformats.org/officeDocument/2006/relationships/hyperlink" Target="http://travel.howstuffworks.com/framed.htm?parent=cargolifter.htm&amp;url=http://www.fujifilm.com/" TargetMode="External"/><Relationship Id="rId4" Type="http://schemas.openxmlformats.org/officeDocument/2006/relationships/hyperlink" Target="http://travel.howstuffworks.com/framed.htm?parent=cargolifter.htm&amp;url=http://www.goodyear.com/us/blimp/fleet.html" TargetMode="Externa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en.wikipedia.org/wiki/Manufacture" TargetMode="External"/><Relationship Id="rId2" Type="http://schemas.openxmlformats.org/officeDocument/2006/relationships/slide" Target="../slides/slide4.xml"/><Relationship Id="rId1" Type="http://schemas.openxmlformats.org/officeDocument/2006/relationships/notesMaster" Target="../notesMasters/notesMaster1.xml"/><Relationship Id="rId5" Type="http://schemas.openxmlformats.org/officeDocument/2006/relationships/hyperlink" Target="http://en.wikipedia.org/wiki/FDA" TargetMode="External"/><Relationship Id="rId4" Type="http://schemas.openxmlformats.org/officeDocument/2006/relationships/hyperlink" Target="http://en.wikipedia.org/wiki/Medical_devices" TargetMode="Externa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hdr" sz="quarter"/>
          </p:nvPr>
        </p:nvSpPr>
        <p:spPr>
          <a:noFill/>
        </p:spPr>
        <p:txBody>
          <a:bodyPr/>
          <a:lstStyle/>
          <a:p>
            <a:pPr defTabSz="974582"/>
            <a:r>
              <a:rPr lang="en-US" dirty="0" smtClean="0"/>
              <a:t>OPNS454 Week 5: Capacity Types and Flexibility</a:t>
            </a:r>
          </a:p>
        </p:txBody>
      </p:sp>
      <p:sp>
        <p:nvSpPr>
          <p:cNvPr id="35843" name="Rectangle 3"/>
          <p:cNvSpPr>
            <a:spLocks noGrp="1" noChangeArrowheads="1"/>
          </p:cNvSpPr>
          <p:nvPr>
            <p:ph type="dt" sz="quarter" idx="1"/>
          </p:nvPr>
        </p:nvSpPr>
        <p:spPr>
          <a:noFill/>
        </p:spPr>
        <p:txBody>
          <a:bodyPr/>
          <a:lstStyle/>
          <a:p>
            <a:pPr defTabSz="974582"/>
            <a:fld id="{655E5960-4343-43DF-A4EC-8A7724FC5E24}" type="datetime1">
              <a:rPr lang="en-US" smtClean="0"/>
              <a:pPr defTabSz="974582"/>
              <a:t>2/6/2012</a:t>
            </a:fld>
            <a:endParaRPr lang="en-US" dirty="0" smtClean="0"/>
          </a:p>
        </p:txBody>
      </p:sp>
      <p:sp>
        <p:nvSpPr>
          <p:cNvPr id="35844" name="Rectangle 6"/>
          <p:cNvSpPr>
            <a:spLocks noGrp="1" noChangeArrowheads="1"/>
          </p:cNvSpPr>
          <p:nvPr>
            <p:ph type="ftr" sz="quarter" idx="4"/>
          </p:nvPr>
        </p:nvSpPr>
        <p:spPr>
          <a:noFill/>
        </p:spPr>
        <p:txBody>
          <a:bodyPr/>
          <a:lstStyle/>
          <a:p>
            <a:pPr defTabSz="974582"/>
            <a:r>
              <a:rPr lang="en-US" dirty="0" smtClean="0"/>
              <a:t>© Van Mieghem</a:t>
            </a:r>
          </a:p>
        </p:txBody>
      </p:sp>
      <p:sp>
        <p:nvSpPr>
          <p:cNvPr id="35845" name="Rectangle 7"/>
          <p:cNvSpPr>
            <a:spLocks noGrp="1" noChangeArrowheads="1"/>
          </p:cNvSpPr>
          <p:nvPr>
            <p:ph type="sldNum" sz="quarter" idx="5"/>
          </p:nvPr>
        </p:nvSpPr>
        <p:spPr>
          <a:noFill/>
        </p:spPr>
        <p:txBody>
          <a:bodyPr/>
          <a:lstStyle/>
          <a:p>
            <a:pPr defTabSz="974582"/>
            <a:fld id="{2B5FBFDD-3444-4BE4-8DA2-F0176FE821E9}" type="slidenum">
              <a:rPr lang="en-US" smtClean="0"/>
              <a:pPr defTabSz="974582"/>
              <a:t>1</a:t>
            </a:fld>
            <a:endParaRPr lang="en-US" dirty="0" smtClean="0"/>
          </a:p>
        </p:txBody>
      </p:sp>
      <p:sp>
        <p:nvSpPr>
          <p:cNvPr id="35846"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35847" name="Rectangle 3"/>
          <p:cNvSpPr>
            <a:spLocks noGrp="1" noChangeArrowheads="1"/>
          </p:cNvSpPr>
          <p:nvPr>
            <p:ph type="body" idx="1"/>
          </p:nvPr>
        </p:nvSpPr>
        <p:spPr>
          <a:noFill/>
          <a:ln/>
        </p:spPr>
        <p:txBody>
          <a:bodyPr/>
          <a:lstStyle/>
          <a:p>
            <a:pPr>
              <a:buClr>
                <a:srgbClr val="FF3300"/>
              </a:buClr>
            </a:pPr>
            <a:endParaRPr lang="en-US" dirty="0" smtClean="0"/>
          </a:p>
          <a:p>
            <a:r>
              <a:rPr lang="en-US" b="1" dirty="0" smtClean="0"/>
              <a:t>In general, flexibility has 3 value sources (see book).  We covered all three in Lilly case.</a:t>
            </a:r>
          </a:p>
          <a:p>
            <a:endParaRPr lang="en-US" b="1" dirty="0" smtClean="0"/>
          </a:p>
          <a:p>
            <a:r>
              <a:rPr lang="en-US" dirty="0" smtClean="0"/>
              <a:t>These are factors that I expect you discussed in your write-up.</a:t>
            </a:r>
          </a:p>
          <a:p>
            <a:endParaRPr lang="en-US" dirty="0" smtClean="0"/>
          </a:p>
          <a:p>
            <a:r>
              <a:rPr lang="en-US" dirty="0" smtClean="0"/>
              <a:t>They also are the factors that drive a part of a “facility strategy:”</a:t>
            </a:r>
          </a:p>
          <a:p>
            <a:r>
              <a:rPr lang="en-US" dirty="0" smtClean="0"/>
              <a:t> </a:t>
            </a:r>
          </a:p>
          <a:p>
            <a:r>
              <a:rPr lang="en-US" dirty="0" smtClean="0"/>
              <a:t>Developing a facilities strategy =</a:t>
            </a:r>
          </a:p>
          <a:p>
            <a:pPr lvl="1">
              <a:buClr>
                <a:srgbClr val="FF3300"/>
              </a:buClr>
              <a:buFontTx/>
              <a:buChar char="•"/>
            </a:pPr>
            <a:r>
              <a:rPr lang="en-US" dirty="0" smtClean="0"/>
              <a:t>Assigning products to plants</a:t>
            </a:r>
          </a:p>
          <a:p>
            <a:pPr lvl="1">
              <a:buClr>
                <a:srgbClr val="FF3300"/>
              </a:buClr>
              <a:buFontTx/>
              <a:buChar char="•"/>
            </a:pPr>
            <a:r>
              <a:rPr lang="en-US" dirty="0" smtClean="0"/>
              <a:t>Deciding on facility type and role</a:t>
            </a:r>
          </a:p>
          <a:p>
            <a:pPr lvl="1">
              <a:buClr>
                <a:srgbClr val="FF3300"/>
              </a:buClr>
              <a:buFontTx/>
              <a:buChar char="•"/>
            </a:pPr>
            <a:r>
              <a:rPr lang="en-US" dirty="0" smtClean="0"/>
              <a:t>Incorporating risk</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F95525D5-B53B-491E-B616-135C34C2A020}" type="slidenum">
              <a:rPr lang="en-US" smtClean="0">
                <a:solidFill>
                  <a:srgbClr val="000000"/>
                </a:solidFill>
                <a:latin typeface="Arial" charset="0"/>
              </a:rPr>
              <a:pPr/>
              <a:t>10</a:t>
            </a:fld>
            <a:endParaRPr lang="en-US" smtClean="0">
              <a:solidFill>
                <a:srgbClr val="000000"/>
              </a:solidFill>
              <a:latin typeface="Arial" charset="0"/>
            </a:endParaRPr>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p:spPr>
        <p:txBody>
          <a:bodyPr/>
          <a:lstStyle/>
          <a:p>
            <a:pPr eaLnBrk="1" hangingPunct="1"/>
            <a:r>
              <a:rPr lang="en-GB" dirty="0" smtClean="0"/>
              <a:t>There appear</a:t>
            </a:r>
            <a:r>
              <a:rPr lang="en-GB" baseline="0" dirty="0" smtClean="0"/>
              <a:t> to be increasing forces slowing down </a:t>
            </a:r>
            <a:r>
              <a:rPr lang="en-GB" baseline="0" dirty="0" err="1" smtClean="0"/>
              <a:t>offshoring</a:t>
            </a:r>
            <a:r>
              <a:rPr lang="en-GB" baseline="0" dirty="0" smtClean="0"/>
              <a:t>...</a:t>
            </a:r>
          </a:p>
          <a:p>
            <a:pPr eaLnBrk="1" hangingPunct="1"/>
            <a:endParaRPr lang="en-GB" baseline="0" dirty="0" smtClean="0"/>
          </a:p>
          <a:p>
            <a:pPr eaLnBrk="1" hangingPunct="1"/>
            <a:r>
              <a:rPr lang="en-GB" baseline="0" dirty="0" smtClean="0"/>
              <a:t>But this doesn’t mean we should completely reverse to </a:t>
            </a:r>
            <a:r>
              <a:rPr lang="en-GB" baseline="0" dirty="0" err="1" smtClean="0"/>
              <a:t>onshoring</a:t>
            </a:r>
            <a:r>
              <a:rPr lang="en-GB" baseline="0" dirty="0" smtClean="0"/>
              <a:t>.</a:t>
            </a:r>
          </a:p>
          <a:p>
            <a:pPr eaLnBrk="1" hangingPunct="1"/>
            <a:endParaRPr lang="en-GB" baseline="0" dirty="0" smtClean="0"/>
          </a:p>
          <a:p>
            <a:pPr eaLnBrk="1" hangingPunct="1"/>
            <a:r>
              <a:rPr lang="en-GB" baseline="0" dirty="0" smtClean="0"/>
              <a:t>Global dual sourcing is a possibility, but this strategy comes with some challenges in itself (next slide)</a:t>
            </a:r>
            <a:endParaRPr lang="en-GB"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a:noFill/>
        </p:spPr>
        <p:txBody>
          <a:bodyPr/>
          <a:lstStyle/>
          <a:p>
            <a:pPr defTabSz="976313"/>
            <a:r>
              <a:rPr lang="en-US">
                <a:solidFill>
                  <a:prstClr val="black"/>
                </a:solidFill>
              </a:rPr>
              <a:t>OPNS454 Week 4: Capacity Timing and Location</a:t>
            </a:r>
          </a:p>
        </p:txBody>
      </p:sp>
      <p:sp>
        <p:nvSpPr>
          <p:cNvPr id="39939" name="Rectangle 3"/>
          <p:cNvSpPr>
            <a:spLocks noGrp="1" noChangeArrowheads="1"/>
          </p:cNvSpPr>
          <p:nvPr>
            <p:ph type="dt" sz="quarter" idx="1"/>
          </p:nvPr>
        </p:nvSpPr>
        <p:spPr>
          <a:noFill/>
        </p:spPr>
        <p:txBody>
          <a:bodyPr/>
          <a:lstStyle/>
          <a:p>
            <a:pPr defTabSz="976313"/>
            <a:fld id="{E34C492A-5CCB-4E9B-A703-5635A7992481}" type="datetime1">
              <a:rPr lang="en-US">
                <a:solidFill>
                  <a:prstClr val="black"/>
                </a:solidFill>
              </a:rPr>
              <a:pPr defTabSz="976313"/>
              <a:t>2/6/2012</a:t>
            </a:fld>
            <a:endParaRPr lang="en-US">
              <a:solidFill>
                <a:prstClr val="black"/>
              </a:solidFill>
            </a:endParaRPr>
          </a:p>
        </p:txBody>
      </p:sp>
      <p:sp>
        <p:nvSpPr>
          <p:cNvPr id="39940" name="Rectangle 6"/>
          <p:cNvSpPr>
            <a:spLocks noGrp="1" noChangeArrowheads="1"/>
          </p:cNvSpPr>
          <p:nvPr>
            <p:ph type="ftr" sz="quarter" idx="4"/>
          </p:nvPr>
        </p:nvSpPr>
        <p:spPr>
          <a:noFill/>
        </p:spPr>
        <p:txBody>
          <a:bodyPr/>
          <a:lstStyle/>
          <a:p>
            <a:pPr defTabSz="976313"/>
            <a:r>
              <a:rPr lang="en-US">
                <a:solidFill>
                  <a:prstClr val="black"/>
                </a:solidFill>
              </a:rPr>
              <a:t>© Van Mieghem</a:t>
            </a:r>
          </a:p>
        </p:txBody>
      </p:sp>
      <p:sp>
        <p:nvSpPr>
          <p:cNvPr id="39941" name="Rectangle 7"/>
          <p:cNvSpPr>
            <a:spLocks noGrp="1" noChangeArrowheads="1"/>
          </p:cNvSpPr>
          <p:nvPr>
            <p:ph type="sldNum" sz="quarter" idx="5"/>
          </p:nvPr>
        </p:nvSpPr>
        <p:spPr>
          <a:noFill/>
        </p:spPr>
        <p:txBody>
          <a:bodyPr/>
          <a:lstStyle/>
          <a:p>
            <a:pPr defTabSz="976313"/>
            <a:fld id="{C3F50574-A1D2-4924-836D-91D0AC004352}" type="slidenum">
              <a:rPr lang="en-US">
                <a:solidFill>
                  <a:prstClr val="black"/>
                </a:solidFill>
              </a:rPr>
              <a:pPr defTabSz="976313"/>
              <a:t>11</a:t>
            </a:fld>
            <a:endParaRPr lang="en-US">
              <a:solidFill>
                <a:prstClr val="black"/>
              </a:solidFill>
            </a:endParaRPr>
          </a:p>
        </p:txBody>
      </p:sp>
      <p:sp>
        <p:nvSpPr>
          <p:cNvPr id="39942" name="Rectangle 2"/>
          <p:cNvSpPr>
            <a:spLocks noGrp="1" noRot="1" noChangeAspect="1" noChangeArrowheads="1" noTextEdit="1"/>
          </p:cNvSpPr>
          <p:nvPr>
            <p:ph type="sldImg"/>
          </p:nvPr>
        </p:nvSpPr>
        <p:spPr>
          <a:xfrm>
            <a:off x="327025" y="228600"/>
            <a:ext cx="4214813" cy="3160713"/>
          </a:xfrm>
          <a:ln/>
        </p:spPr>
      </p:sp>
      <p:sp>
        <p:nvSpPr>
          <p:cNvPr id="39943" name="Rectangle 3"/>
          <p:cNvSpPr>
            <a:spLocks noGrp="1" noChangeArrowheads="1"/>
          </p:cNvSpPr>
          <p:nvPr>
            <p:ph type="body" idx="1"/>
          </p:nvPr>
        </p:nvSpPr>
        <p:spPr>
          <a:noFill/>
          <a:ln/>
        </p:spPr>
        <p:txBody>
          <a:bodyPr/>
          <a:lstStyle/>
          <a:p>
            <a:r>
              <a:rPr lang="en-US" dirty="0" smtClean="0"/>
              <a:t>Ask: </a:t>
            </a:r>
            <a:r>
              <a:rPr lang="en-US" i="1" dirty="0" smtClean="0"/>
              <a:t>which</a:t>
            </a:r>
            <a:r>
              <a:rPr lang="en-US" i="1" baseline="0" dirty="0" smtClean="0"/>
              <a:t> factors explain </a:t>
            </a:r>
            <a:r>
              <a:rPr lang="en-US" i="1" baseline="0" dirty="0" err="1" smtClean="0"/>
              <a:t>Goldwind’s</a:t>
            </a:r>
            <a:r>
              <a:rPr lang="en-US" i="1" baseline="0" dirty="0" smtClean="0"/>
              <a:t> locating in the US?</a:t>
            </a:r>
            <a:endParaRPr lang="en-US" dirty="0" smtClean="0"/>
          </a:p>
          <a:p>
            <a:endParaRPr lang="en-US" dirty="0" smtClean="0"/>
          </a:p>
          <a:p>
            <a:r>
              <a:rPr lang="en-US" dirty="0" smtClean="0"/>
              <a:t>TAXES and INCENTIVES often play a HUGE role.</a:t>
            </a:r>
          </a:p>
          <a:p>
            <a:endParaRPr lang="en-US" dirty="0" smtClean="0"/>
          </a:p>
          <a:p>
            <a:r>
              <a:rPr lang="en-US" dirty="0" smtClean="0"/>
              <a:t>These are the typical factor to consider in global locations; they can be used to find opportunities for globalization.</a:t>
            </a:r>
          </a:p>
          <a:p>
            <a:endParaRPr lang="en-US" dirty="0" smtClean="0"/>
          </a:p>
          <a:p>
            <a:r>
              <a:rPr lang="en-US" dirty="0" smtClean="0"/>
              <a:t>Example: Toyota makes cars in China &amp; US.  Where should it make engines?</a:t>
            </a:r>
          </a:p>
          <a:p>
            <a:r>
              <a:rPr lang="en-US" dirty="0" smtClean="0"/>
              <a:t>	- local dedicated (‘onshore’)</a:t>
            </a:r>
          </a:p>
          <a:p>
            <a:r>
              <a:rPr lang="en-US" dirty="0" smtClean="0"/>
              <a:t>	- centralized (either US or China)</a:t>
            </a:r>
          </a:p>
          <a:p>
            <a:r>
              <a:rPr lang="en-US" dirty="0" smtClean="0"/>
              <a:t>	- global integrated network</a:t>
            </a:r>
          </a:p>
          <a:p>
            <a:endParaRPr lang="en-US" i="1" dirty="0" smtClean="0"/>
          </a:p>
          <a:p>
            <a:r>
              <a:rPr lang="en-US" i="1" dirty="0" smtClean="0"/>
              <a:t>Let’s integrate these factors with  the drivers of operations strategy (next slide)</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p>
            <a:pPr defTabSz="976313"/>
            <a:fld id="{332294B8-DA7F-42C3-9478-96CF62A46CBD}" type="slidenum">
              <a:rPr lang="en-US">
                <a:solidFill>
                  <a:prstClr val="black"/>
                </a:solidFill>
              </a:rPr>
              <a:pPr defTabSz="976313"/>
              <a:t>12</a:t>
            </a:fld>
            <a:endParaRPr lang="en-US">
              <a:solidFill>
                <a:prstClr val="black"/>
              </a:solidFill>
            </a:endParaRPr>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noFill/>
          <a:ln/>
        </p:spPr>
        <p:txBody>
          <a:bodyPr/>
          <a:lstStyle/>
          <a:p>
            <a:r>
              <a:rPr lang="en-US" dirty="0" smtClean="0"/>
              <a:t>GOOD to stress the alignment of location with value proposition:</a:t>
            </a:r>
          </a:p>
          <a:p>
            <a:r>
              <a:rPr lang="en-US" dirty="0" smtClean="0"/>
              <a:t>Example: Zara competes on timely</a:t>
            </a:r>
            <a:r>
              <a:rPr lang="en-US" baseline="0" dirty="0" smtClean="0"/>
              <a:t> cheap fashion.  Location for its fashionable items is centralized in Spain (other stuff off-shored)</a:t>
            </a:r>
            <a:endParaRPr lang="en-US" dirty="0" smtClean="0"/>
          </a:p>
          <a:p>
            <a:endParaRPr lang="en-US" dirty="0" smtClean="0"/>
          </a:p>
          <a:p>
            <a:endParaRPr lang="en-US" dirty="0" smtClean="0"/>
          </a:p>
          <a:p>
            <a:r>
              <a:rPr lang="en-US" dirty="0" smtClean="0"/>
              <a:t>Location decisions often amount to network design and thus involve all factors operations strategy.</a:t>
            </a:r>
          </a:p>
          <a:p>
            <a:endParaRPr lang="en-US" dirty="0" smtClean="0"/>
          </a:p>
          <a:p>
            <a:r>
              <a:rPr lang="en-US" dirty="0" smtClean="0"/>
              <a:t>Rather than going of each bucket now, let’s consider various interactions piece by piece.</a:t>
            </a:r>
          </a:p>
          <a:p>
            <a:endParaRPr lang="en-US" dirty="0" smtClean="0"/>
          </a:p>
          <a:p>
            <a:r>
              <a:rPr lang="en-US" dirty="0" smtClean="0"/>
              <a:t>As an example of the interaction between sizing, timing and location: </a:t>
            </a:r>
            <a:r>
              <a:rPr lang="en-US" dirty="0" err="1" smtClean="0"/>
              <a:t>CargoLifter</a:t>
            </a:r>
            <a:r>
              <a:rPr lang="en-US" dirty="0" smtClean="0"/>
              <a:t> AG</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hdr" sz="quarter"/>
          </p:nvPr>
        </p:nvSpPr>
        <p:spPr>
          <a:noFill/>
        </p:spPr>
        <p:txBody>
          <a:bodyPr/>
          <a:lstStyle/>
          <a:p>
            <a:pPr defTabSz="976313"/>
            <a:r>
              <a:rPr lang="en-US">
                <a:solidFill>
                  <a:prstClr val="black"/>
                </a:solidFill>
              </a:rPr>
              <a:t>OPNS454 Week 4: Capacity Timing and Location</a:t>
            </a:r>
          </a:p>
        </p:txBody>
      </p:sp>
      <p:sp>
        <p:nvSpPr>
          <p:cNvPr id="43011" name="Rectangle 3"/>
          <p:cNvSpPr>
            <a:spLocks noGrp="1" noChangeArrowheads="1"/>
          </p:cNvSpPr>
          <p:nvPr>
            <p:ph type="dt" sz="quarter" idx="1"/>
          </p:nvPr>
        </p:nvSpPr>
        <p:spPr>
          <a:noFill/>
        </p:spPr>
        <p:txBody>
          <a:bodyPr/>
          <a:lstStyle/>
          <a:p>
            <a:pPr defTabSz="976313"/>
            <a:fld id="{8F625FF2-471D-4AEB-BE74-1A6B1D3819FE}" type="datetime1">
              <a:rPr lang="en-US">
                <a:solidFill>
                  <a:prstClr val="black"/>
                </a:solidFill>
              </a:rPr>
              <a:pPr defTabSz="976313"/>
              <a:t>2/6/2012</a:t>
            </a:fld>
            <a:endParaRPr lang="en-US">
              <a:solidFill>
                <a:prstClr val="black"/>
              </a:solidFill>
            </a:endParaRPr>
          </a:p>
        </p:txBody>
      </p:sp>
      <p:sp>
        <p:nvSpPr>
          <p:cNvPr id="43012" name="Rectangle 6"/>
          <p:cNvSpPr>
            <a:spLocks noGrp="1" noChangeArrowheads="1"/>
          </p:cNvSpPr>
          <p:nvPr>
            <p:ph type="ftr" sz="quarter" idx="4"/>
          </p:nvPr>
        </p:nvSpPr>
        <p:spPr>
          <a:noFill/>
        </p:spPr>
        <p:txBody>
          <a:bodyPr/>
          <a:lstStyle/>
          <a:p>
            <a:pPr defTabSz="976313"/>
            <a:r>
              <a:rPr lang="en-US">
                <a:solidFill>
                  <a:prstClr val="black"/>
                </a:solidFill>
              </a:rPr>
              <a:t>© Van Mieghem</a:t>
            </a:r>
          </a:p>
        </p:txBody>
      </p:sp>
      <p:sp>
        <p:nvSpPr>
          <p:cNvPr id="43013" name="Rectangle 7"/>
          <p:cNvSpPr>
            <a:spLocks noGrp="1" noChangeArrowheads="1"/>
          </p:cNvSpPr>
          <p:nvPr>
            <p:ph type="sldNum" sz="quarter" idx="5"/>
          </p:nvPr>
        </p:nvSpPr>
        <p:spPr>
          <a:noFill/>
        </p:spPr>
        <p:txBody>
          <a:bodyPr/>
          <a:lstStyle/>
          <a:p>
            <a:pPr defTabSz="976313"/>
            <a:fld id="{07DAE799-33D7-4995-814D-4A986CF5B4D6}" type="slidenum">
              <a:rPr lang="en-US">
                <a:solidFill>
                  <a:prstClr val="black"/>
                </a:solidFill>
              </a:rPr>
              <a:pPr defTabSz="976313"/>
              <a:t>13</a:t>
            </a:fld>
            <a:endParaRPr lang="en-US">
              <a:solidFill>
                <a:prstClr val="black"/>
              </a:solidFill>
            </a:endParaRPr>
          </a:p>
        </p:txBody>
      </p:sp>
      <p:sp>
        <p:nvSpPr>
          <p:cNvPr id="43014"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43015" name="Rectangle 3"/>
          <p:cNvSpPr>
            <a:spLocks noGrp="1" noChangeArrowheads="1"/>
          </p:cNvSpPr>
          <p:nvPr>
            <p:ph type="body" idx="1"/>
          </p:nvPr>
        </p:nvSpPr>
        <p:spPr>
          <a:noFill/>
          <a:ln/>
        </p:spPr>
        <p:txBody>
          <a:bodyPr/>
          <a:lstStyle/>
          <a:p>
            <a:r>
              <a:rPr lang="en-US" dirty="0" smtClean="0"/>
              <a:t>Let’s summarize four typical types of location analysis.</a:t>
            </a:r>
          </a:p>
          <a:p>
            <a:endParaRPr lang="en-US" dirty="0" smtClean="0"/>
          </a:p>
          <a:p>
            <a:r>
              <a:rPr lang="en-US" dirty="0" smtClean="0"/>
              <a:t>Spatial: typically TLC for one </a:t>
            </a:r>
            <a:r>
              <a:rPr lang="en-US" dirty="0" smtClean="0"/>
              <a:t>location: example = </a:t>
            </a:r>
            <a:r>
              <a:rPr lang="en-US" dirty="0" err="1" smtClean="0"/>
              <a:t>Mex</a:t>
            </a:r>
            <a:r>
              <a:rPr lang="en-US" dirty="0" smtClean="0"/>
              <a:t>-China mini-case</a:t>
            </a:r>
            <a:endParaRPr lang="en-US" dirty="0" smtClean="0"/>
          </a:p>
          <a:p>
            <a:endParaRPr lang="en-US" dirty="0" smtClean="0"/>
          </a:p>
          <a:p>
            <a:r>
              <a:rPr lang="en-US" dirty="0" smtClean="0"/>
              <a:t>Network: considers total costs for ALL locations</a:t>
            </a:r>
            <a:r>
              <a:rPr lang="en-US" baseline="0" dirty="0" smtClean="0"/>
              <a:t> in the </a:t>
            </a:r>
            <a:r>
              <a:rPr lang="en-US" baseline="0" dirty="0" smtClean="0"/>
              <a:t>network: example = capstone case</a:t>
            </a:r>
            <a:endParaRPr lang="en-US" dirty="0" smtClean="0"/>
          </a:p>
          <a:p>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Competitive analysis: famous </a:t>
            </a:r>
            <a:r>
              <a:rPr lang="en-US" dirty="0" err="1" smtClean="0"/>
              <a:t>Hoteling</a:t>
            </a:r>
            <a:r>
              <a:rPr lang="en-US" dirty="0" smtClean="0"/>
              <a:t> model that you’ve covered elsewhere</a:t>
            </a:r>
            <a:r>
              <a:rPr lang="en-US" dirty="0" smtClean="0"/>
              <a:t>….</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Facility role: see matrix</a:t>
            </a:r>
            <a:endParaRPr lang="en-US" dirty="0" smtClean="0"/>
          </a:p>
          <a:p>
            <a:endParaRPr lang="en-US" dirty="0"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a:ln/>
        </p:spPr>
      </p:sp>
      <p:sp>
        <p:nvSpPr>
          <p:cNvPr id="78851" name="Notes Placeholder 2"/>
          <p:cNvSpPr>
            <a:spLocks noGrp="1"/>
          </p:cNvSpPr>
          <p:nvPr>
            <p:ph type="body" idx="1"/>
          </p:nvPr>
        </p:nvSpPr>
        <p:spPr>
          <a:noFill/>
          <a:ln/>
        </p:spPr>
        <p:txBody>
          <a:bodyPr/>
          <a:lstStyle/>
          <a:p>
            <a:r>
              <a:rPr lang="en-US" smtClean="0"/>
              <a:t>Emphasize that you have an existing global network (or at least have the option to change already identified locations.  We shall not discuss how to find locations and related setup costs.)</a:t>
            </a:r>
          </a:p>
          <a:p>
            <a:endParaRPr lang="en-US" smtClean="0"/>
          </a:p>
          <a:p>
            <a:r>
              <a:rPr lang="en-US" smtClean="0"/>
              <a:t>The two key questions we want to address: you may have an existing SKU that is:</a:t>
            </a:r>
          </a:p>
          <a:p>
            <a:r>
              <a:rPr lang="en-US" smtClean="0"/>
              <a:t>1. offshored to a low cost location; should you bring it back?</a:t>
            </a:r>
          </a:p>
          <a:p>
            <a:r>
              <a:rPr lang="en-US" smtClean="0"/>
              <a:t>2. sourced locally; should you offshore it?</a:t>
            </a:r>
          </a:p>
          <a:p>
            <a:endParaRPr lang="en-US" smtClean="0"/>
          </a:p>
          <a:p>
            <a:r>
              <a:rPr lang="en-US" smtClean="0"/>
              <a:t>Or you may have a new SKU in the pipeline…</a:t>
            </a:r>
          </a:p>
          <a:p>
            <a:endParaRPr lang="en-US" smtClean="0"/>
          </a:p>
          <a:p>
            <a:r>
              <a:rPr lang="en-US" smtClean="0"/>
              <a:t>A good tool to analyze those decisions is TLC—</a:t>
            </a:r>
            <a:r>
              <a:rPr lang="en-US" i="1" smtClean="0"/>
              <a:t>how many of you found it better to use China for the SKUs in mini-case 6?  How did you compute TLC?</a:t>
            </a:r>
            <a:endParaRPr lang="en-US" smtClean="0"/>
          </a:p>
        </p:txBody>
      </p:sp>
      <p:sp>
        <p:nvSpPr>
          <p:cNvPr id="78853" name="Slide Number Placeholder 4"/>
          <p:cNvSpPr>
            <a:spLocks noGrp="1"/>
          </p:cNvSpPr>
          <p:nvPr>
            <p:ph type="sldNum" sz="quarter" idx="5"/>
          </p:nvPr>
        </p:nvSpPr>
        <p:spPr>
          <a:noFill/>
        </p:spPr>
        <p:txBody>
          <a:bodyPr/>
          <a:lstStyle/>
          <a:p>
            <a:pPr defTabSz="974855"/>
            <a:fld id="{5694BDAB-A217-46B8-AE4C-75F13FF92E8B}" type="slidenum">
              <a:rPr lang="en-US" smtClean="0">
                <a:solidFill>
                  <a:srgbClr val="000000"/>
                </a:solidFill>
              </a:rPr>
              <a:pPr defTabSz="974855"/>
              <a:t>14</a:t>
            </a:fld>
            <a:endParaRPr lang="en-US" dirty="0" smtClean="0">
              <a:solidFill>
                <a:srgbClr val="000000"/>
              </a:solidFill>
            </a:endParaRPr>
          </a:p>
        </p:txBody>
      </p:sp>
      <p:sp>
        <p:nvSpPr>
          <p:cNvPr id="78854" name="Footer Placeholder 5"/>
          <p:cNvSpPr>
            <a:spLocks noGrp="1"/>
          </p:cNvSpPr>
          <p:nvPr>
            <p:ph type="ftr" sz="quarter" idx="4"/>
          </p:nvPr>
        </p:nvSpPr>
        <p:spPr>
          <a:noFill/>
        </p:spPr>
        <p:txBody>
          <a:bodyPr/>
          <a:lstStyle/>
          <a:p>
            <a:pPr defTabSz="974855"/>
            <a:r>
              <a:rPr lang="en-US" dirty="0" smtClean="0">
                <a:solidFill>
                  <a:srgbClr val="000000"/>
                </a:solidFill>
              </a:rPr>
              <a:t>Do no copy nor </a:t>
            </a:r>
            <a:r>
              <a:rPr lang="en-US" dirty="0" err="1" smtClean="0">
                <a:solidFill>
                  <a:srgbClr val="000000"/>
                </a:solidFill>
              </a:rPr>
              <a:t>poste</a:t>
            </a:r>
            <a:r>
              <a:rPr lang="en-US" dirty="0" smtClean="0">
                <a:solidFill>
                  <a:srgbClr val="000000"/>
                </a:solidFill>
              </a:rPr>
              <a:t> on the Internet.</a:t>
            </a:r>
          </a:p>
        </p:txBody>
      </p:sp>
      <p:sp>
        <p:nvSpPr>
          <p:cNvPr id="78855" name="Header Placeholder 6"/>
          <p:cNvSpPr>
            <a:spLocks noGrp="1"/>
          </p:cNvSpPr>
          <p:nvPr>
            <p:ph type="hdr" sz="quarter"/>
          </p:nvPr>
        </p:nvSpPr>
        <p:spPr>
          <a:noFill/>
        </p:spPr>
        <p:txBody>
          <a:bodyPr/>
          <a:lstStyle/>
          <a:p>
            <a:pPr defTabSz="974855"/>
            <a:r>
              <a:rPr lang="en-US" smtClean="0">
                <a:solidFill>
                  <a:srgbClr val="000000"/>
                </a:solidFill>
              </a:rPr>
              <a:t>Global Dual Sourcing</a:t>
            </a:r>
            <a:endParaRPr lang="en-US" dirty="0">
              <a:solidFill>
                <a:srgbClr val="000000"/>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a:ln/>
        </p:spPr>
      </p:sp>
      <p:sp>
        <p:nvSpPr>
          <p:cNvPr id="45059" name="Notes Placeholder 2"/>
          <p:cNvSpPr>
            <a:spLocks noGrp="1"/>
          </p:cNvSpPr>
          <p:nvPr>
            <p:ph type="body" idx="1"/>
          </p:nvPr>
        </p:nvSpPr>
        <p:spPr>
          <a:noFill/>
          <a:ln/>
        </p:spPr>
        <p:txBody>
          <a:bodyPr/>
          <a:lstStyle/>
          <a:p>
            <a:r>
              <a:rPr lang="en-US" smtClean="0"/>
              <a:t>You’ll need this for Mini-Case 6.</a:t>
            </a:r>
          </a:p>
          <a:p>
            <a:endParaRPr lang="en-US" smtClean="0"/>
          </a:p>
          <a:p>
            <a:r>
              <a:rPr lang="en-US" smtClean="0"/>
              <a:t>A. Some additions to Mini-Case 6 questions to keep things specific: </a:t>
            </a:r>
            <a:br>
              <a:rPr lang="en-US" smtClean="0"/>
            </a:br>
            <a:endParaRPr lang="en-US" smtClean="0"/>
          </a:p>
          <a:p>
            <a:r>
              <a:rPr lang="en-US" smtClean="0"/>
              <a:t>For all questions: focus on the TLC to supply North America only. Furthermore: </a:t>
            </a:r>
            <a:br>
              <a:rPr lang="en-US" smtClean="0"/>
            </a:br>
            <a:endParaRPr lang="en-US" smtClean="0"/>
          </a:p>
          <a:p>
            <a:r>
              <a:rPr lang="en-US" smtClean="0"/>
              <a:t>For question 1: Contrast the TLC assuming all products are produced in Mexico or all in China. For China, assume % of shipments by sea = 100%, 50%, and 0%. (In other words: calculate four TLC numbers.) </a:t>
            </a:r>
            <a:br>
              <a:rPr lang="en-US" smtClean="0"/>
            </a:br>
            <a:endParaRPr lang="en-US" smtClean="0"/>
          </a:p>
          <a:p>
            <a:r>
              <a:rPr lang="en-US" smtClean="0"/>
              <a:t>For question 2: Now implement the proposed tailored global operations strategy and assume first that “high volume” means “monthly sales exceed 30,000 units.” (Thus, the four top SKUs are dual sourced: China serves the base demand of the top 4 SKUs while Mexico serves their surge demand. The remaining SKUs are single sourced from Mexico.) How does TLC depend on the choice of what “high volume” means? How do you suggest implementing a tailored global strategy? </a:t>
            </a:r>
            <a:br>
              <a:rPr lang="en-US" smtClean="0"/>
            </a:br>
            <a:r>
              <a:rPr lang="en-US" smtClean="0"/>
              <a:t/>
            </a:r>
            <a:br>
              <a:rPr lang="en-US" smtClean="0"/>
            </a:br>
            <a:r>
              <a:rPr lang="en-US" smtClean="0"/>
              <a:t/>
            </a:r>
            <a:br>
              <a:rPr lang="en-US" smtClean="0"/>
            </a:br>
            <a:r>
              <a:rPr lang="en-US" smtClean="0"/>
              <a:t>B. The case data and an addendum written by Deloitte are downloadable from BlackBoard under "Course Materials&gt;Case Data". </a:t>
            </a:r>
            <a:br>
              <a:rPr lang="en-US" smtClean="0"/>
            </a:br>
            <a:r>
              <a:rPr lang="en-US" smtClean="0"/>
              <a:t/>
            </a:r>
            <a:br>
              <a:rPr lang="en-US" smtClean="0"/>
            </a:br>
            <a:r>
              <a:rPr lang="en-US" smtClean="0"/>
              <a:t>C. For section 62, you can follow the syllabus' instructions for your group number - 20. (Section 62 group numbers start from 21, so group 24 is equivalent to group 4 for the purpose of this assignment.) </a:t>
            </a:r>
          </a:p>
        </p:txBody>
      </p:sp>
      <p:sp>
        <p:nvSpPr>
          <p:cNvPr id="45060" name="Header Placeholder 3"/>
          <p:cNvSpPr>
            <a:spLocks noGrp="1"/>
          </p:cNvSpPr>
          <p:nvPr>
            <p:ph type="hdr" sz="quarter"/>
          </p:nvPr>
        </p:nvSpPr>
        <p:spPr>
          <a:noFill/>
        </p:spPr>
        <p:txBody>
          <a:bodyPr/>
          <a:lstStyle/>
          <a:p>
            <a:pPr defTabSz="976313"/>
            <a:r>
              <a:rPr lang="en-US">
                <a:solidFill>
                  <a:prstClr val="black"/>
                </a:solidFill>
              </a:rPr>
              <a:t>OPNS454 Week 4: Capacity Timing and Location</a:t>
            </a:r>
          </a:p>
        </p:txBody>
      </p:sp>
      <p:sp>
        <p:nvSpPr>
          <p:cNvPr id="45061" name="Date Placeholder 4"/>
          <p:cNvSpPr>
            <a:spLocks noGrp="1"/>
          </p:cNvSpPr>
          <p:nvPr>
            <p:ph type="dt" sz="quarter" idx="1"/>
          </p:nvPr>
        </p:nvSpPr>
        <p:spPr>
          <a:noFill/>
        </p:spPr>
        <p:txBody>
          <a:bodyPr/>
          <a:lstStyle/>
          <a:p>
            <a:pPr defTabSz="976313"/>
            <a:fld id="{75682A9D-A289-49F2-9E04-CCB21404CB0D}" type="datetime1">
              <a:rPr lang="en-US">
                <a:solidFill>
                  <a:prstClr val="black"/>
                </a:solidFill>
              </a:rPr>
              <a:pPr defTabSz="976313"/>
              <a:t>2/6/2012</a:t>
            </a:fld>
            <a:endParaRPr lang="en-US">
              <a:solidFill>
                <a:prstClr val="black"/>
              </a:solidFill>
            </a:endParaRPr>
          </a:p>
        </p:txBody>
      </p:sp>
      <p:sp>
        <p:nvSpPr>
          <p:cNvPr id="45062" name="Footer Placeholder 5"/>
          <p:cNvSpPr>
            <a:spLocks noGrp="1"/>
          </p:cNvSpPr>
          <p:nvPr>
            <p:ph type="ftr" sz="quarter" idx="4"/>
          </p:nvPr>
        </p:nvSpPr>
        <p:spPr>
          <a:noFill/>
        </p:spPr>
        <p:txBody>
          <a:bodyPr/>
          <a:lstStyle/>
          <a:p>
            <a:pPr defTabSz="976313"/>
            <a:r>
              <a:rPr lang="en-US">
                <a:solidFill>
                  <a:prstClr val="black"/>
                </a:solidFill>
              </a:rPr>
              <a:t>© Van Mieghem</a:t>
            </a:r>
          </a:p>
        </p:txBody>
      </p:sp>
      <p:sp>
        <p:nvSpPr>
          <p:cNvPr id="45063" name="Slide Number Placeholder 6"/>
          <p:cNvSpPr>
            <a:spLocks noGrp="1"/>
          </p:cNvSpPr>
          <p:nvPr>
            <p:ph type="sldNum" sz="quarter" idx="5"/>
          </p:nvPr>
        </p:nvSpPr>
        <p:spPr>
          <a:noFill/>
        </p:spPr>
        <p:txBody>
          <a:bodyPr/>
          <a:lstStyle/>
          <a:p>
            <a:pPr defTabSz="976313"/>
            <a:fld id="{E8591805-EF8C-4710-B197-4A88DE22DA48}" type="slidenum">
              <a:rPr lang="en-US">
                <a:solidFill>
                  <a:prstClr val="black"/>
                </a:solidFill>
              </a:rPr>
              <a:pPr defTabSz="976313"/>
              <a:t>16</a:t>
            </a:fld>
            <a:endParaRPr lang="en-US">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a:ln/>
        </p:spPr>
      </p:sp>
      <p:sp>
        <p:nvSpPr>
          <p:cNvPr id="81923" name="Notes Placeholder 2"/>
          <p:cNvSpPr>
            <a:spLocks noGrp="1"/>
          </p:cNvSpPr>
          <p:nvPr>
            <p:ph type="body" idx="1"/>
          </p:nvPr>
        </p:nvSpPr>
        <p:spPr>
          <a:noFill/>
          <a:ln/>
        </p:spPr>
        <p:txBody>
          <a:bodyPr/>
          <a:lstStyle/>
          <a:p>
            <a:r>
              <a:rPr lang="en-US" smtClean="0"/>
              <a:t>TLC = used for B2B (sourcing)</a:t>
            </a:r>
          </a:p>
          <a:p>
            <a:r>
              <a:rPr lang="en-US" smtClean="0"/>
              <a:t>Cost to serve = used for B2C</a:t>
            </a:r>
          </a:p>
          <a:p>
            <a:endParaRPr lang="en-US" smtClean="0"/>
          </a:p>
          <a:p>
            <a:r>
              <a:rPr lang="en-US" smtClean="0"/>
              <a:t>You want to carefully track direct </a:t>
            </a:r>
            <a:r>
              <a:rPr lang="en-US" i="1" smtClean="0"/>
              <a:t>and indirect and hidden </a:t>
            </a:r>
            <a:r>
              <a:rPr lang="en-US" smtClean="0"/>
              <a:t>costs through the entire value chain.  This analysis is painful (because that data is not always easy to find) but rewarding.</a:t>
            </a:r>
          </a:p>
          <a:p>
            <a:r>
              <a:rPr lang="en-US" smtClean="0"/>
              <a:t>A manufacturer of cell phone transmission towers found that:</a:t>
            </a:r>
          </a:p>
          <a:p>
            <a:r>
              <a:rPr lang="en-US" smtClean="0"/>
              <a:t>- often labor is not that significant</a:t>
            </a:r>
          </a:p>
          <a:p>
            <a:r>
              <a:rPr lang="en-US" smtClean="0"/>
              <a:t>- but sourcing and working capital implications are.</a:t>
            </a:r>
          </a:p>
          <a:p>
            <a:endParaRPr lang="en-US" smtClean="0"/>
          </a:p>
        </p:txBody>
      </p:sp>
      <p:sp>
        <p:nvSpPr>
          <p:cNvPr id="81925" name="Slide Number Placeholder 4"/>
          <p:cNvSpPr>
            <a:spLocks noGrp="1"/>
          </p:cNvSpPr>
          <p:nvPr>
            <p:ph type="sldNum" sz="quarter" idx="5"/>
          </p:nvPr>
        </p:nvSpPr>
        <p:spPr>
          <a:noFill/>
        </p:spPr>
        <p:txBody>
          <a:bodyPr/>
          <a:lstStyle/>
          <a:p>
            <a:pPr defTabSz="974855"/>
            <a:fld id="{196F2FF6-3B32-49A3-A660-1139031D3E34}" type="slidenum">
              <a:rPr lang="en-US" smtClean="0">
                <a:solidFill>
                  <a:srgbClr val="000000"/>
                </a:solidFill>
              </a:rPr>
              <a:pPr defTabSz="974855"/>
              <a:t>17</a:t>
            </a:fld>
            <a:endParaRPr lang="en-US" dirty="0" smtClean="0">
              <a:solidFill>
                <a:srgbClr val="000000"/>
              </a:solidFill>
            </a:endParaRPr>
          </a:p>
        </p:txBody>
      </p:sp>
      <p:sp>
        <p:nvSpPr>
          <p:cNvPr id="81926" name="Footer Placeholder 5"/>
          <p:cNvSpPr>
            <a:spLocks noGrp="1"/>
          </p:cNvSpPr>
          <p:nvPr>
            <p:ph type="ftr" sz="quarter" idx="4"/>
          </p:nvPr>
        </p:nvSpPr>
        <p:spPr>
          <a:noFill/>
        </p:spPr>
        <p:txBody>
          <a:bodyPr/>
          <a:lstStyle/>
          <a:p>
            <a:pPr defTabSz="974855"/>
            <a:r>
              <a:rPr lang="en-US" dirty="0" smtClean="0">
                <a:solidFill>
                  <a:srgbClr val="000000"/>
                </a:solidFill>
              </a:rPr>
              <a:t>Do no copy nor </a:t>
            </a:r>
            <a:r>
              <a:rPr lang="en-US" dirty="0" err="1" smtClean="0">
                <a:solidFill>
                  <a:srgbClr val="000000"/>
                </a:solidFill>
              </a:rPr>
              <a:t>poste</a:t>
            </a:r>
            <a:r>
              <a:rPr lang="en-US" dirty="0" smtClean="0">
                <a:solidFill>
                  <a:srgbClr val="000000"/>
                </a:solidFill>
              </a:rPr>
              <a:t> on the Internet.</a:t>
            </a:r>
          </a:p>
        </p:txBody>
      </p:sp>
      <p:sp>
        <p:nvSpPr>
          <p:cNvPr id="81927" name="Header Placeholder 6"/>
          <p:cNvSpPr>
            <a:spLocks noGrp="1"/>
          </p:cNvSpPr>
          <p:nvPr>
            <p:ph type="hdr" sz="quarter"/>
          </p:nvPr>
        </p:nvSpPr>
        <p:spPr>
          <a:noFill/>
        </p:spPr>
        <p:txBody>
          <a:bodyPr/>
          <a:lstStyle/>
          <a:p>
            <a:pPr defTabSz="974855"/>
            <a:r>
              <a:rPr lang="en-US" smtClean="0">
                <a:solidFill>
                  <a:srgbClr val="000000"/>
                </a:solidFill>
              </a:rPr>
              <a:t>Global Dual Sourcing</a:t>
            </a:r>
            <a:endParaRPr lang="en-US" dirty="0">
              <a:solidFill>
                <a:srgbClr val="000000"/>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a:ln/>
        </p:spPr>
      </p:sp>
      <p:sp>
        <p:nvSpPr>
          <p:cNvPr id="82947" name="Notes Placeholder 2"/>
          <p:cNvSpPr>
            <a:spLocks noGrp="1"/>
          </p:cNvSpPr>
          <p:nvPr>
            <p:ph type="body" idx="1"/>
          </p:nvPr>
        </p:nvSpPr>
        <p:spPr>
          <a:noFill/>
          <a:ln/>
        </p:spPr>
        <p:txBody>
          <a:bodyPr/>
          <a:lstStyle/>
          <a:p>
            <a:r>
              <a:rPr lang="en-US" dirty="0" smtClean="0"/>
              <a:t>Note:</a:t>
            </a:r>
          </a:p>
          <a:p>
            <a:r>
              <a:rPr lang="en-US" dirty="0" smtClean="0"/>
              <a:t>Later in the game we will have:</a:t>
            </a:r>
          </a:p>
          <a:p>
            <a:r>
              <a:rPr lang="en-US" dirty="0" smtClean="0"/>
              <a:t>Sigma = 15</a:t>
            </a:r>
          </a:p>
          <a:p>
            <a:endParaRPr lang="en-US" dirty="0" smtClean="0"/>
          </a:p>
          <a:p>
            <a:endParaRPr lang="en-US" dirty="0" smtClean="0"/>
          </a:p>
          <a:p>
            <a:r>
              <a:rPr lang="en-US" dirty="0" smtClean="0"/>
              <a:t>What should service level be?  Two bounds:</a:t>
            </a:r>
          </a:p>
          <a:p>
            <a:endParaRPr lang="en-US" dirty="0" smtClean="0"/>
          </a:p>
          <a:p>
            <a:r>
              <a:rPr lang="en-US" dirty="0" smtClean="0"/>
              <a:t>Simple single-period newsboy suggests optimal service level = (p-c)/p = about $3/$10 = .3 so that z = -0.5</a:t>
            </a:r>
          </a:p>
          <a:p>
            <a:r>
              <a:rPr lang="en-US" dirty="0" smtClean="0"/>
              <a:t>But we have inventory carry-over, so c is really only the holding cost so that SL = (10 - .07)/10 = 99% so that z = 2.45</a:t>
            </a:r>
          </a:p>
          <a:p>
            <a:r>
              <a:rPr lang="en-US" dirty="0" smtClean="0"/>
              <a:t>This would set </a:t>
            </a:r>
          </a:p>
          <a:p>
            <a:pPr>
              <a:buFontTx/>
              <a:buChar char="•"/>
            </a:pPr>
            <a:r>
              <a:rPr lang="en-US" dirty="0" smtClean="0"/>
              <a:t> Mexico safety stock at 2.45*15 = 36.8</a:t>
            </a:r>
          </a:p>
          <a:p>
            <a:pPr>
              <a:buFontTx/>
              <a:buChar char="•"/>
            </a:pPr>
            <a:r>
              <a:rPr lang="en-US" dirty="0" smtClean="0"/>
              <a:t> China safety stock at 2.45*</a:t>
            </a:r>
            <a:r>
              <a:rPr lang="en-US" dirty="0" err="1" smtClean="0"/>
              <a:t>sqrt</a:t>
            </a:r>
            <a:r>
              <a:rPr lang="en-US" dirty="0" smtClean="0"/>
              <a:t>(4)*15 = 73.5</a:t>
            </a:r>
          </a:p>
          <a:p>
            <a:endParaRPr lang="en-US" dirty="0" smtClean="0"/>
          </a:p>
          <a:p>
            <a:endParaRPr lang="en-US" dirty="0" smtClean="0"/>
          </a:p>
        </p:txBody>
      </p:sp>
      <p:sp>
        <p:nvSpPr>
          <p:cNvPr id="82948" name="Header Placeholder 3"/>
          <p:cNvSpPr>
            <a:spLocks noGrp="1"/>
          </p:cNvSpPr>
          <p:nvPr>
            <p:ph type="hdr" sz="quarter"/>
          </p:nvPr>
        </p:nvSpPr>
        <p:spPr>
          <a:noFill/>
        </p:spPr>
        <p:txBody>
          <a:bodyPr/>
          <a:lstStyle/>
          <a:p>
            <a:pPr defTabSz="974855"/>
            <a:r>
              <a:rPr lang="en-US" smtClean="0">
                <a:solidFill>
                  <a:prstClr val="black"/>
                </a:solidFill>
              </a:rPr>
              <a:t>Global Dual Sourcing</a:t>
            </a:r>
            <a:endParaRPr lang="en-US" dirty="0">
              <a:solidFill>
                <a:prstClr val="black"/>
              </a:solidFill>
            </a:endParaRPr>
          </a:p>
        </p:txBody>
      </p:sp>
      <p:sp>
        <p:nvSpPr>
          <p:cNvPr id="82950" name="Footer Placeholder 5"/>
          <p:cNvSpPr>
            <a:spLocks noGrp="1"/>
          </p:cNvSpPr>
          <p:nvPr>
            <p:ph type="ftr" sz="quarter" idx="4"/>
          </p:nvPr>
        </p:nvSpPr>
        <p:spPr>
          <a:noFill/>
        </p:spPr>
        <p:txBody>
          <a:bodyPr/>
          <a:lstStyle/>
          <a:p>
            <a:pPr defTabSz="974855"/>
            <a:r>
              <a:rPr lang="en-US" dirty="0" smtClean="0">
                <a:solidFill>
                  <a:prstClr val="black"/>
                </a:solidFill>
              </a:rPr>
              <a:t>© Van Mieghem</a:t>
            </a:r>
          </a:p>
        </p:txBody>
      </p:sp>
      <p:sp>
        <p:nvSpPr>
          <p:cNvPr id="82951" name="Slide Number Placeholder 6"/>
          <p:cNvSpPr>
            <a:spLocks noGrp="1"/>
          </p:cNvSpPr>
          <p:nvPr>
            <p:ph type="sldNum" sz="quarter" idx="5"/>
          </p:nvPr>
        </p:nvSpPr>
        <p:spPr>
          <a:noFill/>
        </p:spPr>
        <p:txBody>
          <a:bodyPr/>
          <a:lstStyle/>
          <a:p>
            <a:pPr defTabSz="974855"/>
            <a:fld id="{20E17834-8DB6-4C00-BA12-8693F8D961FC}" type="slidenum">
              <a:rPr lang="en-US" smtClean="0">
                <a:solidFill>
                  <a:prstClr val="black"/>
                </a:solidFill>
              </a:rPr>
              <a:pPr defTabSz="974855"/>
              <a:t>18</a:t>
            </a:fld>
            <a:endParaRPr lang="en-US" dirty="0" smtClean="0">
              <a:solidFill>
                <a:prstClr val="black"/>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hdr" sz="quarter"/>
          </p:nvPr>
        </p:nvSpPr>
        <p:spPr>
          <a:noFill/>
        </p:spPr>
        <p:txBody>
          <a:bodyPr/>
          <a:lstStyle/>
          <a:p>
            <a:pPr defTabSz="976313"/>
            <a:r>
              <a:rPr lang="en-US" smtClean="0">
                <a:ea typeface="ＭＳ Ｐゴシック" pitchFamily="34" charset="-128"/>
              </a:rPr>
              <a:t>Operations Strategy/Sourcing &amp; Contracting</a:t>
            </a:r>
          </a:p>
        </p:txBody>
      </p:sp>
      <p:sp>
        <p:nvSpPr>
          <p:cNvPr id="111619" name="Rectangle 3"/>
          <p:cNvSpPr>
            <a:spLocks noGrp="1" noChangeArrowheads="1"/>
          </p:cNvSpPr>
          <p:nvPr>
            <p:ph type="dt" sz="quarter" idx="1"/>
          </p:nvPr>
        </p:nvSpPr>
        <p:spPr>
          <a:noFill/>
        </p:spPr>
        <p:txBody>
          <a:bodyPr/>
          <a:lstStyle/>
          <a:p>
            <a:fld id="{EE211BE1-0896-4E9C-9184-FF6217CC6FB6}" type="datetime1">
              <a:rPr lang="en-US"/>
              <a:pPr/>
              <a:t>2/6/2012</a:t>
            </a:fld>
            <a:endParaRPr lang="en-US"/>
          </a:p>
        </p:txBody>
      </p:sp>
      <p:sp>
        <p:nvSpPr>
          <p:cNvPr id="111620" name="Rectangle 6"/>
          <p:cNvSpPr>
            <a:spLocks noGrp="1" noChangeArrowheads="1"/>
          </p:cNvSpPr>
          <p:nvPr>
            <p:ph type="ftr" sz="quarter" idx="4"/>
          </p:nvPr>
        </p:nvSpPr>
        <p:spPr>
          <a:noFill/>
        </p:spPr>
        <p:txBody>
          <a:bodyPr/>
          <a:lstStyle/>
          <a:p>
            <a:r>
              <a:rPr lang="en-US"/>
              <a:t>© Van Mieghem</a:t>
            </a:r>
          </a:p>
        </p:txBody>
      </p:sp>
      <p:sp>
        <p:nvSpPr>
          <p:cNvPr id="111621" name="Rectangle 7"/>
          <p:cNvSpPr>
            <a:spLocks noGrp="1" noChangeArrowheads="1"/>
          </p:cNvSpPr>
          <p:nvPr>
            <p:ph type="sldNum" sz="quarter" idx="5"/>
          </p:nvPr>
        </p:nvSpPr>
        <p:spPr>
          <a:noFill/>
        </p:spPr>
        <p:txBody>
          <a:bodyPr/>
          <a:lstStyle/>
          <a:p>
            <a:fld id="{88EE7FCE-E9C2-46CB-B555-C4698C2E0545}" type="slidenum">
              <a:rPr lang="en-US"/>
              <a:pPr/>
              <a:t>20</a:t>
            </a:fld>
            <a:endParaRPr lang="en-US"/>
          </a:p>
        </p:txBody>
      </p:sp>
      <p:sp>
        <p:nvSpPr>
          <p:cNvPr id="111622" name="Rectangle 2"/>
          <p:cNvSpPr>
            <a:spLocks noGrp="1" noRot="1" noChangeAspect="1" noChangeArrowheads="1" noTextEdit="1"/>
          </p:cNvSpPr>
          <p:nvPr>
            <p:ph type="sldImg"/>
          </p:nvPr>
        </p:nvSpPr>
        <p:spPr>
          <a:xfrm>
            <a:off x="327025" y="228600"/>
            <a:ext cx="4214813" cy="3160713"/>
          </a:xfrm>
          <a:ln/>
        </p:spPr>
      </p:sp>
      <p:sp>
        <p:nvSpPr>
          <p:cNvPr id="111623" name="Rectangle 3"/>
          <p:cNvSpPr>
            <a:spLocks noGrp="1" noChangeArrowheads="1"/>
          </p:cNvSpPr>
          <p:nvPr>
            <p:ph type="body" idx="1"/>
          </p:nvPr>
        </p:nvSpPr>
        <p:spPr>
          <a:xfrm>
            <a:off x="293688" y="3452813"/>
            <a:ext cx="6727825" cy="5932487"/>
          </a:xfrm>
          <a:noFill/>
          <a:ln/>
        </p:spPr>
        <p:txBody>
          <a:bodyPr/>
          <a:lstStyle/>
          <a:p>
            <a:r>
              <a:rPr lang="en-US" dirty="0" smtClean="0">
                <a:ea typeface="ＭＳ Ｐゴシック" pitchFamily="34" charset="-128"/>
              </a:rPr>
              <a:t>Professor, </a:t>
            </a:r>
          </a:p>
          <a:p>
            <a:r>
              <a:rPr lang="en-US" dirty="0" smtClean="0">
                <a:ea typeface="ＭＳ Ｐゴシック" pitchFamily="34" charset="-128"/>
              </a:rPr>
              <a:t>Attached is the image I showed you after class displaying product distribution across the US for a major appliance manufacturer. Again, my client used this map along with other information to make decisions about where to offer premium service operations. Please feel free to share this with the class as long as we keep the name of the company confidential.</a:t>
            </a:r>
          </a:p>
          <a:p>
            <a:r>
              <a:rPr lang="en-US" dirty="0" smtClean="0">
                <a:ea typeface="ＭＳ Ｐゴシック" pitchFamily="34" charset="-128"/>
              </a:rPr>
              <a:t>Cheers,</a:t>
            </a:r>
          </a:p>
          <a:p>
            <a:r>
              <a:rPr lang="en-US" dirty="0" smtClean="0">
                <a:ea typeface="ＭＳ Ｐゴシック" pitchFamily="34" charset="-128"/>
              </a:rPr>
              <a:t>Michael </a:t>
            </a:r>
            <a:r>
              <a:rPr lang="en-US" dirty="0" err="1" smtClean="0">
                <a:ea typeface="ＭＳ Ｐゴシック" pitchFamily="34" charset="-128"/>
              </a:rPr>
              <a:t>Loesel</a:t>
            </a:r>
            <a:endParaRPr lang="en-US" dirty="0" smtClean="0">
              <a:ea typeface="ＭＳ Ｐゴシック" pitchFamily="34" charset="-128"/>
            </a:endParaRPr>
          </a:p>
          <a:p>
            <a:r>
              <a:rPr lang="en-US" dirty="0" smtClean="0">
                <a:ea typeface="ＭＳ Ｐゴシック" pitchFamily="34" charset="-128"/>
              </a:rPr>
              <a:t>________________________________________________</a:t>
            </a:r>
          </a:p>
          <a:p>
            <a:r>
              <a:rPr lang="en-US" dirty="0" smtClean="0">
                <a:ea typeface="ＭＳ Ｐゴシック" pitchFamily="34" charset="-128"/>
              </a:rPr>
              <a:t>Michael D. </a:t>
            </a:r>
            <a:r>
              <a:rPr lang="en-US" dirty="0" err="1" smtClean="0">
                <a:ea typeface="ＭＳ Ｐゴシック" pitchFamily="34" charset="-128"/>
              </a:rPr>
              <a:t>Loesel</a:t>
            </a:r>
            <a:endParaRPr lang="en-US" dirty="0" smtClean="0">
              <a:ea typeface="ＭＳ Ｐゴシック" pitchFamily="34" charset="-128"/>
            </a:endParaRPr>
          </a:p>
          <a:p>
            <a:r>
              <a:rPr lang="en-US" dirty="0" smtClean="0">
                <a:ea typeface="ＭＳ Ｐゴシック" pitchFamily="34" charset="-128"/>
              </a:rPr>
              <a:t>mloesel2007@kellogg.northwestern.edu</a:t>
            </a:r>
          </a:p>
          <a:p>
            <a:r>
              <a:rPr lang="en-US" dirty="0" smtClean="0">
                <a:ea typeface="ＭＳ Ｐゴシック" pitchFamily="34" charset="-128"/>
              </a:rPr>
              <a:t>Kellogg School of Management</a:t>
            </a:r>
          </a:p>
          <a:p>
            <a:r>
              <a:rPr lang="en-US" dirty="0" smtClean="0">
                <a:ea typeface="ＭＳ Ｐゴシック" pitchFamily="34" charset="-128"/>
              </a:rPr>
              <a:t>Northwestern University</a:t>
            </a:r>
          </a:p>
          <a:p>
            <a:endParaRPr lang="en-US" dirty="0" smtClean="0">
              <a:ea typeface="ＭＳ Ｐゴシック" pitchFamily="34" charset="-128"/>
            </a:endParaRPr>
          </a:p>
          <a:p>
            <a:endParaRPr lang="en-US" dirty="0" smtClean="0">
              <a:ea typeface="ＭＳ Ｐゴシック" pitchFamily="34" charset="-128"/>
            </a:endParaRPr>
          </a:p>
          <a:p>
            <a:r>
              <a:rPr lang="en-US" dirty="0" smtClean="0"/>
              <a:t>Many costs exhibit </a:t>
            </a:r>
            <a:r>
              <a:rPr lang="en-US" dirty="0" err="1" smtClean="0"/>
              <a:t>EoS</a:t>
            </a:r>
            <a:r>
              <a:rPr lang="en-US" dirty="0" smtClean="0"/>
              <a:t>, but </a:t>
            </a:r>
            <a:r>
              <a:rPr lang="en-US" i="1" dirty="0" smtClean="0"/>
              <a:t>outbound </a:t>
            </a:r>
            <a:r>
              <a:rPr lang="en-US" dirty="0" smtClean="0"/>
              <a:t>transportation does not.</a:t>
            </a:r>
          </a:p>
          <a:p>
            <a:endParaRPr lang="en-US" dirty="0" smtClean="0"/>
          </a:p>
          <a:p>
            <a:r>
              <a:rPr lang="en-US" i="1" dirty="0" smtClean="0"/>
              <a:t>How does Amazon decide on the size and location of DCs?</a:t>
            </a:r>
          </a:p>
          <a:p>
            <a:endParaRPr lang="en-US" dirty="0" smtClean="0">
              <a:ea typeface="ＭＳ Ｐゴシック" pitchFamily="34" charset="-128"/>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hdr" sz="quarter"/>
          </p:nvPr>
        </p:nvSpPr>
        <p:spPr>
          <a:noFill/>
        </p:spPr>
        <p:txBody>
          <a:bodyPr/>
          <a:lstStyle/>
          <a:p>
            <a:pPr defTabSz="976313"/>
            <a:r>
              <a:rPr lang="en-US">
                <a:solidFill>
                  <a:prstClr val="black"/>
                </a:solidFill>
              </a:rPr>
              <a:t>OPNS454 Week 4: Capacity Timing and Location</a:t>
            </a:r>
          </a:p>
        </p:txBody>
      </p:sp>
      <p:sp>
        <p:nvSpPr>
          <p:cNvPr id="49155" name="Rectangle 3"/>
          <p:cNvSpPr>
            <a:spLocks noGrp="1" noChangeArrowheads="1"/>
          </p:cNvSpPr>
          <p:nvPr>
            <p:ph type="dt" sz="quarter" idx="1"/>
          </p:nvPr>
        </p:nvSpPr>
        <p:spPr>
          <a:noFill/>
        </p:spPr>
        <p:txBody>
          <a:bodyPr/>
          <a:lstStyle/>
          <a:p>
            <a:pPr defTabSz="976313"/>
            <a:fld id="{AD0FC77E-58C3-406E-8BD2-D9EA4AE047EB}" type="datetime1">
              <a:rPr lang="en-US">
                <a:solidFill>
                  <a:prstClr val="black"/>
                </a:solidFill>
              </a:rPr>
              <a:pPr defTabSz="976313"/>
              <a:t>2/6/2012</a:t>
            </a:fld>
            <a:endParaRPr lang="en-US">
              <a:solidFill>
                <a:prstClr val="black"/>
              </a:solidFill>
            </a:endParaRPr>
          </a:p>
        </p:txBody>
      </p:sp>
      <p:sp>
        <p:nvSpPr>
          <p:cNvPr id="49156" name="Rectangle 6"/>
          <p:cNvSpPr>
            <a:spLocks noGrp="1" noChangeArrowheads="1"/>
          </p:cNvSpPr>
          <p:nvPr>
            <p:ph type="ftr" sz="quarter" idx="4"/>
          </p:nvPr>
        </p:nvSpPr>
        <p:spPr>
          <a:noFill/>
        </p:spPr>
        <p:txBody>
          <a:bodyPr/>
          <a:lstStyle/>
          <a:p>
            <a:pPr defTabSz="976313"/>
            <a:r>
              <a:rPr lang="en-US">
                <a:solidFill>
                  <a:prstClr val="black"/>
                </a:solidFill>
              </a:rPr>
              <a:t>© Van Mieghem</a:t>
            </a:r>
          </a:p>
        </p:txBody>
      </p:sp>
      <p:sp>
        <p:nvSpPr>
          <p:cNvPr id="49157" name="Rectangle 7"/>
          <p:cNvSpPr>
            <a:spLocks noGrp="1" noChangeArrowheads="1"/>
          </p:cNvSpPr>
          <p:nvPr>
            <p:ph type="sldNum" sz="quarter" idx="5"/>
          </p:nvPr>
        </p:nvSpPr>
        <p:spPr>
          <a:noFill/>
        </p:spPr>
        <p:txBody>
          <a:bodyPr/>
          <a:lstStyle/>
          <a:p>
            <a:pPr defTabSz="976313"/>
            <a:fld id="{0C72FDAA-CDD6-4700-AC13-A202C4C6DE3A}" type="slidenum">
              <a:rPr lang="en-US">
                <a:solidFill>
                  <a:prstClr val="black"/>
                </a:solidFill>
              </a:rPr>
              <a:pPr defTabSz="976313"/>
              <a:t>21</a:t>
            </a:fld>
            <a:endParaRPr lang="en-US">
              <a:solidFill>
                <a:prstClr val="black"/>
              </a:solidFill>
            </a:endParaRPr>
          </a:p>
        </p:txBody>
      </p:sp>
      <p:sp>
        <p:nvSpPr>
          <p:cNvPr id="49158"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47111" name="Rectangle 3"/>
          <p:cNvSpPr>
            <a:spLocks noGrp="1" noChangeArrowheads="1"/>
          </p:cNvSpPr>
          <p:nvPr>
            <p:ph type="body" idx="1"/>
          </p:nvPr>
        </p:nvSpPr>
        <p:spPr>
          <a:ln/>
        </p:spPr>
        <p:txBody>
          <a:bodyPr/>
          <a:lstStyle/>
          <a:p>
            <a:pPr>
              <a:defRPr/>
            </a:pPr>
            <a:r>
              <a:rPr lang="en-US" dirty="0" smtClean="0"/>
              <a:t>Last type of analysis: </a:t>
            </a:r>
          </a:p>
          <a:p>
            <a:pPr>
              <a:defRPr/>
            </a:pPr>
            <a:r>
              <a:rPr lang="en-US" dirty="0" smtClean="0"/>
              <a:t>strategic or focus/role of a location: matrix considers two dimensions:</a:t>
            </a:r>
          </a:p>
          <a:p>
            <a:pPr marL="228600" indent="-228600">
              <a:buFont typeface="+mj-lt"/>
              <a:buAutoNum type="arabicPeriod"/>
              <a:defRPr/>
            </a:pPr>
            <a:r>
              <a:rPr lang="en-US" dirty="0" smtClean="0"/>
              <a:t>What is primary strategic reason of the location?</a:t>
            </a:r>
          </a:p>
          <a:p>
            <a:pPr marL="228600" indent="-228600">
              <a:buFont typeface="+mj-lt"/>
              <a:buAutoNum type="arabicPeriod"/>
              <a:defRPr/>
            </a:pPr>
            <a:r>
              <a:rPr lang="en-US" dirty="0" smtClean="0"/>
              <a:t>What are its scope and competencies?</a:t>
            </a:r>
          </a:p>
          <a:p>
            <a:pPr marL="228600" indent="-228600">
              <a:buFont typeface="+mj-lt"/>
              <a:buAutoNum type="arabicPeriod"/>
              <a:defRPr/>
            </a:pPr>
            <a:endParaRPr lang="en-US" dirty="0" smtClean="0"/>
          </a:p>
          <a:p>
            <a:pPr marL="228600" indent="-228600">
              <a:defRPr/>
            </a:pPr>
            <a:endParaRPr lang="en-US" i="1" dirty="0" smtClean="0"/>
          </a:p>
          <a:p>
            <a:pPr marL="228600" indent="-228600">
              <a:defRPr/>
            </a:pPr>
            <a:r>
              <a:rPr lang="en-US" i="0" dirty="0" smtClean="0"/>
              <a:t>The</a:t>
            </a:r>
            <a:r>
              <a:rPr lang="en-US" i="0" baseline="0" dirty="0" smtClean="0"/>
              <a:t> traditional (old-fashioned) reasons for foreign locations were narrow in scope (lower row)</a:t>
            </a:r>
          </a:p>
          <a:p>
            <a:pPr marL="228600" indent="-228600">
              <a:defRPr/>
            </a:pPr>
            <a:r>
              <a:rPr lang="en-US" i="0" baseline="0" dirty="0" smtClean="0"/>
              <a:t>ALMOST every foreign plant starts in the lower row.</a:t>
            </a:r>
            <a:endParaRPr lang="en-US" i="1" dirty="0" smtClean="0"/>
          </a:p>
          <a:p>
            <a:pPr marL="228600" indent="-228600">
              <a:defRPr/>
            </a:pPr>
            <a:r>
              <a:rPr lang="en-US" i="1" dirty="0" smtClean="0"/>
              <a:t>Do you know examples?</a:t>
            </a:r>
          </a:p>
          <a:p>
            <a:pPr marL="228600" indent="-228600">
              <a:defRPr/>
            </a:pPr>
            <a:r>
              <a:rPr lang="en-US" i="1" dirty="0" smtClean="0"/>
              <a:t>- </a:t>
            </a:r>
            <a:r>
              <a:rPr lang="en-US" dirty="0" err="1" smtClean="0"/>
              <a:t>offshoring</a:t>
            </a:r>
            <a:r>
              <a:rPr lang="en-US" dirty="0" smtClean="0"/>
              <a:t> =  Cortina shoes</a:t>
            </a:r>
          </a:p>
          <a:p>
            <a:pPr marL="228600" indent="-228600">
              <a:defRPr/>
            </a:pPr>
            <a:r>
              <a:rPr lang="en-US" i="1" dirty="0" smtClean="0"/>
              <a:t>- </a:t>
            </a:r>
            <a:r>
              <a:rPr lang="en-US" dirty="0" smtClean="0"/>
              <a:t>outpost = Canon  research center Palo </a:t>
            </a:r>
            <a:r>
              <a:rPr lang="en-US" dirty="0" err="1" smtClean="0"/>
              <a:t>Alo</a:t>
            </a:r>
            <a:endParaRPr lang="en-US" dirty="0" smtClean="0"/>
          </a:p>
          <a:p>
            <a:pPr marL="228600" indent="-228600">
              <a:buFontTx/>
              <a:buChar char="-"/>
              <a:defRPr/>
            </a:pPr>
            <a:r>
              <a:rPr lang="en-US" dirty="0" smtClean="0"/>
              <a:t>server = Coca Cola bottling plants; Kellogg MIA</a:t>
            </a:r>
          </a:p>
          <a:p>
            <a:pPr marL="228600" marR="0" indent="-228600" algn="l" defTabSz="914400" rtl="0" eaLnBrk="0" fontAlgn="base" latinLnBrk="0" hangingPunct="0">
              <a:lnSpc>
                <a:spcPct val="100000"/>
              </a:lnSpc>
              <a:spcBef>
                <a:spcPct val="30000"/>
              </a:spcBef>
              <a:spcAft>
                <a:spcPct val="0"/>
              </a:spcAft>
              <a:buClrTx/>
              <a:buSzTx/>
              <a:buFontTx/>
              <a:buChar char="-"/>
              <a:tabLst/>
              <a:defRPr/>
            </a:pPr>
            <a:r>
              <a:rPr lang="en-US" i="1" dirty="0" err="1" smtClean="0"/>
              <a:t>utpost</a:t>
            </a:r>
            <a:r>
              <a:rPr lang="en-US" i="1" dirty="0" smtClean="0"/>
              <a:t> + server = </a:t>
            </a:r>
            <a:r>
              <a:rPr lang="en-US" i="0" dirty="0" smtClean="0"/>
              <a:t>BMW in US; Toyota in </a:t>
            </a:r>
            <a:r>
              <a:rPr lang="en-US" i="0" dirty="0" err="1" smtClean="0"/>
              <a:t>Valenciennes</a:t>
            </a:r>
            <a:r>
              <a:rPr lang="en-US" i="0" dirty="0" smtClean="0"/>
              <a:t>,</a:t>
            </a:r>
            <a:r>
              <a:rPr lang="en-US" i="0" baseline="0" dirty="0" smtClean="0"/>
              <a:t> France.</a:t>
            </a:r>
          </a:p>
          <a:p>
            <a:pPr marL="228600" indent="-228600">
              <a:buFontTx/>
              <a:buChar char="-"/>
              <a:defRPr/>
            </a:pPr>
            <a:endParaRPr lang="en-US" dirty="0" smtClean="0"/>
          </a:p>
          <a:p>
            <a:pPr marL="228600" indent="-228600">
              <a:buFontTx/>
              <a:buChar char="-"/>
              <a:defRPr/>
            </a:pPr>
            <a:endParaRPr lang="en-US" dirty="0" smtClean="0"/>
          </a:p>
          <a:p>
            <a:pPr marL="228600" marR="0" indent="-228600" algn="l" defTabSz="914400" rtl="0" eaLnBrk="0" fontAlgn="base" latinLnBrk="0" hangingPunct="0">
              <a:lnSpc>
                <a:spcPct val="100000"/>
              </a:lnSpc>
              <a:spcBef>
                <a:spcPct val="30000"/>
              </a:spcBef>
              <a:spcAft>
                <a:spcPct val="0"/>
              </a:spcAft>
              <a:buClrTx/>
              <a:buSzTx/>
              <a:buFontTx/>
              <a:buNone/>
              <a:tabLst/>
              <a:defRPr/>
            </a:pPr>
            <a:r>
              <a:rPr lang="en-US" i="0" baseline="0" dirty="0" smtClean="0"/>
              <a:t>True global networks move locations to the upper row:  it can take a long time to move toward middle and upper boxes!</a:t>
            </a:r>
          </a:p>
          <a:p>
            <a:pPr marL="228600" indent="-228600">
              <a:buFontTx/>
              <a:buNone/>
              <a:defRPr/>
            </a:pPr>
            <a:endParaRPr lang="en-US" dirty="0" smtClean="0"/>
          </a:p>
          <a:p>
            <a:pPr marL="228600" indent="-228600">
              <a:buFontTx/>
              <a:buChar char="-"/>
              <a:defRPr/>
            </a:pPr>
            <a:r>
              <a:rPr lang="en-US" i="0" baseline="0" dirty="0" smtClean="0"/>
              <a:t>Lead plants = at the top of the pyramid in terms of strategic role</a:t>
            </a:r>
          </a:p>
          <a:p>
            <a:pPr marL="228600" indent="-228600">
              <a:buFontTx/>
              <a:buChar char="-"/>
              <a:defRPr/>
            </a:pPr>
            <a:r>
              <a:rPr lang="en-US" i="0" baseline="0" dirty="0" smtClean="0"/>
              <a:t>A printer company that puts R&amp;D and mfg together but for components: so one location on IC boards, another power supplies, a third cartridges and toner, etc.</a:t>
            </a:r>
          </a:p>
          <a:p>
            <a:pPr marL="228600" indent="-228600">
              <a:buFontTx/>
              <a:buChar char="-"/>
              <a:defRPr/>
            </a:pPr>
            <a:r>
              <a:rPr lang="en-US" i="0" baseline="0" dirty="0" smtClean="0"/>
              <a:t>HP </a:t>
            </a:r>
            <a:r>
              <a:rPr lang="en-US" i="0" baseline="0" dirty="0" err="1" smtClean="0"/>
              <a:t>singapore</a:t>
            </a:r>
            <a:r>
              <a:rPr lang="en-US" i="0" baseline="0" dirty="0" smtClean="0"/>
              <a:t> = lead for keyboards and inkjet printers</a:t>
            </a:r>
          </a:p>
          <a:p>
            <a:pPr marL="228600" indent="-228600">
              <a:buFontTx/>
              <a:buChar char="-"/>
              <a:defRPr/>
            </a:pPr>
            <a:r>
              <a:rPr lang="en-US" i="0" baseline="0" dirty="0" err="1" smtClean="0"/>
              <a:t>McK</a:t>
            </a:r>
            <a:r>
              <a:rPr lang="en-US" i="0" baseline="0" dirty="0" smtClean="0"/>
              <a:t> has various centers of competence around the world</a:t>
            </a:r>
          </a:p>
          <a:p>
            <a:pPr marL="228600" indent="-228600">
              <a:buFontTx/>
              <a:buNone/>
              <a:defRPr/>
            </a:pPr>
            <a:endParaRPr lang="en-US" i="0" baseline="0" dirty="0" smtClean="0"/>
          </a:p>
          <a:p>
            <a:pPr marL="228600" indent="-228600">
              <a:buFontTx/>
              <a:buNone/>
              <a:defRPr/>
            </a:pPr>
            <a:endParaRPr lang="en-US" i="1"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hdr" sz="quarter"/>
          </p:nvPr>
        </p:nvSpPr>
        <p:spPr>
          <a:noFill/>
        </p:spPr>
        <p:txBody>
          <a:bodyPr/>
          <a:lstStyle/>
          <a:p>
            <a:pPr defTabSz="974582"/>
            <a:r>
              <a:rPr lang="en-US" dirty="0" smtClean="0"/>
              <a:t>OPNS454 Week 5: Capacity Types and Flexibility</a:t>
            </a:r>
          </a:p>
        </p:txBody>
      </p:sp>
      <p:sp>
        <p:nvSpPr>
          <p:cNvPr id="40963" name="Rectangle 3"/>
          <p:cNvSpPr>
            <a:spLocks noGrp="1" noChangeArrowheads="1"/>
          </p:cNvSpPr>
          <p:nvPr>
            <p:ph type="dt" sz="quarter" idx="1"/>
          </p:nvPr>
        </p:nvSpPr>
        <p:spPr>
          <a:noFill/>
        </p:spPr>
        <p:txBody>
          <a:bodyPr/>
          <a:lstStyle/>
          <a:p>
            <a:pPr defTabSz="974582"/>
            <a:fld id="{6958A22E-AA08-4149-9B2F-45F6BED259F8}" type="datetime1">
              <a:rPr lang="en-US" smtClean="0"/>
              <a:pPr defTabSz="974582"/>
              <a:t>2/6/2012</a:t>
            </a:fld>
            <a:endParaRPr lang="en-US" dirty="0" smtClean="0"/>
          </a:p>
        </p:txBody>
      </p:sp>
      <p:sp>
        <p:nvSpPr>
          <p:cNvPr id="40964" name="Rectangle 6"/>
          <p:cNvSpPr>
            <a:spLocks noGrp="1" noChangeArrowheads="1"/>
          </p:cNvSpPr>
          <p:nvPr>
            <p:ph type="ftr" sz="quarter" idx="4"/>
          </p:nvPr>
        </p:nvSpPr>
        <p:spPr>
          <a:noFill/>
        </p:spPr>
        <p:txBody>
          <a:bodyPr/>
          <a:lstStyle/>
          <a:p>
            <a:pPr defTabSz="974582"/>
            <a:r>
              <a:rPr lang="en-US" dirty="0" smtClean="0"/>
              <a:t>© Van Mieghem</a:t>
            </a:r>
          </a:p>
        </p:txBody>
      </p:sp>
      <p:sp>
        <p:nvSpPr>
          <p:cNvPr id="40965" name="Rectangle 7"/>
          <p:cNvSpPr>
            <a:spLocks noGrp="1" noChangeArrowheads="1"/>
          </p:cNvSpPr>
          <p:nvPr>
            <p:ph type="sldNum" sz="quarter" idx="5"/>
          </p:nvPr>
        </p:nvSpPr>
        <p:spPr>
          <a:noFill/>
        </p:spPr>
        <p:txBody>
          <a:bodyPr/>
          <a:lstStyle/>
          <a:p>
            <a:pPr defTabSz="974582"/>
            <a:fld id="{2F449DD2-22C1-41E2-8CB4-0D2B49B466CB}" type="slidenum">
              <a:rPr lang="en-US" smtClean="0"/>
              <a:pPr defTabSz="974582"/>
              <a:t>2</a:t>
            </a:fld>
            <a:endParaRPr lang="en-US" dirty="0" smtClean="0"/>
          </a:p>
        </p:txBody>
      </p:sp>
      <p:sp>
        <p:nvSpPr>
          <p:cNvPr id="40966" name="Rectangle 2"/>
          <p:cNvSpPr>
            <a:spLocks noGrp="1" noRot="1" noChangeAspect="1" noChangeArrowheads="1" noTextEdit="1"/>
          </p:cNvSpPr>
          <p:nvPr>
            <p:ph type="sldImg"/>
          </p:nvPr>
        </p:nvSpPr>
        <p:spPr>
          <a:xfrm>
            <a:off x="1144588" y="258763"/>
            <a:ext cx="5186362" cy="3889375"/>
          </a:xfrm>
          <a:solidFill>
            <a:srgbClr val="FFFFFF"/>
          </a:solidFill>
          <a:ln/>
        </p:spPr>
      </p:sp>
      <p:sp>
        <p:nvSpPr>
          <p:cNvPr id="40967" name="Rectangle 3"/>
          <p:cNvSpPr>
            <a:spLocks noGrp="1" noChangeArrowheads="1"/>
          </p:cNvSpPr>
          <p:nvPr>
            <p:ph type="body" idx="1"/>
          </p:nvPr>
        </p:nvSpPr>
        <p:spPr>
          <a:xfrm>
            <a:off x="404814" y="3697289"/>
            <a:ext cx="6502400" cy="5486400"/>
          </a:xfrm>
          <a:solidFill>
            <a:srgbClr val="FFFFFF"/>
          </a:solidFill>
          <a:ln/>
        </p:spPr>
        <p:txBody>
          <a:bodyPr lIns="95927" tIns="47964" rIns="95927" bIns="47964"/>
          <a:lstStyle/>
          <a:p>
            <a:pPr marL="234915" indent="-234915"/>
            <a:r>
              <a:rPr lang="en-US" dirty="0" smtClean="0"/>
              <a:t>Bring in the discussion about “how to improve the T-C trade-off” of later slide.  This is an answer to question 2: “how does flex fit with cost and time reduction?”</a:t>
            </a:r>
          </a:p>
          <a:p>
            <a:pPr marL="234915" indent="-234915"/>
            <a:endParaRPr lang="en-US" dirty="0" smtClean="0"/>
          </a:p>
          <a:p>
            <a:pPr marL="234915" indent="-234915"/>
            <a:endParaRPr lang="en-US" dirty="0" smtClean="0"/>
          </a:p>
          <a:p>
            <a:pPr marL="234915" indent="-234915"/>
            <a:r>
              <a:rPr lang="en-US" dirty="0" smtClean="0"/>
              <a:t>Stress that next case (Seagate) is about:</a:t>
            </a:r>
          </a:p>
          <a:p>
            <a:pPr marL="234915" indent="-234915">
              <a:buFontTx/>
              <a:buAutoNum type="arabicPeriod"/>
            </a:pPr>
            <a:r>
              <a:rPr lang="en-US" dirty="0" smtClean="0"/>
              <a:t>Capacity </a:t>
            </a:r>
            <a:r>
              <a:rPr lang="en-US" b="1" dirty="0" smtClean="0"/>
              <a:t>sizing</a:t>
            </a:r>
            <a:r>
              <a:rPr lang="en-US" dirty="0" smtClean="0"/>
              <a:t> for a capacity </a:t>
            </a:r>
            <a:r>
              <a:rPr lang="en-US" b="1" dirty="0" smtClean="0"/>
              <a:t>portfolio</a:t>
            </a:r>
          </a:p>
          <a:p>
            <a:pPr marL="234915" indent="-234915">
              <a:buFontTx/>
              <a:buAutoNum type="arabicPeriod"/>
            </a:pPr>
            <a:r>
              <a:rPr lang="en-US" dirty="0" smtClean="0"/>
              <a:t>Commercial (</a:t>
            </a:r>
            <a:r>
              <a:rPr lang="en-US" b="1" dirty="0" smtClean="0"/>
              <a:t>demand</a:t>
            </a:r>
            <a:r>
              <a:rPr lang="en-US" dirty="0" smtClean="0"/>
              <a:t>) risk</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hdr" sz="quarter"/>
          </p:nvPr>
        </p:nvSpPr>
        <p:spPr>
          <a:noFill/>
        </p:spPr>
        <p:txBody>
          <a:bodyPr/>
          <a:lstStyle/>
          <a:p>
            <a:pPr defTabSz="976313"/>
            <a:r>
              <a:rPr lang="en-US">
                <a:solidFill>
                  <a:prstClr val="black"/>
                </a:solidFill>
              </a:rPr>
              <a:t>OPNS454 Week 4: Capacity Timing and Location</a:t>
            </a:r>
          </a:p>
        </p:txBody>
      </p:sp>
      <p:sp>
        <p:nvSpPr>
          <p:cNvPr id="51203" name="Rectangle 3"/>
          <p:cNvSpPr>
            <a:spLocks noGrp="1" noChangeArrowheads="1"/>
          </p:cNvSpPr>
          <p:nvPr>
            <p:ph type="dt" sz="quarter" idx="1"/>
          </p:nvPr>
        </p:nvSpPr>
        <p:spPr>
          <a:noFill/>
        </p:spPr>
        <p:txBody>
          <a:bodyPr/>
          <a:lstStyle/>
          <a:p>
            <a:pPr defTabSz="976313"/>
            <a:fld id="{73F818F6-C3FF-487C-8C6C-D36AEB1F9CAE}" type="datetime1">
              <a:rPr lang="en-US">
                <a:solidFill>
                  <a:prstClr val="black"/>
                </a:solidFill>
              </a:rPr>
              <a:pPr defTabSz="976313"/>
              <a:t>2/6/2012</a:t>
            </a:fld>
            <a:endParaRPr lang="en-US">
              <a:solidFill>
                <a:prstClr val="black"/>
              </a:solidFill>
            </a:endParaRPr>
          </a:p>
        </p:txBody>
      </p:sp>
      <p:sp>
        <p:nvSpPr>
          <p:cNvPr id="51204" name="Rectangle 6"/>
          <p:cNvSpPr>
            <a:spLocks noGrp="1" noChangeArrowheads="1"/>
          </p:cNvSpPr>
          <p:nvPr>
            <p:ph type="ftr" sz="quarter" idx="4"/>
          </p:nvPr>
        </p:nvSpPr>
        <p:spPr>
          <a:noFill/>
        </p:spPr>
        <p:txBody>
          <a:bodyPr/>
          <a:lstStyle/>
          <a:p>
            <a:pPr defTabSz="976313"/>
            <a:r>
              <a:rPr lang="en-US">
                <a:solidFill>
                  <a:prstClr val="black"/>
                </a:solidFill>
              </a:rPr>
              <a:t>© Van Mieghem</a:t>
            </a:r>
          </a:p>
        </p:txBody>
      </p:sp>
      <p:sp>
        <p:nvSpPr>
          <p:cNvPr id="51205" name="Rectangle 7"/>
          <p:cNvSpPr>
            <a:spLocks noGrp="1" noChangeArrowheads="1"/>
          </p:cNvSpPr>
          <p:nvPr>
            <p:ph type="sldNum" sz="quarter" idx="5"/>
          </p:nvPr>
        </p:nvSpPr>
        <p:spPr>
          <a:noFill/>
        </p:spPr>
        <p:txBody>
          <a:bodyPr/>
          <a:lstStyle/>
          <a:p>
            <a:pPr defTabSz="976313"/>
            <a:fld id="{12128527-E821-4005-9167-2D9609A6AA90}" type="slidenum">
              <a:rPr lang="en-US">
                <a:solidFill>
                  <a:prstClr val="black"/>
                </a:solidFill>
              </a:rPr>
              <a:pPr defTabSz="976313"/>
              <a:t>22</a:t>
            </a:fld>
            <a:endParaRPr lang="en-US">
              <a:solidFill>
                <a:prstClr val="black"/>
              </a:solidFill>
            </a:endParaRPr>
          </a:p>
        </p:txBody>
      </p:sp>
      <p:sp>
        <p:nvSpPr>
          <p:cNvPr id="51206" name="Rectangle 4"/>
          <p:cNvSpPr>
            <a:spLocks noGrp="1" noRot="1" noChangeAspect="1" noChangeArrowheads="1" noTextEdit="1"/>
          </p:cNvSpPr>
          <p:nvPr>
            <p:ph type="sldImg"/>
          </p:nvPr>
        </p:nvSpPr>
        <p:spPr>
          <a:ln/>
        </p:spPr>
      </p:sp>
      <p:sp>
        <p:nvSpPr>
          <p:cNvPr id="51207" name="Rectangle 5"/>
          <p:cNvSpPr>
            <a:spLocks noGrp="1" noChangeArrowheads="1"/>
          </p:cNvSpPr>
          <p:nvPr>
            <p:ph type="body" idx="1"/>
          </p:nvPr>
        </p:nvSpPr>
        <p:spPr>
          <a:noFill/>
          <a:ln/>
        </p:spPr>
        <p:txBody>
          <a:bodyPr/>
          <a:lstStyle/>
          <a:p>
            <a:pPr lvl="2" eaLnBrk="1" hangingPunct="1">
              <a:buClr>
                <a:srgbClr val="FF3300"/>
              </a:buClr>
            </a:pPr>
            <a:r>
              <a:rPr lang="en-US" b="1" smtClean="0">
                <a:solidFill>
                  <a:schemeClr val="bg1"/>
                </a:solidFill>
              </a:rPr>
              <a:t>Next Case: </a:t>
            </a:r>
            <a:r>
              <a:rPr lang="en-US" i="1" smtClean="0">
                <a:solidFill>
                  <a:schemeClr val="bg1"/>
                </a:solidFill>
              </a:rPr>
              <a:t>Mexico-China </a:t>
            </a:r>
            <a:r>
              <a:rPr lang="en-US" smtClean="0">
                <a:solidFill>
                  <a:schemeClr val="bg1"/>
                </a:solidFill>
              </a:rPr>
              <a:t>+ panel</a:t>
            </a:r>
            <a:endParaRPr lang="en-US" i="1" smtClean="0">
              <a:solidFill>
                <a:schemeClr val="bg1"/>
              </a:solidFill>
            </a:endParaRPr>
          </a:p>
          <a:p>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pPr>
              <a:defRPr/>
            </a:pPr>
            <a:r>
              <a:rPr lang="en-US" smtClean="0"/>
              <a:t>OPNS454 Week 3: Capacity Sizing, Investment, and Expansion</a:t>
            </a:r>
            <a:endParaRPr lang="en-US"/>
          </a:p>
        </p:txBody>
      </p:sp>
      <p:sp>
        <p:nvSpPr>
          <p:cNvPr id="5" name="Date Placeholder 4"/>
          <p:cNvSpPr>
            <a:spLocks noGrp="1"/>
          </p:cNvSpPr>
          <p:nvPr>
            <p:ph type="dt" idx="11"/>
          </p:nvPr>
        </p:nvSpPr>
        <p:spPr/>
        <p:txBody>
          <a:bodyPr/>
          <a:lstStyle/>
          <a:p>
            <a:pPr>
              <a:defRPr/>
            </a:pPr>
            <a:fld id="{A4660200-B87C-4199-B146-98BF55077D37}" type="datetime1">
              <a:rPr lang="en-US" smtClean="0"/>
              <a:pPr>
                <a:defRPr/>
              </a:pPr>
              <a:t>2/6/2012</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28E6183B-8F97-4861-AE79-8F2ACB913E31}" type="slidenum">
              <a:rPr lang="en-US" smtClean="0"/>
              <a:pPr>
                <a:defRPr/>
              </a:pPr>
              <a:t>23</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hdr" sz="quarter"/>
          </p:nvPr>
        </p:nvSpPr>
        <p:spPr>
          <a:noFill/>
        </p:spPr>
        <p:txBody>
          <a:bodyPr/>
          <a:lstStyle/>
          <a:p>
            <a:pPr defTabSz="976313"/>
            <a:r>
              <a:rPr lang="en-US">
                <a:solidFill>
                  <a:prstClr val="black"/>
                </a:solidFill>
              </a:rPr>
              <a:t>OPNS454 Week 4: Capacity Timing and Location</a:t>
            </a:r>
          </a:p>
        </p:txBody>
      </p:sp>
      <p:sp>
        <p:nvSpPr>
          <p:cNvPr id="47107" name="Rectangle 3"/>
          <p:cNvSpPr>
            <a:spLocks noGrp="1" noChangeArrowheads="1"/>
          </p:cNvSpPr>
          <p:nvPr>
            <p:ph type="dt" sz="quarter" idx="1"/>
          </p:nvPr>
        </p:nvSpPr>
        <p:spPr>
          <a:noFill/>
        </p:spPr>
        <p:txBody>
          <a:bodyPr/>
          <a:lstStyle/>
          <a:p>
            <a:pPr defTabSz="976313"/>
            <a:fld id="{371A6CB8-F55F-4334-8A89-C3853BC7FC2E}" type="datetime1">
              <a:rPr lang="en-US">
                <a:solidFill>
                  <a:prstClr val="black"/>
                </a:solidFill>
              </a:rPr>
              <a:pPr defTabSz="976313"/>
              <a:t>2/6/2012</a:t>
            </a:fld>
            <a:endParaRPr lang="en-US">
              <a:solidFill>
                <a:prstClr val="black"/>
              </a:solidFill>
            </a:endParaRPr>
          </a:p>
        </p:txBody>
      </p:sp>
      <p:sp>
        <p:nvSpPr>
          <p:cNvPr id="47108" name="Rectangle 6"/>
          <p:cNvSpPr>
            <a:spLocks noGrp="1" noChangeArrowheads="1"/>
          </p:cNvSpPr>
          <p:nvPr>
            <p:ph type="ftr" sz="quarter" idx="4"/>
          </p:nvPr>
        </p:nvSpPr>
        <p:spPr>
          <a:noFill/>
        </p:spPr>
        <p:txBody>
          <a:bodyPr/>
          <a:lstStyle/>
          <a:p>
            <a:pPr defTabSz="976313"/>
            <a:r>
              <a:rPr lang="en-US">
                <a:solidFill>
                  <a:prstClr val="black"/>
                </a:solidFill>
              </a:rPr>
              <a:t>© Van Mieghem</a:t>
            </a:r>
          </a:p>
        </p:txBody>
      </p:sp>
      <p:sp>
        <p:nvSpPr>
          <p:cNvPr id="47109" name="Rectangle 7"/>
          <p:cNvSpPr>
            <a:spLocks noGrp="1" noChangeArrowheads="1"/>
          </p:cNvSpPr>
          <p:nvPr>
            <p:ph type="sldNum" sz="quarter" idx="5"/>
          </p:nvPr>
        </p:nvSpPr>
        <p:spPr>
          <a:noFill/>
        </p:spPr>
        <p:txBody>
          <a:bodyPr/>
          <a:lstStyle/>
          <a:p>
            <a:pPr defTabSz="976313"/>
            <a:fld id="{CE3A3D3D-7B2D-47E7-BF4A-757E38292D43}" type="slidenum">
              <a:rPr lang="en-US">
                <a:solidFill>
                  <a:prstClr val="black"/>
                </a:solidFill>
              </a:rPr>
              <a:pPr defTabSz="976313"/>
              <a:t>24</a:t>
            </a:fld>
            <a:endParaRPr lang="en-US">
              <a:solidFill>
                <a:prstClr val="black"/>
              </a:solidFill>
            </a:endParaRPr>
          </a:p>
        </p:txBody>
      </p:sp>
      <p:sp>
        <p:nvSpPr>
          <p:cNvPr id="47110"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47111" name="Rectangle 3"/>
          <p:cNvSpPr>
            <a:spLocks noGrp="1" noChangeArrowheads="1"/>
          </p:cNvSpPr>
          <p:nvPr>
            <p:ph type="body" idx="1"/>
          </p:nvPr>
        </p:nvSpPr>
        <p:spPr>
          <a:noFill/>
          <a:ln/>
        </p:spPr>
        <p:txBody>
          <a:bodyPr/>
          <a:lstStyle/>
          <a:p>
            <a:r>
              <a:rPr lang="en-US" dirty="0" smtClean="0"/>
              <a:t>Many costs exhibit </a:t>
            </a:r>
            <a:r>
              <a:rPr lang="en-US" dirty="0" err="1" smtClean="0"/>
              <a:t>EoS</a:t>
            </a:r>
            <a:r>
              <a:rPr lang="en-US" dirty="0" smtClean="0"/>
              <a:t>, but </a:t>
            </a:r>
            <a:r>
              <a:rPr lang="en-US" i="1" dirty="0" smtClean="0"/>
              <a:t>outbound </a:t>
            </a:r>
            <a:r>
              <a:rPr lang="en-US" dirty="0" smtClean="0"/>
              <a:t>transportation does not.</a:t>
            </a:r>
          </a:p>
          <a:p>
            <a:endParaRPr lang="en-US" dirty="0" smtClean="0"/>
          </a:p>
          <a:p>
            <a:r>
              <a:rPr lang="en-US" i="1" dirty="0" smtClean="0"/>
              <a:t>How does Amazon decide on the size and location of DCs?</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hdr" sz="quarter"/>
          </p:nvPr>
        </p:nvSpPr>
        <p:spPr>
          <a:noFill/>
        </p:spPr>
        <p:txBody>
          <a:bodyPr/>
          <a:lstStyle/>
          <a:p>
            <a:pPr defTabSz="976313"/>
            <a:r>
              <a:rPr lang="en-US">
                <a:solidFill>
                  <a:prstClr val="black"/>
                </a:solidFill>
              </a:rPr>
              <a:t>OPNS454 Week 4: Capacity Timing and Location</a:t>
            </a:r>
          </a:p>
        </p:txBody>
      </p:sp>
      <p:sp>
        <p:nvSpPr>
          <p:cNvPr id="48131" name="Rectangle 3"/>
          <p:cNvSpPr>
            <a:spLocks noGrp="1" noChangeArrowheads="1"/>
          </p:cNvSpPr>
          <p:nvPr>
            <p:ph type="dt" sz="quarter" idx="1"/>
          </p:nvPr>
        </p:nvSpPr>
        <p:spPr>
          <a:noFill/>
        </p:spPr>
        <p:txBody>
          <a:bodyPr/>
          <a:lstStyle/>
          <a:p>
            <a:pPr defTabSz="976313"/>
            <a:fld id="{0DEE7BCB-85EA-4889-A3BB-84C8CB071E21}" type="datetime1">
              <a:rPr lang="en-US">
                <a:solidFill>
                  <a:prstClr val="black"/>
                </a:solidFill>
              </a:rPr>
              <a:pPr defTabSz="976313"/>
              <a:t>2/6/2012</a:t>
            </a:fld>
            <a:endParaRPr lang="en-US">
              <a:solidFill>
                <a:prstClr val="black"/>
              </a:solidFill>
            </a:endParaRPr>
          </a:p>
        </p:txBody>
      </p:sp>
      <p:sp>
        <p:nvSpPr>
          <p:cNvPr id="48132" name="Rectangle 6"/>
          <p:cNvSpPr>
            <a:spLocks noGrp="1" noChangeArrowheads="1"/>
          </p:cNvSpPr>
          <p:nvPr>
            <p:ph type="ftr" sz="quarter" idx="4"/>
          </p:nvPr>
        </p:nvSpPr>
        <p:spPr>
          <a:noFill/>
        </p:spPr>
        <p:txBody>
          <a:bodyPr/>
          <a:lstStyle/>
          <a:p>
            <a:pPr defTabSz="976313"/>
            <a:r>
              <a:rPr lang="en-US">
                <a:solidFill>
                  <a:prstClr val="black"/>
                </a:solidFill>
              </a:rPr>
              <a:t>© Van Mieghem</a:t>
            </a:r>
          </a:p>
        </p:txBody>
      </p:sp>
      <p:sp>
        <p:nvSpPr>
          <p:cNvPr id="48133" name="Rectangle 7"/>
          <p:cNvSpPr>
            <a:spLocks noGrp="1" noChangeArrowheads="1"/>
          </p:cNvSpPr>
          <p:nvPr>
            <p:ph type="sldNum" sz="quarter" idx="5"/>
          </p:nvPr>
        </p:nvSpPr>
        <p:spPr>
          <a:noFill/>
        </p:spPr>
        <p:txBody>
          <a:bodyPr/>
          <a:lstStyle/>
          <a:p>
            <a:pPr defTabSz="976313"/>
            <a:fld id="{0DB157CF-44F1-4E0C-AD6E-F593DD394949}" type="slidenum">
              <a:rPr lang="en-US">
                <a:solidFill>
                  <a:prstClr val="black"/>
                </a:solidFill>
              </a:rPr>
              <a:pPr defTabSz="976313"/>
              <a:t>25</a:t>
            </a:fld>
            <a:endParaRPr lang="en-US">
              <a:solidFill>
                <a:prstClr val="black"/>
              </a:solidFill>
            </a:endParaRPr>
          </a:p>
        </p:txBody>
      </p:sp>
      <p:sp>
        <p:nvSpPr>
          <p:cNvPr id="48134"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48135" name="Rectangle 3"/>
          <p:cNvSpPr>
            <a:spLocks noGrp="1" noChangeArrowheads="1"/>
          </p:cNvSpPr>
          <p:nvPr>
            <p:ph type="body" idx="1"/>
          </p:nvPr>
        </p:nvSpPr>
        <p:spPr>
          <a:noFill/>
          <a:ln/>
        </p:spPr>
        <p:txBody>
          <a:bodyPr/>
          <a:lstStyle/>
          <a:p>
            <a:r>
              <a:rPr lang="en-US" smtClean="0"/>
              <a:t>Timing and lcoation also interact.</a:t>
            </a:r>
          </a:p>
          <a:p>
            <a:endParaRPr lang="en-US" smtClean="0"/>
          </a:p>
          <a:p>
            <a:r>
              <a:rPr lang="en-US" smtClean="0"/>
              <a:t>You are Acciona and are starting operations in the US. </a:t>
            </a:r>
          </a:p>
          <a:p>
            <a:r>
              <a:rPr lang="en-US" smtClean="0"/>
              <a:t>- Assume you have a myopic view and build one location: that would be best in A.</a:t>
            </a:r>
          </a:p>
          <a:p>
            <a:r>
              <a:rPr lang="en-US" smtClean="0"/>
              <a:t>- If, however, you anticipate potential future additions: it may be better to start in B so that in the longer term you add C.  [B+C have lower TLC than A.]</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hdr" sz="quarter"/>
          </p:nvPr>
        </p:nvSpPr>
        <p:spPr>
          <a:noFill/>
        </p:spPr>
        <p:txBody>
          <a:bodyPr/>
          <a:lstStyle/>
          <a:p>
            <a:pPr defTabSz="976313"/>
            <a:r>
              <a:rPr lang="en-US">
                <a:solidFill>
                  <a:prstClr val="black"/>
                </a:solidFill>
              </a:rPr>
              <a:t>OPNS454 Week 4: Capacity Timing and Location</a:t>
            </a:r>
          </a:p>
        </p:txBody>
      </p:sp>
      <p:sp>
        <p:nvSpPr>
          <p:cNvPr id="44035" name="Rectangle 3"/>
          <p:cNvSpPr>
            <a:spLocks noGrp="1" noChangeArrowheads="1"/>
          </p:cNvSpPr>
          <p:nvPr>
            <p:ph type="dt" sz="quarter" idx="1"/>
          </p:nvPr>
        </p:nvSpPr>
        <p:spPr>
          <a:noFill/>
        </p:spPr>
        <p:txBody>
          <a:bodyPr/>
          <a:lstStyle/>
          <a:p>
            <a:pPr defTabSz="976313"/>
            <a:fld id="{4D67D317-8F9D-4827-A4BC-BA8EB641CFAB}" type="datetime1">
              <a:rPr lang="en-US">
                <a:solidFill>
                  <a:prstClr val="black"/>
                </a:solidFill>
              </a:rPr>
              <a:pPr defTabSz="976313"/>
              <a:t>2/6/2012</a:t>
            </a:fld>
            <a:endParaRPr lang="en-US">
              <a:solidFill>
                <a:prstClr val="black"/>
              </a:solidFill>
            </a:endParaRPr>
          </a:p>
        </p:txBody>
      </p:sp>
      <p:sp>
        <p:nvSpPr>
          <p:cNvPr id="44036" name="Rectangle 6"/>
          <p:cNvSpPr>
            <a:spLocks noGrp="1" noChangeArrowheads="1"/>
          </p:cNvSpPr>
          <p:nvPr>
            <p:ph type="ftr" sz="quarter" idx="4"/>
          </p:nvPr>
        </p:nvSpPr>
        <p:spPr>
          <a:noFill/>
        </p:spPr>
        <p:txBody>
          <a:bodyPr/>
          <a:lstStyle/>
          <a:p>
            <a:pPr defTabSz="976313"/>
            <a:r>
              <a:rPr lang="en-US">
                <a:solidFill>
                  <a:prstClr val="black"/>
                </a:solidFill>
              </a:rPr>
              <a:t>© Van Mieghem</a:t>
            </a:r>
          </a:p>
        </p:txBody>
      </p:sp>
      <p:sp>
        <p:nvSpPr>
          <p:cNvPr id="44037" name="Rectangle 7"/>
          <p:cNvSpPr>
            <a:spLocks noGrp="1" noChangeArrowheads="1"/>
          </p:cNvSpPr>
          <p:nvPr>
            <p:ph type="sldNum" sz="quarter" idx="5"/>
          </p:nvPr>
        </p:nvSpPr>
        <p:spPr>
          <a:noFill/>
        </p:spPr>
        <p:txBody>
          <a:bodyPr/>
          <a:lstStyle/>
          <a:p>
            <a:pPr defTabSz="976313"/>
            <a:fld id="{EA6DE0EB-49C8-4AFC-99A7-6FB6CD3FC5F5}" type="slidenum">
              <a:rPr lang="en-US">
                <a:solidFill>
                  <a:prstClr val="black"/>
                </a:solidFill>
              </a:rPr>
              <a:pPr defTabSz="976313"/>
              <a:t>26</a:t>
            </a:fld>
            <a:endParaRPr lang="en-US">
              <a:solidFill>
                <a:prstClr val="black"/>
              </a:solidFill>
            </a:endParaRPr>
          </a:p>
        </p:txBody>
      </p:sp>
      <p:sp>
        <p:nvSpPr>
          <p:cNvPr id="44038"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44039" name="Rectangle 3"/>
          <p:cNvSpPr>
            <a:spLocks noGrp="1" noChangeArrowheads="1"/>
          </p:cNvSpPr>
          <p:nvPr>
            <p:ph type="body" idx="1"/>
          </p:nvPr>
        </p:nvSpPr>
        <p:spPr>
          <a:noFill/>
          <a:ln/>
        </p:spPr>
        <p:txBody>
          <a:bodyPr/>
          <a:lstStyle/>
          <a:p>
            <a:r>
              <a:rPr lang="en-US" i="1" smtClean="0"/>
              <a:t>For which industries is spatial analysis important?</a:t>
            </a:r>
          </a:p>
          <a:p>
            <a:r>
              <a:rPr lang="en-US" i="1" smtClean="0"/>
              <a:t>	- </a:t>
            </a:r>
            <a:r>
              <a:rPr lang="en-US" smtClean="0"/>
              <a:t>when transportation is an important cost factor</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hdr" sz="quarter"/>
          </p:nvPr>
        </p:nvSpPr>
        <p:spPr>
          <a:noFill/>
        </p:spPr>
        <p:txBody>
          <a:bodyPr/>
          <a:lstStyle/>
          <a:p>
            <a:pPr defTabSz="976313"/>
            <a:r>
              <a:rPr lang="en-US">
                <a:solidFill>
                  <a:prstClr val="black"/>
                </a:solidFill>
              </a:rPr>
              <a:t>OPNS454 Week 4: Capacity Timing and Location</a:t>
            </a:r>
          </a:p>
        </p:txBody>
      </p:sp>
      <p:sp>
        <p:nvSpPr>
          <p:cNvPr id="46083" name="Rectangle 3"/>
          <p:cNvSpPr>
            <a:spLocks noGrp="1" noChangeArrowheads="1"/>
          </p:cNvSpPr>
          <p:nvPr>
            <p:ph type="dt" sz="quarter" idx="1"/>
          </p:nvPr>
        </p:nvSpPr>
        <p:spPr>
          <a:noFill/>
        </p:spPr>
        <p:txBody>
          <a:bodyPr/>
          <a:lstStyle/>
          <a:p>
            <a:pPr defTabSz="976313"/>
            <a:fld id="{FC04BD09-EFC5-4641-AFA1-457CB1434A4E}" type="datetime1">
              <a:rPr lang="en-US">
                <a:solidFill>
                  <a:prstClr val="black"/>
                </a:solidFill>
              </a:rPr>
              <a:pPr defTabSz="976313"/>
              <a:t>2/6/2012</a:t>
            </a:fld>
            <a:endParaRPr lang="en-US">
              <a:solidFill>
                <a:prstClr val="black"/>
              </a:solidFill>
            </a:endParaRPr>
          </a:p>
        </p:txBody>
      </p:sp>
      <p:sp>
        <p:nvSpPr>
          <p:cNvPr id="46084" name="Rectangle 6"/>
          <p:cNvSpPr>
            <a:spLocks noGrp="1" noChangeArrowheads="1"/>
          </p:cNvSpPr>
          <p:nvPr>
            <p:ph type="ftr" sz="quarter" idx="4"/>
          </p:nvPr>
        </p:nvSpPr>
        <p:spPr>
          <a:noFill/>
        </p:spPr>
        <p:txBody>
          <a:bodyPr/>
          <a:lstStyle/>
          <a:p>
            <a:pPr defTabSz="976313"/>
            <a:r>
              <a:rPr lang="en-US">
                <a:solidFill>
                  <a:prstClr val="black"/>
                </a:solidFill>
              </a:rPr>
              <a:t>© Van Mieghem</a:t>
            </a:r>
          </a:p>
        </p:txBody>
      </p:sp>
      <p:sp>
        <p:nvSpPr>
          <p:cNvPr id="46085" name="Rectangle 7"/>
          <p:cNvSpPr>
            <a:spLocks noGrp="1" noChangeArrowheads="1"/>
          </p:cNvSpPr>
          <p:nvPr>
            <p:ph type="sldNum" sz="quarter" idx="5"/>
          </p:nvPr>
        </p:nvSpPr>
        <p:spPr>
          <a:noFill/>
        </p:spPr>
        <p:txBody>
          <a:bodyPr/>
          <a:lstStyle/>
          <a:p>
            <a:pPr defTabSz="976313"/>
            <a:fld id="{C974E663-2DA1-45FD-8872-68FE0346ABA5}" type="slidenum">
              <a:rPr lang="en-US">
                <a:solidFill>
                  <a:prstClr val="black"/>
                </a:solidFill>
              </a:rPr>
              <a:pPr defTabSz="976313"/>
              <a:t>27</a:t>
            </a:fld>
            <a:endParaRPr lang="en-US">
              <a:solidFill>
                <a:prstClr val="black"/>
              </a:solidFill>
            </a:endParaRPr>
          </a:p>
        </p:txBody>
      </p:sp>
      <p:sp>
        <p:nvSpPr>
          <p:cNvPr id="46086" name="Rectangle 2"/>
          <p:cNvSpPr>
            <a:spLocks noGrp="1" noRot="1" noChangeAspect="1" noChangeArrowheads="1" noTextEdit="1"/>
          </p:cNvSpPr>
          <p:nvPr>
            <p:ph type="sldImg"/>
          </p:nvPr>
        </p:nvSpPr>
        <p:spPr>
          <a:ln/>
        </p:spPr>
      </p:sp>
      <p:sp>
        <p:nvSpPr>
          <p:cNvPr id="46087" name="Rectangle 3"/>
          <p:cNvSpPr>
            <a:spLocks noGrp="1" noChangeArrowheads="1"/>
          </p:cNvSpPr>
          <p:nvPr>
            <p:ph type="body" idx="1"/>
          </p:nvPr>
        </p:nvSpPr>
        <p:spPr>
          <a:noFill/>
          <a:ln/>
        </p:spPr>
        <p:txBody>
          <a:bodyPr/>
          <a:lstStyle/>
          <a:p>
            <a:r>
              <a:rPr lang="en-US" smtClean="0"/>
              <a:t>Professor, </a:t>
            </a:r>
          </a:p>
          <a:p>
            <a:r>
              <a:rPr lang="en-US" smtClean="0"/>
              <a:t>Attached is the image I showed you after class displaying product distribution across the US for a major appliance manufacturer. Again, my client used this map along with other information to make decisions about where to offer premium service operations. Please feel free to share this with the class as long as we keep the name of the company confidential.</a:t>
            </a:r>
          </a:p>
          <a:p>
            <a:r>
              <a:rPr lang="en-US" smtClean="0"/>
              <a:t>Cheers,</a:t>
            </a:r>
          </a:p>
          <a:p>
            <a:r>
              <a:rPr lang="en-US" smtClean="0"/>
              <a:t>Michael Loesel</a:t>
            </a:r>
          </a:p>
          <a:p>
            <a:r>
              <a:rPr lang="en-US" smtClean="0"/>
              <a:t>________________________________________________</a:t>
            </a:r>
          </a:p>
          <a:p>
            <a:r>
              <a:rPr lang="en-US" smtClean="0"/>
              <a:t>Michael D. Loesel</a:t>
            </a:r>
          </a:p>
          <a:p>
            <a:r>
              <a:rPr lang="en-US" smtClean="0"/>
              <a:t>mloesel2007@kellogg.northwestern.edu</a:t>
            </a:r>
          </a:p>
          <a:p>
            <a:r>
              <a:rPr lang="en-US" smtClean="0"/>
              <a:t>Kellogg School of Management</a:t>
            </a:r>
          </a:p>
          <a:p>
            <a:r>
              <a:rPr lang="en-US" smtClean="0"/>
              <a:t>Northwestern University</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hdr" sz="quarter"/>
          </p:nvPr>
        </p:nvSpPr>
        <p:spPr>
          <a:noFill/>
        </p:spPr>
        <p:txBody>
          <a:bodyPr/>
          <a:lstStyle/>
          <a:p>
            <a:pPr defTabSz="976313"/>
            <a:r>
              <a:rPr lang="en-US">
                <a:solidFill>
                  <a:prstClr val="black"/>
                </a:solidFill>
              </a:rPr>
              <a:t>OPNS454 Week 4: Capacity Timing and Location</a:t>
            </a:r>
          </a:p>
        </p:txBody>
      </p:sp>
      <p:sp>
        <p:nvSpPr>
          <p:cNvPr id="50179" name="Rectangle 3"/>
          <p:cNvSpPr>
            <a:spLocks noGrp="1" noChangeArrowheads="1"/>
          </p:cNvSpPr>
          <p:nvPr>
            <p:ph type="dt" sz="quarter" idx="1"/>
          </p:nvPr>
        </p:nvSpPr>
        <p:spPr>
          <a:noFill/>
        </p:spPr>
        <p:txBody>
          <a:bodyPr/>
          <a:lstStyle/>
          <a:p>
            <a:pPr defTabSz="976313"/>
            <a:fld id="{F9776053-1880-46EE-877E-E8504C4C4B59}" type="datetime1">
              <a:rPr lang="en-US">
                <a:solidFill>
                  <a:prstClr val="black"/>
                </a:solidFill>
              </a:rPr>
              <a:pPr defTabSz="976313"/>
              <a:t>2/6/2012</a:t>
            </a:fld>
            <a:endParaRPr lang="en-US">
              <a:solidFill>
                <a:prstClr val="black"/>
              </a:solidFill>
            </a:endParaRPr>
          </a:p>
        </p:txBody>
      </p:sp>
      <p:sp>
        <p:nvSpPr>
          <p:cNvPr id="50180" name="Rectangle 6"/>
          <p:cNvSpPr>
            <a:spLocks noGrp="1" noChangeArrowheads="1"/>
          </p:cNvSpPr>
          <p:nvPr>
            <p:ph type="ftr" sz="quarter" idx="4"/>
          </p:nvPr>
        </p:nvSpPr>
        <p:spPr>
          <a:noFill/>
        </p:spPr>
        <p:txBody>
          <a:bodyPr/>
          <a:lstStyle/>
          <a:p>
            <a:pPr defTabSz="976313"/>
            <a:r>
              <a:rPr lang="en-US">
                <a:solidFill>
                  <a:prstClr val="black"/>
                </a:solidFill>
              </a:rPr>
              <a:t>© Van Mieghem</a:t>
            </a:r>
          </a:p>
        </p:txBody>
      </p:sp>
      <p:sp>
        <p:nvSpPr>
          <p:cNvPr id="50181" name="Rectangle 7"/>
          <p:cNvSpPr>
            <a:spLocks noGrp="1" noChangeArrowheads="1"/>
          </p:cNvSpPr>
          <p:nvPr>
            <p:ph type="sldNum" sz="quarter" idx="5"/>
          </p:nvPr>
        </p:nvSpPr>
        <p:spPr>
          <a:noFill/>
        </p:spPr>
        <p:txBody>
          <a:bodyPr/>
          <a:lstStyle/>
          <a:p>
            <a:pPr defTabSz="976313"/>
            <a:fld id="{B5397205-78B2-44DA-A926-D6FF28DA6560}" type="slidenum">
              <a:rPr lang="en-US">
                <a:solidFill>
                  <a:prstClr val="black"/>
                </a:solidFill>
              </a:rPr>
              <a:pPr defTabSz="976313"/>
              <a:t>28</a:t>
            </a:fld>
            <a:endParaRPr lang="en-US">
              <a:solidFill>
                <a:prstClr val="black"/>
              </a:solidFill>
            </a:endParaRPr>
          </a:p>
        </p:txBody>
      </p:sp>
      <p:sp>
        <p:nvSpPr>
          <p:cNvPr id="50182" name="Slide Image Placeholder 11"/>
          <p:cNvSpPr>
            <a:spLocks noGrp="1" noRot="1" noChangeAspect="1" noTextEdit="1"/>
          </p:cNvSpPr>
          <p:nvPr>
            <p:ph type="sldImg"/>
          </p:nvPr>
        </p:nvSpPr>
        <p:spPr>
          <a:ln/>
        </p:spPr>
      </p:sp>
      <p:sp>
        <p:nvSpPr>
          <p:cNvPr id="50183" name="Notes Placeholder 12"/>
          <p:cNvSpPr>
            <a:spLocks noGrp="1"/>
          </p:cNvSpPr>
          <p:nvPr>
            <p:ph type="body" idx="1"/>
          </p:nvPr>
        </p:nvSpPr>
        <p:spPr>
          <a:noFill/>
          <a:ln/>
        </p:spPr>
        <p:txBody>
          <a:bodyPr/>
          <a:lstStyle/>
          <a:p>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hdr" sz="quarter"/>
          </p:nvPr>
        </p:nvSpPr>
        <p:spPr>
          <a:noFill/>
        </p:spPr>
        <p:txBody>
          <a:bodyPr/>
          <a:lstStyle/>
          <a:p>
            <a:pPr defTabSz="976313"/>
            <a:r>
              <a:rPr lang="en-US">
                <a:solidFill>
                  <a:prstClr val="black"/>
                </a:solidFill>
              </a:rPr>
              <a:t>OPNS454 Week 4: Capacity Timing and Location</a:t>
            </a:r>
          </a:p>
        </p:txBody>
      </p:sp>
      <p:sp>
        <p:nvSpPr>
          <p:cNvPr id="41987" name="Rectangle 3"/>
          <p:cNvSpPr>
            <a:spLocks noGrp="1" noChangeArrowheads="1"/>
          </p:cNvSpPr>
          <p:nvPr>
            <p:ph type="dt" sz="quarter" idx="1"/>
          </p:nvPr>
        </p:nvSpPr>
        <p:spPr>
          <a:noFill/>
        </p:spPr>
        <p:txBody>
          <a:bodyPr/>
          <a:lstStyle/>
          <a:p>
            <a:pPr defTabSz="976313"/>
            <a:fld id="{187A1A9E-D836-4AAE-8989-B916E63B9468}" type="datetime1">
              <a:rPr lang="en-US">
                <a:solidFill>
                  <a:prstClr val="black"/>
                </a:solidFill>
              </a:rPr>
              <a:pPr defTabSz="976313"/>
              <a:t>2/6/2012</a:t>
            </a:fld>
            <a:endParaRPr lang="en-US">
              <a:solidFill>
                <a:prstClr val="black"/>
              </a:solidFill>
            </a:endParaRPr>
          </a:p>
        </p:txBody>
      </p:sp>
      <p:sp>
        <p:nvSpPr>
          <p:cNvPr id="41988" name="Rectangle 6"/>
          <p:cNvSpPr>
            <a:spLocks noGrp="1" noChangeArrowheads="1"/>
          </p:cNvSpPr>
          <p:nvPr>
            <p:ph type="ftr" sz="quarter" idx="4"/>
          </p:nvPr>
        </p:nvSpPr>
        <p:spPr>
          <a:noFill/>
        </p:spPr>
        <p:txBody>
          <a:bodyPr/>
          <a:lstStyle/>
          <a:p>
            <a:pPr defTabSz="976313"/>
            <a:r>
              <a:rPr lang="en-US">
                <a:solidFill>
                  <a:prstClr val="black"/>
                </a:solidFill>
              </a:rPr>
              <a:t>© Van Mieghem</a:t>
            </a:r>
          </a:p>
        </p:txBody>
      </p:sp>
      <p:sp>
        <p:nvSpPr>
          <p:cNvPr id="41989" name="Rectangle 7"/>
          <p:cNvSpPr>
            <a:spLocks noGrp="1" noChangeArrowheads="1"/>
          </p:cNvSpPr>
          <p:nvPr>
            <p:ph type="sldNum" sz="quarter" idx="5"/>
          </p:nvPr>
        </p:nvSpPr>
        <p:spPr>
          <a:noFill/>
        </p:spPr>
        <p:txBody>
          <a:bodyPr/>
          <a:lstStyle/>
          <a:p>
            <a:pPr defTabSz="976313"/>
            <a:fld id="{BBC9328C-CAF1-4487-8455-3DA3DB670445}" type="slidenum">
              <a:rPr lang="en-US">
                <a:solidFill>
                  <a:prstClr val="black"/>
                </a:solidFill>
              </a:rPr>
              <a:pPr defTabSz="976313"/>
              <a:t>29</a:t>
            </a:fld>
            <a:endParaRPr lang="en-US">
              <a:solidFill>
                <a:prstClr val="black"/>
              </a:solidFill>
            </a:endParaRPr>
          </a:p>
        </p:txBody>
      </p:sp>
      <p:sp>
        <p:nvSpPr>
          <p:cNvPr id="41990"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41991" name="Rectangle 3"/>
          <p:cNvSpPr>
            <a:spLocks noGrp="1" noChangeArrowheads="1"/>
          </p:cNvSpPr>
          <p:nvPr>
            <p:ph type="body" idx="1"/>
          </p:nvPr>
        </p:nvSpPr>
        <p:spPr>
          <a:noFill/>
          <a:ln/>
        </p:spPr>
        <p:txBody>
          <a:bodyPr/>
          <a:lstStyle/>
          <a:p>
            <a:r>
              <a:rPr lang="en-US" smtClean="0"/>
              <a:t>Hi Prof. v. Mieghem:  You asked me to send you a story I brought up last class. When we talked about the Cargolifter Zeppelins, you asked me to talk about this company. My association with Cargolifter was that the unions at Audi were afraid of it. They thought that as long as VW invested in the large steel presses in Germany, there will be automotive manufacturing. But Cargolifter would actually give them the option to transport even those heavy presses to other sites, e.g., in Eastern Europe. So they were glad to see the company go bankrupt.  --Best, Sebastian Bachmann, MBA/MEM 2007,  sbachmann2007@kellogg.northwestern.edu</a:t>
            </a:r>
          </a:p>
          <a:p>
            <a:endParaRPr lang="en-US" smtClean="0"/>
          </a:p>
          <a:p>
            <a:pPr>
              <a:lnSpc>
                <a:spcPct val="90000"/>
              </a:lnSpc>
            </a:pPr>
            <a:r>
              <a:rPr lang="en-US" smtClean="0"/>
              <a:t>Airships, also called </a:t>
            </a:r>
            <a:r>
              <a:rPr lang="en-US" b="1" smtClean="0"/>
              <a:t>dirigibles</a:t>
            </a:r>
            <a:r>
              <a:rPr lang="en-US" smtClean="0"/>
              <a:t>, served as an alternative to transoceanic travel by boat in the early 1900s. However, the future of dirigibles as transportation vehicles ended when the </a:t>
            </a:r>
            <a:r>
              <a:rPr lang="en-US" b="1" smtClean="0"/>
              <a:t>Hindenburg</a:t>
            </a:r>
            <a:r>
              <a:rPr lang="en-US" smtClean="0"/>
              <a:t>, a giant hydrogen-filled dirigible, burst into flames over Lakehurst, N.J., in 1937. Once </a:t>
            </a:r>
            <a:r>
              <a:rPr lang="en-US" smtClean="0">
                <a:hlinkClick r:id="rId3"/>
              </a:rPr>
              <a:t>airplanes</a:t>
            </a:r>
            <a:r>
              <a:rPr lang="en-US" smtClean="0"/>
              <a:t> were recognized as safe for passenger travel, few saw a need for commercial airships. </a:t>
            </a:r>
          </a:p>
          <a:p>
            <a:pPr>
              <a:lnSpc>
                <a:spcPct val="90000"/>
              </a:lnSpc>
            </a:pPr>
            <a:endParaRPr lang="en-US" smtClean="0"/>
          </a:p>
          <a:p>
            <a:pPr>
              <a:lnSpc>
                <a:spcPct val="90000"/>
              </a:lnSpc>
            </a:pPr>
            <a:r>
              <a:rPr lang="en-US" smtClean="0"/>
              <a:t>Most airships you see today are used as flying billboards, like the </a:t>
            </a:r>
            <a:r>
              <a:rPr lang="en-US" smtClean="0">
                <a:hlinkClick r:id="rId4"/>
              </a:rPr>
              <a:t>Goodyear</a:t>
            </a:r>
            <a:r>
              <a:rPr lang="en-US" smtClean="0"/>
              <a:t> or </a:t>
            </a:r>
            <a:r>
              <a:rPr lang="en-US" smtClean="0">
                <a:hlinkClick r:id="rId5"/>
              </a:rPr>
              <a:t>Fuji</a:t>
            </a:r>
            <a:r>
              <a:rPr lang="en-US" smtClean="0"/>
              <a:t> blimps you see hovering above major sporting events. But airships may soon provide more than advertising. One German company is bringing back the mammoth dirigibles of the early 20th century to fill a niche in the transportation industry. </a:t>
            </a:r>
            <a:r>
              <a:rPr lang="en-US" smtClean="0">
                <a:hlinkClick r:id="rId6"/>
              </a:rPr>
              <a:t>CargoLifter AG</a:t>
            </a:r>
            <a:r>
              <a:rPr lang="en-US" smtClean="0"/>
              <a:t> is investing in the idea that dirigibles have an advantage over other forms of transportation. </a:t>
            </a:r>
            <a:r>
              <a:rPr lang="en-US" smtClean="0">
                <a:solidFill>
                  <a:srgbClr val="FF0000"/>
                </a:solidFill>
              </a:rPr>
              <a:t>The company says that its giant </a:t>
            </a:r>
            <a:r>
              <a:rPr lang="en-US" b="1" smtClean="0">
                <a:solidFill>
                  <a:srgbClr val="FF0000"/>
                </a:solidFill>
              </a:rPr>
              <a:t>CL 160</a:t>
            </a:r>
            <a:r>
              <a:rPr lang="en-US" smtClean="0">
                <a:solidFill>
                  <a:srgbClr val="FF0000"/>
                </a:solidFill>
              </a:rPr>
              <a:t> airship can reach areas that are too difficult to reach by train, truck or current cargo ships. And they can haul more cargo than even the biggest heavy-cargo-transport military </a:t>
            </a:r>
            <a:r>
              <a:rPr lang="en-US" smtClean="0">
                <a:solidFill>
                  <a:srgbClr val="FF0000"/>
                </a:solidFill>
                <a:hlinkClick r:id="rId3"/>
              </a:rPr>
              <a:t>airplanes</a:t>
            </a:r>
            <a:r>
              <a:rPr lang="en-US" smtClean="0">
                <a:solidFill>
                  <a:srgbClr val="FF0000"/>
                </a:solidFill>
              </a:rPr>
              <a:t>. </a:t>
            </a:r>
          </a:p>
          <a:p>
            <a:pPr>
              <a:lnSpc>
                <a:spcPct val="90000"/>
              </a:lnSpc>
            </a:pPr>
            <a:endParaRPr lang="en-US" smtClean="0"/>
          </a:p>
          <a:p>
            <a:pPr>
              <a:lnSpc>
                <a:spcPct val="90000"/>
              </a:lnSpc>
            </a:pPr>
            <a:r>
              <a:rPr lang="en-US" smtClean="0"/>
              <a:t>The CL 160 Structure</a:t>
            </a:r>
            <a:br>
              <a:rPr lang="en-US" smtClean="0"/>
            </a:br>
            <a:r>
              <a:rPr lang="en-US" smtClean="0"/>
              <a:t>It seems only appropriate that a company located just a few miles south of Berlin would be responsible for breathing new life into the airship. After all, it was German </a:t>
            </a:r>
            <a:r>
              <a:rPr lang="en-US" b="1" smtClean="0"/>
              <a:t>Count Ferdinand von Zeppelin</a:t>
            </a:r>
            <a:r>
              <a:rPr lang="en-US" smtClean="0"/>
              <a:t> who first flew a dirigible in 1900, which is how airships came to be called "zeppelins." CargoLifter's CL 160 airship design harkens back to the time of those early zeppelins; but the company has incorporated some exciting new technology. The overall size of the CL 160 is overwhelming. </a:t>
            </a:r>
            <a:r>
              <a:rPr lang="en-US" smtClean="0">
                <a:solidFill>
                  <a:srgbClr val="FF0000"/>
                </a:solidFill>
              </a:rPr>
              <a:t>Nearly three football fields in length, it can easily swallow four of Goodyear's largest blimps</a:t>
            </a:r>
            <a:r>
              <a:rPr lang="en-US" smtClean="0"/>
              <a:t>. The airship is 853 feet (260 meters) long and has a maximum diameter of 213 feet (65 m). While the Hindenburg was filled with hydrogen, which is flammable, the CL 160 will hold more than 19 million cubic feet (550,000 cubic meters) of non-inflammable helium gas. Here are the basic components of the CL 160…</a:t>
            </a:r>
          </a:p>
          <a:p>
            <a:pPr>
              <a:lnSpc>
                <a:spcPct val="90000"/>
              </a:lnSpc>
            </a:pPr>
            <a:r>
              <a:rPr lang="en-US" smtClean="0"/>
              <a:t>Hangar</a:t>
            </a:r>
            <a:br>
              <a:rPr lang="en-US" smtClean="0"/>
            </a:br>
            <a:r>
              <a:rPr lang="en-US" smtClean="0"/>
              <a:t>In November 2000, CargoLifter completed the hangar that will house the CL 160 airship. As you can imagine, the hangar has to be enormous to house such an airship. The hangar in Brand, Germany, is one of the largest self-supporting hangars in the world. It is about 1,200 feet (360 m) long, 700 feet (210 m) wide and 350 feet (107 m) tall. </a:t>
            </a:r>
            <a:r>
              <a:rPr lang="en-US" smtClean="0">
                <a:solidFill>
                  <a:srgbClr val="FF0000"/>
                </a:solidFill>
              </a:rPr>
              <a:t>Das ist so groß, dass die Freiheitsstatue von New York (93 m) darin stehen und der Eiffelturm von Paris (322 m) darin liegen könnte.</a:t>
            </a:r>
            <a:endParaRPr lang="en-US" smtClean="0"/>
          </a:p>
          <a:p>
            <a:pPr>
              <a:lnSpc>
                <a:spcPct val="90000"/>
              </a:lnSpc>
            </a:pPr>
            <a:r>
              <a:rPr lang="en-US" smtClean="0"/>
              <a:t>Business:</a:t>
            </a:r>
          </a:p>
          <a:p>
            <a:pPr>
              <a:lnSpc>
                <a:spcPct val="90000"/>
              </a:lnSpc>
            </a:pPr>
            <a:r>
              <a:rPr lang="en-US" smtClean="0"/>
              <a:t>CargoLifter says the CL 160 isn't designed to take the place of other cargo transport vehicles, such as trucks, trains or </a:t>
            </a:r>
            <a:r>
              <a:rPr lang="en-US" smtClean="0">
                <a:hlinkClick r:id="rId3"/>
              </a:rPr>
              <a:t>airplanes</a:t>
            </a:r>
            <a:r>
              <a:rPr lang="en-US" smtClean="0"/>
              <a:t>. Instead, the airship will supplement those conventional means when it is necessary to get large cargo to hard-to-reach locations. </a:t>
            </a:r>
          </a:p>
          <a:p>
            <a:pPr>
              <a:lnSpc>
                <a:spcPct val="90000"/>
              </a:lnSpc>
            </a:pPr>
            <a:r>
              <a:rPr lang="en-US" smtClean="0"/>
              <a:t>CargoLifter hopes to have its first airship finished by 2002, with a multi-ship fleet circling the globe two years later. The company plans to build about four airships per year beginning in 2004. The ships will be manufactured in Brand, Germany. In October, the company announced that it will build a second plant in New Bern, N.C., which will be completed by 2005. </a:t>
            </a:r>
          </a:p>
          <a:p>
            <a:pPr>
              <a:lnSpc>
                <a:spcPct val="90000"/>
              </a:lnSpc>
            </a:pPr>
            <a:r>
              <a:rPr lang="en-US" smtClean="0"/>
              <a:t>Update: CargoLifter went bankrupt in May 2002, and its hangar is now home to “Tropical Islands Resort.”</a:t>
            </a:r>
          </a:p>
          <a:p>
            <a:pPr>
              <a:lnSpc>
                <a:spcPct val="90000"/>
              </a:lnSpc>
            </a:pPr>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a:ln/>
        </p:spPr>
      </p:sp>
      <p:sp>
        <p:nvSpPr>
          <p:cNvPr id="81923" name="Notes Placeholder 2"/>
          <p:cNvSpPr>
            <a:spLocks noGrp="1"/>
          </p:cNvSpPr>
          <p:nvPr>
            <p:ph type="body" idx="1"/>
          </p:nvPr>
        </p:nvSpPr>
        <p:spPr>
          <a:noFill/>
          <a:ln/>
        </p:spPr>
        <p:txBody>
          <a:bodyPr/>
          <a:lstStyle/>
          <a:p>
            <a:r>
              <a:rPr lang="en-US" dirty="0" smtClean="0"/>
              <a:t>Use to highlight:</a:t>
            </a:r>
          </a:p>
          <a:p>
            <a:endParaRPr lang="en-US" dirty="0" smtClean="0"/>
          </a:p>
          <a:p>
            <a:pPr marL="228600" indent="-228600">
              <a:buAutoNum type="arabicPeriod"/>
            </a:pPr>
            <a:r>
              <a:rPr lang="en-US" dirty="0" smtClean="0"/>
              <a:t>Access to capital: “Chinese companies can play a patient game b/c they have big</a:t>
            </a:r>
            <a:r>
              <a:rPr lang="en-US" baseline="0" dirty="0" smtClean="0"/>
              <a:t> backing from China’s </a:t>
            </a:r>
            <a:r>
              <a:rPr lang="en-US" baseline="0" dirty="0" err="1" smtClean="0"/>
              <a:t>gvmt</a:t>
            </a:r>
            <a:r>
              <a:rPr lang="en-US" baseline="0" dirty="0" smtClean="0"/>
              <a:t> in the form of low-interest loans and other blandishments.”</a:t>
            </a:r>
          </a:p>
          <a:p>
            <a:pPr marL="228600" indent="-228600">
              <a:buAutoNum type="arabicPeriod"/>
            </a:pPr>
            <a:r>
              <a:rPr lang="en-US" baseline="0" dirty="0" smtClean="0"/>
              <a:t>Wind already is a global business: market leaders GE, </a:t>
            </a:r>
            <a:r>
              <a:rPr lang="en-US" baseline="0" dirty="0" err="1" smtClean="0"/>
              <a:t>Vestas</a:t>
            </a:r>
            <a:r>
              <a:rPr lang="en-US" baseline="0" dirty="0" smtClean="0"/>
              <a:t> (Denmark), Siemens (Germany), Mitsubishi (Japan) and </a:t>
            </a:r>
            <a:r>
              <a:rPr lang="en-US" baseline="0" dirty="0" err="1" smtClean="0"/>
              <a:t>Suzlon</a:t>
            </a:r>
            <a:r>
              <a:rPr lang="en-US" baseline="0" dirty="0" smtClean="0"/>
              <a:t> (India).</a:t>
            </a:r>
          </a:p>
          <a:p>
            <a:pPr marL="228600" indent="-228600">
              <a:buAutoNum type="arabicPeriod"/>
            </a:pPr>
            <a:r>
              <a:rPr lang="en-US" baseline="0" dirty="0" smtClean="0"/>
              <a:t>Customer stickiness: “similar to Japanese carmakers setting up </a:t>
            </a:r>
            <a:r>
              <a:rPr lang="en-US" baseline="0" dirty="0" err="1" smtClean="0"/>
              <a:t>american</a:t>
            </a:r>
            <a:r>
              <a:rPr lang="en-US" baseline="0" dirty="0" smtClean="0"/>
              <a:t> operations to “create jobs here and invest in the US”.  Also price impact of “made in China”</a:t>
            </a:r>
          </a:p>
          <a:p>
            <a:pPr marL="228600" indent="-228600">
              <a:buAutoNum type="arabicPeriod"/>
            </a:pPr>
            <a:r>
              <a:rPr lang="en-US" baseline="0" dirty="0" err="1" smtClean="0"/>
              <a:t>Offshoring</a:t>
            </a:r>
            <a:r>
              <a:rPr lang="en-US" baseline="0" dirty="0" smtClean="0"/>
              <a:t>: it already is a global network yet still huge labor cost differences.</a:t>
            </a:r>
          </a:p>
          <a:p>
            <a:pPr marL="228600" indent="-228600">
              <a:buAutoNum type="arabicPeriod"/>
            </a:pPr>
            <a:endParaRPr lang="en-US" dirty="0" smtClean="0"/>
          </a:p>
        </p:txBody>
      </p:sp>
      <p:sp>
        <p:nvSpPr>
          <p:cNvPr id="81924" name="Header Placeholder 3"/>
          <p:cNvSpPr>
            <a:spLocks noGrp="1"/>
          </p:cNvSpPr>
          <p:nvPr>
            <p:ph type="hdr" sz="quarter"/>
          </p:nvPr>
        </p:nvSpPr>
        <p:spPr>
          <a:noFill/>
        </p:spPr>
        <p:txBody>
          <a:bodyPr/>
          <a:lstStyle/>
          <a:p>
            <a:r>
              <a:rPr lang="en-US" dirty="0">
                <a:solidFill>
                  <a:srgbClr val="000000"/>
                </a:solidFill>
              </a:rPr>
              <a:t>Operations Strategy Week #1: Concept &amp; Framework</a:t>
            </a:r>
          </a:p>
        </p:txBody>
      </p:sp>
      <p:sp>
        <p:nvSpPr>
          <p:cNvPr id="81925" name="Date Placeholder 4"/>
          <p:cNvSpPr>
            <a:spLocks noGrp="1"/>
          </p:cNvSpPr>
          <p:nvPr>
            <p:ph type="dt" sz="quarter" idx="1"/>
          </p:nvPr>
        </p:nvSpPr>
        <p:spPr>
          <a:noFill/>
        </p:spPr>
        <p:txBody>
          <a:bodyPr/>
          <a:lstStyle/>
          <a:p>
            <a:fld id="{9791DDCF-3B44-482D-BB27-032E9ABE239E}" type="datetime1">
              <a:rPr lang="en-US">
                <a:solidFill>
                  <a:srgbClr val="000000"/>
                </a:solidFill>
              </a:rPr>
              <a:pPr/>
              <a:t>2/6/2012</a:t>
            </a:fld>
            <a:endParaRPr lang="en-US" dirty="0">
              <a:solidFill>
                <a:srgbClr val="000000"/>
              </a:solidFill>
            </a:endParaRPr>
          </a:p>
        </p:txBody>
      </p:sp>
      <p:sp>
        <p:nvSpPr>
          <p:cNvPr id="81926" name="Footer Placeholder 5"/>
          <p:cNvSpPr>
            <a:spLocks noGrp="1"/>
          </p:cNvSpPr>
          <p:nvPr>
            <p:ph type="ftr" sz="quarter" idx="4"/>
          </p:nvPr>
        </p:nvSpPr>
        <p:spPr>
          <a:noFill/>
        </p:spPr>
        <p:txBody>
          <a:bodyPr/>
          <a:lstStyle/>
          <a:p>
            <a:r>
              <a:rPr lang="en-US" dirty="0">
                <a:solidFill>
                  <a:srgbClr val="000000"/>
                </a:solidFill>
              </a:rPr>
              <a:t>© Van Mieghem</a:t>
            </a:r>
          </a:p>
        </p:txBody>
      </p:sp>
      <p:sp>
        <p:nvSpPr>
          <p:cNvPr id="81927" name="Slide Number Placeholder 6"/>
          <p:cNvSpPr>
            <a:spLocks noGrp="1"/>
          </p:cNvSpPr>
          <p:nvPr>
            <p:ph type="sldNum" sz="quarter" idx="5"/>
          </p:nvPr>
        </p:nvSpPr>
        <p:spPr>
          <a:noFill/>
        </p:spPr>
        <p:txBody>
          <a:bodyPr/>
          <a:lstStyle/>
          <a:p>
            <a:fld id="{64CCA248-0EC3-468E-ABAA-1AD3AA82B91D}" type="slidenum">
              <a:rPr lang="en-US">
                <a:solidFill>
                  <a:srgbClr val="000000"/>
                </a:solidFill>
              </a:rPr>
              <a:pPr/>
              <a:t>30</a:t>
            </a:fld>
            <a:endParaRPr lang="en-US" dirty="0">
              <a:solidFill>
                <a:srgbClr val="000000"/>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hdr" sz="quarter"/>
          </p:nvPr>
        </p:nvSpPr>
        <p:spPr>
          <a:noFill/>
        </p:spPr>
        <p:txBody>
          <a:bodyPr/>
          <a:lstStyle/>
          <a:p>
            <a:pPr defTabSz="974582"/>
            <a:r>
              <a:rPr lang="en-US" dirty="0" smtClean="0"/>
              <a:t>OPNS454 Class #4: Capacity Timing, Type and Location (Flexible Technology at Eli Lilly)</a:t>
            </a:r>
          </a:p>
        </p:txBody>
      </p:sp>
      <p:sp>
        <p:nvSpPr>
          <p:cNvPr id="36867" name="Rectangle 3"/>
          <p:cNvSpPr>
            <a:spLocks noGrp="1" noChangeArrowheads="1"/>
          </p:cNvSpPr>
          <p:nvPr>
            <p:ph type="dt" sz="quarter" idx="1"/>
          </p:nvPr>
        </p:nvSpPr>
        <p:spPr>
          <a:noFill/>
        </p:spPr>
        <p:txBody>
          <a:bodyPr/>
          <a:lstStyle/>
          <a:p>
            <a:pPr defTabSz="974582"/>
            <a:fld id="{63CD82EA-638F-4E82-B6BE-51166FB93604}" type="datetime1">
              <a:rPr lang="en-US" smtClean="0"/>
              <a:pPr defTabSz="974582"/>
              <a:t>2/6/2012</a:t>
            </a:fld>
            <a:endParaRPr lang="en-US" dirty="0" smtClean="0"/>
          </a:p>
        </p:txBody>
      </p:sp>
      <p:sp>
        <p:nvSpPr>
          <p:cNvPr id="36868" name="Rectangle 6"/>
          <p:cNvSpPr>
            <a:spLocks noGrp="1" noChangeArrowheads="1"/>
          </p:cNvSpPr>
          <p:nvPr>
            <p:ph type="ftr" sz="quarter" idx="4"/>
          </p:nvPr>
        </p:nvSpPr>
        <p:spPr>
          <a:noFill/>
        </p:spPr>
        <p:txBody>
          <a:bodyPr/>
          <a:lstStyle/>
          <a:p>
            <a:pPr defTabSz="974582"/>
            <a:r>
              <a:rPr lang="en-US" dirty="0" smtClean="0"/>
              <a:t>© Van Mieghem</a:t>
            </a:r>
          </a:p>
        </p:txBody>
      </p:sp>
      <p:sp>
        <p:nvSpPr>
          <p:cNvPr id="36869" name="Rectangle 7"/>
          <p:cNvSpPr>
            <a:spLocks noGrp="1" noChangeArrowheads="1"/>
          </p:cNvSpPr>
          <p:nvPr>
            <p:ph type="sldNum" sz="quarter" idx="5"/>
          </p:nvPr>
        </p:nvSpPr>
        <p:spPr>
          <a:noFill/>
        </p:spPr>
        <p:txBody>
          <a:bodyPr/>
          <a:lstStyle/>
          <a:p>
            <a:pPr defTabSz="974582"/>
            <a:fld id="{C3DE46D6-8CD1-4070-BB1C-7649540D0FBE}" type="slidenum">
              <a:rPr lang="en-US" smtClean="0"/>
              <a:pPr defTabSz="974582"/>
              <a:t>3</a:t>
            </a:fld>
            <a:endParaRPr lang="en-US" dirty="0" smtClean="0"/>
          </a:p>
        </p:txBody>
      </p:sp>
      <p:sp>
        <p:nvSpPr>
          <p:cNvPr id="36870"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36871" name="Rectangle 3"/>
          <p:cNvSpPr>
            <a:spLocks noGrp="1" noChangeArrowheads="1"/>
          </p:cNvSpPr>
          <p:nvPr>
            <p:ph type="body" idx="1"/>
          </p:nvPr>
        </p:nvSpPr>
        <p:spPr>
          <a:noFill/>
          <a:ln/>
        </p:spPr>
        <p:txBody>
          <a:bodyPr/>
          <a:lstStyle/>
          <a:p>
            <a:pPr marL="234915" indent="-234915">
              <a:buClr>
                <a:srgbClr val="FF3300"/>
              </a:buClr>
            </a:pPr>
            <a:r>
              <a:rPr lang="en-US" dirty="0" smtClean="0"/>
              <a:t>Next year: put this slide in after summary of flex valuation and types (as lead in to how to improve trade-offs)</a:t>
            </a:r>
          </a:p>
          <a:p>
            <a:pPr marL="234915" indent="-234915">
              <a:buClr>
                <a:srgbClr val="FF3300"/>
              </a:buClr>
            </a:pPr>
            <a:endParaRPr lang="en-US" dirty="0" smtClean="0"/>
          </a:p>
          <a:p>
            <a:pPr marL="234915" indent="-234915">
              <a:buClr>
                <a:srgbClr val="FF3300"/>
              </a:buClr>
            </a:pPr>
            <a:r>
              <a:rPr lang="en-US" dirty="0" smtClean="0"/>
              <a:t>How does flex fit with cost and time reduction?</a:t>
            </a:r>
          </a:p>
          <a:p>
            <a:pPr marL="234915" indent="-234915">
              <a:buClr>
                <a:srgbClr val="FF3300"/>
              </a:buClr>
            </a:pPr>
            <a:endParaRPr lang="en-US" dirty="0" smtClean="0"/>
          </a:p>
          <a:p>
            <a:pPr marL="234915" indent="-234915">
              <a:buClr>
                <a:srgbClr val="FF3300"/>
              </a:buClr>
            </a:pPr>
            <a:r>
              <a:rPr lang="en-US" dirty="0" smtClean="0"/>
              <a:t>role of flex plant: either as low-volume plant or as risk-mitigation (launch) plant</a:t>
            </a:r>
          </a:p>
          <a:p>
            <a:pPr marL="234915" indent="-234915">
              <a:buClr>
                <a:srgbClr val="FF3300"/>
              </a:buClr>
            </a:pPr>
            <a:endParaRPr lang="en-US" dirty="0" smtClean="0"/>
          </a:p>
          <a:p>
            <a:pPr marL="234915" indent="-234915">
              <a:buClr>
                <a:srgbClr val="FF3300"/>
              </a:buClr>
            </a:pPr>
            <a:r>
              <a:rPr lang="en-US" dirty="0" smtClean="0"/>
              <a:t>Improve trade-off:</a:t>
            </a:r>
          </a:p>
          <a:p>
            <a:pPr marL="234915" indent="-234915">
              <a:buClr>
                <a:srgbClr val="FF3300"/>
              </a:buClr>
              <a:buFontTx/>
              <a:buChar char="•"/>
            </a:pPr>
            <a:r>
              <a:rPr lang="en-US" dirty="0" smtClean="0"/>
              <a:t> if we go with flexible plants: must decrease cost of flex by:</a:t>
            </a:r>
          </a:p>
          <a:p>
            <a:pPr marL="709509" lvl="1" indent="-234915">
              <a:buClr>
                <a:srgbClr val="FF3300"/>
              </a:buClr>
              <a:buFontTx/>
              <a:buAutoNum type="arabicPeriod"/>
            </a:pPr>
            <a:r>
              <a:rPr lang="en-US" dirty="0" smtClean="0"/>
              <a:t>Technology change: Narrowing the band (adaptable, not completely flexible)</a:t>
            </a:r>
          </a:p>
          <a:p>
            <a:pPr marL="709509" lvl="1" indent="-234915">
              <a:buClr>
                <a:srgbClr val="FF3300"/>
              </a:buClr>
              <a:buFontTx/>
              <a:buAutoNum type="arabicPeriod"/>
            </a:pPr>
            <a:r>
              <a:rPr lang="en-US" dirty="0" smtClean="0"/>
              <a:t>Process improvement: Quicker changeovers (say to 1 week saves us 4 weeks = 8% utilization)</a:t>
            </a:r>
          </a:p>
          <a:p>
            <a:pPr marL="234915" indent="-234915">
              <a:buClr>
                <a:srgbClr val="FF3300"/>
              </a:buClr>
              <a:buFontTx/>
              <a:buChar char="•"/>
            </a:pPr>
            <a:r>
              <a:rPr lang="en-US" dirty="0" smtClean="0"/>
              <a:t>If we go with specialized plants: must decrease T by </a:t>
            </a:r>
            <a:r>
              <a:rPr lang="en-US" b="1" dirty="0" smtClean="0"/>
              <a:t>cutting critical path (project mgt improvement)</a:t>
            </a:r>
            <a:endParaRPr lang="en-US" dirty="0" smtClean="0"/>
          </a:p>
          <a:p>
            <a:pPr marL="709509" lvl="1" indent="-234915">
              <a:buClr>
                <a:srgbClr val="FF3300"/>
              </a:buClr>
              <a:buFontTx/>
              <a:buAutoNum type="arabicPeriod"/>
            </a:pPr>
            <a:r>
              <a:rPr lang="en-US" dirty="0" smtClean="0"/>
              <a:t>Concurrent design and engineering</a:t>
            </a:r>
          </a:p>
          <a:p>
            <a:pPr marL="709509" lvl="1" indent="-234915">
              <a:buClr>
                <a:srgbClr val="FF3300"/>
              </a:buClr>
              <a:buFontTx/>
              <a:buAutoNum type="arabicPeriod"/>
            </a:pPr>
            <a:r>
              <a:rPr lang="en-US" dirty="0" smtClean="0"/>
              <a:t>Modular construction</a:t>
            </a:r>
          </a:p>
          <a:p>
            <a:pPr marL="234915" indent="-234915">
              <a:buClr>
                <a:srgbClr val="FF3300"/>
              </a:buClr>
            </a:pPr>
            <a:endParaRPr lang="en-US" dirty="0" smtClean="0"/>
          </a:p>
          <a:p>
            <a:pPr marL="234915" indent="-234915">
              <a:buClr>
                <a:srgbClr val="FF3300"/>
              </a:buClr>
            </a:pPr>
            <a:r>
              <a:rPr lang="en-US" dirty="0" smtClean="0"/>
              <a:t>Impact on LT capabilities: flexible plants require process improvement skills, whereas specialized plants require cross-functional project improvement skills.  VERY DIFFERENT. </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a:noFill/>
        </p:spPr>
        <p:txBody>
          <a:bodyPr/>
          <a:lstStyle/>
          <a:p>
            <a:pPr defTabSz="974582"/>
            <a:r>
              <a:rPr lang="en-US" dirty="0" smtClean="0"/>
              <a:t>OPNS454 Week 5: Capacity Types and Flexibility</a:t>
            </a:r>
          </a:p>
        </p:txBody>
      </p:sp>
      <p:sp>
        <p:nvSpPr>
          <p:cNvPr id="39939" name="Rectangle 3"/>
          <p:cNvSpPr>
            <a:spLocks noGrp="1" noChangeArrowheads="1"/>
          </p:cNvSpPr>
          <p:nvPr>
            <p:ph type="dt" sz="quarter" idx="1"/>
          </p:nvPr>
        </p:nvSpPr>
        <p:spPr>
          <a:noFill/>
        </p:spPr>
        <p:txBody>
          <a:bodyPr/>
          <a:lstStyle/>
          <a:p>
            <a:pPr defTabSz="974582"/>
            <a:fld id="{40D2B213-4BD2-4203-B640-FD00363F21A1}" type="datetime1">
              <a:rPr lang="en-US" smtClean="0"/>
              <a:pPr defTabSz="974582"/>
              <a:t>2/6/2012</a:t>
            </a:fld>
            <a:endParaRPr lang="en-US" dirty="0" smtClean="0"/>
          </a:p>
        </p:txBody>
      </p:sp>
      <p:sp>
        <p:nvSpPr>
          <p:cNvPr id="39940" name="Rectangle 6"/>
          <p:cNvSpPr>
            <a:spLocks noGrp="1" noChangeArrowheads="1"/>
          </p:cNvSpPr>
          <p:nvPr>
            <p:ph type="ftr" sz="quarter" idx="4"/>
          </p:nvPr>
        </p:nvSpPr>
        <p:spPr>
          <a:noFill/>
        </p:spPr>
        <p:txBody>
          <a:bodyPr/>
          <a:lstStyle/>
          <a:p>
            <a:pPr defTabSz="974582"/>
            <a:r>
              <a:rPr lang="en-US" dirty="0" smtClean="0"/>
              <a:t>© Van Mieghem</a:t>
            </a:r>
          </a:p>
        </p:txBody>
      </p:sp>
      <p:sp>
        <p:nvSpPr>
          <p:cNvPr id="39941" name="Rectangle 7"/>
          <p:cNvSpPr>
            <a:spLocks noGrp="1" noChangeArrowheads="1"/>
          </p:cNvSpPr>
          <p:nvPr>
            <p:ph type="sldNum" sz="quarter" idx="5"/>
          </p:nvPr>
        </p:nvSpPr>
        <p:spPr>
          <a:noFill/>
        </p:spPr>
        <p:txBody>
          <a:bodyPr/>
          <a:lstStyle/>
          <a:p>
            <a:pPr defTabSz="974582"/>
            <a:fld id="{B8E08B8E-6AB7-4C9C-997C-2454F03F883F}" type="slidenum">
              <a:rPr lang="en-US" smtClean="0"/>
              <a:pPr defTabSz="974582"/>
              <a:t>4</a:t>
            </a:fld>
            <a:endParaRPr lang="en-US" dirty="0" smtClean="0"/>
          </a:p>
        </p:txBody>
      </p:sp>
      <p:sp>
        <p:nvSpPr>
          <p:cNvPr id="39942"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39943" name="Rectangle 3"/>
          <p:cNvSpPr>
            <a:spLocks noGrp="1" noChangeArrowheads="1"/>
          </p:cNvSpPr>
          <p:nvPr>
            <p:ph type="body" idx="1"/>
          </p:nvPr>
        </p:nvSpPr>
        <p:spPr>
          <a:noFill/>
          <a:ln/>
        </p:spPr>
        <p:txBody>
          <a:bodyPr/>
          <a:lstStyle/>
          <a:p>
            <a:r>
              <a:rPr lang="en-US" dirty="0" smtClean="0"/>
              <a:t>In the Lilly case, there only was a choice between extremes.  In reality, flexibility really is a spectrum: it depends on changeover times.  In other words: scope-flexibility and agility are interdependent.</a:t>
            </a:r>
          </a:p>
          <a:p>
            <a:endParaRPr lang="en-US" dirty="0" smtClean="0"/>
          </a:p>
          <a:p>
            <a:r>
              <a:rPr lang="en-US" dirty="0" smtClean="0"/>
              <a:t>An adaptable facility:</a:t>
            </a:r>
          </a:p>
          <a:p>
            <a:pPr>
              <a:buFont typeface="Arial" pitchFamily="34" charset="0"/>
              <a:buChar char="•"/>
            </a:pPr>
            <a:r>
              <a:rPr lang="en-US" dirty="0" smtClean="0"/>
              <a:t> is like a dedicated but with an additional set of piping/tooling etc that can cover most (but not all) other product requirements and can be reconfigured quickly for another product.</a:t>
            </a:r>
          </a:p>
          <a:p>
            <a:pPr>
              <a:buFont typeface="Arial" pitchFamily="34" charset="0"/>
              <a:buChar char="•"/>
            </a:pPr>
            <a:r>
              <a:rPr lang="en-US" dirty="0" smtClean="0"/>
              <a:t> reduces the cost of flex by reducing the set of scenarios (parameter ranges) covered but staying adaptable.</a:t>
            </a:r>
          </a:p>
          <a:p>
            <a:endParaRPr lang="en-US" dirty="0" smtClean="0"/>
          </a:p>
          <a:p>
            <a:endParaRPr lang="en-US" dirty="0" smtClean="0"/>
          </a:p>
          <a:p>
            <a:endParaRPr lang="en-US" b="1" dirty="0" smtClean="0"/>
          </a:p>
          <a:p>
            <a:endParaRPr lang="en-US" b="1" dirty="0" smtClean="0"/>
          </a:p>
          <a:p>
            <a:r>
              <a:rPr lang="en-US" b="1" dirty="0" smtClean="0"/>
              <a:t>Good Manufacturing Practice</a:t>
            </a:r>
            <a:r>
              <a:rPr lang="en-US" dirty="0" smtClean="0"/>
              <a:t> is a set of regulations, codes, and guidelines for the </a:t>
            </a:r>
            <a:r>
              <a:rPr lang="en-US" dirty="0" smtClean="0">
                <a:hlinkClick r:id="rId3" tooltip="Manufacture"/>
              </a:rPr>
              <a:t>manufacture</a:t>
            </a:r>
            <a:r>
              <a:rPr lang="en-US" dirty="0" smtClean="0"/>
              <a:t> of drug substances (also known as active pharmaceutical ingredients (APIs)) and drug products (known as medicinal products in Europe), </a:t>
            </a:r>
            <a:r>
              <a:rPr lang="en-US" dirty="0" smtClean="0">
                <a:hlinkClick r:id="rId4" tooltip="Medical devices"/>
              </a:rPr>
              <a:t>medical devices</a:t>
            </a:r>
            <a:r>
              <a:rPr lang="en-US" dirty="0" smtClean="0"/>
              <a:t>, in vivo and in vitro diagnostic products, and foods. In the United States GMPs are referred to as "</a:t>
            </a:r>
            <a:r>
              <a:rPr lang="en-US" dirty="0" err="1" smtClean="0"/>
              <a:t>cGMPs</a:t>
            </a:r>
            <a:r>
              <a:rPr lang="en-US" dirty="0" smtClean="0"/>
              <a:t>" or "current Good Manufacturing Practices" GMP is a term that is </a:t>
            </a:r>
            <a:r>
              <a:rPr lang="en-US" dirty="0" err="1" smtClean="0"/>
              <a:t>recognised</a:t>
            </a:r>
            <a:r>
              <a:rPr lang="en-US" dirty="0" smtClean="0"/>
              <a:t> worldwide for the control and management of manufacturing and quality control testing of pharmaceutical products. </a:t>
            </a:r>
          </a:p>
          <a:p>
            <a:r>
              <a:rPr lang="en-US" dirty="0" smtClean="0"/>
              <a:t>GMPs are enforced in the United States by the </a:t>
            </a:r>
            <a:r>
              <a:rPr lang="en-US" dirty="0" smtClean="0">
                <a:hlinkClick r:id="rId5" tooltip="FDA"/>
              </a:rPr>
              <a:t>FDA</a:t>
            </a:r>
            <a:r>
              <a:rPr lang="en-US" dirty="0" smtClean="0"/>
              <a:t> (Food and Drug Administration); </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hdr" sz="quarter"/>
          </p:nvPr>
        </p:nvSpPr>
        <p:spPr>
          <a:noFill/>
        </p:spPr>
        <p:txBody>
          <a:bodyPr/>
          <a:lstStyle/>
          <a:p>
            <a:pPr defTabSz="974582"/>
            <a:r>
              <a:rPr lang="en-US" dirty="0" smtClean="0"/>
              <a:t>OPNS454 Week 5: Capacity Types and Flexibility</a:t>
            </a:r>
          </a:p>
        </p:txBody>
      </p:sp>
      <p:sp>
        <p:nvSpPr>
          <p:cNvPr id="38915" name="Rectangle 3"/>
          <p:cNvSpPr>
            <a:spLocks noGrp="1" noChangeArrowheads="1"/>
          </p:cNvSpPr>
          <p:nvPr>
            <p:ph type="dt" sz="quarter" idx="1"/>
          </p:nvPr>
        </p:nvSpPr>
        <p:spPr>
          <a:noFill/>
        </p:spPr>
        <p:txBody>
          <a:bodyPr/>
          <a:lstStyle/>
          <a:p>
            <a:pPr defTabSz="974582"/>
            <a:fld id="{9CB2A38C-9F94-4988-8A5A-FD4D9E2355EB}" type="datetime1">
              <a:rPr lang="en-US" smtClean="0"/>
              <a:pPr defTabSz="974582"/>
              <a:t>2/6/2012</a:t>
            </a:fld>
            <a:endParaRPr lang="en-US" dirty="0" smtClean="0"/>
          </a:p>
        </p:txBody>
      </p:sp>
      <p:sp>
        <p:nvSpPr>
          <p:cNvPr id="38916" name="Rectangle 6"/>
          <p:cNvSpPr>
            <a:spLocks noGrp="1" noChangeArrowheads="1"/>
          </p:cNvSpPr>
          <p:nvPr>
            <p:ph type="ftr" sz="quarter" idx="4"/>
          </p:nvPr>
        </p:nvSpPr>
        <p:spPr>
          <a:noFill/>
        </p:spPr>
        <p:txBody>
          <a:bodyPr/>
          <a:lstStyle/>
          <a:p>
            <a:pPr defTabSz="974582"/>
            <a:r>
              <a:rPr lang="en-US" dirty="0" smtClean="0"/>
              <a:t>© Van Mieghem</a:t>
            </a:r>
          </a:p>
        </p:txBody>
      </p:sp>
      <p:sp>
        <p:nvSpPr>
          <p:cNvPr id="38917" name="Rectangle 7"/>
          <p:cNvSpPr>
            <a:spLocks noGrp="1" noChangeArrowheads="1"/>
          </p:cNvSpPr>
          <p:nvPr>
            <p:ph type="sldNum" sz="quarter" idx="5"/>
          </p:nvPr>
        </p:nvSpPr>
        <p:spPr>
          <a:noFill/>
        </p:spPr>
        <p:txBody>
          <a:bodyPr/>
          <a:lstStyle/>
          <a:p>
            <a:pPr defTabSz="974582"/>
            <a:fld id="{0DD03A3E-46E2-4EA7-9CA1-4C1336A8A41C}" type="slidenum">
              <a:rPr lang="en-US" smtClean="0"/>
              <a:pPr defTabSz="974582"/>
              <a:t>5</a:t>
            </a:fld>
            <a:endParaRPr lang="en-US" dirty="0" smtClean="0"/>
          </a:p>
        </p:txBody>
      </p:sp>
      <p:sp>
        <p:nvSpPr>
          <p:cNvPr id="38918"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38919" name="Rectangle 3"/>
          <p:cNvSpPr>
            <a:spLocks noGrp="1" noChangeArrowheads="1"/>
          </p:cNvSpPr>
          <p:nvPr>
            <p:ph type="body" idx="1"/>
          </p:nvPr>
        </p:nvSpPr>
        <p:spPr>
          <a:noFill/>
          <a:ln/>
        </p:spPr>
        <p:txBody>
          <a:bodyPr/>
          <a:lstStyle/>
          <a:p>
            <a:r>
              <a:rPr lang="en-US" dirty="0" smtClean="0"/>
              <a:t>Background on modular:</a:t>
            </a:r>
          </a:p>
          <a:p>
            <a:endParaRPr lang="en-US" dirty="0" smtClean="0"/>
          </a:p>
          <a:p>
            <a:pPr>
              <a:buFontTx/>
              <a:buChar char="•"/>
            </a:pPr>
            <a:r>
              <a:rPr lang="en-US" dirty="0" smtClean="0"/>
              <a:t>Building with modules has been going on ever since the start of the Industrial revolution:</a:t>
            </a:r>
          </a:p>
          <a:p>
            <a:pPr lvl="1">
              <a:buFontTx/>
              <a:buChar char="•"/>
            </a:pPr>
            <a:r>
              <a:rPr lang="en-US" dirty="0" smtClean="0"/>
              <a:t>It combines “pre-build or pre-fabricated” in little chunks</a:t>
            </a:r>
          </a:p>
          <a:p>
            <a:pPr>
              <a:buFontTx/>
              <a:buChar char="•"/>
            </a:pPr>
            <a:endParaRPr lang="en-US" dirty="0" smtClean="0"/>
          </a:p>
          <a:p>
            <a:pPr>
              <a:buFontTx/>
              <a:buChar char="•"/>
            </a:pPr>
            <a:r>
              <a:rPr lang="en-US" dirty="0" smtClean="0"/>
              <a:t>Nearly all modules are produced with lightweight techniques, nowadays and before </a:t>
            </a:r>
          </a:p>
          <a:p>
            <a:pPr>
              <a:buFontTx/>
              <a:buChar char="•"/>
            </a:pPr>
            <a:endParaRPr lang="en-US" dirty="0" smtClean="0"/>
          </a:p>
          <a:p>
            <a:pPr>
              <a:buFontTx/>
              <a:buChar char="•"/>
            </a:pPr>
            <a:r>
              <a:rPr lang="en-US" dirty="0" smtClean="0"/>
              <a:t>Modular builders turn to a market of fast changing decisions </a:t>
            </a:r>
          </a:p>
          <a:p>
            <a:pPr>
              <a:buFontTx/>
              <a:buChar char="•"/>
            </a:pPr>
            <a:endParaRPr lang="en-US" dirty="0" smtClean="0"/>
          </a:p>
          <a:p>
            <a:pPr>
              <a:buFontTx/>
              <a:buChar char="•"/>
            </a:pPr>
            <a:r>
              <a:rPr lang="en-US" dirty="0" smtClean="0"/>
              <a:t>Modular buildings are used for many purposes </a:t>
            </a:r>
          </a:p>
          <a:p>
            <a:pPr lvl="1"/>
            <a:r>
              <a:rPr lang="en-US" dirty="0" smtClean="0"/>
              <a:t>Schools, day nurseries, offices, health care centers, service buildings, multi-family houses, single-family houses, hotels, industrial buildings, offshore modules, process buildings etc</a:t>
            </a:r>
          </a:p>
          <a:p>
            <a:endParaRPr lang="en-US" dirty="0" smtClean="0"/>
          </a:p>
          <a:p>
            <a:r>
              <a:rPr lang="en-US" dirty="0" smtClean="0"/>
              <a:t>NYT 2007: there is now an increase of modular construction for home in New Orleans after </a:t>
            </a:r>
            <a:r>
              <a:rPr lang="en-US" dirty="0" err="1" smtClean="0"/>
              <a:t>Hurrican</a:t>
            </a:r>
            <a:r>
              <a:rPr lang="en-US" dirty="0" smtClean="0"/>
              <a:t> Katrina</a:t>
            </a:r>
          </a:p>
          <a:p>
            <a:endParaRPr lang="en-US" dirty="0" smtClean="0"/>
          </a:p>
          <a:p>
            <a:r>
              <a:rPr lang="en-US" dirty="0" smtClean="0"/>
              <a:t>IF TIME: show from 2:25 to 3:10.</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hdr" sz="quarter"/>
          </p:nvPr>
        </p:nvSpPr>
        <p:spPr>
          <a:noFill/>
        </p:spPr>
        <p:txBody>
          <a:bodyPr/>
          <a:lstStyle/>
          <a:p>
            <a:pPr defTabSz="974582"/>
            <a:r>
              <a:rPr lang="en-US" sz="1200" dirty="0" smtClean="0">
                <a:solidFill>
                  <a:srgbClr val="000000"/>
                </a:solidFill>
                <a:latin typeface="Arial" pitchFamily="34" charset="0"/>
              </a:rPr>
              <a:t>OPNS454 Week 4: Capacity Timing and Location</a:t>
            </a:r>
          </a:p>
        </p:txBody>
      </p:sp>
      <p:sp>
        <p:nvSpPr>
          <p:cNvPr id="37891" name="Rectangle 3"/>
          <p:cNvSpPr>
            <a:spLocks noGrp="1" noChangeArrowheads="1"/>
          </p:cNvSpPr>
          <p:nvPr>
            <p:ph type="dt" sz="quarter" idx="1"/>
          </p:nvPr>
        </p:nvSpPr>
        <p:spPr>
          <a:noFill/>
        </p:spPr>
        <p:txBody>
          <a:bodyPr/>
          <a:lstStyle/>
          <a:p>
            <a:pPr defTabSz="974582"/>
            <a:fld id="{12FBB3C0-9E99-468A-99AC-8FCE1F1017F2}" type="datetime1">
              <a:rPr lang="en-US" sz="1200" smtClean="0">
                <a:solidFill>
                  <a:srgbClr val="000000"/>
                </a:solidFill>
                <a:latin typeface="Arial" pitchFamily="34" charset="0"/>
              </a:rPr>
              <a:pPr defTabSz="974582"/>
              <a:t>2/6/2012</a:t>
            </a:fld>
            <a:endParaRPr lang="en-US" sz="1200" dirty="0" smtClean="0">
              <a:solidFill>
                <a:srgbClr val="000000"/>
              </a:solidFill>
              <a:latin typeface="Arial" pitchFamily="34" charset="0"/>
            </a:endParaRPr>
          </a:p>
        </p:txBody>
      </p:sp>
      <p:sp>
        <p:nvSpPr>
          <p:cNvPr id="37892" name="Rectangle 6"/>
          <p:cNvSpPr>
            <a:spLocks noGrp="1" noChangeArrowheads="1"/>
          </p:cNvSpPr>
          <p:nvPr>
            <p:ph type="ftr" sz="quarter" idx="4"/>
          </p:nvPr>
        </p:nvSpPr>
        <p:spPr>
          <a:noFill/>
        </p:spPr>
        <p:txBody>
          <a:bodyPr/>
          <a:lstStyle/>
          <a:p>
            <a:pPr defTabSz="974582"/>
            <a:r>
              <a:rPr lang="en-US" sz="1200" dirty="0" smtClean="0">
                <a:solidFill>
                  <a:srgbClr val="000000"/>
                </a:solidFill>
                <a:latin typeface="Arial" pitchFamily="34" charset="0"/>
              </a:rPr>
              <a:t>© Van Mieghem</a:t>
            </a:r>
          </a:p>
        </p:txBody>
      </p:sp>
      <p:sp>
        <p:nvSpPr>
          <p:cNvPr id="37893" name="Rectangle 7"/>
          <p:cNvSpPr>
            <a:spLocks noGrp="1" noChangeArrowheads="1"/>
          </p:cNvSpPr>
          <p:nvPr>
            <p:ph type="sldNum" sz="quarter" idx="5"/>
          </p:nvPr>
        </p:nvSpPr>
        <p:spPr>
          <a:noFill/>
        </p:spPr>
        <p:txBody>
          <a:bodyPr/>
          <a:lstStyle/>
          <a:p>
            <a:pPr defTabSz="974582"/>
            <a:fld id="{6CBAD153-06AC-40DC-B74A-2EB482C3F0DE}" type="slidenum">
              <a:rPr lang="en-US" sz="1200" smtClean="0">
                <a:solidFill>
                  <a:srgbClr val="000000"/>
                </a:solidFill>
                <a:latin typeface="Arial" pitchFamily="34" charset="0"/>
              </a:rPr>
              <a:pPr defTabSz="974582"/>
              <a:t>6</a:t>
            </a:fld>
            <a:endParaRPr lang="en-US" sz="1200" dirty="0" smtClean="0">
              <a:solidFill>
                <a:srgbClr val="000000"/>
              </a:solidFill>
              <a:latin typeface="Arial" pitchFamily="34" charset="0"/>
            </a:endParaRPr>
          </a:p>
        </p:txBody>
      </p:sp>
      <p:sp>
        <p:nvSpPr>
          <p:cNvPr id="37894"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37895" name="Rectangle 3"/>
          <p:cNvSpPr>
            <a:spLocks noGrp="1" noChangeArrowheads="1"/>
          </p:cNvSpPr>
          <p:nvPr>
            <p:ph type="body" idx="1"/>
          </p:nvPr>
        </p:nvSpPr>
        <p:spPr>
          <a:noFill/>
          <a:ln/>
        </p:spPr>
        <p:txBody>
          <a:bodyPr/>
          <a:lstStyle/>
          <a:p>
            <a:pPr marL="234915" indent="-234915"/>
            <a:r>
              <a:rPr lang="en-US" dirty="0" smtClean="0"/>
              <a:t>Which frictions to these actions attack?</a:t>
            </a:r>
          </a:p>
          <a:p>
            <a:pPr marL="234915" indent="-234915">
              <a:buFontTx/>
              <a:buAutoNum type="arabicPeriod"/>
            </a:pPr>
            <a:r>
              <a:rPr lang="en-US" dirty="0" smtClean="0"/>
              <a:t>Cut capacity </a:t>
            </a:r>
            <a:r>
              <a:rPr lang="en-US" dirty="0" err="1" smtClean="0"/>
              <a:t>leadtime</a:t>
            </a:r>
            <a:endParaRPr lang="en-US" dirty="0" smtClean="0"/>
          </a:p>
          <a:p>
            <a:pPr marL="234915" indent="-234915">
              <a:buFontTx/>
              <a:buAutoNum type="arabicPeriod"/>
            </a:pPr>
            <a:r>
              <a:rPr lang="en-US" dirty="0" smtClean="0"/>
              <a:t>Reduce lumpiness (and thus also </a:t>
            </a:r>
            <a:r>
              <a:rPr lang="en-US" dirty="0" err="1" smtClean="0"/>
              <a:t>leadtime</a:t>
            </a:r>
            <a:r>
              <a:rPr lang="en-US" dirty="0" smtClean="0"/>
              <a:t>)</a:t>
            </a:r>
          </a:p>
          <a:p>
            <a:pPr marL="234915" indent="-234915">
              <a:buFontTx/>
              <a:buAutoNum type="arabicPeriod"/>
            </a:pPr>
            <a:r>
              <a:rPr lang="en-US" dirty="0" smtClean="0"/>
              <a:t>Reduce irreversibility</a:t>
            </a:r>
          </a:p>
          <a:p>
            <a:pPr marL="234915" indent="-234915">
              <a:buFontTx/>
              <a:buAutoNum type="arabicPeriod"/>
            </a:pPr>
            <a:r>
              <a:rPr lang="en-US" dirty="0" smtClean="0"/>
              <a:t>Reduce uncertainty</a:t>
            </a:r>
          </a:p>
          <a:p>
            <a:pPr marL="234915" indent="-234915"/>
            <a:endParaRPr lang="en-US" dirty="0" smtClean="0"/>
          </a:p>
          <a:p>
            <a:pPr marL="234915" indent="-234915"/>
            <a:r>
              <a:rPr lang="en-US" i="1" dirty="0" smtClean="0"/>
              <a:t>Who’s got experience with any of these actions?</a:t>
            </a:r>
          </a:p>
          <a:p>
            <a:pPr marL="234915" indent="-234915"/>
            <a:endParaRPr lang="en-US" dirty="0" smtClean="0"/>
          </a:p>
          <a:p>
            <a:pPr marL="234915" indent="-234915"/>
            <a:r>
              <a:rPr lang="en-US" dirty="0" smtClean="0"/>
              <a:t>Project mgt: action 1 decrease critical path; action 2 reduces actual activity times, eliminates activities and reduces rework.</a:t>
            </a:r>
          </a:p>
          <a:p>
            <a:pPr marL="234915" indent="-234915"/>
            <a:endParaRPr lang="en-US" dirty="0" smtClean="0"/>
          </a:p>
          <a:p>
            <a:pPr marL="234915" indent="-234915"/>
            <a:r>
              <a:rPr lang="en-US" dirty="0" smtClean="0"/>
              <a:t>Use proven “standardized” designs</a:t>
            </a:r>
          </a:p>
          <a:p>
            <a:pPr marL="234915" indent="-234915">
              <a:buFont typeface="Arial" pitchFamily="34" charset="0"/>
              <a:buChar char="•"/>
            </a:pPr>
            <a:r>
              <a:rPr lang="en-US" dirty="0" smtClean="0"/>
              <a:t>As obvious as this is to reducing costs, decreasing time, and having predictable outcomes… it is very difficult to accomplish culturally. People always want to build new and think they can do it better.</a:t>
            </a:r>
          </a:p>
          <a:p>
            <a:pPr marL="234915" indent="-234915">
              <a:buFont typeface="Arial" pitchFamily="34" charset="0"/>
              <a:buChar char="•"/>
            </a:pPr>
            <a:r>
              <a:rPr lang="en-US" dirty="0" smtClean="0"/>
              <a:t>This is similar to teaching: new faculty are encouraged to follow standard</a:t>
            </a:r>
            <a:r>
              <a:rPr lang="en-US" baseline="0" dirty="0" smtClean="0"/>
              <a:t> optimized course </a:t>
            </a:r>
            <a:r>
              <a:rPr lang="en-US" i="1" baseline="0" dirty="0" smtClean="0"/>
              <a:t>but </a:t>
            </a:r>
            <a:r>
              <a:rPr lang="en-US" i="0" baseline="0" dirty="0" smtClean="0"/>
              <a:t>often they like to try it their way…</a:t>
            </a:r>
            <a:endParaRPr lang="en-US" dirty="0" smtClean="0"/>
          </a:p>
          <a:p>
            <a:pPr marL="234915" indent="-234915"/>
            <a:endParaRPr lang="en-US" dirty="0" smtClean="0"/>
          </a:p>
          <a:p>
            <a:pPr marL="234915" indent="-234915"/>
            <a:r>
              <a:rPr lang="en-US" dirty="0" smtClean="0"/>
              <a:t>Modularize: challenge is to create incremental capacity quickly with little premium to larger chunks = minimize impact of </a:t>
            </a:r>
            <a:r>
              <a:rPr lang="en-US" dirty="0" err="1" smtClean="0"/>
              <a:t>EoS</a:t>
            </a:r>
            <a:endParaRPr lang="en-US" dirty="0" smtClean="0"/>
          </a:p>
          <a:p>
            <a:pPr marL="234915" indent="-234915">
              <a:buFont typeface="Arial" pitchFamily="34" charset="0"/>
              <a:buChar char="•"/>
            </a:pPr>
            <a:r>
              <a:rPr lang="en-US" dirty="0" smtClean="0"/>
              <a:t>one approach may be to commit with a vendor to multiple modules with adjustable future deliveries</a:t>
            </a:r>
          </a:p>
          <a:p>
            <a:pPr marL="234915" indent="-234915"/>
            <a:endParaRPr lang="en-US" dirty="0" smtClean="0"/>
          </a:p>
          <a:p>
            <a:pPr marL="234915" indent="-234915"/>
            <a:r>
              <a:rPr lang="en-US" dirty="0" smtClean="0"/>
              <a:t>Key: first two actions focus on time, the other two on flexibility</a:t>
            </a:r>
          </a:p>
          <a:p>
            <a:pPr marL="234915" indent="-234915">
              <a:buFont typeface="Arial" pitchFamily="34" charset="0"/>
              <a:buChar char="•"/>
            </a:pPr>
            <a:r>
              <a:rPr lang="en-US" dirty="0" smtClean="0"/>
              <a:t>They can be used in combination</a:t>
            </a:r>
          </a:p>
          <a:p>
            <a:pPr marL="234915" indent="-234915">
              <a:buFontTx/>
              <a:buChar char="•"/>
            </a:pPr>
            <a:endParaRPr lang="en-US" dirty="0" smtClean="0"/>
          </a:p>
          <a:p>
            <a:pPr marL="709509" lvl="1" indent="-234915">
              <a:buFontTx/>
              <a:buChar char="•"/>
            </a:pPr>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hdr" sz="quarter"/>
          </p:nvPr>
        </p:nvSpPr>
        <p:spPr>
          <a:noFill/>
        </p:spPr>
        <p:txBody>
          <a:bodyPr/>
          <a:lstStyle/>
          <a:p>
            <a:pPr defTabSz="976313"/>
            <a:r>
              <a:rPr lang="en-US" sz="1200" smtClean="0">
                <a:solidFill>
                  <a:srgbClr val="000000"/>
                </a:solidFill>
                <a:latin typeface="Arial" pitchFamily="34" charset="0"/>
              </a:rPr>
              <a:t>OPNS454 Week 4: Capacity Timing and Location</a:t>
            </a:r>
          </a:p>
        </p:txBody>
      </p:sp>
      <p:sp>
        <p:nvSpPr>
          <p:cNvPr id="72707" name="Rectangle 3"/>
          <p:cNvSpPr>
            <a:spLocks noGrp="1" noChangeArrowheads="1"/>
          </p:cNvSpPr>
          <p:nvPr>
            <p:ph type="dt" sz="quarter" idx="1"/>
          </p:nvPr>
        </p:nvSpPr>
        <p:spPr>
          <a:noFill/>
        </p:spPr>
        <p:txBody>
          <a:bodyPr/>
          <a:lstStyle/>
          <a:p>
            <a:pPr defTabSz="976313"/>
            <a:fld id="{390FABD4-6DAA-4209-9F5B-1597371E2797}" type="datetime1">
              <a:rPr lang="en-US" sz="1200" smtClean="0">
                <a:solidFill>
                  <a:srgbClr val="000000"/>
                </a:solidFill>
                <a:latin typeface="Arial" pitchFamily="34" charset="0"/>
              </a:rPr>
              <a:pPr defTabSz="976313"/>
              <a:t>2/6/2012</a:t>
            </a:fld>
            <a:endParaRPr lang="en-US" sz="1200" smtClean="0">
              <a:solidFill>
                <a:srgbClr val="000000"/>
              </a:solidFill>
              <a:latin typeface="Arial" pitchFamily="34" charset="0"/>
            </a:endParaRPr>
          </a:p>
        </p:txBody>
      </p:sp>
      <p:sp>
        <p:nvSpPr>
          <p:cNvPr id="72708" name="Rectangle 6"/>
          <p:cNvSpPr>
            <a:spLocks noGrp="1" noChangeArrowheads="1"/>
          </p:cNvSpPr>
          <p:nvPr>
            <p:ph type="ftr" sz="quarter" idx="4"/>
          </p:nvPr>
        </p:nvSpPr>
        <p:spPr>
          <a:noFill/>
        </p:spPr>
        <p:txBody>
          <a:bodyPr/>
          <a:lstStyle/>
          <a:p>
            <a:pPr defTabSz="976313"/>
            <a:r>
              <a:rPr lang="en-US" sz="1200" smtClean="0">
                <a:solidFill>
                  <a:srgbClr val="000000"/>
                </a:solidFill>
                <a:latin typeface="Arial" pitchFamily="34" charset="0"/>
              </a:rPr>
              <a:t>© Van Mieghem</a:t>
            </a:r>
          </a:p>
        </p:txBody>
      </p:sp>
      <p:sp>
        <p:nvSpPr>
          <p:cNvPr id="72709" name="Rectangle 7"/>
          <p:cNvSpPr>
            <a:spLocks noGrp="1" noChangeArrowheads="1"/>
          </p:cNvSpPr>
          <p:nvPr>
            <p:ph type="sldNum" sz="quarter" idx="5"/>
          </p:nvPr>
        </p:nvSpPr>
        <p:spPr>
          <a:noFill/>
        </p:spPr>
        <p:txBody>
          <a:bodyPr/>
          <a:lstStyle/>
          <a:p>
            <a:pPr defTabSz="976313"/>
            <a:fld id="{D5E3B598-4D46-48FC-A33F-2047FE043EC3}" type="slidenum">
              <a:rPr lang="en-US" sz="1200" smtClean="0">
                <a:solidFill>
                  <a:srgbClr val="000000"/>
                </a:solidFill>
                <a:latin typeface="Arial" pitchFamily="34" charset="0"/>
              </a:rPr>
              <a:pPr defTabSz="976313"/>
              <a:t>7</a:t>
            </a:fld>
            <a:endParaRPr lang="en-US" sz="1200" smtClean="0">
              <a:solidFill>
                <a:srgbClr val="000000"/>
              </a:solidFill>
              <a:latin typeface="Arial" pitchFamily="34" charset="0"/>
            </a:endParaRPr>
          </a:p>
        </p:txBody>
      </p:sp>
      <p:sp>
        <p:nvSpPr>
          <p:cNvPr id="72710" name="Rectangle 4"/>
          <p:cNvSpPr>
            <a:spLocks noGrp="1" noRot="1" noChangeAspect="1" noChangeArrowheads="1" noTextEdit="1"/>
          </p:cNvSpPr>
          <p:nvPr>
            <p:ph type="sldImg"/>
          </p:nvPr>
        </p:nvSpPr>
        <p:spPr>
          <a:ln/>
        </p:spPr>
      </p:sp>
      <p:sp>
        <p:nvSpPr>
          <p:cNvPr id="72711" name="Rectangle 5"/>
          <p:cNvSpPr>
            <a:spLocks noGrp="1" noChangeArrowheads="1"/>
          </p:cNvSpPr>
          <p:nvPr>
            <p:ph type="body" idx="1"/>
          </p:nvPr>
        </p:nvSpPr>
        <p:spPr>
          <a:noFill/>
          <a:ln/>
        </p:spPr>
        <p:txBody>
          <a:bodyPr/>
          <a:lstStyle/>
          <a:p>
            <a:r>
              <a:rPr lang="en-US" dirty="0" smtClean="0"/>
              <a:t>Leading (e.g., ACC)</a:t>
            </a:r>
          </a:p>
          <a:p>
            <a:pPr marL="228600" indent="-228600">
              <a:buFont typeface="+mj-lt"/>
              <a:buAutoNum type="arabicPeriod"/>
            </a:pPr>
            <a:r>
              <a:rPr lang="en-US" dirty="0" smtClean="0"/>
              <a:t>Good service: abundant capacity = good response times, risk of loosing customers to competition is small</a:t>
            </a:r>
          </a:p>
          <a:p>
            <a:pPr marL="228600" indent="-228600">
              <a:buFont typeface="+mj-lt"/>
              <a:buAutoNum type="arabicPeriod"/>
            </a:pPr>
            <a:r>
              <a:rPr lang="en-US" dirty="0" smtClean="0"/>
              <a:t>No shortages: No lost-sales or dissatisfied customers, which could invite entry of competitors. Can exploit “up-side” of forecast</a:t>
            </a:r>
          </a:p>
          <a:p>
            <a:pPr marL="228600" indent="-228600">
              <a:buFont typeface="+mj-lt"/>
              <a:buAutoNum type="arabicPeriod"/>
            </a:pPr>
            <a:r>
              <a:rPr lang="en-US" dirty="0" smtClean="0"/>
              <a:t>Aids market development.</a:t>
            </a:r>
          </a:p>
          <a:p>
            <a:pPr marL="228600" indent="-228600">
              <a:buFont typeface="+mj-lt"/>
              <a:buAutoNum type="arabicPeriod"/>
            </a:pPr>
            <a:r>
              <a:rPr lang="en-US" dirty="0" smtClean="0"/>
              <a:t>Competitive barrier to entry</a:t>
            </a:r>
          </a:p>
          <a:p>
            <a:pPr marL="228600" indent="-228600">
              <a:buFont typeface="+mj-lt"/>
              <a:buAutoNum type="arabicPeriod"/>
            </a:pPr>
            <a:r>
              <a:rPr lang="en-US" dirty="0" smtClean="0"/>
              <a:t>Not sensitive to start-up problems with new capacity</a:t>
            </a:r>
          </a:p>
          <a:p>
            <a:endParaRPr lang="en-US" dirty="0" smtClean="0"/>
          </a:p>
          <a:p>
            <a:r>
              <a:rPr lang="en-US" dirty="0" smtClean="0"/>
              <a:t>Lagging (e.g., DJC and Harley)</a:t>
            </a:r>
          </a:p>
          <a:p>
            <a:pPr marL="228600" indent="-228600">
              <a:buFont typeface="+mj-lt"/>
              <a:buAutoNum type="arabicPeriod"/>
            </a:pPr>
            <a:r>
              <a:rPr lang="en-US" dirty="0" smtClean="0"/>
              <a:t>High cost efficiency: No under-utilization</a:t>
            </a:r>
          </a:p>
          <a:p>
            <a:pPr marL="228600" indent="-228600">
              <a:buFont typeface="+mj-lt"/>
              <a:buAutoNum type="arabicPeriod"/>
            </a:pPr>
            <a:r>
              <a:rPr lang="en-US" dirty="0" smtClean="0"/>
              <a:t>Eliminate capacity-overage risk</a:t>
            </a:r>
          </a:p>
          <a:p>
            <a:pPr marL="228600" indent="-228600">
              <a:buFont typeface="+mj-lt"/>
              <a:buAutoNum type="arabicPeriod"/>
            </a:pPr>
            <a:r>
              <a:rPr lang="en-US" dirty="0" smtClean="0"/>
              <a:t>Option value of waiting</a:t>
            </a:r>
          </a:p>
          <a:p>
            <a:pPr marL="228600" indent="-228600">
              <a:buFont typeface="+mj-lt"/>
              <a:buAutoNum type="arabicPeriod"/>
            </a:pPr>
            <a:r>
              <a:rPr lang="en-US" dirty="0" smtClean="0"/>
              <a:t>Delays capital expense </a:t>
            </a:r>
          </a:p>
          <a:p>
            <a:pPr marL="228600" indent="-228600">
              <a:buFont typeface="+mj-lt"/>
              <a:buAutoNum type="arabicPeriod"/>
            </a:pPr>
            <a:r>
              <a:rPr lang="en-US" dirty="0" smtClean="0"/>
              <a:t>Less dependent on accurate forecasting, but difficult to measure excess demand if there is no waiting list</a:t>
            </a:r>
          </a:p>
          <a:p>
            <a:pPr marL="228600" indent="-228600">
              <a:buFont typeface="+mj-lt"/>
              <a:buAutoNum type="arabicPeriod"/>
            </a:pPr>
            <a:r>
              <a:rPr lang="en-US" dirty="0" smtClean="0"/>
              <a:t>New and cheaper technology may be available in future</a:t>
            </a:r>
          </a:p>
          <a:p>
            <a:pPr marL="228600" indent="-228600">
              <a:buFont typeface="+mj-lt"/>
              <a:buAutoNum type="arabicPeriod"/>
            </a:pPr>
            <a:r>
              <a:rPr lang="en-US" dirty="0" smtClean="0"/>
              <a:t>Gives control of retailers through allocation: if they want bikes, they better be nice and not price-gauge.</a:t>
            </a:r>
          </a:p>
          <a:p>
            <a:endParaRPr lang="en-US" dirty="0" smtClean="0"/>
          </a:p>
          <a:p>
            <a:r>
              <a:rPr lang="en-US" dirty="0" smtClean="0"/>
              <a:t>With uncertainty and frictions, perfect leading is hard. The other extreme is perfect lagging.</a:t>
            </a:r>
          </a:p>
          <a:p>
            <a:r>
              <a:rPr lang="en-US" dirty="0" smtClean="0"/>
              <a:t>Recall: discrete (chunky, infrequent) = new plants/additions	vs. continuous (small, frequent) = CI, outsourcing</a:t>
            </a:r>
          </a:p>
          <a:p>
            <a:endParaRPr lang="en-US" dirty="0" smtClean="0"/>
          </a:p>
          <a:p>
            <a:r>
              <a:rPr lang="en-US" dirty="0" smtClean="0"/>
              <a:t>Decisions + driving factors:</a:t>
            </a:r>
          </a:p>
          <a:p>
            <a:pPr>
              <a:buFont typeface="Arial" pitchFamily="34" charset="0"/>
              <a:buChar char="•"/>
            </a:pPr>
            <a:r>
              <a:rPr lang="en-US" dirty="0" smtClean="0"/>
              <a:t>Size .  Drivers: </a:t>
            </a:r>
            <a:r>
              <a:rPr lang="en-US" dirty="0" err="1" smtClean="0"/>
              <a:t>EoS</a:t>
            </a:r>
            <a:r>
              <a:rPr lang="en-US" dirty="0" smtClean="0"/>
              <a:t>, discount factor (=cost of excess cap), option value NPD, capacity shortage (underage) cost</a:t>
            </a:r>
          </a:p>
          <a:p>
            <a:pPr>
              <a:buFont typeface="Arial" pitchFamily="34" charset="0"/>
              <a:buChar char="•"/>
            </a:pPr>
            <a:r>
              <a:rPr lang="en-US" dirty="0" smtClean="0"/>
              <a:t>Timing: drivers: </a:t>
            </a:r>
            <a:r>
              <a:rPr lang="en-US" dirty="0" err="1" smtClean="0"/>
              <a:t>leadtime</a:t>
            </a:r>
            <a:r>
              <a:rPr lang="en-US" dirty="0" smtClean="0"/>
              <a:t>, growth-rate</a:t>
            </a:r>
          </a:p>
          <a:p>
            <a:endParaRPr lang="en-US" dirty="0" smtClean="0"/>
          </a:p>
          <a:p>
            <a:endParaRPr lang="en-US" dirty="0" smtClean="0"/>
          </a:p>
          <a:p>
            <a:endParaRPr lang="en-US"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hdr" sz="quarter"/>
          </p:nvPr>
        </p:nvSpPr>
        <p:spPr>
          <a:noFill/>
        </p:spPr>
        <p:txBody>
          <a:bodyPr/>
          <a:lstStyle/>
          <a:p>
            <a:pPr defTabSz="976313"/>
            <a:r>
              <a:rPr lang="en-US" sz="1200" smtClean="0">
                <a:solidFill>
                  <a:srgbClr val="000000"/>
                </a:solidFill>
                <a:latin typeface="Arial" pitchFamily="34" charset="0"/>
              </a:rPr>
              <a:t>OPNS454 Week 4: Capacity Timing and Location</a:t>
            </a:r>
          </a:p>
        </p:txBody>
      </p:sp>
      <p:sp>
        <p:nvSpPr>
          <p:cNvPr id="73731" name="Rectangle 3"/>
          <p:cNvSpPr>
            <a:spLocks noGrp="1" noChangeArrowheads="1"/>
          </p:cNvSpPr>
          <p:nvPr>
            <p:ph type="dt" sz="quarter" idx="1"/>
          </p:nvPr>
        </p:nvSpPr>
        <p:spPr>
          <a:noFill/>
        </p:spPr>
        <p:txBody>
          <a:bodyPr/>
          <a:lstStyle/>
          <a:p>
            <a:pPr defTabSz="976313"/>
            <a:fld id="{5457DF36-D778-4334-8212-23069D46B5D7}" type="datetime1">
              <a:rPr lang="en-US" sz="1200" smtClean="0">
                <a:solidFill>
                  <a:srgbClr val="000000"/>
                </a:solidFill>
                <a:latin typeface="Arial" pitchFamily="34" charset="0"/>
              </a:rPr>
              <a:pPr defTabSz="976313"/>
              <a:t>2/6/2012</a:t>
            </a:fld>
            <a:endParaRPr lang="en-US" sz="1200" smtClean="0">
              <a:solidFill>
                <a:srgbClr val="000000"/>
              </a:solidFill>
              <a:latin typeface="Arial" pitchFamily="34" charset="0"/>
            </a:endParaRPr>
          </a:p>
        </p:txBody>
      </p:sp>
      <p:sp>
        <p:nvSpPr>
          <p:cNvPr id="73732" name="Rectangle 6"/>
          <p:cNvSpPr>
            <a:spLocks noGrp="1" noChangeArrowheads="1"/>
          </p:cNvSpPr>
          <p:nvPr>
            <p:ph type="ftr" sz="quarter" idx="4"/>
          </p:nvPr>
        </p:nvSpPr>
        <p:spPr>
          <a:noFill/>
        </p:spPr>
        <p:txBody>
          <a:bodyPr/>
          <a:lstStyle/>
          <a:p>
            <a:pPr defTabSz="976313"/>
            <a:r>
              <a:rPr lang="en-US" sz="1200" smtClean="0">
                <a:solidFill>
                  <a:srgbClr val="000000"/>
                </a:solidFill>
                <a:latin typeface="Arial" pitchFamily="34" charset="0"/>
              </a:rPr>
              <a:t>© Van Mieghem</a:t>
            </a:r>
          </a:p>
        </p:txBody>
      </p:sp>
      <p:sp>
        <p:nvSpPr>
          <p:cNvPr id="73733" name="Rectangle 7"/>
          <p:cNvSpPr>
            <a:spLocks noGrp="1" noChangeArrowheads="1"/>
          </p:cNvSpPr>
          <p:nvPr>
            <p:ph type="sldNum" sz="quarter" idx="5"/>
          </p:nvPr>
        </p:nvSpPr>
        <p:spPr>
          <a:noFill/>
        </p:spPr>
        <p:txBody>
          <a:bodyPr/>
          <a:lstStyle/>
          <a:p>
            <a:pPr defTabSz="976313"/>
            <a:fld id="{D59A8E90-B630-4A5E-9C9D-1C5C81658450}" type="slidenum">
              <a:rPr lang="en-US" sz="1200" smtClean="0">
                <a:solidFill>
                  <a:srgbClr val="000000"/>
                </a:solidFill>
                <a:latin typeface="Arial" pitchFamily="34" charset="0"/>
              </a:rPr>
              <a:pPr defTabSz="976313"/>
              <a:t>8</a:t>
            </a:fld>
            <a:endParaRPr lang="en-US" sz="1200" smtClean="0">
              <a:solidFill>
                <a:srgbClr val="000000"/>
              </a:solidFill>
              <a:latin typeface="Arial" pitchFamily="34" charset="0"/>
            </a:endParaRPr>
          </a:p>
        </p:txBody>
      </p:sp>
      <p:sp>
        <p:nvSpPr>
          <p:cNvPr id="73734"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73735" name="Rectangle 3"/>
          <p:cNvSpPr>
            <a:spLocks noGrp="1" noChangeArrowheads="1"/>
          </p:cNvSpPr>
          <p:nvPr>
            <p:ph type="body" idx="1"/>
          </p:nvPr>
        </p:nvSpPr>
        <p:spPr>
          <a:xfrm>
            <a:off x="385763" y="3837601"/>
            <a:ext cx="6543675" cy="5535000"/>
          </a:xfrm>
          <a:noFill/>
          <a:ln/>
        </p:spPr>
        <p:txBody>
          <a:bodyPr/>
          <a:lstStyle/>
          <a:p>
            <a:r>
              <a:rPr lang="en-US" dirty="0" smtClean="0"/>
              <a:t>If not done already, this is a good point to introduce the capacity-inventory-waiting triangle: companies must choose a strategic position in the triangle.  With uncertainty, there typically is either some inventory or waiting.</a:t>
            </a:r>
          </a:p>
          <a:p>
            <a:endParaRPr lang="en-US" dirty="0" smtClean="0"/>
          </a:p>
          <a:p>
            <a:r>
              <a:rPr lang="en-US" dirty="0" smtClean="0"/>
              <a:t>Advantages smoothing:</a:t>
            </a:r>
          </a:p>
          <a:p>
            <a:pPr>
              <a:buFontTx/>
              <a:buChar char="-"/>
            </a:pPr>
            <a:r>
              <a:rPr lang="en-US" dirty="0" smtClean="0"/>
              <a:t>Increases average capacity utilization</a:t>
            </a:r>
          </a:p>
          <a:p>
            <a:pPr>
              <a:buFontTx/>
              <a:buChar char="-"/>
            </a:pPr>
            <a:r>
              <a:rPr lang="en-US" dirty="0" smtClean="0"/>
              <a:t>Delays capacity expansions</a:t>
            </a:r>
          </a:p>
          <a:p>
            <a:endParaRPr lang="en-US" dirty="0" smtClean="0"/>
          </a:p>
          <a:p>
            <a:r>
              <a:rPr lang="en-US" dirty="0" smtClean="0"/>
              <a:t>Note the similarity between two:</a:t>
            </a:r>
          </a:p>
          <a:p>
            <a:pPr>
              <a:buFontTx/>
              <a:buChar char="-"/>
            </a:pPr>
            <a:r>
              <a:rPr lang="en-US" dirty="0" smtClean="0"/>
              <a:t>Inventory smoothing pre-builds (using excess capacity) to later fill the shortage</a:t>
            </a:r>
          </a:p>
          <a:p>
            <a:pPr>
              <a:buFontTx/>
              <a:buChar char="-"/>
            </a:pPr>
            <a:r>
              <a:rPr lang="en-US" dirty="0" smtClean="0"/>
              <a:t>Backorders take up the shortage, and fill later with excess capacity</a:t>
            </a:r>
          </a:p>
          <a:p>
            <a:endParaRPr lang="en-US" dirty="0" smtClean="0"/>
          </a:p>
          <a:p>
            <a:r>
              <a:rPr lang="en-US" dirty="0" smtClean="0"/>
              <a:t>See the Koss example in chapter 3: trading off capacity with inventory. </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hdr" sz="quarter"/>
          </p:nvPr>
        </p:nvSpPr>
        <p:spPr>
          <a:noFill/>
        </p:spPr>
        <p:txBody>
          <a:bodyPr/>
          <a:lstStyle/>
          <a:p>
            <a:pPr defTabSz="976313"/>
            <a:r>
              <a:rPr lang="en-US" sz="1200" smtClean="0">
                <a:solidFill>
                  <a:srgbClr val="000000"/>
                </a:solidFill>
                <a:latin typeface="Arial" pitchFamily="34" charset="0"/>
              </a:rPr>
              <a:t>OPNS454 Week 4: Capacity Timing and Location</a:t>
            </a:r>
          </a:p>
        </p:txBody>
      </p:sp>
      <p:sp>
        <p:nvSpPr>
          <p:cNvPr id="70659" name="Rectangle 6"/>
          <p:cNvSpPr>
            <a:spLocks noGrp="1" noChangeArrowheads="1"/>
          </p:cNvSpPr>
          <p:nvPr>
            <p:ph type="ftr" sz="quarter" idx="4"/>
          </p:nvPr>
        </p:nvSpPr>
        <p:spPr>
          <a:noFill/>
        </p:spPr>
        <p:txBody>
          <a:bodyPr/>
          <a:lstStyle/>
          <a:p>
            <a:pPr defTabSz="976313"/>
            <a:r>
              <a:rPr lang="en-US" sz="1200" smtClean="0">
                <a:solidFill>
                  <a:srgbClr val="000000"/>
                </a:solidFill>
                <a:latin typeface="Arial" pitchFamily="34" charset="0"/>
              </a:rPr>
              <a:t>© Van Mieghem</a:t>
            </a:r>
          </a:p>
        </p:txBody>
      </p:sp>
      <p:sp>
        <p:nvSpPr>
          <p:cNvPr id="70660" name="Rectangle 7"/>
          <p:cNvSpPr>
            <a:spLocks noGrp="1" noChangeArrowheads="1"/>
          </p:cNvSpPr>
          <p:nvPr>
            <p:ph type="sldNum" sz="quarter" idx="5"/>
          </p:nvPr>
        </p:nvSpPr>
        <p:spPr>
          <a:noFill/>
        </p:spPr>
        <p:txBody>
          <a:bodyPr/>
          <a:lstStyle/>
          <a:p>
            <a:pPr defTabSz="976313"/>
            <a:fld id="{B479A95F-8441-4F1B-8F0E-EBFA2F483FAA}" type="slidenum">
              <a:rPr lang="en-US" sz="1200" smtClean="0">
                <a:solidFill>
                  <a:srgbClr val="000000"/>
                </a:solidFill>
                <a:latin typeface="Arial" pitchFamily="34" charset="0"/>
              </a:rPr>
              <a:pPr defTabSz="976313"/>
              <a:t>9</a:t>
            </a:fld>
            <a:endParaRPr lang="en-US" sz="1200" smtClean="0">
              <a:solidFill>
                <a:srgbClr val="000000"/>
              </a:solidFill>
              <a:latin typeface="Arial" pitchFamily="34" charset="0"/>
            </a:endParaRPr>
          </a:p>
        </p:txBody>
      </p:sp>
      <p:sp>
        <p:nvSpPr>
          <p:cNvPr id="70661" name="Notes Placeholder 8"/>
          <p:cNvSpPr>
            <a:spLocks noGrp="1"/>
          </p:cNvSpPr>
          <p:nvPr>
            <p:ph type="body" idx="1"/>
          </p:nvPr>
        </p:nvSpPr>
        <p:spPr>
          <a:noFill/>
          <a:ln/>
        </p:spPr>
        <p:txBody>
          <a:bodyPr/>
          <a:lstStyle/>
          <a:p>
            <a:r>
              <a:rPr lang="en-US" dirty="0" smtClean="0"/>
              <a:t>Let us now focus on location decisions.</a:t>
            </a:r>
          </a:p>
          <a:p>
            <a:endParaRPr lang="en-US" dirty="0" smtClean="0"/>
          </a:p>
          <a:p>
            <a:r>
              <a:rPr lang="en-US" dirty="0" smtClean="0"/>
              <a:t>This is directly relevant to the process of globalization—so to put things in perspective, consider the typical drivers in globalization.  We’ll see that those directly </a:t>
            </a:r>
            <a:r>
              <a:rPr lang="en-US" dirty="0" err="1" smtClean="0"/>
              <a:t>miror</a:t>
            </a:r>
            <a:r>
              <a:rPr lang="en-US" dirty="0" smtClean="0"/>
              <a:t> decisions in our framework.</a:t>
            </a:r>
          </a:p>
          <a:p>
            <a:endParaRPr lang="en-US" dirty="0" smtClean="0"/>
          </a:p>
          <a:p>
            <a:pPr lvl="0"/>
            <a:r>
              <a:rPr lang="en-US" sz="1000" kern="1200" dirty="0" smtClean="0">
                <a:solidFill>
                  <a:schemeClr val="tx1"/>
                </a:solidFill>
                <a:latin typeface="Times New Roman" pitchFamily="18" charset="0"/>
                <a:ea typeface="+mn-ea"/>
                <a:cs typeface="+mn-cs"/>
              </a:rPr>
              <a:t>2011 Instructors: For location: two options—I will go with option 2:</a:t>
            </a:r>
          </a:p>
          <a:p>
            <a:pPr marL="685800" lvl="1" indent="-228600">
              <a:buFont typeface="+mj-lt"/>
              <a:buAutoNum type="arabicPeriod"/>
            </a:pPr>
            <a:r>
              <a:rPr lang="en-US" sz="1000" kern="1200" dirty="0" smtClean="0">
                <a:solidFill>
                  <a:schemeClr val="tx1"/>
                </a:solidFill>
                <a:latin typeface="Times New Roman" pitchFamily="18" charset="0"/>
                <a:ea typeface="+mn-ea"/>
                <a:cs typeface="+mn-cs"/>
              </a:rPr>
              <a:t>Do the stuff as in the slides (like 2 years ago): benefit is higher level overview of various methods</a:t>
            </a:r>
          </a:p>
          <a:p>
            <a:pPr marL="685800" lvl="1" indent="-228600">
              <a:buFont typeface="+mj-lt"/>
              <a:buAutoNum type="arabicPeriod"/>
            </a:pPr>
            <a:r>
              <a:rPr lang="en-US" sz="1000" kern="1200" dirty="0" smtClean="0">
                <a:solidFill>
                  <a:schemeClr val="tx1"/>
                </a:solidFill>
                <a:latin typeface="Times New Roman" pitchFamily="18" charset="0"/>
                <a:ea typeface="+mn-ea"/>
                <a:cs typeface="+mn-cs"/>
              </a:rPr>
              <a:t>Only do geographical analysis, leading to TLC, and follow this directly by the “blue slides” (the intro to </a:t>
            </a:r>
            <a:r>
              <a:rPr lang="en-US" sz="1000" kern="1200" dirty="0" err="1" smtClean="0">
                <a:solidFill>
                  <a:schemeClr val="tx1"/>
                </a:solidFill>
                <a:latin typeface="Times New Roman" pitchFamily="18" charset="0"/>
                <a:ea typeface="+mn-ea"/>
                <a:cs typeface="+mn-cs"/>
              </a:rPr>
              <a:t>Mex</a:t>
            </a:r>
            <a:r>
              <a:rPr lang="en-US" sz="1000" kern="1200" dirty="0" smtClean="0">
                <a:solidFill>
                  <a:schemeClr val="tx1"/>
                </a:solidFill>
                <a:latin typeface="Times New Roman" pitchFamily="18" charset="0"/>
                <a:ea typeface="+mn-ea"/>
                <a:cs typeface="+mn-cs"/>
              </a:rPr>
              <a:t> China): benefit is closer link-up and setup for the game (including how to calculate the order up to level under periodic ordering)</a:t>
            </a:r>
          </a:p>
          <a:p>
            <a:endParaRPr lang="en-US" dirty="0" smtClean="0"/>
          </a:p>
          <a:p>
            <a:endParaRPr lang="en-US" dirty="0" smtClean="0"/>
          </a:p>
          <a:p>
            <a:endParaRPr lang="en-US" dirty="0" smtClean="0"/>
          </a:p>
          <a:p>
            <a:endParaRPr lang="en-US" dirty="0" smtClean="0"/>
          </a:p>
        </p:txBody>
      </p:sp>
      <p:sp>
        <p:nvSpPr>
          <p:cNvPr id="70662" name="Slide Image Placeholder 11"/>
          <p:cNvSpPr>
            <a:spLocks noGrp="1" noRot="1" noChangeAspect="1" noTextEdit="1"/>
          </p:cNvSpPr>
          <p:nvPr>
            <p:ph type="sldImg"/>
          </p:nvPr>
        </p:nvSpPr>
        <p:spPr>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2pPr>
              <a:defRPr sz="180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4208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5420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908425"/>
            <a:ext cx="8229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08425"/>
            <a:ext cx="4038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2"/>
          <p:cNvSpPr>
            <a:spLocks noChangeShapeType="1"/>
          </p:cNvSpPr>
          <p:nvPr/>
        </p:nvSpPr>
        <p:spPr bwMode="auto">
          <a:xfrm>
            <a:off x="12700" y="654367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sz="1200">
              <a:solidFill>
                <a:srgbClr val="000000"/>
              </a:solidFill>
              <a:latin typeface="Arial" charset="0"/>
            </a:endParaRPr>
          </a:p>
        </p:txBody>
      </p:sp>
      <p:sp>
        <p:nvSpPr>
          <p:cNvPr id="5" name="Rectangle 3"/>
          <p:cNvSpPr>
            <a:spLocks noChangeArrowheads="1"/>
          </p:cNvSpPr>
          <p:nvPr/>
        </p:nvSpPr>
        <p:spPr bwMode="auto">
          <a:xfrm>
            <a:off x="4310063" y="6572250"/>
            <a:ext cx="701675" cy="244475"/>
          </a:xfrm>
          <a:prstGeom prst="rect">
            <a:avLst/>
          </a:prstGeom>
          <a:noFill/>
          <a:ln w="9525">
            <a:noFill/>
            <a:miter lim="800000"/>
            <a:headEnd/>
            <a:tailEnd/>
          </a:ln>
          <a:effectLst/>
        </p:spPr>
        <p:txBody>
          <a:bodyPr lIns="92075" tIns="46038" rIns="92075" bIns="46038">
            <a:spAutoFit/>
          </a:bodyPr>
          <a:lstStyle/>
          <a:p>
            <a:pPr eaLnBrk="0" hangingPunct="0">
              <a:defRPr/>
            </a:pPr>
            <a:r>
              <a:rPr lang="en-US" sz="1000">
                <a:solidFill>
                  <a:srgbClr val="3333CC"/>
                </a:solidFill>
                <a:latin typeface="Arial" charset="0"/>
              </a:rPr>
              <a:t>Slide </a:t>
            </a:r>
            <a:fld id="{8249C7D1-4FBB-41E5-B1B7-3C71BA3AF57C}" type="slidenum">
              <a:rPr lang="en-US" sz="1000">
                <a:solidFill>
                  <a:srgbClr val="3333CC"/>
                </a:solidFill>
                <a:latin typeface="Arial" charset="0"/>
              </a:rPr>
              <a:pPr eaLnBrk="0" hangingPunct="0">
                <a:defRPr/>
              </a:pPr>
              <a:t>‹#›</a:t>
            </a:fld>
            <a:endParaRPr lang="en-US" sz="1000">
              <a:solidFill>
                <a:srgbClr val="3333CC"/>
              </a:solidFill>
              <a:latin typeface="Arial" charset="0"/>
            </a:endParaRPr>
          </a:p>
        </p:txBody>
      </p:sp>
      <p:sp>
        <p:nvSpPr>
          <p:cNvPr id="6" name="Rectangle 4"/>
          <p:cNvSpPr>
            <a:spLocks noChangeArrowheads="1"/>
          </p:cNvSpPr>
          <p:nvPr/>
        </p:nvSpPr>
        <p:spPr bwMode="auto">
          <a:xfrm>
            <a:off x="33338" y="6572250"/>
            <a:ext cx="3644900" cy="244475"/>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1000">
                <a:solidFill>
                  <a:srgbClr val="3333CC"/>
                </a:solidFill>
                <a:latin typeface="Arial" charset="0"/>
              </a:rPr>
              <a:t>OPNS454: Strategy </a:t>
            </a:r>
            <a:r>
              <a:rPr lang="en-US" sz="1000">
                <a:solidFill>
                  <a:srgbClr val="3333CC"/>
                </a:solidFill>
                <a:latin typeface="Arial" charset="0"/>
                <a:cs typeface="Arial" charset="0"/>
              </a:rPr>
              <a:t>■</a:t>
            </a:r>
            <a:r>
              <a:rPr lang="en-US" sz="1000">
                <a:solidFill>
                  <a:srgbClr val="3333CC"/>
                </a:solidFill>
                <a:latin typeface="Arial" charset="0"/>
              </a:rPr>
              <a:t> Operations </a:t>
            </a:r>
            <a:r>
              <a:rPr lang="en-US" sz="1000">
                <a:solidFill>
                  <a:srgbClr val="3333CC"/>
                </a:solidFill>
                <a:latin typeface="Arial" charset="0"/>
                <a:cs typeface="Arial" charset="0"/>
              </a:rPr>
              <a:t>■</a:t>
            </a:r>
            <a:r>
              <a:rPr lang="en-US" sz="1000">
                <a:solidFill>
                  <a:srgbClr val="3333CC"/>
                </a:solidFill>
                <a:latin typeface="Arial" charset="0"/>
              </a:rPr>
              <a:t> Performance</a:t>
            </a:r>
          </a:p>
        </p:txBody>
      </p:sp>
      <p:sp>
        <p:nvSpPr>
          <p:cNvPr id="7" name="Rectangle 5"/>
          <p:cNvSpPr>
            <a:spLocks noChangeArrowheads="1"/>
          </p:cNvSpPr>
          <p:nvPr/>
        </p:nvSpPr>
        <p:spPr bwMode="auto">
          <a:xfrm>
            <a:off x="7273925" y="6572250"/>
            <a:ext cx="1838325" cy="244475"/>
          </a:xfrm>
          <a:prstGeom prst="rect">
            <a:avLst/>
          </a:prstGeom>
          <a:noFill/>
          <a:ln w="9525">
            <a:noFill/>
            <a:miter lim="800000"/>
            <a:headEnd/>
            <a:tailEnd/>
          </a:ln>
          <a:effectLst/>
        </p:spPr>
        <p:txBody>
          <a:bodyPr lIns="92075" tIns="46038" rIns="92075" bIns="46038">
            <a:spAutoFit/>
          </a:bodyPr>
          <a:lstStyle/>
          <a:p>
            <a:pPr eaLnBrk="0" hangingPunct="0">
              <a:defRPr/>
            </a:pPr>
            <a:r>
              <a:rPr lang="en-US" sz="1000">
                <a:solidFill>
                  <a:srgbClr val="3333CC"/>
                </a:solidFill>
                <a:latin typeface="Arial" charset="0"/>
                <a:cs typeface="Arial" charset="0"/>
              </a:rPr>
              <a:t>© Van Mieghem (</a:t>
            </a:r>
            <a:fld id="{454F0804-C170-4EB3-B901-D78C146AD5A9}" type="datetime5">
              <a:rPr lang="en-US" sz="1000">
                <a:solidFill>
                  <a:srgbClr val="3333CC"/>
                </a:solidFill>
                <a:latin typeface="Arial" charset="0"/>
                <a:cs typeface="Arial" charset="0"/>
              </a:rPr>
              <a:pPr eaLnBrk="0" hangingPunct="0">
                <a:defRPr/>
              </a:pPr>
              <a:t>6-Feb-12</a:t>
            </a:fld>
            <a:r>
              <a:rPr lang="en-US" sz="1000">
                <a:solidFill>
                  <a:srgbClr val="3333CC"/>
                </a:solidFill>
                <a:latin typeface="Arial" charset="0"/>
                <a:cs typeface="Arial" charset="0"/>
              </a:rPr>
              <a:t>)</a:t>
            </a:r>
          </a:p>
        </p:txBody>
      </p:sp>
      <p:sp>
        <p:nvSpPr>
          <p:cNvPr id="288774" name="Rectangle 6"/>
          <p:cNvSpPr>
            <a:spLocks noGrp="1" noChangeArrowheads="1"/>
          </p:cNvSpPr>
          <p:nvPr>
            <p:ph type="ctrTitle"/>
          </p:nvPr>
        </p:nvSpPr>
        <p:spPr>
          <a:xfrm>
            <a:off x="685800" y="1622425"/>
            <a:ext cx="7772400" cy="1470025"/>
          </a:xfrm>
          <a:noFill/>
        </p:spPr>
        <p:txBody>
          <a:bodyPr/>
          <a:lstStyle>
            <a:lvl1pPr algn="ctr">
              <a:defRPr sz="3200"/>
            </a:lvl1pPr>
          </a:lstStyle>
          <a:p>
            <a:r>
              <a:rPr lang="en-US"/>
              <a:t>Click to edit Master title style</a:t>
            </a:r>
          </a:p>
        </p:txBody>
      </p:sp>
      <p:sp>
        <p:nvSpPr>
          <p:cNvPr id="288775"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2pPr>
              <a:defRPr sz="180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4208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5420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908425"/>
            <a:ext cx="8229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08425"/>
            <a:ext cx="4038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2B301B2C-BAFC-45DC-8F8A-7C8EDD5147A7}" type="slidenum">
              <a:rPr lang="en-US">
                <a:solidFill>
                  <a:srgbClr val="000000"/>
                </a:solidFill>
              </a:rPr>
              <a:pPr>
                <a:defRPr/>
              </a:pPr>
              <a:t>‹#›</a:t>
            </a:fld>
            <a:endParaRPr lang="en-US">
              <a:solidFill>
                <a:srgbClr val="000000"/>
              </a:solidFill>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FFFAF06-0D26-4A69-91E3-841A9AF7ABE6}" type="slidenum">
              <a:rPr lang="en-US">
                <a:solidFill>
                  <a:srgbClr val="000000"/>
                </a:solidFill>
              </a:rPr>
              <a:pPr>
                <a:defRPr/>
              </a:pPr>
              <a:t>‹#›</a:t>
            </a:fld>
            <a:endParaRPr lang="en-US">
              <a:solidFill>
                <a:srgbClr val="000000"/>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5E91D1B8-9F82-4AA1-B66B-EDAF8517C506}" type="slidenum">
              <a:rPr lang="en-US">
                <a:solidFill>
                  <a:srgbClr val="000000"/>
                </a:solidFill>
              </a:rPr>
              <a:pPr>
                <a:defRPr/>
              </a:pPr>
              <a:t>‹#›</a:t>
            </a:fld>
            <a:endParaRPr lang="en-US">
              <a:solidFill>
                <a:srgbClr val="000000"/>
              </a:solidFil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74C25287-BAB3-46BF-8703-25E585ACECDF}" type="slidenum">
              <a:rPr lang="en-US">
                <a:solidFill>
                  <a:srgbClr val="000000"/>
                </a:solidFill>
              </a:rPr>
              <a:pPr>
                <a:defRPr/>
              </a:pPr>
              <a:t>‹#›</a:t>
            </a:fld>
            <a:endParaRPr lang="en-US">
              <a:solidFill>
                <a:srgbClr val="000000"/>
              </a:solidFill>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0C9CA4C6-7AA2-43D1-BDB1-081270382EE7}" type="slidenum">
              <a:rPr lang="en-US">
                <a:solidFill>
                  <a:srgbClr val="000000"/>
                </a:solidFill>
              </a:rPr>
              <a:pPr>
                <a:defRPr/>
              </a:pPr>
              <a:t>‹#›</a:t>
            </a:fld>
            <a:endParaRPr lang="en-US">
              <a:solidFill>
                <a:srgbClr val="000000"/>
              </a:solidFil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6254B68A-92A2-4DE9-9A81-BEBFDF8849BB}" type="slidenum">
              <a:rPr lang="en-US">
                <a:solidFill>
                  <a:srgbClr val="000000"/>
                </a:solidFill>
              </a:rPr>
              <a:pPr>
                <a:defRPr/>
              </a:pPr>
              <a:t>‹#›</a:t>
            </a:fld>
            <a:endParaRPr lang="en-US">
              <a:solidFill>
                <a:srgbClr val="000000"/>
              </a:solidFill>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0DD3CE73-3317-4830-8B37-5747F6787B64}" type="slidenum">
              <a:rPr lang="en-US">
                <a:solidFill>
                  <a:srgbClr val="000000"/>
                </a:solidFill>
              </a:rPr>
              <a:pPr>
                <a:defRPr/>
              </a:pPr>
              <a:t>‹#›</a:t>
            </a:fld>
            <a:endParaRPr lang="en-US">
              <a:solidFill>
                <a:srgbClr val="000000"/>
              </a:solidFill>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436E4E77-5186-4A69-BF6B-5C0FFB05B8D3}" type="slidenum">
              <a:rPr lang="en-US">
                <a:solidFill>
                  <a:srgbClr val="000000"/>
                </a:solidFill>
              </a:rPr>
              <a:pPr>
                <a:defRPr/>
              </a:pPr>
              <a:t>‹#›</a:t>
            </a:fld>
            <a:endParaRPr lang="en-US">
              <a:solidFill>
                <a:srgbClr val="000000"/>
              </a:solidFill>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B181810B-342B-4538-B2B8-F11F6E01AD14}" type="slidenum">
              <a:rPr lang="en-US">
                <a:solidFill>
                  <a:srgbClr val="000000"/>
                </a:solidFill>
              </a:rPr>
              <a:pPr>
                <a:defRPr/>
              </a:pPr>
              <a:t>‹#›</a:t>
            </a:fld>
            <a:endParaRPr lang="en-US">
              <a:solidFill>
                <a:srgbClr val="000000"/>
              </a:solidFill>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7A23715-DA43-4CA4-8B63-A5EF6D66E7FE}" type="slidenum">
              <a:rPr lang="en-US">
                <a:solidFill>
                  <a:srgbClr val="000000"/>
                </a:solidFill>
              </a:rPr>
              <a:pPr>
                <a:defRPr/>
              </a:pPr>
              <a:t>‹#›</a:t>
            </a:fld>
            <a:endParaRPr lang="en-US">
              <a:solidFill>
                <a:srgbClr val="000000"/>
              </a:solidFill>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529B307-BBC7-4E3B-ACBF-F0D216EA8485}" type="slidenum">
              <a:rPr lang="en-US">
                <a:solidFill>
                  <a:srgbClr val="000000"/>
                </a:solidFill>
              </a:rPr>
              <a:pPr>
                <a:defRPr/>
              </a:pPr>
              <a:t>‹#›</a:t>
            </a:fld>
            <a:endParaRPr lang="en-US">
              <a:solidFill>
                <a:srgbClr val="000000"/>
              </a:solidFil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72038" name="Rectangle 6"/>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172039"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Box 3"/>
          <p:cNvSpPr txBox="1"/>
          <p:nvPr userDrawn="1"/>
        </p:nvSpPr>
        <p:spPr>
          <a:xfrm>
            <a:off x="7651750" y="6581775"/>
            <a:ext cx="1492250" cy="276225"/>
          </a:xfrm>
          <a:prstGeom prst="rect">
            <a:avLst/>
          </a:prstGeom>
          <a:noFill/>
        </p:spPr>
        <p:txBody>
          <a:bodyPr wrap="none">
            <a:spAutoFit/>
          </a:bodyPr>
          <a:lstStyle/>
          <a:p>
            <a:pPr>
              <a:defRPr/>
            </a:pPr>
            <a:r>
              <a:rPr lang="en-US" sz="1200" dirty="0">
                <a:solidFill>
                  <a:srgbClr val="000000"/>
                </a:solidFill>
              </a:rPr>
              <a:t>© J.A. Van Mieghem</a:t>
            </a:r>
          </a:p>
        </p:txBody>
      </p:sp>
      <p:sp>
        <p:nvSpPr>
          <p:cNvPr id="3" name="Content Placeholder 2"/>
          <p:cNvSpPr>
            <a:spLocks noGrp="1"/>
          </p:cNvSpPr>
          <p:nvPr>
            <p:ph idx="1"/>
          </p:nvPr>
        </p:nvSpPr>
        <p:spPr>
          <a:xfrm>
            <a:off x="351692" y="1392701"/>
            <a:ext cx="8437442" cy="5240215"/>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a:xfrm>
            <a:off x="0" y="904"/>
            <a:ext cx="9144000" cy="1230019"/>
          </a:xfrm>
        </p:spPr>
        <p:txBody>
          <a:bodyPr/>
          <a:lstStyle>
            <a:lvl1pPr>
              <a:defRPr/>
            </a:lvl1pPr>
          </a:lstStyle>
          <a:p>
            <a:r>
              <a:rPr lang="en-US" smtClean="0"/>
              <a:t>Click to edit Master title style</a:t>
            </a:r>
            <a:endParaRPr lang="en-US"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TextBox 2"/>
          <p:cNvSpPr txBox="1"/>
          <p:nvPr userDrawn="1"/>
        </p:nvSpPr>
        <p:spPr>
          <a:xfrm>
            <a:off x="7651750" y="6581775"/>
            <a:ext cx="1492250" cy="276225"/>
          </a:xfrm>
          <a:prstGeom prst="rect">
            <a:avLst/>
          </a:prstGeom>
          <a:noFill/>
        </p:spPr>
        <p:txBody>
          <a:bodyPr wrap="none">
            <a:spAutoFit/>
          </a:bodyPr>
          <a:lstStyle/>
          <a:p>
            <a:pPr>
              <a:defRPr/>
            </a:pPr>
            <a:r>
              <a:rPr lang="en-US" sz="1200" dirty="0">
                <a:solidFill>
                  <a:srgbClr val="000000"/>
                </a:solidFill>
              </a:rPr>
              <a:t>© J.A. Van Mieghem</a:t>
            </a:r>
          </a:p>
        </p:txBody>
      </p:sp>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3928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3928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2863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2863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566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833813"/>
            <a:ext cx="8229600" cy="25669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566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833813"/>
            <a:ext cx="8229600" cy="25669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40647" name="Rectangle 7"/>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240648" name="Rectangle 8"/>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16363"/>
            <a:ext cx="8229600" cy="26495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14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16363"/>
            <a:ext cx="4038600" cy="26495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theme" Target="../theme/theme2.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theme" Target="../theme/theme3.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6.xml"/><Relationship Id="rId13" Type="http://schemas.openxmlformats.org/officeDocument/2006/relationships/slideLayout" Target="../slideLayouts/slideLayout51.xml"/><Relationship Id="rId3" Type="http://schemas.openxmlformats.org/officeDocument/2006/relationships/slideLayout" Target="../slideLayouts/slideLayout41.xml"/><Relationship Id="rId7" Type="http://schemas.openxmlformats.org/officeDocument/2006/relationships/slideLayout" Target="../slideLayouts/slideLayout45.xml"/><Relationship Id="rId12" Type="http://schemas.openxmlformats.org/officeDocument/2006/relationships/slideLayout" Target="../slideLayouts/slideLayout50.xml"/><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slideLayout" Target="../slideLayouts/slideLayout49.xml"/><Relationship Id="rId5" Type="http://schemas.openxmlformats.org/officeDocument/2006/relationships/slideLayout" Target="../slideLayouts/slideLayout43.xml"/><Relationship Id="rId10" Type="http://schemas.openxmlformats.org/officeDocument/2006/relationships/slideLayout" Target="../slideLayouts/slideLayout48.xml"/><Relationship Id="rId4" Type="http://schemas.openxmlformats.org/officeDocument/2006/relationships/slideLayout" Target="../slideLayouts/slideLayout42.xml"/><Relationship Id="rId9" Type="http://schemas.openxmlformats.org/officeDocument/2006/relationships/slideLayout" Target="../slideLayouts/slideLayout47.xml"/><Relationship Id="rId1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9.xml"/><Relationship Id="rId13" Type="http://schemas.openxmlformats.org/officeDocument/2006/relationships/slideLayout" Target="../slideLayouts/slideLayout64.xml"/><Relationship Id="rId3" Type="http://schemas.openxmlformats.org/officeDocument/2006/relationships/slideLayout" Target="../slideLayouts/slideLayout54.xml"/><Relationship Id="rId7" Type="http://schemas.openxmlformats.org/officeDocument/2006/relationships/slideLayout" Target="../slideLayouts/slideLayout58.xml"/><Relationship Id="rId12" Type="http://schemas.openxmlformats.org/officeDocument/2006/relationships/slideLayout" Target="../slideLayouts/slideLayout63.xml"/><Relationship Id="rId2" Type="http://schemas.openxmlformats.org/officeDocument/2006/relationships/slideLayout" Target="../slideLayouts/slideLayout53.xml"/><Relationship Id="rId1" Type="http://schemas.openxmlformats.org/officeDocument/2006/relationships/slideLayout" Target="../slideLayouts/slideLayout52.xml"/><Relationship Id="rId6" Type="http://schemas.openxmlformats.org/officeDocument/2006/relationships/slideLayout" Target="../slideLayouts/slideLayout57.xml"/><Relationship Id="rId11" Type="http://schemas.openxmlformats.org/officeDocument/2006/relationships/slideLayout" Target="../slideLayouts/slideLayout62.xml"/><Relationship Id="rId5" Type="http://schemas.openxmlformats.org/officeDocument/2006/relationships/slideLayout" Target="../slideLayouts/slideLayout56.xml"/><Relationship Id="rId10" Type="http://schemas.openxmlformats.org/officeDocument/2006/relationships/slideLayout" Target="../slideLayouts/slideLayout61.xml"/><Relationship Id="rId4" Type="http://schemas.openxmlformats.org/officeDocument/2006/relationships/slideLayout" Target="../slideLayouts/slideLayout55.xml"/><Relationship Id="rId9" Type="http://schemas.openxmlformats.org/officeDocument/2006/relationships/slideLayout" Target="../slideLayouts/slideLayout60.xml"/><Relationship Id="rId14" Type="http://schemas.openxmlformats.org/officeDocument/2006/relationships/theme" Target="../theme/theme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287746" name="Line 2"/>
          <p:cNvSpPr>
            <a:spLocks noChangeShapeType="1"/>
          </p:cNvSpPr>
          <p:nvPr/>
        </p:nvSpPr>
        <p:spPr bwMode="auto">
          <a:xfrm>
            <a:off x="12700" y="6623050"/>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sz="1200">
              <a:solidFill>
                <a:srgbClr val="000000"/>
              </a:solidFill>
              <a:latin typeface="Arial" charset="0"/>
            </a:endParaRPr>
          </a:p>
        </p:txBody>
      </p:sp>
      <p:sp>
        <p:nvSpPr>
          <p:cNvPr id="287747" name="Rectangle 3"/>
          <p:cNvSpPr>
            <a:spLocks noChangeArrowheads="1"/>
          </p:cNvSpPr>
          <p:nvPr/>
        </p:nvSpPr>
        <p:spPr bwMode="auto">
          <a:xfrm>
            <a:off x="4310063" y="66516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rPr>
              <a:t>Slide </a:t>
            </a:r>
            <a:fld id="{125799F2-CFE7-4414-A536-F8DE7562118B}" type="slidenum">
              <a:rPr lang="en-US" sz="800">
                <a:solidFill>
                  <a:srgbClr val="3333CC"/>
                </a:solidFill>
                <a:latin typeface="Arial" charset="0"/>
              </a:rPr>
              <a:pPr eaLnBrk="0" hangingPunct="0">
                <a:defRPr/>
              </a:pPr>
              <a:t>‹#›</a:t>
            </a:fld>
            <a:endParaRPr lang="en-US" sz="800">
              <a:solidFill>
                <a:srgbClr val="3333CC"/>
              </a:solidFill>
              <a:latin typeface="Arial" charset="0"/>
            </a:endParaRPr>
          </a:p>
        </p:txBody>
      </p:sp>
      <p:sp>
        <p:nvSpPr>
          <p:cNvPr id="287748" name="Rectangle 4"/>
          <p:cNvSpPr>
            <a:spLocks noChangeArrowheads="1"/>
          </p:cNvSpPr>
          <p:nvPr/>
        </p:nvSpPr>
        <p:spPr bwMode="auto">
          <a:xfrm>
            <a:off x="33338" y="66516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rgbClr val="3333CC"/>
                </a:solidFill>
                <a:latin typeface="Arial" charset="0"/>
              </a:rPr>
              <a:t>OPNS454: Operations Strategy</a:t>
            </a:r>
          </a:p>
        </p:txBody>
      </p:sp>
      <p:sp>
        <p:nvSpPr>
          <p:cNvPr id="287749" name="Rectangle 5"/>
          <p:cNvSpPr>
            <a:spLocks noChangeArrowheads="1"/>
          </p:cNvSpPr>
          <p:nvPr/>
        </p:nvSpPr>
        <p:spPr bwMode="auto">
          <a:xfrm>
            <a:off x="7273925" y="66516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3333CC"/>
                </a:solidFill>
                <a:latin typeface="Arial" charset="0"/>
                <a:cs typeface="Arial" charset="0"/>
              </a:rPr>
              <a:t>© Van Mieghem</a:t>
            </a:r>
          </a:p>
        </p:txBody>
      </p:sp>
      <p:sp>
        <p:nvSpPr>
          <p:cNvPr id="287750" name="Line 6"/>
          <p:cNvSpPr>
            <a:spLocks noChangeShapeType="1"/>
          </p:cNvSpPr>
          <p:nvPr/>
        </p:nvSpPr>
        <p:spPr bwMode="auto">
          <a:xfrm>
            <a:off x="0" y="987425"/>
            <a:ext cx="9131300" cy="0"/>
          </a:xfrm>
          <a:prstGeom prst="line">
            <a:avLst/>
          </a:prstGeom>
          <a:noFill/>
          <a:ln w="50800">
            <a:solidFill>
              <a:schemeClr val="accent2"/>
            </a:solidFill>
            <a:round/>
            <a:headEnd type="none" w="sm" len="sm"/>
            <a:tailEnd type="none" w="sm" len="sm"/>
          </a:ln>
          <a:effectLst/>
        </p:spPr>
        <p:txBody>
          <a:bodyPr wrap="none" anchor="ctr"/>
          <a:lstStyle/>
          <a:p>
            <a:pPr>
              <a:defRPr/>
            </a:pPr>
            <a:endParaRPr lang="en-US" sz="1200">
              <a:solidFill>
                <a:srgbClr val="000000"/>
              </a:solidFill>
              <a:latin typeface="Arial" charset="0"/>
            </a:endParaRPr>
          </a:p>
        </p:txBody>
      </p:sp>
      <p:sp>
        <p:nvSpPr>
          <p:cNvPr id="4103"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4104" name="Rectangle 8"/>
          <p:cNvSpPr>
            <a:spLocks noGrp="1" noChangeArrowheads="1"/>
          </p:cNvSpPr>
          <p:nvPr>
            <p:ph type="body" idx="1"/>
          </p:nvPr>
        </p:nvSpPr>
        <p:spPr bwMode="auto">
          <a:xfrm>
            <a:off x="455613" y="1114425"/>
            <a:ext cx="8229600" cy="54356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857" r:id="rId1"/>
    <p:sldLayoutId id="2147483858" r:id="rId2"/>
    <p:sldLayoutId id="2147483859" r:id="rId3"/>
    <p:sldLayoutId id="2147483860" r:id="rId4"/>
    <p:sldLayoutId id="2147483861" r:id="rId5"/>
    <p:sldLayoutId id="2147483862" r:id="rId6"/>
    <p:sldLayoutId id="2147483863" r:id="rId7"/>
    <p:sldLayoutId id="2147483864" r:id="rId8"/>
    <p:sldLayoutId id="2147483865" r:id="rId9"/>
    <p:sldLayoutId id="2147483866" r:id="rId10"/>
    <p:sldLayoutId id="2147483867" r:id="rId11"/>
    <p:sldLayoutId id="2147483868" r:id="rId12"/>
    <p:sldLayoutId id="2147483869" r:id="rId13"/>
  </p:sldLayoutIdLst>
  <p:hf sldNum="0" hdr="0" ftr="0" dt="0"/>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287746" name="Line 2"/>
          <p:cNvSpPr>
            <a:spLocks noChangeShapeType="1"/>
          </p:cNvSpPr>
          <p:nvPr/>
        </p:nvSpPr>
        <p:spPr bwMode="auto">
          <a:xfrm>
            <a:off x="12700" y="6623050"/>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sz="1200">
              <a:solidFill>
                <a:srgbClr val="000000"/>
              </a:solidFill>
              <a:latin typeface="Arial" charset="0"/>
            </a:endParaRPr>
          </a:p>
        </p:txBody>
      </p:sp>
      <p:sp>
        <p:nvSpPr>
          <p:cNvPr id="287747" name="Rectangle 3"/>
          <p:cNvSpPr>
            <a:spLocks noChangeArrowheads="1"/>
          </p:cNvSpPr>
          <p:nvPr/>
        </p:nvSpPr>
        <p:spPr bwMode="auto">
          <a:xfrm>
            <a:off x="4310063" y="66516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rPr>
              <a:t>Slide </a:t>
            </a:r>
            <a:fld id="{2EE3312C-0F9A-4EFE-A58B-6D45FAE67DD4}" type="slidenum">
              <a:rPr lang="en-US" sz="800">
                <a:solidFill>
                  <a:srgbClr val="3333CC"/>
                </a:solidFill>
                <a:latin typeface="Arial" charset="0"/>
              </a:rPr>
              <a:pPr eaLnBrk="0" hangingPunct="0">
                <a:defRPr/>
              </a:pPr>
              <a:t>‹#›</a:t>
            </a:fld>
            <a:endParaRPr lang="en-US" sz="800">
              <a:solidFill>
                <a:srgbClr val="3333CC"/>
              </a:solidFill>
              <a:latin typeface="Arial" charset="0"/>
            </a:endParaRPr>
          </a:p>
        </p:txBody>
      </p:sp>
      <p:sp>
        <p:nvSpPr>
          <p:cNvPr id="287748" name="Rectangle 4"/>
          <p:cNvSpPr>
            <a:spLocks noChangeArrowheads="1"/>
          </p:cNvSpPr>
          <p:nvPr/>
        </p:nvSpPr>
        <p:spPr bwMode="auto">
          <a:xfrm>
            <a:off x="33338" y="66516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rgbClr val="3333CC"/>
                </a:solidFill>
                <a:latin typeface="Arial" charset="0"/>
              </a:rPr>
              <a:t>OPNS454: Operations Strategy</a:t>
            </a:r>
          </a:p>
        </p:txBody>
      </p:sp>
      <p:sp>
        <p:nvSpPr>
          <p:cNvPr id="287749" name="Rectangle 5"/>
          <p:cNvSpPr>
            <a:spLocks noChangeArrowheads="1"/>
          </p:cNvSpPr>
          <p:nvPr/>
        </p:nvSpPr>
        <p:spPr bwMode="auto">
          <a:xfrm>
            <a:off x="7273925" y="6651625"/>
            <a:ext cx="183832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cs typeface="Arial" charset="0"/>
              </a:rPr>
              <a:t>© Van Mieghem (</a:t>
            </a:r>
            <a:fld id="{7A8C3DCA-AFBC-492B-9834-43A447CA2D58}" type="datetime5">
              <a:rPr lang="en-US" sz="800">
                <a:solidFill>
                  <a:srgbClr val="3333CC"/>
                </a:solidFill>
                <a:latin typeface="Arial" charset="0"/>
                <a:cs typeface="Arial" charset="0"/>
              </a:rPr>
              <a:pPr eaLnBrk="0" hangingPunct="0">
                <a:defRPr/>
              </a:pPr>
              <a:t>6-Feb-12</a:t>
            </a:fld>
            <a:r>
              <a:rPr lang="en-US" sz="800">
                <a:solidFill>
                  <a:srgbClr val="3333CC"/>
                </a:solidFill>
                <a:latin typeface="Arial" charset="0"/>
                <a:cs typeface="Arial" charset="0"/>
              </a:rPr>
              <a:t>)</a:t>
            </a:r>
          </a:p>
        </p:txBody>
      </p:sp>
      <p:sp>
        <p:nvSpPr>
          <p:cNvPr id="287750" name="Line 6"/>
          <p:cNvSpPr>
            <a:spLocks noChangeShapeType="1"/>
          </p:cNvSpPr>
          <p:nvPr/>
        </p:nvSpPr>
        <p:spPr bwMode="auto">
          <a:xfrm>
            <a:off x="0" y="987425"/>
            <a:ext cx="9131300" cy="0"/>
          </a:xfrm>
          <a:prstGeom prst="line">
            <a:avLst/>
          </a:prstGeom>
          <a:noFill/>
          <a:ln w="50800">
            <a:solidFill>
              <a:schemeClr val="accent2"/>
            </a:solidFill>
            <a:round/>
            <a:headEnd type="none" w="sm" len="sm"/>
            <a:tailEnd type="none" w="sm" len="sm"/>
          </a:ln>
          <a:effectLst/>
        </p:spPr>
        <p:txBody>
          <a:bodyPr wrap="none" anchor="ctr"/>
          <a:lstStyle/>
          <a:p>
            <a:pPr>
              <a:defRPr/>
            </a:pPr>
            <a:endParaRPr lang="en-US" sz="1200">
              <a:solidFill>
                <a:srgbClr val="000000"/>
              </a:solidFill>
              <a:latin typeface="Arial" charset="0"/>
            </a:endParaRPr>
          </a:p>
        </p:txBody>
      </p:sp>
      <p:sp>
        <p:nvSpPr>
          <p:cNvPr id="3079"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3080" name="Rectangle 8"/>
          <p:cNvSpPr>
            <a:spLocks noGrp="1" noChangeArrowheads="1"/>
          </p:cNvSpPr>
          <p:nvPr>
            <p:ph type="body" idx="1"/>
          </p:nvPr>
        </p:nvSpPr>
        <p:spPr bwMode="auto">
          <a:xfrm>
            <a:off x="455613" y="1114425"/>
            <a:ext cx="8229600" cy="54356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871" r:id="rId1"/>
    <p:sldLayoutId id="2147483872" r:id="rId2"/>
    <p:sldLayoutId id="2147483873" r:id="rId3"/>
    <p:sldLayoutId id="2147483874" r:id="rId4"/>
    <p:sldLayoutId id="2147483875" r:id="rId5"/>
    <p:sldLayoutId id="2147483876" r:id="rId6"/>
    <p:sldLayoutId id="2147483877" r:id="rId7"/>
    <p:sldLayoutId id="2147483878" r:id="rId8"/>
    <p:sldLayoutId id="2147483879" r:id="rId9"/>
    <p:sldLayoutId id="2147483880" r:id="rId10"/>
    <p:sldLayoutId id="2147483881" r:id="rId11"/>
    <p:sldLayoutId id="2147483882" r:id="rId12"/>
    <p:sldLayoutId id="2147483883" r:id="rId13"/>
    <p:sldLayoutId id="2147483884" r:id="rId14"/>
  </p:sldLayoutIdLst>
  <p:hf sldNum="0" hdr="0" ftr="0" dt="0"/>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sz="2800">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5123"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i="0"/>
            </a:lvl1pPr>
          </a:lstStyle>
          <a:p>
            <a:pPr>
              <a:defRPr/>
            </a:pPr>
            <a:endParaRPr lang="en-US">
              <a:solidFill>
                <a:srgbClr val="000000"/>
              </a:solidFill>
              <a:latin typeface="Arial" pitchFamily="34" charset="0"/>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i="0"/>
            </a:lvl1pPr>
          </a:lstStyle>
          <a:p>
            <a:pPr>
              <a:defRPr/>
            </a:pPr>
            <a:endParaRPr lang="en-US">
              <a:solidFill>
                <a:srgbClr val="000000"/>
              </a:solidFill>
              <a:latin typeface="Arial" pitchFamily="34" charset="0"/>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i="0"/>
            </a:lvl1pPr>
          </a:lstStyle>
          <a:p>
            <a:pPr>
              <a:defRPr/>
            </a:pPr>
            <a:fld id="{77149F44-8DC8-439E-98C7-717DD8B9C97F}" type="slidenum">
              <a:rPr lang="en-US">
                <a:solidFill>
                  <a:srgbClr val="000000"/>
                </a:solidFill>
                <a:latin typeface="Arial" pitchFamily="34" charset="0"/>
              </a:rPr>
              <a:pPr>
                <a:defRPr/>
              </a:pPr>
              <a:t>‹#›</a:t>
            </a:fld>
            <a:endParaRPr lang="en-US">
              <a:solidFill>
                <a:srgbClr val="000000"/>
              </a:solidFill>
              <a:latin typeface="Arial" pitchFamily="34" charset="0"/>
            </a:endParaRPr>
          </a:p>
        </p:txBody>
      </p:sp>
    </p:spTree>
  </p:cSld>
  <p:clrMap bg1="lt1" tx1="dk1" bg2="lt2" tx2="dk2" accent1="accent1" accent2="accent2" accent3="accent3" accent4="accent4" accent5="accent5" accent6="accent6" hlink="hlink" folHlink="folHlink"/>
  <p:sldLayoutIdLst>
    <p:sldLayoutId id="2147483886" r:id="rId1"/>
    <p:sldLayoutId id="2147483887" r:id="rId2"/>
    <p:sldLayoutId id="2147483888" r:id="rId3"/>
    <p:sldLayoutId id="2147483889" r:id="rId4"/>
    <p:sldLayoutId id="2147483890" r:id="rId5"/>
    <p:sldLayoutId id="2147483891" r:id="rId6"/>
    <p:sldLayoutId id="2147483892" r:id="rId7"/>
    <p:sldLayoutId id="2147483893" r:id="rId8"/>
    <p:sldLayoutId id="2147483894" r:id="rId9"/>
    <p:sldLayoutId id="2147483895" r:id="rId10"/>
    <p:sldLayoutId id="2147483896"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fontAlgn="base">
        <a:spcBef>
          <a:spcPct val="0"/>
        </a:spcBef>
        <a:spcAft>
          <a:spcPct val="0"/>
        </a:spcAft>
        <a:defRPr sz="4400">
          <a:solidFill>
            <a:schemeClr val="tx2"/>
          </a:solidFill>
          <a:latin typeface="Arial" pitchFamily="34" charset="0"/>
        </a:defRPr>
      </a:lvl6pPr>
      <a:lvl7pPr marL="914400" algn="ctr" rtl="0" fontAlgn="base">
        <a:spcBef>
          <a:spcPct val="0"/>
        </a:spcBef>
        <a:spcAft>
          <a:spcPct val="0"/>
        </a:spcAft>
        <a:defRPr sz="4400">
          <a:solidFill>
            <a:schemeClr val="tx2"/>
          </a:solidFill>
          <a:latin typeface="Arial" pitchFamily="34" charset="0"/>
        </a:defRPr>
      </a:lvl7pPr>
      <a:lvl8pPr marL="1371600" algn="ctr" rtl="0" fontAlgn="base">
        <a:spcBef>
          <a:spcPct val="0"/>
        </a:spcBef>
        <a:spcAft>
          <a:spcPct val="0"/>
        </a:spcAft>
        <a:defRPr sz="4400">
          <a:solidFill>
            <a:schemeClr val="tx2"/>
          </a:solidFill>
          <a:latin typeface="Arial" pitchFamily="34" charset="0"/>
        </a:defRPr>
      </a:lvl8pPr>
      <a:lvl9pPr marL="1828800" algn="ctr" rtl="0" fontAlgn="base">
        <a:spcBef>
          <a:spcPct val="0"/>
        </a:spcBef>
        <a:spcAft>
          <a:spcPct val="0"/>
        </a:spcAft>
        <a:defRPr sz="4400">
          <a:solidFill>
            <a:schemeClr val="tx2"/>
          </a:solidFill>
          <a:latin typeface="Arial"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85C2FF"/>
            </a:gs>
            <a:gs pos="39999">
              <a:srgbClr val="85C2FF"/>
            </a:gs>
            <a:gs pos="70000">
              <a:srgbClr val="C4D6EB"/>
            </a:gs>
            <a:gs pos="100000">
              <a:srgbClr val="5E9EFF"/>
            </a:gs>
          </a:gsLst>
          <a:lin ang="2700000"/>
        </a:gradFill>
        <a:effectLst/>
      </p:bgPr>
    </p:bg>
    <p:spTree>
      <p:nvGrpSpPr>
        <p:cNvPr id="1" name=""/>
        <p:cNvGrpSpPr/>
        <p:nvPr/>
      </p:nvGrpSpPr>
      <p:grpSpPr>
        <a:xfrm>
          <a:off x="0" y="0"/>
          <a:ext cx="0" cy="0"/>
          <a:chOff x="0" y="0"/>
          <a:chExt cx="0" cy="0"/>
        </a:xfrm>
      </p:grpSpPr>
      <p:sp>
        <p:nvSpPr>
          <p:cNvPr id="14338" name="Rectangle 7"/>
          <p:cNvSpPr>
            <a:spLocks noGrp="1" noChangeArrowheads="1"/>
          </p:cNvSpPr>
          <p:nvPr>
            <p:ph type="title"/>
          </p:nvPr>
        </p:nvSpPr>
        <p:spPr bwMode="auto">
          <a:xfrm>
            <a:off x="0" y="1588"/>
            <a:ext cx="9144000" cy="1173162"/>
          </a:xfrm>
          <a:prstGeom prst="rect">
            <a:avLst/>
          </a:prstGeom>
          <a:solidFill>
            <a:srgbClr val="0070C0"/>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br>
              <a:rPr lang="en-US" smtClean="0"/>
            </a:br>
            <a:endParaRPr lang="en-US" smtClean="0"/>
          </a:p>
        </p:txBody>
      </p:sp>
      <p:sp>
        <p:nvSpPr>
          <p:cNvPr id="14339" name="Rectangle 8"/>
          <p:cNvSpPr>
            <a:spLocks noGrp="1" noChangeArrowheads="1"/>
          </p:cNvSpPr>
          <p:nvPr>
            <p:ph type="body" idx="1"/>
          </p:nvPr>
        </p:nvSpPr>
        <p:spPr bwMode="auto">
          <a:xfrm>
            <a:off x="455613" y="1365250"/>
            <a:ext cx="8229600" cy="52324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898" r:id="rId1"/>
    <p:sldLayoutId id="2147483899" r:id="rId2"/>
    <p:sldLayoutId id="2147483900" r:id="rId3"/>
    <p:sldLayoutId id="2147483901" r:id="rId4"/>
    <p:sldLayoutId id="2147483902" r:id="rId5"/>
    <p:sldLayoutId id="2147483903" r:id="rId6"/>
    <p:sldLayoutId id="2147483904" r:id="rId7"/>
    <p:sldLayoutId id="2147483905" r:id="rId8"/>
    <p:sldLayoutId id="2147483906" r:id="rId9"/>
    <p:sldLayoutId id="2147483907" r:id="rId10"/>
    <p:sldLayoutId id="2147483908" r:id="rId11"/>
    <p:sldLayoutId id="2147483909" r:id="rId12"/>
    <p:sldLayoutId id="2147483910" r:id="rId13"/>
  </p:sldLayoutIdLst>
  <p:hf sldNum="0" hdr="0" dt="0"/>
  <p:txStyles>
    <p:title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Times New Roman" pitchFamily="18" charset="0"/>
        </a:defRPr>
      </a:lvl2pPr>
      <a:lvl3pPr algn="l" rtl="0" eaLnBrk="0" fontAlgn="base" hangingPunct="0">
        <a:spcBef>
          <a:spcPct val="0"/>
        </a:spcBef>
        <a:spcAft>
          <a:spcPct val="0"/>
        </a:spcAft>
        <a:defRPr sz="3200">
          <a:solidFill>
            <a:schemeClr val="bg1"/>
          </a:solidFill>
          <a:latin typeface="Times New Roman" pitchFamily="18" charset="0"/>
        </a:defRPr>
      </a:lvl3pPr>
      <a:lvl4pPr algn="l" rtl="0" eaLnBrk="0" fontAlgn="base" hangingPunct="0">
        <a:spcBef>
          <a:spcPct val="0"/>
        </a:spcBef>
        <a:spcAft>
          <a:spcPct val="0"/>
        </a:spcAft>
        <a:defRPr sz="3200">
          <a:solidFill>
            <a:schemeClr val="bg1"/>
          </a:solidFill>
          <a:latin typeface="Times New Roman" pitchFamily="18" charset="0"/>
        </a:defRPr>
      </a:lvl4pPr>
      <a:lvl5pPr algn="l" rtl="0" eaLnBrk="0" fontAlgn="base" hangingPunct="0">
        <a:spcBef>
          <a:spcPct val="0"/>
        </a:spcBef>
        <a:spcAft>
          <a:spcPct val="0"/>
        </a:spcAft>
        <a:defRPr sz="3200">
          <a:solidFill>
            <a:schemeClr val="bg1"/>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sz="2000">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a:solidFill>
            <a:schemeClr val="tx1"/>
          </a:solidFill>
          <a:latin typeface="+mn-lt"/>
        </a:defRPr>
      </a:lvl3pPr>
      <a:lvl4pPr marL="1600200" indent="-228600" algn="l" rtl="0" eaLnBrk="0" fontAlgn="base" hangingPunct="0">
        <a:spcBef>
          <a:spcPct val="20000"/>
        </a:spcBef>
        <a:spcAft>
          <a:spcPct val="0"/>
        </a:spcAft>
        <a:buChar char="•"/>
        <a:defRPr sz="16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6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238594" name="Line 2"/>
          <p:cNvSpPr>
            <a:spLocks noChangeShapeType="1"/>
          </p:cNvSpPr>
          <p:nvPr/>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solidFill>
                <a:srgbClr val="000000"/>
              </a:solidFill>
              <a:latin typeface="Arial" charset="0"/>
              <a:cs typeface="Arial" pitchFamily="34" charset="0"/>
            </a:endParaRPr>
          </a:p>
        </p:txBody>
      </p:sp>
      <p:sp>
        <p:nvSpPr>
          <p:cNvPr id="238595"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cs typeface="Arial" pitchFamily="34" charset="0"/>
              </a:rPr>
              <a:t>Slide </a:t>
            </a:r>
            <a:fld id="{3E33D066-5614-486D-AF5D-94BC11620F81}" type="slidenum">
              <a:rPr lang="en-US" sz="800">
                <a:solidFill>
                  <a:srgbClr val="3333CC"/>
                </a:solidFill>
                <a:latin typeface="Arial" charset="0"/>
                <a:cs typeface="Arial" pitchFamily="34" charset="0"/>
              </a:rPr>
              <a:pPr eaLnBrk="0" hangingPunct="0">
                <a:defRPr/>
              </a:pPr>
              <a:t>‹#›</a:t>
            </a:fld>
            <a:endParaRPr lang="en-US" sz="800">
              <a:solidFill>
                <a:srgbClr val="3333CC"/>
              </a:solidFill>
              <a:latin typeface="Arial" charset="0"/>
              <a:cs typeface="Arial" pitchFamily="34" charset="0"/>
            </a:endParaRPr>
          </a:p>
        </p:txBody>
      </p:sp>
      <p:sp>
        <p:nvSpPr>
          <p:cNvPr id="238596"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rgbClr val="3333CC"/>
                </a:solidFill>
                <a:latin typeface="Arial" charset="0"/>
                <a:cs typeface="Arial" pitchFamily="34" charset="0"/>
              </a:rPr>
              <a:t>OPNS454: Operations Strategy</a:t>
            </a:r>
          </a:p>
        </p:txBody>
      </p:sp>
      <p:sp>
        <p:nvSpPr>
          <p:cNvPr id="238597"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3333CC"/>
                </a:solidFill>
                <a:latin typeface="Arial" charset="0"/>
                <a:cs typeface="Arial" charset="0"/>
              </a:rPr>
              <a:t>© Van Mieghem</a:t>
            </a:r>
          </a:p>
        </p:txBody>
      </p:sp>
      <p:sp>
        <p:nvSpPr>
          <p:cNvPr id="238598"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solidFill>
                <a:srgbClr val="000000"/>
              </a:solidFill>
              <a:latin typeface="Arial" charset="0"/>
              <a:cs typeface="Arial" pitchFamily="34" charset="0"/>
            </a:endParaRPr>
          </a:p>
        </p:txBody>
      </p:sp>
      <p:sp>
        <p:nvSpPr>
          <p:cNvPr id="17415"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17416"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912" r:id="rId1"/>
    <p:sldLayoutId id="2147483913" r:id="rId2"/>
    <p:sldLayoutId id="2147483914" r:id="rId3"/>
    <p:sldLayoutId id="2147483915" r:id="rId4"/>
    <p:sldLayoutId id="2147483916" r:id="rId5"/>
    <p:sldLayoutId id="2147483917" r:id="rId6"/>
    <p:sldLayoutId id="2147483918" r:id="rId7"/>
    <p:sldLayoutId id="2147483919" r:id="rId8"/>
    <p:sldLayoutId id="2147483920" r:id="rId9"/>
    <p:sldLayoutId id="2147483921" r:id="rId10"/>
    <p:sldLayoutId id="2147483922" r:id="rId11"/>
    <p:sldLayoutId id="2147483923" r:id="rId12"/>
    <p:sldLayoutId id="2147483924" r:id="rId13"/>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4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2.xml"/><Relationship Id="rId1" Type="http://schemas.openxmlformats.org/officeDocument/2006/relationships/slideLayout" Target="../slideLayouts/slideLayout3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4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0.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0.xml"/><Relationship Id="rId1" Type="http://schemas.openxmlformats.org/officeDocument/2006/relationships/vmlDrawing" Target="../drawings/vmlDrawing1.vml"/><Relationship Id="rId4" Type="http://schemas.openxmlformats.org/officeDocument/2006/relationships/oleObject" Target="../embeddings/Microsoft_Office_Excel_97-2003_Worksheet1.xls"/></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0.xml"/></Relationships>
</file>

<file path=ppt/slides/_rels/slide23.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5.xml"/></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3.xml"/><Relationship Id="rId1" Type="http://schemas.openxmlformats.org/officeDocument/2006/relationships/slideLayout" Target="../slideLayouts/slideLayout19.xml"/></Relationships>
</file>

<file path=ppt/slides/_rels/slide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4.xml"/><Relationship Id="rId1" Type="http://schemas.openxmlformats.org/officeDocument/2006/relationships/slideLayout" Target="../slideLayouts/slideLayout19.xml"/></Relationships>
</file>

<file path=ppt/slides/_rels/slide2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5.xml"/><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5.xml"/><Relationship Id="rId1" Type="http://schemas.openxmlformats.org/officeDocument/2006/relationships/vmlDrawing" Target="../drawings/vmlDrawing2.vml"/><Relationship Id="rId4" Type="http://schemas.openxmlformats.org/officeDocument/2006/relationships/oleObject" Target="../embeddings/oleObject1.bin"/></Relationships>
</file>

<file path=ppt/slides/_rels/slide2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7.xml"/><Relationship Id="rId1" Type="http://schemas.openxmlformats.org/officeDocument/2006/relationships/slideLayout" Target="../slideLayouts/slideLayout15.xml"/><Relationship Id="rId6" Type="http://schemas.openxmlformats.org/officeDocument/2006/relationships/image" Target="../media/image14.jpeg"/><Relationship Id="rId5" Type="http://schemas.openxmlformats.org/officeDocument/2006/relationships/image" Target="../media/image13.png"/><Relationship Id="rId4" Type="http://schemas.openxmlformats.org/officeDocument/2006/relationships/image" Target="../media/image12.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8.xml"/><Relationship Id="rId1" Type="http://schemas.openxmlformats.org/officeDocument/2006/relationships/slideLayout" Target="../slideLayouts/slideLayout53.xml"/><Relationship Id="rId5" Type="http://schemas.openxmlformats.org/officeDocument/2006/relationships/image" Target="../media/image17.jpeg"/><Relationship Id="rId4" Type="http://schemas.openxmlformats.org/officeDocument/2006/relationships/image" Target="../media/image16.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hyperlink" Target="../Video/5BillFox_Movies.wmv" TargetMode="External"/><Relationship Id="rId4" Type="http://schemas.openxmlformats.org/officeDocument/2006/relationships/image" Target="../media/image2.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r>
              <a:rPr lang="en-US" smtClean="0"/>
              <a:t>Summary: Three Flexibility Value Drivers </a:t>
            </a:r>
            <a:br>
              <a:rPr lang="en-US" smtClean="0"/>
            </a:br>
            <a:r>
              <a:rPr lang="en-US" smtClean="0"/>
              <a:t>	and Product Allocation </a:t>
            </a:r>
            <a:r>
              <a:rPr lang="en-US" sz="2400" i="1" smtClean="0"/>
              <a:t>which products to which plants?</a:t>
            </a:r>
            <a:endParaRPr lang="en-US" smtClean="0"/>
          </a:p>
        </p:txBody>
      </p:sp>
      <p:sp>
        <p:nvSpPr>
          <p:cNvPr id="262147" name="Rectangle 3"/>
          <p:cNvSpPr>
            <a:spLocks noGrp="1" noChangeArrowheads="1"/>
          </p:cNvSpPr>
          <p:nvPr>
            <p:ph type="body" idx="1"/>
          </p:nvPr>
        </p:nvSpPr>
        <p:spPr>
          <a:xfrm>
            <a:off x="455613" y="1114425"/>
            <a:ext cx="8504237" cy="5435600"/>
          </a:xfrm>
        </p:spPr>
        <p:txBody>
          <a:bodyPr/>
          <a:lstStyle/>
          <a:p>
            <a:r>
              <a:rPr lang="en-US" dirty="0" smtClean="0"/>
              <a:t>Economies of Scale: Demand product volumes</a:t>
            </a:r>
          </a:p>
          <a:p>
            <a:pPr lvl="1"/>
            <a:r>
              <a:rPr lang="en-US" dirty="0" smtClean="0"/>
              <a:t>Capacity utilization changes over time (due to demand and yield changes)</a:t>
            </a:r>
          </a:p>
          <a:p>
            <a:pPr lvl="2"/>
            <a:r>
              <a:rPr lang="en-US" dirty="0" smtClean="0"/>
              <a:t>Need dynamic analysis</a:t>
            </a:r>
          </a:p>
          <a:p>
            <a:pPr lvl="1"/>
            <a:r>
              <a:rPr lang="en-US" dirty="0" smtClean="0"/>
              <a:t>Threshold rule: small-volume products to flex plant, high-volume to specialized</a:t>
            </a:r>
          </a:p>
          <a:p>
            <a:pPr lvl="2"/>
            <a:r>
              <a:rPr lang="en-US" dirty="0" smtClean="0"/>
              <a:t>Need product-tailored analysis</a:t>
            </a:r>
          </a:p>
          <a:p>
            <a:r>
              <a:rPr lang="en-US" dirty="0" smtClean="0"/>
              <a:t>Risk mitigation: Product risk</a:t>
            </a:r>
          </a:p>
          <a:p>
            <a:pPr lvl="1"/>
            <a:r>
              <a:rPr lang="en-US" dirty="0" smtClean="0"/>
              <a:t>Approval (technical risk)</a:t>
            </a:r>
          </a:p>
          <a:p>
            <a:pPr lvl="2"/>
            <a:r>
              <a:rPr lang="en-US" dirty="0" smtClean="0"/>
              <a:t>Affects the choice between dedicated or flexible</a:t>
            </a:r>
          </a:p>
          <a:p>
            <a:pPr lvl="1"/>
            <a:r>
              <a:rPr lang="en-US" dirty="0" smtClean="0"/>
              <a:t>Demand (commercial risk)</a:t>
            </a:r>
          </a:p>
          <a:p>
            <a:pPr lvl="2"/>
            <a:r>
              <a:rPr lang="en-US" dirty="0" smtClean="0"/>
              <a:t>Affects the value of launch</a:t>
            </a:r>
          </a:p>
          <a:p>
            <a:r>
              <a:rPr lang="en-US" dirty="0" smtClean="0"/>
              <a:t>Real options: Allocation flexibility and information updating</a:t>
            </a:r>
          </a:p>
          <a:p>
            <a:pPr lvl="1"/>
            <a:r>
              <a:rPr lang="en-US" dirty="0" smtClean="0"/>
              <a:t>Revenue maximization by ex-post switching to more profitable product</a:t>
            </a:r>
          </a:p>
          <a:p>
            <a:pPr lvl="1"/>
            <a:r>
              <a:rPr lang="en-US" dirty="0" smtClean="0"/>
              <a:t>Abandonment option</a:t>
            </a:r>
          </a:p>
          <a:p>
            <a:pPr lvl="1"/>
            <a:r>
              <a:rPr lang="en-US" dirty="0" smtClean="0"/>
              <a:t>Time to market</a:t>
            </a:r>
          </a:p>
          <a:p>
            <a:pPr lvl="1"/>
            <a:r>
              <a:rPr lang="en-US" dirty="0" smtClean="0"/>
              <a:t>Lead times: Facility construction start date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62147">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62147">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62147">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262147">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262147">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262147">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262147">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262147">
                                            <p:txEl>
                                              <p:pRg st="7" end="7"/>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499"/>
                                          </p:stCondLst>
                                        </p:cTn>
                                        <p:tgtEl>
                                          <p:spTgt spid="262147">
                                            <p:txEl>
                                              <p:pRg st="8" end="8"/>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262147">
                                            <p:txEl>
                                              <p:pRg st="9" end="9"/>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262147">
                                            <p:txEl>
                                              <p:pRg st="10" end="10"/>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499"/>
                                          </p:stCondLst>
                                        </p:cTn>
                                        <p:tgtEl>
                                          <p:spTgt spid="262147">
                                            <p:txEl>
                                              <p:pRg st="11" end="11"/>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499"/>
                                          </p:stCondLst>
                                        </p:cTn>
                                        <p:tgtEl>
                                          <p:spTgt spid="262147">
                                            <p:txEl>
                                              <p:pRg st="12" end="12"/>
                                            </p:tx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499"/>
                                          </p:stCondLst>
                                        </p:cTn>
                                        <p:tgtEl>
                                          <p:spTgt spid="262147">
                                            <p:txEl>
                                              <p:pRg st="13" end="13"/>
                                            </p:txEl>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499"/>
                                          </p:stCondLst>
                                        </p:cTn>
                                        <p:tgtEl>
                                          <p:spTgt spid="262147">
                                            <p:txEl>
                                              <p:pRg st="14" end="1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2147" grpId="0" build="p"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title"/>
          </p:nvPr>
        </p:nvSpPr>
        <p:spPr/>
        <p:txBody>
          <a:bodyPr/>
          <a:lstStyle/>
          <a:p>
            <a:pPr eaLnBrk="1" hangingPunct="1"/>
            <a:r>
              <a:rPr lang="en-US" b="1" dirty="0" err="1" smtClean="0">
                <a:latin typeface="Arial" pitchFamily="34" charset="0"/>
                <a:cs typeface="Arial" pitchFamily="34" charset="0"/>
              </a:rPr>
              <a:t>Offshoring</a:t>
            </a:r>
            <a:r>
              <a:rPr lang="en-US" b="1" dirty="0" smtClean="0">
                <a:latin typeface="Arial" pitchFamily="34" charset="0"/>
                <a:cs typeface="Arial" pitchFamily="34" charset="0"/>
              </a:rPr>
              <a:t> – is the </a:t>
            </a:r>
            <a:br>
              <a:rPr lang="en-US" b="1" dirty="0" smtClean="0">
                <a:latin typeface="Arial" pitchFamily="34" charset="0"/>
                <a:cs typeface="Arial" pitchFamily="34" charset="0"/>
              </a:rPr>
            </a:br>
            <a:r>
              <a:rPr lang="en-US" b="1" dirty="0" smtClean="0">
                <a:latin typeface="Arial" pitchFamily="34" charset="0"/>
                <a:cs typeface="Arial" pitchFamily="34" charset="0"/>
              </a:rPr>
              <a:t>honeymoon over?</a:t>
            </a:r>
          </a:p>
        </p:txBody>
      </p:sp>
      <p:sp>
        <p:nvSpPr>
          <p:cNvPr id="9" name="Rectangle 21"/>
          <p:cNvSpPr>
            <a:spLocks noChangeArrowheads="1"/>
          </p:cNvSpPr>
          <p:nvPr/>
        </p:nvSpPr>
        <p:spPr bwMode="gray">
          <a:xfrm>
            <a:off x="400050" y="3519217"/>
            <a:ext cx="8337550" cy="1223962"/>
          </a:xfrm>
          <a:prstGeom prst="rect">
            <a:avLst/>
          </a:prstGeom>
          <a:noFill/>
          <a:ln w="12700" algn="ctr">
            <a:noFill/>
            <a:miter lim="800000"/>
            <a:headEnd/>
            <a:tailEnd/>
          </a:ln>
        </p:spPr>
        <p:txBody>
          <a:bodyPr lIns="0" tIns="72000" rIns="0" bIns="72000" anchor="ctr"/>
          <a:lstStyle/>
          <a:p>
            <a:pPr fontAlgn="auto">
              <a:lnSpc>
                <a:spcPct val="150000"/>
              </a:lnSpc>
              <a:spcBef>
                <a:spcPts val="0"/>
              </a:spcBef>
              <a:spcAft>
                <a:spcPts val="0"/>
              </a:spcAft>
              <a:buSzPct val="80000"/>
              <a:defRPr/>
            </a:pPr>
            <a:r>
              <a:rPr lang="en-US" sz="1400" b="1" kern="0" dirty="0">
                <a:solidFill>
                  <a:srgbClr val="000000"/>
                </a:solidFill>
                <a:latin typeface="Arial" pitchFamily="34" charset="0"/>
                <a:cs typeface="Arial" pitchFamily="34" charset="0"/>
              </a:rPr>
              <a:t>“The growing need for lean inventories puts China at a disadvantage”</a:t>
            </a:r>
          </a:p>
          <a:p>
            <a:pPr marL="225425" fontAlgn="auto">
              <a:lnSpc>
                <a:spcPct val="150000"/>
              </a:lnSpc>
              <a:spcBef>
                <a:spcPts val="0"/>
              </a:spcBef>
              <a:spcAft>
                <a:spcPts val="0"/>
              </a:spcAft>
              <a:buClr>
                <a:srgbClr val="000000"/>
              </a:buClr>
              <a:buSzPct val="100000"/>
              <a:defRPr/>
            </a:pPr>
            <a:r>
              <a:rPr lang="en-US" sz="1200" kern="0" dirty="0">
                <a:solidFill>
                  <a:srgbClr val="000000"/>
                </a:solidFill>
                <a:latin typeface="Arial" pitchFamily="34" charset="0"/>
                <a:cs typeface="Arial" pitchFamily="34" charset="0"/>
              </a:rPr>
              <a:t>“Goods take 45 days on average to reach U.S. shores. With the recession making it more difficult to predict demand, manufacturers are being forced to stash unsold products in warehouses for longer periods. And the cost of meeting emergency supply needs is inevitably higher in China …”</a:t>
            </a:r>
          </a:p>
        </p:txBody>
      </p:sp>
      <p:sp>
        <p:nvSpPr>
          <p:cNvPr id="10" name="Rectangle 5"/>
          <p:cNvSpPr>
            <a:spLocks noChangeArrowheads="1"/>
          </p:cNvSpPr>
          <p:nvPr/>
        </p:nvSpPr>
        <p:spPr bwMode="gray">
          <a:xfrm>
            <a:off x="400050" y="1942607"/>
            <a:ext cx="8337550" cy="1127125"/>
          </a:xfrm>
          <a:prstGeom prst="rect">
            <a:avLst/>
          </a:prstGeom>
          <a:noFill/>
          <a:ln w="12700" algn="ctr">
            <a:noFill/>
            <a:miter lim="800000"/>
            <a:headEnd/>
            <a:tailEnd/>
          </a:ln>
        </p:spPr>
        <p:txBody>
          <a:bodyPr lIns="0" tIns="72000" rIns="0" bIns="72000" anchor="ctr"/>
          <a:lstStyle/>
          <a:p>
            <a:pPr fontAlgn="auto">
              <a:lnSpc>
                <a:spcPct val="150000"/>
              </a:lnSpc>
              <a:spcBef>
                <a:spcPts val="0"/>
              </a:spcBef>
              <a:spcAft>
                <a:spcPts val="0"/>
              </a:spcAft>
              <a:buSzPct val="80000"/>
              <a:defRPr/>
            </a:pPr>
            <a:r>
              <a:rPr lang="en-US" sz="1400" b="1" kern="0" dirty="0" smtClean="0">
                <a:solidFill>
                  <a:srgbClr val="000000"/>
                </a:solidFill>
                <a:latin typeface="Arial" pitchFamily="34" charset="0"/>
                <a:cs typeface="Arial" pitchFamily="34" charset="0"/>
              </a:rPr>
              <a:t>So Much for the Cheap 'China Price’</a:t>
            </a:r>
          </a:p>
          <a:p>
            <a:pPr marL="225425" lvl="1" fontAlgn="auto">
              <a:lnSpc>
                <a:spcPct val="150000"/>
              </a:lnSpc>
              <a:spcBef>
                <a:spcPts val="0"/>
              </a:spcBef>
              <a:spcAft>
                <a:spcPts val="0"/>
              </a:spcAft>
              <a:buClr>
                <a:srgbClr val="000000"/>
              </a:buClr>
              <a:buSzPct val="100000"/>
              <a:defRPr/>
            </a:pPr>
            <a:r>
              <a:rPr lang="en-US" sz="1200" kern="0" dirty="0" smtClean="0">
                <a:solidFill>
                  <a:srgbClr val="000000"/>
                </a:solidFill>
                <a:latin typeface="Arial" pitchFamily="34" charset="0"/>
                <a:cs typeface="Arial" pitchFamily="34" charset="0"/>
              </a:rPr>
              <a:t>“In 2005 … by the time the items had arrived at a U.S. port, Chinese-made parts were 22% cheaper on average than those produced in the U.S. By the end of 2008, however, the average price gap had dropped to 5.5% ...”</a:t>
            </a:r>
          </a:p>
          <a:p>
            <a:pPr marL="225425" lvl="1" fontAlgn="auto">
              <a:lnSpc>
                <a:spcPct val="150000"/>
              </a:lnSpc>
              <a:spcBef>
                <a:spcPts val="0"/>
              </a:spcBef>
              <a:spcAft>
                <a:spcPts val="0"/>
              </a:spcAft>
              <a:buClr>
                <a:srgbClr val="000000"/>
              </a:buClr>
              <a:buSzPct val="100000"/>
              <a:defRPr/>
            </a:pPr>
            <a:r>
              <a:rPr lang="en-US" sz="1200" dirty="0" smtClean="0">
                <a:solidFill>
                  <a:srgbClr val="000000"/>
                </a:solidFill>
                <a:latin typeface="Arial" pitchFamily="34" charset="0"/>
              </a:rPr>
              <a:t>“All over China, wages are climbing at 15 to 20 percent a year because of the supply-and-demand imbalance for skilled labor,” said Harold L. </a:t>
            </a:r>
            <a:r>
              <a:rPr lang="en-US" sz="1200" dirty="0" err="1" smtClean="0">
                <a:solidFill>
                  <a:srgbClr val="000000"/>
                </a:solidFill>
                <a:latin typeface="Arial" pitchFamily="34" charset="0"/>
              </a:rPr>
              <a:t>Sirkin</a:t>
            </a:r>
            <a:r>
              <a:rPr lang="en-US" sz="1200" dirty="0" smtClean="0">
                <a:solidFill>
                  <a:srgbClr val="000000"/>
                </a:solidFill>
                <a:latin typeface="Arial" pitchFamily="34" charset="0"/>
              </a:rPr>
              <a:t>, a BCG senior partner. “We expect net labor costs for manufacturing in China and the U.S. to converge by around 2015. As a result of the changing economics, you’re going to see a lot more products ‘Made in the USA’ in the next five years.”</a:t>
            </a:r>
            <a:endParaRPr lang="en-US" sz="1200" kern="0" dirty="0" smtClean="0">
              <a:solidFill>
                <a:srgbClr val="000000"/>
              </a:solidFill>
              <a:latin typeface="Arial" pitchFamily="34" charset="0"/>
              <a:cs typeface="Arial" pitchFamily="34" charset="0"/>
            </a:endParaRPr>
          </a:p>
        </p:txBody>
      </p:sp>
      <p:sp>
        <p:nvSpPr>
          <p:cNvPr id="11" name="Rectangle 21"/>
          <p:cNvSpPr>
            <a:spLocks noChangeArrowheads="1"/>
          </p:cNvSpPr>
          <p:nvPr/>
        </p:nvSpPr>
        <p:spPr bwMode="gray">
          <a:xfrm>
            <a:off x="400050" y="5240067"/>
            <a:ext cx="8337550" cy="1223962"/>
          </a:xfrm>
          <a:prstGeom prst="rect">
            <a:avLst/>
          </a:prstGeom>
          <a:noFill/>
          <a:ln w="12700" algn="ctr">
            <a:noFill/>
            <a:miter lim="800000"/>
            <a:headEnd/>
            <a:tailEnd/>
          </a:ln>
        </p:spPr>
        <p:txBody>
          <a:bodyPr lIns="0" tIns="72000" rIns="0" bIns="72000" anchor="ctr"/>
          <a:lstStyle/>
          <a:p>
            <a:pPr fontAlgn="auto">
              <a:lnSpc>
                <a:spcPct val="150000"/>
              </a:lnSpc>
              <a:spcBef>
                <a:spcPts val="0"/>
              </a:spcBef>
              <a:spcAft>
                <a:spcPts val="0"/>
              </a:spcAft>
              <a:buSzPct val="80000"/>
              <a:defRPr/>
            </a:pPr>
            <a:r>
              <a:rPr lang="en-US" sz="1400" b="1" kern="0" dirty="0">
                <a:solidFill>
                  <a:srgbClr val="000000"/>
                </a:solidFill>
                <a:latin typeface="Arial" pitchFamily="34" charset="0"/>
                <a:cs typeface="Arial" pitchFamily="34" charset="0"/>
              </a:rPr>
              <a:t>“Due to increased demand fluctuations, sourcing closer to home wins over other lower cost options overseas”</a:t>
            </a:r>
            <a:endParaRPr lang="en-US" sz="1400" b="1" i="1" kern="0" dirty="0">
              <a:solidFill>
                <a:srgbClr val="000000"/>
              </a:solidFill>
              <a:latin typeface="Arial" pitchFamily="34" charset="0"/>
              <a:cs typeface="Arial" pitchFamily="34" charset="0"/>
            </a:endParaRPr>
          </a:p>
          <a:p>
            <a:pPr marL="225425" fontAlgn="auto">
              <a:lnSpc>
                <a:spcPct val="150000"/>
              </a:lnSpc>
              <a:spcBef>
                <a:spcPts val="0"/>
              </a:spcBef>
              <a:spcAft>
                <a:spcPts val="0"/>
              </a:spcAft>
              <a:buClr>
                <a:srgbClr val="000000"/>
              </a:buClr>
              <a:defRPr/>
            </a:pPr>
            <a:r>
              <a:rPr lang="en-US" sz="1200" kern="0" dirty="0">
                <a:solidFill>
                  <a:srgbClr val="000000"/>
                </a:solidFill>
                <a:latin typeface="Arial" pitchFamily="34" charset="0"/>
                <a:cs typeface="Arial" pitchFamily="34" charset="0"/>
              </a:rPr>
              <a:t>“… buy a harness from China for 15% less than in Mexico. But if a design is altered after a batch of Chinese-made harnesses is already on the boat from Shanghai, the company has to foot the bill for up to six weeks of shipping and handling of obsolete parts.“</a:t>
            </a:r>
          </a:p>
        </p:txBody>
      </p:sp>
      <p:pic>
        <p:nvPicPr>
          <p:cNvPr id="373761" name="Picture 1"/>
          <p:cNvPicPr>
            <a:picLocks noChangeAspect="1" noChangeArrowheads="1"/>
          </p:cNvPicPr>
          <p:nvPr/>
        </p:nvPicPr>
        <p:blipFill>
          <a:blip r:embed="rId3" cstate="print"/>
          <a:srcRect l="2365" t="37042" r="4729" b="33955"/>
          <a:stretch>
            <a:fillRect/>
          </a:stretch>
        </p:blipFill>
        <p:spPr bwMode="auto">
          <a:xfrm>
            <a:off x="5397668" y="0"/>
            <a:ext cx="3746332" cy="895776"/>
          </a:xfrm>
          <a:prstGeom prst="rect">
            <a:avLst/>
          </a:prstGeom>
          <a:noFill/>
          <a:ln w="9525">
            <a:noFill/>
            <a:miter lim="800000"/>
            <a:headEnd/>
            <a:tailEnd/>
          </a:ln>
        </p:spPr>
      </p:pic>
      <p:pic>
        <p:nvPicPr>
          <p:cNvPr id="7" name="Picture 1"/>
          <p:cNvPicPr>
            <a:picLocks noChangeAspect="1" noChangeArrowheads="1"/>
          </p:cNvPicPr>
          <p:nvPr/>
        </p:nvPicPr>
        <p:blipFill>
          <a:blip r:embed="rId3" cstate="print"/>
          <a:srcRect l="2365" t="80257" r="4729" b="1543"/>
          <a:stretch>
            <a:fillRect/>
          </a:stretch>
        </p:blipFill>
        <p:spPr bwMode="auto">
          <a:xfrm>
            <a:off x="5394952" y="891259"/>
            <a:ext cx="3746332" cy="56209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US" b="1" smtClean="0">
                <a:latin typeface="Albertus Extra Bold"/>
              </a:rPr>
              <a:t>Capacity Location</a:t>
            </a:r>
            <a:r>
              <a:rPr lang="en-US" smtClean="0"/>
              <a:t/>
            </a:r>
            <a:br>
              <a:rPr lang="en-US" smtClean="0"/>
            </a:br>
            <a:r>
              <a:rPr lang="en-US" smtClean="0"/>
              <a:t>	Globalization and operations</a:t>
            </a:r>
          </a:p>
        </p:txBody>
      </p:sp>
      <p:grpSp>
        <p:nvGrpSpPr>
          <p:cNvPr id="2" name="Group 6"/>
          <p:cNvGrpSpPr>
            <a:grpSpLocks noChangeAspect="1"/>
          </p:cNvGrpSpPr>
          <p:nvPr/>
        </p:nvGrpSpPr>
        <p:grpSpPr bwMode="auto">
          <a:xfrm>
            <a:off x="0" y="1422400"/>
            <a:ext cx="9218613" cy="4822825"/>
            <a:chOff x="0" y="896"/>
            <a:chExt cx="5807" cy="3038"/>
          </a:xfrm>
        </p:grpSpPr>
        <p:sp>
          <p:nvSpPr>
            <p:cNvPr id="17413" name="AutoShape 5"/>
            <p:cNvSpPr>
              <a:spLocks noChangeAspect="1" noChangeArrowheads="1" noTextEdit="1"/>
            </p:cNvSpPr>
            <p:nvPr/>
          </p:nvSpPr>
          <p:spPr bwMode="auto">
            <a:xfrm>
              <a:off x="0" y="896"/>
              <a:ext cx="5758" cy="3038"/>
            </a:xfrm>
            <a:prstGeom prst="rect">
              <a:avLst/>
            </a:prstGeom>
            <a:noFill/>
            <a:ln w="9525">
              <a:noFill/>
              <a:miter lim="800000"/>
              <a:headEnd/>
              <a:tailEnd/>
            </a:ln>
          </p:spPr>
          <p:txBody>
            <a:bodyPr/>
            <a:lstStyle/>
            <a:p>
              <a:endParaRPr lang="en-US" sz="1200" smtClean="0">
                <a:solidFill>
                  <a:srgbClr val="000000"/>
                </a:solidFill>
                <a:latin typeface="Arial" pitchFamily="34" charset="0"/>
              </a:endParaRPr>
            </a:p>
          </p:txBody>
        </p:sp>
        <p:sp>
          <p:nvSpPr>
            <p:cNvPr id="17415" name="Rectangle 11"/>
            <p:cNvSpPr>
              <a:spLocks noChangeArrowheads="1"/>
            </p:cNvSpPr>
            <p:nvPr/>
          </p:nvSpPr>
          <p:spPr bwMode="auto">
            <a:xfrm>
              <a:off x="2107" y="1093"/>
              <a:ext cx="1820" cy="194"/>
            </a:xfrm>
            <a:prstGeom prst="rect">
              <a:avLst/>
            </a:prstGeom>
            <a:solidFill>
              <a:schemeClr val="accent2"/>
            </a:solidFill>
            <a:ln w="9525">
              <a:noFill/>
              <a:miter lim="800000"/>
              <a:headEnd/>
              <a:tailEnd/>
            </a:ln>
          </p:spPr>
          <p:txBody>
            <a:bodyPr wrap="none" lIns="0" tIns="0" rIns="0" bIns="0">
              <a:spAutoFit/>
            </a:bodyPr>
            <a:lstStyle/>
            <a:p>
              <a:r>
                <a:rPr lang="en-US" sz="2000" dirty="0" smtClean="0">
                  <a:solidFill>
                    <a:srgbClr val="FFFFFF"/>
                  </a:solidFill>
                  <a:latin typeface="Arial" pitchFamily="34" charset="0"/>
                </a:rPr>
                <a:t> Market Demand Factors </a:t>
              </a:r>
              <a:endParaRPr lang="en-US" sz="1200" dirty="0" smtClean="0">
                <a:solidFill>
                  <a:srgbClr val="000000"/>
                </a:solidFill>
                <a:latin typeface="Arial" pitchFamily="34" charset="0"/>
              </a:endParaRPr>
            </a:p>
          </p:txBody>
        </p:sp>
        <p:sp>
          <p:nvSpPr>
            <p:cNvPr id="17417" name="Rectangle 15"/>
            <p:cNvSpPr>
              <a:spLocks noChangeArrowheads="1"/>
            </p:cNvSpPr>
            <p:nvPr/>
          </p:nvSpPr>
          <p:spPr bwMode="auto">
            <a:xfrm>
              <a:off x="280" y="2048"/>
              <a:ext cx="1649" cy="194"/>
            </a:xfrm>
            <a:prstGeom prst="rect">
              <a:avLst/>
            </a:prstGeom>
            <a:solidFill>
              <a:schemeClr val="accent2"/>
            </a:solidFill>
            <a:ln w="9525">
              <a:noFill/>
              <a:miter lim="800000"/>
              <a:headEnd/>
              <a:tailEnd/>
            </a:ln>
          </p:spPr>
          <p:txBody>
            <a:bodyPr wrap="none" lIns="0" tIns="0" rIns="0" bIns="0">
              <a:spAutoFit/>
            </a:bodyPr>
            <a:lstStyle/>
            <a:p>
              <a:r>
                <a:rPr lang="en-US" sz="2000" dirty="0" smtClean="0">
                  <a:solidFill>
                    <a:srgbClr val="FFFFFF"/>
                  </a:solidFill>
                  <a:latin typeface="Arial" pitchFamily="34" charset="0"/>
                </a:rPr>
                <a:t> Technological Factors </a:t>
              </a:r>
              <a:endParaRPr lang="en-US" sz="1200" dirty="0" smtClean="0">
                <a:solidFill>
                  <a:srgbClr val="000000"/>
                </a:solidFill>
                <a:latin typeface="Arial" pitchFamily="34" charset="0"/>
              </a:endParaRPr>
            </a:p>
          </p:txBody>
        </p:sp>
        <p:sp>
          <p:nvSpPr>
            <p:cNvPr id="17419" name="Rectangle 19"/>
            <p:cNvSpPr>
              <a:spLocks noChangeArrowheads="1"/>
            </p:cNvSpPr>
            <p:nvPr/>
          </p:nvSpPr>
          <p:spPr bwMode="auto">
            <a:xfrm>
              <a:off x="4035" y="2086"/>
              <a:ext cx="1166" cy="194"/>
            </a:xfrm>
            <a:prstGeom prst="rect">
              <a:avLst/>
            </a:prstGeom>
            <a:solidFill>
              <a:schemeClr val="accent2"/>
            </a:solidFill>
            <a:ln w="9525">
              <a:noFill/>
              <a:miter lim="800000"/>
              <a:headEnd/>
              <a:tailEnd/>
            </a:ln>
          </p:spPr>
          <p:txBody>
            <a:bodyPr wrap="none" lIns="0" tIns="0" rIns="0" bIns="0">
              <a:spAutoFit/>
            </a:bodyPr>
            <a:lstStyle/>
            <a:p>
              <a:r>
                <a:rPr lang="en-US" sz="2000" dirty="0" smtClean="0">
                  <a:solidFill>
                    <a:srgbClr val="FFFFFF"/>
                  </a:solidFill>
                  <a:latin typeface="Arial" pitchFamily="34" charset="0"/>
                </a:rPr>
                <a:t> Supply Factors </a:t>
              </a:r>
              <a:endParaRPr lang="en-US" sz="1200" dirty="0" smtClean="0">
                <a:solidFill>
                  <a:srgbClr val="000000"/>
                </a:solidFill>
                <a:latin typeface="Arial" pitchFamily="34" charset="0"/>
              </a:endParaRPr>
            </a:p>
          </p:txBody>
        </p:sp>
        <p:sp>
          <p:nvSpPr>
            <p:cNvPr id="17421" name="Rectangle 23"/>
            <p:cNvSpPr>
              <a:spLocks noChangeArrowheads="1"/>
            </p:cNvSpPr>
            <p:nvPr/>
          </p:nvSpPr>
          <p:spPr bwMode="auto">
            <a:xfrm>
              <a:off x="1407" y="2868"/>
              <a:ext cx="3009" cy="194"/>
            </a:xfrm>
            <a:prstGeom prst="rect">
              <a:avLst/>
            </a:prstGeom>
            <a:solidFill>
              <a:schemeClr val="accent2"/>
            </a:solidFill>
            <a:ln w="9525">
              <a:noFill/>
              <a:miter lim="800000"/>
              <a:headEnd/>
              <a:tailEnd/>
            </a:ln>
          </p:spPr>
          <p:txBody>
            <a:bodyPr wrap="square" lIns="0" tIns="0" rIns="0" bIns="0">
              <a:spAutoFit/>
            </a:bodyPr>
            <a:lstStyle/>
            <a:p>
              <a:r>
                <a:rPr lang="en-US" sz="2000" dirty="0" smtClean="0">
                  <a:solidFill>
                    <a:srgbClr val="FFFFFF"/>
                  </a:solidFill>
                  <a:latin typeface="Arial" pitchFamily="34" charset="0"/>
                </a:rPr>
                <a:t> Macroeconomic and Non-Market factors </a:t>
              </a:r>
              <a:endParaRPr lang="en-US" sz="1200" dirty="0" smtClean="0">
                <a:solidFill>
                  <a:srgbClr val="000000"/>
                </a:solidFill>
                <a:latin typeface="Arial" pitchFamily="34" charset="0"/>
              </a:endParaRPr>
            </a:p>
          </p:txBody>
        </p:sp>
        <p:grpSp>
          <p:nvGrpSpPr>
            <p:cNvPr id="7" name="Group 28"/>
            <p:cNvGrpSpPr>
              <a:grpSpLocks/>
            </p:cNvGrpSpPr>
            <p:nvPr/>
          </p:nvGrpSpPr>
          <p:grpSpPr bwMode="auto">
            <a:xfrm>
              <a:off x="2370" y="1722"/>
              <a:ext cx="1042" cy="885"/>
              <a:chOff x="2370" y="1722"/>
              <a:chExt cx="1042" cy="885"/>
            </a:xfrm>
          </p:grpSpPr>
          <p:sp>
            <p:nvSpPr>
              <p:cNvPr id="17468" name="Oval 26"/>
              <p:cNvSpPr>
                <a:spLocks noChangeArrowheads="1"/>
              </p:cNvSpPr>
              <p:nvPr/>
            </p:nvSpPr>
            <p:spPr bwMode="auto">
              <a:xfrm>
                <a:off x="2370" y="1722"/>
                <a:ext cx="1042" cy="885"/>
              </a:xfrm>
              <a:prstGeom prst="ellipse">
                <a:avLst/>
              </a:prstGeom>
              <a:solidFill>
                <a:srgbClr val="CCECFF"/>
              </a:solidFill>
              <a:ln w="0">
                <a:solidFill>
                  <a:srgbClr val="000000"/>
                </a:solidFill>
                <a:round/>
                <a:headEnd/>
                <a:tailEnd/>
              </a:ln>
            </p:spPr>
            <p:txBody>
              <a:bodyPr/>
              <a:lstStyle/>
              <a:p>
                <a:endParaRPr lang="en-US" sz="1200" smtClean="0">
                  <a:solidFill>
                    <a:srgbClr val="000000"/>
                  </a:solidFill>
                  <a:latin typeface="Arial" pitchFamily="34" charset="0"/>
                </a:endParaRPr>
              </a:p>
            </p:txBody>
          </p:sp>
          <p:sp>
            <p:nvSpPr>
              <p:cNvPr id="17469" name="Oval 27"/>
              <p:cNvSpPr>
                <a:spLocks noChangeArrowheads="1"/>
              </p:cNvSpPr>
              <p:nvPr/>
            </p:nvSpPr>
            <p:spPr bwMode="auto">
              <a:xfrm>
                <a:off x="2370" y="1722"/>
                <a:ext cx="1042" cy="885"/>
              </a:xfrm>
              <a:prstGeom prst="ellipse">
                <a:avLst/>
              </a:prstGeom>
              <a:noFill/>
              <a:ln w="6" cap="rnd">
                <a:solidFill>
                  <a:srgbClr val="000000"/>
                </a:solidFill>
                <a:round/>
                <a:headEnd/>
                <a:tailEnd/>
              </a:ln>
            </p:spPr>
            <p:txBody>
              <a:bodyPr/>
              <a:lstStyle/>
              <a:p>
                <a:endParaRPr lang="en-US" sz="1200" smtClean="0">
                  <a:solidFill>
                    <a:srgbClr val="000000"/>
                  </a:solidFill>
                  <a:latin typeface="Arial" pitchFamily="34" charset="0"/>
                </a:endParaRPr>
              </a:p>
            </p:txBody>
          </p:sp>
        </p:grpSp>
        <p:sp>
          <p:nvSpPr>
            <p:cNvPr id="17425" name="Rectangle 29"/>
            <p:cNvSpPr>
              <a:spLocks noChangeArrowheads="1"/>
            </p:cNvSpPr>
            <p:nvPr/>
          </p:nvSpPr>
          <p:spPr bwMode="auto">
            <a:xfrm>
              <a:off x="2402" y="1985"/>
              <a:ext cx="1080" cy="218"/>
            </a:xfrm>
            <a:prstGeom prst="rect">
              <a:avLst/>
            </a:prstGeom>
            <a:noFill/>
            <a:ln w="9525">
              <a:noFill/>
              <a:miter lim="800000"/>
              <a:headEnd/>
              <a:tailEnd/>
            </a:ln>
          </p:spPr>
          <p:txBody>
            <a:bodyPr wrap="none" lIns="0" tIns="0" rIns="0" bIns="0">
              <a:spAutoFit/>
            </a:bodyPr>
            <a:lstStyle/>
            <a:p>
              <a:r>
                <a:rPr lang="en-US" sz="2000" b="1" smtClean="0">
                  <a:solidFill>
                    <a:srgbClr val="0033CC"/>
                  </a:solidFill>
                  <a:latin typeface="Arial" pitchFamily="34" charset="0"/>
                </a:rPr>
                <a:t>Globalization</a:t>
              </a:r>
              <a:endParaRPr lang="en-US" sz="1200" smtClean="0">
                <a:solidFill>
                  <a:srgbClr val="000000"/>
                </a:solidFill>
                <a:latin typeface="Arial" pitchFamily="34" charset="0"/>
              </a:endParaRPr>
            </a:p>
          </p:txBody>
        </p:sp>
        <p:sp>
          <p:nvSpPr>
            <p:cNvPr id="17426" name="Rectangle 30"/>
            <p:cNvSpPr>
              <a:spLocks noChangeArrowheads="1"/>
            </p:cNvSpPr>
            <p:nvPr/>
          </p:nvSpPr>
          <p:spPr bwMode="auto">
            <a:xfrm>
              <a:off x="2611" y="2172"/>
              <a:ext cx="700" cy="218"/>
            </a:xfrm>
            <a:prstGeom prst="rect">
              <a:avLst/>
            </a:prstGeom>
            <a:noFill/>
            <a:ln w="9525">
              <a:noFill/>
              <a:miter lim="800000"/>
              <a:headEnd/>
              <a:tailEnd/>
            </a:ln>
          </p:spPr>
          <p:txBody>
            <a:bodyPr wrap="none" lIns="0" tIns="0" rIns="0" bIns="0">
              <a:spAutoFit/>
            </a:bodyPr>
            <a:lstStyle/>
            <a:p>
              <a:r>
                <a:rPr lang="en-US" sz="2000" b="1" smtClean="0">
                  <a:solidFill>
                    <a:srgbClr val="0033CC"/>
                  </a:solidFill>
                  <a:latin typeface="Arial" pitchFamily="34" charset="0"/>
                </a:rPr>
                <a:t>Process</a:t>
              </a:r>
              <a:endParaRPr lang="en-US" sz="1200" smtClean="0">
                <a:solidFill>
                  <a:srgbClr val="000000"/>
                </a:solidFill>
                <a:latin typeface="Arial" pitchFamily="34" charset="0"/>
              </a:endParaRPr>
            </a:p>
          </p:txBody>
        </p:sp>
        <p:sp>
          <p:nvSpPr>
            <p:cNvPr id="17427" name="Line 31"/>
            <p:cNvSpPr>
              <a:spLocks noChangeShapeType="1"/>
            </p:cNvSpPr>
            <p:nvPr/>
          </p:nvSpPr>
          <p:spPr bwMode="auto">
            <a:xfrm>
              <a:off x="2891" y="1305"/>
              <a:ext cx="1" cy="417"/>
            </a:xfrm>
            <a:prstGeom prst="line">
              <a:avLst/>
            </a:prstGeom>
            <a:noFill/>
            <a:ln w="6" cap="rnd">
              <a:solidFill>
                <a:srgbClr val="000000"/>
              </a:solidFill>
              <a:round/>
              <a:headEnd/>
              <a:tailEnd/>
            </a:ln>
          </p:spPr>
          <p:txBody>
            <a:bodyPr/>
            <a:lstStyle/>
            <a:p>
              <a:endParaRPr lang="en-US" sz="1200" smtClean="0">
                <a:solidFill>
                  <a:srgbClr val="000000"/>
                </a:solidFill>
                <a:latin typeface="Arial" pitchFamily="34" charset="0"/>
              </a:endParaRPr>
            </a:p>
          </p:txBody>
        </p:sp>
        <p:sp>
          <p:nvSpPr>
            <p:cNvPr id="17428" name="Line 32"/>
            <p:cNvSpPr>
              <a:spLocks noChangeShapeType="1"/>
            </p:cNvSpPr>
            <p:nvPr/>
          </p:nvSpPr>
          <p:spPr bwMode="auto">
            <a:xfrm>
              <a:off x="2891" y="2607"/>
              <a:ext cx="1" cy="209"/>
            </a:xfrm>
            <a:prstGeom prst="line">
              <a:avLst/>
            </a:prstGeom>
            <a:noFill/>
            <a:ln w="6" cap="rnd">
              <a:solidFill>
                <a:srgbClr val="000000"/>
              </a:solidFill>
              <a:round/>
              <a:headEnd/>
              <a:tailEnd/>
            </a:ln>
          </p:spPr>
          <p:txBody>
            <a:bodyPr/>
            <a:lstStyle/>
            <a:p>
              <a:endParaRPr lang="en-US" sz="1200" smtClean="0">
                <a:solidFill>
                  <a:srgbClr val="000000"/>
                </a:solidFill>
                <a:latin typeface="Arial" pitchFamily="34" charset="0"/>
              </a:endParaRPr>
            </a:p>
          </p:txBody>
        </p:sp>
        <p:sp>
          <p:nvSpPr>
            <p:cNvPr id="17429" name="Line 33"/>
            <p:cNvSpPr>
              <a:spLocks noChangeShapeType="1"/>
            </p:cNvSpPr>
            <p:nvPr/>
          </p:nvSpPr>
          <p:spPr bwMode="auto">
            <a:xfrm>
              <a:off x="2006" y="2138"/>
              <a:ext cx="364" cy="1"/>
            </a:xfrm>
            <a:prstGeom prst="line">
              <a:avLst/>
            </a:prstGeom>
            <a:noFill/>
            <a:ln w="6" cap="rnd">
              <a:solidFill>
                <a:srgbClr val="000000"/>
              </a:solidFill>
              <a:round/>
              <a:headEnd/>
              <a:tailEnd/>
            </a:ln>
          </p:spPr>
          <p:txBody>
            <a:bodyPr/>
            <a:lstStyle/>
            <a:p>
              <a:endParaRPr lang="en-US" sz="1200" smtClean="0">
                <a:solidFill>
                  <a:srgbClr val="000000"/>
                </a:solidFill>
                <a:latin typeface="Arial" pitchFamily="34" charset="0"/>
              </a:endParaRPr>
            </a:p>
          </p:txBody>
        </p:sp>
        <p:sp>
          <p:nvSpPr>
            <p:cNvPr id="17430" name="Rectangle 34"/>
            <p:cNvSpPr>
              <a:spLocks noChangeArrowheads="1"/>
            </p:cNvSpPr>
            <p:nvPr/>
          </p:nvSpPr>
          <p:spPr bwMode="auto">
            <a:xfrm>
              <a:off x="3996" y="1072"/>
              <a:ext cx="101"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17431" name="Rectangle 35"/>
            <p:cNvSpPr>
              <a:spLocks noChangeArrowheads="1"/>
            </p:cNvSpPr>
            <p:nvPr/>
          </p:nvSpPr>
          <p:spPr bwMode="auto">
            <a:xfrm>
              <a:off x="4073" y="1072"/>
              <a:ext cx="1407"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Foreign demand growth</a:t>
              </a:r>
              <a:endParaRPr lang="en-US" sz="1200" smtClean="0">
                <a:solidFill>
                  <a:srgbClr val="000000"/>
                </a:solidFill>
                <a:latin typeface="Arial" pitchFamily="34" charset="0"/>
              </a:endParaRPr>
            </a:p>
          </p:txBody>
        </p:sp>
        <p:sp>
          <p:nvSpPr>
            <p:cNvPr id="17432" name="Rectangle 36"/>
            <p:cNvSpPr>
              <a:spLocks noChangeArrowheads="1"/>
            </p:cNvSpPr>
            <p:nvPr/>
          </p:nvSpPr>
          <p:spPr bwMode="auto">
            <a:xfrm>
              <a:off x="3996" y="1255"/>
              <a:ext cx="101"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17433" name="Rectangle 37"/>
            <p:cNvSpPr>
              <a:spLocks noChangeArrowheads="1"/>
            </p:cNvSpPr>
            <p:nvPr/>
          </p:nvSpPr>
          <p:spPr bwMode="auto">
            <a:xfrm>
              <a:off x="4073" y="1255"/>
              <a:ext cx="1180"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Foreign competition</a:t>
              </a:r>
              <a:endParaRPr lang="en-US" sz="1200" smtClean="0">
                <a:solidFill>
                  <a:srgbClr val="000000"/>
                </a:solidFill>
                <a:latin typeface="Arial" pitchFamily="34" charset="0"/>
              </a:endParaRPr>
            </a:p>
          </p:txBody>
        </p:sp>
        <p:sp>
          <p:nvSpPr>
            <p:cNvPr id="17434" name="Rectangle 38"/>
            <p:cNvSpPr>
              <a:spLocks noChangeArrowheads="1"/>
            </p:cNvSpPr>
            <p:nvPr/>
          </p:nvSpPr>
          <p:spPr bwMode="auto">
            <a:xfrm>
              <a:off x="3996" y="1437"/>
              <a:ext cx="101"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17435" name="Rectangle 39"/>
            <p:cNvSpPr>
              <a:spLocks noChangeArrowheads="1"/>
            </p:cNvSpPr>
            <p:nvPr/>
          </p:nvSpPr>
          <p:spPr bwMode="auto">
            <a:xfrm>
              <a:off x="4073" y="1437"/>
              <a:ext cx="148"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C</a:t>
              </a:r>
              <a:endParaRPr lang="en-US" sz="1200" smtClean="0">
                <a:solidFill>
                  <a:srgbClr val="000000"/>
                </a:solidFill>
                <a:latin typeface="Arial" pitchFamily="34" charset="0"/>
              </a:endParaRPr>
            </a:p>
          </p:txBody>
        </p:sp>
        <p:sp>
          <p:nvSpPr>
            <p:cNvPr id="17436" name="Rectangle 40"/>
            <p:cNvSpPr>
              <a:spLocks noChangeArrowheads="1"/>
            </p:cNvSpPr>
            <p:nvPr/>
          </p:nvSpPr>
          <p:spPr bwMode="auto">
            <a:xfrm>
              <a:off x="4161" y="1437"/>
              <a:ext cx="1523"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ompetitive threat/priorities</a:t>
              </a:r>
              <a:endParaRPr lang="en-US" sz="1200" smtClean="0">
                <a:solidFill>
                  <a:srgbClr val="000000"/>
                </a:solidFill>
                <a:latin typeface="Arial" pitchFamily="34" charset="0"/>
              </a:endParaRPr>
            </a:p>
          </p:txBody>
        </p:sp>
        <p:sp>
          <p:nvSpPr>
            <p:cNvPr id="17437" name="Rectangle 41"/>
            <p:cNvSpPr>
              <a:spLocks noChangeArrowheads="1"/>
            </p:cNvSpPr>
            <p:nvPr/>
          </p:nvSpPr>
          <p:spPr bwMode="auto">
            <a:xfrm>
              <a:off x="3996" y="1619"/>
              <a:ext cx="101"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17438" name="Rectangle 42"/>
            <p:cNvSpPr>
              <a:spLocks noChangeArrowheads="1"/>
            </p:cNvSpPr>
            <p:nvPr/>
          </p:nvSpPr>
          <p:spPr bwMode="auto">
            <a:xfrm>
              <a:off x="4073" y="1619"/>
              <a:ext cx="355"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State</a:t>
              </a:r>
              <a:endParaRPr lang="en-US" sz="1200" smtClean="0">
                <a:solidFill>
                  <a:srgbClr val="000000"/>
                </a:solidFill>
                <a:latin typeface="Arial" pitchFamily="34" charset="0"/>
              </a:endParaRPr>
            </a:p>
          </p:txBody>
        </p:sp>
        <p:sp>
          <p:nvSpPr>
            <p:cNvPr id="17439" name="Rectangle 43"/>
            <p:cNvSpPr>
              <a:spLocks noChangeArrowheads="1"/>
            </p:cNvSpPr>
            <p:nvPr/>
          </p:nvSpPr>
          <p:spPr bwMode="auto">
            <a:xfrm>
              <a:off x="4357" y="1619"/>
              <a:ext cx="99"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17440" name="Rectangle 44"/>
            <p:cNvSpPr>
              <a:spLocks noChangeArrowheads="1"/>
            </p:cNvSpPr>
            <p:nvPr/>
          </p:nvSpPr>
          <p:spPr bwMode="auto">
            <a:xfrm>
              <a:off x="4396" y="1619"/>
              <a:ext cx="163"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of</a:t>
              </a:r>
              <a:endParaRPr lang="en-US" sz="1200" smtClean="0">
                <a:solidFill>
                  <a:srgbClr val="000000"/>
                </a:solidFill>
                <a:latin typeface="Arial" pitchFamily="34" charset="0"/>
              </a:endParaRPr>
            </a:p>
          </p:txBody>
        </p:sp>
        <p:sp>
          <p:nvSpPr>
            <p:cNvPr id="17441" name="Rectangle 45"/>
            <p:cNvSpPr>
              <a:spLocks noChangeArrowheads="1"/>
            </p:cNvSpPr>
            <p:nvPr/>
          </p:nvSpPr>
          <p:spPr bwMode="auto">
            <a:xfrm>
              <a:off x="4497" y="1619"/>
              <a:ext cx="99"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17442" name="Rectangle 46"/>
            <p:cNvSpPr>
              <a:spLocks noChangeArrowheads="1"/>
            </p:cNvSpPr>
            <p:nvPr/>
          </p:nvSpPr>
          <p:spPr bwMode="auto">
            <a:xfrm>
              <a:off x="4537" y="1619"/>
              <a:ext cx="234"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the</a:t>
              </a:r>
              <a:endParaRPr lang="en-US" sz="1200" smtClean="0">
                <a:solidFill>
                  <a:srgbClr val="000000"/>
                </a:solidFill>
                <a:latin typeface="Arial" pitchFamily="34" charset="0"/>
              </a:endParaRPr>
            </a:p>
          </p:txBody>
        </p:sp>
        <p:sp>
          <p:nvSpPr>
            <p:cNvPr id="17443" name="Rectangle 47"/>
            <p:cNvSpPr>
              <a:spLocks noChangeArrowheads="1"/>
            </p:cNvSpPr>
            <p:nvPr/>
          </p:nvSpPr>
          <p:spPr bwMode="auto">
            <a:xfrm>
              <a:off x="4705" y="1619"/>
              <a:ext cx="99"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17444" name="Rectangle 48"/>
            <p:cNvSpPr>
              <a:spLocks noChangeArrowheads="1"/>
            </p:cNvSpPr>
            <p:nvPr/>
          </p:nvSpPr>
          <p:spPr bwMode="auto">
            <a:xfrm>
              <a:off x="4746" y="1619"/>
              <a:ext cx="698"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art markets</a:t>
              </a:r>
              <a:endParaRPr lang="en-US" sz="1200" smtClean="0">
                <a:solidFill>
                  <a:srgbClr val="000000"/>
                </a:solidFill>
                <a:latin typeface="Arial" pitchFamily="34" charset="0"/>
              </a:endParaRPr>
            </a:p>
          </p:txBody>
        </p:sp>
        <p:sp>
          <p:nvSpPr>
            <p:cNvPr id="17445" name="Rectangle 49"/>
            <p:cNvSpPr>
              <a:spLocks noChangeArrowheads="1"/>
            </p:cNvSpPr>
            <p:nvPr/>
          </p:nvSpPr>
          <p:spPr bwMode="auto">
            <a:xfrm>
              <a:off x="104" y="2349"/>
              <a:ext cx="101"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17446" name="Rectangle 50"/>
            <p:cNvSpPr>
              <a:spLocks noChangeArrowheads="1"/>
            </p:cNvSpPr>
            <p:nvPr/>
          </p:nvSpPr>
          <p:spPr bwMode="auto">
            <a:xfrm>
              <a:off x="181" y="2349"/>
              <a:ext cx="1551" cy="145"/>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Access to knowledge &amp; skills</a:t>
              </a:r>
              <a:endParaRPr lang="en-US" sz="1200" smtClean="0">
                <a:solidFill>
                  <a:srgbClr val="000000"/>
                </a:solidFill>
                <a:latin typeface="Arial" pitchFamily="34" charset="0"/>
              </a:endParaRPr>
            </a:p>
          </p:txBody>
        </p:sp>
        <p:sp>
          <p:nvSpPr>
            <p:cNvPr id="17447" name="Rectangle 51"/>
            <p:cNvSpPr>
              <a:spLocks noChangeArrowheads="1"/>
            </p:cNvSpPr>
            <p:nvPr/>
          </p:nvSpPr>
          <p:spPr bwMode="auto">
            <a:xfrm>
              <a:off x="104" y="2531"/>
              <a:ext cx="101"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17448" name="Rectangle 52"/>
            <p:cNvSpPr>
              <a:spLocks noChangeArrowheads="1"/>
            </p:cNvSpPr>
            <p:nvPr/>
          </p:nvSpPr>
          <p:spPr bwMode="auto">
            <a:xfrm>
              <a:off x="181" y="2531"/>
              <a:ext cx="714" cy="145"/>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Infrastructure</a:t>
              </a:r>
              <a:endParaRPr lang="en-US" sz="1200" smtClean="0">
                <a:solidFill>
                  <a:srgbClr val="000000"/>
                </a:solidFill>
                <a:latin typeface="Arial" pitchFamily="34" charset="0"/>
              </a:endParaRPr>
            </a:p>
          </p:txBody>
        </p:sp>
        <p:sp>
          <p:nvSpPr>
            <p:cNvPr id="17449" name="Rectangle 53"/>
            <p:cNvSpPr>
              <a:spLocks noChangeArrowheads="1"/>
            </p:cNvSpPr>
            <p:nvPr/>
          </p:nvSpPr>
          <p:spPr bwMode="auto">
            <a:xfrm>
              <a:off x="104" y="2713"/>
              <a:ext cx="101"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17450" name="Rectangle 54"/>
            <p:cNvSpPr>
              <a:spLocks noChangeArrowheads="1"/>
            </p:cNvSpPr>
            <p:nvPr/>
          </p:nvSpPr>
          <p:spPr bwMode="auto">
            <a:xfrm>
              <a:off x="181" y="2713"/>
              <a:ext cx="2031" cy="145"/>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IT: Network planning and coordination</a:t>
              </a:r>
              <a:endParaRPr lang="en-US" sz="1200" smtClean="0">
                <a:solidFill>
                  <a:srgbClr val="000000"/>
                </a:solidFill>
                <a:latin typeface="Arial" pitchFamily="34" charset="0"/>
              </a:endParaRPr>
            </a:p>
          </p:txBody>
        </p:sp>
        <p:sp>
          <p:nvSpPr>
            <p:cNvPr id="17451" name="Rectangle 59"/>
            <p:cNvSpPr>
              <a:spLocks noChangeArrowheads="1"/>
            </p:cNvSpPr>
            <p:nvPr/>
          </p:nvSpPr>
          <p:spPr bwMode="auto">
            <a:xfrm>
              <a:off x="4436" y="2349"/>
              <a:ext cx="101"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17452" name="Rectangle 60"/>
            <p:cNvSpPr>
              <a:spLocks noChangeArrowheads="1"/>
            </p:cNvSpPr>
            <p:nvPr/>
          </p:nvSpPr>
          <p:spPr bwMode="auto">
            <a:xfrm>
              <a:off x="4513" y="2349"/>
              <a:ext cx="1161"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Direct labor v. total </a:t>
              </a:r>
              <a:endParaRPr lang="en-US" sz="1200" smtClean="0">
                <a:solidFill>
                  <a:srgbClr val="000000"/>
                </a:solidFill>
                <a:latin typeface="Arial" pitchFamily="34" charset="0"/>
              </a:endParaRPr>
            </a:p>
          </p:txBody>
        </p:sp>
        <p:sp>
          <p:nvSpPr>
            <p:cNvPr id="17453" name="Rectangle 61"/>
            <p:cNvSpPr>
              <a:spLocks noChangeArrowheads="1"/>
            </p:cNvSpPr>
            <p:nvPr/>
          </p:nvSpPr>
          <p:spPr bwMode="auto">
            <a:xfrm>
              <a:off x="4436" y="2458"/>
              <a:ext cx="355"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costs</a:t>
              </a:r>
              <a:endParaRPr lang="en-US" sz="1200" smtClean="0">
                <a:solidFill>
                  <a:srgbClr val="000000"/>
                </a:solidFill>
                <a:latin typeface="Arial" pitchFamily="34" charset="0"/>
              </a:endParaRPr>
            </a:p>
          </p:txBody>
        </p:sp>
        <p:sp>
          <p:nvSpPr>
            <p:cNvPr id="17454" name="Rectangle 62"/>
            <p:cNvSpPr>
              <a:spLocks noChangeArrowheads="1"/>
            </p:cNvSpPr>
            <p:nvPr/>
          </p:nvSpPr>
          <p:spPr bwMode="auto">
            <a:xfrm>
              <a:off x="4436" y="2640"/>
              <a:ext cx="101"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17455" name="Rectangle 63"/>
            <p:cNvSpPr>
              <a:spLocks noChangeArrowheads="1"/>
            </p:cNvSpPr>
            <p:nvPr/>
          </p:nvSpPr>
          <p:spPr bwMode="auto">
            <a:xfrm>
              <a:off x="4513" y="2640"/>
              <a:ext cx="1209"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Capital investments </a:t>
              </a:r>
              <a:endParaRPr lang="en-US" sz="1200" smtClean="0">
                <a:solidFill>
                  <a:srgbClr val="000000"/>
                </a:solidFill>
                <a:latin typeface="Arial" pitchFamily="34" charset="0"/>
              </a:endParaRPr>
            </a:p>
          </p:txBody>
        </p:sp>
        <p:sp>
          <p:nvSpPr>
            <p:cNvPr id="17456" name="Rectangle 64"/>
            <p:cNvSpPr>
              <a:spLocks noChangeArrowheads="1"/>
            </p:cNvSpPr>
            <p:nvPr/>
          </p:nvSpPr>
          <p:spPr bwMode="auto">
            <a:xfrm>
              <a:off x="4436" y="2751"/>
              <a:ext cx="1272"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&amp; economies of scale</a:t>
              </a:r>
              <a:endParaRPr lang="en-US" sz="1200" smtClean="0">
                <a:solidFill>
                  <a:srgbClr val="000000"/>
                </a:solidFill>
                <a:latin typeface="Arial" pitchFamily="34" charset="0"/>
              </a:endParaRPr>
            </a:p>
          </p:txBody>
        </p:sp>
        <p:sp>
          <p:nvSpPr>
            <p:cNvPr id="17457" name="Rectangle 65"/>
            <p:cNvSpPr>
              <a:spLocks noChangeArrowheads="1"/>
            </p:cNvSpPr>
            <p:nvPr/>
          </p:nvSpPr>
          <p:spPr bwMode="auto">
            <a:xfrm>
              <a:off x="4436" y="2933"/>
              <a:ext cx="101"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17458" name="Rectangle 66"/>
            <p:cNvSpPr>
              <a:spLocks noChangeArrowheads="1"/>
            </p:cNvSpPr>
            <p:nvPr/>
          </p:nvSpPr>
          <p:spPr bwMode="auto">
            <a:xfrm>
              <a:off x="4513" y="2933"/>
              <a:ext cx="1294"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Taxes and incentives </a:t>
              </a:r>
              <a:endParaRPr lang="en-US" sz="1200" smtClean="0">
                <a:solidFill>
                  <a:srgbClr val="000000"/>
                </a:solidFill>
                <a:latin typeface="Arial" pitchFamily="34" charset="0"/>
              </a:endParaRPr>
            </a:p>
          </p:txBody>
        </p:sp>
        <p:sp>
          <p:nvSpPr>
            <p:cNvPr id="17459" name="Rectangle 67"/>
            <p:cNvSpPr>
              <a:spLocks noChangeArrowheads="1"/>
            </p:cNvSpPr>
            <p:nvPr/>
          </p:nvSpPr>
          <p:spPr bwMode="auto">
            <a:xfrm>
              <a:off x="1750" y="3147"/>
              <a:ext cx="101"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17460" name="Rectangle 68"/>
            <p:cNvSpPr>
              <a:spLocks noChangeArrowheads="1"/>
            </p:cNvSpPr>
            <p:nvPr/>
          </p:nvSpPr>
          <p:spPr bwMode="auto">
            <a:xfrm>
              <a:off x="1827" y="3147"/>
              <a:ext cx="2278"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Tariffs, quotas and other protectionism </a:t>
              </a:r>
              <a:endParaRPr lang="en-US" sz="1200" smtClean="0">
                <a:solidFill>
                  <a:srgbClr val="000000"/>
                </a:solidFill>
                <a:latin typeface="Arial" pitchFamily="34" charset="0"/>
              </a:endParaRPr>
            </a:p>
          </p:txBody>
        </p:sp>
        <p:sp>
          <p:nvSpPr>
            <p:cNvPr id="17461" name="Rectangle 69"/>
            <p:cNvSpPr>
              <a:spLocks noChangeArrowheads="1"/>
            </p:cNvSpPr>
            <p:nvPr/>
          </p:nvSpPr>
          <p:spPr bwMode="auto">
            <a:xfrm>
              <a:off x="1750" y="3329"/>
              <a:ext cx="101"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17462" name="Rectangle 70"/>
            <p:cNvSpPr>
              <a:spLocks noChangeArrowheads="1"/>
            </p:cNvSpPr>
            <p:nvPr/>
          </p:nvSpPr>
          <p:spPr bwMode="auto">
            <a:xfrm>
              <a:off x="1827" y="3329"/>
              <a:ext cx="2402"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Trade and global institutional agreements</a:t>
              </a:r>
              <a:endParaRPr lang="en-US" sz="1200" smtClean="0">
                <a:solidFill>
                  <a:srgbClr val="000000"/>
                </a:solidFill>
                <a:latin typeface="Arial" pitchFamily="34" charset="0"/>
              </a:endParaRPr>
            </a:p>
          </p:txBody>
        </p:sp>
        <p:sp>
          <p:nvSpPr>
            <p:cNvPr id="17463" name="Rectangle 71"/>
            <p:cNvSpPr>
              <a:spLocks noChangeArrowheads="1"/>
            </p:cNvSpPr>
            <p:nvPr/>
          </p:nvSpPr>
          <p:spPr bwMode="auto">
            <a:xfrm>
              <a:off x="1750" y="3511"/>
              <a:ext cx="101"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17464" name="Rectangle 72"/>
            <p:cNvSpPr>
              <a:spLocks noChangeArrowheads="1"/>
            </p:cNvSpPr>
            <p:nvPr/>
          </p:nvSpPr>
          <p:spPr bwMode="auto">
            <a:xfrm>
              <a:off x="1827" y="3511"/>
              <a:ext cx="945"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Exchange rates</a:t>
              </a:r>
              <a:endParaRPr lang="en-US" sz="1200" smtClean="0">
                <a:solidFill>
                  <a:srgbClr val="000000"/>
                </a:solidFill>
                <a:latin typeface="Arial" pitchFamily="34" charset="0"/>
              </a:endParaRPr>
            </a:p>
          </p:txBody>
        </p:sp>
        <p:sp>
          <p:nvSpPr>
            <p:cNvPr id="17465" name="Rectangle 73"/>
            <p:cNvSpPr>
              <a:spLocks noChangeArrowheads="1"/>
            </p:cNvSpPr>
            <p:nvPr/>
          </p:nvSpPr>
          <p:spPr bwMode="auto">
            <a:xfrm>
              <a:off x="1750" y="3694"/>
              <a:ext cx="101"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17466" name="Rectangle 74"/>
            <p:cNvSpPr>
              <a:spLocks noChangeArrowheads="1"/>
            </p:cNvSpPr>
            <p:nvPr/>
          </p:nvSpPr>
          <p:spPr bwMode="auto">
            <a:xfrm>
              <a:off x="1827" y="3694"/>
              <a:ext cx="954"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Political stability</a:t>
              </a:r>
              <a:endParaRPr lang="en-US" sz="1200" smtClean="0">
                <a:solidFill>
                  <a:srgbClr val="000000"/>
                </a:solidFill>
                <a:latin typeface="Arial" pitchFamily="34" charset="0"/>
              </a:endParaRPr>
            </a:p>
          </p:txBody>
        </p:sp>
        <p:sp>
          <p:nvSpPr>
            <p:cNvPr id="17467" name="Line 75"/>
            <p:cNvSpPr>
              <a:spLocks noChangeShapeType="1"/>
            </p:cNvSpPr>
            <p:nvPr/>
          </p:nvSpPr>
          <p:spPr bwMode="auto">
            <a:xfrm>
              <a:off x="3412" y="2164"/>
              <a:ext cx="440" cy="3"/>
            </a:xfrm>
            <a:prstGeom prst="line">
              <a:avLst/>
            </a:prstGeom>
            <a:noFill/>
            <a:ln w="6" cap="rnd">
              <a:solidFill>
                <a:srgbClr val="000000"/>
              </a:solidFill>
              <a:round/>
              <a:headEnd/>
              <a:tailEnd/>
            </a:ln>
          </p:spPr>
          <p:txBody>
            <a:bodyPr/>
            <a:lstStyle/>
            <a:p>
              <a:endParaRPr lang="en-US" sz="1200" smtClean="0">
                <a:solidFill>
                  <a:srgbClr val="000000"/>
                </a:solidFill>
                <a:latin typeface="Arial" pitchFamily="34" charset="0"/>
              </a:endParaRPr>
            </a:p>
          </p:txBody>
        </p:sp>
      </p:grpSp>
      <p:sp>
        <p:nvSpPr>
          <p:cNvPr id="17412" name="TextBox 74"/>
          <p:cNvSpPr txBox="1">
            <a:spLocks noChangeArrowheads="1"/>
          </p:cNvSpPr>
          <p:nvPr/>
        </p:nvSpPr>
        <p:spPr bwMode="auto">
          <a:xfrm>
            <a:off x="479425" y="6332538"/>
            <a:ext cx="2381250" cy="276225"/>
          </a:xfrm>
          <a:prstGeom prst="rect">
            <a:avLst/>
          </a:prstGeom>
          <a:noFill/>
          <a:ln w="9525">
            <a:noFill/>
            <a:miter lim="800000"/>
            <a:headEnd/>
            <a:tailEnd/>
          </a:ln>
        </p:spPr>
        <p:txBody>
          <a:bodyPr wrap="none">
            <a:spAutoFit/>
          </a:bodyPr>
          <a:lstStyle/>
          <a:p>
            <a:r>
              <a:rPr lang="en-US" sz="1200" smtClean="0">
                <a:solidFill>
                  <a:srgbClr val="000000"/>
                </a:solidFill>
                <a:latin typeface="Arial" pitchFamily="34" charset="0"/>
              </a:rPr>
              <a:t>Kouvelis and Niederhoff (2007)</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18437" name="Text Box 32"/>
          <p:cNvSpPr txBox="1">
            <a:spLocks noChangeArrowheads="1"/>
          </p:cNvSpPr>
          <p:nvPr/>
        </p:nvSpPr>
        <p:spPr bwMode="auto">
          <a:xfrm>
            <a:off x="241300" y="3049588"/>
            <a:ext cx="3359150" cy="700087"/>
          </a:xfrm>
          <a:prstGeom prst="rect">
            <a:avLst/>
          </a:prstGeom>
          <a:solidFill>
            <a:srgbClr val="CCECFF"/>
          </a:solidFill>
          <a:ln w="9525" algn="ctr">
            <a:solidFill>
              <a:schemeClr val="tx1"/>
            </a:solidFill>
            <a:miter lim="800000"/>
            <a:headEnd/>
            <a:tailEnd/>
          </a:ln>
        </p:spPr>
        <p:txBody>
          <a:bodyPr lIns="0" rIns="0"/>
          <a:lstStyle/>
          <a:p>
            <a:pPr marL="58738"/>
            <a:r>
              <a:rPr lang="en-US" sz="1600" b="1" smtClean="0">
                <a:solidFill>
                  <a:srgbClr val="333399"/>
                </a:solidFill>
              </a:rPr>
              <a:t>Sizing 	</a:t>
            </a:r>
            <a:r>
              <a:rPr lang="en-US" sz="1200" smtClean="0">
                <a:solidFill>
                  <a:srgbClr val="000000"/>
                </a:solidFill>
              </a:rPr>
              <a:t>- Working capital &amp; capital investment</a:t>
            </a:r>
          </a:p>
          <a:p>
            <a:pPr marL="58738"/>
            <a:r>
              <a:rPr lang="en-US" sz="1200" smtClean="0">
                <a:solidFill>
                  <a:srgbClr val="000000"/>
                </a:solidFill>
              </a:rPr>
              <a:t>	- Taxes and local incentives</a:t>
            </a:r>
          </a:p>
          <a:p>
            <a:pPr marL="58738"/>
            <a:r>
              <a:rPr lang="en-US" sz="1200" smtClean="0">
                <a:solidFill>
                  <a:srgbClr val="000000"/>
                </a:solidFill>
              </a:rPr>
              <a:t>	- Relationship to total capacity</a:t>
            </a:r>
          </a:p>
        </p:txBody>
      </p:sp>
      <p:sp>
        <p:nvSpPr>
          <p:cNvPr id="18441" name="Text Box 66"/>
          <p:cNvSpPr txBox="1">
            <a:spLocks noChangeArrowheads="1"/>
          </p:cNvSpPr>
          <p:nvPr/>
        </p:nvSpPr>
        <p:spPr bwMode="auto">
          <a:xfrm>
            <a:off x="241300" y="3884613"/>
            <a:ext cx="3359150" cy="517525"/>
          </a:xfrm>
          <a:prstGeom prst="rect">
            <a:avLst/>
          </a:prstGeom>
          <a:solidFill>
            <a:srgbClr val="CCECFF"/>
          </a:solidFill>
          <a:ln w="9525" algn="ctr">
            <a:solidFill>
              <a:schemeClr val="tx1"/>
            </a:solidFill>
            <a:miter lim="800000"/>
            <a:headEnd/>
            <a:tailEnd/>
          </a:ln>
        </p:spPr>
        <p:txBody>
          <a:bodyPr lIns="0" rIns="0"/>
          <a:lstStyle/>
          <a:p>
            <a:pPr marL="58738"/>
            <a:r>
              <a:rPr lang="en-US" sz="1600" b="1" smtClean="0">
                <a:solidFill>
                  <a:srgbClr val="333399"/>
                </a:solidFill>
              </a:rPr>
              <a:t>Timing 	</a:t>
            </a:r>
            <a:r>
              <a:rPr lang="en-US" sz="1200" smtClean="0">
                <a:solidFill>
                  <a:srgbClr val="000000"/>
                </a:solidFill>
              </a:rPr>
              <a:t>- Lead-time for startup</a:t>
            </a:r>
          </a:p>
          <a:p>
            <a:pPr marL="58738"/>
            <a:r>
              <a:rPr lang="en-US" sz="1200" smtClean="0">
                <a:solidFill>
                  <a:srgbClr val="000000"/>
                </a:solidFill>
              </a:rPr>
              <a:t>	- Ramp-up time to capacity and quality</a:t>
            </a:r>
          </a:p>
        </p:txBody>
      </p:sp>
      <p:sp>
        <p:nvSpPr>
          <p:cNvPr id="18442" name="Text Box 69"/>
          <p:cNvSpPr txBox="1">
            <a:spLocks noChangeArrowheads="1"/>
          </p:cNvSpPr>
          <p:nvPr/>
        </p:nvSpPr>
        <p:spPr bwMode="auto">
          <a:xfrm>
            <a:off x="241300" y="4521200"/>
            <a:ext cx="3359150" cy="517525"/>
          </a:xfrm>
          <a:prstGeom prst="rect">
            <a:avLst/>
          </a:prstGeom>
          <a:solidFill>
            <a:srgbClr val="CCECFF"/>
          </a:solidFill>
          <a:ln w="9525" algn="ctr">
            <a:solidFill>
              <a:schemeClr val="tx1"/>
            </a:solidFill>
            <a:miter lim="800000"/>
            <a:headEnd/>
            <a:tailEnd/>
          </a:ln>
        </p:spPr>
        <p:txBody>
          <a:bodyPr lIns="0" rIns="0"/>
          <a:lstStyle/>
          <a:p>
            <a:pPr marL="58738"/>
            <a:r>
              <a:rPr lang="en-US" sz="1600" b="1" smtClean="0">
                <a:solidFill>
                  <a:srgbClr val="333399"/>
                </a:solidFill>
              </a:rPr>
              <a:t>Type 	</a:t>
            </a:r>
            <a:r>
              <a:rPr lang="en-US" sz="1200" smtClean="0">
                <a:solidFill>
                  <a:srgbClr val="000000"/>
                </a:solidFill>
              </a:rPr>
              <a:t>- Role and focus of plant</a:t>
            </a:r>
          </a:p>
          <a:p>
            <a:pPr marL="58738"/>
            <a:r>
              <a:rPr lang="en-US" sz="1200" smtClean="0">
                <a:solidFill>
                  <a:srgbClr val="000000"/>
                </a:solidFill>
              </a:rPr>
              <a:t>	- Flexibility and automation</a:t>
            </a:r>
          </a:p>
        </p:txBody>
      </p:sp>
      <p:sp>
        <p:nvSpPr>
          <p:cNvPr id="18443" name="Text Box 70"/>
          <p:cNvSpPr txBox="1">
            <a:spLocks noChangeArrowheads="1"/>
          </p:cNvSpPr>
          <p:nvPr/>
        </p:nvSpPr>
        <p:spPr bwMode="auto">
          <a:xfrm>
            <a:off x="241300" y="5208588"/>
            <a:ext cx="3359150" cy="517525"/>
          </a:xfrm>
          <a:prstGeom prst="rect">
            <a:avLst/>
          </a:prstGeom>
          <a:solidFill>
            <a:schemeClr val="accent2"/>
          </a:solidFill>
          <a:ln w="9525" algn="ctr">
            <a:solidFill>
              <a:schemeClr val="tx1"/>
            </a:solidFill>
            <a:miter lim="800000"/>
            <a:headEnd/>
            <a:tailEnd/>
          </a:ln>
        </p:spPr>
        <p:txBody>
          <a:bodyPr lIns="0" rIns="0" anchor="ctr" anchorCtr="1"/>
          <a:lstStyle/>
          <a:p>
            <a:pPr marL="58738" algn="ctr"/>
            <a:r>
              <a:rPr lang="en-US" b="1" smtClean="0">
                <a:solidFill>
                  <a:srgbClr val="FFFFFF"/>
                </a:solidFill>
              </a:rPr>
              <a:t>Location</a:t>
            </a:r>
            <a:endParaRPr lang="en-US" sz="1200" smtClean="0">
              <a:solidFill>
                <a:srgbClr val="FFFFFF"/>
              </a:solidFill>
            </a:endParaRPr>
          </a:p>
        </p:txBody>
      </p:sp>
      <p:sp>
        <p:nvSpPr>
          <p:cNvPr id="18444" name="Text Box 71"/>
          <p:cNvSpPr txBox="1">
            <a:spLocks noChangeArrowheads="1"/>
          </p:cNvSpPr>
          <p:nvPr/>
        </p:nvSpPr>
        <p:spPr bwMode="auto">
          <a:xfrm>
            <a:off x="5080000" y="3049588"/>
            <a:ext cx="3359150" cy="700087"/>
          </a:xfrm>
          <a:prstGeom prst="rect">
            <a:avLst/>
          </a:prstGeom>
          <a:solidFill>
            <a:srgbClr val="CCECFF"/>
          </a:solidFill>
          <a:ln w="9525" algn="ctr">
            <a:solidFill>
              <a:schemeClr val="tx1"/>
            </a:solidFill>
            <a:miter lim="800000"/>
            <a:headEnd/>
            <a:tailEnd/>
          </a:ln>
        </p:spPr>
        <p:txBody>
          <a:bodyPr lIns="0" rIns="0"/>
          <a:lstStyle/>
          <a:p>
            <a:pPr marL="914400" indent="-855663"/>
            <a:r>
              <a:rPr lang="en-US" sz="1600" b="1" smtClean="0">
                <a:solidFill>
                  <a:srgbClr val="333399"/>
                </a:solidFill>
              </a:rPr>
              <a:t>Supply 	</a:t>
            </a:r>
            <a:r>
              <a:rPr lang="en-US" sz="1200" smtClean="0">
                <a:solidFill>
                  <a:srgbClr val="000000"/>
                </a:solidFill>
              </a:rPr>
              <a:t>- Availability and total landed cost of inputs (labor, energy, material…)</a:t>
            </a:r>
          </a:p>
          <a:p>
            <a:pPr marL="914400" indent="-855663"/>
            <a:r>
              <a:rPr lang="en-US" sz="1200" smtClean="0">
                <a:solidFill>
                  <a:srgbClr val="000000"/>
                </a:solidFill>
              </a:rPr>
              <a:t>	- Supplier relationship management</a:t>
            </a:r>
          </a:p>
        </p:txBody>
      </p:sp>
      <p:sp>
        <p:nvSpPr>
          <p:cNvPr id="18445" name="Text Box 72"/>
          <p:cNvSpPr txBox="1">
            <a:spLocks noChangeArrowheads="1"/>
          </p:cNvSpPr>
          <p:nvPr/>
        </p:nvSpPr>
        <p:spPr bwMode="auto">
          <a:xfrm>
            <a:off x="5080000" y="3810000"/>
            <a:ext cx="3359150" cy="700088"/>
          </a:xfrm>
          <a:prstGeom prst="rect">
            <a:avLst/>
          </a:prstGeom>
          <a:solidFill>
            <a:srgbClr val="CCECFF"/>
          </a:solidFill>
          <a:ln w="9525" algn="ctr">
            <a:solidFill>
              <a:schemeClr val="tx1"/>
            </a:solidFill>
            <a:miter lim="800000"/>
            <a:headEnd/>
            <a:tailEnd/>
          </a:ln>
        </p:spPr>
        <p:txBody>
          <a:bodyPr lIns="0" rIns="0"/>
          <a:lstStyle/>
          <a:p>
            <a:pPr marL="914400" indent="-855663"/>
            <a:r>
              <a:rPr lang="en-US" sz="1600" b="1" smtClean="0">
                <a:solidFill>
                  <a:srgbClr val="333399"/>
                </a:solidFill>
              </a:rPr>
              <a:t>Technology </a:t>
            </a:r>
            <a:r>
              <a:rPr lang="en-US" sz="1200" smtClean="0">
                <a:solidFill>
                  <a:srgbClr val="000000"/>
                </a:solidFill>
              </a:rPr>
              <a:t>– Knowledge &amp; skills</a:t>
            </a:r>
          </a:p>
          <a:p>
            <a:pPr marL="914400" indent="-855663"/>
            <a:r>
              <a:rPr lang="en-US" sz="1200" smtClean="0">
                <a:solidFill>
                  <a:srgbClr val="000000"/>
                </a:solidFill>
              </a:rPr>
              <a:t>	- Infrastructure (transportation, …)</a:t>
            </a:r>
          </a:p>
          <a:p>
            <a:pPr marL="914400" indent="-855663"/>
            <a:r>
              <a:rPr lang="en-US" sz="1200" smtClean="0">
                <a:solidFill>
                  <a:srgbClr val="000000"/>
                </a:solidFill>
              </a:rPr>
              <a:t>	- Network planning &amp; coordination</a:t>
            </a:r>
          </a:p>
        </p:txBody>
      </p:sp>
      <p:sp>
        <p:nvSpPr>
          <p:cNvPr id="18446" name="Text Box 73"/>
          <p:cNvSpPr txBox="1">
            <a:spLocks noChangeArrowheads="1"/>
          </p:cNvSpPr>
          <p:nvPr/>
        </p:nvSpPr>
        <p:spPr bwMode="auto">
          <a:xfrm>
            <a:off x="5080000" y="4629150"/>
            <a:ext cx="3359150" cy="700088"/>
          </a:xfrm>
          <a:prstGeom prst="rect">
            <a:avLst/>
          </a:prstGeom>
          <a:solidFill>
            <a:srgbClr val="CCECFF"/>
          </a:solidFill>
          <a:ln w="9525" algn="ctr">
            <a:solidFill>
              <a:schemeClr val="tx1"/>
            </a:solidFill>
            <a:miter lim="800000"/>
            <a:headEnd/>
            <a:tailEnd/>
          </a:ln>
        </p:spPr>
        <p:txBody>
          <a:bodyPr lIns="0" rIns="0"/>
          <a:lstStyle/>
          <a:p>
            <a:pPr marL="914400" indent="-855663"/>
            <a:r>
              <a:rPr lang="en-US" sz="1600" b="1" smtClean="0">
                <a:solidFill>
                  <a:srgbClr val="333399"/>
                </a:solidFill>
              </a:rPr>
              <a:t>Demand </a:t>
            </a:r>
            <a:r>
              <a:rPr lang="en-US" sz="1200" smtClean="0">
                <a:solidFill>
                  <a:srgbClr val="000000"/>
                </a:solidFill>
              </a:rPr>
              <a:t>– Access &amp; market forecasts</a:t>
            </a:r>
          </a:p>
          <a:p>
            <a:pPr marL="914400" indent="-855663"/>
            <a:r>
              <a:rPr lang="en-US" sz="1200" smtClean="0">
                <a:solidFill>
                  <a:srgbClr val="000000"/>
                </a:solidFill>
              </a:rPr>
              <a:t>	- Competition</a:t>
            </a:r>
          </a:p>
          <a:p>
            <a:pPr marL="914400" indent="-855663"/>
            <a:r>
              <a:rPr lang="en-US" sz="1200" smtClean="0">
                <a:solidFill>
                  <a:srgbClr val="000000"/>
                </a:solidFill>
              </a:rPr>
              <a:t>	- Local presence, content, service level</a:t>
            </a:r>
          </a:p>
        </p:txBody>
      </p:sp>
      <p:sp>
        <p:nvSpPr>
          <p:cNvPr id="18447" name="Text Box 74"/>
          <p:cNvSpPr txBox="1">
            <a:spLocks noChangeArrowheads="1"/>
          </p:cNvSpPr>
          <p:nvPr/>
        </p:nvSpPr>
        <p:spPr bwMode="auto">
          <a:xfrm>
            <a:off x="5080000" y="5432425"/>
            <a:ext cx="3359150" cy="363538"/>
          </a:xfrm>
          <a:prstGeom prst="rect">
            <a:avLst/>
          </a:prstGeom>
          <a:solidFill>
            <a:srgbClr val="CCECFF"/>
          </a:solidFill>
          <a:ln w="9525" algn="ctr">
            <a:solidFill>
              <a:schemeClr val="tx1"/>
            </a:solidFill>
            <a:miter lim="800000"/>
            <a:headEnd/>
            <a:tailEnd/>
          </a:ln>
        </p:spPr>
        <p:txBody>
          <a:bodyPr lIns="0" rIns="0"/>
          <a:lstStyle/>
          <a:p>
            <a:pPr marL="914400" indent="-855663"/>
            <a:r>
              <a:rPr lang="en-US" sz="1600" b="1" smtClean="0">
                <a:solidFill>
                  <a:srgbClr val="333399"/>
                </a:solidFill>
              </a:rPr>
              <a:t>Innovation </a:t>
            </a:r>
            <a:r>
              <a:rPr lang="en-US" sz="1200" smtClean="0">
                <a:solidFill>
                  <a:srgbClr val="000000"/>
                </a:solidFill>
              </a:rPr>
              <a:t>– role in network</a:t>
            </a:r>
          </a:p>
        </p:txBody>
      </p:sp>
      <p:sp>
        <p:nvSpPr>
          <p:cNvPr id="18448" name="Text Box 76"/>
          <p:cNvSpPr txBox="1">
            <a:spLocks noChangeArrowheads="1"/>
          </p:cNvSpPr>
          <p:nvPr/>
        </p:nvSpPr>
        <p:spPr bwMode="auto">
          <a:xfrm>
            <a:off x="3587750" y="5848350"/>
            <a:ext cx="4851400" cy="906463"/>
          </a:xfrm>
          <a:prstGeom prst="rect">
            <a:avLst/>
          </a:prstGeom>
          <a:solidFill>
            <a:srgbClr val="CCECFF"/>
          </a:solidFill>
          <a:ln w="9525" algn="ctr">
            <a:solidFill>
              <a:schemeClr val="tx1"/>
            </a:solidFill>
            <a:miter lim="800000"/>
            <a:headEnd/>
            <a:tailEnd/>
          </a:ln>
        </p:spPr>
        <p:txBody>
          <a:bodyPr lIns="0" rIns="0"/>
          <a:lstStyle/>
          <a:p>
            <a:pPr marL="1484313" indent="-1425575"/>
            <a:r>
              <a:rPr lang="en-US" sz="1600" b="1" smtClean="0">
                <a:solidFill>
                  <a:srgbClr val="333399"/>
                </a:solidFill>
              </a:rPr>
              <a:t>Macroeconomic </a:t>
            </a:r>
            <a:r>
              <a:rPr lang="en-US" sz="1200" smtClean="0">
                <a:solidFill>
                  <a:srgbClr val="000000"/>
                </a:solidFill>
              </a:rPr>
              <a:t>– Risk: monetary, political, IP and strategic flexibility</a:t>
            </a:r>
          </a:p>
          <a:p>
            <a:pPr marL="1484313" indent="-1425575"/>
            <a:r>
              <a:rPr lang="en-US" sz="1200" smtClean="0">
                <a:solidFill>
                  <a:srgbClr val="333399"/>
                </a:solidFill>
              </a:rPr>
              <a:t>and</a:t>
            </a:r>
            <a:r>
              <a:rPr lang="en-US" sz="1200" smtClean="0">
                <a:solidFill>
                  <a:srgbClr val="000000"/>
                </a:solidFill>
              </a:rPr>
              <a:t>	- Protection (tariffs, quotas, …) &amp; trade agreements</a:t>
            </a:r>
          </a:p>
          <a:p>
            <a:pPr marL="1484313" indent="-1425575"/>
            <a:r>
              <a:rPr lang="en-US" sz="1600" b="1" smtClean="0">
                <a:solidFill>
                  <a:srgbClr val="333399"/>
                </a:solidFill>
              </a:rPr>
              <a:t>Non-Market</a:t>
            </a:r>
            <a:r>
              <a:rPr lang="en-US" sz="1200" smtClean="0">
                <a:solidFill>
                  <a:srgbClr val="000000"/>
                </a:solidFill>
              </a:rPr>
              <a:t>	- Corporate social responsibility</a:t>
            </a:r>
          </a:p>
          <a:p>
            <a:pPr marL="1484313" indent="-1425575"/>
            <a:r>
              <a:rPr lang="en-US" sz="1200" smtClean="0">
                <a:solidFill>
                  <a:srgbClr val="000000"/>
                </a:solidFill>
              </a:rPr>
              <a:t>	- Soft factors (attractiveness to live, …)</a:t>
            </a:r>
          </a:p>
        </p:txBody>
      </p:sp>
      <p:cxnSp>
        <p:nvCxnSpPr>
          <p:cNvPr id="18449" name="AutoShape 78"/>
          <p:cNvCxnSpPr>
            <a:cxnSpLocks noChangeShapeType="1"/>
            <a:endCxn id="18437" idx="0"/>
          </p:cNvCxnSpPr>
          <p:nvPr/>
        </p:nvCxnSpPr>
        <p:spPr bwMode="auto">
          <a:xfrm rot="10800000" flipV="1">
            <a:off x="1920875" y="2683378"/>
            <a:ext cx="1181248" cy="366209"/>
          </a:xfrm>
          <a:prstGeom prst="straightConnector1">
            <a:avLst/>
          </a:prstGeom>
          <a:noFill/>
          <a:ln w="9525">
            <a:solidFill>
              <a:schemeClr val="tx1"/>
            </a:solidFill>
            <a:round/>
            <a:headEnd/>
            <a:tailEnd/>
          </a:ln>
        </p:spPr>
      </p:cxnSp>
      <p:cxnSp>
        <p:nvCxnSpPr>
          <p:cNvPr id="18450" name="AutoShape 79"/>
          <p:cNvCxnSpPr>
            <a:cxnSpLocks noChangeShapeType="1"/>
            <a:stCxn id="18437" idx="2"/>
            <a:endCxn id="18441" idx="0"/>
          </p:cNvCxnSpPr>
          <p:nvPr/>
        </p:nvCxnSpPr>
        <p:spPr bwMode="auto">
          <a:xfrm>
            <a:off x="1920875" y="3749675"/>
            <a:ext cx="0" cy="134938"/>
          </a:xfrm>
          <a:prstGeom prst="straightConnector1">
            <a:avLst/>
          </a:prstGeom>
          <a:noFill/>
          <a:ln w="9525">
            <a:solidFill>
              <a:schemeClr val="tx1"/>
            </a:solidFill>
            <a:round/>
            <a:headEnd/>
            <a:tailEnd/>
          </a:ln>
        </p:spPr>
      </p:cxnSp>
      <p:cxnSp>
        <p:nvCxnSpPr>
          <p:cNvPr id="18451" name="AutoShape 80"/>
          <p:cNvCxnSpPr>
            <a:cxnSpLocks noChangeShapeType="1"/>
            <a:stCxn id="18441" idx="2"/>
            <a:endCxn id="18442" idx="0"/>
          </p:cNvCxnSpPr>
          <p:nvPr/>
        </p:nvCxnSpPr>
        <p:spPr bwMode="auto">
          <a:xfrm>
            <a:off x="1920875" y="4402138"/>
            <a:ext cx="0" cy="119062"/>
          </a:xfrm>
          <a:prstGeom prst="straightConnector1">
            <a:avLst/>
          </a:prstGeom>
          <a:noFill/>
          <a:ln w="9525">
            <a:solidFill>
              <a:schemeClr val="tx1"/>
            </a:solidFill>
            <a:round/>
            <a:headEnd/>
            <a:tailEnd/>
          </a:ln>
        </p:spPr>
      </p:cxnSp>
      <p:cxnSp>
        <p:nvCxnSpPr>
          <p:cNvPr id="18452" name="AutoShape 81"/>
          <p:cNvCxnSpPr>
            <a:cxnSpLocks noChangeShapeType="1"/>
            <a:stCxn id="18442" idx="2"/>
            <a:endCxn id="18443" idx="0"/>
          </p:cNvCxnSpPr>
          <p:nvPr/>
        </p:nvCxnSpPr>
        <p:spPr bwMode="auto">
          <a:xfrm>
            <a:off x="1920875" y="5038725"/>
            <a:ext cx="0" cy="169863"/>
          </a:xfrm>
          <a:prstGeom prst="straightConnector1">
            <a:avLst/>
          </a:prstGeom>
          <a:noFill/>
          <a:ln w="9525">
            <a:solidFill>
              <a:schemeClr val="tx1"/>
            </a:solidFill>
            <a:round/>
            <a:headEnd/>
            <a:tailEnd/>
          </a:ln>
        </p:spPr>
      </p:cxnSp>
      <p:cxnSp>
        <p:nvCxnSpPr>
          <p:cNvPr id="18453" name="AutoShape 82"/>
          <p:cNvCxnSpPr>
            <a:cxnSpLocks noChangeShapeType="1"/>
            <a:stCxn id="33" idx="2"/>
            <a:endCxn id="18444" idx="0"/>
          </p:cNvCxnSpPr>
          <p:nvPr/>
        </p:nvCxnSpPr>
        <p:spPr bwMode="auto">
          <a:xfrm rot="16200000" flipH="1">
            <a:off x="5978052" y="2268064"/>
            <a:ext cx="410435" cy="1152612"/>
          </a:xfrm>
          <a:prstGeom prst="straightConnector1">
            <a:avLst/>
          </a:prstGeom>
          <a:noFill/>
          <a:ln w="9525">
            <a:solidFill>
              <a:schemeClr val="tx1"/>
            </a:solidFill>
            <a:round/>
            <a:headEnd/>
            <a:tailEnd/>
          </a:ln>
        </p:spPr>
      </p:cxnSp>
      <p:cxnSp>
        <p:nvCxnSpPr>
          <p:cNvPr id="18454" name="AutoShape 83"/>
          <p:cNvCxnSpPr>
            <a:cxnSpLocks noChangeShapeType="1"/>
            <a:stCxn id="18444" idx="2"/>
            <a:endCxn id="18445" idx="0"/>
          </p:cNvCxnSpPr>
          <p:nvPr/>
        </p:nvCxnSpPr>
        <p:spPr bwMode="auto">
          <a:xfrm>
            <a:off x="6759575" y="3749675"/>
            <a:ext cx="0" cy="60325"/>
          </a:xfrm>
          <a:prstGeom prst="straightConnector1">
            <a:avLst/>
          </a:prstGeom>
          <a:noFill/>
          <a:ln w="9525">
            <a:solidFill>
              <a:schemeClr val="tx1"/>
            </a:solidFill>
            <a:round/>
            <a:headEnd/>
            <a:tailEnd/>
          </a:ln>
        </p:spPr>
      </p:cxnSp>
      <p:cxnSp>
        <p:nvCxnSpPr>
          <p:cNvPr id="18455" name="AutoShape 84"/>
          <p:cNvCxnSpPr>
            <a:cxnSpLocks noChangeShapeType="1"/>
            <a:stCxn id="18445" idx="2"/>
            <a:endCxn id="18446" idx="0"/>
          </p:cNvCxnSpPr>
          <p:nvPr/>
        </p:nvCxnSpPr>
        <p:spPr bwMode="auto">
          <a:xfrm>
            <a:off x="6759575" y="4510088"/>
            <a:ext cx="0" cy="119062"/>
          </a:xfrm>
          <a:prstGeom prst="straightConnector1">
            <a:avLst/>
          </a:prstGeom>
          <a:noFill/>
          <a:ln w="9525">
            <a:solidFill>
              <a:schemeClr val="tx1"/>
            </a:solidFill>
            <a:round/>
            <a:headEnd/>
            <a:tailEnd/>
          </a:ln>
        </p:spPr>
      </p:cxnSp>
      <p:cxnSp>
        <p:nvCxnSpPr>
          <p:cNvPr id="18456" name="AutoShape 85"/>
          <p:cNvCxnSpPr>
            <a:cxnSpLocks noChangeShapeType="1"/>
            <a:stCxn id="18446" idx="2"/>
            <a:endCxn id="18447" idx="0"/>
          </p:cNvCxnSpPr>
          <p:nvPr/>
        </p:nvCxnSpPr>
        <p:spPr bwMode="auto">
          <a:xfrm>
            <a:off x="6759575" y="5329238"/>
            <a:ext cx="0" cy="103187"/>
          </a:xfrm>
          <a:prstGeom prst="straightConnector1">
            <a:avLst/>
          </a:prstGeom>
          <a:noFill/>
          <a:ln w="9525">
            <a:solidFill>
              <a:schemeClr val="tx1"/>
            </a:solidFill>
            <a:round/>
            <a:headEnd/>
            <a:tailEnd/>
          </a:ln>
        </p:spPr>
      </p:cxnSp>
      <p:cxnSp>
        <p:nvCxnSpPr>
          <p:cNvPr id="18457" name="AutoShape 86"/>
          <p:cNvCxnSpPr>
            <a:cxnSpLocks noChangeShapeType="1"/>
            <a:stCxn id="18443" idx="3"/>
            <a:endCxn id="18444" idx="1"/>
          </p:cNvCxnSpPr>
          <p:nvPr/>
        </p:nvCxnSpPr>
        <p:spPr bwMode="auto">
          <a:xfrm flipV="1">
            <a:off x="3600450" y="3400425"/>
            <a:ext cx="1479550" cy="2066925"/>
          </a:xfrm>
          <a:prstGeom prst="straightConnector1">
            <a:avLst/>
          </a:prstGeom>
          <a:noFill/>
          <a:ln w="9525">
            <a:solidFill>
              <a:schemeClr val="tx1"/>
            </a:solidFill>
            <a:round/>
            <a:headEnd/>
            <a:tailEnd/>
          </a:ln>
        </p:spPr>
      </p:cxnSp>
      <p:cxnSp>
        <p:nvCxnSpPr>
          <p:cNvPr id="18458" name="AutoShape 87"/>
          <p:cNvCxnSpPr>
            <a:cxnSpLocks noChangeShapeType="1"/>
            <a:stCxn id="18443" idx="3"/>
            <a:endCxn id="18445" idx="1"/>
          </p:cNvCxnSpPr>
          <p:nvPr/>
        </p:nvCxnSpPr>
        <p:spPr bwMode="auto">
          <a:xfrm flipV="1">
            <a:off x="3600450" y="4160838"/>
            <a:ext cx="1479550" cy="1306512"/>
          </a:xfrm>
          <a:prstGeom prst="straightConnector1">
            <a:avLst/>
          </a:prstGeom>
          <a:noFill/>
          <a:ln w="9525">
            <a:solidFill>
              <a:schemeClr val="tx1"/>
            </a:solidFill>
            <a:round/>
            <a:headEnd/>
            <a:tailEnd/>
          </a:ln>
        </p:spPr>
      </p:cxnSp>
      <p:cxnSp>
        <p:nvCxnSpPr>
          <p:cNvPr id="18459" name="AutoShape 88"/>
          <p:cNvCxnSpPr>
            <a:cxnSpLocks noChangeShapeType="1"/>
            <a:stCxn id="18443" idx="3"/>
            <a:endCxn id="18446" idx="1"/>
          </p:cNvCxnSpPr>
          <p:nvPr/>
        </p:nvCxnSpPr>
        <p:spPr bwMode="auto">
          <a:xfrm flipV="1">
            <a:off x="3600450" y="4979988"/>
            <a:ext cx="1479550" cy="487362"/>
          </a:xfrm>
          <a:prstGeom prst="straightConnector1">
            <a:avLst/>
          </a:prstGeom>
          <a:noFill/>
          <a:ln w="9525">
            <a:solidFill>
              <a:schemeClr val="tx1"/>
            </a:solidFill>
            <a:round/>
            <a:headEnd/>
            <a:tailEnd/>
          </a:ln>
        </p:spPr>
      </p:cxnSp>
      <p:cxnSp>
        <p:nvCxnSpPr>
          <p:cNvPr id="18460" name="AutoShape 89"/>
          <p:cNvCxnSpPr>
            <a:cxnSpLocks noChangeShapeType="1"/>
            <a:stCxn id="18443" idx="3"/>
            <a:endCxn id="18447" idx="1"/>
          </p:cNvCxnSpPr>
          <p:nvPr/>
        </p:nvCxnSpPr>
        <p:spPr bwMode="auto">
          <a:xfrm>
            <a:off x="3600450" y="5467350"/>
            <a:ext cx="1479550" cy="147638"/>
          </a:xfrm>
          <a:prstGeom prst="straightConnector1">
            <a:avLst/>
          </a:prstGeom>
          <a:noFill/>
          <a:ln w="9525">
            <a:solidFill>
              <a:schemeClr val="tx1"/>
            </a:solidFill>
            <a:round/>
            <a:headEnd/>
            <a:tailEnd/>
          </a:ln>
        </p:spPr>
      </p:cxnSp>
      <p:cxnSp>
        <p:nvCxnSpPr>
          <p:cNvPr id="18461" name="AutoShape 90"/>
          <p:cNvCxnSpPr>
            <a:cxnSpLocks noChangeShapeType="1"/>
            <a:stCxn id="18443" idx="2"/>
            <a:endCxn id="18448" idx="1"/>
          </p:cNvCxnSpPr>
          <p:nvPr/>
        </p:nvCxnSpPr>
        <p:spPr bwMode="auto">
          <a:xfrm rot="16200000" flipH="1">
            <a:off x="2466182" y="5180806"/>
            <a:ext cx="576262" cy="1666875"/>
          </a:xfrm>
          <a:prstGeom prst="bentConnector2">
            <a:avLst/>
          </a:prstGeom>
          <a:noFill/>
          <a:ln w="9525">
            <a:solidFill>
              <a:schemeClr val="tx1"/>
            </a:solidFill>
            <a:miter lim="800000"/>
            <a:headEnd/>
            <a:tailEnd/>
          </a:ln>
        </p:spPr>
      </p:cxnSp>
      <p:graphicFrame>
        <p:nvGraphicFramePr>
          <p:cNvPr id="30" name="Content Placeholder 3"/>
          <p:cNvGraphicFramePr>
            <a:graphicFrameLocks/>
          </p:cNvGraphicFramePr>
          <p:nvPr/>
        </p:nvGraphicFramePr>
        <p:xfrm>
          <a:off x="2162086" y="102539"/>
          <a:ext cx="4777980" cy="25455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1" name="Rectangle 30"/>
          <p:cNvSpPr/>
          <p:nvPr/>
        </p:nvSpPr>
        <p:spPr>
          <a:xfrm>
            <a:off x="4042976" y="472544"/>
            <a:ext cx="983672" cy="461665"/>
          </a:xfrm>
          <a:prstGeom prst="rect">
            <a:avLst/>
          </a:prstGeom>
          <a:noFill/>
        </p:spPr>
        <p:txBody>
          <a:bodyPr wrap="square">
            <a:spAutoFit/>
          </a:bodyPr>
          <a:lstStyle/>
          <a:p>
            <a:pPr algn="ctr" defTabSz="457200" fontAlgn="auto">
              <a:spcBef>
                <a:spcPts val="0"/>
              </a:spcBef>
              <a:spcAft>
                <a:spcPts val="0"/>
              </a:spcAft>
              <a:defRPr/>
            </a:pPr>
            <a:r>
              <a:rPr lang="en-US"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Value</a:t>
            </a:r>
          </a:p>
        </p:txBody>
      </p:sp>
      <p:sp>
        <p:nvSpPr>
          <p:cNvPr id="32" name="Rectangle 31"/>
          <p:cNvSpPr/>
          <p:nvPr/>
        </p:nvSpPr>
        <p:spPr>
          <a:xfrm>
            <a:off x="2937752" y="2177488"/>
            <a:ext cx="1109604" cy="461665"/>
          </a:xfrm>
          <a:prstGeom prst="rect">
            <a:avLst/>
          </a:prstGeom>
          <a:noFill/>
        </p:spPr>
        <p:txBody>
          <a:bodyPr wrap="square">
            <a:spAutoFit/>
          </a:bodyPr>
          <a:lstStyle/>
          <a:p>
            <a:pPr algn="ctr" defTabSz="457200" fontAlgn="auto">
              <a:spcBef>
                <a:spcPts val="0"/>
              </a:spcBef>
              <a:spcAft>
                <a:spcPts val="0"/>
              </a:spcAft>
              <a:defRPr/>
            </a:pPr>
            <a:r>
              <a:rPr lang="en-US"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Assets</a:t>
            </a:r>
          </a:p>
        </p:txBody>
      </p:sp>
      <p:sp>
        <p:nvSpPr>
          <p:cNvPr id="33" name="Rectangle 32"/>
          <p:cNvSpPr/>
          <p:nvPr/>
        </p:nvSpPr>
        <p:spPr>
          <a:xfrm>
            <a:off x="4787555" y="2177488"/>
            <a:ext cx="1638816" cy="461665"/>
          </a:xfrm>
          <a:prstGeom prst="rect">
            <a:avLst/>
          </a:prstGeom>
          <a:noFill/>
        </p:spPr>
        <p:txBody>
          <a:bodyPr wrap="square">
            <a:spAutoFit/>
          </a:bodyPr>
          <a:lstStyle/>
          <a:p>
            <a:pPr algn="ctr" defTabSz="457200" fontAlgn="auto">
              <a:spcBef>
                <a:spcPts val="0"/>
              </a:spcBef>
              <a:spcAft>
                <a:spcPts val="0"/>
              </a:spcAft>
              <a:defRPr/>
            </a:pPr>
            <a:r>
              <a:rPr lang="en-US"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Processes</a:t>
            </a:r>
          </a:p>
        </p:txBody>
      </p:sp>
      <p:sp>
        <p:nvSpPr>
          <p:cNvPr id="34" name="Rectangle 33"/>
          <p:cNvSpPr/>
          <p:nvPr/>
        </p:nvSpPr>
        <p:spPr>
          <a:xfrm>
            <a:off x="3513281" y="1407165"/>
            <a:ext cx="2084094" cy="400110"/>
          </a:xfrm>
          <a:prstGeom prst="rect">
            <a:avLst/>
          </a:prstGeom>
          <a:noFill/>
        </p:spPr>
        <p:txBody>
          <a:bodyPr wrap="square">
            <a:spAutoFit/>
          </a:bodyPr>
          <a:lstStyle/>
          <a:p>
            <a:pPr algn="ctr" defTabSz="457200" fontAlgn="auto">
              <a:spcBef>
                <a:spcPts val="0"/>
              </a:spcBef>
              <a:spcAft>
                <a:spcPts val="0"/>
              </a:spcAft>
              <a:defRPr/>
            </a:pPr>
            <a:r>
              <a:rPr lang="en-US" sz="20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Competencies</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r>
              <a:rPr lang="en-US" b="1" smtClean="0">
                <a:latin typeface="Albertus Extra Bold"/>
              </a:rPr>
              <a:t>Capacity Location</a:t>
            </a:r>
            <a:r>
              <a:rPr lang="en-US" smtClean="0"/>
              <a:t>:</a:t>
            </a:r>
            <a:br>
              <a:rPr lang="en-US" smtClean="0"/>
            </a:br>
            <a:r>
              <a:rPr lang="en-US" smtClean="0"/>
              <a:t>	Four types of analyses</a:t>
            </a:r>
          </a:p>
        </p:txBody>
      </p:sp>
      <p:sp>
        <p:nvSpPr>
          <p:cNvPr id="20483" name="Rectangle 3"/>
          <p:cNvSpPr>
            <a:spLocks noGrp="1" noChangeArrowheads="1"/>
          </p:cNvSpPr>
          <p:nvPr>
            <p:ph type="body" idx="1"/>
          </p:nvPr>
        </p:nvSpPr>
        <p:spPr/>
        <p:txBody>
          <a:bodyPr/>
          <a:lstStyle/>
          <a:p>
            <a:pPr marL="457200" indent="-457200" eaLnBrk="1" hangingPunct="1">
              <a:buFont typeface="Times New Roman" pitchFamily="18" charset="0"/>
              <a:buAutoNum type="arabicPeriod"/>
            </a:pPr>
            <a:r>
              <a:rPr lang="en-US" smtClean="0"/>
              <a:t>Geographical or spatial analysis and total landed cost (TLC)</a:t>
            </a:r>
          </a:p>
          <a:p>
            <a:pPr marL="457200" indent="-457200" eaLnBrk="1" hangingPunct="1">
              <a:buFont typeface="Times New Roman" pitchFamily="18" charset="0"/>
              <a:buAutoNum type="arabicPeriod"/>
            </a:pPr>
            <a:endParaRPr lang="en-US" smtClean="0"/>
          </a:p>
          <a:p>
            <a:pPr marL="457200" indent="-457200" eaLnBrk="1" hangingPunct="1">
              <a:buFont typeface="Times New Roman" pitchFamily="18" charset="0"/>
              <a:buAutoNum type="arabicPeriod"/>
            </a:pPr>
            <a:endParaRPr lang="en-US" smtClean="0"/>
          </a:p>
          <a:p>
            <a:pPr marL="457200" indent="-457200" eaLnBrk="1" hangingPunct="1">
              <a:buFont typeface="Times New Roman" pitchFamily="18" charset="0"/>
              <a:buAutoNum type="arabicPeriod"/>
            </a:pPr>
            <a:r>
              <a:rPr lang="en-US" smtClean="0"/>
              <a:t>Network analysis</a:t>
            </a:r>
          </a:p>
          <a:p>
            <a:pPr marL="457200" indent="-457200" eaLnBrk="1" hangingPunct="1">
              <a:buFont typeface="Times New Roman" pitchFamily="18" charset="0"/>
              <a:buAutoNum type="arabicPeriod"/>
            </a:pPr>
            <a:endParaRPr lang="en-US" smtClean="0"/>
          </a:p>
          <a:p>
            <a:pPr marL="457200" indent="-457200" eaLnBrk="1" hangingPunct="1">
              <a:buFont typeface="Times New Roman" pitchFamily="18" charset="0"/>
              <a:buAutoNum type="arabicPeriod"/>
            </a:pPr>
            <a:endParaRPr lang="en-US" smtClean="0"/>
          </a:p>
          <a:p>
            <a:pPr marL="457200" indent="-457200" eaLnBrk="1" hangingPunct="1">
              <a:buFont typeface="Times New Roman" pitchFamily="18" charset="0"/>
              <a:buAutoNum type="arabicPeriod"/>
            </a:pPr>
            <a:r>
              <a:rPr lang="en-US" smtClean="0"/>
              <a:t>Competitive analysis</a:t>
            </a:r>
          </a:p>
          <a:p>
            <a:pPr marL="457200" indent="-457200" eaLnBrk="1" hangingPunct="1">
              <a:buFont typeface="Times New Roman" pitchFamily="18" charset="0"/>
              <a:buAutoNum type="arabicPeriod"/>
            </a:pPr>
            <a:endParaRPr lang="en-US" smtClean="0"/>
          </a:p>
          <a:p>
            <a:pPr marL="457200" indent="-457200" eaLnBrk="1" hangingPunct="1">
              <a:buFont typeface="Times New Roman" pitchFamily="18" charset="0"/>
              <a:buAutoNum type="arabicPeriod"/>
            </a:pPr>
            <a:endParaRPr lang="en-US" smtClean="0"/>
          </a:p>
          <a:p>
            <a:pPr marL="457200" indent="-457200" eaLnBrk="1" hangingPunct="1">
              <a:buFont typeface="Times New Roman" pitchFamily="18" charset="0"/>
              <a:buAutoNum type="arabicPeriod"/>
            </a:pPr>
            <a:r>
              <a:rPr lang="en-US" smtClean="0"/>
              <a:t>Facility role or strategic focus analysis</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2"/>
          <p:cNvSpPr>
            <a:spLocks noGrp="1"/>
          </p:cNvSpPr>
          <p:nvPr>
            <p:ph type="title"/>
          </p:nvPr>
        </p:nvSpPr>
        <p:spPr>
          <a:xfrm>
            <a:off x="0" y="1588"/>
            <a:ext cx="9144000" cy="1228725"/>
          </a:xfrm>
        </p:spPr>
        <p:txBody>
          <a:bodyPr/>
          <a:lstStyle/>
          <a:p>
            <a:pPr eaLnBrk="1" hangingPunct="1"/>
            <a:r>
              <a:rPr lang="en-US" dirty="0" smtClean="0"/>
              <a:t>Mini-Case: Mexico-China?</a:t>
            </a:r>
            <a:br>
              <a:rPr lang="en-US" dirty="0" smtClean="0"/>
            </a:br>
            <a:endParaRPr lang="en-US" dirty="0" smtClean="0"/>
          </a:p>
        </p:txBody>
      </p:sp>
      <p:sp>
        <p:nvSpPr>
          <p:cNvPr id="26627" name="Content Placeholder 3"/>
          <p:cNvSpPr>
            <a:spLocks noGrp="1"/>
          </p:cNvSpPr>
          <p:nvPr>
            <p:ph idx="1"/>
          </p:nvPr>
        </p:nvSpPr>
        <p:spPr>
          <a:xfrm>
            <a:off x="352425" y="1260475"/>
            <a:ext cx="8435975" cy="5372100"/>
          </a:xfrm>
        </p:spPr>
        <p:txBody>
          <a:bodyPr/>
          <a:lstStyle/>
          <a:p>
            <a:pPr eaLnBrk="1" hangingPunct="1"/>
            <a:r>
              <a:rPr lang="en-US" sz="2000" dirty="0" smtClean="0"/>
              <a:t>You are a $10B high-tech US manufacturer of wireless transmission components, about 20SKUs. Intense global competition put pressure on margins and working capital</a:t>
            </a:r>
          </a:p>
          <a:p>
            <a:pPr eaLnBrk="1" hangingPunct="1"/>
            <a:r>
              <a:rPr lang="en-US" sz="2000" dirty="0" smtClean="0"/>
              <a:t>You have two assembly plants, one in China and another in Mexico, that supply a warehouse in McAllen, TX.</a:t>
            </a:r>
          </a:p>
          <a:p>
            <a:pPr eaLnBrk="1" hangingPunct="1"/>
            <a:r>
              <a:rPr lang="en-US" sz="2000" i="1" dirty="0" smtClean="0"/>
              <a:t>How can you best manage this existing global network?</a:t>
            </a:r>
          </a:p>
          <a:p>
            <a:pPr eaLnBrk="1" hangingPunct="1"/>
            <a:endParaRPr lang="en-US" sz="2000" dirty="0" smtClean="0"/>
          </a:p>
          <a:p>
            <a:pPr eaLnBrk="1" hangingPunct="1"/>
            <a:endParaRPr lang="en-US" sz="2000" dirty="0" smtClean="0"/>
          </a:p>
          <a:p>
            <a:pPr eaLnBrk="1" hangingPunct="1"/>
            <a:endParaRPr lang="en-US" sz="2000" dirty="0" smtClean="0"/>
          </a:p>
        </p:txBody>
      </p:sp>
      <p:pic>
        <p:nvPicPr>
          <p:cNvPr id="26628" name="Picture 2"/>
          <p:cNvPicPr>
            <a:picLocks noChangeAspect="1" noChangeArrowheads="1"/>
          </p:cNvPicPr>
          <p:nvPr/>
        </p:nvPicPr>
        <p:blipFill>
          <a:blip r:embed="rId3" cstate="print"/>
          <a:srcRect/>
          <a:stretch>
            <a:fillRect/>
          </a:stretch>
        </p:blipFill>
        <p:spPr bwMode="auto">
          <a:xfrm>
            <a:off x="1771650" y="3409950"/>
            <a:ext cx="5600700" cy="3343275"/>
          </a:xfrm>
          <a:prstGeom prst="rect">
            <a:avLst/>
          </a:prstGeom>
          <a:noFill/>
          <a:ln w="9525">
            <a:noFill/>
            <a:miter lim="800000"/>
            <a:headEnd/>
            <a:tailEnd/>
          </a:ln>
        </p:spPr>
      </p:pic>
      <p:sp>
        <p:nvSpPr>
          <p:cNvPr id="26629" name="Isosceles Triangle 5"/>
          <p:cNvSpPr>
            <a:spLocks noChangeArrowheads="1"/>
          </p:cNvSpPr>
          <p:nvPr/>
        </p:nvSpPr>
        <p:spPr bwMode="auto">
          <a:xfrm>
            <a:off x="4403725" y="4964113"/>
            <a:ext cx="152400" cy="168275"/>
          </a:xfrm>
          <a:prstGeom prst="triangle">
            <a:avLst>
              <a:gd name="adj" fmla="val 50000"/>
            </a:avLst>
          </a:prstGeom>
          <a:solidFill>
            <a:srgbClr val="FF0000"/>
          </a:solidFill>
          <a:ln w="9525" algn="ctr">
            <a:solidFill>
              <a:schemeClr val="tx1"/>
            </a:solidFill>
            <a:round/>
            <a:headEnd/>
            <a:tailEnd/>
          </a:ln>
        </p:spPr>
        <p:txBody>
          <a:bodyPr wrap="none">
            <a:spAutoFit/>
          </a:bodyPr>
          <a:lstStyle/>
          <a:p>
            <a:endParaRPr lang="en-US">
              <a:solidFill>
                <a:srgbClr val="000000"/>
              </a:solidFill>
            </a:endParaRPr>
          </a:p>
        </p:txBody>
      </p:sp>
      <p:cxnSp>
        <p:nvCxnSpPr>
          <p:cNvPr id="26630" name="Straight Arrow Connector 7"/>
          <p:cNvCxnSpPr>
            <a:cxnSpLocks noChangeShapeType="1"/>
          </p:cNvCxnSpPr>
          <p:nvPr/>
        </p:nvCxnSpPr>
        <p:spPr bwMode="auto">
          <a:xfrm>
            <a:off x="2259013" y="5072063"/>
            <a:ext cx="2151062" cy="1587"/>
          </a:xfrm>
          <a:prstGeom prst="straightConnector1">
            <a:avLst/>
          </a:prstGeom>
          <a:noFill/>
          <a:ln w="57150" algn="ctr">
            <a:solidFill>
              <a:schemeClr val="tx1"/>
            </a:solidFill>
            <a:round/>
            <a:headEnd/>
            <a:tailEnd type="arrow" w="med" len="med"/>
          </a:ln>
        </p:spPr>
      </p:cxnSp>
      <p:cxnSp>
        <p:nvCxnSpPr>
          <p:cNvPr id="26631" name="Straight Arrow Connector 8"/>
          <p:cNvCxnSpPr>
            <a:cxnSpLocks noChangeShapeType="1"/>
          </p:cNvCxnSpPr>
          <p:nvPr/>
        </p:nvCxnSpPr>
        <p:spPr bwMode="auto">
          <a:xfrm rot="5400000" flipH="1" flipV="1">
            <a:off x="4257675" y="5180013"/>
            <a:ext cx="306387" cy="153988"/>
          </a:xfrm>
          <a:prstGeom prst="straightConnector1">
            <a:avLst/>
          </a:prstGeom>
          <a:noFill/>
          <a:ln w="57150" algn="ctr">
            <a:solidFill>
              <a:schemeClr val="tx1"/>
            </a:solidFill>
            <a:round/>
            <a:headEnd/>
            <a:tailEnd type="arrow" w="med" len="med"/>
          </a:ln>
        </p:spPr>
      </p:cxnSp>
    </p:spTree>
  </p:cSld>
  <p:clrMapOvr>
    <a:masterClrMapping/>
  </p:clrMapOvr>
  <p:transition advClick="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sz="2400" b="1" dirty="0" smtClean="0">
                <a:latin typeface="Arial" pitchFamily="34" charset="0"/>
                <a:cs typeface="Arial" pitchFamily="34" charset="0"/>
              </a:rPr>
              <a:t>Global dual sourcing is a challenge for many companies</a:t>
            </a:r>
          </a:p>
        </p:txBody>
      </p:sp>
      <p:sp>
        <p:nvSpPr>
          <p:cNvPr id="10243" name="Rectangle 8"/>
          <p:cNvSpPr>
            <a:spLocks noChangeArrowheads="1"/>
          </p:cNvSpPr>
          <p:nvPr/>
        </p:nvSpPr>
        <p:spPr bwMode="auto">
          <a:xfrm>
            <a:off x="623888" y="1241714"/>
            <a:ext cx="2368550" cy="1150938"/>
          </a:xfrm>
          <a:prstGeom prst="rect">
            <a:avLst/>
          </a:prstGeom>
          <a:solidFill>
            <a:srgbClr val="4066B2"/>
          </a:solidFill>
          <a:ln w="19050" algn="ctr">
            <a:noFill/>
            <a:round/>
            <a:headEnd/>
            <a:tailEnd/>
          </a:ln>
        </p:spPr>
        <p:txBody>
          <a:bodyPr lIns="72000" tIns="72000" rIns="72000" bIns="72000" anchor="ctr" anchorCtr="1"/>
          <a:lstStyle/>
          <a:p>
            <a:r>
              <a:rPr lang="en-US" sz="1800" b="1" dirty="0">
                <a:solidFill>
                  <a:srgbClr val="FFFFFF"/>
                </a:solidFill>
                <a:latin typeface="Arial" pitchFamily="34" charset="0"/>
                <a:cs typeface="Arial" pitchFamily="34" charset="0"/>
              </a:rPr>
              <a:t>Demand Volatility</a:t>
            </a:r>
          </a:p>
        </p:txBody>
      </p:sp>
      <p:sp>
        <p:nvSpPr>
          <p:cNvPr id="10244" name="Rectangle 9"/>
          <p:cNvSpPr>
            <a:spLocks noChangeArrowheads="1"/>
          </p:cNvSpPr>
          <p:nvPr/>
        </p:nvSpPr>
        <p:spPr bwMode="auto">
          <a:xfrm>
            <a:off x="623888" y="2621252"/>
            <a:ext cx="2368550" cy="1149350"/>
          </a:xfrm>
          <a:prstGeom prst="rect">
            <a:avLst/>
          </a:prstGeom>
          <a:solidFill>
            <a:srgbClr val="4066B2"/>
          </a:solidFill>
          <a:ln w="19050" algn="ctr">
            <a:noFill/>
            <a:round/>
            <a:headEnd/>
            <a:tailEnd/>
          </a:ln>
        </p:spPr>
        <p:txBody>
          <a:bodyPr lIns="72000" tIns="72000" rIns="72000" bIns="72000" anchor="ctr" anchorCtr="1"/>
          <a:lstStyle/>
          <a:p>
            <a:r>
              <a:rPr lang="en-US" sz="1800" b="1">
                <a:solidFill>
                  <a:srgbClr val="FFFFFF"/>
                </a:solidFill>
                <a:latin typeface="Arial" pitchFamily="34" charset="0"/>
                <a:cs typeface="Arial" pitchFamily="34" charset="0"/>
              </a:rPr>
              <a:t>Supply Risk</a:t>
            </a:r>
          </a:p>
        </p:txBody>
      </p:sp>
      <p:sp>
        <p:nvSpPr>
          <p:cNvPr id="10245" name="Rectangle 32"/>
          <p:cNvSpPr>
            <a:spLocks noChangeArrowheads="1"/>
          </p:cNvSpPr>
          <p:nvPr/>
        </p:nvSpPr>
        <p:spPr bwMode="gray">
          <a:xfrm>
            <a:off x="3184525" y="1241714"/>
            <a:ext cx="5224463" cy="1150938"/>
          </a:xfrm>
          <a:prstGeom prst="rect">
            <a:avLst/>
          </a:prstGeom>
          <a:noFill/>
          <a:ln w="9525" algn="ctr">
            <a:noFill/>
            <a:miter lim="800000"/>
            <a:headEnd/>
            <a:tailEnd/>
          </a:ln>
        </p:spPr>
        <p:txBody>
          <a:bodyPr lIns="0" tIns="0" rIns="0" bIns="36576" anchor="ctr"/>
          <a:lstStyle/>
          <a:p>
            <a:pPr marL="234950" indent="-234950">
              <a:spcBef>
                <a:spcPct val="40000"/>
              </a:spcBef>
              <a:buClr>
                <a:srgbClr val="000000"/>
              </a:buClr>
              <a:buSzPct val="100000"/>
              <a:buFont typeface="Wingdings 2" pitchFamily="18" charset="2"/>
              <a:buChar char="¡"/>
            </a:pPr>
            <a:r>
              <a:rPr lang="en-US" sz="1600" dirty="0">
                <a:solidFill>
                  <a:srgbClr val="000000"/>
                </a:solidFill>
                <a:latin typeface="Arial" pitchFamily="34" charset="0"/>
                <a:cs typeface="Arial" pitchFamily="34" charset="0"/>
              </a:rPr>
              <a:t>What product and customer traits drive demand fluctuations?</a:t>
            </a:r>
          </a:p>
          <a:p>
            <a:pPr marL="234950" indent="-234950">
              <a:spcBef>
                <a:spcPct val="40000"/>
              </a:spcBef>
              <a:buClr>
                <a:srgbClr val="000000"/>
              </a:buClr>
              <a:buSzPct val="100000"/>
              <a:buFont typeface="Wingdings 2" pitchFamily="18" charset="2"/>
              <a:buChar char="¡"/>
            </a:pPr>
            <a:r>
              <a:rPr lang="en-US" sz="1600" dirty="0">
                <a:solidFill>
                  <a:srgbClr val="000000"/>
                </a:solidFill>
                <a:latin typeface="Arial" pitchFamily="34" charset="0"/>
                <a:cs typeface="Arial" pitchFamily="34" charset="0"/>
              </a:rPr>
              <a:t>How can sourcing decisions be tailored in light of shifting demand patterns?</a:t>
            </a:r>
          </a:p>
        </p:txBody>
      </p:sp>
      <p:sp>
        <p:nvSpPr>
          <p:cNvPr id="10246" name="Rectangle 32"/>
          <p:cNvSpPr>
            <a:spLocks noChangeArrowheads="1"/>
          </p:cNvSpPr>
          <p:nvPr/>
        </p:nvSpPr>
        <p:spPr bwMode="gray">
          <a:xfrm>
            <a:off x="3184525" y="2621252"/>
            <a:ext cx="5224463" cy="1149350"/>
          </a:xfrm>
          <a:prstGeom prst="rect">
            <a:avLst/>
          </a:prstGeom>
          <a:noFill/>
          <a:ln w="9525" algn="ctr">
            <a:noFill/>
            <a:miter lim="800000"/>
            <a:headEnd/>
            <a:tailEnd/>
          </a:ln>
        </p:spPr>
        <p:txBody>
          <a:bodyPr lIns="0" tIns="0" rIns="0" bIns="36576" anchor="ctr"/>
          <a:lstStyle/>
          <a:p>
            <a:pPr marL="234950" indent="-234950">
              <a:spcBef>
                <a:spcPct val="40000"/>
              </a:spcBef>
              <a:buClr>
                <a:srgbClr val="000000"/>
              </a:buClr>
              <a:buSzPct val="100000"/>
              <a:buFont typeface="Wingdings 2" pitchFamily="18" charset="2"/>
              <a:buChar char="¡"/>
            </a:pPr>
            <a:r>
              <a:rPr lang="en-US" sz="1600" dirty="0">
                <a:solidFill>
                  <a:srgbClr val="000000"/>
                </a:solidFill>
                <a:latin typeface="Arial" pitchFamily="34" charset="0"/>
                <a:cs typeface="Arial" pitchFamily="34" charset="0"/>
              </a:rPr>
              <a:t>What are the hard and soft costs of supply chain risk?</a:t>
            </a:r>
          </a:p>
          <a:p>
            <a:pPr marL="234950" indent="-234950">
              <a:spcBef>
                <a:spcPct val="40000"/>
              </a:spcBef>
              <a:buClr>
                <a:srgbClr val="000000"/>
              </a:buClr>
              <a:buSzPct val="100000"/>
              <a:buFont typeface="Wingdings 2" pitchFamily="18" charset="2"/>
              <a:buChar char="¡"/>
            </a:pPr>
            <a:r>
              <a:rPr lang="en-US" sz="1600" dirty="0">
                <a:solidFill>
                  <a:srgbClr val="000000"/>
                </a:solidFill>
                <a:latin typeface="Arial" pitchFamily="34" charset="0"/>
                <a:cs typeface="Arial" pitchFamily="34" charset="0"/>
              </a:rPr>
              <a:t>How can sourcing be responsive to mitigate risk?</a:t>
            </a:r>
          </a:p>
        </p:txBody>
      </p:sp>
      <p:sp>
        <p:nvSpPr>
          <p:cNvPr id="10247" name="Rectangle 16"/>
          <p:cNvSpPr>
            <a:spLocks noChangeArrowheads="1"/>
          </p:cNvSpPr>
          <p:nvPr/>
        </p:nvSpPr>
        <p:spPr bwMode="auto">
          <a:xfrm>
            <a:off x="623888" y="5335877"/>
            <a:ext cx="2368550" cy="1150937"/>
          </a:xfrm>
          <a:prstGeom prst="rect">
            <a:avLst/>
          </a:prstGeom>
          <a:solidFill>
            <a:srgbClr val="4066B2"/>
          </a:solidFill>
          <a:ln w="19050" algn="ctr">
            <a:noFill/>
            <a:round/>
            <a:headEnd/>
            <a:tailEnd/>
          </a:ln>
        </p:spPr>
        <p:txBody>
          <a:bodyPr lIns="72000" tIns="72000" rIns="72000" bIns="72000" anchor="ctr" anchorCtr="1"/>
          <a:lstStyle/>
          <a:p>
            <a:r>
              <a:rPr lang="en-US" sz="1800" b="1">
                <a:solidFill>
                  <a:srgbClr val="FFFFFF"/>
                </a:solidFill>
                <a:latin typeface="Arial" pitchFamily="34" charset="0"/>
                <a:cs typeface="Arial" pitchFamily="34" charset="0"/>
              </a:rPr>
              <a:t>Execution Complexity</a:t>
            </a:r>
          </a:p>
        </p:txBody>
      </p:sp>
      <p:sp>
        <p:nvSpPr>
          <p:cNvPr id="10248" name="Rectangle 32"/>
          <p:cNvSpPr>
            <a:spLocks noChangeArrowheads="1"/>
          </p:cNvSpPr>
          <p:nvPr/>
        </p:nvSpPr>
        <p:spPr bwMode="gray">
          <a:xfrm>
            <a:off x="3184525" y="5335877"/>
            <a:ext cx="5224463" cy="1150937"/>
          </a:xfrm>
          <a:prstGeom prst="rect">
            <a:avLst/>
          </a:prstGeom>
          <a:noFill/>
          <a:ln w="9525" algn="ctr">
            <a:noFill/>
            <a:miter lim="800000"/>
            <a:headEnd/>
            <a:tailEnd/>
          </a:ln>
        </p:spPr>
        <p:txBody>
          <a:bodyPr lIns="0" tIns="0" rIns="0" bIns="36576" anchor="ctr"/>
          <a:lstStyle/>
          <a:p>
            <a:pPr marL="234950" indent="-234950">
              <a:spcBef>
                <a:spcPct val="40000"/>
              </a:spcBef>
              <a:buClr>
                <a:srgbClr val="000000"/>
              </a:buClr>
              <a:buSzPct val="100000"/>
              <a:buFont typeface="Wingdings 2" pitchFamily="18" charset="2"/>
              <a:buChar char="¡"/>
            </a:pPr>
            <a:r>
              <a:rPr lang="en-US" sz="1600">
                <a:solidFill>
                  <a:srgbClr val="000000"/>
                </a:solidFill>
                <a:latin typeface="Arial" pitchFamily="34" charset="0"/>
                <a:cs typeface="Arial" pitchFamily="34" charset="0"/>
              </a:rPr>
              <a:t>How do I make product to plant allocation decisions?</a:t>
            </a:r>
          </a:p>
          <a:p>
            <a:pPr marL="234950" indent="-234950">
              <a:spcBef>
                <a:spcPct val="40000"/>
              </a:spcBef>
              <a:buClr>
                <a:srgbClr val="000000"/>
              </a:buClr>
              <a:buSzPct val="100000"/>
              <a:buFont typeface="Wingdings 2" pitchFamily="18" charset="2"/>
              <a:buChar char="¡"/>
            </a:pPr>
            <a:r>
              <a:rPr lang="en-US" sz="1600">
                <a:solidFill>
                  <a:srgbClr val="000000"/>
                </a:solidFill>
                <a:latin typeface="Arial" pitchFamily="34" charset="0"/>
                <a:cs typeface="Arial" pitchFamily="34" charset="0"/>
              </a:rPr>
              <a:t>What criteria should drive those decisions?</a:t>
            </a:r>
          </a:p>
        </p:txBody>
      </p:sp>
      <p:sp>
        <p:nvSpPr>
          <p:cNvPr id="10249" name="Rectangle 18"/>
          <p:cNvSpPr>
            <a:spLocks noChangeArrowheads="1"/>
          </p:cNvSpPr>
          <p:nvPr/>
        </p:nvSpPr>
        <p:spPr bwMode="auto">
          <a:xfrm>
            <a:off x="623888" y="3978564"/>
            <a:ext cx="2368550" cy="1149350"/>
          </a:xfrm>
          <a:prstGeom prst="rect">
            <a:avLst/>
          </a:prstGeom>
          <a:solidFill>
            <a:srgbClr val="4066B2"/>
          </a:solidFill>
          <a:ln w="19050" algn="ctr">
            <a:noFill/>
            <a:round/>
            <a:headEnd/>
            <a:tailEnd/>
          </a:ln>
        </p:spPr>
        <p:txBody>
          <a:bodyPr lIns="72000" tIns="72000" rIns="72000" bIns="72000" anchor="ctr" anchorCtr="1"/>
          <a:lstStyle/>
          <a:p>
            <a:r>
              <a:rPr lang="en-US" sz="1800" b="1">
                <a:solidFill>
                  <a:srgbClr val="FFFFFF"/>
                </a:solidFill>
                <a:latin typeface="Arial" pitchFamily="34" charset="0"/>
                <a:cs typeface="Arial" pitchFamily="34" charset="0"/>
              </a:rPr>
              <a:t>Cost Visibility</a:t>
            </a:r>
          </a:p>
        </p:txBody>
      </p:sp>
      <p:sp>
        <p:nvSpPr>
          <p:cNvPr id="10250" name="Rectangle 32"/>
          <p:cNvSpPr>
            <a:spLocks noChangeArrowheads="1"/>
          </p:cNvSpPr>
          <p:nvPr/>
        </p:nvSpPr>
        <p:spPr bwMode="gray">
          <a:xfrm>
            <a:off x="3184525" y="3978564"/>
            <a:ext cx="5224463" cy="1149350"/>
          </a:xfrm>
          <a:prstGeom prst="rect">
            <a:avLst/>
          </a:prstGeom>
          <a:noFill/>
          <a:ln w="9525" algn="ctr">
            <a:noFill/>
            <a:miter lim="800000"/>
            <a:headEnd/>
            <a:tailEnd/>
          </a:ln>
        </p:spPr>
        <p:txBody>
          <a:bodyPr lIns="0" tIns="0" rIns="0" bIns="36576" anchor="ctr"/>
          <a:lstStyle/>
          <a:p>
            <a:pPr marL="234950" indent="-234950">
              <a:spcBef>
                <a:spcPct val="40000"/>
              </a:spcBef>
              <a:buClr>
                <a:srgbClr val="000000"/>
              </a:buClr>
              <a:buSzPct val="100000"/>
              <a:buFont typeface="Wingdings 2" pitchFamily="18" charset="2"/>
              <a:buChar char="¡"/>
            </a:pPr>
            <a:r>
              <a:rPr lang="en-US" sz="1600">
                <a:solidFill>
                  <a:srgbClr val="000000"/>
                </a:solidFill>
                <a:latin typeface="Arial" pitchFamily="34" charset="0"/>
                <a:cs typeface="Arial" pitchFamily="34" charset="0"/>
              </a:rPr>
              <a:t>What are the hidden costs of global sourcing?</a:t>
            </a:r>
          </a:p>
          <a:p>
            <a:pPr marL="234950" indent="-234950">
              <a:spcBef>
                <a:spcPct val="40000"/>
              </a:spcBef>
              <a:buClr>
                <a:srgbClr val="000000"/>
              </a:buClr>
              <a:buSzPct val="100000"/>
              <a:buFont typeface="Wingdings 2" pitchFamily="18" charset="2"/>
              <a:buChar char="¡"/>
            </a:pPr>
            <a:r>
              <a:rPr lang="en-US" sz="1600">
                <a:solidFill>
                  <a:srgbClr val="000000"/>
                </a:solidFill>
                <a:latin typeface="Arial" pitchFamily="34" charset="0"/>
                <a:cs typeface="Arial" pitchFamily="34" charset="0"/>
              </a:rPr>
              <a:t>How can my total landed cost be determined?</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Content Placeholder 2"/>
          <p:cNvSpPr>
            <a:spLocks noGrp="1"/>
          </p:cNvSpPr>
          <p:nvPr>
            <p:ph idx="1"/>
          </p:nvPr>
        </p:nvSpPr>
        <p:spPr/>
        <p:txBody>
          <a:bodyPr/>
          <a:lstStyle/>
          <a:p>
            <a:r>
              <a:rPr lang="en-US" sz="2000" dirty="0" smtClean="0"/>
              <a:t>TLC = total end-to-end cost to transform inputs at sourcing location to outputs at customer locations</a:t>
            </a:r>
          </a:p>
          <a:p>
            <a:endParaRPr lang="en-US" sz="2000" dirty="0" smtClean="0"/>
          </a:p>
          <a:p>
            <a:r>
              <a:rPr lang="en-US" sz="2000" dirty="0" smtClean="0"/>
              <a:t>Track flow units through the process (ABC-like): e.g. </a:t>
            </a:r>
            <a:r>
              <a:rPr lang="en-US" sz="2000" dirty="0" err="1" smtClean="0"/>
              <a:t>offshoring</a:t>
            </a:r>
            <a:endParaRPr lang="en-US" sz="2000" dirty="0" smtClean="0"/>
          </a:p>
          <a:p>
            <a:pPr marL="800100" lvl="1" indent="-342900">
              <a:buFont typeface="Times New Roman" pitchFamily="18" charset="0"/>
              <a:buAutoNum type="arabicPeriod"/>
            </a:pPr>
            <a:r>
              <a:rPr lang="en-US" sz="1800" dirty="0" smtClean="0"/>
              <a:t>Inbound RM and services purchased at offshore plant</a:t>
            </a:r>
          </a:p>
          <a:p>
            <a:pPr marL="800100" lvl="1" indent="-342900">
              <a:buFont typeface="Times New Roman" pitchFamily="18" charset="0"/>
              <a:buAutoNum type="arabicPeriod"/>
            </a:pPr>
            <a:r>
              <a:rPr lang="en-US" sz="1800" dirty="0" smtClean="0"/>
              <a:t>Inbound logistics of moving inputs to offshore plant</a:t>
            </a:r>
          </a:p>
          <a:p>
            <a:pPr marL="800100" lvl="1" indent="-342900">
              <a:buFont typeface="Times New Roman" pitchFamily="18" charset="0"/>
              <a:buAutoNum type="arabicPeriod"/>
            </a:pPr>
            <a:r>
              <a:rPr lang="en-US" sz="1800" dirty="0" smtClean="0"/>
              <a:t>Processing and inventory cost at offshore plant</a:t>
            </a:r>
          </a:p>
          <a:p>
            <a:pPr marL="800100" lvl="1" indent="-342900">
              <a:buFont typeface="Times New Roman" pitchFamily="18" charset="0"/>
              <a:buAutoNum type="arabicPeriod"/>
            </a:pPr>
            <a:r>
              <a:rPr lang="en-US" sz="1800" dirty="0" smtClean="0"/>
              <a:t>OH at offshore plant and domestically</a:t>
            </a:r>
          </a:p>
          <a:p>
            <a:pPr marL="800100" lvl="1" indent="-342900">
              <a:buFont typeface="Times New Roman" pitchFamily="18" charset="0"/>
              <a:buAutoNum type="arabicPeriod"/>
            </a:pPr>
            <a:r>
              <a:rPr lang="en-US" sz="1800" dirty="0" smtClean="0"/>
              <a:t>Logistics from offshore plant to domestic DC: consider cost and </a:t>
            </a:r>
            <a:r>
              <a:rPr lang="en-US" sz="1800" dirty="0" err="1" smtClean="0"/>
              <a:t>leadtimes</a:t>
            </a:r>
            <a:r>
              <a:rPr lang="en-US" sz="1800" dirty="0" smtClean="0"/>
              <a:t> for</a:t>
            </a:r>
          </a:p>
          <a:p>
            <a:pPr marL="1200150" lvl="2" indent="-342900"/>
            <a:r>
              <a:rPr lang="en-US" sz="1600" dirty="0" smtClean="0"/>
              <a:t>Offshore plant &gt; offshore port &gt; domestic port &gt; DC</a:t>
            </a:r>
          </a:p>
          <a:p>
            <a:pPr marL="1200150" lvl="2" indent="-342900"/>
            <a:r>
              <a:rPr lang="en-US" sz="1600" dirty="0" smtClean="0"/>
              <a:t>Consider working capital (both cash cost and pipeline inventory)</a:t>
            </a:r>
          </a:p>
          <a:p>
            <a:pPr marL="800100" lvl="1" indent="-342900">
              <a:buFont typeface="Times New Roman" pitchFamily="18" charset="0"/>
              <a:buAutoNum type="arabicPeriod"/>
            </a:pPr>
            <a:r>
              <a:rPr lang="en-US" sz="1800" dirty="0" smtClean="0"/>
              <a:t>Outbound fulfillment from DC</a:t>
            </a:r>
          </a:p>
          <a:p>
            <a:pPr marL="1200150" lvl="2" indent="-342900"/>
            <a:r>
              <a:rPr lang="en-US" sz="2000" dirty="0" smtClean="0">
                <a:solidFill>
                  <a:srgbClr val="FF0000"/>
                </a:solidFill>
              </a:rPr>
              <a:t>Consider cycle and safety stock </a:t>
            </a:r>
            <a:r>
              <a:rPr lang="en-US" sz="1600" dirty="0" smtClean="0"/>
              <a:t>and outbound transportation</a:t>
            </a:r>
          </a:p>
          <a:p>
            <a:pPr marL="800100" lvl="1" indent="-342900">
              <a:buFont typeface="Times New Roman" pitchFamily="18" charset="0"/>
              <a:buAutoNum type="arabicPeriod"/>
            </a:pPr>
            <a:r>
              <a:rPr lang="en-US" sz="1800" dirty="0" smtClean="0"/>
              <a:t>Include any other costs that are impacted by increased activity in end-to-end</a:t>
            </a:r>
          </a:p>
        </p:txBody>
      </p:sp>
      <p:sp>
        <p:nvSpPr>
          <p:cNvPr id="22530" name="Title 1"/>
          <p:cNvSpPr>
            <a:spLocks noGrp="1"/>
          </p:cNvSpPr>
          <p:nvPr>
            <p:ph type="title"/>
          </p:nvPr>
        </p:nvSpPr>
        <p:spPr/>
        <p:txBody>
          <a:bodyPr/>
          <a:lstStyle/>
          <a:p>
            <a:r>
              <a:rPr lang="en-US" b="1" dirty="0" smtClean="0">
                <a:latin typeface="Albertus Extra Bold"/>
              </a:rPr>
              <a:t>Global Networks: </a:t>
            </a:r>
            <a:br>
              <a:rPr lang="en-US" b="1" dirty="0" smtClean="0">
                <a:latin typeface="Albertus Extra Bold"/>
              </a:rPr>
            </a:br>
            <a:r>
              <a:rPr lang="en-US" b="1" dirty="0" smtClean="0">
                <a:latin typeface="Albertus Extra Bold"/>
              </a:rPr>
              <a:t>	T</a:t>
            </a:r>
            <a:r>
              <a:rPr lang="en-US" dirty="0" smtClean="0"/>
              <a:t>otal </a:t>
            </a:r>
            <a:r>
              <a:rPr lang="en-US" b="1" dirty="0" smtClean="0"/>
              <a:t>L</a:t>
            </a:r>
            <a:r>
              <a:rPr lang="en-US" dirty="0" smtClean="0"/>
              <a:t>anded </a:t>
            </a:r>
            <a:r>
              <a:rPr lang="en-US" b="1" dirty="0" smtClean="0"/>
              <a:t>C</a:t>
            </a:r>
            <a:r>
              <a:rPr lang="en-US" dirty="0" smtClean="0"/>
              <a:t>ost </a:t>
            </a:r>
          </a:p>
        </p:txBody>
      </p:sp>
      <p:sp>
        <p:nvSpPr>
          <p:cNvPr id="4" name="Line Callout 1 3"/>
          <p:cNvSpPr/>
          <p:nvPr/>
        </p:nvSpPr>
        <p:spPr bwMode="auto">
          <a:xfrm>
            <a:off x="4375448" y="6178678"/>
            <a:ext cx="1947969" cy="461665"/>
          </a:xfrm>
          <a:prstGeom prst="borderCallout1">
            <a:avLst>
              <a:gd name="adj1" fmla="val 2090"/>
              <a:gd name="adj2" fmla="val 48698"/>
              <a:gd name="adj3" fmla="val -104076"/>
              <a:gd name="adj4" fmla="val 2028"/>
            </a:avLst>
          </a:prstGeom>
          <a:solidFill>
            <a:srgbClr val="FFFF99"/>
          </a:solidFill>
          <a:ln w="9525" cap="flat" cmpd="sng" algn="ctr">
            <a:solidFill>
              <a:schemeClr val="tx1"/>
            </a:solid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charset="0"/>
              </a:rPr>
              <a:t>Key for Mexico</a:t>
            </a:r>
            <a:r>
              <a:rPr kumimoji="0" lang="en-US" sz="1200" b="0" i="0" u="none" strike="noStrike" cap="none" normalizeH="0" dirty="0" smtClean="0">
                <a:ln>
                  <a:noFill/>
                </a:ln>
                <a:solidFill>
                  <a:schemeClr val="tx1"/>
                </a:solidFill>
                <a:effectLst/>
                <a:latin typeface="Arial" charset="0"/>
              </a:rPr>
              <a:t> China</a:t>
            </a:r>
          </a:p>
          <a:p>
            <a:pPr marL="0" marR="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dirty="0" smtClean="0">
                <a:ln>
                  <a:noFill/>
                </a:ln>
                <a:solidFill>
                  <a:schemeClr val="tx1"/>
                </a:solidFill>
                <a:effectLst/>
                <a:latin typeface="Arial" charset="0"/>
              </a:rPr>
              <a:t>Dual Sourcing Simulation</a:t>
            </a:r>
            <a:endParaRPr kumimoji="0" lang="en-US" sz="1200" b="0" i="0" u="none" strike="noStrike" cap="none" normalizeH="0" baseline="0" dirty="0" smtClean="0">
              <a:ln>
                <a:noFill/>
              </a:ln>
              <a:solidFill>
                <a:schemeClr val="tx1"/>
              </a:solidFill>
              <a:effectLst/>
              <a:latin typeface="Arial"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52425" y="1392238"/>
            <a:ext cx="8791575" cy="5240337"/>
          </a:xfrm>
        </p:spPr>
        <p:txBody>
          <a:bodyPr/>
          <a:lstStyle/>
          <a:p>
            <a:pPr eaLnBrk="1" hangingPunct="1"/>
            <a:r>
              <a:rPr lang="en-US" sz="2000" smtClean="0"/>
              <a:t>TLC = total supply chain cost from origin to destination for a </a:t>
            </a:r>
            <a:r>
              <a:rPr lang="en-US" sz="2000" i="1" smtClean="0"/>
              <a:t>given </a:t>
            </a:r>
            <a:r>
              <a:rPr lang="en-US" sz="2000" smtClean="0"/>
              <a:t>service level</a:t>
            </a:r>
          </a:p>
          <a:p>
            <a:pPr eaLnBrk="1" hangingPunct="1"/>
            <a:endParaRPr lang="en-US" sz="2000" smtClean="0"/>
          </a:p>
          <a:p>
            <a:pPr eaLnBrk="1" hangingPunct="1"/>
            <a:endParaRPr lang="en-US" sz="2000" smtClean="0"/>
          </a:p>
          <a:p>
            <a:pPr eaLnBrk="1" hangingPunct="1"/>
            <a:endParaRPr lang="en-US" sz="2000" smtClean="0"/>
          </a:p>
          <a:p>
            <a:pPr eaLnBrk="1" hangingPunct="1"/>
            <a:endParaRPr lang="en-US" sz="2000" smtClean="0"/>
          </a:p>
          <a:p>
            <a:pPr eaLnBrk="1" hangingPunct="1"/>
            <a:endParaRPr lang="en-US" sz="2000" smtClean="0"/>
          </a:p>
          <a:p>
            <a:pPr eaLnBrk="1" hangingPunct="1"/>
            <a:endParaRPr lang="en-US" sz="2000" smtClean="0"/>
          </a:p>
          <a:p>
            <a:pPr eaLnBrk="1" hangingPunct="1"/>
            <a:endParaRPr lang="en-US" sz="2000" smtClean="0"/>
          </a:p>
          <a:p>
            <a:pPr eaLnBrk="1" hangingPunct="1"/>
            <a:endParaRPr lang="en-US" sz="2000" smtClean="0"/>
          </a:p>
          <a:p>
            <a:pPr eaLnBrk="1" hangingPunct="1"/>
            <a:endParaRPr lang="en-US" sz="2000" smtClean="0"/>
          </a:p>
          <a:p>
            <a:pPr eaLnBrk="1" hangingPunct="1">
              <a:lnSpc>
                <a:spcPct val="96000"/>
              </a:lnSpc>
            </a:pPr>
            <a:r>
              <a:rPr lang="en-US" sz="1800" smtClean="0"/>
              <a:t>TLC analysis enables improved business decisions without sacrificing customer service </a:t>
            </a:r>
          </a:p>
          <a:p>
            <a:pPr lvl="1" eaLnBrk="1" hangingPunct="1">
              <a:lnSpc>
                <a:spcPct val="96000"/>
              </a:lnSpc>
              <a:buFontTx/>
              <a:buChar char="•"/>
            </a:pPr>
            <a:r>
              <a:rPr lang="en-US" sz="1400" smtClean="0"/>
              <a:t>Where to procure goods?</a:t>
            </a:r>
          </a:p>
          <a:p>
            <a:pPr lvl="1" eaLnBrk="1" hangingPunct="1">
              <a:lnSpc>
                <a:spcPct val="96000"/>
              </a:lnSpc>
              <a:buFontTx/>
              <a:buChar char="•"/>
            </a:pPr>
            <a:r>
              <a:rPr lang="en-US" sz="1400" smtClean="0"/>
              <a:t>Where and how to deploy assets?</a:t>
            </a:r>
          </a:p>
          <a:p>
            <a:pPr lvl="1" eaLnBrk="1" hangingPunct="1">
              <a:lnSpc>
                <a:spcPct val="96000"/>
              </a:lnSpc>
              <a:buFontTx/>
              <a:buChar char="•"/>
            </a:pPr>
            <a:r>
              <a:rPr lang="en-US" sz="1400" smtClean="0"/>
              <a:t>How to allocate resources to optimize costs? </a:t>
            </a:r>
          </a:p>
          <a:p>
            <a:pPr lvl="1" eaLnBrk="1" hangingPunct="1">
              <a:lnSpc>
                <a:spcPct val="96000"/>
              </a:lnSpc>
              <a:buFontTx/>
              <a:buChar char="•"/>
            </a:pPr>
            <a:r>
              <a:rPr lang="en-US" sz="1400" smtClean="0"/>
              <a:t>How to optimize transportation services? </a:t>
            </a:r>
          </a:p>
          <a:p>
            <a:pPr eaLnBrk="1" hangingPunct="1"/>
            <a:endParaRPr lang="en-US" sz="2000" smtClean="0"/>
          </a:p>
          <a:p>
            <a:pPr eaLnBrk="1" hangingPunct="1"/>
            <a:endParaRPr lang="en-US" sz="2000" smtClean="0"/>
          </a:p>
        </p:txBody>
      </p:sp>
      <p:sp>
        <p:nvSpPr>
          <p:cNvPr id="3076" name="Title 2"/>
          <p:cNvSpPr>
            <a:spLocks noGrp="1"/>
          </p:cNvSpPr>
          <p:nvPr>
            <p:ph type="title"/>
          </p:nvPr>
        </p:nvSpPr>
        <p:spPr>
          <a:xfrm>
            <a:off x="0" y="1588"/>
            <a:ext cx="9144000" cy="1228725"/>
          </a:xfrm>
        </p:spPr>
        <p:txBody>
          <a:bodyPr/>
          <a:lstStyle/>
          <a:p>
            <a:pPr eaLnBrk="1" hangingPunct="1"/>
            <a:r>
              <a:rPr lang="en-US" dirty="0" smtClean="0"/>
              <a:t>Optimize global network allocation using Total Landed Cost</a:t>
            </a:r>
          </a:p>
        </p:txBody>
      </p:sp>
      <p:graphicFrame>
        <p:nvGraphicFramePr>
          <p:cNvPr id="3074" name="Object 2"/>
          <p:cNvGraphicFramePr>
            <a:graphicFrameLocks noChangeAspect="1"/>
          </p:cNvGraphicFramePr>
          <p:nvPr/>
        </p:nvGraphicFramePr>
        <p:xfrm>
          <a:off x="419100" y="2159000"/>
          <a:ext cx="8258175" cy="2763838"/>
        </p:xfrm>
        <a:graphic>
          <a:graphicData uri="http://schemas.openxmlformats.org/presentationml/2006/ole">
            <p:oleObj spid="_x0000_s159746" r:id="rId4" imgW="8254699" imgH="2767824" progId="Excel.Sheet.8">
              <p:embed/>
            </p:oleObj>
          </a:graphicData>
        </a:graphic>
      </p:graphicFrame>
      <p:sp>
        <p:nvSpPr>
          <p:cNvPr id="3077" name="Text Box 8"/>
          <p:cNvSpPr txBox="1">
            <a:spLocks noChangeArrowheads="1"/>
          </p:cNvSpPr>
          <p:nvPr/>
        </p:nvSpPr>
        <p:spPr bwMode="gray">
          <a:xfrm>
            <a:off x="628650" y="2713038"/>
            <a:ext cx="1011238" cy="330200"/>
          </a:xfrm>
          <a:prstGeom prst="rect">
            <a:avLst/>
          </a:prstGeom>
          <a:noFill/>
          <a:ln w="12700" algn="ctr">
            <a:noFill/>
            <a:miter lim="800000"/>
            <a:headEnd/>
            <a:tailEnd/>
          </a:ln>
        </p:spPr>
        <p:txBody>
          <a:bodyPr lIns="72000" tIns="72000" rIns="72000" bIns="72000">
            <a:spAutoFit/>
          </a:bodyPr>
          <a:lstStyle/>
          <a:p>
            <a:pPr algn="ctr">
              <a:spcBef>
                <a:spcPct val="50000"/>
              </a:spcBef>
            </a:pPr>
            <a:r>
              <a:rPr lang="en-US" sz="1200">
                <a:solidFill>
                  <a:srgbClr val="000000"/>
                </a:solidFill>
              </a:rPr>
              <a:t>68%</a:t>
            </a:r>
          </a:p>
        </p:txBody>
      </p:sp>
      <p:sp>
        <p:nvSpPr>
          <p:cNvPr id="3078" name="Text Box 9"/>
          <p:cNvSpPr txBox="1">
            <a:spLocks noChangeArrowheads="1"/>
          </p:cNvSpPr>
          <p:nvPr/>
        </p:nvSpPr>
        <p:spPr bwMode="gray">
          <a:xfrm>
            <a:off x="1597025" y="2566988"/>
            <a:ext cx="1011238" cy="330200"/>
          </a:xfrm>
          <a:prstGeom prst="rect">
            <a:avLst/>
          </a:prstGeom>
          <a:noFill/>
          <a:ln w="12700" algn="ctr">
            <a:noFill/>
            <a:miter lim="800000"/>
            <a:headEnd/>
            <a:tailEnd/>
          </a:ln>
        </p:spPr>
        <p:txBody>
          <a:bodyPr lIns="72000" tIns="72000" rIns="72000" bIns="72000">
            <a:spAutoFit/>
          </a:bodyPr>
          <a:lstStyle/>
          <a:p>
            <a:pPr algn="ctr">
              <a:spcBef>
                <a:spcPct val="50000"/>
              </a:spcBef>
            </a:pPr>
            <a:r>
              <a:rPr lang="en-US" sz="1200">
                <a:solidFill>
                  <a:srgbClr val="000000"/>
                </a:solidFill>
              </a:rPr>
              <a:t>9%</a:t>
            </a:r>
          </a:p>
        </p:txBody>
      </p:sp>
      <p:sp>
        <p:nvSpPr>
          <p:cNvPr id="3079" name="Text Box 10"/>
          <p:cNvSpPr txBox="1">
            <a:spLocks noChangeArrowheads="1"/>
          </p:cNvSpPr>
          <p:nvPr/>
        </p:nvSpPr>
        <p:spPr bwMode="gray">
          <a:xfrm>
            <a:off x="3578225" y="2281238"/>
            <a:ext cx="1011238" cy="330200"/>
          </a:xfrm>
          <a:prstGeom prst="rect">
            <a:avLst/>
          </a:prstGeom>
          <a:noFill/>
          <a:ln w="12700" algn="ctr">
            <a:noFill/>
            <a:miter lim="800000"/>
            <a:headEnd/>
            <a:tailEnd/>
          </a:ln>
        </p:spPr>
        <p:txBody>
          <a:bodyPr lIns="72000" tIns="72000" rIns="72000" bIns="72000">
            <a:spAutoFit/>
          </a:bodyPr>
          <a:lstStyle/>
          <a:p>
            <a:pPr algn="ctr">
              <a:spcBef>
                <a:spcPct val="50000"/>
              </a:spcBef>
            </a:pPr>
            <a:r>
              <a:rPr lang="en-US" sz="1200">
                <a:solidFill>
                  <a:srgbClr val="000000"/>
                </a:solidFill>
              </a:rPr>
              <a:t>7%</a:t>
            </a:r>
          </a:p>
        </p:txBody>
      </p:sp>
      <p:sp>
        <p:nvSpPr>
          <p:cNvPr id="3080" name="Text Box 11"/>
          <p:cNvSpPr txBox="1">
            <a:spLocks noChangeArrowheads="1"/>
          </p:cNvSpPr>
          <p:nvPr/>
        </p:nvSpPr>
        <p:spPr bwMode="gray">
          <a:xfrm>
            <a:off x="2590800" y="2397125"/>
            <a:ext cx="1011238" cy="330200"/>
          </a:xfrm>
          <a:prstGeom prst="rect">
            <a:avLst/>
          </a:prstGeom>
          <a:noFill/>
          <a:ln w="12700" algn="ctr">
            <a:noFill/>
            <a:miter lim="800000"/>
            <a:headEnd/>
            <a:tailEnd/>
          </a:ln>
        </p:spPr>
        <p:txBody>
          <a:bodyPr lIns="72000" tIns="72000" rIns="72000" bIns="72000">
            <a:spAutoFit/>
          </a:bodyPr>
          <a:lstStyle/>
          <a:p>
            <a:pPr algn="ctr">
              <a:spcBef>
                <a:spcPct val="50000"/>
              </a:spcBef>
            </a:pPr>
            <a:r>
              <a:rPr lang="en-US" sz="1200">
                <a:solidFill>
                  <a:srgbClr val="000000"/>
                </a:solidFill>
              </a:rPr>
              <a:t>8%</a:t>
            </a:r>
          </a:p>
        </p:txBody>
      </p:sp>
      <p:sp>
        <p:nvSpPr>
          <p:cNvPr id="3081" name="Text Box 12"/>
          <p:cNvSpPr txBox="1">
            <a:spLocks noChangeArrowheads="1"/>
          </p:cNvSpPr>
          <p:nvPr/>
        </p:nvSpPr>
        <p:spPr bwMode="gray">
          <a:xfrm>
            <a:off x="4552950" y="2217738"/>
            <a:ext cx="1011238" cy="330200"/>
          </a:xfrm>
          <a:prstGeom prst="rect">
            <a:avLst/>
          </a:prstGeom>
          <a:noFill/>
          <a:ln w="12700" algn="ctr">
            <a:noFill/>
            <a:miter lim="800000"/>
            <a:headEnd/>
            <a:tailEnd/>
          </a:ln>
        </p:spPr>
        <p:txBody>
          <a:bodyPr lIns="72000" tIns="72000" rIns="72000" bIns="72000">
            <a:spAutoFit/>
          </a:bodyPr>
          <a:lstStyle/>
          <a:p>
            <a:pPr algn="ctr">
              <a:spcBef>
                <a:spcPct val="50000"/>
              </a:spcBef>
            </a:pPr>
            <a:r>
              <a:rPr lang="en-US" sz="1200">
                <a:solidFill>
                  <a:srgbClr val="000000"/>
                </a:solidFill>
              </a:rPr>
              <a:t>3%</a:t>
            </a:r>
          </a:p>
        </p:txBody>
      </p:sp>
      <p:sp>
        <p:nvSpPr>
          <p:cNvPr id="3082" name="Text Box 13"/>
          <p:cNvSpPr txBox="1">
            <a:spLocks noChangeArrowheads="1"/>
          </p:cNvSpPr>
          <p:nvPr/>
        </p:nvSpPr>
        <p:spPr bwMode="gray">
          <a:xfrm>
            <a:off x="5559425" y="2181225"/>
            <a:ext cx="1011238" cy="330200"/>
          </a:xfrm>
          <a:prstGeom prst="rect">
            <a:avLst/>
          </a:prstGeom>
          <a:noFill/>
          <a:ln w="12700" algn="ctr">
            <a:noFill/>
            <a:miter lim="800000"/>
            <a:headEnd/>
            <a:tailEnd/>
          </a:ln>
        </p:spPr>
        <p:txBody>
          <a:bodyPr lIns="72000" tIns="72000" rIns="72000" bIns="72000">
            <a:spAutoFit/>
          </a:bodyPr>
          <a:lstStyle/>
          <a:p>
            <a:pPr algn="ctr">
              <a:spcBef>
                <a:spcPct val="50000"/>
              </a:spcBef>
            </a:pPr>
            <a:r>
              <a:rPr lang="en-US" sz="1200">
                <a:solidFill>
                  <a:srgbClr val="000000"/>
                </a:solidFill>
              </a:rPr>
              <a:t>3%</a:t>
            </a:r>
          </a:p>
        </p:txBody>
      </p:sp>
      <p:sp>
        <p:nvSpPr>
          <p:cNvPr id="3083" name="Text Box 14"/>
          <p:cNvSpPr txBox="1">
            <a:spLocks noChangeArrowheads="1"/>
          </p:cNvSpPr>
          <p:nvPr/>
        </p:nvSpPr>
        <p:spPr bwMode="gray">
          <a:xfrm>
            <a:off x="6507163" y="2133600"/>
            <a:ext cx="1011237" cy="330200"/>
          </a:xfrm>
          <a:prstGeom prst="rect">
            <a:avLst/>
          </a:prstGeom>
          <a:noFill/>
          <a:ln w="12700" algn="ctr">
            <a:noFill/>
            <a:miter lim="800000"/>
            <a:headEnd/>
            <a:tailEnd/>
          </a:ln>
        </p:spPr>
        <p:txBody>
          <a:bodyPr lIns="72000" tIns="72000" rIns="72000" bIns="72000">
            <a:spAutoFit/>
          </a:bodyPr>
          <a:lstStyle/>
          <a:p>
            <a:pPr algn="ctr">
              <a:spcBef>
                <a:spcPct val="50000"/>
              </a:spcBef>
            </a:pPr>
            <a:r>
              <a:rPr lang="en-US" sz="1200">
                <a:solidFill>
                  <a:srgbClr val="000000"/>
                </a:solidFill>
              </a:rPr>
              <a:t>2%</a:t>
            </a:r>
          </a:p>
        </p:txBody>
      </p:sp>
      <p:sp>
        <p:nvSpPr>
          <p:cNvPr id="3084" name="Text Box 15"/>
          <p:cNvSpPr txBox="1">
            <a:spLocks noChangeArrowheads="1"/>
          </p:cNvSpPr>
          <p:nvPr/>
        </p:nvSpPr>
        <p:spPr bwMode="gray">
          <a:xfrm>
            <a:off x="7462838" y="2128838"/>
            <a:ext cx="1011237" cy="330200"/>
          </a:xfrm>
          <a:prstGeom prst="rect">
            <a:avLst/>
          </a:prstGeom>
          <a:noFill/>
          <a:ln w="12700" algn="ctr">
            <a:noFill/>
            <a:miter lim="800000"/>
            <a:headEnd/>
            <a:tailEnd/>
          </a:ln>
        </p:spPr>
        <p:txBody>
          <a:bodyPr lIns="72000" tIns="72000" rIns="72000" bIns="72000">
            <a:spAutoFit/>
          </a:bodyPr>
          <a:lstStyle/>
          <a:p>
            <a:pPr algn="ctr">
              <a:spcBef>
                <a:spcPct val="50000"/>
              </a:spcBef>
            </a:pPr>
            <a:r>
              <a:rPr lang="en-US" sz="1200">
                <a:solidFill>
                  <a:srgbClr val="000000"/>
                </a:solidFill>
              </a:rPr>
              <a:t>100%</a:t>
            </a:r>
          </a:p>
        </p:txBody>
      </p:sp>
      <p:grpSp>
        <p:nvGrpSpPr>
          <p:cNvPr id="3" name="Group 17"/>
          <p:cNvGrpSpPr>
            <a:grpSpLocks/>
          </p:cNvGrpSpPr>
          <p:nvPr/>
        </p:nvGrpSpPr>
        <p:grpSpPr bwMode="auto">
          <a:xfrm>
            <a:off x="1260475" y="1873250"/>
            <a:ext cx="6459538" cy="204788"/>
            <a:chOff x="2982" y="628"/>
            <a:chExt cx="2528" cy="257"/>
          </a:xfrm>
        </p:grpSpPr>
        <p:sp>
          <p:nvSpPr>
            <p:cNvPr id="3093" name="Line 18"/>
            <p:cNvSpPr>
              <a:spLocks noChangeShapeType="1"/>
            </p:cNvSpPr>
            <p:nvPr/>
          </p:nvSpPr>
          <p:spPr bwMode="gray">
            <a:xfrm>
              <a:off x="2982" y="778"/>
              <a:ext cx="2528" cy="0"/>
            </a:xfrm>
            <a:prstGeom prst="line">
              <a:avLst/>
            </a:prstGeom>
            <a:noFill/>
            <a:ln w="12700" cap="rnd">
              <a:solidFill>
                <a:schemeClr val="accent1"/>
              </a:solidFill>
              <a:round/>
              <a:headEnd/>
              <a:tailEnd/>
            </a:ln>
          </p:spPr>
          <p:txBody>
            <a:bodyPr wrap="none" anchor="ctr"/>
            <a:lstStyle/>
            <a:p>
              <a:endParaRPr lang="en-US" sz="1200">
                <a:solidFill>
                  <a:srgbClr val="000000"/>
                </a:solidFill>
                <a:latin typeface="Arial" pitchFamily="34" charset="0"/>
              </a:endParaRPr>
            </a:p>
          </p:txBody>
        </p:sp>
        <p:sp>
          <p:nvSpPr>
            <p:cNvPr id="3094" name="Rectangle 19"/>
            <p:cNvSpPr>
              <a:spLocks noChangeArrowheads="1"/>
            </p:cNvSpPr>
            <p:nvPr/>
          </p:nvSpPr>
          <p:spPr bwMode="gray">
            <a:xfrm>
              <a:off x="3825" y="628"/>
              <a:ext cx="917" cy="257"/>
            </a:xfrm>
            <a:prstGeom prst="rect">
              <a:avLst/>
            </a:prstGeom>
            <a:solidFill>
              <a:srgbClr val="99FF99"/>
            </a:solidFill>
            <a:ln w="12700" cap="rnd" algn="ctr">
              <a:noFill/>
              <a:miter lim="800000"/>
              <a:headEnd/>
              <a:tailEnd/>
            </a:ln>
          </p:spPr>
          <p:txBody>
            <a:bodyPr wrap="none" lIns="72000" tIns="0" rIns="72000" bIns="0" anchor="b" anchorCtr="1">
              <a:spAutoFit/>
            </a:bodyPr>
            <a:lstStyle/>
            <a:p>
              <a:pPr>
                <a:lnSpc>
                  <a:spcPct val="95000"/>
                </a:lnSpc>
              </a:pPr>
              <a:r>
                <a:rPr lang="en-US" sz="1400">
                  <a:solidFill>
                    <a:srgbClr val="000000"/>
                  </a:solidFill>
                </a:rPr>
                <a:t>Total Landed Cost Breakdown</a:t>
              </a:r>
            </a:p>
          </p:txBody>
        </p:sp>
      </p:grpSp>
      <p:grpSp>
        <p:nvGrpSpPr>
          <p:cNvPr id="4" name="Group 23"/>
          <p:cNvGrpSpPr>
            <a:grpSpLocks/>
          </p:cNvGrpSpPr>
          <p:nvPr/>
        </p:nvGrpSpPr>
        <p:grpSpPr bwMode="auto">
          <a:xfrm>
            <a:off x="3759200" y="3403600"/>
            <a:ext cx="1150938" cy="285750"/>
            <a:chOff x="4363" y="556"/>
            <a:chExt cx="725" cy="180"/>
          </a:xfrm>
        </p:grpSpPr>
        <p:sp>
          <p:nvSpPr>
            <p:cNvPr id="3090" name="Text Box 24"/>
            <p:cNvSpPr txBox="1">
              <a:spLocks noChangeArrowheads="1"/>
            </p:cNvSpPr>
            <p:nvPr/>
          </p:nvSpPr>
          <p:spPr bwMode="auto">
            <a:xfrm>
              <a:off x="4363" y="556"/>
              <a:ext cx="725" cy="139"/>
            </a:xfrm>
            <a:prstGeom prst="rect">
              <a:avLst/>
            </a:prstGeom>
            <a:noFill/>
            <a:ln w="12700">
              <a:noFill/>
              <a:miter lim="800000"/>
              <a:headEnd/>
              <a:tailEnd/>
            </a:ln>
          </p:spPr>
          <p:txBody>
            <a:bodyPr lIns="0" tIns="0" rIns="0" bIns="0" anchorCtr="1">
              <a:spAutoFit/>
            </a:bodyPr>
            <a:lstStyle/>
            <a:p>
              <a:pPr defTabSz="865188">
                <a:lnSpc>
                  <a:spcPct val="145000"/>
                </a:lnSpc>
                <a:spcBef>
                  <a:spcPct val="50000"/>
                </a:spcBef>
                <a:buClr>
                  <a:srgbClr val="B2B2B2"/>
                </a:buClr>
              </a:pPr>
              <a:r>
                <a:rPr lang="en-US" sz="1000" i="1">
                  <a:solidFill>
                    <a:srgbClr val="000000"/>
                  </a:solidFill>
                </a:rPr>
                <a:t>Illustrative</a:t>
              </a:r>
            </a:p>
          </p:txBody>
        </p:sp>
        <p:sp>
          <p:nvSpPr>
            <p:cNvPr id="3091" name="Line 25"/>
            <p:cNvSpPr>
              <a:spLocks noChangeShapeType="1"/>
            </p:cNvSpPr>
            <p:nvPr/>
          </p:nvSpPr>
          <p:spPr bwMode="auto">
            <a:xfrm>
              <a:off x="4405" y="557"/>
              <a:ext cx="605" cy="0"/>
            </a:xfrm>
            <a:prstGeom prst="line">
              <a:avLst/>
            </a:prstGeom>
            <a:noFill/>
            <a:ln w="12700">
              <a:solidFill>
                <a:schemeClr val="tx1"/>
              </a:solidFill>
              <a:round/>
              <a:headEnd/>
              <a:tailEnd/>
            </a:ln>
          </p:spPr>
          <p:txBody>
            <a:bodyPr lIns="0" tIns="0" rIns="0" bIns="0" anchor="ctr" anchorCtr="1">
              <a:spAutoFit/>
            </a:bodyPr>
            <a:lstStyle/>
            <a:p>
              <a:endParaRPr lang="en-US" sz="1200">
                <a:solidFill>
                  <a:srgbClr val="000000"/>
                </a:solidFill>
                <a:latin typeface="Arial" pitchFamily="34" charset="0"/>
              </a:endParaRPr>
            </a:p>
          </p:txBody>
        </p:sp>
        <p:sp>
          <p:nvSpPr>
            <p:cNvPr id="3092" name="Line 26"/>
            <p:cNvSpPr>
              <a:spLocks noChangeShapeType="1"/>
            </p:cNvSpPr>
            <p:nvPr/>
          </p:nvSpPr>
          <p:spPr bwMode="auto">
            <a:xfrm>
              <a:off x="4404" y="736"/>
              <a:ext cx="606" cy="0"/>
            </a:xfrm>
            <a:prstGeom prst="line">
              <a:avLst/>
            </a:prstGeom>
            <a:noFill/>
            <a:ln w="12700">
              <a:solidFill>
                <a:schemeClr val="tx1"/>
              </a:solidFill>
              <a:round/>
              <a:headEnd/>
              <a:tailEnd/>
            </a:ln>
          </p:spPr>
          <p:txBody>
            <a:bodyPr lIns="0" tIns="0" rIns="0" bIns="0" anchor="ctr" anchorCtr="1">
              <a:spAutoFit/>
            </a:bodyPr>
            <a:lstStyle/>
            <a:p>
              <a:endParaRPr lang="en-US" sz="1200">
                <a:solidFill>
                  <a:srgbClr val="000000"/>
                </a:solidFill>
                <a:latin typeface="Arial" pitchFamily="34" charset="0"/>
              </a:endParaRPr>
            </a:p>
          </p:txBody>
        </p:sp>
      </p:grpSp>
      <p:sp>
        <p:nvSpPr>
          <p:cNvPr id="55" name="Rounded Rectangle 54"/>
          <p:cNvSpPr>
            <a:spLocks noChangeArrowheads="1"/>
          </p:cNvSpPr>
          <p:nvPr/>
        </p:nvSpPr>
        <p:spPr bwMode="auto">
          <a:xfrm>
            <a:off x="581025" y="2228850"/>
            <a:ext cx="2886075" cy="2562225"/>
          </a:xfrm>
          <a:prstGeom prst="roundRect">
            <a:avLst>
              <a:gd name="adj" fmla="val 16667"/>
            </a:avLst>
          </a:prstGeom>
          <a:solidFill>
            <a:srgbClr val="CCEEDF">
              <a:alpha val="45097"/>
            </a:srgbClr>
          </a:solidFill>
          <a:ln w="9525" algn="ctr">
            <a:solidFill>
              <a:schemeClr val="tx1"/>
            </a:solidFill>
            <a:prstDash val="dash"/>
            <a:round/>
            <a:headEnd/>
            <a:tailEnd/>
          </a:ln>
        </p:spPr>
        <p:txBody>
          <a:bodyPr anchor="ctr"/>
          <a:lstStyle/>
          <a:p>
            <a:pPr algn="r"/>
            <a:r>
              <a:rPr lang="en-US">
                <a:solidFill>
                  <a:srgbClr val="3333CC"/>
                </a:solidFill>
              </a:rPr>
              <a:t>Typical COGS</a:t>
            </a:r>
          </a:p>
        </p:txBody>
      </p:sp>
      <p:sp>
        <p:nvSpPr>
          <p:cNvPr id="56" name="Rounded Rectangle 55"/>
          <p:cNvSpPr>
            <a:spLocks noChangeArrowheads="1"/>
          </p:cNvSpPr>
          <p:nvPr/>
        </p:nvSpPr>
        <p:spPr bwMode="auto">
          <a:xfrm>
            <a:off x="3657600" y="2228850"/>
            <a:ext cx="3971925" cy="2562225"/>
          </a:xfrm>
          <a:prstGeom prst="roundRect">
            <a:avLst>
              <a:gd name="adj" fmla="val 16667"/>
            </a:avLst>
          </a:prstGeom>
          <a:solidFill>
            <a:srgbClr val="CCEEDF">
              <a:alpha val="45097"/>
            </a:srgbClr>
          </a:solidFill>
          <a:ln w="9525" algn="ctr">
            <a:solidFill>
              <a:schemeClr val="tx1"/>
            </a:solidFill>
            <a:prstDash val="dash"/>
            <a:round/>
            <a:headEnd/>
            <a:tailEnd/>
          </a:ln>
        </p:spPr>
        <p:txBody>
          <a:bodyPr anchor="ctr"/>
          <a:lstStyle/>
          <a:p>
            <a:pPr algn="r"/>
            <a:r>
              <a:rPr lang="en-US">
                <a:solidFill>
                  <a:srgbClr val="FF0000"/>
                </a:solidFill>
              </a:rPr>
              <a:t>Supply Chain </a:t>
            </a:r>
          </a:p>
          <a:p>
            <a:pPr algn="r"/>
            <a:r>
              <a:rPr lang="en-US">
                <a:solidFill>
                  <a:srgbClr val="FF0000"/>
                </a:solidFill>
              </a:rPr>
              <a:t>+ Service</a:t>
            </a:r>
          </a:p>
        </p:txBody>
      </p:sp>
      <p:sp>
        <p:nvSpPr>
          <p:cNvPr id="22" name="Rounded Rectangle 21"/>
          <p:cNvSpPr>
            <a:spLocks noChangeArrowheads="1"/>
          </p:cNvSpPr>
          <p:nvPr/>
        </p:nvSpPr>
        <p:spPr bwMode="auto">
          <a:xfrm>
            <a:off x="3609975" y="4335463"/>
            <a:ext cx="969963" cy="465137"/>
          </a:xfrm>
          <a:prstGeom prst="roundRect">
            <a:avLst>
              <a:gd name="adj" fmla="val 16667"/>
            </a:avLst>
          </a:prstGeom>
          <a:solidFill>
            <a:srgbClr val="FFFF00"/>
          </a:solidFill>
          <a:ln w="9525" algn="ctr">
            <a:solidFill>
              <a:schemeClr val="tx1"/>
            </a:solidFill>
            <a:round/>
            <a:headEnd/>
            <a:tailEnd/>
          </a:ln>
        </p:spPr>
        <p:txBody>
          <a:bodyPr anchor="ctr" anchorCtr="1"/>
          <a:lstStyle/>
          <a:p>
            <a:pPr algn="ctr"/>
            <a:r>
              <a:rPr lang="en-US" sz="1200" dirty="0">
                <a:solidFill>
                  <a:srgbClr val="000000"/>
                </a:solidFill>
                <a:latin typeface="Arial Black" pitchFamily="34" charset="0"/>
              </a:rPr>
              <a:t>Working </a:t>
            </a:r>
            <a:r>
              <a:rPr lang="en-US" sz="1200" dirty="0" smtClean="0">
                <a:solidFill>
                  <a:srgbClr val="000000"/>
                </a:solidFill>
                <a:latin typeface="Arial Black" pitchFamily="34" charset="0"/>
              </a:rPr>
              <a:t>Capital Costs</a:t>
            </a:r>
            <a:endParaRPr lang="en-US" sz="1200" dirty="0">
              <a:solidFill>
                <a:srgbClr val="000000"/>
              </a:solidFill>
              <a:latin typeface="Arial Black" pitchFamily="34" charset="0"/>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10" end="10"/>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xEl>
                                              <p:pRg st="11" end="11"/>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
                                            <p:txEl>
                                              <p:pRg st="12" end="12"/>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
                                            <p:txEl>
                                              <p:pRg st="13" end="13"/>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
                                            <p:txEl>
                                              <p:pRg st="14" end="1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55" grpId="0" animBg="1"/>
      <p:bldP spid="56" grpId="0" animBg="1"/>
      <p:bldP spid="2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Content Placeholder 1"/>
          <p:cNvSpPr>
            <a:spLocks noGrp="1"/>
          </p:cNvSpPr>
          <p:nvPr>
            <p:ph idx="1"/>
          </p:nvPr>
        </p:nvSpPr>
        <p:spPr>
          <a:xfrm>
            <a:off x="352425" y="1392238"/>
            <a:ext cx="8435975" cy="5240337"/>
          </a:xfrm>
        </p:spPr>
        <p:txBody>
          <a:bodyPr/>
          <a:lstStyle/>
          <a:p>
            <a:r>
              <a:rPr lang="en-US" dirty="0" smtClean="0"/>
              <a:t>Pipeline stock = (avg. throughput) x (avg. transportation time)</a:t>
            </a:r>
          </a:p>
          <a:p>
            <a:endParaRPr lang="en-US" dirty="0" smtClean="0"/>
          </a:p>
          <a:p>
            <a:r>
              <a:rPr lang="en-US" dirty="0" smtClean="0"/>
              <a:t>Cycle stock = Q/2 = from recurrent batch deliveries of size Q</a:t>
            </a:r>
          </a:p>
          <a:p>
            <a:endParaRPr lang="en-US" dirty="0" smtClean="0"/>
          </a:p>
          <a:p>
            <a:r>
              <a:rPr lang="en-US" dirty="0" smtClean="0"/>
              <a:t>Safety stock</a:t>
            </a:r>
          </a:p>
          <a:p>
            <a:pPr lvl="1"/>
            <a:endParaRPr lang="en-US" dirty="0" smtClean="0"/>
          </a:p>
          <a:p>
            <a:pPr lvl="1"/>
            <a:endParaRPr lang="en-US" dirty="0" smtClean="0"/>
          </a:p>
          <a:p>
            <a:pPr lvl="1"/>
            <a:endParaRPr lang="en-US" dirty="0" smtClean="0"/>
          </a:p>
          <a:p>
            <a:pPr lvl="1"/>
            <a:endParaRPr lang="en-US" dirty="0" smtClean="0"/>
          </a:p>
        </p:txBody>
      </p:sp>
      <p:sp>
        <p:nvSpPr>
          <p:cNvPr id="29699" name="Title 2"/>
          <p:cNvSpPr>
            <a:spLocks noGrp="1"/>
          </p:cNvSpPr>
          <p:nvPr>
            <p:ph type="title"/>
          </p:nvPr>
        </p:nvSpPr>
        <p:spPr>
          <a:xfrm>
            <a:off x="0" y="1588"/>
            <a:ext cx="9144000" cy="1228725"/>
          </a:xfrm>
        </p:spPr>
        <p:txBody>
          <a:bodyPr/>
          <a:lstStyle/>
          <a:p>
            <a:r>
              <a:rPr lang="en-US" dirty="0" smtClean="0"/>
              <a:t>Working capital includes inventory.</a:t>
            </a:r>
            <a:br>
              <a:rPr lang="en-US" dirty="0" smtClean="0"/>
            </a:br>
            <a:r>
              <a:rPr lang="en-US" dirty="0" smtClean="0"/>
              <a:t>Review: Inventory has several components</a:t>
            </a:r>
          </a:p>
        </p:txBody>
      </p:sp>
      <p:sp>
        <p:nvSpPr>
          <p:cNvPr id="4" name="Freeform 23"/>
          <p:cNvSpPr>
            <a:spLocks/>
          </p:cNvSpPr>
          <p:nvPr/>
        </p:nvSpPr>
        <p:spPr bwMode="auto">
          <a:xfrm>
            <a:off x="1498600" y="4157559"/>
            <a:ext cx="5794375" cy="1574800"/>
          </a:xfrm>
          <a:custGeom>
            <a:avLst/>
            <a:gdLst/>
            <a:ahLst/>
            <a:cxnLst>
              <a:cxn ang="0">
                <a:pos x="0" y="2419"/>
              </a:cxn>
              <a:cxn ang="0">
                <a:pos x="521" y="2419"/>
              </a:cxn>
              <a:cxn ang="0">
                <a:pos x="707" y="2406"/>
              </a:cxn>
              <a:cxn ang="0">
                <a:pos x="920" y="2375"/>
              </a:cxn>
              <a:cxn ang="0">
                <a:pos x="1158" y="2314"/>
              </a:cxn>
              <a:cxn ang="0">
                <a:pos x="1407" y="2115"/>
              </a:cxn>
              <a:cxn ang="0">
                <a:pos x="1706" y="1600"/>
              </a:cxn>
              <a:cxn ang="0">
                <a:pos x="1839" y="1234"/>
              </a:cxn>
              <a:cxn ang="0">
                <a:pos x="1988" y="835"/>
              </a:cxn>
              <a:cxn ang="0">
                <a:pos x="2121" y="475"/>
              </a:cxn>
              <a:cxn ang="0">
                <a:pos x="2254" y="209"/>
              </a:cxn>
              <a:cxn ang="0">
                <a:pos x="2365" y="60"/>
              </a:cxn>
              <a:cxn ang="0">
                <a:pos x="2432" y="16"/>
              </a:cxn>
              <a:cxn ang="0">
                <a:pos x="2488" y="0"/>
              </a:cxn>
              <a:cxn ang="0">
                <a:pos x="2548" y="15"/>
              </a:cxn>
              <a:cxn ang="0">
                <a:pos x="2605" y="51"/>
              </a:cxn>
              <a:cxn ang="0">
                <a:pos x="2663" y="109"/>
              </a:cxn>
              <a:cxn ang="0">
                <a:pos x="2756" y="259"/>
              </a:cxn>
              <a:cxn ang="0">
                <a:pos x="2857" y="465"/>
              </a:cxn>
              <a:cxn ang="0">
                <a:pos x="3079" y="1063"/>
              </a:cxn>
              <a:cxn ang="0">
                <a:pos x="3224" y="1468"/>
              </a:cxn>
              <a:cxn ang="0">
                <a:pos x="3347" y="1732"/>
              </a:cxn>
              <a:cxn ang="0">
                <a:pos x="3505" y="2011"/>
              </a:cxn>
              <a:cxn ang="0">
                <a:pos x="3637" y="2188"/>
              </a:cxn>
              <a:cxn ang="0">
                <a:pos x="3841" y="2322"/>
              </a:cxn>
              <a:cxn ang="0">
                <a:pos x="4181" y="2392"/>
              </a:cxn>
              <a:cxn ang="0">
                <a:pos x="4405" y="2416"/>
              </a:cxn>
              <a:cxn ang="0">
                <a:pos x="4973" y="2419"/>
              </a:cxn>
            </a:cxnLst>
            <a:rect l="0" t="0" r="r" b="b"/>
            <a:pathLst>
              <a:path w="4973" h="2421">
                <a:moveTo>
                  <a:pt x="0" y="2419"/>
                </a:moveTo>
                <a:cubicBezTo>
                  <a:pt x="202" y="2420"/>
                  <a:pt x="403" y="2421"/>
                  <a:pt x="521" y="2419"/>
                </a:cubicBezTo>
                <a:cubicBezTo>
                  <a:pt x="639" y="2417"/>
                  <a:pt x="641" y="2413"/>
                  <a:pt x="707" y="2406"/>
                </a:cubicBezTo>
                <a:cubicBezTo>
                  <a:pt x="773" y="2399"/>
                  <a:pt x="845" y="2390"/>
                  <a:pt x="920" y="2375"/>
                </a:cubicBezTo>
                <a:cubicBezTo>
                  <a:pt x="995" y="2360"/>
                  <a:pt x="1077" y="2357"/>
                  <a:pt x="1158" y="2314"/>
                </a:cubicBezTo>
                <a:cubicBezTo>
                  <a:pt x="1239" y="2271"/>
                  <a:pt x="1316" y="2234"/>
                  <a:pt x="1407" y="2115"/>
                </a:cubicBezTo>
                <a:cubicBezTo>
                  <a:pt x="1498" y="1996"/>
                  <a:pt x="1634" y="1747"/>
                  <a:pt x="1706" y="1600"/>
                </a:cubicBezTo>
                <a:cubicBezTo>
                  <a:pt x="1778" y="1453"/>
                  <a:pt x="1792" y="1361"/>
                  <a:pt x="1839" y="1234"/>
                </a:cubicBezTo>
                <a:cubicBezTo>
                  <a:pt x="1886" y="1107"/>
                  <a:pt x="1941" y="961"/>
                  <a:pt x="1988" y="835"/>
                </a:cubicBezTo>
                <a:cubicBezTo>
                  <a:pt x="2035" y="709"/>
                  <a:pt x="2077" y="579"/>
                  <a:pt x="2121" y="475"/>
                </a:cubicBezTo>
                <a:cubicBezTo>
                  <a:pt x="2165" y="371"/>
                  <a:pt x="2213" y="278"/>
                  <a:pt x="2254" y="209"/>
                </a:cubicBezTo>
                <a:cubicBezTo>
                  <a:pt x="2295" y="140"/>
                  <a:pt x="2335" y="92"/>
                  <a:pt x="2365" y="60"/>
                </a:cubicBezTo>
                <a:lnTo>
                  <a:pt x="2432" y="16"/>
                </a:lnTo>
                <a:lnTo>
                  <a:pt x="2488" y="0"/>
                </a:lnTo>
                <a:cubicBezTo>
                  <a:pt x="2507" y="0"/>
                  <a:pt x="2529" y="7"/>
                  <a:pt x="2548" y="15"/>
                </a:cubicBezTo>
                <a:cubicBezTo>
                  <a:pt x="2567" y="23"/>
                  <a:pt x="2586" y="35"/>
                  <a:pt x="2605" y="51"/>
                </a:cubicBezTo>
                <a:cubicBezTo>
                  <a:pt x="2624" y="67"/>
                  <a:pt x="2638" y="74"/>
                  <a:pt x="2663" y="109"/>
                </a:cubicBezTo>
                <a:cubicBezTo>
                  <a:pt x="2688" y="144"/>
                  <a:pt x="2724" y="200"/>
                  <a:pt x="2756" y="259"/>
                </a:cubicBezTo>
                <a:cubicBezTo>
                  <a:pt x="2788" y="318"/>
                  <a:pt x="2803" y="331"/>
                  <a:pt x="2857" y="465"/>
                </a:cubicBezTo>
                <a:cubicBezTo>
                  <a:pt x="2911" y="599"/>
                  <a:pt x="3018" y="896"/>
                  <a:pt x="3079" y="1063"/>
                </a:cubicBezTo>
                <a:cubicBezTo>
                  <a:pt x="3140" y="1230"/>
                  <a:pt x="3179" y="1356"/>
                  <a:pt x="3224" y="1468"/>
                </a:cubicBezTo>
                <a:cubicBezTo>
                  <a:pt x="3269" y="1580"/>
                  <a:pt x="3300" y="1642"/>
                  <a:pt x="3347" y="1732"/>
                </a:cubicBezTo>
                <a:cubicBezTo>
                  <a:pt x="3394" y="1822"/>
                  <a:pt x="3457" y="1935"/>
                  <a:pt x="3505" y="2011"/>
                </a:cubicBezTo>
                <a:cubicBezTo>
                  <a:pt x="3553" y="2087"/>
                  <a:pt x="3581" y="2136"/>
                  <a:pt x="3637" y="2188"/>
                </a:cubicBezTo>
                <a:cubicBezTo>
                  <a:pt x="3693" y="2240"/>
                  <a:pt x="3750" y="2288"/>
                  <a:pt x="3841" y="2322"/>
                </a:cubicBezTo>
                <a:cubicBezTo>
                  <a:pt x="3932" y="2356"/>
                  <a:pt x="4087" y="2376"/>
                  <a:pt x="4181" y="2392"/>
                </a:cubicBezTo>
                <a:cubicBezTo>
                  <a:pt x="4275" y="2408"/>
                  <a:pt x="4273" y="2412"/>
                  <a:pt x="4405" y="2416"/>
                </a:cubicBezTo>
                <a:cubicBezTo>
                  <a:pt x="4537" y="2420"/>
                  <a:pt x="4855" y="2418"/>
                  <a:pt x="4973" y="2419"/>
                </a:cubicBezTo>
              </a:path>
            </a:pathLst>
          </a:custGeom>
          <a:solidFill>
            <a:srgbClr val="99FF99"/>
          </a:solidFill>
          <a:ln w="12700" cap="flat" cmpd="sng">
            <a:solidFill>
              <a:schemeClr val="tx1"/>
            </a:solidFill>
            <a:prstDash val="solid"/>
            <a:round/>
            <a:headEnd type="none" w="sm" len="sm"/>
            <a:tailEnd type="none" w="sm" len="sm"/>
          </a:ln>
          <a:effectLst/>
        </p:spPr>
        <p:txBody>
          <a:bodyPr/>
          <a:lstStyle/>
          <a:p>
            <a:endParaRPr lang="en-US" sz="1200">
              <a:solidFill>
                <a:srgbClr val="000000"/>
              </a:solidFill>
              <a:latin typeface="Arial" pitchFamily="34" charset="0"/>
            </a:endParaRPr>
          </a:p>
        </p:txBody>
      </p:sp>
      <p:sp>
        <p:nvSpPr>
          <p:cNvPr id="5" name="Rectangle 4"/>
          <p:cNvSpPr>
            <a:spLocks noChangeArrowheads="1"/>
          </p:cNvSpPr>
          <p:nvPr/>
        </p:nvSpPr>
        <p:spPr bwMode="auto">
          <a:xfrm>
            <a:off x="4137025" y="5913334"/>
            <a:ext cx="711200" cy="304800"/>
          </a:xfrm>
          <a:prstGeom prst="rect">
            <a:avLst/>
          </a:prstGeom>
          <a:noFill/>
          <a:ln w="9525">
            <a:noFill/>
            <a:miter lim="800000"/>
            <a:headEnd/>
            <a:tailEnd/>
          </a:ln>
          <a:effectLst/>
        </p:spPr>
        <p:txBody>
          <a:bodyPr lIns="92075" tIns="46038" rIns="92075" bIns="46038">
            <a:spAutoFit/>
          </a:bodyPr>
          <a:lstStyle/>
          <a:p>
            <a:pPr eaLnBrk="0" hangingPunct="0">
              <a:spcBef>
                <a:spcPct val="50000"/>
              </a:spcBef>
            </a:pPr>
            <a:r>
              <a:rPr lang="en-US" sz="1400">
                <a:solidFill>
                  <a:srgbClr val="000000"/>
                </a:solidFill>
                <a:latin typeface="Arial" pitchFamily="34" charset="0"/>
              </a:rPr>
              <a:t>mean</a:t>
            </a:r>
          </a:p>
        </p:txBody>
      </p:sp>
      <p:sp>
        <p:nvSpPr>
          <p:cNvPr id="6" name="Line 7"/>
          <p:cNvSpPr>
            <a:spLocks noChangeShapeType="1"/>
          </p:cNvSpPr>
          <p:nvPr/>
        </p:nvSpPr>
        <p:spPr bwMode="auto">
          <a:xfrm>
            <a:off x="1344613" y="5740296"/>
            <a:ext cx="6723062" cy="0"/>
          </a:xfrm>
          <a:prstGeom prst="line">
            <a:avLst/>
          </a:prstGeom>
          <a:noFill/>
          <a:ln w="12700">
            <a:solidFill>
              <a:schemeClr val="tx1"/>
            </a:solidFill>
            <a:round/>
            <a:headEnd type="none" w="sm" len="sm"/>
            <a:tailEnd type="triangle" w="med" len="lg"/>
          </a:ln>
          <a:effectLst/>
        </p:spPr>
        <p:txBody>
          <a:bodyPr wrap="none" anchor="ctr"/>
          <a:lstStyle/>
          <a:p>
            <a:endParaRPr lang="en-US" sz="1200">
              <a:solidFill>
                <a:srgbClr val="000000"/>
              </a:solidFill>
              <a:latin typeface="Arial" pitchFamily="34" charset="0"/>
            </a:endParaRPr>
          </a:p>
        </p:txBody>
      </p:sp>
      <p:sp>
        <p:nvSpPr>
          <p:cNvPr id="7" name="Line 8"/>
          <p:cNvSpPr>
            <a:spLocks noChangeShapeType="1"/>
          </p:cNvSpPr>
          <p:nvPr/>
        </p:nvSpPr>
        <p:spPr bwMode="auto">
          <a:xfrm flipV="1">
            <a:off x="4402138" y="3959121"/>
            <a:ext cx="0" cy="1878013"/>
          </a:xfrm>
          <a:prstGeom prst="line">
            <a:avLst/>
          </a:prstGeom>
          <a:noFill/>
          <a:ln w="12700">
            <a:solidFill>
              <a:schemeClr val="tx1"/>
            </a:solidFill>
            <a:round/>
            <a:headEnd type="none" w="sm" len="sm"/>
            <a:tailEnd type="stealth" w="med" len="lg"/>
          </a:ln>
          <a:effectLst/>
        </p:spPr>
        <p:txBody>
          <a:bodyPr wrap="none" anchor="ctr"/>
          <a:lstStyle/>
          <a:p>
            <a:endParaRPr lang="en-US" sz="1200">
              <a:solidFill>
                <a:srgbClr val="000000"/>
              </a:solidFill>
              <a:latin typeface="Arial" pitchFamily="34" charset="0"/>
            </a:endParaRPr>
          </a:p>
        </p:txBody>
      </p:sp>
      <p:sp>
        <p:nvSpPr>
          <p:cNvPr id="8" name="Rectangle 16"/>
          <p:cNvSpPr>
            <a:spLocks noChangeArrowheads="1"/>
          </p:cNvSpPr>
          <p:nvPr/>
        </p:nvSpPr>
        <p:spPr bwMode="auto">
          <a:xfrm>
            <a:off x="6710363" y="5752996"/>
            <a:ext cx="1311576" cy="523220"/>
          </a:xfrm>
          <a:prstGeom prst="rect">
            <a:avLst/>
          </a:prstGeom>
          <a:noFill/>
          <a:ln w="12700">
            <a:noFill/>
            <a:miter lim="800000"/>
            <a:headEnd type="none" w="sm" len="sm"/>
            <a:tailEnd type="none" w="sm" len="sm"/>
          </a:ln>
          <a:effectLst/>
        </p:spPr>
        <p:txBody>
          <a:bodyPr wrap="none">
            <a:spAutoFit/>
          </a:bodyPr>
          <a:lstStyle/>
          <a:p>
            <a:pPr eaLnBrk="0" hangingPunct="0"/>
            <a:r>
              <a:rPr lang="en-US" sz="1400" dirty="0">
                <a:solidFill>
                  <a:srgbClr val="000000"/>
                </a:solidFill>
                <a:latin typeface="Arial" pitchFamily="34" charset="0"/>
              </a:rPr>
              <a:t>demand during </a:t>
            </a:r>
          </a:p>
          <a:p>
            <a:pPr eaLnBrk="0" hangingPunct="0"/>
            <a:r>
              <a:rPr lang="en-US" sz="1400" dirty="0" smtClean="0">
                <a:solidFill>
                  <a:srgbClr val="000000"/>
                </a:solidFill>
                <a:latin typeface="Arial" pitchFamily="34" charset="0"/>
              </a:rPr>
              <a:t>“at risk” period</a:t>
            </a:r>
            <a:endParaRPr lang="en-US" sz="1400" dirty="0">
              <a:solidFill>
                <a:srgbClr val="000000"/>
              </a:solidFill>
              <a:latin typeface="Arial" pitchFamily="34" charset="0"/>
            </a:endParaRPr>
          </a:p>
        </p:txBody>
      </p:sp>
      <p:sp>
        <p:nvSpPr>
          <p:cNvPr id="9" name="AutoShape 17"/>
          <p:cNvSpPr>
            <a:spLocks/>
          </p:cNvSpPr>
          <p:nvPr/>
        </p:nvSpPr>
        <p:spPr bwMode="auto">
          <a:xfrm>
            <a:off x="6234113" y="4113109"/>
            <a:ext cx="1441450" cy="725487"/>
          </a:xfrm>
          <a:prstGeom prst="borderCallout1">
            <a:avLst>
              <a:gd name="adj1" fmla="val 15755"/>
              <a:gd name="adj2" fmla="val -5287"/>
              <a:gd name="adj3" fmla="val 200875"/>
              <a:gd name="adj4" fmla="val -44384"/>
            </a:avLst>
          </a:prstGeom>
          <a:solidFill>
            <a:srgbClr val="F8F8F8"/>
          </a:solidFill>
          <a:ln w="12700">
            <a:solidFill>
              <a:schemeClr val="tx1"/>
            </a:solidFill>
            <a:miter lim="800000"/>
            <a:headEnd type="none" w="sm" len="sm"/>
            <a:tailEnd type="none" w="sm" len="sm"/>
          </a:ln>
          <a:effectLst/>
        </p:spPr>
        <p:txBody>
          <a:bodyPr/>
          <a:lstStyle/>
          <a:p>
            <a:pPr algn="ctr" eaLnBrk="0" hangingPunct="0"/>
            <a:r>
              <a:rPr lang="en-US" sz="1800">
                <a:solidFill>
                  <a:srgbClr val="000000"/>
                </a:solidFill>
                <a:latin typeface="Arial" pitchFamily="34" charset="0"/>
              </a:rPr>
              <a:t>Stock-out probability</a:t>
            </a:r>
          </a:p>
        </p:txBody>
      </p:sp>
      <p:sp>
        <p:nvSpPr>
          <p:cNvPr id="10" name="AutoShape 18"/>
          <p:cNvSpPr>
            <a:spLocks/>
          </p:cNvSpPr>
          <p:nvPr/>
        </p:nvSpPr>
        <p:spPr bwMode="auto">
          <a:xfrm>
            <a:off x="415925" y="4100409"/>
            <a:ext cx="1671638" cy="717550"/>
          </a:xfrm>
          <a:prstGeom prst="borderCallout1">
            <a:avLst>
              <a:gd name="adj1" fmla="val 15931"/>
              <a:gd name="adj2" fmla="val 104560"/>
              <a:gd name="adj3" fmla="val 147347"/>
              <a:gd name="adj4" fmla="val 202185"/>
            </a:avLst>
          </a:prstGeom>
          <a:solidFill>
            <a:srgbClr val="F8F8F8"/>
          </a:solidFill>
          <a:ln w="12700">
            <a:solidFill>
              <a:schemeClr val="tx1"/>
            </a:solidFill>
            <a:miter lim="800000"/>
            <a:headEnd type="none" w="sm" len="sm"/>
            <a:tailEnd type="none" w="sm" len="sm"/>
          </a:ln>
          <a:effectLst/>
        </p:spPr>
        <p:txBody>
          <a:bodyPr/>
          <a:lstStyle/>
          <a:p>
            <a:pPr algn="ctr" eaLnBrk="0" hangingPunct="0"/>
            <a:r>
              <a:rPr lang="en-US" sz="1800">
                <a:solidFill>
                  <a:srgbClr val="000000"/>
                </a:solidFill>
                <a:latin typeface="Arial" pitchFamily="34" charset="0"/>
              </a:rPr>
              <a:t>Cycle Service Level (CSL)</a:t>
            </a:r>
          </a:p>
        </p:txBody>
      </p:sp>
      <p:sp>
        <p:nvSpPr>
          <p:cNvPr id="11" name="AutoShape 19"/>
          <p:cNvSpPr>
            <a:spLocks noChangeArrowheads="1"/>
          </p:cNvSpPr>
          <p:nvPr/>
        </p:nvSpPr>
        <p:spPr bwMode="auto">
          <a:xfrm>
            <a:off x="4411663" y="5443434"/>
            <a:ext cx="984250" cy="581025"/>
          </a:xfrm>
          <a:prstGeom prst="rightArrow">
            <a:avLst>
              <a:gd name="adj1" fmla="val 50000"/>
              <a:gd name="adj2" fmla="val 42350"/>
            </a:avLst>
          </a:prstGeom>
          <a:solidFill>
            <a:srgbClr val="FFFF99"/>
          </a:solidFill>
          <a:ln w="12700">
            <a:solidFill>
              <a:schemeClr val="tx1"/>
            </a:solidFill>
            <a:miter lim="800000"/>
            <a:headEnd type="none" w="sm" len="sm"/>
            <a:tailEnd type="none" w="sm" len="sm"/>
          </a:ln>
          <a:effectLst/>
        </p:spPr>
        <p:txBody>
          <a:bodyPr wrap="none" anchor="ctr"/>
          <a:lstStyle/>
          <a:p>
            <a:pPr algn="ctr" eaLnBrk="0" hangingPunct="0"/>
            <a:r>
              <a:rPr lang="en-US" sz="1600" b="1" i="1">
                <a:solidFill>
                  <a:srgbClr val="FF0000"/>
                </a:solidFill>
                <a:latin typeface="Arial" pitchFamily="34" charset="0"/>
              </a:rPr>
              <a:t>I</a:t>
            </a:r>
            <a:r>
              <a:rPr lang="en-US" sz="1600" b="1" i="1" baseline="-25000">
                <a:solidFill>
                  <a:srgbClr val="FF0000"/>
                </a:solidFill>
                <a:latin typeface="Arial" pitchFamily="34" charset="0"/>
              </a:rPr>
              <a:t>s</a:t>
            </a:r>
            <a:r>
              <a:rPr lang="en-US" sz="1600" b="1">
                <a:solidFill>
                  <a:srgbClr val="FF0000"/>
                </a:solidFill>
                <a:latin typeface="Arial" pitchFamily="34" charset="0"/>
              </a:rPr>
              <a:t> = </a:t>
            </a:r>
            <a:r>
              <a:rPr lang="en-US" sz="1600" b="1" i="1">
                <a:solidFill>
                  <a:srgbClr val="FF0000"/>
                </a:solidFill>
                <a:latin typeface="Arial" pitchFamily="34" charset="0"/>
              </a:rPr>
              <a:t>z</a:t>
            </a:r>
            <a:r>
              <a:rPr lang="en-US" sz="1600" b="1">
                <a:solidFill>
                  <a:srgbClr val="FF0000"/>
                </a:solidFill>
                <a:latin typeface="Arial" pitchFamily="34" charset="0"/>
              </a:rPr>
              <a:t> </a:t>
            </a:r>
            <a:r>
              <a:rPr lang="en-US" sz="1600" b="1">
                <a:solidFill>
                  <a:srgbClr val="FF0000"/>
                </a:solidFill>
                <a:latin typeface="Symbol" pitchFamily="18" charset="2"/>
              </a:rPr>
              <a:t>s</a:t>
            </a:r>
          </a:p>
        </p:txBody>
      </p:sp>
      <p:sp>
        <p:nvSpPr>
          <p:cNvPr id="12" name="Line 20"/>
          <p:cNvSpPr>
            <a:spLocks noChangeShapeType="1"/>
          </p:cNvSpPr>
          <p:nvPr/>
        </p:nvSpPr>
        <p:spPr bwMode="auto">
          <a:xfrm flipV="1">
            <a:off x="5392738" y="5100534"/>
            <a:ext cx="0" cy="735012"/>
          </a:xfrm>
          <a:prstGeom prst="line">
            <a:avLst/>
          </a:prstGeom>
          <a:noFill/>
          <a:ln w="12700">
            <a:solidFill>
              <a:schemeClr val="tx1"/>
            </a:solidFill>
            <a:round/>
            <a:headEnd type="none" w="sm" len="sm"/>
            <a:tailEnd type="none" w="sm" len="sm"/>
          </a:ln>
          <a:effectLst/>
        </p:spPr>
        <p:txBody>
          <a:bodyPr/>
          <a:lstStyle/>
          <a:p>
            <a:endParaRPr lang="en-US" sz="1200">
              <a:solidFill>
                <a:srgbClr val="000000"/>
              </a:solidFill>
              <a:latin typeface="Arial" pitchFamily="34" charset="0"/>
            </a:endParaRPr>
          </a:p>
        </p:txBody>
      </p:sp>
      <p:sp>
        <p:nvSpPr>
          <p:cNvPr id="13" name="Rectangle 21"/>
          <p:cNvSpPr>
            <a:spLocks noChangeArrowheads="1"/>
          </p:cNvSpPr>
          <p:nvPr/>
        </p:nvSpPr>
        <p:spPr bwMode="auto">
          <a:xfrm>
            <a:off x="4271963" y="6127646"/>
            <a:ext cx="287337" cy="304800"/>
          </a:xfrm>
          <a:prstGeom prst="rect">
            <a:avLst/>
          </a:prstGeom>
          <a:noFill/>
          <a:ln w="9525">
            <a:noFill/>
            <a:miter lim="800000"/>
            <a:headEnd/>
            <a:tailEnd/>
          </a:ln>
          <a:effectLst/>
        </p:spPr>
        <p:txBody>
          <a:bodyPr lIns="92075" tIns="46038" rIns="92075" bIns="46038">
            <a:spAutoFit/>
          </a:bodyPr>
          <a:lstStyle/>
          <a:p>
            <a:pPr eaLnBrk="0" hangingPunct="0">
              <a:spcBef>
                <a:spcPct val="50000"/>
              </a:spcBef>
            </a:pPr>
            <a:r>
              <a:rPr lang="en-US" sz="1400">
                <a:solidFill>
                  <a:srgbClr val="000000"/>
                </a:solidFill>
                <a:latin typeface="Arial" pitchFamily="34" charset="0"/>
              </a:rPr>
              <a:t>0</a:t>
            </a:r>
          </a:p>
        </p:txBody>
      </p:sp>
      <p:sp>
        <p:nvSpPr>
          <p:cNvPr id="14" name="Rectangle 22"/>
          <p:cNvSpPr>
            <a:spLocks noChangeArrowheads="1"/>
          </p:cNvSpPr>
          <p:nvPr/>
        </p:nvSpPr>
        <p:spPr bwMode="auto">
          <a:xfrm>
            <a:off x="5300663" y="6102246"/>
            <a:ext cx="287337" cy="304800"/>
          </a:xfrm>
          <a:prstGeom prst="rect">
            <a:avLst/>
          </a:prstGeom>
          <a:noFill/>
          <a:ln w="9525">
            <a:noFill/>
            <a:miter lim="800000"/>
            <a:headEnd/>
            <a:tailEnd/>
          </a:ln>
          <a:effectLst/>
        </p:spPr>
        <p:txBody>
          <a:bodyPr lIns="92075" tIns="46038" rIns="92075" bIns="46038">
            <a:spAutoFit/>
          </a:bodyPr>
          <a:lstStyle/>
          <a:p>
            <a:pPr eaLnBrk="0" hangingPunct="0">
              <a:spcBef>
                <a:spcPct val="50000"/>
              </a:spcBef>
            </a:pPr>
            <a:r>
              <a:rPr lang="en-US" sz="1400" i="1">
                <a:solidFill>
                  <a:srgbClr val="000000"/>
                </a:solidFill>
                <a:latin typeface="Arial" pitchFamily="34" charset="0"/>
              </a:rPr>
              <a:t>z</a:t>
            </a:r>
          </a:p>
        </p:txBody>
      </p:sp>
      <p:sp>
        <p:nvSpPr>
          <p:cNvPr id="15" name="Freeform 24"/>
          <p:cNvSpPr>
            <a:spLocks/>
          </p:cNvSpPr>
          <p:nvPr/>
        </p:nvSpPr>
        <p:spPr bwMode="auto">
          <a:xfrm>
            <a:off x="5391150" y="5289446"/>
            <a:ext cx="1223963" cy="452438"/>
          </a:xfrm>
          <a:custGeom>
            <a:avLst/>
            <a:gdLst/>
            <a:ahLst/>
            <a:cxnLst>
              <a:cxn ang="0">
                <a:pos x="3" y="285"/>
              </a:cxn>
              <a:cxn ang="0">
                <a:pos x="0" y="0"/>
              </a:cxn>
              <a:cxn ang="0">
                <a:pos x="75" y="66"/>
              </a:cxn>
              <a:cxn ang="0">
                <a:pos x="120" y="114"/>
              </a:cxn>
              <a:cxn ang="0">
                <a:pos x="177" y="159"/>
              </a:cxn>
              <a:cxn ang="0">
                <a:pos x="246" y="198"/>
              </a:cxn>
              <a:cxn ang="0">
                <a:pos x="327" y="231"/>
              </a:cxn>
              <a:cxn ang="0">
                <a:pos x="435" y="249"/>
              </a:cxn>
              <a:cxn ang="0">
                <a:pos x="561" y="261"/>
              </a:cxn>
              <a:cxn ang="0">
                <a:pos x="771" y="279"/>
              </a:cxn>
            </a:cxnLst>
            <a:rect l="0" t="0" r="r" b="b"/>
            <a:pathLst>
              <a:path w="771" h="285">
                <a:moveTo>
                  <a:pt x="3" y="285"/>
                </a:moveTo>
                <a:cubicBezTo>
                  <a:pt x="3" y="285"/>
                  <a:pt x="1" y="142"/>
                  <a:pt x="0" y="0"/>
                </a:cubicBezTo>
                <a:cubicBezTo>
                  <a:pt x="63" y="57"/>
                  <a:pt x="55" y="47"/>
                  <a:pt x="75" y="66"/>
                </a:cubicBezTo>
                <a:cubicBezTo>
                  <a:pt x="95" y="85"/>
                  <a:pt x="103" y="98"/>
                  <a:pt x="120" y="114"/>
                </a:cubicBezTo>
                <a:cubicBezTo>
                  <a:pt x="137" y="130"/>
                  <a:pt x="156" y="145"/>
                  <a:pt x="177" y="159"/>
                </a:cubicBezTo>
                <a:cubicBezTo>
                  <a:pt x="198" y="173"/>
                  <a:pt x="221" y="186"/>
                  <a:pt x="246" y="198"/>
                </a:cubicBezTo>
                <a:cubicBezTo>
                  <a:pt x="271" y="210"/>
                  <a:pt x="296" y="223"/>
                  <a:pt x="327" y="231"/>
                </a:cubicBezTo>
                <a:cubicBezTo>
                  <a:pt x="358" y="239"/>
                  <a:pt x="396" y="244"/>
                  <a:pt x="435" y="249"/>
                </a:cubicBezTo>
                <a:cubicBezTo>
                  <a:pt x="474" y="254"/>
                  <a:pt x="505" y="256"/>
                  <a:pt x="561" y="261"/>
                </a:cubicBezTo>
                <a:cubicBezTo>
                  <a:pt x="617" y="266"/>
                  <a:pt x="727" y="275"/>
                  <a:pt x="771" y="279"/>
                </a:cubicBezTo>
              </a:path>
            </a:pathLst>
          </a:custGeom>
          <a:solidFill>
            <a:srgbClr val="FF0000"/>
          </a:solidFill>
          <a:ln w="9525" cap="flat" cmpd="sng">
            <a:solidFill>
              <a:schemeClr val="tx1"/>
            </a:solidFill>
            <a:prstDash val="solid"/>
            <a:round/>
            <a:headEnd type="none" w="sm" len="sm"/>
            <a:tailEnd type="none" w="sm" len="sm"/>
          </a:ln>
          <a:effectLst/>
        </p:spPr>
        <p:txBody>
          <a:bodyPr wrap="none">
            <a:spAutoFit/>
          </a:bodyPr>
          <a:lstStyle/>
          <a:p>
            <a:endParaRPr lang="en-US" sz="1200">
              <a:solidFill>
                <a:srgbClr val="000000"/>
              </a:solidFill>
              <a:latin typeface="Arial" pitchFamily="34" charset="0"/>
            </a:endParaRP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“At risk period” = L + T = 1.28 months</a:t>
            </a:r>
          </a:p>
          <a:p>
            <a:pPr lvl="1"/>
            <a:r>
              <a:rPr lang="en-US" dirty="0" smtClean="0"/>
              <a:t>L = </a:t>
            </a:r>
            <a:r>
              <a:rPr lang="en-US" dirty="0" err="1" smtClean="0"/>
              <a:t>leadtime</a:t>
            </a:r>
            <a:endParaRPr lang="en-US" dirty="0" smtClean="0"/>
          </a:p>
          <a:p>
            <a:pPr lvl="1"/>
            <a:r>
              <a:rPr lang="en-US" dirty="0" smtClean="0"/>
              <a:t>T = inventory review period = time between orders</a:t>
            </a:r>
          </a:p>
          <a:p>
            <a:endParaRPr lang="en-US" dirty="0" smtClean="0">
              <a:latin typeface="Symbol" pitchFamily="18" charset="2"/>
            </a:endParaRPr>
          </a:p>
          <a:p>
            <a:r>
              <a:rPr lang="en-US" dirty="0" smtClean="0">
                <a:latin typeface="Symbol" pitchFamily="18" charset="2"/>
              </a:rPr>
              <a:t>s</a:t>
            </a:r>
            <a:r>
              <a:rPr lang="en-US" dirty="0" smtClean="0"/>
              <a:t> = </a:t>
            </a:r>
            <a:r>
              <a:rPr lang="en-US" dirty="0" err="1" smtClean="0"/>
              <a:t>sqrt</a:t>
            </a:r>
            <a:r>
              <a:rPr lang="en-US" dirty="0" smtClean="0"/>
              <a:t>(1.28)*20,160 = 22,808</a:t>
            </a:r>
          </a:p>
          <a:p>
            <a:pPr lvl="1"/>
            <a:r>
              <a:rPr lang="en-US" i="1" dirty="0" smtClean="0"/>
              <a:t>Total </a:t>
            </a:r>
            <a:r>
              <a:rPr lang="en-US" dirty="0" smtClean="0"/>
              <a:t>risk over L + T</a:t>
            </a:r>
            <a:endParaRPr lang="en-US" i="1" dirty="0" smtClean="0"/>
          </a:p>
          <a:p>
            <a:endParaRPr lang="en-US" dirty="0" smtClean="0"/>
          </a:p>
          <a:p>
            <a:r>
              <a:rPr lang="en-US" dirty="0" smtClean="0"/>
              <a:t>Safety stock =  </a:t>
            </a:r>
            <a:r>
              <a:rPr lang="en-US" i="1" dirty="0" smtClean="0"/>
              <a:t>z </a:t>
            </a:r>
            <a:r>
              <a:rPr lang="en-US" dirty="0" smtClean="0">
                <a:latin typeface="Symbol" pitchFamily="18" charset="2"/>
              </a:rPr>
              <a:t>s</a:t>
            </a:r>
            <a:r>
              <a:rPr lang="en-US" i="1" dirty="0" smtClean="0"/>
              <a:t> = </a:t>
            </a:r>
            <a:r>
              <a:rPr lang="en-US" dirty="0" smtClean="0"/>
              <a:t>1.65 * 22,808 = 37,634 units</a:t>
            </a:r>
          </a:p>
          <a:p>
            <a:pPr lvl="1"/>
            <a:r>
              <a:rPr lang="en-US" dirty="0" smtClean="0"/>
              <a:t>COGS from </a:t>
            </a:r>
            <a:r>
              <a:rPr lang="en-US" dirty="0" err="1" smtClean="0"/>
              <a:t>Mex</a:t>
            </a:r>
            <a:r>
              <a:rPr lang="en-US" dirty="0" smtClean="0"/>
              <a:t> = $661.54/unit</a:t>
            </a:r>
          </a:p>
          <a:p>
            <a:pPr lvl="1"/>
            <a:r>
              <a:rPr lang="en-US" dirty="0" smtClean="0"/>
              <a:t>Unit holding cost = 15%/year * $661.64 = $99.24/year = $8.27/month</a:t>
            </a:r>
          </a:p>
          <a:p>
            <a:pPr lvl="1"/>
            <a:r>
              <a:rPr lang="en-US" dirty="0" smtClean="0"/>
              <a:t>Monthly SS carrying cost = 37,634 * $8.27/month = $311,252/month</a:t>
            </a:r>
            <a:endParaRPr lang="en-US" dirty="0"/>
          </a:p>
        </p:txBody>
      </p:sp>
      <p:sp>
        <p:nvSpPr>
          <p:cNvPr id="3" name="Title 2"/>
          <p:cNvSpPr>
            <a:spLocks noGrp="1"/>
          </p:cNvSpPr>
          <p:nvPr>
            <p:ph type="title"/>
          </p:nvPr>
        </p:nvSpPr>
        <p:spPr/>
        <p:txBody>
          <a:bodyPr/>
          <a:lstStyle/>
          <a:p>
            <a:r>
              <a:rPr lang="en-US" dirty="0" smtClean="0"/>
              <a:t/>
            </a:r>
            <a:br>
              <a:rPr lang="en-US" dirty="0" smtClean="0"/>
            </a:br>
            <a:r>
              <a:rPr lang="en-US" dirty="0" smtClean="0"/>
              <a:t/>
            </a:r>
            <a:br>
              <a:rPr lang="en-US" dirty="0" smtClean="0"/>
            </a:br>
            <a:r>
              <a:rPr lang="en-US" dirty="0" smtClean="0"/>
              <a:t>Review: Computing safety stock for single item</a:t>
            </a:r>
            <a:br>
              <a:rPr lang="en-US" dirty="0" smtClean="0"/>
            </a:br>
            <a:r>
              <a:rPr lang="en-US" dirty="0" smtClean="0"/>
              <a:t>LEX 100021: single sourcing from Mexico</a:t>
            </a:r>
            <a:endParaRPr lang="en-US" dirty="0"/>
          </a:p>
        </p:txBody>
      </p:sp>
      <p:sp>
        <p:nvSpPr>
          <p:cNvPr id="4" name="Line Callout 1 3"/>
          <p:cNvSpPr/>
          <p:nvPr/>
        </p:nvSpPr>
        <p:spPr bwMode="auto">
          <a:xfrm>
            <a:off x="4227666" y="3712568"/>
            <a:ext cx="3047629" cy="461665"/>
          </a:xfrm>
          <a:prstGeom prst="borderCallout1">
            <a:avLst>
              <a:gd name="adj1" fmla="val 54107"/>
              <a:gd name="adj2" fmla="val -2036"/>
              <a:gd name="adj3" fmla="val 124000"/>
              <a:gd name="adj4" fmla="val -14680"/>
            </a:avLst>
          </a:prstGeom>
          <a:solidFill>
            <a:srgbClr val="FFFF99"/>
          </a:solidFill>
          <a:ln w="9525" cap="flat" cmpd="sng" algn="ctr">
            <a:solidFill>
              <a:schemeClr val="tx1"/>
            </a:solid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charset="0"/>
              </a:rPr>
              <a:t>Depends on your</a:t>
            </a:r>
            <a:r>
              <a:rPr kumimoji="0" lang="en-US" sz="1200" b="0" i="0" u="none" strike="noStrike" cap="none" normalizeH="0" dirty="0" smtClean="0">
                <a:ln>
                  <a:noFill/>
                </a:ln>
                <a:solidFill>
                  <a:schemeClr val="tx1"/>
                </a:solidFill>
                <a:effectLst/>
                <a:latin typeface="Arial" charset="0"/>
              </a:rPr>
              <a:t> targeted</a:t>
            </a:r>
            <a:r>
              <a:rPr kumimoji="0" lang="en-US" sz="1200" b="0" i="0" u="none" strike="noStrike" cap="none" normalizeH="0" baseline="0" dirty="0" smtClean="0">
                <a:ln>
                  <a:noFill/>
                </a:ln>
                <a:solidFill>
                  <a:schemeClr val="tx1"/>
                </a:solidFill>
                <a:effectLst/>
                <a:latin typeface="Arial" charset="0"/>
              </a:rPr>
              <a:t> SL</a:t>
            </a:r>
          </a:p>
          <a:p>
            <a:pPr marL="0" marR="0" indent="0" algn="l" defTabSz="914400" rtl="0" eaLnBrk="1" fontAlgn="base" latinLnBrk="0" hangingPunct="1">
              <a:lnSpc>
                <a:spcPct val="100000"/>
              </a:lnSpc>
              <a:spcBef>
                <a:spcPct val="0"/>
              </a:spcBef>
              <a:spcAft>
                <a:spcPct val="0"/>
              </a:spcAft>
              <a:buClrTx/>
              <a:buSzTx/>
              <a:buFontTx/>
              <a:buNone/>
              <a:tabLst/>
            </a:pPr>
            <a:r>
              <a:rPr lang="en-US" sz="1200" dirty="0" smtClean="0">
                <a:latin typeface="Arial" charset="0"/>
              </a:rPr>
              <a:t>e.g., if 95%, then z = </a:t>
            </a:r>
            <a:r>
              <a:rPr lang="en-US" sz="1200" dirty="0" err="1" smtClean="0">
                <a:latin typeface="Arial" charset="0"/>
              </a:rPr>
              <a:t>normsinv</a:t>
            </a:r>
            <a:r>
              <a:rPr lang="en-US" sz="1200" dirty="0" smtClean="0">
                <a:latin typeface="Arial" charset="0"/>
              </a:rPr>
              <a:t>(.95) = 1.65</a:t>
            </a:r>
            <a:endParaRPr kumimoji="0" lang="en-US" sz="1200" b="0" i="0" u="none" strike="noStrike" cap="none" normalizeH="0" baseline="0" dirty="0" smtClean="0">
              <a:ln>
                <a:noFill/>
              </a:ln>
              <a:solidFill>
                <a:schemeClr val="tx1"/>
              </a:solidFill>
              <a:effectLst/>
              <a:latin typeface="Arial"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sz="2400" smtClean="0">
                <a:latin typeface="Albertus Extra Bold"/>
              </a:rPr>
              <a:t>Learning Points: Capacity Types and Flexibility and Lilly</a:t>
            </a:r>
          </a:p>
        </p:txBody>
      </p:sp>
      <p:sp>
        <p:nvSpPr>
          <p:cNvPr id="269315" name="Rectangle 3"/>
          <p:cNvSpPr>
            <a:spLocks noGrp="1" noChangeArrowheads="1"/>
          </p:cNvSpPr>
          <p:nvPr>
            <p:ph idx="1"/>
          </p:nvPr>
        </p:nvSpPr>
        <p:spPr>
          <a:xfrm>
            <a:off x="455613" y="1040235"/>
            <a:ext cx="8229600" cy="5509790"/>
          </a:xfrm>
        </p:spPr>
        <p:txBody>
          <a:bodyPr/>
          <a:lstStyle/>
          <a:p>
            <a:pPr>
              <a:lnSpc>
                <a:spcPct val="80000"/>
              </a:lnSpc>
            </a:pPr>
            <a:r>
              <a:rPr lang="en-US" sz="1600" b="1" dirty="0" smtClean="0"/>
              <a:t>Designing a capacity strategy includes: </a:t>
            </a:r>
          </a:p>
          <a:p>
            <a:pPr lvl="1">
              <a:lnSpc>
                <a:spcPct val="80000"/>
              </a:lnSpc>
              <a:buFontTx/>
              <a:buAutoNum type="arabicPeriod"/>
            </a:pPr>
            <a:r>
              <a:rPr lang="en-US" sz="1600" dirty="0" smtClean="0"/>
              <a:t>Sizing: for peak demand or risk loosing sales when no inventory smoothing</a:t>
            </a:r>
          </a:p>
          <a:p>
            <a:pPr lvl="1">
              <a:lnSpc>
                <a:spcPct val="80000"/>
              </a:lnSpc>
              <a:buFontTx/>
              <a:buAutoNum type="arabicPeriod"/>
            </a:pPr>
            <a:r>
              <a:rPr lang="en-US" sz="1600" dirty="0" smtClean="0"/>
              <a:t>Timing: </a:t>
            </a:r>
            <a:r>
              <a:rPr lang="en-US" sz="1600" i="1" dirty="0" smtClean="0"/>
              <a:t>when</a:t>
            </a:r>
            <a:r>
              <a:rPr lang="en-US" sz="1600" dirty="0" smtClean="0"/>
              <a:t> to build facility or transfer to other facilities</a:t>
            </a:r>
          </a:p>
          <a:p>
            <a:pPr lvl="1">
              <a:lnSpc>
                <a:spcPct val="80000"/>
              </a:lnSpc>
              <a:buFontTx/>
              <a:buAutoNum type="arabicPeriod"/>
            </a:pPr>
            <a:r>
              <a:rPr lang="en-US" sz="1600" dirty="0" smtClean="0"/>
              <a:t>Type: product-dedicated or flexible capacity?</a:t>
            </a:r>
          </a:p>
          <a:p>
            <a:pPr>
              <a:lnSpc>
                <a:spcPct val="80000"/>
              </a:lnSpc>
            </a:pPr>
            <a:endParaRPr lang="en-US" sz="1600" b="1" dirty="0" smtClean="0"/>
          </a:p>
          <a:p>
            <a:pPr>
              <a:lnSpc>
                <a:spcPct val="80000"/>
              </a:lnSpc>
            </a:pPr>
            <a:r>
              <a:rPr lang="en-US" sz="1600" b="1" dirty="0" smtClean="0"/>
              <a:t>Flexibility</a:t>
            </a:r>
            <a:r>
              <a:rPr lang="en-US" sz="1600" dirty="0" smtClean="0"/>
              <a:t>: typically cost is easy to measure whereas valuation is difficult and driven by:</a:t>
            </a:r>
            <a:endParaRPr lang="en-US" sz="1600" b="1" dirty="0" smtClean="0">
              <a:solidFill>
                <a:srgbClr val="FF0000"/>
              </a:solidFill>
            </a:endParaRPr>
          </a:p>
          <a:p>
            <a:pPr lvl="1">
              <a:lnSpc>
                <a:spcPct val="80000"/>
              </a:lnSpc>
              <a:buFont typeface="Wingdings" pitchFamily="2" charset="2"/>
              <a:buAutoNum type="arabicPeriod"/>
            </a:pPr>
            <a:r>
              <a:rPr lang="en-US" sz="1600" b="1" dirty="0" smtClean="0">
                <a:solidFill>
                  <a:srgbClr val="FF0000"/>
                </a:solidFill>
              </a:rPr>
              <a:t>Economies of scale:</a:t>
            </a:r>
            <a:r>
              <a:rPr lang="en-US" sz="1600" dirty="0" smtClean="0"/>
              <a:t> high volume suggests dedicated capacity, low volume flexible.  </a:t>
            </a:r>
          </a:p>
          <a:p>
            <a:pPr lvl="2">
              <a:lnSpc>
                <a:spcPct val="80000"/>
              </a:lnSpc>
              <a:buFont typeface="Wingdings" pitchFamily="2" charset="2"/>
              <a:buNone/>
            </a:pPr>
            <a:r>
              <a:rPr lang="en-US" b="1" dirty="0" smtClean="0"/>
              <a:t>Tool</a:t>
            </a:r>
            <a:r>
              <a:rPr lang="en-US" dirty="0" smtClean="0"/>
              <a:t>: volume threshold rule</a:t>
            </a:r>
          </a:p>
          <a:p>
            <a:pPr lvl="1">
              <a:lnSpc>
                <a:spcPct val="80000"/>
              </a:lnSpc>
              <a:buFont typeface="Wingdings" pitchFamily="2" charset="2"/>
              <a:buAutoNum type="arabicPeriod"/>
            </a:pPr>
            <a:r>
              <a:rPr lang="en-US" sz="1600" b="1" dirty="0" smtClean="0">
                <a:solidFill>
                  <a:srgbClr val="FF0000"/>
                </a:solidFill>
              </a:rPr>
              <a:t>Risk mitigation</a:t>
            </a:r>
            <a:r>
              <a:rPr lang="en-US" sz="1600" dirty="0" smtClean="0"/>
              <a:t>: flexibility is more valuable with higher approval and demand risk. Impact of </a:t>
            </a:r>
            <a:r>
              <a:rPr lang="en-US" sz="1600" b="1" dirty="0" smtClean="0">
                <a:solidFill>
                  <a:srgbClr val="FF0000"/>
                </a:solidFill>
              </a:rPr>
              <a:t>timing </a:t>
            </a:r>
            <a:r>
              <a:rPr lang="en-US" sz="1600" dirty="0" smtClean="0"/>
              <a:t>of information and postponement (launch strategy with contingent technology switching) to reduce risk. </a:t>
            </a:r>
          </a:p>
          <a:p>
            <a:pPr lvl="2">
              <a:lnSpc>
                <a:spcPct val="80000"/>
              </a:lnSpc>
              <a:buFont typeface="Wingdings" pitchFamily="2" charset="2"/>
              <a:buNone/>
            </a:pPr>
            <a:r>
              <a:rPr lang="en-US" b="1" dirty="0" smtClean="0"/>
              <a:t>Tool</a:t>
            </a:r>
            <a:r>
              <a:rPr lang="en-US" dirty="0" smtClean="0"/>
              <a:t>: real options (abandonment/kill, expansion); waste factors</a:t>
            </a:r>
          </a:p>
          <a:p>
            <a:pPr lvl="1">
              <a:lnSpc>
                <a:spcPct val="80000"/>
              </a:lnSpc>
              <a:buFont typeface="Wingdings" pitchFamily="2" charset="2"/>
              <a:buAutoNum type="arabicPeriod"/>
            </a:pPr>
            <a:r>
              <a:rPr lang="en-US" sz="1600" dirty="0" smtClean="0"/>
              <a:t>(</a:t>
            </a:r>
            <a:r>
              <a:rPr lang="en-US" sz="1600" b="1" dirty="0" smtClean="0">
                <a:solidFill>
                  <a:srgbClr val="FF0000"/>
                </a:solidFill>
              </a:rPr>
              <a:t>Revenue maximization</a:t>
            </a:r>
            <a:r>
              <a:rPr lang="en-US" sz="1600" dirty="0" smtClean="0"/>
              <a:t>: switch to most profitable product + don’t be late)</a:t>
            </a:r>
          </a:p>
          <a:p>
            <a:pPr>
              <a:lnSpc>
                <a:spcPct val="80000"/>
              </a:lnSpc>
            </a:pPr>
            <a:endParaRPr lang="en-US" sz="1600" b="1" dirty="0" smtClean="0"/>
          </a:p>
          <a:p>
            <a:pPr>
              <a:lnSpc>
                <a:spcPct val="80000"/>
              </a:lnSpc>
            </a:pPr>
            <a:endParaRPr lang="en-US" sz="1600" b="1" dirty="0" smtClean="0"/>
          </a:p>
          <a:p>
            <a:pPr>
              <a:lnSpc>
                <a:spcPct val="80000"/>
              </a:lnSpc>
            </a:pPr>
            <a:r>
              <a:rPr lang="en-US" sz="1600" b="1" dirty="0" smtClean="0"/>
              <a:t>Capacity (technology &amp; facility) strategy </a:t>
            </a:r>
            <a:r>
              <a:rPr lang="en-US" sz="1600" dirty="0" smtClean="0"/>
              <a:t>must be aligned with </a:t>
            </a:r>
            <a:r>
              <a:rPr lang="en-US" sz="1600" dirty="0" smtClean="0">
                <a:solidFill>
                  <a:srgbClr val="FF0000"/>
                </a:solidFill>
              </a:rPr>
              <a:t>new product development</a:t>
            </a:r>
            <a:r>
              <a:rPr lang="en-US" sz="1600" dirty="0" smtClean="0"/>
              <a:t>:</a:t>
            </a:r>
          </a:p>
          <a:p>
            <a:pPr lvl="1">
              <a:lnSpc>
                <a:spcPct val="80000"/>
              </a:lnSpc>
            </a:pPr>
            <a:r>
              <a:rPr lang="en-US" sz="1600" dirty="0" smtClean="0"/>
              <a:t>Align with anticipated volume, risk, and timing of new product introductions </a:t>
            </a:r>
          </a:p>
          <a:p>
            <a:pPr>
              <a:lnSpc>
                <a:spcPct val="80000"/>
              </a:lnSpc>
            </a:pPr>
            <a:endParaRPr lang="en-US" sz="1600" dirty="0" smtClean="0"/>
          </a:p>
        </p:txBody>
      </p:sp>
      <p:sp>
        <p:nvSpPr>
          <p:cNvPr id="20484" name="Arc 4"/>
          <p:cNvSpPr>
            <a:spLocks/>
          </p:cNvSpPr>
          <p:nvPr/>
        </p:nvSpPr>
        <p:spPr bwMode="auto">
          <a:xfrm flipV="1">
            <a:off x="7116413" y="3448928"/>
            <a:ext cx="906462" cy="1188720"/>
          </a:xfrm>
          <a:custGeom>
            <a:avLst/>
            <a:gdLst>
              <a:gd name="T0" fmla="*/ 2147483647 w 21600"/>
              <a:gd name="T1" fmla="*/ 0 h 25202"/>
              <a:gd name="T2" fmla="*/ 2147483647 w 21600"/>
              <a:gd name="T3" fmla="*/ 2147483647 h 25202"/>
              <a:gd name="T4" fmla="*/ 0 w 21600"/>
              <a:gd name="T5" fmla="*/ 2147483647 h 25202"/>
              <a:gd name="T6" fmla="*/ 0 60000 65536"/>
              <a:gd name="T7" fmla="*/ 0 60000 65536"/>
              <a:gd name="T8" fmla="*/ 0 60000 65536"/>
              <a:gd name="T9" fmla="*/ 0 w 21600"/>
              <a:gd name="T10" fmla="*/ 0 h 25202"/>
              <a:gd name="T11" fmla="*/ 21600 w 21600"/>
              <a:gd name="T12" fmla="*/ 25202 h 25202"/>
            </a:gdLst>
            <a:ahLst/>
            <a:cxnLst>
              <a:cxn ang="T6">
                <a:pos x="T0" y="T1"/>
              </a:cxn>
              <a:cxn ang="T7">
                <a:pos x="T2" y="T3"/>
              </a:cxn>
              <a:cxn ang="T8">
                <a:pos x="T4" y="T5"/>
              </a:cxn>
            </a:cxnLst>
            <a:rect l="T9" t="T10" r="T11" b="T12"/>
            <a:pathLst>
              <a:path w="21600" h="25202" fill="none" extrusionOk="0">
                <a:moveTo>
                  <a:pt x="6341" y="0"/>
                </a:moveTo>
                <a:cubicBezTo>
                  <a:pt x="15410" y="2785"/>
                  <a:pt x="21600" y="11161"/>
                  <a:pt x="21600" y="20648"/>
                </a:cubicBezTo>
                <a:cubicBezTo>
                  <a:pt x="21600" y="22178"/>
                  <a:pt x="21437" y="23705"/>
                  <a:pt x="21114" y="25201"/>
                </a:cubicBezTo>
              </a:path>
              <a:path w="21600" h="25202" stroke="0" extrusionOk="0">
                <a:moveTo>
                  <a:pt x="6341" y="0"/>
                </a:moveTo>
                <a:cubicBezTo>
                  <a:pt x="15410" y="2785"/>
                  <a:pt x="21600" y="11161"/>
                  <a:pt x="21600" y="20648"/>
                </a:cubicBezTo>
                <a:cubicBezTo>
                  <a:pt x="21600" y="22178"/>
                  <a:pt x="21437" y="23705"/>
                  <a:pt x="21114" y="25201"/>
                </a:cubicBezTo>
                <a:lnTo>
                  <a:pt x="0" y="20648"/>
                </a:lnTo>
                <a:close/>
              </a:path>
            </a:pathLst>
          </a:custGeom>
          <a:noFill/>
          <a:ln w="9525">
            <a:solidFill>
              <a:schemeClr val="accent2"/>
            </a:solidFill>
            <a:round/>
            <a:headEnd/>
            <a:tailEnd type="triangle" w="med" len="med"/>
          </a:ln>
        </p:spPr>
        <p:txBody>
          <a:bodyPr wrap="square" anchor="ctr">
            <a:spAutoFit/>
          </a:bodyPr>
          <a:lstStyle/>
          <a:p>
            <a:endParaRPr lang="en-US"/>
          </a:p>
        </p:txBody>
      </p:sp>
      <p:sp>
        <p:nvSpPr>
          <p:cNvPr id="20485" name="Text Box 5"/>
          <p:cNvSpPr txBox="1">
            <a:spLocks noChangeArrowheads="1"/>
          </p:cNvSpPr>
          <p:nvPr/>
        </p:nvSpPr>
        <p:spPr bwMode="auto">
          <a:xfrm>
            <a:off x="8117368" y="3401431"/>
            <a:ext cx="917575" cy="952500"/>
          </a:xfrm>
          <a:prstGeom prst="rect">
            <a:avLst/>
          </a:prstGeom>
          <a:noFill/>
          <a:ln w="9525" algn="ctr">
            <a:solidFill>
              <a:schemeClr val="accent2"/>
            </a:solidFill>
            <a:prstDash val="dash"/>
            <a:miter lim="800000"/>
            <a:headEnd/>
            <a:tailEnd/>
          </a:ln>
        </p:spPr>
        <p:txBody>
          <a:bodyPr>
            <a:spAutoFit/>
          </a:bodyPr>
          <a:lstStyle/>
          <a:p>
            <a:r>
              <a:rPr lang="en-US" sz="1400">
                <a:latin typeface="Times New Roman" pitchFamily="18" charset="0"/>
              </a:rPr>
              <a:t>Need to know value drivers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6931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69315">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69315">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269315">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269315">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269315">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269315">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269315">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499"/>
                                          </p:stCondLst>
                                        </p:cTn>
                                        <p:tgtEl>
                                          <p:spTgt spid="269315">
                                            <p:txEl>
                                              <p:pRg st="9" end="9"/>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269315">
                                            <p:txEl>
                                              <p:pRg st="10" end="1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269315">
                                            <p:txEl>
                                              <p:pRg st="13" end="13"/>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499"/>
                                          </p:stCondLst>
                                        </p:cTn>
                                        <p:tgtEl>
                                          <p:spTgt spid="269315">
                                            <p:txEl>
                                              <p:pRg st="14" end="1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9315" grpId="0" build="p"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p:txBody>
          <a:bodyPr/>
          <a:lstStyle/>
          <a:p>
            <a:r>
              <a:rPr lang="en-US" smtClean="0">
                <a:latin typeface="Optima" charset="0"/>
                <a:ea typeface="ＭＳ Ｐゴシック" pitchFamily="34" charset="-128"/>
              </a:rPr>
              <a:t>US product distribution for a major appliance manufacturer </a:t>
            </a:r>
          </a:p>
        </p:txBody>
      </p:sp>
      <p:pic>
        <p:nvPicPr>
          <p:cNvPr id="110595" name="Picture 3" descr="US_major appliance mfgr density map"/>
          <p:cNvPicPr>
            <a:picLocks noChangeAspect="1" noChangeArrowheads="1"/>
          </p:cNvPicPr>
          <p:nvPr/>
        </p:nvPicPr>
        <p:blipFill>
          <a:blip r:embed="rId3" cstate="print"/>
          <a:srcRect/>
          <a:stretch>
            <a:fillRect/>
          </a:stretch>
        </p:blipFill>
        <p:spPr bwMode="auto">
          <a:xfrm>
            <a:off x="17463" y="1038225"/>
            <a:ext cx="7099300" cy="5543550"/>
          </a:xfrm>
          <a:prstGeom prst="rect">
            <a:avLst/>
          </a:prstGeom>
          <a:noFill/>
          <a:ln w="9525">
            <a:noFill/>
            <a:miter lim="800000"/>
            <a:headEnd/>
            <a:tailEnd/>
          </a:ln>
        </p:spPr>
      </p:pic>
      <p:grpSp>
        <p:nvGrpSpPr>
          <p:cNvPr id="2" name="Group 3"/>
          <p:cNvGrpSpPr>
            <a:grpSpLocks/>
          </p:cNvGrpSpPr>
          <p:nvPr/>
        </p:nvGrpSpPr>
        <p:grpSpPr bwMode="auto">
          <a:xfrm>
            <a:off x="3602038" y="0"/>
            <a:ext cx="5618162" cy="3222625"/>
            <a:chOff x="949325" y="1576773"/>
            <a:chExt cx="6757947" cy="3808527"/>
          </a:xfrm>
        </p:grpSpPr>
        <p:sp>
          <p:nvSpPr>
            <p:cNvPr id="110597" name="Rectangle 2"/>
            <p:cNvSpPr>
              <a:spLocks noChangeArrowheads="1"/>
            </p:cNvSpPr>
            <p:nvPr/>
          </p:nvSpPr>
          <p:spPr bwMode="auto">
            <a:xfrm>
              <a:off x="949325" y="1576773"/>
              <a:ext cx="6711950" cy="3722687"/>
            </a:xfrm>
            <a:prstGeom prst="rect">
              <a:avLst/>
            </a:prstGeom>
            <a:solidFill>
              <a:srgbClr val="EAEAEA"/>
            </a:solidFill>
            <a:ln w="9525">
              <a:noFill/>
              <a:miter lim="800000"/>
              <a:headEnd/>
              <a:tailEnd/>
            </a:ln>
          </p:spPr>
          <p:txBody>
            <a:bodyPr wrap="none" anchor="ctr"/>
            <a:lstStyle/>
            <a:p>
              <a:endParaRPr lang="en-US">
                <a:latin typeface="Optima" charset="0"/>
              </a:endParaRPr>
            </a:p>
          </p:txBody>
        </p:sp>
        <p:sp>
          <p:nvSpPr>
            <p:cNvPr id="110598" name="Text Box 3"/>
            <p:cNvSpPr txBox="1">
              <a:spLocks noChangeArrowheads="1"/>
            </p:cNvSpPr>
            <p:nvPr/>
          </p:nvSpPr>
          <p:spPr bwMode="auto">
            <a:xfrm>
              <a:off x="6286500" y="4725987"/>
              <a:ext cx="1271588" cy="659313"/>
            </a:xfrm>
            <a:prstGeom prst="rect">
              <a:avLst/>
            </a:prstGeom>
            <a:noFill/>
            <a:ln w="9525">
              <a:noFill/>
              <a:miter lim="800000"/>
              <a:headEnd/>
              <a:tailEnd/>
            </a:ln>
          </p:spPr>
          <p:txBody>
            <a:bodyPr>
              <a:spAutoFit/>
            </a:bodyPr>
            <a:lstStyle/>
            <a:p>
              <a:pPr algn="r"/>
              <a:r>
                <a:rPr lang="en-US" sz="1000"/>
                <a:t>Size of area served</a:t>
              </a:r>
            </a:p>
            <a:p>
              <a:pPr algn="r"/>
              <a:r>
                <a:rPr lang="en-US" sz="1000"/>
                <a:t>by one location</a:t>
              </a:r>
            </a:p>
          </p:txBody>
        </p:sp>
        <p:sp>
          <p:nvSpPr>
            <p:cNvPr id="110599" name="Rectangle 4"/>
            <p:cNvSpPr>
              <a:spLocks noChangeArrowheads="1"/>
            </p:cNvSpPr>
            <p:nvPr/>
          </p:nvSpPr>
          <p:spPr bwMode="auto">
            <a:xfrm>
              <a:off x="1595437" y="1814513"/>
              <a:ext cx="5653087" cy="2870199"/>
            </a:xfrm>
            <a:prstGeom prst="rect">
              <a:avLst/>
            </a:prstGeom>
            <a:solidFill>
              <a:srgbClr val="CCECFF"/>
            </a:solidFill>
            <a:ln w="9525">
              <a:solidFill>
                <a:schemeClr val="tx1"/>
              </a:solidFill>
              <a:miter lim="800000"/>
              <a:headEnd/>
              <a:tailEnd/>
            </a:ln>
          </p:spPr>
          <p:txBody>
            <a:bodyPr wrap="none" anchor="ctr"/>
            <a:lstStyle/>
            <a:p>
              <a:endParaRPr lang="en-US"/>
            </a:p>
          </p:txBody>
        </p:sp>
        <p:sp>
          <p:nvSpPr>
            <p:cNvPr id="110600" name="Freeform 5"/>
            <p:cNvSpPr>
              <a:spLocks/>
            </p:cNvSpPr>
            <p:nvPr/>
          </p:nvSpPr>
          <p:spPr bwMode="auto">
            <a:xfrm>
              <a:off x="1601788" y="2481263"/>
              <a:ext cx="5651500" cy="2171700"/>
            </a:xfrm>
            <a:custGeom>
              <a:avLst/>
              <a:gdLst>
                <a:gd name="T0" fmla="*/ 0 w 3737"/>
                <a:gd name="T1" fmla="*/ 0 h 1804"/>
                <a:gd name="T2" fmla="*/ 520234 w 3737"/>
                <a:gd name="T3" fmla="*/ 822212 h 1804"/>
                <a:gd name="T4" fmla="*/ 1985662 w 3737"/>
                <a:gd name="T5" fmla="*/ 1692578 h 1804"/>
                <a:gd name="T6" fmla="*/ 3862438 w 3737"/>
                <a:gd name="T7" fmla="*/ 2052521 h 1804"/>
                <a:gd name="T8" fmla="*/ 5651500 w 3737"/>
                <a:gd name="T9" fmla="*/ 2171700 h 1804"/>
                <a:gd name="T10" fmla="*/ 0 60000 65536"/>
                <a:gd name="T11" fmla="*/ 0 60000 65536"/>
                <a:gd name="T12" fmla="*/ 0 60000 65536"/>
                <a:gd name="T13" fmla="*/ 0 60000 65536"/>
                <a:gd name="T14" fmla="*/ 0 60000 65536"/>
                <a:gd name="T15" fmla="*/ 0 w 3737"/>
                <a:gd name="T16" fmla="*/ 0 h 1804"/>
                <a:gd name="T17" fmla="*/ 3737 w 3737"/>
                <a:gd name="T18" fmla="*/ 1804 h 1804"/>
              </a:gdLst>
              <a:ahLst/>
              <a:cxnLst>
                <a:cxn ang="T10">
                  <a:pos x="T0" y="T1"/>
                </a:cxn>
                <a:cxn ang="T11">
                  <a:pos x="T2" y="T3"/>
                </a:cxn>
                <a:cxn ang="T12">
                  <a:pos x="T4" y="T5"/>
                </a:cxn>
                <a:cxn ang="T13">
                  <a:pos x="T6" y="T7"/>
                </a:cxn>
                <a:cxn ang="T14">
                  <a:pos x="T8" y="T9"/>
                </a:cxn>
              </a:cxnLst>
              <a:rect l="T15" t="T16" r="T17" b="T18"/>
              <a:pathLst>
                <a:path w="3737" h="1804">
                  <a:moveTo>
                    <a:pt x="0" y="0"/>
                  </a:moveTo>
                  <a:cubicBezTo>
                    <a:pt x="77" y="235"/>
                    <a:pt x="125" y="449"/>
                    <a:pt x="344" y="683"/>
                  </a:cubicBezTo>
                  <a:cubicBezTo>
                    <a:pt x="563" y="917"/>
                    <a:pt x="945" y="1236"/>
                    <a:pt x="1313" y="1406"/>
                  </a:cubicBezTo>
                  <a:cubicBezTo>
                    <a:pt x="1681" y="1576"/>
                    <a:pt x="2150" y="1639"/>
                    <a:pt x="2554" y="1705"/>
                  </a:cubicBezTo>
                  <a:cubicBezTo>
                    <a:pt x="2958" y="1771"/>
                    <a:pt x="3491" y="1784"/>
                    <a:pt x="3737" y="1804"/>
                  </a:cubicBezTo>
                </a:path>
              </a:pathLst>
            </a:custGeom>
            <a:noFill/>
            <a:ln w="19050">
              <a:solidFill>
                <a:srgbClr val="3333CC"/>
              </a:solidFill>
              <a:round/>
              <a:headEnd/>
              <a:tailEnd/>
            </a:ln>
          </p:spPr>
          <p:txBody>
            <a:bodyPr/>
            <a:lstStyle/>
            <a:p>
              <a:endParaRPr lang="en-US"/>
            </a:p>
          </p:txBody>
        </p:sp>
        <p:sp>
          <p:nvSpPr>
            <p:cNvPr id="110601" name="Freeform 6"/>
            <p:cNvSpPr>
              <a:spLocks/>
            </p:cNvSpPr>
            <p:nvPr/>
          </p:nvSpPr>
          <p:spPr bwMode="auto">
            <a:xfrm>
              <a:off x="1601788" y="2922588"/>
              <a:ext cx="5656262" cy="1435100"/>
            </a:xfrm>
            <a:custGeom>
              <a:avLst/>
              <a:gdLst>
                <a:gd name="T0" fmla="*/ 0 w 3563"/>
                <a:gd name="T1" fmla="*/ 1435100 h 1192"/>
                <a:gd name="T2" fmla="*/ 2728912 w 3563"/>
                <a:gd name="T3" fmla="*/ 1203943 h 1192"/>
                <a:gd name="T4" fmla="*/ 4514850 w 3563"/>
                <a:gd name="T5" fmla="*/ 671800 h 1192"/>
                <a:gd name="T6" fmla="*/ 5656262 w 3563"/>
                <a:gd name="T7" fmla="*/ 0 h 1192"/>
                <a:gd name="T8" fmla="*/ 0 60000 65536"/>
                <a:gd name="T9" fmla="*/ 0 60000 65536"/>
                <a:gd name="T10" fmla="*/ 0 60000 65536"/>
                <a:gd name="T11" fmla="*/ 0 60000 65536"/>
                <a:gd name="T12" fmla="*/ 0 w 3563"/>
                <a:gd name="T13" fmla="*/ 0 h 1192"/>
                <a:gd name="T14" fmla="*/ 3563 w 3563"/>
                <a:gd name="T15" fmla="*/ 1192 h 1192"/>
              </a:gdLst>
              <a:ahLst/>
              <a:cxnLst>
                <a:cxn ang="T8">
                  <a:pos x="T0" y="T1"/>
                </a:cxn>
                <a:cxn ang="T9">
                  <a:pos x="T2" y="T3"/>
                </a:cxn>
                <a:cxn ang="T10">
                  <a:pos x="T4" y="T5"/>
                </a:cxn>
                <a:cxn ang="T11">
                  <a:pos x="T6" y="T7"/>
                </a:cxn>
              </a:cxnLst>
              <a:rect l="T12" t="T13" r="T14" b="T15"/>
              <a:pathLst>
                <a:path w="3563" h="1192">
                  <a:moveTo>
                    <a:pt x="0" y="1192"/>
                  </a:moveTo>
                  <a:cubicBezTo>
                    <a:pt x="622" y="1149"/>
                    <a:pt x="1245" y="1106"/>
                    <a:pt x="1719" y="1000"/>
                  </a:cubicBezTo>
                  <a:cubicBezTo>
                    <a:pt x="2193" y="894"/>
                    <a:pt x="2537" y="725"/>
                    <a:pt x="2844" y="558"/>
                  </a:cubicBezTo>
                  <a:cubicBezTo>
                    <a:pt x="3151" y="391"/>
                    <a:pt x="3357" y="195"/>
                    <a:pt x="3563" y="0"/>
                  </a:cubicBezTo>
                </a:path>
              </a:pathLst>
            </a:custGeom>
            <a:noFill/>
            <a:ln w="19050">
              <a:solidFill>
                <a:srgbClr val="3333CC"/>
              </a:solidFill>
              <a:round/>
              <a:headEnd/>
              <a:tailEnd/>
            </a:ln>
          </p:spPr>
          <p:txBody>
            <a:bodyPr/>
            <a:lstStyle/>
            <a:p>
              <a:endParaRPr lang="en-US"/>
            </a:p>
          </p:txBody>
        </p:sp>
        <p:sp>
          <p:nvSpPr>
            <p:cNvPr id="110602" name="Freeform 7"/>
            <p:cNvSpPr>
              <a:spLocks/>
            </p:cNvSpPr>
            <p:nvPr/>
          </p:nvSpPr>
          <p:spPr bwMode="auto">
            <a:xfrm>
              <a:off x="1601788" y="1960563"/>
              <a:ext cx="5641975" cy="1747837"/>
            </a:xfrm>
            <a:custGeom>
              <a:avLst/>
              <a:gdLst>
                <a:gd name="T0" fmla="*/ 0 w 3554"/>
                <a:gd name="T1" fmla="*/ 0 h 1452"/>
                <a:gd name="T2" fmla="*/ 525463 w 3554"/>
                <a:gd name="T3" fmla="*/ 837806 h 1452"/>
                <a:gd name="T4" fmla="*/ 1184275 w 3554"/>
                <a:gd name="T5" fmla="*/ 1391529 h 1452"/>
                <a:gd name="T6" fmla="*/ 2205038 w 3554"/>
                <a:gd name="T7" fmla="*/ 1718947 h 1452"/>
                <a:gd name="T8" fmla="*/ 4068763 w 3554"/>
                <a:gd name="T9" fmla="*/ 1563664 h 1452"/>
                <a:gd name="T10" fmla="*/ 5641975 w 3554"/>
                <a:gd name="T11" fmla="*/ 913642 h 1452"/>
                <a:gd name="T12" fmla="*/ 0 60000 65536"/>
                <a:gd name="T13" fmla="*/ 0 60000 65536"/>
                <a:gd name="T14" fmla="*/ 0 60000 65536"/>
                <a:gd name="T15" fmla="*/ 0 60000 65536"/>
                <a:gd name="T16" fmla="*/ 0 60000 65536"/>
                <a:gd name="T17" fmla="*/ 0 60000 65536"/>
                <a:gd name="T18" fmla="*/ 0 w 3554"/>
                <a:gd name="T19" fmla="*/ 0 h 1452"/>
                <a:gd name="T20" fmla="*/ 3554 w 3554"/>
                <a:gd name="T21" fmla="*/ 1452 h 1452"/>
              </a:gdLst>
              <a:ahLst/>
              <a:cxnLst>
                <a:cxn ang="T12">
                  <a:pos x="T0" y="T1"/>
                </a:cxn>
                <a:cxn ang="T13">
                  <a:pos x="T2" y="T3"/>
                </a:cxn>
                <a:cxn ang="T14">
                  <a:pos x="T4" y="T5"/>
                </a:cxn>
                <a:cxn ang="T15">
                  <a:pos x="T6" y="T7"/>
                </a:cxn>
                <a:cxn ang="T16">
                  <a:pos x="T8" y="T9"/>
                </a:cxn>
                <a:cxn ang="T17">
                  <a:pos x="T10" y="T11"/>
                </a:cxn>
              </a:cxnLst>
              <a:rect l="T18" t="T19" r="T20" b="T21"/>
              <a:pathLst>
                <a:path w="3554" h="1452">
                  <a:moveTo>
                    <a:pt x="0" y="0"/>
                  </a:moveTo>
                  <a:cubicBezTo>
                    <a:pt x="55" y="116"/>
                    <a:pt x="207" y="503"/>
                    <a:pt x="331" y="696"/>
                  </a:cubicBezTo>
                  <a:cubicBezTo>
                    <a:pt x="455" y="889"/>
                    <a:pt x="570" y="1034"/>
                    <a:pt x="746" y="1156"/>
                  </a:cubicBezTo>
                  <a:cubicBezTo>
                    <a:pt x="922" y="1278"/>
                    <a:pt x="1086" y="1404"/>
                    <a:pt x="1389" y="1428"/>
                  </a:cubicBezTo>
                  <a:cubicBezTo>
                    <a:pt x="1692" y="1452"/>
                    <a:pt x="2202" y="1410"/>
                    <a:pt x="2563" y="1299"/>
                  </a:cubicBezTo>
                  <a:cubicBezTo>
                    <a:pt x="2924" y="1188"/>
                    <a:pt x="3348" y="872"/>
                    <a:pt x="3554" y="759"/>
                  </a:cubicBezTo>
                </a:path>
              </a:pathLst>
            </a:custGeom>
            <a:noFill/>
            <a:ln w="28575">
              <a:solidFill>
                <a:schemeClr val="tx1"/>
              </a:solidFill>
              <a:round/>
              <a:headEnd/>
              <a:tailEnd/>
            </a:ln>
          </p:spPr>
          <p:txBody>
            <a:bodyPr/>
            <a:lstStyle/>
            <a:p>
              <a:endParaRPr lang="en-US"/>
            </a:p>
          </p:txBody>
        </p:sp>
        <p:sp>
          <p:nvSpPr>
            <p:cNvPr id="110603" name="Text Box 8"/>
            <p:cNvSpPr txBox="1">
              <a:spLocks noChangeArrowheads="1"/>
            </p:cNvSpPr>
            <p:nvPr/>
          </p:nvSpPr>
          <p:spPr bwMode="auto">
            <a:xfrm>
              <a:off x="1012825" y="1720850"/>
              <a:ext cx="604838" cy="654678"/>
            </a:xfrm>
            <a:prstGeom prst="rect">
              <a:avLst/>
            </a:prstGeom>
            <a:noFill/>
            <a:ln w="9525">
              <a:noFill/>
              <a:miter lim="800000"/>
              <a:headEnd/>
              <a:tailEnd/>
            </a:ln>
          </p:spPr>
          <p:txBody>
            <a:bodyPr>
              <a:spAutoFit/>
            </a:bodyPr>
            <a:lstStyle/>
            <a:p>
              <a:r>
                <a:rPr lang="en-US" sz="1000"/>
                <a:t>Cost</a:t>
              </a:r>
            </a:p>
            <a:p>
              <a:r>
                <a:rPr lang="en-US" sz="1000"/>
                <a:t>per unit</a:t>
              </a:r>
            </a:p>
          </p:txBody>
        </p:sp>
        <p:sp>
          <p:nvSpPr>
            <p:cNvPr id="110604" name="Text Box 9"/>
            <p:cNvSpPr txBox="1">
              <a:spLocks noChangeArrowheads="1"/>
            </p:cNvSpPr>
            <p:nvPr/>
          </p:nvSpPr>
          <p:spPr bwMode="auto">
            <a:xfrm>
              <a:off x="5641934" y="4111371"/>
              <a:ext cx="2065338" cy="472823"/>
            </a:xfrm>
            <a:prstGeom prst="rect">
              <a:avLst/>
            </a:prstGeom>
            <a:noFill/>
            <a:ln w="9525">
              <a:noFill/>
              <a:miter lim="800000"/>
              <a:headEnd/>
              <a:tailEnd/>
            </a:ln>
          </p:spPr>
          <p:txBody>
            <a:bodyPr>
              <a:spAutoFit/>
            </a:bodyPr>
            <a:lstStyle/>
            <a:p>
              <a:r>
                <a:rPr lang="en-US" sz="1000">
                  <a:solidFill>
                    <a:srgbClr val="3333CC"/>
                  </a:solidFill>
                </a:rPr>
                <a:t>Costs with increasing returns to scale</a:t>
              </a:r>
            </a:p>
          </p:txBody>
        </p:sp>
        <p:sp>
          <p:nvSpPr>
            <p:cNvPr id="110605" name="Text Box 10"/>
            <p:cNvSpPr txBox="1">
              <a:spLocks noChangeArrowheads="1"/>
            </p:cNvSpPr>
            <p:nvPr/>
          </p:nvSpPr>
          <p:spPr bwMode="auto">
            <a:xfrm>
              <a:off x="5122862" y="3430035"/>
              <a:ext cx="2184399" cy="472823"/>
            </a:xfrm>
            <a:prstGeom prst="rect">
              <a:avLst/>
            </a:prstGeom>
            <a:noFill/>
            <a:ln w="9525">
              <a:noFill/>
              <a:miter lim="800000"/>
              <a:headEnd/>
              <a:tailEnd/>
            </a:ln>
          </p:spPr>
          <p:txBody>
            <a:bodyPr>
              <a:spAutoFit/>
            </a:bodyPr>
            <a:lstStyle/>
            <a:p>
              <a:pPr algn="r"/>
              <a:r>
                <a:rPr lang="en-US" sz="1000">
                  <a:solidFill>
                    <a:srgbClr val="3333CC"/>
                  </a:solidFill>
                </a:rPr>
                <a:t>Costs with decreasing </a:t>
              </a:r>
            </a:p>
            <a:p>
              <a:pPr algn="r"/>
              <a:r>
                <a:rPr lang="en-US" sz="1000">
                  <a:solidFill>
                    <a:srgbClr val="3333CC"/>
                  </a:solidFill>
                </a:rPr>
                <a:t>returns to</a:t>
              </a:r>
            </a:p>
          </p:txBody>
        </p:sp>
        <p:sp>
          <p:nvSpPr>
            <p:cNvPr id="110606" name="Text Box 11"/>
            <p:cNvSpPr txBox="1">
              <a:spLocks noChangeArrowheads="1"/>
            </p:cNvSpPr>
            <p:nvPr/>
          </p:nvSpPr>
          <p:spPr bwMode="auto">
            <a:xfrm>
              <a:off x="5761038" y="2650929"/>
              <a:ext cx="1092200" cy="472823"/>
            </a:xfrm>
            <a:prstGeom prst="rect">
              <a:avLst/>
            </a:prstGeom>
            <a:noFill/>
            <a:ln w="9525">
              <a:noFill/>
              <a:miter lim="800000"/>
              <a:headEnd/>
              <a:tailEnd/>
            </a:ln>
          </p:spPr>
          <p:txBody>
            <a:bodyPr>
              <a:spAutoFit/>
            </a:bodyPr>
            <a:lstStyle/>
            <a:p>
              <a:pPr algn="r"/>
              <a:r>
                <a:rPr lang="en-US" sz="1000"/>
                <a:t>Total cost (sum)</a:t>
              </a:r>
            </a:p>
          </p:txBody>
        </p:sp>
        <p:sp>
          <p:nvSpPr>
            <p:cNvPr id="110607" name="Line 12"/>
            <p:cNvSpPr>
              <a:spLocks noChangeShapeType="1"/>
            </p:cNvSpPr>
            <p:nvPr/>
          </p:nvSpPr>
          <p:spPr bwMode="auto">
            <a:xfrm>
              <a:off x="4083050" y="3679825"/>
              <a:ext cx="0" cy="1000125"/>
            </a:xfrm>
            <a:prstGeom prst="line">
              <a:avLst/>
            </a:prstGeom>
            <a:noFill/>
            <a:ln w="9525">
              <a:solidFill>
                <a:schemeClr val="tx1"/>
              </a:solidFill>
              <a:prstDash val="dash"/>
              <a:round/>
              <a:headEnd/>
              <a:tailEnd type="triangle" w="med" len="med"/>
            </a:ln>
          </p:spPr>
          <p:txBody>
            <a:bodyPr/>
            <a:lstStyle/>
            <a:p>
              <a:endParaRPr lang="en-US"/>
            </a:p>
          </p:txBody>
        </p:sp>
        <p:sp>
          <p:nvSpPr>
            <p:cNvPr id="110608" name="Text Box 13"/>
            <p:cNvSpPr txBox="1">
              <a:spLocks noChangeArrowheads="1"/>
            </p:cNvSpPr>
            <p:nvPr/>
          </p:nvSpPr>
          <p:spPr bwMode="auto">
            <a:xfrm>
              <a:off x="2703669" y="4706938"/>
              <a:ext cx="2383678" cy="654678"/>
            </a:xfrm>
            <a:prstGeom prst="rect">
              <a:avLst/>
            </a:prstGeom>
            <a:noFill/>
            <a:ln w="9525">
              <a:noFill/>
              <a:miter lim="800000"/>
              <a:headEnd/>
              <a:tailEnd/>
            </a:ln>
          </p:spPr>
          <p:txBody>
            <a:bodyPr>
              <a:spAutoFit/>
            </a:bodyPr>
            <a:lstStyle/>
            <a:p>
              <a:pPr algn="ctr"/>
              <a:r>
                <a:rPr lang="en-US" sz="1000"/>
                <a:t>Economically optimal</a:t>
              </a:r>
            </a:p>
            <a:p>
              <a:pPr algn="ctr"/>
              <a:r>
                <a:rPr lang="en-US" sz="1000"/>
                <a:t>size of area served</a:t>
              </a:r>
            </a:p>
            <a:p>
              <a:pPr algn="ctr"/>
              <a:r>
                <a:rPr lang="en-US" sz="1000"/>
                <a:t>from one location</a:t>
              </a:r>
            </a:p>
          </p:txBody>
        </p:sp>
        <p:sp>
          <p:nvSpPr>
            <p:cNvPr id="110609" name="AutoShape 14"/>
            <p:cNvSpPr>
              <a:spLocks noChangeArrowheads="1"/>
            </p:cNvSpPr>
            <p:nvPr/>
          </p:nvSpPr>
          <p:spPr bwMode="auto">
            <a:xfrm>
              <a:off x="1706563" y="4773613"/>
              <a:ext cx="1362075" cy="354012"/>
            </a:xfrm>
            <a:prstGeom prst="leftArrow">
              <a:avLst>
                <a:gd name="adj1" fmla="val 50000"/>
                <a:gd name="adj2" fmla="val 96188"/>
              </a:avLst>
            </a:prstGeom>
            <a:solidFill>
              <a:srgbClr val="3333CC"/>
            </a:solidFill>
            <a:ln w="9525">
              <a:solidFill>
                <a:schemeClr val="tx1"/>
              </a:solidFill>
              <a:miter lim="800000"/>
              <a:headEnd/>
              <a:tailEnd/>
            </a:ln>
          </p:spPr>
          <p:txBody>
            <a:bodyPr wrap="none" anchor="ctr"/>
            <a:lstStyle/>
            <a:p>
              <a:pPr algn="ctr"/>
              <a:r>
                <a:rPr lang="en-US" sz="1000" i="1">
                  <a:solidFill>
                    <a:schemeClr val="bg1"/>
                  </a:solidFill>
                </a:rPr>
                <a:t>Distributed network</a:t>
              </a:r>
            </a:p>
          </p:txBody>
        </p:sp>
        <p:sp>
          <p:nvSpPr>
            <p:cNvPr id="110610" name="AutoShape 15"/>
            <p:cNvSpPr>
              <a:spLocks noChangeArrowheads="1"/>
            </p:cNvSpPr>
            <p:nvPr/>
          </p:nvSpPr>
          <p:spPr bwMode="auto">
            <a:xfrm>
              <a:off x="4819650" y="4773613"/>
              <a:ext cx="1362075" cy="354012"/>
            </a:xfrm>
            <a:prstGeom prst="rightArrow">
              <a:avLst>
                <a:gd name="adj1" fmla="val 50000"/>
                <a:gd name="adj2" fmla="val 96188"/>
              </a:avLst>
            </a:prstGeom>
            <a:solidFill>
              <a:srgbClr val="3333CC"/>
            </a:solidFill>
            <a:ln w="9525">
              <a:solidFill>
                <a:schemeClr val="tx1"/>
              </a:solidFill>
              <a:miter lim="800000"/>
              <a:headEnd/>
              <a:tailEnd/>
            </a:ln>
          </p:spPr>
          <p:txBody>
            <a:bodyPr wrap="none" anchor="ctr"/>
            <a:lstStyle/>
            <a:p>
              <a:pPr algn="ctr"/>
              <a:r>
                <a:rPr lang="en-US" sz="1000" i="1">
                  <a:solidFill>
                    <a:schemeClr val="bg1"/>
                  </a:solidFill>
                </a:rPr>
                <a:t>Centralized network</a:t>
              </a:r>
            </a:p>
          </p:txBody>
        </p:sp>
        <p:sp>
          <p:nvSpPr>
            <p:cNvPr id="110611" name="Text Box 16"/>
            <p:cNvSpPr txBox="1">
              <a:spLocks noChangeArrowheads="1"/>
            </p:cNvSpPr>
            <p:nvPr/>
          </p:nvSpPr>
          <p:spPr bwMode="auto">
            <a:xfrm>
              <a:off x="1484312" y="4725988"/>
              <a:ext cx="253999" cy="472823"/>
            </a:xfrm>
            <a:prstGeom prst="rect">
              <a:avLst/>
            </a:prstGeom>
            <a:noFill/>
            <a:ln w="9525">
              <a:noFill/>
              <a:miter lim="800000"/>
              <a:headEnd/>
              <a:tailEnd/>
            </a:ln>
          </p:spPr>
          <p:txBody>
            <a:bodyPr>
              <a:spAutoFit/>
            </a:bodyPr>
            <a:lstStyle/>
            <a:p>
              <a:pPr algn="r"/>
              <a:r>
                <a:rPr lang="en-US" sz="1000"/>
                <a:t>0</a:t>
              </a:r>
            </a:p>
          </p:txBody>
        </p:sp>
        <p:sp>
          <p:nvSpPr>
            <p:cNvPr id="110612" name="Text Box 17"/>
            <p:cNvSpPr txBox="1">
              <a:spLocks noChangeArrowheads="1"/>
            </p:cNvSpPr>
            <p:nvPr/>
          </p:nvSpPr>
          <p:spPr bwMode="auto">
            <a:xfrm>
              <a:off x="1349375" y="4556127"/>
              <a:ext cx="253999" cy="472823"/>
            </a:xfrm>
            <a:prstGeom prst="rect">
              <a:avLst/>
            </a:prstGeom>
            <a:noFill/>
            <a:ln w="9525">
              <a:noFill/>
              <a:miter lim="800000"/>
              <a:headEnd/>
              <a:tailEnd/>
            </a:ln>
          </p:spPr>
          <p:txBody>
            <a:bodyPr>
              <a:spAutoFit/>
            </a:bodyPr>
            <a:lstStyle/>
            <a:p>
              <a:pPr algn="r"/>
              <a:r>
                <a:rPr lang="en-US" sz="1000"/>
                <a:t>0</a:t>
              </a: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40"/>
          <p:cNvSpPr>
            <a:spLocks noGrp="1" noChangeArrowheads="1"/>
          </p:cNvSpPr>
          <p:nvPr>
            <p:ph type="title"/>
          </p:nvPr>
        </p:nvSpPr>
        <p:spPr/>
        <p:txBody>
          <a:bodyPr/>
          <a:lstStyle/>
          <a:p>
            <a:pPr eaLnBrk="1" hangingPunct="1"/>
            <a:r>
              <a:rPr lang="en-US" b="1" smtClean="0">
                <a:latin typeface="Albertus Extra Bold"/>
              </a:rPr>
              <a:t>Capacity Location: Strategic analysis </a:t>
            </a:r>
            <a:br>
              <a:rPr lang="en-US" b="1" smtClean="0">
                <a:latin typeface="Albertus Extra Bold"/>
              </a:rPr>
            </a:br>
            <a:r>
              <a:rPr lang="en-US" b="1" smtClean="0">
                <a:latin typeface="Albertus Extra Bold"/>
              </a:rPr>
              <a:t>	</a:t>
            </a:r>
            <a:r>
              <a:rPr lang="en-US" smtClean="0"/>
              <a:t>Strategic role of a foreign location</a:t>
            </a:r>
          </a:p>
        </p:txBody>
      </p:sp>
      <p:sp>
        <p:nvSpPr>
          <p:cNvPr id="26627" name="Text Box 41"/>
          <p:cNvSpPr txBox="1">
            <a:spLocks noChangeArrowheads="1"/>
          </p:cNvSpPr>
          <p:nvPr/>
        </p:nvSpPr>
        <p:spPr bwMode="auto">
          <a:xfrm>
            <a:off x="220663" y="6327775"/>
            <a:ext cx="4781550" cy="228600"/>
          </a:xfrm>
          <a:prstGeom prst="rect">
            <a:avLst/>
          </a:prstGeom>
          <a:noFill/>
          <a:ln w="9525" algn="ctr">
            <a:noFill/>
            <a:prstDash val="dash"/>
            <a:miter lim="800000"/>
            <a:headEnd/>
            <a:tailEnd/>
          </a:ln>
        </p:spPr>
        <p:txBody>
          <a:bodyPr wrap="none">
            <a:spAutoFit/>
          </a:bodyPr>
          <a:lstStyle/>
          <a:p>
            <a:r>
              <a:rPr lang="en-US" sz="900" smtClean="0">
                <a:solidFill>
                  <a:srgbClr val="000000"/>
                </a:solidFill>
                <a:latin typeface="Arial" pitchFamily="34" charset="0"/>
              </a:rPr>
              <a:t>Adapted from Ferdows (1997) “Making the most of foreign factories. HBR, Mar-Apr, 73-88. </a:t>
            </a:r>
          </a:p>
        </p:txBody>
      </p:sp>
      <p:grpSp>
        <p:nvGrpSpPr>
          <p:cNvPr id="2" name="Group 11"/>
          <p:cNvGrpSpPr>
            <a:grpSpLocks/>
          </p:cNvGrpSpPr>
          <p:nvPr/>
        </p:nvGrpSpPr>
        <p:grpSpPr bwMode="auto">
          <a:xfrm>
            <a:off x="1201738" y="1908175"/>
            <a:ext cx="7747000" cy="3073400"/>
            <a:chOff x="757" y="1202"/>
            <a:chExt cx="4880" cy="1936"/>
          </a:xfrm>
        </p:grpSpPr>
        <p:sp>
          <p:nvSpPr>
            <p:cNvPr id="26692" name="Rectangle 9"/>
            <p:cNvSpPr>
              <a:spLocks noChangeArrowheads="1"/>
            </p:cNvSpPr>
            <p:nvPr/>
          </p:nvSpPr>
          <p:spPr bwMode="auto">
            <a:xfrm>
              <a:off x="757" y="1202"/>
              <a:ext cx="4880" cy="1936"/>
            </a:xfrm>
            <a:prstGeom prst="rect">
              <a:avLst/>
            </a:prstGeom>
            <a:solidFill>
              <a:srgbClr val="CCECFF"/>
            </a:solidFill>
            <a:ln w="9525">
              <a:noFill/>
              <a:miter lim="800000"/>
              <a:headEnd/>
              <a:tailEnd/>
            </a:ln>
          </p:spPr>
          <p:txBody>
            <a:bodyPr/>
            <a:lstStyle/>
            <a:p>
              <a:endParaRPr lang="en-US" sz="1200" smtClean="0">
                <a:solidFill>
                  <a:srgbClr val="000000"/>
                </a:solidFill>
                <a:latin typeface="Arial" pitchFamily="34" charset="0"/>
              </a:endParaRPr>
            </a:p>
          </p:txBody>
        </p:sp>
        <p:sp>
          <p:nvSpPr>
            <p:cNvPr id="26693" name="Rectangle 10"/>
            <p:cNvSpPr>
              <a:spLocks noChangeArrowheads="1"/>
            </p:cNvSpPr>
            <p:nvPr/>
          </p:nvSpPr>
          <p:spPr bwMode="auto">
            <a:xfrm>
              <a:off x="757" y="1202"/>
              <a:ext cx="4880" cy="1936"/>
            </a:xfrm>
            <a:prstGeom prst="rect">
              <a:avLst/>
            </a:prstGeom>
            <a:noFill/>
            <a:ln w="6" cap="rnd">
              <a:solidFill>
                <a:srgbClr val="000000"/>
              </a:solidFill>
              <a:miter lim="800000"/>
              <a:headEnd/>
              <a:tailEnd/>
            </a:ln>
          </p:spPr>
          <p:txBody>
            <a:bodyPr/>
            <a:lstStyle/>
            <a:p>
              <a:endParaRPr lang="en-US" sz="1200" smtClean="0">
                <a:solidFill>
                  <a:srgbClr val="000000"/>
                </a:solidFill>
                <a:latin typeface="Arial" pitchFamily="34" charset="0"/>
              </a:endParaRPr>
            </a:p>
          </p:txBody>
        </p:sp>
      </p:grpSp>
      <p:sp>
        <p:nvSpPr>
          <p:cNvPr id="26629" name="Line 12"/>
          <p:cNvSpPr>
            <a:spLocks noChangeShapeType="1"/>
          </p:cNvSpPr>
          <p:nvPr/>
        </p:nvSpPr>
        <p:spPr bwMode="auto">
          <a:xfrm flipV="1">
            <a:off x="3752850" y="1901825"/>
            <a:ext cx="1588" cy="3079750"/>
          </a:xfrm>
          <a:prstGeom prst="line">
            <a:avLst/>
          </a:prstGeom>
          <a:noFill/>
          <a:ln w="6" cap="rnd">
            <a:solidFill>
              <a:srgbClr val="000000"/>
            </a:solidFill>
            <a:round/>
            <a:headEnd/>
            <a:tailEnd/>
          </a:ln>
        </p:spPr>
        <p:txBody>
          <a:bodyPr/>
          <a:lstStyle/>
          <a:p>
            <a:endParaRPr lang="en-US" sz="1200" smtClean="0">
              <a:solidFill>
                <a:srgbClr val="000000"/>
              </a:solidFill>
              <a:latin typeface="Arial" pitchFamily="34" charset="0"/>
            </a:endParaRPr>
          </a:p>
        </p:txBody>
      </p:sp>
      <p:sp>
        <p:nvSpPr>
          <p:cNvPr id="26630" name="Line 13"/>
          <p:cNvSpPr>
            <a:spLocks noChangeShapeType="1"/>
          </p:cNvSpPr>
          <p:nvPr/>
        </p:nvSpPr>
        <p:spPr bwMode="auto">
          <a:xfrm flipV="1">
            <a:off x="6318250" y="1901825"/>
            <a:ext cx="1588" cy="3062288"/>
          </a:xfrm>
          <a:prstGeom prst="line">
            <a:avLst/>
          </a:prstGeom>
          <a:noFill/>
          <a:ln w="6" cap="rnd">
            <a:solidFill>
              <a:srgbClr val="000000"/>
            </a:solidFill>
            <a:round/>
            <a:headEnd/>
            <a:tailEnd/>
          </a:ln>
        </p:spPr>
        <p:txBody>
          <a:bodyPr/>
          <a:lstStyle/>
          <a:p>
            <a:endParaRPr lang="en-US" sz="1200" smtClean="0">
              <a:solidFill>
                <a:srgbClr val="000000"/>
              </a:solidFill>
              <a:latin typeface="Arial" pitchFamily="34" charset="0"/>
            </a:endParaRPr>
          </a:p>
        </p:txBody>
      </p:sp>
      <p:sp>
        <p:nvSpPr>
          <p:cNvPr id="26631" name="Line 14"/>
          <p:cNvSpPr>
            <a:spLocks noChangeShapeType="1"/>
          </p:cNvSpPr>
          <p:nvPr/>
        </p:nvSpPr>
        <p:spPr bwMode="auto">
          <a:xfrm>
            <a:off x="1203325" y="3425825"/>
            <a:ext cx="7734300" cy="1588"/>
          </a:xfrm>
          <a:prstGeom prst="line">
            <a:avLst/>
          </a:prstGeom>
          <a:noFill/>
          <a:ln w="6" cap="rnd">
            <a:solidFill>
              <a:srgbClr val="000000"/>
            </a:solidFill>
            <a:round/>
            <a:headEnd/>
            <a:tailEnd/>
          </a:ln>
        </p:spPr>
        <p:txBody>
          <a:bodyPr/>
          <a:lstStyle/>
          <a:p>
            <a:endParaRPr lang="en-US" sz="1200" smtClean="0">
              <a:solidFill>
                <a:srgbClr val="000000"/>
              </a:solidFill>
              <a:latin typeface="Arial" pitchFamily="34" charset="0"/>
            </a:endParaRPr>
          </a:p>
        </p:txBody>
      </p:sp>
      <p:sp>
        <p:nvSpPr>
          <p:cNvPr id="26632" name="Rectangle 15"/>
          <p:cNvSpPr>
            <a:spLocks noChangeArrowheads="1"/>
          </p:cNvSpPr>
          <p:nvPr/>
        </p:nvSpPr>
        <p:spPr bwMode="auto">
          <a:xfrm>
            <a:off x="1762125" y="1995488"/>
            <a:ext cx="1611313" cy="355600"/>
          </a:xfrm>
          <a:prstGeom prst="rect">
            <a:avLst/>
          </a:prstGeom>
          <a:noFill/>
          <a:ln w="9525">
            <a:noFill/>
            <a:miter lim="800000"/>
            <a:headEnd/>
            <a:tailEnd/>
          </a:ln>
        </p:spPr>
        <p:txBody>
          <a:bodyPr wrap="none" lIns="0" tIns="0" rIns="0" bIns="0">
            <a:spAutoFit/>
          </a:bodyPr>
          <a:lstStyle/>
          <a:p>
            <a:r>
              <a:rPr lang="en-US" sz="2000" smtClean="0">
                <a:solidFill>
                  <a:srgbClr val="3333CC"/>
                </a:solidFill>
                <a:latin typeface="Arial" pitchFamily="34" charset="0"/>
              </a:rPr>
              <a:t>Source plant</a:t>
            </a:r>
            <a:endParaRPr lang="en-US" sz="1200" smtClean="0">
              <a:solidFill>
                <a:srgbClr val="000000"/>
              </a:solidFill>
              <a:latin typeface="Arial" pitchFamily="34" charset="0"/>
            </a:endParaRPr>
          </a:p>
        </p:txBody>
      </p:sp>
      <p:sp>
        <p:nvSpPr>
          <p:cNvPr id="26633" name="Rectangle 16"/>
          <p:cNvSpPr>
            <a:spLocks noChangeArrowheads="1"/>
          </p:cNvSpPr>
          <p:nvPr/>
        </p:nvSpPr>
        <p:spPr bwMode="auto">
          <a:xfrm>
            <a:off x="1296988" y="2471738"/>
            <a:ext cx="111125"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26634" name="Rectangle 17"/>
          <p:cNvSpPr>
            <a:spLocks noChangeArrowheads="1"/>
          </p:cNvSpPr>
          <p:nvPr/>
        </p:nvSpPr>
        <p:spPr bwMode="auto">
          <a:xfrm>
            <a:off x="1435100" y="2471738"/>
            <a:ext cx="2309813"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Produces at low cost but with same </a:t>
            </a:r>
            <a:endParaRPr lang="en-US" sz="1200" smtClean="0">
              <a:solidFill>
                <a:srgbClr val="000000"/>
              </a:solidFill>
              <a:latin typeface="Arial" pitchFamily="34" charset="0"/>
            </a:endParaRPr>
          </a:p>
        </p:txBody>
      </p:sp>
      <p:sp>
        <p:nvSpPr>
          <p:cNvPr id="26635" name="Rectangle 18"/>
          <p:cNvSpPr>
            <a:spLocks noChangeArrowheads="1"/>
          </p:cNvSpPr>
          <p:nvPr/>
        </p:nvSpPr>
        <p:spPr bwMode="auto">
          <a:xfrm>
            <a:off x="1435100" y="2608263"/>
            <a:ext cx="2176463"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ability as best plant in the network</a:t>
            </a:r>
            <a:endParaRPr lang="en-US" sz="1200" smtClean="0">
              <a:solidFill>
                <a:srgbClr val="000000"/>
              </a:solidFill>
              <a:latin typeface="Arial" pitchFamily="34" charset="0"/>
            </a:endParaRPr>
          </a:p>
        </p:txBody>
      </p:sp>
      <p:sp>
        <p:nvSpPr>
          <p:cNvPr id="26636" name="Rectangle 19"/>
          <p:cNvSpPr>
            <a:spLocks noChangeArrowheads="1"/>
          </p:cNvSpPr>
          <p:nvPr/>
        </p:nvSpPr>
        <p:spPr bwMode="auto">
          <a:xfrm>
            <a:off x="1296988" y="2776538"/>
            <a:ext cx="111125"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26637" name="Rectangle 20"/>
          <p:cNvSpPr>
            <a:spLocks noChangeArrowheads="1"/>
          </p:cNvSpPr>
          <p:nvPr/>
        </p:nvSpPr>
        <p:spPr bwMode="auto">
          <a:xfrm>
            <a:off x="1435100" y="2776538"/>
            <a:ext cx="2536825"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Authority over procurement, production </a:t>
            </a:r>
            <a:endParaRPr lang="en-US" sz="1200" smtClean="0">
              <a:solidFill>
                <a:srgbClr val="000000"/>
              </a:solidFill>
              <a:latin typeface="Arial" pitchFamily="34" charset="0"/>
            </a:endParaRPr>
          </a:p>
        </p:txBody>
      </p:sp>
      <p:sp>
        <p:nvSpPr>
          <p:cNvPr id="26638" name="Rectangle 21"/>
          <p:cNvSpPr>
            <a:spLocks noChangeArrowheads="1"/>
          </p:cNvSpPr>
          <p:nvPr/>
        </p:nvSpPr>
        <p:spPr bwMode="auto">
          <a:xfrm>
            <a:off x="1435100" y="2913063"/>
            <a:ext cx="2433638"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planning, logistics, process &amp; product </a:t>
            </a:r>
            <a:endParaRPr lang="en-US" sz="1200" smtClean="0">
              <a:solidFill>
                <a:srgbClr val="000000"/>
              </a:solidFill>
              <a:latin typeface="Arial" pitchFamily="34" charset="0"/>
            </a:endParaRPr>
          </a:p>
        </p:txBody>
      </p:sp>
      <p:sp>
        <p:nvSpPr>
          <p:cNvPr id="26639" name="Rectangle 22"/>
          <p:cNvSpPr>
            <a:spLocks noChangeArrowheads="1"/>
          </p:cNvSpPr>
          <p:nvPr/>
        </p:nvSpPr>
        <p:spPr bwMode="auto">
          <a:xfrm>
            <a:off x="1435100" y="3051175"/>
            <a:ext cx="920750"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customization</a:t>
            </a:r>
            <a:endParaRPr lang="en-US" sz="1200" smtClean="0">
              <a:solidFill>
                <a:srgbClr val="000000"/>
              </a:solidFill>
              <a:latin typeface="Arial" pitchFamily="34" charset="0"/>
            </a:endParaRPr>
          </a:p>
        </p:txBody>
      </p:sp>
      <p:sp>
        <p:nvSpPr>
          <p:cNvPr id="26640" name="Rectangle 23"/>
          <p:cNvSpPr>
            <a:spLocks noChangeArrowheads="1"/>
          </p:cNvSpPr>
          <p:nvPr/>
        </p:nvSpPr>
        <p:spPr bwMode="auto">
          <a:xfrm>
            <a:off x="1711325" y="3508375"/>
            <a:ext cx="1790700" cy="355600"/>
          </a:xfrm>
          <a:prstGeom prst="rect">
            <a:avLst/>
          </a:prstGeom>
          <a:noFill/>
          <a:ln w="9525">
            <a:noFill/>
            <a:miter lim="800000"/>
            <a:headEnd/>
            <a:tailEnd/>
          </a:ln>
        </p:spPr>
        <p:txBody>
          <a:bodyPr wrap="none" lIns="0" tIns="0" rIns="0" bIns="0">
            <a:spAutoFit/>
          </a:bodyPr>
          <a:lstStyle/>
          <a:p>
            <a:r>
              <a:rPr lang="en-US" sz="2000" smtClean="0">
                <a:solidFill>
                  <a:srgbClr val="3333CC"/>
                </a:solidFill>
                <a:latin typeface="Arial" pitchFamily="34" charset="0"/>
              </a:rPr>
              <a:t>Offshore plant</a:t>
            </a:r>
            <a:endParaRPr lang="en-US" sz="1200" smtClean="0">
              <a:solidFill>
                <a:srgbClr val="000000"/>
              </a:solidFill>
              <a:latin typeface="Arial" pitchFamily="34" charset="0"/>
            </a:endParaRPr>
          </a:p>
        </p:txBody>
      </p:sp>
      <p:sp>
        <p:nvSpPr>
          <p:cNvPr id="26641" name="Rectangle 24"/>
          <p:cNvSpPr>
            <a:spLocks noChangeArrowheads="1"/>
          </p:cNvSpPr>
          <p:nvPr/>
        </p:nvSpPr>
        <p:spPr bwMode="auto">
          <a:xfrm>
            <a:off x="1330325" y="3984625"/>
            <a:ext cx="111125"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26642" name="Rectangle 25"/>
          <p:cNvSpPr>
            <a:spLocks noChangeArrowheads="1"/>
          </p:cNvSpPr>
          <p:nvPr/>
        </p:nvSpPr>
        <p:spPr bwMode="auto">
          <a:xfrm>
            <a:off x="1470025" y="3984625"/>
            <a:ext cx="2293938"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Produces specific items at low cost </a:t>
            </a:r>
            <a:endParaRPr lang="en-US" sz="1200" smtClean="0">
              <a:solidFill>
                <a:srgbClr val="000000"/>
              </a:solidFill>
              <a:latin typeface="Arial" pitchFamily="34" charset="0"/>
            </a:endParaRPr>
          </a:p>
        </p:txBody>
      </p:sp>
      <p:sp>
        <p:nvSpPr>
          <p:cNvPr id="26643" name="Rectangle 26"/>
          <p:cNvSpPr>
            <a:spLocks noChangeArrowheads="1"/>
          </p:cNvSpPr>
          <p:nvPr/>
        </p:nvSpPr>
        <p:spPr bwMode="auto">
          <a:xfrm>
            <a:off x="1470025" y="4121150"/>
            <a:ext cx="2500313"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and exports for further work or for sale.</a:t>
            </a:r>
            <a:endParaRPr lang="en-US" sz="1200" smtClean="0">
              <a:solidFill>
                <a:srgbClr val="000000"/>
              </a:solidFill>
              <a:latin typeface="Arial" pitchFamily="34" charset="0"/>
            </a:endParaRPr>
          </a:p>
        </p:txBody>
      </p:sp>
      <p:sp>
        <p:nvSpPr>
          <p:cNvPr id="26644" name="Rectangle 27"/>
          <p:cNvSpPr>
            <a:spLocks noChangeArrowheads="1"/>
          </p:cNvSpPr>
          <p:nvPr/>
        </p:nvSpPr>
        <p:spPr bwMode="auto">
          <a:xfrm>
            <a:off x="1330325" y="4289425"/>
            <a:ext cx="111125"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26645" name="Rectangle 28"/>
          <p:cNvSpPr>
            <a:spLocks noChangeArrowheads="1"/>
          </p:cNvSpPr>
          <p:nvPr/>
        </p:nvSpPr>
        <p:spPr bwMode="auto">
          <a:xfrm>
            <a:off x="1470025" y="4289425"/>
            <a:ext cx="2157413"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Minimal authority and investment.</a:t>
            </a:r>
            <a:endParaRPr lang="en-US" sz="1200" smtClean="0">
              <a:solidFill>
                <a:srgbClr val="000000"/>
              </a:solidFill>
              <a:latin typeface="Arial" pitchFamily="34" charset="0"/>
            </a:endParaRPr>
          </a:p>
        </p:txBody>
      </p:sp>
      <p:sp>
        <p:nvSpPr>
          <p:cNvPr id="26646" name="Rectangle 29"/>
          <p:cNvSpPr>
            <a:spLocks noChangeArrowheads="1"/>
          </p:cNvSpPr>
          <p:nvPr/>
        </p:nvSpPr>
        <p:spPr bwMode="auto">
          <a:xfrm>
            <a:off x="4433888" y="1995488"/>
            <a:ext cx="1358900" cy="355600"/>
          </a:xfrm>
          <a:prstGeom prst="rect">
            <a:avLst/>
          </a:prstGeom>
          <a:noFill/>
          <a:ln w="9525">
            <a:noFill/>
            <a:miter lim="800000"/>
            <a:headEnd/>
            <a:tailEnd/>
          </a:ln>
        </p:spPr>
        <p:txBody>
          <a:bodyPr wrap="none" lIns="0" tIns="0" rIns="0" bIns="0">
            <a:spAutoFit/>
          </a:bodyPr>
          <a:lstStyle/>
          <a:p>
            <a:r>
              <a:rPr lang="en-US" sz="2000" smtClean="0">
                <a:solidFill>
                  <a:srgbClr val="3333CC"/>
                </a:solidFill>
                <a:latin typeface="Arial" pitchFamily="34" charset="0"/>
              </a:rPr>
              <a:t>Lead plant</a:t>
            </a:r>
            <a:endParaRPr lang="en-US" sz="1200" smtClean="0">
              <a:solidFill>
                <a:srgbClr val="000000"/>
              </a:solidFill>
              <a:latin typeface="Arial" pitchFamily="34" charset="0"/>
            </a:endParaRPr>
          </a:p>
        </p:txBody>
      </p:sp>
      <p:sp>
        <p:nvSpPr>
          <p:cNvPr id="26647" name="Rectangle 30"/>
          <p:cNvSpPr>
            <a:spLocks noChangeArrowheads="1"/>
          </p:cNvSpPr>
          <p:nvPr/>
        </p:nvSpPr>
        <p:spPr bwMode="auto">
          <a:xfrm>
            <a:off x="3846513" y="2471738"/>
            <a:ext cx="111125"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26648" name="Rectangle 31"/>
          <p:cNvSpPr>
            <a:spLocks noChangeArrowheads="1"/>
          </p:cNvSpPr>
          <p:nvPr/>
        </p:nvSpPr>
        <p:spPr bwMode="auto">
          <a:xfrm>
            <a:off x="3986213" y="2471738"/>
            <a:ext cx="2305050"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Global hub for product and process </a:t>
            </a:r>
            <a:endParaRPr lang="en-US" sz="1200" smtClean="0">
              <a:solidFill>
                <a:srgbClr val="000000"/>
              </a:solidFill>
              <a:latin typeface="Arial" pitchFamily="34" charset="0"/>
            </a:endParaRPr>
          </a:p>
        </p:txBody>
      </p:sp>
      <p:sp>
        <p:nvSpPr>
          <p:cNvPr id="26649" name="Rectangle 32"/>
          <p:cNvSpPr>
            <a:spLocks noChangeArrowheads="1"/>
          </p:cNvSpPr>
          <p:nvPr/>
        </p:nvSpPr>
        <p:spPr bwMode="auto">
          <a:xfrm>
            <a:off x="3986213" y="2608263"/>
            <a:ext cx="1724025"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knowledge and innovation.</a:t>
            </a:r>
            <a:endParaRPr lang="en-US" sz="1200" smtClean="0">
              <a:solidFill>
                <a:srgbClr val="000000"/>
              </a:solidFill>
              <a:latin typeface="Arial" pitchFamily="34" charset="0"/>
            </a:endParaRPr>
          </a:p>
        </p:txBody>
      </p:sp>
      <p:sp>
        <p:nvSpPr>
          <p:cNvPr id="26650" name="Rectangle 33"/>
          <p:cNvSpPr>
            <a:spLocks noChangeArrowheads="1"/>
          </p:cNvSpPr>
          <p:nvPr/>
        </p:nvSpPr>
        <p:spPr bwMode="auto">
          <a:xfrm>
            <a:off x="3846513" y="2776538"/>
            <a:ext cx="111125"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26651" name="Rectangle 34"/>
          <p:cNvSpPr>
            <a:spLocks noChangeArrowheads="1"/>
          </p:cNvSpPr>
          <p:nvPr/>
        </p:nvSpPr>
        <p:spPr bwMode="auto">
          <a:xfrm>
            <a:off x="3986213" y="2776538"/>
            <a:ext cx="2416175"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Full authority over all activities.  Taps </a:t>
            </a:r>
            <a:endParaRPr lang="en-US" sz="1200" smtClean="0">
              <a:solidFill>
                <a:srgbClr val="000000"/>
              </a:solidFill>
              <a:latin typeface="Arial" pitchFamily="34" charset="0"/>
            </a:endParaRPr>
          </a:p>
        </p:txBody>
      </p:sp>
      <p:sp>
        <p:nvSpPr>
          <p:cNvPr id="26652" name="Rectangle 35"/>
          <p:cNvSpPr>
            <a:spLocks noChangeArrowheads="1"/>
          </p:cNvSpPr>
          <p:nvPr/>
        </p:nvSpPr>
        <p:spPr bwMode="auto">
          <a:xfrm>
            <a:off x="3986213" y="2913063"/>
            <a:ext cx="2147887"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into local skills and knowledge to </a:t>
            </a:r>
            <a:endParaRPr lang="en-US" sz="1200" smtClean="0">
              <a:solidFill>
                <a:srgbClr val="000000"/>
              </a:solidFill>
              <a:latin typeface="Arial" pitchFamily="34" charset="0"/>
            </a:endParaRPr>
          </a:p>
        </p:txBody>
      </p:sp>
      <p:sp>
        <p:nvSpPr>
          <p:cNvPr id="26653" name="Rectangle 36"/>
          <p:cNvSpPr>
            <a:spLocks noChangeArrowheads="1"/>
          </p:cNvSpPr>
          <p:nvPr/>
        </p:nvSpPr>
        <p:spPr bwMode="auto">
          <a:xfrm>
            <a:off x="3986213" y="3051175"/>
            <a:ext cx="1076325"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initiate company</a:t>
            </a:r>
            <a:endParaRPr lang="en-US" sz="1200" smtClean="0">
              <a:solidFill>
                <a:srgbClr val="000000"/>
              </a:solidFill>
              <a:latin typeface="Arial" pitchFamily="34" charset="0"/>
            </a:endParaRPr>
          </a:p>
        </p:txBody>
      </p:sp>
      <p:sp>
        <p:nvSpPr>
          <p:cNvPr id="26654" name="Rectangle 37"/>
          <p:cNvSpPr>
            <a:spLocks noChangeArrowheads="1"/>
          </p:cNvSpPr>
          <p:nvPr/>
        </p:nvSpPr>
        <p:spPr bwMode="auto">
          <a:xfrm>
            <a:off x="4913313" y="3051175"/>
            <a:ext cx="109537"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26655" name="Rectangle 38"/>
          <p:cNvSpPr>
            <a:spLocks noChangeArrowheads="1"/>
          </p:cNvSpPr>
          <p:nvPr/>
        </p:nvSpPr>
        <p:spPr bwMode="auto">
          <a:xfrm>
            <a:off x="4956175" y="3051175"/>
            <a:ext cx="1069975"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wide innovation.</a:t>
            </a:r>
            <a:endParaRPr lang="en-US" sz="1200" smtClean="0">
              <a:solidFill>
                <a:srgbClr val="000000"/>
              </a:solidFill>
              <a:latin typeface="Arial" pitchFamily="34" charset="0"/>
            </a:endParaRPr>
          </a:p>
        </p:txBody>
      </p:sp>
      <p:sp>
        <p:nvSpPr>
          <p:cNvPr id="26656" name="Rectangle 39"/>
          <p:cNvSpPr>
            <a:spLocks noChangeArrowheads="1"/>
          </p:cNvSpPr>
          <p:nvPr/>
        </p:nvSpPr>
        <p:spPr bwMode="auto">
          <a:xfrm>
            <a:off x="4278313" y="3508375"/>
            <a:ext cx="1701800" cy="355600"/>
          </a:xfrm>
          <a:prstGeom prst="rect">
            <a:avLst/>
          </a:prstGeom>
          <a:noFill/>
          <a:ln w="9525">
            <a:noFill/>
            <a:miter lim="800000"/>
            <a:headEnd/>
            <a:tailEnd/>
          </a:ln>
        </p:spPr>
        <p:txBody>
          <a:bodyPr wrap="none" lIns="0" tIns="0" rIns="0" bIns="0">
            <a:spAutoFit/>
          </a:bodyPr>
          <a:lstStyle/>
          <a:p>
            <a:r>
              <a:rPr lang="en-US" sz="2000" smtClean="0">
                <a:solidFill>
                  <a:srgbClr val="3333CC"/>
                </a:solidFill>
                <a:latin typeface="Arial" pitchFamily="34" charset="0"/>
              </a:rPr>
              <a:t>Outpost plant</a:t>
            </a:r>
            <a:endParaRPr lang="en-US" sz="1200" smtClean="0">
              <a:solidFill>
                <a:srgbClr val="000000"/>
              </a:solidFill>
              <a:latin typeface="Arial" pitchFamily="34" charset="0"/>
            </a:endParaRPr>
          </a:p>
        </p:txBody>
      </p:sp>
      <p:sp>
        <p:nvSpPr>
          <p:cNvPr id="26657" name="Rectangle 40"/>
          <p:cNvSpPr>
            <a:spLocks noChangeArrowheads="1"/>
          </p:cNvSpPr>
          <p:nvPr/>
        </p:nvSpPr>
        <p:spPr bwMode="auto">
          <a:xfrm>
            <a:off x="3856038" y="3984625"/>
            <a:ext cx="111125"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26658" name="Rectangle 41"/>
          <p:cNvSpPr>
            <a:spLocks noChangeArrowheads="1"/>
          </p:cNvSpPr>
          <p:nvPr/>
        </p:nvSpPr>
        <p:spPr bwMode="auto">
          <a:xfrm>
            <a:off x="3994150" y="3984625"/>
            <a:ext cx="2339975"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Primary role is to collect information </a:t>
            </a:r>
            <a:endParaRPr lang="en-US" sz="1200" smtClean="0">
              <a:solidFill>
                <a:srgbClr val="000000"/>
              </a:solidFill>
              <a:latin typeface="Arial" pitchFamily="34" charset="0"/>
            </a:endParaRPr>
          </a:p>
        </p:txBody>
      </p:sp>
      <p:sp>
        <p:nvSpPr>
          <p:cNvPr id="26659" name="Rectangle 42"/>
          <p:cNvSpPr>
            <a:spLocks noChangeArrowheads="1"/>
          </p:cNvSpPr>
          <p:nvPr/>
        </p:nvSpPr>
        <p:spPr bwMode="auto">
          <a:xfrm>
            <a:off x="3994150" y="4121150"/>
            <a:ext cx="2487613"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from advanced suppliers, competitors, </a:t>
            </a:r>
            <a:endParaRPr lang="en-US" sz="1200" smtClean="0">
              <a:solidFill>
                <a:srgbClr val="000000"/>
              </a:solidFill>
              <a:latin typeface="Arial" pitchFamily="34" charset="0"/>
            </a:endParaRPr>
          </a:p>
        </p:txBody>
      </p:sp>
      <p:sp>
        <p:nvSpPr>
          <p:cNvPr id="26660" name="Rectangle 43"/>
          <p:cNvSpPr>
            <a:spLocks noChangeArrowheads="1"/>
          </p:cNvSpPr>
          <p:nvPr/>
        </p:nvSpPr>
        <p:spPr bwMode="auto">
          <a:xfrm>
            <a:off x="3994150" y="4259263"/>
            <a:ext cx="1846263"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research labs, or customers.</a:t>
            </a:r>
            <a:endParaRPr lang="en-US" sz="1200" smtClean="0">
              <a:solidFill>
                <a:srgbClr val="000000"/>
              </a:solidFill>
              <a:latin typeface="Arial" pitchFamily="34" charset="0"/>
            </a:endParaRPr>
          </a:p>
        </p:txBody>
      </p:sp>
      <p:sp>
        <p:nvSpPr>
          <p:cNvPr id="26661" name="Rectangle 44"/>
          <p:cNvSpPr>
            <a:spLocks noChangeArrowheads="1"/>
          </p:cNvSpPr>
          <p:nvPr/>
        </p:nvSpPr>
        <p:spPr bwMode="auto">
          <a:xfrm>
            <a:off x="3856038" y="4427538"/>
            <a:ext cx="111125"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26662" name="Rectangle 45"/>
          <p:cNvSpPr>
            <a:spLocks noChangeArrowheads="1"/>
          </p:cNvSpPr>
          <p:nvPr/>
        </p:nvSpPr>
        <p:spPr bwMode="auto">
          <a:xfrm>
            <a:off x="3994150" y="4427538"/>
            <a:ext cx="2386013"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Secondary role as offshore or server.</a:t>
            </a:r>
            <a:endParaRPr lang="en-US" sz="1200" smtClean="0">
              <a:solidFill>
                <a:srgbClr val="000000"/>
              </a:solidFill>
              <a:latin typeface="Arial" pitchFamily="34" charset="0"/>
            </a:endParaRPr>
          </a:p>
        </p:txBody>
      </p:sp>
      <p:sp>
        <p:nvSpPr>
          <p:cNvPr id="26663" name="Rectangle 46"/>
          <p:cNvSpPr>
            <a:spLocks noChangeArrowheads="1"/>
          </p:cNvSpPr>
          <p:nvPr/>
        </p:nvSpPr>
        <p:spPr bwMode="auto">
          <a:xfrm>
            <a:off x="6946900" y="3508375"/>
            <a:ext cx="1554163" cy="355600"/>
          </a:xfrm>
          <a:prstGeom prst="rect">
            <a:avLst/>
          </a:prstGeom>
          <a:noFill/>
          <a:ln w="9525">
            <a:noFill/>
            <a:miter lim="800000"/>
            <a:headEnd/>
            <a:tailEnd/>
          </a:ln>
        </p:spPr>
        <p:txBody>
          <a:bodyPr wrap="none" lIns="0" tIns="0" rIns="0" bIns="0">
            <a:spAutoFit/>
          </a:bodyPr>
          <a:lstStyle/>
          <a:p>
            <a:r>
              <a:rPr lang="en-US" sz="2000" smtClean="0">
                <a:solidFill>
                  <a:srgbClr val="3333CC"/>
                </a:solidFill>
                <a:latin typeface="Arial" pitchFamily="34" charset="0"/>
              </a:rPr>
              <a:t>Server plant</a:t>
            </a:r>
            <a:endParaRPr lang="en-US" sz="1200" smtClean="0">
              <a:solidFill>
                <a:srgbClr val="000000"/>
              </a:solidFill>
              <a:latin typeface="Arial" pitchFamily="34" charset="0"/>
            </a:endParaRPr>
          </a:p>
        </p:txBody>
      </p:sp>
      <p:sp>
        <p:nvSpPr>
          <p:cNvPr id="26664" name="Rectangle 47"/>
          <p:cNvSpPr>
            <a:spLocks noChangeArrowheads="1"/>
          </p:cNvSpPr>
          <p:nvPr/>
        </p:nvSpPr>
        <p:spPr bwMode="auto">
          <a:xfrm>
            <a:off x="6453188" y="3984625"/>
            <a:ext cx="111125"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26665" name="Rectangle 48"/>
          <p:cNvSpPr>
            <a:spLocks noChangeArrowheads="1"/>
          </p:cNvSpPr>
          <p:nvPr/>
        </p:nvSpPr>
        <p:spPr bwMode="auto">
          <a:xfrm>
            <a:off x="6592888" y="3984625"/>
            <a:ext cx="2222500"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Serves specific regional market to </a:t>
            </a:r>
            <a:endParaRPr lang="en-US" sz="1200" smtClean="0">
              <a:solidFill>
                <a:srgbClr val="000000"/>
              </a:solidFill>
              <a:latin typeface="Arial" pitchFamily="34" charset="0"/>
            </a:endParaRPr>
          </a:p>
        </p:txBody>
      </p:sp>
      <p:sp>
        <p:nvSpPr>
          <p:cNvPr id="26666" name="Rectangle 49"/>
          <p:cNvSpPr>
            <a:spLocks noChangeArrowheads="1"/>
          </p:cNvSpPr>
          <p:nvPr/>
        </p:nvSpPr>
        <p:spPr bwMode="auto">
          <a:xfrm>
            <a:off x="6592888" y="4121150"/>
            <a:ext cx="2316162"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overcome tariffs, taxes, logistics, or </a:t>
            </a:r>
            <a:endParaRPr lang="en-US" sz="1200" smtClean="0">
              <a:solidFill>
                <a:srgbClr val="000000"/>
              </a:solidFill>
              <a:latin typeface="Arial" pitchFamily="34" charset="0"/>
            </a:endParaRPr>
          </a:p>
        </p:txBody>
      </p:sp>
      <p:sp>
        <p:nvSpPr>
          <p:cNvPr id="26667" name="Rectangle 50"/>
          <p:cNvSpPr>
            <a:spLocks noChangeArrowheads="1"/>
          </p:cNvSpPr>
          <p:nvPr/>
        </p:nvSpPr>
        <p:spPr bwMode="auto">
          <a:xfrm>
            <a:off x="6592888" y="4259263"/>
            <a:ext cx="492125"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foreign</a:t>
            </a:r>
            <a:endParaRPr lang="en-US" sz="1200" smtClean="0">
              <a:solidFill>
                <a:srgbClr val="000000"/>
              </a:solidFill>
              <a:latin typeface="Arial" pitchFamily="34" charset="0"/>
            </a:endParaRPr>
          </a:p>
        </p:txBody>
      </p:sp>
      <p:sp>
        <p:nvSpPr>
          <p:cNvPr id="26668" name="Rectangle 51"/>
          <p:cNvSpPr>
            <a:spLocks noChangeArrowheads="1"/>
          </p:cNvSpPr>
          <p:nvPr/>
        </p:nvSpPr>
        <p:spPr bwMode="auto">
          <a:xfrm>
            <a:off x="6986588" y="4259263"/>
            <a:ext cx="109537"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26669" name="Rectangle 52"/>
          <p:cNvSpPr>
            <a:spLocks noChangeArrowheads="1"/>
          </p:cNvSpPr>
          <p:nvPr/>
        </p:nvSpPr>
        <p:spPr bwMode="auto">
          <a:xfrm>
            <a:off x="7029450" y="4259263"/>
            <a:ext cx="973138"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exchange risk.</a:t>
            </a:r>
            <a:endParaRPr lang="en-US" sz="1200" smtClean="0">
              <a:solidFill>
                <a:srgbClr val="000000"/>
              </a:solidFill>
              <a:latin typeface="Arial" pitchFamily="34" charset="0"/>
            </a:endParaRPr>
          </a:p>
        </p:txBody>
      </p:sp>
      <p:sp>
        <p:nvSpPr>
          <p:cNvPr id="26670" name="Rectangle 53"/>
          <p:cNvSpPr>
            <a:spLocks noChangeArrowheads="1"/>
          </p:cNvSpPr>
          <p:nvPr/>
        </p:nvSpPr>
        <p:spPr bwMode="auto">
          <a:xfrm>
            <a:off x="6453188" y="4427538"/>
            <a:ext cx="111125"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26671" name="Rectangle 54"/>
          <p:cNvSpPr>
            <a:spLocks noChangeArrowheads="1"/>
          </p:cNvSpPr>
          <p:nvPr/>
        </p:nvSpPr>
        <p:spPr bwMode="auto">
          <a:xfrm>
            <a:off x="6592888" y="4427538"/>
            <a:ext cx="2066925"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Limited authority to make minor </a:t>
            </a:r>
            <a:endParaRPr lang="en-US" sz="1200" smtClean="0">
              <a:solidFill>
                <a:srgbClr val="000000"/>
              </a:solidFill>
              <a:latin typeface="Arial" pitchFamily="34" charset="0"/>
            </a:endParaRPr>
          </a:p>
        </p:txBody>
      </p:sp>
      <p:sp>
        <p:nvSpPr>
          <p:cNvPr id="26672" name="Rectangle 55"/>
          <p:cNvSpPr>
            <a:spLocks noChangeArrowheads="1"/>
          </p:cNvSpPr>
          <p:nvPr/>
        </p:nvSpPr>
        <p:spPr bwMode="auto">
          <a:xfrm>
            <a:off x="6592888" y="4565650"/>
            <a:ext cx="2241550"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modifications to fit local conditions.</a:t>
            </a:r>
            <a:endParaRPr lang="en-US" sz="1200" smtClean="0">
              <a:solidFill>
                <a:srgbClr val="000000"/>
              </a:solidFill>
              <a:latin typeface="Arial" pitchFamily="34" charset="0"/>
            </a:endParaRPr>
          </a:p>
        </p:txBody>
      </p:sp>
      <p:sp>
        <p:nvSpPr>
          <p:cNvPr id="26673" name="Rectangle 56"/>
          <p:cNvSpPr>
            <a:spLocks noChangeArrowheads="1"/>
          </p:cNvSpPr>
          <p:nvPr/>
        </p:nvSpPr>
        <p:spPr bwMode="auto">
          <a:xfrm>
            <a:off x="6729413" y="1995488"/>
            <a:ext cx="2084387" cy="355600"/>
          </a:xfrm>
          <a:prstGeom prst="rect">
            <a:avLst/>
          </a:prstGeom>
          <a:noFill/>
          <a:ln w="9525">
            <a:noFill/>
            <a:miter lim="800000"/>
            <a:headEnd/>
            <a:tailEnd/>
          </a:ln>
        </p:spPr>
        <p:txBody>
          <a:bodyPr wrap="none" lIns="0" tIns="0" rIns="0" bIns="0">
            <a:spAutoFit/>
          </a:bodyPr>
          <a:lstStyle/>
          <a:p>
            <a:r>
              <a:rPr lang="en-US" sz="2000" smtClean="0">
                <a:solidFill>
                  <a:srgbClr val="3333CC"/>
                </a:solidFill>
                <a:latin typeface="Arial" pitchFamily="34" charset="0"/>
              </a:rPr>
              <a:t>Contributor plant</a:t>
            </a:r>
            <a:endParaRPr lang="en-US" sz="1200" smtClean="0">
              <a:solidFill>
                <a:srgbClr val="000000"/>
              </a:solidFill>
              <a:latin typeface="Arial" pitchFamily="34" charset="0"/>
            </a:endParaRPr>
          </a:p>
        </p:txBody>
      </p:sp>
      <p:sp>
        <p:nvSpPr>
          <p:cNvPr id="26674" name="Rectangle 57"/>
          <p:cNvSpPr>
            <a:spLocks noChangeArrowheads="1"/>
          </p:cNvSpPr>
          <p:nvPr/>
        </p:nvSpPr>
        <p:spPr bwMode="auto">
          <a:xfrm>
            <a:off x="6453188" y="2471738"/>
            <a:ext cx="111125"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26675" name="Rectangle 58"/>
          <p:cNvSpPr>
            <a:spLocks noChangeArrowheads="1"/>
          </p:cNvSpPr>
          <p:nvPr/>
        </p:nvSpPr>
        <p:spPr bwMode="auto">
          <a:xfrm>
            <a:off x="6592888" y="2471738"/>
            <a:ext cx="2301875"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Serves specific regional market but </a:t>
            </a:r>
            <a:endParaRPr lang="en-US" sz="1200" smtClean="0">
              <a:solidFill>
                <a:srgbClr val="000000"/>
              </a:solidFill>
              <a:latin typeface="Arial" pitchFamily="34" charset="0"/>
            </a:endParaRPr>
          </a:p>
        </p:txBody>
      </p:sp>
      <p:sp>
        <p:nvSpPr>
          <p:cNvPr id="26676" name="Rectangle 59"/>
          <p:cNvSpPr>
            <a:spLocks noChangeArrowheads="1"/>
          </p:cNvSpPr>
          <p:nvPr/>
        </p:nvSpPr>
        <p:spPr bwMode="auto">
          <a:xfrm>
            <a:off x="6592888" y="2608263"/>
            <a:ext cx="2459037"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competes with other plants in network </a:t>
            </a:r>
            <a:endParaRPr lang="en-US" sz="1200" smtClean="0">
              <a:solidFill>
                <a:srgbClr val="000000"/>
              </a:solidFill>
              <a:latin typeface="Arial" pitchFamily="34" charset="0"/>
            </a:endParaRPr>
          </a:p>
        </p:txBody>
      </p:sp>
      <p:sp>
        <p:nvSpPr>
          <p:cNvPr id="26677" name="Rectangle 60"/>
          <p:cNvSpPr>
            <a:spLocks noChangeArrowheads="1"/>
          </p:cNvSpPr>
          <p:nvPr/>
        </p:nvSpPr>
        <p:spPr bwMode="auto">
          <a:xfrm>
            <a:off x="6592888" y="2746375"/>
            <a:ext cx="1993900"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for new processes or products.</a:t>
            </a:r>
            <a:endParaRPr lang="en-US" sz="1200" smtClean="0">
              <a:solidFill>
                <a:srgbClr val="000000"/>
              </a:solidFill>
              <a:latin typeface="Arial" pitchFamily="34" charset="0"/>
            </a:endParaRPr>
          </a:p>
        </p:txBody>
      </p:sp>
      <p:sp>
        <p:nvSpPr>
          <p:cNvPr id="26678" name="Rectangle 61"/>
          <p:cNvSpPr>
            <a:spLocks noChangeArrowheads="1"/>
          </p:cNvSpPr>
          <p:nvPr/>
        </p:nvSpPr>
        <p:spPr bwMode="auto">
          <a:xfrm>
            <a:off x="6453188" y="2913063"/>
            <a:ext cx="111125"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26679" name="Rectangle 62"/>
          <p:cNvSpPr>
            <a:spLocks noChangeArrowheads="1"/>
          </p:cNvSpPr>
          <p:nvPr/>
        </p:nvSpPr>
        <p:spPr bwMode="auto">
          <a:xfrm>
            <a:off x="6592888" y="2913063"/>
            <a:ext cx="2286000"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Authority over product and process </a:t>
            </a:r>
            <a:endParaRPr lang="en-US" sz="1200" smtClean="0">
              <a:solidFill>
                <a:srgbClr val="000000"/>
              </a:solidFill>
              <a:latin typeface="Arial" pitchFamily="34" charset="0"/>
            </a:endParaRPr>
          </a:p>
        </p:txBody>
      </p:sp>
      <p:sp>
        <p:nvSpPr>
          <p:cNvPr id="26680" name="Rectangle 63"/>
          <p:cNvSpPr>
            <a:spLocks noChangeArrowheads="1"/>
          </p:cNvSpPr>
          <p:nvPr/>
        </p:nvSpPr>
        <p:spPr bwMode="auto">
          <a:xfrm>
            <a:off x="6592888" y="3051175"/>
            <a:ext cx="2546350"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development as well as supplier choice.</a:t>
            </a:r>
            <a:endParaRPr lang="en-US" sz="1200" smtClean="0">
              <a:solidFill>
                <a:srgbClr val="000000"/>
              </a:solidFill>
              <a:latin typeface="Arial" pitchFamily="34" charset="0"/>
            </a:endParaRPr>
          </a:p>
        </p:txBody>
      </p:sp>
      <p:sp>
        <p:nvSpPr>
          <p:cNvPr id="26681" name="Rectangle 64"/>
          <p:cNvSpPr>
            <a:spLocks noChangeArrowheads="1"/>
          </p:cNvSpPr>
          <p:nvPr/>
        </p:nvSpPr>
        <p:spPr bwMode="auto">
          <a:xfrm>
            <a:off x="2501900" y="5776913"/>
            <a:ext cx="4554538" cy="215900"/>
          </a:xfrm>
          <a:prstGeom prst="rect">
            <a:avLst/>
          </a:prstGeom>
          <a:noFill/>
          <a:ln w="9525">
            <a:noFill/>
            <a:miter lim="800000"/>
            <a:headEnd/>
            <a:tailEnd/>
          </a:ln>
        </p:spPr>
        <p:txBody>
          <a:bodyPr wrap="none" lIns="0" tIns="0" rIns="0" bIns="0">
            <a:spAutoFit/>
          </a:bodyPr>
          <a:lstStyle/>
          <a:p>
            <a:r>
              <a:rPr lang="en-US" sz="1400" b="1" smtClean="0">
                <a:solidFill>
                  <a:srgbClr val="FF0000"/>
                </a:solidFill>
                <a:latin typeface="Arial" pitchFamily="34" charset="0"/>
              </a:rPr>
              <a:t>What is the primary strategic reason for the location?</a:t>
            </a:r>
            <a:endParaRPr lang="en-US" sz="1200" smtClean="0">
              <a:solidFill>
                <a:srgbClr val="FF0000"/>
              </a:solidFill>
              <a:latin typeface="Arial" pitchFamily="34" charset="0"/>
            </a:endParaRPr>
          </a:p>
        </p:txBody>
      </p:sp>
      <p:sp>
        <p:nvSpPr>
          <p:cNvPr id="26682" name="Rectangle 65"/>
          <p:cNvSpPr>
            <a:spLocks noChangeArrowheads="1"/>
          </p:cNvSpPr>
          <p:nvPr/>
        </p:nvSpPr>
        <p:spPr bwMode="auto">
          <a:xfrm>
            <a:off x="1457325" y="5073650"/>
            <a:ext cx="1082675" cy="219075"/>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rPr>
              <a:t>Access to low</a:t>
            </a:r>
          </a:p>
        </p:txBody>
      </p:sp>
      <p:sp>
        <p:nvSpPr>
          <p:cNvPr id="26683" name="Rectangle 66"/>
          <p:cNvSpPr>
            <a:spLocks noChangeArrowheads="1"/>
          </p:cNvSpPr>
          <p:nvPr/>
        </p:nvSpPr>
        <p:spPr bwMode="auto">
          <a:xfrm>
            <a:off x="2414588" y="5073650"/>
            <a:ext cx="128587" cy="219075"/>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rPr>
              <a:t>-</a:t>
            </a:r>
          </a:p>
        </p:txBody>
      </p:sp>
      <p:sp>
        <p:nvSpPr>
          <p:cNvPr id="26684" name="Rectangle 67"/>
          <p:cNvSpPr>
            <a:spLocks noChangeArrowheads="1"/>
          </p:cNvSpPr>
          <p:nvPr/>
        </p:nvSpPr>
        <p:spPr bwMode="auto">
          <a:xfrm>
            <a:off x="2468563" y="5073650"/>
            <a:ext cx="1195387" cy="219075"/>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rPr>
              <a:t>cost production</a:t>
            </a:r>
          </a:p>
        </p:txBody>
      </p:sp>
      <p:sp>
        <p:nvSpPr>
          <p:cNvPr id="26685" name="Rectangle 68"/>
          <p:cNvSpPr>
            <a:spLocks noChangeArrowheads="1"/>
          </p:cNvSpPr>
          <p:nvPr/>
        </p:nvSpPr>
        <p:spPr bwMode="auto">
          <a:xfrm>
            <a:off x="3943350" y="5073650"/>
            <a:ext cx="2351088" cy="219075"/>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rPr>
              <a:t>Access to skills and knowledge</a:t>
            </a:r>
          </a:p>
        </p:txBody>
      </p:sp>
      <p:sp>
        <p:nvSpPr>
          <p:cNvPr id="26686" name="Rectangle 69"/>
          <p:cNvSpPr>
            <a:spLocks noChangeArrowheads="1"/>
          </p:cNvSpPr>
          <p:nvPr/>
        </p:nvSpPr>
        <p:spPr bwMode="auto">
          <a:xfrm>
            <a:off x="6992938" y="5073650"/>
            <a:ext cx="1343025" cy="219075"/>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rPr>
              <a:t>Access to market</a:t>
            </a:r>
          </a:p>
        </p:txBody>
      </p:sp>
      <p:sp>
        <p:nvSpPr>
          <p:cNvPr id="26687" name="Rectangle 73"/>
          <p:cNvSpPr>
            <a:spLocks noChangeArrowheads="1"/>
          </p:cNvSpPr>
          <p:nvPr/>
        </p:nvSpPr>
        <p:spPr bwMode="auto">
          <a:xfrm>
            <a:off x="177800" y="4830763"/>
            <a:ext cx="1055688" cy="219075"/>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rPr>
              <a:t>Narrow &amp; low</a:t>
            </a:r>
          </a:p>
        </p:txBody>
      </p:sp>
      <p:sp>
        <p:nvSpPr>
          <p:cNvPr id="26688" name="Rectangle 74"/>
          <p:cNvSpPr>
            <a:spLocks noChangeArrowheads="1"/>
          </p:cNvSpPr>
          <p:nvPr/>
        </p:nvSpPr>
        <p:spPr bwMode="auto">
          <a:xfrm>
            <a:off x="212725" y="1965325"/>
            <a:ext cx="1028700" cy="219075"/>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rPr>
              <a:t>Broad &amp; high</a:t>
            </a:r>
          </a:p>
        </p:txBody>
      </p:sp>
      <p:sp>
        <p:nvSpPr>
          <p:cNvPr id="26689" name="Right Brace 76"/>
          <p:cNvSpPr>
            <a:spLocks/>
          </p:cNvSpPr>
          <p:nvPr/>
        </p:nvSpPr>
        <p:spPr bwMode="auto">
          <a:xfrm rot="5400000">
            <a:off x="4548981" y="2069307"/>
            <a:ext cx="468313" cy="6858000"/>
          </a:xfrm>
          <a:prstGeom prst="rightBrace">
            <a:avLst>
              <a:gd name="adj1" fmla="val 8339"/>
              <a:gd name="adj2" fmla="val 50000"/>
            </a:avLst>
          </a:prstGeom>
          <a:noFill/>
          <a:ln w="9525" algn="ctr">
            <a:solidFill>
              <a:srgbClr val="FF0000"/>
            </a:solidFill>
            <a:round/>
            <a:headEnd/>
            <a:tailEnd/>
          </a:ln>
        </p:spPr>
        <p:txBody>
          <a:bodyPr wrap="none">
            <a:spAutoFit/>
          </a:bodyPr>
          <a:lstStyle/>
          <a:p>
            <a:endParaRPr lang="en-US" sz="1200" smtClean="0">
              <a:solidFill>
                <a:srgbClr val="000000"/>
              </a:solidFill>
              <a:latin typeface="Arial" pitchFamily="34" charset="0"/>
            </a:endParaRPr>
          </a:p>
        </p:txBody>
      </p:sp>
      <p:sp>
        <p:nvSpPr>
          <p:cNvPr id="26690" name="Rectangle 64"/>
          <p:cNvSpPr>
            <a:spLocks noChangeArrowheads="1"/>
          </p:cNvSpPr>
          <p:nvPr/>
        </p:nvSpPr>
        <p:spPr bwMode="auto">
          <a:xfrm rot="-5400000">
            <a:off x="-873918" y="3291681"/>
            <a:ext cx="2711450" cy="430213"/>
          </a:xfrm>
          <a:prstGeom prst="rect">
            <a:avLst/>
          </a:prstGeom>
          <a:noFill/>
          <a:ln w="9525">
            <a:noFill/>
            <a:miter lim="800000"/>
            <a:headEnd/>
            <a:tailEnd/>
          </a:ln>
        </p:spPr>
        <p:txBody>
          <a:bodyPr wrap="none" lIns="0" tIns="0" rIns="0" bIns="0">
            <a:spAutoFit/>
          </a:bodyPr>
          <a:lstStyle/>
          <a:p>
            <a:r>
              <a:rPr lang="en-US" sz="1400" b="1" smtClean="0">
                <a:solidFill>
                  <a:srgbClr val="FF0000"/>
                </a:solidFill>
                <a:latin typeface="Arial" pitchFamily="34" charset="0"/>
              </a:rPr>
              <a:t>What is the scope of its current </a:t>
            </a:r>
          </a:p>
          <a:p>
            <a:r>
              <a:rPr lang="en-US" sz="1400" b="1" smtClean="0">
                <a:solidFill>
                  <a:srgbClr val="FF0000"/>
                </a:solidFill>
                <a:latin typeface="Arial" pitchFamily="34" charset="0"/>
              </a:rPr>
              <a:t>activities and competencies?</a:t>
            </a:r>
            <a:endParaRPr lang="en-US" sz="1200" smtClean="0">
              <a:solidFill>
                <a:srgbClr val="FF0000"/>
              </a:solidFill>
              <a:latin typeface="Arial" pitchFamily="34" charset="0"/>
            </a:endParaRPr>
          </a:p>
        </p:txBody>
      </p:sp>
      <p:sp>
        <p:nvSpPr>
          <p:cNvPr id="26691" name="Left Brace 79"/>
          <p:cNvSpPr>
            <a:spLocks/>
          </p:cNvSpPr>
          <p:nvPr/>
        </p:nvSpPr>
        <p:spPr bwMode="auto">
          <a:xfrm>
            <a:off x="822325" y="2193925"/>
            <a:ext cx="366713" cy="2503488"/>
          </a:xfrm>
          <a:prstGeom prst="leftBrace">
            <a:avLst>
              <a:gd name="adj1" fmla="val 8312"/>
              <a:gd name="adj2" fmla="val 50000"/>
            </a:avLst>
          </a:prstGeom>
          <a:noFill/>
          <a:ln w="9525" algn="ctr">
            <a:solidFill>
              <a:srgbClr val="FF0000"/>
            </a:solidFill>
            <a:round/>
            <a:headEnd/>
            <a:tailEnd/>
          </a:ln>
        </p:spPr>
        <p:txBody>
          <a:bodyPr wrap="none">
            <a:spAutoFit/>
          </a:bodyPr>
          <a:lstStyle/>
          <a:p>
            <a:endParaRPr lang="en-US" sz="1200" smtClean="0">
              <a:solidFill>
                <a:srgbClr val="000000"/>
              </a:solidFill>
              <a:latin typeface="Arial" pitchFamily="34"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415747" name="Rectangle 3"/>
          <p:cNvSpPr>
            <a:spLocks noGrp="1" noChangeArrowheads="1"/>
          </p:cNvSpPr>
          <p:nvPr>
            <p:ph idx="1"/>
          </p:nvPr>
        </p:nvSpPr>
        <p:spPr/>
        <p:txBody>
          <a:bodyPr/>
          <a:lstStyle/>
          <a:p>
            <a:pPr eaLnBrk="1" hangingPunct="1">
              <a:lnSpc>
                <a:spcPct val="80000"/>
              </a:lnSpc>
            </a:pPr>
            <a:r>
              <a:rPr lang="en-US" sz="2400" b="1" dirty="0" smtClean="0"/>
              <a:t>Summary of Capacity Timing and Types</a:t>
            </a:r>
            <a:r>
              <a:rPr lang="en-US" dirty="0" smtClean="0"/>
              <a:t>: </a:t>
            </a:r>
          </a:p>
          <a:p>
            <a:pPr lvl="1" eaLnBrk="1" hangingPunct="1">
              <a:lnSpc>
                <a:spcPct val="80000"/>
              </a:lnSpc>
            </a:pPr>
            <a:r>
              <a:rPr lang="en-US" sz="2000" dirty="0" smtClean="0"/>
              <a:t>Option values of flexibility</a:t>
            </a:r>
          </a:p>
          <a:p>
            <a:pPr lvl="1" eaLnBrk="1" hangingPunct="1">
              <a:lnSpc>
                <a:spcPct val="80000"/>
              </a:lnSpc>
            </a:pPr>
            <a:r>
              <a:rPr lang="en-US" sz="2000" dirty="0" smtClean="0"/>
              <a:t>Different strategies imply different capability building</a:t>
            </a:r>
          </a:p>
          <a:p>
            <a:pPr lvl="1" eaLnBrk="1" hangingPunct="1">
              <a:lnSpc>
                <a:spcPct val="80000"/>
              </a:lnSpc>
            </a:pPr>
            <a:r>
              <a:rPr lang="en-US" sz="2000" dirty="0" smtClean="0"/>
              <a:t>Five different strategies: demand chasing, lead, lag, hybrid/smoothing, follow-competitor</a:t>
            </a:r>
          </a:p>
          <a:p>
            <a:pPr lvl="1" eaLnBrk="1" hangingPunct="1">
              <a:lnSpc>
                <a:spcPct val="80000"/>
              </a:lnSpc>
            </a:pPr>
            <a:endParaRPr lang="en-US" sz="2000" dirty="0" smtClean="0"/>
          </a:p>
          <a:p>
            <a:pPr eaLnBrk="1" hangingPunct="1">
              <a:lnSpc>
                <a:spcPct val="80000"/>
              </a:lnSpc>
            </a:pPr>
            <a:r>
              <a:rPr lang="en-US" sz="2400" b="1" dirty="0" smtClean="0"/>
              <a:t>Capacity Location</a:t>
            </a:r>
            <a:r>
              <a:rPr lang="en-US" sz="2400" dirty="0" smtClean="0"/>
              <a:t>:</a:t>
            </a:r>
          </a:p>
          <a:p>
            <a:pPr lvl="1" eaLnBrk="1" hangingPunct="1">
              <a:lnSpc>
                <a:spcPct val="80000"/>
              </a:lnSpc>
            </a:pPr>
            <a:r>
              <a:rPr lang="en-US" sz="2000" dirty="0" smtClean="0"/>
              <a:t>Location decisions should be integrated with the entire operations strategy. They also explain the forces behind globalization.</a:t>
            </a:r>
          </a:p>
          <a:p>
            <a:pPr lvl="1" eaLnBrk="1" hangingPunct="1">
              <a:lnSpc>
                <a:spcPct val="80000"/>
              </a:lnSpc>
            </a:pPr>
            <a:r>
              <a:rPr lang="en-US" sz="2000" dirty="0" smtClean="0"/>
              <a:t>Four types of location analysis:</a:t>
            </a:r>
          </a:p>
          <a:p>
            <a:pPr marL="1257300" lvl="2" indent="-342900" eaLnBrk="1" hangingPunct="1">
              <a:lnSpc>
                <a:spcPct val="80000"/>
              </a:lnSpc>
              <a:buFont typeface="Times New Roman" pitchFamily="18" charset="0"/>
              <a:buAutoNum type="arabicPeriod"/>
            </a:pPr>
            <a:r>
              <a:rPr lang="en-US" sz="1800" dirty="0" smtClean="0"/>
              <a:t>Geographic or spatial analysis </a:t>
            </a:r>
            <a:r>
              <a:rPr lang="en-US" sz="1800" dirty="0" smtClean="0">
                <a:sym typeface="Symbol" pitchFamily="18" charset="2"/>
              </a:rPr>
              <a:t> TLC</a:t>
            </a:r>
          </a:p>
          <a:p>
            <a:pPr marL="1257300" lvl="2" indent="-342900" eaLnBrk="1" hangingPunct="1">
              <a:lnSpc>
                <a:spcPct val="80000"/>
              </a:lnSpc>
              <a:buFont typeface="Times New Roman" pitchFamily="18" charset="0"/>
              <a:buAutoNum type="arabicPeriod"/>
            </a:pPr>
            <a:r>
              <a:rPr lang="en-US" sz="1800" dirty="0" smtClean="0">
                <a:sym typeface="Symbol" pitchFamily="18" charset="2"/>
              </a:rPr>
              <a:t>Network analysis  </a:t>
            </a:r>
            <a:r>
              <a:rPr lang="en-US" sz="1800" dirty="0" smtClean="0"/>
              <a:t>Should networks be centralized or distributed?  Optimal size of a location</a:t>
            </a:r>
          </a:p>
          <a:p>
            <a:pPr marL="1257300" lvl="2" indent="-342900" eaLnBrk="1" hangingPunct="1">
              <a:lnSpc>
                <a:spcPct val="80000"/>
              </a:lnSpc>
              <a:buFont typeface="Times New Roman" pitchFamily="18" charset="0"/>
              <a:buAutoNum type="arabicPeriod"/>
            </a:pPr>
            <a:r>
              <a:rPr lang="en-US" sz="1800" dirty="0" smtClean="0"/>
              <a:t>Strategic role analysis</a:t>
            </a:r>
            <a:r>
              <a:rPr lang="en-US" sz="1800" dirty="0" smtClean="0">
                <a:sym typeface="Symbol" pitchFamily="18" charset="2"/>
              </a:rPr>
              <a:t> </a:t>
            </a:r>
            <a:r>
              <a:rPr lang="en-US" sz="1800" dirty="0" err="1" smtClean="0">
                <a:sym typeface="Symbol" pitchFamily="18" charset="2"/>
              </a:rPr>
              <a:t>Offshoring</a:t>
            </a:r>
            <a:r>
              <a:rPr lang="en-US" sz="1800" dirty="0" smtClean="0"/>
              <a:t> </a:t>
            </a:r>
          </a:p>
          <a:p>
            <a:pPr marL="1257300" lvl="2" indent="-342900" eaLnBrk="1" hangingPunct="1">
              <a:lnSpc>
                <a:spcPct val="80000"/>
              </a:lnSpc>
              <a:buFont typeface="Times New Roman" pitchFamily="18" charset="0"/>
              <a:buAutoNum type="arabicPeriod"/>
            </a:pPr>
            <a:r>
              <a:rPr lang="en-US" sz="1800" dirty="0" smtClean="0"/>
              <a:t>Competitive analysis</a:t>
            </a:r>
          </a:p>
          <a:p>
            <a:pPr lvl="1" eaLnBrk="1" hangingPunct="1">
              <a:lnSpc>
                <a:spcPct val="80000"/>
              </a:lnSpc>
            </a:pPr>
            <a:endParaRPr lang="en-US" sz="2000" dirty="0" smtClean="0"/>
          </a:p>
        </p:txBody>
      </p:sp>
      <p:sp>
        <p:nvSpPr>
          <p:cNvPr id="27650" name="Rectangle 2"/>
          <p:cNvSpPr>
            <a:spLocks noGrp="1" noChangeArrowheads="1"/>
          </p:cNvSpPr>
          <p:nvPr>
            <p:ph type="title"/>
          </p:nvPr>
        </p:nvSpPr>
        <p:spPr/>
        <p:txBody>
          <a:bodyPr/>
          <a:lstStyle/>
          <a:p>
            <a:pPr eaLnBrk="1" hangingPunct="1"/>
            <a:r>
              <a:rPr lang="en-US" smtClean="0">
                <a:latin typeface="Albertus Extra Bold"/>
              </a:rPr>
              <a:t>Learning Points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15747">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15747">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415747">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415747">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415747">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415747">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415747">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415747">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499"/>
                                          </p:stCondLst>
                                        </p:cTn>
                                        <p:tgtEl>
                                          <p:spTgt spid="415747">
                                            <p:txEl>
                                              <p:pRg st="9" end="9"/>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415747">
                                            <p:txEl>
                                              <p:pRg st="10" end="10"/>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499"/>
                                          </p:stCondLst>
                                        </p:cTn>
                                        <p:tgtEl>
                                          <p:spTgt spid="415747">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5747" grpId="0" build="p"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6866" name="Picture 2"/>
          <p:cNvPicPr>
            <a:picLocks noChangeAspect="1" noChangeArrowheads="1"/>
          </p:cNvPicPr>
          <p:nvPr/>
        </p:nvPicPr>
        <p:blipFill>
          <a:blip r:embed="rId3" cstate="print"/>
          <a:srcRect/>
          <a:stretch>
            <a:fillRect/>
          </a:stretch>
        </p:blipFill>
        <p:spPr bwMode="auto">
          <a:xfrm>
            <a:off x="1060450" y="28575"/>
            <a:ext cx="7021513" cy="6804025"/>
          </a:xfrm>
          <a:prstGeom prst="rect">
            <a:avLst/>
          </a:prstGeom>
          <a:noFill/>
          <a:ln w="9525" algn="ctr">
            <a:noFill/>
            <a:prstDash val="dash"/>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ChangeArrowheads="1"/>
          </p:cNvSpPr>
          <p:nvPr/>
        </p:nvSpPr>
        <p:spPr bwMode="auto">
          <a:xfrm>
            <a:off x="949325" y="2117725"/>
            <a:ext cx="6711950" cy="3722688"/>
          </a:xfrm>
          <a:prstGeom prst="rect">
            <a:avLst/>
          </a:prstGeom>
          <a:solidFill>
            <a:srgbClr val="EAEAEA"/>
          </a:solidFill>
          <a:ln w="9525">
            <a:noFill/>
            <a:miter lim="800000"/>
            <a:headEnd/>
            <a:tailEnd/>
          </a:ln>
        </p:spPr>
        <p:txBody>
          <a:bodyPr wrap="none" anchor="ctr"/>
          <a:lstStyle/>
          <a:p>
            <a:endParaRPr lang="en-US" sz="1200" smtClean="0">
              <a:solidFill>
                <a:srgbClr val="000000"/>
              </a:solidFill>
              <a:latin typeface="Arial" pitchFamily="34" charset="0"/>
            </a:endParaRPr>
          </a:p>
        </p:txBody>
      </p:sp>
      <p:sp>
        <p:nvSpPr>
          <p:cNvPr id="24579" name="Text Box 3"/>
          <p:cNvSpPr txBox="1">
            <a:spLocks noChangeArrowheads="1"/>
          </p:cNvSpPr>
          <p:nvPr/>
        </p:nvSpPr>
        <p:spPr bwMode="auto">
          <a:xfrm>
            <a:off x="6286500" y="5251450"/>
            <a:ext cx="1271588" cy="396875"/>
          </a:xfrm>
          <a:prstGeom prst="rect">
            <a:avLst/>
          </a:prstGeom>
          <a:noFill/>
          <a:ln w="9525">
            <a:noFill/>
            <a:miter lim="800000"/>
            <a:headEnd/>
            <a:tailEnd/>
          </a:ln>
        </p:spPr>
        <p:txBody>
          <a:bodyPr wrap="none">
            <a:spAutoFit/>
          </a:bodyPr>
          <a:lstStyle/>
          <a:p>
            <a:pPr algn="r"/>
            <a:r>
              <a:rPr lang="en-US" sz="1000" smtClean="0">
                <a:solidFill>
                  <a:srgbClr val="000000"/>
                </a:solidFill>
                <a:latin typeface="Arial" pitchFamily="34" charset="0"/>
              </a:rPr>
              <a:t>Size of area served</a:t>
            </a:r>
          </a:p>
          <a:p>
            <a:pPr algn="r"/>
            <a:r>
              <a:rPr lang="en-US" sz="1000" smtClean="0">
                <a:solidFill>
                  <a:srgbClr val="000000"/>
                </a:solidFill>
                <a:latin typeface="Arial" pitchFamily="34" charset="0"/>
              </a:rPr>
              <a:t>by one location</a:t>
            </a:r>
          </a:p>
        </p:txBody>
      </p:sp>
      <p:sp>
        <p:nvSpPr>
          <p:cNvPr id="24580" name="Rectangle 4"/>
          <p:cNvSpPr>
            <a:spLocks noChangeArrowheads="1"/>
          </p:cNvSpPr>
          <p:nvPr/>
        </p:nvSpPr>
        <p:spPr bwMode="auto">
          <a:xfrm>
            <a:off x="1595438" y="2339975"/>
            <a:ext cx="5653087" cy="2870200"/>
          </a:xfrm>
          <a:prstGeom prst="rect">
            <a:avLst/>
          </a:prstGeom>
          <a:solidFill>
            <a:srgbClr val="CCECFF"/>
          </a:solidFill>
          <a:ln w="9525">
            <a:solidFill>
              <a:schemeClr val="tx1"/>
            </a:solidFill>
            <a:miter lim="800000"/>
            <a:headEnd/>
            <a:tailEnd/>
          </a:ln>
        </p:spPr>
        <p:txBody>
          <a:bodyPr wrap="none" anchor="ctr"/>
          <a:lstStyle/>
          <a:p>
            <a:endParaRPr lang="en-US" sz="1200" smtClean="0">
              <a:solidFill>
                <a:srgbClr val="000000"/>
              </a:solidFill>
              <a:latin typeface="Arial" pitchFamily="34" charset="0"/>
            </a:endParaRPr>
          </a:p>
        </p:txBody>
      </p:sp>
      <p:sp>
        <p:nvSpPr>
          <p:cNvPr id="24581" name="Freeform 5"/>
          <p:cNvSpPr>
            <a:spLocks/>
          </p:cNvSpPr>
          <p:nvPr/>
        </p:nvSpPr>
        <p:spPr bwMode="auto">
          <a:xfrm>
            <a:off x="1601788" y="3006725"/>
            <a:ext cx="5651500" cy="2171700"/>
          </a:xfrm>
          <a:custGeom>
            <a:avLst/>
            <a:gdLst>
              <a:gd name="T0" fmla="*/ 0 w 3737"/>
              <a:gd name="T1" fmla="*/ 0 h 1804"/>
              <a:gd name="T2" fmla="*/ 2147483647 w 3737"/>
              <a:gd name="T3" fmla="*/ 2147483647 h 1804"/>
              <a:gd name="T4" fmla="*/ 2147483647 w 3737"/>
              <a:gd name="T5" fmla="*/ 2147483647 h 1804"/>
              <a:gd name="T6" fmla="*/ 2147483647 w 3737"/>
              <a:gd name="T7" fmla="*/ 2147483647 h 1804"/>
              <a:gd name="T8" fmla="*/ 2147483647 w 3737"/>
              <a:gd name="T9" fmla="*/ 2147483647 h 1804"/>
              <a:gd name="T10" fmla="*/ 0 60000 65536"/>
              <a:gd name="T11" fmla="*/ 0 60000 65536"/>
              <a:gd name="T12" fmla="*/ 0 60000 65536"/>
              <a:gd name="T13" fmla="*/ 0 60000 65536"/>
              <a:gd name="T14" fmla="*/ 0 60000 65536"/>
              <a:gd name="T15" fmla="*/ 0 w 3737"/>
              <a:gd name="T16" fmla="*/ 0 h 1804"/>
              <a:gd name="T17" fmla="*/ 3737 w 3737"/>
              <a:gd name="T18" fmla="*/ 1804 h 1804"/>
            </a:gdLst>
            <a:ahLst/>
            <a:cxnLst>
              <a:cxn ang="T10">
                <a:pos x="T0" y="T1"/>
              </a:cxn>
              <a:cxn ang="T11">
                <a:pos x="T2" y="T3"/>
              </a:cxn>
              <a:cxn ang="T12">
                <a:pos x="T4" y="T5"/>
              </a:cxn>
              <a:cxn ang="T13">
                <a:pos x="T6" y="T7"/>
              </a:cxn>
              <a:cxn ang="T14">
                <a:pos x="T8" y="T9"/>
              </a:cxn>
            </a:cxnLst>
            <a:rect l="T15" t="T16" r="T17" b="T18"/>
            <a:pathLst>
              <a:path w="3737" h="1804">
                <a:moveTo>
                  <a:pt x="0" y="0"/>
                </a:moveTo>
                <a:cubicBezTo>
                  <a:pt x="77" y="235"/>
                  <a:pt x="125" y="449"/>
                  <a:pt x="344" y="683"/>
                </a:cubicBezTo>
                <a:cubicBezTo>
                  <a:pt x="563" y="917"/>
                  <a:pt x="945" y="1236"/>
                  <a:pt x="1313" y="1406"/>
                </a:cubicBezTo>
                <a:cubicBezTo>
                  <a:pt x="1681" y="1576"/>
                  <a:pt x="2150" y="1639"/>
                  <a:pt x="2554" y="1705"/>
                </a:cubicBezTo>
                <a:cubicBezTo>
                  <a:pt x="2958" y="1771"/>
                  <a:pt x="3491" y="1784"/>
                  <a:pt x="3737" y="1804"/>
                </a:cubicBezTo>
              </a:path>
            </a:pathLst>
          </a:custGeom>
          <a:noFill/>
          <a:ln w="19050">
            <a:solidFill>
              <a:srgbClr val="3333CC"/>
            </a:solidFill>
            <a:round/>
            <a:headEnd/>
            <a:tailEnd/>
          </a:ln>
        </p:spPr>
        <p:txBody>
          <a:bodyPr/>
          <a:lstStyle/>
          <a:p>
            <a:endParaRPr lang="en-US" sz="1200" smtClean="0">
              <a:solidFill>
                <a:srgbClr val="000000"/>
              </a:solidFill>
              <a:latin typeface="Arial" pitchFamily="34" charset="0"/>
            </a:endParaRPr>
          </a:p>
        </p:txBody>
      </p:sp>
      <p:sp>
        <p:nvSpPr>
          <p:cNvPr id="24582" name="Freeform 6"/>
          <p:cNvSpPr>
            <a:spLocks/>
          </p:cNvSpPr>
          <p:nvPr/>
        </p:nvSpPr>
        <p:spPr bwMode="auto">
          <a:xfrm>
            <a:off x="1601788" y="3448050"/>
            <a:ext cx="5656262" cy="1435100"/>
          </a:xfrm>
          <a:custGeom>
            <a:avLst/>
            <a:gdLst>
              <a:gd name="T0" fmla="*/ 0 w 3563"/>
              <a:gd name="T1" fmla="*/ 2147483647 h 1192"/>
              <a:gd name="T2" fmla="*/ 2147483647 w 3563"/>
              <a:gd name="T3" fmla="*/ 2147483647 h 1192"/>
              <a:gd name="T4" fmla="*/ 2147483647 w 3563"/>
              <a:gd name="T5" fmla="*/ 2147483647 h 1192"/>
              <a:gd name="T6" fmla="*/ 2147483647 w 3563"/>
              <a:gd name="T7" fmla="*/ 0 h 1192"/>
              <a:gd name="T8" fmla="*/ 0 60000 65536"/>
              <a:gd name="T9" fmla="*/ 0 60000 65536"/>
              <a:gd name="T10" fmla="*/ 0 60000 65536"/>
              <a:gd name="T11" fmla="*/ 0 60000 65536"/>
              <a:gd name="T12" fmla="*/ 0 w 3563"/>
              <a:gd name="T13" fmla="*/ 0 h 1192"/>
              <a:gd name="T14" fmla="*/ 3563 w 3563"/>
              <a:gd name="T15" fmla="*/ 1192 h 1192"/>
            </a:gdLst>
            <a:ahLst/>
            <a:cxnLst>
              <a:cxn ang="T8">
                <a:pos x="T0" y="T1"/>
              </a:cxn>
              <a:cxn ang="T9">
                <a:pos x="T2" y="T3"/>
              </a:cxn>
              <a:cxn ang="T10">
                <a:pos x="T4" y="T5"/>
              </a:cxn>
              <a:cxn ang="T11">
                <a:pos x="T6" y="T7"/>
              </a:cxn>
            </a:cxnLst>
            <a:rect l="T12" t="T13" r="T14" b="T15"/>
            <a:pathLst>
              <a:path w="3563" h="1192">
                <a:moveTo>
                  <a:pt x="0" y="1192"/>
                </a:moveTo>
                <a:cubicBezTo>
                  <a:pt x="622" y="1149"/>
                  <a:pt x="1245" y="1106"/>
                  <a:pt x="1719" y="1000"/>
                </a:cubicBezTo>
                <a:cubicBezTo>
                  <a:pt x="2193" y="894"/>
                  <a:pt x="2537" y="725"/>
                  <a:pt x="2844" y="558"/>
                </a:cubicBezTo>
                <a:cubicBezTo>
                  <a:pt x="3151" y="391"/>
                  <a:pt x="3357" y="195"/>
                  <a:pt x="3563" y="0"/>
                </a:cubicBezTo>
              </a:path>
            </a:pathLst>
          </a:custGeom>
          <a:noFill/>
          <a:ln w="19050">
            <a:solidFill>
              <a:srgbClr val="3333CC"/>
            </a:solidFill>
            <a:round/>
            <a:headEnd/>
            <a:tailEnd/>
          </a:ln>
        </p:spPr>
        <p:txBody>
          <a:bodyPr/>
          <a:lstStyle/>
          <a:p>
            <a:endParaRPr lang="en-US" sz="1200" smtClean="0">
              <a:solidFill>
                <a:srgbClr val="000000"/>
              </a:solidFill>
              <a:latin typeface="Arial" pitchFamily="34" charset="0"/>
            </a:endParaRPr>
          </a:p>
        </p:txBody>
      </p:sp>
      <p:sp>
        <p:nvSpPr>
          <p:cNvPr id="24583" name="Freeform 7"/>
          <p:cNvSpPr>
            <a:spLocks/>
          </p:cNvSpPr>
          <p:nvPr/>
        </p:nvSpPr>
        <p:spPr bwMode="auto">
          <a:xfrm>
            <a:off x="1601788" y="2486025"/>
            <a:ext cx="5641975" cy="1747838"/>
          </a:xfrm>
          <a:custGeom>
            <a:avLst/>
            <a:gdLst>
              <a:gd name="T0" fmla="*/ 0 w 3554"/>
              <a:gd name="T1" fmla="*/ 0 h 1452"/>
              <a:gd name="T2" fmla="*/ 2147483647 w 3554"/>
              <a:gd name="T3" fmla="*/ 2147483647 h 1452"/>
              <a:gd name="T4" fmla="*/ 2147483647 w 3554"/>
              <a:gd name="T5" fmla="*/ 2147483647 h 1452"/>
              <a:gd name="T6" fmla="*/ 2147483647 w 3554"/>
              <a:gd name="T7" fmla="*/ 2147483647 h 1452"/>
              <a:gd name="T8" fmla="*/ 2147483647 w 3554"/>
              <a:gd name="T9" fmla="*/ 2147483647 h 1452"/>
              <a:gd name="T10" fmla="*/ 2147483647 w 3554"/>
              <a:gd name="T11" fmla="*/ 2147483647 h 1452"/>
              <a:gd name="T12" fmla="*/ 0 60000 65536"/>
              <a:gd name="T13" fmla="*/ 0 60000 65536"/>
              <a:gd name="T14" fmla="*/ 0 60000 65536"/>
              <a:gd name="T15" fmla="*/ 0 60000 65536"/>
              <a:gd name="T16" fmla="*/ 0 60000 65536"/>
              <a:gd name="T17" fmla="*/ 0 60000 65536"/>
              <a:gd name="T18" fmla="*/ 0 w 3554"/>
              <a:gd name="T19" fmla="*/ 0 h 1452"/>
              <a:gd name="T20" fmla="*/ 3554 w 3554"/>
              <a:gd name="T21" fmla="*/ 1452 h 1452"/>
            </a:gdLst>
            <a:ahLst/>
            <a:cxnLst>
              <a:cxn ang="T12">
                <a:pos x="T0" y="T1"/>
              </a:cxn>
              <a:cxn ang="T13">
                <a:pos x="T2" y="T3"/>
              </a:cxn>
              <a:cxn ang="T14">
                <a:pos x="T4" y="T5"/>
              </a:cxn>
              <a:cxn ang="T15">
                <a:pos x="T6" y="T7"/>
              </a:cxn>
              <a:cxn ang="T16">
                <a:pos x="T8" y="T9"/>
              </a:cxn>
              <a:cxn ang="T17">
                <a:pos x="T10" y="T11"/>
              </a:cxn>
            </a:cxnLst>
            <a:rect l="T18" t="T19" r="T20" b="T21"/>
            <a:pathLst>
              <a:path w="3554" h="1452">
                <a:moveTo>
                  <a:pt x="0" y="0"/>
                </a:moveTo>
                <a:cubicBezTo>
                  <a:pt x="55" y="116"/>
                  <a:pt x="207" y="503"/>
                  <a:pt x="331" y="696"/>
                </a:cubicBezTo>
                <a:cubicBezTo>
                  <a:pt x="455" y="889"/>
                  <a:pt x="570" y="1034"/>
                  <a:pt x="746" y="1156"/>
                </a:cubicBezTo>
                <a:cubicBezTo>
                  <a:pt x="922" y="1278"/>
                  <a:pt x="1086" y="1404"/>
                  <a:pt x="1389" y="1428"/>
                </a:cubicBezTo>
                <a:cubicBezTo>
                  <a:pt x="1692" y="1452"/>
                  <a:pt x="2202" y="1410"/>
                  <a:pt x="2563" y="1299"/>
                </a:cubicBezTo>
                <a:cubicBezTo>
                  <a:pt x="2924" y="1188"/>
                  <a:pt x="3348" y="872"/>
                  <a:pt x="3554" y="759"/>
                </a:cubicBezTo>
              </a:path>
            </a:pathLst>
          </a:custGeom>
          <a:noFill/>
          <a:ln w="28575">
            <a:solidFill>
              <a:schemeClr val="tx1"/>
            </a:solidFill>
            <a:round/>
            <a:headEnd/>
            <a:tailEnd/>
          </a:ln>
        </p:spPr>
        <p:txBody>
          <a:bodyPr/>
          <a:lstStyle/>
          <a:p>
            <a:endParaRPr lang="en-US" sz="1200" smtClean="0">
              <a:solidFill>
                <a:srgbClr val="000000"/>
              </a:solidFill>
              <a:latin typeface="Arial" pitchFamily="34" charset="0"/>
            </a:endParaRPr>
          </a:p>
        </p:txBody>
      </p:sp>
      <p:sp>
        <p:nvSpPr>
          <p:cNvPr id="24584" name="Text Box 8"/>
          <p:cNvSpPr txBox="1">
            <a:spLocks noChangeArrowheads="1"/>
          </p:cNvSpPr>
          <p:nvPr/>
        </p:nvSpPr>
        <p:spPr bwMode="auto">
          <a:xfrm>
            <a:off x="1012825" y="2246313"/>
            <a:ext cx="604838" cy="396875"/>
          </a:xfrm>
          <a:prstGeom prst="rect">
            <a:avLst/>
          </a:prstGeom>
          <a:noFill/>
          <a:ln w="9525">
            <a:noFill/>
            <a:miter lim="800000"/>
            <a:headEnd/>
            <a:tailEnd/>
          </a:ln>
        </p:spPr>
        <p:txBody>
          <a:bodyPr wrap="none">
            <a:spAutoFit/>
          </a:bodyPr>
          <a:lstStyle/>
          <a:p>
            <a:r>
              <a:rPr lang="en-US" sz="1000" smtClean="0">
                <a:solidFill>
                  <a:srgbClr val="000000"/>
                </a:solidFill>
                <a:latin typeface="Arial" pitchFamily="34" charset="0"/>
              </a:rPr>
              <a:t>Cost</a:t>
            </a:r>
          </a:p>
          <a:p>
            <a:r>
              <a:rPr lang="en-US" sz="1000" smtClean="0">
                <a:solidFill>
                  <a:srgbClr val="000000"/>
                </a:solidFill>
                <a:latin typeface="Arial" pitchFamily="34" charset="0"/>
              </a:rPr>
              <a:t>per unit</a:t>
            </a:r>
          </a:p>
        </p:txBody>
      </p:sp>
      <p:sp>
        <p:nvSpPr>
          <p:cNvPr id="24585" name="Text Box 9"/>
          <p:cNvSpPr txBox="1">
            <a:spLocks noChangeArrowheads="1"/>
          </p:cNvSpPr>
          <p:nvPr/>
        </p:nvSpPr>
        <p:spPr bwMode="auto">
          <a:xfrm>
            <a:off x="5140325" y="4679950"/>
            <a:ext cx="2065338" cy="396875"/>
          </a:xfrm>
          <a:prstGeom prst="rect">
            <a:avLst/>
          </a:prstGeom>
          <a:noFill/>
          <a:ln w="9525">
            <a:noFill/>
            <a:miter lim="800000"/>
            <a:headEnd/>
            <a:tailEnd/>
          </a:ln>
        </p:spPr>
        <p:txBody>
          <a:bodyPr wrap="none">
            <a:spAutoFit/>
          </a:bodyPr>
          <a:lstStyle/>
          <a:p>
            <a:r>
              <a:rPr lang="en-US" sz="1000" smtClean="0">
                <a:solidFill>
                  <a:srgbClr val="3333CC"/>
                </a:solidFill>
                <a:latin typeface="Arial" pitchFamily="34" charset="0"/>
              </a:rPr>
              <a:t>Costs with increasing returns </a:t>
            </a:r>
          </a:p>
          <a:p>
            <a:r>
              <a:rPr lang="en-US" sz="1000" smtClean="0">
                <a:solidFill>
                  <a:srgbClr val="3333CC"/>
                </a:solidFill>
                <a:latin typeface="Arial" pitchFamily="34" charset="0"/>
              </a:rPr>
              <a:t>to scale (e.g., capacity, inventory)</a:t>
            </a:r>
          </a:p>
        </p:txBody>
      </p:sp>
      <p:sp>
        <p:nvSpPr>
          <p:cNvPr id="24586" name="Text Box 10"/>
          <p:cNvSpPr txBox="1">
            <a:spLocks noChangeArrowheads="1"/>
          </p:cNvSpPr>
          <p:nvPr/>
        </p:nvSpPr>
        <p:spPr bwMode="auto">
          <a:xfrm>
            <a:off x="5122863" y="4224338"/>
            <a:ext cx="2184400" cy="396875"/>
          </a:xfrm>
          <a:prstGeom prst="rect">
            <a:avLst/>
          </a:prstGeom>
          <a:noFill/>
          <a:ln w="9525">
            <a:noFill/>
            <a:miter lim="800000"/>
            <a:headEnd/>
            <a:tailEnd/>
          </a:ln>
        </p:spPr>
        <p:txBody>
          <a:bodyPr wrap="none">
            <a:spAutoFit/>
          </a:bodyPr>
          <a:lstStyle/>
          <a:p>
            <a:pPr algn="r"/>
            <a:r>
              <a:rPr lang="en-US" sz="1000" smtClean="0">
                <a:solidFill>
                  <a:srgbClr val="3333CC"/>
                </a:solidFill>
                <a:latin typeface="Arial" pitchFamily="34" charset="0"/>
              </a:rPr>
              <a:t>Costs with decreasing </a:t>
            </a:r>
          </a:p>
          <a:p>
            <a:pPr algn="r"/>
            <a:r>
              <a:rPr lang="en-US" sz="1000" smtClean="0">
                <a:solidFill>
                  <a:srgbClr val="3333CC"/>
                </a:solidFill>
                <a:latin typeface="Arial" pitchFamily="34" charset="0"/>
              </a:rPr>
              <a:t>returns to scale (e.g. transportation)</a:t>
            </a:r>
          </a:p>
        </p:txBody>
      </p:sp>
      <p:sp>
        <p:nvSpPr>
          <p:cNvPr id="24587" name="Text Box 11"/>
          <p:cNvSpPr txBox="1">
            <a:spLocks noChangeArrowheads="1"/>
          </p:cNvSpPr>
          <p:nvPr/>
        </p:nvSpPr>
        <p:spPr bwMode="auto">
          <a:xfrm>
            <a:off x="5761038" y="3400425"/>
            <a:ext cx="1092200" cy="244475"/>
          </a:xfrm>
          <a:prstGeom prst="rect">
            <a:avLst/>
          </a:prstGeom>
          <a:noFill/>
          <a:ln w="9525">
            <a:noFill/>
            <a:miter lim="800000"/>
            <a:headEnd/>
            <a:tailEnd/>
          </a:ln>
        </p:spPr>
        <p:txBody>
          <a:bodyPr wrap="none">
            <a:spAutoFit/>
          </a:bodyPr>
          <a:lstStyle/>
          <a:p>
            <a:pPr algn="r"/>
            <a:r>
              <a:rPr lang="en-US" sz="1000" smtClean="0">
                <a:solidFill>
                  <a:srgbClr val="000000"/>
                </a:solidFill>
                <a:latin typeface="Arial" pitchFamily="34" charset="0"/>
              </a:rPr>
              <a:t>Total cost (sum)</a:t>
            </a:r>
          </a:p>
        </p:txBody>
      </p:sp>
      <p:sp>
        <p:nvSpPr>
          <p:cNvPr id="24588" name="Line 12"/>
          <p:cNvSpPr>
            <a:spLocks noChangeShapeType="1"/>
          </p:cNvSpPr>
          <p:nvPr/>
        </p:nvSpPr>
        <p:spPr bwMode="auto">
          <a:xfrm>
            <a:off x="4083050" y="4205288"/>
            <a:ext cx="0" cy="1000125"/>
          </a:xfrm>
          <a:prstGeom prst="line">
            <a:avLst/>
          </a:prstGeom>
          <a:noFill/>
          <a:ln w="9525">
            <a:solidFill>
              <a:schemeClr val="tx1"/>
            </a:solidFill>
            <a:prstDash val="dash"/>
            <a:round/>
            <a:headEnd/>
            <a:tailEnd type="triangle" w="med" len="med"/>
          </a:ln>
        </p:spPr>
        <p:txBody>
          <a:bodyPr/>
          <a:lstStyle/>
          <a:p>
            <a:endParaRPr lang="en-US" sz="1200" smtClean="0">
              <a:solidFill>
                <a:srgbClr val="000000"/>
              </a:solidFill>
              <a:latin typeface="Arial" pitchFamily="34" charset="0"/>
            </a:endParaRPr>
          </a:p>
        </p:txBody>
      </p:sp>
      <p:sp>
        <p:nvSpPr>
          <p:cNvPr id="24589" name="Text Box 13"/>
          <p:cNvSpPr txBox="1">
            <a:spLocks noChangeArrowheads="1"/>
          </p:cNvSpPr>
          <p:nvPr/>
        </p:nvSpPr>
        <p:spPr bwMode="auto">
          <a:xfrm>
            <a:off x="3397250" y="5232400"/>
            <a:ext cx="1373188" cy="549275"/>
          </a:xfrm>
          <a:prstGeom prst="rect">
            <a:avLst/>
          </a:prstGeom>
          <a:noFill/>
          <a:ln w="9525">
            <a:noFill/>
            <a:miter lim="800000"/>
            <a:headEnd/>
            <a:tailEnd/>
          </a:ln>
        </p:spPr>
        <p:txBody>
          <a:bodyPr wrap="none">
            <a:spAutoFit/>
          </a:bodyPr>
          <a:lstStyle/>
          <a:p>
            <a:pPr algn="ctr"/>
            <a:r>
              <a:rPr lang="en-US" sz="1000" smtClean="0">
                <a:solidFill>
                  <a:srgbClr val="000000"/>
                </a:solidFill>
                <a:latin typeface="Arial" pitchFamily="34" charset="0"/>
              </a:rPr>
              <a:t>Economically optimal</a:t>
            </a:r>
          </a:p>
          <a:p>
            <a:pPr algn="ctr"/>
            <a:r>
              <a:rPr lang="en-US" sz="1000" smtClean="0">
                <a:solidFill>
                  <a:srgbClr val="000000"/>
                </a:solidFill>
                <a:latin typeface="Arial" pitchFamily="34" charset="0"/>
              </a:rPr>
              <a:t>size of area served</a:t>
            </a:r>
          </a:p>
          <a:p>
            <a:pPr algn="ctr"/>
            <a:r>
              <a:rPr lang="en-US" sz="1000" smtClean="0">
                <a:solidFill>
                  <a:srgbClr val="000000"/>
                </a:solidFill>
                <a:latin typeface="Arial" pitchFamily="34" charset="0"/>
              </a:rPr>
              <a:t>from one location</a:t>
            </a:r>
          </a:p>
        </p:txBody>
      </p:sp>
      <p:sp>
        <p:nvSpPr>
          <p:cNvPr id="24590" name="AutoShape 14"/>
          <p:cNvSpPr>
            <a:spLocks noChangeArrowheads="1"/>
          </p:cNvSpPr>
          <p:nvPr/>
        </p:nvSpPr>
        <p:spPr bwMode="auto">
          <a:xfrm>
            <a:off x="1706563" y="5299075"/>
            <a:ext cx="1362075" cy="354013"/>
          </a:xfrm>
          <a:prstGeom prst="leftArrow">
            <a:avLst>
              <a:gd name="adj1" fmla="val 50000"/>
              <a:gd name="adj2" fmla="val 96188"/>
            </a:avLst>
          </a:prstGeom>
          <a:solidFill>
            <a:srgbClr val="3333CC"/>
          </a:solidFill>
          <a:ln w="9525">
            <a:solidFill>
              <a:schemeClr val="tx1"/>
            </a:solidFill>
            <a:miter lim="800000"/>
            <a:headEnd/>
            <a:tailEnd/>
          </a:ln>
        </p:spPr>
        <p:txBody>
          <a:bodyPr wrap="none" anchor="ctr"/>
          <a:lstStyle/>
          <a:p>
            <a:pPr algn="ctr"/>
            <a:r>
              <a:rPr lang="en-US" sz="1000" b="1" i="1" smtClean="0">
                <a:solidFill>
                  <a:srgbClr val="FFFFFF"/>
                </a:solidFill>
                <a:latin typeface="Arial" pitchFamily="34" charset="0"/>
              </a:rPr>
              <a:t>Distributed network</a:t>
            </a:r>
          </a:p>
        </p:txBody>
      </p:sp>
      <p:sp>
        <p:nvSpPr>
          <p:cNvPr id="24591" name="AutoShape 15"/>
          <p:cNvSpPr>
            <a:spLocks noChangeArrowheads="1"/>
          </p:cNvSpPr>
          <p:nvPr/>
        </p:nvSpPr>
        <p:spPr bwMode="auto">
          <a:xfrm>
            <a:off x="4819650" y="5299075"/>
            <a:ext cx="1362075" cy="354013"/>
          </a:xfrm>
          <a:prstGeom prst="rightArrow">
            <a:avLst>
              <a:gd name="adj1" fmla="val 50000"/>
              <a:gd name="adj2" fmla="val 96188"/>
            </a:avLst>
          </a:prstGeom>
          <a:solidFill>
            <a:srgbClr val="3333CC"/>
          </a:solidFill>
          <a:ln w="9525">
            <a:solidFill>
              <a:schemeClr val="tx1"/>
            </a:solidFill>
            <a:miter lim="800000"/>
            <a:headEnd/>
            <a:tailEnd/>
          </a:ln>
        </p:spPr>
        <p:txBody>
          <a:bodyPr wrap="none" anchor="ctr"/>
          <a:lstStyle/>
          <a:p>
            <a:pPr algn="ctr"/>
            <a:r>
              <a:rPr lang="en-US" sz="1000" b="1" i="1" smtClean="0">
                <a:solidFill>
                  <a:srgbClr val="FFFFFF"/>
                </a:solidFill>
                <a:latin typeface="Arial" pitchFamily="34" charset="0"/>
              </a:rPr>
              <a:t>Centralized network</a:t>
            </a:r>
          </a:p>
        </p:txBody>
      </p:sp>
      <p:sp>
        <p:nvSpPr>
          <p:cNvPr id="24592" name="Text Box 16"/>
          <p:cNvSpPr txBox="1">
            <a:spLocks noChangeArrowheads="1"/>
          </p:cNvSpPr>
          <p:nvPr/>
        </p:nvSpPr>
        <p:spPr bwMode="auto">
          <a:xfrm>
            <a:off x="1484313" y="5251450"/>
            <a:ext cx="254000" cy="244475"/>
          </a:xfrm>
          <a:prstGeom prst="rect">
            <a:avLst/>
          </a:prstGeom>
          <a:noFill/>
          <a:ln w="9525">
            <a:noFill/>
            <a:miter lim="800000"/>
            <a:headEnd/>
            <a:tailEnd/>
          </a:ln>
        </p:spPr>
        <p:txBody>
          <a:bodyPr wrap="none">
            <a:spAutoFit/>
          </a:bodyPr>
          <a:lstStyle/>
          <a:p>
            <a:pPr algn="r"/>
            <a:r>
              <a:rPr lang="en-US" sz="1000" smtClean="0">
                <a:solidFill>
                  <a:srgbClr val="000000"/>
                </a:solidFill>
                <a:latin typeface="Arial" pitchFamily="34" charset="0"/>
              </a:rPr>
              <a:t>0</a:t>
            </a:r>
          </a:p>
        </p:txBody>
      </p:sp>
      <p:sp>
        <p:nvSpPr>
          <p:cNvPr id="24593" name="Text Box 17"/>
          <p:cNvSpPr txBox="1">
            <a:spLocks noChangeArrowheads="1"/>
          </p:cNvSpPr>
          <p:nvPr/>
        </p:nvSpPr>
        <p:spPr bwMode="auto">
          <a:xfrm>
            <a:off x="1349375" y="5081588"/>
            <a:ext cx="254000" cy="244475"/>
          </a:xfrm>
          <a:prstGeom prst="rect">
            <a:avLst/>
          </a:prstGeom>
          <a:noFill/>
          <a:ln w="9525">
            <a:noFill/>
            <a:miter lim="800000"/>
            <a:headEnd/>
            <a:tailEnd/>
          </a:ln>
        </p:spPr>
        <p:txBody>
          <a:bodyPr wrap="none">
            <a:spAutoFit/>
          </a:bodyPr>
          <a:lstStyle/>
          <a:p>
            <a:pPr algn="r"/>
            <a:r>
              <a:rPr lang="en-US" sz="1000" smtClean="0">
                <a:solidFill>
                  <a:srgbClr val="000000"/>
                </a:solidFill>
                <a:latin typeface="Arial" pitchFamily="34" charset="0"/>
              </a:rPr>
              <a:t>0</a:t>
            </a:r>
          </a:p>
        </p:txBody>
      </p:sp>
      <p:sp>
        <p:nvSpPr>
          <p:cNvPr id="24594" name="Rectangle 18"/>
          <p:cNvSpPr>
            <a:spLocks noGrp="1" noChangeArrowheads="1"/>
          </p:cNvSpPr>
          <p:nvPr>
            <p:ph type="title"/>
          </p:nvPr>
        </p:nvSpPr>
        <p:spPr/>
        <p:txBody>
          <a:bodyPr/>
          <a:lstStyle/>
          <a:p>
            <a:pPr eaLnBrk="1" hangingPunct="1"/>
            <a:r>
              <a:rPr lang="en-US" b="1" smtClean="0">
                <a:latin typeface="Albertus Extra Bold"/>
              </a:rPr>
              <a:t>Capacity Location: Network analysis</a:t>
            </a:r>
            <a:br>
              <a:rPr lang="en-US" b="1" smtClean="0">
                <a:latin typeface="Albertus Extra Bold"/>
              </a:rPr>
            </a:br>
            <a:r>
              <a:rPr lang="en-US" b="1" smtClean="0">
                <a:latin typeface="Albertus Extra Bold"/>
              </a:rPr>
              <a:t>	</a:t>
            </a:r>
            <a:r>
              <a:rPr lang="en-US" smtClean="0"/>
              <a:t>Should a network be centralized or distributed?</a:t>
            </a:r>
          </a:p>
        </p:txBody>
      </p:sp>
      <p:sp>
        <p:nvSpPr>
          <p:cNvPr id="24595" name="Text Placeholder 18"/>
          <p:cNvSpPr>
            <a:spLocks noGrp="1"/>
          </p:cNvSpPr>
          <p:nvPr>
            <p:ph type="body" sz="half" idx="1"/>
          </p:nvPr>
        </p:nvSpPr>
        <p:spPr/>
        <p:txBody>
          <a:bodyPr/>
          <a:lstStyle/>
          <a:p>
            <a:r>
              <a:rPr lang="en-US" smtClean="0"/>
              <a:t>Capacity sizing and location are interdependent!</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US_map"/>
          <p:cNvPicPr>
            <a:picLocks noChangeAspect="1" noChangeArrowheads="1"/>
          </p:cNvPicPr>
          <p:nvPr/>
        </p:nvPicPr>
        <p:blipFill>
          <a:blip r:embed="rId3" cstate="print"/>
          <a:srcRect l="1482" b="4266"/>
          <a:stretch>
            <a:fillRect/>
          </a:stretch>
        </p:blipFill>
        <p:spPr bwMode="auto">
          <a:xfrm>
            <a:off x="1576388" y="1285875"/>
            <a:ext cx="6081712" cy="4103688"/>
          </a:xfrm>
          <a:prstGeom prst="rect">
            <a:avLst/>
          </a:prstGeom>
          <a:noFill/>
          <a:ln w="9525">
            <a:noFill/>
            <a:miter lim="800000"/>
            <a:headEnd/>
            <a:tailEnd/>
          </a:ln>
        </p:spPr>
      </p:pic>
      <p:sp>
        <p:nvSpPr>
          <p:cNvPr id="25603" name="Oval 3"/>
          <p:cNvSpPr>
            <a:spLocks noChangeArrowheads="1"/>
          </p:cNvSpPr>
          <p:nvPr/>
        </p:nvSpPr>
        <p:spPr bwMode="auto">
          <a:xfrm>
            <a:off x="4367213" y="3584575"/>
            <a:ext cx="409575" cy="409575"/>
          </a:xfrm>
          <a:prstGeom prst="ellipse">
            <a:avLst/>
          </a:prstGeom>
          <a:solidFill>
            <a:schemeClr val="bg1"/>
          </a:solidFill>
          <a:ln w="28575">
            <a:solidFill>
              <a:srgbClr val="3333FF"/>
            </a:solidFill>
            <a:round/>
            <a:headEnd/>
            <a:tailEnd/>
          </a:ln>
        </p:spPr>
        <p:txBody>
          <a:bodyPr wrap="none" anchor="ctr"/>
          <a:lstStyle/>
          <a:p>
            <a:pPr algn="ctr"/>
            <a:r>
              <a:rPr lang="en-US" sz="1800" b="1" i="1" smtClean="0">
                <a:solidFill>
                  <a:srgbClr val="0000FF"/>
                </a:solidFill>
                <a:latin typeface="Arial" pitchFamily="34" charset="0"/>
              </a:rPr>
              <a:t>A</a:t>
            </a:r>
          </a:p>
        </p:txBody>
      </p:sp>
      <p:sp>
        <p:nvSpPr>
          <p:cNvPr id="25604" name="Oval 4"/>
          <p:cNvSpPr>
            <a:spLocks noChangeArrowheads="1"/>
          </p:cNvSpPr>
          <p:nvPr/>
        </p:nvSpPr>
        <p:spPr bwMode="auto">
          <a:xfrm>
            <a:off x="6273800" y="3756025"/>
            <a:ext cx="409575" cy="409575"/>
          </a:xfrm>
          <a:prstGeom prst="ellipse">
            <a:avLst/>
          </a:prstGeom>
          <a:solidFill>
            <a:schemeClr val="bg1"/>
          </a:solidFill>
          <a:ln w="28575">
            <a:solidFill>
              <a:srgbClr val="3333FF"/>
            </a:solidFill>
            <a:round/>
            <a:headEnd/>
            <a:tailEnd/>
          </a:ln>
        </p:spPr>
        <p:txBody>
          <a:bodyPr wrap="none" anchor="ctr"/>
          <a:lstStyle/>
          <a:p>
            <a:pPr algn="ctr"/>
            <a:r>
              <a:rPr lang="en-US" sz="1800" b="1" i="1" smtClean="0">
                <a:solidFill>
                  <a:srgbClr val="0000FF"/>
                </a:solidFill>
                <a:latin typeface="Arial" pitchFamily="34" charset="0"/>
              </a:rPr>
              <a:t>C</a:t>
            </a:r>
          </a:p>
        </p:txBody>
      </p:sp>
      <p:sp>
        <p:nvSpPr>
          <p:cNvPr id="25605" name="Oval 5"/>
          <p:cNvSpPr>
            <a:spLocks noChangeArrowheads="1"/>
          </p:cNvSpPr>
          <p:nvPr/>
        </p:nvSpPr>
        <p:spPr bwMode="auto">
          <a:xfrm>
            <a:off x="3448050" y="2968625"/>
            <a:ext cx="409575" cy="409575"/>
          </a:xfrm>
          <a:prstGeom prst="ellipse">
            <a:avLst/>
          </a:prstGeom>
          <a:solidFill>
            <a:schemeClr val="bg1"/>
          </a:solidFill>
          <a:ln w="28575">
            <a:solidFill>
              <a:srgbClr val="3333FF"/>
            </a:solidFill>
            <a:round/>
            <a:headEnd/>
            <a:tailEnd/>
          </a:ln>
        </p:spPr>
        <p:txBody>
          <a:bodyPr wrap="none" anchor="ctr"/>
          <a:lstStyle/>
          <a:p>
            <a:pPr algn="ctr"/>
            <a:r>
              <a:rPr lang="en-US" sz="1800" b="1" i="1" smtClean="0">
                <a:solidFill>
                  <a:srgbClr val="0000FF"/>
                </a:solidFill>
                <a:latin typeface="Arial" pitchFamily="34" charset="0"/>
              </a:rPr>
              <a:t>B</a:t>
            </a:r>
          </a:p>
        </p:txBody>
      </p:sp>
      <p:sp>
        <p:nvSpPr>
          <p:cNvPr id="25606" name="Rectangle 6"/>
          <p:cNvSpPr>
            <a:spLocks noChangeArrowheads="1"/>
          </p:cNvSpPr>
          <p:nvPr/>
        </p:nvSpPr>
        <p:spPr bwMode="auto">
          <a:xfrm>
            <a:off x="615950" y="6311900"/>
            <a:ext cx="1747838" cy="274638"/>
          </a:xfrm>
          <a:prstGeom prst="rect">
            <a:avLst/>
          </a:prstGeom>
          <a:noFill/>
          <a:ln w="9525">
            <a:noFill/>
            <a:miter lim="800000"/>
            <a:headEnd/>
            <a:tailEnd/>
          </a:ln>
        </p:spPr>
        <p:txBody>
          <a:bodyPr wrap="none">
            <a:spAutoFit/>
          </a:bodyPr>
          <a:lstStyle/>
          <a:p>
            <a:r>
              <a:rPr lang="en-US" sz="1200" i="1" smtClean="0">
                <a:solidFill>
                  <a:srgbClr val="000000"/>
                </a:solidFill>
                <a:latin typeface="Arial" pitchFamily="34" charset="0"/>
              </a:rPr>
              <a:t>http://nationalatlas.gov/</a:t>
            </a:r>
          </a:p>
        </p:txBody>
      </p:sp>
      <p:sp>
        <p:nvSpPr>
          <p:cNvPr id="25607" name="Rectangle 7"/>
          <p:cNvSpPr>
            <a:spLocks noGrp="1" noChangeArrowheads="1"/>
          </p:cNvSpPr>
          <p:nvPr>
            <p:ph type="title"/>
          </p:nvPr>
        </p:nvSpPr>
        <p:spPr/>
        <p:txBody>
          <a:bodyPr/>
          <a:lstStyle/>
          <a:p>
            <a:pPr eaLnBrk="1" hangingPunct="1"/>
            <a:r>
              <a:rPr lang="en-US" b="1" smtClean="0">
                <a:latin typeface="Albertus Extra Bold"/>
              </a:rPr>
              <a:t>Capacity Location: Network analysis </a:t>
            </a:r>
            <a:br>
              <a:rPr lang="en-US" b="1" smtClean="0">
                <a:latin typeface="Albertus Extra Bold"/>
              </a:rPr>
            </a:br>
            <a:r>
              <a:rPr lang="en-US" b="1" smtClean="0">
                <a:latin typeface="Albertus Extra Bold"/>
              </a:rPr>
              <a:t>	</a:t>
            </a:r>
            <a:r>
              <a:rPr lang="en-US" smtClean="0"/>
              <a:t>Capacity timing and location interact</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US_population density map"/>
          <p:cNvPicPr>
            <a:picLocks noChangeAspect="1" noChangeArrowheads="1"/>
          </p:cNvPicPr>
          <p:nvPr/>
        </p:nvPicPr>
        <p:blipFill>
          <a:blip r:embed="rId3" cstate="print"/>
          <a:srcRect l="1778" t="7639" r="3555" b="7639"/>
          <a:stretch>
            <a:fillRect/>
          </a:stretch>
        </p:blipFill>
        <p:spPr bwMode="auto">
          <a:xfrm>
            <a:off x="446088" y="1230313"/>
            <a:ext cx="8099425" cy="5060950"/>
          </a:xfrm>
          <a:prstGeom prst="rect">
            <a:avLst/>
          </a:prstGeom>
          <a:noFill/>
          <a:ln w="9525">
            <a:noFill/>
            <a:miter lim="800000"/>
            <a:headEnd/>
            <a:tailEnd/>
          </a:ln>
        </p:spPr>
      </p:pic>
      <p:sp>
        <p:nvSpPr>
          <p:cNvPr id="21507" name="Oval 3"/>
          <p:cNvSpPr>
            <a:spLocks noChangeArrowheads="1"/>
          </p:cNvSpPr>
          <p:nvPr/>
        </p:nvSpPr>
        <p:spPr bwMode="auto">
          <a:xfrm>
            <a:off x="458788" y="3167063"/>
            <a:ext cx="722312" cy="722312"/>
          </a:xfrm>
          <a:prstGeom prst="ellipse">
            <a:avLst/>
          </a:prstGeom>
          <a:solidFill>
            <a:srgbClr val="FFFFFF"/>
          </a:solidFill>
          <a:ln w="28575">
            <a:solidFill>
              <a:srgbClr val="FF0000"/>
            </a:solidFill>
            <a:round/>
            <a:headEnd/>
            <a:tailEnd/>
          </a:ln>
        </p:spPr>
        <p:txBody>
          <a:bodyPr wrap="none" anchor="ctr"/>
          <a:lstStyle/>
          <a:p>
            <a:pPr algn="ctr"/>
            <a:r>
              <a:rPr lang="en-US" sz="1800" smtClean="0">
                <a:solidFill>
                  <a:srgbClr val="000000"/>
                </a:solidFill>
                <a:latin typeface="Arial" pitchFamily="34" charset="0"/>
              </a:rPr>
              <a:t>5%</a:t>
            </a:r>
          </a:p>
        </p:txBody>
      </p:sp>
      <p:sp>
        <p:nvSpPr>
          <p:cNvPr id="21508" name="Oval 4"/>
          <p:cNvSpPr>
            <a:spLocks noChangeArrowheads="1"/>
          </p:cNvSpPr>
          <p:nvPr/>
        </p:nvSpPr>
        <p:spPr bwMode="auto">
          <a:xfrm>
            <a:off x="719138" y="3995738"/>
            <a:ext cx="838200" cy="822325"/>
          </a:xfrm>
          <a:prstGeom prst="ellipse">
            <a:avLst/>
          </a:prstGeom>
          <a:solidFill>
            <a:srgbClr val="FFFFFF"/>
          </a:solidFill>
          <a:ln w="28575">
            <a:solidFill>
              <a:srgbClr val="FF0000"/>
            </a:solidFill>
            <a:round/>
            <a:headEnd/>
            <a:tailEnd/>
          </a:ln>
        </p:spPr>
        <p:txBody>
          <a:bodyPr wrap="none" anchor="ctr"/>
          <a:lstStyle/>
          <a:p>
            <a:pPr algn="ctr"/>
            <a:r>
              <a:rPr lang="en-US" sz="1800" smtClean="0">
                <a:solidFill>
                  <a:srgbClr val="000000"/>
                </a:solidFill>
                <a:latin typeface="Arial" pitchFamily="34" charset="0"/>
              </a:rPr>
              <a:t>7%</a:t>
            </a:r>
          </a:p>
        </p:txBody>
      </p:sp>
      <p:sp>
        <p:nvSpPr>
          <p:cNvPr id="21509" name="Oval 5"/>
          <p:cNvSpPr>
            <a:spLocks noChangeAspect="1" noChangeArrowheads="1"/>
          </p:cNvSpPr>
          <p:nvPr/>
        </p:nvSpPr>
        <p:spPr bwMode="auto">
          <a:xfrm>
            <a:off x="3883025" y="4386263"/>
            <a:ext cx="1444625" cy="1444625"/>
          </a:xfrm>
          <a:prstGeom prst="ellipse">
            <a:avLst/>
          </a:prstGeom>
          <a:solidFill>
            <a:srgbClr val="FFFFFF"/>
          </a:solidFill>
          <a:ln w="28575">
            <a:solidFill>
              <a:srgbClr val="FF0000"/>
            </a:solidFill>
            <a:round/>
            <a:headEnd/>
            <a:tailEnd/>
          </a:ln>
        </p:spPr>
        <p:txBody>
          <a:bodyPr wrap="none" anchor="ctr"/>
          <a:lstStyle/>
          <a:p>
            <a:pPr algn="ctr"/>
            <a:r>
              <a:rPr lang="en-US" sz="1800" smtClean="0">
                <a:solidFill>
                  <a:srgbClr val="000000"/>
                </a:solidFill>
                <a:latin typeface="Arial" pitchFamily="34" charset="0"/>
              </a:rPr>
              <a:t>20%</a:t>
            </a:r>
          </a:p>
        </p:txBody>
      </p:sp>
      <p:sp>
        <p:nvSpPr>
          <p:cNvPr id="21510" name="Oval 6"/>
          <p:cNvSpPr>
            <a:spLocks noChangeAspect="1" noChangeArrowheads="1"/>
          </p:cNvSpPr>
          <p:nvPr/>
        </p:nvSpPr>
        <p:spPr bwMode="auto">
          <a:xfrm>
            <a:off x="6223000" y="4103688"/>
            <a:ext cx="1768475" cy="1768475"/>
          </a:xfrm>
          <a:prstGeom prst="ellipse">
            <a:avLst/>
          </a:prstGeom>
          <a:solidFill>
            <a:srgbClr val="FFFFFF"/>
          </a:solidFill>
          <a:ln w="28575">
            <a:solidFill>
              <a:srgbClr val="FF0000"/>
            </a:solidFill>
            <a:round/>
            <a:headEnd/>
            <a:tailEnd/>
          </a:ln>
        </p:spPr>
        <p:txBody>
          <a:bodyPr wrap="none" anchor="ctr"/>
          <a:lstStyle/>
          <a:p>
            <a:pPr algn="ctr"/>
            <a:r>
              <a:rPr lang="en-US" sz="1800" smtClean="0">
                <a:solidFill>
                  <a:srgbClr val="000000"/>
                </a:solidFill>
                <a:latin typeface="Arial" pitchFamily="34" charset="0"/>
              </a:rPr>
              <a:t>27%</a:t>
            </a:r>
          </a:p>
        </p:txBody>
      </p:sp>
      <p:sp>
        <p:nvSpPr>
          <p:cNvPr id="21511" name="Oval 7"/>
          <p:cNvSpPr>
            <a:spLocks noChangeAspect="1" noChangeArrowheads="1"/>
          </p:cNvSpPr>
          <p:nvPr/>
        </p:nvSpPr>
        <p:spPr bwMode="auto">
          <a:xfrm>
            <a:off x="5216525" y="2360613"/>
            <a:ext cx="1600200" cy="1600200"/>
          </a:xfrm>
          <a:prstGeom prst="ellipse">
            <a:avLst/>
          </a:prstGeom>
          <a:solidFill>
            <a:srgbClr val="FFFFFF"/>
          </a:solidFill>
          <a:ln w="28575">
            <a:solidFill>
              <a:srgbClr val="FF0000"/>
            </a:solidFill>
            <a:round/>
            <a:headEnd/>
            <a:tailEnd/>
          </a:ln>
        </p:spPr>
        <p:txBody>
          <a:bodyPr wrap="none" anchor="ctr"/>
          <a:lstStyle/>
          <a:p>
            <a:pPr algn="ctr"/>
            <a:r>
              <a:rPr lang="en-US" sz="1800" smtClean="0">
                <a:solidFill>
                  <a:srgbClr val="000000"/>
                </a:solidFill>
                <a:latin typeface="Arial" pitchFamily="34" charset="0"/>
              </a:rPr>
              <a:t>25%</a:t>
            </a:r>
          </a:p>
        </p:txBody>
      </p:sp>
      <p:sp>
        <p:nvSpPr>
          <p:cNvPr id="21512" name="Oval 8"/>
          <p:cNvSpPr>
            <a:spLocks noChangeAspect="1" noChangeArrowheads="1"/>
          </p:cNvSpPr>
          <p:nvPr/>
        </p:nvSpPr>
        <p:spPr bwMode="auto">
          <a:xfrm>
            <a:off x="7100888" y="1970088"/>
            <a:ext cx="1301750" cy="1301750"/>
          </a:xfrm>
          <a:prstGeom prst="ellipse">
            <a:avLst/>
          </a:prstGeom>
          <a:solidFill>
            <a:srgbClr val="FFFFFF"/>
          </a:solidFill>
          <a:ln w="28575">
            <a:solidFill>
              <a:srgbClr val="FF0000"/>
            </a:solidFill>
            <a:round/>
            <a:headEnd/>
            <a:tailEnd/>
          </a:ln>
        </p:spPr>
        <p:txBody>
          <a:bodyPr wrap="none" anchor="ctr"/>
          <a:lstStyle/>
          <a:p>
            <a:pPr algn="ctr"/>
            <a:r>
              <a:rPr lang="en-US" sz="1800" smtClean="0">
                <a:solidFill>
                  <a:srgbClr val="000000"/>
                </a:solidFill>
                <a:latin typeface="Arial" pitchFamily="34" charset="0"/>
              </a:rPr>
              <a:t>16%</a:t>
            </a:r>
          </a:p>
        </p:txBody>
      </p:sp>
      <p:sp>
        <p:nvSpPr>
          <p:cNvPr id="21513" name="AutoShape 9"/>
          <p:cNvSpPr>
            <a:spLocks noChangeArrowheads="1"/>
          </p:cNvSpPr>
          <p:nvPr/>
        </p:nvSpPr>
        <p:spPr bwMode="auto">
          <a:xfrm>
            <a:off x="5360988" y="3671888"/>
            <a:ext cx="212725" cy="184150"/>
          </a:xfrm>
          <a:prstGeom prst="hexagon">
            <a:avLst>
              <a:gd name="adj" fmla="val 28879"/>
              <a:gd name="vf" fmla="val 115470"/>
            </a:avLst>
          </a:prstGeom>
          <a:solidFill>
            <a:srgbClr val="FF0000"/>
          </a:solidFill>
          <a:ln w="12700">
            <a:solidFill>
              <a:schemeClr val="bg1"/>
            </a:solidFill>
            <a:miter lim="800000"/>
            <a:headEnd/>
            <a:tailEnd/>
          </a:ln>
        </p:spPr>
        <p:txBody>
          <a:bodyPr wrap="none" anchor="ctr"/>
          <a:lstStyle/>
          <a:p>
            <a:endParaRPr lang="en-US" sz="1200" smtClean="0">
              <a:solidFill>
                <a:srgbClr val="000000"/>
              </a:solidFill>
              <a:latin typeface="Arial" pitchFamily="34" charset="0"/>
            </a:endParaRPr>
          </a:p>
        </p:txBody>
      </p:sp>
      <p:sp>
        <p:nvSpPr>
          <p:cNvPr id="21514" name="Text Box 10"/>
          <p:cNvSpPr txBox="1">
            <a:spLocks noChangeArrowheads="1"/>
          </p:cNvSpPr>
          <p:nvPr/>
        </p:nvSpPr>
        <p:spPr bwMode="auto">
          <a:xfrm>
            <a:off x="4713288" y="3454400"/>
            <a:ext cx="673100" cy="228600"/>
          </a:xfrm>
          <a:prstGeom prst="rect">
            <a:avLst/>
          </a:prstGeom>
          <a:solidFill>
            <a:schemeClr val="bg1"/>
          </a:solidFill>
          <a:ln w="9525">
            <a:noFill/>
            <a:miter lim="800000"/>
            <a:headEnd/>
            <a:tailEnd/>
          </a:ln>
        </p:spPr>
        <p:txBody>
          <a:bodyPr>
            <a:spAutoFit/>
          </a:bodyPr>
          <a:lstStyle/>
          <a:p>
            <a:pPr algn="ctr"/>
            <a:r>
              <a:rPr lang="en-US" sz="900" smtClean="0">
                <a:solidFill>
                  <a:srgbClr val="000000"/>
                </a:solidFill>
                <a:latin typeface="Arial" pitchFamily="34" charset="0"/>
              </a:rPr>
              <a:t>St. Louis</a:t>
            </a:r>
          </a:p>
        </p:txBody>
      </p:sp>
      <p:sp>
        <p:nvSpPr>
          <p:cNvPr id="21515" name="Line 11"/>
          <p:cNvSpPr>
            <a:spLocks noChangeShapeType="1"/>
          </p:cNvSpPr>
          <p:nvPr/>
        </p:nvSpPr>
        <p:spPr bwMode="auto">
          <a:xfrm flipH="1" flipV="1">
            <a:off x="963613" y="3543300"/>
            <a:ext cx="4395787" cy="219075"/>
          </a:xfrm>
          <a:prstGeom prst="line">
            <a:avLst/>
          </a:prstGeom>
          <a:noFill/>
          <a:ln w="19050">
            <a:solidFill>
              <a:srgbClr val="FF0000"/>
            </a:solidFill>
            <a:round/>
            <a:headEnd/>
            <a:tailEnd type="triangle" w="med" len="med"/>
          </a:ln>
        </p:spPr>
        <p:txBody>
          <a:bodyPr/>
          <a:lstStyle/>
          <a:p>
            <a:endParaRPr lang="en-US" sz="1200" smtClean="0">
              <a:solidFill>
                <a:srgbClr val="000000"/>
              </a:solidFill>
              <a:latin typeface="Arial" pitchFamily="34" charset="0"/>
            </a:endParaRPr>
          </a:p>
        </p:txBody>
      </p:sp>
      <p:sp>
        <p:nvSpPr>
          <p:cNvPr id="21516" name="Text Box 12"/>
          <p:cNvSpPr txBox="1">
            <a:spLocks noChangeArrowheads="1"/>
          </p:cNvSpPr>
          <p:nvPr/>
        </p:nvSpPr>
        <p:spPr bwMode="auto">
          <a:xfrm>
            <a:off x="2486025" y="3376613"/>
            <a:ext cx="765175" cy="238125"/>
          </a:xfrm>
          <a:prstGeom prst="rect">
            <a:avLst/>
          </a:prstGeom>
          <a:solidFill>
            <a:schemeClr val="bg1"/>
          </a:solidFill>
          <a:ln w="9525">
            <a:solidFill>
              <a:schemeClr val="tx1"/>
            </a:solidFill>
            <a:miter lim="800000"/>
            <a:headEnd/>
            <a:tailEnd/>
          </a:ln>
        </p:spPr>
        <p:txBody>
          <a:bodyPr>
            <a:spAutoFit/>
          </a:bodyPr>
          <a:lstStyle/>
          <a:p>
            <a:pPr algn="ctr"/>
            <a:r>
              <a:rPr lang="en-US" sz="900" smtClean="0">
                <a:solidFill>
                  <a:srgbClr val="000000"/>
                </a:solidFill>
                <a:latin typeface="Arial" pitchFamily="34" charset="0"/>
              </a:rPr>
              <a:t>2063 miles</a:t>
            </a:r>
          </a:p>
        </p:txBody>
      </p:sp>
      <p:sp>
        <p:nvSpPr>
          <p:cNvPr id="21517" name="Line 13"/>
          <p:cNvSpPr>
            <a:spLocks noChangeShapeType="1"/>
          </p:cNvSpPr>
          <p:nvPr/>
        </p:nvSpPr>
        <p:spPr bwMode="auto">
          <a:xfrm flipH="1">
            <a:off x="1366838" y="3790950"/>
            <a:ext cx="3992562" cy="582613"/>
          </a:xfrm>
          <a:prstGeom prst="line">
            <a:avLst/>
          </a:prstGeom>
          <a:noFill/>
          <a:ln w="19050">
            <a:solidFill>
              <a:srgbClr val="FF0000"/>
            </a:solidFill>
            <a:round/>
            <a:headEnd/>
            <a:tailEnd type="triangle" w="med" len="med"/>
          </a:ln>
        </p:spPr>
        <p:txBody>
          <a:bodyPr/>
          <a:lstStyle/>
          <a:p>
            <a:endParaRPr lang="en-US" sz="1200" smtClean="0">
              <a:solidFill>
                <a:srgbClr val="000000"/>
              </a:solidFill>
              <a:latin typeface="Arial" pitchFamily="34" charset="0"/>
            </a:endParaRPr>
          </a:p>
        </p:txBody>
      </p:sp>
      <p:sp>
        <p:nvSpPr>
          <p:cNvPr id="21518" name="Text Box 14"/>
          <p:cNvSpPr txBox="1">
            <a:spLocks noChangeArrowheads="1"/>
          </p:cNvSpPr>
          <p:nvPr/>
        </p:nvSpPr>
        <p:spPr bwMode="auto">
          <a:xfrm>
            <a:off x="2287588" y="3916363"/>
            <a:ext cx="765175" cy="238125"/>
          </a:xfrm>
          <a:prstGeom prst="rect">
            <a:avLst/>
          </a:prstGeom>
          <a:solidFill>
            <a:schemeClr val="bg1"/>
          </a:solidFill>
          <a:ln w="9525">
            <a:solidFill>
              <a:schemeClr val="tx1"/>
            </a:solidFill>
            <a:miter lim="800000"/>
            <a:headEnd/>
            <a:tailEnd/>
          </a:ln>
        </p:spPr>
        <p:txBody>
          <a:bodyPr>
            <a:spAutoFit/>
          </a:bodyPr>
          <a:lstStyle/>
          <a:p>
            <a:pPr algn="ctr"/>
            <a:r>
              <a:rPr lang="en-US" sz="900" smtClean="0">
                <a:solidFill>
                  <a:srgbClr val="000000"/>
                </a:solidFill>
                <a:latin typeface="Arial" pitchFamily="34" charset="0"/>
              </a:rPr>
              <a:t>1840 miles</a:t>
            </a:r>
          </a:p>
        </p:txBody>
      </p:sp>
      <p:sp>
        <p:nvSpPr>
          <p:cNvPr id="21519" name="Line 15"/>
          <p:cNvSpPr>
            <a:spLocks noChangeShapeType="1"/>
          </p:cNvSpPr>
          <p:nvPr/>
        </p:nvSpPr>
        <p:spPr bwMode="auto">
          <a:xfrm flipH="1">
            <a:off x="4686300" y="3833813"/>
            <a:ext cx="723900" cy="1085850"/>
          </a:xfrm>
          <a:prstGeom prst="line">
            <a:avLst/>
          </a:prstGeom>
          <a:noFill/>
          <a:ln w="19050">
            <a:solidFill>
              <a:srgbClr val="FF0000"/>
            </a:solidFill>
            <a:round/>
            <a:headEnd/>
            <a:tailEnd type="triangle" w="med" len="med"/>
          </a:ln>
        </p:spPr>
        <p:txBody>
          <a:bodyPr/>
          <a:lstStyle/>
          <a:p>
            <a:endParaRPr lang="en-US" sz="1200" smtClean="0">
              <a:solidFill>
                <a:srgbClr val="000000"/>
              </a:solidFill>
              <a:latin typeface="Arial" pitchFamily="34" charset="0"/>
            </a:endParaRPr>
          </a:p>
        </p:txBody>
      </p:sp>
      <p:sp>
        <p:nvSpPr>
          <p:cNvPr id="21520" name="Text Box 16"/>
          <p:cNvSpPr txBox="1">
            <a:spLocks noChangeArrowheads="1"/>
          </p:cNvSpPr>
          <p:nvPr/>
        </p:nvSpPr>
        <p:spPr bwMode="auto">
          <a:xfrm>
            <a:off x="4994275" y="4108450"/>
            <a:ext cx="693738" cy="238125"/>
          </a:xfrm>
          <a:prstGeom prst="rect">
            <a:avLst/>
          </a:prstGeom>
          <a:solidFill>
            <a:schemeClr val="bg1"/>
          </a:solidFill>
          <a:ln w="9525">
            <a:solidFill>
              <a:schemeClr val="tx1"/>
            </a:solidFill>
            <a:miter lim="800000"/>
            <a:headEnd/>
            <a:tailEnd/>
          </a:ln>
        </p:spPr>
        <p:txBody>
          <a:bodyPr>
            <a:spAutoFit/>
          </a:bodyPr>
          <a:lstStyle/>
          <a:p>
            <a:pPr algn="ctr"/>
            <a:r>
              <a:rPr lang="en-US" sz="900" smtClean="0">
                <a:solidFill>
                  <a:srgbClr val="000000"/>
                </a:solidFill>
                <a:latin typeface="Arial" pitchFamily="34" charset="0"/>
              </a:rPr>
              <a:t>640 miles</a:t>
            </a:r>
          </a:p>
        </p:txBody>
      </p:sp>
      <p:sp>
        <p:nvSpPr>
          <p:cNvPr id="21521" name="Line 17"/>
          <p:cNvSpPr>
            <a:spLocks noChangeShapeType="1"/>
          </p:cNvSpPr>
          <p:nvPr/>
        </p:nvSpPr>
        <p:spPr bwMode="auto">
          <a:xfrm>
            <a:off x="5545138" y="3833813"/>
            <a:ext cx="1304925" cy="901700"/>
          </a:xfrm>
          <a:prstGeom prst="line">
            <a:avLst/>
          </a:prstGeom>
          <a:noFill/>
          <a:ln w="19050">
            <a:solidFill>
              <a:srgbClr val="FF0000"/>
            </a:solidFill>
            <a:round/>
            <a:headEnd/>
            <a:tailEnd type="triangle" w="med" len="med"/>
          </a:ln>
        </p:spPr>
        <p:txBody>
          <a:bodyPr/>
          <a:lstStyle/>
          <a:p>
            <a:endParaRPr lang="en-US" sz="1200" smtClean="0">
              <a:solidFill>
                <a:srgbClr val="000000"/>
              </a:solidFill>
              <a:latin typeface="Arial" pitchFamily="34" charset="0"/>
            </a:endParaRPr>
          </a:p>
        </p:txBody>
      </p:sp>
      <p:sp>
        <p:nvSpPr>
          <p:cNvPr id="21522" name="Text Box 18"/>
          <p:cNvSpPr txBox="1">
            <a:spLocks noChangeArrowheads="1"/>
          </p:cNvSpPr>
          <p:nvPr/>
        </p:nvSpPr>
        <p:spPr bwMode="auto">
          <a:xfrm>
            <a:off x="6021388" y="4044950"/>
            <a:ext cx="693737" cy="238125"/>
          </a:xfrm>
          <a:prstGeom prst="rect">
            <a:avLst/>
          </a:prstGeom>
          <a:solidFill>
            <a:schemeClr val="bg1"/>
          </a:solidFill>
          <a:ln w="9525">
            <a:solidFill>
              <a:schemeClr val="tx1"/>
            </a:solidFill>
            <a:miter lim="800000"/>
            <a:headEnd/>
            <a:tailEnd/>
          </a:ln>
        </p:spPr>
        <p:txBody>
          <a:bodyPr>
            <a:spAutoFit/>
          </a:bodyPr>
          <a:lstStyle/>
          <a:p>
            <a:pPr algn="ctr"/>
            <a:r>
              <a:rPr lang="en-US" sz="900" smtClean="0">
                <a:solidFill>
                  <a:srgbClr val="000000"/>
                </a:solidFill>
                <a:latin typeface="Arial" pitchFamily="34" charset="0"/>
              </a:rPr>
              <a:t>555 miles</a:t>
            </a:r>
          </a:p>
        </p:txBody>
      </p:sp>
      <p:sp>
        <p:nvSpPr>
          <p:cNvPr id="21523" name="Line 19"/>
          <p:cNvSpPr>
            <a:spLocks noChangeShapeType="1"/>
          </p:cNvSpPr>
          <p:nvPr/>
        </p:nvSpPr>
        <p:spPr bwMode="auto">
          <a:xfrm flipV="1">
            <a:off x="5559425" y="2844800"/>
            <a:ext cx="2012950" cy="876300"/>
          </a:xfrm>
          <a:prstGeom prst="line">
            <a:avLst/>
          </a:prstGeom>
          <a:noFill/>
          <a:ln w="19050">
            <a:solidFill>
              <a:srgbClr val="FF0000"/>
            </a:solidFill>
            <a:round/>
            <a:headEnd/>
            <a:tailEnd type="triangle" w="med" len="med"/>
          </a:ln>
        </p:spPr>
        <p:txBody>
          <a:bodyPr/>
          <a:lstStyle/>
          <a:p>
            <a:endParaRPr lang="en-US" sz="1200" smtClean="0">
              <a:solidFill>
                <a:srgbClr val="000000"/>
              </a:solidFill>
              <a:latin typeface="Arial" pitchFamily="34" charset="0"/>
            </a:endParaRPr>
          </a:p>
        </p:txBody>
      </p:sp>
      <p:sp>
        <p:nvSpPr>
          <p:cNvPr id="21524" name="Text Box 20"/>
          <p:cNvSpPr txBox="1">
            <a:spLocks noChangeArrowheads="1"/>
          </p:cNvSpPr>
          <p:nvPr/>
        </p:nvSpPr>
        <p:spPr bwMode="auto">
          <a:xfrm>
            <a:off x="6084888" y="3386138"/>
            <a:ext cx="693737" cy="238125"/>
          </a:xfrm>
          <a:prstGeom prst="rect">
            <a:avLst/>
          </a:prstGeom>
          <a:solidFill>
            <a:schemeClr val="bg1"/>
          </a:solidFill>
          <a:ln w="9525">
            <a:solidFill>
              <a:schemeClr val="tx1"/>
            </a:solidFill>
            <a:miter lim="800000"/>
            <a:headEnd/>
            <a:tailEnd/>
          </a:ln>
        </p:spPr>
        <p:txBody>
          <a:bodyPr>
            <a:spAutoFit/>
          </a:bodyPr>
          <a:lstStyle/>
          <a:p>
            <a:pPr algn="ctr"/>
            <a:r>
              <a:rPr lang="en-US" sz="900" smtClean="0">
                <a:solidFill>
                  <a:srgbClr val="000000"/>
                </a:solidFill>
                <a:latin typeface="Arial" pitchFamily="34" charset="0"/>
              </a:rPr>
              <a:t>960 miles</a:t>
            </a:r>
          </a:p>
        </p:txBody>
      </p:sp>
      <p:sp>
        <p:nvSpPr>
          <p:cNvPr id="21525" name="Line 21"/>
          <p:cNvSpPr>
            <a:spLocks noChangeShapeType="1"/>
          </p:cNvSpPr>
          <p:nvPr/>
        </p:nvSpPr>
        <p:spPr bwMode="auto">
          <a:xfrm flipV="1">
            <a:off x="5487988" y="3125788"/>
            <a:ext cx="260350" cy="544512"/>
          </a:xfrm>
          <a:prstGeom prst="line">
            <a:avLst/>
          </a:prstGeom>
          <a:noFill/>
          <a:ln w="19050">
            <a:solidFill>
              <a:srgbClr val="FF0000"/>
            </a:solidFill>
            <a:round/>
            <a:headEnd/>
            <a:tailEnd type="triangle" w="med" len="med"/>
          </a:ln>
        </p:spPr>
        <p:txBody>
          <a:bodyPr/>
          <a:lstStyle/>
          <a:p>
            <a:endParaRPr lang="en-US" sz="1200" smtClean="0">
              <a:solidFill>
                <a:srgbClr val="000000"/>
              </a:solidFill>
              <a:latin typeface="Arial" pitchFamily="34" charset="0"/>
            </a:endParaRPr>
          </a:p>
        </p:txBody>
      </p:sp>
      <p:sp>
        <p:nvSpPr>
          <p:cNvPr id="21526" name="Text Box 22"/>
          <p:cNvSpPr txBox="1">
            <a:spLocks noChangeArrowheads="1"/>
          </p:cNvSpPr>
          <p:nvPr/>
        </p:nvSpPr>
        <p:spPr bwMode="auto">
          <a:xfrm>
            <a:off x="5348288" y="3251200"/>
            <a:ext cx="693737" cy="238125"/>
          </a:xfrm>
          <a:prstGeom prst="rect">
            <a:avLst/>
          </a:prstGeom>
          <a:solidFill>
            <a:schemeClr val="bg1"/>
          </a:solidFill>
          <a:ln w="9525">
            <a:solidFill>
              <a:schemeClr val="tx1"/>
            </a:solidFill>
            <a:miter lim="800000"/>
            <a:headEnd/>
            <a:tailEnd/>
          </a:ln>
        </p:spPr>
        <p:txBody>
          <a:bodyPr>
            <a:spAutoFit/>
          </a:bodyPr>
          <a:lstStyle/>
          <a:p>
            <a:pPr algn="ctr"/>
            <a:r>
              <a:rPr lang="en-US" sz="900" smtClean="0">
                <a:solidFill>
                  <a:srgbClr val="000000"/>
                </a:solidFill>
                <a:latin typeface="Arial" pitchFamily="34" charset="0"/>
              </a:rPr>
              <a:t>300 miles</a:t>
            </a:r>
          </a:p>
        </p:txBody>
      </p:sp>
      <p:sp>
        <p:nvSpPr>
          <p:cNvPr id="21527" name="Rectangle 23"/>
          <p:cNvSpPr>
            <a:spLocks noGrp="1" noChangeArrowheads="1"/>
          </p:cNvSpPr>
          <p:nvPr>
            <p:ph type="title"/>
          </p:nvPr>
        </p:nvSpPr>
        <p:spPr/>
        <p:txBody>
          <a:bodyPr/>
          <a:lstStyle/>
          <a:p>
            <a:pPr eaLnBrk="1" hangingPunct="1"/>
            <a:r>
              <a:rPr lang="en-US" b="1" smtClean="0">
                <a:latin typeface="Albertus Extra Bold"/>
              </a:rPr>
              <a:t>Capacity Location: Spatial analysis</a:t>
            </a:r>
            <a:r>
              <a:rPr lang="en-US" smtClean="0"/>
              <a:t> </a:t>
            </a:r>
            <a:br>
              <a:rPr lang="en-US" smtClean="0"/>
            </a:br>
            <a:r>
              <a:rPr lang="en-US" smtClean="0"/>
              <a:t>	Poppies Int’l</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eaLnBrk="1" hangingPunct="1"/>
            <a:r>
              <a:rPr lang="en-US" b="1" smtClean="0">
                <a:latin typeface="Albertus Extra Bold"/>
              </a:rPr>
              <a:t>Capacity Location: Spatial analysis</a:t>
            </a:r>
            <a:r>
              <a:rPr lang="en-US" smtClean="0"/>
              <a:t/>
            </a:r>
            <a:br>
              <a:rPr lang="en-US" smtClean="0"/>
            </a:br>
            <a:r>
              <a:rPr lang="en-US" smtClean="0"/>
              <a:t>US product distribution for a major appliance manufacturer </a:t>
            </a:r>
          </a:p>
        </p:txBody>
      </p:sp>
      <p:pic>
        <p:nvPicPr>
          <p:cNvPr id="23555" name="Picture 4" descr="US_major appliance mfgr density map"/>
          <p:cNvPicPr>
            <a:picLocks noChangeAspect="1" noChangeArrowheads="1"/>
          </p:cNvPicPr>
          <p:nvPr/>
        </p:nvPicPr>
        <p:blipFill>
          <a:blip r:embed="rId3" cstate="print"/>
          <a:srcRect/>
          <a:stretch>
            <a:fillRect/>
          </a:stretch>
        </p:blipFill>
        <p:spPr bwMode="auto">
          <a:xfrm>
            <a:off x="1022350" y="1038225"/>
            <a:ext cx="7099300" cy="55435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51" name="Rectangle 2"/>
          <p:cNvSpPr>
            <a:spLocks noGrp="1" noChangeArrowheads="1"/>
          </p:cNvSpPr>
          <p:nvPr>
            <p:ph type="title"/>
          </p:nvPr>
        </p:nvSpPr>
        <p:spPr/>
        <p:txBody>
          <a:bodyPr/>
          <a:lstStyle/>
          <a:p>
            <a:pPr eaLnBrk="1" hangingPunct="1"/>
            <a:r>
              <a:rPr lang="en-US" smtClean="0"/>
              <a:t>General Rationale for Offshoring</a:t>
            </a:r>
          </a:p>
        </p:txBody>
      </p:sp>
      <p:sp>
        <p:nvSpPr>
          <p:cNvPr id="2052" name="Text Box 3"/>
          <p:cNvSpPr txBox="1">
            <a:spLocks noChangeArrowheads="1"/>
          </p:cNvSpPr>
          <p:nvPr/>
        </p:nvSpPr>
        <p:spPr bwMode="auto">
          <a:xfrm>
            <a:off x="1473200" y="1258888"/>
            <a:ext cx="2193925" cy="346075"/>
          </a:xfrm>
          <a:prstGeom prst="rect">
            <a:avLst/>
          </a:prstGeom>
          <a:solidFill>
            <a:srgbClr val="333399"/>
          </a:solidFill>
          <a:ln w="9525">
            <a:solidFill>
              <a:schemeClr val="tx1"/>
            </a:solidFill>
            <a:miter lim="800000"/>
            <a:headEnd/>
            <a:tailEnd/>
          </a:ln>
        </p:spPr>
        <p:txBody>
          <a:bodyPr/>
          <a:lstStyle/>
          <a:p>
            <a:pPr algn="ctr">
              <a:spcBef>
                <a:spcPct val="50000"/>
              </a:spcBef>
            </a:pPr>
            <a:r>
              <a:rPr lang="en-US" sz="1600" smtClean="0">
                <a:solidFill>
                  <a:srgbClr val="FFFFFF"/>
                </a:solidFill>
                <a:latin typeface="Arial" pitchFamily="34" charset="0"/>
              </a:rPr>
              <a:t>Pro</a:t>
            </a:r>
          </a:p>
        </p:txBody>
      </p:sp>
      <p:sp>
        <p:nvSpPr>
          <p:cNvPr id="2053" name="Text Box 4"/>
          <p:cNvSpPr txBox="1">
            <a:spLocks noChangeArrowheads="1"/>
          </p:cNvSpPr>
          <p:nvPr/>
        </p:nvSpPr>
        <p:spPr bwMode="auto">
          <a:xfrm>
            <a:off x="5537200" y="1254125"/>
            <a:ext cx="2193925" cy="346075"/>
          </a:xfrm>
          <a:prstGeom prst="rect">
            <a:avLst/>
          </a:prstGeom>
          <a:solidFill>
            <a:srgbClr val="333399"/>
          </a:solidFill>
          <a:ln w="9525">
            <a:solidFill>
              <a:schemeClr val="tx1"/>
            </a:solidFill>
            <a:miter lim="800000"/>
            <a:headEnd/>
            <a:tailEnd/>
          </a:ln>
        </p:spPr>
        <p:txBody>
          <a:bodyPr/>
          <a:lstStyle/>
          <a:p>
            <a:pPr algn="ctr">
              <a:spcBef>
                <a:spcPct val="50000"/>
              </a:spcBef>
            </a:pPr>
            <a:r>
              <a:rPr lang="en-US" sz="1600" smtClean="0">
                <a:solidFill>
                  <a:srgbClr val="FFFFFF"/>
                </a:solidFill>
                <a:latin typeface="Arial" pitchFamily="34" charset="0"/>
              </a:rPr>
              <a:t>Con</a:t>
            </a:r>
          </a:p>
        </p:txBody>
      </p:sp>
      <p:sp>
        <p:nvSpPr>
          <p:cNvPr id="447495" name="Text Box 7"/>
          <p:cNvSpPr txBox="1">
            <a:spLocks noChangeArrowheads="1"/>
          </p:cNvSpPr>
          <p:nvPr/>
        </p:nvSpPr>
        <p:spPr bwMode="auto">
          <a:xfrm>
            <a:off x="1244600" y="1931988"/>
            <a:ext cx="3736975" cy="1905000"/>
          </a:xfrm>
          <a:prstGeom prst="rect">
            <a:avLst/>
          </a:prstGeom>
          <a:noFill/>
          <a:ln w="9525">
            <a:noFill/>
            <a:miter lim="800000"/>
            <a:headEnd/>
            <a:tailEnd/>
          </a:ln>
        </p:spPr>
        <p:txBody>
          <a:bodyPr/>
          <a:lstStyle/>
          <a:p>
            <a:pPr marL="174625" indent="-174625">
              <a:spcBef>
                <a:spcPct val="20000"/>
              </a:spcBef>
              <a:buFontTx/>
              <a:buChar char="•"/>
            </a:pPr>
            <a:r>
              <a:rPr lang="en-US" sz="1800" smtClean="0">
                <a:solidFill>
                  <a:srgbClr val="000000"/>
                </a:solidFill>
                <a:latin typeface="Arial" pitchFamily="34" charset="0"/>
              </a:rPr>
              <a:t>Cost reductions</a:t>
            </a:r>
          </a:p>
          <a:p>
            <a:pPr marL="174625" indent="-174625">
              <a:spcBef>
                <a:spcPct val="20000"/>
              </a:spcBef>
              <a:buFontTx/>
              <a:buChar char="•"/>
            </a:pPr>
            <a:r>
              <a:rPr lang="en-US" sz="1800" smtClean="0">
                <a:solidFill>
                  <a:srgbClr val="000000"/>
                </a:solidFill>
                <a:latin typeface="Arial" pitchFamily="34" charset="0"/>
              </a:rPr>
              <a:t>Proximity to local or new markets</a:t>
            </a:r>
          </a:p>
          <a:p>
            <a:pPr marL="174625" indent="-174625">
              <a:spcBef>
                <a:spcPct val="20000"/>
              </a:spcBef>
              <a:buFontTx/>
              <a:buChar char="•"/>
            </a:pPr>
            <a:r>
              <a:rPr lang="en-US" sz="1800" smtClean="0">
                <a:solidFill>
                  <a:srgbClr val="000000"/>
                </a:solidFill>
                <a:latin typeface="Arial" pitchFamily="34" charset="0"/>
              </a:rPr>
              <a:t>Domestic labor market constraints</a:t>
            </a:r>
          </a:p>
          <a:p>
            <a:pPr marL="174625" indent="-174625">
              <a:spcBef>
                <a:spcPct val="20000"/>
              </a:spcBef>
              <a:buFontTx/>
              <a:buChar char="•"/>
            </a:pPr>
            <a:r>
              <a:rPr lang="en-US" sz="1800" smtClean="0">
                <a:solidFill>
                  <a:srgbClr val="000000"/>
                </a:solidFill>
                <a:latin typeface="Arial" pitchFamily="34" charset="0"/>
              </a:rPr>
              <a:t>Operational hedge</a:t>
            </a:r>
          </a:p>
          <a:p>
            <a:pPr marL="174625" indent="-174625">
              <a:spcBef>
                <a:spcPct val="20000"/>
              </a:spcBef>
              <a:buFontTx/>
              <a:buChar char="•"/>
            </a:pPr>
            <a:r>
              <a:rPr lang="en-US" sz="1800" smtClean="0">
                <a:solidFill>
                  <a:srgbClr val="000000"/>
                </a:solidFill>
                <a:latin typeface="Arial" pitchFamily="34" charset="0"/>
              </a:rPr>
              <a:t>Foreign trade barriers</a:t>
            </a:r>
          </a:p>
        </p:txBody>
      </p:sp>
      <p:sp>
        <p:nvSpPr>
          <p:cNvPr id="447496" name="Text Box 8"/>
          <p:cNvSpPr txBox="1">
            <a:spLocks noChangeArrowheads="1"/>
          </p:cNvSpPr>
          <p:nvPr/>
        </p:nvSpPr>
        <p:spPr bwMode="auto">
          <a:xfrm>
            <a:off x="5270500" y="1931988"/>
            <a:ext cx="3656013" cy="1905000"/>
          </a:xfrm>
          <a:prstGeom prst="rect">
            <a:avLst/>
          </a:prstGeom>
          <a:noFill/>
          <a:ln w="9525">
            <a:noFill/>
            <a:miter lim="800000"/>
            <a:headEnd/>
            <a:tailEnd/>
          </a:ln>
        </p:spPr>
        <p:txBody>
          <a:bodyPr/>
          <a:lstStyle/>
          <a:p>
            <a:pPr marL="174625" indent="-174625">
              <a:spcBef>
                <a:spcPct val="20000"/>
              </a:spcBef>
              <a:buFontTx/>
              <a:buChar char="•"/>
            </a:pPr>
            <a:r>
              <a:rPr lang="en-US" sz="1800" smtClean="0">
                <a:solidFill>
                  <a:srgbClr val="000000"/>
                </a:solidFill>
                <a:latin typeface="Arial" pitchFamily="34" charset="0"/>
              </a:rPr>
              <a:t>Transportation costs</a:t>
            </a:r>
          </a:p>
          <a:p>
            <a:pPr marL="174625" indent="-174625">
              <a:spcBef>
                <a:spcPct val="20000"/>
              </a:spcBef>
              <a:buFontTx/>
              <a:buChar char="•"/>
            </a:pPr>
            <a:r>
              <a:rPr lang="en-US" sz="1800" smtClean="0">
                <a:solidFill>
                  <a:srgbClr val="000000"/>
                </a:solidFill>
                <a:latin typeface="Arial" pitchFamily="34" charset="0"/>
              </a:rPr>
              <a:t>Lead times</a:t>
            </a:r>
          </a:p>
          <a:p>
            <a:pPr marL="174625" indent="-174625">
              <a:spcBef>
                <a:spcPct val="20000"/>
              </a:spcBef>
              <a:buFontTx/>
              <a:buChar char="•"/>
            </a:pPr>
            <a:r>
              <a:rPr lang="en-US" sz="1800" smtClean="0">
                <a:solidFill>
                  <a:srgbClr val="000000"/>
                </a:solidFill>
                <a:latin typeface="Arial" pitchFamily="34" charset="0"/>
              </a:rPr>
              <a:t>Risks</a:t>
            </a:r>
          </a:p>
          <a:p>
            <a:pPr marL="631825" lvl="1" indent="-174625">
              <a:spcBef>
                <a:spcPct val="20000"/>
              </a:spcBef>
              <a:buFontTx/>
              <a:buChar char="•"/>
            </a:pPr>
            <a:r>
              <a:rPr lang="en-US" sz="1800" smtClean="0">
                <a:solidFill>
                  <a:srgbClr val="000000"/>
                </a:solidFill>
                <a:latin typeface="Arial" pitchFamily="34" charset="0"/>
              </a:rPr>
              <a:t>Quality, including health, environmental and CSR</a:t>
            </a:r>
          </a:p>
          <a:p>
            <a:pPr marL="631825" lvl="1" indent="-174625">
              <a:spcBef>
                <a:spcPct val="20000"/>
              </a:spcBef>
              <a:buFontTx/>
              <a:buChar char="•"/>
            </a:pPr>
            <a:r>
              <a:rPr lang="en-US" sz="1800" smtClean="0">
                <a:solidFill>
                  <a:srgbClr val="000000"/>
                </a:solidFill>
                <a:latin typeface="Arial" pitchFamily="34" charset="0"/>
              </a:rPr>
              <a:t>Currency, IP, political, competitive</a:t>
            </a:r>
          </a:p>
          <a:p>
            <a:pPr marL="174625" indent="-174625">
              <a:spcBef>
                <a:spcPct val="20000"/>
              </a:spcBef>
              <a:buFontTx/>
              <a:buChar char="•"/>
            </a:pPr>
            <a:r>
              <a:rPr lang="en-US" sz="1800" smtClean="0">
                <a:solidFill>
                  <a:srgbClr val="000000"/>
                </a:solidFill>
                <a:latin typeface="Arial" pitchFamily="34" charset="0"/>
              </a:rPr>
              <a:t>Domestic trade barriers</a:t>
            </a:r>
          </a:p>
          <a:p>
            <a:pPr marL="174625" indent="-174625">
              <a:spcBef>
                <a:spcPct val="20000"/>
              </a:spcBef>
              <a:buFontTx/>
              <a:buChar char="•"/>
            </a:pPr>
            <a:r>
              <a:rPr lang="en-US" sz="1800" smtClean="0">
                <a:solidFill>
                  <a:srgbClr val="000000"/>
                </a:solidFill>
                <a:latin typeface="Arial" pitchFamily="34" charset="0"/>
              </a:rPr>
              <a:t>Global operations’ complexity and social implications </a:t>
            </a:r>
          </a:p>
        </p:txBody>
      </p:sp>
      <p:sp>
        <p:nvSpPr>
          <p:cNvPr id="2056" name="Rectangle 5"/>
          <p:cNvSpPr>
            <a:spLocks noChangeArrowheads="1"/>
          </p:cNvSpPr>
          <p:nvPr/>
        </p:nvSpPr>
        <p:spPr bwMode="auto">
          <a:xfrm>
            <a:off x="3175" y="3903663"/>
            <a:ext cx="4835525" cy="2941637"/>
          </a:xfrm>
          <a:prstGeom prst="rect">
            <a:avLst/>
          </a:prstGeom>
          <a:solidFill>
            <a:srgbClr val="CCECFF"/>
          </a:solidFill>
          <a:ln w="9525">
            <a:solidFill>
              <a:schemeClr val="tx1"/>
            </a:solidFill>
            <a:miter lim="800000"/>
            <a:headEnd/>
            <a:tailEnd/>
          </a:ln>
        </p:spPr>
        <p:txBody>
          <a:bodyPr wrap="none" anchor="ctr"/>
          <a:lstStyle/>
          <a:p>
            <a:endParaRPr lang="en-US" sz="1200" smtClean="0">
              <a:solidFill>
                <a:srgbClr val="000000"/>
              </a:solidFill>
              <a:latin typeface="Arial" pitchFamily="34" charset="0"/>
            </a:endParaRPr>
          </a:p>
        </p:txBody>
      </p:sp>
      <p:graphicFrame>
        <p:nvGraphicFramePr>
          <p:cNvPr id="2050" name="Object 7"/>
          <p:cNvGraphicFramePr>
            <a:graphicFrameLocks noChangeAspect="1"/>
          </p:cNvGraphicFramePr>
          <p:nvPr/>
        </p:nvGraphicFramePr>
        <p:xfrm>
          <a:off x="204788" y="3930650"/>
          <a:ext cx="3910012" cy="2900363"/>
        </p:xfrm>
        <a:graphic>
          <a:graphicData uri="http://schemas.openxmlformats.org/presentationml/2006/ole">
            <p:oleObj spid="_x0000_s157698" name="Chart" r:id="rId4" imgW="3914672" imgH="2905057" progId="MSGraph.Chart.8">
              <p:embed followColorScheme="full"/>
            </p:oleObj>
          </a:graphicData>
        </a:graphic>
      </p:graphicFrame>
      <p:sp>
        <p:nvSpPr>
          <p:cNvPr id="2057" name="Rectangle 7"/>
          <p:cNvSpPr>
            <a:spLocks noChangeArrowheads="1"/>
          </p:cNvSpPr>
          <p:nvPr/>
        </p:nvSpPr>
        <p:spPr bwMode="auto">
          <a:xfrm>
            <a:off x="3171825" y="6076950"/>
            <a:ext cx="1612900" cy="708025"/>
          </a:xfrm>
          <a:prstGeom prst="rect">
            <a:avLst/>
          </a:prstGeom>
          <a:noFill/>
          <a:ln w="9525">
            <a:noFill/>
            <a:miter lim="800000"/>
            <a:headEnd/>
            <a:tailEnd/>
          </a:ln>
        </p:spPr>
        <p:txBody>
          <a:bodyPr>
            <a:spAutoFit/>
          </a:bodyPr>
          <a:lstStyle/>
          <a:p>
            <a:pPr algn="r"/>
            <a:r>
              <a:rPr lang="en-US" sz="1000" smtClean="0">
                <a:solidFill>
                  <a:srgbClr val="000000"/>
                </a:solidFill>
                <a:latin typeface="Arial" pitchFamily="34" charset="0"/>
              </a:rPr>
              <a:t>The percentage of 2006 survey participants that cite the goals listed as a reason for offshoring.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47495"/>
                                        </p:tgtEl>
                                        <p:attrNameLst>
                                          <p:attrName>style.visibility</p:attrName>
                                        </p:attrNameLst>
                                      </p:cBhvr>
                                      <p:to>
                                        <p:strVal val="visible"/>
                                      </p:to>
                                    </p:set>
                                    <p:animEffect transition="in" filter="dissolve">
                                      <p:cBhvr>
                                        <p:cTn id="7" dur="500"/>
                                        <p:tgtEl>
                                          <p:spTgt spid="447495"/>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447496"/>
                                        </p:tgtEl>
                                        <p:attrNameLst>
                                          <p:attrName>style.visibility</p:attrName>
                                        </p:attrNameLst>
                                      </p:cBhvr>
                                      <p:to>
                                        <p:strVal val="visible"/>
                                      </p:to>
                                    </p:set>
                                    <p:animEffect transition="in" filter="dissolve">
                                      <p:cBhvr>
                                        <p:cTn id="12" dur="500"/>
                                        <p:tgtEl>
                                          <p:spTgt spid="4474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7495" grpId="0"/>
      <p:bldP spid="44749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en-US" b="1" smtClean="0">
                <a:latin typeface="Albertus Extra Bold"/>
              </a:rPr>
              <a:t>Capacity Location interacts with Sizing and Timing</a:t>
            </a:r>
            <a:r>
              <a:rPr lang="en-US" smtClean="0"/>
              <a:t/>
            </a:r>
            <a:br>
              <a:rPr lang="en-US" smtClean="0"/>
            </a:br>
            <a:r>
              <a:rPr lang="en-US" smtClean="0"/>
              <a:t>	CargoLifter AG</a:t>
            </a:r>
          </a:p>
        </p:txBody>
      </p:sp>
      <p:pic>
        <p:nvPicPr>
          <p:cNvPr id="19459" name="Picture 5" descr="CLafricaLEP.jpg"/>
          <p:cNvPicPr>
            <a:picLocks noChangeAspect="1" noChangeArrowheads="1"/>
          </p:cNvPicPr>
          <p:nvPr/>
        </p:nvPicPr>
        <p:blipFill>
          <a:blip r:embed="rId3" cstate="print"/>
          <a:srcRect/>
          <a:stretch>
            <a:fillRect/>
          </a:stretch>
        </p:blipFill>
        <p:spPr bwMode="auto">
          <a:xfrm>
            <a:off x="276225" y="1373188"/>
            <a:ext cx="4238625" cy="2190750"/>
          </a:xfrm>
          <a:prstGeom prst="rect">
            <a:avLst/>
          </a:prstGeom>
          <a:noFill/>
          <a:ln w="9525">
            <a:noFill/>
            <a:miter lim="800000"/>
            <a:headEnd/>
            <a:tailEnd/>
          </a:ln>
        </p:spPr>
      </p:pic>
      <p:pic>
        <p:nvPicPr>
          <p:cNvPr id="404487" name="Picture 7" descr="cargolifter-hangar"/>
          <p:cNvPicPr>
            <a:picLocks noChangeAspect="1" noChangeArrowheads="1"/>
          </p:cNvPicPr>
          <p:nvPr/>
        </p:nvPicPr>
        <p:blipFill>
          <a:blip r:embed="rId4" cstate="print"/>
          <a:srcRect/>
          <a:stretch>
            <a:fillRect/>
          </a:stretch>
        </p:blipFill>
        <p:spPr bwMode="auto">
          <a:xfrm>
            <a:off x="5092700" y="1062038"/>
            <a:ext cx="3810000" cy="2514600"/>
          </a:xfrm>
          <a:prstGeom prst="rect">
            <a:avLst/>
          </a:prstGeom>
          <a:noFill/>
          <a:ln w="9525">
            <a:noFill/>
            <a:miter lim="800000"/>
            <a:headEnd/>
            <a:tailEnd/>
          </a:ln>
        </p:spPr>
      </p:pic>
      <p:sp>
        <p:nvSpPr>
          <p:cNvPr id="19461" name="Rectangle 8"/>
          <p:cNvSpPr>
            <a:spLocks noChangeArrowheads="1"/>
          </p:cNvSpPr>
          <p:nvPr/>
        </p:nvSpPr>
        <p:spPr bwMode="auto">
          <a:xfrm>
            <a:off x="5332413" y="3600450"/>
            <a:ext cx="3276600" cy="274638"/>
          </a:xfrm>
          <a:prstGeom prst="rect">
            <a:avLst/>
          </a:prstGeom>
          <a:noFill/>
          <a:ln w="9525" algn="ctr">
            <a:noFill/>
            <a:prstDash val="dash"/>
            <a:miter lim="800000"/>
            <a:headEnd/>
            <a:tailEnd/>
          </a:ln>
        </p:spPr>
        <p:txBody>
          <a:bodyPr anchor="ctr">
            <a:spAutoFit/>
          </a:bodyPr>
          <a:lstStyle/>
          <a:p>
            <a:pPr algn="ctr" eaLnBrk="0" hangingPunct="0"/>
            <a:r>
              <a:rPr lang="en-US" sz="1200" b="1" smtClean="0">
                <a:solidFill>
                  <a:srgbClr val="000000"/>
                </a:solidFill>
                <a:latin typeface="Arial" pitchFamily="34" charset="0"/>
              </a:rPr>
              <a:t>The CargoLifter hangar in Brand, Germany</a:t>
            </a:r>
            <a:endParaRPr lang="en-US" smtClean="0">
              <a:solidFill>
                <a:srgbClr val="000000"/>
              </a:solidFill>
            </a:endParaRPr>
          </a:p>
        </p:txBody>
      </p:sp>
      <p:pic>
        <p:nvPicPr>
          <p:cNvPr id="404491" name="Picture 11" descr="cargolifter"/>
          <p:cNvPicPr>
            <a:picLocks noChangeAspect="1" noChangeArrowheads="1"/>
          </p:cNvPicPr>
          <p:nvPr/>
        </p:nvPicPr>
        <p:blipFill>
          <a:blip r:embed="rId5" cstate="print"/>
          <a:srcRect/>
          <a:stretch>
            <a:fillRect/>
          </a:stretch>
        </p:blipFill>
        <p:spPr bwMode="auto">
          <a:xfrm>
            <a:off x="344488" y="3851275"/>
            <a:ext cx="4154487" cy="2570163"/>
          </a:xfrm>
          <a:prstGeom prst="rect">
            <a:avLst/>
          </a:prstGeom>
          <a:noFill/>
          <a:ln w="9525">
            <a:noFill/>
            <a:miter lim="800000"/>
            <a:headEnd/>
            <a:tailEnd/>
          </a:ln>
        </p:spPr>
      </p:pic>
      <p:pic>
        <p:nvPicPr>
          <p:cNvPr id="404493" name="Picture 13" descr="dome-above-420"/>
          <p:cNvPicPr>
            <a:picLocks noChangeAspect="1" noChangeArrowheads="1"/>
          </p:cNvPicPr>
          <p:nvPr/>
        </p:nvPicPr>
        <p:blipFill>
          <a:blip r:embed="rId6" cstate="print"/>
          <a:srcRect/>
          <a:stretch>
            <a:fillRect/>
          </a:stretch>
        </p:blipFill>
        <p:spPr bwMode="auto">
          <a:xfrm>
            <a:off x="5094288" y="3929063"/>
            <a:ext cx="3805237" cy="252888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04491"/>
                                        </p:tgtEl>
                                        <p:attrNameLst>
                                          <p:attrName>style.visibility</p:attrName>
                                        </p:attrNameLst>
                                      </p:cBhvr>
                                      <p:to>
                                        <p:strVal val="visible"/>
                                      </p:to>
                                    </p:set>
                                    <p:anim calcmode="lin" valueType="num">
                                      <p:cBhvr additive="base">
                                        <p:cTn id="7" dur="500" fill="hold"/>
                                        <p:tgtEl>
                                          <p:spTgt spid="404491"/>
                                        </p:tgtEl>
                                        <p:attrNameLst>
                                          <p:attrName>ppt_x</p:attrName>
                                        </p:attrNameLst>
                                      </p:cBhvr>
                                      <p:tavLst>
                                        <p:tav tm="0">
                                          <p:val>
                                            <p:strVal val="#ppt_x"/>
                                          </p:val>
                                        </p:tav>
                                        <p:tav tm="100000">
                                          <p:val>
                                            <p:strVal val="#ppt_x"/>
                                          </p:val>
                                        </p:tav>
                                      </p:tavLst>
                                    </p:anim>
                                    <p:anim calcmode="lin" valueType="num">
                                      <p:cBhvr additive="base">
                                        <p:cTn id="8" dur="500" fill="hold"/>
                                        <p:tgtEl>
                                          <p:spTgt spid="40449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04487"/>
                                        </p:tgtEl>
                                        <p:attrNameLst>
                                          <p:attrName>style.visibility</p:attrName>
                                        </p:attrNameLst>
                                      </p:cBhvr>
                                      <p:to>
                                        <p:strVal val="visible"/>
                                      </p:to>
                                    </p:set>
                                    <p:anim calcmode="lin" valueType="num">
                                      <p:cBhvr additive="base">
                                        <p:cTn id="13" dur="500" fill="hold"/>
                                        <p:tgtEl>
                                          <p:spTgt spid="404487"/>
                                        </p:tgtEl>
                                        <p:attrNameLst>
                                          <p:attrName>ppt_x</p:attrName>
                                        </p:attrNameLst>
                                      </p:cBhvr>
                                      <p:tavLst>
                                        <p:tav tm="0">
                                          <p:val>
                                            <p:strVal val="#ppt_x"/>
                                          </p:val>
                                        </p:tav>
                                        <p:tav tm="100000">
                                          <p:val>
                                            <p:strVal val="#ppt_x"/>
                                          </p:val>
                                        </p:tav>
                                      </p:tavLst>
                                    </p:anim>
                                    <p:anim calcmode="lin" valueType="num">
                                      <p:cBhvr additive="base">
                                        <p:cTn id="14" dur="500" fill="hold"/>
                                        <p:tgtEl>
                                          <p:spTgt spid="40448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04493"/>
                                        </p:tgtEl>
                                        <p:attrNameLst>
                                          <p:attrName>style.visibility</p:attrName>
                                        </p:attrNameLst>
                                      </p:cBhvr>
                                      <p:to>
                                        <p:strVal val="visible"/>
                                      </p:to>
                                    </p:set>
                                    <p:anim calcmode="lin" valueType="num">
                                      <p:cBhvr additive="base">
                                        <p:cTn id="19" dur="500" fill="hold"/>
                                        <p:tgtEl>
                                          <p:spTgt spid="404493"/>
                                        </p:tgtEl>
                                        <p:attrNameLst>
                                          <p:attrName>ppt_x</p:attrName>
                                        </p:attrNameLst>
                                      </p:cBhvr>
                                      <p:tavLst>
                                        <p:tav tm="0">
                                          <p:val>
                                            <p:strVal val="#ppt_x"/>
                                          </p:val>
                                        </p:tav>
                                        <p:tav tm="100000">
                                          <p:val>
                                            <p:strVal val="#ppt_x"/>
                                          </p:val>
                                        </p:tav>
                                      </p:tavLst>
                                    </p:anim>
                                    <p:anim calcmode="lin" valueType="num">
                                      <p:cBhvr additive="base">
                                        <p:cTn id="20" dur="500" fill="hold"/>
                                        <p:tgtEl>
                                          <p:spTgt spid="40449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i="1" smtClean="0"/>
              <a:t>Eli Lilly</a:t>
            </a:r>
            <a:r>
              <a:rPr lang="en-US" smtClean="0"/>
              <a:t>:</a:t>
            </a:r>
            <a:br>
              <a:rPr lang="en-US" smtClean="0"/>
            </a:br>
            <a:r>
              <a:rPr lang="en-US" smtClean="0"/>
              <a:t>	How can we improve the </a:t>
            </a:r>
            <a:r>
              <a:rPr lang="en-US" i="1" smtClean="0"/>
              <a:t>Time-Cost </a:t>
            </a:r>
            <a:r>
              <a:rPr lang="en-US" smtClean="0"/>
              <a:t>trade-off ?</a:t>
            </a:r>
          </a:p>
        </p:txBody>
      </p:sp>
      <p:sp>
        <p:nvSpPr>
          <p:cNvPr id="272387" name="Rectangle 3"/>
          <p:cNvSpPr>
            <a:spLocks noGrp="1" noChangeArrowheads="1"/>
          </p:cNvSpPr>
          <p:nvPr>
            <p:ph type="body" idx="1"/>
          </p:nvPr>
        </p:nvSpPr>
        <p:spPr/>
        <p:txBody>
          <a:bodyPr/>
          <a:lstStyle/>
          <a:p>
            <a:r>
              <a:rPr lang="en-US" dirty="0" smtClean="0"/>
              <a:t>Improving the trade-off</a:t>
            </a:r>
          </a:p>
          <a:p>
            <a:pPr lvl="1"/>
            <a:r>
              <a:rPr lang="en-US" dirty="0" smtClean="0"/>
              <a:t>Depends on the capacity type strategy!</a:t>
            </a:r>
          </a:p>
          <a:p>
            <a:pPr lvl="1"/>
            <a:endParaRPr lang="en-US" dirty="0" smtClean="0"/>
          </a:p>
          <a:p>
            <a:pPr lvl="1"/>
            <a:r>
              <a:rPr lang="en-US" dirty="0" smtClean="0"/>
              <a:t>How do this?</a:t>
            </a:r>
          </a:p>
          <a:p>
            <a:pPr lvl="1"/>
            <a:endParaRPr lang="en-US" dirty="0" smtClean="0"/>
          </a:p>
          <a:p>
            <a:pPr lvl="1"/>
            <a:endParaRPr lang="en-US" dirty="0" smtClean="0"/>
          </a:p>
          <a:p>
            <a:pPr lvl="1"/>
            <a:endParaRPr lang="en-US" dirty="0" smtClean="0"/>
          </a:p>
          <a:p>
            <a:endParaRPr lang="en-US" dirty="0" smtClean="0"/>
          </a:p>
          <a:p>
            <a:r>
              <a:rPr lang="en-US" dirty="0" smtClean="0"/>
              <a:t>Impact on long-term capability building</a:t>
            </a:r>
          </a:p>
          <a:p>
            <a:pPr lvl="1"/>
            <a:r>
              <a:rPr lang="en-US" dirty="0" smtClean="0"/>
              <a:t>Different capacity types require different capabilities for improvement</a:t>
            </a:r>
          </a:p>
          <a:p>
            <a:pPr lvl="1"/>
            <a:r>
              <a:rPr lang="en-US" dirty="0" smtClean="0"/>
              <a:t>It also is useful to distinguish the two potential roles of the flex plant: low-volume plant or launch plant</a:t>
            </a:r>
          </a:p>
          <a:p>
            <a:pPr lvl="1"/>
            <a:endParaRPr lang="en-US" dirty="0" smtClean="0"/>
          </a:p>
          <a:p>
            <a:pPr>
              <a:lnSpc>
                <a:spcPct val="80000"/>
              </a:lnSpc>
            </a:pPr>
            <a:r>
              <a:rPr lang="en-US" sz="1600" dirty="0" smtClean="0"/>
              <a:t>Implementing a </a:t>
            </a:r>
            <a:r>
              <a:rPr lang="en-US" sz="1600" b="1" dirty="0" smtClean="0"/>
              <a:t>change in operations strategy</a:t>
            </a:r>
            <a:r>
              <a:rPr lang="en-US" sz="1600" dirty="0" smtClean="0"/>
              <a:t>: distinguish between short and long term implications:</a:t>
            </a:r>
            <a:endParaRPr lang="en-US" sz="1600" b="1" dirty="0" smtClean="0"/>
          </a:p>
          <a:p>
            <a:pPr lvl="1">
              <a:lnSpc>
                <a:spcPct val="80000"/>
              </a:lnSpc>
            </a:pPr>
            <a:r>
              <a:rPr lang="en-US" sz="1600" dirty="0" smtClean="0"/>
              <a:t>Flexibility may reduce integration and visibility; its benefits accrue mostly in the future</a:t>
            </a:r>
          </a:p>
          <a:p>
            <a:pPr lvl="1">
              <a:lnSpc>
                <a:spcPct val="80000"/>
              </a:lnSpc>
            </a:pPr>
            <a:r>
              <a:rPr lang="en-US" sz="1600" dirty="0" smtClean="0"/>
              <a:t>Launch plant (mixed strategy) requires new capabilities</a:t>
            </a:r>
          </a:p>
        </p:txBody>
      </p:sp>
      <p:grpSp>
        <p:nvGrpSpPr>
          <p:cNvPr id="2" name="Group 18"/>
          <p:cNvGrpSpPr>
            <a:grpSpLocks/>
          </p:cNvGrpSpPr>
          <p:nvPr/>
        </p:nvGrpSpPr>
        <p:grpSpPr bwMode="auto">
          <a:xfrm>
            <a:off x="5059363" y="1150938"/>
            <a:ext cx="3944937" cy="2873375"/>
            <a:chOff x="3102" y="1167"/>
            <a:chExt cx="2485" cy="1810"/>
          </a:xfrm>
        </p:grpSpPr>
        <p:sp>
          <p:nvSpPr>
            <p:cNvPr id="16389" name="Line 4"/>
            <p:cNvSpPr>
              <a:spLocks noChangeShapeType="1"/>
            </p:cNvSpPr>
            <p:nvPr/>
          </p:nvSpPr>
          <p:spPr bwMode="auto">
            <a:xfrm>
              <a:off x="3352" y="2669"/>
              <a:ext cx="1711" cy="0"/>
            </a:xfrm>
            <a:prstGeom prst="line">
              <a:avLst/>
            </a:prstGeom>
            <a:noFill/>
            <a:ln w="9525">
              <a:solidFill>
                <a:schemeClr val="tx1"/>
              </a:solidFill>
              <a:round/>
              <a:headEnd/>
              <a:tailEnd type="triangle" w="med" len="med"/>
            </a:ln>
          </p:spPr>
          <p:txBody>
            <a:bodyPr/>
            <a:lstStyle/>
            <a:p>
              <a:endParaRPr lang="en-US"/>
            </a:p>
          </p:txBody>
        </p:sp>
        <p:sp>
          <p:nvSpPr>
            <p:cNvPr id="16390" name="Line 5"/>
            <p:cNvSpPr>
              <a:spLocks noChangeShapeType="1"/>
            </p:cNvSpPr>
            <p:nvPr/>
          </p:nvSpPr>
          <p:spPr bwMode="auto">
            <a:xfrm flipV="1">
              <a:off x="3352" y="1229"/>
              <a:ext cx="0" cy="1440"/>
            </a:xfrm>
            <a:prstGeom prst="line">
              <a:avLst/>
            </a:prstGeom>
            <a:noFill/>
            <a:ln w="9525">
              <a:solidFill>
                <a:schemeClr val="tx1"/>
              </a:solidFill>
              <a:round/>
              <a:headEnd/>
              <a:tailEnd type="triangle" w="med" len="med"/>
            </a:ln>
          </p:spPr>
          <p:txBody>
            <a:bodyPr/>
            <a:lstStyle/>
            <a:p>
              <a:endParaRPr lang="en-US"/>
            </a:p>
          </p:txBody>
        </p:sp>
        <p:sp>
          <p:nvSpPr>
            <p:cNvPr id="16391" name="Arc 6"/>
            <p:cNvSpPr>
              <a:spLocks/>
            </p:cNvSpPr>
            <p:nvPr/>
          </p:nvSpPr>
          <p:spPr bwMode="auto">
            <a:xfrm>
              <a:off x="3496" y="1613"/>
              <a:ext cx="1248" cy="912"/>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rgbClr val="00B0F0"/>
              </a:solidFill>
              <a:round/>
              <a:headEnd/>
              <a:tailEnd/>
            </a:ln>
          </p:spPr>
          <p:txBody>
            <a:bodyPr wrap="none" anchor="ctr"/>
            <a:lstStyle/>
            <a:p>
              <a:endParaRPr lang="en-US"/>
            </a:p>
          </p:txBody>
        </p:sp>
        <p:sp>
          <p:nvSpPr>
            <p:cNvPr id="16392" name="Oval 7"/>
            <p:cNvSpPr>
              <a:spLocks noChangeArrowheads="1"/>
            </p:cNvSpPr>
            <p:nvPr/>
          </p:nvSpPr>
          <p:spPr bwMode="auto">
            <a:xfrm>
              <a:off x="3880" y="1629"/>
              <a:ext cx="96" cy="96"/>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16393" name="Oval 8"/>
            <p:cNvSpPr>
              <a:spLocks noChangeArrowheads="1"/>
            </p:cNvSpPr>
            <p:nvPr/>
          </p:nvSpPr>
          <p:spPr bwMode="auto">
            <a:xfrm>
              <a:off x="4621" y="2166"/>
              <a:ext cx="96" cy="96"/>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16394" name="Text Box 9"/>
            <p:cNvSpPr txBox="1">
              <a:spLocks noChangeArrowheads="1"/>
            </p:cNvSpPr>
            <p:nvPr/>
          </p:nvSpPr>
          <p:spPr bwMode="auto">
            <a:xfrm>
              <a:off x="3102" y="1167"/>
              <a:ext cx="1341" cy="288"/>
            </a:xfrm>
            <a:prstGeom prst="rect">
              <a:avLst/>
            </a:prstGeom>
            <a:noFill/>
            <a:ln w="9525">
              <a:noFill/>
              <a:miter lim="800000"/>
              <a:headEnd/>
              <a:tailEnd/>
            </a:ln>
          </p:spPr>
          <p:txBody>
            <a:bodyPr wrap="none">
              <a:spAutoFit/>
            </a:bodyPr>
            <a:lstStyle/>
            <a:p>
              <a:pPr eaLnBrk="0" hangingPunct="0"/>
              <a:r>
                <a:rPr lang="en-US" sz="2400" i="1">
                  <a:latin typeface="Times New Roman" pitchFamily="18" charset="0"/>
                </a:rPr>
                <a:t>T   </a:t>
              </a:r>
              <a:r>
                <a:rPr lang="en-US" sz="1600"/>
                <a:t>(responsiveness)</a:t>
              </a:r>
              <a:endParaRPr lang="en-US" sz="1600" i="1"/>
            </a:p>
          </p:txBody>
        </p:sp>
        <p:sp>
          <p:nvSpPr>
            <p:cNvPr id="16395" name="Text Box 10"/>
            <p:cNvSpPr txBox="1">
              <a:spLocks noChangeArrowheads="1"/>
            </p:cNvSpPr>
            <p:nvPr/>
          </p:nvSpPr>
          <p:spPr bwMode="auto">
            <a:xfrm>
              <a:off x="4405" y="2689"/>
              <a:ext cx="1182" cy="288"/>
            </a:xfrm>
            <a:prstGeom prst="rect">
              <a:avLst/>
            </a:prstGeom>
            <a:noFill/>
            <a:ln w="9525">
              <a:noFill/>
              <a:miter lim="800000"/>
              <a:headEnd/>
              <a:tailEnd/>
            </a:ln>
          </p:spPr>
          <p:txBody>
            <a:bodyPr wrap="none">
              <a:spAutoFit/>
            </a:bodyPr>
            <a:lstStyle/>
            <a:p>
              <a:pPr eaLnBrk="0" hangingPunct="0"/>
              <a:r>
                <a:rPr lang="en-US" sz="2400" i="1">
                  <a:latin typeface="Times New Roman" pitchFamily="18" charset="0"/>
                </a:rPr>
                <a:t>C </a:t>
              </a:r>
              <a:r>
                <a:rPr lang="en-US" sz="1600"/>
                <a:t>(cost efficiency)</a:t>
              </a:r>
            </a:p>
          </p:txBody>
        </p:sp>
        <p:sp>
          <p:nvSpPr>
            <p:cNvPr id="16396" name="Line 11"/>
            <p:cNvSpPr>
              <a:spLocks noChangeShapeType="1"/>
            </p:cNvSpPr>
            <p:nvPr/>
          </p:nvSpPr>
          <p:spPr bwMode="auto">
            <a:xfrm>
              <a:off x="4021" y="1672"/>
              <a:ext cx="615" cy="0"/>
            </a:xfrm>
            <a:prstGeom prst="line">
              <a:avLst/>
            </a:prstGeom>
            <a:noFill/>
            <a:ln w="9525">
              <a:solidFill>
                <a:schemeClr val="tx1"/>
              </a:solidFill>
              <a:round/>
              <a:headEnd/>
              <a:tailEnd type="triangle" w="med" len="med"/>
            </a:ln>
          </p:spPr>
          <p:txBody>
            <a:bodyPr/>
            <a:lstStyle/>
            <a:p>
              <a:endParaRPr lang="en-US"/>
            </a:p>
          </p:txBody>
        </p:sp>
        <p:sp>
          <p:nvSpPr>
            <p:cNvPr id="16397" name="Line 12"/>
            <p:cNvSpPr>
              <a:spLocks noChangeShapeType="1"/>
            </p:cNvSpPr>
            <p:nvPr/>
          </p:nvSpPr>
          <p:spPr bwMode="auto">
            <a:xfrm flipV="1">
              <a:off x="4668" y="1750"/>
              <a:ext cx="0" cy="395"/>
            </a:xfrm>
            <a:prstGeom prst="line">
              <a:avLst/>
            </a:prstGeom>
            <a:noFill/>
            <a:ln w="9525">
              <a:solidFill>
                <a:schemeClr val="tx1"/>
              </a:solidFill>
              <a:round/>
              <a:headEnd/>
              <a:tailEnd type="triangle" w="med" len="med"/>
            </a:ln>
          </p:spPr>
          <p:txBody>
            <a:bodyPr/>
            <a:lstStyle/>
            <a:p>
              <a:endParaRPr lang="en-US"/>
            </a:p>
          </p:txBody>
        </p:sp>
        <p:sp>
          <p:nvSpPr>
            <p:cNvPr id="16398" name="Text Box 13"/>
            <p:cNvSpPr txBox="1">
              <a:spLocks noChangeArrowheads="1"/>
            </p:cNvSpPr>
            <p:nvPr/>
          </p:nvSpPr>
          <p:spPr bwMode="auto">
            <a:xfrm>
              <a:off x="3805" y="1715"/>
              <a:ext cx="565" cy="368"/>
            </a:xfrm>
            <a:prstGeom prst="rect">
              <a:avLst/>
            </a:prstGeom>
            <a:noFill/>
            <a:ln w="9525">
              <a:noFill/>
              <a:miter lim="800000"/>
              <a:headEnd/>
              <a:tailEnd/>
            </a:ln>
          </p:spPr>
          <p:txBody>
            <a:bodyPr wrap="none">
              <a:spAutoFit/>
            </a:bodyPr>
            <a:lstStyle/>
            <a:p>
              <a:pPr eaLnBrk="0" hangingPunct="0"/>
              <a:r>
                <a:rPr lang="en-US" sz="1600" i="1">
                  <a:latin typeface="Times New Roman" pitchFamily="18" charset="0"/>
                </a:rPr>
                <a:t>Flex</a:t>
              </a:r>
            </a:p>
            <a:p>
              <a:pPr eaLnBrk="0" hangingPunct="0"/>
              <a:r>
                <a:rPr lang="en-US" sz="1600" i="1">
                  <a:latin typeface="Times New Roman" pitchFamily="18" charset="0"/>
                </a:rPr>
                <a:t>facilities</a:t>
              </a:r>
            </a:p>
          </p:txBody>
        </p:sp>
        <p:sp>
          <p:nvSpPr>
            <p:cNvPr id="16399" name="Text Box 14"/>
            <p:cNvSpPr txBox="1">
              <a:spLocks noChangeArrowheads="1"/>
            </p:cNvSpPr>
            <p:nvPr/>
          </p:nvSpPr>
          <p:spPr bwMode="auto">
            <a:xfrm>
              <a:off x="4721" y="2116"/>
              <a:ext cx="707" cy="368"/>
            </a:xfrm>
            <a:prstGeom prst="rect">
              <a:avLst/>
            </a:prstGeom>
            <a:noFill/>
            <a:ln w="9525">
              <a:noFill/>
              <a:miter lim="800000"/>
              <a:headEnd/>
              <a:tailEnd/>
            </a:ln>
          </p:spPr>
          <p:txBody>
            <a:bodyPr wrap="none">
              <a:spAutoFit/>
            </a:bodyPr>
            <a:lstStyle/>
            <a:p>
              <a:pPr eaLnBrk="0" hangingPunct="0"/>
              <a:r>
                <a:rPr lang="en-US" sz="1600" i="1">
                  <a:latin typeface="Times New Roman" pitchFamily="18" charset="0"/>
                </a:rPr>
                <a:t>Specialized</a:t>
              </a:r>
            </a:p>
            <a:p>
              <a:pPr eaLnBrk="0" hangingPunct="0"/>
              <a:r>
                <a:rPr lang="en-US" sz="1600" i="1">
                  <a:latin typeface="Times New Roman" pitchFamily="18" charset="0"/>
                </a:rPr>
                <a:t>facilities</a:t>
              </a:r>
            </a:p>
          </p:txBody>
        </p:sp>
        <p:sp>
          <p:nvSpPr>
            <p:cNvPr id="16400" name="Text Box 15"/>
            <p:cNvSpPr txBox="1">
              <a:spLocks noChangeArrowheads="1"/>
            </p:cNvSpPr>
            <p:nvPr/>
          </p:nvSpPr>
          <p:spPr bwMode="auto">
            <a:xfrm>
              <a:off x="4215" y="1448"/>
              <a:ext cx="188" cy="231"/>
            </a:xfrm>
            <a:prstGeom prst="rect">
              <a:avLst/>
            </a:prstGeom>
            <a:noFill/>
            <a:ln w="9525">
              <a:noFill/>
              <a:miter lim="800000"/>
              <a:headEnd/>
              <a:tailEnd/>
            </a:ln>
          </p:spPr>
          <p:txBody>
            <a:bodyPr wrap="none">
              <a:spAutoFit/>
            </a:bodyPr>
            <a:lstStyle/>
            <a:p>
              <a:pPr eaLnBrk="0" hangingPunct="0"/>
              <a:r>
                <a:rPr lang="en-US" sz="1800">
                  <a:latin typeface="Times New Roman" pitchFamily="18" charset="0"/>
                </a:rPr>
                <a:t>1</a:t>
              </a:r>
            </a:p>
          </p:txBody>
        </p:sp>
        <p:sp>
          <p:nvSpPr>
            <p:cNvPr id="16401" name="Text Box 16"/>
            <p:cNvSpPr txBox="1">
              <a:spLocks noChangeArrowheads="1"/>
            </p:cNvSpPr>
            <p:nvPr/>
          </p:nvSpPr>
          <p:spPr bwMode="auto">
            <a:xfrm>
              <a:off x="4704" y="1874"/>
              <a:ext cx="188" cy="231"/>
            </a:xfrm>
            <a:prstGeom prst="rect">
              <a:avLst/>
            </a:prstGeom>
            <a:noFill/>
            <a:ln w="9525">
              <a:noFill/>
              <a:miter lim="800000"/>
              <a:headEnd/>
              <a:tailEnd/>
            </a:ln>
          </p:spPr>
          <p:txBody>
            <a:bodyPr wrap="none">
              <a:spAutoFit/>
            </a:bodyPr>
            <a:lstStyle/>
            <a:p>
              <a:pPr eaLnBrk="0" hangingPunct="0"/>
              <a:r>
                <a:rPr lang="en-US" sz="1800">
                  <a:latin typeface="Times New Roman" pitchFamily="18" charset="0"/>
                </a:rPr>
                <a:t>2</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72387">
                                            <p:txEl>
                                              <p:pRg st="0" end="0"/>
                                            </p:txEl>
                                          </p:spTgt>
                                        </p:tgtEl>
                                        <p:attrNameLst>
                                          <p:attrName>style.visibility</p:attrName>
                                        </p:attrNameLst>
                                      </p:cBhvr>
                                      <p:to>
                                        <p:strVal val="visible"/>
                                      </p:to>
                                    </p:set>
                                    <p:anim calcmode="lin" valueType="num">
                                      <p:cBhvr additive="base">
                                        <p:cTn id="7" dur="500" fill="hold"/>
                                        <p:tgtEl>
                                          <p:spTgt spid="272387">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72387">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72387">
                                            <p:txEl>
                                              <p:pRg st="1" end="1"/>
                                            </p:txEl>
                                          </p:spTgt>
                                        </p:tgtEl>
                                        <p:attrNameLst>
                                          <p:attrName>style.visibility</p:attrName>
                                        </p:attrNameLst>
                                      </p:cBhvr>
                                      <p:to>
                                        <p:strVal val="visible"/>
                                      </p:to>
                                    </p:set>
                                    <p:anim calcmode="lin" valueType="num">
                                      <p:cBhvr additive="base">
                                        <p:cTn id="11" dur="500" fill="hold"/>
                                        <p:tgtEl>
                                          <p:spTgt spid="272387">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272387">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72387">
                                            <p:txEl>
                                              <p:pRg st="3" end="3"/>
                                            </p:txEl>
                                          </p:spTgt>
                                        </p:tgtEl>
                                        <p:attrNameLst>
                                          <p:attrName>style.visibility</p:attrName>
                                        </p:attrNameLst>
                                      </p:cBhvr>
                                      <p:to>
                                        <p:strVal val="visible"/>
                                      </p:to>
                                    </p:set>
                                    <p:anim calcmode="lin" valueType="num">
                                      <p:cBhvr additive="base">
                                        <p:cTn id="15" dur="500" fill="hold"/>
                                        <p:tgtEl>
                                          <p:spTgt spid="272387">
                                            <p:txEl>
                                              <p:pRg st="3" end="3"/>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272387">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272387">
                                            <p:txEl>
                                              <p:pRg st="8" end="8"/>
                                            </p:txEl>
                                          </p:spTgt>
                                        </p:tgtEl>
                                        <p:attrNameLst>
                                          <p:attrName>style.visibility</p:attrName>
                                        </p:attrNameLst>
                                      </p:cBhvr>
                                      <p:to>
                                        <p:strVal val="visible"/>
                                      </p:to>
                                    </p:set>
                                    <p:anim calcmode="lin" valueType="num">
                                      <p:cBhvr additive="base">
                                        <p:cTn id="21" dur="500" fill="hold"/>
                                        <p:tgtEl>
                                          <p:spTgt spid="272387">
                                            <p:txEl>
                                              <p:pRg st="8" end="8"/>
                                            </p:txEl>
                                          </p:spTgt>
                                        </p:tgtEl>
                                        <p:attrNameLst>
                                          <p:attrName>ppt_x</p:attrName>
                                        </p:attrNameLst>
                                      </p:cBhvr>
                                      <p:tavLst>
                                        <p:tav tm="0">
                                          <p:val>
                                            <p:strVal val="0-#ppt_w/2"/>
                                          </p:val>
                                        </p:tav>
                                        <p:tav tm="100000">
                                          <p:val>
                                            <p:strVal val="#ppt_x"/>
                                          </p:val>
                                        </p:tav>
                                      </p:tavLst>
                                    </p:anim>
                                    <p:anim calcmode="lin" valueType="num">
                                      <p:cBhvr additive="base">
                                        <p:cTn id="22" dur="500" fill="hold"/>
                                        <p:tgtEl>
                                          <p:spTgt spid="272387">
                                            <p:txEl>
                                              <p:pRg st="8" end="8"/>
                                            </p:txEl>
                                          </p:spTgt>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272387">
                                            <p:txEl>
                                              <p:pRg st="9" end="9"/>
                                            </p:txEl>
                                          </p:spTgt>
                                        </p:tgtEl>
                                        <p:attrNameLst>
                                          <p:attrName>style.visibility</p:attrName>
                                        </p:attrNameLst>
                                      </p:cBhvr>
                                      <p:to>
                                        <p:strVal val="visible"/>
                                      </p:to>
                                    </p:set>
                                    <p:anim calcmode="lin" valueType="num">
                                      <p:cBhvr additive="base">
                                        <p:cTn id="25" dur="500" fill="hold"/>
                                        <p:tgtEl>
                                          <p:spTgt spid="272387">
                                            <p:txEl>
                                              <p:pRg st="9" end="9"/>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272387">
                                            <p:txEl>
                                              <p:pRg st="9" end="9"/>
                                            </p:txEl>
                                          </p:spTgt>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272387">
                                            <p:txEl>
                                              <p:pRg st="10" end="10"/>
                                            </p:txEl>
                                          </p:spTgt>
                                        </p:tgtEl>
                                        <p:attrNameLst>
                                          <p:attrName>style.visibility</p:attrName>
                                        </p:attrNameLst>
                                      </p:cBhvr>
                                      <p:to>
                                        <p:strVal val="visible"/>
                                      </p:to>
                                    </p:set>
                                    <p:anim calcmode="lin" valueType="num">
                                      <p:cBhvr additive="base">
                                        <p:cTn id="29" dur="500" fill="hold"/>
                                        <p:tgtEl>
                                          <p:spTgt spid="272387">
                                            <p:txEl>
                                              <p:pRg st="10" end="10"/>
                                            </p:tx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272387">
                                            <p:txEl>
                                              <p:pRg st="10" end="10"/>
                                            </p:txEl>
                                          </p:spTgt>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8" fill="hold" grpId="0" nodeType="clickEffect">
                                  <p:stCondLst>
                                    <p:cond delay="0"/>
                                  </p:stCondLst>
                                  <p:childTnLst>
                                    <p:set>
                                      <p:cBhvr>
                                        <p:cTn id="34" dur="1" fill="hold">
                                          <p:stCondLst>
                                            <p:cond delay="0"/>
                                          </p:stCondLst>
                                        </p:cTn>
                                        <p:tgtEl>
                                          <p:spTgt spid="272387">
                                            <p:txEl>
                                              <p:pRg st="12" end="12"/>
                                            </p:txEl>
                                          </p:spTgt>
                                        </p:tgtEl>
                                        <p:attrNameLst>
                                          <p:attrName>style.visibility</p:attrName>
                                        </p:attrNameLst>
                                      </p:cBhvr>
                                      <p:to>
                                        <p:strVal val="visible"/>
                                      </p:to>
                                    </p:set>
                                    <p:anim calcmode="lin" valueType="num">
                                      <p:cBhvr additive="base">
                                        <p:cTn id="35" dur="500" fill="hold"/>
                                        <p:tgtEl>
                                          <p:spTgt spid="272387">
                                            <p:txEl>
                                              <p:pRg st="12" end="12"/>
                                            </p:txEl>
                                          </p:spTgt>
                                        </p:tgtEl>
                                        <p:attrNameLst>
                                          <p:attrName>ppt_x</p:attrName>
                                        </p:attrNameLst>
                                      </p:cBhvr>
                                      <p:tavLst>
                                        <p:tav tm="0">
                                          <p:val>
                                            <p:strVal val="0-#ppt_w/2"/>
                                          </p:val>
                                        </p:tav>
                                        <p:tav tm="100000">
                                          <p:val>
                                            <p:strVal val="#ppt_x"/>
                                          </p:val>
                                        </p:tav>
                                      </p:tavLst>
                                    </p:anim>
                                    <p:anim calcmode="lin" valueType="num">
                                      <p:cBhvr additive="base">
                                        <p:cTn id="36" dur="500" fill="hold"/>
                                        <p:tgtEl>
                                          <p:spTgt spid="272387">
                                            <p:txEl>
                                              <p:pRg st="12" end="12"/>
                                            </p:txEl>
                                          </p:spTgt>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272387">
                                            <p:txEl>
                                              <p:pRg st="13" end="13"/>
                                            </p:txEl>
                                          </p:spTgt>
                                        </p:tgtEl>
                                        <p:attrNameLst>
                                          <p:attrName>style.visibility</p:attrName>
                                        </p:attrNameLst>
                                      </p:cBhvr>
                                      <p:to>
                                        <p:strVal val="visible"/>
                                      </p:to>
                                    </p:set>
                                    <p:anim calcmode="lin" valueType="num">
                                      <p:cBhvr additive="base">
                                        <p:cTn id="39" dur="500" fill="hold"/>
                                        <p:tgtEl>
                                          <p:spTgt spid="272387">
                                            <p:txEl>
                                              <p:pRg st="13" end="13"/>
                                            </p:txEl>
                                          </p:spTgt>
                                        </p:tgtEl>
                                        <p:attrNameLst>
                                          <p:attrName>ppt_x</p:attrName>
                                        </p:attrNameLst>
                                      </p:cBhvr>
                                      <p:tavLst>
                                        <p:tav tm="0">
                                          <p:val>
                                            <p:strVal val="0-#ppt_w/2"/>
                                          </p:val>
                                        </p:tav>
                                        <p:tav tm="100000">
                                          <p:val>
                                            <p:strVal val="#ppt_x"/>
                                          </p:val>
                                        </p:tav>
                                      </p:tavLst>
                                    </p:anim>
                                    <p:anim calcmode="lin" valueType="num">
                                      <p:cBhvr additive="base">
                                        <p:cTn id="40" dur="500" fill="hold"/>
                                        <p:tgtEl>
                                          <p:spTgt spid="272387">
                                            <p:txEl>
                                              <p:pRg st="13" end="13"/>
                                            </p:txEl>
                                          </p:spTgt>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272387">
                                            <p:txEl>
                                              <p:pRg st="14" end="14"/>
                                            </p:txEl>
                                          </p:spTgt>
                                        </p:tgtEl>
                                        <p:attrNameLst>
                                          <p:attrName>style.visibility</p:attrName>
                                        </p:attrNameLst>
                                      </p:cBhvr>
                                      <p:to>
                                        <p:strVal val="visible"/>
                                      </p:to>
                                    </p:set>
                                    <p:anim calcmode="lin" valueType="num">
                                      <p:cBhvr additive="base">
                                        <p:cTn id="43" dur="500" fill="hold"/>
                                        <p:tgtEl>
                                          <p:spTgt spid="272387">
                                            <p:txEl>
                                              <p:pRg st="14" end="14"/>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272387">
                                            <p:txEl>
                                              <p:pRg st="14" end="1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387" grpId="0" build="p"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r>
              <a:rPr lang="en-US" smtClean="0">
                <a:solidFill>
                  <a:schemeClr val="bg1"/>
                </a:solidFill>
              </a:rPr>
              <a:t>Goldwind USA</a:t>
            </a:r>
            <a:br>
              <a:rPr lang="en-US" smtClean="0">
                <a:solidFill>
                  <a:schemeClr val="bg1"/>
                </a:solidFill>
              </a:rPr>
            </a:br>
            <a:r>
              <a:rPr lang="en-US" sz="2000" smtClean="0">
                <a:solidFill>
                  <a:schemeClr val="bg1"/>
                </a:solidFill>
              </a:rPr>
              <a:t>Xinjiang Goldwind Science and Technology Company</a:t>
            </a:r>
            <a:endParaRPr lang="en-US" smtClean="0">
              <a:solidFill>
                <a:schemeClr val="bg1"/>
              </a:solidFill>
            </a:endParaRPr>
          </a:p>
        </p:txBody>
      </p:sp>
      <p:sp>
        <p:nvSpPr>
          <p:cNvPr id="28675" name="Content Placeholder 2"/>
          <p:cNvSpPr>
            <a:spLocks noGrp="1"/>
          </p:cNvSpPr>
          <p:nvPr>
            <p:ph idx="1"/>
          </p:nvPr>
        </p:nvSpPr>
        <p:spPr/>
        <p:txBody>
          <a:bodyPr/>
          <a:lstStyle/>
          <a:p>
            <a:endParaRPr lang="en-US" smtClean="0"/>
          </a:p>
        </p:txBody>
      </p:sp>
      <p:pic>
        <p:nvPicPr>
          <p:cNvPr id="28676" name="Picture 2" descr="http://graphics8.nytimes.com/images/2010/12/16/business/16WIND/16WIND-popup.jpg"/>
          <p:cNvPicPr>
            <a:picLocks noChangeAspect="1" noChangeArrowheads="1"/>
          </p:cNvPicPr>
          <p:nvPr/>
        </p:nvPicPr>
        <p:blipFill>
          <a:blip r:embed="rId3" cstate="print"/>
          <a:srcRect/>
          <a:stretch>
            <a:fillRect/>
          </a:stretch>
        </p:blipFill>
        <p:spPr bwMode="auto">
          <a:xfrm>
            <a:off x="0" y="977900"/>
            <a:ext cx="4986338" cy="3344863"/>
          </a:xfrm>
          <a:prstGeom prst="rect">
            <a:avLst/>
          </a:prstGeom>
          <a:noFill/>
          <a:ln w="9525">
            <a:noFill/>
            <a:miter lim="800000"/>
            <a:headEnd/>
            <a:tailEnd/>
          </a:ln>
        </p:spPr>
      </p:pic>
      <p:pic>
        <p:nvPicPr>
          <p:cNvPr id="28677" name="Picture 4" descr="http://graphics8.nytimes.com/images/2010/12/16/business/16windgfc/16windgfc-popup.jpg"/>
          <p:cNvPicPr>
            <a:picLocks noChangeAspect="1" noChangeArrowheads="1"/>
          </p:cNvPicPr>
          <p:nvPr/>
        </p:nvPicPr>
        <p:blipFill>
          <a:blip r:embed="rId4" cstate="print"/>
          <a:srcRect/>
          <a:stretch>
            <a:fillRect/>
          </a:stretch>
        </p:blipFill>
        <p:spPr bwMode="auto">
          <a:xfrm>
            <a:off x="6340475" y="0"/>
            <a:ext cx="2803525" cy="6858000"/>
          </a:xfrm>
          <a:prstGeom prst="rect">
            <a:avLst/>
          </a:prstGeom>
          <a:noFill/>
          <a:ln w="9525">
            <a:noFill/>
            <a:miter lim="800000"/>
            <a:headEnd/>
            <a:tailEnd/>
          </a:ln>
        </p:spPr>
      </p:pic>
      <p:pic>
        <p:nvPicPr>
          <p:cNvPr id="28678" name="Picture 6" descr="http://graphics8.nytimes.com/images/2010/12/16/business/subWindjp1/subWindjp1-popup.jpg"/>
          <p:cNvPicPr>
            <a:picLocks noChangeAspect="1" noChangeArrowheads="1"/>
          </p:cNvPicPr>
          <p:nvPr/>
        </p:nvPicPr>
        <p:blipFill>
          <a:blip r:embed="rId5" cstate="print"/>
          <a:srcRect/>
          <a:stretch>
            <a:fillRect/>
          </a:stretch>
        </p:blipFill>
        <p:spPr bwMode="auto">
          <a:xfrm>
            <a:off x="1368425" y="3638550"/>
            <a:ext cx="4970463" cy="32194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8" name="Rectangle 20"/>
          <p:cNvSpPr>
            <a:spLocks noChangeArrowheads="1"/>
          </p:cNvSpPr>
          <p:nvPr/>
        </p:nvSpPr>
        <p:spPr bwMode="auto">
          <a:xfrm>
            <a:off x="296863" y="2149475"/>
            <a:ext cx="8447087" cy="4159250"/>
          </a:xfrm>
          <a:prstGeom prst="rect">
            <a:avLst/>
          </a:prstGeom>
          <a:solidFill>
            <a:srgbClr val="EAEAEA"/>
          </a:solidFill>
          <a:ln w="9525" algn="ctr">
            <a:noFill/>
            <a:prstDash val="dash"/>
            <a:miter lim="800000"/>
            <a:headEnd/>
            <a:tailEnd/>
          </a:ln>
        </p:spPr>
        <p:txBody>
          <a:bodyPr wrap="none" anchor="ctr">
            <a:spAutoFit/>
          </a:bodyPr>
          <a:lstStyle/>
          <a:p>
            <a:endParaRPr lang="en-US"/>
          </a:p>
        </p:txBody>
      </p:sp>
      <p:sp>
        <p:nvSpPr>
          <p:cNvPr id="19459" name="Rectangle 16"/>
          <p:cNvSpPr>
            <a:spLocks noChangeArrowheads="1"/>
          </p:cNvSpPr>
          <p:nvPr/>
        </p:nvSpPr>
        <p:spPr bwMode="auto">
          <a:xfrm>
            <a:off x="1828800" y="2273300"/>
            <a:ext cx="5407025" cy="3178175"/>
          </a:xfrm>
          <a:prstGeom prst="rect">
            <a:avLst/>
          </a:prstGeom>
          <a:solidFill>
            <a:srgbClr val="CCECFF"/>
          </a:solidFill>
          <a:ln w="9525" algn="ctr">
            <a:solidFill>
              <a:schemeClr val="tx1"/>
            </a:solidFill>
            <a:miter lim="800000"/>
            <a:headEnd/>
            <a:tailEnd/>
          </a:ln>
        </p:spPr>
        <p:txBody>
          <a:bodyPr wrap="none" anchor="ctr">
            <a:spAutoFit/>
          </a:bodyPr>
          <a:lstStyle/>
          <a:p>
            <a:pPr algn="ctr"/>
            <a:endParaRPr lang="en-US"/>
          </a:p>
        </p:txBody>
      </p:sp>
      <p:sp>
        <p:nvSpPr>
          <p:cNvPr id="19460" name="Rectangle 14"/>
          <p:cNvSpPr>
            <a:spLocks noGrp="1" noChangeArrowheads="1"/>
          </p:cNvSpPr>
          <p:nvPr>
            <p:ph type="title"/>
          </p:nvPr>
        </p:nvSpPr>
        <p:spPr/>
        <p:txBody>
          <a:bodyPr/>
          <a:lstStyle/>
          <a:p>
            <a:r>
              <a:rPr lang="en-US" dirty="0" smtClean="0"/>
              <a:t>A Flexible Asset strategy should strive for cost reduction</a:t>
            </a:r>
            <a:br>
              <a:rPr lang="en-US" dirty="0" smtClean="0"/>
            </a:br>
            <a:r>
              <a:rPr lang="en-US" dirty="0" smtClean="0"/>
              <a:t>	e.g. limit scope or speed up changeovers</a:t>
            </a:r>
          </a:p>
        </p:txBody>
      </p:sp>
      <p:sp>
        <p:nvSpPr>
          <p:cNvPr id="19461" name="Rectangle 15"/>
          <p:cNvSpPr>
            <a:spLocks noGrp="1" noChangeArrowheads="1"/>
          </p:cNvSpPr>
          <p:nvPr>
            <p:ph type="body" idx="1"/>
          </p:nvPr>
        </p:nvSpPr>
        <p:spPr/>
        <p:txBody>
          <a:bodyPr/>
          <a:lstStyle/>
          <a:p>
            <a:r>
              <a:rPr lang="en-US" smtClean="0"/>
              <a:t>Bill Fox (Lilly): “Flexibility with automation in a cGMP environment can be very expensive (and take a long time to build/validate)”</a:t>
            </a:r>
          </a:p>
        </p:txBody>
      </p:sp>
      <p:sp>
        <p:nvSpPr>
          <p:cNvPr id="19462" name="Text Box 4"/>
          <p:cNvSpPr txBox="1">
            <a:spLocks noChangeArrowheads="1"/>
          </p:cNvSpPr>
          <p:nvPr/>
        </p:nvSpPr>
        <p:spPr bwMode="auto">
          <a:xfrm>
            <a:off x="568325" y="3206750"/>
            <a:ext cx="1200150" cy="915988"/>
          </a:xfrm>
          <a:prstGeom prst="rect">
            <a:avLst/>
          </a:prstGeom>
          <a:noFill/>
          <a:ln w="9525">
            <a:noFill/>
            <a:miter lim="800000"/>
            <a:headEnd/>
            <a:tailEnd/>
          </a:ln>
        </p:spPr>
        <p:txBody>
          <a:bodyPr wrap="none">
            <a:spAutoFit/>
          </a:bodyPr>
          <a:lstStyle/>
          <a:p>
            <a:pPr algn="ctr"/>
            <a:r>
              <a:rPr lang="en-US" sz="1800">
                <a:latin typeface="Times New Roman" pitchFamily="18" charset="0"/>
              </a:rPr>
              <a:t>Capital</a:t>
            </a:r>
          </a:p>
          <a:p>
            <a:pPr algn="ctr"/>
            <a:r>
              <a:rPr lang="en-US" sz="1800">
                <a:latin typeface="Times New Roman" pitchFamily="18" charset="0"/>
              </a:rPr>
              <a:t>Investment</a:t>
            </a:r>
          </a:p>
          <a:p>
            <a:pPr algn="ctr"/>
            <a:r>
              <a:rPr lang="en-US" sz="1800">
                <a:latin typeface="Times New Roman" pitchFamily="18" charset="0"/>
              </a:rPr>
              <a:t>(CapEx $)</a:t>
            </a:r>
          </a:p>
        </p:txBody>
      </p:sp>
      <p:sp>
        <p:nvSpPr>
          <p:cNvPr id="19463" name="Text Box 6"/>
          <p:cNvSpPr txBox="1">
            <a:spLocks noChangeArrowheads="1"/>
          </p:cNvSpPr>
          <p:nvPr/>
        </p:nvSpPr>
        <p:spPr bwMode="auto">
          <a:xfrm>
            <a:off x="2684463" y="5816600"/>
            <a:ext cx="4125912" cy="366713"/>
          </a:xfrm>
          <a:prstGeom prst="rect">
            <a:avLst/>
          </a:prstGeom>
          <a:noFill/>
          <a:ln w="9525">
            <a:noFill/>
            <a:miter lim="800000"/>
            <a:headEnd/>
            <a:tailEnd/>
          </a:ln>
        </p:spPr>
        <p:txBody>
          <a:bodyPr wrap="none">
            <a:spAutoFit/>
          </a:bodyPr>
          <a:lstStyle/>
          <a:p>
            <a:r>
              <a:rPr lang="en-US" sz="1800" b="1">
                <a:latin typeface="Times New Roman" pitchFamily="18" charset="0"/>
              </a:rPr>
              <a:t>Agility flexibility</a:t>
            </a:r>
            <a:r>
              <a:rPr lang="en-US" sz="1600">
                <a:latin typeface="Times New Roman" pitchFamily="18" charset="0"/>
              </a:rPr>
              <a:t> or product changeover time</a:t>
            </a:r>
          </a:p>
        </p:txBody>
      </p:sp>
      <p:sp>
        <p:nvSpPr>
          <p:cNvPr id="19464" name="Text Box 7"/>
          <p:cNvSpPr txBox="1">
            <a:spLocks noChangeArrowheads="1"/>
          </p:cNvSpPr>
          <p:nvPr/>
        </p:nvSpPr>
        <p:spPr bwMode="auto">
          <a:xfrm>
            <a:off x="5867400" y="4852988"/>
            <a:ext cx="1417638" cy="396875"/>
          </a:xfrm>
          <a:prstGeom prst="rect">
            <a:avLst/>
          </a:prstGeom>
          <a:noFill/>
          <a:ln w="9525">
            <a:noFill/>
            <a:miter lim="800000"/>
            <a:headEnd/>
            <a:tailEnd/>
          </a:ln>
        </p:spPr>
        <p:txBody>
          <a:bodyPr>
            <a:spAutoFit/>
          </a:bodyPr>
          <a:lstStyle/>
          <a:p>
            <a:r>
              <a:rPr lang="en-US" sz="2000">
                <a:solidFill>
                  <a:schemeClr val="accent2"/>
                </a:solidFill>
                <a:latin typeface="Times New Roman" pitchFamily="18" charset="0"/>
              </a:rPr>
              <a:t>Dedicated</a:t>
            </a:r>
          </a:p>
        </p:txBody>
      </p:sp>
      <p:sp>
        <p:nvSpPr>
          <p:cNvPr id="19465" name="Text Box 8"/>
          <p:cNvSpPr txBox="1">
            <a:spLocks noChangeArrowheads="1"/>
          </p:cNvSpPr>
          <p:nvPr/>
        </p:nvSpPr>
        <p:spPr bwMode="auto">
          <a:xfrm>
            <a:off x="2206625" y="2262188"/>
            <a:ext cx="2403475" cy="701675"/>
          </a:xfrm>
          <a:prstGeom prst="rect">
            <a:avLst/>
          </a:prstGeom>
          <a:noFill/>
          <a:ln w="9525">
            <a:noFill/>
            <a:miter lim="800000"/>
            <a:headEnd/>
            <a:tailEnd/>
          </a:ln>
        </p:spPr>
        <p:txBody>
          <a:bodyPr>
            <a:spAutoFit/>
          </a:bodyPr>
          <a:lstStyle/>
          <a:p>
            <a:r>
              <a:rPr lang="en-US" sz="2000">
                <a:solidFill>
                  <a:schemeClr val="accent2"/>
                </a:solidFill>
                <a:latin typeface="Times New Roman" pitchFamily="18" charset="0"/>
              </a:rPr>
              <a:t>Flexible </a:t>
            </a:r>
          </a:p>
          <a:p>
            <a:r>
              <a:rPr lang="en-US" sz="2000">
                <a:solidFill>
                  <a:schemeClr val="accent2"/>
                </a:solidFill>
                <a:latin typeface="Times New Roman" pitchFamily="18" charset="0"/>
              </a:rPr>
              <a:t>with Automation</a:t>
            </a:r>
          </a:p>
        </p:txBody>
      </p:sp>
      <p:sp>
        <p:nvSpPr>
          <p:cNvPr id="19466" name="Text Box 9"/>
          <p:cNvSpPr txBox="1">
            <a:spLocks noChangeArrowheads="1"/>
          </p:cNvSpPr>
          <p:nvPr/>
        </p:nvSpPr>
        <p:spPr bwMode="auto">
          <a:xfrm>
            <a:off x="3124200" y="4216400"/>
            <a:ext cx="1227138" cy="396875"/>
          </a:xfrm>
          <a:prstGeom prst="rect">
            <a:avLst/>
          </a:prstGeom>
          <a:noFill/>
          <a:ln w="9525">
            <a:noFill/>
            <a:miter lim="800000"/>
            <a:headEnd/>
            <a:tailEnd/>
          </a:ln>
        </p:spPr>
        <p:txBody>
          <a:bodyPr wrap="none">
            <a:spAutoFit/>
          </a:bodyPr>
          <a:lstStyle/>
          <a:p>
            <a:r>
              <a:rPr lang="en-US" sz="2000">
                <a:solidFill>
                  <a:schemeClr val="accent2"/>
                </a:solidFill>
                <a:latin typeface="Times New Roman" pitchFamily="18" charset="0"/>
              </a:rPr>
              <a:t>Adaptable</a:t>
            </a:r>
          </a:p>
        </p:txBody>
      </p:sp>
      <p:sp>
        <p:nvSpPr>
          <p:cNvPr id="19467" name="Text Box 10"/>
          <p:cNvSpPr txBox="1">
            <a:spLocks noChangeArrowheads="1"/>
          </p:cNvSpPr>
          <p:nvPr/>
        </p:nvSpPr>
        <p:spPr bwMode="auto">
          <a:xfrm>
            <a:off x="2179638" y="5468938"/>
            <a:ext cx="654050" cy="366712"/>
          </a:xfrm>
          <a:prstGeom prst="rect">
            <a:avLst/>
          </a:prstGeom>
          <a:noFill/>
          <a:ln w="9525">
            <a:noFill/>
            <a:miter lim="800000"/>
            <a:headEnd/>
            <a:tailEnd/>
          </a:ln>
        </p:spPr>
        <p:txBody>
          <a:bodyPr wrap="none">
            <a:spAutoFit/>
          </a:bodyPr>
          <a:lstStyle/>
          <a:p>
            <a:r>
              <a:rPr lang="en-US" sz="1800">
                <a:latin typeface="Times New Roman" pitchFamily="18" charset="0"/>
              </a:rPr>
              <a:t>Days</a:t>
            </a:r>
          </a:p>
        </p:txBody>
      </p:sp>
      <p:sp>
        <p:nvSpPr>
          <p:cNvPr id="19468" name="Text Box 11"/>
          <p:cNvSpPr txBox="1">
            <a:spLocks noChangeArrowheads="1"/>
          </p:cNvSpPr>
          <p:nvPr/>
        </p:nvSpPr>
        <p:spPr bwMode="auto">
          <a:xfrm>
            <a:off x="3810000" y="5468938"/>
            <a:ext cx="882650" cy="366712"/>
          </a:xfrm>
          <a:prstGeom prst="rect">
            <a:avLst/>
          </a:prstGeom>
          <a:noFill/>
          <a:ln w="9525">
            <a:noFill/>
            <a:miter lim="800000"/>
            <a:headEnd/>
            <a:tailEnd/>
          </a:ln>
        </p:spPr>
        <p:txBody>
          <a:bodyPr wrap="none">
            <a:spAutoFit/>
          </a:bodyPr>
          <a:lstStyle/>
          <a:p>
            <a:r>
              <a:rPr lang="en-US" sz="1800">
                <a:latin typeface="Times New Roman" pitchFamily="18" charset="0"/>
              </a:rPr>
              <a:t>Months</a:t>
            </a:r>
          </a:p>
        </p:txBody>
      </p:sp>
      <p:sp>
        <p:nvSpPr>
          <p:cNvPr id="19469" name="Text Box 12"/>
          <p:cNvSpPr txBox="1">
            <a:spLocks noChangeArrowheads="1"/>
          </p:cNvSpPr>
          <p:nvPr/>
        </p:nvSpPr>
        <p:spPr bwMode="auto">
          <a:xfrm>
            <a:off x="6019800" y="5468938"/>
            <a:ext cx="971550" cy="366712"/>
          </a:xfrm>
          <a:prstGeom prst="rect">
            <a:avLst/>
          </a:prstGeom>
          <a:noFill/>
          <a:ln w="9525">
            <a:noFill/>
            <a:miter lim="800000"/>
            <a:headEnd/>
            <a:tailEnd/>
          </a:ln>
        </p:spPr>
        <p:txBody>
          <a:bodyPr wrap="none">
            <a:spAutoFit/>
          </a:bodyPr>
          <a:lstStyle/>
          <a:p>
            <a:r>
              <a:rPr lang="en-US" sz="1800">
                <a:latin typeface="Times New Roman" pitchFamily="18" charset="0"/>
              </a:rPr>
              <a:t>Quarters</a:t>
            </a:r>
          </a:p>
        </p:txBody>
      </p:sp>
      <p:sp>
        <p:nvSpPr>
          <p:cNvPr id="19470" name="Freeform 13"/>
          <p:cNvSpPr>
            <a:spLocks/>
          </p:cNvSpPr>
          <p:nvPr/>
        </p:nvSpPr>
        <p:spPr bwMode="auto">
          <a:xfrm>
            <a:off x="2133600" y="2281238"/>
            <a:ext cx="5102225" cy="3044825"/>
          </a:xfrm>
          <a:custGeom>
            <a:avLst/>
            <a:gdLst>
              <a:gd name="T0" fmla="*/ 0 w 3214"/>
              <a:gd name="T1" fmla="*/ 0 h 1918"/>
              <a:gd name="T2" fmla="*/ 2147483647 w 3214"/>
              <a:gd name="T3" fmla="*/ 2147483647 h 1918"/>
              <a:gd name="T4" fmla="*/ 2147483647 w 3214"/>
              <a:gd name="T5" fmla="*/ 2147483647 h 1918"/>
              <a:gd name="T6" fmla="*/ 2147483647 w 3214"/>
              <a:gd name="T7" fmla="*/ 2147483647 h 1918"/>
              <a:gd name="T8" fmla="*/ 0 60000 65536"/>
              <a:gd name="T9" fmla="*/ 0 60000 65536"/>
              <a:gd name="T10" fmla="*/ 0 60000 65536"/>
              <a:gd name="T11" fmla="*/ 0 60000 65536"/>
              <a:gd name="T12" fmla="*/ 0 w 3214"/>
              <a:gd name="T13" fmla="*/ 0 h 1918"/>
              <a:gd name="T14" fmla="*/ 3214 w 3214"/>
              <a:gd name="T15" fmla="*/ 1918 h 1918"/>
            </a:gdLst>
            <a:ahLst/>
            <a:cxnLst>
              <a:cxn ang="T8">
                <a:pos x="T0" y="T1"/>
              </a:cxn>
              <a:cxn ang="T9">
                <a:pos x="T2" y="T3"/>
              </a:cxn>
              <a:cxn ang="T10">
                <a:pos x="T4" y="T5"/>
              </a:cxn>
              <a:cxn ang="T11">
                <a:pos x="T6" y="T7"/>
              </a:cxn>
            </a:cxnLst>
            <a:rect l="T12" t="T13" r="T14" b="T15"/>
            <a:pathLst>
              <a:path w="3214" h="1918">
                <a:moveTo>
                  <a:pt x="0" y="0"/>
                </a:moveTo>
                <a:cubicBezTo>
                  <a:pt x="32" y="506"/>
                  <a:pt x="159" y="1030"/>
                  <a:pt x="432" y="1330"/>
                </a:cubicBezTo>
                <a:cubicBezTo>
                  <a:pt x="705" y="1630"/>
                  <a:pt x="1173" y="1705"/>
                  <a:pt x="1637" y="1803"/>
                </a:cubicBezTo>
                <a:cubicBezTo>
                  <a:pt x="2101" y="1901"/>
                  <a:pt x="2886" y="1894"/>
                  <a:pt x="3214" y="1918"/>
                </a:cubicBezTo>
              </a:path>
            </a:pathLst>
          </a:custGeom>
          <a:noFill/>
          <a:ln w="28575">
            <a:solidFill>
              <a:schemeClr val="accent2"/>
            </a:solidFill>
            <a:round/>
            <a:headEnd/>
            <a:tailEnd/>
          </a:ln>
        </p:spPr>
        <p:txBody>
          <a:bodyPr/>
          <a:lstStyle/>
          <a:p>
            <a:endParaRPr lang="en-US"/>
          </a:p>
        </p:txBody>
      </p:sp>
      <p:sp>
        <p:nvSpPr>
          <p:cNvPr id="19471" name="Text Box 17"/>
          <p:cNvSpPr txBox="1">
            <a:spLocks noChangeArrowheads="1"/>
          </p:cNvSpPr>
          <p:nvPr/>
        </p:nvSpPr>
        <p:spPr bwMode="auto">
          <a:xfrm>
            <a:off x="1466850" y="5251450"/>
            <a:ext cx="298450" cy="366713"/>
          </a:xfrm>
          <a:prstGeom prst="rect">
            <a:avLst/>
          </a:prstGeom>
          <a:noFill/>
          <a:ln w="9525">
            <a:noFill/>
            <a:miter lim="800000"/>
            <a:headEnd/>
            <a:tailEnd/>
          </a:ln>
        </p:spPr>
        <p:txBody>
          <a:bodyPr wrap="none">
            <a:spAutoFit/>
          </a:bodyPr>
          <a:lstStyle/>
          <a:p>
            <a:r>
              <a:rPr lang="en-US" sz="1800">
                <a:latin typeface="Times New Roman" pitchFamily="18" charset="0"/>
              </a:rPr>
              <a:t>0</a:t>
            </a:r>
          </a:p>
        </p:txBody>
      </p:sp>
      <p:sp>
        <p:nvSpPr>
          <p:cNvPr id="19472" name="Text Box 18"/>
          <p:cNvSpPr txBox="1">
            <a:spLocks noChangeArrowheads="1"/>
          </p:cNvSpPr>
          <p:nvPr/>
        </p:nvSpPr>
        <p:spPr bwMode="auto">
          <a:xfrm>
            <a:off x="1466850" y="5251450"/>
            <a:ext cx="298450" cy="366713"/>
          </a:xfrm>
          <a:prstGeom prst="rect">
            <a:avLst/>
          </a:prstGeom>
          <a:noFill/>
          <a:ln w="9525">
            <a:noFill/>
            <a:miter lim="800000"/>
            <a:headEnd/>
            <a:tailEnd/>
          </a:ln>
        </p:spPr>
        <p:txBody>
          <a:bodyPr wrap="none">
            <a:spAutoFit/>
          </a:bodyPr>
          <a:lstStyle/>
          <a:p>
            <a:r>
              <a:rPr lang="en-US" sz="1800">
                <a:latin typeface="Times New Roman" pitchFamily="18" charset="0"/>
              </a:rPr>
              <a:t>0</a:t>
            </a:r>
          </a:p>
        </p:txBody>
      </p:sp>
      <p:sp>
        <p:nvSpPr>
          <p:cNvPr id="19473" name="Freeform 22"/>
          <p:cNvSpPr>
            <a:spLocks/>
          </p:cNvSpPr>
          <p:nvPr/>
        </p:nvSpPr>
        <p:spPr bwMode="auto">
          <a:xfrm>
            <a:off x="4228079" y="2996923"/>
            <a:ext cx="1136650" cy="862013"/>
          </a:xfrm>
          <a:custGeom>
            <a:avLst/>
            <a:gdLst>
              <a:gd name="T0" fmla="*/ 2147483647 w 881"/>
              <a:gd name="T1" fmla="*/ 2147483647 h 543"/>
              <a:gd name="T2" fmla="*/ 2147483647 w 881"/>
              <a:gd name="T3" fmla="*/ 2147483647 h 543"/>
              <a:gd name="T4" fmla="*/ 0 w 881"/>
              <a:gd name="T5" fmla="*/ 0 h 543"/>
              <a:gd name="T6" fmla="*/ 0 60000 65536"/>
              <a:gd name="T7" fmla="*/ 0 60000 65536"/>
              <a:gd name="T8" fmla="*/ 0 60000 65536"/>
              <a:gd name="T9" fmla="*/ 0 w 881"/>
              <a:gd name="T10" fmla="*/ 0 h 543"/>
              <a:gd name="T11" fmla="*/ 881 w 881"/>
              <a:gd name="T12" fmla="*/ 543 h 543"/>
            </a:gdLst>
            <a:ahLst/>
            <a:cxnLst>
              <a:cxn ang="T6">
                <a:pos x="T0" y="T1"/>
              </a:cxn>
              <a:cxn ang="T7">
                <a:pos x="T2" y="T3"/>
              </a:cxn>
              <a:cxn ang="T8">
                <a:pos x="T4" y="T5"/>
              </a:cxn>
            </a:cxnLst>
            <a:rect l="T9" t="T10" r="T11" b="T12"/>
            <a:pathLst>
              <a:path w="881" h="543">
                <a:moveTo>
                  <a:pt x="881" y="543"/>
                </a:moveTo>
                <a:cubicBezTo>
                  <a:pt x="666" y="493"/>
                  <a:pt x="452" y="443"/>
                  <a:pt x="305" y="353"/>
                </a:cubicBezTo>
                <a:cubicBezTo>
                  <a:pt x="158" y="263"/>
                  <a:pt x="79" y="131"/>
                  <a:pt x="0" y="0"/>
                </a:cubicBezTo>
              </a:path>
            </a:pathLst>
          </a:custGeom>
          <a:noFill/>
          <a:ln w="9525">
            <a:solidFill>
              <a:schemeClr val="tx1"/>
            </a:solidFill>
            <a:prstDash val="dash"/>
            <a:round/>
            <a:headEnd/>
            <a:tailEnd type="triangle" w="med" len="lg"/>
          </a:ln>
        </p:spPr>
        <p:txBody>
          <a:bodyPr>
            <a:spAutoFit/>
          </a:bodyPr>
          <a:lstStyle/>
          <a:p>
            <a:endParaRPr lang="en-US"/>
          </a:p>
        </p:txBody>
      </p:sp>
      <p:sp>
        <p:nvSpPr>
          <p:cNvPr id="19474" name="Text Box 24"/>
          <p:cNvSpPr txBox="1">
            <a:spLocks noChangeArrowheads="1"/>
          </p:cNvSpPr>
          <p:nvPr/>
        </p:nvSpPr>
        <p:spPr bwMode="auto">
          <a:xfrm>
            <a:off x="4634479" y="3227111"/>
            <a:ext cx="1739900" cy="366712"/>
          </a:xfrm>
          <a:prstGeom prst="rect">
            <a:avLst/>
          </a:prstGeom>
          <a:noFill/>
          <a:ln w="9525">
            <a:noFill/>
            <a:miter lim="800000"/>
            <a:headEnd/>
            <a:tailEnd/>
          </a:ln>
        </p:spPr>
        <p:txBody>
          <a:bodyPr wrap="none">
            <a:spAutoFit/>
          </a:bodyPr>
          <a:lstStyle/>
          <a:p>
            <a:r>
              <a:rPr lang="en-US" sz="1800" b="1" dirty="0">
                <a:latin typeface="Times New Roman" pitchFamily="18" charset="0"/>
              </a:rPr>
              <a:t>Scope flexibility</a:t>
            </a:r>
          </a:p>
        </p:txBody>
      </p:sp>
      <p:cxnSp>
        <p:nvCxnSpPr>
          <p:cNvPr id="20" name="Straight Arrow Connector 19"/>
          <p:cNvCxnSpPr/>
          <p:nvPr/>
        </p:nvCxnSpPr>
        <p:spPr bwMode="auto">
          <a:xfrm flipV="1">
            <a:off x="2466109" y="3888509"/>
            <a:ext cx="757382" cy="831273"/>
          </a:xfrm>
          <a:prstGeom prst="straightConnector1">
            <a:avLst/>
          </a:prstGeom>
          <a:solidFill>
            <a:schemeClr val="accent1"/>
          </a:solidFill>
          <a:ln w="57150" cap="flat" cmpd="sng" algn="ctr">
            <a:solidFill>
              <a:srgbClr val="7030A0"/>
            </a:solidFill>
            <a:prstDash val="solid"/>
            <a:round/>
            <a:headEnd type="none" w="med" len="med"/>
            <a:tailEnd type="arrow"/>
          </a:ln>
          <a:effectLst/>
        </p:spPr>
      </p:cxnSp>
      <p:sp>
        <p:nvSpPr>
          <p:cNvPr id="21" name="Text Box 24"/>
          <p:cNvSpPr txBox="1">
            <a:spLocks noChangeArrowheads="1"/>
          </p:cNvSpPr>
          <p:nvPr/>
        </p:nvSpPr>
        <p:spPr bwMode="auto">
          <a:xfrm>
            <a:off x="2390062" y="3522663"/>
            <a:ext cx="1691489" cy="369332"/>
          </a:xfrm>
          <a:prstGeom prst="rect">
            <a:avLst/>
          </a:prstGeom>
          <a:noFill/>
          <a:ln w="9525">
            <a:noFill/>
            <a:miter lim="800000"/>
            <a:headEnd/>
            <a:tailEnd/>
          </a:ln>
        </p:spPr>
        <p:txBody>
          <a:bodyPr wrap="none">
            <a:spAutoFit/>
          </a:bodyPr>
          <a:lstStyle/>
          <a:p>
            <a:r>
              <a:rPr lang="en-US" sz="1800" b="1" dirty="0" smtClean="0">
                <a:solidFill>
                  <a:srgbClr val="7030A0"/>
                </a:solidFill>
                <a:latin typeface="Times New Roman" pitchFamily="18" charset="0"/>
              </a:rPr>
              <a:t>Scale flexibility</a:t>
            </a:r>
            <a:endParaRPr lang="en-US" sz="1800" b="1" dirty="0">
              <a:solidFill>
                <a:srgbClr val="7030A0"/>
              </a:solidFill>
              <a:latin typeface="Times New Roman" pitchFamily="18" charset="0"/>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US" dirty="0" smtClean="0"/>
              <a:t>A Specialized Asset strategy should reduce </a:t>
            </a:r>
            <a:r>
              <a:rPr lang="en-US" dirty="0" err="1" smtClean="0"/>
              <a:t>leadtime</a:t>
            </a:r>
            <a:r>
              <a:rPr lang="en-US" dirty="0" smtClean="0"/>
              <a:t/>
            </a:r>
            <a:br>
              <a:rPr lang="en-US" dirty="0" smtClean="0"/>
            </a:br>
            <a:r>
              <a:rPr lang="en-US" dirty="0" smtClean="0"/>
              <a:t>	</a:t>
            </a:r>
            <a:r>
              <a:rPr lang="en-US" sz="2400" dirty="0" smtClean="0"/>
              <a:t>e.g. modular capacity and construction, concurrent design/build</a:t>
            </a:r>
            <a:endParaRPr lang="en-US" dirty="0" smtClean="0"/>
          </a:p>
        </p:txBody>
      </p:sp>
      <p:sp>
        <p:nvSpPr>
          <p:cNvPr id="18435" name="Rectangle 3"/>
          <p:cNvSpPr>
            <a:spLocks noGrp="1" noChangeArrowheads="1"/>
          </p:cNvSpPr>
          <p:nvPr>
            <p:ph type="body" idx="1"/>
          </p:nvPr>
        </p:nvSpPr>
        <p:spPr>
          <a:xfrm>
            <a:off x="455613" y="1487488"/>
            <a:ext cx="4062412" cy="2024062"/>
          </a:xfrm>
        </p:spPr>
        <p:txBody>
          <a:bodyPr/>
          <a:lstStyle/>
          <a:p>
            <a:r>
              <a:rPr lang="en-US" b="1" smtClean="0"/>
              <a:t>Leading module manufacturer for pharma industry</a:t>
            </a:r>
          </a:p>
          <a:p>
            <a:r>
              <a:rPr lang="en-US" b="1" smtClean="0"/>
              <a:t>Started in 1986</a:t>
            </a:r>
          </a:p>
          <a:p>
            <a:r>
              <a:rPr lang="en-US" b="1" smtClean="0"/>
              <a:t>Swedish company</a:t>
            </a:r>
          </a:p>
          <a:p>
            <a:r>
              <a:rPr lang="en-US" b="1" smtClean="0"/>
              <a:t>Provide modules to multiple industries</a:t>
            </a:r>
          </a:p>
        </p:txBody>
      </p:sp>
      <p:pic>
        <p:nvPicPr>
          <p:cNvPr id="18436" name="Picture 4" descr="pharmadule_method3"/>
          <p:cNvPicPr>
            <a:picLocks noChangeAspect="1" noChangeArrowheads="1"/>
          </p:cNvPicPr>
          <p:nvPr/>
        </p:nvPicPr>
        <p:blipFill>
          <a:blip r:embed="rId3" cstate="print"/>
          <a:srcRect/>
          <a:stretch>
            <a:fillRect/>
          </a:stretch>
        </p:blipFill>
        <p:spPr bwMode="auto">
          <a:xfrm>
            <a:off x="4332288" y="1136650"/>
            <a:ext cx="4225925" cy="2359025"/>
          </a:xfrm>
          <a:prstGeom prst="rect">
            <a:avLst/>
          </a:prstGeom>
          <a:noFill/>
          <a:ln w="9525">
            <a:noFill/>
            <a:miter lim="800000"/>
            <a:headEnd/>
            <a:tailEnd/>
          </a:ln>
        </p:spPr>
      </p:pic>
      <p:pic>
        <p:nvPicPr>
          <p:cNvPr id="18437" name="Picture 5" descr="pharmadule_method4"/>
          <p:cNvPicPr>
            <a:picLocks noChangeAspect="1" noChangeArrowheads="1"/>
          </p:cNvPicPr>
          <p:nvPr/>
        </p:nvPicPr>
        <p:blipFill>
          <a:blip r:embed="rId4" cstate="print"/>
          <a:srcRect/>
          <a:stretch>
            <a:fillRect/>
          </a:stretch>
        </p:blipFill>
        <p:spPr bwMode="auto">
          <a:xfrm>
            <a:off x="398463" y="3632200"/>
            <a:ext cx="3935412" cy="2955925"/>
          </a:xfrm>
          <a:prstGeom prst="rect">
            <a:avLst/>
          </a:prstGeom>
          <a:noFill/>
          <a:ln w="9525">
            <a:noFill/>
            <a:miter lim="800000"/>
            <a:headEnd/>
            <a:tailEnd/>
          </a:ln>
        </p:spPr>
      </p:pic>
      <p:sp>
        <p:nvSpPr>
          <p:cNvPr id="18438" name="Rectangle 6"/>
          <p:cNvSpPr>
            <a:spLocks noChangeArrowheads="1"/>
          </p:cNvSpPr>
          <p:nvPr/>
        </p:nvSpPr>
        <p:spPr bwMode="auto">
          <a:xfrm>
            <a:off x="4565650" y="4102100"/>
            <a:ext cx="3911600" cy="2063750"/>
          </a:xfrm>
          <a:prstGeom prst="rect">
            <a:avLst/>
          </a:prstGeom>
          <a:noFill/>
          <a:ln w="9525">
            <a:noFill/>
            <a:miter lim="800000"/>
            <a:headEnd/>
            <a:tailEnd/>
          </a:ln>
        </p:spPr>
        <p:txBody>
          <a:bodyPr lIns="92075" tIns="46038" rIns="92075" bIns="46038"/>
          <a:lstStyle/>
          <a:p>
            <a:pPr marL="342900" indent="-342900" eaLnBrk="0" hangingPunct="0">
              <a:spcBef>
                <a:spcPct val="20000"/>
              </a:spcBef>
              <a:buClr>
                <a:srgbClr val="336633"/>
              </a:buClr>
              <a:buSzPct val="70000"/>
              <a:buFont typeface="Wingdings" pitchFamily="2" charset="2"/>
              <a:buChar char="l"/>
            </a:pPr>
            <a:r>
              <a:rPr lang="en-US" sz="1800"/>
              <a:t>Lilly’s exclusive provider of modular construction</a:t>
            </a:r>
          </a:p>
          <a:p>
            <a:pPr marL="342900" indent="-342900" eaLnBrk="0" hangingPunct="0">
              <a:spcBef>
                <a:spcPct val="20000"/>
              </a:spcBef>
              <a:buClr>
                <a:srgbClr val="336633"/>
              </a:buClr>
              <a:buSzPct val="70000"/>
              <a:buFont typeface="Wingdings" pitchFamily="2" charset="2"/>
              <a:buChar char="l"/>
            </a:pPr>
            <a:r>
              <a:rPr lang="en-US" sz="1800"/>
              <a:t>First factory in 1991</a:t>
            </a:r>
          </a:p>
          <a:p>
            <a:pPr marL="342900" indent="-342900" eaLnBrk="0" hangingPunct="0">
              <a:spcBef>
                <a:spcPct val="20000"/>
              </a:spcBef>
              <a:buClr>
                <a:srgbClr val="336633"/>
              </a:buClr>
              <a:buSzPct val="70000"/>
              <a:buFont typeface="Wingdings" pitchFamily="2" charset="2"/>
              <a:buChar char="l"/>
            </a:pPr>
            <a:r>
              <a:rPr lang="en-US" sz="1800"/>
              <a:t>Egypt insulin facility world record time (12 months!)</a:t>
            </a:r>
          </a:p>
        </p:txBody>
      </p:sp>
      <p:sp>
        <p:nvSpPr>
          <p:cNvPr id="18439" name="Rectangle 7"/>
          <p:cNvSpPr>
            <a:spLocks noChangeArrowheads="1"/>
          </p:cNvSpPr>
          <p:nvPr/>
        </p:nvSpPr>
        <p:spPr bwMode="auto">
          <a:xfrm>
            <a:off x="804863" y="952500"/>
            <a:ext cx="3016250" cy="457200"/>
          </a:xfrm>
          <a:prstGeom prst="rect">
            <a:avLst/>
          </a:prstGeom>
          <a:noFill/>
          <a:ln w="12700">
            <a:noFill/>
            <a:miter lim="800000"/>
            <a:headEnd/>
            <a:tailEnd/>
          </a:ln>
        </p:spPr>
        <p:txBody>
          <a:bodyPr wrap="none">
            <a:spAutoFit/>
          </a:bodyPr>
          <a:lstStyle/>
          <a:p>
            <a:pPr algn="ctr" eaLnBrk="0" hangingPunct="0"/>
            <a:r>
              <a:rPr lang="en-US" sz="2400" i="1">
                <a:solidFill>
                  <a:srgbClr val="990033"/>
                </a:solidFill>
              </a:rPr>
              <a:t>Who is Pharmadule?</a:t>
            </a:r>
          </a:p>
        </p:txBody>
      </p:sp>
      <p:sp>
        <p:nvSpPr>
          <p:cNvPr id="18440" name="Rectangle 8"/>
          <p:cNvSpPr>
            <a:spLocks noChangeArrowheads="1"/>
          </p:cNvSpPr>
          <p:nvPr/>
        </p:nvSpPr>
        <p:spPr bwMode="auto">
          <a:xfrm>
            <a:off x="4978400" y="3644900"/>
            <a:ext cx="2728913" cy="457200"/>
          </a:xfrm>
          <a:prstGeom prst="rect">
            <a:avLst/>
          </a:prstGeom>
          <a:noFill/>
          <a:ln w="12700">
            <a:noFill/>
            <a:miter lim="800000"/>
            <a:headEnd/>
            <a:tailEnd/>
          </a:ln>
        </p:spPr>
        <p:txBody>
          <a:bodyPr wrap="none">
            <a:spAutoFit/>
          </a:bodyPr>
          <a:lstStyle/>
          <a:p>
            <a:pPr algn="ctr" eaLnBrk="0" hangingPunct="0"/>
            <a:r>
              <a:rPr lang="en-US" sz="2400" i="1">
                <a:solidFill>
                  <a:srgbClr val="990033"/>
                </a:solidFill>
              </a:rPr>
              <a:t>Lilly &amp; Pharmadule</a:t>
            </a:r>
          </a:p>
        </p:txBody>
      </p:sp>
      <p:sp>
        <p:nvSpPr>
          <p:cNvPr id="18441" name="Rectangle 11">
            <a:hlinkClick r:id="rId5" action="ppaction://hlinkfile"/>
          </p:cNvPr>
          <p:cNvSpPr>
            <a:spLocks noChangeArrowheads="1"/>
          </p:cNvSpPr>
          <p:nvPr/>
        </p:nvSpPr>
        <p:spPr bwMode="auto">
          <a:xfrm>
            <a:off x="6827838" y="6034088"/>
            <a:ext cx="657225" cy="284162"/>
          </a:xfrm>
          <a:prstGeom prst="rect">
            <a:avLst/>
          </a:prstGeom>
          <a:solidFill>
            <a:srgbClr val="CCECFF"/>
          </a:solidFill>
          <a:ln w="9525" algn="ctr">
            <a:solidFill>
              <a:schemeClr val="tx1"/>
            </a:solidFill>
            <a:miter lim="800000"/>
            <a:headEnd/>
            <a:tailEnd/>
          </a:ln>
        </p:spPr>
        <p:txBody>
          <a:bodyPr wrap="none" anchor="ctr">
            <a:spAutoFit/>
          </a:bodyPr>
          <a:lstStyle/>
          <a:p>
            <a:pPr algn="ctr"/>
            <a:r>
              <a:rPr lang="en-US"/>
              <a:t>Ireland</a:t>
            </a: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US" b="1" dirty="0" smtClean="0">
                <a:latin typeface="Albertus Extra Bold"/>
              </a:rPr>
              <a:t>Capacity Timing and Types</a:t>
            </a:r>
            <a:r>
              <a:rPr lang="en-US" dirty="0" smtClean="0"/>
              <a:t/>
            </a:r>
            <a:br>
              <a:rPr lang="en-US" dirty="0" smtClean="0"/>
            </a:br>
            <a:r>
              <a:rPr lang="en-US" dirty="0" smtClean="0"/>
              <a:t>	</a:t>
            </a:r>
            <a:r>
              <a:rPr lang="en-US" i="1" dirty="0" smtClean="0"/>
              <a:t>Guidelines for speed and flexibility</a:t>
            </a:r>
            <a:endParaRPr lang="en-US" dirty="0" smtClean="0"/>
          </a:p>
        </p:txBody>
      </p:sp>
      <p:sp>
        <p:nvSpPr>
          <p:cNvPr id="15363" name="Rectangle 3"/>
          <p:cNvSpPr>
            <a:spLocks noGrp="1" noChangeArrowheads="1"/>
          </p:cNvSpPr>
          <p:nvPr>
            <p:ph type="body" sz="half" idx="1"/>
          </p:nvPr>
        </p:nvSpPr>
        <p:spPr>
          <a:xfrm>
            <a:off x="455613" y="1114425"/>
            <a:ext cx="8208962" cy="5435600"/>
          </a:xfrm>
        </p:spPr>
        <p:txBody>
          <a:bodyPr/>
          <a:lstStyle/>
          <a:p>
            <a:pPr marL="381000" indent="-381000" eaLnBrk="1" hangingPunct="1">
              <a:buFont typeface="Wingdings" pitchFamily="2" charset="2"/>
              <a:buAutoNum type="arabicPeriod"/>
              <a:defRPr/>
            </a:pPr>
            <a:r>
              <a:rPr lang="en-US" sz="2400" dirty="0" smtClean="0"/>
              <a:t>Streamline project management</a:t>
            </a:r>
          </a:p>
          <a:p>
            <a:pPr marL="800100" lvl="1" indent="-342900" eaLnBrk="1" hangingPunct="1">
              <a:defRPr/>
            </a:pPr>
            <a:r>
              <a:rPr lang="en-US" sz="2000" dirty="0" smtClean="0"/>
              <a:t>Work in parallel + do activities independent of timing and sizing in advance</a:t>
            </a:r>
          </a:p>
          <a:p>
            <a:pPr marL="1219200" lvl="2" indent="-304800" eaLnBrk="1" hangingPunct="1">
              <a:buClr>
                <a:srgbClr val="FF0000"/>
              </a:buClr>
              <a:buFont typeface="Wingdings" pitchFamily="2" charset="2"/>
              <a:buChar char="Ø"/>
              <a:defRPr/>
            </a:pPr>
            <a:r>
              <a:rPr lang="en-US" sz="1800" dirty="0" smtClean="0"/>
              <a:t>Use design/build partners</a:t>
            </a:r>
          </a:p>
          <a:p>
            <a:pPr marL="800100" lvl="1" indent="-342900" eaLnBrk="1" hangingPunct="1">
              <a:defRPr/>
            </a:pPr>
            <a:r>
              <a:rPr lang="en-US" sz="2000" dirty="0" smtClean="0"/>
              <a:t>Eliminate activities and reduce activity times and rework</a:t>
            </a:r>
          </a:p>
          <a:p>
            <a:pPr marL="1219200" lvl="2" indent="-304800" eaLnBrk="1" hangingPunct="1">
              <a:buClr>
                <a:srgbClr val="FF0000"/>
              </a:buClr>
              <a:buFont typeface="Wingdings" pitchFamily="2" charset="2"/>
              <a:buChar char="Ø"/>
              <a:defRPr/>
            </a:pPr>
            <a:r>
              <a:rPr lang="en-US" sz="1800" dirty="0" smtClean="0"/>
              <a:t>Use standard designs or re-use previous designs</a:t>
            </a:r>
          </a:p>
          <a:p>
            <a:pPr marL="381000" indent="-381000" eaLnBrk="1" hangingPunct="1">
              <a:buFont typeface="Wingdings" pitchFamily="2" charset="2"/>
              <a:buAutoNum type="arabicPeriod"/>
              <a:defRPr/>
            </a:pPr>
            <a:r>
              <a:rPr lang="en-US" sz="2400" dirty="0" smtClean="0"/>
              <a:t>Plan for Uncertainty</a:t>
            </a:r>
          </a:p>
          <a:p>
            <a:pPr marL="781050" lvl="1" indent="-381000" eaLnBrk="1" hangingPunct="1">
              <a:buFont typeface="Wingdings" pitchFamily="2" charset="2"/>
              <a:buAutoNum type="arabicPeriod"/>
              <a:defRPr/>
            </a:pPr>
            <a:r>
              <a:rPr lang="en-US" sz="2200" dirty="0" smtClean="0"/>
              <a:t>Modularize capacity and construction</a:t>
            </a:r>
          </a:p>
          <a:p>
            <a:pPr marL="781050" lvl="1" indent="-381000" eaLnBrk="1" hangingPunct="1">
              <a:buFont typeface="Wingdings" pitchFamily="2" charset="2"/>
              <a:buAutoNum type="arabicPeriod"/>
              <a:defRPr/>
            </a:pPr>
            <a:r>
              <a:rPr lang="en-US" sz="2200" dirty="0" smtClean="0"/>
              <a:t>Increase adjustment flexibility</a:t>
            </a:r>
          </a:p>
          <a:p>
            <a:pPr marL="1200150" lvl="2" indent="-342900" eaLnBrk="1" hangingPunct="1">
              <a:buFont typeface="Wingdings" pitchFamily="2" charset="2"/>
              <a:buChar char="§"/>
              <a:defRPr/>
            </a:pPr>
            <a:r>
              <a:rPr lang="en-US" dirty="0" smtClean="0"/>
              <a:t>Reduce chunks, investment (commitment) or increase resale</a:t>
            </a:r>
          </a:p>
          <a:p>
            <a:pPr marL="781050" lvl="1" indent="-381000" eaLnBrk="1" hangingPunct="1">
              <a:buFont typeface="Wingdings" pitchFamily="2" charset="2"/>
              <a:buAutoNum type="arabicPeriod"/>
              <a:defRPr/>
            </a:pPr>
            <a:r>
              <a:rPr lang="en-US" sz="2200" dirty="0" smtClean="0"/>
              <a:t>Adapt and postpone capacity</a:t>
            </a:r>
          </a:p>
          <a:p>
            <a:pPr marL="1200150" lvl="2" indent="-342900" eaLnBrk="1" hangingPunct="1">
              <a:buFont typeface="Wingdings" pitchFamily="2" charset="2"/>
              <a:buChar char="§"/>
              <a:defRPr/>
            </a:pPr>
            <a:r>
              <a:rPr lang="en-US" dirty="0" smtClean="0"/>
              <a:t>Keep initial scope simple</a:t>
            </a:r>
          </a:p>
          <a:p>
            <a:pPr marL="1200150" lvl="2" indent="-342900" eaLnBrk="1" hangingPunct="1">
              <a:buFont typeface="Wingdings" pitchFamily="2" charset="2"/>
              <a:buChar char="§"/>
              <a:defRPr/>
            </a:pPr>
            <a:r>
              <a:rPr lang="en-US" dirty="0" smtClean="0"/>
              <a:t>Include options for adjustment later</a:t>
            </a:r>
          </a:p>
          <a:p>
            <a:pPr marL="1676400" lvl="3" indent="-304800" eaLnBrk="1" hangingPunct="1">
              <a:buClr>
                <a:srgbClr val="FF0000"/>
              </a:buClr>
              <a:buFont typeface="Wingdings" pitchFamily="2" charset="2"/>
              <a:buChar char="Ø"/>
              <a:defRPr/>
            </a:pPr>
            <a:r>
              <a:rPr lang="en-US" dirty="0" smtClean="0"/>
              <a:t>Use adaptable, flexible, or “smart” capacity</a:t>
            </a:r>
          </a:p>
          <a:p>
            <a:pPr marL="381000" indent="-381000" eaLnBrk="1" hangingPunct="1">
              <a:defRPr/>
            </a:pPr>
            <a:endParaRPr lang="en-US" sz="2400" dirty="0" smtClean="0"/>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r>
              <a:rPr lang="en-US" b="1" smtClean="0">
                <a:latin typeface="Albertus Extra Bold"/>
              </a:rPr>
              <a:t>Capacity Timing Strategies</a:t>
            </a:r>
            <a:r>
              <a:rPr lang="en-US" smtClean="0"/>
              <a:t/>
            </a:r>
            <a:br>
              <a:rPr lang="en-US" smtClean="0"/>
            </a:br>
            <a:r>
              <a:rPr lang="en-US" smtClean="0"/>
              <a:t>	Leading, Chasing, and Lagging Timing Strategies</a:t>
            </a:r>
          </a:p>
        </p:txBody>
      </p:sp>
      <p:graphicFrame>
        <p:nvGraphicFramePr>
          <p:cNvPr id="333837" name="Group 13"/>
          <p:cNvGraphicFramePr>
            <a:graphicFrameLocks noGrp="1"/>
          </p:cNvGraphicFramePr>
          <p:nvPr/>
        </p:nvGraphicFramePr>
        <p:xfrm>
          <a:off x="533400" y="3743325"/>
          <a:ext cx="8162925" cy="2578100"/>
        </p:xfrm>
        <a:graphic>
          <a:graphicData uri="http://schemas.openxmlformats.org/drawingml/2006/table">
            <a:tbl>
              <a:tblPr/>
              <a:tblGrid>
                <a:gridCol w="4038600"/>
                <a:gridCol w="4124325"/>
              </a:tblGrid>
              <a:tr h="447675">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1" i="0" u="none" strike="noStrike" cap="none" normalizeH="0" baseline="0" dirty="0" smtClean="0">
                          <a:ln>
                            <a:noFill/>
                          </a:ln>
                          <a:solidFill>
                            <a:schemeClr val="tx1"/>
                          </a:solidFill>
                          <a:effectLst/>
                          <a:latin typeface="Times New Roman" pitchFamily="18" charset="0"/>
                        </a:rPr>
                        <a:t>Advantages of Leading</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1" i="0" u="none" strike="noStrike" cap="none" normalizeH="0" baseline="0" dirty="0" smtClean="0">
                          <a:ln>
                            <a:noFill/>
                          </a:ln>
                          <a:solidFill>
                            <a:schemeClr val="tx1"/>
                          </a:solidFill>
                          <a:effectLst/>
                          <a:latin typeface="Times New Roman" pitchFamily="18" charset="0"/>
                        </a:rPr>
                        <a:t>Advantages of Lagging</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1304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7662" name="Rectangle 24"/>
          <p:cNvSpPr>
            <a:spLocks noChangeArrowheads="1"/>
          </p:cNvSpPr>
          <p:nvPr/>
        </p:nvSpPr>
        <p:spPr bwMode="auto">
          <a:xfrm>
            <a:off x="5867400" y="1193800"/>
            <a:ext cx="3276600" cy="1320800"/>
          </a:xfrm>
          <a:prstGeom prst="rect">
            <a:avLst/>
          </a:prstGeom>
          <a:noFill/>
          <a:ln w="9525">
            <a:noFill/>
            <a:miter lim="800000"/>
            <a:headEnd/>
            <a:tailEnd/>
          </a:ln>
        </p:spPr>
        <p:txBody>
          <a:bodyPr/>
          <a:lstStyle/>
          <a:p>
            <a:pPr marL="342900" indent="-342900">
              <a:lnSpc>
                <a:spcPct val="90000"/>
              </a:lnSpc>
              <a:spcBef>
                <a:spcPct val="20000"/>
              </a:spcBef>
              <a:buSzPct val="90000"/>
              <a:buFont typeface="Wingdings" pitchFamily="2" charset="2"/>
              <a:buNone/>
            </a:pPr>
            <a:r>
              <a:rPr lang="en-US">
                <a:solidFill>
                  <a:srgbClr val="000000"/>
                </a:solidFill>
              </a:rPr>
              <a:t>Decisions to make:</a:t>
            </a:r>
          </a:p>
          <a:p>
            <a:pPr marL="342900" indent="-342900">
              <a:lnSpc>
                <a:spcPct val="90000"/>
              </a:lnSpc>
              <a:spcBef>
                <a:spcPct val="20000"/>
              </a:spcBef>
              <a:buSzPct val="90000"/>
              <a:buFont typeface="Wingdings" pitchFamily="2" charset="2"/>
              <a:buChar char="§"/>
            </a:pPr>
            <a:r>
              <a:rPr lang="en-US">
                <a:solidFill>
                  <a:srgbClr val="000000"/>
                </a:solidFill>
              </a:rPr>
              <a:t>Time = when?  (lead or lag)</a:t>
            </a:r>
          </a:p>
          <a:p>
            <a:pPr marL="342900" indent="-342900">
              <a:lnSpc>
                <a:spcPct val="90000"/>
              </a:lnSpc>
              <a:spcBef>
                <a:spcPct val="20000"/>
              </a:spcBef>
              <a:buSzPct val="90000"/>
              <a:buFont typeface="Wingdings" pitchFamily="2" charset="2"/>
              <a:buChar char="§"/>
            </a:pPr>
            <a:r>
              <a:rPr lang="en-US">
                <a:solidFill>
                  <a:srgbClr val="000000"/>
                </a:solidFill>
              </a:rPr>
              <a:t>Size = by how much? (many small, one big)</a:t>
            </a:r>
          </a:p>
        </p:txBody>
      </p:sp>
      <p:sp>
        <p:nvSpPr>
          <p:cNvPr id="27663" name="Rectangle 31"/>
          <p:cNvSpPr>
            <a:spLocks noChangeArrowheads="1"/>
          </p:cNvSpPr>
          <p:nvPr/>
        </p:nvSpPr>
        <p:spPr bwMode="auto">
          <a:xfrm>
            <a:off x="896938" y="1050925"/>
            <a:ext cx="4343400" cy="2508250"/>
          </a:xfrm>
          <a:prstGeom prst="rect">
            <a:avLst/>
          </a:prstGeom>
          <a:solidFill>
            <a:srgbClr val="CCECFF"/>
          </a:solidFill>
          <a:ln w="9525" algn="ctr">
            <a:solidFill>
              <a:schemeClr val="tx1"/>
            </a:solidFill>
            <a:miter lim="800000"/>
            <a:headEnd/>
            <a:tailEnd/>
          </a:ln>
        </p:spPr>
        <p:txBody>
          <a:bodyPr anchor="ctr">
            <a:spAutoFit/>
          </a:bodyPr>
          <a:lstStyle/>
          <a:p>
            <a:endParaRPr lang="en-US" sz="1200">
              <a:solidFill>
                <a:srgbClr val="000000"/>
              </a:solidFill>
              <a:latin typeface="Arial" pitchFamily="34" charset="0"/>
            </a:endParaRPr>
          </a:p>
        </p:txBody>
      </p:sp>
      <p:sp>
        <p:nvSpPr>
          <p:cNvPr id="27664" name="Freeform 28"/>
          <p:cNvSpPr>
            <a:spLocks/>
          </p:cNvSpPr>
          <p:nvPr/>
        </p:nvSpPr>
        <p:spPr bwMode="auto">
          <a:xfrm>
            <a:off x="930275" y="1254125"/>
            <a:ext cx="4305300" cy="2305050"/>
          </a:xfrm>
          <a:custGeom>
            <a:avLst/>
            <a:gdLst>
              <a:gd name="T0" fmla="*/ 0 w 2712"/>
              <a:gd name="T1" fmla="*/ 2147483647 h 1452"/>
              <a:gd name="T2" fmla="*/ 0 w 2712"/>
              <a:gd name="T3" fmla="*/ 2147483647 h 1452"/>
              <a:gd name="T4" fmla="*/ 2147483647 w 2712"/>
              <a:gd name="T5" fmla="*/ 2147483647 h 1452"/>
              <a:gd name="T6" fmla="*/ 2147483647 w 2712"/>
              <a:gd name="T7" fmla="*/ 2147483647 h 1452"/>
              <a:gd name="T8" fmla="*/ 2147483647 w 2712"/>
              <a:gd name="T9" fmla="*/ 2147483647 h 1452"/>
              <a:gd name="T10" fmla="*/ 2147483647 w 2712"/>
              <a:gd name="T11" fmla="*/ 2147483647 h 1452"/>
              <a:gd name="T12" fmla="*/ 2147483647 w 2712"/>
              <a:gd name="T13" fmla="*/ 2147483647 h 1452"/>
              <a:gd name="T14" fmla="*/ 2147483647 w 2712"/>
              <a:gd name="T15" fmla="*/ 2147483647 h 1452"/>
              <a:gd name="T16" fmla="*/ 2147483647 w 2712"/>
              <a:gd name="T17" fmla="*/ 2147483647 h 1452"/>
              <a:gd name="T18" fmla="*/ 2147483647 w 2712"/>
              <a:gd name="T19" fmla="*/ 2147483647 h 1452"/>
              <a:gd name="T20" fmla="*/ 2147483647 w 2712"/>
              <a:gd name="T21" fmla="*/ 0 h 1452"/>
              <a:gd name="T22" fmla="*/ 2147483647 w 2712"/>
              <a:gd name="T23" fmla="*/ 2147483647 h 145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712"/>
              <a:gd name="T37" fmla="*/ 0 h 1452"/>
              <a:gd name="T38" fmla="*/ 2712 w 2712"/>
              <a:gd name="T39" fmla="*/ 1452 h 145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712" h="1452">
                <a:moveTo>
                  <a:pt x="0" y="1452"/>
                </a:moveTo>
                <a:lnTo>
                  <a:pt x="0" y="1212"/>
                </a:lnTo>
                <a:lnTo>
                  <a:pt x="601" y="1213"/>
                </a:lnTo>
                <a:lnTo>
                  <a:pt x="601" y="876"/>
                </a:lnTo>
                <a:lnTo>
                  <a:pt x="1129" y="876"/>
                </a:lnTo>
                <a:lnTo>
                  <a:pt x="1129" y="540"/>
                </a:lnTo>
                <a:lnTo>
                  <a:pt x="1519" y="540"/>
                </a:lnTo>
                <a:lnTo>
                  <a:pt x="1519" y="252"/>
                </a:lnTo>
                <a:lnTo>
                  <a:pt x="1903" y="249"/>
                </a:lnTo>
                <a:lnTo>
                  <a:pt x="1903" y="3"/>
                </a:lnTo>
                <a:lnTo>
                  <a:pt x="2712" y="0"/>
                </a:lnTo>
                <a:lnTo>
                  <a:pt x="2712" y="1452"/>
                </a:lnTo>
              </a:path>
            </a:pathLst>
          </a:custGeom>
          <a:solidFill>
            <a:schemeClr val="folHlink"/>
          </a:solidFill>
          <a:ln w="9525">
            <a:noFill/>
            <a:round/>
            <a:headEnd/>
            <a:tailEnd/>
          </a:ln>
        </p:spPr>
        <p:txBody>
          <a:bodyPr wrap="none">
            <a:spAutoFit/>
          </a:bodyPr>
          <a:lstStyle/>
          <a:p>
            <a:endParaRPr lang="en-US" sz="1200">
              <a:solidFill>
                <a:srgbClr val="000000"/>
              </a:solidFill>
              <a:latin typeface="Arial" pitchFamily="34" charset="0"/>
            </a:endParaRPr>
          </a:p>
        </p:txBody>
      </p:sp>
      <p:sp>
        <p:nvSpPr>
          <p:cNvPr id="27665" name="Freeform 27"/>
          <p:cNvSpPr>
            <a:spLocks/>
          </p:cNvSpPr>
          <p:nvPr/>
        </p:nvSpPr>
        <p:spPr bwMode="auto">
          <a:xfrm>
            <a:off x="2147888" y="1651000"/>
            <a:ext cx="3087687" cy="1906588"/>
          </a:xfrm>
          <a:custGeom>
            <a:avLst/>
            <a:gdLst>
              <a:gd name="T0" fmla="*/ 2147483647 w 1945"/>
              <a:gd name="T1" fmla="*/ 2147483647 h 1201"/>
              <a:gd name="T2" fmla="*/ 0 w 1945"/>
              <a:gd name="T3" fmla="*/ 2147483647 h 1201"/>
              <a:gd name="T4" fmla="*/ 2147483647 w 1945"/>
              <a:gd name="T5" fmla="*/ 2147483647 h 1201"/>
              <a:gd name="T6" fmla="*/ 2147483647 w 1945"/>
              <a:gd name="T7" fmla="*/ 2147483647 h 1201"/>
              <a:gd name="T8" fmla="*/ 2147483647 w 1945"/>
              <a:gd name="T9" fmla="*/ 2147483647 h 1201"/>
              <a:gd name="T10" fmla="*/ 2147483647 w 1945"/>
              <a:gd name="T11" fmla="*/ 2147483647 h 1201"/>
              <a:gd name="T12" fmla="*/ 2147483647 w 1945"/>
              <a:gd name="T13" fmla="*/ 2147483647 h 1201"/>
              <a:gd name="T14" fmla="*/ 2147483647 w 1945"/>
              <a:gd name="T15" fmla="*/ 0 h 1201"/>
              <a:gd name="T16" fmla="*/ 2147483647 w 1945"/>
              <a:gd name="T17" fmla="*/ 0 h 1201"/>
              <a:gd name="T18" fmla="*/ 2147483647 w 1945"/>
              <a:gd name="T19" fmla="*/ 2147483647 h 120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945"/>
              <a:gd name="T31" fmla="*/ 0 h 1201"/>
              <a:gd name="T32" fmla="*/ 1945 w 1945"/>
              <a:gd name="T33" fmla="*/ 1201 h 120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945" h="1201">
                <a:moveTo>
                  <a:pt x="4" y="1200"/>
                </a:moveTo>
                <a:lnTo>
                  <a:pt x="0" y="958"/>
                </a:lnTo>
                <a:lnTo>
                  <a:pt x="517" y="962"/>
                </a:lnTo>
                <a:lnTo>
                  <a:pt x="517" y="600"/>
                </a:lnTo>
                <a:lnTo>
                  <a:pt x="909" y="597"/>
                </a:lnTo>
                <a:lnTo>
                  <a:pt x="905" y="248"/>
                </a:lnTo>
                <a:lnTo>
                  <a:pt x="1305" y="249"/>
                </a:lnTo>
                <a:lnTo>
                  <a:pt x="1306" y="0"/>
                </a:lnTo>
                <a:lnTo>
                  <a:pt x="1944" y="0"/>
                </a:lnTo>
                <a:lnTo>
                  <a:pt x="1945" y="1201"/>
                </a:lnTo>
              </a:path>
            </a:pathLst>
          </a:custGeom>
          <a:solidFill>
            <a:srgbClr val="257DFF"/>
          </a:solidFill>
          <a:ln w="9525">
            <a:noFill/>
            <a:prstDash val="dash"/>
            <a:round/>
            <a:headEnd/>
            <a:tailEnd/>
          </a:ln>
        </p:spPr>
        <p:txBody>
          <a:bodyPr wrap="none">
            <a:spAutoFit/>
          </a:bodyPr>
          <a:lstStyle/>
          <a:p>
            <a:endParaRPr lang="en-US" sz="1200">
              <a:solidFill>
                <a:srgbClr val="000000"/>
              </a:solidFill>
              <a:latin typeface="Arial" pitchFamily="34" charset="0"/>
            </a:endParaRPr>
          </a:p>
        </p:txBody>
      </p:sp>
      <p:sp>
        <p:nvSpPr>
          <p:cNvPr id="27666" name="Freeform 5"/>
          <p:cNvSpPr>
            <a:spLocks/>
          </p:cNvSpPr>
          <p:nvPr/>
        </p:nvSpPr>
        <p:spPr bwMode="auto">
          <a:xfrm>
            <a:off x="915988" y="1425575"/>
            <a:ext cx="4319587" cy="2076450"/>
          </a:xfrm>
          <a:custGeom>
            <a:avLst/>
            <a:gdLst>
              <a:gd name="T0" fmla="*/ 0 w 2721"/>
              <a:gd name="T1" fmla="*/ 2147483647 h 1308"/>
              <a:gd name="T2" fmla="*/ 2147483647 w 2721"/>
              <a:gd name="T3" fmla="*/ 2147483647 h 1308"/>
              <a:gd name="T4" fmla="*/ 2147483647 w 2721"/>
              <a:gd name="T5" fmla="*/ 2147483647 h 1308"/>
              <a:gd name="T6" fmla="*/ 2147483647 w 2721"/>
              <a:gd name="T7" fmla="*/ 2147483647 h 1308"/>
              <a:gd name="T8" fmla="*/ 2147483647 w 2721"/>
              <a:gd name="T9" fmla="*/ 2147483647 h 1308"/>
              <a:gd name="T10" fmla="*/ 2147483647 w 2721"/>
              <a:gd name="T11" fmla="*/ 0 h 1308"/>
              <a:gd name="T12" fmla="*/ 0 60000 65536"/>
              <a:gd name="T13" fmla="*/ 0 60000 65536"/>
              <a:gd name="T14" fmla="*/ 0 60000 65536"/>
              <a:gd name="T15" fmla="*/ 0 60000 65536"/>
              <a:gd name="T16" fmla="*/ 0 60000 65536"/>
              <a:gd name="T17" fmla="*/ 0 60000 65536"/>
              <a:gd name="T18" fmla="*/ 0 w 2721"/>
              <a:gd name="T19" fmla="*/ 0 h 1308"/>
              <a:gd name="T20" fmla="*/ 2721 w 2721"/>
              <a:gd name="T21" fmla="*/ 1308 h 1308"/>
            </a:gdLst>
            <a:ahLst/>
            <a:cxnLst>
              <a:cxn ang="T12">
                <a:pos x="T0" y="T1"/>
              </a:cxn>
              <a:cxn ang="T13">
                <a:pos x="T2" y="T3"/>
              </a:cxn>
              <a:cxn ang="T14">
                <a:pos x="T4" y="T5"/>
              </a:cxn>
              <a:cxn ang="T15">
                <a:pos x="T6" y="T7"/>
              </a:cxn>
              <a:cxn ang="T16">
                <a:pos x="T8" y="T9"/>
              </a:cxn>
              <a:cxn ang="T17">
                <a:pos x="T10" y="T11"/>
              </a:cxn>
            </a:cxnLst>
            <a:rect l="T18" t="T19" r="T20" b="T21"/>
            <a:pathLst>
              <a:path w="2721" h="1308">
                <a:moveTo>
                  <a:pt x="0" y="1308"/>
                </a:moveTo>
                <a:cubicBezTo>
                  <a:pt x="109" y="1276"/>
                  <a:pt x="473" y="1191"/>
                  <a:pt x="654" y="1117"/>
                </a:cubicBezTo>
                <a:cubicBezTo>
                  <a:pt x="835" y="1043"/>
                  <a:pt x="943" y="970"/>
                  <a:pt x="1087" y="864"/>
                </a:cubicBezTo>
                <a:cubicBezTo>
                  <a:pt x="1231" y="758"/>
                  <a:pt x="1376" y="600"/>
                  <a:pt x="1521" y="480"/>
                </a:cubicBezTo>
                <a:cubicBezTo>
                  <a:pt x="1665" y="360"/>
                  <a:pt x="1755" y="224"/>
                  <a:pt x="1955" y="144"/>
                </a:cubicBezTo>
                <a:cubicBezTo>
                  <a:pt x="2155" y="64"/>
                  <a:pt x="2562" y="30"/>
                  <a:pt x="2721" y="0"/>
                </a:cubicBezTo>
              </a:path>
            </a:pathLst>
          </a:custGeom>
          <a:noFill/>
          <a:ln w="38100">
            <a:solidFill>
              <a:schemeClr val="tx1"/>
            </a:solidFill>
            <a:round/>
            <a:headEnd/>
            <a:tailEnd/>
          </a:ln>
        </p:spPr>
        <p:txBody>
          <a:bodyPr wrap="none">
            <a:spAutoFit/>
          </a:bodyPr>
          <a:lstStyle/>
          <a:p>
            <a:endParaRPr lang="en-US" sz="1200">
              <a:solidFill>
                <a:srgbClr val="000000"/>
              </a:solidFill>
              <a:latin typeface="Arial" pitchFamily="34" charset="0"/>
            </a:endParaRPr>
          </a:p>
        </p:txBody>
      </p:sp>
      <p:sp>
        <p:nvSpPr>
          <p:cNvPr id="27667" name="Text Box 7"/>
          <p:cNvSpPr txBox="1">
            <a:spLocks noChangeArrowheads="1"/>
          </p:cNvSpPr>
          <p:nvPr/>
        </p:nvSpPr>
        <p:spPr bwMode="auto">
          <a:xfrm>
            <a:off x="5114925" y="3519488"/>
            <a:ext cx="471488" cy="274637"/>
          </a:xfrm>
          <a:prstGeom prst="rect">
            <a:avLst/>
          </a:prstGeom>
          <a:noFill/>
          <a:ln w="9525" algn="ctr">
            <a:noFill/>
            <a:prstDash val="dash"/>
            <a:miter lim="800000"/>
            <a:headEnd/>
            <a:tailEnd/>
          </a:ln>
        </p:spPr>
        <p:txBody>
          <a:bodyPr wrap="none">
            <a:spAutoFit/>
          </a:bodyPr>
          <a:lstStyle/>
          <a:p>
            <a:r>
              <a:rPr lang="en-US" sz="1200" i="1">
                <a:solidFill>
                  <a:srgbClr val="000000"/>
                </a:solidFill>
                <a:latin typeface="Arial" pitchFamily="34" charset="0"/>
              </a:rPr>
              <a:t>time</a:t>
            </a:r>
          </a:p>
        </p:txBody>
      </p:sp>
      <p:sp>
        <p:nvSpPr>
          <p:cNvPr id="27668" name="Freeform 8"/>
          <p:cNvSpPr>
            <a:spLocks/>
          </p:cNvSpPr>
          <p:nvPr/>
        </p:nvSpPr>
        <p:spPr bwMode="auto">
          <a:xfrm>
            <a:off x="914400" y="1260475"/>
            <a:ext cx="4324350" cy="2298700"/>
          </a:xfrm>
          <a:custGeom>
            <a:avLst/>
            <a:gdLst>
              <a:gd name="T0" fmla="*/ 0 w 2724"/>
              <a:gd name="T1" fmla="*/ 2147483647 h 1448"/>
              <a:gd name="T2" fmla="*/ 0 w 2724"/>
              <a:gd name="T3" fmla="*/ 2147483647 h 1448"/>
              <a:gd name="T4" fmla="*/ 2147483647 w 2724"/>
              <a:gd name="T5" fmla="*/ 2147483647 h 1448"/>
              <a:gd name="T6" fmla="*/ 2147483647 w 2724"/>
              <a:gd name="T7" fmla="*/ 2147483647 h 1448"/>
              <a:gd name="T8" fmla="*/ 2147483647 w 2724"/>
              <a:gd name="T9" fmla="*/ 2147483647 h 1448"/>
              <a:gd name="T10" fmla="*/ 2147483647 w 2724"/>
              <a:gd name="T11" fmla="*/ 2147483647 h 1448"/>
              <a:gd name="T12" fmla="*/ 2147483647 w 2724"/>
              <a:gd name="T13" fmla="*/ 2147483647 h 1448"/>
              <a:gd name="T14" fmla="*/ 2147483647 w 2724"/>
              <a:gd name="T15" fmla="*/ 2147483647 h 1448"/>
              <a:gd name="T16" fmla="*/ 2147483647 w 2724"/>
              <a:gd name="T17" fmla="*/ 2147483647 h 1448"/>
              <a:gd name="T18" fmla="*/ 2147483647 w 2724"/>
              <a:gd name="T19" fmla="*/ 0 h 1448"/>
              <a:gd name="T20" fmla="*/ 2147483647 w 2724"/>
              <a:gd name="T21" fmla="*/ 0 h 14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724"/>
              <a:gd name="T34" fmla="*/ 0 h 1448"/>
              <a:gd name="T35" fmla="*/ 2724 w 2724"/>
              <a:gd name="T36" fmla="*/ 1448 h 144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724" h="1448">
                <a:moveTo>
                  <a:pt x="0" y="1448"/>
                </a:moveTo>
                <a:lnTo>
                  <a:pt x="0" y="1208"/>
                </a:lnTo>
                <a:lnTo>
                  <a:pt x="608" y="1208"/>
                </a:lnTo>
                <a:lnTo>
                  <a:pt x="608" y="872"/>
                </a:lnTo>
                <a:lnTo>
                  <a:pt x="1129" y="872"/>
                </a:lnTo>
                <a:lnTo>
                  <a:pt x="1129" y="536"/>
                </a:lnTo>
                <a:lnTo>
                  <a:pt x="1519" y="536"/>
                </a:lnTo>
                <a:lnTo>
                  <a:pt x="1519" y="248"/>
                </a:lnTo>
                <a:lnTo>
                  <a:pt x="1910" y="248"/>
                </a:lnTo>
                <a:lnTo>
                  <a:pt x="1910" y="0"/>
                </a:lnTo>
                <a:lnTo>
                  <a:pt x="2724" y="0"/>
                </a:lnTo>
              </a:path>
            </a:pathLst>
          </a:custGeom>
          <a:noFill/>
          <a:ln w="28575">
            <a:solidFill>
              <a:srgbClr val="0000FF"/>
            </a:solidFill>
            <a:round/>
            <a:headEnd/>
            <a:tailEnd/>
          </a:ln>
        </p:spPr>
        <p:txBody>
          <a:bodyPr wrap="none">
            <a:spAutoFit/>
          </a:bodyPr>
          <a:lstStyle/>
          <a:p>
            <a:endParaRPr lang="en-US" sz="1200">
              <a:solidFill>
                <a:srgbClr val="000000"/>
              </a:solidFill>
              <a:latin typeface="Arial" pitchFamily="34" charset="0"/>
            </a:endParaRPr>
          </a:p>
        </p:txBody>
      </p:sp>
      <p:sp>
        <p:nvSpPr>
          <p:cNvPr id="27669" name="Text Box 10"/>
          <p:cNvSpPr txBox="1">
            <a:spLocks noChangeArrowheads="1"/>
          </p:cNvSpPr>
          <p:nvPr/>
        </p:nvSpPr>
        <p:spPr bwMode="auto">
          <a:xfrm>
            <a:off x="1920875" y="1862138"/>
            <a:ext cx="1420813" cy="457200"/>
          </a:xfrm>
          <a:prstGeom prst="rect">
            <a:avLst/>
          </a:prstGeom>
          <a:noFill/>
          <a:ln w="9525" algn="ctr">
            <a:noFill/>
            <a:prstDash val="dash"/>
            <a:miter lim="800000"/>
            <a:headEnd/>
            <a:tailEnd/>
          </a:ln>
        </p:spPr>
        <p:txBody>
          <a:bodyPr wrap="none">
            <a:spAutoFit/>
          </a:bodyPr>
          <a:lstStyle/>
          <a:p>
            <a:r>
              <a:rPr lang="en-US" sz="1200" b="1">
                <a:solidFill>
                  <a:srgbClr val="3333CC"/>
                </a:solidFill>
                <a:latin typeface="Arial" pitchFamily="34" charset="0"/>
              </a:rPr>
              <a:t>Leading capacity</a:t>
            </a:r>
          </a:p>
          <a:p>
            <a:r>
              <a:rPr lang="en-US" sz="1200" b="1">
                <a:solidFill>
                  <a:srgbClr val="3333CC"/>
                </a:solidFill>
                <a:latin typeface="Arial" pitchFamily="34" charset="0"/>
              </a:rPr>
              <a:t>strategy</a:t>
            </a:r>
            <a:endParaRPr lang="en-US" sz="1200" b="1" i="1" baseline="-25000">
              <a:solidFill>
                <a:srgbClr val="3333CC"/>
              </a:solidFill>
              <a:latin typeface="Arial" pitchFamily="34" charset="0"/>
            </a:endParaRPr>
          </a:p>
        </p:txBody>
      </p:sp>
      <p:sp>
        <p:nvSpPr>
          <p:cNvPr id="27670" name="Freeform 9"/>
          <p:cNvSpPr>
            <a:spLocks/>
          </p:cNvSpPr>
          <p:nvPr/>
        </p:nvSpPr>
        <p:spPr bwMode="auto">
          <a:xfrm>
            <a:off x="2146300" y="1654175"/>
            <a:ext cx="3092450" cy="1905000"/>
          </a:xfrm>
          <a:custGeom>
            <a:avLst/>
            <a:gdLst>
              <a:gd name="T0" fmla="*/ 2147483647 w 1948"/>
              <a:gd name="T1" fmla="*/ 2147483647 h 1200"/>
              <a:gd name="T2" fmla="*/ 0 w 1948"/>
              <a:gd name="T3" fmla="*/ 2147483647 h 1200"/>
              <a:gd name="T4" fmla="*/ 2147483647 w 1948"/>
              <a:gd name="T5" fmla="*/ 2147483647 h 1200"/>
              <a:gd name="T6" fmla="*/ 2147483647 w 1948"/>
              <a:gd name="T7" fmla="*/ 2147483647 h 1200"/>
              <a:gd name="T8" fmla="*/ 2147483647 w 1948"/>
              <a:gd name="T9" fmla="*/ 2147483647 h 1200"/>
              <a:gd name="T10" fmla="*/ 2147483647 w 1948"/>
              <a:gd name="T11" fmla="*/ 2147483647 h 1200"/>
              <a:gd name="T12" fmla="*/ 2147483647 w 1948"/>
              <a:gd name="T13" fmla="*/ 2147483647 h 1200"/>
              <a:gd name="T14" fmla="*/ 2147483647 w 1948"/>
              <a:gd name="T15" fmla="*/ 0 h 1200"/>
              <a:gd name="T16" fmla="*/ 2147483647 w 1948"/>
              <a:gd name="T17" fmla="*/ 0 h 1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48"/>
              <a:gd name="T28" fmla="*/ 0 h 1200"/>
              <a:gd name="T29" fmla="*/ 1948 w 1948"/>
              <a:gd name="T30" fmla="*/ 1200 h 1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48" h="1200">
                <a:moveTo>
                  <a:pt x="4" y="1200"/>
                </a:moveTo>
                <a:lnTo>
                  <a:pt x="0" y="958"/>
                </a:lnTo>
                <a:lnTo>
                  <a:pt x="517" y="958"/>
                </a:lnTo>
                <a:lnTo>
                  <a:pt x="517" y="600"/>
                </a:lnTo>
                <a:lnTo>
                  <a:pt x="905" y="600"/>
                </a:lnTo>
                <a:lnTo>
                  <a:pt x="905" y="248"/>
                </a:lnTo>
                <a:lnTo>
                  <a:pt x="1306" y="249"/>
                </a:lnTo>
                <a:lnTo>
                  <a:pt x="1306" y="0"/>
                </a:lnTo>
                <a:lnTo>
                  <a:pt x="1948" y="0"/>
                </a:lnTo>
              </a:path>
            </a:pathLst>
          </a:custGeom>
          <a:noFill/>
          <a:ln w="28575">
            <a:solidFill>
              <a:schemeClr val="bg1"/>
            </a:solidFill>
            <a:round/>
            <a:headEnd/>
            <a:tailEnd/>
          </a:ln>
        </p:spPr>
        <p:txBody>
          <a:bodyPr wrap="none">
            <a:spAutoFit/>
          </a:bodyPr>
          <a:lstStyle/>
          <a:p>
            <a:endParaRPr lang="en-US" sz="1200">
              <a:solidFill>
                <a:srgbClr val="000000"/>
              </a:solidFill>
              <a:latin typeface="Arial" pitchFamily="34" charset="0"/>
            </a:endParaRPr>
          </a:p>
        </p:txBody>
      </p:sp>
      <p:sp>
        <p:nvSpPr>
          <p:cNvPr id="27671" name="Text Box 11"/>
          <p:cNvSpPr txBox="1">
            <a:spLocks noChangeArrowheads="1"/>
          </p:cNvSpPr>
          <p:nvPr/>
        </p:nvSpPr>
        <p:spPr bwMode="auto">
          <a:xfrm>
            <a:off x="3613150" y="1862138"/>
            <a:ext cx="1425575" cy="457200"/>
          </a:xfrm>
          <a:prstGeom prst="rect">
            <a:avLst/>
          </a:prstGeom>
          <a:noFill/>
          <a:ln w="9525" algn="ctr">
            <a:noFill/>
            <a:prstDash val="dash"/>
            <a:miter lim="800000"/>
            <a:headEnd/>
            <a:tailEnd/>
          </a:ln>
        </p:spPr>
        <p:txBody>
          <a:bodyPr wrap="none">
            <a:spAutoFit/>
          </a:bodyPr>
          <a:lstStyle/>
          <a:p>
            <a:pPr algn="r"/>
            <a:r>
              <a:rPr lang="en-US" sz="1200" b="1">
                <a:solidFill>
                  <a:srgbClr val="FFFFFF"/>
                </a:solidFill>
                <a:latin typeface="Arial" pitchFamily="34" charset="0"/>
              </a:rPr>
              <a:t>Lagging </a:t>
            </a:r>
          </a:p>
          <a:p>
            <a:pPr algn="r"/>
            <a:r>
              <a:rPr lang="en-US" sz="1200" b="1">
                <a:solidFill>
                  <a:srgbClr val="FFFFFF"/>
                </a:solidFill>
                <a:latin typeface="Arial" pitchFamily="34" charset="0"/>
              </a:rPr>
              <a:t>capacity strategy</a:t>
            </a:r>
          </a:p>
        </p:txBody>
      </p:sp>
      <p:sp>
        <p:nvSpPr>
          <p:cNvPr id="27672" name="Text Box 12"/>
          <p:cNvSpPr txBox="1">
            <a:spLocks noChangeArrowheads="1"/>
          </p:cNvSpPr>
          <p:nvPr/>
        </p:nvSpPr>
        <p:spPr bwMode="auto">
          <a:xfrm>
            <a:off x="249238" y="1081088"/>
            <a:ext cx="727075" cy="396875"/>
          </a:xfrm>
          <a:prstGeom prst="rect">
            <a:avLst/>
          </a:prstGeom>
          <a:noFill/>
          <a:ln w="9525" algn="ctr">
            <a:noFill/>
            <a:prstDash val="dash"/>
            <a:miter lim="800000"/>
            <a:headEnd/>
            <a:tailEnd/>
          </a:ln>
        </p:spPr>
        <p:txBody>
          <a:bodyPr wrap="none">
            <a:spAutoFit/>
          </a:bodyPr>
          <a:lstStyle/>
          <a:p>
            <a:pPr algn="r"/>
            <a:r>
              <a:rPr lang="en-US" sz="1000">
                <a:solidFill>
                  <a:srgbClr val="000000"/>
                </a:solidFill>
                <a:latin typeface="Arial" pitchFamily="34" charset="0"/>
              </a:rPr>
              <a:t>Volume</a:t>
            </a:r>
          </a:p>
          <a:p>
            <a:pPr algn="r"/>
            <a:r>
              <a:rPr lang="en-US" sz="1000">
                <a:solidFill>
                  <a:srgbClr val="000000"/>
                </a:solidFill>
                <a:latin typeface="Arial" pitchFamily="34" charset="0"/>
              </a:rPr>
              <a:t>(units/wk)</a:t>
            </a:r>
          </a:p>
        </p:txBody>
      </p:sp>
      <p:sp>
        <p:nvSpPr>
          <p:cNvPr id="27673" name="Text Box 30"/>
          <p:cNvSpPr txBox="1">
            <a:spLocks noChangeArrowheads="1"/>
          </p:cNvSpPr>
          <p:nvPr/>
        </p:nvSpPr>
        <p:spPr bwMode="auto">
          <a:xfrm>
            <a:off x="682625" y="3422650"/>
            <a:ext cx="254000" cy="244475"/>
          </a:xfrm>
          <a:prstGeom prst="rect">
            <a:avLst/>
          </a:prstGeom>
          <a:noFill/>
          <a:ln w="9525" algn="ctr">
            <a:noFill/>
            <a:prstDash val="dash"/>
            <a:miter lim="800000"/>
            <a:headEnd/>
            <a:tailEnd/>
          </a:ln>
        </p:spPr>
        <p:txBody>
          <a:bodyPr wrap="none">
            <a:spAutoFit/>
          </a:bodyPr>
          <a:lstStyle/>
          <a:p>
            <a:pPr algn="r"/>
            <a:r>
              <a:rPr lang="en-US" sz="1000">
                <a:solidFill>
                  <a:srgbClr val="000000"/>
                </a:solidFill>
                <a:latin typeface="Arial" pitchFamily="34" charset="0"/>
              </a:rPr>
              <a:t>0</a:t>
            </a:r>
          </a:p>
        </p:txBody>
      </p:sp>
      <p:sp>
        <p:nvSpPr>
          <p:cNvPr id="27674" name="Text Box 34"/>
          <p:cNvSpPr txBox="1">
            <a:spLocks noChangeArrowheads="1"/>
          </p:cNvSpPr>
          <p:nvPr/>
        </p:nvSpPr>
        <p:spPr bwMode="auto">
          <a:xfrm>
            <a:off x="1857375" y="2635250"/>
            <a:ext cx="784225" cy="274638"/>
          </a:xfrm>
          <a:prstGeom prst="rect">
            <a:avLst/>
          </a:prstGeom>
          <a:noFill/>
          <a:ln w="9525" algn="ctr">
            <a:noFill/>
            <a:prstDash val="dash"/>
            <a:miter lim="800000"/>
            <a:headEnd/>
            <a:tailEnd/>
          </a:ln>
        </p:spPr>
        <p:txBody>
          <a:bodyPr wrap="none">
            <a:spAutoFit/>
          </a:bodyPr>
          <a:lstStyle/>
          <a:p>
            <a:r>
              <a:rPr lang="en-US" sz="1200" b="1">
                <a:solidFill>
                  <a:srgbClr val="000000"/>
                </a:solidFill>
                <a:latin typeface="Arial" pitchFamily="34" charset="0"/>
              </a:rPr>
              <a:t>Demand</a:t>
            </a:r>
            <a:endParaRPr lang="en-US" sz="1200" b="1" i="1">
              <a:solidFill>
                <a:srgbClr val="000000"/>
              </a:solidFill>
              <a:latin typeface="Arial"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r>
              <a:rPr lang="en-US" sz="2400" b="1" smtClean="0">
                <a:latin typeface="Albertus Extra Bold"/>
              </a:rPr>
              <a:t>Capacity Timing Strategies</a:t>
            </a:r>
            <a:r>
              <a:rPr lang="en-US" sz="2400" smtClean="0"/>
              <a:t> </a:t>
            </a:r>
            <a:br>
              <a:rPr lang="en-US" sz="2400" smtClean="0"/>
            </a:br>
            <a:r>
              <a:rPr lang="en-US" sz="2400" smtClean="0"/>
              <a:t>	Hybrid timing strategy between lead and lag: Smoothing</a:t>
            </a:r>
          </a:p>
        </p:txBody>
      </p:sp>
      <p:sp>
        <p:nvSpPr>
          <p:cNvPr id="28675" name="Rectangle 3"/>
          <p:cNvSpPr>
            <a:spLocks noGrp="1" noChangeArrowheads="1"/>
          </p:cNvSpPr>
          <p:nvPr>
            <p:ph type="body" idx="1"/>
          </p:nvPr>
        </p:nvSpPr>
        <p:spPr>
          <a:xfrm>
            <a:off x="455613" y="3905250"/>
            <a:ext cx="8229600" cy="2644775"/>
          </a:xfrm>
        </p:spPr>
        <p:txBody>
          <a:bodyPr/>
          <a:lstStyle/>
          <a:p>
            <a:pPr eaLnBrk="1" hangingPunct="1"/>
            <a:r>
              <a:rPr lang="en-US" smtClean="0"/>
              <a:t>Two types of smoothing: inventory or backorders</a:t>
            </a:r>
          </a:p>
          <a:p>
            <a:pPr eaLnBrk="1" hangingPunct="1"/>
            <a:r>
              <a:rPr lang="en-US" smtClean="0"/>
              <a:t>Advantages/disadvantages of smoothing strategies:</a:t>
            </a:r>
          </a:p>
        </p:txBody>
      </p:sp>
      <p:sp>
        <p:nvSpPr>
          <p:cNvPr id="28676" name="Rectangle 36"/>
          <p:cNvSpPr>
            <a:spLocks noChangeArrowheads="1"/>
          </p:cNvSpPr>
          <p:nvPr/>
        </p:nvSpPr>
        <p:spPr bwMode="auto">
          <a:xfrm>
            <a:off x="1981200" y="1150938"/>
            <a:ext cx="4875213" cy="2508250"/>
          </a:xfrm>
          <a:prstGeom prst="rect">
            <a:avLst/>
          </a:prstGeom>
          <a:solidFill>
            <a:srgbClr val="CCECFF"/>
          </a:solidFill>
          <a:ln w="9525" algn="ctr">
            <a:solidFill>
              <a:schemeClr val="tx1"/>
            </a:solidFill>
            <a:miter lim="800000"/>
            <a:headEnd/>
            <a:tailEnd/>
          </a:ln>
        </p:spPr>
        <p:txBody>
          <a:bodyPr anchor="ctr">
            <a:spAutoFit/>
          </a:bodyPr>
          <a:lstStyle/>
          <a:p>
            <a:endParaRPr lang="en-US" sz="1200">
              <a:solidFill>
                <a:srgbClr val="000000"/>
              </a:solidFill>
              <a:latin typeface="Arial" pitchFamily="34" charset="0"/>
            </a:endParaRPr>
          </a:p>
        </p:txBody>
      </p:sp>
      <p:sp>
        <p:nvSpPr>
          <p:cNvPr id="28677" name="Freeform 28"/>
          <p:cNvSpPr>
            <a:spLocks/>
          </p:cNvSpPr>
          <p:nvPr/>
        </p:nvSpPr>
        <p:spPr bwMode="auto">
          <a:xfrm>
            <a:off x="5461000" y="1668463"/>
            <a:ext cx="298450" cy="88900"/>
          </a:xfrm>
          <a:custGeom>
            <a:avLst/>
            <a:gdLst>
              <a:gd name="T0" fmla="*/ 0 w 188"/>
              <a:gd name="T1" fmla="*/ 2147483647 h 56"/>
              <a:gd name="T2" fmla="*/ 2147483647 w 188"/>
              <a:gd name="T3" fmla="*/ 0 h 56"/>
              <a:gd name="T4" fmla="*/ 2147483647 w 188"/>
              <a:gd name="T5" fmla="*/ 2147483647 h 56"/>
              <a:gd name="T6" fmla="*/ 0 60000 65536"/>
              <a:gd name="T7" fmla="*/ 0 60000 65536"/>
              <a:gd name="T8" fmla="*/ 0 60000 65536"/>
              <a:gd name="T9" fmla="*/ 0 w 188"/>
              <a:gd name="T10" fmla="*/ 0 h 56"/>
              <a:gd name="T11" fmla="*/ 188 w 188"/>
              <a:gd name="T12" fmla="*/ 56 h 56"/>
            </a:gdLst>
            <a:ahLst/>
            <a:cxnLst>
              <a:cxn ang="T6">
                <a:pos x="T0" y="T1"/>
              </a:cxn>
              <a:cxn ang="T7">
                <a:pos x="T2" y="T3"/>
              </a:cxn>
              <a:cxn ang="T8">
                <a:pos x="T4" y="T5"/>
              </a:cxn>
            </a:cxnLst>
            <a:rect l="T9" t="T10" r="T11" b="T12"/>
            <a:pathLst>
              <a:path w="188" h="56">
                <a:moveTo>
                  <a:pt x="0" y="56"/>
                </a:moveTo>
                <a:lnTo>
                  <a:pt x="188" y="0"/>
                </a:lnTo>
                <a:lnTo>
                  <a:pt x="188" y="56"/>
                </a:lnTo>
              </a:path>
            </a:pathLst>
          </a:custGeom>
          <a:solidFill>
            <a:schemeClr val="bg1"/>
          </a:solidFill>
          <a:ln w="9525">
            <a:noFill/>
            <a:prstDash val="dash"/>
            <a:round/>
            <a:headEnd/>
            <a:tailEnd/>
          </a:ln>
        </p:spPr>
        <p:txBody>
          <a:bodyPr wrap="none">
            <a:spAutoFit/>
          </a:bodyPr>
          <a:lstStyle/>
          <a:p>
            <a:endParaRPr lang="en-US" sz="1200">
              <a:solidFill>
                <a:srgbClr val="000000"/>
              </a:solidFill>
              <a:latin typeface="Arial" pitchFamily="34" charset="0"/>
            </a:endParaRPr>
          </a:p>
        </p:txBody>
      </p:sp>
      <p:sp>
        <p:nvSpPr>
          <p:cNvPr id="28678" name="Freeform 26"/>
          <p:cNvSpPr>
            <a:spLocks/>
          </p:cNvSpPr>
          <p:nvPr/>
        </p:nvSpPr>
        <p:spPr bwMode="auto">
          <a:xfrm>
            <a:off x="4089400" y="2513013"/>
            <a:ext cx="298450" cy="231775"/>
          </a:xfrm>
          <a:custGeom>
            <a:avLst/>
            <a:gdLst>
              <a:gd name="T0" fmla="*/ 0 w 188"/>
              <a:gd name="T1" fmla="*/ 2147483647 h 146"/>
              <a:gd name="T2" fmla="*/ 2147483647 w 188"/>
              <a:gd name="T3" fmla="*/ 0 h 146"/>
              <a:gd name="T4" fmla="*/ 2147483647 w 188"/>
              <a:gd name="T5" fmla="*/ 2147483647 h 146"/>
              <a:gd name="T6" fmla="*/ 0 60000 65536"/>
              <a:gd name="T7" fmla="*/ 0 60000 65536"/>
              <a:gd name="T8" fmla="*/ 0 60000 65536"/>
              <a:gd name="T9" fmla="*/ 0 w 188"/>
              <a:gd name="T10" fmla="*/ 0 h 146"/>
              <a:gd name="T11" fmla="*/ 188 w 188"/>
              <a:gd name="T12" fmla="*/ 146 h 146"/>
            </a:gdLst>
            <a:ahLst/>
            <a:cxnLst>
              <a:cxn ang="T6">
                <a:pos x="T0" y="T1"/>
              </a:cxn>
              <a:cxn ang="T7">
                <a:pos x="T2" y="T3"/>
              </a:cxn>
              <a:cxn ang="T8">
                <a:pos x="T4" y="T5"/>
              </a:cxn>
            </a:cxnLst>
            <a:rect l="T9" t="T10" r="T11" b="T12"/>
            <a:pathLst>
              <a:path w="188" h="146">
                <a:moveTo>
                  <a:pt x="0" y="146"/>
                </a:moveTo>
                <a:lnTo>
                  <a:pt x="186" y="0"/>
                </a:lnTo>
                <a:lnTo>
                  <a:pt x="188" y="146"/>
                </a:lnTo>
              </a:path>
            </a:pathLst>
          </a:custGeom>
          <a:solidFill>
            <a:schemeClr val="bg1"/>
          </a:solidFill>
          <a:ln w="9525">
            <a:noFill/>
            <a:prstDash val="dash"/>
            <a:round/>
            <a:headEnd/>
            <a:tailEnd/>
          </a:ln>
        </p:spPr>
        <p:txBody>
          <a:bodyPr wrap="none">
            <a:spAutoFit/>
          </a:bodyPr>
          <a:lstStyle/>
          <a:p>
            <a:endParaRPr lang="en-US" sz="1200">
              <a:solidFill>
                <a:srgbClr val="000000"/>
              </a:solidFill>
              <a:latin typeface="Arial" pitchFamily="34" charset="0"/>
            </a:endParaRPr>
          </a:p>
        </p:txBody>
      </p:sp>
      <p:sp>
        <p:nvSpPr>
          <p:cNvPr id="28679" name="Freeform 24"/>
          <p:cNvSpPr>
            <a:spLocks/>
          </p:cNvSpPr>
          <p:nvPr/>
        </p:nvSpPr>
        <p:spPr bwMode="auto">
          <a:xfrm>
            <a:off x="2409825" y="3281363"/>
            <a:ext cx="673100" cy="196850"/>
          </a:xfrm>
          <a:custGeom>
            <a:avLst/>
            <a:gdLst>
              <a:gd name="T0" fmla="*/ 0 w 424"/>
              <a:gd name="T1" fmla="*/ 2147483647 h 124"/>
              <a:gd name="T2" fmla="*/ 0 w 424"/>
              <a:gd name="T3" fmla="*/ 0 h 124"/>
              <a:gd name="T4" fmla="*/ 2147483647 w 424"/>
              <a:gd name="T5" fmla="*/ 0 h 124"/>
              <a:gd name="T6" fmla="*/ 2147483647 w 424"/>
              <a:gd name="T7" fmla="*/ 2147483647 h 124"/>
              <a:gd name="T8" fmla="*/ 0 w 424"/>
              <a:gd name="T9" fmla="*/ 2147483647 h 124"/>
              <a:gd name="T10" fmla="*/ 0 60000 65536"/>
              <a:gd name="T11" fmla="*/ 0 60000 65536"/>
              <a:gd name="T12" fmla="*/ 0 60000 65536"/>
              <a:gd name="T13" fmla="*/ 0 60000 65536"/>
              <a:gd name="T14" fmla="*/ 0 60000 65536"/>
              <a:gd name="T15" fmla="*/ 0 w 424"/>
              <a:gd name="T16" fmla="*/ 0 h 124"/>
              <a:gd name="T17" fmla="*/ 424 w 424"/>
              <a:gd name="T18" fmla="*/ 124 h 124"/>
            </a:gdLst>
            <a:ahLst/>
            <a:cxnLst>
              <a:cxn ang="T10">
                <a:pos x="T0" y="T1"/>
              </a:cxn>
              <a:cxn ang="T11">
                <a:pos x="T2" y="T3"/>
              </a:cxn>
              <a:cxn ang="T12">
                <a:pos x="T4" y="T5"/>
              </a:cxn>
              <a:cxn ang="T13">
                <a:pos x="T6" y="T7"/>
              </a:cxn>
              <a:cxn ang="T14">
                <a:pos x="T8" y="T9"/>
              </a:cxn>
            </a:cxnLst>
            <a:rect l="T15" t="T16" r="T17" b="T18"/>
            <a:pathLst>
              <a:path w="424" h="124">
                <a:moveTo>
                  <a:pt x="0" y="124"/>
                </a:moveTo>
                <a:lnTo>
                  <a:pt x="0" y="0"/>
                </a:lnTo>
                <a:lnTo>
                  <a:pt x="424" y="0"/>
                </a:lnTo>
                <a:lnTo>
                  <a:pt x="230" y="80"/>
                </a:lnTo>
                <a:lnTo>
                  <a:pt x="0" y="124"/>
                </a:lnTo>
                <a:close/>
              </a:path>
            </a:pathLst>
          </a:custGeom>
          <a:solidFill>
            <a:srgbClr val="6699FF"/>
          </a:solidFill>
          <a:ln w="9525">
            <a:noFill/>
            <a:prstDash val="dash"/>
            <a:round/>
            <a:headEnd/>
            <a:tailEnd/>
          </a:ln>
        </p:spPr>
        <p:txBody>
          <a:bodyPr wrap="none">
            <a:spAutoFit/>
          </a:bodyPr>
          <a:lstStyle/>
          <a:p>
            <a:endParaRPr lang="en-US" sz="1200">
              <a:solidFill>
                <a:srgbClr val="000000"/>
              </a:solidFill>
              <a:latin typeface="Arial" pitchFamily="34" charset="0"/>
            </a:endParaRPr>
          </a:p>
        </p:txBody>
      </p:sp>
      <p:sp>
        <p:nvSpPr>
          <p:cNvPr id="28680" name="Freeform 25"/>
          <p:cNvSpPr>
            <a:spLocks/>
          </p:cNvSpPr>
          <p:nvPr/>
        </p:nvSpPr>
        <p:spPr bwMode="auto">
          <a:xfrm>
            <a:off x="3175000" y="3148013"/>
            <a:ext cx="298450" cy="130175"/>
          </a:xfrm>
          <a:custGeom>
            <a:avLst/>
            <a:gdLst>
              <a:gd name="T0" fmla="*/ 0 w 188"/>
              <a:gd name="T1" fmla="*/ 2147483647 h 82"/>
              <a:gd name="T2" fmla="*/ 2147483647 w 188"/>
              <a:gd name="T3" fmla="*/ 0 h 82"/>
              <a:gd name="T4" fmla="*/ 2147483647 w 188"/>
              <a:gd name="T5" fmla="*/ 2147483647 h 82"/>
              <a:gd name="T6" fmla="*/ 0 60000 65536"/>
              <a:gd name="T7" fmla="*/ 0 60000 65536"/>
              <a:gd name="T8" fmla="*/ 0 60000 65536"/>
              <a:gd name="T9" fmla="*/ 0 w 188"/>
              <a:gd name="T10" fmla="*/ 0 h 82"/>
              <a:gd name="T11" fmla="*/ 188 w 188"/>
              <a:gd name="T12" fmla="*/ 82 h 82"/>
            </a:gdLst>
            <a:ahLst/>
            <a:cxnLst>
              <a:cxn ang="T6">
                <a:pos x="T0" y="T1"/>
              </a:cxn>
              <a:cxn ang="T7">
                <a:pos x="T2" y="T3"/>
              </a:cxn>
              <a:cxn ang="T8">
                <a:pos x="T4" y="T5"/>
              </a:cxn>
            </a:cxnLst>
            <a:rect l="T9" t="T10" r="T11" b="T12"/>
            <a:pathLst>
              <a:path w="188" h="82">
                <a:moveTo>
                  <a:pt x="0" y="82"/>
                </a:moveTo>
                <a:lnTo>
                  <a:pt x="186" y="0"/>
                </a:lnTo>
                <a:lnTo>
                  <a:pt x="188" y="82"/>
                </a:lnTo>
              </a:path>
            </a:pathLst>
          </a:custGeom>
          <a:solidFill>
            <a:schemeClr val="bg1"/>
          </a:solidFill>
          <a:ln w="9525">
            <a:noFill/>
            <a:prstDash val="dash"/>
            <a:round/>
            <a:headEnd/>
            <a:tailEnd/>
          </a:ln>
        </p:spPr>
        <p:txBody>
          <a:bodyPr wrap="none">
            <a:spAutoFit/>
          </a:bodyPr>
          <a:lstStyle/>
          <a:p>
            <a:endParaRPr lang="en-US" sz="1200">
              <a:solidFill>
                <a:srgbClr val="000000"/>
              </a:solidFill>
              <a:latin typeface="Arial" pitchFamily="34" charset="0"/>
            </a:endParaRPr>
          </a:p>
        </p:txBody>
      </p:sp>
      <p:sp>
        <p:nvSpPr>
          <p:cNvPr id="28681" name="Freeform 27"/>
          <p:cNvSpPr>
            <a:spLocks/>
          </p:cNvSpPr>
          <p:nvPr/>
        </p:nvSpPr>
        <p:spPr bwMode="auto">
          <a:xfrm>
            <a:off x="4772025" y="1947863"/>
            <a:ext cx="298450" cy="263525"/>
          </a:xfrm>
          <a:custGeom>
            <a:avLst/>
            <a:gdLst>
              <a:gd name="T0" fmla="*/ 0 w 188"/>
              <a:gd name="T1" fmla="*/ 2147483647 h 166"/>
              <a:gd name="T2" fmla="*/ 2147483647 w 188"/>
              <a:gd name="T3" fmla="*/ 0 h 166"/>
              <a:gd name="T4" fmla="*/ 2147483647 w 188"/>
              <a:gd name="T5" fmla="*/ 2147483647 h 166"/>
              <a:gd name="T6" fmla="*/ 0 60000 65536"/>
              <a:gd name="T7" fmla="*/ 0 60000 65536"/>
              <a:gd name="T8" fmla="*/ 0 60000 65536"/>
              <a:gd name="T9" fmla="*/ 0 w 188"/>
              <a:gd name="T10" fmla="*/ 0 h 166"/>
              <a:gd name="T11" fmla="*/ 188 w 188"/>
              <a:gd name="T12" fmla="*/ 166 h 166"/>
            </a:gdLst>
            <a:ahLst/>
            <a:cxnLst>
              <a:cxn ang="T6">
                <a:pos x="T0" y="T1"/>
              </a:cxn>
              <a:cxn ang="T7">
                <a:pos x="T2" y="T3"/>
              </a:cxn>
              <a:cxn ang="T8">
                <a:pos x="T4" y="T5"/>
              </a:cxn>
            </a:cxnLst>
            <a:rect l="T9" t="T10" r="T11" b="T12"/>
            <a:pathLst>
              <a:path w="188" h="166">
                <a:moveTo>
                  <a:pt x="0" y="166"/>
                </a:moveTo>
                <a:lnTo>
                  <a:pt x="186" y="0"/>
                </a:lnTo>
                <a:lnTo>
                  <a:pt x="188" y="166"/>
                </a:lnTo>
              </a:path>
            </a:pathLst>
          </a:custGeom>
          <a:solidFill>
            <a:schemeClr val="bg1"/>
          </a:solidFill>
          <a:ln w="9525">
            <a:noFill/>
            <a:prstDash val="dash"/>
            <a:round/>
            <a:headEnd/>
            <a:tailEnd/>
          </a:ln>
        </p:spPr>
        <p:txBody>
          <a:bodyPr wrap="none">
            <a:spAutoFit/>
          </a:bodyPr>
          <a:lstStyle/>
          <a:p>
            <a:endParaRPr lang="en-US" sz="1200">
              <a:solidFill>
                <a:srgbClr val="000000"/>
              </a:solidFill>
              <a:latin typeface="Arial" pitchFamily="34" charset="0"/>
            </a:endParaRPr>
          </a:p>
        </p:txBody>
      </p:sp>
      <p:sp>
        <p:nvSpPr>
          <p:cNvPr id="28682" name="Freeform 29"/>
          <p:cNvSpPr>
            <a:spLocks/>
          </p:cNvSpPr>
          <p:nvPr/>
        </p:nvSpPr>
        <p:spPr bwMode="auto">
          <a:xfrm>
            <a:off x="3476625" y="2751138"/>
            <a:ext cx="615950" cy="374650"/>
          </a:xfrm>
          <a:custGeom>
            <a:avLst/>
            <a:gdLst>
              <a:gd name="T0" fmla="*/ 0 w 388"/>
              <a:gd name="T1" fmla="*/ 2147483647 h 236"/>
              <a:gd name="T2" fmla="*/ 0 w 388"/>
              <a:gd name="T3" fmla="*/ 2147483647 h 236"/>
              <a:gd name="T4" fmla="*/ 2147483647 w 388"/>
              <a:gd name="T5" fmla="*/ 0 h 236"/>
              <a:gd name="T6" fmla="*/ 2147483647 w 388"/>
              <a:gd name="T7" fmla="*/ 2147483647 h 236"/>
              <a:gd name="T8" fmla="*/ 0 w 388"/>
              <a:gd name="T9" fmla="*/ 2147483647 h 236"/>
              <a:gd name="T10" fmla="*/ 0 60000 65536"/>
              <a:gd name="T11" fmla="*/ 0 60000 65536"/>
              <a:gd name="T12" fmla="*/ 0 60000 65536"/>
              <a:gd name="T13" fmla="*/ 0 60000 65536"/>
              <a:gd name="T14" fmla="*/ 0 60000 65536"/>
              <a:gd name="T15" fmla="*/ 0 w 388"/>
              <a:gd name="T16" fmla="*/ 0 h 236"/>
              <a:gd name="T17" fmla="*/ 388 w 388"/>
              <a:gd name="T18" fmla="*/ 236 h 236"/>
            </a:gdLst>
            <a:ahLst/>
            <a:cxnLst>
              <a:cxn ang="T10">
                <a:pos x="T0" y="T1"/>
              </a:cxn>
              <a:cxn ang="T11">
                <a:pos x="T2" y="T3"/>
              </a:cxn>
              <a:cxn ang="T12">
                <a:pos x="T4" y="T5"/>
              </a:cxn>
              <a:cxn ang="T13">
                <a:pos x="T6" y="T7"/>
              </a:cxn>
              <a:cxn ang="T14">
                <a:pos x="T8" y="T9"/>
              </a:cxn>
            </a:cxnLst>
            <a:rect l="T15" t="T16" r="T17" b="T18"/>
            <a:pathLst>
              <a:path w="388" h="236">
                <a:moveTo>
                  <a:pt x="0" y="236"/>
                </a:moveTo>
                <a:lnTo>
                  <a:pt x="0" y="2"/>
                </a:lnTo>
                <a:lnTo>
                  <a:pt x="388" y="0"/>
                </a:lnTo>
                <a:lnTo>
                  <a:pt x="170" y="146"/>
                </a:lnTo>
                <a:lnTo>
                  <a:pt x="0" y="236"/>
                </a:lnTo>
                <a:close/>
              </a:path>
            </a:pathLst>
          </a:custGeom>
          <a:solidFill>
            <a:srgbClr val="6699FF"/>
          </a:solidFill>
          <a:ln w="9525">
            <a:noFill/>
            <a:prstDash val="dash"/>
            <a:round/>
            <a:headEnd/>
            <a:tailEnd/>
          </a:ln>
        </p:spPr>
        <p:txBody>
          <a:bodyPr wrap="none">
            <a:spAutoFit/>
          </a:bodyPr>
          <a:lstStyle/>
          <a:p>
            <a:endParaRPr lang="en-US" sz="1200">
              <a:solidFill>
                <a:srgbClr val="000000"/>
              </a:solidFill>
              <a:latin typeface="Arial" pitchFamily="34" charset="0"/>
            </a:endParaRPr>
          </a:p>
        </p:txBody>
      </p:sp>
      <p:sp>
        <p:nvSpPr>
          <p:cNvPr id="28683" name="Freeform 30"/>
          <p:cNvSpPr>
            <a:spLocks/>
          </p:cNvSpPr>
          <p:nvPr/>
        </p:nvSpPr>
        <p:spPr bwMode="auto">
          <a:xfrm>
            <a:off x="4384675" y="2214563"/>
            <a:ext cx="358775" cy="288925"/>
          </a:xfrm>
          <a:custGeom>
            <a:avLst/>
            <a:gdLst>
              <a:gd name="T0" fmla="*/ 0 w 226"/>
              <a:gd name="T1" fmla="*/ 2147483647 h 182"/>
              <a:gd name="T2" fmla="*/ 2147483647 w 226"/>
              <a:gd name="T3" fmla="*/ 2147483647 h 182"/>
              <a:gd name="T4" fmla="*/ 2147483647 w 226"/>
              <a:gd name="T5" fmla="*/ 0 h 182"/>
              <a:gd name="T6" fmla="*/ 2147483647 w 226"/>
              <a:gd name="T7" fmla="*/ 2147483647 h 182"/>
              <a:gd name="T8" fmla="*/ 0 w 226"/>
              <a:gd name="T9" fmla="*/ 2147483647 h 182"/>
              <a:gd name="T10" fmla="*/ 0 60000 65536"/>
              <a:gd name="T11" fmla="*/ 0 60000 65536"/>
              <a:gd name="T12" fmla="*/ 0 60000 65536"/>
              <a:gd name="T13" fmla="*/ 0 60000 65536"/>
              <a:gd name="T14" fmla="*/ 0 60000 65536"/>
              <a:gd name="T15" fmla="*/ 0 w 226"/>
              <a:gd name="T16" fmla="*/ 0 h 182"/>
              <a:gd name="T17" fmla="*/ 226 w 226"/>
              <a:gd name="T18" fmla="*/ 182 h 182"/>
            </a:gdLst>
            <a:ahLst/>
            <a:cxnLst>
              <a:cxn ang="T10">
                <a:pos x="T0" y="T1"/>
              </a:cxn>
              <a:cxn ang="T11">
                <a:pos x="T2" y="T3"/>
              </a:cxn>
              <a:cxn ang="T12">
                <a:pos x="T4" y="T5"/>
              </a:cxn>
              <a:cxn ang="T13">
                <a:pos x="T6" y="T7"/>
              </a:cxn>
              <a:cxn ang="T14">
                <a:pos x="T8" y="T9"/>
              </a:cxn>
            </a:cxnLst>
            <a:rect l="T15" t="T16" r="T17" b="T18"/>
            <a:pathLst>
              <a:path w="226" h="182">
                <a:moveTo>
                  <a:pt x="0" y="182"/>
                </a:moveTo>
                <a:lnTo>
                  <a:pt x="2" y="4"/>
                </a:lnTo>
                <a:lnTo>
                  <a:pt x="226" y="0"/>
                </a:lnTo>
                <a:lnTo>
                  <a:pt x="112" y="94"/>
                </a:lnTo>
                <a:lnTo>
                  <a:pt x="0" y="182"/>
                </a:lnTo>
                <a:close/>
              </a:path>
            </a:pathLst>
          </a:custGeom>
          <a:solidFill>
            <a:srgbClr val="6699FF"/>
          </a:solidFill>
          <a:ln w="9525">
            <a:noFill/>
            <a:prstDash val="dash"/>
            <a:round/>
            <a:headEnd/>
            <a:tailEnd/>
          </a:ln>
        </p:spPr>
        <p:txBody>
          <a:bodyPr wrap="none">
            <a:spAutoFit/>
          </a:bodyPr>
          <a:lstStyle/>
          <a:p>
            <a:endParaRPr lang="en-US" sz="1200">
              <a:solidFill>
                <a:srgbClr val="000000"/>
              </a:solidFill>
              <a:latin typeface="Arial" pitchFamily="34" charset="0"/>
            </a:endParaRPr>
          </a:p>
        </p:txBody>
      </p:sp>
      <p:sp>
        <p:nvSpPr>
          <p:cNvPr id="28684" name="Freeform 31"/>
          <p:cNvSpPr>
            <a:spLocks/>
          </p:cNvSpPr>
          <p:nvPr/>
        </p:nvSpPr>
        <p:spPr bwMode="auto">
          <a:xfrm>
            <a:off x="5076825" y="1757363"/>
            <a:ext cx="288925" cy="171450"/>
          </a:xfrm>
          <a:custGeom>
            <a:avLst/>
            <a:gdLst>
              <a:gd name="T0" fmla="*/ 0 w 182"/>
              <a:gd name="T1" fmla="*/ 2147483647 h 108"/>
              <a:gd name="T2" fmla="*/ 0 w 182"/>
              <a:gd name="T3" fmla="*/ 2147483647 h 108"/>
              <a:gd name="T4" fmla="*/ 2147483647 w 182"/>
              <a:gd name="T5" fmla="*/ 0 h 108"/>
              <a:gd name="T6" fmla="*/ 2147483647 w 182"/>
              <a:gd name="T7" fmla="*/ 2147483647 h 108"/>
              <a:gd name="T8" fmla="*/ 0 w 182"/>
              <a:gd name="T9" fmla="*/ 2147483647 h 108"/>
              <a:gd name="T10" fmla="*/ 0 60000 65536"/>
              <a:gd name="T11" fmla="*/ 0 60000 65536"/>
              <a:gd name="T12" fmla="*/ 0 60000 65536"/>
              <a:gd name="T13" fmla="*/ 0 60000 65536"/>
              <a:gd name="T14" fmla="*/ 0 60000 65536"/>
              <a:gd name="T15" fmla="*/ 0 w 182"/>
              <a:gd name="T16" fmla="*/ 0 h 108"/>
              <a:gd name="T17" fmla="*/ 182 w 182"/>
              <a:gd name="T18" fmla="*/ 108 h 108"/>
            </a:gdLst>
            <a:ahLst/>
            <a:cxnLst>
              <a:cxn ang="T10">
                <a:pos x="T0" y="T1"/>
              </a:cxn>
              <a:cxn ang="T11">
                <a:pos x="T2" y="T3"/>
              </a:cxn>
              <a:cxn ang="T12">
                <a:pos x="T4" y="T5"/>
              </a:cxn>
              <a:cxn ang="T13">
                <a:pos x="T6" y="T7"/>
              </a:cxn>
              <a:cxn ang="T14">
                <a:pos x="T8" y="T9"/>
              </a:cxn>
            </a:cxnLst>
            <a:rect l="T15" t="T16" r="T17" b="T18"/>
            <a:pathLst>
              <a:path w="182" h="108">
                <a:moveTo>
                  <a:pt x="0" y="108"/>
                </a:moveTo>
                <a:lnTo>
                  <a:pt x="0" y="2"/>
                </a:lnTo>
                <a:lnTo>
                  <a:pt x="182" y="0"/>
                </a:lnTo>
                <a:lnTo>
                  <a:pt x="70" y="60"/>
                </a:lnTo>
                <a:lnTo>
                  <a:pt x="0" y="108"/>
                </a:lnTo>
                <a:close/>
              </a:path>
            </a:pathLst>
          </a:custGeom>
          <a:solidFill>
            <a:srgbClr val="6699FF"/>
          </a:solidFill>
          <a:ln w="9525">
            <a:noFill/>
            <a:prstDash val="dash"/>
            <a:round/>
            <a:headEnd/>
            <a:tailEnd/>
          </a:ln>
        </p:spPr>
        <p:txBody>
          <a:bodyPr wrap="none">
            <a:spAutoFit/>
          </a:bodyPr>
          <a:lstStyle/>
          <a:p>
            <a:endParaRPr lang="en-US" sz="1200">
              <a:solidFill>
                <a:srgbClr val="000000"/>
              </a:solidFill>
              <a:latin typeface="Arial" pitchFamily="34" charset="0"/>
            </a:endParaRPr>
          </a:p>
        </p:txBody>
      </p:sp>
      <p:sp>
        <p:nvSpPr>
          <p:cNvPr id="28685" name="Freeform 6"/>
          <p:cNvSpPr>
            <a:spLocks/>
          </p:cNvSpPr>
          <p:nvPr/>
        </p:nvSpPr>
        <p:spPr bwMode="auto">
          <a:xfrm>
            <a:off x="1997075" y="1530350"/>
            <a:ext cx="4860925" cy="2068513"/>
          </a:xfrm>
          <a:custGeom>
            <a:avLst/>
            <a:gdLst>
              <a:gd name="T0" fmla="*/ 0 w 3062"/>
              <a:gd name="T1" fmla="*/ 2147483647 h 1303"/>
              <a:gd name="T2" fmla="*/ 2147483647 w 3062"/>
              <a:gd name="T3" fmla="*/ 2147483647 h 1303"/>
              <a:gd name="T4" fmla="*/ 2147483647 w 3062"/>
              <a:gd name="T5" fmla="*/ 2147483647 h 1303"/>
              <a:gd name="T6" fmla="*/ 2147483647 w 3062"/>
              <a:gd name="T7" fmla="*/ 2147483647 h 1303"/>
              <a:gd name="T8" fmla="*/ 2147483647 w 3062"/>
              <a:gd name="T9" fmla="*/ 2147483647 h 1303"/>
              <a:gd name="T10" fmla="*/ 2147483647 w 3062"/>
              <a:gd name="T11" fmla="*/ 0 h 1303"/>
              <a:gd name="T12" fmla="*/ 0 60000 65536"/>
              <a:gd name="T13" fmla="*/ 0 60000 65536"/>
              <a:gd name="T14" fmla="*/ 0 60000 65536"/>
              <a:gd name="T15" fmla="*/ 0 60000 65536"/>
              <a:gd name="T16" fmla="*/ 0 60000 65536"/>
              <a:gd name="T17" fmla="*/ 0 60000 65536"/>
              <a:gd name="T18" fmla="*/ 0 w 3062"/>
              <a:gd name="T19" fmla="*/ 0 h 1303"/>
              <a:gd name="T20" fmla="*/ 3062 w 3062"/>
              <a:gd name="T21" fmla="*/ 1303 h 1303"/>
            </a:gdLst>
            <a:ahLst/>
            <a:cxnLst>
              <a:cxn ang="T12">
                <a:pos x="T0" y="T1"/>
              </a:cxn>
              <a:cxn ang="T13">
                <a:pos x="T2" y="T3"/>
              </a:cxn>
              <a:cxn ang="T14">
                <a:pos x="T4" y="T5"/>
              </a:cxn>
              <a:cxn ang="T15">
                <a:pos x="T6" y="T7"/>
              </a:cxn>
              <a:cxn ang="T16">
                <a:pos x="T8" y="T9"/>
              </a:cxn>
              <a:cxn ang="T17">
                <a:pos x="T10" y="T11"/>
              </a:cxn>
            </a:cxnLst>
            <a:rect l="T18" t="T19" r="T20" b="T21"/>
            <a:pathLst>
              <a:path w="3062" h="1303">
                <a:moveTo>
                  <a:pt x="0" y="1303"/>
                </a:moveTo>
                <a:cubicBezTo>
                  <a:pt x="118" y="1271"/>
                  <a:pt x="512" y="1177"/>
                  <a:pt x="710" y="1104"/>
                </a:cubicBezTo>
                <a:cubicBezTo>
                  <a:pt x="908" y="1031"/>
                  <a:pt x="1030" y="968"/>
                  <a:pt x="1190" y="864"/>
                </a:cubicBezTo>
                <a:cubicBezTo>
                  <a:pt x="1350" y="760"/>
                  <a:pt x="1510" y="600"/>
                  <a:pt x="1670" y="480"/>
                </a:cubicBezTo>
                <a:cubicBezTo>
                  <a:pt x="1830" y="360"/>
                  <a:pt x="1918" y="224"/>
                  <a:pt x="2150" y="144"/>
                </a:cubicBezTo>
                <a:cubicBezTo>
                  <a:pt x="2382" y="64"/>
                  <a:pt x="2722" y="32"/>
                  <a:pt x="3062" y="0"/>
                </a:cubicBezTo>
              </a:path>
            </a:pathLst>
          </a:custGeom>
          <a:noFill/>
          <a:ln w="28575">
            <a:solidFill>
              <a:schemeClr val="tx1"/>
            </a:solidFill>
            <a:round/>
            <a:headEnd/>
            <a:tailEnd/>
          </a:ln>
        </p:spPr>
        <p:txBody>
          <a:bodyPr wrap="none">
            <a:spAutoFit/>
          </a:bodyPr>
          <a:lstStyle/>
          <a:p>
            <a:endParaRPr lang="en-US" sz="1200">
              <a:solidFill>
                <a:srgbClr val="000000"/>
              </a:solidFill>
              <a:latin typeface="Arial" pitchFamily="34" charset="0"/>
            </a:endParaRPr>
          </a:p>
        </p:txBody>
      </p:sp>
      <p:sp>
        <p:nvSpPr>
          <p:cNvPr id="28686" name="Freeform 9"/>
          <p:cNvSpPr>
            <a:spLocks/>
          </p:cNvSpPr>
          <p:nvPr/>
        </p:nvSpPr>
        <p:spPr bwMode="auto">
          <a:xfrm>
            <a:off x="2406650" y="1363663"/>
            <a:ext cx="4414838" cy="2300287"/>
          </a:xfrm>
          <a:custGeom>
            <a:avLst/>
            <a:gdLst>
              <a:gd name="T0" fmla="*/ 0 w 2781"/>
              <a:gd name="T1" fmla="*/ 2147483647 h 1449"/>
              <a:gd name="T2" fmla="*/ 0 w 2781"/>
              <a:gd name="T3" fmla="*/ 2147483647 h 1449"/>
              <a:gd name="T4" fmla="*/ 2147483647 w 2781"/>
              <a:gd name="T5" fmla="*/ 2147483647 h 1449"/>
              <a:gd name="T6" fmla="*/ 2147483647 w 2781"/>
              <a:gd name="T7" fmla="*/ 2147483647 h 1449"/>
              <a:gd name="T8" fmla="*/ 2147483647 w 2781"/>
              <a:gd name="T9" fmla="*/ 2147483647 h 1449"/>
              <a:gd name="T10" fmla="*/ 2147483647 w 2781"/>
              <a:gd name="T11" fmla="*/ 2147483647 h 1449"/>
              <a:gd name="T12" fmla="*/ 2147483647 w 2781"/>
              <a:gd name="T13" fmla="*/ 2147483647 h 1449"/>
              <a:gd name="T14" fmla="*/ 2147483647 w 2781"/>
              <a:gd name="T15" fmla="*/ 2147483647 h 1449"/>
              <a:gd name="T16" fmla="*/ 2147483647 w 2781"/>
              <a:gd name="T17" fmla="*/ 2147483647 h 1449"/>
              <a:gd name="T18" fmla="*/ 2147483647 w 2781"/>
              <a:gd name="T19" fmla="*/ 2147483647 h 1449"/>
              <a:gd name="T20" fmla="*/ 2147483647 w 2781"/>
              <a:gd name="T21" fmla="*/ 0 h 144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781"/>
              <a:gd name="T34" fmla="*/ 0 h 1449"/>
              <a:gd name="T35" fmla="*/ 2781 w 2781"/>
              <a:gd name="T36" fmla="*/ 1449 h 144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781" h="1449">
                <a:moveTo>
                  <a:pt x="0" y="1449"/>
                </a:moveTo>
                <a:lnTo>
                  <a:pt x="0" y="1209"/>
                </a:lnTo>
                <a:lnTo>
                  <a:pt x="672" y="1209"/>
                </a:lnTo>
                <a:lnTo>
                  <a:pt x="672" y="873"/>
                </a:lnTo>
                <a:lnTo>
                  <a:pt x="1248" y="873"/>
                </a:lnTo>
                <a:lnTo>
                  <a:pt x="1248" y="537"/>
                </a:lnTo>
                <a:lnTo>
                  <a:pt x="1680" y="537"/>
                </a:lnTo>
                <a:lnTo>
                  <a:pt x="1680" y="249"/>
                </a:lnTo>
                <a:lnTo>
                  <a:pt x="2112" y="249"/>
                </a:lnTo>
                <a:lnTo>
                  <a:pt x="2112" y="9"/>
                </a:lnTo>
                <a:lnTo>
                  <a:pt x="2781" y="0"/>
                </a:lnTo>
              </a:path>
            </a:pathLst>
          </a:custGeom>
          <a:noFill/>
          <a:ln w="28575">
            <a:solidFill>
              <a:srgbClr val="0000FF"/>
            </a:solidFill>
            <a:round/>
            <a:headEnd/>
            <a:tailEnd/>
          </a:ln>
        </p:spPr>
        <p:txBody>
          <a:bodyPr wrap="none">
            <a:spAutoFit/>
          </a:bodyPr>
          <a:lstStyle/>
          <a:p>
            <a:endParaRPr lang="en-US" sz="1200">
              <a:solidFill>
                <a:srgbClr val="000000"/>
              </a:solidFill>
              <a:latin typeface="Arial" pitchFamily="34" charset="0"/>
            </a:endParaRPr>
          </a:p>
        </p:txBody>
      </p:sp>
      <p:sp>
        <p:nvSpPr>
          <p:cNvPr id="28687" name="Freeform 12"/>
          <p:cNvSpPr>
            <a:spLocks/>
          </p:cNvSpPr>
          <p:nvPr/>
        </p:nvSpPr>
        <p:spPr bwMode="auto">
          <a:xfrm>
            <a:off x="3657600" y="2427288"/>
            <a:ext cx="623888" cy="244475"/>
          </a:xfrm>
          <a:custGeom>
            <a:avLst/>
            <a:gdLst>
              <a:gd name="T0" fmla="*/ 0 w 393"/>
              <a:gd name="T1" fmla="*/ 2147483647 h 154"/>
              <a:gd name="T2" fmla="*/ 2147483647 w 393"/>
              <a:gd name="T3" fmla="*/ 2147483647 h 154"/>
              <a:gd name="T4" fmla="*/ 2147483647 w 393"/>
              <a:gd name="T5" fmla="*/ 2147483647 h 154"/>
              <a:gd name="T6" fmla="*/ 0 60000 65536"/>
              <a:gd name="T7" fmla="*/ 0 60000 65536"/>
              <a:gd name="T8" fmla="*/ 0 60000 65536"/>
              <a:gd name="T9" fmla="*/ 0 w 393"/>
              <a:gd name="T10" fmla="*/ 0 h 154"/>
              <a:gd name="T11" fmla="*/ 393 w 393"/>
              <a:gd name="T12" fmla="*/ 154 h 154"/>
            </a:gdLst>
            <a:ahLst/>
            <a:cxnLst>
              <a:cxn ang="T6">
                <a:pos x="T0" y="T1"/>
              </a:cxn>
              <a:cxn ang="T7">
                <a:pos x="T2" y="T3"/>
              </a:cxn>
              <a:cxn ang="T8">
                <a:pos x="T4" y="T5"/>
              </a:cxn>
            </a:cxnLst>
            <a:rect l="T9" t="T10" r="T11" b="T12"/>
            <a:pathLst>
              <a:path w="393" h="154">
                <a:moveTo>
                  <a:pt x="0" y="154"/>
                </a:moveTo>
                <a:cubicBezTo>
                  <a:pt x="34" y="130"/>
                  <a:pt x="136" y="16"/>
                  <a:pt x="201" y="8"/>
                </a:cubicBezTo>
                <a:cubicBezTo>
                  <a:pt x="266" y="0"/>
                  <a:pt x="361" y="88"/>
                  <a:pt x="393" y="104"/>
                </a:cubicBezTo>
              </a:path>
            </a:pathLst>
          </a:custGeom>
          <a:noFill/>
          <a:ln w="9525">
            <a:solidFill>
              <a:schemeClr val="tx1"/>
            </a:solidFill>
            <a:prstDash val="dash"/>
            <a:round/>
            <a:headEnd/>
            <a:tailEnd type="triangle" w="med" len="med"/>
          </a:ln>
        </p:spPr>
        <p:txBody>
          <a:bodyPr wrap="none">
            <a:spAutoFit/>
          </a:bodyPr>
          <a:lstStyle/>
          <a:p>
            <a:endParaRPr lang="en-US" sz="1200">
              <a:solidFill>
                <a:srgbClr val="000000"/>
              </a:solidFill>
              <a:latin typeface="Arial" pitchFamily="34" charset="0"/>
            </a:endParaRPr>
          </a:p>
        </p:txBody>
      </p:sp>
      <p:sp>
        <p:nvSpPr>
          <p:cNvPr id="28688" name="Text Box 20"/>
          <p:cNvSpPr txBox="1">
            <a:spLocks noChangeArrowheads="1"/>
          </p:cNvSpPr>
          <p:nvPr/>
        </p:nvSpPr>
        <p:spPr bwMode="auto">
          <a:xfrm>
            <a:off x="3194050" y="1238250"/>
            <a:ext cx="1701800" cy="457200"/>
          </a:xfrm>
          <a:prstGeom prst="rect">
            <a:avLst/>
          </a:prstGeom>
          <a:noFill/>
          <a:ln w="9525" algn="ctr">
            <a:noFill/>
            <a:prstDash val="dash"/>
            <a:miter lim="800000"/>
            <a:headEnd/>
            <a:tailEnd/>
          </a:ln>
        </p:spPr>
        <p:txBody>
          <a:bodyPr wrap="none">
            <a:spAutoFit/>
          </a:bodyPr>
          <a:lstStyle/>
          <a:p>
            <a:pPr algn="ctr"/>
            <a:r>
              <a:rPr lang="en-US" sz="1200" b="1">
                <a:solidFill>
                  <a:srgbClr val="0000FF"/>
                </a:solidFill>
                <a:latin typeface="Arial" pitchFamily="34" charset="0"/>
              </a:rPr>
              <a:t>Inventory-smoothing</a:t>
            </a:r>
          </a:p>
          <a:p>
            <a:pPr algn="ctr"/>
            <a:r>
              <a:rPr lang="en-US" sz="1200" b="1">
                <a:solidFill>
                  <a:srgbClr val="0000FF"/>
                </a:solidFill>
                <a:latin typeface="Arial" pitchFamily="34" charset="0"/>
              </a:rPr>
              <a:t>capacity strategy</a:t>
            </a:r>
          </a:p>
        </p:txBody>
      </p:sp>
      <p:sp>
        <p:nvSpPr>
          <p:cNvPr id="28689" name="Text Box 21"/>
          <p:cNvSpPr txBox="1">
            <a:spLocks noChangeArrowheads="1"/>
          </p:cNvSpPr>
          <p:nvPr/>
        </p:nvSpPr>
        <p:spPr bwMode="auto">
          <a:xfrm>
            <a:off x="6049963" y="1604963"/>
            <a:ext cx="784225" cy="274637"/>
          </a:xfrm>
          <a:prstGeom prst="rect">
            <a:avLst/>
          </a:prstGeom>
          <a:noFill/>
          <a:ln w="9525" algn="ctr">
            <a:noFill/>
            <a:prstDash val="dash"/>
            <a:miter lim="800000"/>
            <a:headEnd/>
            <a:tailEnd/>
          </a:ln>
        </p:spPr>
        <p:txBody>
          <a:bodyPr wrap="none">
            <a:spAutoFit/>
          </a:bodyPr>
          <a:lstStyle/>
          <a:p>
            <a:r>
              <a:rPr lang="en-US" sz="1200" b="1">
                <a:solidFill>
                  <a:srgbClr val="000000"/>
                </a:solidFill>
                <a:latin typeface="Arial" pitchFamily="34" charset="0"/>
              </a:rPr>
              <a:t>Demand</a:t>
            </a:r>
            <a:endParaRPr lang="en-US" sz="1200" b="1" i="1">
              <a:solidFill>
                <a:srgbClr val="000000"/>
              </a:solidFill>
              <a:latin typeface="Arial" pitchFamily="34" charset="0"/>
            </a:endParaRPr>
          </a:p>
        </p:txBody>
      </p:sp>
      <p:sp>
        <p:nvSpPr>
          <p:cNvPr id="28690" name="Text Box 23"/>
          <p:cNvSpPr txBox="1">
            <a:spLocks noChangeArrowheads="1"/>
          </p:cNvSpPr>
          <p:nvPr/>
        </p:nvSpPr>
        <p:spPr bwMode="auto">
          <a:xfrm>
            <a:off x="1331913" y="1168400"/>
            <a:ext cx="769937" cy="396875"/>
          </a:xfrm>
          <a:prstGeom prst="rect">
            <a:avLst/>
          </a:prstGeom>
          <a:noFill/>
          <a:ln w="9525" algn="ctr">
            <a:noFill/>
            <a:prstDash val="dash"/>
            <a:miter lim="800000"/>
            <a:headEnd/>
            <a:tailEnd/>
          </a:ln>
        </p:spPr>
        <p:txBody>
          <a:bodyPr>
            <a:spAutoFit/>
          </a:bodyPr>
          <a:lstStyle/>
          <a:p>
            <a:r>
              <a:rPr lang="en-US" sz="1000">
                <a:solidFill>
                  <a:srgbClr val="000000"/>
                </a:solidFill>
                <a:latin typeface="Arial" pitchFamily="34" charset="0"/>
              </a:rPr>
              <a:t>Volume</a:t>
            </a:r>
          </a:p>
          <a:p>
            <a:r>
              <a:rPr lang="en-US" sz="1000">
                <a:solidFill>
                  <a:srgbClr val="000000"/>
                </a:solidFill>
                <a:latin typeface="Arial" pitchFamily="34" charset="0"/>
              </a:rPr>
              <a:t>(units/wk)</a:t>
            </a:r>
          </a:p>
        </p:txBody>
      </p:sp>
      <p:sp>
        <p:nvSpPr>
          <p:cNvPr id="28691" name="Text Box 32"/>
          <p:cNvSpPr txBox="1">
            <a:spLocks noChangeArrowheads="1"/>
          </p:cNvSpPr>
          <p:nvPr/>
        </p:nvSpPr>
        <p:spPr bwMode="auto">
          <a:xfrm>
            <a:off x="2351088" y="2746375"/>
            <a:ext cx="1144587" cy="244475"/>
          </a:xfrm>
          <a:prstGeom prst="rect">
            <a:avLst/>
          </a:prstGeom>
          <a:noFill/>
          <a:ln w="9525" algn="ctr">
            <a:noFill/>
            <a:prstDash val="dash"/>
            <a:miter lim="800000"/>
            <a:headEnd/>
            <a:tailEnd/>
          </a:ln>
        </p:spPr>
        <p:txBody>
          <a:bodyPr wrap="none">
            <a:spAutoFit/>
          </a:bodyPr>
          <a:lstStyle/>
          <a:p>
            <a:r>
              <a:rPr lang="en-US" sz="1000">
                <a:solidFill>
                  <a:srgbClr val="0000FF"/>
                </a:solidFill>
                <a:latin typeface="Arial" pitchFamily="34" charset="0"/>
              </a:rPr>
              <a:t>Inventory buildup</a:t>
            </a:r>
          </a:p>
        </p:txBody>
      </p:sp>
      <p:sp>
        <p:nvSpPr>
          <p:cNvPr id="28692" name="Text Box 33"/>
          <p:cNvSpPr txBox="1">
            <a:spLocks noChangeArrowheads="1"/>
          </p:cNvSpPr>
          <p:nvPr/>
        </p:nvSpPr>
        <p:spPr bwMode="auto">
          <a:xfrm>
            <a:off x="3798888" y="2212975"/>
            <a:ext cx="368300" cy="244475"/>
          </a:xfrm>
          <a:prstGeom prst="rect">
            <a:avLst/>
          </a:prstGeom>
          <a:noFill/>
          <a:ln w="9525" algn="ctr">
            <a:noFill/>
            <a:prstDash val="dash"/>
            <a:miter lim="800000"/>
            <a:headEnd/>
            <a:tailEnd/>
          </a:ln>
        </p:spPr>
        <p:txBody>
          <a:bodyPr wrap="none">
            <a:spAutoFit/>
          </a:bodyPr>
          <a:lstStyle/>
          <a:p>
            <a:r>
              <a:rPr lang="en-US" sz="1000">
                <a:solidFill>
                  <a:srgbClr val="0000FF"/>
                </a:solidFill>
                <a:latin typeface="Arial" pitchFamily="34" charset="0"/>
              </a:rPr>
              <a:t>fills</a:t>
            </a:r>
          </a:p>
        </p:txBody>
      </p:sp>
      <p:sp>
        <p:nvSpPr>
          <p:cNvPr id="28693" name="Text Box 34"/>
          <p:cNvSpPr txBox="1">
            <a:spLocks noChangeArrowheads="1"/>
          </p:cNvSpPr>
          <p:nvPr/>
        </p:nvSpPr>
        <p:spPr bwMode="auto">
          <a:xfrm>
            <a:off x="4027488" y="2746375"/>
            <a:ext cx="1173162" cy="244475"/>
          </a:xfrm>
          <a:prstGeom prst="rect">
            <a:avLst/>
          </a:prstGeom>
          <a:noFill/>
          <a:ln w="9525" algn="ctr">
            <a:noFill/>
            <a:prstDash val="dash"/>
            <a:miter lim="800000"/>
            <a:headEnd/>
            <a:tailEnd/>
          </a:ln>
        </p:spPr>
        <p:txBody>
          <a:bodyPr wrap="none">
            <a:spAutoFit/>
          </a:bodyPr>
          <a:lstStyle/>
          <a:p>
            <a:r>
              <a:rPr lang="en-US" sz="1000">
                <a:solidFill>
                  <a:srgbClr val="0000FF"/>
                </a:solidFill>
                <a:latin typeface="Arial" pitchFamily="34" charset="0"/>
              </a:rPr>
              <a:t>capacity shortage</a:t>
            </a:r>
          </a:p>
        </p:txBody>
      </p:sp>
      <p:sp>
        <p:nvSpPr>
          <p:cNvPr id="28694" name="Text Box 37"/>
          <p:cNvSpPr txBox="1">
            <a:spLocks noChangeArrowheads="1"/>
          </p:cNvSpPr>
          <p:nvPr/>
        </p:nvSpPr>
        <p:spPr bwMode="auto">
          <a:xfrm>
            <a:off x="6423025" y="3619500"/>
            <a:ext cx="471488" cy="274638"/>
          </a:xfrm>
          <a:prstGeom prst="rect">
            <a:avLst/>
          </a:prstGeom>
          <a:noFill/>
          <a:ln w="9525" algn="ctr">
            <a:noFill/>
            <a:prstDash val="dash"/>
            <a:miter lim="800000"/>
            <a:headEnd/>
            <a:tailEnd/>
          </a:ln>
        </p:spPr>
        <p:txBody>
          <a:bodyPr wrap="none">
            <a:spAutoFit/>
          </a:bodyPr>
          <a:lstStyle/>
          <a:p>
            <a:r>
              <a:rPr lang="en-US" sz="1200" i="1">
                <a:solidFill>
                  <a:srgbClr val="000000"/>
                </a:solidFill>
                <a:latin typeface="Arial" pitchFamily="34" charset="0"/>
              </a:rPr>
              <a:t>time</a:t>
            </a:r>
          </a:p>
        </p:txBody>
      </p:sp>
      <p:sp>
        <p:nvSpPr>
          <p:cNvPr id="28695" name="Text Box 38"/>
          <p:cNvSpPr txBox="1">
            <a:spLocks noChangeArrowheads="1"/>
          </p:cNvSpPr>
          <p:nvPr/>
        </p:nvSpPr>
        <p:spPr bwMode="auto">
          <a:xfrm>
            <a:off x="1697038" y="3502025"/>
            <a:ext cx="254000" cy="244475"/>
          </a:xfrm>
          <a:prstGeom prst="rect">
            <a:avLst/>
          </a:prstGeom>
          <a:noFill/>
          <a:ln w="9525" algn="ctr">
            <a:noFill/>
            <a:prstDash val="dash"/>
            <a:miter lim="800000"/>
            <a:headEnd/>
            <a:tailEnd/>
          </a:ln>
        </p:spPr>
        <p:txBody>
          <a:bodyPr wrap="none">
            <a:spAutoFit/>
          </a:bodyPr>
          <a:lstStyle/>
          <a:p>
            <a:pPr algn="r"/>
            <a:r>
              <a:rPr lang="en-US" sz="1000">
                <a:solidFill>
                  <a:srgbClr val="000000"/>
                </a:solidFill>
                <a:latin typeface="Arial" pitchFamily="34" charset="0"/>
              </a:rPr>
              <a:t>0</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5602"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sz="1200">
              <a:solidFill>
                <a:srgbClr val="000000"/>
              </a:solidFill>
              <a:latin typeface="Arial" pitchFamily="34" charset="0"/>
            </a:endParaRPr>
          </a:p>
        </p:txBody>
      </p:sp>
      <p:sp>
        <p:nvSpPr>
          <p:cNvPr id="25603"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sz="1200">
              <a:solidFill>
                <a:srgbClr val="000000"/>
              </a:solidFill>
              <a:latin typeface="Arial" pitchFamily="34" charset="0"/>
            </a:endParaRPr>
          </a:p>
        </p:txBody>
      </p:sp>
      <p:sp>
        <p:nvSpPr>
          <p:cNvPr id="25604"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sz="1200">
              <a:solidFill>
                <a:srgbClr val="000000"/>
              </a:solidFill>
              <a:latin typeface="Arial" pitchFamily="34" charset="0"/>
            </a:endParaRPr>
          </a:p>
        </p:txBody>
      </p:sp>
      <p:sp>
        <p:nvSpPr>
          <p:cNvPr id="25605"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sz="1200">
              <a:solidFill>
                <a:srgbClr val="000000"/>
              </a:solidFill>
              <a:latin typeface="Arial" pitchFamily="34" charset="0"/>
            </a:endParaRPr>
          </a:p>
        </p:txBody>
      </p:sp>
      <p:sp>
        <p:nvSpPr>
          <p:cNvPr id="25606" name="Rectangle 6"/>
          <p:cNvSpPr>
            <a:spLocks noChangeArrowheads="1"/>
          </p:cNvSpPr>
          <p:nvPr/>
        </p:nvSpPr>
        <p:spPr bwMode="auto">
          <a:xfrm>
            <a:off x="0" y="0"/>
            <a:ext cx="9144000" cy="1477963"/>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dirty="0">
                <a:solidFill>
                  <a:srgbClr val="FFFFFF"/>
                </a:solidFill>
                <a:latin typeface="Garamond" pitchFamily="18" charset="0"/>
              </a:rPr>
              <a:t>Operations Strategy</a:t>
            </a:r>
          </a:p>
          <a:p>
            <a:pPr algn="ctr" eaLnBrk="0" hangingPunct="0">
              <a:spcBef>
                <a:spcPct val="50000"/>
              </a:spcBef>
            </a:pPr>
            <a:r>
              <a:rPr lang="en-US" sz="3600" dirty="0" smtClean="0">
                <a:solidFill>
                  <a:srgbClr val="FF3300"/>
                </a:solidFill>
                <a:latin typeface="Garamond" pitchFamily="18" charset="0"/>
              </a:rPr>
              <a:t>Location and Global Networks</a:t>
            </a:r>
            <a:endParaRPr lang="en-US" sz="3600" dirty="0">
              <a:solidFill>
                <a:srgbClr val="FF3300"/>
              </a:solidFill>
              <a:latin typeface="Garamond" pitchFamily="18" charset="0"/>
            </a:endParaRPr>
          </a:p>
        </p:txBody>
      </p:sp>
      <p:sp>
        <p:nvSpPr>
          <p:cNvPr id="25607" name="Rectangle 7"/>
          <p:cNvSpPr>
            <a:spLocks noGrp="1" noChangeArrowheads="1"/>
          </p:cNvSpPr>
          <p:nvPr>
            <p:ph idx="1"/>
          </p:nvPr>
        </p:nvSpPr>
        <p:spPr>
          <a:xfrm>
            <a:off x="457199" y="2339975"/>
            <a:ext cx="8494643" cy="4137025"/>
          </a:xfrm>
        </p:spPr>
        <p:txBody>
          <a:bodyPr/>
          <a:lstStyle/>
          <a:p>
            <a:pPr eaLnBrk="1" hangingPunct="1">
              <a:buClr>
                <a:srgbClr val="FF3300"/>
              </a:buClr>
            </a:pPr>
            <a:r>
              <a:rPr lang="en-US" dirty="0" smtClean="0">
                <a:solidFill>
                  <a:schemeClr val="bg1"/>
                </a:solidFill>
              </a:rPr>
              <a:t>Location, Global Networks and </a:t>
            </a:r>
            <a:r>
              <a:rPr lang="en-US" dirty="0" err="1" smtClean="0">
                <a:solidFill>
                  <a:schemeClr val="bg1"/>
                </a:solidFill>
              </a:rPr>
              <a:t>Offshoring</a:t>
            </a:r>
            <a:endParaRPr lang="en-US" dirty="0" smtClean="0">
              <a:solidFill>
                <a:schemeClr val="bg1"/>
              </a:solidFill>
            </a:endParaRPr>
          </a:p>
          <a:p>
            <a:pPr lvl="1" eaLnBrk="1" hangingPunct="1">
              <a:buClr>
                <a:srgbClr val="FF3300"/>
              </a:buClr>
            </a:pPr>
            <a:r>
              <a:rPr lang="en-US" dirty="0" smtClean="0">
                <a:solidFill>
                  <a:schemeClr val="bg1"/>
                </a:solidFill>
              </a:rPr>
              <a:t>Integrate location decisions with operations strategy and globalization</a:t>
            </a:r>
          </a:p>
          <a:p>
            <a:pPr lvl="1" eaLnBrk="1" hangingPunct="1">
              <a:buClr>
                <a:srgbClr val="FF3300"/>
              </a:buClr>
            </a:pPr>
            <a:r>
              <a:rPr lang="en-US" dirty="0" smtClean="0">
                <a:solidFill>
                  <a:schemeClr val="bg1"/>
                </a:solidFill>
              </a:rPr>
              <a:t>Four types of location analysis + concept of </a:t>
            </a:r>
            <a:r>
              <a:rPr lang="en-US" i="1" dirty="0" smtClean="0">
                <a:solidFill>
                  <a:schemeClr val="bg1"/>
                </a:solidFill>
              </a:rPr>
              <a:t>total landed cost</a:t>
            </a:r>
            <a:endParaRPr lang="en-US" dirty="0" smtClean="0">
              <a:solidFill>
                <a:schemeClr val="bg1"/>
              </a:solidFill>
            </a:endParaRPr>
          </a:p>
          <a:p>
            <a:pPr eaLnBrk="1" hangingPunct="1">
              <a:buClr>
                <a:srgbClr val="FF3300"/>
              </a:buClr>
            </a:pPr>
            <a:endParaRPr lang="en-US" dirty="0" smtClean="0">
              <a:solidFill>
                <a:schemeClr val="bg1"/>
              </a:solidFill>
            </a:endParaRPr>
          </a:p>
          <a:p>
            <a:pPr eaLnBrk="1" hangingPunct="1">
              <a:buClr>
                <a:srgbClr val="FF3300"/>
              </a:buClr>
            </a:pPr>
            <a:endParaRPr lang="en-US" dirty="0" smtClean="0">
              <a:solidFill>
                <a:schemeClr val="bg1"/>
              </a:solidFill>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4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1"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1" u="none" strike="noStrike" cap="none" normalizeH="0" baseline="0" smtClean="0">
            <a:ln>
              <a:noFill/>
            </a:ln>
            <a:solidFill>
              <a:schemeClr val="tx1"/>
            </a:solidFill>
            <a:effectLst/>
            <a:latin typeface="Arial" pitchFamily="34"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5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SOP_Class01_2002</Template>
  <TotalTime>5509</TotalTime>
  <Words>5189</Words>
  <Application>Microsoft Office PowerPoint</Application>
  <PresentationFormat>On-screen Show (4:3)</PresentationFormat>
  <Paragraphs>826</Paragraphs>
  <Slides>30</Slides>
  <Notes>28</Notes>
  <HiddenSlides>0</HiddenSlides>
  <MMClips>0</MMClips>
  <ScaleCrop>false</ScaleCrop>
  <HeadingPairs>
    <vt:vector size="6" baseType="variant">
      <vt:variant>
        <vt:lpstr>Theme</vt:lpstr>
      </vt:variant>
      <vt:variant>
        <vt:i4>5</vt:i4>
      </vt:variant>
      <vt:variant>
        <vt:lpstr>Embedded OLE Servers</vt:lpstr>
      </vt:variant>
      <vt:variant>
        <vt:i4>2</vt:i4>
      </vt:variant>
      <vt:variant>
        <vt:lpstr>Slide Titles</vt:lpstr>
      </vt:variant>
      <vt:variant>
        <vt:i4>30</vt:i4>
      </vt:variant>
    </vt:vector>
  </HeadingPairs>
  <TitlesOfParts>
    <vt:vector size="37" baseType="lpstr">
      <vt:lpstr>4_Cachon_Slide_Template</vt:lpstr>
      <vt:lpstr>Cachon_Slide_Template</vt:lpstr>
      <vt:lpstr>Default Design</vt:lpstr>
      <vt:lpstr>2_Cachon_Slide_Template</vt:lpstr>
      <vt:lpstr>5_Cachon_Slide_Template</vt:lpstr>
      <vt:lpstr>Microsoft Office Excel 97-2003 Worksheet</vt:lpstr>
      <vt:lpstr>Chart</vt:lpstr>
      <vt:lpstr>Summary: Three Flexibility Value Drivers   and Product Allocation which products to which plants?</vt:lpstr>
      <vt:lpstr>Learning Points: Capacity Types and Flexibility and Lilly</vt:lpstr>
      <vt:lpstr>Eli Lilly:  How can we improve the Time-Cost trade-off ?</vt:lpstr>
      <vt:lpstr>A Flexible Asset strategy should strive for cost reduction  e.g. limit scope or speed up changeovers</vt:lpstr>
      <vt:lpstr>A Specialized Asset strategy should reduce leadtime  e.g. modular capacity and construction, concurrent design/build</vt:lpstr>
      <vt:lpstr>Capacity Timing and Types  Guidelines for speed and flexibility</vt:lpstr>
      <vt:lpstr>Capacity Timing Strategies  Leading, Chasing, and Lagging Timing Strategies</vt:lpstr>
      <vt:lpstr>Capacity Timing Strategies   Hybrid timing strategy between lead and lag: Smoothing</vt:lpstr>
      <vt:lpstr>Slide 9</vt:lpstr>
      <vt:lpstr>Offshoring – is the  honeymoon over?</vt:lpstr>
      <vt:lpstr>Capacity Location  Globalization and operations</vt:lpstr>
      <vt:lpstr>Slide 12</vt:lpstr>
      <vt:lpstr>Capacity Location:  Four types of analyses</vt:lpstr>
      <vt:lpstr>Mini-Case: Mexico-China? </vt:lpstr>
      <vt:lpstr>Global dual sourcing is a challenge for many companies</vt:lpstr>
      <vt:lpstr>Global Networks:   Total Landed Cost </vt:lpstr>
      <vt:lpstr>Optimize global network allocation using Total Landed Cost</vt:lpstr>
      <vt:lpstr>Working capital includes inventory. Review: Inventory has several components</vt:lpstr>
      <vt:lpstr>  Review: Computing safety stock for single item LEX 100021: single sourcing from Mexico</vt:lpstr>
      <vt:lpstr>US product distribution for a major appliance manufacturer </vt:lpstr>
      <vt:lpstr>Capacity Location: Strategic analysis   Strategic role of a foreign location</vt:lpstr>
      <vt:lpstr>Learning Points</vt:lpstr>
      <vt:lpstr>Slide 23</vt:lpstr>
      <vt:lpstr>Capacity Location: Network analysis  Should a network be centralized or distributed?</vt:lpstr>
      <vt:lpstr>Capacity Location: Network analysis   Capacity timing and location interact</vt:lpstr>
      <vt:lpstr>Capacity Location: Spatial analysis   Poppies Int’l</vt:lpstr>
      <vt:lpstr>Capacity Location: Spatial analysis US product distribution for a major appliance manufacturer </vt:lpstr>
      <vt:lpstr>General Rationale for Offshoring</vt:lpstr>
      <vt:lpstr>Capacity Location interacts with Sizing and Timing  CargoLifter AG</vt:lpstr>
      <vt:lpstr>Goldwind USA Xinjiang Goldwind Science and Technology Company</vt:lpstr>
    </vt:vector>
  </TitlesOfParts>
  <Company>KGSM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Harley-Davidson Motorcompany</dc:title>
  <dc:subject>Case</dc:subject>
  <dc:creator>Jan Van Mieghem</dc:creator>
  <cp:lastModifiedBy>Jan A. Van Mieghem</cp:lastModifiedBy>
  <cp:revision>397</cp:revision>
  <cp:lastPrinted>1998-09-23T22:10:47Z</cp:lastPrinted>
  <dcterms:created xsi:type="dcterms:W3CDTF">1998-09-22T23:11:58Z</dcterms:created>
  <dcterms:modified xsi:type="dcterms:W3CDTF">2012-02-06T18:39:17Z</dcterms:modified>
</cp:coreProperties>
</file>