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Default Extension="emf" ContentType="image/x-emf"/>
  <Override PartName="/ppt/tags/tag68.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notesSlides/notesSlide32.xml" ContentType="application/vnd.openxmlformats-officedocument.presentationml.notesSlide+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tags/tag77.xml" ContentType="application/vnd.openxmlformats-officedocument.presentationml.tags+xml"/>
  <Override PartName="/ppt/notesSlides/notesSlide37.xml" ContentType="application/vnd.openxmlformats-officedocument.presentationml.notesSlide+xml"/>
  <Override PartName="/ppt/tags/tag88.xml" ContentType="application/vnd.openxmlformats-officedocument.presentationml.tags+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notesSlides/notesSlide44.xml" ContentType="application/vnd.openxmlformats-officedocument.presentationml.notesSlide+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51.xml" ContentType="application/vnd.openxmlformats-officedocument.presentationml.notesSlide+xml"/>
  <Override PartName="/ppt/tags/tag159.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notesSlides/notesSlide40.xml" ContentType="application/vnd.openxmlformats-officedocument.presentationml.notesSlide+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notesSlides/notesSlide45.xml" ContentType="application/vnd.openxmlformats-officedocument.presentationml.notesSlide+xml"/>
  <Override PartName="/ppt/tags/tag100.xml" ContentType="application/vnd.openxmlformats-officedocument.presentationml.tags+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Default Extension="doc" ContentType="application/msword"/>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tags/tag102.xml" ContentType="application/vnd.openxmlformats-officedocument.presentationml.tags+xml"/>
  <Override PartName="/ppt/slides/slide34.xml" ContentType="application/vnd.openxmlformats-officedocument.presentationml.slide+xml"/>
  <Default Extension="xls" ContentType="application/vnd.ms-exce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tags/tag47.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59" r:id="rId2"/>
    <p:sldMasterId id="2147483871" r:id="rId3"/>
  </p:sldMasterIdLst>
  <p:notesMasterIdLst>
    <p:notesMasterId r:id="rId65"/>
  </p:notesMasterIdLst>
  <p:handoutMasterIdLst>
    <p:handoutMasterId r:id="rId66"/>
  </p:handoutMasterIdLst>
  <p:sldIdLst>
    <p:sldId id="446" r:id="rId4"/>
    <p:sldId id="475" r:id="rId5"/>
    <p:sldId id="476" r:id="rId6"/>
    <p:sldId id="477" r:id="rId7"/>
    <p:sldId id="478" r:id="rId8"/>
    <p:sldId id="479" r:id="rId9"/>
    <p:sldId id="480" r:id="rId10"/>
    <p:sldId id="494" r:id="rId11"/>
    <p:sldId id="495" r:id="rId12"/>
    <p:sldId id="496" r:id="rId13"/>
    <p:sldId id="497" r:id="rId14"/>
    <p:sldId id="498" r:id="rId15"/>
    <p:sldId id="499" r:id="rId16"/>
    <p:sldId id="500" r:id="rId17"/>
    <p:sldId id="507" r:id="rId18"/>
    <p:sldId id="501" r:id="rId19"/>
    <p:sldId id="484" r:id="rId20"/>
    <p:sldId id="485" r:id="rId21"/>
    <p:sldId id="486" r:id="rId22"/>
    <p:sldId id="487" r:id="rId23"/>
    <p:sldId id="488" r:id="rId24"/>
    <p:sldId id="489" r:id="rId25"/>
    <p:sldId id="490" r:id="rId26"/>
    <p:sldId id="491" r:id="rId27"/>
    <p:sldId id="492" r:id="rId28"/>
    <p:sldId id="493" r:id="rId29"/>
    <p:sldId id="481" r:id="rId30"/>
    <p:sldId id="482" r:id="rId31"/>
    <p:sldId id="483" r:id="rId32"/>
    <p:sldId id="502" r:id="rId33"/>
    <p:sldId id="503" r:id="rId34"/>
    <p:sldId id="504" r:id="rId35"/>
    <p:sldId id="505" r:id="rId36"/>
    <p:sldId id="506" r:id="rId37"/>
    <p:sldId id="448" r:id="rId38"/>
    <p:sldId id="449" r:id="rId39"/>
    <p:sldId id="450" r:id="rId40"/>
    <p:sldId id="451" r:id="rId41"/>
    <p:sldId id="452" r:id="rId42"/>
    <p:sldId id="453" r:id="rId43"/>
    <p:sldId id="454" r:id="rId44"/>
    <p:sldId id="455" r:id="rId45"/>
    <p:sldId id="456" r:id="rId46"/>
    <p:sldId id="457" r:id="rId47"/>
    <p:sldId id="458" r:id="rId48"/>
    <p:sldId id="459" r:id="rId49"/>
    <p:sldId id="460" r:id="rId50"/>
    <p:sldId id="461" r:id="rId51"/>
    <p:sldId id="462" r:id="rId52"/>
    <p:sldId id="463" r:id="rId53"/>
    <p:sldId id="464" r:id="rId54"/>
    <p:sldId id="465" r:id="rId55"/>
    <p:sldId id="466" r:id="rId56"/>
    <p:sldId id="467" r:id="rId57"/>
    <p:sldId id="468" r:id="rId58"/>
    <p:sldId id="469" r:id="rId59"/>
    <p:sldId id="470" r:id="rId60"/>
    <p:sldId id="471" r:id="rId61"/>
    <p:sldId id="472" r:id="rId62"/>
    <p:sldId id="473" r:id="rId63"/>
    <p:sldId id="474" r:id="rId64"/>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79928" autoAdjust="0"/>
  </p:normalViewPr>
  <p:slideViewPr>
    <p:cSldViewPr snapToGrid="0">
      <p:cViewPr varScale="1">
        <p:scale>
          <a:sx n="138" d="100"/>
          <a:sy n="138" d="100"/>
        </p:scale>
        <p:origin x="-798" y="-9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0"/>
            <a:ext cx="5751513" cy="315913"/>
          </a:xfrm>
          <a:prstGeom prst="rect">
            <a:avLst/>
          </a:prstGeom>
          <a:noFill/>
          <a:ln w="9525">
            <a:noFill/>
            <a:miter lim="800000"/>
            <a:headEnd/>
            <a:tailEnd/>
          </a:ln>
          <a:effectLst/>
        </p:spPr>
        <p:txBody>
          <a:bodyPr vert="horz" wrap="square" lIns="97591" tIns="48797" rIns="97591" bIns="48797" numCol="1" anchor="t" anchorCtr="0" compatLnSpc="1">
            <a:prstTxWarp prst="textNoShape">
              <a:avLst/>
            </a:prstTxWarp>
          </a:bodyPr>
          <a:lstStyle>
            <a:lvl1pPr defTabSz="978027" eaLnBrk="0" hangingPunct="0">
              <a:defRPr sz="800" b="0"/>
            </a:lvl1pPr>
          </a:lstStyle>
          <a:p>
            <a:pPr>
              <a:defRPr/>
            </a:pPr>
            <a:r>
              <a:rPr lang="en-US"/>
              <a:t>Operations Strategy/Sourcing &amp; Contracting</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230688" cy="314325"/>
          </a:xfrm>
          <a:prstGeom prst="rect">
            <a:avLst/>
          </a:prstGeom>
          <a:noFill/>
          <a:ln w="9525">
            <a:noFill/>
            <a:miter lim="800000"/>
            <a:headEnd/>
            <a:tailEnd/>
          </a:ln>
          <a:effectLst/>
        </p:spPr>
        <p:txBody>
          <a:bodyPr vert="horz" wrap="square" lIns="97591" tIns="48797" rIns="97591" bIns="48797" numCol="1" anchor="t" anchorCtr="0" compatLnSpc="1">
            <a:prstTxWarp prst="textNoShape">
              <a:avLst/>
            </a:prstTxWarp>
          </a:bodyPr>
          <a:lstStyle>
            <a:lvl1pPr defTabSz="978027"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1" y="1"/>
            <a:ext cx="3168650" cy="314325"/>
          </a:xfrm>
          <a:prstGeom prst="rect">
            <a:avLst/>
          </a:prstGeom>
          <a:noFill/>
          <a:ln w="9525">
            <a:noFill/>
            <a:miter lim="800000"/>
            <a:headEnd/>
            <a:tailEnd/>
          </a:ln>
          <a:effectLst/>
        </p:spPr>
        <p:txBody>
          <a:bodyPr vert="horz" wrap="square" lIns="97591" tIns="48797" rIns="97591" bIns="48797" numCol="1" anchor="t" anchorCtr="0" compatLnSpc="1">
            <a:prstTxWarp prst="textNoShape">
              <a:avLst/>
            </a:prstTxWarp>
          </a:bodyPr>
          <a:lstStyle>
            <a:lvl1pPr algn="r" defTabSz="978027" eaLnBrk="0" hangingPunct="0">
              <a:defRPr sz="900" b="0"/>
            </a:lvl1pPr>
          </a:lstStyle>
          <a:p>
            <a:pPr>
              <a:defRPr/>
            </a:pPr>
            <a:fld id="{1A52AE3F-3070-4FDD-863B-E48987BE482B}" type="datetime1">
              <a:rPr lang="en-US"/>
              <a:pPr>
                <a:defRPr/>
              </a:pPr>
              <a:t>2/24/2012</a:t>
            </a:fld>
            <a:endParaRPr lang="en-US"/>
          </a:p>
        </p:txBody>
      </p:sp>
      <p:sp>
        <p:nvSpPr>
          <p:cNvPr id="45060" name="Rectangle 4"/>
          <p:cNvSpPr>
            <a:spLocks noGrp="1" noRot="1" noChangeAspect="1" noChangeArrowheads="1" noTextEdit="1"/>
          </p:cNvSpPr>
          <p:nvPr>
            <p:ph type="sldImg" idx="2"/>
          </p:nvPr>
        </p:nvSpPr>
        <p:spPr bwMode="auto">
          <a:xfrm>
            <a:off x="1339850" y="373063"/>
            <a:ext cx="4379913"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9" y="3679826"/>
            <a:ext cx="6931025" cy="5668963"/>
          </a:xfrm>
          <a:prstGeom prst="rect">
            <a:avLst/>
          </a:prstGeom>
          <a:noFill/>
          <a:ln w="9525">
            <a:noFill/>
            <a:miter lim="800000"/>
            <a:headEnd/>
            <a:tailEnd/>
          </a:ln>
          <a:effectLst/>
        </p:spPr>
        <p:txBody>
          <a:bodyPr vert="horz" wrap="square" lIns="97591" tIns="48797" rIns="97591" bIns="4879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591" tIns="48797" rIns="97591" bIns="48797" numCol="1" anchor="b" anchorCtr="0" compatLnSpc="1">
            <a:prstTxWarp prst="textNoShape">
              <a:avLst/>
            </a:prstTxWarp>
          </a:bodyPr>
          <a:lstStyle>
            <a:lvl1pPr defTabSz="978027"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1" y="9407525"/>
            <a:ext cx="3168650" cy="198438"/>
          </a:xfrm>
          <a:prstGeom prst="rect">
            <a:avLst/>
          </a:prstGeom>
          <a:noFill/>
          <a:ln w="9525">
            <a:noFill/>
            <a:miter lim="800000"/>
            <a:headEnd/>
            <a:tailEnd/>
          </a:ln>
          <a:effectLst/>
        </p:spPr>
        <p:txBody>
          <a:bodyPr vert="horz" wrap="square" lIns="97591" tIns="48797" rIns="97591" bIns="48797" numCol="1" anchor="b" anchorCtr="0" compatLnSpc="1">
            <a:prstTxWarp prst="textNoShape">
              <a:avLst/>
            </a:prstTxWarp>
          </a:bodyPr>
          <a:lstStyle>
            <a:lvl1pPr algn="r" defTabSz="978027"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akss.dau.mil/DAG/DoD5001/Enclosures_1.1.asp"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pPr defTabSz="974604"/>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16 (1.5hr day class):  Stephen Doig</a:t>
            </a:r>
            <a:r>
              <a:rPr lang="en-US" baseline="0" dirty="0" smtClean="0"/>
              <a:t> as speaker</a:t>
            </a:r>
            <a:endParaRPr lang="en-US" dirty="0" smtClean="0"/>
          </a:p>
          <a:p>
            <a:pPr lvl="0">
              <a:buFont typeface="Arial" pitchFamily="34" charset="0"/>
              <a:buChar char="•"/>
            </a:pPr>
            <a:r>
              <a:rPr lang="en-US" dirty="0" smtClean="0"/>
              <a:t>Why Sourcing is important (you covered this really well already)</a:t>
            </a:r>
          </a:p>
          <a:p>
            <a:pPr lvl="0">
              <a:buFont typeface="Arial" pitchFamily="34" charset="0"/>
              <a:buChar char="•"/>
            </a:pPr>
            <a:r>
              <a:rPr lang="en-US" dirty="0" smtClean="0"/>
              <a:t>What does world class look like</a:t>
            </a:r>
          </a:p>
          <a:p>
            <a:pPr lvl="0">
              <a:buFont typeface="Arial" pitchFamily="34" charset="0"/>
              <a:buChar char="•"/>
            </a:pPr>
            <a:r>
              <a:rPr lang="en-US" dirty="0" smtClean="0"/>
              <a:t>What tools do we have.  You also covered this quite well so I will focus on synthesizing what we learned from the case on supplier economics</a:t>
            </a:r>
          </a:p>
          <a:p>
            <a:pPr lvl="0">
              <a:buFont typeface="Arial" pitchFamily="34" charset="0"/>
              <a:buChar char="•"/>
            </a:pPr>
            <a:r>
              <a:rPr lang="en-US" dirty="0" smtClean="0"/>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779">
              <a:defRPr/>
            </a:pPr>
            <a:r>
              <a:rPr lang="en-US" dirty="0" smtClean="0"/>
              <a:t>Operations Strategy/Sourcing &amp; Contracting</a:t>
            </a:r>
          </a:p>
        </p:txBody>
      </p:sp>
      <p:sp>
        <p:nvSpPr>
          <p:cNvPr id="65538" name="Rectangle 3"/>
          <p:cNvSpPr>
            <a:spLocks noGrp="1" noChangeArrowheads="1"/>
          </p:cNvSpPr>
          <p:nvPr>
            <p:ph type="dt" sz="quarter" idx="1"/>
          </p:nvPr>
        </p:nvSpPr>
        <p:spPr>
          <a:noFill/>
        </p:spPr>
        <p:txBody>
          <a:bodyPr/>
          <a:lstStyle/>
          <a:p>
            <a:fld id="{8A0942A4-B188-4ACC-8F5B-2C988E8AB6F1}" type="datetime1">
              <a:rPr lang="en-US"/>
              <a:pPr/>
              <a:t>2/24/2012</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5540" name="Rectangle 7"/>
          <p:cNvSpPr>
            <a:spLocks noGrp="1" noChangeArrowheads="1"/>
          </p:cNvSpPr>
          <p:nvPr>
            <p:ph type="sldNum" sz="quarter" idx="5"/>
          </p:nvPr>
        </p:nvSpPr>
        <p:spPr>
          <a:noFill/>
        </p:spPr>
        <p:txBody>
          <a:bodyPr/>
          <a:lstStyle/>
          <a:p>
            <a:fld id="{011A073F-F2FC-4694-9785-169187A49B40}" type="slidenum">
              <a:rPr lang="en-US"/>
              <a:pPr/>
              <a:t>11</a:t>
            </a:fld>
            <a:endParaRPr lang="en-US"/>
          </a:p>
        </p:txBody>
      </p:sp>
      <p:sp>
        <p:nvSpPr>
          <p:cNvPr id="65541" name="Rectangle 2"/>
          <p:cNvSpPr>
            <a:spLocks noGrp="1" noRot="1" noChangeAspect="1" noChangeArrowheads="1" noTextEdit="1"/>
          </p:cNvSpPr>
          <p:nvPr>
            <p:ph type="sldImg"/>
          </p:nvPr>
        </p:nvSpPr>
        <p:spPr>
          <a:xfrm>
            <a:off x="1338263" y="373063"/>
            <a:ext cx="4379912" cy="3284537"/>
          </a:xfrm>
          <a:ln/>
        </p:spPr>
      </p:sp>
      <p:sp>
        <p:nvSpPr>
          <p:cNvPr id="65542"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779">
              <a:defRPr/>
            </a:pPr>
            <a:r>
              <a:rPr lang="en-US" dirty="0" smtClean="0"/>
              <a:t>Operations Strategy/Sourcing &amp; Contracting</a:t>
            </a:r>
          </a:p>
        </p:txBody>
      </p:sp>
      <p:sp>
        <p:nvSpPr>
          <p:cNvPr id="67586" name="Rectangle 3"/>
          <p:cNvSpPr>
            <a:spLocks noGrp="1" noChangeArrowheads="1"/>
          </p:cNvSpPr>
          <p:nvPr>
            <p:ph type="dt" sz="quarter" idx="1"/>
          </p:nvPr>
        </p:nvSpPr>
        <p:spPr>
          <a:noFill/>
        </p:spPr>
        <p:txBody>
          <a:bodyPr/>
          <a:lstStyle/>
          <a:p>
            <a:fld id="{ED0A5463-B933-4167-A20A-35279FBC66EA}" type="datetime1">
              <a:rPr lang="en-US"/>
              <a:pPr/>
              <a:t>2/24/2012</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7588" name="Rectangle 7"/>
          <p:cNvSpPr>
            <a:spLocks noGrp="1" noChangeArrowheads="1"/>
          </p:cNvSpPr>
          <p:nvPr>
            <p:ph type="sldNum" sz="quarter" idx="5"/>
          </p:nvPr>
        </p:nvSpPr>
        <p:spPr>
          <a:noFill/>
        </p:spPr>
        <p:txBody>
          <a:bodyPr/>
          <a:lstStyle/>
          <a:p>
            <a:fld id="{8AE9A345-0450-4F6A-8227-DFE91BF82BCF}" type="slidenum">
              <a:rPr lang="en-US"/>
              <a:pPr/>
              <a:t>12</a:t>
            </a:fld>
            <a:endParaRPr lang="en-US"/>
          </a:p>
        </p:txBody>
      </p:sp>
      <p:sp>
        <p:nvSpPr>
          <p:cNvPr id="67589" name="Rectangle 2"/>
          <p:cNvSpPr>
            <a:spLocks noGrp="1" noRot="1" noChangeAspect="1" noChangeArrowheads="1" noTextEdit="1"/>
          </p:cNvSpPr>
          <p:nvPr>
            <p:ph type="sldImg"/>
          </p:nvPr>
        </p:nvSpPr>
        <p:spPr>
          <a:xfrm>
            <a:off x="1338263" y="373063"/>
            <a:ext cx="4379912" cy="3284537"/>
          </a:xfrm>
          <a:ln/>
        </p:spPr>
      </p:sp>
      <p:sp>
        <p:nvSpPr>
          <p:cNvPr id="67590"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779">
              <a:defRPr/>
            </a:pPr>
            <a:r>
              <a:rPr lang="en-US" dirty="0" smtClean="0"/>
              <a:t>Operations Strategy/Sourcing &amp; Contracting</a:t>
            </a:r>
          </a:p>
        </p:txBody>
      </p:sp>
      <p:sp>
        <p:nvSpPr>
          <p:cNvPr id="69634" name="Rectangle 3"/>
          <p:cNvSpPr>
            <a:spLocks noGrp="1" noChangeArrowheads="1"/>
          </p:cNvSpPr>
          <p:nvPr>
            <p:ph type="dt" sz="quarter" idx="1"/>
          </p:nvPr>
        </p:nvSpPr>
        <p:spPr>
          <a:noFill/>
        </p:spPr>
        <p:txBody>
          <a:bodyPr/>
          <a:lstStyle/>
          <a:p>
            <a:fld id="{22EF8ED3-F9CE-4BE9-A2B5-192C1523354C}" type="datetime1">
              <a:rPr lang="en-US"/>
              <a:pPr/>
              <a:t>2/24/2012</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9636" name="Rectangle 7"/>
          <p:cNvSpPr>
            <a:spLocks noGrp="1" noChangeArrowheads="1"/>
          </p:cNvSpPr>
          <p:nvPr>
            <p:ph type="sldNum" sz="quarter" idx="5"/>
          </p:nvPr>
        </p:nvSpPr>
        <p:spPr>
          <a:noFill/>
        </p:spPr>
        <p:txBody>
          <a:bodyPr/>
          <a:lstStyle/>
          <a:p>
            <a:fld id="{7E316113-0ABD-4D74-9818-E1245EEBE723}" type="slidenum">
              <a:rPr lang="en-US"/>
              <a:pPr/>
              <a:t>13</a:t>
            </a:fld>
            <a:endParaRPr lang="en-US"/>
          </a:p>
        </p:txBody>
      </p:sp>
      <p:sp>
        <p:nvSpPr>
          <p:cNvPr id="69637" name="Rectangle 2"/>
          <p:cNvSpPr>
            <a:spLocks noGrp="1" noRot="1" noChangeAspect="1" noChangeArrowheads="1" noTextEdit="1"/>
          </p:cNvSpPr>
          <p:nvPr>
            <p:ph type="sldImg"/>
          </p:nvPr>
        </p:nvSpPr>
        <p:spPr>
          <a:xfrm>
            <a:off x="1338263" y="373063"/>
            <a:ext cx="4379912" cy="3284537"/>
          </a:xfrm>
          <a:ln/>
        </p:spPr>
      </p:sp>
      <p:sp>
        <p:nvSpPr>
          <p:cNvPr id="69638"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779">
              <a:defRPr/>
            </a:pPr>
            <a:r>
              <a:rPr lang="en-US" dirty="0" smtClean="0"/>
              <a:t>Operations Strategy/Sourcing &amp; Contracting</a:t>
            </a:r>
          </a:p>
        </p:txBody>
      </p:sp>
      <p:sp>
        <p:nvSpPr>
          <p:cNvPr id="71682" name="Rectangle 3"/>
          <p:cNvSpPr>
            <a:spLocks noGrp="1" noChangeArrowheads="1"/>
          </p:cNvSpPr>
          <p:nvPr>
            <p:ph type="dt" sz="quarter" idx="1"/>
          </p:nvPr>
        </p:nvSpPr>
        <p:spPr>
          <a:noFill/>
        </p:spPr>
        <p:txBody>
          <a:bodyPr/>
          <a:lstStyle/>
          <a:p>
            <a:fld id="{27A62F7A-4B8B-48DA-A4B2-C30B1026F3BA}" type="datetime1">
              <a:rPr lang="en-US"/>
              <a:pPr/>
              <a:t>2/24/2012</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71684" name="Rectangle 7"/>
          <p:cNvSpPr>
            <a:spLocks noGrp="1" noChangeArrowheads="1"/>
          </p:cNvSpPr>
          <p:nvPr>
            <p:ph type="sldNum" sz="quarter" idx="5"/>
          </p:nvPr>
        </p:nvSpPr>
        <p:spPr>
          <a:noFill/>
        </p:spPr>
        <p:txBody>
          <a:bodyPr/>
          <a:lstStyle/>
          <a:p>
            <a:fld id="{7B36279B-A89C-4053-9AF7-980C7C10A387}" type="slidenum">
              <a:rPr lang="en-US"/>
              <a:pPr/>
              <a:t>14</a:t>
            </a:fld>
            <a:endParaRPr lang="en-US"/>
          </a:p>
        </p:txBody>
      </p:sp>
      <p:sp>
        <p:nvSpPr>
          <p:cNvPr id="71685" name="Rectangle 2"/>
          <p:cNvSpPr>
            <a:spLocks noGrp="1" noRot="1" noChangeAspect="1" noChangeArrowheads="1" noTextEdit="1"/>
          </p:cNvSpPr>
          <p:nvPr>
            <p:ph type="sldImg"/>
          </p:nvPr>
        </p:nvSpPr>
        <p:spPr>
          <a:xfrm>
            <a:off x="1338263" y="373063"/>
            <a:ext cx="4379912" cy="3284537"/>
          </a:xfrm>
          <a:ln/>
        </p:spPr>
      </p:sp>
      <p:sp>
        <p:nvSpPr>
          <p:cNvPr id="71686"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DBF058AA-538D-4450-AC55-F8B4ED8D1388}" type="slidenum">
              <a:rPr lang="en-US">
                <a:solidFill>
                  <a:srgbClr val="000000"/>
                </a:solidFill>
              </a:rPr>
              <a:pPr/>
              <a:t>15</a:t>
            </a:fld>
            <a:endParaRPr lang="en-US">
              <a:solidFill>
                <a:srgbClr val="000000"/>
              </a:solidFill>
            </a:endParaRPr>
          </a:p>
        </p:txBody>
      </p:sp>
      <p:sp>
        <p:nvSpPr>
          <p:cNvPr id="76802" name="Rectangle 2"/>
          <p:cNvSpPr>
            <a:spLocks noGrp="1" noRot="1" noChangeAspect="1" noChangeArrowheads="1" noTextEdit="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4FC7C152-D595-4D35-B5CD-E04228935BE3}" type="slidenum">
              <a:rPr lang="en-US">
                <a:solidFill>
                  <a:srgbClr val="000000"/>
                </a:solidFill>
              </a:rPr>
              <a:pPr/>
              <a:t>16</a:t>
            </a:fld>
            <a:endParaRPr lang="en-US">
              <a:solidFill>
                <a:srgbClr val="000000"/>
              </a:solidFill>
            </a:endParaRPr>
          </a:p>
        </p:txBody>
      </p:sp>
      <p:sp>
        <p:nvSpPr>
          <p:cNvPr id="73730" name="Rectangle 2"/>
          <p:cNvSpPr>
            <a:spLocks noGrp="1" noRot="1" noChangeAspect="1" noChangeArrowheads="1" noTextEdit="1"/>
          </p:cNvSpPr>
          <p:nvPr>
            <p:ph type="sldImg"/>
          </p:nvPr>
        </p:nvSpPr>
        <p:spPr>
          <a:solidFill>
            <a:srgbClr val="FFFFFF"/>
          </a:solidFill>
          <a:ln/>
        </p:spPr>
      </p:sp>
      <p:sp>
        <p:nvSpPr>
          <p:cNvPr id="737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1923" name="Rectangle 3"/>
          <p:cNvSpPr>
            <a:spLocks noGrp="1" noChangeArrowheads="1"/>
          </p:cNvSpPr>
          <p:nvPr>
            <p:ph type="dt" sz="quarter" idx="1"/>
          </p:nvPr>
        </p:nvSpPr>
        <p:spPr>
          <a:noFill/>
        </p:spPr>
        <p:txBody>
          <a:bodyPr/>
          <a:lstStyle/>
          <a:p>
            <a:pPr defTabSz="976381"/>
            <a:fld id="{E02EC2F8-B09F-4129-9252-68D5428AB6F4}" type="datetime1">
              <a:rPr lang="en-US" smtClean="0"/>
              <a:pPr defTabSz="976381"/>
              <a:t>2/24/2012</a:t>
            </a:fld>
            <a:endParaRPr lang="en-US" dirty="0" smtClean="0"/>
          </a:p>
        </p:txBody>
      </p:sp>
      <p:sp>
        <p:nvSpPr>
          <p:cNvPr id="81924" name="Rectangle 6"/>
          <p:cNvSpPr>
            <a:spLocks noGrp="1" noChangeArrowheads="1"/>
          </p:cNvSpPr>
          <p:nvPr>
            <p:ph type="ftr" sz="quarter" idx="4"/>
          </p:nvPr>
        </p:nvSpPr>
        <p:spPr>
          <a:noFill/>
        </p:spPr>
        <p:txBody>
          <a:bodyPr/>
          <a:lstStyle/>
          <a:p>
            <a:pPr defTabSz="976381"/>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76381"/>
            <a:fld id="{18B98E1A-3D87-4F24-9CF3-560AD2AA63C3}" type="slidenum">
              <a:rPr lang="en-US" smtClean="0"/>
              <a:pPr defTabSz="976381"/>
              <a:t>17</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pPr marL="235452" indent="-235452">
              <a:lnSpc>
                <a:spcPct val="90000"/>
              </a:lnSpc>
            </a:pPr>
            <a:r>
              <a:rPr lang="en-US" dirty="0" smtClean="0"/>
              <a:t>Contracts for outsourcing:</a:t>
            </a:r>
          </a:p>
          <a:p>
            <a:pPr marL="235452" indent="-235452">
              <a:lnSpc>
                <a:spcPct val="90000"/>
              </a:lnSpc>
            </a:pPr>
            <a:r>
              <a:rPr lang="en-US" dirty="0" smtClean="0"/>
              <a:t>The two most common pricing choices-costs plus and gain sharing—have more often destroyed value than created it.</a:t>
            </a:r>
          </a:p>
          <a:p>
            <a:pPr marL="235452" indent="-235452">
              <a:lnSpc>
                <a:spcPct val="90000"/>
              </a:lnSpc>
            </a:pPr>
            <a:r>
              <a:rPr lang="en-US" i="1" dirty="0" smtClean="0"/>
              <a:t>What is it?  And Why?</a:t>
            </a:r>
          </a:p>
          <a:p>
            <a:pPr marL="235452" indent="-235452">
              <a:lnSpc>
                <a:spcPct val="90000"/>
              </a:lnSpc>
              <a:buFontTx/>
              <a:buAutoNum type="arabicPeriod"/>
            </a:pPr>
            <a:r>
              <a:rPr lang="en-US" dirty="0" smtClean="0"/>
              <a:t>Cost-plus (aka time-and-materials): customers agree to reimburse contractors for their total costs and also to pay whatever sum will give them their desired profit margin.  Many contract </a:t>
            </a:r>
            <a:r>
              <a:rPr lang="en-US" dirty="0" err="1" smtClean="0"/>
              <a:t>mfgs</a:t>
            </a:r>
            <a:r>
              <a:rPr lang="en-US" dirty="0" smtClean="0"/>
              <a:t> use this.  Problem: providers lack incentive to reduce costs. </a:t>
            </a:r>
            <a:r>
              <a:rPr lang="en-US" i="1" dirty="0" smtClean="0"/>
              <a:t>Lilly said this was the downside of using modular builders: no bidding so it comes out more expensive (20 – 30%).</a:t>
            </a:r>
            <a:endParaRPr lang="en-US" dirty="0" smtClean="0"/>
          </a:p>
          <a:p>
            <a:pPr marL="235452" indent="-235452">
              <a:lnSpc>
                <a:spcPct val="90000"/>
              </a:lnSpc>
              <a:buFontTx/>
              <a:buAutoNum type="arabicPeriod"/>
            </a:pPr>
            <a:r>
              <a:rPr lang="en-US" dirty="0" smtClean="0"/>
              <a:t>Gain sharing: parties agree on the baseline cost of providing a service. If actual cost is higher, provider receives the difference. If actual cost are lower, difference is split between the two parties in an agreed ratio.  Problem: most expensive contract to negotiate and monitor b/c parties have to define and accept precise cost projections for every situation.  Later blaming negotiations are almost inevitable when actual costs are higher.</a:t>
            </a:r>
          </a:p>
          <a:p>
            <a:pPr marL="235452" indent="-235452">
              <a:lnSpc>
                <a:spcPct val="90000"/>
              </a:lnSpc>
              <a:buFontTx/>
              <a:buAutoNum type="arabicPeriod"/>
            </a:pPr>
            <a:r>
              <a:rPr lang="en-US" dirty="0" smtClean="0"/>
              <a:t>Both contracts also extract a price from the contractor by revealing their costs and profits and thus betraying their future negotiating position.</a:t>
            </a:r>
          </a:p>
          <a:p>
            <a:pPr marL="235452" indent="-235452">
              <a:lnSpc>
                <a:spcPct val="90000"/>
              </a:lnSpc>
              <a:buFontTx/>
              <a:buAutoNum type="arabicPeriod"/>
            </a:pPr>
            <a:endParaRPr lang="en-US" dirty="0" smtClean="0"/>
          </a:p>
          <a:p>
            <a:pPr marL="235452" indent="-235452">
              <a:lnSpc>
                <a:spcPct val="90000"/>
              </a:lnSpc>
            </a:pPr>
            <a:r>
              <a:rPr lang="en-US" dirty="0" smtClean="0"/>
              <a:t>Fixed-price contracts are a better option: </a:t>
            </a:r>
          </a:p>
          <a:p>
            <a:pPr marL="235452" indent="-235452">
              <a:lnSpc>
                <a:spcPct val="90000"/>
              </a:lnSpc>
              <a:buFontTx/>
              <a:buChar char="•"/>
            </a:pPr>
            <a:r>
              <a:rPr lang="en-US" dirty="0" smtClean="0"/>
              <a:t>providers keep rewards from innovation.  (European airlines set fixed prices for catering services.)</a:t>
            </a:r>
          </a:p>
          <a:p>
            <a:pPr marL="235452" indent="-235452">
              <a:lnSpc>
                <a:spcPct val="90000"/>
              </a:lnSpc>
              <a:buFontTx/>
              <a:buChar char="•"/>
            </a:pPr>
            <a:r>
              <a:rPr lang="en-US" dirty="0" smtClean="0"/>
              <a:t>Less costly to negotiate and no monitoring needed</a:t>
            </a:r>
          </a:p>
          <a:p>
            <a:pPr marL="235452" indent="-235452">
              <a:lnSpc>
                <a:spcPct val="90000"/>
              </a:lnSpc>
              <a:buFontTx/>
              <a:buChar char="•"/>
            </a:pPr>
            <a:r>
              <a:rPr lang="en-US" dirty="0" smtClean="0"/>
              <a:t>Its problem is the difficulty of developing a strong understanding of the actual costs in advance.</a:t>
            </a:r>
          </a:p>
          <a:p>
            <a:pPr marL="235452" indent="-235452">
              <a:lnSpc>
                <a:spcPct val="90000"/>
              </a:lnSpc>
              <a:buFontTx/>
              <a:buChar char="•"/>
            </a:pPr>
            <a:endParaRPr lang="en-US" dirty="0" smtClean="0"/>
          </a:p>
          <a:p>
            <a:pPr marL="235452" indent="-235452">
              <a:lnSpc>
                <a:spcPct val="90000"/>
              </a:lnSpc>
            </a:pPr>
            <a:r>
              <a:rPr lang="en-US" dirty="0" smtClean="0"/>
              <a:t>In the Bose case, we first look at price-only contracts, and then consider some </a:t>
            </a:r>
            <a:r>
              <a:rPr lang="en-US" b="1" dirty="0" smtClean="0"/>
              <a:t>more complex or structured contracts</a:t>
            </a:r>
            <a:r>
              <a:rPr lang="en-US" dirty="0" smtClean="0"/>
              <a:t>, such as buy-back contracts.</a:t>
            </a:r>
          </a:p>
          <a:p>
            <a:pPr marL="235452" indent="-235452">
              <a:lnSpc>
                <a:spcPct val="90000"/>
              </a:lnSpc>
            </a:pPr>
            <a:endParaRPr lang="en-US" dirty="0" smtClean="0"/>
          </a:p>
          <a:p>
            <a:pPr marL="235452" indent="-235452">
              <a:lnSpc>
                <a:spcPct val="90000"/>
              </a:lnSpc>
            </a:pPr>
            <a:r>
              <a:rPr lang="en-US" dirty="0" smtClean="0"/>
              <a:t>Other structured contracts include:</a:t>
            </a:r>
          </a:p>
          <a:p>
            <a:pPr marL="235452" indent="-235452">
              <a:lnSpc>
                <a:spcPct val="90000"/>
              </a:lnSpc>
              <a:spcBef>
                <a:spcPct val="0"/>
              </a:spcBef>
              <a:buFontTx/>
              <a:buChar char="•"/>
            </a:pPr>
            <a:r>
              <a:rPr lang="en-US" dirty="0" smtClean="0"/>
              <a:t>two-part tariff</a:t>
            </a:r>
          </a:p>
          <a:p>
            <a:pPr marL="235452" indent="-235452">
              <a:lnSpc>
                <a:spcPct val="90000"/>
              </a:lnSpc>
              <a:spcBef>
                <a:spcPct val="0"/>
              </a:spcBef>
              <a:buFontTx/>
              <a:buChar char="•"/>
            </a:pPr>
            <a:r>
              <a:rPr lang="en-US" dirty="0" smtClean="0"/>
              <a:t>profit sharing</a:t>
            </a:r>
          </a:p>
          <a:p>
            <a:pPr marL="235452" indent="-235452">
              <a:lnSpc>
                <a:spcPct val="90000"/>
              </a:lnSpc>
              <a:spcBef>
                <a:spcPct val="0"/>
              </a:spcBef>
              <a:buFontTx/>
              <a:buChar char="•"/>
            </a:pPr>
            <a:r>
              <a:rPr lang="en-US" dirty="0" smtClean="0"/>
              <a:t>Franchising</a:t>
            </a:r>
          </a:p>
          <a:p>
            <a:pPr marL="235452" indent="-235452">
              <a:lnSpc>
                <a:spcPct val="90000"/>
              </a:lnSpc>
              <a:spcBef>
                <a:spcPct val="0"/>
              </a:spcBef>
              <a:buFontTx/>
              <a:buChar char="•"/>
            </a:pPr>
            <a:r>
              <a:rPr lang="en-US" dirty="0" smtClean="0"/>
              <a:t>quantity forcing, quantity-flexibility contracts</a:t>
            </a:r>
          </a:p>
          <a:p>
            <a:pPr marL="235452" indent="-235452">
              <a:lnSpc>
                <a:spcPct val="90000"/>
              </a:lnSpc>
              <a:buFontTx/>
              <a:buChar char="•"/>
            </a:pPr>
            <a:r>
              <a:rPr lang="en-US" dirty="0" smtClean="0"/>
              <a:t>revenue sharing</a:t>
            </a:r>
          </a:p>
          <a:p>
            <a:pPr marL="235452" indent="-235452">
              <a:lnSpc>
                <a:spcPct val="90000"/>
              </a:lnSpc>
              <a:buFontTx/>
              <a:buChar char="•"/>
            </a:pPr>
            <a:r>
              <a:rPr lang="en-US" dirty="0" smtClean="0"/>
              <a:t>Performance based logistics (Morris Cohen &amp; defense) – see next</a:t>
            </a:r>
          </a:p>
          <a:p>
            <a:pPr marL="235452" indent="-235452">
              <a:lnSpc>
                <a:spcPct val="90000"/>
              </a:lnSpc>
              <a:buFontTx/>
              <a:buChar char="•"/>
            </a:pPr>
            <a:r>
              <a:rPr lang="en-US" dirty="0" smtClean="0"/>
              <a:t>Relational contracts: Most of the earlier contracting work in operations assumed that contracts were enforceable.  In practice, however, partners in a supply chain also rely on informal agreements. In addition, the timing of those agreements may be so early in the product development stage that it is hard to specify, let alone commit to, the future terms of the trade through a court-enforceable contract.  Relational contracts in economics assume trigger strategies (Levin 2003): these basically assume that partners cooperate until one firm refuses to do so, after which the other party refuses to transact </a:t>
            </a:r>
            <a:r>
              <a:rPr lang="en-US" i="1" dirty="0" smtClean="0"/>
              <a:t>ad infinitum</a:t>
            </a:r>
            <a:r>
              <a:rPr lang="en-US" dirty="0" smtClean="0"/>
              <a:t> (the “punishment”).  The game-theoretic equilibrium concept is a perfect public equilibrium (</a:t>
            </a:r>
            <a:r>
              <a:rPr lang="en-US" dirty="0" err="1" smtClean="0"/>
              <a:t>Fudenberg</a:t>
            </a:r>
            <a:r>
              <a:rPr lang="en-US" dirty="0" smtClean="0"/>
              <a:t> et al. 1994).</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2947" name="Rectangle 3"/>
          <p:cNvSpPr>
            <a:spLocks noGrp="1" noChangeArrowheads="1"/>
          </p:cNvSpPr>
          <p:nvPr>
            <p:ph type="dt" sz="quarter" idx="1"/>
          </p:nvPr>
        </p:nvSpPr>
        <p:spPr>
          <a:noFill/>
        </p:spPr>
        <p:txBody>
          <a:bodyPr/>
          <a:lstStyle/>
          <a:p>
            <a:pPr defTabSz="976381"/>
            <a:fld id="{7E2BFE8D-437C-4208-B4D4-B64B4724B098}" type="datetime1">
              <a:rPr lang="en-US" smtClean="0"/>
              <a:pPr defTabSz="976381"/>
              <a:t>2/24/2012</a:t>
            </a:fld>
            <a:endParaRPr lang="en-US" dirty="0" smtClean="0"/>
          </a:p>
        </p:txBody>
      </p:sp>
      <p:sp>
        <p:nvSpPr>
          <p:cNvPr id="82948" name="Rectangle 6"/>
          <p:cNvSpPr>
            <a:spLocks noGrp="1" noChangeArrowheads="1"/>
          </p:cNvSpPr>
          <p:nvPr>
            <p:ph type="ftr" sz="quarter" idx="4"/>
          </p:nvPr>
        </p:nvSpPr>
        <p:spPr>
          <a:noFill/>
        </p:spPr>
        <p:txBody>
          <a:bodyPr/>
          <a:lstStyle/>
          <a:p>
            <a:pPr defTabSz="976381"/>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76381"/>
            <a:fld id="{27C5B02A-102B-4839-8888-4BCC70065F66}" type="slidenum">
              <a:rPr lang="en-US" smtClean="0"/>
              <a:pPr defTabSz="976381"/>
              <a:t>18</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5934" indent="-195934"/>
            <a:r>
              <a:rPr lang="en-US" dirty="0" smtClean="0"/>
              <a:t>Objective: show how structured contracts on the operational flows can improve the sourcing relationship by </a:t>
            </a:r>
            <a:r>
              <a:rPr lang="en-US" b="1" dirty="0" smtClean="0"/>
              <a:t>transferring and balancing risks</a:t>
            </a:r>
            <a:r>
              <a:rPr lang="en-US" dirty="0" smtClean="0"/>
              <a:t>.</a:t>
            </a:r>
          </a:p>
          <a:p>
            <a:pPr marL="195934" indent="-195934"/>
            <a:endParaRPr lang="en-US" dirty="0" smtClean="0"/>
          </a:p>
          <a:p>
            <a:pPr marL="195934" indent="-195934"/>
            <a:r>
              <a:rPr lang="en-US" dirty="0" smtClean="0"/>
              <a:t>Stress:</a:t>
            </a:r>
          </a:p>
          <a:p>
            <a:pPr marL="195934" indent="-195934">
              <a:buFontTx/>
              <a:buAutoNum type="arabicPeriod"/>
            </a:pPr>
            <a:r>
              <a:rPr lang="en-US" dirty="0" smtClean="0"/>
              <a:t>Price-only: Bose orders Q and sells as much as it can at $200 and salvages leftovers at $40.</a:t>
            </a:r>
          </a:p>
          <a:p>
            <a:pPr marL="195934" indent="-195934">
              <a:buFontTx/>
              <a:buAutoNum type="arabicPeriod"/>
            </a:pPr>
            <a:r>
              <a:rPr lang="en-US" dirty="0" smtClean="0"/>
              <a:t>BB = ? (Joe?)</a:t>
            </a:r>
          </a:p>
          <a:p>
            <a:pPr marL="670129" lvl="1" indent="-195934">
              <a:buFontTx/>
              <a:buAutoNum type="arabicPeriod"/>
            </a:pPr>
            <a:r>
              <a:rPr lang="en-US" dirty="0" smtClean="0"/>
              <a:t>Bose orders Q and sells as much as it can at $200 and ships leftovers back to supplier for a $70 credit</a:t>
            </a:r>
          </a:p>
          <a:p>
            <a:pPr marL="670129" lvl="1" indent="-195934">
              <a:buFontTx/>
              <a:buAutoNum type="arabicPeriod"/>
            </a:pPr>
            <a:r>
              <a:rPr lang="en-US" dirty="0" smtClean="0"/>
              <a:t>Supplier then salvages returns at $40.</a:t>
            </a:r>
          </a:p>
          <a:p>
            <a:pPr marL="670129" lvl="1" indent="-195934">
              <a:buFontTx/>
              <a:buChar char="•"/>
            </a:pPr>
            <a:r>
              <a:rPr lang="en-US" dirty="0" smtClean="0"/>
              <a:t>Thus, net effect is a credit/price-support/markdown money of $70-$40 = $30.</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3971" name="Rectangle 3"/>
          <p:cNvSpPr>
            <a:spLocks noGrp="1" noChangeArrowheads="1"/>
          </p:cNvSpPr>
          <p:nvPr>
            <p:ph type="dt" sz="quarter" idx="1"/>
          </p:nvPr>
        </p:nvSpPr>
        <p:spPr>
          <a:noFill/>
        </p:spPr>
        <p:txBody>
          <a:bodyPr/>
          <a:lstStyle/>
          <a:p>
            <a:pPr defTabSz="976381"/>
            <a:fld id="{FEAD9225-90C5-4E9F-9D8F-F5C1B117B6A7}" type="datetime1">
              <a:rPr lang="en-US" smtClean="0"/>
              <a:pPr defTabSz="976381"/>
              <a:t>2/24/2012</a:t>
            </a:fld>
            <a:endParaRPr lang="en-US" dirty="0" smtClean="0"/>
          </a:p>
        </p:txBody>
      </p:sp>
      <p:sp>
        <p:nvSpPr>
          <p:cNvPr id="83972" name="Rectangle 6"/>
          <p:cNvSpPr>
            <a:spLocks noGrp="1" noChangeArrowheads="1"/>
          </p:cNvSpPr>
          <p:nvPr>
            <p:ph type="ftr" sz="quarter" idx="4"/>
          </p:nvPr>
        </p:nvSpPr>
        <p:spPr>
          <a:noFill/>
        </p:spPr>
        <p:txBody>
          <a:bodyPr/>
          <a:lstStyle/>
          <a:p>
            <a:pPr defTabSz="976381"/>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76381"/>
            <a:fld id="{7510472B-D37F-4B17-82F5-4A8C23C8FF50}" type="slidenum">
              <a:rPr lang="en-US" smtClean="0"/>
              <a:pPr defTabSz="976381"/>
              <a:t>19</a:t>
            </a:fld>
            <a:endParaRPr lang="en-US" dirty="0" smtClean="0"/>
          </a:p>
        </p:txBody>
      </p:sp>
      <p:sp>
        <p:nvSpPr>
          <p:cNvPr id="83974" name="Rectangle 2"/>
          <p:cNvSpPr>
            <a:spLocks noGrp="1" noRot="1" noChangeAspect="1" noChangeArrowheads="1" noTextEdit="1"/>
          </p:cNvSpPr>
          <p:nvPr>
            <p:ph type="sldImg"/>
          </p:nvPr>
        </p:nvSpPr>
        <p:spPr>
          <a:xfrm>
            <a:off x="1339850" y="373063"/>
            <a:ext cx="4378325" cy="3284537"/>
          </a:xfrm>
          <a:ln/>
        </p:spPr>
      </p:sp>
      <p:sp>
        <p:nvSpPr>
          <p:cNvPr id="64519" name="Rectangle 3"/>
          <p:cNvSpPr>
            <a:spLocks noGrp="1" noChangeArrowheads="1"/>
          </p:cNvSpPr>
          <p:nvPr>
            <p:ph type="body" idx="1"/>
          </p:nvPr>
        </p:nvSpPr>
        <p:spPr>
          <a:ln/>
        </p:spPr>
        <p:txBody>
          <a:bodyPr/>
          <a:lstStyle/>
          <a:p>
            <a:pPr marL="196796" indent="-196796">
              <a:defRPr/>
            </a:pPr>
            <a:r>
              <a:rPr lang="en-US" dirty="0" smtClean="0"/>
              <a:t>I write very simply: (this works well!  First leave out the Q subscripts.)</a:t>
            </a:r>
          </a:p>
          <a:p>
            <a:pPr marL="196796" indent="-196796">
              <a:defRPr/>
            </a:pPr>
            <a:r>
              <a:rPr lang="en-US" dirty="0" smtClean="0"/>
              <a:t>		PO		BB</a:t>
            </a:r>
          </a:p>
          <a:p>
            <a:pPr marL="196796" indent="-196796">
              <a:defRPr/>
            </a:pPr>
            <a:r>
              <a:rPr lang="en-US" dirty="0" smtClean="0"/>
              <a:t>Profit	$60Q	&lt;	$60Q – $30Q</a:t>
            </a:r>
            <a:r>
              <a:rPr lang="en-US" baseline="-25000" dirty="0" smtClean="0"/>
              <a:t>overage</a:t>
            </a:r>
          </a:p>
          <a:p>
            <a:pPr marL="196796" indent="-196796">
              <a:defRPr/>
            </a:pPr>
            <a:r>
              <a:rPr lang="en-US" dirty="0" smtClean="0"/>
              <a:t>Risk	0	&lt;	overage risk</a:t>
            </a:r>
          </a:p>
          <a:p>
            <a:pPr marL="196796" indent="-196796">
              <a:defRPr/>
            </a:pPr>
            <a:endParaRPr lang="en-US" dirty="0" smtClean="0"/>
          </a:p>
          <a:p>
            <a:pPr marL="196796" indent="-196796">
              <a:defRPr/>
            </a:pPr>
            <a:r>
              <a:rPr lang="en-US" dirty="0" smtClean="0"/>
              <a:t>So, why would a supplier ever want to take on this </a:t>
            </a:r>
            <a:r>
              <a:rPr lang="en-US" b="1" dirty="0" smtClean="0"/>
              <a:t>downside risk</a:t>
            </a:r>
            <a:r>
              <a:rPr lang="en-US" dirty="0" smtClean="0"/>
              <a:t> (=effect 1)?</a:t>
            </a:r>
          </a:p>
          <a:p>
            <a:pPr marL="653873" lvl="1" indent="-196796">
              <a:buFont typeface="Arial" pitchFamily="34" charset="0"/>
              <a:buChar char="•"/>
              <a:defRPr/>
            </a:pPr>
            <a:r>
              <a:rPr lang="en-US" dirty="0" smtClean="0"/>
              <a:t>Because of  another strategic </a:t>
            </a:r>
            <a:r>
              <a:rPr lang="en-US" b="1" dirty="0" smtClean="0"/>
              <a:t>quantity </a:t>
            </a:r>
            <a:r>
              <a:rPr lang="en-US" dirty="0" smtClean="0"/>
              <a:t>effect (= effect 2): the BB transfers overage risk away from buyer who will buy more. In other words, the Q’s above are different depending on the contract!  </a:t>
            </a:r>
            <a:r>
              <a:rPr lang="en-US" b="1" dirty="0" smtClean="0"/>
              <a:t>This shows how contracts change incentives.</a:t>
            </a:r>
            <a:endParaRPr lang="en-US" dirty="0" smtClean="0"/>
          </a:p>
          <a:p>
            <a:pPr marL="196796" indent="-196796">
              <a:defRPr/>
            </a:pPr>
            <a:endParaRPr lang="en-US" dirty="0" smtClean="0"/>
          </a:p>
          <a:p>
            <a:pPr marL="196796" indent="-196796">
              <a:defRPr/>
            </a:pPr>
            <a:r>
              <a:rPr lang="en-US" dirty="0" smtClean="0"/>
              <a:t>The question is whether the transfer of risk is also good for the supplier?  </a:t>
            </a:r>
          </a:p>
          <a:p>
            <a:pPr marL="653873" lvl="1" indent="-196796">
              <a:buFont typeface="Arial" pitchFamily="34" charset="0"/>
              <a:buChar char="•"/>
              <a:defRPr/>
            </a:pPr>
            <a:r>
              <a:rPr lang="en-US" dirty="0" smtClean="0"/>
              <a:t>Well, for that we must verify whether the tradeoff between increased order profit (relative to PO) outweighs downside overage risk.  To do so, we must first anticipate (game-theory!) what buyer will do, and then evaluate supplier profits.</a:t>
            </a:r>
          </a:p>
          <a:p>
            <a:pPr marL="196796" indent="-196796">
              <a:defRPr/>
            </a:pPr>
            <a:endParaRPr lang="en-US" dirty="0" smtClean="0"/>
          </a:p>
          <a:p>
            <a:pPr marL="196796" indent="-196796">
              <a:defRPr/>
            </a:pPr>
            <a:r>
              <a:rPr lang="en-US" b="1" dirty="0" smtClean="0"/>
              <a:t>Key point: there are two effects: supplier takes on downside risk but buyer may order more</a:t>
            </a:r>
          </a:p>
          <a:p>
            <a:pPr marL="196796" indent="-196796">
              <a:defRPr/>
            </a:pPr>
            <a:endParaRPr lang="en-US" dirty="0" smtClean="0"/>
          </a:p>
          <a:p>
            <a:pPr marL="196796" indent="-196796">
              <a:defRPr/>
            </a:pPr>
            <a:r>
              <a:rPr lang="en-US" dirty="0" smtClean="0"/>
              <a:t>Notice (don’t bring up unless when asked):</a:t>
            </a:r>
          </a:p>
          <a:p>
            <a:pPr marL="196796" indent="-196796">
              <a:buFontTx/>
              <a:buChar char="•"/>
              <a:defRPr/>
            </a:pPr>
            <a:r>
              <a:rPr lang="en-US" dirty="0" smtClean="0"/>
              <a:t> the supplier still makes money even on returned units who have margin (120 – 60) – 70 + 40 = $30.</a:t>
            </a:r>
          </a:p>
          <a:p>
            <a:pPr marL="196796" indent="-196796">
              <a:buFontTx/>
              <a:buChar char="•"/>
              <a:defRPr/>
            </a:pPr>
            <a:r>
              <a:rPr lang="en-US" dirty="0" smtClean="0"/>
              <a:t> so, as long as b &lt; $100, he makes money on those items. The question is whether he makes as much as under PO?  </a:t>
            </a:r>
          </a:p>
          <a:p>
            <a:pPr marL="196796" indent="-196796">
              <a:buFontTx/>
              <a:buChar char="•"/>
              <a:defRPr/>
            </a:pPr>
            <a:r>
              <a:rPr lang="en-US" dirty="0" smtClean="0"/>
              <a:t>One can think of this as a</a:t>
            </a:r>
            <a:r>
              <a:rPr lang="en-US" baseline="0" dirty="0" smtClean="0"/>
              <a:t> form of revenue management (and “dynamic pricing”): There are</a:t>
            </a:r>
            <a:r>
              <a:rPr lang="en-US" dirty="0" smtClean="0"/>
              <a:t> ‘two products’: Q1 = sold (margin $60), Q2 = returned (margin $100-b). With PO, margin $60 for </a:t>
            </a:r>
            <a:r>
              <a:rPr lang="en-US" i="1" dirty="0" smtClean="0"/>
              <a:t>both types</a:t>
            </a:r>
            <a:r>
              <a:rPr lang="en-US" dirty="0" smtClean="0"/>
              <a:t>.  When going to BB, even though both products make positive margin, the returns make smaller margin.  Notice that at b= $40, a BB is equivalent to a PO. As b rises, buyer will buy more and we have two effects:</a:t>
            </a:r>
          </a:p>
          <a:p>
            <a:pPr marL="671330" lvl="1" indent="-196796">
              <a:buFontTx/>
              <a:buAutoNum type="arabicPeriod"/>
              <a:defRPr/>
            </a:pPr>
            <a:r>
              <a:rPr lang="en-US" dirty="0" smtClean="0"/>
              <a:t>Yes, sales will increase, but so will overages.</a:t>
            </a:r>
          </a:p>
          <a:p>
            <a:pPr marL="671330" lvl="1" indent="-196796">
              <a:buFontTx/>
              <a:buAutoNum type="arabicPeriod"/>
              <a:defRPr/>
            </a:pPr>
            <a:r>
              <a:rPr lang="en-US" dirty="0" smtClean="0"/>
              <a:t>And, even though both still make positive margin, as b increases the suppliers makes less on overages.</a:t>
            </a:r>
          </a:p>
          <a:p>
            <a:pPr marL="671330" lvl="1" indent="-196796">
              <a:buFontTx/>
              <a:buAutoNum type="arabicPeriod"/>
              <a:defRPr/>
            </a:pPr>
            <a:r>
              <a:rPr lang="en-US" dirty="0" smtClean="0"/>
              <a:t>Thus: buybacks will be good for supplier for a restricted zone of </a:t>
            </a:r>
            <a:r>
              <a:rPr lang="en-US" dirty="0" err="1" smtClean="0"/>
              <a:t>b’s</a:t>
            </a:r>
            <a:r>
              <a:rPr lang="en-US" dirty="0" smtClean="0"/>
              <a:t>; the maximal win-win b depends on the situation (and the comparison of the increased sales v. increased risk; I expect it to be </a:t>
            </a:r>
            <a:r>
              <a:rPr lang="en-US" i="1" dirty="0" smtClean="0"/>
              <a:t>smaller </a:t>
            </a:r>
            <a:r>
              <a:rPr lang="en-US" dirty="0" smtClean="0"/>
              <a:t>than b in [40,100]).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4995" name="Rectangle 3"/>
          <p:cNvSpPr>
            <a:spLocks noGrp="1" noChangeArrowheads="1"/>
          </p:cNvSpPr>
          <p:nvPr>
            <p:ph type="dt" sz="quarter" idx="1"/>
          </p:nvPr>
        </p:nvSpPr>
        <p:spPr>
          <a:noFill/>
        </p:spPr>
        <p:txBody>
          <a:bodyPr/>
          <a:lstStyle/>
          <a:p>
            <a:pPr defTabSz="976381"/>
            <a:fld id="{8467C0C7-9DE2-49D6-9B62-D3FB40D8BDB4}" type="datetime1">
              <a:rPr lang="en-US" smtClean="0"/>
              <a:pPr defTabSz="976381"/>
              <a:t>2/24/2012</a:t>
            </a:fld>
            <a:endParaRPr lang="en-US" dirty="0" smtClean="0"/>
          </a:p>
        </p:txBody>
      </p:sp>
      <p:sp>
        <p:nvSpPr>
          <p:cNvPr id="84996" name="Rectangle 6"/>
          <p:cNvSpPr>
            <a:spLocks noGrp="1" noChangeArrowheads="1"/>
          </p:cNvSpPr>
          <p:nvPr>
            <p:ph type="ftr" sz="quarter" idx="4"/>
          </p:nvPr>
        </p:nvSpPr>
        <p:spPr>
          <a:noFill/>
        </p:spPr>
        <p:txBody>
          <a:bodyPr/>
          <a:lstStyle/>
          <a:p>
            <a:pPr defTabSz="976381"/>
            <a:r>
              <a:rPr lang="en-US" dirty="0" smtClean="0"/>
              <a:t>© Van Mieghem</a:t>
            </a:r>
          </a:p>
        </p:txBody>
      </p:sp>
      <p:sp>
        <p:nvSpPr>
          <p:cNvPr id="84997" name="Rectangle 7"/>
          <p:cNvSpPr>
            <a:spLocks noGrp="1" noChangeArrowheads="1"/>
          </p:cNvSpPr>
          <p:nvPr>
            <p:ph type="sldNum" sz="quarter" idx="5"/>
          </p:nvPr>
        </p:nvSpPr>
        <p:spPr>
          <a:noFill/>
        </p:spPr>
        <p:txBody>
          <a:bodyPr/>
          <a:lstStyle/>
          <a:p>
            <a:pPr defTabSz="976381"/>
            <a:fld id="{9001FBF7-28B8-4810-9521-356891725C4C}" type="slidenum">
              <a:rPr lang="en-US" smtClean="0"/>
              <a:pPr defTabSz="976381"/>
              <a:t>20</a:t>
            </a:fld>
            <a:endParaRPr lang="en-US" dirty="0" smtClean="0"/>
          </a:p>
        </p:txBody>
      </p:sp>
      <p:sp>
        <p:nvSpPr>
          <p:cNvPr id="84998" name="Rectangle 2"/>
          <p:cNvSpPr>
            <a:spLocks noGrp="1" noRot="1" noChangeAspect="1" noChangeArrowheads="1" noTextEdit="1"/>
          </p:cNvSpPr>
          <p:nvPr>
            <p:ph type="sldImg"/>
          </p:nvPr>
        </p:nvSpPr>
        <p:spPr>
          <a:xfrm>
            <a:off x="1339850" y="373063"/>
            <a:ext cx="4378325" cy="3284537"/>
          </a:xfrm>
          <a:ln/>
        </p:spPr>
      </p:sp>
      <p:sp>
        <p:nvSpPr>
          <p:cNvPr id="84999" name="Rectangle 3"/>
          <p:cNvSpPr>
            <a:spLocks noGrp="1" noChangeArrowheads="1"/>
          </p:cNvSpPr>
          <p:nvPr>
            <p:ph type="body" idx="1"/>
          </p:nvPr>
        </p:nvSpPr>
        <p:spPr>
          <a:noFill/>
          <a:ln/>
        </p:spPr>
        <p:txBody>
          <a:bodyPr/>
          <a:lstStyle/>
          <a:p>
            <a:pPr marL="195934" indent="-195934"/>
            <a:r>
              <a:rPr lang="en-US" b="1" dirty="0" smtClean="0"/>
              <a:t>It’s a good idea to do several contracts here with the numbers.</a:t>
            </a:r>
          </a:p>
          <a:p>
            <a:pPr marL="195934" indent="-195934"/>
            <a:r>
              <a:rPr lang="en-US" dirty="0" smtClean="0"/>
              <a:t>Buyer sets its order quantity to maximize expected profits.  How does it do that?</a:t>
            </a:r>
          </a:p>
          <a:p>
            <a:pPr marL="195934" indent="-195934">
              <a:buFontTx/>
              <a:buAutoNum type="arabicPeriod"/>
            </a:pPr>
            <a:r>
              <a:rPr lang="en-US" dirty="0" smtClean="0"/>
              <a:t>If Bose knew </a:t>
            </a:r>
            <a:r>
              <a:rPr lang="en-US" i="1" dirty="0" smtClean="0"/>
              <a:t>D, </a:t>
            </a:r>
            <a:r>
              <a:rPr lang="en-US" dirty="0" smtClean="0"/>
              <a:t>it’d be easy: </a:t>
            </a:r>
            <a:r>
              <a:rPr lang="en-US" i="1" dirty="0" smtClean="0"/>
              <a:t>Q=D and pi = </a:t>
            </a:r>
            <a:r>
              <a:rPr lang="en-US" dirty="0" smtClean="0"/>
              <a:t>(200-120)D = 80D. Expected: </a:t>
            </a:r>
            <a:r>
              <a:rPr lang="en-US" i="1" dirty="0" smtClean="0"/>
              <a:t>80*ED = </a:t>
            </a:r>
            <a:r>
              <a:rPr lang="en-US" dirty="0" smtClean="0"/>
              <a:t>$4,982.</a:t>
            </a:r>
          </a:p>
          <a:p>
            <a:pPr marL="670129" lvl="1" indent="-195934">
              <a:buFontTx/>
              <a:buChar char="•"/>
            </a:pPr>
            <a:r>
              <a:rPr lang="en-US" dirty="0" smtClean="0"/>
              <a:t>This is the best it could do.</a:t>
            </a:r>
          </a:p>
          <a:p>
            <a:pPr marL="195934" indent="-195934">
              <a:buFontTx/>
              <a:buAutoNum type="arabicPeriod"/>
            </a:pPr>
            <a:r>
              <a:rPr lang="en-US" dirty="0" smtClean="0"/>
              <a:t>If not, it must set Q balancing underage (200-120) with overage (120-40). In expectation: optimal balance is newsvendor solution. Say it orders one unit more: -120 + p 40 + (1-p)200. Equivalently, expected overage cost increases, underage decreases: </a:t>
            </a:r>
            <a:r>
              <a:rPr lang="en-US" dirty="0" err="1" smtClean="0"/>
              <a:t>pCo</a:t>
            </a:r>
            <a:r>
              <a:rPr lang="en-US" dirty="0" smtClean="0"/>
              <a:t> – (1-p)Cu. </a:t>
            </a:r>
          </a:p>
          <a:p>
            <a:pPr marL="195934" indent="-195934"/>
            <a:r>
              <a:rPr lang="en-US" b="1" dirty="0" smtClean="0"/>
              <a:t>Just state directly: recall the newsvendor model: </a:t>
            </a:r>
            <a:r>
              <a:rPr lang="en-US" dirty="0" smtClean="0"/>
              <a:t>Optimal: service probability p &gt;= Cu/(</a:t>
            </a:r>
            <a:r>
              <a:rPr lang="en-US" dirty="0" err="1" smtClean="0"/>
              <a:t>Cu+Co</a:t>
            </a:r>
            <a:r>
              <a:rPr lang="en-US" dirty="0" smtClean="0"/>
              <a:t>) </a:t>
            </a:r>
            <a:r>
              <a:rPr lang="en-US" b="1" dirty="0" smtClean="0"/>
              <a:t>and then apply it:</a:t>
            </a:r>
            <a:endParaRPr lang="en-US" dirty="0" smtClean="0"/>
          </a:p>
          <a:p>
            <a:pPr marL="195934" indent="-195934">
              <a:buFontTx/>
              <a:buChar char="•"/>
            </a:pPr>
            <a:r>
              <a:rPr lang="en-US" dirty="0" smtClean="0"/>
              <a:t>Price only: Bose has Cu= 200-120=80; Co = 120-40 = 80 and sets p = 50% and order Q = 60</a:t>
            </a:r>
          </a:p>
          <a:p>
            <a:pPr marL="195934" indent="-195934">
              <a:buFontTx/>
              <a:buChar char="•"/>
            </a:pPr>
            <a:r>
              <a:rPr lang="en-US" dirty="0" err="1" smtClean="0"/>
              <a:t>BuyBack</a:t>
            </a:r>
            <a:r>
              <a:rPr lang="en-US" dirty="0" smtClean="0"/>
              <a:t>: </a:t>
            </a:r>
          </a:p>
          <a:p>
            <a:pPr marL="670129" lvl="1" indent="-195934">
              <a:buFontTx/>
              <a:buChar char="•"/>
            </a:pPr>
            <a:r>
              <a:rPr lang="en-US" dirty="0" smtClean="0"/>
              <a:t>Cu = 200-w; Co = w-b ; so that p = (200-w)/(200-b) = 80/130 = 61.6% and thus orders Q = 70</a:t>
            </a:r>
          </a:p>
          <a:p>
            <a:pPr marL="670129" lvl="1" indent="-195934">
              <a:buFontTx/>
              <a:buChar char="•"/>
            </a:pPr>
            <a:r>
              <a:rPr lang="en-US" dirty="0" smtClean="0"/>
              <a:t>Lowering underage risk is always good for buyer (both in means and risk)</a:t>
            </a:r>
          </a:p>
          <a:p>
            <a:pPr marL="670129" lvl="1" indent="-195934">
              <a:buFontTx/>
              <a:buChar char="•"/>
            </a:pPr>
            <a:r>
              <a:rPr lang="en-US" dirty="0" smtClean="0"/>
              <a:t>Impact on supplier is now extra quantity (+10k*$60=+$600k) but overage risk. One must calculate whether the trade-off is favorable for supplier (see next spreadsheet: it is!)</a:t>
            </a:r>
          </a:p>
          <a:p>
            <a:pPr marL="195934" indent="-195934">
              <a:buFontTx/>
              <a:buChar char="•"/>
            </a:pPr>
            <a:r>
              <a:rPr lang="en-US" dirty="0" smtClean="0"/>
              <a:t>Could also do:</a:t>
            </a:r>
          </a:p>
          <a:p>
            <a:pPr marL="670129" lvl="1" indent="-195934">
              <a:buFontTx/>
              <a:buChar char="•"/>
            </a:pPr>
            <a:r>
              <a:rPr lang="en-US" dirty="0" smtClean="0"/>
              <a:t>VMI: say supplier orders: Cu = 120-60 = 60; Co = 60 – 40 = 20 and p = 60/80 = 75%.</a:t>
            </a:r>
          </a:p>
          <a:p>
            <a:pPr marL="670129" lvl="1" indent="-195934">
              <a:buFontTx/>
              <a:buChar char="•"/>
            </a:pPr>
            <a:r>
              <a:rPr lang="en-US" dirty="0" smtClean="0"/>
              <a:t>Revenue sharing: say at 50-50 but lower wholesale cost, say at cost: Cu = 0.5*200-60 = 40; Co = 60 – 40 = 20; p = 40/60 = 66%.</a:t>
            </a:r>
          </a:p>
          <a:p>
            <a:pPr marL="195934" indent="-195934">
              <a:buFontTx/>
              <a:buChar char="•"/>
            </a:pPr>
            <a:r>
              <a:rPr lang="en-US" dirty="0" smtClean="0"/>
              <a:t>Can we recover integrated channel profits?</a:t>
            </a:r>
          </a:p>
          <a:p>
            <a:pPr marL="670129" lvl="1" indent="-195934">
              <a:buFontTx/>
              <a:buChar char="•"/>
            </a:pPr>
            <a:r>
              <a:rPr lang="en-US" dirty="0" err="1" smtClean="0"/>
              <a:t>Cu_SC</a:t>
            </a:r>
            <a:r>
              <a:rPr lang="en-US" dirty="0" smtClean="0"/>
              <a:t> = 200 – 60 = 140; </a:t>
            </a:r>
            <a:r>
              <a:rPr lang="en-US" dirty="0" err="1" smtClean="0"/>
              <a:t>Co_SC</a:t>
            </a:r>
            <a:r>
              <a:rPr lang="en-US" dirty="0" smtClean="0"/>
              <a:t> = 60 – 40 = 20; So that efficient p = 140/160 = 7/8 = 0.875%</a:t>
            </a:r>
          </a:p>
          <a:p>
            <a:pPr marL="670129" lvl="1" indent="-195934">
              <a:buFontTx/>
              <a:buChar char="•"/>
            </a:pPr>
            <a:r>
              <a:rPr lang="en-US" dirty="0" smtClean="0"/>
              <a:t>To replicate that, b = $200 – 80/.875 = $108.6 but that is not acceptable to supplier (because he’s loosing on those returns)</a:t>
            </a:r>
          </a:p>
          <a:p>
            <a:pPr marL="670129" lvl="1" indent="-195934">
              <a:buFontTx/>
              <a:buChar char="•"/>
            </a:pPr>
            <a:r>
              <a:rPr lang="en-US" b="1" dirty="0" smtClean="0"/>
              <a:t>However, typically higher </a:t>
            </a:r>
            <a:r>
              <a:rPr lang="en-US" i="1" dirty="0" smtClean="0"/>
              <a:t>b </a:t>
            </a:r>
            <a:r>
              <a:rPr lang="en-US" b="1" dirty="0" smtClean="0"/>
              <a:t>will go hand-in hand with higher </a:t>
            </a:r>
            <a:r>
              <a:rPr lang="en-US" i="1" dirty="0" smtClean="0"/>
              <a:t>w </a:t>
            </a:r>
            <a:r>
              <a:rPr lang="en-US" dirty="0" smtClean="0"/>
              <a:t>! </a:t>
            </a:r>
            <a:r>
              <a:rPr lang="en-US" b="1" dirty="0" smtClean="0"/>
              <a:t>Playing with both parameters always can coordinate the SC </a:t>
            </a:r>
            <a:r>
              <a:rPr lang="en-US" i="1" dirty="0" smtClean="0"/>
              <a:t>and </a:t>
            </a:r>
            <a:r>
              <a:rPr lang="en-US" b="1" dirty="0" smtClean="0"/>
              <a:t>divide SC profits in whatever share you like. </a:t>
            </a:r>
            <a:r>
              <a:rPr lang="en-US" dirty="0" smtClean="0"/>
              <a:t>(</a:t>
            </a:r>
            <a:r>
              <a:rPr lang="en-US" dirty="0" err="1" smtClean="0"/>
              <a:t>Pasternack</a:t>
            </a:r>
            <a:r>
              <a:rPr lang="en-US" dirty="0" smtClean="0"/>
              <a:t>)</a:t>
            </a:r>
          </a:p>
          <a:p>
            <a:pPr marL="195934" indent="-195934">
              <a:buFontTx/>
              <a:buChar char="•"/>
            </a:pPr>
            <a:r>
              <a:rPr lang="en-US" i="1" dirty="0" smtClean="0"/>
              <a:t>Set w = p – </a:t>
            </a:r>
            <a:r>
              <a:rPr lang="en-US" i="1" dirty="0" smtClean="0">
                <a:latin typeface="Symbol" pitchFamily="18" charset="2"/>
              </a:rPr>
              <a:t>e</a:t>
            </a:r>
            <a:r>
              <a:rPr lang="en-US" i="1" dirty="0" smtClean="0"/>
              <a:t> and b = p – </a:t>
            </a:r>
            <a:r>
              <a:rPr lang="en-US" i="1" dirty="0" smtClean="0">
                <a:latin typeface="Symbol" pitchFamily="18" charset="2"/>
              </a:rPr>
              <a:t>e</a:t>
            </a:r>
            <a:r>
              <a:rPr lang="en-US" i="1" dirty="0" smtClean="0"/>
              <a:t> (p-v)/(p-c). Then, for any 0&lt; </a:t>
            </a:r>
            <a:r>
              <a:rPr lang="en-US" i="1" dirty="0" smtClean="0">
                <a:latin typeface="Symbol" pitchFamily="18" charset="2"/>
              </a:rPr>
              <a:t>e</a:t>
            </a:r>
            <a:r>
              <a:rPr lang="en-US" i="1" dirty="0" smtClean="0"/>
              <a:t>  &lt; p – c, the contract coordinates the channel and:</a:t>
            </a:r>
          </a:p>
          <a:p>
            <a:pPr marL="670129" lvl="1" indent="-195934">
              <a:buFontTx/>
              <a:buAutoNum type="arabicPeriod"/>
            </a:pPr>
            <a:r>
              <a:rPr lang="en-US" dirty="0" smtClean="0"/>
              <a:t>Retailer profits are </a:t>
            </a:r>
            <a:r>
              <a:rPr lang="en-US" i="1" dirty="0" smtClean="0">
                <a:latin typeface="Symbol" pitchFamily="18" charset="2"/>
              </a:rPr>
              <a:t>e</a:t>
            </a:r>
            <a:r>
              <a:rPr lang="en-US" dirty="0" smtClean="0"/>
              <a:t> /(p-c)* </a:t>
            </a:r>
            <a:r>
              <a:rPr lang="en-US" dirty="0" smtClean="0">
                <a:latin typeface="Symbol" pitchFamily="18" charset="2"/>
              </a:rPr>
              <a:t>P</a:t>
            </a:r>
            <a:r>
              <a:rPr lang="en-US" dirty="0" smtClean="0"/>
              <a:t>_I increase in </a:t>
            </a:r>
            <a:r>
              <a:rPr lang="en-US" i="1" dirty="0" smtClean="0">
                <a:latin typeface="Symbol" pitchFamily="18" charset="2"/>
              </a:rPr>
              <a:t>e</a:t>
            </a:r>
            <a:r>
              <a:rPr lang="en-US" dirty="0" smtClean="0"/>
              <a:t> : retailer prefers lower w to higher b [obvious b/c w is gained on each unit, while b only on leftovers]</a:t>
            </a:r>
          </a:p>
          <a:p>
            <a:pPr marL="670129" lvl="1" indent="-195934">
              <a:buFontTx/>
              <a:buAutoNum type="arabicPeriod"/>
            </a:pPr>
            <a:r>
              <a:rPr lang="en-US" dirty="0" smtClean="0"/>
              <a:t>Supplier profits are (1- </a:t>
            </a:r>
            <a:r>
              <a:rPr lang="en-US" i="1" dirty="0" smtClean="0">
                <a:latin typeface="Symbol" pitchFamily="18" charset="2"/>
              </a:rPr>
              <a:t>e</a:t>
            </a:r>
            <a:r>
              <a:rPr lang="en-US" dirty="0" smtClean="0"/>
              <a:t> /(p-c))*</a:t>
            </a:r>
            <a:r>
              <a:rPr lang="en-US" dirty="0" smtClean="0">
                <a:latin typeface="Symbol" pitchFamily="18" charset="2"/>
              </a:rPr>
              <a:t>P</a:t>
            </a:r>
            <a:r>
              <a:rPr lang="en-US" dirty="0" smtClean="0"/>
              <a:t>_I decrease in </a:t>
            </a:r>
            <a:r>
              <a:rPr lang="en-US" i="1" dirty="0" smtClean="0">
                <a:latin typeface="Symbol" pitchFamily="18" charset="2"/>
              </a:rPr>
              <a:t>e</a:t>
            </a:r>
            <a:r>
              <a:rPr lang="en-US" dirty="0" smtClean="0"/>
              <a:t> : supplier prefers high w to lower b.</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86872"/>
            <a:fld id="{435F5B2B-AEBF-489A-AC2C-8B4D26B1E7F1}" type="datetime1">
              <a:rPr lang="en-US" smtClean="0"/>
              <a:pPr defTabSz="986872"/>
              <a:t>2/24/2012</a:t>
            </a:fld>
            <a:endParaRPr lang="en-US" dirty="0" smtClean="0"/>
          </a:p>
        </p:txBody>
      </p:sp>
      <p:sp>
        <p:nvSpPr>
          <p:cNvPr id="63492" name="Rectangle 6"/>
          <p:cNvSpPr>
            <a:spLocks noGrp="1" noChangeArrowheads="1"/>
          </p:cNvSpPr>
          <p:nvPr>
            <p:ph type="ftr" sz="quarter" idx="4"/>
          </p:nvPr>
        </p:nvSpPr>
        <p:spPr>
          <a:noFill/>
        </p:spPr>
        <p:txBody>
          <a:bodyPr/>
          <a:lstStyle/>
          <a:p>
            <a:pPr defTabSz="986872"/>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86872"/>
            <a:fld id="{420B553F-D8E2-4073-A663-95243CAAF501}" type="slidenum">
              <a:rPr lang="en-US" smtClean="0"/>
              <a:pPr defTabSz="986872"/>
              <a:t>2</a:t>
            </a:fld>
            <a:endParaRPr lang="en-US" dirty="0" smtClean="0"/>
          </a:p>
        </p:txBody>
      </p:sp>
      <p:sp>
        <p:nvSpPr>
          <p:cNvPr id="63494" name="Rectangle 2"/>
          <p:cNvSpPr>
            <a:spLocks noGrp="1" noRot="1" noChangeAspect="1" noChangeArrowheads="1" noTextEdit="1"/>
          </p:cNvSpPr>
          <p:nvPr>
            <p:ph type="sldImg"/>
          </p:nvPr>
        </p:nvSpPr>
        <p:spPr>
          <a:xfrm>
            <a:off x="1339850" y="373063"/>
            <a:ext cx="4378325" cy="3284537"/>
          </a:xfrm>
          <a:ln/>
        </p:spPr>
      </p:sp>
      <p:sp>
        <p:nvSpPr>
          <p:cNvPr id="63495" name="Rectangle 3"/>
          <p:cNvSpPr>
            <a:spLocks noGrp="1" noChangeArrowheads="1"/>
          </p:cNvSpPr>
          <p:nvPr>
            <p:ph type="body" idx="1"/>
          </p:nvPr>
        </p:nvSpPr>
        <p:spPr>
          <a:noFill/>
          <a:ln/>
        </p:spPr>
        <p:txBody>
          <a:bodyPr/>
          <a:lstStyle/>
          <a:p>
            <a:pPr marL="198656" indent="-198656"/>
            <a:r>
              <a:rPr lang="en-US" dirty="0" smtClean="0"/>
              <a:t>To illustrate the importance of whether we can easily contract on detailed requirement, consider the impact of product design complexity.</a:t>
            </a:r>
          </a:p>
          <a:p>
            <a:pPr marL="198656" indent="-198656"/>
            <a:endParaRPr lang="en-US" dirty="0" smtClean="0"/>
          </a:p>
          <a:p>
            <a:pPr marL="198656" indent="-198656"/>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77673" lvl="1" indent="-198656"/>
            <a:r>
              <a:rPr lang="en-US" i="1" dirty="0" smtClean="0"/>
              <a:t>Where do our cases fall?</a:t>
            </a:r>
          </a:p>
          <a:p>
            <a:pPr marL="677673" lvl="1" indent="-198656">
              <a:buFontTx/>
              <a:buAutoNum type="arabicPeriod"/>
            </a:pPr>
            <a:r>
              <a:rPr lang="en-US" dirty="0" smtClean="0"/>
              <a:t>Swatch, ACC (modular)</a:t>
            </a:r>
          </a:p>
          <a:p>
            <a:pPr marL="677673" lvl="1" indent="-198656">
              <a:buFontTx/>
              <a:buAutoNum type="arabicPeriod"/>
            </a:pPr>
            <a:r>
              <a:rPr lang="en-US" dirty="0" smtClean="0"/>
              <a:t>Harley (integral, to some extent b/c vibration, acoustics, look and feel are holistic)</a:t>
            </a:r>
          </a:p>
          <a:p>
            <a:pPr marL="677673" lvl="1" indent="-198656"/>
            <a:endParaRPr lang="en-US" dirty="0" smtClean="0"/>
          </a:p>
          <a:p>
            <a:pPr marL="198656" indent="-198656"/>
            <a:r>
              <a:rPr lang="en-US" dirty="0" smtClean="0"/>
              <a:t>Then, push the students a bit on Ford-Firestone before you show the quotes by saying the following: </a:t>
            </a:r>
          </a:p>
          <a:p>
            <a:pPr marL="677673" lvl="1" indent="-198656"/>
            <a:r>
              <a:rPr lang="en-US" i="1" dirty="0" smtClean="0"/>
              <a:t>How easy is it to outsource even a totally modular component like a tire</a:t>
            </a:r>
            <a:r>
              <a:rPr lang="en-US" dirty="0" smtClean="0"/>
              <a:t>? </a:t>
            </a:r>
          </a:p>
          <a:p>
            <a:pPr marL="677673" lvl="1" indent="-198656"/>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98656" indent="-198656"/>
            <a:endParaRPr lang="en-US" dirty="0" smtClean="0"/>
          </a:p>
          <a:p>
            <a:pPr marL="198656" indent="-198656"/>
            <a:r>
              <a:rPr lang="en-US" dirty="0" smtClean="0"/>
              <a:t>Now show the quotes. The point is that the failure results from interactions between systems, and it is very difficult to write a contract to ensure that separate parties work to ensure cross-system coordination. </a:t>
            </a:r>
          </a:p>
          <a:p>
            <a:pPr marL="198656" indent="-198656"/>
            <a:endParaRPr lang="en-US" dirty="0" smtClean="0"/>
          </a:p>
          <a:p>
            <a:pPr marL="198656" indent="-198656"/>
            <a:r>
              <a:rPr lang="en-US" dirty="0" smtClean="0"/>
              <a:t>How to handle it? Now show the seat diagram</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381"/>
            <a:fld id="{C5AE334D-3ABA-4FB9-8723-10988328E5AD}" type="datetime1">
              <a:rPr lang="en-US" smtClean="0"/>
              <a:pPr defTabSz="976381"/>
              <a:t>2/24/2012</a:t>
            </a:fld>
            <a:endParaRPr lang="en-US" dirty="0" smtClean="0"/>
          </a:p>
        </p:txBody>
      </p:sp>
      <p:sp>
        <p:nvSpPr>
          <p:cNvPr id="86020" name="Rectangle 6"/>
          <p:cNvSpPr>
            <a:spLocks noGrp="1" noChangeArrowheads="1"/>
          </p:cNvSpPr>
          <p:nvPr>
            <p:ph type="ftr" sz="quarter" idx="4"/>
          </p:nvPr>
        </p:nvSpPr>
        <p:spPr>
          <a:noFill/>
        </p:spPr>
        <p:txBody>
          <a:bodyPr/>
          <a:lstStyle/>
          <a:p>
            <a:pPr defTabSz="976381"/>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381"/>
            <a:fld id="{ED2FF9CB-A379-4ABC-8B71-EF76CAB51016}" type="slidenum">
              <a:rPr lang="en-US" smtClean="0"/>
              <a:pPr defTabSz="976381"/>
              <a:t>21</a:t>
            </a:fld>
            <a:endParaRPr lang="en-US" dirty="0" smtClean="0"/>
          </a:p>
        </p:txBody>
      </p:sp>
      <p:sp>
        <p:nvSpPr>
          <p:cNvPr id="86022" name="Rectangle 2"/>
          <p:cNvSpPr>
            <a:spLocks noGrp="1" noRot="1" noChangeAspect="1" noChangeArrowheads="1" noTextEdit="1"/>
          </p:cNvSpPr>
          <p:nvPr>
            <p:ph type="sldImg"/>
          </p:nvPr>
        </p:nvSpPr>
        <p:spPr>
          <a:xfrm>
            <a:off x="1339850" y="373063"/>
            <a:ext cx="4378325" cy="3284537"/>
          </a:xfrm>
          <a:ln/>
        </p:spPr>
      </p:sp>
      <p:sp>
        <p:nvSpPr>
          <p:cNvPr id="86023" name="Rectangle 3"/>
          <p:cNvSpPr>
            <a:spLocks noGrp="1" noChangeArrowheads="1"/>
          </p:cNvSpPr>
          <p:nvPr>
            <p:ph type="body" idx="1"/>
          </p:nvPr>
        </p:nvSpPr>
        <p:spPr>
          <a:noFill/>
          <a:ln/>
        </p:spPr>
        <p:txBody>
          <a:bodyPr/>
          <a:lstStyle/>
          <a:p>
            <a:pPr marL="195934" indent="-195934"/>
            <a:r>
              <a:rPr lang="en-US" dirty="0" smtClean="0"/>
              <a:t>This shows </a:t>
            </a:r>
          </a:p>
          <a:p>
            <a:pPr marL="195934" indent="-195934">
              <a:buFontTx/>
              <a:buAutoNum type="arabicPeriod"/>
            </a:pPr>
            <a:r>
              <a:rPr lang="en-US" dirty="0" smtClean="0"/>
              <a:t>how to calculate expected profits </a:t>
            </a:r>
          </a:p>
          <a:p>
            <a:pPr marL="195934" indent="-195934">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34" indent="-195934">
              <a:buFontTx/>
              <a:buAutoNum type="arabicPeriod"/>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381"/>
            <a:fld id="{2FC2A222-B195-4D2B-AD1B-399C512E321E}" type="datetime1">
              <a:rPr lang="en-US" smtClean="0"/>
              <a:pPr defTabSz="976381"/>
              <a:t>2/24/2012</a:t>
            </a:fld>
            <a:endParaRPr lang="en-US" dirty="0" smtClean="0"/>
          </a:p>
        </p:txBody>
      </p:sp>
      <p:sp>
        <p:nvSpPr>
          <p:cNvPr id="87044" name="Rectangle 6"/>
          <p:cNvSpPr>
            <a:spLocks noGrp="1" noChangeArrowheads="1"/>
          </p:cNvSpPr>
          <p:nvPr>
            <p:ph type="ftr" sz="quarter" idx="4"/>
          </p:nvPr>
        </p:nvSpPr>
        <p:spPr>
          <a:noFill/>
        </p:spPr>
        <p:txBody>
          <a:bodyPr/>
          <a:lstStyle/>
          <a:p>
            <a:pPr defTabSz="976381"/>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381"/>
            <a:fld id="{AFA1C768-445A-46B5-BF91-874450E2FE02}" type="slidenum">
              <a:rPr lang="en-US" smtClean="0"/>
              <a:pPr defTabSz="976381"/>
              <a:t>22</a:t>
            </a:fld>
            <a:endParaRPr lang="en-US" dirty="0" smtClean="0"/>
          </a:p>
        </p:txBody>
      </p:sp>
      <p:sp>
        <p:nvSpPr>
          <p:cNvPr id="87046" name="Rectangle 2"/>
          <p:cNvSpPr>
            <a:spLocks noGrp="1" noRot="1" noChangeAspect="1" noChangeArrowheads="1" noTextEdit="1"/>
          </p:cNvSpPr>
          <p:nvPr>
            <p:ph type="sldImg"/>
          </p:nvPr>
        </p:nvSpPr>
        <p:spPr>
          <a:xfrm>
            <a:off x="1339850" y="373063"/>
            <a:ext cx="4378325" cy="3284537"/>
          </a:xfrm>
          <a:ln/>
        </p:spPr>
      </p:sp>
      <p:sp>
        <p:nvSpPr>
          <p:cNvPr id="87047" name="Rectangle 3"/>
          <p:cNvSpPr>
            <a:spLocks noGrp="1" noChangeArrowheads="1"/>
          </p:cNvSpPr>
          <p:nvPr>
            <p:ph type="body" idx="1"/>
          </p:nvPr>
        </p:nvSpPr>
        <p:spPr>
          <a:xfrm>
            <a:off x="192158" y="4069361"/>
            <a:ext cx="6930887" cy="5364605"/>
          </a:xfrm>
          <a:noFill/>
          <a:ln/>
        </p:spPr>
        <p:txBody>
          <a:bodyPr/>
          <a:lstStyle/>
          <a:p>
            <a:pPr marL="195934" indent="-195934">
              <a:lnSpc>
                <a:spcPct val="90000"/>
              </a:lnSpc>
            </a:pPr>
            <a:r>
              <a:rPr lang="en-US" i="1" dirty="0" smtClean="0"/>
              <a:t>In 2007 I skipped this in both classes (no time) &amp; said: “we’ll come back at risk next class”</a:t>
            </a:r>
          </a:p>
          <a:p>
            <a:pPr marL="195934" indent="-195934">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34" indent="-195934">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129" lvl="1" indent="-195934">
              <a:lnSpc>
                <a:spcPct val="90000"/>
              </a:lnSpc>
              <a:buFontTx/>
              <a:buAutoNum type="arabicPeriod"/>
            </a:pPr>
            <a:r>
              <a:rPr lang="en-US" dirty="0" smtClean="0"/>
              <a:t>At b = $40, PO = BB and supplier has no risk (he buys back at $40 and resells at $40).</a:t>
            </a:r>
          </a:p>
          <a:p>
            <a:pPr marL="670129" lvl="1" indent="-195934">
              <a:lnSpc>
                <a:spcPct val="90000"/>
              </a:lnSpc>
              <a:buFontTx/>
              <a:buAutoNum type="arabicPeriod"/>
            </a:pPr>
            <a:r>
              <a:rPr lang="en-US" dirty="0" smtClean="0"/>
              <a:t>As we raise b, supplier mean profits increase so that the quantity effect dominates the assumption of risk.</a:t>
            </a:r>
          </a:p>
          <a:p>
            <a:pPr marL="670129" lvl="1" indent="-195934">
              <a:lnSpc>
                <a:spcPct val="90000"/>
              </a:lnSpc>
              <a:buFontTx/>
              <a:buAutoNum type="arabicPeriod"/>
            </a:pPr>
            <a:r>
              <a:rPr lang="en-US" dirty="0" smtClean="0"/>
              <a:t>A b of $60 is about best for supplier, but he would take:</a:t>
            </a:r>
          </a:p>
          <a:p>
            <a:pPr marL="1142677" lvl="2" indent="-195934">
              <a:lnSpc>
                <a:spcPct val="90000"/>
              </a:lnSpc>
              <a:buFontTx/>
              <a:buAutoNum type="arabicPeriod"/>
            </a:pPr>
            <a:r>
              <a:rPr lang="en-US" dirty="0" smtClean="0"/>
              <a:t>any b &lt; $78 if he’s risk neutral.</a:t>
            </a:r>
          </a:p>
          <a:p>
            <a:pPr marL="1142677" lvl="2" indent="-195934">
              <a:lnSpc>
                <a:spcPct val="90000"/>
              </a:lnSpc>
              <a:buFontTx/>
              <a:buAutoNum type="arabicPeriod"/>
            </a:pPr>
            <a:r>
              <a:rPr lang="en-US" dirty="0" smtClean="0"/>
              <a:t>Only any b &lt; $60 if he’s risk averse. If he’s very risk averse, many not want BB at all b/c the added profit risk may outweigh the 1% mean gain.</a:t>
            </a:r>
          </a:p>
          <a:p>
            <a:pPr marL="670129" lvl="1" indent="-195934">
              <a:lnSpc>
                <a:spcPct val="90000"/>
              </a:lnSpc>
              <a:buFontTx/>
              <a:buAutoNum type="arabicPeriod"/>
            </a:pPr>
            <a:r>
              <a:rPr lang="en-US" dirty="0" smtClean="0"/>
              <a:t>Eventually mean decreases below PO and may get really bad.</a:t>
            </a:r>
          </a:p>
          <a:p>
            <a:pPr marL="1142677" lvl="2" indent="-195934">
              <a:lnSpc>
                <a:spcPct val="90000"/>
              </a:lnSpc>
              <a:buFontTx/>
              <a:buAutoNum type="arabicPeriod"/>
            </a:pPr>
            <a:r>
              <a:rPr lang="en-US" dirty="0" smtClean="0"/>
              <a:t>Reason is that as b nears w, buyer orders the moon and returns at no risk, but now supplier looses on the returns.</a:t>
            </a:r>
          </a:p>
          <a:p>
            <a:pPr marL="195934" indent="-195934">
              <a:lnSpc>
                <a:spcPct val="90000"/>
              </a:lnSpc>
            </a:pPr>
            <a:endParaRPr lang="en-US" dirty="0" smtClean="0"/>
          </a:p>
          <a:p>
            <a:pPr marL="195934" indent="-195934">
              <a:lnSpc>
                <a:spcPct val="90000"/>
              </a:lnSpc>
            </a:pPr>
            <a:r>
              <a:rPr lang="en-US" b="1" dirty="0" smtClean="0"/>
              <a:t>But, here we only worked on one parameter of the (w, b) contract. Typically w will rise as b does so that the supplier will be better off.</a:t>
            </a:r>
          </a:p>
          <a:p>
            <a:pPr marL="195934" indent="-195934">
              <a:lnSpc>
                <a:spcPct val="90000"/>
              </a:lnSpc>
            </a:pPr>
            <a:endParaRPr lang="en-US" b="1" dirty="0" smtClean="0"/>
          </a:p>
          <a:p>
            <a:pPr marL="195934" indent="-195934">
              <a:lnSpc>
                <a:spcPct val="90000"/>
              </a:lnSpc>
            </a:pPr>
            <a:r>
              <a:rPr lang="en-US" dirty="0" smtClean="0"/>
              <a:t>Actually, if supplier can set both w and b, he can not only get to SC optimal, but also take all the profits!</a:t>
            </a:r>
          </a:p>
          <a:p>
            <a:pPr marL="670129" lvl="1" indent="-195934">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34" indent="-195934">
              <a:lnSpc>
                <a:spcPct val="90000"/>
              </a:lnSpc>
            </a:pPr>
            <a:r>
              <a:rPr lang="en-US" dirty="0" smtClean="0"/>
              <a:t>Where do we see BB?</a:t>
            </a:r>
          </a:p>
          <a:p>
            <a:pPr marL="670129" lvl="1" indent="-195934">
              <a:lnSpc>
                <a:spcPct val="90000"/>
              </a:lnSpc>
              <a:buFontTx/>
              <a:buAutoNum type="arabicPeriod"/>
            </a:pPr>
            <a:r>
              <a:rPr lang="en-US" dirty="0" smtClean="0"/>
              <a:t>High demand volatility</a:t>
            </a:r>
          </a:p>
          <a:p>
            <a:pPr marL="670129" lvl="1" indent="-195934">
              <a:lnSpc>
                <a:spcPct val="90000"/>
              </a:lnSpc>
              <a:buFontTx/>
              <a:buAutoNum type="arabicPeriod"/>
            </a:pPr>
            <a:r>
              <a:rPr lang="en-US" dirty="0" smtClean="0"/>
              <a:t>Short-life time and low salvage value</a:t>
            </a:r>
          </a:p>
          <a:p>
            <a:pPr marL="670129" lvl="1" indent="-195934">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34" indent="-195934">
              <a:lnSpc>
                <a:spcPct val="90000"/>
              </a:lnSpc>
            </a:pPr>
            <a:r>
              <a:rPr lang="en-US" b="1" dirty="0" smtClean="0"/>
              <a:t>Bottom line: </a:t>
            </a:r>
            <a:r>
              <a:rPr lang="en-US" dirty="0" smtClean="0"/>
              <a:t>contracts can smartly transfer and “balance” risks!</a:t>
            </a:r>
          </a:p>
          <a:p>
            <a:pPr marL="670129" lvl="1" indent="-195934">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34" indent="-195934">
              <a:lnSpc>
                <a:spcPct val="90000"/>
              </a:lnSpc>
              <a:buFontTx/>
              <a:buAutoNum type="arabicPeriod"/>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381"/>
            <a:fld id="{75B20CB3-8391-4800-8FBC-0965DE9D3622}" type="datetime1">
              <a:rPr lang="en-US" smtClean="0"/>
              <a:pPr defTabSz="976381"/>
              <a:t>2/24/2012</a:t>
            </a:fld>
            <a:endParaRPr lang="en-US" dirty="0" smtClean="0"/>
          </a:p>
        </p:txBody>
      </p:sp>
      <p:sp>
        <p:nvSpPr>
          <p:cNvPr id="88068" name="Rectangle 6"/>
          <p:cNvSpPr>
            <a:spLocks noGrp="1" noChangeArrowheads="1"/>
          </p:cNvSpPr>
          <p:nvPr>
            <p:ph type="ftr" sz="quarter" idx="4"/>
          </p:nvPr>
        </p:nvSpPr>
        <p:spPr>
          <a:noFill/>
        </p:spPr>
        <p:txBody>
          <a:bodyPr/>
          <a:lstStyle/>
          <a:p>
            <a:pPr defTabSz="976381"/>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381"/>
            <a:fld id="{59E0A0EB-E99C-4919-BA56-8A541951CAA3}" type="slidenum">
              <a:rPr lang="en-US" smtClean="0"/>
              <a:pPr defTabSz="976381"/>
              <a:t>23</a:t>
            </a:fld>
            <a:endParaRPr lang="en-US" dirty="0" smtClean="0"/>
          </a:p>
        </p:txBody>
      </p:sp>
      <p:sp>
        <p:nvSpPr>
          <p:cNvPr id="88070" name="Rectangle 2"/>
          <p:cNvSpPr>
            <a:spLocks noGrp="1" noRot="1" noChangeAspect="1" noChangeArrowheads="1" noTextEdit="1"/>
          </p:cNvSpPr>
          <p:nvPr>
            <p:ph type="sldImg"/>
          </p:nvPr>
        </p:nvSpPr>
        <p:spPr>
          <a:xfrm>
            <a:off x="1339850" y="373063"/>
            <a:ext cx="4378325" cy="3284537"/>
          </a:xfrm>
          <a:ln/>
        </p:spPr>
      </p:sp>
      <p:sp>
        <p:nvSpPr>
          <p:cNvPr id="88071" name="Rectangle 3"/>
          <p:cNvSpPr>
            <a:spLocks noGrp="1" noChangeArrowheads="1"/>
          </p:cNvSpPr>
          <p:nvPr>
            <p:ph type="body" idx="1"/>
          </p:nvPr>
        </p:nvSpPr>
        <p:spPr>
          <a:noFill/>
          <a:ln/>
        </p:spPr>
        <p:txBody>
          <a:bodyPr/>
          <a:lstStyle/>
          <a:p>
            <a:pPr marL="195934" indent="-195934"/>
            <a:r>
              <a:rPr lang="en-US" i="1" dirty="0" smtClean="0"/>
              <a:t>This discussion comes up earlier when we discuss the various contracts with newsvendor and ask why none of them get to the efficient outcome.</a:t>
            </a:r>
          </a:p>
          <a:p>
            <a:pPr marL="195934" indent="-195934"/>
            <a:r>
              <a:rPr lang="en-US" i="1" dirty="0" smtClean="0"/>
              <a:t>“This slide is just a reminder.”</a:t>
            </a:r>
          </a:p>
          <a:p>
            <a:pPr marL="195934" indent="-195934"/>
            <a:endParaRPr lang="en-US" dirty="0" smtClean="0"/>
          </a:p>
          <a:p>
            <a:pPr marL="195934" indent="-195934"/>
            <a:r>
              <a:rPr lang="en-US" dirty="0" smtClean="0"/>
              <a:t>How solve DM?</a:t>
            </a:r>
          </a:p>
          <a:p>
            <a:pPr marL="195934" indent="-195934">
              <a:buFontTx/>
              <a:buAutoNum type="arabicPeriod"/>
            </a:pPr>
            <a:r>
              <a:rPr lang="en-US" dirty="0" smtClean="0"/>
              <a:t>Sell the firm</a:t>
            </a:r>
          </a:p>
          <a:p>
            <a:pPr marL="195934" indent="-195934">
              <a:buFontTx/>
              <a:buAutoNum type="arabicPeriod"/>
            </a:pPr>
            <a:r>
              <a:rPr lang="en-US" dirty="0" smtClean="0"/>
              <a:t>Transfer at cost (transfer price problem&gt; see </a:t>
            </a:r>
            <a:r>
              <a:rPr lang="en-US" dirty="0" err="1" smtClean="0"/>
              <a:t>Dynaco</a:t>
            </a:r>
            <a:r>
              <a:rPr lang="en-US" dirty="0" smtClean="0"/>
              <a:t>)</a:t>
            </a:r>
          </a:p>
          <a:p>
            <a:pPr marL="195934" indent="-195934">
              <a:buFontTx/>
              <a:buAutoNum type="arabicPeriod"/>
            </a:pPr>
            <a:r>
              <a:rPr lang="en-US" dirty="0" smtClean="0"/>
              <a:t>With demand uncertainty: use buy-back.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381"/>
            <a:fld id="{3301289E-0BE5-4528-814F-10C70893D74F}" type="datetime1">
              <a:rPr lang="en-US" smtClean="0"/>
              <a:pPr defTabSz="976381"/>
              <a:t>2/24/2012</a:t>
            </a:fld>
            <a:endParaRPr lang="en-US" dirty="0" smtClean="0"/>
          </a:p>
        </p:txBody>
      </p:sp>
      <p:sp>
        <p:nvSpPr>
          <p:cNvPr id="89092" name="Rectangle 6"/>
          <p:cNvSpPr>
            <a:spLocks noGrp="1" noChangeArrowheads="1"/>
          </p:cNvSpPr>
          <p:nvPr>
            <p:ph type="ftr" sz="quarter" idx="4"/>
          </p:nvPr>
        </p:nvSpPr>
        <p:spPr>
          <a:noFill/>
        </p:spPr>
        <p:txBody>
          <a:bodyPr/>
          <a:lstStyle/>
          <a:p>
            <a:pPr defTabSz="976381"/>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381"/>
            <a:fld id="{6A236947-16EE-4A8F-9D04-AD824746B391}" type="slidenum">
              <a:rPr lang="en-US" smtClean="0"/>
              <a:pPr defTabSz="976381"/>
              <a:t>24</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3" y="3933279"/>
            <a:ext cx="6964017" cy="5212126"/>
          </a:xfrm>
          <a:noFill/>
          <a:ln/>
        </p:spPr>
        <p:txBody>
          <a:bodyPr/>
          <a:lstStyle/>
          <a:p>
            <a:pPr marL="195934" indent="-195934"/>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34" indent="-195934"/>
            <a:endParaRPr lang="en-US" sz="900" b="1" dirty="0" smtClean="0"/>
          </a:p>
          <a:p>
            <a:pPr marL="195934" indent="-195934"/>
            <a:r>
              <a:rPr lang="en-US" sz="900" dirty="0" smtClean="0"/>
              <a:t>Slide from Vivecon.com (viva contracts?)</a:t>
            </a:r>
          </a:p>
          <a:p>
            <a:pPr marL="195934" indent="-195934"/>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34" indent="-195934"/>
            <a:r>
              <a:rPr lang="en-US" sz="1200" b="1" dirty="0" smtClean="0"/>
              <a:t>The Ultimate Goal</a:t>
            </a:r>
            <a:r>
              <a:rPr lang="en-US" sz="1200" dirty="0" smtClean="0"/>
              <a:t>: Collaboration at the management and planning levels</a:t>
            </a:r>
            <a:r>
              <a:rPr lang="en-US" sz="900" dirty="0" smtClean="0"/>
              <a:t>.</a:t>
            </a:r>
          </a:p>
          <a:p>
            <a:pPr marL="195934" indent="-195934"/>
            <a:r>
              <a:rPr lang="en-US" sz="900" dirty="0" smtClean="0"/>
              <a:t>Two objectives: allocate/reserve capacity and align incentives:</a:t>
            </a:r>
            <a:endParaRPr lang="en-US" dirty="0" smtClean="0"/>
          </a:p>
          <a:p>
            <a:pPr marL="195934" indent="-195934">
              <a:buFontTx/>
              <a:buAutoNum type="arabicPeriod"/>
            </a:pPr>
            <a:r>
              <a:rPr lang="en-US" dirty="0" smtClean="0"/>
              <a:t>Just because you can see the assets does not mean that you have access to the assets. </a:t>
            </a:r>
          </a:p>
          <a:p>
            <a:pPr marL="195934" indent="-195934">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34" indent="-195934"/>
            <a:endParaRPr lang="en-US" b="1" dirty="0" smtClean="0"/>
          </a:p>
          <a:p>
            <a:pPr marL="195934" indent="-195934"/>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34" indent="-195934"/>
            <a:endParaRPr lang="en-US" dirty="0" smtClean="0"/>
          </a:p>
          <a:p>
            <a:pPr marL="195934" indent="-195934"/>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34" indent="-195934"/>
            <a:endParaRPr lang="en-US" dirty="0" smtClean="0"/>
          </a:p>
          <a:p>
            <a:pPr marL="195934" indent="-195934"/>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34" indent="-195934"/>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381"/>
            <a:fld id="{58692414-96E7-4347-BC9B-8B579B098DCC}" type="datetime1">
              <a:rPr lang="en-US" smtClean="0"/>
              <a:pPr defTabSz="976381"/>
              <a:t>2/24/2012</a:t>
            </a:fld>
            <a:endParaRPr lang="en-US" dirty="0" smtClean="0"/>
          </a:p>
        </p:txBody>
      </p:sp>
      <p:sp>
        <p:nvSpPr>
          <p:cNvPr id="90116" name="Rectangle 6"/>
          <p:cNvSpPr>
            <a:spLocks noGrp="1" noChangeArrowheads="1"/>
          </p:cNvSpPr>
          <p:nvPr>
            <p:ph type="ftr" sz="quarter" idx="4"/>
          </p:nvPr>
        </p:nvSpPr>
        <p:spPr>
          <a:noFill/>
        </p:spPr>
        <p:txBody>
          <a:bodyPr/>
          <a:lstStyle/>
          <a:p>
            <a:pPr defTabSz="976381"/>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381"/>
            <a:fld id="{7CE88580-200E-4A80-825E-A536F4FCD12A}" type="slidenum">
              <a:rPr lang="en-US" smtClean="0"/>
              <a:pPr defTabSz="976381"/>
              <a:t>25</a:t>
            </a:fld>
            <a:endParaRPr lang="en-US" dirty="0" smtClean="0"/>
          </a:p>
        </p:txBody>
      </p:sp>
      <p:sp>
        <p:nvSpPr>
          <p:cNvPr id="90118" name="Rectangle 2"/>
          <p:cNvSpPr>
            <a:spLocks noGrp="1" noRot="1" noChangeAspect="1" noChangeArrowheads="1" noTextEdit="1"/>
          </p:cNvSpPr>
          <p:nvPr>
            <p:ph type="sldImg"/>
          </p:nvPr>
        </p:nvSpPr>
        <p:spPr>
          <a:xfrm>
            <a:off x="1339850" y="373063"/>
            <a:ext cx="4378325"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381"/>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381"/>
            <a:fld id="{3008F928-C94F-4301-9B79-894998DF72FB}" type="datetime1">
              <a:rPr lang="en-US" smtClean="0"/>
              <a:pPr defTabSz="976381"/>
              <a:t>2/24/2012</a:t>
            </a:fld>
            <a:endParaRPr lang="en-US" dirty="0" smtClean="0"/>
          </a:p>
        </p:txBody>
      </p:sp>
      <p:sp>
        <p:nvSpPr>
          <p:cNvPr id="91140" name="Rectangle 6"/>
          <p:cNvSpPr>
            <a:spLocks noGrp="1" noChangeArrowheads="1"/>
          </p:cNvSpPr>
          <p:nvPr>
            <p:ph type="ftr" sz="quarter" idx="4"/>
          </p:nvPr>
        </p:nvSpPr>
        <p:spPr>
          <a:noFill/>
        </p:spPr>
        <p:txBody>
          <a:bodyPr/>
          <a:lstStyle/>
          <a:p>
            <a:pPr defTabSz="976381"/>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381"/>
            <a:fld id="{6EE07F42-CCB3-466A-985F-C94406006DB9}" type="slidenum">
              <a:rPr lang="en-US" smtClean="0"/>
              <a:pPr defTabSz="976381"/>
              <a:t>26</a:t>
            </a:fld>
            <a:endParaRPr lang="en-US" dirty="0" smtClean="0"/>
          </a:p>
        </p:txBody>
      </p:sp>
      <p:sp>
        <p:nvSpPr>
          <p:cNvPr id="91142" name="Rectangle 2"/>
          <p:cNvSpPr>
            <a:spLocks noGrp="1" noRot="1" noChangeAspect="1" noChangeArrowheads="1" noTextEdit="1"/>
          </p:cNvSpPr>
          <p:nvPr>
            <p:ph type="sldImg"/>
          </p:nvPr>
        </p:nvSpPr>
        <p:spPr>
          <a:xfrm>
            <a:off x="1339850" y="373063"/>
            <a:ext cx="4378325" cy="3284537"/>
          </a:xfrm>
          <a:ln/>
        </p:spPr>
      </p:sp>
      <p:sp>
        <p:nvSpPr>
          <p:cNvPr id="91143" name="Rectangle 3"/>
          <p:cNvSpPr>
            <a:spLocks noGrp="1" noChangeArrowheads="1"/>
          </p:cNvSpPr>
          <p:nvPr>
            <p:ph type="body" idx="1"/>
          </p:nvPr>
        </p:nvSpPr>
        <p:spPr>
          <a:noFill/>
          <a:ln/>
        </p:spPr>
        <p:txBody>
          <a:bodyPr/>
          <a:lstStyle/>
          <a:p>
            <a:pPr marL="195934" indent="-195934"/>
            <a:r>
              <a:rPr lang="en-US" dirty="0" smtClean="0"/>
              <a:t>QF gives buyer option to change order. This reduces Co and Cu and increases Q while limiting supplier risk.</a:t>
            </a:r>
          </a:p>
          <a:p>
            <a:pPr marL="195934" indent="-195934"/>
            <a:r>
              <a:rPr lang="en-US" dirty="0" smtClean="0"/>
              <a:t>(Supplier could mfg committed portion in advance; see later with Benetton and tailored sourcing.)</a:t>
            </a:r>
          </a:p>
          <a:p>
            <a:pPr marL="195934" indent="-195934"/>
            <a:endParaRPr lang="en-US" dirty="0" smtClean="0"/>
          </a:p>
          <a:p>
            <a:pPr marL="195934" indent="-195934"/>
            <a:r>
              <a:rPr lang="en-US" i="1" dirty="0" smtClean="0"/>
              <a:t>When do structured contracts add value? </a:t>
            </a:r>
            <a:r>
              <a:rPr lang="en-US" dirty="0" smtClean="0"/>
              <a:t>If:</a:t>
            </a:r>
            <a:endParaRPr lang="en-US" i="1" dirty="0" smtClean="0"/>
          </a:p>
          <a:p>
            <a:pPr marL="195934" indent="-195934">
              <a:buFontTx/>
              <a:buAutoNum type="arabicPeriod"/>
            </a:pPr>
            <a:r>
              <a:rPr lang="en-US" dirty="0" smtClean="0"/>
              <a:t>Substantial demand risk</a:t>
            </a:r>
          </a:p>
          <a:p>
            <a:pPr marL="195934" indent="-195934">
              <a:buFontTx/>
              <a:buAutoNum type="arabicPeriod"/>
            </a:pPr>
            <a:r>
              <a:rPr lang="en-US" dirty="0" smtClean="0"/>
              <a:t>Long supply lead times (or substantial difference between long lead-time &amp; short lead-time costs)</a:t>
            </a:r>
          </a:p>
          <a:p>
            <a:pPr marL="195934" indent="-195934">
              <a:buFontTx/>
              <a:buAutoNum type="arabicPeriod"/>
            </a:pPr>
            <a:r>
              <a:rPr lang="en-US" dirty="0" smtClean="0"/>
              <a:t>Terms can be monitored easily</a:t>
            </a:r>
          </a:p>
          <a:p>
            <a:pPr marL="195934" indent="-195934">
              <a:buFontTx/>
              <a:buAutoNum type="arabicPeriod"/>
            </a:pPr>
            <a:r>
              <a:rPr lang="en-US" dirty="0" smtClean="0"/>
              <a:t>We also implicitly assumed that both parties agree and have the same demand forecast.</a:t>
            </a:r>
          </a:p>
          <a:p>
            <a:pPr marL="195934" indent="-195934">
              <a:buFontTx/>
              <a:buAutoNum type="arabicPeriod"/>
            </a:pPr>
            <a:endParaRPr lang="en-US" dirty="0" smtClean="0"/>
          </a:p>
          <a:p>
            <a:pPr marL="195934" indent="-195934"/>
            <a:r>
              <a:rPr lang="en-US" dirty="0" smtClean="0"/>
              <a:t>While these contracts are equivalent between one supplier and buyer that are both risk-neutral, they are vastly different otherwise:</a:t>
            </a:r>
          </a:p>
          <a:p>
            <a:pPr marL="195934" indent="-195934">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34" indent="-195934">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872"/>
            <a:fld id="{3152A1A5-4909-40F4-9B9E-1DD3951B162C}" type="datetime1">
              <a:rPr lang="en-US" smtClean="0"/>
              <a:pPr defTabSz="986872"/>
              <a:t>2/24/2012</a:t>
            </a:fld>
            <a:endParaRPr lang="en-US" dirty="0" smtClean="0"/>
          </a:p>
        </p:txBody>
      </p:sp>
      <p:sp>
        <p:nvSpPr>
          <p:cNvPr id="61446" name="Footer Placeholder 5"/>
          <p:cNvSpPr>
            <a:spLocks noGrp="1"/>
          </p:cNvSpPr>
          <p:nvPr>
            <p:ph type="ftr" sz="quarter" idx="4"/>
          </p:nvPr>
        </p:nvSpPr>
        <p:spPr>
          <a:noFill/>
        </p:spPr>
        <p:txBody>
          <a:bodyPr/>
          <a:lstStyle/>
          <a:p>
            <a:pPr defTabSz="986872"/>
            <a:r>
              <a:rPr lang="en-US" dirty="0" smtClean="0"/>
              <a:t>© Van Mieghem</a:t>
            </a:r>
          </a:p>
        </p:txBody>
      </p:sp>
      <p:sp>
        <p:nvSpPr>
          <p:cNvPr id="61447" name="Slide Number Placeholder 6"/>
          <p:cNvSpPr>
            <a:spLocks noGrp="1"/>
          </p:cNvSpPr>
          <p:nvPr>
            <p:ph type="sldNum" sz="quarter" idx="5"/>
          </p:nvPr>
        </p:nvSpPr>
        <p:spPr>
          <a:noFill/>
        </p:spPr>
        <p:txBody>
          <a:bodyPr/>
          <a:lstStyle/>
          <a:p>
            <a:pPr defTabSz="986872"/>
            <a:fld id="{124AED10-41D2-45A6-AB7F-78ED83175051}" type="slidenum">
              <a:rPr lang="en-US" smtClean="0"/>
              <a:pPr defTabSz="986872"/>
              <a:t>27</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872"/>
            <a:fld id="{DF6FC588-F360-4892-B1CC-614FDF6155A8}" type="datetime1">
              <a:rPr lang="en-US" smtClean="0"/>
              <a:pPr defTabSz="986872"/>
              <a:t>2/24/2012</a:t>
            </a:fld>
            <a:endParaRPr lang="en-US" dirty="0" smtClean="0"/>
          </a:p>
        </p:txBody>
      </p:sp>
      <p:sp>
        <p:nvSpPr>
          <p:cNvPr id="67588" name="Rectangle 6"/>
          <p:cNvSpPr>
            <a:spLocks noGrp="1" noChangeArrowheads="1"/>
          </p:cNvSpPr>
          <p:nvPr>
            <p:ph type="ftr" sz="quarter" idx="4"/>
          </p:nvPr>
        </p:nvSpPr>
        <p:spPr>
          <a:noFill/>
        </p:spPr>
        <p:txBody>
          <a:bodyPr/>
          <a:lstStyle/>
          <a:p>
            <a:pPr defTabSz="986872"/>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872"/>
            <a:fld id="{9167EA89-C74D-4EDD-AC04-799F47AC205A}" type="slidenum">
              <a:rPr lang="en-US" smtClean="0"/>
              <a:pPr defTabSz="986872"/>
              <a:t>28</a:t>
            </a:fld>
            <a:endParaRPr lang="en-US" dirty="0" smtClean="0"/>
          </a:p>
        </p:txBody>
      </p:sp>
      <p:sp>
        <p:nvSpPr>
          <p:cNvPr id="67590" name="Rectangle 2"/>
          <p:cNvSpPr>
            <a:spLocks noGrp="1" noRot="1" noChangeAspect="1" noChangeArrowheads="1" noTextEdit="1"/>
          </p:cNvSpPr>
          <p:nvPr>
            <p:ph type="sldImg"/>
          </p:nvPr>
        </p:nvSpPr>
        <p:spPr>
          <a:xfrm>
            <a:off x="1339850" y="373063"/>
            <a:ext cx="4378325"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872"/>
            <a:fld id="{2632A4AF-9FA5-4D81-9438-3191051A9B73}" type="datetime1">
              <a:rPr lang="en-US" smtClean="0"/>
              <a:pPr defTabSz="986872"/>
              <a:t>2/24/2012</a:t>
            </a:fld>
            <a:endParaRPr lang="en-US" dirty="0" smtClean="0"/>
          </a:p>
        </p:txBody>
      </p:sp>
      <p:sp>
        <p:nvSpPr>
          <p:cNvPr id="68612" name="Rectangle 6"/>
          <p:cNvSpPr>
            <a:spLocks noGrp="1" noChangeArrowheads="1"/>
          </p:cNvSpPr>
          <p:nvPr>
            <p:ph type="ftr" sz="quarter" idx="4"/>
          </p:nvPr>
        </p:nvSpPr>
        <p:spPr>
          <a:noFill/>
        </p:spPr>
        <p:txBody>
          <a:bodyPr/>
          <a:lstStyle/>
          <a:p>
            <a:pPr defTabSz="986872"/>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872"/>
            <a:fld id="{672EDED6-23A9-49EF-9552-508258558227}" type="slidenum">
              <a:rPr lang="en-US" smtClean="0"/>
              <a:pPr defTabSz="986872"/>
              <a:t>29</a:t>
            </a:fld>
            <a:endParaRPr lang="en-US" dirty="0" smtClean="0"/>
          </a:p>
        </p:txBody>
      </p:sp>
      <p:sp>
        <p:nvSpPr>
          <p:cNvPr id="68614" name="Rectangle 2"/>
          <p:cNvSpPr>
            <a:spLocks noGrp="1" noRot="1" noChangeAspect="1" noChangeArrowheads="1" noTextEdit="1"/>
          </p:cNvSpPr>
          <p:nvPr>
            <p:ph type="sldImg"/>
          </p:nvPr>
        </p:nvSpPr>
        <p:spPr>
          <a:xfrm>
            <a:off x="1339850" y="373063"/>
            <a:ext cx="4378325"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DBF058AA-538D-4450-AC55-F8B4ED8D1388}" type="slidenum">
              <a:rPr lang="en-US">
                <a:solidFill>
                  <a:srgbClr val="000000"/>
                </a:solidFill>
              </a:rPr>
              <a:pPr/>
              <a:t>31</a:t>
            </a:fld>
            <a:endParaRPr lang="en-US">
              <a:solidFill>
                <a:srgbClr val="000000"/>
              </a:solidFill>
            </a:endParaRPr>
          </a:p>
        </p:txBody>
      </p:sp>
      <p:sp>
        <p:nvSpPr>
          <p:cNvPr id="76802" name="Rectangle 2"/>
          <p:cNvSpPr>
            <a:spLocks noGrp="1" noRot="1" noChangeAspect="1" noChangeArrowheads="1" noTextEdit="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29AB47C2-CEE7-4FBA-9B48-013C94DA59A6}" type="slidenum">
              <a:rPr lang="en-US">
                <a:solidFill>
                  <a:srgbClr val="000000"/>
                </a:solidFill>
              </a:rPr>
              <a:pPr/>
              <a:t>32</a:t>
            </a:fld>
            <a:endParaRPr lang="en-US">
              <a:solidFill>
                <a:srgbClr val="000000"/>
              </a:solidFill>
            </a:endParaRPr>
          </a:p>
        </p:txBody>
      </p:sp>
      <p:sp>
        <p:nvSpPr>
          <p:cNvPr id="78850" name="Rectangle 2"/>
          <p:cNvSpPr>
            <a:spLocks noGrp="1" noRot="1" noChangeAspect="1" noChangeArrowheads="1" noTextEdit="1"/>
          </p:cNvSpPr>
          <p:nvPr>
            <p:ph type="sldImg"/>
          </p:nvPr>
        </p:nvSpPr>
        <p:spPr>
          <a:solidFill>
            <a:srgbClr val="FFFFFF"/>
          </a:solidFill>
          <a:ln/>
        </p:spPr>
      </p:sp>
      <p:sp>
        <p:nvSpPr>
          <p:cNvPr id="788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9B18302B-14B5-43A5-BDDE-809BAE8F1EC6}" type="slidenum">
              <a:rPr lang="en-US">
                <a:solidFill>
                  <a:srgbClr val="000000"/>
                </a:solidFill>
              </a:rPr>
              <a:pPr/>
              <a:t>33</a:t>
            </a:fld>
            <a:endParaRPr lang="en-US">
              <a:solidFill>
                <a:srgbClr val="000000"/>
              </a:solidFill>
            </a:endParaRPr>
          </a:p>
        </p:txBody>
      </p:sp>
      <p:sp>
        <p:nvSpPr>
          <p:cNvPr id="80898" name="Rectangle 2"/>
          <p:cNvSpPr>
            <a:spLocks noGrp="1" noRot="1" noChangeAspect="1" noChangeArrowheads="1" noTextEdit="1"/>
          </p:cNvSpPr>
          <p:nvPr>
            <p:ph type="sldImg"/>
          </p:nvPr>
        </p:nvSpPr>
        <p:spPr>
          <a:solidFill>
            <a:srgbClr val="FFFFFF"/>
          </a:solidFill>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p:spPr>
        <p:txBody>
          <a:bodyPr/>
          <a:lstStyle/>
          <a:p>
            <a:fld id="{7A2DA6FB-CFA8-4599-A185-EC43D504AAD7}" type="slidenum">
              <a:rPr lang="en-US">
                <a:solidFill>
                  <a:srgbClr val="000000"/>
                </a:solidFill>
              </a:rPr>
              <a:pPr/>
              <a:t>34</a:t>
            </a:fld>
            <a:endParaRPr lang="en-US">
              <a:solidFill>
                <a:srgbClr val="000000"/>
              </a:solidFill>
            </a:endParaRPr>
          </a:p>
        </p:txBody>
      </p:sp>
      <p:sp>
        <p:nvSpPr>
          <p:cNvPr id="82946" name="Rectangle 2"/>
          <p:cNvSpPr>
            <a:spLocks noGrp="1" noRot="1" noChangeAspect="1" noChangeArrowheads="1" noTextEdit="1"/>
          </p:cNvSpPr>
          <p:nvPr>
            <p:ph type="sldImg"/>
          </p:nvPr>
        </p:nvSpPr>
        <p:spPr>
          <a:solidFill>
            <a:srgbClr val="FFFFFF"/>
          </a:solidFill>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A61FA37-AFB6-4EB0-B671-7E910AB44188}" type="slidenum">
              <a:rPr lang="en-US">
                <a:solidFill>
                  <a:prstClr val="black"/>
                </a:solidFill>
              </a:rPr>
              <a:pPr/>
              <a:t>35</a:t>
            </a:fld>
            <a:endParaRPr lang="en-US">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B382FDDA-AA5E-4CCA-BE7E-1F7D0EF78EB5}" type="slidenum">
              <a:rPr lang="en-US">
                <a:solidFill>
                  <a:prstClr val="black"/>
                </a:solidFill>
              </a:rPr>
              <a:pPr/>
              <a:t>36</a:t>
            </a:fld>
            <a:endParaRPr lang="en-US">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BC853D8-1D2F-4801-BDE9-3D4D343E1A45}" type="slidenum">
              <a:rPr lang="en-US">
                <a:solidFill>
                  <a:prstClr val="black"/>
                </a:solidFill>
              </a:rPr>
              <a:pPr/>
              <a:t>37</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4623226-DE92-4BE2-BC29-B0BA852672AB}" type="slidenum">
              <a:rPr lang="en-US">
                <a:solidFill>
                  <a:prstClr val="black"/>
                </a:solidFill>
              </a:rPr>
              <a:pPr/>
              <a:t>38</a:t>
            </a:fld>
            <a:endParaRPr lang="en-US">
              <a:solidFill>
                <a:prstClr val="black"/>
              </a:solidFill>
            </a:endParaRPr>
          </a:p>
        </p:txBody>
      </p:sp>
      <p:sp>
        <p:nvSpPr>
          <p:cNvPr id="23555" name="Rectangle 2"/>
          <p:cNvSpPr>
            <a:spLocks noGrp="1" noRot="1" noChangeAspect="1" noChangeArrowheads="1" noTextEdit="1"/>
          </p:cNvSpPr>
          <p:nvPr>
            <p:ph type="sldImg"/>
          </p:nvPr>
        </p:nvSpPr>
        <p:spPr>
          <a:xfrm>
            <a:off x="1257300" y="720725"/>
            <a:ext cx="4802188" cy="3600450"/>
          </a:xfrm>
          <a:ln/>
        </p:spPr>
      </p:sp>
      <p:sp>
        <p:nvSpPr>
          <p:cNvPr id="23556" name="Rectangle 3"/>
          <p:cNvSpPr>
            <a:spLocks noGrp="1" noChangeArrowheads="1"/>
          </p:cNvSpPr>
          <p:nvPr>
            <p:ph type="body" idx="1"/>
          </p:nvPr>
        </p:nvSpPr>
        <p:spPr>
          <a:xfrm>
            <a:off x="976314" y="4560889"/>
            <a:ext cx="5362575" cy="174625"/>
          </a:xfrm>
          <a:noFill/>
          <a:ln/>
        </p:spPr>
        <p:txBody>
          <a:bodyPr lIns="95141" tIns="47570" rIns="95141" bIns="47570"/>
          <a:lstStyle/>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5D5E013-8680-4361-A41D-2B217594BE5B}" type="slidenum">
              <a:rPr lang="en-US">
                <a:solidFill>
                  <a:prstClr val="black"/>
                </a:solidFill>
              </a:rPr>
              <a:pPr/>
              <a:t>39</a:t>
            </a:fld>
            <a:endParaRPr lang="en-US">
              <a:solidFill>
                <a:prstClr val="black"/>
              </a:solidFill>
            </a:endParaRPr>
          </a:p>
        </p:txBody>
      </p:sp>
      <p:sp>
        <p:nvSpPr>
          <p:cNvPr id="25603" name="Rectangle 2"/>
          <p:cNvSpPr>
            <a:spLocks noGrp="1" noRot="1" noChangeAspect="1" noChangeArrowheads="1" noTextEdit="1"/>
          </p:cNvSpPr>
          <p:nvPr>
            <p:ph type="sldImg"/>
          </p:nvPr>
        </p:nvSpPr>
        <p:spPr>
          <a:xfrm>
            <a:off x="-1833563" y="1235075"/>
            <a:ext cx="10939463" cy="8204200"/>
          </a:xfrm>
          <a:ln/>
        </p:spPr>
      </p:sp>
      <p:sp>
        <p:nvSpPr>
          <p:cNvPr id="25604" name="Rectangle 3"/>
          <p:cNvSpPr>
            <a:spLocks noGrp="1" noChangeArrowheads="1"/>
          </p:cNvSpPr>
          <p:nvPr>
            <p:ph type="body" idx="1"/>
          </p:nvPr>
        </p:nvSpPr>
        <p:spPr>
          <a:xfrm>
            <a:off x="874713" y="357189"/>
            <a:ext cx="6234112" cy="317500"/>
          </a:xfrm>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976EC15-5102-4B01-9E3B-A6F0B78B83F5}" type="slidenum">
              <a:rPr lang="en-US">
                <a:solidFill>
                  <a:prstClr val="black"/>
                </a:solidFill>
              </a:rPr>
              <a:pPr/>
              <a:t>41</a:t>
            </a:fld>
            <a:endParaRPr lang="en-US">
              <a:solidFill>
                <a:prstClr val="black"/>
              </a:solidFill>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25AD103-DB12-4E70-847D-BDE48256D298}" type="slidenum">
              <a:rPr lang="en-US">
                <a:solidFill>
                  <a:prstClr val="black"/>
                </a:solidFill>
              </a:rPr>
              <a:pPr/>
              <a:t>42</a:t>
            </a:fld>
            <a:endParaRPr lang="en-US">
              <a:solidFill>
                <a:prstClr val="black"/>
              </a:solidFill>
            </a:endParaRPr>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4960"/>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4960"/>
            <a:fld id="{C8721F41-BFCE-457E-A6C2-EB83EEE53692}" type="datetime1">
              <a:rPr lang="en-US" smtClean="0"/>
              <a:pPr defTabSz="964960"/>
              <a:t>2/24/2012</a:t>
            </a:fld>
            <a:endParaRPr lang="en-US" dirty="0" smtClean="0"/>
          </a:p>
        </p:txBody>
      </p:sp>
      <p:sp>
        <p:nvSpPr>
          <p:cNvPr id="43014" name="Footer Placeholder 5"/>
          <p:cNvSpPr>
            <a:spLocks noGrp="1"/>
          </p:cNvSpPr>
          <p:nvPr>
            <p:ph type="ftr" sz="quarter" idx="4"/>
          </p:nvPr>
        </p:nvSpPr>
        <p:spPr>
          <a:noFill/>
        </p:spPr>
        <p:txBody>
          <a:bodyPr/>
          <a:lstStyle/>
          <a:p>
            <a:pPr defTabSz="964960"/>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4960"/>
            <a:fld id="{2387EC40-C263-4BBA-9C84-2D46E3C5B092}" type="slidenum">
              <a:rPr lang="en-US" smtClean="0"/>
              <a:pPr defTabSz="964960"/>
              <a:t>4</a:t>
            </a:fld>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3E805A9-2DE8-499C-8519-3D862EB3F6D9}" type="slidenum">
              <a:rPr lang="en-US">
                <a:solidFill>
                  <a:prstClr val="black"/>
                </a:solidFill>
              </a:rPr>
              <a:pPr/>
              <a:t>44</a:t>
            </a:fld>
            <a:endParaRPr lang="en-US">
              <a:solidFill>
                <a:prstClr val="black"/>
              </a:solidFill>
            </a:endParaRPr>
          </a:p>
        </p:txBody>
      </p:sp>
      <p:sp>
        <p:nvSpPr>
          <p:cNvPr id="33795" name="Rectangle 2"/>
          <p:cNvSpPr>
            <a:spLocks noGrp="1" noRot="1" noChangeAspect="1" noChangeArrowheads="1" noTextEdit="1"/>
          </p:cNvSpPr>
          <p:nvPr>
            <p:ph type="sldImg"/>
          </p:nvPr>
        </p:nvSpPr>
        <p:spPr>
          <a:xfrm>
            <a:off x="-1830388" y="1238250"/>
            <a:ext cx="10929938" cy="8197850"/>
          </a:xfrm>
          <a:solidFill>
            <a:srgbClr val="FFFFFF"/>
          </a:solidFill>
          <a:ln/>
        </p:spPr>
      </p:sp>
      <p:sp>
        <p:nvSpPr>
          <p:cNvPr id="33796" name="Rectangle 3"/>
          <p:cNvSpPr>
            <a:spLocks noGrp="1" noChangeArrowheads="1"/>
          </p:cNvSpPr>
          <p:nvPr>
            <p:ph type="body" idx="1"/>
          </p:nvPr>
        </p:nvSpPr>
        <p:spPr>
          <a:xfrm>
            <a:off x="587375" y="344488"/>
            <a:ext cx="4324350" cy="246063"/>
          </a:xfrm>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1F5CBE6-72F2-4471-A1CF-127C5A0026DF}" type="slidenum">
              <a:rPr lang="en-US">
                <a:solidFill>
                  <a:prstClr val="black"/>
                </a:solidFill>
              </a:rPr>
              <a:pPr/>
              <a:t>45</a:t>
            </a:fld>
            <a:endParaRPr lang="en-US">
              <a:solidFill>
                <a:prstClr val="black"/>
              </a:solidFill>
            </a:endParaRPr>
          </a:p>
        </p:txBody>
      </p:sp>
      <p:sp>
        <p:nvSpPr>
          <p:cNvPr id="35843"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35844" name="Rectangle 3"/>
          <p:cNvSpPr>
            <a:spLocks noGrp="1" noChangeArrowheads="1"/>
          </p:cNvSpPr>
          <p:nvPr>
            <p:ph type="body" idx="1"/>
          </p:nvPr>
        </p:nvSpPr>
        <p:spPr>
          <a:xfrm>
            <a:off x="974726" y="4587875"/>
            <a:ext cx="5365750" cy="4267200"/>
          </a:xfrm>
          <a:noFill/>
          <a:ln/>
        </p:spPr>
        <p:txBody>
          <a:bodyPr lIns="93677" tIns="48399" rIns="93677" bIns="48399"/>
          <a:lstStyle/>
          <a:p>
            <a:pPr marL="106350" indent="-106350"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ACEB80F5-8178-447D-B889-C7FF34935F92}" type="slidenum">
              <a:rPr lang="en-US">
                <a:solidFill>
                  <a:prstClr val="black"/>
                </a:solidFill>
              </a:rPr>
              <a:pPr/>
              <a:t>47</a:t>
            </a:fld>
            <a:endParaRPr lang="en-US">
              <a:solidFill>
                <a:prstClr val="black"/>
              </a:solidFill>
            </a:endParaRPr>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9428C29-204B-43BF-9E4C-744E14513AAE}" type="slidenum">
              <a:rPr lang="en-US">
                <a:solidFill>
                  <a:prstClr val="black"/>
                </a:solidFill>
              </a:rPr>
              <a:pPr/>
              <a:t>48</a:t>
            </a:fld>
            <a:endParaRPr lang="en-US">
              <a:solidFill>
                <a:prstClr val="black"/>
              </a:solidFill>
            </a:endParaRPr>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8887438-7620-4E21-86C5-F14D5E2251EA}" type="slidenum">
              <a:rPr lang="en-US">
                <a:solidFill>
                  <a:prstClr val="black"/>
                </a:solidFill>
              </a:rPr>
              <a:pPr/>
              <a:t>49</a:t>
            </a:fld>
            <a:endParaRPr lang="en-US">
              <a:solidFill>
                <a:prstClr val="black"/>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E681AE0-FB85-4AF6-A9B2-92559EB3DE3C}" type="slidenum">
              <a:rPr lang="en-US">
                <a:solidFill>
                  <a:prstClr val="black"/>
                </a:solidFill>
              </a:rPr>
              <a:pPr/>
              <a:t>50</a:t>
            </a:fld>
            <a:endParaRPr lang="en-US">
              <a:solidFill>
                <a:prstClr val="black"/>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666940-CBB7-48E8-AC10-E5DF44B11648}" type="slidenum">
              <a:rPr lang="en-US">
                <a:solidFill>
                  <a:prstClr val="black"/>
                </a:solidFill>
              </a:rPr>
              <a:pPr/>
              <a:t>51</a:t>
            </a:fld>
            <a:endParaRPr lang="en-US">
              <a:solidFill>
                <a:prstClr val="black"/>
              </a:solidFill>
            </a:endParaRPr>
          </a:p>
        </p:txBody>
      </p:sp>
      <p:sp>
        <p:nvSpPr>
          <p:cNvPr id="47107" name="Rectangle 2"/>
          <p:cNvSpPr>
            <a:spLocks noGrp="1" noRot="1" noChangeAspect="1" noChangeArrowheads="1"/>
          </p:cNvSpPr>
          <p:nvPr>
            <p:ph type="sldImg"/>
          </p:nvPr>
        </p:nvSpPr>
        <p:spPr>
          <a:xfrm>
            <a:off x="947738" y="517525"/>
            <a:ext cx="5422900" cy="4067175"/>
          </a:xfrm>
          <a:ln w="12700" cap="flat">
            <a:solidFill>
              <a:schemeClr val="tx1"/>
            </a:solidFill>
          </a:ln>
        </p:spPr>
      </p:sp>
      <p:sp>
        <p:nvSpPr>
          <p:cNvPr id="47108" name="Rectangle 3"/>
          <p:cNvSpPr>
            <a:spLocks noGrp="1" noChangeArrowheads="1"/>
          </p:cNvSpPr>
          <p:nvPr>
            <p:ph type="body" idx="1"/>
          </p:nvPr>
        </p:nvSpPr>
        <p:spPr>
          <a:xfrm>
            <a:off x="977900" y="4587875"/>
            <a:ext cx="5359401" cy="4267200"/>
          </a:xfrm>
          <a:noFill/>
          <a:ln/>
        </p:spPr>
        <p:txBody>
          <a:bodyPr lIns="99105" tIns="51203" rIns="99105" bIns="51203"/>
          <a:lstStyle/>
          <a:p>
            <a:pPr marL="106350" indent="-106350" eaLnBrk="1" hangingPunct="1"/>
            <a:endParaRPr lang="en-GB"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29287DF-C972-42A8-ABB2-0FF395159316}" type="slidenum">
              <a:rPr lang="en-US">
                <a:solidFill>
                  <a:prstClr val="black"/>
                </a:solidFill>
              </a:rPr>
              <a:pPr/>
              <a:t>52</a:t>
            </a:fld>
            <a:endParaRPr lang="en-US">
              <a:solidFill>
                <a:prstClr val="black"/>
              </a:solidFill>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DBD4CC3-6D88-406F-9363-F9FE5932ED90}" type="slidenum">
              <a:rPr lang="en-US">
                <a:solidFill>
                  <a:prstClr val="black"/>
                </a:solidFill>
              </a:rPr>
              <a:pPr/>
              <a:t>53</a:t>
            </a:fld>
            <a:endParaRPr lang="en-US">
              <a:solidFill>
                <a:prstClr val="black"/>
              </a:solidFill>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1B59FD9-A83E-4147-80AB-DF3D0128081B}" type="slidenum">
              <a:rPr lang="en-US">
                <a:solidFill>
                  <a:prstClr val="black"/>
                </a:solidFill>
              </a:rPr>
              <a:pPr/>
              <a:t>54</a:t>
            </a:fld>
            <a:endParaRPr lang="en-US">
              <a:solidFill>
                <a:prstClr val="black"/>
              </a:solidFill>
            </a:endParaRPr>
          </a:p>
        </p:txBody>
      </p:sp>
      <p:sp>
        <p:nvSpPr>
          <p:cNvPr id="53251" name="Rectangle 2"/>
          <p:cNvSpPr>
            <a:spLocks noGrp="1" noRot="1" noChangeAspect="1" noChangeArrowheads="1"/>
          </p:cNvSpPr>
          <p:nvPr>
            <p:ph type="sldImg"/>
          </p:nvPr>
        </p:nvSpPr>
        <p:spPr>
          <a:xfrm>
            <a:off x="1257300" y="720725"/>
            <a:ext cx="4802188" cy="3600450"/>
          </a:xfrm>
          <a:solidFill>
            <a:srgbClr val="FFFFFF"/>
          </a:solidFill>
          <a:ln/>
        </p:spPr>
      </p:sp>
      <p:sp>
        <p:nvSpPr>
          <p:cNvPr id="53252" name="Rectangle 3"/>
          <p:cNvSpPr>
            <a:spLocks noGrp="1" noChangeArrowheads="1"/>
          </p:cNvSpPr>
          <p:nvPr>
            <p:ph type="body" idx="1"/>
          </p:nvPr>
        </p:nvSpPr>
        <p:spPr>
          <a:xfrm>
            <a:off x="976314" y="4560889"/>
            <a:ext cx="5362575" cy="174625"/>
          </a:xfrm>
          <a:solidFill>
            <a:srgbClr val="FFFFFF"/>
          </a:solidFill>
          <a:ln>
            <a:solidFill>
              <a:srgbClr val="000000"/>
            </a:solidFill>
          </a:ln>
        </p:spPr>
        <p:txBody>
          <a:bodyPr lIns="95141" tIns="47570" rIns="95141" bIns="47570"/>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872"/>
            <a:fld id="{51C6FEF0-E94F-4D75-8720-46F62F1E0B9D}" type="datetime1">
              <a:rPr lang="en-US" smtClean="0"/>
              <a:pPr defTabSz="986872"/>
              <a:t>2/24/2012</a:t>
            </a:fld>
            <a:endParaRPr lang="en-US" dirty="0" smtClean="0"/>
          </a:p>
        </p:txBody>
      </p:sp>
      <p:sp>
        <p:nvSpPr>
          <p:cNvPr id="58372" name="Rectangle 6"/>
          <p:cNvSpPr>
            <a:spLocks noGrp="1" noChangeArrowheads="1"/>
          </p:cNvSpPr>
          <p:nvPr>
            <p:ph type="ftr" sz="quarter" idx="4"/>
          </p:nvPr>
        </p:nvSpPr>
        <p:spPr>
          <a:noFill/>
        </p:spPr>
        <p:txBody>
          <a:bodyPr/>
          <a:lstStyle/>
          <a:p>
            <a:pPr defTabSz="986872"/>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872"/>
            <a:fld id="{35160694-1683-4F89-A66F-E4D68D7F3F8E}" type="slidenum">
              <a:rPr lang="en-US" smtClean="0"/>
              <a:pPr defTabSz="986872"/>
              <a:t>5</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56" indent="-198656">
              <a:lnSpc>
                <a:spcPct val="90000"/>
              </a:lnSpc>
              <a:buFontTx/>
              <a:buAutoNum type="arabicPeriod"/>
            </a:pPr>
            <a:r>
              <a:rPr lang="en-US" dirty="0" smtClean="0"/>
              <a:t>Why has Sun adopted the Scorecard?</a:t>
            </a:r>
          </a:p>
          <a:p>
            <a:pPr marL="677673" lvl="1" indent="-198656">
              <a:lnSpc>
                <a:spcPct val="90000"/>
              </a:lnSpc>
              <a:buFontTx/>
              <a:buChar char="•"/>
            </a:pPr>
            <a:r>
              <a:rPr lang="en-US" dirty="0" smtClean="0"/>
              <a:t>To minimize risk of supplier failure</a:t>
            </a:r>
          </a:p>
          <a:p>
            <a:pPr marL="677673" lvl="1" indent="-198656">
              <a:lnSpc>
                <a:spcPct val="90000"/>
              </a:lnSpc>
              <a:buFontTx/>
              <a:buChar char="•"/>
            </a:pPr>
            <a:r>
              <a:rPr lang="en-US" dirty="0" smtClean="0"/>
              <a:t>To share info w/ suppliers (and among suppliers: competition)</a:t>
            </a:r>
          </a:p>
          <a:p>
            <a:pPr marL="677673" lvl="1" indent="-198656">
              <a:lnSpc>
                <a:spcPct val="90000"/>
              </a:lnSpc>
              <a:buFontTx/>
              <a:buChar char="•"/>
            </a:pPr>
            <a:r>
              <a:rPr lang="en-US" dirty="0" smtClean="0"/>
              <a:t>To incentivize and drive improvement</a:t>
            </a:r>
          </a:p>
          <a:p>
            <a:pPr marL="677673" lvl="1" indent="-198656">
              <a:lnSpc>
                <a:spcPct val="90000"/>
              </a:lnSpc>
              <a:buFontTx/>
              <a:buChar char="•"/>
            </a:pPr>
            <a:r>
              <a:rPr lang="en-US" dirty="0" smtClean="0"/>
              <a:t>To reflect TCO</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How does it work?  What does it do?</a:t>
            </a:r>
          </a:p>
          <a:p>
            <a:pPr marL="677673" lvl="1" indent="-198656">
              <a:lnSpc>
                <a:spcPct val="90000"/>
              </a:lnSpc>
              <a:buFontTx/>
              <a:buChar char="•"/>
            </a:pPr>
            <a:r>
              <a:rPr lang="en-US" dirty="0" smtClean="0"/>
              <a:t>Measures TCO = price + hidden costs. It is a TCO-inspired price multiplier between 1 (best) and 2 (worst).</a:t>
            </a:r>
          </a:p>
          <a:p>
            <a:pPr marL="677673" lvl="1" indent="-198656">
              <a:lnSpc>
                <a:spcPct val="90000"/>
              </a:lnSpc>
              <a:buFontTx/>
              <a:buChar char="•"/>
            </a:pPr>
            <a:r>
              <a:rPr lang="en-US" dirty="0" smtClean="0"/>
              <a:t>PS: the price index factors in a 80% learning curve (cost fall 20% when doubling volume. See class 9).</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What’s so great about the scorecard?</a:t>
            </a:r>
          </a:p>
          <a:p>
            <a:pPr marL="677673" lvl="1" indent="-198656">
              <a:lnSpc>
                <a:spcPct val="90000"/>
              </a:lnSpc>
              <a:buFontTx/>
              <a:buChar char="•"/>
            </a:pPr>
            <a:r>
              <a:rPr lang="en-US" dirty="0" smtClean="0"/>
              <a:t>It works!</a:t>
            </a:r>
          </a:p>
          <a:p>
            <a:pPr marL="677673" lvl="1" indent="-198656">
              <a:lnSpc>
                <a:spcPct val="90000"/>
              </a:lnSpc>
              <a:buFontTx/>
              <a:buChar char="•"/>
            </a:pPr>
            <a:r>
              <a:rPr lang="en-US" dirty="0" smtClean="0"/>
              <a:t>It captures more than just cost</a:t>
            </a:r>
          </a:p>
          <a:p>
            <a:pPr marL="677673" lvl="1" indent="-198656">
              <a:lnSpc>
                <a:spcPct val="90000"/>
              </a:lnSpc>
              <a:buFontTx/>
              <a:buChar char="•"/>
            </a:pPr>
            <a:r>
              <a:rPr lang="en-US" dirty="0" smtClean="0"/>
              <a:t>Report card</a:t>
            </a:r>
          </a:p>
          <a:p>
            <a:pPr marL="677673" lvl="1" indent="-198656">
              <a:lnSpc>
                <a:spcPct val="90000"/>
              </a:lnSpc>
              <a:buFontTx/>
              <a:buChar char="•"/>
            </a:pPr>
            <a:r>
              <a:rPr lang="en-US" dirty="0" smtClean="0"/>
              <a:t>Measures/tracks supplier</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Potential disadvantages with Scorecard</a:t>
            </a:r>
          </a:p>
          <a:p>
            <a:pPr marL="677673" lvl="1" indent="-198656">
              <a:lnSpc>
                <a:spcPct val="90000"/>
              </a:lnSpc>
              <a:buFontTx/>
              <a:buChar char="•"/>
            </a:pPr>
            <a:r>
              <a:rPr lang="en-US" dirty="0" smtClean="0"/>
              <a:t>Incentivizes to low ball </a:t>
            </a:r>
            <a:r>
              <a:rPr lang="en-US" dirty="0" err="1" smtClean="0"/>
              <a:t>leadtimes</a:t>
            </a:r>
            <a:endParaRPr lang="en-US" dirty="0" smtClean="0"/>
          </a:p>
          <a:p>
            <a:pPr marL="677673" lvl="1" indent="-198656">
              <a:lnSpc>
                <a:spcPct val="90000"/>
              </a:lnSpc>
              <a:buFontTx/>
              <a:buChar char="•"/>
            </a:pPr>
            <a:r>
              <a:rPr lang="en-US" dirty="0" smtClean="0"/>
              <a:t>Incentivizes to work the numbers</a:t>
            </a:r>
          </a:p>
          <a:p>
            <a:pPr marL="677673" lvl="1" indent="-198656">
              <a:lnSpc>
                <a:spcPct val="90000"/>
              </a:lnSpc>
              <a:buFontTx/>
              <a:buChar char="•"/>
            </a:pPr>
            <a:r>
              <a:rPr lang="en-US" dirty="0" smtClean="0"/>
              <a:t>Very subjective weighing: does not really inflate relative to actual costs.  </a:t>
            </a:r>
          </a:p>
          <a:p>
            <a:pPr marL="1155088" lvl="2" indent="-198656">
              <a:lnSpc>
                <a:spcPct val="90000"/>
              </a:lnSpc>
              <a:buFontTx/>
              <a:buChar char="•"/>
            </a:pPr>
            <a:r>
              <a:rPr lang="en-US" dirty="0" smtClean="0"/>
              <a:t>Gives the appearance of accuracy yet is not truly measuring economic costs.  A real TCO does ABC and statistical regression analysis</a:t>
            </a:r>
          </a:p>
          <a:p>
            <a:pPr marL="1155088" lvl="2" indent="-198656">
              <a:lnSpc>
                <a:spcPct val="90000"/>
              </a:lnSpc>
              <a:buFontTx/>
              <a:buChar char="•"/>
            </a:pPr>
            <a:r>
              <a:rPr lang="en-US" dirty="0" smtClean="0"/>
              <a:t>Weighting be aligned with value proposition (ranking of p, Q, V, T)</a:t>
            </a:r>
          </a:p>
          <a:p>
            <a:pPr marL="1155088" lvl="2" indent="-198656">
              <a:lnSpc>
                <a:spcPct val="90000"/>
              </a:lnSpc>
              <a:buFontTx/>
              <a:buChar char="•"/>
            </a:pPr>
            <a:endParaRPr lang="en-US" dirty="0" smtClean="0"/>
          </a:p>
          <a:p>
            <a:pPr marL="198656" indent="-198656">
              <a:lnSpc>
                <a:spcPct val="90000"/>
              </a:lnSpc>
              <a:buFontTx/>
              <a:buAutoNum type="arabicPeriod"/>
            </a:pPr>
            <a:r>
              <a:rPr lang="en-US" dirty="0" smtClean="0"/>
              <a:t>Recommendations to Dick Allen?</a:t>
            </a:r>
          </a:p>
          <a:p>
            <a:pPr marL="677673" lvl="1" indent="-198656">
              <a:lnSpc>
                <a:spcPct val="90000"/>
              </a:lnSpc>
              <a:buFontTx/>
              <a:buChar char="•"/>
            </a:pPr>
            <a:r>
              <a:rPr lang="en-US" dirty="0" smtClean="0"/>
              <a:t>Do not use to drive actual costs</a:t>
            </a:r>
          </a:p>
          <a:p>
            <a:pPr marL="677673" lvl="1" indent="-198656">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BF07477-5599-4059-9524-0E7062DA2F3F}" type="slidenum">
              <a:rPr lang="en-US">
                <a:solidFill>
                  <a:prstClr val="black"/>
                </a:solidFill>
              </a:rPr>
              <a:pPr/>
              <a:t>55</a:t>
            </a:fld>
            <a:endParaRPr lang="en-US">
              <a:solidFill>
                <a:prstClr val="black"/>
              </a:solidFill>
            </a:endParaRPr>
          </a:p>
        </p:txBody>
      </p:sp>
      <p:sp>
        <p:nvSpPr>
          <p:cNvPr id="55299" name="Rectangle 2"/>
          <p:cNvSpPr>
            <a:spLocks noGrp="1" noRot="1" noChangeAspect="1" noChangeArrowheads="1"/>
          </p:cNvSpPr>
          <p:nvPr>
            <p:ph type="sldImg"/>
          </p:nvPr>
        </p:nvSpPr>
        <p:spPr>
          <a:xfrm>
            <a:off x="1257300" y="720725"/>
            <a:ext cx="4802188" cy="3600450"/>
          </a:xfrm>
          <a:solidFill>
            <a:srgbClr val="FFFFFF"/>
          </a:solidFill>
          <a:ln/>
        </p:spPr>
      </p:sp>
      <p:sp>
        <p:nvSpPr>
          <p:cNvPr id="55300" name="Rectangle 3"/>
          <p:cNvSpPr>
            <a:spLocks noGrp="1" noChangeArrowheads="1"/>
          </p:cNvSpPr>
          <p:nvPr>
            <p:ph type="body" idx="1"/>
          </p:nvPr>
        </p:nvSpPr>
        <p:spPr>
          <a:xfrm>
            <a:off x="976314" y="4560889"/>
            <a:ext cx="5362575" cy="174625"/>
          </a:xfrm>
          <a:solidFill>
            <a:srgbClr val="FFFFFF"/>
          </a:solidFill>
          <a:ln>
            <a:solidFill>
              <a:srgbClr val="000000"/>
            </a:solidFill>
          </a:ln>
        </p:spPr>
        <p:txBody>
          <a:bodyPr lIns="95141" tIns="47570" rIns="95141" bIns="47570"/>
          <a:lstStyle/>
          <a:p>
            <a:pPr eaLnBrk="1" hangingPunct="1"/>
            <a:endParaRPr lang="en-GB"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7FC3669-8FF3-4970-90EE-26673C380BD0}" type="slidenum">
              <a:rPr lang="en-US">
                <a:solidFill>
                  <a:prstClr val="black"/>
                </a:solidFill>
              </a:rPr>
              <a:pPr/>
              <a:t>56</a:t>
            </a:fld>
            <a:endParaRPr lang="en-US">
              <a:solidFill>
                <a:prstClr val="black"/>
              </a:solidFill>
            </a:endParaRPr>
          </a:p>
        </p:txBody>
      </p:sp>
      <p:sp>
        <p:nvSpPr>
          <p:cNvPr id="57347" name="Rectangle 2"/>
          <p:cNvSpPr>
            <a:spLocks noGrp="1" noRot="1" noChangeAspect="1" noChangeArrowheads="1"/>
          </p:cNvSpPr>
          <p:nvPr>
            <p:ph type="sldImg"/>
          </p:nvPr>
        </p:nvSpPr>
        <p:spPr>
          <a:xfrm>
            <a:off x="1257300" y="720725"/>
            <a:ext cx="4802188" cy="3600450"/>
          </a:xfrm>
          <a:solidFill>
            <a:srgbClr val="FFFFFF"/>
          </a:solidFill>
          <a:ln/>
        </p:spPr>
      </p:sp>
      <p:sp>
        <p:nvSpPr>
          <p:cNvPr id="57348" name="Rectangle 3"/>
          <p:cNvSpPr>
            <a:spLocks noGrp="1" noChangeArrowheads="1"/>
          </p:cNvSpPr>
          <p:nvPr>
            <p:ph type="body" idx="1"/>
          </p:nvPr>
        </p:nvSpPr>
        <p:spPr>
          <a:xfrm>
            <a:off x="976314" y="4560889"/>
            <a:ext cx="5362575" cy="174625"/>
          </a:xfrm>
          <a:solidFill>
            <a:srgbClr val="FFFFFF"/>
          </a:solidFill>
          <a:ln>
            <a:solidFill>
              <a:srgbClr val="000000"/>
            </a:solidFill>
          </a:ln>
        </p:spPr>
        <p:txBody>
          <a:bodyPr lIns="95141" tIns="47570" rIns="95141" bIns="47570"/>
          <a:lstStyle/>
          <a:p>
            <a:pPr eaLnBrk="1" hangingPunct="1"/>
            <a:endParaRPr lang="en-GB"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65E0B7-B4E3-4568-A934-DC996C86C705}" type="slidenum">
              <a:rPr lang="en-US">
                <a:solidFill>
                  <a:prstClr val="black"/>
                </a:solidFill>
              </a:rPr>
              <a:pPr/>
              <a:t>57</a:t>
            </a:fld>
            <a:endParaRPr lang="en-US">
              <a:solidFill>
                <a:prstClr val="black"/>
              </a:solidFill>
            </a:endParaRPr>
          </a:p>
        </p:txBody>
      </p:sp>
      <p:sp>
        <p:nvSpPr>
          <p:cNvPr id="14338" name="Rectangle 2"/>
          <p:cNvSpPr>
            <a:spLocks noGrp="1" noRot="1" noChangeAspect="1" noChangeArrowheads="1" noTextEdit="1"/>
          </p:cNvSpPr>
          <p:nvPr>
            <p:ph type="sldImg"/>
          </p:nvPr>
        </p:nvSpPr>
        <p:spPr>
          <a:xfrm>
            <a:off x="1257300" y="720725"/>
            <a:ext cx="4802188" cy="3600450"/>
          </a:xfrm>
          <a:ln/>
        </p:spPr>
      </p:sp>
      <p:sp>
        <p:nvSpPr>
          <p:cNvPr id="14339" name="Rectangle 3"/>
          <p:cNvSpPr>
            <a:spLocks noGrp="1" noChangeArrowheads="1"/>
          </p:cNvSpPr>
          <p:nvPr>
            <p:ph type="body" idx="1"/>
          </p:nvPr>
        </p:nvSpPr>
        <p:spPr>
          <a:xfrm>
            <a:off x="975360" y="4560570"/>
            <a:ext cx="5364480" cy="176689"/>
          </a:xfrm>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F163F0-4F53-4527-AC91-455B678B575A}" type="slidenum">
              <a:rPr lang="en-US">
                <a:solidFill>
                  <a:prstClr val="black"/>
                </a:solidFill>
              </a:rPr>
              <a:pPr/>
              <a:t>58</a:t>
            </a:fld>
            <a:endParaRPr lang="en-US">
              <a:solidFill>
                <a:prstClr val="black"/>
              </a:solidFill>
            </a:endParaRPr>
          </a:p>
        </p:txBody>
      </p:sp>
      <p:sp>
        <p:nvSpPr>
          <p:cNvPr id="6656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6563" name="Rectangle 3"/>
          <p:cNvSpPr>
            <a:spLocks noGrp="1" noChangeArrowheads="1"/>
          </p:cNvSpPr>
          <p:nvPr>
            <p:ph type="body" idx="1"/>
          </p:nvPr>
        </p:nvSpPr>
        <p:spPr>
          <a:xfrm>
            <a:off x="975360" y="4587241"/>
            <a:ext cx="5364480" cy="4267200"/>
          </a:xfrm>
          <a:ln/>
        </p:spPr>
        <p:txBody>
          <a:bodyPr lIns="99025" tIns="51162" rIns="99025" bIns="51162"/>
          <a:lstStyle/>
          <a:p>
            <a:pPr>
              <a:spcBef>
                <a:spcPct val="30000"/>
              </a:spcBef>
            </a:pP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59</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305" tIns="48482" rIns="100305" bIns="48482"/>
          <a:lstStyle/>
          <a:p>
            <a:pPr defTabSz="996695"/>
            <a:endParaRPr lang="en-GB"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664772C-E37C-46C0-972C-344744061422}" type="slidenum">
              <a:rPr lang="en-US">
                <a:solidFill>
                  <a:prstClr val="black"/>
                </a:solidFill>
              </a:rPr>
              <a:pPr/>
              <a:t>60</a:t>
            </a:fld>
            <a:endParaRPr lang="en-US">
              <a:solidFill>
                <a:prstClr val="black"/>
              </a:solidFill>
            </a:endParaRPr>
          </a:p>
        </p:txBody>
      </p:sp>
      <p:sp>
        <p:nvSpPr>
          <p:cNvPr id="81922" name="Rectangle 2"/>
          <p:cNvSpPr>
            <a:spLocks noGrp="1" noRot="1" noChangeAspect="1" noChangeArrowheads="1"/>
          </p:cNvSpPr>
          <p:nvPr>
            <p:ph type="sldImg"/>
          </p:nvPr>
        </p:nvSpPr>
        <p:spPr bwMode="auto">
          <a:xfrm>
            <a:off x="939800" y="509588"/>
            <a:ext cx="5435600" cy="4076700"/>
          </a:xfrm>
          <a:prstGeom prst="rect">
            <a:avLst/>
          </a:prstGeom>
          <a:noFill/>
          <a:ln w="12700" cap="flat">
            <a:solidFill>
              <a:schemeClr val="tx1"/>
            </a:solidFill>
            <a:miter lim="800000"/>
            <a:headEnd/>
            <a:tailEnd/>
          </a:ln>
        </p:spPr>
      </p:sp>
      <p:sp>
        <p:nvSpPr>
          <p:cNvPr id="81923" name="Rectangle 3"/>
          <p:cNvSpPr>
            <a:spLocks noGrp="1" noChangeArrowheads="1"/>
          </p:cNvSpPr>
          <p:nvPr>
            <p:ph type="body" idx="1"/>
          </p:nvPr>
        </p:nvSpPr>
        <p:spPr bwMode="auto">
          <a:xfrm>
            <a:off x="975360" y="4587241"/>
            <a:ext cx="5364480" cy="4268867"/>
          </a:xfrm>
          <a:prstGeom prst="rect">
            <a:avLst/>
          </a:prstGeom>
          <a:noFill/>
          <a:ln>
            <a:miter lim="800000"/>
            <a:headEnd/>
            <a:tailEnd/>
          </a:ln>
        </p:spPr>
        <p:txBody>
          <a:bodyPr lIns="99025" tIns="51162" rIns="99025" bIns="51162"/>
          <a:lstStyle/>
          <a:p>
            <a:pPr>
              <a:spcBef>
                <a:spcPct val="30000"/>
              </a:spcBef>
            </a:pP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D18E040-BA14-4369-ADBE-4EEC932802A2}" type="slidenum">
              <a:rPr lang="en-US">
                <a:solidFill>
                  <a:prstClr val="black"/>
                </a:solidFill>
              </a:rPr>
              <a:pPr/>
              <a:t>61</a:t>
            </a:fld>
            <a:endParaRPr lang="en-US">
              <a:solidFill>
                <a:prstClr val="black"/>
              </a:solidFill>
            </a:endParaRPr>
          </a:p>
        </p:txBody>
      </p:sp>
      <p:sp>
        <p:nvSpPr>
          <p:cNvPr id="62466"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2467" name="Rectangle 3"/>
          <p:cNvSpPr>
            <a:spLocks noGrp="1" noChangeArrowheads="1"/>
          </p:cNvSpPr>
          <p:nvPr>
            <p:ph type="body" idx="1"/>
          </p:nvPr>
        </p:nvSpPr>
        <p:spPr>
          <a:xfrm>
            <a:off x="975360" y="4587241"/>
            <a:ext cx="5364480" cy="4268867"/>
          </a:xfrm>
          <a:ln/>
        </p:spPr>
        <p:txBody>
          <a:bodyPr lIns="99025" tIns="51162" rIns="99025" bIns="51162"/>
          <a:lstStyle/>
          <a:p>
            <a:pPr>
              <a:spcBef>
                <a:spcPct val="30000"/>
              </a:spcBef>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872"/>
            <a:fld id="{7FC14318-C686-464E-A76D-2E480DE67BAE}" type="datetime1">
              <a:rPr lang="en-US" smtClean="0"/>
              <a:pPr defTabSz="986872"/>
              <a:t>2/24/2012</a:t>
            </a:fld>
            <a:endParaRPr lang="en-US" dirty="0" smtClean="0"/>
          </a:p>
        </p:txBody>
      </p:sp>
      <p:sp>
        <p:nvSpPr>
          <p:cNvPr id="71686" name="Footer Placeholder 5"/>
          <p:cNvSpPr>
            <a:spLocks noGrp="1"/>
          </p:cNvSpPr>
          <p:nvPr>
            <p:ph type="ftr" sz="quarter" idx="4"/>
          </p:nvPr>
        </p:nvSpPr>
        <p:spPr>
          <a:noFill/>
        </p:spPr>
        <p:txBody>
          <a:bodyPr/>
          <a:lstStyle/>
          <a:p>
            <a:pPr defTabSz="986872"/>
            <a:r>
              <a:rPr lang="en-US" dirty="0" smtClean="0"/>
              <a:t>© Van Mieghem</a:t>
            </a:r>
          </a:p>
        </p:txBody>
      </p:sp>
      <p:sp>
        <p:nvSpPr>
          <p:cNvPr id="71687" name="Slide Number Placeholder 6"/>
          <p:cNvSpPr>
            <a:spLocks noGrp="1"/>
          </p:cNvSpPr>
          <p:nvPr>
            <p:ph type="sldNum" sz="quarter" idx="5"/>
          </p:nvPr>
        </p:nvSpPr>
        <p:spPr>
          <a:noFill/>
        </p:spPr>
        <p:txBody>
          <a:bodyPr/>
          <a:lstStyle/>
          <a:p>
            <a:pPr defTabSz="986872"/>
            <a:fld id="{5AF7E65B-3D7A-4D46-87D8-482894B67897}" type="slidenum">
              <a:rPr lang="en-US" smtClean="0"/>
              <a:pPr defTabSz="986872"/>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872"/>
            <a:fld id="{7656F060-D3F2-4D25-962B-114A280B5F5E}" type="slidenum">
              <a:rPr lang="en-US" smtClean="0"/>
              <a:pPr defTabSz="986872"/>
              <a:t>7</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1" y="6553203"/>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9</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25" tIns="51162" rIns="99025" bIns="51162"/>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779">
              <a:defRPr/>
            </a:pPr>
            <a:r>
              <a:rPr lang="en-US" dirty="0" smtClean="0"/>
              <a:t>Operations Strategy/Sourcing &amp; Contracting</a:t>
            </a:r>
          </a:p>
        </p:txBody>
      </p:sp>
      <p:sp>
        <p:nvSpPr>
          <p:cNvPr id="63490" name="Rectangle 3"/>
          <p:cNvSpPr>
            <a:spLocks noGrp="1" noChangeArrowheads="1"/>
          </p:cNvSpPr>
          <p:nvPr>
            <p:ph type="dt" sz="quarter" idx="1"/>
          </p:nvPr>
        </p:nvSpPr>
        <p:spPr>
          <a:noFill/>
        </p:spPr>
        <p:txBody>
          <a:bodyPr/>
          <a:lstStyle/>
          <a:p>
            <a:fld id="{6A9AB40C-F2B1-47B3-8E91-BA845195003E}" type="datetime1">
              <a:rPr lang="en-US"/>
              <a:pPr/>
              <a:t>2/24/2012</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3492" name="Rectangle 7"/>
          <p:cNvSpPr>
            <a:spLocks noGrp="1" noChangeArrowheads="1"/>
          </p:cNvSpPr>
          <p:nvPr>
            <p:ph type="sldNum" sz="quarter" idx="5"/>
          </p:nvPr>
        </p:nvSpPr>
        <p:spPr>
          <a:noFill/>
        </p:spPr>
        <p:txBody>
          <a:bodyPr/>
          <a:lstStyle/>
          <a:p>
            <a:fld id="{2F1FEAD9-FD8F-4120-9009-D77C59ABF01E}" type="slidenum">
              <a:rPr lang="en-US"/>
              <a:pPr/>
              <a:t>10</a:t>
            </a:fld>
            <a:endParaRPr lang="en-US"/>
          </a:p>
        </p:txBody>
      </p:sp>
      <p:sp>
        <p:nvSpPr>
          <p:cNvPr id="63493" name="Rectangle 2"/>
          <p:cNvSpPr>
            <a:spLocks noGrp="1" noRot="1" noChangeAspect="1" noChangeArrowheads="1" noTextEdit="1"/>
          </p:cNvSpPr>
          <p:nvPr>
            <p:ph type="sldImg"/>
          </p:nvPr>
        </p:nvSpPr>
        <p:spPr>
          <a:xfrm>
            <a:off x="1338263" y="373063"/>
            <a:ext cx="4379912" cy="3284537"/>
          </a:xfrm>
          <a:ln/>
        </p:spPr>
      </p:sp>
      <p:sp>
        <p:nvSpPr>
          <p:cNvPr id="63494"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slideMaster" Target="../slideMasters/slideMaster3.xml"/><Relationship Id="rId4" Type="http://schemas.openxmlformats.org/officeDocument/2006/relationships/tags" Target="../tags/tag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79388" y="0"/>
            <a:ext cx="6227762"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custDataLst>
              <p:tags r:id="rId1"/>
            </p:custDataLst>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custDataLst>
              <p:tags r:id="rId2"/>
            </p:custDataLst>
          </p:nvPr>
        </p:nvSpPr>
        <p:spPr>
          <a:xfrm>
            <a:off x="2896467" y="3875835"/>
            <a:ext cx="4570556" cy="200055"/>
          </a:xfrm>
        </p:spPr>
        <p:txBody>
          <a:bodyPr/>
          <a:lstStyle>
            <a:lvl1pPr>
              <a:defRPr sz="1300"/>
            </a:lvl1pPr>
          </a:lstStyle>
          <a:p>
            <a:r>
              <a:rPr lang="en-US"/>
              <a:t>Click to edit Master subtitle style</a:t>
            </a:r>
          </a:p>
        </p:txBody>
      </p:sp>
      <p:grpSp>
        <p:nvGrpSpPr>
          <p:cNvPr id="2" name="McK Title Elements"/>
          <p:cNvGrpSpPr>
            <a:grpSpLocks/>
          </p:cNvGrpSpPr>
          <p:nvPr>
            <p:custDataLst>
              <p:tags r:id="rId3"/>
            </p:custDataLst>
          </p:nvPr>
        </p:nvGrpSpPr>
        <p:grpSpPr bwMode="auto">
          <a:xfrm>
            <a:off x="2896467" y="2333625"/>
            <a:ext cx="4570556" cy="4018710"/>
            <a:chOff x="2007" y="1666"/>
            <a:chExt cx="3167" cy="2869"/>
          </a:xfrm>
        </p:grpSpPr>
        <p:sp>
          <p:nvSpPr>
            <p:cNvPr id="6156" name="McK Confidential" hidden="1"/>
            <p:cNvSpPr>
              <a:spLocks noChangeArrowheads="1"/>
            </p:cNvSpPr>
            <p:nvPr/>
          </p:nvSpPr>
          <p:spPr bwMode="auto">
            <a:xfrm>
              <a:off x="2007" y="1666"/>
              <a:ext cx="1762" cy="143"/>
            </a:xfrm>
            <a:prstGeom prst="rect">
              <a:avLst/>
            </a:prstGeom>
            <a:noFill/>
            <a:ln w="9525">
              <a:noFill/>
              <a:miter lim="800000"/>
              <a:headEnd/>
              <a:tailEnd/>
            </a:ln>
            <a:effectLst/>
          </p:spPr>
          <p:txBody>
            <a:bodyPr lIns="0" tIns="0" rIns="0" bIns="0">
              <a:spAutoFit/>
            </a:bodyPr>
            <a:lstStyle/>
            <a:p>
              <a:pPr defTabSz="995812" eaLnBrk="0" hangingPunct="0"/>
              <a:r>
                <a:rPr lang="en-US" sz="1300" b="0" smtClean="0">
                  <a:solidFill>
                    <a:srgbClr val="000000"/>
                  </a:solidFill>
                  <a:latin typeface="Arial" charset="0"/>
                </a:rPr>
                <a:t>CONFIDENTIAL</a:t>
              </a:r>
            </a:p>
          </p:txBody>
        </p:sp>
        <p:sp>
          <p:nvSpPr>
            <p:cNvPr id="6157" name="McK Disclaimer" hidden="1"/>
            <p:cNvSpPr>
              <a:spLocks noChangeArrowheads="1"/>
            </p:cNvSpPr>
            <p:nvPr>
              <p:custDataLst>
                <p:tags r:id="rId4"/>
              </p:custDataLst>
            </p:nvPr>
          </p:nvSpPr>
          <p:spPr bwMode="auto">
            <a:xfrm>
              <a:off x="2007" y="4096"/>
              <a:ext cx="2303" cy="439"/>
            </a:xfrm>
            <a:prstGeom prst="rect">
              <a:avLst/>
            </a:prstGeom>
            <a:noFill/>
            <a:ln w="9525">
              <a:noFill/>
              <a:miter lim="800000"/>
              <a:headEnd/>
              <a:tailEnd/>
            </a:ln>
            <a:effectLst/>
          </p:spPr>
          <p:txBody>
            <a:bodyPr lIns="0" tIns="0" rIns="0" bIns="0">
              <a:spAutoFit/>
            </a:bodyPr>
            <a:lstStyle/>
            <a:p>
              <a:pPr defTabSz="995812" eaLnBrk="0" hangingPunct="0"/>
              <a:r>
                <a:rPr lang="en-US" sz="800" b="0" smtClean="0">
                  <a:solidFill>
                    <a:srgbClr val="000000"/>
                  </a:solidFill>
                  <a:latin typeface="Arial"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6158" name="McK Document" hidden="1"/>
            <p:cNvSpPr>
              <a:spLocks noChangeArrowheads="1"/>
            </p:cNvSpPr>
            <p:nvPr/>
          </p:nvSpPr>
          <p:spPr bwMode="auto">
            <a:xfrm>
              <a:off x="2007" y="3372"/>
              <a:ext cx="3167" cy="134"/>
            </a:xfrm>
            <a:prstGeom prst="rect">
              <a:avLst/>
            </a:prstGeom>
            <a:noFill/>
            <a:ln w="9525">
              <a:noFill/>
              <a:miter lim="800000"/>
              <a:headEnd/>
              <a:tailEnd/>
            </a:ln>
            <a:effectLst/>
          </p:spPr>
          <p:txBody>
            <a:bodyPr lIns="0" tIns="0" rIns="0" bIns="0"/>
            <a:lstStyle/>
            <a:p>
              <a:pPr defTabSz="914608" eaLnBrk="0" hangingPunct="0"/>
              <a:r>
                <a:rPr lang="en-US" sz="1300" b="0" smtClean="0">
                  <a:solidFill>
                    <a:srgbClr val="000000"/>
                  </a:solidFill>
                  <a:latin typeface="Arial" charset="0"/>
                </a:rPr>
                <a:t>Document</a:t>
              </a:r>
            </a:p>
          </p:txBody>
        </p:sp>
        <p:sp>
          <p:nvSpPr>
            <p:cNvPr id="6159" name="McK Date" hidden="1"/>
            <p:cNvSpPr txBox="1">
              <a:spLocks noChangeArrowheads="1"/>
            </p:cNvSpPr>
            <p:nvPr/>
          </p:nvSpPr>
          <p:spPr bwMode="auto">
            <a:xfrm>
              <a:off x="2007" y="3544"/>
              <a:ext cx="3167" cy="134"/>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smtClean="0">
                  <a:solidFill>
                    <a:srgbClr val="000000"/>
                  </a:solidFill>
                  <a:latin typeface="Arial" charset="0"/>
                </a:rPr>
                <a:t>Date</a:t>
              </a: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37C6D4B-0EC3-4F37-BE82-EDBAF823BB3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5" y="4406713"/>
            <a:ext cx="7771534" cy="1107996"/>
          </a:xfrm>
        </p:spPr>
        <p:txBody>
          <a:bodyPr/>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5" y="4129714"/>
            <a:ext cx="7771534" cy="276999"/>
          </a:xfrm>
        </p:spPr>
        <p:txBody>
          <a:bodyPr anchor="b"/>
          <a:lstStyle>
            <a:lvl1pPr marL="0" indent="0">
              <a:buNone/>
              <a:defRPr sz="1800"/>
            </a:lvl1pPr>
            <a:lvl2pPr marL="410291" indent="0">
              <a:buNone/>
              <a:defRPr sz="1600"/>
            </a:lvl2pPr>
            <a:lvl3pPr marL="820583" indent="0">
              <a:buNone/>
              <a:defRPr sz="1400"/>
            </a:lvl3pPr>
            <a:lvl4pPr marL="1230874" indent="0">
              <a:buNone/>
              <a:defRPr sz="1300"/>
            </a:lvl4pPr>
            <a:lvl5pPr marL="1641165" indent="0">
              <a:buNone/>
              <a:defRPr sz="1300"/>
            </a:lvl5pPr>
            <a:lvl6pPr marL="2051456" indent="0">
              <a:buNone/>
              <a:defRPr sz="1300"/>
            </a:lvl6pPr>
            <a:lvl7pPr marL="2461748" indent="0">
              <a:buNone/>
              <a:defRPr sz="1300"/>
            </a:lvl7pPr>
            <a:lvl8pPr marL="2872039" indent="0">
              <a:buNone/>
              <a:defRPr sz="1300"/>
            </a:lvl8pPr>
            <a:lvl9pPr marL="3282330" indent="0">
              <a:buNone/>
              <a:defRPr sz="13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E97D8AF-6C2E-4431-A4C9-52C62FC0625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52444" y="2339229"/>
            <a:ext cx="3248602"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9591" y="2339229"/>
            <a:ext cx="3248603"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B2E0D8A-636F-472E-B5A3-1680006B2B2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89" y="274544"/>
            <a:ext cx="8229023" cy="16927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836788"/>
            <a:ext cx="4039465"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3"/>
            <a:ext cx="4039465"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3" y="1836788"/>
            <a:ext cx="4040909"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3" y="2175343"/>
            <a:ext cx="4040909"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602FB6-5864-4C18-8E80-30812A3CA14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86E37-13B9-4649-B391-039E94BBC64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B649CCD-6B46-44F8-9099-409D14B6FBF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89" y="881756"/>
            <a:ext cx="3007591" cy="55399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1723549"/>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89" y="1435755"/>
            <a:ext cx="3007591"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57C3D28-C5E1-4CFA-9BD9-AA6B3930648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2" y="5090619"/>
            <a:ext cx="5486977" cy="2769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2" y="612122"/>
            <a:ext cx="5486977" cy="446276"/>
          </a:xfrm>
        </p:spPr>
        <p:txBody>
          <a:bodyPr/>
          <a:lstStyle>
            <a:lvl1pPr marL="0" indent="0">
              <a:buNone/>
              <a:defRPr sz="2900"/>
            </a:lvl1pPr>
            <a:lvl2pPr marL="410291" indent="0">
              <a:buNone/>
              <a:defRPr sz="2500"/>
            </a:lvl2pPr>
            <a:lvl3pPr marL="820583" indent="0">
              <a:buNone/>
              <a:defRPr sz="2200"/>
            </a:lvl3pPr>
            <a:lvl4pPr marL="1230874" indent="0">
              <a:buNone/>
              <a:defRPr sz="1800"/>
            </a:lvl4pPr>
            <a:lvl5pPr marL="1641165" indent="0">
              <a:buNone/>
              <a:defRPr sz="1800"/>
            </a:lvl5pPr>
            <a:lvl6pPr marL="2051456" indent="0">
              <a:buNone/>
              <a:defRPr sz="1800"/>
            </a:lvl6pPr>
            <a:lvl7pPr marL="2461748" indent="0">
              <a:buNone/>
              <a:defRPr sz="1800"/>
            </a:lvl7pPr>
            <a:lvl8pPr marL="2872039" indent="0">
              <a:buNone/>
              <a:defRPr sz="1800"/>
            </a:lvl8pPr>
            <a:lvl9pPr marL="3282330" indent="0">
              <a:buNone/>
              <a:defRPr sz="1800"/>
            </a:lvl9pPr>
          </a:lstStyle>
          <a:p>
            <a:endParaRPr lang="en-US"/>
          </a:p>
        </p:txBody>
      </p:sp>
      <p:sp>
        <p:nvSpPr>
          <p:cNvPr id="4" name="Text Placeholder 3"/>
          <p:cNvSpPr>
            <a:spLocks noGrp="1"/>
          </p:cNvSpPr>
          <p:nvPr>
            <p:ph type="body" sz="half" idx="2"/>
          </p:nvPr>
        </p:nvSpPr>
        <p:spPr>
          <a:xfrm>
            <a:off x="1792432" y="5367618"/>
            <a:ext cx="5486977"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203D0AF-07E2-4236-A5AC-E6EC6BF247A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426146" y="2339229"/>
            <a:ext cx="1862048" cy="8463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496618-9E4B-4F19-8C53-CE8B2776AE1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1083" y="1812552"/>
            <a:ext cx="338554" cy="133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77213" y="1812552"/>
            <a:ext cx="1015663" cy="133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8501FFA-6AC8-4DC7-9FA1-FB80E4D2AC5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ags" Target="../tags/tag5.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83"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auto">
          <a:xfrm>
            <a:off x="179388" y="0"/>
            <a:ext cx="83058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455613" y="1219200"/>
            <a:ext cx="8229600" cy="5181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1"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12"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13"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smtClean="0">
                <a:solidFill>
                  <a:schemeClr val="accent2"/>
                </a:solidFill>
                <a:latin typeface="Arial" charset="0"/>
                <a:cs typeface="Arial" charset="0"/>
              </a:rPr>
              <a:t>Doig / Van Mieghem</a:t>
            </a:r>
            <a:endParaRPr lang="en-US" sz="800" b="0" dirty="0">
              <a:solidFill>
                <a:schemeClr val="accent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spcBef>
          <a:spcPct val="0"/>
        </a:spcBef>
        <a:spcAft>
          <a:spcPct val="0"/>
        </a:spcAft>
        <a:defRPr sz="2800">
          <a:solidFill>
            <a:srgbClr val="000099"/>
          </a:solidFill>
          <a:latin typeface="+mj-lt"/>
          <a:ea typeface="ＭＳ Ｐゴシック" charset="-128"/>
          <a:cs typeface="ＭＳ Ｐゴシック" charset="-128"/>
        </a:defRPr>
      </a:lvl1pPr>
      <a:lvl2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5pPr>
      <a:lvl6pPr marL="457200" algn="l" rtl="0" fontAlgn="base">
        <a:spcBef>
          <a:spcPct val="0"/>
        </a:spcBef>
        <a:spcAft>
          <a:spcPct val="0"/>
        </a:spcAft>
        <a:defRPr sz="2800">
          <a:solidFill>
            <a:srgbClr val="000099"/>
          </a:solidFill>
          <a:latin typeface="Arial" charset="0"/>
        </a:defRPr>
      </a:lvl6pPr>
      <a:lvl7pPr marL="914400" algn="l" rtl="0" fontAlgn="base">
        <a:spcBef>
          <a:spcPct val="0"/>
        </a:spcBef>
        <a:spcAft>
          <a:spcPct val="0"/>
        </a:spcAft>
        <a:defRPr sz="2800">
          <a:solidFill>
            <a:srgbClr val="000099"/>
          </a:solidFill>
          <a:latin typeface="Arial" charset="0"/>
        </a:defRPr>
      </a:lvl7pPr>
      <a:lvl8pPr marL="1371600" algn="l" rtl="0" fontAlgn="base">
        <a:spcBef>
          <a:spcPct val="0"/>
        </a:spcBef>
        <a:spcAft>
          <a:spcPct val="0"/>
        </a:spcAft>
        <a:defRPr sz="2800">
          <a:solidFill>
            <a:srgbClr val="000099"/>
          </a:solidFill>
          <a:latin typeface="Arial" charset="0"/>
        </a:defRPr>
      </a:lvl8pPr>
      <a:lvl9pPr marL="1828800" algn="l"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SzPct val="90000"/>
        <a:buFont typeface="Wingdings" charset="2"/>
        <a:buChar char="§"/>
        <a:defRPr>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80000"/>
        <a:buFont typeface="Symbol" charset="2"/>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SzPct val="35000"/>
        <a:buFont typeface="Wingdings" charset="2"/>
        <a:buChar char="u"/>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128"/>
        </a:defRPr>
      </a:lvl5pPr>
      <a:lvl6pPr marL="2514600" indent="-228600" algn="l" rtl="0" fontAlgn="base">
        <a:spcBef>
          <a:spcPct val="20000"/>
        </a:spcBef>
        <a:spcAft>
          <a:spcPct val="0"/>
        </a:spcAft>
        <a:buChar char="»"/>
        <a:defRPr>
          <a:solidFill>
            <a:schemeClr val="tx1"/>
          </a:solidFill>
          <a:latin typeface="+mn-lt"/>
          <a:ea typeface="ＭＳ Ｐゴシック" charset="-128"/>
        </a:defRPr>
      </a:lvl6pPr>
      <a:lvl7pPr marL="2971800" indent="-228600" algn="l" rtl="0" fontAlgn="base">
        <a:spcBef>
          <a:spcPct val="20000"/>
        </a:spcBef>
        <a:spcAft>
          <a:spcPct val="0"/>
        </a:spcAft>
        <a:buChar char="»"/>
        <a:defRPr>
          <a:solidFill>
            <a:schemeClr val="tx1"/>
          </a:solidFill>
          <a:latin typeface="+mn-lt"/>
          <a:ea typeface="ＭＳ Ｐゴシック" charset="-128"/>
        </a:defRPr>
      </a:lvl7pPr>
      <a:lvl8pPr marL="3429000" indent="-228600" algn="l" rtl="0" fontAlgn="base">
        <a:spcBef>
          <a:spcPct val="20000"/>
        </a:spcBef>
        <a:spcAft>
          <a:spcPct val="0"/>
        </a:spcAft>
        <a:buChar char="»"/>
        <a:defRPr>
          <a:solidFill>
            <a:schemeClr val="tx1"/>
          </a:solidFill>
          <a:latin typeface="+mn-lt"/>
          <a:ea typeface="ＭＳ Ｐゴシック" charset="-128"/>
        </a:defRPr>
      </a:lvl8pPr>
      <a:lvl9pPr marL="3886200" indent="-228600" algn="l" rtl="0" fontAlgn="base">
        <a:spcBef>
          <a:spcPct val="20000"/>
        </a:spcBef>
        <a:spcAft>
          <a:spcPct val="0"/>
        </a:spcAft>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1652444" y="1812552"/>
            <a:ext cx="6637193"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1652444" y="2339229"/>
            <a:ext cx="6635750" cy="84638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custDataLst>
              <p:tags r:id="rId15"/>
            </p:custDataLst>
          </p:nvPr>
        </p:nvSpPr>
        <p:spPr bwMode="auto">
          <a:xfrm>
            <a:off x="6837795" y="6327122"/>
            <a:ext cx="1905000"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4608">
              <a:defRPr/>
            </a:lvl1pPr>
          </a:lstStyle>
          <a:p>
            <a:pPr eaLnBrk="0" hangingPunct="0"/>
            <a:fld id="{5CE6C125-E5CD-4078-9AA8-0D053A36B3F3}" type="slidenum">
              <a:rPr lang="en-US" sz="1100" b="0" smtClean="0">
                <a:solidFill>
                  <a:srgbClr val="000000"/>
                </a:solidFill>
                <a:latin typeface="Arial" charset="0"/>
              </a:rPr>
              <a:pPr eaLnBrk="0" hangingPunct="0"/>
              <a:t>‹#›</a:t>
            </a:fld>
            <a:endParaRPr lang="en-US" sz="1100" b="0" smtClean="0">
              <a:solidFill>
                <a:srgbClr val="000000"/>
              </a:solidFill>
              <a:latin typeface="Arial" charset="0"/>
            </a:endParaRPr>
          </a:p>
        </p:txBody>
      </p:sp>
      <p:grpSp>
        <p:nvGrpSpPr>
          <p:cNvPr id="2" name="McK Slide Elements"/>
          <p:cNvGrpSpPr>
            <a:grpSpLocks/>
          </p:cNvGrpSpPr>
          <p:nvPr/>
        </p:nvGrpSpPr>
        <p:grpSpPr bwMode="auto">
          <a:xfrm>
            <a:off x="1652443" y="1175217"/>
            <a:ext cx="6655955" cy="5177118"/>
            <a:chOff x="1145" y="839"/>
            <a:chExt cx="4612" cy="3696"/>
          </a:xfrm>
        </p:grpSpPr>
        <p:sp>
          <p:nvSpPr>
            <p:cNvPr id="1040" name="McK Measure" hidden="1"/>
            <p:cNvSpPr>
              <a:spLocks noChangeArrowheads="1"/>
            </p:cNvSpPr>
            <p:nvPr/>
          </p:nvSpPr>
          <p:spPr bwMode="auto">
            <a:xfrm>
              <a:off x="1145" y="1449"/>
              <a:ext cx="4612" cy="121"/>
            </a:xfrm>
            <a:prstGeom prst="rect">
              <a:avLst/>
            </a:prstGeom>
            <a:noFill/>
            <a:ln w="9525">
              <a:noFill/>
              <a:miter lim="800000"/>
              <a:headEnd/>
              <a:tailEnd/>
            </a:ln>
            <a:effectLst/>
          </p:spPr>
          <p:txBody>
            <a:bodyPr lIns="0" tIns="0" rIns="0" bIns="0">
              <a:spAutoFit/>
            </a:bodyPr>
            <a:lstStyle/>
            <a:p>
              <a:pPr eaLnBrk="0" hangingPunct="0"/>
              <a:r>
                <a:rPr lang="en-US" sz="1100" b="0" smtClean="0">
                  <a:solidFill>
                    <a:srgbClr val="000000"/>
                  </a:solidFill>
                  <a:latin typeface="Arial" charset="0"/>
                </a:rPr>
                <a:t>Unit of measure</a:t>
              </a:r>
            </a:p>
          </p:txBody>
        </p:sp>
        <p:sp>
          <p:nvSpPr>
            <p:cNvPr id="1041" name="McK Footnote" hidden="1"/>
            <p:cNvSpPr>
              <a:spLocks noChangeArrowheads="1"/>
            </p:cNvSpPr>
            <p:nvPr/>
          </p:nvSpPr>
          <p:spPr bwMode="auto">
            <a:xfrm>
              <a:off x="1145" y="4341"/>
              <a:ext cx="4608" cy="194"/>
            </a:xfrm>
            <a:prstGeom prst="rect">
              <a:avLst/>
            </a:prstGeom>
            <a:noFill/>
            <a:ln w="9525">
              <a:noFill/>
              <a:miter lim="800000"/>
              <a:headEnd/>
              <a:tailEnd/>
            </a:ln>
            <a:effectLst/>
          </p:spPr>
          <p:txBody>
            <a:bodyPr lIns="0" tIns="0" rIns="0" bIns="0" anchor="b">
              <a:spAutoFit/>
            </a:bodyPr>
            <a:lstStyle/>
            <a:p>
              <a:pPr marL="410291" indent="-410291" eaLnBrk="0" hangingPunct="0">
                <a:spcAft>
                  <a:spcPts val="202"/>
                </a:spcAft>
                <a:tabLst>
                  <a:tab pos="359005" algn="r"/>
                </a:tabLst>
              </a:pPr>
              <a:r>
                <a:rPr lang="en-US" sz="800" b="0" smtClean="0">
                  <a:solidFill>
                    <a:srgbClr val="000000"/>
                  </a:solidFill>
                  <a:latin typeface="Arial" charset="0"/>
                </a:rPr>
                <a:t>	*	Footnote</a:t>
              </a:r>
            </a:p>
            <a:p>
              <a:pPr marL="410291" indent="-410291" eaLnBrk="0" hangingPunct="0">
                <a:tabLst>
                  <a:tab pos="359005" algn="r"/>
                </a:tabLst>
              </a:pPr>
              <a:r>
                <a:rPr lang="en-US" sz="800" b="0" smtClean="0">
                  <a:solidFill>
                    <a:srgbClr val="000000"/>
                  </a:solidFill>
                  <a:latin typeface="Arial" charset="0"/>
                </a:rPr>
                <a:t>	Source:	Sources</a:t>
              </a:r>
            </a:p>
          </p:txBody>
        </p:sp>
        <p:sp>
          <p:nvSpPr>
            <p:cNvPr id="1042" name="McK Message" hidden="1"/>
            <p:cNvSpPr>
              <a:spLocks noChangeArrowheads="1"/>
            </p:cNvSpPr>
            <p:nvPr/>
          </p:nvSpPr>
          <p:spPr bwMode="auto">
            <a:xfrm>
              <a:off x="1145" y="839"/>
              <a:ext cx="4609" cy="143"/>
            </a:xfrm>
            <a:prstGeom prst="rect">
              <a:avLst/>
            </a:prstGeom>
            <a:noFill/>
            <a:ln w="9525">
              <a:noFill/>
              <a:miter lim="800000"/>
              <a:headEnd/>
              <a:tailEnd/>
            </a:ln>
            <a:effectLst/>
          </p:spPr>
          <p:txBody>
            <a:bodyPr lIns="0" tIns="0" rIns="0" bIns="0">
              <a:spAutoFit/>
            </a:bodyPr>
            <a:lstStyle/>
            <a:p>
              <a:pPr eaLnBrk="0" hangingPunct="0"/>
              <a:r>
                <a:rPr lang="en-US" sz="1300" smtClean="0">
                  <a:solidFill>
                    <a:srgbClr val="000000"/>
                  </a:solidFill>
                  <a:latin typeface="Arial" charset="0"/>
                </a:rPr>
                <a:t>Message</a:t>
              </a:r>
            </a:p>
          </p:txBody>
        </p:sp>
      </p:gr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dt="0"/>
  <p:txStyles>
    <p:titleStyle>
      <a:lvl1pPr algn="l" defTabSz="914608" rtl="0" eaLnBrk="0" fontAlgn="base" hangingPunct="0">
        <a:spcBef>
          <a:spcPct val="0"/>
        </a:spcBef>
        <a:spcAft>
          <a:spcPct val="0"/>
        </a:spcAft>
        <a:defRPr sz="1100" b="1">
          <a:solidFill>
            <a:schemeClr val="tx2"/>
          </a:solidFill>
          <a:latin typeface="+mj-lt"/>
          <a:ea typeface="+mj-ea"/>
          <a:cs typeface="+mj-cs"/>
        </a:defRPr>
      </a:lvl1pPr>
      <a:lvl2pPr algn="l" defTabSz="914608" rtl="0" eaLnBrk="0" fontAlgn="base" hangingPunct="0">
        <a:spcBef>
          <a:spcPct val="0"/>
        </a:spcBef>
        <a:spcAft>
          <a:spcPct val="0"/>
        </a:spcAft>
        <a:defRPr sz="1100" b="1">
          <a:solidFill>
            <a:schemeClr val="tx2"/>
          </a:solidFill>
          <a:latin typeface="Arial" charset="0"/>
        </a:defRPr>
      </a:lvl2pPr>
      <a:lvl3pPr algn="l" defTabSz="914608" rtl="0" eaLnBrk="0" fontAlgn="base" hangingPunct="0">
        <a:spcBef>
          <a:spcPct val="0"/>
        </a:spcBef>
        <a:spcAft>
          <a:spcPct val="0"/>
        </a:spcAft>
        <a:defRPr sz="1100" b="1">
          <a:solidFill>
            <a:schemeClr val="tx2"/>
          </a:solidFill>
          <a:latin typeface="Arial" charset="0"/>
        </a:defRPr>
      </a:lvl3pPr>
      <a:lvl4pPr algn="l" defTabSz="914608" rtl="0" eaLnBrk="0" fontAlgn="base" hangingPunct="0">
        <a:spcBef>
          <a:spcPct val="0"/>
        </a:spcBef>
        <a:spcAft>
          <a:spcPct val="0"/>
        </a:spcAft>
        <a:defRPr sz="1100" b="1">
          <a:solidFill>
            <a:schemeClr val="tx2"/>
          </a:solidFill>
          <a:latin typeface="Arial" charset="0"/>
        </a:defRPr>
      </a:lvl4pPr>
      <a:lvl5pPr algn="l" defTabSz="914608" rtl="0" eaLnBrk="0" fontAlgn="base" hangingPunct="0">
        <a:spcBef>
          <a:spcPct val="0"/>
        </a:spcBef>
        <a:spcAft>
          <a:spcPct val="0"/>
        </a:spcAft>
        <a:defRPr sz="1100" b="1">
          <a:solidFill>
            <a:schemeClr val="tx2"/>
          </a:solidFill>
          <a:latin typeface="Arial" charset="0"/>
        </a:defRPr>
      </a:lvl5pPr>
      <a:lvl6pPr marL="410291" algn="l" defTabSz="914608" rtl="0" eaLnBrk="0" fontAlgn="base" hangingPunct="0">
        <a:spcBef>
          <a:spcPct val="0"/>
        </a:spcBef>
        <a:spcAft>
          <a:spcPct val="0"/>
        </a:spcAft>
        <a:defRPr sz="1100" b="1">
          <a:solidFill>
            <a:schemeClr val="tx2"/>
          </a:solidFill>
          <a:latin typeface="Arial" charset="0"/>
        </a:defRPr>
      </a:lvl6pPr>
      <a:lvl7pPr marL="820583" algn="l" defTabSz="914608" rtl="0" eaLnBrk="0" fontAlgn="base" hangingPunct="0">
        <a:spcBef>
          <a:spcPct val="0"/>
        </a:spcBef>
        <a:spcAft>
          <a:spcPct val="0"/>
        </a:spcAft>
        <a:defRPr sz="1100" b="1">
          <a:solidFill>
            <a:schemeClr val="tx2"/>
          </a:solidFill>
          <a:latin typeface="Arial" charset="0"/>
        </a:defRPr>
      </a:lvl7pPr>
      <a:lvl8pPr marL="1230874" algn="l" defTabSz="914608" rtl="0" eaLnBrk="0" fontAlgn="base" hangingPunct="0">
        <a:spcBef>
          <a:spcPct val="0"/>
        </a:spcBef>
        <a:spcAft>
          <a:spcPct val="0"/>
        </a:spcAft>
        <a:defRPr sz="1100" b="1">
          <a:solidFill>
            <a:schemeClr val="tx2"/>
          </a:solidFill>
          <a:latin typeface="Arial" charset="0"/>
        </a:defRPr>
      </a:lvl8pPr>
      <a:lvl9pPr marL="1641165" algn="l" defTabSz="914608" rtl="0" eaLnBrk="0" fontAlgn="base" hangingPunct="0">
        <a:spcBef>
          <a:spcPct val="0"/>
        </a:spcBef>
        <a:spcAft>
          <a:spcPct val="0"/>
        </a:spcAft>
        <a:defRPr sz="1100" b="1">
          <a:solidFill>
            <a:schemeClr val="tx2"/>
          </a:solidFill>
          <a:latin typeface="Arial" charset="0"/>
        </a:defRPr>
      </a:lvl9pPr>
    </p:titleStyle>
    <p:bodyStyle>
      <a:lvl1pPr algn="l" defTabSz="914608" rtl="0" eaLnBrk="0" fontAlgn="base" hangingPunct="0">
        <a:spcBef>
          <a:spcPct val="0"/>
        </a:spcBef>
        <a:spcAft>
          <a:spcPct val="0"/>
        </a:spcAft>
        <a:defRPr sz="1100">
          <a:solidFill>
            <a:schemeClr val="tx1"/>
          </a:solidFill>
          <a:latin typeface="+mn-lt"/>
          <a:ea typeface="+mn-ea"/>
          <a:cs typeface="+mn-cs"/>
        </a:defRPr>
      </a:lvl1pPr>
      <a:lvl2pPr marL="102573" indent="-101149" algn="l" defTabSz="914608" rtl="0" eaLnBrk="0" fontAlgn="base" hangingPunct="0">
        <a:spcBef>
          <a:spcPct val="0"/>
        </a:spcBef>
        <a:spcAft>
          <a:spcPct val="0"/>
        </a:spcAft>
        <a:buChar char="•"/>
        <a:defRPr sz="1100">
          <a:solidFill>
            <a:schemeClr val="tx1"/>
          </a:solidFill>
          <a:latin typeface="+mn-lt"/>
        </a:defRPr>
      </a:lvl2pPr>
      <a:lvl3pPr marL="205146" indent="-101149" algn="l" defTabSz="914608" rtl="0" eaLnBrk="0" fontAlgn="base" hangingPunct="0">
        <a:spcBef>
          <a:spcPct val="0"/>
        </a:spcBef>
        <a:spcAft>
          <a:spcPct val="0"/>
        </a:spcAft>
        <a:buChar char="–"/>
        <a:defRPr sz="1100">
          <a:solidFill>
            <a:schemeClr val="tx1"/>
          </a:solidFill>
          <a:latin typeface="+mn-lt"/>
        </a:defRPr>
      </a:lvl3pPr>
      <a:lvl4pPr marL="307718" indent="-101149" algn="l" defTabSz="914608" rtl="0" eaLnBrk="0" fontAlgn="base" hangingPunct="0">
        <a:spcBef>
          <a:spcPct val="0"/>
        </a:spcBef>
        <a:spcAft>
          <a:spcPct val="0"/>
        </a:spcAft>
        <a:buChar char="·"/>
        <a:defRPr sz="1100">
          <a:solidFill>
            <a:schemeClr val="tx1"/>
          </a:solidFill>
          <a:latin typeface="+mn-lt"/>
        </a:defRPr>
      </a:lvl4pPr>
      <a:lvl5pPr marL="410291" indent="-95450" algn="l" defTabSz="914608" rtl="0" eaLnBrk="0" fontAlgn="base" hangingPunct="0">
        <a:spcBef>
          <a:spcPct val="0"/>
        </a:spcBef>
        <a:spcAft>
          <a:spcPct val="0"/>
        </a:spcAft>
        <a:defRPr sz="1100">
          <a:solidFill>
            <a:schemeClr val="tx1"/>
          </a:solidFill>
          <a:latin typeface="+mn-lt"/>
        </a:defRPr>
      </a:lvl5pPr>
      <a:lvl6pPr marL="820583" indent="-95450" algn="l" defTabSz="914608" rtl="0" eaLnBrk="0" fontAlgn="base" hangingPunct="0">
        <a:spcBef>
          <a:spcPct val="0"/>
        </a:spcBef>
        <a:spcAft>
          <a:spcPct val="0"/>
        </a:spcAft>
        <a:defRPr sz="1100">
          <a:solidFill>
            <a:schemeClr val="tx1"/>
          </a:solidFill>
          <a:latin typeface="+mn-lt"/>
        </a:defRPr>
      </a:lvl6pPr>
      <a:lvl7pPr marL="1230874" indent="-95450" algn="l" defTabSz="914608" rtl="0" eaLnBrk="0" fontAlgn="base" hangingPunct="0">
        <a:spcBef>
          <a:spcPct val="0"/>
        </a:spcBef>
        <a:spcAft>
          <a:spcPct val="0"/>
        </a:spcAft>
        <a:defRPr sz="1100">
          <a:solidFill>
            <a:schemeClr val="tx1"/>
          </a:solidFill>
          <a:latin typeface="+mn-lt"/>
        </a:defRPr>
      </a:lvl7pPr>
      <a:lvl8pPr marL="1641165" indent="-95450" algn="l" defTabSz="914608" rtl="0" eaLnBrk="0" fontAlgn="base" hangingPunct="0">
        <a:spcBef>
          <a:spcPct val="0"/>
        </a:spcBef>
        <a:spcAft>
          <a:spcPct val="0"/>
        </a:spcAft>
        <a:defRPr sz="1100">
          <a:solidFill>
            <a:schemeClr val="tx1"/>
          </a:solidFill>
          <a:latin typeface="+mn-lt"/>
        </a:defRPr>
      </a:lvl8pPr>
      <a:lvl9pPr marL="2051456" indent="-95450" algn="l" defTabSz="914608" rtl="0" eaLnBrk="0" fontAlgn="base" hangingPunct="0">
        <a:spcBef>
          <a:spcPct val="0"/>
        </a:spcBef>
        <a:spcAft>
          <a:spcPct val="0"/>
        </a:spcAft>
        <a:defRPr sz="11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1.xml"/><Relationship Id="rId5" Type="http://schemas.openxmlformats.org/officeDocument/2006/relationships/image" Target="../media/image12.wmf"/><Relationship Id="rId4" Type="http://schemas.openxmlformats.org/officeDocument/2006/relationships/image" Target="../media/image11.w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oleObject" Target="../embeddings/Microsoft_Office_Word_97_-_2003_Document1.doc"/><Relationship Id="rId2" Type="http://schemas.openxmlformats.org/officeDocument/2006/relationships/tags" Target="../tags/tag12.xml"/><Relationship Id="rId1" Type="http://schemas.openxmlformats.org/officeDocument/2006/relationships/vmlDrawing" Target="../drawings/vmlDrawing3.vml"/><Relationship Id="rId6" Type="http://schemas.openxmlformats.org/officeDocument/2006/relationships/image" Target="../media/image14.jpeg"/><Relationship Id="rId5" Type="http://schemas.openxmlformats.org/officeDocument/2006/relationships/hyperlink" Target="http://www.bose.com/home_audio/music_speakers/301/" TargetMode="External"/><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vmlDrawing" Target="../drawings/vmlDrawing4.vml"/><Relationship Id="rId6" Type="http://schemas.openxmlformats.org/officeDocument/2006/relationships/oleObject" Target="../embeddings/Microsoft_Office_Excel_97-2003_Worksheet3.xls"/><Relationship Id="rId5" Type="http://schemas.openxmlformats.org/officeDocument/2006/relationships/oleObject" Target="../embeddings/Microsoft_Office_Excel_97-2003_Worksheet2.xls"/><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18.wmf"/><Relationship Id="rId5" Type="http://schemas.openxmlformats.org/officeDocument/2006/relationships/image" Target="../media/image11.wmf"/><Relationship Id="rId4" Type="http://schemas.openxmlformats.org/officeDocument/2006/relationships/image" Target="../media/image17.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5.xml"/><Relationship Id="rId1" Type="http://schemas.openxmlformats.org/officeDocument/2006/relationships/tags" Target="../tags/tag2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22.xml"/></Relationships>
</file>

<file path=ppt/slides/_rels/slide37.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notesSlide" Target="../notesSlides/notesSlide35.xml"/><Relationship Id="rId3" Type="http://schemas.openxmlformats.org/officeDocument/2006/relationships/tags" Target="../tags/tag25.xml"/><Relationship Id="rId21" Type="http://schemas.openxmlformats.org/officeDocument/2006/relationships/tags" Target="../tags/tag43.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slideLayout" Target="../slideLayouts/slideLayout16.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10" Type="http://schemas.openxmlformats.org/officeDocument/2006/relationships/tags" Target="../tags/tag32.xml"/><Relationship Id="rId19" Type="http://schemas.openxmlformats.org/officeDocument/2006/relationships/tags" Target="../tags/tag41.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s>
</file>

<file path=ppt/slides/_rels/slide38.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notesSlide" Target="../notesSlides/notesSlide36.xml"/><Relationship Id="rId3" Type="http://schemas.openxmlformats.org/officeDocument/2006/relationships/tags" Target="../tags/tag48.xml"/><Relationship Id="rId21" Type="http://schemas.openxmlformats.org/officeDocument/2006/relationships/tags" Target="../tags/tag66.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slideLayout" Target="../slideLayouts/slideLayout16.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29" Type="http://schemas.openxmlformats.org/officeDocument/2006/relationships/oleObject" Target="../embeddings/oleObject4.bin"/><Relationship Id="rId1" Type="http://schemas.openxmlformats.org/officeDocument/2006/relationships/vmlDrawing" Target="../drawings/vmlDrawing5.v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28" Type="http://schemas.openxmlformats.org/officeDocument/2006/relationships/oleObject" Target="../embeddings/oleObject3.bin"/><Relationship Id="rId10" Type="http://schemas.openxmlformats.org/officeDocument/2006/relationships/tags" Target="../tags/tag55.xml"/><Relationship Id="rId19" Type="http://schemas.openxmlformats.org/officeDocument/2006/relationships/tags" Target="../tags/tag64.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 Id="rId27" Type="http://schemas.openxmlformats.org/officeDocument/2006/relationships/image" Target="../media/image25.wmf"/><Relationship Id="rId30" Type="http://schemas.openxmlformats.org/officeDocument/2006/relationships/oleObject" Target="../embeddings/oleObject5.bin"/></Relationships>
</file>

<file path=ppt/slides/_rels/slide39.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oleObject" Target="../embeddings/oleObject6.bin"/><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notesSlide" Target="../notesSlides/notesSlide37.xml"/><Relationship Id="rId2" Type="http://schemas.openxmlformats.org/officeDocument/2006/relationships/tags" Target="../tags/tag70.xml"/><Relationship Id="rId16" Type="http://schemas.openxmlformats.org/officeDocument/2006/relationships/slideLayout" Target="../slideLayouts/slideLayout16.xml"/><Relationship Id="rId1" Type="http://schemas.openxmlformats.org/officeDocument/2006/relationships/vmlDrawing" Target="../drawings/vmlDrawing6.v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5" Type="http://schemas.openxmlformats.org/officeDocument/2006/relationships/tags" Target="../tags/tag8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6.xml"/><Relationship Id="rId1" Type="http://schemas.openxmlformats.org/officeDocument/2006/relationships/tags" Target="../tags/tag84.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5.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notesSlide" Target="../notesSlides/notesSlide4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0.xml"/><Relationship Id="rId1" Type="http://schemas.openxmlformats.org/officeDocument/2006/relationships/vmlDrawing" Target="../drawings/vmlDrawing8.vml"/><Relationship Id="rId4" Type="http://schemas.openxmlformats.org/officeDocument/2006/relationships/oleObject" Target="../embeddings/Microsoft_Office_Word_97_-_2003_Document4.doc"/></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notesSlide" Target="../notesSlides/notesSlide4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oleObject" Target="../embeddings/oleObject9.bin"/><Relationship Id="rId2" Type="http://schemas.openxmlformats.org/officeDocument/2006/relationships/tags" Target="../tags/tag90.xml"/><Relationship Id="rId16" Type="http://schemas.openxmlformats.org/officeDocument/2006/relationships/oleObject" Target="../embeddings/oleObject8.bin"/><Relationship Id="rId1" Type="http://schemas.openxmlformats.org/officeDocument/2006/relationships/vmlDrawing" Target="../drawings/vmlDrawing9.vml"/><Relationship Id="rId6" Type="http://schemas.openxmlformats.org/officeDocument/2006/relationships/tags" Target="../tags/tag94.xml"/><Relationship Id="rId11" Type="http://schemas.openxmlformats.org/officeDocument/2006/relationships/tags" Target="../tags/tag99.xml"/><Relationship Id="rId5" Type="http://schemas.openxmlformats.org/officeDocument/2006/relationships/tags" Target="../tags/tag93.xml"/><Relationship Id="rId15" Type="http://schemas.openxmlformats.org/officeDocument/2006/relationships/notesSlide" Target="../notesSlides/notesSlide49.xml"/><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18" Type="http://schemas.openxmlformats.org/officeDocument/2006/relationships/tags" Target="../tags/tag118.xml"/><Relationship Id="rId26" Type="http://schemas.openxmlformats.org/officeDocument/2006/relationships/tags" Target="../tags/tag126.xml"/><Relationship Id="rId3" Type="http://schemas.openxmlformats.org/officeDocument/2006/relationships/tags" Target="../tags/tag103.xml"/><Relationship Id="rId21" Type="http://schemas.openxmlformats.org/officeDocument/2006/relationships/tags" Target="../tags/tag121.xml"/><Relationship Id="rId34" Type="http://schemas.openxmlformats.org/officeDocument/2006/relationships/slideLayout" Target="../slideLayouts/slideLayout16.xml"/><Relationship Id="rId7" Type="http://schemas.openxmlformats.org/officeDocument/2006/relationships/tags" Target="../tags/tag107.xml"/><Relationship Id="rId12" Type="http://schemas.openxmlformats.org/officeDocument/2006/relationships/tags" Target="../tags/tag112.xml"/><Relationship Id="rId17" Type="http://schemas.openxmlformats.org/officeDocument/2006/relationships/tags" Target="../tags/tag117.xml"/><Relationship Id="rId25" Type="http://schemas.openxmlformats.org/officeDocument/2006/relationships/tags" Target="../tags/tag125.xml"/><Relationship Id="rId33" Type="http://schemas.openxmlformats.org/officeDocument/2006/relationships/tags" Target="../tags/tag133.xml"/><Relationship Id="rId2" Type="http://schemas.openxmlformats.org/officeDocument/2006/relationships/tags" Target="../tags/tag102.xml"/><Relationship Id="rId16" Type="http://schemas.openxmlformats.org/officeDocument/2006/relationships/tags" Target="../tags/tag116.xml"/><Relationship Id="rId20" Type="http://schemas.openxmlformats.org/officeDocument/2006/relationships/tags" Target="../tags/tag120.xml"/><Relationship Id="rId29" Type="http://schemas.openxmlformats.org/officeDocument/2006/relationships/tags" Target="../tags/tag129.xml"/><Relationship Id="rId1" Type="http://schemas.openxmlformats.org/officeDocument/2006/relationships/vmlDrawing" Target="../drawings/vmlDrawing10.vml"/><Relationship Id="rId6" Type="http://schemas.openxmlformats.org/officeDocument/2006/relationships/tags" Target="../tags/tag106.xml"/><Relationship Id="rId11" Type="http://schemas.openxmlformats.org/officeDocument/2006/relationships/tags" Target="../tags/tag111.xml"/><Relationship Id="rId24" Type="http://schemas.openxmlformats.org/officeDocument/2006/relationships/tags" Target="../tags/tag124.xml"/><Relationship Id="rId32" Type="http://schemas.openxmlformats.org/officeDocument/2006/relationships/tags" Target="../tags/tag132.xml"/><Relationship Id="rId5" Type="http://schemas.openxmlformats.org/officeDocument/2006/relationships/tags" Target="../tags/tag105.xml"/><Relationship Id="rId15" Type="http://schemas.openxmlformats.org/officeDocument/2006/relationships/tags" Target="../tags/tag115.xml"/><Relationship Id="rId23" Type="http://schemas.openxmlformats.org/officeDocument/2006/relationships/tags" Target="../tags/tag123.xml"/><Relationship Id="rId28" Type="http://schemas.openxmlformats.org/officeDocument/2006/relationships/tags" Target="../tags/tag128.xml"/><Relationship Id="rId36" Type="http://schemas.openxmlformats.org/officeDocument/2006/relationships/oleObject" Target="../embeddings/oleObject10.bin"/><Relationship Id="rId10" Type="http://schemas.openxmlformats.org/officeDocument/2006/relationships/tags" Target="../tags/tag110.xml"/><Relationship Id="rId19" Type="http://schemas.openxmlformats.org/officeDocument/2006/relationships/tags" Target="../tags/tag119.xml"/><Relationship Id="rId31" Type="http://schemas.openxmlformats.org/officeDocument/2006/relationships/tags" Target="../tags/tag131.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 Id="rId22" Type="http://schemas.openxmlformats.org/officeDocument/2006/relationships/tags" Target="../tags/tag122.xml"/><Relationship Id="rId27" Type="http://schemas.openxmlformats.org/officeDocument/2006/relationships/tags" Target="../tags/tag127.xml"/><Relationship Id="rId30" Type="http://schemas.openxmlformats.org/officeDocument/2006/relationships/tags" Target="../tags/tag130.xml"/><Relationship Id="rId35"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1.xml"/><Relationship Id="rId3" Type="http://schemas.openxmlformats.org/officeDocument/2006/relationships/tags" Target="../tags/tag136.xml"/><Relationship Id="rId7" Type="http://schemas.openxmlformats.org/officeDocument/2006/relationships/slideLayout" Target="../slideLayouts/slideLayout16.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s>
</file>

<file path=ppt/slides/_rels/slide57.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notesSlide" Target="../notesSlides/notesSlide52.xml"/><Relationship Id="rId4"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2.xml"/><Relationship Id="rId1" Type="http://schemas.openxmlformats.org/officeDocument/2006/relationships/vmlDrawing" Target="../drawings/vmlDrawing11.vml"/><Relationship Id="rId5" Type="http://schemas.openxmlformats.org/officeDocument/2006/relationships/image" Target="../media/image33.wmf"/><Relationship Id="rId4" Type="http://schemas.openxmlformats.org/officeDocument/2006/relationships/oleObject" Target="../embeddings/oleObject11.bin"/></Relationships>
</file>

<file path=ppt/slides/_rels/slide59.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tags" Target="../tags/tag159.xml"/><Relationship Id="rId3" Type="http://schemas.openxmlformats.org/officeDocument/2006/relationships/tags" Target="../tags/tag144.xml"/><Relationship Id="rId21" Type="http://schemas.openxmlformats.org/officeDocument/2006/relationships/oleObject" Target="../embeddings/Microsoft_Office_Word_97_-_2003_Document5.doc"/><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notesSlide" Target="../notesSlides/notesSlide54.xml"/><Relationship Id="rId1" Type="http://schemas.openxmlformats.org/officeDocument/2006/relationships/vmlDrawing" Target="../drawings/vmlDrawing12.v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tags" Target="../tags/tag156.xml"/><Relationship Id="rId10" Type="http://schemas.openxmlformats.org/officeDocument/2006/relationships/tags" Target="../tags/tag151.xml"/><Relationship Id="rId19" Type="http://schemas.openxmlformats.org/officeDocument/2006/relationships/slideLayout" Target="../slideLayouts/slideLayout32.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2.xml"/><Relationship Id="rId1" Type="http://schemas.openxmlformats.org/officeDocument/2006/relationships/vmlDrawing" Target="../drawings/vmlDrawing13.vml"/><Relationship Id="rId4" Type="http://schemas.openxmlformats.org/officeDocument/2006/relationships/oleObject" Target="../embeddings/oleObject12.bin"/></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2.xml"/><Relationship Id="rId1" Type="http://schemas.openxmlformats.org/officeDocument/2006/relationships/vmlDrawing" Target="../drawings/vmlDrawing14.vml"/><Relationship Id="rId4"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a:t>
            </a:r>
          </a:p>
          <a:p>
            <a:pPr marL="800100" lvl="1" indent="-342900" eaLnBrk="1" hangingPunct="1">
              <a:buClr>
                <a:srgbClr val="FF3300"/>
              </a:buClr>
              <a:buFont typeface="+mj-lt"/>
              <a:buAutoNum type="arabicPeriod"/>
            </a:pPr>
            <a:r>
              <a:rPr lang="en-US" dirty="0" smtClean="0">
                <a:solidFill>
                  <a:schemeClr val="bg1"/>
                </a:solidFill>
              </a:rPr>
              <a:t>structured contracts</a:t>
            </a:r>
          </a:p>
          <a:p>
            <a:pPr marL="800100" lvl="1" indent="-342900" eaLnBrk="1" hangingPunct="1">
              <a:buClr>
                <a:srgbClr val="FF3300"/>
              </a:buClr>
              <a:buFont typeface="+mj-lt"/>
              <a:buAutoNum type="arabicPeriod"/>
            </a:pPr>
            <a:r>
              <a:rPr lang="en-US" dirty="0" smtClean="0">
                <a:solidFill>
                  <a:schemeClr val="bg1"/>
                </a:solidFill>
              </a:rPr>
              <a:t>multi-sourcing</a:t>
            </a:r>
          </a:p>
          <a:p>
            <a:pPr eaLnBrk="1" hangingPunct="1">
              <a:buClr>
                <a:srgbClr val="FF3300"/>
              </a:buClr>
            </a:pPr>
            <a:r>
              <a:rPr lang="en-US" dirty="0" smtClean="0">
                <a:solidFill>
                  <a:schemeClr val="bg1"/>
                </a:solidFill>
              </a:rPr>
              <a:t>Diagnosing a sourcing opportunity</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p>
          <a:p>
            <a:pPr lvl="3" eaLnBrk="1" hangingPunct="1">
              <a:buClr>
                <a:srgbClr val="FF3300"/>
              </a:buClr>
            </a:pPr>
            <a:r>
              <a:rPr lang="en-US" i="1" dirty="0" smtClean="0">
                <a:solidFill>
                  <a:schemeClr val="bg1"/>
                </a:solidFill>
              </a:rPr>
              <a:t>Bose301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4673" name="Picture 1"/>
          <p:cNvPicPr>
            <a:picLocks noChangeAspect="1" noChangeArrowheads="1"/>
          </p:cNvPicPr>
          <p:nvPr/>
        </p:nvPicPr>
        <p:blipFill>
          <a:blip r:embed="rId3" cstate="print"/>
          <a:srcRect/>
          <a:stretch>
            <a:fillRect/>
          </a:stretch>
        </p:blipFill>
        <p:spPr bwMode="auto">
          <a:xfrm>
            <a:off x="401782" y="1828002"/>
            <a:ext cx="8340438" cy="32019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2625" name="Picture 1"/>
          <p:cNvPicPr>
            <a:picLocks noChangeAspect="1" noChangeArrowheads="1"/>
          </p:cNvPicPr>
          <p:nvPr/>
        </p:nvPicPr>
        <p:blipFill>
          <a:blip r:embed="rId3" cstate="print"/>
          <a:srcRect/>
          <a:stretch>
            <a:fillRect/>
          </a:stretch>
        </p:blipFill>
        <p:spPr bwMode="auto">
          <a:xfrm>
            <a:off x="914400" y="1469103"/>
            <a:ext cx="7315200" cy="4501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0577" name="Picture 1"/>
          <p:cNvPicPr>
            <a:picLocks noChangeAspect="1" noChangeArrowheads="1"/>
          </p:cNvPicPr>
          <p:nvPr/>
        </p:nvPicPr>
        <p:blipFill>
          <a:blip r:embed="rId3" cstate="print"/>
          <a:srcRect/>
          <a:stretch>
            <a:fillRect/>
          </a:stretch>
        </p:blipFill>
        <p:spPr bwMode="auto">
          <a:xfrm>
            <a:off x="769155" y="2147455"/>
            <a:ext cx="7605690" cy="25630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Total Cost of Ownership</a:t>
            </a:r>
          </a:p>
        </p:txBody>
      </p:sp>
      <p:pic>
        <p:nvPicPr>
          <p:cNvPr id="278529" name="Picture 1"/>
          <p:cNvPicPr>
            <a:picLocks noChangeAspect="1" noChangeArrowheads="1"/>
          </p:cNvPicPr>
          <p:nvPr/>
        </p:nvPicPr>
        <p:blipFill>
          <a:blip r:embed="rId3" cstate="print"/>
          <a:srcRect/>
          <a:stretch>
            <a:fillRect/>
          </a:stretch>
        </p:blipFill>
        <p:spPr bwMode="auto">
          <a:xfrm>
            <a:off x="210053" y="1863110"/>
            <a:ext cx="8788474" cy="3789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Improvements</a:t>
            </a:r>
          </a:p>
        </p:txBody>
      </p:sp>
      <p:pic>
        <p:nvPicPr>
          <p:cNvPr id="276481" name="Picture 1"/>
          <p:cNvPicPr>
            <a:picLocks noChangeAspect="1" noChangeArrowheads="1"/>
          </p:cNvPicPr>
          <p:nvPr/>
        </p:nvPicPr>
        <p:blipFill>
          <a:blip r:embed="rId3" cstate="print"/>
          <a:srcRect/>
          <a:stretch>
            <a:fillRect/>
          </a:stretch>
        </p:blipFill>
        <p:spPr bwMode="auto">
          <a:xfrm>
            <a:off x="214746" y="1147765"/>
            <a:ext cx="4862946" cy="3995840"/>
          </a:xfrm>
          <a:prstGeom prst="rect">
            <a:avLst/>
          </a:prstGeom>
          <a:noFill/>
          <a:ln w="9525">
            <a:noFill/>
            <a:miter lim="800000"/>
            <a:headEnd/>
            <a:tailEnd/>
          </a:ln>
        </p:spPr>
      </p:pic>
      <p:pic>
        <p:nvPicPr>
          <p:cNvPr id="276482" name="Picture 2"/>
          <p:cNvPicPr>
            <a:picLocks noChangeAspect="1" noChangeArrowheads="1"/>
          </p:cNvPicPr>
          <p:nvPr/>
        </p:nvPicPr>
        <p:blipFill>
          <a:blip r:embed="rId4" cstate="print"/>
          <a:srcRect/>
          <a:stretch>
            <a:fillRect/>
          </a:stretch>
        </p:blipFill>
        <p:spPr bwMode="auto">
          <a:xfrm>
            <a:off x="5715001" y="4879739"/>
            <a:ext cx="3415145" cy="17106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ChangeArrowheads="1"/>
          </p:cNvSpPr>
          <p:nvPr/>
        </p:nvSpPr>
        <p:spPr bwMode="auto">
          <a:xfrm>
            <a:off x="2170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Provides insight into a critical (and large) component of the TCO</a:t>
            </a:r>
          </a:p>
        </p:txBody>
      </p:sp>
      <p:grpSp>
        <p:nvGrpSpPr>
          <p:cNvPr id="2" name="Group 4"/>
          <p:cNvGrpSpPr>
            <a:grpSpLocks/>
          </p:cNvGrpSpPr>
          <p:nvPr/>
        </p:nvGrpSpPr>
        <p:grpSpPr bwMode="auto">
          <a:xfrm>
            <a:off x="2968189" y="2256549"/>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75787"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8"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9"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grpSp>
        <p:sp>
          <p:nvSpPr>
            <p:cNvPr id="75786"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b="0">
                  <a:solidFill>
                    <a:srgbClr val="000000"/>
                  </a:solidFill>
                  <a:latin typeface="Optima" charset="0"/>
                </a:rPr>
                <a:t>Supplier Economics Knowledge and Facts</a:t>
              </a:r>
            </a:p>
          </p:txBody>
        </p:sp>
      </p:grpSp>
      <p:sp>
        <p:nvSpPr>
          <p:cNvPr id="37893" name="Rectangle 10"/>
          <p:cNvSpPr>
            <a:spLocks noChangeArrowheads="1"/>
          </p:cNvSpPr>
          <p:nvPr/>
        </p:nvSpPr>
        <p:spPr bwMode="auto">
          <a:xfrm>
            <a:off x="62622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a fact base for good problem solving in supplier workshops</a:t>
            </a:r>
          </a:p>
        </p:txBody>
      </p:sp>
      <p:sp>
        <p:nvSpPr>
          <p:cNvPr id="37894" name="Rectangle 11"/>
          <p:cNvSpPr>
            <a:spLocks noChangeArrowheads="1"/>
          </p:cNvSpPr>
          <p:nvPr/>
        </p:nvSpPr>
        <p:spPr bwMode="auto">
          <a:xfrm>
            <a:off x="3101539" y="5668087"/>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Helps develop RFQ packages tailored to economics of the supply base</a:t>
            </a:r>
          </a:p>
        </p:txBody>
      </p:sp>
      <p:sp>
        <p:nvSpPr>
          <p:cNvPr id="37895" name="Rectangle 12"/>
          <p:cNvSpPr>
            <a:spLocks noChangeArrowheads="1"/>
          </p:cNvSpPr>
          <p:nvPr/>
        </p:nvSpPr>
        <p:spPr bwMode="auto">
          <a:xfrm>
            <a:off x="2170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Highlights the major cost components and drivers for further analysis</a:t>
            </a:r>
          </a:p>
        </p:txBody>
      </p:sp>
      <p:sp>
        <p:nvSpPr>
          <p:cNvPr id="37896" name="Rectangle 13"/>
          <p:cNvSpPr>
            <a:spLocks noChangeArrowheads="1"/>
          </p:cNvSpPr>
          <p:nvPr/>
        </p:nvSpPr>
        <p:spPr bwMode="auto">
          <a:xfrm>
            <a:off x="62622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insights for stakeholders, including product development, manufacturing, inventory supply managers</a:t>
            </a:r>
          </a:p>
        </p:txBody>
      </p:sp>
      <p:sp>
        <p:nvSpPr>
          <p:cNvPr id="37897" name="Rectangle 14"/>
          <p:cNvSpPr>
            <a:spLocks noChangeArrowheads="1"/>
          </p:cNvSpPr>
          <p:nvPr/>
        </p:nvSpPr>
        <p:spPr bwMode="auto">
          <a:xfrm>
            <a:off x="3101539" y="1151649"/>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r>
              <a:rPr lang="en-US" sz="1600" b="0">
                <a:solidFill>
                  <a:srgbClr val="000000"/>
                </a:solidFill>
                <a:latin typeface="Optima" charset="0"/>
                <a:ea typeface="MS PGothic" pitchFamily="34" charset="-128"/>
              </a:rPr>
              <a:t>Enhances bargaining power by identifying </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hidden</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 profits in cost structure</a:t>
            </a:r>
          </a:p>
        </p:txBody>
      </p:sp>
      <p:sp>
        <p:nvSpPr>
          <p:cNvPr id="16" name="Title 15"/>
          <p:cNvSpPr>
            <a:spLocks noGrp="1"/>
          </p:cNvSpPr>
          <p:nvPr>
            <p:ph type="title"/>
          </p:nvPr>
        </p:nvSpPr>
        <p:spPr/>
        <p:txBody>
          <a:bodyPr/>
          <a:lstStyle/>
          <a:p>
            <a:r>
              <a:rPr lang="en-US" dirty="0" smtClean="0">
                <a:solidFill>
                  <a:srgbClr val="000099"/>
                </a:solidFill>
                <a:latin typeface="Optima" charset="0"/>
              </a:rPr>
              <a:t>Understanding a Supplier</a:t>
            </a:r>
            <a:r>
              <a:rPr lang="en-US" altLang="en-US" dirty="0" smtClean="0">
                <a:solidFill>
                  <a:srgbClr val="000099"/>
                </a:solidFill>
                <a:latin typeface="Optima" charset="0"/>
              </a:rPr>
              <a:t>’</a:t>
            </a:r>
            <a:r>
              <a:rPr lang="en-US" dirty="0" smtClean="0">
                <a:solidFill>
                  <a:srgbClr val="000099"/>
                </a:solidFill>
                <a:latin typeface="Optima" charset="0"/>
              </a:rPr>
              <a:t>s Economics (cost structure and drivers) is crucial to achieve superior source results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0099"/>
                </a:solidFill>
                <a:latin typeface="Optima" charset="0"/>
              </a:rPr>
              <a:t>Common Indicators of Opportunity</a:t>
            </a:r>
            <a:br>
              <a:rPr lang="en-US" dirty="0" smtClean="0">
                <a:solidFill>
                  <a:srgbClr val="000099"/>
                </a:solidFill>
                <a:latin typeface="Optima" charset="0"/>
              </a:rPr>
            </a:br>
            <a:endParaRPr lang="en-US" dirty="0"/>
          </a:p>
        </p:txBody>
      </p:sp>
      <p:sp>
        <p:nvSpPr>
          <p:cNvPr id="7" name="Content Placeholder 6"/>
          <p:cNvSpPr>
            <a:spLocks noGrp="1"/>
          </p:cNvSpPr>
          <p:nvPr>
            <p:ph idx="1"/>
          </p:nvPr>
        </p:nvSpPr>
        <p:spPr/>
        <p:txBody>
          <a:bodyPr/>
          <a:lstStyle/>
          <a:p>
            <a:pPr marL="276225" lvl="1" indent="-274638">
              <a:lnSpc>
                <a:spcPct val="120000"/>
              </a:lnSpc>
              <a:buSzPct val="80000"/>
              <a:buFont typeface="Symbol" pitchFamily="18" charset="2"/>
              <a:buChar char="·"/>
            </a:pPr>
            <a:r>
              <a:rPr lang="en-US" sz="2000" dirty="0" smtClean="0">
                <a:solidFill>
                  <a:srgbClr val="000000"/>
                </a:solidFill>
                <a:latin typeface="Optima" charset="0"/>
              </a:rPr>
              <a:t>Supply base fragmentation</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Equal distribution of spend amongst related suppliers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Vague TCO knowledge for important categories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Lack of a commodity data base</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Poor understanding of supply base dynamics and supplier economics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inter-division coordination for related goods and services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bottom line impact of past programs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Procurement leader 2-5 layers down in chain of command</a:t>
            </a:r>
            <a:endParaRPr lang="en-US" sz="1600" dirty="0" smtClean="0">
              <a:solidFill>
                <a:srgbClr val="000000"/>
              </a:solidFill>
              <a:latin typeface="Optima" charset="0"/>
            </a:endParaRP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(2) </a:t>
            </a:r>
            <a:r>
              <a:rPr lang="en-US" dirty="0" smtClean="0"/>
              <a:t>Structured Contracts </a:t>
            </a:r>
            <a:r>
              <a:rPr lang="en-US" dirty="0" smtClean="0">
                <a:latin typeface="Albertus Extra Bold" pitchFamily="34" charset="0"/>
              </a:rPr>
              <a:t/>
            </a:r>
            <a:br>
              <a:rPr lang="en-US" dirty="0" smtClean="0">
                <a:latin typeface="Albertus Extra Bold" pitchFamily="34" charset="0"/>
              </a:rPr>
            </a:br>
            <a:r>
              <a:rPr lang="en-US" dirty="0" smtClean="0">
                <a:latin typeface="Albertus Extra Bold" pitchFamily="34" charset="0"/>
              </a:rPr>
              <a:t>	What is a Contract?</a:t>
            </a:r>
            <a:endParaRPr lang="en-US" i="1" dirty="0" smtClean="0">
              <a:latin typeface="Albertus Extra Bold" pitchFamily="34" charset="0"/>
            </a:endParaRPr>
          </a:p>
        </p:txBody>
      </p:sp>
      <p:sp>
        <p:nvSpPr>
          <p:cNvPr id="34820" name="Rectangle 4"/>
          <p:cNvSpPr>
            <a:spLocks noGrp="1" noChangeArrowheads="1"/>
          </p:cNvSpPr>
          <p:nvPr>
            <p:ph type="body" sz="half" idx="4294967295"/>
          </p:nvPr>
        </p:nvSpPr>
        <p:spPr>
          <a:xfrm>
            <a:off x="0" y="4579938"/>
            <a:ext cx="7772400" cy="1882775"/>
          </a:xfrm>
        </p:spPr>
        <p:txBody>
          <a:bodyPr/>
          <a:lstStyle/>
          <a:p>
            <a:pPr eaLnBrk="1" hangingPunct="1"/>
            <a:r>
              <a:rPr lang="en-US" sz="1600" smtClean="0"/>
              <a:t>A contract is a set of rules to control/modify the three flows in a processing network</a:t>
            </a:r>
          </a:p>
          <a:p>
            <a:pPr lvl="1" eaLnBrk="1" hangingPunct="1"/>
            <a:r>
              <a:rPr lang="en-US" sz="1400" smtClean="0"/>
              <a:t>Modify the financial terms to modify or align incentives</a:t>
            </a:r>
          </a:p>
          <a:p>
            <a:pPr lvl="1" eaLnBrk="1" hangingPunct="1"/>
            <a:r>
              <a:rPr lang="en-US" sz="1400" smtClean="0"/>
              <a:t>May also restrict physical flows or improve information flows</a:t>
            </a:r>
          </a:p>
          <a:p>
            <a:pPr eaLnBrk="1" hangingPunct="1"/>
            <a:r>
              <a:rPr lang="en-US" sz="1600" smtClean="0"/>
              <a:t>To be effective, the contract should be verifiable and enforceable.  Otherwise, consider ‘relational contracts’ which are informal agreements that are self-enforceable. </a:t>
            </a:r>
          </a:p>
        </p:txBody>
      </p:sp>
      <p:sp>
        <p:nvSpPr>
          <p:cNvPr id="34821" name="Rectangle 6"/>
          <p:cNvSpPr>
            <a:spLocks noChangeArrowheads="1"/>
          </p:cNvSpPr>
          <p:nvPr/>
        </p:nvSpPr>
        <p:spPr bwMode="auto">
          <a:xfrm>
            <a:off x="174942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Supplier</a:t>
            </a:r>
          </a:p>
        </p:txBody>
      </p:sp>
      <p:sp>
        <p:nvSpPr>
          <p:cNvPr id="34822" name="Line 7"/>
          <p:cNvSpPr>
            <a:spLocks noChangeShapeType="1"/>
          </p:cNvSpPr>
          <p:nvPr/>
        </p:nvSpPr>
        <p:spPr bwMode="auto">
          <a:xfrm>
            <a:off x="3101975" y="1704975"/>
            <a:ext cx="2590800"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4824" name="Line 9"/>
          <p:cNvSpPr>
            <a:spLocks noChangeShapeType="1"/>
          </p:cNvSpPr>
          <p:nvPr/>
        </p:nvSpPr>
        <p:spPr bwMode="auto">
          <a:xfrm>
            <a:off x="3101975" y="2665413"/>
            <a:ext cx="2590800"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4825" name="Picture 10" descr="BS00508_"/>
          <p:cNvPicPr>
            <a:picLocks noChangeAspect="1" noChangeArrowheads="1"/>
          </p:cNvPicPr>
          <p:nvPr/>
        </p:nvPicPr>
        <p:blipFill>
          <a:blip r:embed="rId4" cstate="print"/>
          <a:srcRect/>
          <a:stretch>
            <a:fillRect/>
          </a:stretch>
        </p:blipFill>
        <p:spPr bwMode="auto">
          <a:xfrm>
            <a:off x="3940175" y="2289175"/>
            <a:ext cx="925513" cy="752475"/>
          </a:xfrm>
          <a:prstGeom prst="rect">
            <a:avLst/>
          </a:prstGeom>
          <a:noFill/>
          <a:ln w="9525">
            <a:noFill/>
            <a:miter lim="800000"/>
            <a:headEnd/>
            <a:tailEnd/>
          </a:ln>
        </p:spPr>
      </p:pic>
      <p:sp>
        <p:nvSpPr>
          <p:cNvPr id="34826" name="Rectangle 11"/>
          <p:cNvSpPr>
            <a:spLocks noChangeArrowheads="1"/>
          </p:cNvSpPr>
          <p:nvPr/>
        </p:nvSpPr>
        <p:spPr bwMode="auto">
          <a:xfrm>
            <a:off x="1573213"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27" name="Text Box 12"/>
          <p:cNvSpPr txBox="1">
            <a:spLocks noChangeArrowheads="1"/>
          </p:cNvSpPr>
          <p:nvPr/>
        </p:nvSpPr>
        <p:spPr bwMode="auto">
          <a:xfrm>
            <a:off x="6105525" y="3810000"/>
            <a:ext cx="1436688"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sp>
        <p:nvSpPr>
          <p:cNvPr id="34828" name="Text Box 13"/>
          <p:cNvSpPr txBox="1">
            <a:spLocks noChangeArrowheads="1"/>
          </p:cNvSpPr>
          <p:nvPr/>
        </p:nvSpPr>
        <p:spPr bwMode="auto">
          <a:xfrm>
            <a:off x="3101975" y="1933575"/>
            <a:ext cx="2530475" cy="366713"/>
          </a:xfrm>
          <a:prstGeom prst="rect">
            <a:avLst/>
          </a:prstGeom>
          <a:noFill/>
          <a:ln w="12700" cap="sq">
            <a:noFill/>
            <a:miter lim="800000"/>
            <a:headEnd type="none" w="sm" len="sm"/>
            <a:tailEnd type="none" w="sm" len="sm"/>
          </a:ln>
        </p:spPr>
        <p:txBody>
          <a:bodyPr>
            <a:spAutoFit/>
          </a:bodyPr>
          <a:lstStyle/>
          <a:p>
            <a:pPr algn="ctr"/>
            <a:r>
              <a:rPr lang="en-US" sz="1800" b="0" i="1"/>
              <a:t>Physical Flow</a:t>
            </a:r>
          </a:p>
        </p:txBody>
      </p:sp>
      <p:sp>
        <p:nvSpPr>
          <p:cNvPr id="34829" name="Text Box 14"/>
          <p:cNvSpPr txBox="1">
            <a:spLocks noChangeArrowheads="1"/>
          </p:cNvSpPr>
          <p:nvPr/>
        </p:nvSpPr>
        <p:spPr bwMode="auto">
          <a:xfrm>
            <a:off x="3101975" y="2907651"/>
            <a:ext cx="2530475" cy="366713"/>
          </a:xfrm>
          <a:prstGeom prst="rect">
            <a:avLst/>
          </a:prstGeom>
          <a:noFill/>
          <a:ln w="12700" cap="sq">
            <a:noFill/>
            <a:miter lim="800000"/>
            <a:headEnd type="none" w="sm" len="sm"/>
            <a:tailEnd type="none" w="sm" len="sm"/>
          </a:ln>
        </p:spPr>
        <p:txBody>
          <a:bodyPr>
            <a:spAutoFit/>
          </a:bodyPr>
          <a:lstStyle/>
          <a:p>
            <a:pPr algn="ctr"/>
            <a:r>
              <a:rPr lang="en-US" sz="1800" b="0" i="1" dirty="0"/>
              <a:t>Financial Flow</a:t>
            </a:r>
          </a:p>
        </p:txBody>
      </p:sp>
      <p:sp>
        <p:nvSpPr>
          <p:cNvPr id="34830" name="Rectangle 15"/>
          <p:cNvSpPr>
            <a:spLocks noChangeArrowheads="1"/>
          </p:cNvSpPr>
          <p:nvPr/>
        </p:nvSpPr>
        <p:spPr bwMode="auto">
          <a:xfrm>
            <a:off x="627697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Buyer</a:t>
            </a:r>
          </a:p>
        </p:txBody>
      </p:sp>
      <p:sp>
        <p:nvSpPr>
          <p:cNvPr id="34831" name="Rectangle 16"/>
          <p:cNvSpPr>
            <a:spLocks noChangeArrowheads="1"/>
          </p:cNvSpPr>
          <p:nvPr/>
        </p:nvSpPr>
        <p:spPr bwMode="auto">
          <a:xfrm>
            <a:off x="6110288"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32" name="Line 17"/>
          <p:cNvSpPr>
            <a:spLocks noChangeShapeType="1"/>
          </p:cNvSpPr>
          <p:nvPr/>
        </p:nvSpPr>
        <p:spPr bwMode="auto">
          <a:xfrm>
            <a:off x="3101975" y="3697288"/>
            <a:ext cx="2590800"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4833" name="Text Box 18"/>
          <p:cNvSpPr txBox="1">
            <a:spLocks noChangeArrowheads="1"/>
          </p:cNvSpPr>
          <p:nvPr/>
        </p:nvSpPr>
        <p:spPr bwMode="auto">
          <a:xfrm>
            <a:off x="3101975" y="3811588"/>
            <a:ext cx="2530475" cy="366712"/>
          </a:xfrm>
          <a:prstGeom prst="rect">
            <a:avLst/>
          </a:prstGeom>
          <a:noFill/>
          <a:ln w="12700" cap="sq">
            <a:noFill/>
            <a:miter lim="800000"/>
            <a:headEnd type="none" w="sm" len="sm"/>
            <a:tailEnd type="none" w="sm" len="sm"/>
          </a:ln>
        </p:spPr>
        <p:txBody>
          <a:bodyPr>
            <a:spAutoFit/>
          </a:bodyPr>
          <a:lstStyle/>
          <a:p>
            <a:pPr algn="ctr"/>
            <a:r>
              <a:rPr lang="en-US" sz="1800" b="0" i="1" dirty="0"/>
              <a:t>Information Flow</a:t>
            </a:r>
          </a:p>
        </p:txBody>
      </p:sp>
      <p:sp>
        <p:nvSpPr>
          <p:cNvPr id="34834" name="Text Box 24"/>
          <p:cNvSpPr txBox="1">
            <a:spLocks noChangeArrowheads="1"/>
          </p:cNvSpPr>
          <p:nvPr/>
        </p:nvSpPr>
        <p:spPr bwMode="auto">
          <a:xfrm>
            <a:off x="1570038" y="3810000"/>
            <a:ext cx="1436687"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pic>
        <p:nvPicPr>
          <p:cNvPr id="34835" name="Picture 31" descr="bd10591_"/>
          <p:cNvPicPr>
            <a:picLocks noChangeAspect="1" noChangeArrowheads="1"/>
          </p:cNvPicPr>
          <p:nvPr/>
        </p:nvPicPr>
        <p:blipFill>
          <a:blip r:embed="rId5" cstate="print"/>
          <a:srcRect/>
          <a:stretch>
            <a:fillRect/>
          </a:stretch>
        </p:blipFill>
        <p:spPr bwMode="auto">
          <a:xfrm>
            <a:off x="6373813" y="1847850"/>
            <a:ext cx="898525" cy="927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214313" y="2239963"/>
            <a:ext cx="9144001" cy="0"/>
          </a:xfrm>
          <a:prstGeom prst="rect">
            <a:avLst/>
          </a:prstGeom>
          <a:noFill/>
          <a:ln w="9525">
            <a:noFill/>
            <a:miter lim="800000"/>
            <a:headEnd/>
            <a:tailEnd/>
          </a:ln>
        </p:spPr>
        <p:txBody>
          <a:bodyPr>
            <a:spAutoFit/>
          </a:bodyPr>
          <a:lstStyle/>
          <a:p>
            <a:endParaRPr lang="en-US"/>
          </a:p>
        </p:txBody>
      </p:sp>
      <p:grpSp>
        <p:nvGrpSpPr>
          <p:cNvPr id="2" name="Group 4"/>
          <p:cNvGrpSpPr>
            <a:grpSpLocks/>
          </p:cNvGrpSpPr>
          <p:nvPr/>
        </p:nvGrpSpPr>
        <p:grpSpPr bwMode="auto">
          <a:xfrm>
            <a:off x="3441700" y="2239963"/>
            <a:ext cx="1830388" cy="2378075"/>
            <a:chOff x="0" y="0"/>
            <a:chExt cx="1153" cy="1498"/>
          </a:xfrm>
        </p:grpSpPr>
        <p:sp>
          <p:nvSpPr>
            <p:cNvPr id="1108" name="Rectangle 5"/>
            <p:cNvSpPr>
              <a:spLocks noChangeArrowheads="1"/>
            </p:cNvSpPr>
            <p:nvPr/>
          </p:nvSpPr>
          <p:spPr bwMode="auto">
            <a:xfrm>
              <a:off x="0" y="0"/>
              <a:ext cx="1153" cy="0"/>
            </a:xfrm>
            <a:prstGeom prst="rect">
              <a:avLst/>
            </a:prstGeom>
            <a:noFill/>
            <a:ln w="9525">
              <a:noFill/>
              <a:miter lim="800000"/>
              <a:headEnd/>
              <a:tailEnd/>
            </a:ln>
          </p:spPr>
          <p:txBody>
            <a:bodyPr>
              <a:spAutoFit/>
            </a:bodyPr>
            <a:lstStyle/>
            <a:p>
              <a:endParaRPr lang="en-US"/>
            </a:p>
          </p:txBody>
        </p:sp>
        <p:grpSp>
          <p:nvGrpSpPr>
            <p:cNvPr id="3" name="Group 6"/>
            <p:cNvGrpSpPr>
              <a:grpSpLocks/>
            </p:cNvGrpSpPr>
            <p:nvPr/>
          </p:nvGrpSpPr>
          <p:grpSpPr bwMode="auto">
            <a:xfrm>
              <a:off x="0" y="0"/>
              <a:ext cx="1041" cy="1498"/>
              <a:chOff x="0" y="0"/>
              <a:chExt cx="1041" cy="1498"/>
            </a:xfrm>
          </p:grpSpPr>
          <p:sp>
            <p:nvSpPr>
              <p:cNvPr id="1110" name="Rectangle 7"/>
              <p:cNvSpPr>
                <a:spLocks noChangeArrowheads="1"/>
              </p:cNvSpPr>
              <p:nvPr/>
            </p:nvSpPr>
            <p:spPr bwMode="auto">
              <a:xfrm>
                <a:off x="0" y="0"/>
                <a:ext cx="1041" cy="0"/>
              </a:xfrm>
              <a:prstGeom prst="rect">
                <a:avLst/>
              </a:prstGeom>
              <a:noFill/>
              <a:ln w="9525">
                <a:noFill/>
                <a:miter lim="800000"/>
                <a:headEnd/>
                <a:tailEnd/>
              </a:ln>
            </p:spPr>
            <p:txBody>
              <a:bodyPr>
                <a:spAutoFit/>
              </a:bodyPr>
              <a:lstStyle/>
              <a:p>
                <a:endParaRPr lang="en-US"/>
              </a:p>
            </p:txBody>
          </p:sp>
          <p:sp>
            <p:nvSpPr>
              <p:cNvPr id="1111" name="Rectangle 8"/>
              <p:cNvSpPr>
                <a:spLocks noChangeArrowheads="1"/>
              </p:cNvSpPr>
              <p:nvPr/>
            </p:nvSpPr>
            <p:spPr bwMode="auto">
              <a:xfrm>
                <a:off x="0" y="0"/>
                <a:ext cx="1041" cy="1498"/>
              </a:xfrm>
              <a:prstGeom prst="rect">
                <a:avLst/>
              </a:prstGeom>
              <a:noFill/>
              <a:ln w="9525">
                <a:noFill/>
                <a:miter lim="800000"/>
                <a:headEnd/>
                <a:tailEnd/>
              </a:ln>
            </p:spPr>
            <p:txBody>
              <a:bodyPr/>
              <a:lstStyle/>
              <a:p>
                <a:pPr eaLnBrk="0" hangingPunct="0"/>
                <a:r>
                  <a:rPr lang="en-US" b="0">
                    <a:hlinkClick r:id="rId5"/>
                  </a:rPr>
                  <a:t>  </a:t>
                </a:r>
                <a:r>
                  <a:rPr lang="en-US" sz="12600" b="0"/>
                  <a:t> </a:t>
                </a:r>
                <a:r>
                  <a:rPr lang="en-US" b="0"/>
                  <a:t>                          </a:t>
                </a:r>
              </a:p>
            </p:txBody>
          </p:sp>
        </p:grpSp>
      </p:grpSp>
      <p:pic>
        <p:nvPicPr>
          <p:cNvPr id="1029" name="Picture 9" descr="301®  Direct/Reflecting® Speakers">
            <a:hlinkClick r:id="rId5"/>
          </p:cNvPr>
          <p:cNvPicPr>
            <a:picLocks noChangeAspect="1" noChangeArrowheads="1"/>
          </p:cNvPicPr>
          <p:nvPr/>
        </p:nvPicPr>
        <p:blipFill>
          <a:blip r:embed="rId6" cstate="print"/>
          <a:srcRect/>
          <a:stretch>
            <a:fillRect/>
          </a:stretch>
        </p:blipFill>
        <p:spPr bwMode="auto">
          <a:xfrm>
            <a:off x="285750" y="1130300"/>
            <a:ext cx="4572000" cy="4370388"/>
          </a:xfrm>
          <a:prstGeom prst="rect">
            <a:avLst/>
          </a:prstGeom>
          <a:noFill/>
          <a:ln w="9525">
            <a:noFill/>
            <a:miter lim="800000"/>
            <a:headEnd/>
            <a:tailEnd/>
          </a:ln>
        </p:spPr>
      </p:pic>
      <p:sp>
        <p:nvSpPr>
          <p:cNvPr id="1030" name="Rectangle 10"/>
          <p:cNvSpPr>
            <a:spLocks noChangeArrowheads="1"/>
          </p:cNvSpPr>
          <p:nvPr/>
        </p:nvSpPr>
        <p:spPr bwMode="auto">
          <a:xfrm>
            <a:off x="3271838" y="5397500"/>
            <a:ext cx="92075" cy="192088"/>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 </a:t>
            </a:r>
            <a:endParaRPr lang="en-US"/>
          </a:p>
        </p:txBody>
      </p:sp>
      <p:graphicFrame>
        <p:nvGraphicFramePr>
          <p:cNvPr id="1026" name="Object 11"/>
          <p:cNvGraphicFramePr>
            <a:graphicFrameLocks noChangeAspect="1"/>
          </p:cNvGraphicFramePr>
          <p:nvPr/>
        </p:nvGraphicFramePr>
        <p:xfrm>
          <a:off x="4318000" y="3103563"/>
          <a:ext cx="4645025" cy="2382837"/>
        </p:xfrm>
        <a:graphic>
          <a:graphicData uri="http://schemas.openxmlformats.org/presentationml/2006/ole">
            <p:oleObj spid="_x0000_s212994" name="Document" r:id="rId7" imgW="4021920" imgH="2206800" progId="Word.Document.8">
              <p:embed/>
            </p:oleObj>
          </a:graphicData>
        </a:graphic>
      </p:graphicFrame>
      <p:sp>
        <p:nvSpPr>
          <p:cNvPr id="1031" name="Rectangle 12"/>
          <p:cNvSpPr>
            <a:spLocks noChangeArrowheads="1"/>
          </p:cNvSpPr>
          <p:nvPr/>
        </p:nvSpPr>
        <p:spPr bwMode="auto">
          <a:xfrm>
            <a:off x="4619625" y="5667375"/>
            <a:ext cx="4381500" cy="831850"/>
          </a:xfrm>
          <a:prstGeom prst="rect">
            <a:avLst/>
          </a:prstGeom>
          <a:solidFill>
            <a:srgbClr val="CCFFCC"/>
          </a:solidFill>
          <a:ln w="9525">
            <a:noFill/>
            <a:miter lim="800000"/>
            <a:headEnd/>
            <a:tailEnd/>
          </a:ln>
        </p:spPr>
        <p:txBody>
          <a:bodyPr/>
          <a:lstStyle/>
          <a:p>
            <a:endParaRPr lang="en-US"/>
          </a:p>
        </p:txBody>
      </p:sp>
      <p:sp>
        <p:nvSpPr>
          <p:cNvPr id="1032" name="Rectangle 13"/>
          <p:cNvSpPr>
            <a:spLocks noChangeArrowheads="1"/>
          </p:cNvSpPr>
          <p:nvPr/>
        </p:nvSpPr>
        <p:spPr bwMode="auto">
          <a:xfrm>
            <a:off x="4645025" y="5683250"/>
            <a:ext cx="10985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Buyer (Bose) Data</a:t>
            </a:r>
            <a:endParaRPr lang="en-US"/>
          </a:p>
        </p:txBody>
      </p:sp>
      <p:sp>
        <p:nvSpPr>
          <p:cNvPr id="1033" name="Rectangle 14"/>
          <p:cNvSpPr>
            <a:spLocks noChangeArrowheads="1"/>
          </p:cNvSpPr>
          <p:nvPr/>
        </p:nvSpPr>
        <p:spPr bwMode="auto">
          <a:xfrm>
            <a:off x="7146925" y="5675313"/>
            <a:ext cx="1255713" cy="174625"/>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Supplier (G&amp;F) Data</a:t>
            </a:r>
            <a:endParaRPr lang="en-US"/>
          </a:p>
        </p:txBody>
      </p:sp>
      <p:sp>
        <p:nvSpPr>
          <p:cNvPr id="1034" name="Rectangle 15"/>
          <p:cNvSpPr>
            <a:spLocks noChangeArrowheads="1"/>
          </p:cNvSpPr>
          <p:nvPr/>
        </p:nvSpPr>
        <p:spPr bwMode="auto">
          <a:xfrm>
            <a:off x="4645025" y="6024563"/>
            <a:ext cx="7143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Sales price </a:t>
            </a:r>
            <a:endParaRPr lang="en-US"/>
          </a:p>
        </p:txBody>
      </p:sp>
      <p:sp>
        <p:nvSpPr>
          <p:cNvPr id="1035" name="Rectangle 16"/>
          <p:cNvSpPr>
            <a:spLocks noChangeArrowheads="1"/>
          </p:cNvSpPr>
          <p:nvPr/>
        </p:nvSpPr>
        <p:spPr bwMode="auto">
          <a:xfrm>
            <a:off x="5284788" y="6024563"/>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p</a:t>
            </a:r>
            <a:endParaRPr lang="en-US"/>
          </a:p>
        </p:txBody>
      </p:sp>
      <p:sp>
        <p:nvSpPr>
          <p:cNvPr id="1036" name="Rectangle 17"/>
          <p:cNvSpPr>
            <a:spLocks noChangeArrowheads="1"/>
          </p:cNvSpPr>
          <p:nvPr/>
        </p:nvSpPr>
        <p:spPr bwMode="auto">
          <a:xfrm>
            <a:off x="6165850" y="602456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200</a:t>
            </a:r>
            <a:endParaRPr lang="en-US"/>
          </a:p>
        </p:txBody>
      </p:sp>
      <p:sp>
        <p:nvSpPr>
          <p:cNvPr id="1037" name="Rectangle 18"/>
          <p:cNvSpPr>
            <a:spLocks noChangeArrowheads="1"/>
          </p:cNvSpPr>
          <p:nvPr/>
        </p:nvSpPr>
        <p:spPr bwMode="auto">
          <a:xfrm>
            <a:off x="5791200" y="602456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8" name="Rectangle 19"/>
          <p:cNvSpPr>
            <a:spLocks noChangeArrowheads="1"/>
          </p:cNvSpPr>
          <p:nvPr/>
        </p:nvSpPr>
        <p:spPr bwMode="auto">
          <a:xfrm>
            <a:off x="6157913"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9" name="Rectangle 20"/>
          <p:cNvSpPr>
            <a:spLocks noChangeArrowheads="1"/>
          </p:cNvSpPr>
          <p:nvPr/>
        </p:nvSpPr>
        <p:spPr bwMode="auto">
          <a:xfrm>
            <a:off x="7146925" y="6024563"/>
            <a:ext cx="2825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MC </a:t>
            </a:r>
            <a:endParaRPr lang="en-US"/>
          </a:p>
        </p:txBody>
      </p:sp>
      <p:sp>
        <p:nvSpPr>
          <p:cNvPr id="1040" name="Rectangle 21"/>
          <p:cNvSpPr>
            <a:spLocks noChangeArrowheads="1"/>
          </p:cNvSpPr>
          <p:nvPr/>
        </p:nvSpPr>
        <p:spPr bwMode="auto">
          <a:xfrm>
            <a:off x="7362825" y="602456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c</a:t>
            </a:r>
            <a:endParaRPr lang="en-US"/>
          </a:p>
        </p:txBody>
      </p:sp>
      <p:sp>
        <p:nvSpPr>
          <p:cNvPr id="1041" name="Rectangle 22"/>
          <p:cNvSpPr>
            <a:spLocks noChangeArrowheads="1"/>
          </p:cNvSpPr>
          <p:nvPr/>
        </p:nvSpPr>
        <p:spPr bwMode="auto">
          <a:xfrm>
            <a:off x="8801100" y="6024563"/>
            <a:ext cx="2000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60</a:t>
            </a:r>
            <a:endParaRPr lang="en-US"/>
          </a:p>
        </p:txBody>
      </p:sp>
      <p:sp>
        <p:nvSpPr>
          <p:cNvPr id="1042" name="Rectangle 23"/>
          <p:cNvSpPr>
            <a:spLocks noChangeArrowheads="1"/>
          </p:cNvSpPr>
          <p:nvPr/>
        </p:nvSpPr>
        <p:spPr bwMode="auto">
          <a:xfrm>
            <a:off x="8551863" y="602456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3" name="Rectangle 24"/>
          <p:cNvSpPr>
            <a:spLocks noChangeArrowheads="1"/>
          </p:cNvSpPr>
          <p:nvPr/>
        </p:nvSpPr>
        <p:spPr bwMode="auto">
          <a:xfrm>
            <a:off x="8785225"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4" name="Rectangle 25"/>
          <p:cNvSpPr>
            <a:spLocks noChangeArrowheads="1"/>
          </p:cNvSpPr>
          <p:nvPr/>
        </p:nvSpPr>
        <p:spPr bwMode="auto">
          <a:xfrm>
            <a:off x="4645025" y="6183313"/>
            <a:ext cx="99695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Wholesale price </a:t>
            </a:r>
            <a:endParaRPr lang="en-US"/>
          </a:p>
        </p:txBody>
      </p:sp>
      <p:sp>
        <p:nvSpPr>
          <p:cNvPr id="1045" name="Rectangle 26"/>
          <p:cNvSpPr>
            <a:spLocks noChangeArrowheads="1"/>
          </p:cNvSpPr>
          <p:nvPr/>
        </p:nvSpPr>
        <p:spPr bwMode="auto">
          <a:xfrm>
            <a:off x="5551488" y="6183313"/>
            <a:ext cx="149225"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w</a:t>
            </a:r>
            <a:endParaRPr lang="en-US"/>
          </a:p>
        </p:txBody>
      </p:sp>
      <p:sp>
        <p:nvSpPr>
          <p:cNvPr id="1046" name="Rectangle 27"/>
          <p:cNvSpPr>
            <a:spLocks noChangeArrowheads="1"/>
          </p:cNvSpPr>
          <p:nvPr/>
        </p:nvSpPr>
        <p:spPr bwMode="auto">
          <a:xfrm>
            <a:off x="6165850" y="618331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120</a:t>
            </a:r>
            <a:endParaRPr lang="en-US"/>
          </a:p>
        </p:txBody>
      </p:sp>
      <p:sp>
        <p:nvSpPr>
          <p:cNvPr id="1047" name="Rectangle 28"/>
          <p:cNvSpPr>
            <a:spLocks noChangeArrowheads="1"/>
          </p:cNvSpPr>
          <p:nvPr/>
        </p:nvSpPr>
        <p:spPr bwMode="auto">
          <a:xfrm>
            <a:off x="5791200" y="618331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8" name="Rectangle 29"/>
          <p:cNvSpPr>
            <a:spLocks noChangeArrowheads="1"/>
          </p:cNvSpPr>
          <p:nvPr/>
        </p:nvSpPr>
        <p:spPr bwMode="auto">
          <a:xfrm>
            <a:off x="6157913"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9" name="Rectangle 30"/>
          <p:cNvSpPr>
            <a:spLocks noChangeArrowheads="1"/>
          </p:cNvSpPr>
          <p:nvPr/>
        </p:nvSpPr>
        <p:spPr bwMode="auto">
          <a:xfrm>
            <a:off x="7146925" y="6183313"/>
            <a:ext cx="573088"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Buyback </a:t>
            </a:r>
            <a:endParaRPr lang="en-US"/>
          </a:p>
        </p:txBody>
      </p:sp>
      <p:sp>
        <p:nvSpPr>
          <p:cNvPr id="1050" name="Rectangle 31"/>
          <p:cNvSpPr>
            <a:spLocks noChangeArrowheads="1"/>
          </p:cNvSpPr>
          <p:nvPr/>
        </p:nvSpPr>
        <p:spPr bwMode="auto">
          <a:xfrm>
            <a:off x="7645400" y="618331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b</a:t>
            </a:r>
            <a:endParaRPr lang="en-US"/>
          </a:p>
        </p:txBody>
      </p:sp>
      <p:sp>
        <p:nvSpPr>
          <p:cNvPr id="1051" name="Rectangle 32"/>
          <p:cNvSpPr>
            <a:spLocks noChangeArrowheads="1"/>
          </p:cNvSpPr>
          <p:nvPr/>
        </p:nvSpPr>
        <p:spPr bwMode="auto">
          <a:xfrm>
            <a:off x="8801100" y="61833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70</a:t>
            </a:r>
            <a:endParaRPr lang="en-US"/>
          </a:p>
        </p:txBody>
      </p:sp>
      <p:sp>
        <p:nvSpPr>
          <p:cNvPr id="1052" name="Rectangle 33"/>
          <p:cNvSpPr>
            <a:spLocks noChangeArrowheads="1"/>
          </p:cNvSpPr>
          <p:nvPr/>
        </p:nvSpPr>
        <p:spPr bwMode="auto">
          <a:xfrm>
            <a:off x="8551863" y="618331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3" name="Rectangle 34"/>
          <p:cNvSpPr>
            <a:spLocks noChangeArrowheads="1"/>
          </p:cNvSpPr>
          <p:nvPr/>
        </p:nvSpPr>
        <p:spPr bwMode="auto">
          <a:xfrm>
            <a:off x="8785225"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4" name="Rectangle 35"/>
          <p:cNvSpPr>
            <a:spLocks noChangeArrowheads="1"/>
          </p:cNvSpPr>
          <p:nvPr/>
        </p:nvSpPr>
        <p:spPr bwMode="auto">
          <a:xfrm>
            <a:off x="4645025" y="6332538"/>
            <a:ext cx="8890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Discount price </a:t>
            </a:r>
            <a:endParaRPr lang="en-US"/>
          </a:p>
        </p:txBody>
      </p:sp>
      <p:sp>
        <p:nvSpPr>
          <p:cNvPr id="1055" name="Rectangle 36"/>
          <p:cNvSpPr>
            <a:spLocks noChangeArrowheads="1"/>
          </p:cNvSpPr>
          <p:nvPr/>
        </p:nvSpPr>
        <p:spPr bwMode="auto">
          <a:xfrm>
            <a:off x="5459413" y="6332538"/>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d</a:t>
            </a:r>
            <a:endParaRPr lang="en-US"/>
          </a:p>
        </p:txBody>
      </p:sp>
      <p:sp>
        <p:nvSpPr>
          <p:cNvPr id="1056" name="Rectangle 37"/>
          <p:cNvSpPr>
            <a:spLocks noChangeArrowheads="1"/>
          </p:cNvSpPr>
          <p:nvPr/>
        </p:nvSpPr>
        <p:spPr bwMode="auto">
          <a:xfrm>
            <a:off x="6232525" y="6340475"/>
            <a:ext cx="20002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40</a:t>
            </a:r>
            <a:endParaRPr lang="en-US"/>
          </a:p>
        </p:txBody>
      </p:sp>
      <p:sp>
        <p:nvSpPr>
          <p:cNvPr id="1057" name="Rectangle 38"/>
          <p:cNvSpPr>
            <a:spLocks noChangeArrowheads="1"/>
          </p:cNvSpPr>
          <p:nvPr/>
        </p:nvSpPr>
        <p:spPr bwMode="auto">
          <a:xfrm>
            <a:off x="5791200" y="6340475"/>
            <a:ext cx="515938"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8" name="Rectangle 39"/>
          <p:cNvSpPr>
            <a:spLocks noChangeArrowheads="1"/>
          </p:cNvSpPr>
          <p:nvPr/>
        </p:nvSpPr>
        <p:spPr bwMode="auto">
          <a:xfrm>
            <a:off x="6224588" y="6340475"/>
            <a:ext cx="9207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9" name="Line 40"/>
          <p:cNvSpPr>
            <a:spLocks noChangeShapeType="1"/>
          </p:cNvSpPr>
          <p:nvPr/>
        </p:nvSpPr>
        <p:spPr bwMode="auto">
          <a:xfrm flipV="1">
            <a:off x="4619625" y="5667375"/>
            <a:ext cx="1588" cy="1588"/>
          </a:xfrm>
          <a:prstGeom prst="line">
            <a:avLst/>
          </a:prstGeom>
          <a:noFill/>
          <a:ln w="0">
            <a:solidFill>
              <a:srgbClr val="C0C0C0"/>
            </a:solidFill>
            <a:round/>
            <a:headEnd/>
            <a:tailEnd/>
          </a:ln>
        </p:spPr>
        <p:txBody>
          <a:bodyPr/>
          <a:lstStyle/>
          <a:p>
            <a:endParaRPr lang="en-US"/>
          </a:p>
        </p:txBody>
      </p:sp>
      <p:sp>
        <p:nvSpPr>
          <p:cNvPr id="1060" name="Rectangle 41"/>
          <p:cNvSpPr>
            <a:spLocks noChangeArrowheads="1"/>
          </p:cNvSpPr>
          <p:nvPr/>
        </p:nvSpPr>
        <p:spPr bwMode="auto">
          <a:xfrm>
            <a:off x="4619625" y="5659438"/>
            <a:ext cx="7938" cy="7937"/>
          </a:xfrm>
          <a:prstGeom prst="rect">
            <a:avLst/>
          </a:prstGeom>
          <a:solidFill>
            <a:srgbClr val="C0C0C0"/>
          </a:solidFill>
          <a:ln w="9525">
            <a:noFill/>
            <a:miter lim="800000"/>
            <a:headEnd/>
            <a:tailEnd/>
          </a:ln>
        </p:spPr>
        <p:txBody>
          <a:bodyPr/>
          <a:lstStyle/>
          <a:p>
            <a:endParaRPr lang="en-US"/>
          </a:p>
        </p:txBody>
      </p:sp>
      <p:sp>
        <p:nvSpPr>
          <p:cNvPr id="1061" name="Line 42"/>
          <p:cNvSpPr>
            <a:spLocks noChangeShapeType="1"/>
          </p:cNvSpPr>
          <p:nvPr/>
        </p:nvSpPr>
        <p:spPr bwMode="auto">
          <a:xfrm flipV="1">
            <a:off x="5726113" y="5667375"/>
            <a:ext cx="1587" cy="1588"/>
          </a:xfrm>
          <a:prstGeom prst="line">
            <a:avLst/>
          </a:prstGeom>
          <a:noFill/>
          <a:ln w="0">
            <a:solidFill>
              <a:srgbClr val="C0C0C0"/>
            </a:solidFill>
            <a:round/>
            <a:headEnd/>
            <a:tailEnd/>
          </a:ln>
        </p:spPr>
        <p:txBody>
          <a:bodyPr/>
          <a:lstStyle/>
          <a:p>
            <a:endParaRPr lang="en-US"/>
          </a:p>
        </p:txBody>
      </p:sp>
      <p:sp>
        <p:nvSpPr>
          <p:cNvPr id="1062" name="Rectangle 43"/>
          <p:cNvSpPr>
            <a:spLocks noChangeArrowheads="1"/>
          </p:cNvSpPr>
          <p:nvPr/>
        </p:nvSpPr>
        <p:spPr bwMode="auto">
          <a:xfrm>
            <a:off x="5726113" y="5659438"/>
            <a:ext cx="7937" cy="7937"/>
          </a:xfrm>
          <a:prstGeom prst="rect">
            <a:avLst/>
          </a:prstGeom>
          <a:solidFill>
            <a:srgbClr val="C0C0C0"/>
          </a:solidFill>
          <a:ln w="9525">
            <a:noFill/>
            <a:miter lim="800000"/>
            <a:headEnd/>
            <a:tailEnd/>
          </a:ln>
        </p:spPr>
        <p:txBody>
          <a:bodyPr/>
          <a:lstStyle/>
          <a:p>
            <a:endParaRPr lang="en-US"/>
          </a:p>
        </p:txBody>
      </p:sp>
      <p:sp>
        <p:nvSpPr>
          <p:cNvPr id="1063" name="Line 44"/>
          <p:cNvSpPr>
            <a:spLocks noChangeShapeType="1"/>
          </p:cNvSpPr>
          <p:nvPr/>
        </p:nvSpPr>
        <p:spPr bwMode="auto">
          <a:xfrm flipV="1">
            <a:off x="6423025" y="5667375"/>
            <a:ext cx="1588" cy="1588"/>
          </a:xfrm>
          <a:prstGeom prst="line">
            <a:avLst/>
          </a:prstGeom>
          <a:noFill/>
          <a:ln w="0">
            <a:solidFill>
              <a:srgbClr val="C0C0C0"/>
            </a:solidFill>
            <a:round/>
            <a:headEnd/>
            <a:tailEnd/>
          </a:ln>
        </p:spPr>
        <p:txBody>
          <a:bodyPr/>
          <a:lstStyle/>
          <a:p>
            <a:endParaRPr lang="en-US"/>
          </a:p>
        </p:txBody>
      </p:sp>
      <p:sp>
        <p:nvSpPr>
          <p:cNvPr id="1064" name="Rectangle 45"/>
          <p:cNvSpPr>
            <a:spLocks noChangeArrowheads="1"/>
          </p:cNvSpPr>
          <p:nvPr/>
        </p:nvSpPr>
        <p:spPr bwMode="auto">
          <a:xfrm>
            <a:off x="6423025" y="5659438"/>
            <a:ext cx="9525" cy="7937"/>
          </a:xfrm>
          <a:prstGeom prst="rect">
            <a:avLst/>
          </a:prstGeom>
          <a:solidFill>
            <a:srgbClr val="C0C0C0"/>
          </a:solidFill>
          <a:ln w="9525">
            <a:noFill/>
            <a:miter lim="800000"/>
            <a:headEnd/>
            <a:tailEnd/>
          </a:ln>
        </p:spPr>
        <p:txBody>
          <a:bodyPr/>
          <a:lstStyle/>
          <a:p>
            <a:endParaRPr lang="en-US"/>
          </a:p>
        </p:txBody>
      </p:sp>
      <p:sp>
        <p:nvSpPr>
          <p:cNvPr id="1065" name="Line 46"/>
          <p:cNvSpPr>
            <a:spLocks noChangeShapeType="1"/>
          </p:cNvSpPr>
          <p:nvPr/>
        </p:nvSpPr>
        <p:spPr bwMode="auto">
          <a:xfrm flipV="1">
            <a:off x="7121525" y="5667375"/>
            <a:ext cx="1588" cy="1588"/>
          </a:xfrm>
          <a:prstGeom prst="line">
            <a:avLst/>
          </a:prstGeom>
          <a:noFill/>
          <a:ln w="0">
            <a:solidFill>
              <a:srgbClr val="C0C0C0"/>
            </a:solidFill>
            <a:round/>
            <a:headEnd/>
            <a:tailEnd/>
          </a:ln>
        </p:spPr>
        <p:txBody>
          <a:bodyPr/>
          <a:lstStyle/>
          <a:p>
            <a:endParaRPr lang="en-US"/>
          </a:p>
        </p:txBody>
      </p:sp>
      <p:sp>
        <p:nvSpPr>
          <p:cNvPr id="1066" name="Rectangle 47"/>
          <p:cNvSpPr>
            <a:spLocks noChangeArrowheads="1"/>
          </p:cNvSpPr>
          <p:nvPr/>
        </p:nvSpPr>
        <p:spPr bwMode="auto">
          <a:xfrm>
            <a:off x="7121525" y="5659438"/>
            <a:ext cx="9525" cy="7937"/>
          </a:xfrm>
          <a:prstGeom prst="rect">
            <a:avLst/>
          </a:prstGeom>
          <a:solidFill>
            <a:srgbClr val="C0C0C0"/>
          </a:solidFill>
          <a:ln w="9525">
            <a:noFill/>
            <a:miter lim="800000"/>
            <a:headEnd/>
            <a:tailEnd/>
          </a:ln>
        </p:spPr>
        <p:txBody>
          <a:bodyPr/>
          <a:lstStyle/>
          <a:p>
            <a:endParaRPr lang="en-US"/>
          </a:p>
        </p:txBody>
      </p:sp>
      <p:sp>
        <p:nvSpPr>
          <p:cNvPr id="1067" name="Line 48"/>
          <p:cNvSpPr>
            <a:spLocks noChangeShapeType="1"/>
          </p:cNvSpPr>
          <p:nvPr/>
        </p:nvSpPr>
        <p:spPr bwMode="auto">
          <a:xfrm flipV="1">
            <a:off x="8485188" y="5667375"/>
            <a:ext cx="1587" cy="1588"/>
          </a:xfrm>
          <a:prstGeom prst="line">
            <a:avLst/>
          </a:prstGeom>
          <a:noFill/>
          <a:ln w="0">
            <a:solidFill>
              <a:srgbClr val="C0C0C0"/>
            </a:solidFill>
            <a:round/>
            <a:headEnd/>
            <a:tailEnd/>
          </a:ln>
        </p:spPr>
        <p:txBody>
          <a:bodyPr/>
          <a:lstStyle/>
          <a:p>
            <a:endParaRPr lang="en-US"/>
          </a:p>
        </p:txBody>
      </p:sp>
      <p:sp>
        <p:nvSpPr>
          <p:cNvPr id="1068" name="Rectangle 49"/>
          <p:cNvSpPr>
            <a:spLocks noChangeArrowheads="1"/>
          </p:cNvSpPr>
          <p:nvPr/>
        </p:nvSpPr>
        <p:spPr bwMode="auto">
          <a:xfrm>
            <a:off x="8485188" y="5659438"/>
            <a:ext cx="9525" cy="7937"/>
          </a:xfrm>
          <a:prstGeom prst="rect">
            <a:avLst/>
          </a:prstGeom>
          <a:solidFill>
            <a:srgbClr val="C0C0C0"/>
          </a:solidFill>
          <a:ln w="9525">
            <a:noFill/>
            <a:miter lim="800000"/>
            <a:headEnd/>
            <a:tailEnd/>
          </a:ln>
        </p:spPr>
        <p:txBody>
          <a:bodyPr/>
          <a:lstStyle/>
          <a:p>
            <a:endParaRPr lang="en-US"/>
          </a:p>
        </p:txBody>
      </p:sp>
      <p:sp>
        <p:nvSpPr>
          <p:cNvPr id="1069" name="Rectangle 50"/>
          <p:cNvSpPr>
            <a:spLocks noChangeArrowheads="1"/>
          </p:cNvSpPr>
          <p:nvPr/>
        </p:nvSpPr>
        <p:spPr bwMode="auto">
          <a:xfrm>
            <a:off x="4627563" y="5659438"/>
            <a:ext cx="4373562" cy="15875"/>
          </a:xfrm>
          <a:prstGeom prst="rect">
            <a:avLst/>
          </a:prstGeom>
          <a:solidFill>
            <a:srgbClr val="000000"/>
          </a:solidFill>
          <a:ln w="9525">
            <a:noFill/>
            <a:miter lim="800000"/>
            <a:headEnd/>
            <a:tailEnd/>
          </a:ln>
        </p:spPr>
        <p:txBody>
          <a:bodyPr/>
          <a:lstStyle/>
          <a:p>
            <a:endParaRPr lang="en-US"/>
          </a:p>
        </p:txBody>
      </p:sp>
      <p:sp>
        <p:nvSpPr>
          <p:cNvPr id="1070" name="Line 51"/>
          <p:cNvSpPr>
            <a:spLocks noChangeShapeType="1"/>
          </p:cNvSpPr>
          <p:nvPr/>
        </p:nvSpPr>
        <p:spPr bwMode="auto">
          <a:xfrm flipV="1">
            <a:off x="8993188" y="5667375"/>
            <a:ext cx="1587" cy="1588"/>
          </a:xfrm>
          <a:prstGeom prst="line">
            <a:avLst/>
          </a:prstGeom>
          <a:noFill/>
          <a:ln w="0">
            <a:solidFill>
              <a:srgbClr val="C0C0C0"/>
            </a:solidFill>
            <a:round/>
            <a:headEnd/>
            <a:tailEnd/>
          </a:ln>
        </p:spPr>
        <p:txBody>
          <a:bodyPr/>
          <a:lstStyle/>
          <a:p>
            <a:endParaRPr lang="en-US"/>
          </a:p>
        </p:txBody>
      </p:sp>
      <p:sp>
        <p:nvSpPr>
          <p:cNvPr id="1071" name="Rectangle 52"/>
          <p:cNvSpPr>
            <a:spLocks noChangeArrowheads="1"/>
          </p:cNvSpPr>
          <p:nvPr/>
        </p:nvSpPr>
        <p:spPr bwMode="auto">
          <a:xfrm>
            <a:off x="8993188" y="5659438"/>
            <a:ext cx="7937" cy="7937"/>
          </a:xfrm>
          <a:prstGeom prst="rect">
            <a:avLst/>
          </a:prstGeom>
          <a:solidFill>
            <a:srgbClr val="C0C0C0"/>
          </a:solidFill>
          <a:ln w="9525">
            <a:noFill/>
            <a:miter lim="800000"/>
            <a:headEnd/>
            <a:tailEnd/>
          </a:ln>
        </p:spPr>
        <p:txBody>
          <a:bodyPr/>
          <a:lstStyle/>
          <a:p>
            <a:endParaRPr lang="en-US"/>
          </a:p>
        </p:txBody>
      </p:sp>
      <p:sp>
        <p:nvSpPr>
          <p:cNvPr id="1072" name="Line 53"/>
          <p:cNvSpPr>
            <a:spLocks noChangeShapeType="1"/>
          </p:cNvSpPr>
          <p:nvPr/>
        </p:nvSpPr>
        <p:spPr bwMode="auto">
          <a:xfrm>
            <a:off x="4627563" y="5834063"/>
            <a:ext cx="4357687" cy="1587"/>
          </a:xfrm>
          <a:prstGeom prst="line">
            <a:avLst/>
          </a:prstGeom>
          <a:noFill/>
          <a:ln w="0">
            <a:solidFill>
              <a:srgbClr val="000000"/>
            </a:solidFill>
            <a:round/>
            <a:headEnd/>
            <a:tailEnd/>
          </a:ln>
        </p:spPr>
        <p:txBody>
          <a:bodyPr/>
          <a:lstStyle/>
          <a:p>
            <a:endParaRPr lang="en-US"/>
          </a:p>
        </p:txBody>
      </p:sp>
      <p:sp>
        <p:nvSpPr>
          <p:cNvPr id="1073" name="Rectangle 54"/>
          <p:cNvSpPr>
            <a:spLocks noChangeArrowheads="1"/>
          </p:cNvSpPr>
          <p:nvPr/>
        </p:nvSpPr>
        <p:spPr bwMode="auto">
          <a:xfrm>
            <a:off x="4627563" y="5834063"/>
            <a:ext cx="4357687" cy="7937"/>
          </a:xfrm>
          <a:prstGeom prst="rect">
            <a:avLst/>
          </a:prstGeom>
          <a:solidFill>
            <a:srgbClr val="000000"/>
          </a:solidFill>
          <a:ln w="9525">
            <a:noFill/>
            <a:miter lim="800000"/>
            <a:headEnd/>
            <a:tailEnd/>
          </a:ln>
        </p:spPr>
        <p:txBody>
          <a:bodyPr/>
          <a:lstStyle/>
          <a:p>
            <a:endParaRPr lang="en-US"/>
          </a:p>
        </p:txBody>
      </p:sp>
      <p:sp>
        <p:nvSpPr>
          <p:cNvPr id="1074" name="Line 55"/>
          <p:cNvSpPr>
            <a:spLocks noChangeShapeType="1"/>
          </p:cNvSpPr>
          <p:nvPr/>
        </p:nvSpPr>
        <p:spPr bwMode="auto">
          <a:xfrm>
            <a:off x="4627563" y="5849938"/>
            <a:ext cx="4357687" cy="1587"/>
          </a:xfrm>
          <a:prstGeom prst="line">
            <a:avLst/>
          </a:prstGeom>
          <a:noFill/>
          <a:ln w="0">
            <a:solidFill>
              <a:srgbClr val="000000"/>
            </a:solidFill>
            <a:round/>
            <a:headEnd/>
            <a:tailEnd/>
          </a:ln>
        </p:spPr>
        <p:txBody>
          <a:bodyPr/>
          <a:lstStyle/>
          <a:p>
            <a:endParaRPr lang="en-US"/>
          </a:p>
        </p:txBody>
      </p:sp>
      <p:sp>
        <p:nvSpPr>
          <p:cNvPr id="1075" name="Rectangle 56"/>
          <p:cNvSpPr>
            <a:spLocks noChangeArrowheads="1"/>
          </p:cNvSpPr>
          <p:nvPr/>
        </p:nvSpPr>
        <p:spPr bwMode="auto">
          <a:xfrm>
            <a:off x="4627563" y="5849938"/>
            <a:ext cx="4357687" cy="9525"/>
          </a:xfrm>
          <a:prstGeom prst="rect">
            <a:avLst/>
          </a:prstGeom>
          <a:solidFill>
            <a:srgbClr val="000000"/>
          </a:solidFill>
          <a:ln w="9525">
            <a:noFill/>
            <a:miter lim="800000"/>
            <a:headEnd/>
            <a:tailEnd/>
          </a:ln>
        </p:spPr>
        <p:txBody>
          <a:bodyPr/>
          <a:lstStyle/>
          <a:p>
            <a:endParaRPr lang="en-US"/>
          </a:p>
        </p:txBody>
      </p:sp>
      <p:sp>
        <p:nvSpPr>
          <p:cNvPr id="1076" name="Line 57"/>
          <p:cNvSpPr>
            <a:spLocks noChangeShapeType="1"/>
          </p:cNvSpPr>
          <p:nvPr/>
        </p:nvSpPr>
        <p:spPr bwMode="auto">
          <a:xfrm>
            <a:off x="7121525" y="5675313"/>
            <a:ext cx="1588" cy="158750"/>
          </a:xfrm>
          <a:prstGeom prst="line">
            <a:avLst/>
          </a:prstGeom>
          <a:noFill/>
          <a:ln w="0">
            <a:solidFill>
              <a:srgbClr val="000000"/>
            </a:solidFill>
            <a:round/>
            <a:headEnd/>
            <a:tailEnd/>
          </a:ln>
        </p:spPr>
        <p:txBody>
          <a:bodyPr/>
          <a:lstStyle/>
          <a:p>
            <a:endParaRPr lang="en-US"/>
          </a:p>
        </p:txBody>
      </p:sp>
      <p:sp>
        <p:nvSpPr>
          <p:cNvPr id="1077" name="Rectangle 58"/>
          <p:cNvSpPr>
            <a:spLocks noChangeArrowheads="1"/>
          </p:cNvSpPr>
          <p:nvPr/>
        </p:nvSpPr>
        <p:spPr bwMode="auto">
          <a:xfrm>
            <a:off x="7121525" y="5675313"/>
            <a:ext cx="9525" cy="158750"/>
          </a:xfrm>
          <a:prstGeom prst="rect">
            <a:avLst/>
          </a:prstGeom>
          <a:solidFill>
            <a:srgbClr val="000000"/>
          </a:solidFill>
          <a:ln w="9525">
            <a:noFill/>
            <a:miter lim="800000"/>
            <a:headEnd/>
            <a:tailEnd/>
          </a:ln>
        </p:spPr>
        <p:txBody>
          <a:bodyPr/>
          <a:lstStyle/>
          <a:p>
            <a:endParaRPr lang="en-US"/>
          </a:p>
        </p:txBody>
      </p:sp>
      <p:sp>
        <p:nvSpPr>
          <p:cNvPr id="1078" name="Rectangle 59"/>
          <p:cNvSpPr>
            <a:spLocks noChangeArrowheads="1"/>
          </p:cNvSpPr>
          <p:nvPr/>
        </p:nvSpPr>
        <p:spPr bwMode="auto">
          <a:xfrm>
            <a:off x="4611688" y="5659438"/>
            <a:ext cx="15875" cy="839787"/>
          </a:xfrm>
          <a:prstGeom prst="rect">
            <a:avLst/>
          </a:prstGeom>
          <a:solidFill>
            <a:srgbClr val="000000"/>
          </a:solidFill>
          <a:ln w="9525">
            <a:noFill/>
            <a:miter lim="800000"/>
            <a:headEnd/>
            <a:tailEnd/>
          </a:ln>
        </p:spPr>
        <p:txBody>
          <a:bodyPr/>
          <a:lstStyle/>
          <a:p>
            <a:endParaRPr lang="en-US"/>
          </a:p>
        </p:txBody>
      </p:sp>
      <p:sp>
        <p:nvSpPr>
          <p:cNvPr id="1079" name="Line 60"/>
          <p:cNvSpPr>
            <a:spLocks noChangeShapeType="1"/>
          </p:cNvSpPr>
          <p:nvPr/>
        </p:nvSpPr>
        <p:spPr bwMode="auto">
          <a:xfrm>
            <a:off x="7121525" y="5859463"/>
            <a:ext cx="1588" cy="623887"/>
          </a:xfrm>
          <a:prstGeom prst="line">
            <a:avLst/>
          </a:prstGeom>
          <a:noFill/>
          <a:ln w="0">
            <a:solidFill>
              <a:srgbClr val="000000"/>
            </a:solidFill>
            <a:round/>
            <a:headEnd/>
            <a:tailEnd/>
          </a:ln>
        </p:spPr>
        <p:txBody>
          <a:bodyPr/>
          <a:lstStyle/>
          <a:p>
            <a:endParaRPr lang="en-US"/>
          </a:p>
        </p:txBody>
      </p:sp>
      <p:sp>
        <p:nvSpPr>
          <p:cNvPr id="1080" name="Rectangle 61"/>
          <p:cNvSpPr>
            <a:spLocks noChangeArrowheads="1"/>
          </p:cNvSpPr>
          <p:nvPr/>
        </p:nvSpPr>
        <p:spPr bwMode="auto">
          <a:xfrm>
            <a:off x="7121525" y="5859463"/>
            <a:ext cx="9525" cy="623887"/>
          </a:xfrm>
          <a:prstGeom prst="rect">
            <a:avLst/>
          </a:prstGeom>
          <a:solidFill>
            <a:srgbClr val="000000"/>
          </a:solidFill>
          <a:ln w="9525">
            <a:noFill/>
            <a:miter lim="800000"/>
            <a:headEnd/>
            <a:tailEnd/>
          </a:ln>
        </p:spPr>
        <p:txBody>
          <a:bodyPr/>
          <a:lstStyle/>
          <a:p>
            <a:endParaRPr lang="en-US"/>
          </a:p>
        </p:txBody>
      </p:sp>
      <p:sp>
        <p:nvSpPr>
          <p:cNvPr id="1081" name="Rectangle 62"/>
          <p:cNvSpPr>
            <a:spLocks noChangeArrowheads="1"/>
          </p:cNvSpPr>
          <p:nvPr/>
        </p:nvSpPr>
        <p:spPr bwMode="auto">
          <a:xfrm>
            <a:off x="4627563" y="6483350"/>
            <a:ext cx="4373562" cy="15875"/>
          </a:xfrm>
          <a:prstGeom prst="rect">
            <a:avLst/>
          </a:prstGeom>
          <a:solidFill>
            <a:srgbClr val="000000"/>
          </a:solidFill>
          <a:ln w="9525">
            <a:noFill/>
            <a:miter lim="800000"/>
            <a:headEnd/>
            <a:tailEnd/>
          </a:ln>
        </p:spPr>
        <p:txBody>
          <a:bodyPr/>
          <a:lstStyle/>
          <a:p>
            <a:endParaRPr lang="en-US"/>
          </a:p>
        </p:txBody>
      </p:sp>
      <p:sp>
        <p:nvSpPr>
          <p:cNvPr id="1082" name="Rectangle 63"/>
          <p:cNvSpPr>
            <a:spLocks noChangeArrowheads="1"/>
          </p:cNvSpPr>
          <p:nvPr/>
        </p:nvSpPr>
        <p:spPr bwMode="auto">
          <a:xfrm>
            <a:off x="8985250" y="5675313"/>
            <a:ext cx="15875" cy="823912"/>
          </a:xfrm>
          <a:prstGeom prst="rect">
            <a:avLst/>
          </a:prstGeom>
          <a:solidFill>
            <a:srgbClr val="000000"/>
          </a:solidFill>
          <a:ln w="9525">
            <a:noFill/>
            <a:miter lim="800000"/>
            <a:headEnd/>
            <a:tailEnd/>
          </a:ln>
        </p:spPr>
        <p:txBody>
          <a:bodyPr/>
          <a:lstStyle/>
          <a:p>
            <a:endParaRPr lang="en-US"/>
          </a:p>
        </p:txBody>
      </p:sp>
      <p:sp>
        <p:nvSpPr>
          <p:cNvPr id="1083" name="Line 64"/>
          <p:cNvSpPr>
            <a:spLocks noChangeShapeType="1"/>
          </p:cNvSpPr>
          <p:nvPr/>
        </p:nvSpPr>
        <p:spPr bwMode="auto">
          <a:xfrm>
            <a:off x="4619625" y="6499225"/>
            <a:ext cx="1588" cy="1588"/>
          </a:xfrm>
          <a:prstGeom prst="line">
            <a:avLst/>
          </a:prstGeom>
          <a:noFill/>
          <a:ln w="0">
            <a:solidFill>
              <a:srgbClr val="C0C0C0"/>
            </a:solidFill>
            <a:round/>
            <a:headEnd/>
            <a:tailEnd/>
          </a:ln>
        </p:spPr>
        <p:txBody>
          <a:bodyPr/>
          <a:lstStyle/>
          <a:p>
            <a:endParaRPr lang="en-US"/>
          </a:p>
        </p:txBody>
      </p:sp>
      <p:sp>
        <p:nvSpPr>
          <p:cNvPr id="1084" name="Rectangle 65"/>
          <p:cNvSpPr>
            <a:spLocks noChangeArrowheads="1"/>
          </p:cNvSpPr>
          <p:nvPr/>
        </p:nvSpPr>
        <p:spPr bwMode="auto">
          <a:xfrm>
            <a:off x="4619625" y="6499225"/>
            <a:ext cx="7938" cy="7938"/>
          </a:xfrm>
          <a:prstGeom prst="rect">
            <a:avLst/>
          </a:prstGeom>
          <a:solidFill>
            <a:srgbClr val="C0C0C0"/>
          </a:solidFill>
          <a:ln w="9525">
            <a:noFill/>
            <a:miter lim="800000"/>
            <a:headEnd/>
            <a:tailEnd/>
          </a:ln>
        </p:spPr>
        <p:txBody>
          <a:bodyPr/>
          <a:lstStyle/>
          <a:p>
            <a:endParaRPr lang="en-US"/>
          </a:p>
        </p:txBody>
      </p:sp>
      <p:sp>
        <p:nvSpPr>
          <p:cNvPr id="1085" name="Line 66"/>
          <p:cNvSpPr>
            <a:spLocks noChangeShapeType="1"/>
          </p:cNvSpPr>
          <p:nvPr/>
        </p:nvSpPr>
        <p:spPr bwMode="auto">
          <a:xfrm>
            <a:off x="5726113" y="6499225"/>
            <a:ext cx="1587" cy="1588"/>
          </a:xfrm>
          <a:prstGeom prst="line">
            <a:avLst/>
          </a:prstGeom>
          <a:noFill/>
          <a:ln w="0">
            <a:solidFill>
              <a:srgbClr val="C0C0C0"/>
            </a:solidFill>
            <a:round/>
            <a:headEnd/>
            <a:tailEnd/>
          </a:ln>
        </p:spPr>
        <p:txBody>
          <a:bodyPr/>
          <a:lstStyle/>
          <a:p>
            <a:endParaRPr lang="en-US"/>
          </a:p>
        </p:txBody>
      </p:sp>
      <p:sp>
        <p:nvSpPr>
          <p:cNvPr id="1086" name="Rectangle 67"/>
          <p:cNvSpPr>
            <a:spLocks noChangeArrowheads="1"/>
          </p:cNvSpPr>
          <p:nvPr/>
        </p:nvSpPr>
        <p:spPr bwMode="auto">
          <a:xfrm>
            <a:off x="5726113" y="6499225"/>
            <a:ext cx="7937" cy="7938"/>
          </a:xfrm>
          <a:prstGeom prst="rect">
            <a:avLst/>
          </a:prstGeom>
          <a:solidFill>
            <a:srgbClr val="C0C0C0"/>
          </a:solidFill>
          <a:ln w="9525">
            <a:noFill/>
            <a:miter lim="800000"/>
            <a:headEnd/>
            <a:tailEnd/>
          </a:ln>
        </p:spPr>
        <p:txBody>
          <a:bodyPr/>
          <a:lstStyle/>
          <a:p>
            <a:endParaRPr lang="en-US"/>
          </a:p>
        </p:txBody>
      </p:sp>
      <p:sp>
        <p:nvSpPr>
          <p:cNvPr id="1087" name="Line 68"/>
          <p:cNvSpPr>
            <a:spLocks noChangeShapeType="1"/>
          </p:cNvSpPr>
          <p:nvPr/>
        </p:nvSpPr>
        <p:spPr bwMode="auto">
          <a:xfrm>
            <a:off x="6423025" y="6499225"/>
            <a:ext cx="1588" cy="1588"/>
          </a:xfrm>
          <a:prstGeom prst="line">
            <a:avLst/>
          </a:prstGeom>
          <a:noFill/>
          <a:ln w="0">
            <a:solidFill>
              <a:srgbClr val="C0C0C0"/>
            </a:solidFill>
            <a:round/>
            <a:headEnd/>
            <a:tailEnd/>
          </a:ln>
        </p:spPr>
        <p:txBody>
          <a:bodyPr/>
          <a:lstStyle/>
          <a:p>
            <a:endParaRPr lang="en-US"/>
          </a:p>
        </p:txBody>
      </p:sp>
      <p:sp>
        <p:nvSpPr>
          <p:cNvPr id="1088" name="Rectangle 69"/>
          <p:cNvSpPr>
            <a:spLocks noChangeArrowheads="1"/>
          </p:cNvSpPr>
          <p:nvPr/>
        </p:nvSpPr>
        <p:spPr bwMode="auto">
          <a:xfrm>
            <a:off x="6423025" y="6499225"/>
            <a:ext cx="9525" cy="7938"/>
          </a:xfrm>
          <a:prstGeom prst="rect">
            <a:avLst/>
          </a:prstGeom>
          <a:solidFill>
            <a:srgbClr val="C0C0C0"/>
          </a:solidFill>
          <a:ln w="9525">
            <a:noFill/>
            <a:miter lim="800000"/>
            <a:headEnd/>
            <a:tailEnd/>
          </a:ln>
        </p:spPr>
        <p:txBody>
          <a:bodyPr/>
          <a:lstStyle/>
          <a:p>
            <a:endParaRPr lang="en-US"/>
          </a:p>
        </p:txBody>
      </p:sp>
      <p:sp>
        <p:nvSpPr>
          <p:cNvPr id="1089" name="Line 70"/>
          <p:cNvSpPr>
            <a:spLocks noChangeShapeType="1"/>
          </p:cNvSpPr>
          <p:nvPr/>
        </p:nvSpPr>
        <p:spPr bwMode="auto">
          <a:xfrm>
            <a:off x="7121525" y="6499225"/>
            <a:ext cx="1588" cy="1588"/>
          </a:xfrm>
          <a:prstGeom prst="line">
            <a:avLst/>
          </a:prstGeom>
          <a:noFill/>
          <a:ln w="0">
            <a:solidFill>
              <a:srgbClr val="C0C0C0"/>
            </a:solidFill>
            <a:round/>
            <a:headEnd/>
            <a:tailEnd/>
          </a:ln>
        </p:spPr>
        <p:txBody>
          <a:bodyPr/>
          <a:lstStyle/>
          <a:p>
            <a:endParaRPr lang="en-US"/>
          </a:p>
        </p:txBody>
      </p:sp>
      <p:sp>
        <p:nvSpPr>
          <p:cNvPr id="1090" name="Rectangle 71"/>
          <p:cNvSpPr>
            <a:spLocks noChangeArrowheads="1"/>
          </p:cNvSpPr>
          <p:nvPr/>
        </p:nvSpPr>
        <p:spPr bwMode="auto">
          <a:xfrm>
            <a:off x="7121525" y="6499225"/>
            <a:ext cx="9525" cy="7938"/>
          </a:xfrm>
          <a:prstGeom prst="rect">
            <a:avLst/>
          </a:prstGeom>
          <a:solidFill>
            <a:srgbClr val="C0C0C0"/>
          </a:solidFill>
          <a:ln w="9525">
            <a:noFill/>
            <a:miter lim="800000"/>
            <a:headEnd/>
            <a:tailEnd/>
          </a:ln>
        </p:spPr>
        <p:txBody>
          <a:bodyPr/>
          <a:lstStyle/>
          <a:p>
            <a:endParaRPr lang="en-US"/>
          </a:p>
        </p:txBody>
      </p:sp>
      <p:sp>
        <p:nvSpPr>
          <p:cNvPr id="1091" name="Line 72"/>
          <p:cNvSpPr>
            <a:spLocks noChangeShapeType="1"/>
          </p:cNvSpPr>
          <p:nvPr/>
        </p:nvSpPr>
        <p:spPr bwMode="auto">
          <a:xfrm>
            <a:off x="8485188" y="6499225"/>
            <a:ext cx="1587" cy="1588"/>
          </a:xfrm>
          <a:prstGeom prst="line">
            <a:avLst/>
          </a:prstGeom>
          <a:noFill/>
          <a:ln w="0">
            <a:solidFill>
              <a:srgbClr val="C0C0C0"/>
            </a:solidFill>
            <a:round/>
            <a:headEnd/>
            <a:tailEnd/>
          </a:ln>
        </p:spPr>
        <p:txBody>
          <a:bodyPr/>
          <a:lstStyle/>
          <a:p>
            <a:endParaRPr lang="en-US"/>
          </a:p>
        </p:txBody>
      </p:sp>
      <p:sp>
        <p:nvSpPr>
          <p:cNvPr id="1092" name="Rectangle 73"/>
          <p:cNvSpPr>
            <a:spLocks noChangeArrowheads="1"/>
          </p:cNvSpPr>
          <p:nvPr/>
        </p:nvSpPr>
        <p:spPr bwMode="auto">
          <a:xfrm>
            <a:off x="8485188" y="6499225"/>
            <a:ext cx="9525" cy="7938"/>
          </a:xfrm>
          <a:prstGeom prst="rect">
            <a:avLst/>
          </a:prstGeom>
          <a:solidFill>
            <a:srgbClr val="C0C0C0"/>
          </a:solidFill>
          <a:ln w="9525">
            <a:noFill/>
            <a:miter lim="800000"/>
            <a:headEnd/>
            <a:tailEnd/>
          </a:ln>
        </p:spPr>
        <p:txBody>
          <a:bodyPr/>
          <a:lstStyle/>
          <a:p>
            <a:endParaRPr lang="en-US"/>
          </a:p>
        </p:txBody>
      </p:sp>
      <p:sp>
        <p:nvSpPr>
          <p:cNvPr id="1093" name="Line 74"/>
          <p:cNvSpPr>
            <a:spLocks noChangeShapeType="1"/>
          </p:cNvSpPr>
          <p:nvPr/>
        </p:nvSpPr>
        <p:spPr bwMode="auto">
          <a:xfrm>
            <a:off x="8993188" y="6499225"/>
            <a:ext cx="1587" cy="1588"/>
          </a:xfrm>
          <a:prstGeom prst="line">
            <a:avLst/>
          </a:prstGeom>
          <a:noFill/>
          <a:ln w="0">
            <a:solidFill>
              <a:srgbClr val="C0C0C0"/>
            </a:solidFill>
            <a:round/>
            <a:headEnd/>
            <a:tailEnd/>
          </a:ln>
        </p:spPr>
        <p:txBody>
          <a:bodyPr/>
          <a:lstStyle/>
          <a:p>
            <a:endParaRPr lang="en-US"/>
          </a:p>
        </p:txBody>
      </p:sp>
      <p:sp>
        <p:nvSpPr>
          <p:cNvPr id="1094" name="Rectangle 75"/>
          <p:cNvSpPr>
            <a:spLocks noChangeArrowheads="1"/>
          </p:cNvSpPr>
          <p:nvPr/>
        </p:nvSpPr>
        <p:spPr bwMode="auto">
          <a:xfrm>
            <a:off x="8993188" y="6499225"/>
            <a:ext cx="7937" cy="7938"/>
          </a:xfrm>
          <a:prstGeom prst="rect">
            <a:avLst/>
          </a:prstGeom>
          <a:solidFill>
            <a:srgbClr val="C0C0C0"/>
          </a:solidFill>
          <a:ln w="9525">
            <a:noFill/>
            <a:miter lim="800000"/>
            <a:headEnd/>
            <a:tailEnd/>
          </a:ln>
        </p:spPr>
        <p:txBody>
          <a:bodyPr/>
          <a:lstStyle/>
          <a:p>
            <a:endParaRPr lang="en-US"/>
          </a:p>
        </p:txBody>
      </p:sp>
      <p:sp>
        <p:nvSpPr>
          <p:cNvPr id="1095" name="Line 76"/>
          <p:cNvSpPr>
            <a:spLocks noChangeShapeType="1"/>
          </p:cNvSpPr>
          <p:nvPr/>
        </p:nvSpPr>
        <p:spPr bwMode="auto">
          <a:xfrm>
            <a:off x="9001125" y="5667375"/>
            <a:ext cx="1588" cy="1588"/>
          </a:xfrm>
          <a:prstGeom prst="line">
            <a:avLst/>
          </a:prstGeom>
          <a:noFill/>
          <a:ln w="0">
            <a:solidFill>
              <a:srgbClr val="C0C0C0"/>
            </a:solidFill>
            <a:round/>
            <a:headEnd/>
            <a:tailEnd/>
          </a:ln>
        </p:spPr>
        <p:txBody>
          <a:bodyPr/>
          <a:lstStyle/>
          <a:p>
            <a:endParaRPr lang="en-US"/>
          </a:p>
        </p:txBody>
      </p:sp>
      <p:sp>
        <p:nvSpPr>
          <p:cNvPr id="1096" name="Rectangle 77"/>
          <p:cNvSpPr>
            <a:spLocks noChangeArrowheads="1"/>
          </p:cNvSpPr>
          <p:nvPr/>
        </p:nvSpPr>
        <p:spPr bwMode="auto">
          <a:xfrm>
            <a:off x="9001125" y="5667375"/>
            <a:ext cx="7938" cy="7938"/>
          </a:xfrm>
          <a:prstGeom prst="rect">
            <a:avLst/>
          </a:prstGeom>
          <a:solidFill>
            <a:srgbClr val="C0C0C0"/>
          </a:solidFill>
          <a:ln w="9525">
            <a:noFill/>
            <a:miter lim="800000"/>
            <a:headEnd/>
            <a:tailEnd/>
          </a:ln>
        </p:spPr>
        <p:txBody>
          <a:bodyPr/>
          <a:lstStyle/>
          <a:p>
            <a:endParaRPr lang="en-US"/>
          </a:p>
        </p:txBody>
      </p:sp>
      <p:sp>
        <p:nvSpPr>
          <p:cNvPr id="1097" name="Line 78"/>
          <p:cNvSpPr>
            <a:spLocks noChangeShapeType="1"/>
          </p:cNvSpPr>
          <p:nvPr/>
        </p:nvSpPr>
        <p:spPr bwMode="auto">
          <a:xfrm>
            <a:off x="9001125" y="5842000"/>
            <a:ext cx="1588" cy="1588"/>
          </a:xfrm>
          <a:prstGeom prst="line">
            <a:avLst/>
          </a:prstGeom>
          <a:noFill/>
          <a:ln w="0">
            <a:solidFill>
              <a:srgbClr val="C0C0C0"/>
            </a:solidFill>
            <a:round/>
            <a:headEnd/>
            <a:tailEnd/>
          </a:ln>
        </p:spPr>
        <p:txBody>
          <a:bodyPr/>
          <a:lstStyle/>
          <a:p>
            <a:endParaRPr lang="en-US"/>
          </a:p>
        </p:txBody>
      </p:sp>
      <p:sp>
        <p:nvSpPr>
          <p:cNvPr id="1098" name="Rectangle 79"/>
          <p:cNvSpPr>
            <a:spLocks noChangeArrowheads="1"/>
          </p:cNvSpPr>
          <p:nvPr/>
        </p:nvSpPr>
        <p:spPr bwMode="auto">
          <a:xfrm>
            <a:off x="9001125" y="5842000"/>
            <a:ext cx="7938" cy="7938"/>
          </a:xfrm>
          <a:prstGeom prst="rect">
            <a:avLst/>
          </a:prstGeom>
          <a:solidFill>
            <a:srgbClr val="C0C0C0"/>
          </a:solidFill>
          <a:ln w="9525">
            <a:noFill/>
            <a:miter lim="800000"/>
            <a:headEnd/>
            <a:tailEnd/>
          </a:ln>
        </p:spPr>
        <p:txBody>
          <a:bodyPr/>
          <a:lstStyle/>
          <a:p>
            <a:endParaRPr lang="en-US"/>
          </a:p>
        </p:txBody>
      </p:sp>
      <p:sp>
        <p:nvSpPr>
          <p:cNvPr id="1099" name="Line 80"/>
          <p:cNvSpPr>
            <a:spLocks noChangeShapeType="1"/>
          </p:cNvSpPr>
          <p:nvPr/>
        </p:nvSpPr>
        <p:spPr bwMode="auto">
          <a:xfrm>
            <a:off x="9001125" y="6008688"/>
            <a:ext cx="1588" cy="1587"/>
          </a:xfrm>
          <a:prstGeom prst="line">
            <a:avLst/>
          </a:prstGeom>
          <a:noFill/>
          <a:ln w="0">
            <a:solidFill>
              <a:srgbClr val="C0C0C0"/>
            </a:solidFill>
            <a:round/>
            <a:headEnd/>
            <a:tailEnd/>
          </a:ln>
        </p:spPr>
        <p:txBody>
          <a:bodyPr/>
          <a:lstStyle/>
          <a:p>
            <a:endParaRPr lang="en-US"/>
          </a:p>
        </p:txBody>
      </p:sp>
      <p:sp>
        <p:nvSpPr>
          <p:cNvPr id="1100" name="Rectangle 81"/>
          <p:cNvSpPr>
            <a:spLocks noChangeArrowheads="1"/>
          </p:cNvSpPr>
          <p:nvPr/>
        </p:nvSpPr>
        <p:spPr bwMode="auto">
          <a:xfrm>
            <a:off x="9001125" y="6008688"/>
            <a:ext cx="7938" cy="7937"/>
          </a:xfrm>
          <a:prstGeom prst="rect">
            <a:avLst/>
          </a:prstGeom>
          <a:solidFill>
            <a:srgbClr val="C0C0C0"/>
          </a:solidFill>
          <a:ln w="9525">
            <a:noFill/>
            <a:miter lim="800000"/>
            <a:headEnd/>
            <a:tailEnd/>
          </a:ln>
        </p:spPr>
        <p:txBody>
          <a:bodyPr/>
          <a:lstStyle/>
          <a:p>
            <a:endParaRPr lang="en-US"/>
          </a:p>
        </p:txBody>
      </p:sp>
      <p:sp>
        <p:nvSpPr>
          <p:cNvPr id="1101" name="Line 82"/>
          <p:cNvSpPr>
            <a:spLocks noChangeShapeType="1"/>
          </p:cNvSpPr>
          <p:nvPr/>
        </p:nvSpPr>
        <p:spPr bwMode="auto">
          <a:xfrm>
            <a:off x="9001125" y="6165850"/>
            <a:ext cx="1588" cy="1588"/>
          </a:xfrm>
          <a:prstGeom prst="line">
            <a:avLst/>
          </a:prstGeom>
          <a:noFill/>
          <a:ln w="0">
            <a:solidFill>
              <a:srgbClr val="C0C0C0"/>
            </a:solidFill>
            <a:round/>
            <a:headEnd/>
            <a:tailEnd/>
          </a:ln>
        </p:spPr>
        <p:txBody>
          <a:bodyPr/>
          <a:lstStyle/>
          <a:p>
            <a:endParaRPr lang="en-US"/>
          </a:p>
        </p:txBody>
      </p:sp>
      <p:sp>
        <p:nvSpPr>
          <p:cNvPr id="1102" name="Rectangle 83"/>
          <p:cNvSpPr>
            <a:spLocks noChangeArrowheads="1"/>
          </p:cNvSpPr>
          <p:nvPr/>
        </p:nvSpPr>
        <p:spPr bwMode="auto">
          <a:xfrm>
            <a:off x="9001125" y="6165850"/>
            <a:ext cx="7938" cy="9525"/>
          </a:xfrm>
          <a:prstGeom prst="rect">
            <a:avLst/>
          </a:prstGeom>
          <a:solidFill>
            <a:srgbClr val="C0C0C0"/>
          </a:solidFill>
          <a:ln w="9525">
            <a:noFill/>
            <a:miter lim="800000"/>
            <a:headEnd/>
            <a:tailEnd/>
          </a:ln>
        </p:spPr>
        <p:txBody>
          <a:bodyPr/>
          <a:lstStyle/>
          <a:p>
            <a:endParaRPr lang="en-US"/>
          </a:p>
        </p:txBody>
      </p:sp>
      <p:sp>
        <p:nvSpPr>
          <p:cNvPr id="1103" name="Line 84"/>
          <p:cNvSpPr>
            <a:spLocks noChangeShapeType="1"/>
          </p:cNvSpPr>
          <p:nvPr/>
        </p:nvSpPr>
        <p:spPr bwMode="auto">
          <a:xfrm>
            <a:off x="9001125" y="6324600"/>
            <a:ext cx="1588" cy="1588"/>
          </a:xfrm>
          <a:prstGeom prst="line">
            <a:avLst/>
          </a:prstGeom>
          <a:noFill/>
          <a:ln w="0">
            <a:solidFill>
              <a:srgbClr val="C0C0C0"/>
            </a:solidFill>
            <a:round/>
            <a:headEnd/>
            <a:tailEnd/>
          </a:ln>
        </p:spPr>
        <p:txBody>
          <a:bodyPr/>
          <a:lstStyle/>
          <a:p>
            <a:endParaRPr lang="en-US"/>
          </a:p>
        </p:txBody>
      </p:sp>
      <p:sp>
        <p:nvSpPr>
          <p:cNvPr id="1104" name="Rectangle 85"/>
          <p:cNvSpPr>
            <a:spLocks noChangeArrowheads="1"/>
          </p:cNvSpPr>
          <p:nvPr/>
        </p:nvSpPr>
        <p:spPr bwMode="auto">
          <a:xfrm>
            <a:off x="9001125" y="6324600"/>
            <a:ext cx="7938" cy="7938"/>
          </a:xfrm>
          <a:prstGeom prst="rect">
            <a:avLst/>
          </a:prstGeom>
          <a:solidFill>
            <a:srgbClr val="C0C0C0"/>
          </a:solidFill>
          <a:ln w="9525">
            <a:noFill/>
            <a:miter lim="800000"/>
            <a:headEnd/>
            <a:tailEnd/>
          </a:ln>
        </p:spPr>
        <p:txBody>
          <a:bodyPr/>
          <a:lstStyle/>
          <a:p>
            <a:endParaRPr lang="en-US"/>
          </a:p>
        </p:txBody>
      </p:sp>
      <p:sp>
        <p:nvSpPr>
          <p:cNvPr id="1105" name="Line 86"/>
          <p:cNvSpPr>
            <a:spLocks noChangeShapeType="1"/>
          </p:cNvSpPr>
          <p:nvPr/>
        </p:nvSpPr>
        <p:spPr bwMode="auto">
          <a:xfrm>
            <a:off x="9001125" y="6491288"/>
            <a:ext cx="1588" cy="1587"/>
          </a:xfrm>
          <a:prstGeom prst="line">
            <a:avLst/>
          </a:prstGeom>
          <a:noFill/>
          <a:ln w="0">
            <a:solidFill>
              <a:srgbClr val="C0C0C0"/>
            </a:solidFill>
            <a:round/>
            <a:headEnd/>
            <a:tailEnd/>
          </a:ln>
        </p:spPr>
        <p:txBody>
          <a:bodyPr/>
          <a:lstStyle/>
          <a:p>
            <a:endParaRPr lang="en-US"/>
          </a:p>
        </p:txBody>
      </p:sp>
      <p:sp>
        <p:nvSpPr>
          <p:cNvPr id="1106" name="Rectangle 87"/>
          <p:cNvSpPr>
            <a:spLocks noChangeArrowheads="1"/>
          </p:cNvSpPr>
          <p:nvPr/>
        </p:nvSpPr>
        <p:spPr bwMode="auto">
          <a:xfrm>
            <a:off x="9001125" y="6491288"/>
            <a:ext cx="7938" cy="7937"/>
          </a:xfrm>
          <a:prstGeom prst="rect">
            <a:avLst/>
          </a:prstGeom>
          <a:solidFill>
            <a:srgbClr val="C0C0C0"/>
          </a:solidFill>
          <a:ln w="9525">
            <a:noFill/>
            <a:miter lim="800000"/>
            <a:headEnd/>
            <a:tailEnd/>
          </a:ln>
        </p:spPr>
        <p:txBody>
          <a:bodyPr/>
          <a:lstStyle/>
          <a:p>
            <a:endParaRPr lang="en-US"/>
          </a:p>
        </p:txBody>
      </p:sp>
      <p:sp>
        <p:nvSpPr>
          <p:cNvPr id="1107" name="Rectangle 91"/>
          <p:cNvSpPr>
            <a:spLocks noGrp="1" noChangeArrowheads="1"/>
          </p:cNvSpPr>
          <p:nvPr>
            <p:ph type="title"/>
          </p:nvPr>
        </p:nvSpPr>
        <p:spPr/>
        <p:txBody>
          <a:bodyPr/>
          <a:lstStyle/>
          <a:p>
            <a:pPr eaLnBrk="1" hangingPunct="1"/>
            <a:r>
              <a:rPr lang="en-US" smtClean="0"/>
              <a:t>Structured Contracts </a:t>
            </a:r>
            <a:br>
              <a:rPr lang="en-US" smtClean="0"/>
            </a:br>
            <a:r>
              <a:rPr lang="en-US" smtClean="0"/>
              <a:t>	Mini-Case 7: Bose 301SE</a:t>
            </a:r>
          </a:p>
        </p:txBody>
      </p:sp>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supplier’s perspective</a:t>
            </a:r>
          </a:p>
        </p:txBody>
      </p:sp>
      <p:sp>
        <p:nvSpPr>
          <p:cNvPr id="35843" name="Rectangle 3"/>
          <p:cNvSpPr>
            <a:spLocks noGrp="1" noChangeArrowheads="1"/>
          </p:cNvSpPr>
          <p:nvPr>
            <p:ph idx="1"/>
          </p:nvPr>
        </p:nvSpPr>
        <p:spPr/>
        <p:txBody>
          <a:bodyPr/>
          <a:lstStyle/>
          <a:p>
            <a:pPr eaLnBrk="1" hangingPunct="1">
              <a:buFont typeface="Wingdings" pitchFamily="2" charset="2"/>
              <a:buNone/>
            </a:pPr>
            <a:r>
              <a:rPr lang="en-US" smtClean="0"/>
              <a:t>	Contract:	Price-only			Buy-Back</a:t>
            </a:r>
          </a:p>
          <a:p>
            <a:pPr eaLnBrk="1" hangingPunct="1"/>
            <a:endParaRPr lang="en-US" smtClean="0"/>
          </a:p>
          <a:p>
            <a:pPr eaLnBrk="1" hangingPunct="1"/>
            <a:r>
              <a:rPr lang="en-US" smtClean="0"/>
              <a:t>Profit:</a:t>
            </a:r>
          </a:p>
          <a:p>
            <a:pPr eaLnBrk="1" hangingPunct="1"/>
            <a:endParaRPr lang="en-US" smtClean="0"/>
          </a:p>
          <a:p>
            <a:pPr eaLnBrk="1" hangingPunct="1"/>
            <a:endParaRPr lang="en-US" smtClean="0"/>
          </a:p>
          <a:p>
            <a:pPr eaLnBrk="1" hangingPunct="1"/>
            <a:r>
              <a:rPr lang="en-US" smtClean="0"/>
              <a:t>Risk:</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buyer’s perspective</a:t>
            </a:r>
          </a:p>
        </p:txBody>
      </p:sp>
      <p:sp>
        <p:nvSpPr>
          <p:cNvPr id="36867" name="Content Placeholder 3"/>
          <p:cNvSpPr>
            <a:spLocks noGrp="1"/>
          </p:cNvSpPr>
          <p:nvPr>
            <p:ph idx="1"/>
          </p:nvPr>
        </p:nvSpPr>
        <p:spPr/>
        <p:txBody>
          <a:bodyPr/>
          <a:lstStyle/>
          <a:p>
            <a:endParaRPr lang="en-US" smtClean="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p:oleObj spid="_x0000_s214018" name="Worksheet" r:id="rId5" imgW="8958240" imgH="1775520" progId="Excel.Sheet.8">
              <p:embed/>
            </p:oleObj>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p:oleObj spid="_x0000_s214019" name="Worksheet" r:id="rId6" imgW="6343200" imgH="3260520" progId="Excel.Sheet.8">
              <p:embed/>
            </p:oleObj>
          </a:graphicData>
        </a:graphic>
      </p:graphicFrame>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a:solidFill>
                <a:srgbClr val="000000"/>
              </a:solidFill>
              <a:latin typeface="Arial" pitchFamily="34" charset="0"/>
            </a:endParaRPr>
          </a:p>
        </p:txBody>
      </p:sp>
      <p:sp>
        <p:nvSpPr>
          <p:cNvPr id="31747" name="Rectangle 3"/>
          <p:cNvSpPr>
            <a:spLocks noGrp="1" noChangeArrowheads="1"/>
          </p:cNvSpPr>
          <p:nvPr>
            <p:ph type="title" idx="4294967295"/>
          </p:nvPr>
        </p:nvSpPr>
        <p:spPr>
          <a:xfrm>
            <a:off x="1835150" y="2205038"/>
            <a:ext cx="5040313" cy="1800225"/>
          </a:xfrm>
        </p:spPr>
        <p:style>
          <a:lnRef idx="2">
            <a:schemeClr val="accent3"/>
          </a:lnRef>
          <a:fillRef idx="1">
            <a:schemeClr val="lt1"/>
          </a:fillRef>
          <a:effectRef idx="0">
            <a:schemeClr val="accent3"/>
          </a:effectRef>
          <a:fontRef idx="minor">
            <a:schemeClr val="dk1"/>
          </a:fontRef>
        </p:style>
        <p:txBody>
          <a:bodyPr/>
          <a:lstStyle/>
          <a:p>
            <a:pPr algn="ctr" eaLnBrk="1" hangingPunct="1"/>
            <a:r>
              <a:rPr lang="en-US" smtClean="0">
                <a:solidFill>
                  <a:srgbClr val="333399"/>
                </a:solidFill>
                <a:ea typeface="MS PGothic" pitchFamily="34" charset="-128"/>
              </a:rPr>
              <a:t/>
            </a:r>
            <a:br>
              <a:rPr lang="en-US" smtClean="0">
                <a:solidFill>
                  <a:srgbClr val="333399"/>
                </a:solidFill>
                <a:ea typeface="MS PGothic" pitchFamily="34" charset="-128"/>
              </a:rPr>
            </a:br>
            <a:r>
              <a:rPr lang="en-US" smtClean="0">
                <a:solidFill>
                  <a:srgbClr val="333399"/>
                </a:solidFill>
                <a:ea typeface="MS PGothic" pitchFamily="34" charset="-128"/>
              </a:rPr>
              <a:t>Supplier Economics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0" y="160338"/>
            <a:ext cx="8893175" cy="692150"/>
          </a:xfrm>
          <a:prstGeom prst="rect">
            <a:avLst/>
          </a:prstGeom>
          <a:noFill/>
          <a:ln w="9525">
            <a:noFill/>
            <a:miter lim="800000"/>
            <a:headEnd/>
            <a:tailEnd/>
          </a:ln>
        </p:spPr>
        <p:txBody>
          <a:bodyPr lIns="92075" tIns="46038" rIns="92075" bIns="46038" anchor="b"/>
          <a:lstStyle/>
          <a:p>
            <a:pPr>
              <a:lnSpc>
                <a:spcPct val="90000"/>
              </a:lnSpc>
            </a:pPr>
            <a:r>
              <a:rPr lang="en-US" b="0">
                <a:solidFill>
                  <a:srgbClr val="000099"/>
                </a:solidFill>
                <a:latin typeface="Optima" charset="0"/>
              </a:rPr>
              <a:t>Understanding a Supplier</a:t>
            </a:r>
            <a:r>
              <a:rPr lang="en-US" altLang="en-US" b="0">
                <a:solidFill>
                  <a:srgbClr val="000099"/>
                </a:solidFill>
                <a:latin typeface="Optima" charset="0"/>
              </a:rPr>
              <a:t>’</a:t>
            </a:r>
            <a:r>
              <a:rPr lang="en-US" b="0">
                <a:solidFill>
                  <a:srgbClr val="000099"/>
                </a:solidFill>
                <a:latin typeface="Optima" charset="0"/>
              </a:rPr>
              <a:t>s Economics (Cost Structure and Drivers) is Crucial to Achieve Superior Source Results </a:t>
            </a:r>
          </a:p>
        </p:txBody>
      </p:sp>
      <p:sp>
        <p:nvSpPr>
          <p:cNvPr id="37891" name="Rectangle 3"/>
          <p:cNvSpPr>
            <a:spLocks noChangeArrowheads="1"/>
          </p:cNvSpPr>
          <p:nvPr/>
        </p:nvSpPr>
        <p:spPr bwMode="auto">
          <a:xfrm>
            <a:off x="2170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Provides insight into a critical (and large) component of the TCO</a:t>
            </a:r>
          </a:p>
        </p:txBody>
      </p:sp>
      <p:grpSp>
        <p:nvGrpSpPr>
          <p:cNvPr id="2" name="Group 4"/>
          <p:cNvGrpSpPr>
            <a:grpSpLocks/>
          </p:cNvGrpSpPr>
          <p:nvPr/>
        </p:nvGrpSpPr>
        <p:grpSpPr bwMode="auto">
          <a:xfrm>
            <a:off x="2968189" y="2256549"/>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75787"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8"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9"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grpSp>
        <p:sp>
          <p:nvSpPr>
            <p:cNvPr id="75786"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b="0">
                  <a:solidFill>
                    <a:srgbClr val="000000"/>
                  </a:solidFill>
                  <a:latin typeface="Optima" charset="0"/>
                </a:rPr>
                <a:t>Supplier Economics Knowledge and Facts</a:t>
              </a:r>
            </a:p>
          </p:txBody>
        </p:sp>
      </p:grpSp>
      <p:sp>
        <p:nvSpPr>
          <p:cNvPr id="37893" name="Rectangle 10"/>
          <p:cNvSpPr>
            <a:spLocks noChangeArrowheads="1"/>
          </p:cNvSpPr>
          <p:nvPr/>
        </p:nvSpPr>
        <p:spPr bwMode="auto">
          <a:xfrm>
            <a:off x="62622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a fact base for good problem solving in supplier workshops</a:t>
            </a:r>
          </a:p>
        </p:txBody>
      </p:sp>
      <p:sp>
        <p:nvSpPr>
          <p:cNvPr id="37894" name="Rectangle 11"/>
          <p:cNvSpPr>
            <a:spLocks noChangeArrowheads="1"/>
          </p:cNvSpPr>
          <p:nvPr/>
        </p:nvSpPr>
        <p:spPr bwMode="auto">
          <a:xfrm>
            <a:off x="3101539" y="5668087"/>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Helps develop RFQ packages tailored to economics of the supply base</a:t>
            </a:r>
          </a:p>
        </p:txBody>
      </p:sp>
      <p:sp>
        <p:nvSpPr>
          <p:cNvPr id="37895" name="Rectangle 12"/>
          <p:cNvSpPr>
            <a:spLocks noChangeArrowheads="1"/>
          </p:cNvSpPr>
          <p:nvPr/>
        </p:nvSpPr>
        <p:spPr bwMode="auto">
          <a:xfrm>
            <a:off x="2170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Highlights the major cost components and drivers for further analysis</a:t>
            </a:r>
          </a:p>
        </p:txBody>
      </p:sp>
      <p:sp>
        <p:nvSpPr>
          <p:cNvPr id="37896" name="Rectangle 13"/>
          <p:cNvSpPr>
            <a:spLocks noChangeArrowheads="1"/>
          </p:cNvSpPr>
          <p:nvPr/>
        </p:nvSpPr>
        <p:spPr bwMode="auto">
          <a:xfrm>
            <a:off x="62622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insights for stakeholders, including product development, manufacturing, inventory supply managers</a:t>
            </a:r>
          </a:p>
        </p:txBody>
      </p:sp>
      <p:sp>
        <p:nvSpPr>
          <p:cNvPr id="37897" name="Rectangle 14"/>
          <p:cNvSpPr>
            <a:spLocks noChangeArrowheads="1"/>
          </p:cNvSpPr>
          <p:nvPr/>
        </p:nvSpPr>
        <p:spPr bwMode="auto">
          <a:xfrm>
            <a:off x="3101539" y="1151649"/>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r>
              <a:rPr lang="en-US" sz="1600" b="0">
                <a:solidFill>
                  <a:srgbClr val="000000"/>
                </a:solidFill>
                <a:latin typeface="Optima" charset="0"/>
                <a:ea typeface="MS PGothic" pitchFamily="34" charset="-128"/>
              </a:rPr>
              <a:t>Enhances bargaining power by identifying </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hidden</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 profits in cost structure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a:solidFill>
                  <a:srgbClr val="000099"/>
                </a:solidFill>
                <a:latin typeface="Optima" charset="0"/>
              </a:rPr>
              <a:t>A Number of Tools and Techniques Have Been Developed to Improve the Impact of Strategic Sourcing </a:t>
            </a:r>
          </a:p>
        </p:txBody>
      </p:sp>
      <p:sp>
        <p:nvSpPr>
          <p:cNvPr id="77826"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7827"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77845"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Total Cost of Ownership</a:t>
              </a:r>
            </a:p>
          </p:txBody>
        </p:sp>
        <p:sp>
          <p:nvSpPr>
            <p:cNvPr id="77846"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 to ensure the full lifecycle cost of the purchase is considered.  Broadens the perspective beyond simple price levers</a:t>
              </a:r>
            </a:p>
          </p:txBody>
        </p:sp>
      </p:grpSp>
      <p:sp>
        <p:nvSpPr>
          <p:cNvPr id="77829"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a:p>
        </p:txBody>
      </p:sp>
      <p:sp>
        <p:nvSpPr>
          <p:cNvPr id="77830"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3" name="Group 10"/>
          <p:cNvGrpSpPr>
            <a:grpSpLocks/>
          </p:cNvGrpSpPr>
          <p:nvPr/>
        </p:nvGrpSpPr>
        <p:grpSpPr bwMode="auto">
          <a:xfrm>
            <a:off x="127000" y="2417763"/>
            <a:ext cx="8826500" cy="825500"/>
            <a:chOff x="80" y="1525"/>
            <a:chExt cx="5560" cy="520"/>
          </a:xfrm>
        </p:grpSpPr>
        <p:sp>
          <p:nvSpPr>
            <p:cNvPr id="77843"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Supply Base Dynamics</a:t>
              </a:r>
            </a:p>
          </p:txBody>
        </p:sp>
        <p:sp>
          <p:nvSpPr>
            <p:cNvPr id="77844"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77841"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Supplier Economics</a:t>
              </a:r>
            </a:p>
          </p:txBody>
        </p:sp>
        <p:sp>
          <p:nvSpPr>
            <p:cNvPr id="77842"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Analytical tools used to estimate the cost components and drivers of a supplier</a:t>
              </a:r>
              <a:r>
                <a:rPr lang="en-US" altLang="en-US" sz="1600" b="0">
                  <a:solidFill>
                    <a:srgbClr val="000000"/>
                  </a:solidFill>
                  <a:latin typeface="Optima" charset="0"/>
                </a:rPr>
                <a:t>’</a:t>
              </a:r>
              <a:r>
                <a:rPr lang="en-US" sz="1600" b="0">
                  <a:solidFill>
                    <a:srgbClr val="000000"/>
                  </a:solidFill>
                  <a:latin typeface="Optima" charset="0"/>
                </a:rPr>
                <a:t>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77839"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Visits/ Workshops</a:t>
              </a:r>
            </a:p>
          </p:txBody>
        </p:sp>
        <p:sp>
          <p:nvSpPr>
            <p:cNvPr id="77840"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77837"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Requests for Information (RFI)</a:t>
              </a:r>
            </a:p>
          </p:txBody>
        </p:sp>
        <p:sp>
          <p:nvSpPr>
            <p:cNvPr id="77838"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information request used to identify new suppliers, ascertain capabilities of current and new suppliers, develop a supply base fact base, and filter out low potential companies prior to a market competition</a:t>
              </a:r>
            </a:p>
          </p:txBody>
        </p:sp>
      </p:grpSp>
      <p:sp>
        <p:nvSpPr>
          <p:cNvPr id="77835" name="Rectangle 22"/>
          <p:cNvSpPr>
            <a:spLocks noChangeArrowheads="1"/>
          </p:cNvSpPr>
          <p:nvPr/>
        </p:nvSpPr>
        <p:spPr bwMode="auto">
          <a:xfrm>
            <a:off x="101600" y="3213100"/>
            <a:ext cx="184150" cy="368300"/>
          </a:xfrm>
          <a:prstGeom prst="rect">
            <a:avLst/>
          </a:prstGeom>
          <a:noFill/>
          <a:ln w="9525">
            <a:noFill/>
            <a:miter lim="800000"/>
            <a:headEnd/>
            <a:tailEnd/>
          </a:ln>
        </p:spPr>
        <p:txBody>
          <a:bodyPr wrap="none" anchor="ctr">
            <a:spAutoFit/>
          </a:bodyPr>
          <a:lstStyle/>
          <a:p>
            <a:endParaRPr lang="en-US" sz="1800" b="0">
              <a:solidFill>
                <a:srgbClr val="000000"/>
              </a:solidFill>
              <a:latin typeface="Optima" charset="0"/>
            </a:endParaRPr>
          </a:p>
        </p:txBody>
      </p:sp>
      <p:sp>
        <p:nvSpPr>
          <p:cNvPr id="77836" name="Rectangle 23"/>
          <p:cNvSpPr>
            <a:spLocks noChangeArrowheads="1"/>
          </p:cNvSpPr>
          <p:nvPr/>
        </p:nvSpPr>
        <p:spPr bwMode="auto">
          <a:xfrm>
            <a:off x="165100" y="3238500"/>
            <a:ext cx="8572500" cy="368300"/>
          </a:xfrm>
          <a:prstGeom prst="rect">
            <a:avLst/>
          </a:prstGeom>
          <a:noFill/>
          <a:ln w="9525">
            <a:noFill/>
            <a:miter lim="800000"/>
            <a:headEnd/>
            <a:tailEnd/>
          </a:ln>
        </p:spPr>
        <p:txBody>
          <a:bodyPr anchor="ctr">
            <a:spAutoFit/>
          </a:bodyPr>
          <a:lstStyle/>
          <a:p>
            <a:endParaRPr lang="en-US" sz="1800" b="0">
              <a:solidFill>
                <a:srgbClr val="000000"/>
              </a:solidFill>
              <a:latin typeface="Optima"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ChangeArrowheads="1"/>
          </p:cNvSpPr>
          <p:nvPr/>
        </p:nvSpPr>
        <p:spPr bwMode="auto">
          <a:xfrm>
            <a:off x="12700" y="298450"/>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Optima" charset="0"/>
              </a:rPr>
              <a:t>A Number of Tools and Techniques Have Been Developed to Improve the Impact of Strategic Sourcing </a:t>
            </a:r>
          </a:p>
        </p:txBody>
      </p:sp>
      <p:sp>
        <p:nvSpPr>
          <p:cNvPr id="79874"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9875"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sp>
        <p:nvSpPr>
          <p:cNvPr id="79876"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 for Quote/Proposal (RFQ/RFP)</a:t>
            </a:r>
          </a:p>
        </p:txBody>
      </p:sp>
      <p:sp>
        <p:nvSpPr>
          <p:cNvPr id="79877"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The formal bid process by which suppliers commit to prices and volumes.   Allows buyer to correctly align bid packages, build in TCO flexibility, manage the process and systematically analyze the responses</a:t>
            </a:r>
          </a:p>
        </p:txBody>
      </p:sp>
      <p:sp>
        <p:nvSpPr>
          <p:cNvPr id="79878"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a:p>
        </p:txBody>
      </p:sp>
      <p:sp>
        <p:nvSpPr>
          <p:cNvPr id="79879"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2" name="Group 9"/>
          <p:cNvGrpSpPr>
            <a:grpSpLocks/>
          </p:cNvGrpSpPr>
          <p:nvPr/>
        </p:nvGrpSpPr>
        <p:grpSpPr bwMode="auto">
          <a:xfrm>
            <a:off x="127000" y="2570163"/>
            <a:ext cx="8826500" cy="1069975"/>
            <a:chOff x="80" y="1525"/>
            <a:chExt cx="5560" cy="674"/>
          </a:xfrm>
        </p:grpSpPr>
        <p:sp>
          <p:nvSpPr>
            <p:cNvPr id="79887"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TCO Negotiations</a:t>
              </a:r>
            </a:p>
          </p:txBody>
        </p:sp>
        <p:sp>
          <p:nvSpPr>
            <p:cNvPr id="79888"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79885"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Management and Development</a:t>
              </a:r>
            </a:p>
          </p:txBody>
        </p:sp>
        <p:sp>
          <p:nvSpPr>
            <p:cNvPr id="79886"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79883"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Commodity Database</a:t>
              </a:r>
            </a:p>
          </p:txBody>
        </p:sp>
        <p:sp>
          <p:nvSpPr>
            <p:cNvPr id="79884"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database of all purchased goods and services arranged in an etymological tree to group products related to a common supply base</a:t>
              </a: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ChangeArrowheads="1"/>
          </p:cNvSpPr>
          <p:nvPr/>
        </p:nvSpPr>
        <p:spPr bwMode="auto">
          <a:xfrm>
            <a:off x="0" y="193675"/>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Arial" pitchFamily="34" charset="0"/>
              </a:rPr>
              <a:t>Total Economic Impact (Forrester)</a:t>
            </a:r>
          </a:p>
        </p:txBody>
      </p:sp>
      <p:pic>
        <p:nvPicPr>
          <p:cNvPr id="81922" name="Picture 4" descr="Screen shot 2011-05-07 at 8.38.40 PM.png"/>
          <p:cNvPicPr>
            <a:picLocks noChangeAspect="1"/>
          </p:cNvPicPr>
          <p:nvPr/>
        </p:nvPicPr>
        <p:blipFill>
          <a:blip r:embed="rId3" cstate="print"/>
          <a:srcRect/>
          <a:stretch>
            <a:fillRect/>
          </a:stretch>
        </p:blipFill>
        <p:spPr bwMode="auto">
          <a:xfrm>
            <a:off x="388938" y="1439863"/>
            <a:ext cx="71374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Importance of Purchasing –Summary of Points </a:t>
            </a:r>
          </a:p>
        </p:txBody>
      </p:sp>
      <p:sp>
        <p:nvSpPr>
          <p:cNvPr id="16387" name="Rectangle 3"/>
          <p:cNvSpPr>
            <a:spLocks noChangeArrowheads="1"/>
          </p:cNvSpPr>
          <p:nvPr/>
        </p:nvSpPr>
        <p:spPr bwMode="auto">
          <a:xfrm>
            <a:off x="1592263" y="841375"/>
            <a:ext cx="5537200" cy="3224213"/>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Large portion of COGS and costs, in general, in many industries are driven by purchased goods and services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60-80% in manufacturing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30-50% in asset heavy services (e.g., hospitals)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10-40% in light asset services (e.g., banks)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Impact on end-use customer can be large as well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Quality</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Availability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High potential for significant (e.g., 15-20%) savings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Non-payroll spend not as emotionally charged</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Savings can often be driven to the bottom line</a:t>
            </a:r>
          </a:p>
        </p:txBody>
      </p:sp>
      <p:sp>
        <p:nvSpPr>
          <p:cNvPr id="16388" name="AutoShape 4"/>
          <p:cNvSpPr>
            <a:spLocks noChangeArrowheads="1"/>
          </p:cNvSpPr>
          <p:nvPr>
            <p:custDataLst>
              <p:tags r:id="rId1"/>
            </p:custDataLst>
          </p:nvPr>
        </p:nvSpPr>
        <p:spPr bwMode="auto">
          <a:xfrm rot="10800000">
            <a:off x="2816225" y="42656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6389" name="Rectangle 5"/>
          <p:cNvSpPr>
            <a:spLocks noChangeArrowheads="1"/>
          </p:cNvSpPr>
          <p:nvPr/>
        </p:nvSpPr>
        <p:spPr bwMode="auto">
          <a:xfrm>
            <a:off x="1858963" y="4749800"/>
            <a:ext cx="5410200" cy="6413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Sophistication and magnitude of Purchasing’s role will increase as companies outsource work</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Why is There a Potential for Large Cost Savings? </a:t>
            </a:r>
          </a:p>
        </p:txBody>
      </p:sp>
      <p:sp>
        <p:nvSpPr>
          <p:cNvPr id="18435" name="Rectangle 3"/>
          <p:cNvSpPr>
            <a:spLocks noChangeArrowheads="1"/>
          </p:cNvSpPr>
          <p:nvPr/>
        </p:nvSpPr>
        <p:spPr bwMode="auto">
          <a:xfrm>
            <a:off x="1033463" y="841375"/>
            <a:ext cx="7112000" cy="3517900"/>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Top management focused on “strategic” issues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Growth, financial re-engineering, mergers draw the talent and focus of company hierarchies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Little energy for a high impact cross-functional effort</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True costs are opaque and poorly understood</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Procurements’ role is often relegated to order processing and firefighting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Often staffed by low skill/performance personnel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Numerous stakeholders have thwarted previous efforts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a really good process and mandate</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Legacy of “cost plus inflation” or “cost avoidance” programs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 demand for true cost reduction</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discernible impact reduces enthusiasm for new efforts</a:t>
            </a:r>
          </a:p>
        </p:txBody>
      </p:sp>
      <p:sp>
        <p:nvSpPr>
          <p:cNvPr id="18436" name="AutoShape 4"/>
          <p:cNvSpPr>
            <a:spLocks noChangeArrowheads="1"/>
          </p:cNvSpPr>
          <p:nvPr>
            <p:custDataLst>
              <p:tags r:id="rId1"/>
            </p:custDataLst>
          </p:nvPr>
        </p:nvSpPr>
        <p:spPr bwMode="auto">
          <a:xfrm rot="10800000">
            <a:off x="3095625" y="47990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8437" name="Rectangle 5"/>
          <p:cNvSpPr>
            <a:spLocks noChangeArrowheads="1"/>
          </p:cNvSpPr>
          <p:nvPr/>
        </p:nvSpPr>
        <p:spPr bwMode="auto">
          <a:xfrm>
            <a:off x="1579563" y="5283200"/>
            <a:ext cx="6035675" cy="915988"/>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Applying a great fact-based process with top rank talent can yield impressive results across all industries/sectors (maybe not monopolies)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1"/>
            </p:custDataLst>
          </p:nvPr>
        </p:nvSpPr>
        <p:spPr>
          <a:xfrm>
            <a:off x="23813" y="361950"/>
            <a:ext cx="8967787" cy="295275"/>
          </a:xfrm>
        </p:spPr>
        <p:txBody>
          <a:bodyPr/>
          <a:lstStyle/>
          <a:p>
            <a:pPr defTabSz="895350" eaLnBrk="1" hangingPunct="1"/>
            <a:r>
              <a:rPr lang="en-US" smtClean="0"/>
              <a:t>Hallmarks OF World-class Purchasing Organizations</a:t>
            </a:r>
          </a:p>
        </p:txBody>
      </p:sp>
      <p:sp>
        <p:nvSpPr>
          <p:cNvPr id="20483" name="Rectangle 3"/>
          <p:cNvSpPr>
            <a:spLocks noChangeArrowheads="1"/>
          </p:cNvSpPr>
          <p:nvPr>
            <p:custDataLst>
              <p:tags r:id="rId2"/>
            </p:custDataLst>
          </p:nvPr>
        </p:nvSpPr>
        <p:spPr bwMode="auto">
          <a:xfrm>
            <a:off x="133350" y="671513"/>
            <a:ext cx="158432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Dimension</a:t>
            </a:r>
          </a:p>
        </p:txBody>
      </p:sp>
      <p:sp>
        <p:nvSpPr>
          <p:cNvPr id="20484" name="Rectangle 4"/>
          <p:cNvSpPr>
            <a:spLocks noChangeArrowheads="1"/>
          </p:cNvSpPr>
          <p:nvPr>
            <p:custDataLst>
              <p:tags r:id="rId3"/>
            </p:custDataLst>
          </p:nvPr>
        </p:nvSpPr>
        <p:spPr bwMode="auto">
          <a:xfrm>
            <a:off x="1831975" y="671513"/>
            <a:ext cx="360997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How most companies approach sourcing</a:t>
            </a:r>
          </a:p>
        </p:txBody>
      </p:sp>
      <p:sp>
        <p:nvSpPr>
          <p:cNvPr id="20485" name="Line 5"/>
          <p:cNvSpPr>
            <a:spLocks noChangeShapeType="1"/>
          </p:cNvSpPr>
          <p:nvPr>
            <p:custDataLst>
              <p:tags r:id="rId4"/>
            </p:custDataLst>
          </p:nvPr>
        </p:nvSpPr>
        <p:spPr bwMode="auto">
          <a:xfrm>
            <a:off x="100013" y="903288"/>
            <a:ext cx="8851900"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0486" name="McK Footnote"/>
          <p:cNvSpPr>
            <a:spLocks noChangeArrowheads="1"/>
          </p:cNvSpPr>
          <p:nvPr>
            <p:custDataLst>
              <p:tags r:id="rId5"/>
            </p:custDataLst>
          </p:nvPr>
        </p:nvSpPr>
        <p:spPr bwMode="auto">
          <a:xfrm>
            <a:off x="122238" y="6424613"/>
            <a:ext cx="8332787" cy="152400"/>
          </a:xfrm>
          <a:prstGeom prst="rect">
            <a:avLst/>
          </a:prstGeom>
          <a:noFill/>
          <a:ln w="9525">
            <a:noFill/>
            <a:miter lim="800000"/>
            <a:headEnd/>
            <a:tailEnd/>
          </a:ln>
        </p:spPr>
        <p:txBody>
          <a:bodyPr lIns="0" tIns="0" rIns="0" bIns="0" anchor="b">
            <a:spAutoFit/>
          </a:bodyPr>
          <a:lstStyle/>
          <a:p>
            <a:pPr marL="574675" indent="-574675" defTabSz="912813">
              <a:spcBef>
                <a:spcPct val="20000"/>
              </a:spcBef>
              <a:tabLst>
                <a:tab pos="528638" algn="r"/>
              </a:tabLst>
            </a:pPr>
            <a:r>
              <a:rPr lang="en-US" sz="1000" b="0" smtClean="0">
                <a:solidFill>
                  <a:srgbClr val="000000"/>
                </a:solidFill>
                <a:latin typeface="Arial" charset="0"/>
                <a:ea typeface="ＭＳ Ｐゴシック" charset="-128"/>
              </a:rPr>
              <a:t>	</a:t>
            </a:r>
          </a:p>
        </p:txBody>
      </p:sp>
      <p:sp>
        <p:nvSpPr>
          <p:cNvPr id="20487" name="Rectangle 7"/>
          <p:cNvSpPr>
            <a:spLocks noChangeArrowheads="1"/>
          </p:cNvSpPr>
          <p:nvPr>
            <p:custDataLst>
              <p:tags r:id="rId6"/>
            </p:custDataLst>
          </p:nvPr>
        </p:nvSpPr>
        <p:spPr bwMode="auto">
          <a:xfrm>
            <a:off x="5519738" y="671513"/>
            <a:ext cx="3240087"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vs. world-class approach  </a:t>
            </a:r>
          </a:p>
        </p:txBody>
      </p:sp>
      <p:sp>
        <p:nvSpPr>
          <p:cNvPr id="20488" name="Rectangle 8"/>
          <p:cNvSpPr>
            <a:spLocks noChangeArrowheads="1"/>
          </p:cNvSpPr>
          <p:nvPr>
            <p:custDataLst>
              <p:tags r:id="rId7"/>
            </p:custDataLst>
          </p:nvPr>
        </p:nvSpPr>
        <p:spPr bwMode="auto">
          <a:xfrm>
            <a:off x="139700" y="1003300"/>
            <a:ext cx="15001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1.	Concrete Savings targets</a:t>
            </a:r>
          </a:p>
        </p:txBody>
      </p:sp>
      <p:sp>
        <p:nvSpPr>
          <p:cNvPr id="20489" name="Rectangle 9"/>
          <p:cNvSpPr>
            <a:spLocks noChangeArrowheads="1"/>
          </p:cNvSpPr>
          <p:nvPr>
            <p:custDataLst>
              <p:tags r:id="rId8"/>
            </p:custDataLst>
          </p:nvPr>
        </p:nvSpPr>
        <p:spPr bwMode="auto">
          <a:xfrm>
            <a:off x="1831975" y="992188"/>
            <a:ext cx="3279775" cy="382587"/>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Metrics focused on availability and unit cost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Expectations for escalator clauses</a:t>
            </a:r>
          </a:p>
        </p:txBody>
      </p:sp>
      <p:sp>
        <p:nvSpPr>
          <p:cNvPr id="20490" name="Rectangle 10"/>
          <p:cNvSpPr>
            <a:spLocks noChangeArrowheads="1"/>
          </p:cNvSpPr>
          <p:nvPr>
            <p:custDataLst>
              <p:tags r:id="rId9"/>
            </p:custDataLst>
          </p:nvPr>
        </p:nvSpPr>
        <p:spPr bwMode="auto">
          <a:xfrm>
            <a:off x="5519738" y="992188"/>
            <a:ext cx="309562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5-10% initial reduction in total cost, with ongoing 1-2% annual deflation</a:t>
            </a:r>
          </a:p>
        </p:txBody>
      </p:sp>
      <p:sp>
        <p:nvSpPr>
          <p:cNvPr id="20491" name="Rectangle 11"/>
          <p:cNvSpPr>
            <a:spLocks noChangeArrowheads="1"/>
          </p:cNvSpPr>
          <p:nvPr>
            <p:custDataLst>
              <p:tags r:id="rId10"/>
            </p:custDataLst>
          </p:nvPr>
        </p:nvSpPr>
        <p:spPr bwMode="auto">
          <a:xfrm>
            <a:off x="139700" y="1771650"/>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2.	Strategic</a:t>
            </a:r>
          </a:p>
        </p:txBody>
      </p:sp>
      <p:sp>
        <p:nvSpPr>
          <p:cNvPr id="20492" name="Rectangle 12"/>
          <p:cNvSpPr>
            <a:spLocks noChangeArrowheads="1"/>
          </p:cNvSpPr>
          <p:nvPr>
            <p:custDataLst>
              <p:tags r:id="rId11"/>
            </p:custDataLst>
          </p:nvPr>
        </p:nvSpPr>
        <p:spPr bwMode="auto">
          <a:xfrm>
            <a:off x="1831975" y="1771650"/>
            <a:ext cx="3281363"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Sourcing involved only after major decisions made, e.g., meal selection for an airline</a:t>
            </a:r>
          </a:p>
        </p:txBody>
      </p:sp>
      <p:sp>
        <p:nvSpPr>
          <p:cNvPr id="20493" name="Rectangle 13"/>
          <p:cNvSpPr>
            <a:spLocks noChangeArrowheads="1"/>
          </p:cNvSpPr>
          <p:nvPr>
            <p:custDataLst>
              <p:tags r:id="rId12"/>
            </p:custDataLst>
          </p:nvPr>
        </p:nvSpPr>
        <p:spPr bwMode="auto">
          <a:xfrm>
            <a:off x="5519738" y="1771650"/>
            <a:ext cx="314007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Tight integration with functional groups to jointly develop sourcing strategies</a:t>
            </a:r>
          </a:p>
        </p:txBody>
      </p:sp>
      <p:sp>
        <p:nvSpPr>
          <p:cNvPr id="20494" name="Rectangle 14"/>
          <p:cNvSpPr>
            <a:spLocks noChangeArrowheads="1"/>
          </p:cNvSpPr>
          <p:nvPr>
            <p:custDataLst>
              <p:tags r:id="rId13"/>
            </p:custDataLst>
          </p:nvPr>
        </p:nvSpPr>
        <p:spPr bwMode="auto">
          <a:xfrm>
            <a:off x="139700" y="2479675"/>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3.	Fact-base Analysis</a:t>
            </a:r>
          </a:p>
        </p:txBody>
      </p:sp>
      <p:sp>
        <p:nvSpPr>
          <p:cNvPr id="20495" name="Rectangle 15"/>
          <p:cNvSpPr>
            <a:spLocks noChangeArrowheads="1"/>
          </p:cNvSpPr>
          <p:nvPr>
            <p:custDataLst>
              <p:tags r:id="rId14"/>
            </p:custDataLst>
          </p:nvPr>
        </p:nvSpPr>
        <p:spPr bwMode="auto">
          <a:xfrm>
            <a:off x="5519738" y="2479675"/>
            <a:ext cx="3140075" cy="938213"/>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Analytically rigorous approach that creates a deep understanding of</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Total cost of ownership</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Supplier economics and supply market dynamics</a:t>
            </a:r>
          </a:p>
        </p:txBody>
      </p:sp>
      <p:sp>
        <p:nvSpPr>
          <p:cNvPr id="20496" name="Rectangle 16"/>
          <p:cNvSpPr>
            <a:spLocks noChangeArrowheads="1"/>
          </p:cNvSpPr>
          <p:nvPr>
            <p:custDataLst>
              <p:tags r:id="rId15"/>
            </p:custDataLst>
          </p:nvPr>
        </p:nvSpPr>
        <p:spPr bwMode="auto">
          <a:xfrm>
            <a:off x="1831975" y="2479675"/>
            <a:ext cx="3475038"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Little understanding of true supplier economics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Requirements often overspecificed, driving end-to-end costs</a:t>
            </a:r>
          </a:p>
          <a:p>
            <a:pPr defTabSz="1019175">
              <a:lnSpc>
                <a:spcPct val="95000"/>
              </a:lnSpc>
              <a:spcBef>
                <a:spcPct val="20000"/>
              </a:spcBef>
              <a:buSzPct val="90000"/>
              <a:buFont typeface="Wingdings" charset="2"/>
              <a:buChar char="§"/>
              <a:tabLst>
                <a:tab pos="171450" algn="l"/>
              </a:tabLst>
            </a:pPr>
            <a:endParaRPr lang="en-US" sz="1200" b="0" smtClean="0">
              <a:solidFill>
                <a:srgbClr val="000000"/>
              </a:solidFill>
              <a:latin typeface="Arial" charset="0"/>
              <a:ea typeface="ＭＳ Ｐゴシック" charset="-128"/>
            </a:endParaRPr>
          </a:p>
        </p:txBody>
      </p:sp>
      <p:sp>
        <p:nvSpPr>
          <p:cNvPr id="20497" name="Rectangle 17"/>
          <p:cNvSpPr>
            <a:spLocks noChangeArrowheads="1"/>
          </p:cNvSpPr>
          <p:nvPr>
            <p:custDataLst>
              <p:tags r:id="rId16"/>
            </p:custDataLst>
          </p:nvPr>
        </p:nvSpPr>
        <p:spPr bwMode="auto">
          <a:xfrm>
            <a:off x="139700" y="3516313"/>
            <a:ext cx="1906588" cy="173037"/>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4.	Helpful toolkit</a:t>
            </a:r>
          </a:p>
        </p:txBody>
      </p:sp>
      <p:sp>
        <p:nvSpPr>
          <p:cNvPr id="20498" name="Rectangle 18"/>
          <p:cNvSpPr>
            <a:spLocks noChangeArrowheads="1"/>
          </p:cNvSpPr>
          <p:nvPr>
            <p:custDataLst>
              <p:tags r:id="rId17"/>
            </p:custDataLst>
          </p:nvPr>
        </p:nvSpPr>
        <p:spPr bwMode="auto">
          <a:xfrm>
            <a:off x="1831975" y="3516313"/>
            <a:ext cx="3281363"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Large investment in E-procurement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analytical tools, inconsistently applied across commodities</a:t>
            </a:r>
          </a:p>
          <a:p>
            <a:pPr marL="173038" lvl="1" indent="-171450" defTabSz="1019175">
              <a:lnSpc>
                <a:spcPct val="95000"/>
              </a:lnSpc>
              <a:spcBef>
                <a:spcPct val="20000"/>
              </a:spcBef>
              <a:buSzPct val="80000"/>
              <a:buFont typeface="Symbol" charset="2"/>
              <a:buChar char="·"/>
              <a:tabLst>
                <a:tab pos="171450" algn="l"/>
              </a:tabLst>
            </a:pPr>
            <a:endParaRPr lang="en-US" sz="1200" b="0" smtClean="0">
              <a:solidFill>
                <a:srgbClr val="000000"/>
              </a:solidFill>
              <a:latin typeface="Arial" charset="0"/>
              <a:ea typeface="ＭＳ Ｐゴシック" charset="-128"/>
            </a:endParaRPr>
          </a:p>
        </p:txBody>
      </p:sp>
      <p:sp>
        <p:nvSpPr>
          <p:cNvPr id="20499" name="Rectangle 19"/>
          <p:cNvSpPr>
            <a:spLocks noChangeArrowheads="1"/>
          </p:cNvSpPr>
          <p:nvPr>
            <p:custDataLst>
              <p:tags r:id="rId18"/>
            </p:custDataLst>
          </p:nvPr>
        </p:nvSpPr>
        <p:spPr bwMode="auto">
          <a:xfrm>
            <a:off x="5519738" y="3516313"/>
            <a:ext cx="3140075" cy="803275"/>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Strategic application of supply management technology tools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E-procurement leveraged as appropriate</a:t>
            </a:r>
          </a:p>
          <a:p>
            <a:pPr marL="173038" lvl="1" indent="-171450" defTabSz="1019175">
              <a:spcBef>
                <a:spcPct val="20000"/>
              </a:spcBef>
              <a:buSzPct val="80000"/>
              <a:buFont typeface="Symbol" charset="2"/>
              <a:buNone/>
              <a:tabLst>
                <a:tab pos="171450" algn="l"/>
              </a:tabLst>
            </a:pPr>
            <a:endParaRPr lang="en-US" sz="1200" b="0" smtClean="0">
              <a:solidFill>
                <a:srgbClr val="000000"/>
              </a:solidFill>
              <a:latin typeface="Arial" charset="0"/>
              <a:ea typeface="ＭＳ Ｐゴシック" charset="-128"/>
            </a:endParaRPr>
          </a:p>
        </p:txBody>
      </p:sp>
      <p:sp>
        <p:nvSpPr>
          <p:cNvPr id="20500" name="Rectangle 20"/>
          <p:cNvSpPr>
            <a:spLocks noChangeArrowheads="1"/>
          </p:cNvSpPr>
          <p:nvPr>
            <p:custDataLst>
              <p:tags r:id="rId19"/>
            </p:custDataLst>
          </p:nvPr>
        </p:nvSpPr>
        <p:spPr bwMode="auto">
          <a:xfrm>
            <a:off x="147638" y="4470400"/>
            <a:ext cx="1284287"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5.	Supplier Segmentation</a:t>
            </a:r>
          </a:p>
        </p:txBody>
      </p:sp>
      <p:sp>
        <p:nvSpPr>
          <p:cNvPr id="20501" name="Rectangle 21"/>
          <p:cNvSpPr>
            <a:spLocks noChangeArrowheads="1"/>
          </p:cNvSpPr>
          <p:nvPr>
            <p:custDataLst>
              <p:tags r:id="rId20"/>
            </p:custDataLst>
          </p:nvPr>
        </p:nvSpPr>
        <p:spPr bwMode="auto">
          <a:xfrm>
            <a:off x="1831975" y="4470400"/>
            <a:ext cx="3281363" cy="80168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Single-source oriented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suppliers on contract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relationships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Multiple “strategic” partnerships</a:t>
            </a:r>
          </a:p>
        </p:txBody>
      </p:sp>
      <p:sp>
        <p:nvSpPr>
          <p:cNvPr id="20502" name="Rectangle 22"/>
          <p:cNvSpPr>
            <a:spLocks noChangeArrowheads="1"/>
          </p:cNvSpPr>
          <p:nvPr>
            <p:custDataLst>
              <p:tags r:id="rId21"/>
            </p:custDataLst>
          </p:nvPr>
        </p:nvSpPr>
        <p:spPr bwMode="auto">
          <a:xfrm>
            <a:off x="5519738" y="4475163"/>
            <a:ext cx="3070225" cy="620712"/>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Manageable number of suppliers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Select, demanding partnerships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performance</a:t>
            </a:r>
          </a:p>
        </p:txBody>
      </p:sp>
      <p:sp>
        <p:nvSpPr>
          <p:cNvPr id="20503" name="Rectangle 23"/>
          <p:cNvSpPr>
            <a:spLocks noChangeArrowheads="1"/>
          </p:cNvSpPr>
          <p:nvPr>
            <p:custDataLst>
              <p:tags r:id="rId22"/>
            </p:custDataLst>
          </p:nvPr>
        </p:nvSpPr>
        <p:spPr bwMode="auto">
          <a:xfrm>
            <a:off x="136525" y="5324475"/>
            <a:ext cx="15255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6.  Top Management Agenda</a:t>
            </a:r>
          </a:p>
        </p:txBody>
      </p:sp>
      <p:sp>
        <p:nvSpPr>
          <p:cNvPr id="20504" name="Rectangle 24"/>
          <p:cNvSpPr>
            <a:spLocks noChangeArrowheads="1"/>
          </p:cNvSpPr>
          <p:nvPr>
            <p:custDataLst>
              <p:tags r:id="rId23"/>
            </p:custDataLst>
          </p:nvPr>
        </p:nvSpPr>
        <p:spPr bwMode="auto">
          <a:xfrm>
            <a:off x="5519738" y="5324475"/>
            <a:ext cx="3146425" cy="107473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important capability staffed with strong, analytic problem solvers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Optimized balance of center-led processes with “natural owners” of specialized commodities</a:t>
            </a:r>
          </a:p>
        </p:txBody>
      </p:sp>
      <p:sp>
        <p:nvSpPr>
          <p:cNvPr id="20505" name="Rectangle 25"/>
          <p:cNvSpPr>
            <a:spLocks noChangeArrowheads="1"/>
          </p:cNvSpPr>
          <p:nvPr>
            <p:custDataLst>
              <p:tags r:id="rId24"/>
            </p:custDataLst>
          </p:nvPr>
        </p:nvSpPr>
        <p:spPr bwMode="auto">
          <a:xfrm>
            <a:off x="1831975" y="5324475"/>
            <a:ext cx="3281363" cy="1111250"/>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administrative function, staffed with clerical/logistical expertise</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Incomplete ownership of spend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Suboptimal structure (e.g., totally decentralized)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33338" y="533400"/>
            <a:ext cx="8348662" cy="120650"/>
          </a:xfrm>
        </p:spPr>
        <p:txBody>
          <a:bodyPr/>
          <a:lstStyle/>
          <a:p>
            <a:pPr eaLnBrk="1" hangingPunct="1"/>
            <a:r>
              <a:rPr lang="en-GB" sz="2400" smtClean="0"/>
              <a:t>World Class Purchasing – Allied Signal Case Example</a:t>
            </a:r>
            <a:endParaRPr lang="en-GB" smtClean="0"/>
          </a:p>
        </p:txBody>
      </p:sp>
      <p:sp>
        <p:nvSpPr>
          <p:cNvPr id="22534" name="Rectangle 3"/>
          <p:cNvSpPr>
            <a:spLocks noChangeArrowheads="1"/>
          </p:cNvSpPr>
          <p:nvPr/>
        </p:nvSpPr>
        <p:spPr bwMode="auto">
          <a:xfrm>
            <a:off x="2949575" y="2138363"/>
            <a:ext cx="3475038" cy="1858962"/>
          </a:xfrm>
          <a:prstGeom prst="rect">
            <a:avLst/>
          </a:prstGeom>
          <a:solidFill>
            <a:srgbClr val="FFCC99"/>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35" name="Rectangle 4"/>
          <p:cNvSpPr>
            <a:spLocks noChangeArrowheads="1"/>
          </p:cNvSpPr>
          <p:nvPr>
            <p:custDataLst>
              <p:tags r:id="rId3"/>
            </p:custDataLst>
          </p:nvPr>
        </p:nvSpPr>
        <p:spPr bwMode="auto">
          <a:xfrm>
            <a:off x="547688" y="2033588"/>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1.	CEO meets with Procurement leadership for two hours each month to review strategy and progress</a:t>
            </a:r>
          </a:p>
        </p:txBody>
      </p:sp>
      <p:sp>
        <p:nvSpPr>
          <p:cNvPr id="22536" name="Rectangle 5"/>
          <p:cNvSpPr>
            <a:spLocks noChangeArrowheads="1"/>
          </p:cNvSpPr>
          <p:nvPr>
            <p:custDataLst>
              <p:tags r:id="rId4"/>
            </p:custDataLst>
          </p:nvPr>
        </p:nvSpPr>
        <p:spPr bwMode="auto">
          <a:xfrm>
            <a:off x="547688" y="3325813"/>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3. 	Procurement staff required to demonstrate top quartile performance in every external benchmark</a:t>
            </a:r>
          </a:p>
        </p:txBody>
      </p:sp>
      <p:sp>
        <p:nvSpPr>
          <p:cNvPr id="22537" name="Rectangle 6"/>
          <p:cNvSpPr>
            <a:spLocks noChangeArrowheads="1"/>
          </p:cNvSpPr>
          <p:nvPr>
            <p:custDataLst>
              <p:tags r:id="rId5"/>
            </p:custDataLst>
          </p:nvPr>
        </p:nvSpPr>
        <p:spPr bwMode="auto">
          <a:xfrm>
            <a:off x="3584575" y="4056063"/>
            <a:ext cx="2065338" cy="638175"/>
          </a:xfrm>
          <a:prstGeom prst="rect">
            <a:avLst/>
          </a:prstGeom>
          <a:noFill/>
          <a:ln w="9525">
            <a:noFill/>
            <a:miter lim="800000"/>
            <a:headEnd/>
            <a:tailEnd/>
          </a:ln>
        </p:spPr>
        <p:txBody>
          <a:bodyPr lIns="0" tIns="0" rIns="0" bIns="0">
            <a:spAutoFit/>
          </a:bodyPr>
          <a:lstStyle/>
          <a:p>
            <a:pPr marL="300038" indent="-300038" algn="ctr" defTabSz="801688">
              <a:spcBef>
                <a:spcPct val="20000"/>
              </a:spcBef>
              <a:buSzPct val="90000"/>
              <a:buFont typeface="Wingdings" charset="2"/>
              <a:buNone/>
            </a:pPr>
            <a:r>
              <a:rPr lang="en-GB" sz="1400" smtClean="0">
                <a:solidFill>
                  <a:srgbClr val="000000"/>
                </a:solidFill>
                <a:latin typeface="Arial" charset="0"/>
                <a:ea typeface="ＭＳ Ｐゴシック" charset="-128"/>
              </a:rPr>
              <a:t>Shareholder value driven by TCO reductions</a:t>
            </a:r>
          </a:p>
        </p:txBody>
      </p:sp>
      <p:sp>
        <p:nvSpPr>
          <p:cNvPr id="22538" name="Rectangle 7"/>
          <p:cNvSpPr>
            <a:spLocks noChangeArrowheads="1"/>
          </p:cNvSpPr>
          <p:nvPr>
            <p:custDataLst>
              <p:tags r:id="rId6"/>
            </p:custDataLst>
          </p:nvPr>
        </p:nvSpPr>
        <p:spPr bwMode="auto">
          <a:xfrm>
            <a:off x="6926263" y="2033588"/>
            <a:ext cx="1962150" cy="85090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2. Expectation of 7% reduction in TCO every year (achieved 7 years in a row</a:t>
            </a:r>
          </a:p>
        </p:txBody>
      </p:sp>
      <p:sp>
        <p:nvSpPr>
          <p:cNvPr id="22539" name="Rectangle 8"/>
          <p:cNvSpPr>
            <a:spLocks noChangeArrowheads="1"/>
          </p:cNvSpPr>
          <p:nvPr>
            <p:custDataLst>
              <p:tags r:id="rId7"/>
            </p:custDataLst>
          </p:nvPr>
        </p:nvSpPr>
        <p:spPr bwMode="auto">
          <a:xfrm>
            <a:off x="3106738" y="2160588"/>
            <a:ext cx="893762"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Turnover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0" name="Rectangle 9"/>
          <p:cNvSpPr>
            <a:spLocks noChangeArrowheads="1"/>
          </p:cNvSpPr>
          <p:nvPr>
            <p:custDataLst>
              <p:tags r:id="rId8"/>
            </p:custDataLst>
          </p:nvPr>
        </p:nvSpPr>
        <p:spPr bwMode="auto">
          <a:xfrm>
            <a:off x="4259263" y="2160588"/>
            <a:ext cx="8826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Net profit</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1" name="Rectangle 10"/>
          <p:cNvSpPr>
            <a:spLocks noChangeArrowheads="1"/>
          </p:cNvSpPr>
          <p:nvPr>
            <p:custDataLst>
              <p:tags r:id="rId9"/>
            </p:custDataLst>
          </p:nvPr>
        </p:nvSpPr>
        <p:spPr bwMode="auto">
          <a:xfrm>
            <a:off x="5246688" y="2160588"/>
            <a:ext cx="1239837" cy="7239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Market</a:t>
            </a:r>
          </a:p>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capitalization</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2" name="Rectangle 11"/>
          <p:cNvSpPr>
            <a:spLocks noChangeArrowheads="1"/>
          </p:cNvSpPr>
          <p:nvPr>
            <p:custDataLst>
              <p:tags r:id="rId10"/>
            </p:custDataLst>
          </p:nvPr>
        </p:nvSpPr>
        <p:spPr bwMode="auto">
          <a:xfrm>
            <a:off x="326231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pic>
        <p:nvPicPr>
          <p:cNvPr id="22543" name="Picture 12"/>
          <p:cNvPicPr>
            <a:picLocks noChangeAspect="1" noChangeArrowheads="1"/>
          </p:cNvPicPr>
          <p:nvPr/>
        </p:nvPicPr>
        <p:blipFill>
          <a:blip r:embed="rId27" cstate="print"/>
          <a:srcRect/>
          <a:stretch>
            <a:fillRect/>
          </a:stretch>
        </p:blipFill>
        <p:spPr bwMode="auto">
          <a:xfrm>
            <a:off x="976313" y="898525"/>
            <a:ext cx="1049337" cy="1119188"/>
          </a:xfrm>
          <a:prstGeom prst="rect">
            <a:avLst/>
          </a:prstGeom>
          <a:noFill/>
          <a:ln w="12700">
            <a:noFill/>
            <a:miter lim="800000"/>
            <a:headEnd/>
            <a:tailEnd/>
          </a:ln>
        </p:spPr>
      </p:pic>
      <p:sp>
        <p:nvSpPr>
          <p:cNvPr id="22544" name="Freeform 13"/>
          <p:cNvSpPr>
            <a:spLocks/>
          </p:cNvSpPr>
          <p:nvPr/>
        </p:nvSpPr>
        <p:spPr bwMode="auto">
          <a:xfrm>
            <a:off x="6985000" y="1025525"/>
            <a:ext cx="1528763" cy="844550"/>
          </a:xfrm>
          <a:custGeom>
            <a:avLst/>
            <a:gdLst>
              <a:gd name="T0" fmla="*/ 0 w 985"/>
              <a:gd name="T1" fmla="*/ 0 h 514"/>
              <a:gd name="T2" fmla="*/ 0 w 985"/>
              <a:gd name="T3" fmla="*/ 844550 h 514"/>
              <a:gd name="T4" fmla="*/ 1528763 w 985"/>
              <a:gd name="T5" fmla="*/ 844550 h 514"/>
              <a:gd name="T6" fmla="*/ 0 60000 65536"/>
              <a:gd name="T7" fmla="*/ 0 60000 65536"/>
              <a:gd name="T8" fmla="*/ 0 60000 65536"/>
              <a:gd name="T9" fmla="*/ 0 w 985"/>
              <a:gd name="T10" fmla="*/ 0 h 514"/>
              <a:gd name="T11" fmla="*/ 985 w 985"/>
              <a:gd name="T12" fmla="*/ 514 h 514"/>
            </a:gdLst>
            <a:ahLst/>
            <a:cxnLst>
              <a:cxn ang="T6">
                <a:pos x="T0" y="T1"/>
              </a:cxn>
              <a:cxn ang="T7">
                <a:pos x="T2" y="T3"/>
              </a:cxn>
              <a:cxn ang="T8">
                <a:pos x="T4" y="T5"/>
              </a:cxn>
            </a:cxnLst>
            <a:rect l="T9" t="T10" r="T11" b="T12"/>
            <a:pathLst>
              <a:path w="985" h="514">
                <a:moveTo>
                  <a:pt x="0" y="0"/>
                </a:moveTo>
                <a:lnTo>
                  <a:pt x="0" y="514"/>
                </a:lnTo>
                <a:lnTo>
                  <a:pt x="985" y="514"/>
                </a:lnTo>
              </a:path>
            </a:pathLst>
          </a:cu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5" name="Line 14"/>
          <p:cNvSpPr>
            <a:spLocks noChangeShapeType="1"/>
          </p:cNvSpPr>
          <p:nvPr/>
        </p:nvSpPr>
        <p:spPr bwMode="auto">
          <a:xfrm>
            <a:off x="7077075" y="1219200"/>
            <a:ext cx="1149350" cy="346075"/>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6" name="Rectangle 15"/>
          <p:cNvSpPr>
            <a:spLocks noChangeArrowheads="1"/>
          </p:cNvSpPr>
          <p:nvPr>
            <p:custDataLst>
              <p:tags r:id="rId11"/>
            </p:custDataLst>
          </p:nvPr>
        </p:nvSpPr>
        <p:spPr bwMode="auto">
          <a:xfrm>
            <a:off x="6548438" y="1063625"/>
            <a:ext cx="490537"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TCO</a:t>
            </a:r>
          </a:p>
        </p:txBody>
      </p:sp>
      <p:sp>
        <p:nvSpPr>
          <p:cNvPr id="22547" name="AutoShape 16"/>
          <p:cNvSpPr>
            <a:spLocks noChangeArrowheads="1"/>
          </p:cNvSpPr>
          <p:nvPr/>
        </p:nvSpPr>
        <p:spPr bwMode="auto">
          <a:xfrm rot="2390687">
            <a:off x="262255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8" name="AutoShape 17"/>
          <p:cNvSpPr>
            <a:spLocks noChangeArrowheads="1"/>
          </p:cNvSpPr>
          <p:nvPr/>
        </p:nvSpPr>
        <p:spPr bwMode="auto">
          <a:xfrm rot="19209313" flipH="1">
            <a:off x="604520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9" name="AutoShape 18"/>
          <p:cNvSpPr>
            <a:spLocks noChangeArrowheads="1"/>
          </p:cNvSpPr>
          <p:nvPr/>
        </p:nvSpPr>
        <p:spPr bwMode="auto">
          <a:xfrm rot="19209313" flipV="1">
            <a:off x="262255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0" name="AutoShape 19"/>
          <p:cNvSpPr>
            <a:spLocks noChangeArrowheads="1"/>
          </p:cNvSpPr>
          <p:nvPr/>
        </p:nvSpPr>
        <p:spPr bwMode="auto">
          <a:xfrm rot="2390687" flipH="1" flipV="1">
            <a:off x="604520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1" name="Rectangle 20"/>
          <p:cNvSpPr>
            <a:spLocks noChangeArrowheads="1"/>
          </p:cNvSpPr>
          <p:nvPr/>
        </p:nvSpPr>
        <p:spPr bwMode="auto">
          <a:xfrm>
            <a:off x="984250"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2" name="Rectangle 21"/>
          <p:cNvSpPr>
            <a:spLocks noChangeArrowheads="1"/>
          </p:cNvSpPr>
          <p:nvPr/>
        </p:nvSpPr>
        <p:spPr bwMode="auto">
          <a:xfrm>
            <a:off x="984250"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3" name="Rectangle 22"/>
          <p:cNvSpPr>
            <a:spLocks noChangeArrowheads="1"/>
          </p:cNvSpPr>
          <p:nvPr/>
        </p:nvSpPr>
        <p:spPr bwMode="auto">
          <a:xfrm>
            <a:off x="1533525"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4" name="Rectangle 23"/>
          <p:cNvSpPr>
            <a:spLocks noChangeArrowheads="1"/>
          </p:cNvSpPr>
          <p:nvPr/>
        </p:nvSpPr>
        <p:spPr bwMode="auto">
          <a:xfrm>
            <a:off x="153352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5" name="Rectangle 24"/>
          <p:cNvSpPr>
            <a:spLocks noChangeArrowheads="1"/>
          </p:cNvSpPr>
          <p:nvPr/>
        </p:nvSpPr>
        <p:spPr bwMode="auto">
          <a:xfrm>
            <a:off x="2076450" y="4625975"/>
            <a:ext cx="184150"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6" name="Rectangle 25"/>
          <p:cNvSpPr>
            <a:spLocks noChangeArrowheads="1"/>
          </p:cNvSpPr>
          <p:nvPr/>
        </p:nvSpPr>
        <p:spPr bwMode="auto">
          <a:xfrm>
            <a:off x="2076450" y="4802188"/>
            <a:ext cx="184150"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7" name="Rectangle 26"/>
          <p:cNvSpPr>
            <a:spLocks noChangeArrowheads="1"/>
          </p:cNvSpPr>
          <p:nvPr>
            <p:custDataLst>
              <p:tags r:id="rId12"/>
            </p:custDataLst>
          </p:nvPr>
        </p:nvSpPr>
        <p:spPr bwMode="auto">
          <a:xfrm>
            <a:off x="363538" y="5437188"/>
            <a:ext cx="100488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Yearly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savings</a:t>
            </a:r>
          </a:p>
        </p:txBody>
      </p:sp>
      <p:sp>
        <p:nvSpPr>
          <p:cNvPr id="22558" name="Rectangle 27"/>
          <p:cNvSpPr>
            <a:spLocks noChangeArrowheads="1"/>
          </p:cNvSpPr>
          <p:nvPr>
            <p:custDataLst>
              <p:tags r:id="rId13"/>
            </p:custDataLst>
          </p:nvPr>
        </p:nvSpPr>
        <p:spPr bwMode="auto">
          <a:xfrm>
            <a:off x="1073150" y="5437188"/>
            <a:ext cx="9842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Inventory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optimization</a:t>
            </a:r>
          </a:p>
        </p:txBody>
      </p:sp>
      <p:sp>
        <p:nvSpPr>
          <p:cNvPr id="22559" name="Line 28"/>
          <p:cNvSpPr>
            <a:spLocks noChangeShapeType="1"/>
          </p:cNvSpPr>
          <p:nvPr/>
        </p:nvSpPr>
        <p:spPr bwMode="auto">
          <a:xfrm>
            <a:off x="852488" y="5437188"/>
            <a:ext cx="1528762"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0" name="Rectangle 29"/>
          <p:cNvSpPr>
            <a:spLocks noChangeArrowheads="1"/>
          </p:cNvSpPr>
          <p:nvPr/>
        </p:nvSpPr>
        <p:spPr bwMode="auto">
          <a:xfrm>
            <a:off x="71024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1" name="Rectangle 30"/>
          <p:cNvSpPr>
            <a:spLocks noChangeArrowheads="1"/>
          </p:cNvSpPr>
          <p:nvPr/>
        </p:nvSpPr>
        <p:spPr bwMode="auto">
          <a:xfrm>
            <a:off x="7650163" y="4802188"/>
            <a:ext cx="182562"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2" name="Rectangle 31"/>
          <p:cNvSpPr>
            <a:spLocks noChangeArrowheads="1"/>
          </p:cNvSpPr>
          <p:nvPr/>
        </p:nvSpPr>
        <p:spPr bwMode="auto">
          <a:xfrm>
            <a:off x="81946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3" name="Rectangle 32"/>
          <p:cNvSpPr>
            <a:spLocks noChangeArrowheads="1"/>
          </p:cNvSpPr>
          <p:nvPr>
            <p:custDataLst>
              <p:tags r:id="rId14"/>
            </p:custDataLst>
          </p:nvPr>
        </p:nvSpPr>
        <p:spPr bwMode="auto">
          <a:xfrm>
            <a:off x="6621463" y="5408613"/>
            <a:ext cx="98742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Engineering</a:t>
            </a:r>
          </a:p>
        </p:txBody>
      </p:sp>
      <p:sp>
        <p:nvSpPr>
          <p:cNvPr id="22564" name="Rectangle 33"/>
          <p:cNvSpPr>
            <a:spLocks noChangeArrowheads="1"/>
          </p:cNvSpPr>
          <p:nvPr>
            <p:custDataLst>
              <p:tags r:id="rId15"/>
            </p:custDataLst>
          </p:nvPr>
        </p:nvSpPr>
        <p:spPr bwMode="auto">
          <a:xfrm>
            <a:off x="7267575" y="5616575"/>
            <a:ext cx="135731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Manufacturing</a:t>
            </a:r>
          </a:p>
        </p:txBody>
      </p:sp>
      <p:sp>
        <p:nvSpPr>
          <p:cNvPr id="22565" name="Rectangle 34"/>
          <p:cNvSpPr>
            <a:spLocks noChangeArrowheads="1"/>
          </p:cNvSpPr>
          <p:nvPr>
            <p:custDataLst>
              <p:tags r:id="rId16"/>
            </p:custDataLst>
          </p:nvPr>
        </p:nvSpPr>
        <p:spPr bwMode="auto">
          <a:xfrm>
            <a:off x="8161338" y="5351463"/>
            <a:ext cx="982662"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Logistics</a:t>
            </a:r>
          </a:p>
        </p:txBody>
      </p:sp>
      <p:sp>
        <p:nvSpPr>
          <p:cNvPr id="22566" name="Rectangle 35"/>
          <p:cNvSpPr>
            <a:spLocks noChangeArrowheads="1"/>
          </p:cNvSpPr>
          <p:nvPr/>
        </p:nvSpPr>
        <p:spPr bwMode="auto">
          <a:xfrm>
            <a:off x="6972300" y="4945063"/>
            <a:ext cx="1554163" cy="122237"/>
          </a:xfrm>
          <a:prstGeom prst="rect">
            <a:avLst/>
          </a:prstGeom>
          <a:no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7" name="Rectangle 36"/>
          <p:cNvSpPr>
            <a:spLocks noChangeArrowheads="1"/>
          </p:cNvSpPr>
          <p:nvPr>
            <p:custDataLst>
              <p:tags r:id="rId17"/>
            </p:custDataLst>
          </p:nvPr>
        </p:nvSpPr>
        <p:spPr bwMode="auto">
          <a:xfrm>
            <a:off x="5826125" y="4881563"/>
            <a:ext cx="140176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Procurement</a:t>
            </a:r>
          </a:p>
        </p:txBody>
      </p:sp>
      <p:sp>
        <p:nvSpPr>
          <p:cNvPr id="22568" name="Rectangle 37"/>
          <p:cNvSpPr>
            <a:spLocks noChangeArrowheads="1"/>
          </p:cNvSpPr>
          <p:nvPr>
            <p:custDataLst>
              <p:tags r:id="rId18"/>
            </p:custDataLst>
          </p:nvPr>
        </p:nvSpPr>
        <p:spPr bwMode="auto">
          <a:xfrm>
            <a:off x="2112963" y="5437188"/>
            <a:ext cx="104933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Supplier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development</a:t>
            </a:r>
          </a:p>
        </p:txBody>
      </p:sp>
      <p:graphicFrame>
        <p:nvGraphicFramePr>
          <p:cNvPr id="22530" name="Object 2"/>
          <p:cNvGraphicFramePr>
            <a:graphicFrameLocks/>
          </p:cNvGraphicFramePr>
          <p:nvPr/>
        </p:nvGraphicFramePr>
        <p:xfrm>
          <a:off x="3146425" y="2598738"/>
          <a:ext cx="2605088" cy="1209675"/>
        </p:xfrm>
        <a:graphic>
          <a:graphicData uri="http://schemas.openxmlformats.org/presentationml/2006/ole">
            <p:oleObj spid="_x0000_s118786" name="Chart" r:id="rId28" imgW="2524001" imgH="1171643" progId="MSGraph.Chart.8">
              <p:embed followColorScheme="full"/>
            </p:oleObj>
          </a:graphicData>
        </a:graphic>
      </p:graphicFrame>
      <p:sp>
        <p:nvSpPr>
          <p:cNvPr id="22569" name="Rectangle 39"/>
          <p:cNvSpPr>
            <a:spLocks noChangeArrowheads="1"/>
          </p:cNvSpPr>
          <p:nvPr>
            <p:custDataLst>
              <p:tags r:id="rId19"/>
            </p:custDataLst>
          </p:nvPr>
        </p:nvSpPr>
        <p:spPr bwMode="auto">
          <a:xfrm>
            <a:off x="3670300" y="3779838"/>
            <a:ext cx="45878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0" name="Rectangle 40"/>
          <p:cNvSpPr>
            <a:spLocks noChangeArrowheads="1"/>
          </p:cNvSpPr>
          <p:nvPr>
            <p:custDataLst>
              <p:tags r:id="rId20"/>
            </p:custDataLst>
          </p:nvPr>
        </p:nvSpPr>
        <p:spPr bwMode="auto">
          <a:xfrm>
            <a:off x="4165600"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1" name="Rectangle 41"/>
          <p:cNvSpPr>
            <a:spLocks noChangeArrowheads="1"/>
          </p:cNvSpPr>
          <p:nvPr>
            <p:custDataLst>
              <p:tags r:id="rId21"/>
            </p:custDataLst>
          </p:nvPr>
        </p:nvSpPr>
        <p:spPr bwMode="auto">
          <a:xfrm>
            <a:off x="4597400" y="3779838"/>
            <a:ext cx="4349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2" name="Rectangle 42"/>
          <p:cNvSpPr>
            <a:spLocks noChangeArrowheads="1"/>
          </p:cNvSpPr>
          <p:nvPr>
            <p:custDataLst>
              <p:tags r:id="rId22"/>
            </p:custDataLst>
          </p:nvPr>
        </p:nvSpPr>
        <p:spPr bwMode="auto">
          <a:xfrm>
            <a:off x="512286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3" name="Rectangle 43"/>
          <p:cNvSpPr>
            <a:spLocks noChangeArrowheads="1"/>
          </p:cNvSpPr>
          <p:nvPr>
            <p:custDataLst>
              <p:tags r:id="rId23"/>
            </p:custDataLst>
          </p:nvPr>
        </p:nvSpPr>
        <p:spPr bwMode="auto">
          <a:xfrm>
            <a:off x="5549900" y="3779838"/>
            <a:ext cx="43973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graphicFrame>
        <p:nvGraphicFramePr>
          <p:cNvPr id="22531" name="Object 3"/>
          <p:cNvGraphicFramePr>
            <a:graphicFrameLocks/>
          </p:cNvGraphicFramePr>
          <p:nvPr/>
        </p:nvGraphicFramePr>
        <p:xfrm>
          <a:off x="4092575" y="2598738"/>
          <a:ext cx="2605088" cy="1209675"/>
        </p:xfrm>
        <a:graphic>
          <a:graphicData uri="http://schemas.openxmlformats.org/presentationml/2006/ole">
            <p:oleObj spid="_x0000_s118787" name="Chart" r:id="rId29" imgW="2524001" imgH="1171643" progId="MSGraph.Chart.8">
              <p:embed followColorScheme="full"/>
            </p:oleObj>
          </a:graphicData>
        </a:graphic>
      </p:graphicFrame>
      <p:graphicFrame>
        <p:nvGraphicFramePr>
          <p:cNvPr id="22532" name="Object 4"/>
          <p:cNvGraphicFramePr>
            <a:graphicFrameLocks/>
          </p:cNvGraphicFramePr>
          <p:nvPr/>
        </p:nvGraphicFramePr>
        <p:xfrm>
          <a:off x="4967288" y="2598738"/>
          <a:ext cx="2605087" cy="1209675"/>
        </p:xfrm>
        <a:graphic>
          <a:graphicData uri="http://schemas.openxmlformats.org/presentationml/2006/ole">
            <p:oleObj spid="_x0000_s118788" name="Chart" r:id="rId30" imgW="2524001" imgH="1171643" progId="MSGraph.Chart.8">
              <p:embed followColorScheme="full"/>
            </p:oleObj>
          </a:graphicData>
        </a:graphic>
      </p:graphicFrame>
      <p:sp>
        <p:nvSpPr>
          <p:cNvPr id="22574" name="Rectangle 46"/>
          <p:cNvSpPr>
            <a:spLocks noChangeArrowheads="1"/>
          </p:cNvSpPr>
          <p:nvPr>
            <p:custDataLst>
              <p:tags r:id="rId24"/>
            </p:custDataLst>
          </p:nvPr>
        </p:nvSpPr>
        <p:spPr bwMode="auto">
          <a:xfrm>
            <a:off x="6937375" y="3609975"/>
            <a:ext cx="1962150" cy="638175"/>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4.	Entire organization must work together to meet yearly targets</a:t>
            </a:r>
          </a:p>
        </p:txBody>
      </p:sp>
    </p:spTree>
    <p:custDataLst>
      <p:tags r:id="rId2"/>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p:cNvGraphicFramePr>
          <p:nvPr/>
        </p:nvGraphicFramePr>
        <p:xfrm>
          <a:off x="722313" y="1560513"/>
          <a:ext cx="7748587" cy="3665537"/>
        </p:xfrm>
        <a:graphic>
          <a:graphicData uri="http://schemas.openxmlformats.org/presentationml/2006/ole">
            <p:oleObj spid="_x0000_s119810" name="Chart" r:id="rId18" imgW="7591444" imgH="3590857" progId="MSGraph.Chart.8">
              <p:embed followColorScheme="full"/>
            </p:oleObj>
          </a:graphicData>
        </a:graphic>
      </p:graphicFrame>
      <p:sp>
        <p:nvSpPr>
          <p:cNvPr id="24579" name="Rectangle 3"/>
          <p:cNvSpPr>
            <a:spLocks noGrp="1" noChangeArrowheads="1"/>
          </p:cNvSpPr>
          <p:nvPr>
            <p:ph type="title"/>
          </p:nvPr>
        </p:nvSpPr>
        <p:spPr>
          <a:xfrm>
            <a:off x="0" y="304800"/>
            <a:ext cx="8793163" cy="588963"/>
          </a:xfrm>
        </p:spPr>
        <p:txBody>
          <a:bodyPr/>
          <a:lstStyle/>
          <a:p>
            <a:pPr defTabSz="895350" eaLnBrk="1" hangingPunct="1"/>
            <a:r>
              <a:rPr lang="en-US" smtClean="0"/>
              <a:t>Significant EBIT Lift can be Achieved Through Indirect Spend Categories</a:t>
            </a:r>
          </a:p>
        </p:txBody>
      </p:sp>
      <p:sp>
        <p:nvSpPr>
          <p:cNvPr id="24580" name="McK Measure"/>
          <p:cNvSpPr txBox="1">
            <a:spLocks noChangeArrowheads="1"/>
          </p:cNvSpPr>
          <p:nvPr/>
        </p:nvSpPr>
        <p:spPr bwMode="auto">
          <a:xfrm>
            <a:off x="117475" y="776288"/>
            <a:ext cx="1011238" cy="244475"/>
          </a:xfrm>
          <a:prstGeom prst="rect">
            <a:avLst/>
          </a:prstGeom>
          <a:noFill/>
          <a:ln w="9525">
            <a:noFill/>
            <a:miter lim="800000"/>
            <a:headEnd/>
            <a:tailEnd/>
          </a:ln>
        </p:spPr>
        <p:txBody>
          <a:bodyPr lIns="0" tIns="0" rIns="0" bIns="0">
            <a:spAutoFit/>
          </a:bodyPr>
          <a:lstStyle/>
          <a:p>
            <a:pPr defTabSz="912813"/>
            <a:r>
              <a:rPr lang="en-US" sz="1600" b="0" smtClean="0">
                <a:solidFill>
                  <a:srgbClr val="000000"/>
                </a:solidFill>
                <a:latin typeface="Arial" charset="0"/>
                <a:ea typeface="ＭＳ Ｐゴシック" charset="-128"/>
              </a:rPr>
              <a:t>$ m</a:t>
            </a:r>
          </a:p>
        </p:txBody>
      </p:sp>
      <p:sp>
        <p:nvSpPr>
          <p:cNvPr id="24581" name="Rectangle 6"/>
          <p:cNvSpPr>
            <a:spLocks noChangeArrowheads="1"/>
          </p:cNvSpPr>
          <p:nvPr>
            <p:custDataLst>
              <p:tags r:id="rId2"/>
            </p:custDataLst>
          </p:nvPr>
        </p:nvSpPr>
        <p:spPr bwMode="auto">
          <a:xfrm>
            <a:off x="787400" y="5245100"/>
            <a:ext cx="9207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Revenues</a:t>
            </a:r>
          </a:p>
        </p:txBody>
      </p:sp>
      <p:sp>
        <p:nvSpPr>
          <p:cNvPr id="24582" name="Rectangle 7"/>
          <p:cNvSpPr>
            <a:spLocks noChangeArrowheads="1"/>
          </p:cNvSpPr>
          <p:nvPr>
            <p:custDataLst>
              <p:tags r:id="rId3"/>
            </p:custDataLst>
          </p:nvPr>
        </p:nvSpPr>
        <p:spPr bwMode="auto">
          <a:xfrm>
            <a:off x="2994025" y="5245100"/>
            <a:ext cx="874713" cy="97790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Non-address-able costs</a:t>
            </a:r>
            <a:endParaRPr lang="en-US" sz="1600" b="0" smtClean="0">
              <a:solidFill>
                <a:srgbClr val="000000"/>
              </a:solidFill>
              <a:latin typeface="Arial" charset="0"/>
              <a:ea typeface="ＭＳ Ｐゴシック" charset="-128"/>
            </a:endParaRPr>
          </a:p>
        </p:txBody>
      </p:sp>
      <p:sp>
        <p:nvSpPr>
          <p:cNvPr id="24583" name="Rectangle 8"/>
          <p:cNvSpPr>
            <a:spLocks noChangeArrowheads="1"/>
          </p:cNvSpPr>
          <p:nvPr>
            <p:custDataLst>
              <p:tags r:id="rId4"/>
            </p:custDataLst>
          </p:nvPr>
        </p:nvSpPr>
        <p:spPr bwMode="auto">
          <a:xfrm>
            <a:off x="4095750" y="5245100"/>
            <a:ext cx="906463" cy="73342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Address-able costs</a:t>
            </a:r>
            <a:endParaRPr lang="en-US" sz="1600" b="0" smtClean="0">
              <a:solidFill>
                <a:srgbClr val="000000"/>
              </a:solidFill>
              <a:latin typeface="Arial" charset="0"/>
              <a:ea typeface="ＭＳ Ｐゴシック" charset="-128"/>
            </a:endParaRPr>
          </a:p>
        </p:txBody>
      </p:sp>
      <p:sp>
        <p:nvSpPr>
          <p:cNvPr id="24584" name="Rectangle 9"/>
          <p:cNvSpPr>
            <a:spLocks noChangeArrowheads="1"/>
          </p:cNvSpPr>
          <p:nvPr>
            <p:custDataLst>
              <p:tags r:id="rId5"/>
            </p:custDataLst>
          </p:nvPr>
        </p:nvSpPr>
        <p:spPr bwMode="auto">
          <a:xfrm>
            <a:off x="5146675" y="5245100"/>
            <a:ext cx="795338"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EBIT</a:t>
            </a:r>
            <a:endParaRPr lang="en-US" sz="1600" b="0" smtClean="0">
              <a:solidFill>
                <a:srgbClr val="000000"/>
              </a:solidFill>
              <a:latin typeface="Arial" charset="0"/>
              <a:ea typeface="ＭＳ Ｐゴシック" charset="-128"/>
            </a:endParaRPr>
          </a:p>
        </p:txBody>
      </p:sp>
      <p:sp>
        <p:nvSpPr>
          <p:cNvPr id="24585" name="Rectangle 10"/>
          <p:cNvSpPr>
            <a:spLocks noChangeArrowheads="1"/>
          </p:cNvSpPr>
          <p:nvPr>
            <p:custDataLst>
              <p:tags r:id="rId6"/>
            </p:custDataLst>
          </p:nvPr>
        </p:nvSpPr>
        <p:spPr bwMode="auto">
          <a:xfrm>
            <a:off x="6265863" y="5245100"/>
            <a:ext cx="1073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Savings</a:t>
            </a:r>
            <a:endParaRPr lang="en-US" sz="1600" b="0" smtClean="0">
              <a:solidFill>
                <a:srgbClr val="000000"/>
              </a:solidFill>
              <a:latin typeface="Arial" charset="0"/>
              <a:ea typeface="ＭＳ Ｐゴシック" charset="-128"/>
            </a:endParaRPr>
          </a:p>
        </p:txBody>
      </p:sp>
      <p:sp>
        <p:nvSpPr>
          <p:cNvPr id="24586" name="Rectangle 11"/>
          <p:cNvSpPr>
            <a:spLocks noChangeArrowheads="1"/>
          </p:cNvSpPr>
          <p:nvPr>
            <p:custDataLst>
              <p:tags r:id="rId7"/>
            </p:custDataLst>
          </p:nvPr>
        </p:nvSpPr>
        <p:spPr bwMode="auto">
          <a:xfrm>
            <a:off x="7342188" y="5245100"/>
            <a:ext cx="946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EBIT</a:t>
            </a:r>
            <a:endParaRPr lang="en-US" sz="1600" b="0" smtClean="0">
              <a:solidFill>
                <a:srgbClr val="000000"/>
              </a:solidFill>
              <a:latin typeface="Arial" charset="0"/>
              <a:ea typeface="ＭＳ Ｐゴシック" charset="-128"/>
            </a:endParaRPr>
          </a:p>
        </p:txBody>
      </p:sp>
      <p:sp>
        <p:nvSpPr>
          <p:cNvPr id="693260" name="AutoShape 12"/>
          <p:cNvSpPr>
            <a:spLocks noChangeArrowheads="1"/>
          </p:cNvSpPr>
          <p:nvPr/>
        </p:nvSpPr>
        <p:spPr bwMode="blackWhite">
          <a:xfrm>
            <a:off x="6959600" y="3462338"/>
            <a:ext cx="1592263" cy="852487"/>
          </a:xfrm>
          <a:prstGeom prst="star16">
            <a:avLst>
              <a:gd name="adj" fmla="val 37500"/>
            </a:avLst>
          </a:prstGeom>
          <a:solidFill>
            <a:schemeClr val="hlink"/>
          </a:solidFill>
          <a:ln w="12700">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24588" name="Rectangle 13"/>
          <p:cNvSpPr>
            <a:spLocks noChangeArrowheads="1"/>
          </p:cNvSpPr>
          <p:nvPr/>
        </p:nvSpPr>
        <p:spPr bwMode="auto">
          <a:xfrm>
            <a:off x="7319963" y="3649663"/>
            <a:ext cx="973137" cy="488950"/>
          </a:xfrm>
          <a:prstGeom prst="rect">
            <a:avLst/>
          </a:prstGeom>
          <a:noFill/>
          <a:ln w="9525">
            <a:noFill/>
            <a:miter lim="800000"/>
            <a:headEnd/>
            <a:tailEnd/>
          </a:ln>
        </p:spPr>
        <p:txBody>
          <a:bodyPr lIns="0" tIns="0" rIns="0" bIns="0">
            <a:spAutoFit/>
          </a:bodyPr>
          <a:lstStyle/>
          <a:p>
            <a:pPr algn="ctr" defTabSz="895350">
              <a:spcBef>
                <a:spcPct val="20000"/>
              </a:spcBef>
              <a:buSzPct val="90000"/>
              <a:buFont typeface="Wingdings" charset="2"/>
              <a:buNone/>
            </a:pPr>
            <a:r>
              <a:rPr lang="en-US" sz="1600" smtClean="0">
                <a:solidFill>
                  <a:srgbClr val="000000"/>
                </a:solidFill>
                <a:latin typeface="Arial" charset="0"/>
                <a:ea typeface="ＭＳ Ｐゴシック" charset="-128"/>
              </a:rPr>
              <a:t>20-60% increase</a:t>
            </a:r>
          </a:p>
        </p:txBody>
      </p:sp>
      <p:grpSp>
        <p:nvGrpSpPr>
          <p:cNvPr id="2" name="Group 14"/>
          <p:cNvGrpSpPr>
            <a:grpSpLocks/>
          </p:cNvGrpSpPr>
          <p:nvPr/>
        </p:nvGrpSpPr>
        <p:grpSpPr bwMode="auto">
          <a:xfrm>
            <a:off x="7661275" y="857250"/>
            <a:ext cx="1255713" cy="266700"/>
            <a:chOff x="2387" y="1294"/>
            <a:chExt cx="894" cy="198"/>
          </a:xfrm>
        </p:grpSpPr>
        <p:sp>
          <p:nvSpPr>
            <p:cNvPr id="24602" name="Rectangle 15"/>
            <p:cNvSpPr>
              <a:spLocks noChangeArrowheads="1"/>
            </p:cNvSpPr>
            <p:nvPr/>
          </p:nvSpPr>
          <p:spPr bwMode="auto">
            <a:xfrm>
              <a:off x="2387" y="1316"/>
              <a:ext cx="894" cy="154"/>
            </a:xfrm>
            <a:prstGeom prst="rect">
              <a:avLst/>
            </a:prstGeom>
            <a:noFill/>
            <a:ln w="9525">
              <a:noFill/>
              <a:miter lim="800000"/>
              <a:headEnd/>
              <a:tailEnd/>
            </a:ln>
          </p:spPr>
          <p:txBody>
            <a:bodyPr wrap="none" lIns="0" tIns="0" rIns="0" bIns="0"/>
            <a:lstStyle/>
            <a:p>
              <a:pPr defTabSz="820738" eaLnBrk="0" hangingPunct="0"/>
              <a:r>
                <a:rPr lang="en-US" sz="1400" b="0" smtClean="0">
                  <a:solidFill>
                    <a:srgbClr val="000000"/>
                  </a:solidFill>
                  <a:latin typeface="Arial" charset="0"/>
                  <a:ea typeface="ＭＳ Ｐゴシック" charset="-128"/>
                </a:rPr>
                <a:t>ILLUSTRATIVE</a:t>
              </a:r>
            </a:p>
          </p:txBody>
        </p:sp>
        <p:grpSp>
          <p:nvGrpSpPr>
            <p:cNvPr id="3" name="Group 16"/>
            <p:cNvGrpSpPr>
              <a:grpSpLocks/>
            </p:cNvGrpSpPr>
            <p:nvPr/>
          </p:nvGrpSpPr>
          <p:grpSpPr bwMode="auto">
            <a:xfrm>
              <a:off x="2387" y="1294"/>
              <a:ext cx="888" cy="198"/>
              <a:chOff x="432" y="1280"/>
              <a:chExt cx="495" cy="99"/>
            </a:xfrm>
          </p:grpSpPr>
          <p:sp>
            <p:nvSpPr>
              <p:cNvPr id="24604" name="Line 17"/>
              <p:cNvSpPr>
                <a:spLocks noChangeShapeType="1"/>
              </p:cNvSpPr>
              <p:nvPr/>
            </p:nvSpPr>
            <p:spPr bwMode="auto">
              <a:xfrm>
                <a:off x="432" y="1280"/>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sp>
            <p:nvSpPr>
              <p:cNvPr id="24605" name="Line 18"/>
              <p:cNvSpPr>
                <a:spLocks noChangeShapeType="1"/>
              </p:cNvSpPr>
              <p:nvPr/>
            </p:nvSpPr>
            <p:spPr bwMode="auto">
              <a:xfrm>
                <a:off x="432" y="1379"/>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grpSp>
      </p:grpSp>
      <p:sp>
        <p:nvSpPr>
          <p:cNvPr id="24590" name="AutoShape 19"/>
          <p:cNvSpPr>
            <a:spLocks noChangeArrowheads="1"/>
          </p:cNvSpPr>
          <p:nvPr/>
        </p:nvSpPr>
        <p:spPr bwMode="auto">
          <a:xfrm>
            <a:off x="3568700" y="1338263"/>
            <a:ext cx="1800225" cy="769937"/>
          </a:xfrm>
          <a:prstGeom prst="wedgeRectCallout">
            <a:avLst>
              <a:gd name="adj1" fmla="val -34431"/>
              <a:gd name="adj2" fmla="val 90843"/>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1" name="Rectangle 20"/>
          <p:cNvSpPr>
            <a:spLocks noChangeArrowheads="1"/>
          </p:cNvSpPr>
          <p:nvPr/>
        </p:nvSpPr>
        <p:spPr bwMode="auto">
          <a:xfrm>
            <a:off x="3602038" y="1358900"/>
            <a:ext cx="1768475"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Constrained Spend (e.g., Regulation, </a:t>
            </a:r>
            <a:br>
              <a:rPr lang="en-US" sz="1600" b="0" smtClean="0">
                <a:solidFill>
                  <a:srgbClr val="000000"/>
                </a:solidFill>
                <a:latin typeface="Arial" charset="0"/>
                <a:ea typeface="ＭＳ Ｐゴシック" charset="-128"/>
              </a:rPr>
            </a:br>
            <a:r>
              <a:rPr lang="en-US" sz="1600" b="0" smtClean="0">
                <a:solidFill>
                  <a:srgbClr val="000000"/>
                </a:solidFill>
                <a:latin typeface="Arial" charset="0"/>
                <a:ea typeface="ＭＳ Ｐゴシック" charset="-128"/>
              </a:rPr>
              <a:t>Co-operative, etc.)</a:t>
            </a:r>
          </a:p>
        </p:txBody>
      </p:sp>
      <p:sp>
        <p:nvSpPr>
          <p:cNvPr id="24592" name="AutoShape 21"/>
          <p:cNvSpPr>
            <a:spLocks noChangeArrowheads="1"/>
          </p:cNvSpPr>
          <p:nvPr/>
        </p:nvSpPr>
        <p:spPr bwMode="auto">
          <a:xfrm>
            <a:off x="4832350" y="2544763"/>
            <a:ext cx="2466975" cy="819150"/>
          </a:xfrm>
          <a:prstGeom prst="wedgeRectCallout">
            <a:avLst>
              <a:gd name="adj1" fmla="val -43245"/>
              <a:gd name="adj2" fmla="val 80620"/>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3" name="Rectangle 22"/>
          <p:cNvSpPr>
            <a:spLocks noChangeArrowheads="1"/>
          </p:cNvSpPr>
          <p:nvPr/>
        </p:nvSpPr>
        <p:spPr bwMode="auto">
          <a:xfrm>
            <a:off x="4930775" y="2605088"/>
            <a:ext cx="2414588"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Indirect Spend (e.g., Packaging, Utilities, MRO, Office Supplies, IT)</a:t>
            </a:r>
          </a:p>
        </p:txBody>
      </p:sp>
      <p:sp>
        <p:nvSpPr>
          <p:cNvPr id="24594" name="Rectangle 23"/>
          <p:cNvSpPr>
            <a:spLocks noChangeArrowheads="1"/>
          </p:cNvSpPr>
          <p:nvPr>
            <p:custDataLst>
              <p:tags r:id="rId8"/>
            </p:custDataLst>
          </p:nvPr>
        </p:nvSpPr>
        <p:spPr bwMode="auto">
          <a:xfrm>
            <a:off x="1908175" y="5245100"/>
            <a:ext cx="87471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Labour </a:t>
            </a:r>
            <a:endParaRPr lang="en-US" sz="1600" b="0" smtClean="0">
              <a:solidFill>
                <a:srgbClr val="000000"/>
              </a:solidFill>
              <a:latin typeface="Arial" charset="0"/>
              <a:ea typeface="ＭＳ Ｐゴシック" charset="-128"/>
            </a:endParaRPr>
          </a:p>
        </p:txBody>
      </p:sp>
      <p:sp>
        <p:nvSpPr>
          <p:cNvPr id="24595" name="Rectangle 24"/>
          <p:cNvSpPr>
            <a:spLocks noChangeArrowheads="1"/>
          </p:cNvSpPr>
          <p:nvPr>
            <p:custDataLst>
              <p:tags r:id="rId9"/>
            </p:custDataLst>
          </p:nvPr>
        </p:nvSpPr>
        <p:spPr bwMode="auto">
          <a:xfrm>
            <a:off x="1004888" y="1916113"/>
            <a:ext cx="6286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1,000</a:t>
            </a:r>
          </a:p>
        </p:txBody>
      </p:sp>
      <p:sp>
        <p:nvSpPr>
          <p:cNvPr id="24596" name="Rectangle 25"/>
          <p:cNvSpPr>
            <a:spLocks noChangeArrowheads="1"/>
          </p:cNvSpPr>
          <p:nvPr>
            <p:custDataLst>
              <p:tags r:id="rId10"/>
            </p:custDataLst>
          </p:nvPr>
        </p:nvSpPr>
        <p:spPr bwMode="auto">
          <a:xfrm>
            <a:off x="2270125" y="1916113"/>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597" name="Rectangle 26"/>
          <p:cNvSpPr>
            <a:spLocks noChangeArrowheads="1"/>
          </p:cNvSpPr>
          <p:nvPr>
            <p:custDataLst>
              <p:tags r:id="rId11"/>
            </p:custDataLst>
          </p:nvPr>
        </p:nvSpPr>
        <p:spPr bwMode="auto">
          <a:xfrm>
            <a:off x="3341688" y="2251075"/>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8" name="Rectangle 27"/>
          <p:cNvSpPr>
            <a:spLocks noChangeArrowheads="1"/>
          </p:cNvSpPr>
          <p:nvPr>
            <p:custDataLst>
              <p:tags r:id="rId12"/>
            </p:custDataLst>
          </p:nvPr>
        </p:nvSpPr>
        <p:spPr bwMode="auto">
          <a:xfrm>
            <a:off x="4416425" y="3430588"/>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9" name="Rectangle 28"/>
          <p:cNvSpPr>
            <a:spLocks noChangeArrowheads="1"/>
          </p:cNvSpPr>
          <p:nvPr>
            <p:custDataLst>
              <p:tags r:id="rId13"/>
            </p:custDataLst>
          </p:nvPr>
        </p:nvSpPr>
        <p:spPr bwMode="auto">
          <a:xfrm>
            <a:off x="5487988" y="4643438"/>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600" name="Rectangle 29"/>
          <p:cNvSpPr>
            <a:spLocks noChangeArrowheads="1"/>
          </p:cNvSpPr>
          <p:nvPr>
            <p:custDataLst>
              <p:tags r:id="rId14"/>
            </p:custDataLst>
          </p:nvPr>
        </p:nvSpPr>
        <p:spPr bwMode="auto">
          <a:xfrm>
            <a:off x="6529388" y="4460875"/>
            <a:ext cx="757237"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20–60</a:t>
            </a:r>
          </a:p>
        </p:txBody>
      </p:sp>
      <p:sp>
        <p:nvSpPr>
          <p:cNvPr id="24601" name="Rectangle 30"/>
          <p:cNvSpPr>
            <a:spLocks noChangeArrowheads="1"/>
          </p:cNvSpPr>
          <p:nvPr>
            <p:custDataLst>
              <p:tags r:id="rId15"/>
            </p:custDataLst>
          </p:nvPr>
        </p:nvSpPr>
        <p:spPr bwMode="auto">
          <a:xfrm>
            <a:off x="7485063" y="4460875"/>
            <a:ext cx="757237"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120–160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2662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Tools of the Trade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A Number of Tools and Techniques Have Been Developed to Improve the Impact of Strategic Sourcing </a:t>
            </a:r>
          </a:p>
        </p:txBody>
      </p:sp>
      <p:sp>
        <p:nvSpPr>
          <p:cNvPr id="27651"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7652"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27670"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Total Cost of Ownership</a:t>
              </a:r>
            </a:p>
          </p:txBody>
        </p:sp>
        <p:sp>
          <p:nvSpPr>
            <p:cNvPr id="27671"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 to ensure the full lifecycle cost of the purchase is considered.  Broadens the perspective beyond simple price levers</a:t>
              </a:r>
            </a:p>
          </p:txBody>
        </p:sp>
      </p:grpSp>
      <p:sp>
        <p:nvSpPr>
          <p:cNvPr id="27654"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7655"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3" name="Group 10"/>
          <p:cNvGrpSpPr>
            <a:grpSpLocks/>
          </p:cNvGrpSpPr>
          <p:nvPr/>
        </p:nvGrpSpPr>
        <p:grpSpPr bwMode="auto">
          <a:xfrm>
            <a:off x="127000" y="2417763"/>
            <a:ext cx="8826500" cy="825500"/>
            <a:chOff x="80" y="1525"/>
            <a:chExt cx="5560" cy="520"/>
          </a:xfrm>
        </p:grpSpPr>
        <p:sp>
          <p:nvSpPr>
            <p:cNvPr id="27668"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Supply Base Dynamics</a:t>
              </a:r>
            </a:p>
          </p:txBody>
        </p:sp>
        <p:sp>
          <p:nvSpPr>
            <p:cNvPr id="27669"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27666"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Supplier Economics</a:t>
              </a:r>
            </a:p>
          </p:txBody>
        </p:sp>
        <p:sp>
          <p:nvSpPr>
            <p:cNvPr id="27667"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Analytical tools used to estimate the cost components and drivers of a supplier’s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27664"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Visits/ Workshops</a:t>
              </a:r>
            </a:p>
          </p:txBody>
        </p:sp>
        <p:sp>
          <p:nvSpPr>
            <p:cNvPr id="27665"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27662"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Requests for Information (RFI)</a:t>
              </a:r>
            </a:p>
          </p:txBody>
        </p:sp>
        <p:sp>
          <p:nvSpPr>
            <p:cNvPr id="27663"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information request used to identify new suppliers, ascertain capabilities of current and new suppliers, develop a supply base fact base, and filter out low potential companies prior to a market competition</a:t>
              </a:r>
            </a:p>
          </p:txBody>
        </p:sp>
      </p:grpSp>
      <p:sp>
        <p:nvSpPr>
          <p:cNvPr id="27660" name="Rectangle 22"/>
          <p:cNvSpPr>
            <a:spLocks noChangeArrowheads="1"/>
          </p:cNvSpPr>
          <p:nvPr/>
        </p:nvSpPr>
        <p:spPr bwMode="auto">
          <a:xfrm>
            <a:off x="101600" y="2413000"/>
            <a:ext cx="8839200" cy="1968500"/>
          </a:xfrm>
          <a:prstGeom prst="rect">
            <a:avLst/>
          </a:prstGeom>
          <a:noFill/>
          <a:ln w="9525">
            <a:noFill/>
            <a:miter lim="800000"/>
            <a:headEnd/>
            <a:tailEnd/>
          </a:ln>
        </p:spPr>
        <p:txBody>
          <a:bodyPr wrap="none" anchor="ctr">
            <a:spAutoFit/>
          </a:bodyPr>
          <a:lstStyle/>
          <a:p>
            <a:endParaRPr lang="en-US" sz="1800" b="0" smtClean="0">
              <a:solidFill>
                <a:srgbClr val="000000"/>
              </a:solidFill>
              <a:latin typeface="Arial" charset="0"/>
              <a:ea typeface="ＭＳ Ｐゴシック" charset="-128"/>
            </a:endParaRPr>
          </a:p>
        </p:txBody>
      </p:sp>
      <p:sp>
        <p:nvSpPr>
          <p:cNvPr id="27661" name="Rectangle 23"/>
          <p:cNvSpPr>
            <a:spLocks noChangeArrowheads="1"/>
          </p:cNvSpPr>
          <p:nvPr/>
        </p:nvSpPr>
        <p:spPr bwMode="auto">
          <a:xfrm>
            <a:off x="165100" y="2451100"/>
            <a:ext cx="8572500" cy="1943100"/>
          </a:xfrm>
          <a:prstGeom prst="rect">
            <a:avLst/>
          </a:prstGeom>
          <a:noFill/>
          <a:ln w="9525">
            <a:no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700" y="5318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A Number of Tools and Techniques Have Been Developed to Improve the Impact of Strategic Sourcing (cont’d.) </a:t>
            </a:r>
          </a:p>
        </p:txBody>
      </p:sp>
      <p:sp>
        <p:nvSpPr>
          <p:cNvPr id="29699"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9700"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sp>
        <p:nvSpPr>
          <p:cNvPr id="29701"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 for Quote/Proposal (RFQ/RFP)</a:t>
            </a:r>
          </a:p>
        </p:txBody>
      </p:sp>
      <p:sp>
        <p:nvSpPr>
          <p:cNvPr id="29702"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The formal bid process by which suppliers commit to prices and volumes.   Allows buyer to correctly align bid packages, build in TCO flexibility, manage the process and systematically analyze the responses</a:t>
            </a:r>
          </a:p>
        </p:txBody>
      </p:sp>
      <p:sp>
        <p:nvSpPr>
          <p:cNvPr id="29703"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9704"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2" name="Group 9"/>
          <p:cNvGrpSpPr>
            <a:grpSpLocks/>
          </p:cNvGrpSpPr>
          <p:nvPr/>
        </p:nvGrpSpPr>
        <p:grpSpPr bwMode="auto">
          <a:xfrm>
            <a:off x="127000" y="2570163"/>
            <a:ext cx="8826500" cy="1069975"/>
            <a:chOff x="80" y="1525"/>
            <a:chExt cx="5560" cy="674"/>
          </a:xfrm>
        </p:grpSpPr>
        <p:sp>
          <p:nvSpPr>
            <p:cNvPr id="29712"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TCO Negotiations</a:t>
              </a:r>
            </a:p>
          </p:txBody>
        </p:sp>
        <p:sp>
          <p:nvSpPr>
            <p:cNvPr id="29713"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29710"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Management and Development</a:t>
              </a:r>
            </a:p>
          </p:txBody>
        </p:sp>
        <p:sp>
          <p:nvSpPr>
            <p:cNvPr id="29711"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29708"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Commodity Database</a:t>
              </a:r>
            </a:p>
          </p:txBody>
        </p:sp>
        <p:sp>
          <p:nvSpPr>
            <p:cNvPr id="29709"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database of all purchased goods and services arranged in an etymological tree to group products related to a common supply base</a:t>
              </a: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1747" name="Rectangle 3"/>
          <p:cNvSpPr>
            <a:spLocks noGrp="1" noChangeArrowheads="1"/>
          </p:cNvSpPr>
          <p:nvPr>
            <p:ph type="title" idx="4294967295"/>
          </p:nvPr>
        </p:nvSpPr>
        <p:spPr>
          <a:xfrm>
            <a:off x="1835150" y="2205038"/>
            <a:ext cx="5040313" cy="1800225"/>
          </a:xfrm>
        </p:spPr>
        <p:txBody>
          <a:bodyPr/>
          <a:lstStyle/>
          <a:p>
            <a:pPr algn="ctr" eaLnBrk="1" hangingPunct="1"/>
            <a:r>
              <a:rPr lang="en-US" smtClean="0">
                <a:solidFill>
                  <a:srgbClr val="333399"/>
                </a:solidFill>
              </a:rPr>
              <a:t/>
            </a:r>
            <a:br>
              <a:rPr lang="en-US" smtClean="0">
                <a:solidFill>
                  <a:srgbClr val="333399"/>
                </a:solidFill>
              </a:rPr>
            </a:br>
            <a:r>
              <a:rPr lang="en-US" smtClean="0">
                <a:solidFill>
                  <a:srgbClr val="333399"/>
                </a:solidFill>
              </a:rPr>
              <a:t>Total Cost of Ownership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ceberg"/>
          <p:cNvPicPr>
            <a:picLocks noChangeAspect="1" noChangeArrowheads="1"/>
          </p:cNvPicPr>
          <p:nvPr/>
        </p:nvPicPr>
        <p:blipFill>
          <a:blip r:embed="rId4" cstate="print"/>
          <a:srcRect b="2063"/>
          <a:stretch>
            <a:fillRect/>
          </a:stretch>
        </p:blipFill>
        <p:spPr bwMode="ltGray">
          <a:xfrm>
            <a:off x="3378200" y="966788"/>
            <a:ext cx="5345113" cy="5224462"/>
          </a:xfrm>
          <a:prstGeom prst="rect">
            <a:avLst/>
          </a:prstGeom>
          <a:noFill/>
          <a:ln w="38100">
            <a:noFill/>
            <a:miter lim="800000"/>
            <a:headEnd/>
            <a:tailEnd/>
          </a:ln>
        </p:spPr>
      </p:pic>
      <p:sp>
        <p:nvSpPr>
          <p:cNvPr id="32771"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Renegotiate contracts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Bundle purchases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Seek lower price alternatives</a:t>
            </a:r>
          </a:p>
        </p:txBody>
      </p:sp>
      <p:sp>
        <p:nvSpPr>
          <p:cNvPr id="32772" name="Rectangle 4"/>
          <p:cNvSpPr>
            <a:spLocks noChangeArrowheads="1"/>
          </p:cNvSpPr>
          <p:nvPr/>
        </p:nvSpPr>
        <p:spPr bwMode="auto">
          <a:xfrm>
            <a:off x="530225" y="3021013"/>
            <a:ext cx="2236788" cy="152082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Standardize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Find substitutes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product specification</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Demand management</a:t>
            </a:r>
          </a:p>
        </p:txBody>
      </p:sp>
      <p:sp>
        <p:nvSpPr>
          <p:cNvPr id="32773" name="Rectangle 5"/>
          <p:cNvSpPr>
            <a:spLocks noChangeArrowheads="1"/>
          </p:cNvSpPr>
          <p:nvPr/>
        </p:nvSpPr>
        <p:spPr bwMode="auto">
          <a:xfrm>
            <a:off x="530225" y="5106988"/>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Optimize handling, administration, processing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order quantity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Improve forecasting</a:t>
            </a:r>
          </a:p>
        </p:txBody>
      </p:sp>
      <p:cxnSp>
        <p:nvCxnSpPr>
          <p:cNvPr id="32774" name="AutoShape 6"/>
          <p:cNvCxnSpPr>
            <a:cxnSpLocks noChangeShapeType="1"/>
            <a:stCxn id="32771" idx="1"/>
            <a:endCxn id="32772" idx="1"/>
          </p:cNvCxnSpPr>
          <p:nvPr/>
        </p:nvCxnSpPr>
        <p:spPr bwMode="auto">
          <a:xfrm rot="10800000" flipH="1" flipV="1">
            <a:off x="530225" y="1849438"/>
            <a:ext cx="1588" cy="1931987"/>
          </a:xfrm>
          <a:prstGeom prst="bentConnector3">
            <a:avLst>
              <a:gd name="adj1" fmla="val -14400000"/>
            </a:avLst>
          </a:prstGeom>
          <a:noFill/>
          <a:ln w="28575">
            <a:solidFill>
              <a:schemeClr val="tx1"/>
            </a:solidFill>
            <a:miter lim="800000"/>
            <a:headEnd/>
            <a:tailEnd/>
          </a:ln>
        </p:spPr>
      </p:cxnSp>
      <p:cxnSp>
        <p:nvCxnSpPr>
          <p:cNvPr id="32775" name="AutoShape 7"/>
          <p:cNvCxnSpPr>
            <a:cxnSpLocks noChangeShapeType="1"/>
            <a:stCxn id="32773" idx="1"/>
            <a:endCxn id="32772" idx="1"/>
          </p:cNvCxnSpPr>
          <p:nvPr/>
        </p:nvCxnSpPr>
        <p:spPr bwMode="auto">
          <a:xfrm rot="10800000" flipH="1">
            <a:off x="530225" y="3781425"/>
            <a:ext cx="1588" cy="1951038"/>
          </a:xfrm>
          <a:prstGeom prst="bentConnector3">
            <a:avLst>
              <a:gd name="adj1" fmla="val -14400000"/>
            </a:avLst>
          </a:prstGeom>
          <a:noFill/>
          <a:ln w="28575">
            <a:solidFill>
              <a:schemeClr val="tx1"/>
            </a:solidFill>
            <a:miter lim="800000"/>
            <a:headEnd/>
            <a:tailEnd/>
          </a:ln>
        </p:spPr>
      </p:cxnSp>
      <p:sp>
        <p:nvSpPr>
          <p:cNvPr id="32776"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Price</a:t>
            </a:r>
          </a:p>
        </p:txBody>
      </p:sp>
      <p:sp>
        <p:nvSpPr>
          <p:cNvPr id="32777"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Internally-driven  Costs</a:t>
            </a:r>
          </a:p>
        </p:txBody>
      </p:sp>
      <p:sp>
        <p:nvSpPr>
          <p:cNvPr id="32778" name="Rectangle 10"/>
          <p:cNvSpPr>
            <a:spLocks noChangeArrowheads="1"/>
          </p:cNvSpPr>
          <p:nvPr/>
        </p:nvSpPr>
        <p:spPr bwMode="auto">
          <a:xfrm>
            <a:off x="530225" y="4806950"/>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Jointly Driven Costs</a:t>
            </a:r>
          </a:p>
        </p:txBody>
      </p:sp>
      <p:sp>
        <p:nvSpPr>
          <p:cNvPr id="32779" name="Text Box 11"/>
          <p:cNvSpPr txBox="1">
            <a:spLocks noChangeArrowheads="1"/>
          </p:cNvSpPr>
          <p:nvPr/>
        </p:nvSpPr>
        <p:spPr bwMode="blackWhite">
          <a:xfrm>
            <a:off x="5505450" y="1390650"/>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000000"/>
                </a:solidFill>
                <a:latin typeface="Arial" charset="0"/>
                <a:ea typeface="ＭＳ Ｐゴシック" charset="-128"/>
              </a:rPr>
              <a:t>Price</a:t>
            </a:r>
          </a:p>
        </p:txBody>
      </p:sp>
      <p:sp>
        <p:nvSpPr>
          <p:cNvPr id="32780" name="Text Box 12"/>
          <p:cNvSpPr txBox="1">
            <a:spLocks noChangeArrowheads="1"/>
          </p:cNvSpPr>
          <p:nvPr/>
        </p:nvSpPr>
        <p:spPr bwMode="blackWhite">
          <a:xfrm>
            <a:off x="6832600" y="2962275"/>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smtClean="0">
                <a:solidFill>
                  <a:srgbClr val="FFFFFF"/>
                </a:solidFill>
                <a:latin typeface="Arial" charset="0"/>
                <a:ea typeface="ＭＳ Ｐゴシック" charset="-128"/>
              </a:rPr>
              <a:t>Inventory carrying</a:t>
            </a:r>
          </a:p>
          <a:p>
            <a:pPr algn="ctr" defTabSz="933450" eaLnBrk="0" hangingPunct="0"/>
            <a:r>
              <a:rPr lang="en-US" sz="1600" smtClean="0">
                <a:solidFill>
                  <a:srgbClr val="FFFFFF"/>
                </a:solidFill>
                <a:latin typeface="Arial" charset="0"/>
                <a:ea typeface="ＭＳ Ｐゴシック" charset="-128"/>
              </a:rPr>
              <a:t>costs</a:t>
            </a:r>
          </a:p>
        </p:txBody>
      </p:sp>
      <p:sp>
        <p:nvSpPr>
          <p:cNvPr id="32781" name="Text Box 13"/>
          <p:cNvSpPr txBox="1">
            <a:spLocks noChangeArrowheads="1"/>
          </p:cNvSpPr>
          <p:nvPr/>
        </p:nvSpPr>
        <p:spPr bwMode="blackWhite">
          <a:xfrm>
            <a:off x="5583238" y="3662363"/>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2" name="Text Box 14"/>
          <p:cNvSpPr txBox="1">
            <a:spLocks noChangeArrowheads="1"/>
          </p:cNvSpPr>
          <p:nvPr/>
        </p:nvSpPr>
        <p:spPr bwMode="blackWhite">
          <a:xfrm>
            <a:off x="4633913" y="2401888"/>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Transportation</a:t>
            </a:r>
          </a:p>
        </p:txBody>
      </p:sp>
      <p:sp>
        <p:nvSpPr>
          <p:cNvPr id="32783" name="Text Box 15"/>
          <p:cNvSpPr txBox="1">
            <a:spLocks noChangeArrowheads="1"/>
          </p:cNvSpPr>
          <p:nvPr/>
        </p:nvSpPr>
        <p:spPr bwMode="blackWhite">
          <a:xfrm>
            <a:off x="4495800" y="3195638"/>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Purchasing overhead</a:t>
            </a:r>
          </a:p>
        </p:txBody>
      </p:sp>
      <p:sp>
        <p:nvSpPr>
          <p:cNvPr id="32784" name="Text Box 16"/>
          <p:cNvSpPr txBox="1">
            <a:spLocks noChangeArrowheads="1"/>
          </p:cNvSpPr>
          <p:nvPr/>
        </p:nvSpPr>
        <p:spPr bwMode="blackWhite">
          <a:xfrm>
            <a:off x="5178425" y="4889500"/>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5" name="Text Box 17"/>
          <p:cNvSpPr txBox="1">
            <a:spLocks noChangeArrowheads="1"/>
          </p:cNvSpPr>
          <p:nvPr/>
        </p:nvSpPr>
        <p:spPr bwMode="blackWhite">
          <a:xfrm>
            <a:off x="5256213" y="4733925"/>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Production capacity</a:t>
            </a:r>
          </a:p>
        </p:txBody>
      </p:sp>
      <p:sp>
        <p:nvSpPr>
          <p:cNvPr id="32786" name="Text Box 18"/>
          <p:cNvSpPr txBox="1">
            <a:spLocks noChangeArrowheads="1"/>
          </p:cNvSpPr>
          <p:nvPr/>
        </p:nvSpPr>
        <p:spPr bwMode="blackWhite">
          <a:xfrm>
            <a:off x="5022850" y="4268788"/>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R&amp;D</a:t>
            </a:r>
          </a:p>
        </p:txBody>
      </p:sp>
      <p:sp>
        <p:nvSpPr>
          <p:cNvPr id="32787" name="Text Box 19"/>
          <p:cNvSpPr txBox="1">
            <a:spLocks noChangeArrowheads="1"/>
          </p:cNvSpPr>
          <p:nvPr/>
        </p:nvSpPr>
        <p:spPr bwMode="blackWhite">
          <a:xfrm>
            <a:off x="4633913" y="2790825"/>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Repairs/warranty</a:t>
            </a:r>
          </a:p>
        </p:txBody>
      </p:sp>
      <p:sp>
        <p:nvSpPr>
          <p:cNvPr id="32788" name="Rectangle 20"/>
          <p:cNvSpPr>
            <a:spLocks noGrp="1" noChangeArrowheads="1"/>
          </p:cNvSpPr>
          <p:nvPr>
            <p:ph type="title"/>
            <p:custDataLst>
              <p:tags r:id="rId1"/>
            </p:custDataLst>
          </p:nvPr>
        </p:nvSpPr>
        <p:spPr>
          <a:xfrm>
            <a:off x="179388" y="127000"/>
            <a:ext cx="8305800" cy="762000"/>
          </a:xfrm>
        </p:spPr>
        <p:txBody>
          <a:bodyPr/>
          <a:lstStyle/>
          <a:p>
            <a:pPr eaLnBrk="1" hangingPunct="1">
              <a:lnSpc>
                <a:spcPct val="90000"/>
              </a:lnSpc>
            </a:pPr>
            <a:r>
              <a:rPr lang="en-US" smtClean="0"/>
              <a:t>Total Cost of Ownership (TCO) Considers All Cost Components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custDataLst>
              <p:tags r:id="rId2"/>
            </p:custDataLst>
          </p:nvPr>
        </p:nvSpPr>
        <p:spPr>
          <a:xfrm>
            <a:off x="115888" y="-63500"/>
            <a:ext cx="8305800" cy="762000"/>
          </a:xfrm>
        </p:spPr>
        <p:txBody>
          <a:bodyPr/>
          <a:lstStyle/>
          <a:p>
            <a:pPr eaLnBrk="1" hangingPunct="1"/>
            <a:r>
              <a:rPr lang="en-US" smtClean="0"/>
              <a:t>Case 1 – Cooling Systems TCO Estimate</a:t>
            </a:r>
          </a:p>
        </p:txBody>
      </p:sp>
      <p:sp>
        <p:nvSpPr>
          <p:cNvPr id="34820"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b="0" smtClean="0">
                <a:solidFill>
                  <a:srgbClr val="000000"/>
                </a:solidFill>
                <a:latin typeface="Helvetica" charset="0"/>
                <a:ea typeface="ＭＳ Ｐゴシック" charset="-128"/>
              </a:rPr>
              <a:t>Example:  Radiator</a:t>
            </a:r>
            <a:br>
              <a:rPr lang="en-US" sz="1400" b="0" smtClean="0">
                <a:solidFill>
                  <a:srgbClr val="000000"/>
                </a:solidFill>
                <a:latin typeface="Helvetica" charset="0"/>
                <a:ea typeface="ＭＳ Ｐゴシック" charset="-128"/>
              </a:rPr>
            </a:br>
            <a:r>
              <a:rPr lang="en-US" sz="1400" b="0" smtClean="0">
                <a:solidFill>
                  <a:srgbClr val="000000"/>
                </a:solidFill>
                <a:latin typeface="Helvetica" charset="0"/>
                <a:ea typeface="ＭＳ Ｐゴシック" charset="-128"/>
              </a:rPr>
              <a:t>Percent</a:t>
            </a:r>
          </a:p>
        </p:txBody>
      </p:sp>
      <p:graphicFrame>
        <p:nvGraphicFramePr>
          <p:cNvPr id="34818" name="Object 2"/>
          <p:cNvGraphicFramePr>
            <a:graphicFrameLocks/>
          </p:cNvGraphicFramePr>
          <p:nvPr/>
        </p:nvGraphicFramePr>
        <p:xfrm>
          <a:off x="1206500" y="712788"/>
          <a:ext cx="7696200" cy="3527425"/>
        </p:xfrm>
        <a:graphic>
          <a:graphicData uri="http://schemas.openxmlformats.org/presentationml/2006/ole">
            <p:oleObj spid="_x0000_s120834" name="Chart" r:id="rId5" imgW="7696217" imgH="3533843" progId="MSGraph.Chart.8">
              <p:embed followColorScheme="full"/>
            </p:oleObj>
          </a:graphicData>
        </a:graphic>
      </p:graphicFrame>
      <p:sp>
        <p:nvSpPr>
          <p:cNvPr id="34821" name="Freeform 5"/>
          <p:cNvSpPr>
            <a:spLocks/>
          </p:cNvSpPr>
          <p:nvPr/>
        </p:nvSpPr>
        <p:spPr bwMode="auto">
          <a:xfrm>
            <a:off x="1520825" y="1930400"/>
            <a:ext cx="3032125" cy="171450"/>
          </a:xfrm>
          <a:custGeom>
            <a:avLst/>
            <a:gdLst>
              <a:gd name="T0" fmla="*/ 0 w 1908"/>
              <a:gd name="T1" fmla="*/ 169433 h 85"/>
              <a:gd name="T2" fmla="*/ 0 w 1908"/>
              <a:gd name="T3" fmla="*/ 0 h 85"/>
              <a:gd name="T4" fmla="*/ 3030536 w 1908"/>
              <a:gd name="T5" fmla="*/ 0 h 85"/>
              <a:gd name="T6" fmla="*/ 3030536 w 1908"/>
              <a:gd name="T7" fmla="*/ 169433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2" name="Freeform 6"/>
          <p:cNvSpPr>
            <a:spLocks/>
          </p:cNvSpPr>
          <p:nvPr/>
        </p:nvSpPr>
        <p:spPr bwMode="auto">
          <a:xfrm>
            <a:off x="4846638" y="1941513"/>
            <a:ext cx="2198687" cy="173037"/>
          </a:xfrm>
          <a:custGeom>
            <a:avLst/>
            <a:gdLst>
              <a:gd name="T0" fmla="*/ 0 w 1374"/>
              <a:gd name="T1" fmla="*/ 171519 h 114"/>
              <a:gd name="T2" fmla="*/ 0 w 1374"/>
              <a:gd name="T3" fmla="*/ 0 h 114"/>
              <a:gd name="T4" fmla="*/ 2197087 w 1374"/>
              <a:gd name="T5" fmla="*/ 0 h 114"/>
              <a:gd name="T6" fmla="*/ 2197087 w 1374"/>
              <a:gd name="T7" fmla="*/ 17151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3"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Supplier driven costs</a:t>
            </a:r>
          </a:p>
        </p:txBody>
      </p:sp>
      <p:sp>
        <p:nvSpPr>
          <p:cNvPr id="34824"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Jointly driven costs</a:t>
            </a:r>
          </a:p>
        </p:txBody>
      </p:sp>
      <p:sp>
        <p:nvSpPr>
          <p:cNvPr id="34825"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Total unit cost</a:t>
            </a:r>
          </a:p>
        </p:txBody>
      </p:sp>
      <p:sp>
        <p:nvSpPr>
          <p:cNvPr id="34826"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Key TCO drivers</a:t>
            </a:r>
          </a:p>
        </p:txBody>
      </p:sp>
      <p:sp>
        <p:nvSpPr>
          <p:cNvPr id="34827"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8"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9"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0"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1"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b="0" smtClean="0">
                <a:solidFill>
                  <a:srgbClr val="000000"/>
                </a:solidFill>
                <a:latin typeface="Helvetica" charset="0"/>
                <a:ea typeface="ＭＳ Ｐゴシック" charset="-128"/>
              </a:rPr>
              <a:t>100% = $510</a:t>
            </a:r>
          </a:p>
        </p:txBody>
      </p:sp>
      <p:sp>
        <p:nvSpPr>
          <p:cNvPr id="34832"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3"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1 week average inventory, 12% interest</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$5,000 for testing, $100,000 documentation cost per family</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Source:	Team analysis; supplier workshops</a:t>
            </a:r>
          </a:p>
        </p:txBody>
      </p:sp>
      <p:sp>
        <p:nvSpPr>
          <p:cNvPr id="34834"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34835"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Raw materials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Materials usage</a:t>
            </a:r>
          </a:p>
        </p:txBody>
      </p:sp>
      <p:sp>
        <p:nvSpPr>
          <p:cNvPr id="34836"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Labor</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2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stan-dardize-tion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p:txBody>
      </p:sp>
      <p:sp>
        <p:nvSpPr>
          <p:cNvPr id="34837"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Overhead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and margin</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through standar-dization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Compe-tition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Contract-ing</a:t>
            </a:r>
          </a:p>
        </p:txBody>
      </p:sp>
      <p:sp>
        <p:nvSpPr>
          <p:cNvPr id="34838"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Freight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Optimum truck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loads</a:t>
            </a:r>
          </a:p>
        </p:txBody>
      </p:sp>
      <p:sp>
        <p:nvSpPr>
          <p:cNvPr id="34839"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Loss-in-</a:t>
            </a:r>
          </a:p>
          <a:p>
            <a:pPr defTabSz="892175" eaLnBrk="0" hangingPunct="0"/>
            <a:r>
              <a:rPr lang="en-US" sz="900" b="0" smtClean="0">
                <a:solidFill>
                  <a:srgbClr val="000000"/>
                </a:solidFill>
                <a:latin typeface="Helvetica" charset="0"/>
                <a:ea typeface="ＭＳ Ｐゴシック" charset="-128"/>
              </a:rPr>
              <a:t>transit</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Packag-ing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Trans-port method</a:t>
            </a:r>
          </a:p>
        </p:txBody>
      </p:sp>
      <p:sp>
        <p:nvSpPr>
          <p:cNvPr id="34840"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Inventory 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Custom nature of products</a:t>
            </a:r>
          </a:p>
        </p:txBody>
      </p:sp>
      <p:sp>
        <p:nvSpPr>
          <p:cNvPr id="34841"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Design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Utilization of supplier re-sources</a:t>
            </a:r>
          </a:p>
        </p:txBody>
      </p:sp>
      <p:sp>
        <p:nvSpPr>
          <p:cNvPr id="34842"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grpSp>
        <p:nvGrpSpPr>
          <p:cNvPr id="2" name="Group 27"/>
          <p:cNvGrpSpPr>
            <a:grpSpLocks/>
          </p:cNvGrpSpPr>
          <p:nvPr/>
        </p:nvGrpSpPr>
        <p:grpSpPr bwMode="auto">
          <a:xfrm>
            <a:off x="1336675" y="4206875"/>
            <a:ext cx="5862638" cy="1946275"/>
            <a:chOff x="1084" y="3003"/>
            <a:chExt cx="3501" cy="1390"/>
          </a:xfrm>
        </p:grpSpPr>
        <p:sp>
          <p:nvSpPr>
            <p:cNvPr id="34850"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1"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2"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3"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4"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5"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6"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7"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grpSp>
      <p:sp>
        <p:nvSpPr>
          <p:cNvPr id="34844"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Radiator physical package</a:t>
            </a:r>
            <a:endParaRPr lang="en-US" sz="800" b="0" smtClean="0">
              <a:solidFill>
                <a:srgbClr val="000000"/>
              </a:solidFill>
              <a:latin typeface="Helvetica" charset="0"/>
              <a:ea typeface="ＭＳ Ｐゴシック" charset="-128"/>
            </a:endParaRPr>
          </a:p>
          <a:p>
            <a:pPr defTabSz="892175" eaLnBrk="0" hangingPunct="0"/>
            <a:endParaRPr lang="en-US" sz="8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Fabri-cation volume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Steel-work</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Guarding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Plumbing</a:t>
            </a:r>
          </a:p>
        </p:txBody>
      </p:sp>
      <p:sp>
        <p:nvSpPr>
          <p:cNvPr id="34845"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6"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7" name="Freeform 39"/>
          <p:cNvSpPr>
            <a:spLocks/>
          </p:cNvSpPr>
          <p:nvPr/>
        </p:nvSpPr>
        <p:spPr bwMode="auto">
          <a:xfrm>
            <a:off x="7208838" y="1358900"/>
            <a:ext cx="722312" cy="152400"/>
          </a:xfrm>
          <a:custGeom>
            <a:avLst/>
            <a:gdLst>
              <a:gd name="T0" fmla="*/ 0 w 501"/>
              <a:gd name="T1" fmla="*/ 150989 h 108"/>
              <a:gd name="T2" fmla="*/ 0 w 501"/>
              <a:gd name="T3" fmla="*/ 0 h 108"/>
              <a:gd name="T4" fmla="*/ 720870 w 501"/>
              <a:gd name="T5" fmla="*/ 0 h 108"/>
              <a:gd name="T6" fmla="*/ 720870 w 501"/>
              <a:gd name="T7" fmla="*/ 150989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48"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Internally drive costs</a:t>
            </a:r>
          </a:p>
        </p:txBody>
      </p:sp>
      <p:sp>
        <p:nvSpPr>
          <p:cNvPr id="34849"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686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Supplier Economics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2700" y="5572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Understanding a Supplier’s Economics (Cost Structure and Drivers) is Crucial to Achieve Superior Source Results </a:t>
            </a:r>
          </a:p>
        </p:txBody>
      </p:sp>
      <p:sp>
        <p:nvSpPr>
          <p:cNvPr id="37891" name="Rectangle 3"/>
          <p:cNvSpPr>
            <a:spLocks noChangeArrowheads="1"/>
          </p:cNvSpPr>
          <p:nvPr/>
        </p:nvSpPr>
        <p:spPr bwMode="auto">
          <a:xfrm>
            <a:off x="1270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Provides insight into a critical (and large) component of the TCO</a:t>
            </a:r>
          </a:p>
        </p:txBody>
      </p:sp>
      <p:grpSp>
        <p:nvGrpSpPr>
          <p:cNvPr id="2" name="Group 4"/>
          <p:cNvGrpSpPr>
            <a:grpSpLocks/>
          </p:cNvGrpSpPr>
          <p:nvPr/>
        </p:nvGrpSpPr>
        <p:grpSpPr bwMode="auto">
          <a:xfrm>
            <a:off x="2878138" y="2000250"/>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37900"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1"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2"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grpSp>
        <p:sp>
          <p:nvSpPr>
            <p:cNvPr id="37899"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smtClean="0">
                  <a:solidFill>
                    <a:srgbClr val="000000"/>
                  </a:solidFill>
                  <a:latin typeface="Arial" charset="0"/>
                  <a:ea typeface="ＭＳ Ｐゴシック" charset="-128"/>
                </a:rPr>
                <a:t>Supplier Economics Knowledge and Facts</a:t>
              </a:r>
            </a:p>
          </p:txBody>
        </p:sp>
      </p:grpSp>
      <p:sp>
        <p:nvSpPr>
          <p:cNvPr id="37893" name="Rectangle 10"/>
          <p:cNvSpPr>
            <a:spLocks noChangeArrowheads="1"/>
          </p:cNvSpPr>
          <p:nvPr/>
        </p:nvSpPr>
        <p:spPr bwMode="auto">
          <a:xfrm>
            <a:off x="61722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a fact base for good problem solving in supplier workshops</a:t>
            </a:r>
          </a:p>
        </p:txBody>
      </p:sp>
      <p:sp>
        <p:nvSpPr>
          <p:cNvPr id="37894" name="Rectangle 11"/>
          <p:cNvSpPr>
            <a:spLocks noChangeArrowheads="1"/>
          </p:cNvSpPr>
          <p:nvPr/>
        </p:nvSpPr>
        <p:spPr bwMode="auto">
          <a:xfrm>
            <a:off x="3011488" y="5411788"/>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Helps develop RFQ packages tailored to economics of the supply base</a:t>
            </a:r>
          </a:p>
        </p:txBody>
      </p:sp>
      <p:sp>
        <p:nvSpPr>
          <p:cNvPr id="37895" name="Rectangle 12"/>
          <p:cNvSpPr>
            <a:spLocks noChangeArrowheads="1"/>
          </p:cNvSpPr>
          <p:nvPr/>
        </p:nvSpPr>
        <p:spPr bwMode="auto">
          <a:xfrm>
            <a:off x="1270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Highlights the major cost components and drivers for further analysis</a:t>
            </a:r>
          </a:p>
        </p:txBody>
      </p:sp>
      <p:sp>
        <p:nvSpPr>
          <p:cNvPr id="37896" name="Rectangle 13"/>
          <p:cNvSpPr>
            <a:spLocks noChangeArrowheads="1"/>
          </p:cNvSpPr>
          <p:nvPr/>
        </p:nvSpPr>
        <p:spPr bwMode="auto">
          <a:xfrm>
            <a:off x="61722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insights for stakeholders, including product development, manufacturing, inventory supply managers</a:t>
            </a:r>
          </a:p>
        </p:txBody>
      </p:sp>
      <p:sp>
        <p:nvSpPr>
          <p:cNvPr id="37897" name="Rectangle 14"/>
          <p:cNvSpPr>
            <a:spLocks noChangeArrowheads="1"/>
          </p:cNvSpPr>
          <p:nvPr/>
        </p:nvSpPr>
        <p:spPr bwMode="auto">
          <a:xfrm>
            <a:off x="3011488" y="895350"/>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Enhances bargaining power by identifying “hidden” profits in cost structure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3700" y="1092200"/>
            <a:ext cx="6756400" cy="16383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39" name="Rectangle 3"/>
          <p:cNvSpPr>
            <a:spLocks noChangeArrowheads="1"/>
          </p:cNvSpPr>
          <p:nvPr/>
        </p:nvSpPr>
        <p:spPr bwMode="auto">
          <a:xfrm>
            <a:off x="0" y="-76200"/>
            <a:ext cx="9144000"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Two Methods for Estimating Suppliers Economics</a:t>
            </a:r>
          </a:p>
        </p:txBody>
      </p:sp>
      <p:sp>
        <p:nvSpPr>
          <p:cNvPr id="39940" name="Rectangle 4"/>
          <p:cNvSpPr>
            <a:spLocks noChangeArrowheads="1"/>
          </p:cNvSpPr>
          <p:nvPr/>
        </p:nvSpPr>
        <p:spPr bwMode="auto">
          <a:xfrm>
            <a:off x="3844925" y="1133475"/>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1" name="Rectangle 5"/>
          <p:cNvSpPr>
            <a:spLocks noChangeArrowheads="1"/>
          </p:cNvSpPr>
          <p:nvPr/>
        </p:nvSpPr>
        <p:spPr bwMode="auto">
          <a:xfrm>
            <a:off x="493713" y="1547813"/>
            <a:ext cx="3198812" cy="1069975"/>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Arm’s length analysis (top-down)</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Industry averages</a:t>
            </a:r>
          </a:p>
          <a:p>
            <a:pPr marL="215900" lvl="1" indent="-214313">
              <a:buSzPct val="80000"/>
              <a:buFont typeface="Symbol" charset="2"/>
              <a:buChar char="·"/>
            </a:pPr>
            <a:r>
              <a:rPr lang="en-US" sz="1600" b="0" smtClean="0">
                <a:solidFill>
                  <a:srgbClr val="000000"/>
                </a:solidFill>
                <a:latin typeface="Arial" charset="0"/>
                <a:ea typeface="ＭＳ Ｐゴシック" charset="-128"/>
              </a:rPr>
              <a:t>Rough cost allocations</a:t>
            </a:r>
          </a:p>
        </p:txBody>
      </p:sp>
      <p:sp>
        <p:nvSpPr>
          <p:cNvPr id="39942" name="Rectangle 6"/>
          <p:cNvSpPr>
            <a:spLocks noChangeArrowheads="1"/>
          </p:cNvSpPr>
          <p:nvPr/>
        </p:nvSpPr>
        <p:spPr bwMode="auto">
          <a:xfrm>
            <a:off x="3844925" y="1547813"/>
            <a:ext cx="3165475" cy="1069975"/>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Quick</a:t>
            </a:r>
          </a:p>
          <a:p>
            <a:pPr marL="177800" indent="-177800">
              <a:buSzPct val="90000"/>
              <a:buFont typeface="Wingdings" charset="2"/>
              <a:buChar char="§"/>
            </a:pPr>
            <a:r>
              <a:rPr lang="en-US" sz="1600" b="0" smtClean="0">
                <a:solidFill>
                  <a:srgbClr val="000000"/>
                </a:solidFill>
                <a:latin typeface="Arial" charset="0"/>
                <a:ea typeface="ＭＳ Ｐゴシック" charset="-128"/>
              </a:rPr>
              <a:t>Compare specific suppliers to general industry performance</a:t>
            </a:r>
          </a:p>
          <a:p>
            <a:pPr marL="177800" indent="-177800">
              <a:buSzPct val="90000"/>
              <a:buFont typeface="Wingdings" charset="2"/>
              <a:buChar char="§"/>
            </a:pPr>
            <a:r>
              <a:rPr lang="en-US" sz="1600" b="0" smtClean="0">
                <a:solidFill>
                  <a:srgbClr val="000000"/>
                </a:solidFill>
                <a:latin typeface="Arial" charset="0"/>
                <a:ea typeface="ＭＳ Ｐゴシック" charset="-128"/>
              </a:rPr>
              <a:t>No detail on opportunities</a:t>
            </a:r>
          </a:p>
        </p:txBody>
      </p:sp>
      <p:sp>
        <p:nvSpPr>
          <p:cNvPr id="39943" name="Line 7"/>
          <p:cNvSpPr>
            <a:spLocks noChangeShapeType="1"/>
          </p:cNvSpPr>
          <p:nvPr/>
        </p:nvSpPr>
        <p:spPr bwMode="auto">
          <a:xfrm>
            <a:off x="3908425" y="1485900"/>
            <a:ext cx="3063875"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44" name="Oval 8"/>
          <p:cNvSpPr>
            <a:spLocks noChangeArrowheads="1"/>
          </p:cNvSpPr>
          <p:nvPr/>
        </p:nvSpPr>
        <p:spPr bwMode="auto">
          <a:xfrm>
            <a:off x="220663" y="1038225"/>
            <a:ext cx="307975" cy="312738"/>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1</a:t>
            </a:r>
          </a:p>
        </p:txBody>
      </p:sp>
      <p:sp>
        <p:nvSpPr>
          <p:cNvPr id="39945" name="Rectangle 9"/>
          <p:cNvSpPr>
            <a:spLocks noChangeArrowheads="1"/>
          </p:cNvSpPr>
          <p:nvPr/>
        </p:nvSpPr>
        <p:spPr bwMode="auto">
          <a:xfrm>
            <a:off x="393700" y="3405188"/>
            <a:ext cx="6756400" cy="27940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46" name="Rectangle 10"/>
          <p:cNvSpPr>
            <a:spLocks noChangeArrowheads="1"/>
          </p:cNvSpPr>
          <p:nvPr/>
        </p:nvSpPr>
        <p:spPr bwMode="auto">
          <a:xfrm>
            <a:off x="3844925" y="3446463"/>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7" name="Rectangle 11"/>
          <p:cNvSpPr>
            <a:spLocks noChangeArrowheads="1"/>
          </p:cNvSpPr>
          <p:nvPr/>
        </p:nvSpPr>
        <p:spPr bwMode="auto">
          <a:xfrm>
            <a:off x="493713" y="3860800"/>
            <a:ext cx="3198812" cy="18034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Supplier Specific</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internal and supplier-provided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Detailed understanding of process</a:t>
            </a:r>
          </a:p>
          <a:p>
            <a:pPr marL="215900" lvl="1" indent="-214313">
              <a:buSzPct val="80000"/>
              <a:buFont typeface="Symbol" charset="2"/>
              <a:buChar char="·"/>
            </a:pPr>
            <a:r>
              <a:rPr lang="en-US" sz="1600" b="0" smtClean="0">
                <a:solidFill>
                  <a:srgbClr val="000000"/>
                </a:solidFill>
                <a:latin typeface="Arial" charset="0"/>
                <a:ea typeface="ＭＳ Ｐゴシック" charset="-128"/>
              </a:rPr>
              <a:t>Supplier-specific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Specific cost allocation</a:t>
            </a:r>
          </a:p>
        </p:txBody>
      </p:sp>
      <p:sp>
        <p:nvSpPr>
          <p:cNvPr id="39948" name="Rectangle 12"/>
          <p:cNvSpPr>
            <a:spLocks noChangeArrowheads="1"/>
          </p:cNvSpPr>
          <p:nvPr/>
        </p:nvSpPr>
        <p:spPr bwMode="auto">
          <a:xfrm>
            <a:off x="3844925" y="3860800"/>
            <a:ext cx="3165475" cy="2292350"/>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Wealth of information on cost components an drivers</a:t>
            </a:r>
          </a:p>
          <a:p>
            <a:pPr marL="177800" indent="-177800">
              <a:buSzPct val="90000"/>
              <a:buFont typeface="Wingdings" charset="2"/>
              <a:buChar char="§"/>
            </a:pPr>
            <a:r>
              <a:rPr lang="en-US" sz="1600" b="0" smtClean="0">
                <a:solidFill>
                  <a:srgbClr val="000000"/>
                </a:solidFill>
                <a:latin typeface="Arial" charset="0"/>
                <a:ea typeface="ＭＳ Ｐゴシック" charset="-128"/>
              </a:rPr>
              <a:t>Specifically identifies TCO savings opportunity</a:t>
            </a:r>
          </a:p>
          <a:p>
            <a:pPr marL="177800" indent="-177800">
              <a:buSzPct val="90000"/>
              <a:buFont typeface="Wingdings" charset="2"/>
              <a:buChar char="§"/>
            </a:pPr>
            <a:r>
              <a:rPr lang="en-US" sz="1600" b="0" smtClean="0">
                <a:solidFill>
                  <a:srgbClr val="000000"/>
                </a:solidFill>
                <a:latin typeface="Arial" charset="0"/>
                <a:ea typeface="ＭＳ Ｐゴシック" charset="-128"/>
              </a:rPr>
              <a:t>Provides information to tailor RFQ for best results</a:t>
            </a:r>
          </a:p>
          <a:p>
            <a:pPr marL="177800" indent="-177800">
              <a:buSzPct val="90000"/>
              <a:buFont typeface="Wingdings" charset="2"/>
              <a:buChar char="§"/>
            </a:pPr>
            <a:r>
              <a:rPr lang="en-US" sz="1600" b="0" smtClean="0">
                <a:solidFill>
                  <a:srgbClr val="000000"/>
                </a:solidFill>
                <a:latin typeface="Arial" charset="0"/>
                <a:ea typeface="ＭＳ Ｐゴシック" charset="-128"/>
              </a:rPr>
              <a:t>Time-consuming</a:t>
            </a:r>
          </a:p>
          <a:p>
            <a:pPr marL="177800" indent="-177800">
              <a:buSzPct val="90000"/>
              <a:buFont typeface="Wingdings" charset="2"/>
              <a:buChar char="§"/>
            </a:pPr>
            <a:r>
              <a:rPr lang="en-US" sz="1600" b="0" smtClean="0">
                <a:solidFill>
                  <a:srgbClr val="000000"/>
                </a:solidFill>
                <a:latin typeface="Arial" charset="0"/>
                <a:ea typeface="ＭＳ Ｐゴシック" charset="-128"/>
              </a:rPr>
              <a:t>Generally requires supplier visits</a:t>
            </a:r>
          </a:p>
        </p:txBody>
      </p:sp>
      <p:sp>
        <p:nvSpPr>
          <p:cNvPr id="39949" name="Line 13"/>
          <p:cNvSpPr>
            <a:spLocks noChangeShapeType="1"/>
          </p:cNvSpPr>
          <p:nvPr/>
        </p:nvSpPr>
        <p:spPr bwMode="auto">
          <a:xfrm>
            <a:off x="3908425" y="3798888"/>
            <a:ext cx="3063875" cy="1587"/>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50" name="Oval 14"/>
          <p:cNvSpPr>
            <a:spLocks noChangeArrowheads="1"/>
          </p:cNvSpPr>
          <p:nvPr/>
        </p:nvSpPr>
        <p:spPr bwMode="auto">
          <a:xfrm>
            <a:off x="220663" y="3351213"/>
            <a:ext cx="307975" cy="312737"/>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2</a:t>
            </a:r>
          </a:p>
        </p:txBody>
      </p:sp>
      <p:sp>
        <p:nvSpPr>
          <p:cNvPr id="722959" name="AutoShape 15"/>
          <p:cNvSpPr>
            <a:spLocks noChangeArrowheads="1"/>
          </p:cNvSpPr>
          <p:nvPr/>
        </p:nvSpPr>
        <p:spPr bwMode="blackWhite">
          <a:xfrm>
            <a:off x="6851650" y="3113088"/>
            <a:ext cx="2124075" cy="3011487"/>
          </a:xfrm>
          <a:prstGeom prst="star16">
            <a:avLst>
              <a:gd name="adj" fmla="val 37500"/>
            </a:avLst>
          </a:prstGeom>
          <a:solidFill>
            <a:schemeClr val="hlink"/>
          </a:solidFill>
          <a:ln w="9525">
            <a:solidFill>
              <a:schemeClr val="tx1"/>
            </a:solidFill>
            <a:miter lim="800000"/>
            <a:headEnd/>
            <a:tailEnd/>
          </a:ln>
          <a:effectLst>
            <a:outerShdw blurRad="63500" dist="38099" dir="2700000" algn="ctr" rotWithShape="0">
              <a:schemeClr val="bg2">
                <a:alpha val="74998"/>
              </a:schemeClr>
            </a:outerShdw>
          </a:effectLst>
        </p:spPr>
        <p:txBody>
          <a:bodyPr lIns="0" tIns="0" rIns="0" bIns="0" anchor="ctr"/>
          <a:lstStyle/>
          <a:p>
            <a:pPr algn="ctr">
              <a:spcBef>
                <a:spcPct val="20000"/>
              </a:spcBef>
              <a:buSzPct val="90000"/>
              <a:buFont typeface="Wingdings" charset="2"/>
              <a:buNone/>
              <a:defRPr/>
            </a:pPr>
            <a:r>
              <a:rPr lang="en-US" sz="1600">
                <a:solidFill>
                  <a:srgbClr val="000000"/>
                </a:solidFill>
                <a:latin typeface="Arial" charset="0"/>
                <a:ea typeface="ＭＳ Ｐゴシック" charset="-128"/>
              </a:rPr>
              <a:t>Use this approach for complex product or services with many TCO levers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4198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Introduction to Diagnosing a Strategic Sourcing Opportunity:</a:t>
            </a:r>
            <a:br>
              <a:rPr lang="en-US" smtClean="0">
                <a:solidFill>
                  <a:srgbClr val="333399"/>
                </a:solidFill>
              </a:rPr>
            </a:br>
            <a:r>
              <a:rPr lang="en-US" smtClean="0">
                <a:solidFill>
                  <a:srgbClr val="333399"/>
                </a:solidFill>
              </a:rPr>
              <a:t>“Sizing the Prize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211970" name="Equation" r:id="rId4" imgW="939754" imgH="393539"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Summary</a:t>
            </a:r>
          </a:p>
        </p:txBody>
      </p:sp>
      <p:sp>
        <p:nvSpPr>
          <p:cNvPr id="44035" name="Rectangle 3"/>
          <p:cNvSpPr>
            <a:spLocks noChangeArrowheads="1"/>
          </p:cNvSpPr>
          <p:nvPr/>
        </p:nvSpPr>
        <p:spPr bwMode="auto">
          <a:xfrm>
            <a:off x="735013" y="1108075"/>
            <a:ext cx="7594600" cy="20002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b="0" smtClean="0">
                <a:solidFill>
                  <a:srgbClr val="000000"/>
                </a:solidFill>
                <a:latin typeface="Arial" charset="0"/>
                <a:ea typeface="ＭＳ Ｐゴシック" charset="-128"/>
              </a:rPr>
              <a:t>Before Embarking on a full blown strategic sourcing effort (typically 8-18 months duration) it is helpful to size the prize and prioritize the spend categories to be tackled</a:t>
            </a:r>
          </a:p>
          <a:p>
            <a:pPr>
              <a:spcBef>
                <a:spcPct val="20000"/>
              </a:spcBef>
              <a:buSzPct val="90000"/>
              <a:buFont typeface="Wingdings" charset="2"/>
              <a:buNone/>
            </a:pPr>
            <a:r>
              <a:rPr lang="en-US" sz="1600" b="0" smtClean="0">
                <a:solidFill>
                  <a:srgbClr val="000000"/>
                </a:solidFill>
                <a:latin typeface="Arial" charset="0"/>
                <a:ea typeface="ＭＳ Ｐゴシック" charset="-128"/>
              </a:rPr>
              <a:t>The diagnostic also helps to:</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Develop a fact base of opportunity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Gel senior support across relevant functions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Test drive potential team members</a:t>
            </a:r>
          </a:p>
        </p:txBody>
      </p:sp>
      <p:sp>
        <p:nvSpPr>
          <p:cNvPr id="44036" name="AutoShape 4"/>
          <p:cNvSpPr>
            <a:spLocks noChangeArrowheads="1"/>
          </p:cNvSpPr>
          <p:nvPr>
            <p:custDataLst>
              <p:tags r:id="rId1"/>
            </p:custDataLst>
          </p:nvPr>
        </p:nvSpPr>
        <p:spPr bwMode="auto">
          <a:xfrm rot="10800000">
            <a:off x="3033713" y="3897313"/>
            <a:ext cx="30908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4037" name="Rectangle 6"/>
          <p:cNvSpPr>
            <a:spLocks noChangeArrowheads="1"/>
          </p:cNvSpPr>
          <p:nvPr>
            <p:custDataLst>
              <p:tags r:id="rId2"/>
            </p:custDataLst>
          </p:nvPr>
        </p:nvSpPr>
        <p:spPr bwMode="auto">
          <a:xfrm>
            <a:off x="2873375" y="4924425"/>
            <a:ext cx="3703638" cy="1311275"/>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600" smtClean="0">
                <a:solidFill>
                  <a:srgbClr val="000000"/>
                </a:solidFill>
                <a:latin typeface="Arial" charset="0"/>
                <a:ea typeface="ＭＳ Ｐゴシック" charset="-128"/>
              </a:rPr>
              <a:t>Our goal is to:</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Outline the basic concept</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Develop a robust, general approach</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Discuss a real world example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2"/>
          <p:cNvGraphicFramePr>
            <a:graphicFrameLocks/>
          </p:cNvGraphicFramePr>
          <p:nvPr/>
        </p:nvGraphicFramePr>
        <p:xfrm>
          <a:off x="884238" y="1550988"/>
          <a:ext cx="6880225" cy="4932362"/>
        </p:xfrm>
        <a:graphic>
          <a:graphicData uri="http://schemas.openxmlformats.org/presentationml/2006/ole">
            <p:oleObj spid="_x0000_s121858" name="Document" r:id="rId4" imgW="7799832" imgH="5029200" progId="Word.Document.8">
              <p:embed/>
            </p:oleObj>
          </a:graphicData>
        </a:graphic>
      </p:graphicFrame>
      <p:sp>
        <p:nvSpPr>
          <p:cNvPr id="46083" name="AutoShape 3"/>
          <p:cNvSpPr>
            <a:spLocks noChangeArrowheads="1"/>
          </p:cNvSpPr>
          <p:nvPr/>
        </p:nvSpPr>
        <p:spPr bwMode="auto">
          <a:xfrm rot="5400000">
            <a:off x="4293394" y="2764632"/>
            <a:ext cx="2466975" cy="249237"/>
          </a:xfrm>
          <a:prstGeom prst="triangle">
            <a:avLst>
              <a:gd name="adj" fmla="val 49995"/>
            </a:avLst>
          </a:prstGeom>
          <a:solidFill>
            <a:schemeClr val="tx1"/>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16100" name="Rectangle 4"/>
          <p:cNvSpPr>
            <a:spLocks noChangeArrowheads="1"/>
          </p:cNvSpPr>
          <p:nvPr/>
        </p:nvSpPr>
        <p:spPr bwMode="auto">
          <a:xfrm>
            <a:off x="5903913" y="1720850"/>
            <a:ext cx="2543175" cy="3005138"/>
          </a:xfrm>
          <a:prstGeom prst="rect">
            <a:avLst/>
          </a:prstGeom>
          <a:solidFill>
            <a:schemeClr val="accent1"/>
          </a:solidFill>
          <a:ln w="12700">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46085" name="Rectangle 5"/>
          <p:cNvSpPr>
            <a:spLocks noChangeArrowheads="1"/>
          </p:cNvSpPr>
          <p:nvPr/>
        </p:nvSpPr>
        <p:spPr bwMode="auto">
          <a:xfrm>
            <a:off x="5988050" y="1858963"/>
            <a:ext cx="2105025" cy="2778125"/>
          </a:xfrm>
          <a:prstGeom prst="rect">
            <a:avLst/>
          </a:prstGeom>
          <a:noFill/>
          <a:ln w="9525">
            <a:noFill/>
            <a:miter lim="800000"/>
            <a:headEnd/>
            <a:tailEnd/>
          </a:ln>
        </p:spPr>
        <p:txBody>
          <a:bodyPr lIns="0" tIns="0" rIns="0" bIns="0">
            <a:spAutoFit/>
          </a:bodyPr>
          <a:lstStyle/>
          <a:p>
            <a:pPr defTabSz="871538" eaLnBrk="0" hangingPunct="0">
              <a:spcAft>
                <a:spcPts val="1050"/>
              </a:spcAft>
            </a:pPr>
            <a:r>
              <a:rPr lang="en-US" sz="1600" smtClean="0">
                <a:solidFill>
                  <a:srgbClr val="000000"/>
                </a:solidFill>
                <a:latin typeface="Helvetica" charset="0"/>
                <a:ea typeface="ＭＳ Ｐゴシック" charset="-128"/>
              </a:rPr>
              <a:t>End Products</a:t>
            </a:r>
            <a:endParaRPr lang="en-US" sz="1100" smtClean="0">
              <a:solidFill>
                <a:srgbClr val="000000"/>
              </a:solidFill>
              <a:latin typeface="Helvetica" charset="0"/>
              <a:ea typeface="ＭＳ Ｐゴシック" charset="-128"/>
            </a:endParaRP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Scope of spend</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profile</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Indicators of opportunity</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segmentation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Overall savings target</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Initial savings ideas</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Pilot category selection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Organisational assessment</a:t>
            </a:r>
          </a:p>
        </p:txBody>
      </p:sp>
      <p:sp>
        <p:nvSpPr>
          <p:cNvPr id="46086" name="Rectangle 6"/>
          <p:cNvSpPr>
            <a:spLocks noChangeArrowheads="1"/>
          </p:cNvSpPr>
          <p:nvPr/>
        </p:nvSpPr>
        <p:spPr bwMode="auto">
          <a:xfrm>
            <a:off x="857250" y="577850"/>
            <a:ext cx="7431088" cy="166688"/>
          </a:xfrm>
          <a:prstGeom prst="rect">
            <a:avLst/>
          </a:prstGeom>
          <a:noFill/>
          <a:ln w="9525">
            <a:noFill/>
            <a:miter lim="800000"/>
            <a:headEnd/>
            <a:tailEnd/>
          </a:ln>
        </p:spPr>
        <p:txBody>
          <a:bodyPr lIns="0" tIns="0" rIns="0" bIns="0"/>
          <a:lstStyle/>
          <a:p>
            <a:pPr defTabSz="801688"/>
            <a:r>
              <a:rPr lang="en-US" sz="2500" b="0" smtClean="0">
                <a:solidFill>
                  <a:srgbClr val="000099"/>
                </a:solidFill>
                <a:latin typeface="Arial" charset="0"/>
                <a:ea typeface="ＭＳ Ｐゴシック" charset="-128"/>
              </a:rPr>
              <a:t>OBJECTIVES OF THE DIAGNOSTIC</a:t>
            </a:r>
            <a:endParaRPr lang="en-US" sz="1200" smtClean="0">
              <a:solidFill>
                <a:srgbClr val="000099"/>
              </a:solidFill>
              <a:latin typeface="Helvetica" charset="0"/>
              <a:ea typeface="ＭＳ Ｐゴシック" charset="-128"/>
            </a:endParaRPr>
          </a:p>
        </p:txBody>
      </p:sp>
      <p:sp>
        <p:nvSpPr>
          <p:cNvPr id="46087" name="Rectangle 9"/>
          <p:cNvSpPr>
            <a:spLocks noChangeArrowheads="1"/>
          </p:cNvSpPr>
          <p:nvPr/>
        </p:nvSpPr>
        <p:spPr bwMode="auto">
          <a:xfrm>
            <a:off x="715963" y="996950"/>
            <a:ext cx="7431087" cy="166688"/>
          </a:xfrm>
          <a:prstGeom prst="rect">
            <a:avLst/>
          </a:prstGeom>
          <a:noFill/>
          <a:ln w="9525">
            <a:noFill/>
            <a:miter lim="800000"/>
            <a:headEnd/>
            <a:tailEnd/>
          </a:ln>
        </p:spPr>
        <p:txBody>
          <a:bodyPr lIns="0" tIns="0" rIns="0" bIns="0"/>
          <a:lstStyle/>
          <a:p>
            <a:pPr defTabSz="801688"/>
            <a:r>
              <a:rPr lang="en-US" sz="1600" smtClean="0">
                <a:solidFill>
                  <a:srgbClr val="000099"/>
                </a:solidFill>
                <a:latin typeface="Helvetica" charset="0"/>
                <a:ea typeface="ＭＳ Ｐゴシック" charset="-128"/>
              </a:rPr>
              <a:t>European Example</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Developing a Sourcing Diagnostic Involves 5 Steps</a:t>
            </a:r>
          </a:p>
        </p:txBody>
      </p:sp>
      <p:sp>
        <p:nvSpPr>
          <p:cNvPr id="48131" name="Rectangle 3"/>
          <p:cNvSpPr>
            <a:spLocks noChangeArrowheads="1"/>
          </p:cNvSpPr>
          <p:nvPr/>
        </p:nvSpPr>
        <p:spPr bwMode="auto">
          <a:xfrm>
            <a:off x="735013" y="736600"/>
            <a:ext cx="7594600" cy="2871788"/>
          </a:xfrm>
          <a:prstGeom prst="rect">
            <a:avLst/>
          </a:prstGeom>
          <a:noFill/>
          <a:ln w="9525">
            <a:noFill/>
            <a:miter lim="800000"/>
            <a:headEnd/>
            <a:tailEnd/>
          </a:ln>
        </p:spPr>
        <p:txBody>
          <a:bodyPr lIns="92075" tIns="46038" rIns="92075" bIns="46038">
            <a:spAutoFit/>
          </a:bodyPr>
          <a:lstStyle/>
          <a:p>
            <a:pPr marL="342900" indent="-342900">
              <a:spcBef>
                <a:spcPct val="20000"/>
              </a:spcBef>
              <a:buSzPct val="90000"/>
              <a:buFont typeface="Arial" charset="0"/>
              <a:buAutoNum type="arabicParenR"/>
            </a:pPr>
            <a:r>
              <a:rPr lang="en-US" sz="1800" b="0" smtClean="0">
                <a:solidFill>
                  <a:srgbClr val="000000"/>
                </a:solidFill>
                <a:latin typeface="Arial" charset="0"/>
                <a:ea typeface="ＭＳ Ｐゴシック" charset="-128"/>
              </a:rPr>
              <a:t>Uncover indicators of opportunity (e.g. fragmented supply base) through:</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Interviews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Data analysis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Review of past programs</a:t>
            </a:r>
          </a:p>
          <a:p>
            <a:pPr marL="344488" lvl="1" indent="-342900">
              <a:spcBef>
                <a:spcPct val="20000"/>
              </a:spcBef>
              <a:buSzPct val="80000"/>
              <a:buFont typeface="Arial" charset="0"/>
              <a:buAutoNum type="arabicParenR" startAt="2"/>
            </a:pPr>
            <a:r>
              <a:rPr lang="en-US" sz="1800" b="0" smtClean="0">
                <a:solidFill>
                  <a:srgbClr val="000000"/>
                </a:solidFill>
                <a:latin typeface="Arial" charset="0"/>
                <a:ea typeface="ＭＳ Ｐゴシック" charset="-128"/>
              </a:rPr>
              <a:t>Develop initial hypotheses</a:t>
            </a:r>
          </a:p>
          <a:p>
            <a:pPr marL="344488" lvl="1" indent="-342900">
              <a:spcBef>
                <a:spcPct val="20000"/>
              </a:spcBef>
              <a:buSzPct val="80000"/>
              <a:buFont typeface="Arial" charset="0"/>
              <a:buAutoNum type="arabicParenR" startAt="3"/>
            </a:pPr>
            <a:r>
              <a:rPr lang="en-US" sz="1800" b="0" smtClean="0">
                <a:solidFill>
                  <a:srgbClr val="000000"/>
                </a:solidFill>
                <a:latin typeface="Arial" charset="0"/>
                <a:ea typeface="ＭＳ Ｐゴシック" charset="-128"/>
              </a:rPr>
              <a:t>Develop fact-based analyses to support hypotheses</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Estimate opportunities and their ease of capture</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Create strategic sourcing program to capture the opportunities</a:t>
            </a:r>
            <a:endParaRPr lang="en-US" sz="1600" b="0" smtClean="0">
              <a:solidFill>
                <a:srgbClr val="000000"/>
              </a:solidFill>
              <a:latin typeface="Arial" charset="0"/>
              <a:ea typeface="ＭＳ Ｐゴシック" charset="-128"/>
            </a:endParaRPr>
          </a:p>
        </p:txBody>
      </p:sp>
      <p:sp>
        <p:nvSpPr>
          <p:cNvPr id="48132" name="AutoShape 4"/>
          <p:cNvSpPr>
            <a:spLocks noChangeArrowheads="1"/>
          </p:cNvSpPr>
          <p:nvPr>
            <p:custDataLst>
              <p:tags r:id="rId1"/>
            </p:custDataLst>
          </p:nvPr>
        </p:nvSpPr>
        <p:spPr bwMode="auto">
          <a:xfrm rot="10800000">
            <a:off x="1398588" y="3584575"/>
            <a:ext cx="52752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8133" name="Rectangle 5"/>
          <p:cNvSpPr>
            <a:spLocks noChangeArrowheads="1"/>
          </p:cNvSpPr>
          <p:nvPr>
            <p:custDataLst>
              <p:tags r:id="rId2"/>
            </p:custDataLst>
          </p:nvPr>
        </p:nvSpPr>
        <p:spPr bwMode="auto">
          <a:xfrm>
            <a:off x="1227138" y="4086225"/>
            <a:ext cx="6292850" cy="2266950"/>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800" smtClean="0">
                <a:solidFill>
                  <a:srgbClr val="000000"/>
                </a:solidFill>
                <a:latin typeface="Arial" charset="0"/>
                <a:ea typeface="ＭＳ Ｐゴシック" charset="-128"/>
              </a:rPr>
              <a:t>Sourcing diagnostics vary in duration depending on goals and needs:</a:t>
            </a:r>
            <a:endParaRPr lang="en-US" sz="1600" smtClean="0">
              <a:solidFill>
                <a:srgbClr val="000000"/>
              </a:solidFill>
              <a:latin typeface="Arial" charset="0"/>
              <a:ea typeface="ＭＳ Ｐゴシック" charset="-128"/>
            </a:endParaRPr>
          </a:p>
          <a:p>
            <a:pPr>
              <a:spcBef>
                <a:spcPct val="20000"/>
              </a:spcBef>
              <a:buSzPct val="90000"/>
              <a:buFont typeface="Wingdings" charset="2"/>
              <a:buNone/>
            </a:pPr>
            <a:r>
              <a:rPr lang="en-US" sz="1600" smtClean="0">
                <a:solidFill>
                  <a:srgbClr val="000000"/>
                </a:solidFill>
                <a:latin typeface="Arial" charset="0"/>
                <a:ea typeface="ＭＳ Ｐゴシック" charset="-128"/>
              </a:rPr>
              <a:t>From</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day diagnostic to sanity check a senior management assertion before embarking on a full blown program</a:t>
            </a:r>
          </a:p>
          <a:p>
            <a:pPr marL="241300" lvl="1" indent="-239713">
              <a:spcBef>
                <a:spcPct val="20000"/>
              </a:spcBef>
              <a:buSzPct val="80000"/>
              <a:buFont typeface="Symbol" charset="2"/>
              <a:buNone/>
            </a:pPr>
            <a:r>
              <a:rPr lang="en-US" sz="1600" smtClean="0">
                <a:solidFill>
                  <a:srgbClr val="000000"/>
                </a:solidFill>
                <a:latin typeface="Arial" charset="0"/>
                <a:ea typeface="ＭＳ Ｐゴシック" charset="-128"/>
              </a:rPr>
              <a:t>To</a:t>
            </a:r>
            <a:endParaRPr lang="en-US" sz="1600" b="0" smtClean="0">
              <a:solidFill>
                <a:srgbClr val="000000"/>
              </a:solidFill>
              <a:latin typeface="Arial" charset="0"/>
              <a:ea typeface="ＭＳ Ｐゴシック" charset="-128"/>
            </a:endParaRP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month diagnostic to “prove” the opportunity and bring reluctant stakeholders on board with the program</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Common Indicators of Opportunity</a:t>
            </a:r>
          </a:p>
        </p:txBody>
      </p:sp>
      <p:sp>
        <p:nvSpPr>
          <p:cNvPr id="50179" name="Rectangle 3"/>
          <p:cNvSpPr>
            <a:spLocks noChangeArrowheads="1"/>
          </p:cNvSpPr>
          <p:nvPr/>
        </p:nvSpPr>
        <p:spPr bwMode="auto">
          <a:xfrm>
            <a:off x="735013" y="1108075"/>
            <a:ext cx="7594600" cy="4486275"/>
          </a:xfrm>
          <a:prstGeom prst="rect">
            <a:avLst/>
          </a:prstGeom>
          <a:noFill/>
          <a:ln w="9525">
            <a:noFill/>
            <a:miter lim="800000"/>
            <a:headEnd/>
            <a:tailEnd/>
          </a:ln>
        </p:spPr>
        <p:txBody>
          <a:bodyPr lIns="92075" tIns="46038" rIns="92075" bIns="46038">
            <a:spAutoFit/>
          </a:bodyPr>
          <a:lstStyle/>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Supply base fragmentation</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Equal distribution of spend amongst related suppliers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Vague TCO knowledge for important categories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Lack of a commodity data base</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Poor understanding of supply base dynamics and supplier economics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inter-division coordination for related goods and services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bottom line impact of past programs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Procurement leader 2-5 layers down in chain of command</a:t>
            </a: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nvSpPr>
        <p:spPr bwMode="auto">
          <a:xfrm>
            <a:off x="855663" y="1473200"/>
            <a:ext cx="7631112"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28387" name="Rectangle 3"/>
          <p:cNvSpPr>
            <a:spLocks noChangeArrowheads="1"/>
          </p:cNvSpPr>
          <p:nvPr/>
        </p:nvSpPr>
        <p:spPr bwMode="auto">
          <a:xfrm>
            <a:off x="6972300" y="2960688"/>
            <a:ext cx="2000250" cy="3028950"/>
          </a:xfrm>
          <a:prstGeom prst="rect">
            <a:avLst/>
          </a:prstGeom>
          <a:solidFill>
            <a:srgbClr val="FFFFFF"/>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52230" name="McK Measure"/>
          <p:cNvSpPr>
            <a:spLocks noChangeArrowheads="1"/>
          </p:cNvSpPr>
          <p:nvPr/>
        </p:nvSpPr>
        <p:spPr bwMode="auto">
          <a:xfrm>
            <a:off x="850900" y="1997075"/>
            <a:ext cx="7431088" cy="165100"/>
          </a:xfrm>
          <a:prstGeom prst="rect">
            <a:avLst/>
          </a:prstGeom>
          <a:noFill/>
          <a:ln w="9525">
            <a:noFill/>
            <a:miter lim="800000"/>
            <a:headEnd/>
            <a:tailEnd/>
          </a:ln>
        </p:spPr>
        <p:txBody>
          <a:bodyPr lIns="0" tIns="0" rIns="0" bIns="0"/>
          <a:lstStyle/>
          <a:p>
            <a:pPr defTabSz="801688" eaLnBrk="0" hangingPunct="0"/>
            <a:endParaRPr lang="en-GB" sz="1100" b="0" smtClean="0">
              <a:solidFill>
                <a:srgbClr val="000000"/>
              </a:solidFill>
              <a:latin typeface="Arial" charset="0"/>
              <a:ea typeface="ＭＳ Ｐゴシック" charset="-128"/>
            </a:endParaRPr>
          </a:p>
        </p:txBody>
      </p:sp>
      <p:sp>
        <p:nvSpPr>
          <p:cNvPr id="52231" name="McK Footnote"/>
          <p:cNvSpPr>
            <a:spLocks noChangeArrowheads="1"/>
          </p:cNvSpPr>
          <p:nvPr/>
        </p:nvSpPr>
        <p:spPr bwMode="auto">
          <a:xfrm>
            <a:off x="849313" y="6175375"/>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	Development cost amortised over 250 units.  Unexpected demand writes this off much more quickly than anticipated</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Illustrative cost structure, volumes</a:t>
            </a:r>
          </a:p>
        </p:txBody>
      </p:sp>
      <p:sp>
        <p:nvSpPr>
          <p:cNvPr id="52232" name="McK Message"/>
          <p:cNvSpPr>
            <a:spLocks noChangeArrowheads="1"/>
          </p:cNvSpPr>
          <p:nvPr/>
        </p:nvSpPr>
        <p:spPr bwMode="auto">
          <a:xfrm>
            <a:off x="887413" y="16065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Understand supplier economics for effective negotiation</a:t>
            </a:r>
          </a:p>
        </p:txBody>
      </p:sp>
      <p:sp>
        <p:nvSpPr>
          <p:cNvPr id="52233" name="Rectangle 8"/>
          <p:cNvSpPr>
            <a:spLocks noChangeArrowheads="1"/>
          </p:cNvSpPr>
          <p:nvPr>
            <p:custDataLst>
              <p:tags r:id="rId3"/>
            </p:custDataLst>
          </p:nvPr>
        </p:nvSpPr>
        <p:spPr bwMode="auto">
          <a:xfrm>
            <a:off x="4056063" y="2970213"/>
            <a:ext cx="4651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Margin</a:t>
            </a:r>
          </a:p>
        </p:txBody>
      </p:sp>
      <p:sp>
        <p:nvSpPr>
          <p:cNvPr id="52234" name="Rectangle 9"/>
          <p:cNvSpPr>
            <a:spLocks noChangeArrowheads="1"/>
          </p:cNvSpPr>
          <p:nvPr>
            <p:custDataLst>
              <p:tags r:id="rId4"/>
            </p:custDataLst>
          </p:nvPr>
        </p:nvSpPr>
        <p:spPr bwMode="auto">
          <a:xfrm>
            <a:off x="4056063" y="3402013"/>
            <a:ext cx="6937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Fixed cost</a:t>
            </a:r>
          </a:p>
        </p:txBody>
      </p:sp>
      <p:sp>
        <p:nvSpPr>
          <p:cNvPr id="52235" name="Rectangle 10"/>
          <p:cNvSpPr>
            <a:spLocks noChangeArrowheads="1"/>
          </p:cNvSpPr>
          <p:nvPr>
            <p:custDataLst>
              <p:tags r:id="rId5"/>
            </p:custDataLst>
          </p:nvPr>
        </p:nvSpPr>
        <p:spPr bwMode="auto">
          <a:xfrm>
            <a:off x="4056063" y="3822700"/>
            <a:ext cx="939800" cy="401638"/>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Development </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cost</a:t>
            </a:r>
          </a:p>
        </p:txBody>
      </p:sp>
      <p:sp>
        <p:nvSpPr>
          <p:cNvPr id="52236" name="Rectangle 11"/>
          <p:cNvSpPr>
            <a:spLocks noChangeArrowheads="1"/>
          </p:cNvSpPr>
          <p:nvPr>
            <p:custDataLst>
              <p:tags r:id="rId6"/>
            </p:custDataLst>
          </p:nvPr>
        </p:nvSpPr>
        <p:spPr bwMode="auto">
          <a:xfrm>
            <a:off x="4056063" y="4733925"/>
            <a:ext cx="881062" cy="182563"/>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Variable cost</a:t>
            </a:r>
          </a:p>
        </p:txBody>
      </p:sp>
      <p:sp>
        <p:nvSpPr>
          <p:cNvPr id="52237" name="Rectangle 12"/>
          <p:cNvSpPr>
            <a:spLocks noChangeArrowheads="1"/>
          </p:cNvSpPr>
          <p:nvPr>
            <p:custDataLst>
              <p:tags r:id="rId7"/>
            </p:custDataLst>
          </p:nvPr>
        </p:nvSpPr>
        <p:spPr bwMode="auto">
          <a:xfrm>
            <a:off x="4840288" y="2236788"/>
            <a:ext cx="1395412" cy="5842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Unit cost breakdown</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a:t>
            </a:r>
            <a:endParaRPr lang="en-GB" sz="1600" b="0" smtClean="0">
              <a:solidFill>
                <a:srgbClr val="000000"/>
              </a:solidFill>
              <a:latin typeface="Arial" charset="0"/>
              <a:ea typeface="ＭＳ Ｐゴシック" charset="-128"/>
            </a:endParaRPr>
          </a:p>
        </p:txBody>
      </p:sp>
      <p:sp>
        <p:nvSpPr>
          <p:cNvPr id="52238" name="Rectangle 13"/>
          <p:cNvSpPr>
            <a:spLocks noChangeArrowheads="1"/>
          </p:cNvSpPr>
          <p:nvPr>
            <p:custDataLst>
              <p:tags r:id="rId8"/>
            </p:custDataLst>
          </p:nvPr>
        </p:nvSpPr>
        <p:spPr bwMode="auto">
          <a:xfrm>
            <a:off x="4703763" y="5408613"/>
            <a:ext cx="1065212" cy="6096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Intended cost structure for 50 units p.a. in 2003</a:t>
            </a:r>
          </a:p>
        </p:txBody>
      </p:sp>
      <p:sp>
        <p:nvSpPr>
          <p:cNvPr id="52239" name="Rectangle 14"/>
          <p:cNvSpPr>
            <a:spLocks noChangeArrowheads="1"/>
          </p:cNvSpPr>
          <p:nvPr>
            <p:custDataLst>
              <p:tags r:id="rId9"/>
            </p:custDataLst>
          </p:nvPr>
        </p:nvSpPr>
        <p:spPr bwMode="auto">
          <a:xfrm>
            <a:off x="6005513" y="5432425"/>
            <a:ext cx="954087" cy="7620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Illustrative cost structure for 2003 volume – 180 units*</a:t>
            </a:r>
          </a:p>
        </p:txBody>
      </p:sp>
      <p:graphicFrame>
        <p:nvGraphicFramePr>
          <p:cNvPr id="52226" name="Object 2"/>
          <p:cNvGraphicFramePr>
            <a:graphicFrameLocks/>
          </p:cNvGraphicFramePr>
          <p:nvPr/>
        </p:nvGraphicFramePr>
        <p:xfrm>
          <a:off x="4602163" y="2865438"/>
          <a:ext cx="2419350" cy="2592387"/>
        </p:xfrm>
        <a:graphic>
          <a:graphicData uri="http://schemas.openxmlformats.org/presentationml/2006/ole">
            <p:oleObj spid="_x0000_s122882" name="Chart" r:id="rId16" imgW="8002117" imgH="8573697" progId="MSGraph.Chart.8">
              <p:embed followColorScheme="full"/>
            </p:oleObj>
          </a:graphicData>
        </a:graphic>
      </p:graphicFrame>
      <p:sp>
        <p:nvSpPr>
          <p:cNvPr id="52240" name="Rectangle 16"/>
          <p:cNvSpPr>
            <a:spLocks noChangeArrowheads="1"/>
          </p:cNvSpPr>
          <p:nvPr>
            <p:custDataLst>
              <p:tags r:id="rId10"/>
            </p:custDataLst>
          </p:nvPr>
        </p:nvSpPr>
        <p:spPr bwMode="auto">
          <a:xfrm>
            <a:off x="7073900" y="3017838"/>
            <a:ext cx="1824038" cy="2767012"/>
          </a:xfrm>
          <a:prstGeom prst="rect">
            <a:avLst/>
          </a:prstGeom>
          <a:noFill/>
          <a:ln w="9525">
            <a:noFill/>
            <a:miter lim="800000"/>
            <a:headEnd/>
            <a:tailEnd/>
          </a:ln>
        </p:spPr>
        <p:txBody>
          <a:bodyPr lIns="0" tIns="0" rIns="0" bIns="0">
            <a:spAutoFit/>
          </a:bodyPr>
          <a:lstStyle/>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The 20% concession by the supplier may only represent half the opportunity</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Similar savings may be available in other major components</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Volume is only one lever – total savings potential is probably higher</a:t>
            </a:r>
          </a:p>
        </p:txBody>
      </p:sp>
      <p:sp>
        <p:nvSpPr>
          <p:cNvPr id="52241" name="McK Message"/>
          <p:cNvSpPr>
            <a:spLocks noChangeArrowheads="1"/>
          </p:cNvSpPr>
          <p:nvPr/>
        </p:nvSpPr>
        <p:spPr bwMode="auto">
          <a:xfrm>
            <a:off x="849313" y="706438"/>
            <a:ext cx="8050212" cy="355600"/>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understanding of supplier economics may provide a lucrative market for suppliers</a:t>
            </a:r>
          </a:p>
        </p:txBody>
      </p:sp>
      <p:graphicFrame>
        <p:nvGraphicFramePr>
          <p:cNvPr id="52227" name="Object 3"/>
          <p:cNvGraphicFramePr>
            <a:graphicFrameLocks/>
          </p:cNvGraphicFramePr>
          <p:nvPr/>
        </p:nvGraphicFramePr>
        <p:xfrm>
          <a:off x="760413" y="3017838"/>
          <a:ext cx="2684462" cy="2728912"/>
        </p:xfrm>
        <a:graphic>
          <a:graphicData uri="http://schemas.openxmlformats.org/presentationml/2006/ole">
            <p:oleObj spid="_x0000_s122883" name="Chart" r:id="rId17" imgW="2962264" imgH="3009900" progId="MSGraph.Chart.8">
              <p:embed followColorScheme="full"/>
            </p:oleObj>
          </a:graphicData>
        </a:graphic>
      </p:graphicFrame>
      <p:sp>
        <p:nvSpPr>
          <p:cNvPr id="52242" name="Rectangle 24"/>
          <p:cNvSpPr>
            <a:spLocks noChangeArrowheads="1"/>
          </p:cNvSpPr>
          <p:nvPr>
            <p:custDataLst>
              <p:tags r:id="rId11"/>
            </p:custDataLst>
          </p:nvPr>
        </p:nvSpPr>
        <p:spPr bwMode="auto">
          <a:xfrm>
            <a:off x="928688" y="2439988"/>
            <a:ext cx="1397000" cy="547687"/>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Cumulative aero structure sets shipped</a:t>
            </a:r>
            <a:endParaRPr lang="en-GB" sz="1600" b="0" smtClean="0">
              <a:solidFill>
                <a:srgbClr val="000000"/>
              </a:solidFill>
              <a:latin typeface="Arial" charset="0"/>
              <a:ea typeface="ＭＳ Ｐゴシック" charset="-128"/>
            </a:endParaRPr>
          </a:p>
        </p:txBody>
      </p:sp>
      <p:sp>
        <p:nvSpPr>
          <p:cNvPr id="52243" name="Rectangle 25"/>
          <p:cNvSpPr>
            <a:spLocks noChangeArrowheads="1"/>
          </p:cNvSpPr>
          <p:nvPr>
            <p:custDataLst>
              <p:tags r:id="rId12"/>
            </p:custDataLst>
          </p:nvPr>
        </p:nvSpPr>
        <p:spPr bwMode="auto">
          <a:xfrm>
            <a:off x="3246438" y="4186238"/>
            <a:ext cx="74136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Expected</a:t>
            </a:r>
          </a:p>
        </p:txBody>
      </p:sp>
      <p:sp>
        <p:nvSpPr>
          <p:cNvPr id="52244" name="Rectangle 26"/>
          <p:cNvSpPr>
            <a:spLocks noChangeArrowheads="1"/>
          </p:cNvSpPr>
          <p:nvPr>
            <p:custDataLst>
              <p:tags r:id="rId13"/>
            </p:custDataLst>
          </p:nvPr>
        </p:nvSpPr>
        <p:spPr bwMode="auto">
          <a:xfrm>
            <a:off x="3246438" y="3235325"/>
            <a:ext cx="49371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Actual</a:t>
            </a:r>
          </a:p>
        </p:txBody>
      </p:sp>
    </p:spTree>
    <p:custDataLst>
      <p:tags r:id="rId2"/>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530225" y="784225"/>
            <a:ext cx="7631113"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6" name="Freeform 3"/>
          <p:cNvSpPr>
            <a:spLocks/>
          </p:cNvSpPr>
          <p:nvPr/>
        </p:nvSpPr>
        <p:spPr bwMode="auto">
          <a:xfrm>
            <a:off x="3008313" y="2339975"/>
            <a:ext cx="1085850" cy="195263"/>
          </a:xfrm>
          <a:custGeom>
            <a:avLst/>
            <a:gdLst>
              <a:gd name="T0" fmla="*/ 1442519150 w 800"/>
              <a:gd name="T1" fmla="*/ 0 h 135"/>
              <a:gd name="T2" fmla="*/ 0 w 800"/>
              <a:gd name="T3" fmla="*/ 282426957 h 135"/>
              <a:gd name="T4" fmla="*/ 1473837778 w 800"/>
              <a:gd name="T5" fmla="*/ 263597818 h 135"/>
              <a:gd name="T6" fmla="*/ 0 60000 65536"/>
              <a:gd name="T7" fmla="*/ 0 60000 65536"/>
              <a:gd name="T8" fmla="*/ 0 60000 65536"/>
              <a:gd name="T9" fmla="*/ 0 w 800"/>
              <a:gd name="T10" fmla="*/ 0 h 135"/>
              <a:gd name="T11" fmla="*/ 800 w 800"/>
              <a:gd name="T12" fmla="*/ 135 h 135"/>
            </a:gdLst>
            <a:ahLst/>
            <a:cxnLst>
              <a:cxn ang="T6">
                <a:pos x="T0" y="T1"/>
              </a:cxn>
              <a:cxn ang="T7">
                <a:pos x="T2" y="T3"/>
              </a:cxn>
              <a:cxn ang="T8">
                <a:pos x="T4" y="T5"/>
              </a:cxn>
            </a:cxnLst>
            <a:rect l="T9" t="T10" r="T11" b="T12"/>
            <a:pathLst>
              <a:path w="800" h="135">
                <a:moveTo>
                  <a:pt x="783" y="0"/>
                </a:moveTo>
                <a:lnTo>
                  <a:pt x="0" y="135"/>
                </a:lnTo>
                <a:lnTo>
                  <a:pt x="800" y="126"/>
                </a:lnTo>
              </a:path>
            </a:pathLst>
          </a:custGeom>
          <a:solidFill>
            <a:schemeClr val="tx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7" name="Oval 4"/>
          <p:cNvSpPr>
            <a:spLocks noChangeArrowheads="1"/>
          </p:cNvSpPr>
          <p:nvPr/>
        </p:nvSpPr>
        <p:spPr bwMode="auto">
          <a:xfrm>
            <a:off x="3317875" y="2001838"/>
            <a:ext cx="1258888" cy="860425"/>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8" name="McK Message"/>
          <p:cNvSpPr>
            <a:spLocks noChangeArrowheads="1"/>
          </p:cNvSpPr>
          <p:nvPr/>
        </p:nvSpPr>
        <p:spPr bwMode="auto">
          <a:xfrm>
            <a:off x="642938" y="9334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Address all of the costs associated with the product lifecycle to maximise savings</a:t>
            </a:r>
          </a:p>
        </p:txBody>
      </p:sp>
      <p:graphicFrame>
        <p:nvGraphicFramePr>
          <p:cNvPr id="54274" name="Object 2"/>
          <p:cNvGraphicFramePr>
            <a:graphicFrameLocks/>
          </p:cNvGraphicFramePr>
          <p:nvPr/>
        </p:nvGraphicFramePr>
        <p:xfrm>
          <a:off x="2114550" y="2505075"/>
          <a:ext cx="1879600" cy="3856038"/>
        </p:xfrm>
        <a:graphic>
          <a:graphicData uri="http://schemas.openxmlformats.org/presentationml/2006/ole">
            <p:oleObj spid="_x0000_s123906" name="Chart" r:id="rId36" imgW="3895769" imgH="4257743" progId="MSGraph.Chart.8">
              <p:embed followColorScheme="full"/>
            </p:oleObj>
          </a:graphicData>
        </a:graphic>
      </p:graphicFrame>
      <p:sp>
        <p:nvSpPr>
          <p:cNvPr id="54279" name="Line 8"/>
          <p:cNvSpPr>
            <a:spLocks noChangeShapeType="1"/>
          </p:cNvSpPr>
          <p:nvPr/>
        </p:nvSpPr>
        <p:spPr bwMode="auto">
          <a:xfrm>
            <a:off x="2849563" y="2790825"/>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0" name="Line 9"/>
          <p:cNvSpPr>
            <a:spLocks noChangeShapeType="1"/>
          </p:cNvSpPr>
          <p:nvPr/>
        </p:nvSpPr>
        <p:spPr bwMode="auto">
          <a:xfrm>
            <a:off x="3197225" y="3067050"/>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1" name="Line 10"/>
          <p:cNvSpPr>
            <a:spLocks noChangeShapeType="1"/>
          </p:cNvSpPr>
          <p:nvPr/>
        </p:nvSpPr>
        <p:spPr bwMode="auto">
          <a:xfrm>
            <a:off x="3197225" y="33559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2" name="Line 11"/>
          <p:cNvSpPr>
            <a:spLocks noChangeShapeType="1"/>
          </p:cNvSpPr>
          <p:nvPr/>
        </p:nvSpPr>
        <p:spPr bwMode="auto">
          <a:xfrm>
            <a:off x="3267075" y="3636963"/>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3" name="Line 12"/>
          <p:cNvSpPr>
            <a:spLocks noChangeShapeType="1"/>
          </p:cNvSpPr>
          <p:nvPr/>
        </p:nvSpPr>
        <p:spPr bwMode="auto">
          <a:xfrm>
            <a:off x="3338513" y="39147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4" name="Line 13"/>
          <p:cNvSpPr>
            <a:spLocks noChangeShapeType="1"/>
          </p:cNvSpPr>
          <p:nvPr/>
        </p:nvSpPr>
        <p:spPr bwMode="auto">
          <a:xfrm>
            <a:off x="3403600" y="420211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5" name="Line 14"/>
          <p:cNvSpPr>
            <a:spLocks noChangeShapeType="1"/>
          </p:cNvSpPr>
          <p:nvPr/>
        </p:nvSpPr>
        <p:spPr bwMode="auto">
          <a:xfrm>
            <a:off x="3479800" y="449580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6" name="Line 15"/>
          <p:cNvSpPr>
            <a:spLocks noChangeShapeType="1"/>
          </p:cNvSpPr>
          <p:nvPr/>
        </p:nvSpPr>
        <p:spPr bwMode="auto">
          <a:xfrm>
            <a:off x="3544888" y="47958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7" name="Line 16"/>
          <p:cNvSpPr>
            <a:spLocks noChangeShapeType="1"/>
          </p:cNvSpPr>
          <p:nvPr/>
        </p:nvSpPr>
        <p:spPr bwMode="auto">
          <a:xfrm>
            <a:off x="3614738" y="50831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8" name="Line 17"/>
          <p:cNvSpPr>
            <a:spLocks noChangeShapeType="1"/>
          </p:cNvSpPr>
          <p:nvPr/>
        </p:nvSpPr>
        <p:spPr bwMode="auto">
          <a:xfrm>
            <a:off x="3687763" y="536575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9" name="Line 18"/>
          <p:cNvSpPr>
            <a:spLocks noChangeShapeType="1"/>
          </p:cNvSpPr>
          <p:nvPr/>
        </p:nvSpPr>
        <p:spPr bwMode="auto">
          <a:xfrm>
            <a:off x="3963988" y="56594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90" name="Text Box 19"/>
          <p:cNvSpPr txBox="1">
            <a:spLocks noChangeArrowheads="1"/>
          </p:cNvSpPr>
          <p:nvPr/>
        </p:nvSpPr>
        <p:spPr bwMode="auto">
          <a:xfrm>
            <a:off x="896938" y="2601913"/>
            <a:ext cx="550862" cy="168275"/>
          </a:xfrm>
          <a:prstGeom prst="rect">
            <a:avLst/>
          </a:prstGeom>
          <a:noFill/>
          <a:ln w="9525">
            <a:noFill/>
            <a:miter lim="800000"/>
            <a:headEnd/>
            <a:tailEnd/>
          </a:ln>
        </p:spPr>
        <p:txBody>
          <a:bodyPr wrap="none" lIns="0" tIns="0" rIns="0" bIns="0">
            <a:spAutoFit/>
          </a:bodyPr>
          <a:lstStyle/>
          <a:p>
            <a:pPr defTabSz="801688" eaLnBrk="0" hangingPunct="0"/>
            <a:r>
              <a:rPr lang="en-GB" sz="1100" b="0" smtClean="0">
                <a:solidFill>
                  <a:srgbClr val="000000"/>
                </a:solidFill>
                <a:latin typeface="Arial" charset="0"/>
                <a:ea typeface="ＭＳ Ｐゴシック" charset="-128"/>
              </a:rPr>
              <a:t>Mill price</a:t>
            </a:r>
          </a:p>
        </p:txBody>
      </p:sp>
      <p:sp>
        <p:nvSpPr>
          <p:cNvPr id="54291" name="Text Box 20"/>
          <p:cNvSpPr txBox="1">
            <a:spLocks noChangeArrowheads="1"/>
          </p:cNvSpPr>
          <p:nvPr/>
        </p:nvSpPr>
        <p:spPr bwMode="auto">
          <a:xfrm>
            <a:off x="896938" y="2843213"/>
            <a:ext cx="1109662"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Third party processing price</a:t>
            </a:r>
          </a:p>
        </p:txBody>
      </p:sp>
      <p:sp>
        <p:nvSpPr>
          <p:cNvPr id="54292" name="Text Box 21"/>
          <p:cNvSpPr txBox="1">
            <a:spLocks noChangeArrowheads="1"/>
          </p:cNvSpPr>
          <p:nvPr/>
        </p:nvSpPr>
        <p:spPr bwMode="auto">
          <a:xfrm>
            <a:off x="896938" y="3194050"/>
            <a:ext cx="1109662"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External cost</a:t>
            </a:r>
          </a:p>
        </p:txBody>
      </p:sp>
      <p:sp>
        <p:nvSpPr>
          <p:cNvPr id="54293" name="Text Box 22"/>
          <p:cNvSpPr txBox="1">
            <a:spLocks noChangeArrowheads="1"/>
          </p:cNvSpPr>
          <p:nvPr/>
        </p:nvSpPr>
        <p:spPr bwMode="auto">
          <a:xfrm>
            <a:off x="896938" y="34607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Processing/finishing</a:t>
            </a:r>
          </a:p>
        </p:txBody>
      </p:sp>
      <p:sp>
        <p:nvSpPr>
          <p:cNvPr id="54294" name="Text Box 23"/>
          <p:cNvSpPr txBox="1">
            <a:spLocks noChangeArrowheads="1"/>
          </p:cNvSpPr>
          <p:nvPr/>
        </p:nvSpPr>
        <p:spPr bwMode="auto">
          <a:xfrm>
            <a:off x="896938" y="37544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Scrap</a:t>
            </a:r>
          </a:p>
        </p:txBody>
      </p:sp>
      <p:sp>
        <p:nvSpPr>
          <p:cNvPr id="54295" name="Text Box 24"/>
          <p:cNvSpPr txBox="1">
            <a:spLocks noChangeArrowheads="1"/>
          </p:cNvSpPr>
          <p:nvPr/>
        </p:nvSpPr>
        <p:spPr bwMode="auto">
          <a:xfrm>
            <a:off x="896938" y="40259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Re-work</a:t>
            </a:r>
          </a:p>
        </p:txBody>
      </p:sp>
      <p:sp>
        <p:nvSpPr>
          <p:cNvPr id="54296" name="Text Box 25"/>
          <p:cNvSpPr txBox="1">
            <a:spLocks noChangeArrowheads="1"/>
          </p:cNvSpPr>
          <p:nvPr/>
        </p:nvSpPr>
        <p:spPr bwMode="auto">
          <a:xfrm>
            <a:off x="896938" y="4616450"/>
            <a:ext cx="1271587"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Inventory/warehouse</a:t>
            </a:r>
          </a:p>
        </p:txBody>
      </p:sp>
      <p:sp>
        <p:nvSpPr>
          <p:cNvPr id="54297" name="Text Box 26"/>
          <p:cNvSpPr txBox="1">
            <a:spLocks noChangeArrowheads="1"/>
          </p:cNvSpPr>
          <p:nvPr/>
        </p:nvSpPr>
        <p:spPr bwMode="auto">
          <a:xfrm>
            <a:off x="896938" y="48958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Transportation</a:t>
            </a:r>
          </a:p>
        </p:txBody>
      </p:sp>
      <p:sp>
        <p:nvSpPr>
          <p:cNvPr id="54298" name="Text Box 27"/>
          <p:cNvSpPr txBox="1">
            <a:spLocks noChangeArrowheads="1"/>
          </p:cNvSpPr>
          <p:nvPr/>
        </p:nvSpPr>
        <p:spPr bwMode="auto">
          <a:xfrm>
            <a:off x="896938" y="5445125"/>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Overhead</a:t>
            </a:r>
          </a:p>
        </p:txBody>
      </p:sp>
      <p:sp>
        <p:nvSpPr>
          <p:cNvPr id="54299" name="Text Box 28"/>
          <p:cNvSpPr txBox="1">
            <a:spLocks noChangeArrowheads="1"/>
          </p:cNvSpPr>
          <p:nvPr/>
        </p:nvSpPr>
        <p:spPr bwMode="auto">
          <a:xfrm>
            <a:off x="896938" y="56975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Internal cost</a:t>
            </a:r>
          </a:p>
        </p:txBody>
      </p:sp>
      <p:sp>
        <p:nvSpPr>
          <p:cNvPr id="54300" name="Text Box 29"/>
          <p:cNvSpPr txBox="1">
            <a:spLocks noChangeArrowheads="1"/>
          </p:cNvSpPr>
          <p:nvPr/>
        </p:nvSpPr>
        <p:spPr bwMode="auto">
          <a:xfrm>
            <a:off x="885825" y="6010275"/>
            <a:ext cx="1271588"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Total cost of ownership</a:t>
            </a:r>
          </a:p>
        </p:txBody>
      </p:sp>
      <p:sp>
        <p:nvSpPr>
          <p:cNvPr id="54301" name="McK Footnote"/>
          <p:cNvSpPr>
            <a:spLocks noChangeArrowheads="1"/>
          </p:cNvSpPr>
          <p:nvPr/>
        </p:nvSpPr>
        <p:spPr bwMode="auto">
          <a:xfrm>
            <a:off x="849313" y="6318250"/>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1998 Data Book; procurement organisation</a:t>
            </a:r>
          </a:p>
        </p:txBody>
      </p:sp>
      <p:sp>
        <p:nvSpPr>
          <p:cNvPr id="54302" name="Text Box 31"/>
          <p:cNvSpPr txBox="1">
            <a:spLocks noChangeArrowheads="1"/>
          </p:cNvSpPr>
          <p:nvPr/>
        </p:nvSpPr>
        <p:spPr bwMode="auto">
          <a:xfrm>
            <a:off x="3273425" y="3190875"/>
            <a:ext cx="390525"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a:t>
            </a:r>
            <a:r>
              <a:rPr lang="en-US" sz="1100" b="0" smtClean="0">
                <a:solidFill>
                  <a:srgbClr val="000000"/>
                </a:solidFill>
                <a:latin typeface="Arial" charset="0"/>
                <a:ea typeface="ＭＳ Ｐゴシック" charset="-128"/>
              </a:rPr>
              <a:t>___</a:t>
            </a:r>
            <a:endParaRPr lang="en-GB" sz="1100" b="0" smtClean="0">
              <a:solidFill>
                <a:srgbClr val="000000"/>
              </a:solidFill>
              <a:latin typeface="Arial" charset="0"/>
              <a:ea typeface="ＭＳ Ｐゴシック" charset="-128"/>
            </a:endParaRPr>
          </a:p>
        </p:txBody>
      </p:sp>
      <p:sp>
        <p:nvSpPr>
          <p:cNvPr id="54303" name="Text Box 32"/>
          <p:cNvSpPr txBox="1">
            <a:spLocks noChangeArrowheads="1"/>
          </p:cNvSpPr>
          <p:nvPr/>
        </p:nvSpPr>
        <p:spPr bwMode="auto">
          <a:xfrm>
            <a:off x="4681538" y="2151063"/>
            <a:ext cx="4508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Levers</a:t>
            </a:r>
          </a:p>
        </p:txBody>
      </p:sp>
      <p:sp>
        <p:nvSpPr>
          <p:cNvPr id="54304" name="Text Box 33"/>
          <p:cNvSpPr txBox="1">
            <a:spLocks noChangeArrowheads="1"/>
          </p:cNvSpPr>
          <p:nvPr/>
        </p:nvSpPr>
        <p:spPr bwMode="auto">
          <a:xfrm>
            <a:off x="6623050" y="2151063"/>
            <a:ext cx="10477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Responsibility</a:t>
            </a:r>
          </a:p>
        </p:txBody>
      </p:sp>
      <p:sp>
        <p:nvSpPr>
          <p:cNvPr id="54305" name="Text Box 34"/>
          <p:cNvSpPr txBox="1">
            <a:spLocks noChangeArrowheads="1"/>
          </p:cNvSpPr>
          <p:nvPr/>
        </p:nvSpPr>
        <p:spPr bwMode="auto">
          <a:xfrm>
            <a:off x="8226425" y="2120900"/>
            <a:ext cx="504825"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Utilised</a:t>
            </a:r>
          </a:p>
        </p:txBody>
      </p:sp>
      <p:sp>
        <p:nvSpPr>
          <p:cNvPr id="54306" name="Rectangle 35"/>
          <p:cNvSpPr>
            <a:spLocks noChangeArrowheads="1"/>
          </p:cNvSpPr>
          <p:nvPr>
            <p:custDataLst>
              <p:tags r:id="rId3"/>
            </p:custDataLst>
          </p:nvPr>
        </p:nvSpPr>
        <p:spPr bwMode="auto">
          <a:xfrm>
            <a:off x="4722813" y="2457450"/>
            <a:ext cx="2238375"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material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07" name="Rectangle 36"/>
          <p:cNvSpPr>
            <a:spLocks noChangeArrowheads="1"/>
          </p:cNvSpPr>
          <p:nvPr>
            <p:custDataLst>
              <p:tags r:id="rId4"/>
            </p:custDataLst>
          </p:nvPr>
        </p:nvSpPr>
        <p:spPr bwMode="auto">
          <a:xfrm>
            <a:off x="6623050" y="2457450"/>
            <a:ext cx="17748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Technical Procurement</a:t>
            </a:r>
          </a:p>
        </p:txBody>
      </p:sp>
      <p:sp>
        <p:nvSpPr>
          <p:cNvPr id="54308" name="Rectangle 37"/>
          <p:cNvSpPr>
            <a:spLocks noChangeArrowheads="1"/>
          </p:cNvSpPr>
          <p:nvPr>
            <p:custDataLst>
              <p:tags r:id="rId5"/>
            </p:custDataLst>
          </p:nvPr>
        </p:nvSpPr>
        <p:spPr bwMode="auto">
          <a:xfrm>
            <a:off x="8085138" y="2478088"/>
            <a:ext cx="66198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09" name="Rectangle 38"/>
          <p:cNvSpPr>
            <a:spLocks noChangeArrowheads="1"/>
          </p:cNvSpPr>
          <p:nvPr>
            <p:custDataLst>
              <p:tags r:id="rId6"/>
            </p:custDataLst>
          </p:nvPr>
        </p:nvSpPr>
        <p:spPr bwMode="auto">
          <a:xfrm>
            <a:off x="4722813" y="2805113"/>
            <a:ext cx="220503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product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10" name="Rectangle 39"/>
          <p:cNvSpPr>
            <a:spLocks noChangeArrowheads="1"/>
          </p:cNvSpPr>
          <p:nvPr>
            <p:custDataLst>
              <p:tags r:id="rId7"/>
            </p:custDataLst>
          </p:nvPr>
        </p:nvSpPr>
        <p:spPr bwMode="auto">
          <a:xfrm>
            <a:off x="6623050" y="2805113"/>
            <a:ext cx="170180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 Procurement</a:t>
            </a:r>
          </a:p>
        </p:txBody>
      </p:sp>
      <p:sp>
        <p:nvSpPr>
          <p:cNvPr id="54311" name="Rectangle 40"/>
          <p:cNvSpPr>
            <a:spLocks noChangeArrowheads="1"/>
          </p:cNvSpPr>
          <p:nvPr>
            <p:custDataLst>
              <p:tags r:id="rId8"/>
            </p:custDataLst>
          </p:nvPr>
        </p:nvSpPr>
        <p:spPr bwMode="auto">
          <a:xfrm>
            <a:off x="8124825" y="2835275"/>
            <a:ext cx="661988"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12" name="Rectangle 41"/>
          <p:cNvSpPr>
            <a:spLocks noChangeArrowheads="1"/>
          </p:cNvSpPr>
          <p:nvPr>
            <p:custDataLst>
              <p:tags r:id="rId9"/>
            </p:custDataLst>
          </p:nvPr>
        </p:nvSpPr>
        <p:spPr bwMode="auto">
          <a:xfrm>
            <a:off x="4722813" y="366395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13" name="Rectangle 42"/>
          <p:cNvSpPr>
            <a:spLocks noChangeArrowheads="1"/>
          </p:cNvSpPr>
          <p:nvPr>
            <p:custDataLst>
              <p:tags r:id="rId10"/>
            </p:custDataLst>
          </p:nvPr>
        </p:nvSpPr>
        <p:spPr bwMode="auto">
          <a:xfrm>
            <a:off x="6623050" y="3663950"/>
            <a:ext cx="1936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4" name="Rectangle 43"/>
          <p:cNvSpPr>
            <a:spLocks noChangeArrowheads="1"/>
          </p:cNvSpPr>
          <p:nvPr>
            <p:custDataLst>
              <p:tags r:id="rId11"/>
            </p:custDataLst>
          </p:nvPr>
        </p:nvSpPr>
        <p:spPr bwMode="auto">
          <a:xfrm>
            <a:off x="8204200" y="371633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15" name="Rectangle 44"/>
          <p:cNvSpPr>
            <a:spLocks noChangeArrowheads="1"/>
          </p:cNvSpPr>
          <p:nvPr>
            <p:custDataLst>
              <p:tags r:id="rId12"/>
            </p:custDataLst>
          </p:nvPr>
        </p:nvSpPr>
        <p:spPr bwMode="auto">
          <a:xfrm>
            <a:off x="4722813" y="3944938"/>
            <a:ext cx="1585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6" name="Rectangle 45"/>
          <p:cNvSpPr>
            <a:spLocks noChangeArrowheads="1"/>
          </p:cNvSpPr>
          <p:nvPr>
            <p:custDataLst>
              <p:tags r:id="rId13"/>
            </p:custDataLst>
          </p:nvPr>
        </p:nvSpPr>
        <p:spPr bwMode="auto">
          <a:xfrm>
            <a:off x="6623050" y="3944938"/>
            <a:ext cx="17938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7" name="Rectangle 46"/>
          <p:cNvSpPr>
            <a:spLocks noChangeArrowheads="1"/>
          </p:cNvSpPr>
          <p:nvPr>
            <p:custDataLst>
              <p:tags r:id="rId14"/>
            </p:custDataLst>
          </p:nvPr>
        </p:nvSpPr>
        <p:spPr bwMode="auto">
          <a:xfrm>
            <a:off x="8166100" y="3944938"/>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18" name="Rectangle 47"/>
          <p:cNvSpPr>
            <a:spLocks noChangeArrowheads="1"/>
          </p:cNvSpPr>
          <p:nvPr>
            <p:custDataLst>
              <p:tags r:id="rId15"/>
            </p:custDataLst>
          </p:nvPr>
        </p:nvSpPr>
        <p:spPr bwMode="auto">
          <a:xfrm>
            <a:off x="4722813" y="4241800"/>
            <a:ext cx="1585912"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9" name="Rectangle 48"/>
          <p:cNvSpPr>
            <a:spLocks noChangeArrowheads="1"/>
          </p:cNvSpPr>
          <p:nvPr>
            <p:custDataLst>
              <p:tags r:id="rId16"/>
            </p:custDataLst>
          </p:nvPr>
        </p:nvSpPr>
        <p:spPr bwMode="auto">
          <a:xfrm>
            <a:off x="6623050" y="4241800"/>
            <a:ext cx="1671638"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20" name="Rectangle 49"/>
          <p:cNvSpPr>
            <a:spLocks noChangeArrowheads="1"/>
          </p:cNvSpPr>
          <p:nvPr>
            <p:custDataLst>
              <p:tags r:id="rId17"/>
            </p:custDataLst>
          </p:nvPr>
        </p:nvSpPr>
        <p:spPr bwMode="auto">
          <a:xfrm>
            <a:off x="8166100" y="42418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1" name="Rectangle 50"/>
          <p:cNvSpPr>
            <a:spLocks noChangeArrowheads="1"/>
          </p:cNvSpPr>
          <p:nvPr>
            <p:custDataLst>
              <p:tags r:id="rId18"/>
            </p:custDataLst>
          </p:nvPr>
        </p:nvSpPr>
        <p:spPr bwMode="auto">
          <a:xfrm>
            <a:off x="4722813" y="452120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22" name="Rectangle 51"/>
          <p:cNvSpPr>
            <a:spLocks noChangeArrowheads="1"/>
          </p:cNvSpPr>
          <p:nvPr>
            <p:custDataLst>
              <p:tags r:id="rId19"/>
            </p:custDataLst>
          </p:nvPr>
        </p:nvSpPr>
        <p:spPr bwMode="auto">
          <a:xfrm>
            <a:off x="6870700" y="4521200"/>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a:t>
            </a:r>
          </a:p>
        </p:txBody>
      </p:sp>
      <p:sp>
        <p:nvSpPr>
          <p:cNvPr id="54323" name="Rectangle 52"/>
          <p:cNvSpPr>
            <a:spLocks noChangeArrowheads="1"/>
          </p:cNvSpPr>
          <p:nvPr>
            <p:custDataLst>
              <p:tags r:id="rId20"/>
            </p:custDataLst>
          </p:nvPr>
        </p:nvSpPr>
        <p:spPr bwMode="auto">
          <a:xfrm>
            <a:off x="8166100" y="4521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4" name="Rectangle 53"/>
          <p:cNvSpPr>
            <a:spLocks noChangeArrowheads="1"/>
          </p:cNvSpPr>
          <p:nvPr>
            <p:custDataLst>
              <p:tags r:id="rId21"/>
            </p:custDataLst>
          </p:nvPr>
        </p:nvSpPr>
        <p:spPr bwMode="auto">
          <a:xfrm>
            <a:off x="4722813" y="4810125"/>
            <a:ext cx="22066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parts/manage schedule adherence</a:t>
            </a:r>
          </a:p>
        </p:txBody>
      </p:sp>
      <p:sp>
        <p:nvSpPr>
          <p:cNvPr id="54325" name="Rectangle 54"/>
          <p:cNvSpPr>
            <a:spLocks noChangeArrowheads="1"/>
          </p:cNvSpPr>
          <p:nvPr>
            <p:custDataLst>
              <p:tags r:id="rId22"/>
            </p:custDataLst>
          </p:nvPr>
        </p:nvSpPr>
        <p:spPr bwMode="auto">
          <a:xfrm>
            <a:off x="6664325" y="4810125"/>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a:t>
            </a:r>
          </a:p>
        </p:txBody>
      </p:sp>
      <p:sp>
        <p:nvSpPr>
          <p:cNvPr id="54326" name="Rectangle 55"/>
          <p:cNvSpPr>
            <a:spLocks noChangeArrowheads="1"/>
          </p:cNvSpPr>
          <p:nvPr>
            <p:custDataLst>
              <p:tags r:id="rId23"/>
            </p:custDataLst>
          </p:nvPr>
        </p:nvSpPr>
        <p:spPr bwMode="auto">
          <a:xfrm>
            <a:off x="8166100" y="4810125"/>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7" name="Rectangle 56"/>
          <p:cNvSpPr>
            <a:spLocks noChangeArrowheads="1"/>
          </p:cNvSpPr>
          <p:nvPr>
            <p:custDataLst>
              <p:tags r:id="rId24"/>
            </p:custDataLst>
          </p:nvPr>
        </p:nvSpPr>
        <p:spPr bwMode="auto">
          <a:xfrm>
            <a:off x="4681538" y="5167313"/>
            <a:ext cx="22367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material flow and minimise movement</a:t>
            </a:r>
          </a:p>
        </p:txBody>
      </p:sp>
      <p:sp>
        <p:nvSpPr>
          <p:cNvPr id="54328" name="Rectangle 57"/>
          <p:cNvSpPr>
            <a:spLocks noChangeArrowheads="1"/>
          </p:cNvSpPr>
          <p:nvPr>
            <p:custDataLst>
              <p:tags r:id="rId25"/>
            </p:custDataLst>
          </p:nvPr>
        </p:nvSpPr>
        <p:spPr bwMode="auto">
          <a:xfrm>
            <a:off x="6623050" y="5167313"/>
            <a:ext cx="153035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Logistics/manu-facturing</a:t>
            </a:r>
          </a:p>
        </p:txBody>
      </p:sp>
      <p:sp>
        <p:nvSpPr>
          <p:cNvPr id="54329" name="Rectangle 58"/>
          <p:cNvSpPr>
            <a:spLocks noChangeArrowheads="1"/>
          </p:cNvSpPr>
          <p:nvPr>
            <p:custDataLst>
              <p:tags r:id="rId26"/>
            </p:custDataLst>
          </p:nvPr>
        </p:nvSpPr>
        <p:spPr bwMode="auto">
          <a:xfrm>
            <a:off x="8166100" y="5167313"/>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0" name="Rectangle 59"/>
          <p:cNvSpPr>
            <a:spLocks noChangeArrowheads="1"/>
          </p:cNvSpPr>
          <p:nvPr>
            <p:custDataLst>
              <p:tags r:id="rId27"/>
            </p:custDataLst>
          </p:nvPr>
        </p:nvSpPr>
        <p:spPr bwMode="auto">
          <a:xfrm>
            <a:off x="4681538" y="5537200"/>
            <a:ext cx="16271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manage</a:t>
            </a:r>
          </a:p>
        </p:txBody>
      </p:sp>
      <p:sp>
        <p:nvSpPr>
          <p:cNvPr id="54331" name="Rectangle 60"/>
          <p:cNvSpPr>
            <a:spLocks noChangeArrowheads="1"/>
          </p:cNvSpPr>
          <p:nvPr>
            <p:custDataLst>
              <p:tags r:id="rId28"/>
            </p:custDataLst>
          </p:nvPr>
        </p:nvSpPr>
        <p:spPr bwMode="auto">
          <a:xfrm>
            <a:off x="6664325" y="5537200"/>
            <a:ext cx="1428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32" name="Rectangle 61"/>
          <p:cNvSpPr>
            <a:spLocks noChangeArrowheads="1"/>
          </p:cNvSpPr>
          <p:nvPr>
            <p:custDataLst>
              <p:tags r:id="rId29"/>
            </p:custDataLst>
          </p:nvPr>
        </p:nvSpPr>
        <p:spPr bwMode="auto">
          <a:xfrm>
            <a:off x="8207375" y="5537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3" name="Rectangle 62"/>
          <p:cNvSpPr>
            <a:spLocks noChangeArrowheads="1"/>
          </p:cNvSpPr>
          <p:nvPr>
            <p:custDataLst>
              <p:tags r:id="rId30"/>
            </p:custDataLst>
          </p:nvPr>
        </p:nvSpPr>
        <p:spPr bwMode="auto">
          <a:xfrm>
            <a:off x="4781550" y="6169025"/>
            <a:ext cx="36893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Co-ordinate across functions to minimise TCO</a:t>
            </a:r>
          </a:p>
        </p:txBody>
      </p:sp>
      <p:sp>
        <p:nvSpPr>
          <p:cNvPr id="54334" name="Line 63"/>
          <p:cNvSpPr>
            <a:spLocks noChangeShapeType="1"/>
          </p:cNvSpPr>
          <p:nvPr/>
        </p:nvSpPr>
        <p:spPr bwMode="auto">
          <a:xfrm>
            <a:off x="4675188" y="2327275"/>
            <a:ext cx="4078287"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5" name="Text Box 64"/>
          <p:cNvSpPr txBox="1">
            <a:spLocks noChangeArrowheads="1"/>
          </p:cNvSpPr>
          <p:nvPr/>
        </p:nvSpPr>
        <p:spPr bwMode="auto">
          <a:xfrm>
            <a:off x="3208338" y="2101850"/>
            <a:ext cx="1479550" cy="673100"/>
          </a:xfrm>
          <a:prstGeom prst="rect">
            <a:avLst/>
          </a:prstGeom>
          <a:noFill/>
          <a:ln w="9525">
            <a:noFill/>
            <a:miter lim="800000"/>
            <a:headEnd/>
            <a:tailEnd/>
          </a:ln>
        </p:spPr>
        <p:txBody>
          <a:bodyPr lIns="0" tIns="0" rIns="0" bIns="0">
            <a:spAutoFit/>
          </a:bodyPr>
          <a:lstStyle/>
          <a:p>
            <a:pPr algn="ctr" defTabSz="801688" eaLnBrk="0" hangingPunct="0"/>
            <a:r>
              <a:rPr lang="en-GB" sz="1100" smtClean="0">
                <a:solidFill>
                  <a:srgbClr val="000000"/>
                </a:solidFill>
                <a:latin typeface="Arial" charset="0"/>
                <a:ea typeface="ＭＳ Ｐゴシック" charset="-128"/>
              </a:rPr>
              <a:t>Primary lever </a:t>
            </a:r>
            <a:br>
              <a:rPr lang="en-GB" sz="1100" smtClean="0">
                <a:solidFill>
                  <a:srgbClr val="000000"/>
                </a:solidFill>
                <a:latin typeface="Arial" charset="0"/>
                <a:ea typeface="ＭＳ Ｐゴシック" charset="-128"/>
              </a:rPr>
            </a:br>
            <a:r>
              <a:rPr lang="en-GB" sz="1100" smtClean="0">
                <a:solidFill>
                  <a:srgbClr val="000000"/>
                </a:solidFill>
                <a:latin typeface="Arial" charset="0"/>
                <a:ea typeface="ＭＳ Ｐゴシック" charset="-128"/>
              </a:rPr>
              <a:t>focussed on by procurement organisation</a:t>
            </a:r>
          </a:p>
        </p:txBody>
      </p:sp>
      <p:sp>
        <p:nvSpPr>
          <p:cNvPr id="54336" name="Line 65"/>
          <p:cNvSpPr>
            <a:spLocks noChangeShapeType="1"/>
          </p:cNvSpPr>
          <p:nvPr/>
        </p:nvSpPr>
        <p:spPr bwMode="auto">
          <a:xfrm>
            <a:off x="3963988" y="593566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7" name="Text Box 66"/>
          <p:cNvSpPr txBox="1">
            <a:spLocks noChangeArrowheads="1"/>
          </p:cNvSpPr>
          <p:nvPr/>
        </p:nvSpPr>
        <p:spPr bwMode="auto">
          <a:xfrm>
            <a:off x="896938" y="4310063"/>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Quality check</a:t>
            </a:r>
          </a:p>
        </p:txBody>
      </p:sp>
      <p:sp>
        <p:nvSpPr>
          <p:cNvPr id="54338" name="Rectangle 67"/>
          <p:cNvSpPr>
            <a:spLocks noChangeArrowheads="1"/>
          </p:cNvSpPr>
          <p:nvPr>
            <p:custDataLst>
              <p:tags r:id="rId31"/>
            </p:custDataLst>
          </p:nvPr>
        </p:nvSpPr>
        <p:spPr bwMode="auto">
          <a:xfrm>
            <a:off x="4722813" y="3363913"/>
            <a:ext cx="2220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Optimise delivery schedule</a:t>
            </a:r>
          </a:p>
        </p:txBody>
      </p:sp>
      <p:sp>
        <p:nvSpPr>
          <p:cNvPr id="54339" name="Rectangle 68"/>
          <p:cNvSpPr>
            <a:spLocks noChangeArrowheads="1"/>
          </p:cNvSpPr>
          <p:nvPr>
            <p:custDataLst>
              <p:tags r:id="rId32"/>
            </p:custDataLst>
          </p:nvPr>
        </p:nvSpPr>
        <p:spPr bwMode="auto">
          <a:xfrm>
            <a:off x="6623050" y="3363913"/>
            <a:ext cx="16414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Logistics</a:t>
            </a:r>
          </a:p>
        </p:txBody>
      </p:sp>
      <p:sp>
        <p:nvSpPr>
          <p:cNvPr id="54340" name="Rectangle 69"/>
          <p:cNvSpPr>
            <a:spLocks noChangeArrowheads="1"/>
          </p:cNvSpPr>
          <p:nvPr>
            <p:custDataLst>
              <p:tags r:id="rId33"/>
            </p:custDataLst>
          </p:nvPr>
        </p:nvSpPr>
        <p:spPr bwMode="auto">
          <a:xfrm>
            <a:off x="8124825" y="335438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41" name="AutoShape 75"/>
          <p:cNvSpPr>
            <a:spLocks noChangeArrowheads="1"/>
          </p:cNvSpPr>
          <p:nvPr/>
        </p:nvSpPr>
        <p:spPr bwMode="auto">
          <a:xfrm flipV="1">
            <a:off x="5229225" y="5930900"/>
            <a:ext cx="2185988" cy="180975"/>
          </a:xfrm>
          <a:prstGeom prst="triangle">
            <a:avLst>
              <a:gd name="adj" fmla="val 50000"/>
            </a:avLst>
          </a:prstGeom>
          <a:solidFill>
            <a:schemeClr val="tx2"/>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2" name="McK Message"/>
          <p:cNvSpPr>
            <a:spLocks noChangeArrowheads="1"/>
          </p:cNvSpPr>
          <p:nvPr/>
        </p:nvSpPr>
        <p:spPr bwMode="auto">
          <a:xfrm>
            <a:off x="544513" y="0"/>
            <a:ext cx="7431087" cy="193675"/>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Total Cost of Ownership focus has resulted in only a small number of savings levers being exploited</a:t>
            </a:r>
            <a:endParaRPr lang="en-GB" sz="1200" b="0" smtClean="0">
              <a:solidFill>
                <a:srgbClr val="000000"/>
              </a:solidFill>
              <a:latin typeface="Arial" charset="0"/>
              <a:ea typeface="ＭＳ Ｐゴシック" charset="-128"/>
            </a:endParaRPr>
          </a:p>
        </p:txBody>
      </p:sp>
      <p:sp>
        <p:nvSpPr>
          <p:cNvPr id="54343" name="Line 77"/>
          <p:cNvSpPr>
            <a:spLocks noChangeShapeType="1"/>
          </p:cNvSpPr>
          <p:nvPr/>
        </p:nvSpPr>
        <p:spPr bwMode="auto">
          <a:xfrm>
            <a:off x="3200400" y="3341688"/>
            <a:ext cx="0" cy="2495550"/>
          </a:xfrm>
          <a:prstGeom prst="line">
            <a:avLst/>
          </a:prstGeom>
          <a:noFill/>
          <a:ln w="9525">
            <a:solidFill>
              <a:schemeClr val="tx1"/>
            </a:solidFill>
            <a:prstDash val="dash"/>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4" name="Text Box 78"/>
          <p:cNvSpPr txBox="1">
            <a:spLocks noChangeArrowheads="1"/>
          </p:cNvSpPr>
          <p:nvPr/>
        </p:nvSpPr>
        <p:spPr bwMode="auto">
          <a:xfrm>
            <a:off x="896938" y="51816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Packaging</a:t>
            </a:r>
          </a:p>
        </p:txBody>
      </p:sp>
      <p:sp>
        <p:nvSpPr>
          <p:cNvPr id="54345" name="Text Box 81"/>
          <p:cNvSpPr txBox="1">
            <a:spLocks noChangeArrowheads="1"/>
          </p:cNvSpPr>
          <p:nvPr/>
        </p:nvSpPr>
        <p:spPr bwMode="auto">
          <a:xfrm>
            <a:off x="954088" y="1633538"/>
            <a:ext cx="1389062"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Aluminum Example</a:t>
            </a:r>
          </a:p>
        </p:txBody>
      </p:sp>
    </p:spTree>
    <p:custDataLst>
      <p:tags r:id="rId2"/>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754313" y="5676900"/>
            <a:ext cx="3584575" cy="425450"/>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3" name="Rectangle 3"/>
          <p:cNvSpPr>
            <a:spLocks noGrp="1" noChangeArrowheads="1"/>
          </p:cNvSpPr>
          <p:nvPr>
            <p:ph type="title"/>
          </p:nvPr>
        </p:nvSpPr>
        <p:spPr>
          <a:xfrm>
            <a:off x="866775" y="1111250"/>
            <a:ext cx="7431088" cy="165100"/>
          </a:xfrm>
        </p:spPr>
        <p:txBody>
          <a:bodyPr/>
          <a:lstStyle/>
          <a:p>
            <a:pPr eaLnBrk="1" hangingPunct="1"/>
            <a:r>
              <a:rPr lang="en-US" sz="2400" smtClean="0"/>
              <a:t>Estimating the Savings Opportunity requires a Triangulation of different Approaches</a:t>
            </a:r>
            <a:endParaRPr lang="en-US" smtClean="0"/>
          </a:p>
        </p:txBody>
      </p:sp>
      <p:sp>
        <p:nvSpPr>
          <p:cNvPr id="56324" name="AutoShape 4"/>
          <p:cNvSpPr>
            <a:spLocks noChangeArrowheads="1"/>
          </p:cNvSpPr>
          <p:nvPr/>
        </p:nvSpPr>
        <p:spPr bwMode="auto">
          <a:xfrm>
            <a:off x="935038" y="2982913"/>
            <a:ext cx="2808287" cy="2135187"/>
          </a:xfrm>
          <a:prstGeom prst="rightArrow">
            <a:avLst>
              <a:gd name="adj1" fmla="val 68074"/>
              <a:gd name="adj2" fmla="val 34221"/>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5" name="AutoShape 5"/>
          <p:cNvSpPr>
            <a:spLocks noChangeArrowheads="1"/>
          </p:cNvSpPr>
          <p:nvPr/>
        </p:nvSpPr>
        <p:spPr bwMode="auto">
          <a:xfrm rot="10800000">
            <a:off x="5905500" y="2759075"/>
            <a:ext cx="2432050" cy="2501900"/>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6" name="AutoShape 6"/>
          <p:cNvSpPr>
            <a:spLocks noChangeArrowheads="1"/>
          </p:cNvSpPr>
          <p:nvPr/>
        </p:nvSpPr>
        <p:spPr bwMode="auto">
          <a:xfrm rot="5400000">
            <a:off x="4158457" y="1172368"/>
            <a:ext cx="1149350" cy="2481263"/>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7" name="Oval 7"/>
          <p:cNvSpPr>
            <a:spLocks noChangeArrowheads="1"/>
          </p:cNvSpPr>
          <p:nvPr/>
        </p:nvSpPr>
        <p:spPr bwMode="auto">
          <a:xfrm>
            <a:off x="3765550" y="3013075"/>
            <a:ext cx="2124075" cy="1892300"/>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8" name="Rectangle 8"/>
          <p:cNvSpPr>
            <a:spLocks noChangeArrowheads="1"/>
          </p:cNvSpPr>
          <p:nvPr>
            <p:custDataLst>
              <p:tags r:id="rId2"/>
            </p:custDataLst>
          </p:nvPr>
        </p:nvSpPr>
        <p:spPr bwMode="auto">
          <a:xfrm>
            <a:off x="1011238" y="3349625"/>
            <a:ext cx="2763837" cy="1423988"/>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Spend profile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Number of suppliers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Spread across sites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pricing and savings history/trends/targets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Demand for existing and new products</a:t>
            </a:r>
          </a:p>
        </p:txBody>
      </p:sp>
      <p:sp>
        <p:nvSpPr>
          <p:cNvPr id="56329" name="Rectangle 9"/>
          <p:cNvSpPr>
            <a:spLocks noChangeArrowheads="1"/>
          </p:cNvSpPr>
          <p:nvPr>
            <p:custDataLst>
              <p:tags r:id="rId3"/>
            </p:custDataLst>
          </p:nvPr>
        </p:nvSpPr>
        <p:spPr bwMode="auto">
          <a:xfrm>
            <a:off x="6240463" y="3206750"/>
            <a:ext cx="2154237" cy="1643063"/>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Current sourcing approach and strategy</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Supplier negotiations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Approach to internal costs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Product development process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Ongoing initiatives</a:t>
            </a:r>
          </a:p>
          <a:p>
            <a:pPr marL="650875" lvl="1" indent="-250825" defTabSz="801688">
              <a:spcBef>
                <a:spcPct val="20000"/>
              </a:spcBef>
              <a:buSzPct val="80000"/>
              <a:buFont typeface="Symbol" charset="2"/>
              <a:buNone/>
            </a:pPr>
            <a:endParaRPr lang="en-GB" sz="1200" b="0" smtClean="0">
              <a:solidFill>
                <a:srgbClr val="000000"/>
              </a:solidFill>
              <a:latin typeface="Arial" charset="0"/>
              <a:ea typeface="ＭＳ Ｐゴシック" charset="-128"/>
            </a:endParaRPr>
          </a:p>
        </p:txBody>
      </p:sp>
      <p:sp>
        <p:nvSpPr>
          <p:cNvPr id="56330" name="Rectangle 10"/>
          <p:cNvSpPr>
            <a:spLocks noChangeArrowheads="1"/>
          </p:cNvSpPr>
          <p:nvPr>
            <p:custDataLst>
              <p:tags r:id="rId4"/>
            </p:custDataLst>
          </p:nvPr>
        </p:nvSpPr>
        <p:spPr bwMode="auto">
          <a:xfrm>
            <a:off x="3908425" y="1987550"/>
            <a:ext cx="1619250" cy="8032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Experience </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with other sourcing efforts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External experts</a:t>
            </a:r>
          </a:p>
        </p:txBody>
      </p:sp>
      <p:sp>
        <p:nvSpPr>
          <p:cNvPr id="56331" name="Rectangle 11"/>
          <p:cNvSpPr>
            <a:spLocks noChangeArrowheads="1"/>
          </p:cNvSpPr>
          <p:nvPr>
            <p:custDataLst>
              <p:tags r:id="rId5"/>
            </p:custDataLst>
          </p:nvPr>
        </p:nvSpPr>
        <p:spPr bwMode="auto">
          <a:xfrm>
            <a:off x="3060700" y="5730875"/>
            <a:ext cx="3227388" cy="2444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600" b="0" smtClean="0">
                <a:solidFill>
                  <a:srgbClr val="000000"/>
                </a:solidFill>
                <a:latin typeface="Arial" charset="0"/>
                <a:ea typeface="ＭＳ Ｐゴシック" charset="-128"/>
              </a:rPr>
              <a:t>Sourcing teams savings mandate</a:t>
            </a:r>
            <a:endParaRPr lang="en-GB" sz="1400" b="0" smtClean="0">
              <a:solidFill>
                <a:srgbClr val="000000"/>
              </a:solidFill>
              <a:latin typeface="Arial" charset="0"/>
              <a:ea typeface="ＭＳ Ｐゴシック" charset="-128"/>
            </a:endParaRPr>
          </a:p>
        </p:txBody>
      </p:sp>
      <p:sp>
        <p:nvSpPr>
          <p:cNvPr id="56332" name="Rectangle 12"/>
          <p:cNvSpPr>
            <a:spLocks noChangeArrowheads="1"/>
          </p:cNvSpPr>
          <p:nvPr>
            <p:custDataLst>
              <p:tags r:id="rId6"/>
            </p:custDataLst>
          </p:nvPr>
        </p:nvSpPr>
        <p:spPr bwMode="auto">
          <a:xfrm>
            <a:off x="3984625" y="3184525"/>
            <a:ext cx="1931988" cy="160655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Initial savings estimate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List potential savings levers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Estimate savings ranges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Set team goals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Establish priority categories</a:t>
            </a:r>
          </a:p>
        </p:txBody>
      </p:sp>
      <p:sp>
        <p:nvSpPr>
          <p:cNvPr id="56333" name="AutoShape 13"/>
          <p:cNvSpPr>
            <a:spLocks noChangeArrowheads="1"/>
          </p:cNvSpPr>
          <p:nvPr/>
        </p:nvSpPr>
        <p:spPr bwMode="auto">
          <a:xfrm rot="10800000">
            <a:off x="3684588" y="4986338"/>
            <a:ext cx="2065337" cy="35718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34" name="Rectangle 14"/>
          <p:cNvSpPr>
            <a:spLocks noChangeArrowheads="1"/>
          </p:cNvSpPr>
          <p:nvPr/>
        </p:nvSpPr>
        <p:spPr bwMode="auto">
          <a:xfrm>
            <a:off x="4237038" y="1349375"/>
            <a:ext cx="889000" cy="423863"/>
          </a:xfrm>
          <a:prstGeom prst="rect">
            <a:avLst/>
          </a:prstGeom>
          <a:solidFill>
            <a:schemeClr val="bg1"/>
          </a:solidFill>
          <a:ln w="9525">
            <a:solidFill>
              <a:schemeClr val="tx1"/>
            </a:solidFill>
            <a:miter lim="800000"/>
            <a:headEnd/>
            <a:tailEnd/>
          </a:ln>
        </p:spPr>
        <p:txBody>
          <a:bodyPr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Sourcing </a:t>
            </a:r>
            <a:br>
              <a:rPr lang="en-US" sz="1100" b="0" smtClean="0">
                <a:solidFill>
                  <a:srgbClr val="000000"/>
                </a:solidFill>
                <a:latin typeface="Arial" charset="0"/>
                <a:ea typeface="ＭＳ Ｐゴシック" charset="-128"/>
              </a:rPr>
            </a:br>
            <a:r>
              <a:rPr lang="en-US" sz="1100" b="0" smtClean="0">
                <a:solidFill>
                  <a:srgbClr val="000000"/>
                </a:solidFill>
                <a:latin typeface="Arial" charset="0"/>
                <a:ea typeface="ＭＳ Ｐゴシック" charset="-128"/>
              </a:rPr>
              <a:t>experts</a:t>
            </a:r>
          </a:p>
        </p:txBody>
      </p:sp>
      <p:sp>
        <p:nvSpPr>
          <p:cNvPr id="56335" name="Rectangle 15"/>
          <p:cNvSpPr>
            <a:spLocks noChangeArrowheads="1"/>
          </p:cNvSpPr>
          <p:nvPr/>
        </p:nvSpPr>
        <p:spPr bwMode="auto">
          <a:xfrm>
            <a:off x="8416925" y="3282950"/>
            <a:ext cx="296863" cy="1303338"/>
          </a:xfrm>
          <a:prstGeom prst="rect">
            <a:avLst/>
          </a:prstGeom>
          <a:solidFill>
            <a:schemeClr val="bg1"/>
          </a:solidFill>
          <a:ln w="9525">
            <a:solidFill>
              <a:schemeClr val="tx1"/>
            </a:solidFill>
            <a:miter lim="800000"/>
            <a:headEnd/>
            <a:tailEnd/>
          </a:ln>
        </p:spPr>
        <p:txBody>
          <a:bodyPr vert="eaVert"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Interviews</a:t>
            </a:r>
          </a:p>
        </p:txBody>
      </p:sp>
      <p:sp>
        <p:nvSpPr>
          <p:cNvPr id="56336" name="Rectangle 16"/>
          <p:cNvSpPr>
            <a:spLocks noChangeArrowheads="1"/>
          </p:cNvSpPr>
          <p:nvPr/>
        </p:nvSpPr>
        <p:spPr bwMode="auto">
          <a:xfrm flipH="1">
            <a:off x="441325" y="3262313"/>
            <a:ext cx="428625" cy="1436687"/>
          </a:xfrm>
          <a:prstGeom prst="rect">
            <a:avLst/>
          </a:prstGeom>
          <a:solidFill>
            <a:schemeClr val="bg1"/>
          </a:solidFill>
          <a:ln w="9525">
            <a:solidFill>
              <a:schemeClr val="tx1"/>
            </a:solidFill>
            <a:miter lim="800000"/>
            <a:headEnd/>
            <a:tailEnd/>
          </a:ln>
        </p:spPr>
        <p:txBody>
          <a:bodyPr vert="eaVert" lIns="80165" tIns="40083" rIns="80165" bIns="40083" anchor="ctr"/>
          <a:lstStyle/>
          <a:p>
            <a:pPr algn="ctr" defTabSz="801688" eaLnBrk="0" hangingPunct="0"/>
            <a:r>
              <a:rPr lang="en-US" sz="1100" b="0" smtClean="0">
                <a:solidFill>
                  <a:srgbClr val="000000"/>
                </a:solidFill>
                <a:latin typeface="Arial" charset="0"/>
                <a:ea typeface="ＭＳ Ｐゴシック" charset="-128"/>
              </a:rPr>
              <a:t>Supplier/commodity databases</a:t>
            </a: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 name="McK Confidential"/>
          <p:cNvSpPr>
            <a:spLocks noChangeArrowheads="1"/>
          </p:cNvSpPr>
          <p:nvPr>
            <p:custDataLst>
              <p:tags r:id="rId1"/>
            </p:custDataLst>
          </p:nvPr>
        </p:nvSpPr>
        <p:spPr bwMode="auto">
          <a:xfrm>
            <a:off x="2896468" y="2333626"/>
            <a:ext cx="2542886" cy="200055"/>
          </a:xfrm>
          <a:prstGeom prst="rect">
            <a:avLst/>
          </a:prstGeom>
          <a:noFill/>
          <a:ln w="9525">
            <a:noFill/>
            <a:miter lim="800000"/>
            <a:headEnd/>
            <a:tailEnd/>
          </a:ln>
          <a:effectLst/>
        </p:spPr>
        <p:txBody>
          <a:bodyPr lIns="0" tIns="0" rIns="0" bIns="0">
            <a:spAutoFit/>
          </a:bodyPr>
          <a:lstStyle/>
          <a:p>
            <a:pPr defTabSz="995696" eaLnBrk="0" hangingPunct="0"/>
            <a:r>
              <a:rPr lang="en-US" sz="1300" b="0" dirty="0" smtClean="0">
                <a:solidFill>
                  <a:srgbClr val="000000"/>
                </a:solidFill>
                <a:latin typeface="Arial" charset="0"/>
              </a:rPr>
              <a:t>Handout after case</a:t>
            </a:r>
          </a:p>
        </p:txBody>
      </p:sp>
      <p:sp>
        <p:nvSpPr>
          <p:cNvPr id="5163" name="Rectangle 43"/>
          <p:cNvSpPr>
            <a:spLocks noGrp="1" noChangeArrowheads="1"/>
          </p:cNvSpPr>
          <p:nvPr>
            <p:ph type="ctrTitle"/>
            <p:custDataLst>
              <p:tags r:id="rId2"/>
            </p:custDataLst>
          </p:nvPr>
        </p:nvSpPr>
        <p:spPr>
          <a:xfrm>
            <a:off x="2896467" y="3473824"/>
            <a:ext cx="4570556" cy="338554"/>
          </a:xfrm>
        </p:spPr>
        <p:txBody>
          <a:bodyPr/>
          <a:lstStyle/>
          <a:p>
            <a:r>
              <a:rPr lang="en-US" dirty="0" err="1" smtClean="0"/>
              <a:t>GenPower</a:t>
            </a:r>
            <a:endParaRPr lang="en-US" dirty="0"/>
          </a:p>
        </p:txBody>
      </p:sp>
      <p:sp>
        <p:nvSpPr>
          <p:cNvPr id="5165" name="McK Date"/>
          <p:cNvSpPr txBox="1">
            <a:spLocks noChangeArrowheads="1"/>
          </p:cNvSpPr>
          <p:nvPr>
            <p:custDataLst>
              <p:tags r:id="rId3"/>
            </p:custDataLst>
          </p:nvPr>
        </p:nvSpPr>
        <p:spPr bwMode="auto">
          <a:xfrm>
            <a:off x="2896467" y="4744291"/>
            <a:ext cx="4570556" cy="187699"/>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dirty="0" smtClean="0">
                <a:solidFill>
                  <a:srgbClr val="000000"/>
                </a:solidFill>
                <a:latin typeface="Arial" charset="0"/>
              </a:rPr>
              <a:t>Supporting charts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idx="4294967295"/>
          </p:nvPr>
        </p:nvSpPr>
        <p:spPr>
          <a:xfrm>
            <a:off x="2493963" y="1816100"/>
            <a:ext cx="6650037" cy="169863"/>
          </a:xfrm>
          <a:noFill/>
          <a:ln/>
        </p:spPr>
        <p:txBody>
          <a:bodyPr/>
          <a:lstStyle/>
          <a:p>
            <a:pPr defTabSz="891710"/>
            <a:r>
              <a:rPr lang="en-US" dirty="0"/>
              <a:t>CASTINGS INDUSTRY OUTSIDE-IN COST STRUCTURE </a:t>
            </a:r>
          </a:p>
        </p:txBody>
      </p:sp>
      <p:sp>
        <p:nvSpPr>
          <p:cNvPr id="65538" name="Rectangle 2"/>
          <p:cNvSpPr>
            <a:spLocks noChangeArrowheads="1"/>
          </p:cNvSpPr>
          <p:nvPr/>
        </p:nvSpPr>
        <p:spPr bwMode="auto">
          <a:xfrm>
            <a:off x="1662545"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1</a:t>
            </a:r>
          </a:p>
        </p:txBody>
      </p:sp>
      <p:graphicFrame>
        <p:nvGraphicFramePr>
          <p:cNvPr id="65541" name="Object 5"/>
          <p:cNvGraphicFramePr>
            <a:graphicFrameLocks/>
          </p:cNvGraphicFramePr>
          <p:nvPr/>
        </p:nvGraphicFramePr>
        <p:xfrm>
          <a:off x="2225386" y="2288802"/>
          <a:ext cx="5652944" cy="3311338"/>
        </p:xfrm>
        <a:graphic>
          <a:graphicData uri="http://schemas.openxmlformats.org/presentationml/2006/ole">
            <p:oleObj spid="_x0000_s129026" name="Chart" r:id="rId4" imgW="6228522" imgH="3763617" progId="">
              <p:embed/>
            </p:oleObj>
          </a:graphicData>
        </a:graphic>
      </p:graphicFrame>
      <p:sp>
        <p:nvSpPr>
          <p:cNvPr id="65542" name="Rectangle 6"/>
          <p:cNvSpPr>
            <a:spLocks noChangeArrowheads="1"/>
          </p:cNvSpPr>
          <p:nvPr/>
        </p:nvSpPr>
        <p:spPr bwMode="auto">
          <a:xfrm>
            <a:off x="1662545"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65543" name="Rectangle 7"/>
          <p:cNvSpPr>
            <a:spLocks noChangeArrowheads="1"/>
          </p:cNvSpPr>
          <p:nvPr/>
        </p:nvSpPr>
        <p:spPr bwMode="auto">
          <a:xfrm>
            <a:off x="2642467"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Materials</a:t>
            </a:r>
          </a:p>
        </p:txBody>
      </p:sp>
      <p:sp>
        <p:nvSpPr>
          <p:cNvPr id="65544" name="Rectangle 8"/>
          <p:cNvSpPr>
            <a:spLocks noChangeArrowheads="1"/>
          </p:cNvSpPr>
          <p:nvPr/>
        </p:nvSpPr>
        <p:spPr bwMode="auto">
          <a:xfrm>
            <a:off x="3607956"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Energy</a:t>
            </a:r>
          </a:p>
        </p:txBody>
      </p:sp>
      <p:sp>
        <p:nvSpPr>
          <p:cNvPr id="65545" name="Rectangle 9"/>
          <p:cNvSpPr>
            <a:spLocks noChangeArrowheads="1"/>
          </p:cNvSpPr>
          <p:nvPr/>
        </p:nvSpPr>
        <p:spPr bwMode="auto">
          <a:xfrm>
            <a:off x="4554684"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Labor</a:t>
            </a:r>
          </a:p>
        </p:txBody>
      </p:sp>
      <p:sp>
        <p:nvSpPr>
          <p:cNvPr id="65546" name="Rectangle 10"/>
          <p:cNvSpPr>
            <a:spLocks noChangeArrowheads="1"/>
          </p:cNvSpPr>
          <p:nvPr/>
        </p:nvSpPr>
        <p:spPr bwMode="auto">
          <a:xfrm>
            <a:off x="5388843"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Overhead</a:t>
            </a:r>
          </a:p>
        </p:txBody>
      </p:sp>
      <p:sp>
        <p:nvSpPr>
          <p:cNvPr id="65547" name="Rectangle 11"/>
          <p:cNvSpPr>
            <a:spLocks noChangeArrowheads="1"/>
          </p:cNvSpPr>
          <p:nvPr/>
        </p:nvSpPr>
        <p:spPr bwMode="auto">
          <a:xfrm>
            <a:off x="6240320" y="5518899"/>
            <a:ext cx="777875" cy="338554"/>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Gross margin</a:t>
            </a:r>
          </a:p>
        </p:txBody>
      </p:sp>
      <p:sp>
        <p:nvSpPr>
          <p:cNvPr id="65548" name="Rectangle 12"/>
          <p:cNvSpPr>
            <a:spLocks noChangeArrowheads="1"/>
          </p:cNvSpPr>
          <p:nvPr/>
        </p:nvSpPr>
        <p:spPr bwMode="auto">
          <a:xfrm>
            <a:off x="6997990"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Joint costs</a:t>
            </a:r>
          </a:p>
        </p:txBody>
      </p:sp>
      <p:pic>
        <p:nvPicPr>
          <p:cNvPr id="65549" name="Picture 13"/>
          <p:cNvPicPr>
            <a:picLocks noChangeArrowheads="1"/>
          </p:cNvPicPr>
          <p:nvPr/>
        </p:nvPicPr>
        <p:blipFill>
          <a:blip r:embed="rId5" cstate="print"/>
          <a:srcRect/>
          <a:stretch>
            <a:fillRect/>
          </a:stretch>
        </p:blipFill>
        <p:spPr bwMode="auto">
          <a:xfrm>
            <a:off x="5103091" y="3777784"/>
            <a:ext cx="155864" cy="923084"/>
          </a:xfrm>
          <a:prstGeom prst="rect">
            <a:avLst/>
          </a:prstGeom>
          <a:noFill/>
          <a:ln w="9525">
            <a:noFill/>
            <a:miter lim="800000"/>
            <a:headEnd/>
            <a:tailEnd/>
          </a:ln>
          <a:effectLst/>
        </p:spPr>
      </p:pic>
      <p:sp>
        <p:nvSpPr>
          <p:cNvPr id="65550" name="Rectangle 14"/>
          <p:cNvSpPr>
            <a:spLocks noChangeArrowheads="1"/>
          </p:cNvSpPr>
          <p:nvPr/>
        </p:nvSpPr>
        <p:spPr bwMode="auto">
          <a:xfrm>
            <a:off x="5355650" y="4006104"/>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Understand labor components of casting process</a:t>
            </a:r>
          </a:p>
        </p:txBody>
      </p:sp>
      <p:pic>
        <p:nvPicPr>
          <p:cNvPr id="65551" name="Picture 15"/>
          <p:cNvPicPr>
            <a:picLocks noChangeArrowheads="1"/>
          </p:cNvPicPr>
          <p:nvPr/>
        </p:nvPicPr>
        <p:blipFill>
          <a:blip r:embed="rId5" cstate="print"/>
          <a:srcRect/>
          <a:stretch>
            <a:fillRect/>
          </a:stretch>
        </p:blipFill>
        <p:spPr bwMode="auto">
          <a:xfrm>
            <a:off x="6821922" y="2976564"/>
            <a:ext cx="132773" cy="788614"/>
          </a:xfrm>
          <a:prstGeom prst="rect">
            <a:avLst/>
          </a:prstGeom>
          <a:noFill/>
          <a:ln w="9525">
            <a:noFill/>
            <a:miter lim="800000"/>
            <a:headEnd/>
            <a:tailEnd/>
          </a:ln>
          <a:effectLst/>
        </p:spPr>
      </p:pic>
      <p:sp>
        <p:nvSpPr>
          <p:cNvPr id="65552" name="Rectangle 16"/>
          <p:cNvSpPr>
            <a:spLocks noChangeArrowheads="1"/>
          </p:cNvSpPr>
          <p:nvPr/>
        </p:nvSpPr>
        <p:spPr bwMode="auto">
          <a:xfrm>
            <a:off x="7074479" y="3120838"/>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Quantify components that drive overhead</a:t>
            </a:r>
          </a:p>
        </p:txBody>
      </p:sp>
      <p:sp>
        <p:nvSpPr>
          <p:cNvPr id="65553" name="Rectangle 17"/>
          <p:cNvSpPr>
            <a:spLocks noChangeArrowheads="1"/>
          </p:cNvSpPr>
          <p:nvPr/>
        </p:nvSpPr>
        <p:spPr bwMode="auto">
          <a:xfrm>
            <a:off x="7172615" y="2846296"/>
            <a:ext cx="1261341"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TBD</a:t>
            </a:r>
          </a:p>
        </p:txBody>
      </p:sp>
      <p:sp>
        <p:nvSpPr>
          <p:cNvPr id="65555" name="Freeform 19"/>
          <p:cNvSpPr>
            <a:spLocks/>
          </p:cNvSpPr>
          <p:nvPr/>
        </p:nvSpPr>
        <p:spPr bwMode="auto">
          <a:xfrm flipH="1">
            <a:off x="2447638" y="4867557"/>
            <a:ext cx="119785" cy="585507"/>
          </a:xfrm>
          <a:custGeom>
            <a:avLst/>
            <a:gdLst/>
            <a:ahLst/>
            <a:cxnLst>
              <a:cxn ang="0">
                <a:pos x="5" y="0"/>
              </a:cxn>
              <a:cxn ang="0">
                <a:pos x="129" y="91"/>
              </a:cxn>
              <a:cxn ang="0">
                <a:pos x="129" y="586"/>
              </a:cxn>
              <a:cxn ang="0">
                <a:pos x="214" y="650"/>
              </a:cxn>
              <a:cxn ang="0">
                <a:pos x="129" y="715"/>
              </a:cxn>
              <a:cxn ang="0">
                <a:pos x="129" y="1230"/>
              </a:cxn>
              <a:cxn ang="0">
                <a:pos x="0" y="1316"/>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pPr eaLnBrk="0" hangingPunct="0"/>
            <a:endParaRPr lang="en-US" sz="1100" b="0" dirty="0" smtClean="0">
              <a:solidFill>
                <a:srgbClr val="000000"/>
              </a:solidFill>
              <a:latin typeface="Arial" charset="0"/>
            </a:endParaRPr>
          </a:p>
        </p:txBody>
      </p:sp>
      <p:sp>
        <p:nvSpPr>
          <p:cNvPr id="65556" name="Rectangle 20"/>
          <p:cNvSpPr>
            <a:spLocks noChangeArrowheads="1"/>
          </p:cNvSpPr>
          <p:nvPr/>
        </p:nvSpPr>
        <p:spPr bwMode="auto">
          <a:xfrm>
            <a:off x="1620694" y="4773706"/>
            <a:ext cx="871682" cy="677108"/>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What have raw material industry trends been?</a:t>
            </a:r>
          </a:p>
        </p:txBody>
      </p:sp>
      <p:grpSp>
        <p:nvGrpSpPr>
          <p:cNvPr id="2" name="Group 21"/>
          <p:cNvGrpSpPr>
            <a:grpSpLocks/>
          </p:cNvGrpSpPr>
          <p:nvPr/>
        </p:nvGrpSpPr>
        <p:grpSpPr bwMode="auto">
          <a:xfrm>
            <a:off x="7822046" y="1815353"/>
            <a:ext cx="495012" cy="155482"/>
            <a:chOff x="432" y="3108"/>
            <a:chExt cx="343" cy="99"/>
          </a:xfrm>
        </p:grpSpPr>
        <p:sp>
          <p:nvSpPr>
            <p:cNvPr id="65558" name="Rectangle 22"/>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23"/>
            <p:cNvGrpSpPr>
              <a:grpSpLocks/>
            </p:cNvGrpSpPr>
            <p:nvPr/>
          </p:nvGrpSpPr>
          <p:grpSpPr bwMode="auto">
            <a:xfrm>
              <a:off x="432" y="3108"/>
              <a:ext cx="339" cy="99"/>
              <a:chOff x="432" y="3108"/>
              <a:chExt cx="339" cy="99"/>
            </a:xfrm>
          </p:grpSpPr>
          <p:sp>
            <p:nvSpPr>
              <p:cNvPr id="65560" name="Line 24"/>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5561" name="Line 25"/>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idx="4294967295"/>
          </p:nvPr>
        </p:nvSpPr>
        <p:spPr>
          <a:xfrm>
            <a:off x="0" y="1812925"/>
            <a:ext cx="6637338" cy="168275"/>
          </a:xfrm>
        </p:spPr>
        <p:txBody>
          <a:bodyPr/>
          <a:lstStyle/>
          <a:p>
            <a:r>
              <a:rPr lang="en-US"/>
              <a:t>SOURCING TEAM Process</a:t>
            </a:r>
          </a:p>
        </p:txBody>
      </p:sp>
      <p:graphicFrame>
        <p:nvGraphicFramePr>
          <p:cNvPr id="82946" name="Object 2"/>
          <p:cNvGraphicFramePr>
            <a:graphicFrameLocks/>
          </p:cNvGraphicFramePr>
          <p:nvPr/>
        </p:nvGraphicFramePr>
        <p:xfrm>
          <a:off x="307398" y="3427600"/>
          <a:ext cx="8836602" cy="3430400"/>
        </p:xfrm>
        <a:graphic>
          <a:graphicData uri="http://schemas.openxmlformats.org/presentationml/2006/ole">
            <p:oleObj spid="_x0000_s130050" name="Document" r:id="rId21" imgW="9464040" imgH="3785616" progId="Word.Document.8">
              <p:embed/>
            </p:oleObj>
          </a:graphicData>
        </a:graphic>
      </p:graphicFrame>
      <p:grpSp>
        <p:nvGrpSpPr>
          <p:cNvPr id="2" name="Group 3"/>
          <p:cNvGrpSpPr>
            <a:grpSpLocks/>
          </p:cNvGrpSpPr>
          <p:nvPr>
            <p:custDataLst>
              <p:tags r:id="rId2"/>
            </p:custDataLst>
          </p:nvPr>
        </p:nvGrpSpPr>
        <p:grpSpPr bwMode="auto">
          <a:xfrm>
            <a:off x="1398445" y="2573605"/>
            <a:ext cx="1323089" cy="569604"/>
            <a:chOff x="1725" y="1701"/>
            <a:chExt cx="729" cy="448"/>
          </a:xfrm>
        </p:grpSpPr>
        <p:sp>
          <p:nvSpPr>
            <p:cNvPr id="82948" name="Freeform 4"/>
            <p:cNvSpPr>
              <a:spLocks/>
            </p:cNvSpPr>
            <p:nvPr>
              <p:custDataLst>
                <p:tags r:id="rId17"/>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8"/>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718955" y="2573605"/>
            <a:ext cx="1456354" cy="569604"/>
            <a:chOff x="2452" y="1701"/>
            <a:chExt cx="803" cy="448"/>
          </a:xfrm>
        </p:grpSpPr>
        <p:sp>
          <p:nvSpPr>
            <p:cNvPr id="82951" name="Freeform 7"/>
            <p:cNvSpPr>
              <a:spLocks/>
            </p:cNvSpPr>
            <p:nvPr>
              <p:custDataLst>
                <p:tags r:id="rId15"/>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6"/>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55" y="2573605"/>
            <a:ext cx="1458941" cy="569604"/>
            <a:chOff x="2452" y="1701"/>
            <a:chExt cx="803" cy="448"/>
          </a:xfrm>
        </p:grpSpPr>
        <p:sp>
          <p:nvSpPr>
            <p:cNvPr id="82954" name="Freeform 10"/>
            <p:cNvSpPr>
              <a:spLocks/>
            </p:cNvSpPr>
            <p:nvPr>
              <p:custDataLst>
                <p:tags r:id="rId13"/>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4"/>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2573605"/>
            <a:ext cx="1487826" cy="569604"/>
            <a:chOff x="4052" y="1701"/>
            <a:chExt cx="819" cy="448"/>
          </a:xfrm>
        </p:grpSpPr>
        <p:sp>
          <p:nvSpPr>
            <p:cNvPr id="82957" name="Freeform 13"/>
            <p:cNvSpPr>
              <a:spLocks/>
            </p:cNvSpPr>
            <p:nvPr>
              <p:custDataLst>
                <p:tags r:id="rId11"/>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2"/>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err="1" smtClean="0">
                  <a:solidFill>
                    <a:srgbClr val="000000"/>
                  </a:solidFill>
                  <a:latin typeface="Arial" charset="0"/>
                </a:rPr>
                <a:t>Finalise</a:t>
              </a:r>
              <a:r>
                <a:rPr lang="en-US" sz="1000" dirty="0" smtClean="0">
                  <a:solidFill>
                    <a:srgbClr val="000000"/>
                  </a:solidFill>
                  <a:latin typeface="Arial" charset="0"/>
                </a:rPr>
                <a:t> strategy and plan implementation</a:t>
              </a:r>
            </a:p>
          </p:txBody>
        </p:sp>
      </p:grpSp>
      <p:grpSp>
        <p:nvGrpSpPr>
          <p:cNvPr id="6" name="Group 15"/>
          <p:cNvGrpSpPr>
            <a:grpSpLocks/>
          </p:cNvGrpSpPr>
          <p:nvPr>
            <p:custDataLst>
              <p:tags r:id="rId6"/>
            </p:custDataLst>
          </p:nvPr>
        </p:nvGrpSpPr>
        <p:grpSpPr bwMode="auto">
          <a:xfrm>
            <a:off x="7097571" y="2573605"/>
            <a:ext cx="1393217" cy="569604"/>
            <a:chOff x="4052" y="1701"/>
            <a:chExt cx="819" cy="448"/>
          </a:xfrm>
        </p:grpSpPr>
        <p:sp>
          <p:nvSpPr>
            <p:cNvPr id="82960" name="Freeform 16"/>
            <p:cNvSpPr>
              <a:spLocks/>
            </p:cNvSpPr>
            <p:nvPr>
              <p:custDataLst>
                <p:tags r:id="rId9"/>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10"/>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3" name="McK Message"/>
          <p:cNvSpPr>
            <a:spLocks noChangeArrowheads="1"/>
          </p:cNvSpPr>
          <p:nvPr>
            <p:custDataLst>
              <p:tags r:id="rId7"/>
            </p:custDataLst>
          </p:nvPr>
        </p:nvSpPr>
        <p:spPr bwMode="auto">
          <a:xfrm>
            <a:off x="682626" y="1150004"/>
            <a:ext cx="6253306" cy="200055"/>
          </a:xfrm>
          <a:prstGeom prst="rect">
            <a:avLst/>
          </a:prstGeom>
          <a:noFill/>
          <a:ln w="9525">
            <a:noFill/>
            <a:miter lim="800000"/>
            <a:headEnd/>
            <a:tailEnd/>
          </a:ln>
          <a:effectLst/>
        </p:spPr>
        <p:txBody>
          <a:bodyPr lIns="0" tIns="0" rIns="0" bIns="0">
            <a:spAutoFit/>
          </a:bodyPr>
          <a:lstStyle/>
          <a:p>
            <a:pPr eaLnBrk="0" hangingPunct="0"/>
            <a:r>
              <a:rPr lang="en-GB" sz="1300" b="0" dirty="0" err="1" smtClean="0">
                <a:solidFill>
                  <a:srgbClr val="000000"/>
                </a:solidFill>
                <a:latin typeface="Arial" charset="0"/>
              </a:rPr>
              <a:t>GenPower</a:t>
            </a:r>
            <a:r>
              <a:rPr lang="en-GB" sz="1300" b="0" dirty="0" smtClean="0">
                <a:solidFill>
                  <a:srgbClr val="000000"/>
                </a:solidFill>
                <a:latin typeface="Arial" charset="0"/>
              </a:rPr>
              <a:t> Sourcing Process for Category teams</a:t>
            </a:r>
          </a:p>
        </p:txBody>
      </p:sp>
      <p:sp>
        <p:nvSpPr>
          <p:cNvPr id="82964" name="McK Message"/>
          <p:cNvSpPr>
            <a:spLocks noChangeArrowheads="1"/>
          </p:cNvSpPr>
          <p:nvPr>
            <p:custDataLst>
              <p:tags r:id="rId8"/>
            </p:custDataLst>
          </p:nvPr>
        </p:nvSpPr>
        <p:spPr bwMode="auto">
          <a:xfrm>
            <a:off x="1437409" y="2365843"/>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a:t>
            </a:r>
            <a:r>
              <a:rPr lang="en-US" b="1" smtClean="0">
                <a:latin typeface="Albertus Extra Bold"/>
              </a:rPr>
              <a:t>TCO</a:t>
            </a:r>
            <a:r>
              <a:rPr lang="en-US" b="1" smtClean="0"/>
              <a:t> </a:t>
            </a:r>
            <a:br>
              <a:rPr lang="en-US" b="1" smtClean="0"/>
            </a:br>
            <a:r>
              <a:rPr lang="en-US" b="1" smtClean="0"/>
              <a:t>	</a:t>
            </a:r>
            <a:r>
              <a:rPr lang="en-US"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0" y="1812925"/>
            <a:ext cx="6637338" cy="168275"/>
          </a:xfrm>
        </p:spPr>
        <p:txBody>
          <a:bodyPr/>
          <a:lstStyle/>
          <a:p>
            <a:r>
              <a:rPr lang="en-US"/>
              <a:t>CASTINGS SUPPLIER WORKSHOP TCO EXAMPLE</a:t>
            </a:r>
          </a:p>
        </p:txBody>
      </p:sp>
      <p:sp>
        <p:nvSpPr>
          <p:cNvPr id="80899" name="Rectangle 3"/>
          <p:cNvSpPr>
            <a:spLocks noChangeArrowheads="1"/>
          </p:cNvSpPr>
          <p:nvPr/>
        </p:nvSpPr>
        <p:spPr bwMode="auto">
          <a:xfrm>
            <a:off x="623454" y="2018461"/>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80900" name="Rectangle 4"/>
          <p:cNvSpPr>
            <a:spLocks noChangeArrowheads="1"/>
          </p:cNvSpPr>
          <p:nvPr/>
        </p:nvSpPr>
        <p:spPr bwMode="auto">
          <a:xfrm>
            <a:off x="145472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Materials</a:t>
            </a:r>
          </a:p>
        </p:txBody>
      </p:sp>
      <p:sp>
        <p:nvSpPr>
          <p:cNvPr id="80901" name="Rectangle 5"/>
          <p:cNvSpPr>
            <a:spLocks noChangeArrowheads="1"/>
          </p:cNvSpPr>
          <p:nvPr/>
        </p:nvSpPr>
        <p:spPr bwMode="auto">
          <a:xfrm>
            <a:off x="212725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2" name="Rectangle 6"/>
          <p:cNvSpPr>
            <a:spLocks noChangeArrowheads="1"/>
          </p:cNvSpPr>
          <p:nvPr/>
        </p:nvSpPr>
        <p:spPr bwMode="auto">
          <a:xfrm>
            <a:off x="275792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sp>
        <p:nvSpPr>
          <p:cNvPr id="80903" name="Rectangle 7"/>
          <p:cNvSpPr>
            <a:spLocks noChangeArrowheads="1"/>
          </p:cNvSpPr>
          <p:nvPr/>
        </p:nvSpPr>
        <p:spPr bwMode="auto">
          <a:xfrm>
            <a:off x="3440547"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Gross</a:t>
            </a:r>
            <a:br>
              <a:rPr lang="en-US" sz="900" b="0" dirty="0" smtClean="0">
                <a:solidFill>
                  <a:srgbClr val="000000"/>
                </a:solidFill>
                <a:latin typeface="Arial" charset="0"/>
              </a:rPr>
            </a:br>
            <a:r>
              <a:rPr lang="en-US" sz="900" b="0" dirty="0" smtClean="0">
                <a:solidFill>
                  <a:srgbClr val="000000"/>
                </a:solidFill>
                <a:latin typeface="Arial" charset="0"/>
              </a:rPr>
              <a:t>margin</a:t>
            </a:r>
          </a:p>
        </p:txBody>
      </p:sp>
      <p:sp>
        <p:nvSpPr>
          <p:cNvPr id="80904" name="Rectangle 8"/>
          <p:cNvSpPr>
            <a:spLocks noChangeArrowheads="1"/>
          </p:cNvSpPr>
          <p:nvPr/>
        </p:nvSpPr>
        <p:spPr bwMode="auto">
          <a:xfrm>
            <a:off x="4678797"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graphicFrame>
        <p:nvGraphicFramePr>
          <p:cNvPr id="80905" name="Object 9"/>
          <p:cNvGraphicFramePr>
            <a:graphicFrameLocks/>
          </p:cNvGraphicFramePr>
          <p:nvPr/>
        </p:nvGraphicFramePr>
        <p:xfrm>
          <a:off x="1121354" y="2238376"/>
          <a:ext cx="7409295" cy="3076015"/>
        </p:xfrm>
        <a:graphic>
          <a:graphicData uri="http://schemas.openxmlformats.org/presentationml/2006/ole">
            <p:oleObj spid="_x0000_s131074" name="Chart" r:id="rId4" imgW="8153280" imgH="3485880" progId="">
              <p:embed/>
            </p:oleObj>
          </a:graphicData>
        </a:graphic>
      </p:graphicFrame>
      <p:sp>
        <p:nvSpPr>
          <p:cNvPr id="80906" name="Rectangle 10"/>
          <p:cNvSpPr>
            <a:spLocks noChangeArrowheads="1"/>
          </p:cNvSpPr>
          <p:nvPr/>
        </p:nvSpPr>
        <p:spPr bwMode="auto">
          <a:xfrm>
            <a:off x="406400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7" name="Rectangle 11"/>
          <p:cNvSpPr>
            <a:spLocks noChangeArrowheads="1"/>
          </p:cNvSpPr>
          <p:nvPr/>
        </p:nvSpPr>
        <p:spPr bwMode="auto">
          <a:xfrm>
            <a:off x="5342661"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Freight</a:t>
            </a:r>
          </a:p>
        </p:txBody>
      </p:sp>
      <p:sp>
        <p:nvSpPr>
          <p:cNvPr id="80908" name="Rectangle 12"/>
          <p:cNvSpPr>
            <a:spLocks noChangeArrowheads="1"/>
          </p:cNvSpPr>
          <p:nvPr/>
        </p:nvSpPr>
        <p:spPr bwMode="auto">
          <a:xfrm>
            <a:off x="592714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Inventory</a:t>
            </a:r>
          </a:p>
        </p:txBody>
      </p:sp>
      <p:sp>
        <p:nvSpPr>
          <p:cNvPr id="80909" name="Rectangle 13"/>
          <p:cNvSpPr>
            <a:spLocks noChangeArrowheads="1"/>
          </p:cNvSpPr>
          <p:nvPr/>
        </p:nvSpPr>
        <p:spPr bwMode="auto">
          <a:xfrm>
            <a:off x="6641524"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Quality</a:t>
            </a:r>
            <a:br>
              <a:rPr lang="en-US" sz="900" b="0" dirty="0" smtClean="0">
                <a:solidFill>
                  <a:srgbClr val="000000"/>
                </a:solidFill>
                <a:latin typeface="Arial" charset="0"/>
              </a:rPr>
            </a:br>
            <a:r>
              <a:rPr lang="en-US" sz="900" b="0" dirty="0" smtClean="0">
                <a:solidFill>
                  <a:srgbClr val="000000"/>
                </a:solidFill>
                <a:latin typeface="Arial" charset="0"/>
              </a:rPr>
              <a:t>Assurance</a:t>
            </a:r>
          </a:p>
        </p:txBody>
      </p:sp>
      <p:sp>
        <p:nvSpPr>
          <p:cNvPr id="80910" name="Rectangle 14"/>
          <p:cNvSpPr>
            <a:spLocks noChangeArrowheads="1"/>
          </p:cNvSpPr>
          <p:nvPr/>
        </p:nvSpPr>
        <p:spPr bwMode="auto">
          <a:xfrm>
            <a:off x="7259206"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Admin</a:t>
            </a:r>
          </a:p>
        </p:txBody>
      </p:sp>
      <p:sp>
        <p:nvSpPr>
          <p:cNvPr id="80911" name="Rectangle 15"/>
          <p:cNvSpPr>
            <a:spLocks noChangeArrowheads="1"/>
          </p:cNvSpPr>
          <p:nvPr/>
        </p:nvSpPr>
        <p:spPr bwMode="auto">
          <a:xfrm>
            <a:off x="7930285"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80912" name="Rectangle 16"/>
          <p:cNvSpPr>
            <a:spLocks noChangeArrowheads="1"/>
          </p:cNvSpPr>
          <p:nvPr/>
        </p:nvSpPr>
        <p:spPr bwMode="auto">
          <a:xfrm>
            <a:off x="623456" y="5556718"/>
            <a:ext cx="580159" cy="498935"/>
          </a:xfrm>
          <a:prstGeom prst="rect">
            <a:avLst/>
          </a:prstGeom>
          <a:noFill/>
          <a:ln w="9525">
            <a:noFill/>
            <a:miter lim="800000"/>
            <a:headEnd/>
            <a:tailEnd/>
          </a:ln>
          <a:effectLst/>
        </p:spPr>
        <p:txBody>
          <a:bodyPr lIns="82618" tIns="41310" rIns="82618" bIns="41310">
            <a:spAutoFit/>
          </a:bodyPr>
          <a:lstStyle/>
          <a:p>
            <a:pPr eaLnBrk="0" hangingPunct="0">
              <a:spcBef>
                <a:spcPct val="50000"/>
              </a:spcBef>
            </a:pPr>
            <a:r>
              <a:rPr lang="en-US" sz="900" dirty="0" smtClean="0">
                <a:solidFill>
                  <a:srgbClr val="000000"/>
                </a:solidFill>
                <a:latin typeface="Arial" charset="0"/>
              </a:rPr>
              <a:t>Major TCO drivers</a:t>
            </a:r>
          </a:p>
        </p:txBody>
      </p:sp>
      <p:sp>
        <p:nvSpPr>
          <p:cNvPr id="80913" name="Oval 17"/>
          <p:cNvSpPr>
            <a:spLocks noChangeArrowheads="1"/>
          </p:cNvSpPr>
          <p:nvPr/>
        </p:nvSpPr>
        <p:spPr bwMode="auto">
          <a:xfrm>
            <a:off x="3558886" y="4200805"/>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Negotiate</a:t>
            </a:r>
            <a:br>
              <a:rPr lang="en-US" sz="900" b="0" dirty="0" smtClean="0">
                <a:solidFill>
                  <a:srgbClr val="000000"/>
                </a:solidFill>
                <a:latin typeface="Arial" charset="0"/>
              </a:rPr>
            </a:br>
            <a:r>
              <a:rPr lang="en-US" sz="900" b="0" dirty="0" smtClean="0">
                <a:solidFill>
                  <a:srgbClr val="000000"/>
                </a:solidFill>
                <a:latin typeface="Arial" charset="0"/>
              </a:rPr>
              <a:t>aggressively</a:t>
            </a:r>
          </a:p>
        </p:txBody>
      </p:sp>
      <p:sp>
        <p:nvSpPr>
          <p:cNvPr id="80914" name="Line 18"/>
          <p:cNvSpPr>
            <a:spLocks noChangeShapeType="1"/>
          </p:cNvSpPr>
          <p:nvPr/>
        </p:nvSpPr>
        <p:spPr bwMode="auto">
          <a:xfrm flipH="1" flipV="1">
            <a:off x="3651250" y="3931864"/>
            <a:ext cx="163080" cy="2843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5" name="Line 19"/>
          <p:cNvSpPr>
            <a:spLocks noChangeShapeType="1"/>
          </p:cNvSpPr>
          <p:nvPr/>
        </p:nvSpPr>
        <p:spPr bwMode="auto">
          <a:xfrm flipH="1" flipV="1">
            <a:off x="3283239" y="4289053"/>
            <a:ext cx="281420" cy="137272"/>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6" name="Oval 20"/>
          <p:cNvSpPr>
            <a:spLocks noChangeArrowheads="1"/>
          </p:cNvSpPr>
          <p:nvPr/>
        </p:nvSpPr>
        <p:spPr bwMode="auto">
          <a:xfrm>
            <a:off x="4693227" y="1997448"/>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Potential</a:t>
            </a:r>
            <a:br>
              <a:rPr lang="en-US" sz="900" b="0" dirty="0" smtClean="0">
                <a:solidFill>
                  <a:srgbClr val="000000"/>
                </a:solidFill>
                <a:latin typeface="Arial" charset="0"/>
              </a:rPr>
            </a:br>
            <a:r>
              <a:rPr lang="en-US" sz="900" b="0" dirty="0" smtClean="0">
                <a:solidFill>
                  <a:srgbClr val="000000"/>
                </a:solidFill>
                <a:latin typeface="Arial" charset="0"/>
              </a:rPr>
              <a:t>outsourcing</a:t>
            </a:r>
            <a:br>
              <a:rPr lang="en-US" sz="900" b="0" dirty="0" smtClean="0">
                <a:solidFill>
                  <a:srgbClr val="000000"/>
                </a:solidFill>
                <a:latin typeface="Arial" charset="0"/>
              </a:rPr>
            </a:br>
            <a:r>
              <a:rPr lang="en-US" sz="900" b="0" dirty="0" smtClean="0">
                <a:solidFill>
                  <a:srgbClr val="000000"/>
                </a:solidFill>
                <a:latin typeface="Arial" charset="0"/>
              </a:rPr>
              <a:t>opportunities</a:t>
            </a:r>
          </a:p>
        </p:txBody>
      </p:sp>
      <p:sp>
        <p:nvSpPr>
          <p:cNvPr id="80917" name="Line 21"/>
          <p:cNvSpPr>
            <a:spLocks noChangeShapeType="1"/>
          </p:cNvSpPr>
          <p:nvPr/>
        </p:nvSpPr>
        <p:spPr bwMode="auto">
          <a:xfrm flipH="1">
            <a:off x="4701886" y="2507318"/>
            <a:ext cx="259773" cy="299757"/>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8" name="Rectangle 22"/>
          <p:cNvSpPr>
            <a:spLocks noChangeArrowheads="1"/>
          </p:cNvSpPr>
          <p:nvPr/>
        </p:nvSpPr>
        <p:spPr bwMode="auto">
          <a:xfrm>
            <a:off x="1384012" y="5530103"/>
            <a:ext cx="1301750"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Part size</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Modeling capability</a:t>
            </a:r>
          </a:p>
          <a:p>
            <a:pPr marL="102561" lvl="1" defTabSz="891710" eaLnBrk="0" hangingPunct="0">
              <a:buSzPct val="120000"/>
              <a:buFontTx/>
              <a:buChar char="•"/>
            </a:pPr>
            <a:r>
              <a:rPr lang="en-US" sz="900" b="0" dirty="0" smtClean="0">
                <a:solidFill>
                  <a:srgbClr val="000000"/>
                </a:solidFill>
                <a:latin typeface="Arial" charset="0"/>
              </a:rPr>
              <a:t>Productivity</a:t>
            </a:r>
          </a:p>
          <a:p>
            <a:pPr defTabSz="891710" eaLnBrk="0" hangingPunct="0"/>
            <a:endParaRPr lang="en-US" sz="900" b="0" dirty="0" smtClean="0">
              <a:solidFill>
                <a:srgbClr val="000000"/>
              </a:solidFill>
              <a:latin typeface="Arial" charset="0"/>
            </a:endParaRPr>
          </a:p>
        </p:txBody>
      </p:sp>
      <p:sp>
        <p:nvSpPr>
          <p:cNvPr id="80919" name="Rectangle 23"/>
          <p:cNvSpPr>
            <a:spLocks noChangeArrowheads="1"/>
          </p:cNvSpPr>
          <p:nvPr/>
        </p:nvSpPr>
        <p:spPr bwMode="auto">
          <a:xfrm>
            <a:off x="2700193" y="5530103"/>
            <a:ext cx="1303193"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Process/ automation</a:t>
            </a:r>
          </a:p>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Cast weight</a:t>
            </a:r>
          </a:p>
          <a:p>
            <a:pPr marL="102561" lvl="1" defTabSz="891710" eaLnBrk="0" hangingPunct="0">
              <a:buSzPct val="120000"/>
              <a:buFontTx/>
              <a:buChar char="•"/>
            </a:pPr>
            <a:r>
              <a:rPr lang="en-US" sz="900" b="0" dirty="0" smtClean="0">
                <a:solidFill>
                  <a:srgbClr val="000000"/>
                </a:solidFill>
                <a:latin typeface="Arial" charset="0"/>
              </a:rPr>
              <a:t>Level of competition</a:t>
            </a:r>
          </a:p>
          <a:p>
            <a:pPr marL="102561" lvl="1" defTabSz="891710" eaLnBrk="0" hangingPunct="0">
              <a:buSzPct val="120000"/>
              <a:buFontTx/>
              <a:buChar char="•"/>
            </a:pPr>
            <a:r>
              <a:rPr lang="en-US" sz="900" b="0" dirty="0" smtClean="0">
                <a:solidFill>
                  <a:srgbClr val="000000"/>
                </a:solidFill>
                <a:latin typeface="Arial" charset="0"/>
              </a:rPr>
              <a:t>Purchase volume commitment</a:t>
            </a:r>
          </a:p>
        </p:txBody>
      </p:sp>
      <p:sp>
        <p:nvSpPr>
          <p:cNvPr id="80920" name="Rectangle 24"/>
          <p:cNvSpPr>
            <a:spLocks noChangeArrowheads="1"/>
          </p:cNvSpPr>
          <p:nvPr/>
        </p:nvSpPr>
        <p:spPr bwMode="auto">
          <a:xfrm>
            <a:off x="4014933" y="5530103"/>
            <a:ext cx="1233921" cy="880905"/>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Finishing specs</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Burden rates</a:t>
            </a:r>
          </a:p>
          <a:p>
            <a:pPr defTabSz="891710" eaLnBrk="0" hangingPunct="0"/>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a:p>
            <a:pPr defTabSz="891710" eaLnBrk="0" hangingPunct="0"/>
            <a:endParaRPr lang="en-US" sz="900" b="0" dirty="0" smtClean="0">
              <a:solidFill>
                <a:srgbClr val="000000"/>
              </a:solidFill>
              <a:latin typeface="Arial" charset="0"/>
            </a:endParaRPr>
          </a:p>
        </p:txBody>
      </p:sp>
      <p:sp>
        <p:nvSpPr>
          <p:cNvPr id="80921" name="Rectangle 25"/>
          <p:cNvSpPr>
            <a:spLocks noChangeArrowheads="1"/>
          </p:cNvSpPr>
          <p:nvPr/>
        </p:nvSpPr>
        <p:spPr bwMode="auto">
          <a:xfrm>
            <a:off x="5260400" y="5530104"/>
            <a:ext cx="2639579" cy="865517"/>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Packaging</a:t>
            </a:r>
          </a:p>
          <a:p>
            <a:pPr marL="102561" lvl="1" defTabSz="891710" eaLnBrk="0" hangingPunct="0">
              <a:buSzPct val="120000"/>
              <a:buFontTx/>
              <a:buChar char="•"/>
            </a:pPr>
            <a:r>
              <a:rPr lang="en-US" sz="900" b="0" dirty="0" smtClean="0">
                <a:solidFill>
                  <a:srgbClr val="000000"/>
                </a:solidFill>
                <a:latin typeface="Arial" charset="0"/>
              </a:rPr>
              <a:t>Storage space required</a:t>
            </a:r>
          </a:p>
          <a:p>
            <a:pPr marL="102561" lvl="1" defTabSz="891710" eaLnBrk="0" hangingPunct="0">
              <a:buSzPct val="120000"/>
              <a:buFontTx/>
              <a:buChar char="•"/>
            </a:pPr>
            <a:r>
              <a:rPr lang="en-US" sz="900" b="0" dirty="0" smtClean="0">
                <a:solidFill>
                  <a:srgbClr val="000000"/>
                </a:solidFill>
                <a:latin typeface="Arial" charset="0"/>
              </a:rPr>
              <a:t>Frequency of inspection</a:t>
            </a:r>
          </a:p>
          <a:p>
            <a:pPr marL="102561" lvl="1" defTabSz="891710" eaLnBrk="0" hangingPunct="0">
              <a:buSzPct val="120000"/>
              <a:buFontTx/>
              <a:buChar char="•"/>
            </a:pPr>
            <a:r>
              <a:rPr lang="en-US" sz="900" b="0" dirty="0" smtClean="0">
                <a:solidFill>
                  <a:srgbClr val="000000"/>
                </a:solidFill>
                <a:latin typeface="Arial" charset="0"/>
              </a:rPr>
              <a:t>Order placement process</a:t>
            </a:r>
            <a:br>
              <a:rPr lang="en-US" sz="900" b="0" dirty="0" smtClean="0">
                <a:solidFill>
                  <a:srgbClr val="000000"/>
                </a:solidFill>
                <a:latin typeface="Arial" charset="0"/>
              </a:rPr>
            </a:br>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p:txBody>
      </p:sp>
      <p:sp>
        <p:nvSpPr>
          <p:cNvPr id="80922" name="Oval 26"/>
          <p:cNvSpPr>
            <a:spLocks noChangeArrowheads="1"/>
          </p:cNvSpPr>
          <p:nvPr/>
        </p:nvSpPr>
        <p:spPr bwMode="auto">
          <a:xfrm>
            <a:off x="1381127" y="3487832"/>
            <a:ext cx="1052079" cy="710173"/>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Seek foundries</a:t>
            </a:r>
            <a:br>
              <a:rPr lang="en-US" sz="900" b="0" dirty="0" smtClean="0">
                <a:solidFill>
                  <a:srgbClr val="000000"/>
                </a:solidFill>
                <a:latin typeface="Arial" charset="0"/>
              </a:rPr>
            </a:br>
            <a:r>
              <a:rPr lang="en-US" sz="900" b="0" dirty="0" smtClean="0">
                <a:solidFill>
                  <a:srgbClr val="000000"/>
                </a:solidFill>
                <a:latin typeface="Arial" charset="0"/>
              </a:rPr>
              <a:t>emphasizing</a:t>
            </a:r>
            <a:br>
              <a:rPr lang="en-US" sz="900" b="0" dirty="0" smtClean="0">
                <a:solidFill>
                  <a:srgbClr val="000000"/>
                </a:solidFill>
                <a:latin typeface="Arial" charset="0"/>
              </a:rPr>
            </a:br>
            <a:r>
              <a:rPr lang="en-US" sz="900" b="0" dirty="0" smtClean="0">
                <a:solidFill>
                  <a:srgbClr val="000000"/>
                </a:solidFill>
                <a:latin typeface="Arial" charset="0"/>
              </a:rPr>
              <a:t>productivity</a:t>
            </a:r>
            <a:br>
              <a:rPr lang="en-US" sz="900" b="0" dirty="0" smtClean="0">
                <a:solidFill>
                  <a:srgbClr val="000000"/>
                </a:solidFill>
                <a:latin typeface="Arial" charset="0"/>
              </a:rPr>
            </a:br>
            <a:r>
              <a:rPr lang="en-US" sz="900" b="0" dirty="0" smtClean="0">
                <a:solidFill>
                  <a:srgbClr val="000000"/>
                </a:solidFill>
                <a:latin typeface="Arial" charset="0"/>
              </a:rPr>
              <a:t>improvements</a:t>
            </a:r>
          </a:p>
        </p:txBody>
      </p:sp>
      <p:sp>
        <p:nvSpPr>
          <p:cNvPr id="80923" name="Line 27"/>
          <p:cNvSpPr>
            <a:spLocks noChangeShapeType="1"/>
          </p:cNvSpPr>
          <p:nvPr/>
        </p:nvSpPr>
        <p:spPr bwMode="auto">
          <a:xfrm>
            <a:off x="2104159" y="4175594"/>
            <a:ext cx="204932" cy="210110"/>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24" name="Rectangle 28"/>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3</a:t>
            </a:r>
          </a:p>
        </p:txBody>
      </p:sp>
      <p:grpSp>
        <p:nvGrpSpPr>
          <p:cNvPr id="2" name="Group 29"/>
          <p:cNvGrpSpPr>
            <a:grpSpLocks/>
          </p:cNvGrpSpPr>
          <p:nvPr/>
        </p:nvGrpSpPr>
        <p:grpSpPr bwMode="auto">
          <a:xfrm>
            <a:off x="7822046" y="1815353"/>
            <a:ext cx="495012" cy="155482"/>
            <a:chOff x="432" y="3108"/>
            <a:chExt cx="343" cy="99"/>
          </a:xfrm>
        </p:grpSpPr>
        <p:sp>
          <p:nvSpPr>
            <p:cNvPr id="80926" name="Rectangle 30"/>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1"/>
            <p:cNvGrpSpPr>
              <a:grpSpLocks/>
            </p:cNvGrpSpPr>
            <p:nvPr/>
          </p:nvGrpSpPr>
          <p:grpSpPr bwMode="auto">
            <a:xfrm>
              <a:off x="432" y="3108"/>
              <a:ext cx="339" cy="99"/>
              <a:chOff x="432" y="3108"/>
              <a:chExt cx="339" cy="99"/>
            </a:xfrm>
          </p:grpSpPr>
          <p:sp>
            <p:nvSpPr>
              <p:cNvPr id="80928" name="Line 32"/>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80929" name="Line 33"/>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816100"/>
            <a:ext cx="6650038" cy="168275"/>
          </a:xfrm>
          <a:noFill/>
          <a:ln/>
        </p:spPr>
        <p:txBody>
          <a:bodyPr/>
          <a:lstStyle/>
          <a:p>
            <a:pPr defTabSz="891710"/>
            <a:r>
              <a:rPr lang="en-US" dirty="0"/>
              <a:t>CASTINGS SUPPLIER-VISIT BASED ECONOMICS</a:t>
            </a:r>
          </a:p>
        </p:txBody>
      </p:sp>
      <p:sp>
        <p:nvSpPr>
          <p:cNvPr id="61443" name="Rectangle 3"/>
          <p:cNvSpPr>
            <a:spLocks noChangeArrowheads="1"/>
          </p:cNvSpPr>
          <p:nvPr/>
        </p:nvSpPr>
        <p:spPr bwMode="auto">
          <a:xfrm>
            <a:off x="623454"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Dollars</a:t>
            </a:r>
          </a:p>
        </p:txBody>
      </p:sp>
      <p:sp>
        <p:nvSpPr>
          <p:cNvPr id="61445" name="Rectangle 5"/>
          <p:cNvSpPr>
            <a:spLocks noChangeArrowheads="1"/>
          </p:cNvSpPr>
          <p:nvPr/>
        </p:nvSpPr>
        <p:spPr bwMode="auto">
          <a:xfrm>
            <a:off x="1053524"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Steel</a:t>
            </a:r>
          </a:p>
        </p:txBody>
      </p:sp>
      <p:sp>
        <p:nvSpPr>
          <p:cNvPr id="61446" name="Rectangle 6"/>
          <p:cNvSpPr>
            <a:spLocks noChangeArrowheads="1"/>
          </p:cNvSpPr>
          <p:nvPr/>
        </p:nvSpPr>
        <p:spPr bwMode="auto">
          <a:xfrm>
            <a:off x="172604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Sand</a:t>
            </a:r>
          </a:p>
        </p:txBody>
      </p:sp>
      <p:sp>
        <p:nvSpPr>
          <p:cNvPr id="61447" name="Rectangle 7"/>
          <p:cNvSpPr>
            <a:spLocks noChangeArrowheads="1"/>
          </p:cNvSpPr>
          <p:nvPr/>
        </p:nvSpPr>
        <p:spPr bwMode="auto">
          <a:xfrm>
            <a:off x="235671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Energy</a:t>
            </a:r>
          </a:p>
        </p:txBody>
      </p:sp>
      <p:sp>
        <p:nvSpPr>
          <p:cNvPr id="61448" name="Rectangle 8"/>
          <p:cNvSpPr>
            <a:spLocks noChangeArrowheads="1"/>
          </p:cNvSpPr>
          <p:nvPr/>
        </p:nvSpPr>
        <p:spPr bwMode="auto">
          <a:xfrm>
            <a:off x="3039343" y="5740213"/>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Direct labor </a:t>
            </a:r>
            <a:br>
              <a:rPr lang="en-US" sz="900" b="0" dirty="0" smtClean="0">
                <a:solidFill>
                  <a:srgbClr val="000000"/>
                </a:solidFill>
                <a:latin typeface="Arial" charset="0"/>
              </a:rPr>
            </a:br>
            <a:r>
              <a:rPr lang="en-US" sz="900" b="0" dirty="0" smtClean="0">
                <a:solidFill>
                  <a:srgbClr val="000000"/>
                </a:solidFill>
                <a:latin typeface="Arial" charset="0"/>
              </a:rPr>
              <a:t>for  casting</a:t>
            </a:r>
          </a:p>
        </p:txBody>
      </p:sp>
      <p:sp>
        <p:nvSpPr>
          <p:cNvPr id="61449" name="Rectangle 9"/>
          <p:cNvSpPr>
            <a:spLocks noChangeArrowheads="1"/>
          </p:cNvSpPr>
          <p:nvPr/>
        </p:nvSpPr>
        <p:spPr bwMode="auto">
          <a:xfrm>
            <a:off x="4277593"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Inspection</a:t>
            </a:r>
          </a:p>
        </p:txBody>
      </p:sp>
      <p:graphicFrame>
        <p:nvGraphicFramePr>
          <p:cNvPr id="61450" name="Object 10"/>
          <p:cNvGraphicFramePr>
            <a:graphicFrameLocks/>
          </p:cNvGraphicFramePr>
          <p:nvPr/>
        </p:nvGraphicFramePr>
        <p:xfrm>
          <a:off x="720148" y="2732836"/>
          <a:ext cx="7404965" cy="3076015"/>
        </p:xfrm>
        <a:graphic>
          <a:graphicData uri="http://schemas.openxmlformats.org/presentationml/2006/ole">
            <p:oleObj spid="_x0000_s132098" name="Chart" r:id="rId4" imgW="8153383" imgH="3486285" progId="MSGraph.Chart.8">
              <p:embed followColorScheme="full"/>
            </p:oleObj>
          </a:graphicData>
        </a:graphic>
      </p:graphicFrame>
      <p:sp>
        <p:nvSpPr>
          <p:cNvPr id="61451" name="Rectangle 11"/>
          <p:cNvSpPr>
            <a:spLocks noChangeArrowheads="1"/>
          </p:cNvSpPr>
          <p:nvPr/>
        </p:nvSpPr>
        <p:spPr bwMode="auto">
          <a:xfrm>
            <a:off x="366279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Finishing</a:t>
            </a:r>
          </a:p>
        </p:txBody>
      </p:sp>
      <p:sp>
        <p:nvSpPr>
          <p:cNvPr id="61452" name="Rectangle 12"/>
          <p:cNvSpPr>
            <a:spLocks noChangeArrowheads="1"/>
          </p:cNvSpPr>
          <p:nvPr/>
        </p:nvSpPr>
        <p:spPr bwMode="auto">
          <a:xfrm>
            <a:off x="4941456"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Shipping</a:t>
            </a:r>
          </a:p>
        </p:txBody>
      </p:sp>
      <p:sp>
        <p:nvSpPr>
          <p:cNvPr id="61453" name="Rectangle 13"/>
          <p:cNvSpPr>
            <a:spLocks noChangeArrowheads="1"/>
          </p:cNvSpPr>
          <p:nvPr/>
        </p:nvSpPr>
        <p:spPr bwMode="auto">
          <a:xfrm>
            <a:off x="5525944" y="5740213"/>
            <a:ext cx="777875" cy="415498"/>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br>
              <a:rPr lang="en-US" sz="900" b="0" dirty="0" smtClean="0">
                <a:solidFill>
                  <a:srgbClr val="000000"/>
                </a:solidFill>
                <a:latin typeface="Arial" charset="0"/>
              </a:rPr>
            </a:br>
            <a:r>
              <a:rPr lang="en-US" sz="900" b="0" dirty="0" smtClean="0">
                <a:solidFill>
                  <a:srgbClr val="000000"/>
                </a:solidFill>
                <a:latin typeface="Arial" charset="0"/>
              </a:rPr>
              <a:t>(and ancillary costs)</a:t>
            </a:r>
          </a:p>
        </p:txBody>
      </p:sp>
      <p:sp>
        <p:nvSpPr>
          <p:cNvPr id="61454" name="Rectangle 14"/>
          <p:cNvSpPr>
            <a:spLocks noChangeArrowheads="1"/>
          </p:cNvSpPr>
          <p:nvPr/>
        </p:nvSpPr>
        <p:spPr bwMode="auto">
          <a:xfrm>
            <a:off x="632691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61455" name="Rectangle 15"/>
          <p:cNvSpPr>
            <a:spLocks noChangeArrowheads="1"/>
          </p:cNvSpPr>
          <p:nvPr/>
        </p:nvSpPr>
        <p:spPr bwMode="auto">
          <a:xfrm>
            <a:off x="6966240"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Profit</a:t>
            </a:r>
          </a:p>
        </p:txBody>
      </p:sp>
      <p:sp>
        <p:nvSpPr>
          <p:cNvPr id="61456" name="Rectangle 16"/>
          <p:cNvSpPr>
            <a:spLocks noChangeArrowheads="1"/>
          </p:cNvSpPr>
          <p:nvPr/>
        </p:nvSpPr>
        <p:spPr bwMode="auto">
          <a:xfrm>
            <a:off x="752908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Client cost</a:t>
            </a:r>
          </a:p>
        </p:txBody>
      </p:sp>
      <p:sp>
        <p:nvSpPr>
          <p:cNvPr id="61457" name="Line 17"/>
          <p:cNvSpPr>
            <a:spLocks noChangeShapeType="1"/>
          </p:cNvSpPr>
          <p:nvPr/>
        </p:nvSpPr>
        <p:spPr bwMode="auto">
          <a:xfrm>
            <a:off x="5264729" y="3797395"/>
            <a:ext cx="281421" cy="27314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8" name="Line 18"/>
          <p:cNvSpPr>
            <a:spLocks noChangeShapeType="1"/>
          </p:cNvSpPr>
          <p:nvPr/>
        </p:nvSpPr>
        <p:spPr bwMode="auto">
          <a:xfrm>
            <a:off x="3466523" y="4259638"/>
            <a:ext cx="790864" cy="410415"/>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9" name="Line 19"/>
          <p:cNvSpPr>
            <a:spLocks noChangeShapeType="1"/>
          </p:cNvSpPr>
          <p:nvPr/>
        </p:nvSpPr>
        <p:spPr bwMode="auto">
          <a:xfrm>
            <a:off x="6260523" y="3074616"/>
            <a:ext cx="606136" cy="354386"/>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1" name="Line 21"/>
          <p:cNvSpPr>
            <a:spLocks noChangeShapeType="1"/>
          </p:cNvSpPr>
          <p:nvPr/>
        </p:nvSpPr>
        <p:spPr bwMode="auto">
          <a:xfrm>
            <a:off x="3401581" y="4280647"/>
            <a:ext cx="228023" cy="4734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2" name="Rectangle 22"/>
          <p:cNvSpPr>
            <a:spLocks noChangeArrowheads="1"/>
          </p:cNvSpPr>
          <p:nvPr/>
        </p:nvSpPr>
        <p:spPr bwMode="auto">
          <a:xfrm>
            <a:off x="2600615" y="3964082"/>
            <a:ext cx="147204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Understand opportunities</a:t>
            </a:r>
            <a:br>
              <a:rPr lang="en-US" sz="900" b="0" dirty="0" smtClean="0">
                <a:solidFill>
                  <a:srgbClr val="000000"/>
                </a:solidFill>
                <a:latin typeface="Arial" charset="0"/>
              </a:rPr>
            </a:br>
            <a:r>
              <a:rPr lang="en-US" sz="900" b="0" dirty="0" smtClean="0">
                <a:solidFill>
                  <a:srgbClr val="000000"/>
                </a:solidFill>
                <a:latin typeface="Arial" charset="0"/>
              </a:rPr>
              <a:t>for productivity enhancement</a:t>
            </a:r>
          </a:p>
        </p:txBody>
      </p:sp>
      <p:sp>
        <p:nvSpPr>
          <p:cNvPr id="61463" name="Rectangle 23"/>
          <p:cNvSpPr>
            <a:spLocks noChangeArrowheads="1"/>
          </p:cNvSpPr>
          <p:nvPr/>
        </p:nvSpPr>
        <p:spPr bwMode="auto">
          <a:xfrm>
            <a:off x="4821671" y="3658721"/>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Reduce</a:t>
            </a:r>
          </a:p>
        </p:txBody>
      </p:sp>
      <p:sp>
        <p:nvSpPr>
          <p:cNvPr id="61464" name="Rectangle 24"/>
          <p:cNvSpPr>
            <a:spLocks noChangeArrowheads="1"/>
          </p:cNvSpPr>
          <p:nvPr/>
        </p:nvSpPr>
        <p:spPr bwMode="auto">
          <a:xfrm>
            <a:off x="5546148" y="288271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Negotiate aggressively</a:t>
            </a:r>
          </a:p>
        </p:txBody>
      </p:sp>
      <p:sp>
        <p:nvSpPr>
          <p:cNvPr id="61465" name="Line 25"/>
          <p:cNvSpPr>
            <a:spLocks noChangeShapeType="1"/>
          </p:cNvSpPr>
          <p:nvPr/>
        </p:nvSpPr>
        <p:spPr bwMode="auto">
          <a:xfrm flipH="1">
            <a:off x="3293342" y="4259636"/>
            <a:ext cx="54841" cy="7676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6" name="Rectangle 26"/>
          <p:cNvSpPr>
            <a:spLocks noChangeArrowheads="1"/>
          </p:cNvSpPr>
          <p:nvPr/>
        </p:nvSpPr>
        <p:spPr bwMode="auto">
          <a:xfrm>
            <a:off x="1007341" y="449916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Track market trends</a:t>
            </a:r>
          </a:p>
        </p:txBody>
      </p:sp>
      <p:sp>
        <p:nvSpPr>
          <p:cNvPr id="61467" name="Line 27"/>
          <p:cNvSpPr>
            <a:spLocks noChangeShapeType="1"/>
          </p:cNvSpPr>
          <p:nvPr/>
        </p:nvSpPr>
        <p:spPr bwMode="auto">
          <a:xfrm>
            <a:off x="1205059" y="4679858"/>
            <a:ext cx="64943" cy="5771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73" name="Rectangle 33"/>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4</a:t>
            </a:r>
          </a:p>
        </p:txBody>
      </p:sp>
      <p:grpSp>
        <p:nvGrpSpPr>
          <p:cNvPr id="2" name="Group 34"/>
          <p:cNvGrpSpPr>
            <a:grpSpLocks/>
          </p:cNvGrpSpPr>
          <p:nvPr/>
        </p:nvGrpSpPr>
        <p:grpSpPr bwMode="auto">
          <a:xfrm>
            <a:off x="7822046" y="1815353"/>
            <a:ext cx="495012" cy="155482"/>
            <a:chOff x="432" y="3108"/>
            <a:chExt cx="343" cy="99"/>
          </a:xfrm>
        </p:grpSpPr>
        <p:sp>
          <p:nvSpPr>
            <p:cNvPr id="61475" name="Rectangle 35"/>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6"/>
            <p:cNvGrpSpPr>
              <a:grpSpLocks/>
            </p:cNvGrpSpPr>
            <p:nvPr/>
          </p:nvGrpSpPr>
          <p:grpSpPr bwMode="auto">
            <a:xfrm>
              <a:off x="432" y="3108"/>
              <a:ext cx="339" cy="99"/>
              <a:chOff x="432" y="3108"/>
              <a:chExt cx="339" cy="99"/>
            </a:xfrm>
          </p:grpSpPr>
          <p:sp>
            <p:nvSpPr>
              <p:cNvPr id="61477" name="Line 37"/>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1478" name="Line 38"/>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smtClean="0">
                <a:latin typeface="Albertus Extra Bold"/>
              </a:rPr>
              <a:t>Strategic Sourcing Tools</a:t>
            </a:r>
            <a:r>
              <a:rPr lang="en-US" b="1" smtClean="0"/>
              <a:t>: (1) </a:t>
            </a:r>
            <a:r>
              <a:rPr lang="en-US" b="1" smtClean="0">
                <a:latin typeface="Albertus Extra Bold"/>
              </a:rPr>
              <a:t>TCO</a:t>
            </a:r>
            <a:r>
              <a:rPr lang="en-US" b="1" smtClean="0"/>
              <a:t> </a:t>
            </a:r>
            <a:br>
              <a:rPr lang="en-US" b="1" smtClean="0"/>
            </a:br>
            <a:r>
              <a:rPr lang="en-US" smtClean="0"/>
              <a:t>Total Cost of Ownership (TCO) considers all cost components</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p:oleObj spid="_x0000_s215042" name="Chart" r:id="rId4" imgW="6219945" imgH="3752985" progId="MSGraph.Chart.8">
              <p:embed followColorScheme="full"/>
            </p:oleObj>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5"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5"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RESIZE" val="Yes"/>
</p:tagLst>
</file>

<file path=ppt/tags/tag10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2.xml><?xml version="1.0" encoding="utf-8"?>
<p:tagLst xmlns:a="http://schemas.openxmlformats.org/drawingml/2006/main" xmlns:r="http://schemas.openxmlformats.org/officeDocument/2006/relationships" xmlns:p="http://schemas.openxmlformats.org/presentationml/2006/main">
  <p:tag name="WORK_AREA" val="Large"/>
</p:tagLst>
</file>

<file path=ppt/tags/tag10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1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2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3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4.xml><?xml version="1.0" encoding="utf-8"?>
<p:tagLst xmlns:a="http://schemas.openxmlformats.org/drawingml/2006/main" xmlns:r="http://schemas.openxmlformats.org/officeDocument/2006/relationships" xmlns:p="http://schemas.openxmlformats.org/presentationml/2006/main">
  <p:tag name="WORK_AREA" val="Large"/>
</p:tagLst>
</file>

<file path=ppt/tags/tag13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40.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08.25"/>
</p:tagLst>
</file>

<file path=ppt/tags/tag141.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52.5"/>
</p:tagLst>
</file>

<file path=ppt/tags/tag142.xml><?xml version="1.0" encoding="utf-8"?>
<p:tagLst xmlns:a="http://schemas.openxmlformats.org/drawingml/2006/main" xmlns:r="http://schemas.openxmlformats.org/officeDocument/2006/relationships" xmlns:p="http://schemas.openxmlformats.org/presentationml/2006/main">
  <p:tag name="LTOP" val=" 443"/>
  <p:tag name="LLEFT" val=" 250.875"/>
  <p:tag name="RESIZE" val="Yes"/>
</p:tagLst>
</file>

<file path=ppt/tags/tag143.xml><?xml version="1.0" encoding="utf-8"?>
<p:tagLst xmlns:a="http://schemas.openxmlformats.org/drawingml/2006/main" xmlns:r="http://schemas.openxmlformats.org/officeDocument/2006/relationships" xmlns:p="http://schemas.openxmlformats.org/presentationml/2006/main">
  <p:tag name="NAME" val="SingleBoat"/>
</p:tagLst>
</file>

<file path=ppt/tags/tag144.xml><?xml version="1.0" encoding="utf-8"?>
<p:tagLst xmlns:a="http://schemas.openxmlformats.org/drawingml/2006/main" xmlns:r="http://schemas.openxmlformats.org/officeDocument/2006/relationships" xmlns:p="http://schemas.openxmlformats.org/presentationml/2006/main">
  <p:tag name="NAME" val="SingleBoat"/>
</p:tagLst>
</file>

<file path=ppt/tags/tag145.xml><?xml version="1.0" encoding="utf-8"?>
<p:tagLst xmlns:a="http://schemas.openxmlformats.org/drawingml/2006/main" xmlns:r="http://schemas.openxmlformats.org/officeDocument/2006/relationships" xmlns:p="http://schemas.openxmlformats.org/presentationml/2006/main">
  <p:tag name="NAME" val="SingleBoat"/>
</p:tagLst>
</file>

<file path=ppt/tags/tag146.xml><?xml version="1.0" encoding="utf-8"?>
<p:tagLst xmlns:a="http://schemas.openxmlformats.org/drawingml/2006/main" xmlns:r="http://schemas.openxmlformats.org/officeDocument/2006/relationships" xmlns:p="http://schemas.openxmlformats.org/presentationml/2006/main">
  <p:tag name="NAME" val="SingleBoat"/>
</p:tagLst>
</file>

<file path=ppt/tags/tag147.xml><?xml version="1.0" encoding="utf-8"?>
<p:tagLst xmlns:a="http://schemas.openxmlformats.org/drawingml/2006/main" xmlns:r="http://schemas.openxmlformats.org/officeDocument/2006/relationships" xmlns:p="http://schemas.openxmlformats.org/presentationml/2006/main">
  <p:tag name="NAME" val="SingleBoat"/>
</p:tagLst>
</file>

<file path=ppt/tags/tag148.xml><?xml version="1.0" encoding="utf-8"?>
<p:tagLst xmlns:a="http://schemas.openxmlformats.org/drawingml/2006/main" xmlns:r="http://schemas.openxmlformats.org/officeDocument/2006/relationships" xmlns:p="http://schemas.openxmlformats.org/presentationml/2006/main">
  <p:tag name="RESIZE" val="Yes"/>
</p:tagLst>
</file>

<file path=ppt/tags/tag149.xml><?xml version="1.0" encoding="utf-8"?>
<p:tagLst xmlns:a="http://schemas.openxmlformats.org/drawingml/2006/main" xmlns:r="http://schemas.openxmlformats.org/officeDocument/2006/relationships" xmlns:p="http://schemas.openxmlformats.org/presentationml/2006/main">
  <p:tag name="RESIZE" val="Yes"/>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50.xml><?xml version="1.0" encoding="utf-8"?>
<p:tagLst xmlns:a="http://schemas.openxmlformats.org/drawingml/2006/main" xmlns:r="http://schemas.openxmlformats.org/officeDocument/2006/relationships" xmlns:p="http://schemas.openxmlformats.org/presentationml/2006/main">
  <p:tag name="NAME" val="SingleBoatShape"/>
</p:tagLst>
</file>

<file path=ppt/tags/tag151.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52.xml><?xml version="1.0" encoding="utf-8"?>
<p:tagLst xmlns:a="http://schemas.openxmlformats.org/drawingml/2006/main" xmlns:r="http://schemas.openxmlformats.org/officeDocument/2006/relationships" xmlns:p="http://schemas.openxmlformats.org/presentationml/2006/main">
  <p:tag name="NAME" val="SingleBoatShape"/>
</p:tagLst>
</file>

<file path=ppt/tags/tag153.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54.xml><?xml version="1.0" encoding="utf-8"?>
<p:tagLst xmlns:a="http://schemas.openxmlformats.org/drawingml/2006/main" xmlns:r="http://schemas.openxmlformats.org/officeDocument/2006/relationships" xmlns:p="http://schemas.openxmlformats.org/presentationml/2006/main">
  <p:tag name="NAME" val="SingleBoatShape"/>
</p:tagLst>
</file>

<file path=ppt/tags/tag155.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56.xml><?xml version="1.0" encoding="utf-8"?>
<p:tagLst xmlns:a="http://schemas.openxmlformats.org/drawingml/2006/main" xmlns:r="http://schemas.openxmlformats.org/officeDocument/2006/relationships" xmlns:p="http://schemas.openxmlformats.org/presentationml/2006/main">
  <p:tag name="NAME" val="SingleBoatShape"/>
</p:tagLst>
</file>

<file path=ppt/tags/tag157.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58.xml><?xml version="1.0" encoding="utf-8"?>
<p:tagLst xmlns:a="http://schemas.openxmlformats.org/drawingml/2006/main" xmlns:r="http://schemas.openxmlformats.org/officeDocument/2006/relationships" xmlns:p="http://schemas.openxmlformats.org/presentationml/2006/main">
  <p:tag name="NAME" val="SingleBoatShape"/>
</p:tagLst>
</file>

<file path=ppt/tags/tag159.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AME" val="DirArrow"/>
</p:tagLst>
</file>

<file path=ppt/tags/tag22.xml><?xml version="1.0" encoding="utf-8"?>
<p:tagLst xmlns:a="http://schemas.openxmlformats.org/drawingml/2006/main" xmlns:r="http://schemas.openxmlformats.org/officeDocument/2006/relationships" xmlns:p="http://schemas.openxmlformats.org/presentationml/2006/main">
  <p:tag name="NAME" val="DirArrow"/>
</p:tagLst>
</file>

<file path=ppt/tags/tag23.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24.xml><?xml version="1.0" encoding="utf-8"?>
<p:tagLst xmlns:a="http://schemas.openxmlformats.org/drawingml/2006/main" xmlns:r="http://schemas.openxmlformats.org/officeDocument/2006/relationships" xmlns:p="http://schemas.openxmlformats.org/presentationml/2006/main">
  <p:tag name="LTOP" val=" 191.75"/>
  <p:tag name="LLEFT" val=" 143.125"/>
</p:tagLst>
</file>

<file path=ppt/tags/tag25.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26.xml><?xml version="1.0" encoding="utf-8"?>
<p:tagLst xmlns:a="http://schemas.openxmlformats.org/drawingml/2006/main" xmlns:r="http://schemas.openxmlformats.org/officeDocument/2006/relationships" xmlns:p="http://schemas.openxmlformats.org/presentationml/2006/main">
  <p:tag name="LTOP" val=" 208"/>
  <p:tag name="LLEFT" val=" 142"/>
</p:tagLst>
</file>

<file path=ppt/tags/tag27.xml><?xml version="1.0" encoding="utf-8"?>
<p:tagLst xmlns:a="http://schemas.openxmlformats.org/drawingml/2006/main" xmlns:r="http://schemas.openxmlformats.org/officeDocument/2006/relationships" xmlns:p="http://schemas.openxmlformats.org/presentationml/2006/main">
  <p:tag name="LTOP" val=" 552.5"/>
  <p:tag name="LLEFT" val=" 143.875"/>
  <p:tag name="RESIZE" val="Yes"/>
</p:tagLst>
</file>

<file path=ppt/tags/tag28.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29.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3.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3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1.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2.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3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4.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5.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3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8.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3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4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1.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4.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5.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7.xml><?xml version="1.0" encoding="utf-8"?>
<p:tagLst xmlns:a="http://schemas.openxmlformats.org/drawingml/2006/main" xmlns:r="http://schemas.openxmlformats.org/officeDocument/2006/relationships" xmlns:p="http://schemas.openxmlformats.org/presentationml/2006/main">
  <p:tag name="WORK_AREA" val="Large"/>
</p:tagLst>
</file>

<file path=ppt/tags/tag4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xml><?xml version="1.0" encoding="utf-8"?>
<p:tagLst xmlns:a="http://schemas.openxmlformats.org/drawingml/2006/main" xmlns:r="http://schemas.openxmlformats.org/officeDocument/2006/relationships" xmlns:p="http://schemas.openxmlformats.org/presentationml/2006/main">
  <p:tag name="LTOP" val=" 564.625"/>
  <p:tag name="LLEFT" val=" 592.25"/>
</p:tagLst>
</file>

<file path=ppt/tags/tag5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xml><?xml version="1.0" encoding="utf-8"?>
<p:tagLst xmlns:a="http://schemas.openxmlformats.org/drawingml/2006/main" xmlns:r="http://schemas.openxmlformats.org/officeDocument/2006/relationships" xmlns:p="http://schemas.openxmlformats.org/presentationml/2006/main">
  <p:tag name="LTOP" val=" 252.5"/>
  <p:tag name="LLEFT" val=" 250.875"/>
</p:tagLst>
</file>

<file path=ppt/tags/tag6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xml><?xml version="1.0" encoding="utf-8"?>
<p:tagLst xmlns:a="http://schemas.openxmlformats.org/drawingml/2006/main" xmlns:r="http://schemas.openxmlformats.org/officeDocument/2006/relationships" xmlns:p="http://schemas.openxmlformats.org/presentationml/2006/main">
  <p:tag name="LTOP" val=" 345.875"/>
  <p:tag name="LLEFT" val=" 250.875"/>
</p:tagLst>
</file>

<file path=ppt/tags/tag70.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71.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72.xml><?xml version="1.0" encoding="utf-8"?>
<p:tagLst xmlns:a="http://schemas.openxmlformats.org/drawingml/2006/main" xmlns:r="http://schemas.openxmlformats.org/officeDocument/2006/relationships" xmlns:p="http://schemas.openxmlformats.org/presentationml/2006/main">
  <p:tag name="LLEFT" val=" 322.625"/>
  <p:tag name="LTOP" val=" 419.375"/>
</p:tagLst>
</file>

<file path=ppt/tags/tag73.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74.xml><?xml version="1.0" encoding="utf-8"?>
<p:tagLst xmlns:a="http://schemas.openxmlformats.org/drawingml/2006/main" xmlns:r="http://schemas.openxmlformats.org/officeDocument/2006/relationships" xmlns:p="http://schemas.openxmlformats.org/presentationml/2006/main">
  <p:tag name="LLEFT" val=" 465.625"/>
  <p:tag name="LTOP" val=" 419.375"/>
</p:tagLst>
</file>

<file path=ppt/tags/tag75.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76.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7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78.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79.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80.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1.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2.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3.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4.xml><?xml version="1.0" encoding="utf-8"?>
<p:tagLst xmlns:a="http://schemas.openxmlformats.org/drawingml/2006/main" xmlns:r="http://schemas.openxmlformats.org/officeDocument/2006/relationships" xmlns:p="http://schemas.openxmlformats.org/presentationml/2006/main">
  <p:tag name="RESIZE" val="Yes"/>
</p:tagLst>
</file>

<file path=ppt/tags/tag85.xml><?xml version="1.0" encoding="utf-8"?>
<p:tagLst xmlns:a="http://schemas.openxmlformats.org/drawingml/2006/main" xmlns:r="http://schemas.openxmlformats.org/officeDocument/2006/relationships" xmlns:p="http://schemas.openxmlformats.org/presentationml/2006/main">
  <p:tag name="RESIZE" val="Yes"/>
</p:tagLst>
</file>

<file path=ppt/tags/tag86.xml><?xml version="1.0" encoding="utf-8"?>
<p:tagLst xmlns:a="http://schemas.openxmlformats.org/drawingml/2006/main" xmlns:r="http://schemas.openxmlformats.org/officeDocument/2006/relationships" xmlns:p="http://schemas.openxmlformats.org/presentationml/2006/main">
  <p:tag name="NAME" val="DirArrow"/>
</p:tagLst>
</file>

<file path=ppt/tags/tag87.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88.xml><?xml version="1.0" encoding="utf-8"?>
<p:tagLst xmlns:a="http://schemas.openxmlformats.org/drawingml/2006/main" xmlns:r="http://schemas.openxmlformats.org/officeDocument/2006/relationships" xmlns:p="http://schemas.openxmlformats.org/presentationml/2006/main">
  <p:tag name="NAME" val="DirArrow"/>
</p:tagLst>
</file>

<file path=ppt/tags/tag89.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9.xml><?xml version="1.0" encoding="utf-8"?>
<p:tagLst xmlns:a="http://schemas.openxmlformats.org/drawingml/2006/main" xmlns:r="http://schemas.openxmlformats.org/officeDocument/2006/relationships" xmlns:p="http://schemas.openxmlformats.org/presentationml/2006/main">
  <p:tag name="NAME" val="McK Disclaimer"/>
</p:tagLst>
</file>

<file path=ppt/tags/tag90.xml><?xml version="1.0" encoding="utf-8"?>
<p:tagLst xmlns:a="http://schemas.openxmlformats.org/drawingml/2006/main" xmlns:r="http://schemas.openxmlformats.org/officeDocument/2006/relationships" xmlns:p="http://schemas.openxmlformats.org/presentationml/2006/main">
  <p:tag name="WORK_AREA" val="Large"/>
</p:tagLst>
</file>

<file path=ppt/tags/tag9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EAD Emba Slide Template">
  <a:themeElements>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NSEAD Emba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INSEAD Emba Slide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NSEAD Emba Slide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SEAD Emba Slide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SEAD Emba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SEAD Emba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NSEAD Emba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ssage">
  <a:themeElements>
    <a:clrScheme name="">
      <a:dk1>
        <a:srgbClr val="000000"/>
      </a:dk1>
      <a:lt1>
        <a:srgbClr val="FFFFFF"/>
      </a:lt1>
      <a:dk2>
        <a:srgbClr val="000000"/>
      </a:dk2>
      <a:lt2>
        <a:srgbClr val="000000"/>
      </a:lt2>
      <a:accent1>
        <a:srgbClr val="FFFFFF"/>
      </a:accent1>
      <a:accent2>
        <a:srgbClr val="969696"/>
      </a:accent2>
      <a:accent3>
        <a:srgbClr val="FFFFFF"/>
      </a:accent3>
      <a:accent4>
        <a:srgbClr val="000000"/>
      </a:accent4>
      <a:accent5>
        <a:srgbClr val="FFFFFF"/>
      </a:accent5>
      <a:accent6>
        <a:srgbClr val="878787"/>
      </a:accent6>
      <a:hlink>
        <a:srgbClr val="000000"/>
      </a:hlink>
      <a:folHlink>
        <a:srgbClr val="FFFFFF"/>
      </a:folHlink>
    </a:clrScheme>
    <a:fontScheme name="Mess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Message 1">
        <a:dk1>
          <a:srgbClr val="000000"/>
        </a:dk1>
        <a:lt1>
          <a:srgbClr val="FFFFFF"/>
        </a:lt1>
        <a:dk2>
          <a:srgbClr val="000000"/>
        </a:dk2>
        <a:lt2>
          <a:srgbClr val="333333"/>
        </a:lt2>
        <a:accent1>
          <a:srgbClr val="FFFFFF"/>
        </a:accent1>
        <a:accent2>
          <a:srgbClr val="000000"/>
        </a:accent2>
        <a:accent3>
          <a:srgbClr val="FFFFFF"/>
        </a:accent3>
        <a:accent4>
          <a:srgbClr val="000000"/>
        </a:accent4>
        <a:accent5>
          <a:srgbClr val="FFFFFF"/>
        </a:accent5>
        <a:accent6>
          <a:srgbClr val="000000"/>
        </a:accent6>
        <a:hlink>
          <a:srgbClr val="DDDDD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10241</TotalTime>
  <Words>7668</Words>
  <Application>Microsoft Office PowerPoint</Application>
  <PresentationFormat>On-screen Show (4:3)</PresentationFormat>
  <Paragraphs>1359</Paragraphs>
  <Slides>61</Slides>
  <Notes>56</Notes>
  <HiddenSlides>0</HiddenSlides>
  <MMClips>0</MMClips>
  <ScaleCrop>false</ScaleCrop>
  <HeadingPairs>
    <vt:vector size="6" baseType="variant">
      <vt:variant>
        <vt:lpstr>Theme</vt:lpstr>
      </vt:variant>
      <vt:variant>
        <vt:i4>3</vt:i4>
      </vt:variant>
      <vt:variant>
        <vt:lpstr>Embedded OLE Servers</vt:lpstr>
      </vt:variant>
      <vt:variant>
        <vt:i4>4</vt:i4>
      </vt:variant>
      <vt:variant>
        <vt:lpstr>Slide Titles</vt:lpstr>
      </vt:variant>
      <vt:variant>
        <vt:i4>61</vt:i4>
      </vt:variant>
    </vt:vector>
  </HeadingPairs>
  <TitlesOfParts>
    <vt:vector size="68" baseType="lpstr">
      <vt:lpstr>Cachon_Slide_Template</vt:lpstr>
      <vt:lpstr>INSEAD Emba Slide Template</vt:lpstr>
      <vt:lpstr>Message</vt:lpstr>
      <vt:lpstr>Equation</vt:lpstr>
      <vt:lpstr>Chart</vt:lpstr>
      <vt:lpstr>Document</vt:lpstr>
      <vt:lpstr>Worksheet</vt:lpstr>
      <vt:lpstr>Slide 1</vt:lpstr>
      <vt:lpstr>Strategic Sourcing Can we contract? The Impact of Architectural Complexity</vt:lpstr>
      <vt:lpstr>Product Architecture</vt:lpstr>
      <vt:lpstr>Diagnosing complexity using the design structure matrix</vt:lpstr>
      <vt:lpstr>Strategic Sourcing Tools: (1) TCO   Supplier Liaison: Sun’s Scorecard System</vt:lpstr>
      <vt:lpstr>  Strategic Sourcing Tools: TCO   Total Cost of Ownership </vt:lpstr>
      <vt:lpstr>Strategic Sourcing Tools: (1) TCO  Total Cost of Ownership (TCO) considers all cost components</vt:lpstr>
      <vt:lpstr>TCO &amp; Supplier Economics </vt:lpstr>
      <vt:lpstr>CASTINGS INDUSTRY OUTSIDE-IN COST STRUCTURE </vt:lpstr>
      <vt:lpstr>TCO Assumptions</vt:lpstr>
      <vt:lpstr>TCO Assumptions</vt:lpstr>
      <vt:lpstr>TCO Assumptions</vt:lpstr>
      <vt:lpstr>Total Cost of Ownership</vt:lpstr>
      <vt:lpstr>TCO Improvements</vt:lpstr>
      <vt:lpstr>Understanding a Supplier’s Economics (cost structure and drivers) is crucial to achieve superior source results</vt:lpstr>
      <vt:lpstr>Common Indicators of Opportunity </vt:lpstr>
      <vt:lpstr>Strategic Sourcing Tools: (2) Structured Contracts   What is a Contract?</vt:lpstr>
      <vt:lpstr>Structured Contracts   Mini-Case 7: Bose 301SE</vt:lpstr>
      <vt:lpstr>Structured contracts at Bose mini-case:  The supplier’s perspective</vt:lpstr>
      <vt:lpstr>Structured contracts at Bose mini-case:  The buyer’s perspective</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Strategic Sourcing Tools: (3) Multi-Sourcing  </vt:lpstr>
      <vt:lpstr>Strategic Sourcing   Guidelines towards world-class performance</vt:lpstr>
      <vt:lpstr>Strategic Sourcing:   Learning points</vt:lpstr>
      <vt:lpstr> Supplier Economics</vt:lpstr>
      <vt:lpstr>Slide 31</vt:lpstr>
      <vt:lpstr>Slide 32</vt:lpstr>
      <vt:lpstr>Slide 33</vt:lpstr>
      <vt:lpstr>Slide 34</vt:lpstr>
      <vt:lpstr>Slide 35</vt:lpstr>
      <vt:lpstr>Slide 36</vt:lpstr>
      <vt:lpstr>Hallmarks OF World-class Purchasing Organizations</vt:lpstr>
      <vt:lpstr>World Class Purchasing – Allied Signal Case Example</vt:lpstr>
      <vt:lpstr>Significant EBIT Lift can be Achieved Through Indirect Spend Categories</vt:lpstr>
      <vt:lpstr>Strategic Sourcing: Tools of the Trade</vt:lpstr>
      <vt:lpstr>Slide 41</vt:lpstr>
      <vt:lpstr>Slide 42</vt:lpstr>
      <vt:lpstr> Total Cost of Ownership </vt:lpstr>
      <vt:lpstr>Total Cost of Ownership (TCO) Considers All Cost Components</vt:lpstr>
      <vt:lpstr>Case 1 – Cooling Systems TCO Estimate</vt:lpstr>
      <vt:lpstr>Strategic Sourcing: Supplier Economics</vt:lpstr>
      <vt:lpstr>Slide 47</vt:lpstr>
      <vt:lpstr>Slide 48</vt:lpstr>
      <vt:lpstr>Introduction to Diagnosing a Strategic Sourcing Opportunity: “Sizing the Prize</vt:lpstr>
      <vt:lpstr>Slide 50</vt:lpstr>
      <vt:lpstr>Slide 51</vt:lpstr>
      <vt:lpstr>Slide 52</vt:lpstr>
      <vt:lpstr>Slide 53</vt:lpstr>
      <vt:lpstr>Slide 54</vt:lpstr>
      <vt:lpstr>Slide 55</vt:lpstr>
      <vt:lpstr>Estimating the Savings Opportunity requires a Triangulation of different Approaches</vt:lpstr>
      <vt:lpstr>GenPower</vt:lpstr>
      <vt:lpstr>CASTINGS INDUSTRY OUTSIDE-IN COST STRUCTURE </vt:lpstr>
      <vt:lpstr>SOURCING TEAM Process</vt:lpstr>
      <vt:lpstr>CASTINGS SUPPLIER WORKSHOP TCO EXAMPLE</vt:lpstr>
      <vt:lpstr>CASTINGS SUPPLIER-VISIT BASED ECONOMICS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424</cp:revision>
  <cp:lastPrinted>1998-09-23T22:10:47Z</cp:lastPrinted>
  <dcterms:created xsi:type="dcterms:W3CDTF">1998-09-22T23:11:58Z</dcterms:created>
  <dcterms:modified xsi:type="dcterms:W3CDTF">2012-02-24T21:29:59Z</dcterms:modified>
</cp:coreProperties>
</file>