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Default Extension="ppt" ContentType="application/vnd.ms-powerpoint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docProps/custom.xml" ContentType="application/vnd.openxmlformats-officedocument.custom-properties+xml"/>
  <Override PartName="/ppt/charts/chart3.xml" ContentType="application/vnd.openxmlformats-officedocument.drawingml.char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Layouts/slideLayout38.xml" ContentType="application/vnd.openxmlformats-officedocument.presentationml.slideLayout+xml"/>
  <Override PartName="/ppt/theme/theme4.xml" ContentType="application/vnd.openxmlformats-officedocument.them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slideLayouts/slideLayout34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5" r:id="rId1"/>
    <p:sldMasterId id="2147484733" r:id="rId2"/>
  </p:sldMasterIdLst>
  <p:notesMasterIdLst>
    <p:notesMasterId r:id="rId27"/>
  </p:notesMasterIdLst>
  <p:handoutMasterIdLst>
    <p:handoutMasterId r:id="rId28"/>
  </p:handoutMasterIdLst>
  <p:sldIdLst>
    <p:sldId id="256" r:id="rId3"/>
    <p:sldId id="370" r:id="rId4"/>
    <p:sldId id="338" r:id="rId5"/>
    <p:sldId id="339" r:id="rId6"/>
    <p:sldId id="327" r:id="rId7"/>
    <p:sldId id="335" r:id="rId8"/>
    <p:sldId id="336" r:id="rId9"/>
    <p:sldId id="334" r:id="rId10"/>
    <p:sldId id="372" r:id="rId11"/>
    <p:sldId id="332" r:id="rId12"/>
    <p:sldId id="340" r:id="rId13"/>
    <p:sldId id="341" r:id="rId14"/>
    <p:sldId id="366" r:id="rId15"/>
    <p:sldId id="344" r:id="rId16"/>
    <p:sldId id="368" r:id="rId17"/>
    <p:sldId id="367" r:id="rId18"/>
    <p:sldId id="369" r:id="rId19"/>
    <p:sldId id="352" r:id="rId20"/>
    <p:sldId id="357" r:id="rId21"/>
    <p:sldId id="360" r:id="rId22"/>
    <p:sldId id="362" r:id="rId23"/>
    <p:sldId id="371" r:id="rId24"/>
    <p:sldId id="326" r:id="rId25"/>
    <p:sldId id="337" r:id="rId26"/>
  </p:sldIdLst>
  <p:sldSz cx="9144000" cy="6858000" type="letter"/>
  <p:notesSz cx="9296400" cy="6858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1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1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1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1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1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1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1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1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1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99CC"/>
    <a:srgbClr val="FFFFFF"/>
    <a:srgbClr val="FF9900"/>
    <a:srgbClr val="003399"/>
    <a:srgbClr val="009999"/>
    <a:srgbClr val="80CCCC"/>
    <a:srgbClr val="80A3CC"/>
    <a:srgbClr val="4066B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82" autoAdjust="0"/>
    <p:restoredTop sz="99471" autoAdjust="0"/>
  </p:normalViewPr>
  <p:slideViewPr>
    <p:cSldViewPr snapToGrid="0">
      <p:cViewPr varScale="1">
        <p:scale>
          <a:sx n="73" d="100"/>
          <a:sy n="73" d="100"/>
        </p:scale>
        <p:origin x="-35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oleObject" Target="file:///C:\Users\ajhaveri.US\Documents\1%20Deloitte\MOEN\Sourcing%20Stream\Country%20Profile%20Raw%20Data\Country%20Scoring%20Model%20July%2030%202008%20Draft.xlsx" TargetMode="External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nnicholson\Desktop\Hollister%20negotiation\Data%20-%20Working\Should-cost%20models\v8\Saranex%20Should%20Cost_v8%204-0%25%20RM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ndblack\Desktop\PRISM_Savings%20Forecast%20Fees_092711_v8_waterfall_v1.4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3.4381176968280029E-3"/>
          <c:y val="2.6325274007342812E-3"/>
          <c:w val="0.99550062761564151"/>
          <c:h val="0.99441025723940568"/>
        </c:manualLayout>
      </c:layout>
      <c:bubbleChart>
        <c:ser>
          <c:idx val="1"/>
          <c:order val="0"/>
          <c:tx>
            <c:strRef>
              <c:f>'2x2 Chart'!$D$1</c:f>
              <c:strCache>
                <c:ptCount val="1"/>
                <c:pt idx="0">
                  <c:v>Argentina </c:v>
                </c:pt>
              </c:strCache>
            </c:strRef>
          </c:tx>
          <c:spPr>
            <a:solidFill>
              <a:srgbClr val="003399"/>
            </a:solidFill>
          </c:spPr>
          <c:dLbls>
            <c:dLbl>
              <c:idx val="0"/>
              <c:layout>
                <c:manualLayout>
                  <c:x val="9.7608604559720705E-3"/>
                  <c:y val="0"/>
                </c:manualLayout>
              </c:layout>
              <c:dLblPos val="l"/>
              <c:showSerName val="1"/>
            </c:dLbl>
            <c:dLblPos val="l"/>
            <c:showSerName val="1"/>
          </c:dLbls>
          <c:xVal>
            <c:numRef>
              <c:f>'2x2 Chart'!$D$2</c:f>
              <c:numCache>
                <c:formatCode>0.00</c:formatCode>
                <c:ptCount val="1"/>
                <c:pt idx="0">
                  <c:v>2.601666666666667</c:v>
                </c:pt>
              </c:numCache>
            </c:numRef>
          </c:xVal>
          <c:yVal>
            <c:numRef>
              <c:f>'2x2 Chart'!$D$3</c:f>
              <c:numCache>
                <c:formatCode>#,##0.00</c:formatCode>
                <c:ptCount val="1"/>
                <c:pt idx="0">
                  <c:v>2.3559999999999977</c:v>
                </c:pt>
              </c:numCache>
            </c:numRef>
          </c:yVal>
          <c:bubbleSize>
            <c:numRef>
              <c:f>'2x2 Chart'!$D$4</c:f>
              <c:numCache>
                <c:formatCode>#,##0</c:formatCode>
                <c:ptCount val="1"/>
                <c:pt idx="0">
                  <c:v>1</c:v>
                </c:pt>
              </c:numCache>
            </c:numRef>
          </c:bubbleSize>
        </c:ser>
        <c:ser>
          <c:idx val="2"/>
          <c:order val="1"/>
          <c:tx>
            <c:strRef>
              <c:f>'2x2 Chart'!$E$1</c:f>
              <c:strCache>
                <c:ptCount val="1"/>
                <c:pt idx="0">
                  <c:v>Brazil</c:v>
                </c:pt>
              </c:strCache>
            </c:strRef>
          </c:tx>
          <c:spPr>
            <a:solidFill>
              <a:srgbClr val="003399"/>
            </a:solidFill>
          </c:spPr>
          <c:dLbls>
            <c:dLbl>
              <c:idx val="0"/>
              <c:layout>
                <c:manualLayout>
                  <c:x val="3.4003656062390176E-3"/>
                  <c:y val="0.13809385625054788"/>
                </c:manualLayout>
              </c:layout>
              <c:dLblPos val="t"/>
              <c:showSerName val="1"/>
            </c:dLbl>
            <c:dLblPos val="t"/>
            <c:showSerName val="1"/>
          </c:dLbls>
          <c:xVal>
            <c:numRef>
              <c:f>'2x2 Chart'!$E$2</c:f>
              <c:numCache>
                <c:formatCode>0.00</c:formatCode>
                <c:ptCount val="1"/>
                <c:pt idx="0">
                  <c:v>3.0730000000000004</c:v>
                </c:pt>
              </c:numCache>
            </c:numRef>
          </c:xVal>
          <c:yVal>
            <c:numRef>
              <c:f>'2x2 Chart'!$E$3</c:f>
              <c:numCache>
                <c:formatCode>#,##0.00</c:formatCode>
                <c:ptCount val="1"/>
                <c:pt idx="0">
                  <c:v>2.8040000000000003</c:v>
                </c:pt>
              </c:numCache>
            </c:numRef>
          </c:yVal>
          <c:bubbleSize>
            <c:numRef>
              <c:f>'2x2 Chart'!$E$4</c:f>
              <c:numCache>
                <c:formatCode>#,##0</c:formatCode>
                <c:ptCount val="1"/>
                <c:pt idx="0">
                  <c:v>1</c:v>
                </c:pt>
              </c:numCache>
            </c:numRef>
          </c:bubbleSize>
        </c:ser>
        <c:ser>
          <c:idx val="4"/>
          <c:order val="2"/>
          <c:tx>
            <c:strRef>
              <c:f>'2x2 Chart'!$G$1</c:f>
              <c:strCache>
                <c:ptCount val="1"/>
                <c:pt idx="0">
                  <c:v>Chile </c:v>
                </c:pt>
              </c:strCache>
            </c:strRef>
          </c:tx>
          <c:dPt>
            <c:idx val="0"/>
            <c:spPr>
              <a:solidFill>
                <a:srgbClr val="003399"/>
              </a:solidFill>
            </c:spPr>
          </c:dPt>
          <c:dLbls>
            <c:showSerName val="1"/>
          </c:dLbls>
          <c:xVal>
            <c:numRef>
              <c:f>'2x2 Chart'!$G$2</c:f>
              <c:numCache>
                <c:formatCode>0.00</c:formatCode>
                <c:ptCount val="1"/>
                <c:pt idx="0">
                  <c:v>3.6023333333333332</c:v>
                </c:pt>
              </c:numCache>
            </c:numRef>
          </c:xVal>
          <c:yVal>
            <c:numRef>
              <c:f>'2x2 Chart'!$G$3</c:f>
              <c:numCache>
                <c:formatCode>#,##0.00</c:formatCode>
                <c:ptCount val="1"/>
                <c:pt idx="0">
                  <c:v>2.8400000000000003</c:v>
                </c:pt>
              </c:numCache>
            </c:numRef>
          </c:yVal>
          <c:bubbleSize>
            <c:numRef>
              <c:f>'2x2 Chart'!$G$4</c:f>
              <c:numCache>
                <c:formatCode>#,##0</c:formatCode>
                <c:ptCount val="1"/>
                <c:pt idx="0">
                  <c:v>1</c:v>
                </c:pt>
              </c:numCache>
            </c:numRef>
          </c:bubbleSize>
        </c:ser>
        <c:ser>
          <c:idx val="6"/>
          <c:order val="3"/>
          <c:tx>
            <c:strRef>
              <c:f>'2x2 Chart'!$I$1</c:f>
              <c:strCache>
                <c:ptCount val="1"/>
                <c:pt idx="0">
                  <c:v>Colombia</c:v>
                </c:pt>
              </c:strCache>
            </c:strRef>
          </c:tx>
          <c:spPr>
            <a:solidFill>
              <a:srgbClr val="003399"/>
            </a:solidFill>
          </c:spPr>
          <c:dLbls>
            <c:dLblPos val="l"/>
            <c:showSerName val="1"/>
          </c:dLbls>
          <c:xVal>
            <c:numRef>
              <c:f>'2x2 Chart'!$I$2</c:f>
              <c:numCache>
                <c:formatCode>0.00</c:formatCode>
                <c:ptCount val="1"/>
                <c:pt idx="0">
                  <c:v>2.4919999999999987</c:v>
                </c:pt>
              </c:numCache>
            </c:numRef>
          </c:xVal>
          <c:yVal>
            <c:numRef>
              <c:f>'2x2 Chart'!$I$3</c:f>
              <c:numCache>
                <c:formatCode>#,##0.00</c:formatCode>
                <c:ptCount val="1"/>
                <c:pt idx="0">
                  <c:v>2.6640000000000001</c:v>
                </c:pt>
              </c:numCache>
            </c:numRef>
          </c:yVal>
          <c:bubbleSize>
            <c:numRef>
              <c:f>'2x2 Chart'!$I$4</c:f>
              <c:numCache>
                <c:formatCode>#,##0</c:formatCode>
                <c:ptCount val="1"/>
                <c:pt idx="0">
                  <c:v>1</c:v>
                </c:pt>
              </c:numCache>
            </c:numRef>
          </c:bubbleSize>
        </c:ser>
        <c:ser>
          <c:idx val="7"/>
          <c:order val="4"/>
          <c:tx>
            <c:strRef>
              <c:f>'2x2 Chart'!$J$1</c:f>
              <c:strCache>
                <c:ptCount val="1"/>
                <c:pt idx="0">
                  <c:v>Czech Rep.</c:v>
                </c:pt>
              </c:strCache>
            </c:strRef>
          </c:tx>
          <c:spPr>
            <a:solidFill>
              <a:srgbClr val="80CCCC"/>
            </a:solidFill>
          </c:spPr>
          <c:dLbls>
            <c:dLblPos val="t"/>
            <c:showSerName val="1"/>
          </c:dLbls>
          <c:xVal>
            <c:numRef>
              <c:f>'2x2 Chart'!$J$2</c:f>
              <c:numCache>
                <c:formatCode>0.00</c:formatCode>
                <c:ptCount val="1"/>
                <c:pt idx="0">
                  <c:v>3.4336666666666669</c:v>
                </c:pt>
              </c:numCache>
            </c:numRef>
          </c:xVal>
          <c:yVal>
            <c:numRef>
              <c:f>'2x2 Chart'!$J$3</c:f>
              <c:numCache>
                <c:formatCode>#,##0.00</c:formatCode>
                <c:ptCount val="1"/>
                <c:pt idx="0">
                  <c:v>3.1119999999999997</c:v>
                </c:pt>
              </c:numCache>
            </c:numRef>
          </c:yVal>
          <c:bubbleSize>
            <c:numRef>
              <c:f>'2x2 Chart'!$J$4</c:f>
              <c:numCache>
                <c:formatCode>#,##0</c:formatCode>
                <c:ptCount val="1"/>
                <c:pt idx="0">
                  <c:v>1</c:v>
                </c:pt>
              </c:numCache>
            </c:numRef>
          </c:bubbleSize>
        </c:ser>
        <c:ser>
          <c:idx val="8"/>
          <c:order val="5"/>
          <c:tx>
            <c:strRef>
              <c:f>'2x2 Chart'!$K$1</c:f>
              <c:strCache>
                <c:ptCount val="1"/>
                <c:pt idx="0">
                  <c:v>Hungary</c:v>
                </c:pt>
              </c:strCache>
            </c:strRef>
          </c:tx>
          <c:dPt>
            <c:idx val="0"/>
            <c:spPr>
              <a:solidFill>
                <a:srgbClr val="80CCCC"/>
              </a:solidFill>
            </c:spPr>
          </c:dPt>
          <c:dLbls>
            <c:dLbl>
              <c:idx val="0"/>
              <c:layout>
                <c:manualLayout>
                  <c:x val="1.3601462424956023E-2"/>
                  <c:y val="-3.4523690594553402E-2"/>
                </c:manualLayout>
              </c:layout>
              <c:dLblPos val="l"/>
              <c:showSerName val="1"/>
            </c:dLbl>
            <c:dLblPos val="l"/>
            <c:showSerName val="1"/>
          </c:dLbls>
          <c:xVal>
            <c:numRef>
              <c:f>'2x2 Chart'!$K$2</c:f>
              <c:numCache>
                <c:formatCode>0.00</c:formatCode>
                <c:ptCount val="1"/>
                <c:pt idx="0">
                  <c:v>3.3280000000000003</c:v>
                </c:pt>
              </c:numCache>
            </c:numRef>
          </c:xVal>
          <c:yVal>
            <c:numRef>
              <c:f>'2x2 Chart'!$K$3</c:f>
              <c:numCache>
                <c:formatCode>#,##0.00</c:formatCode>
                <c:ptCount val="1"/>
                <c:pt idx="0">
                  <c:v>3.0959999999999988</c:v>
                </c:pt>
              </c:numCache>
            </c:numRef>
          </c:yVal>
          <c:bubbleSize>
            <c:numRef>
              <c:f>'2x2 Chart'!$K$4</c:f>
              <c:numCache>
                <c:formatCode>#,##0</c:formatCode>
                <c:ptCount val="1"/>
                <c:pt idx="0">
                  <c:v>1</c:v>
                </c:pt>
              </c:numCache>
            </c:numRef>
          </c:bubbleSize>
        </c:ser>
        <c:ser>
          <c:idx val="9"/>
          <c:order val="6"/>
          <c:tx>
            <c:strRef>
              <c:f>'2x2 Chart'!$L$1</c:f>
              <c:strCache>
                <c:ptCount val="1"/>
                <c:pt idx="0">
                  <c:v>India</c:v>
                </c:pt>
              </c:strCache>
            </c:strRef>
          </c:tx>
          <c:spPr>
            <a:solidFill>
              <a:srgbClr val="CC3300"/>
            </a:solidFill>
          </c:spPr>
          <c:dLbls>
            <c:showSerName val="1"/>
          </c:dLbls>
          <c:xVal>
            <c:numRef>
              <c:f>'2x2 Chart'!$L$2</c:f>
              <c:numCache>
                <c:formatCode>0.00</c:formatCode>
                <c:ptCount val="1"/>
                <c:pt idx="0">
                  <c:v>2.9046666666666665</c:v>
                </c:pt>
              </c:numCache>
            </c:numRef>
          </c:xVal>
          <c:yVal>
            <c:numRef>
              <c:f>'2x2 Chart'!$L$3</c:f>
              <c:numCache>
                <c:formatCode>#,##0.00</c:formatCode>
                <c:ptCount val="1"/>
                <c:pt idx="0">
                  <c:v>3.1480000000000006</c:v>
                </c:pt>
              </c:numCache>
            </c:numRef>
          </c:yVal>
          <c:bubbleSize>
            <c:numRef>
              <c:f>'2x2 Chart'!$L$4</c:f>
              <c:numCache>
                <c:formatCode>#,##0</c:formatCode>
                <c:ptCount val="1"/>
                <c:pt idx="0">
                  <c:v>1</c:v>
                </c:pt>
              </c:numCache>
            </c:numRef>
          </c:bubbleSize>
        </c:ser>
        <c:ser>
          <c:idx val="10"/>
          <c:order val="7"/>
          <c:tx>
            <c:strRef>
              <c:f>'2x2 Chart'!$M$1</c:f>
              <c:strCache>
                <c:ptCount val="1"/>
                <c:pt idx="0">
                  <c:v>Indonesia</c:v>
                </c:pt>
              </c:strCache>
            </c:strRef>
          </c:tx>
          <c:spPr>
            <a:solidFill>
              <a:srgbClr val="CC3300"/>
            </a:solidFill>
          </c:spPr>
          <c:dLbls>
            <c:dLbl>
              <c:idx val="0"/>
              <c:layout/>
              <c:dLblPos val="t"/>
              <c:showSerName val="1"/>
            </c:dLbl>
            <c:dLblPos val="l"/>
            <c:showSerName val="1"/>
          </c:dLbls>
          <c:xVal>
            <c:numRef>
              <c:f>'2x2 Chart'!$M$2</c:f>
              <c:numCache>
                <c:formatCode>0.00</c:formatCode>
                <c:ptCount val="1"/>
                <c:pt idx="0">
                  <c:v>2.4963333333333333</c:v>
                </c:pt>
              </c:numCache>
            </c:numRef>
          </c:xVal>
          <c:yVal>
            <c:numRef>
              <c:f>'2x2 Chart'!$M$3</c:f>
              <c:numCache>
                <c:formatCode>#,##0.00</c:formatCode>
                <c:ptCount val="1"/>
                <c:pt idx="0">
                  <c:v>2.7559999999999998</c:v>
                </c:pt>
              </c:numCache>
            </c:numRef>
          </c:yVal>
          <c:bubbleSize>
            <c:numRef>
              <c:f>'2x2 Chart'!$M$4</c:f>
              <c:numCache>
                <c:formatCode>#,##0</c:formatCode>
                <c:ptCount val="1"/>
                <c:pt idx="0">
                  <c:v>1</c:v>
                </c:pt>
              </c:numCache>
            </c:numRef>
          </c:bubbleSize>
        </c:ser>
        <c:ser>
          <c:idx val="11"/>
          <c:order val="8"/>
          <c:tx>
            <c:strRef>
              <c:f>'2x2 Chart'!$N$1</c:f>
              <c:strCache>
                <c:ptCount val="1"/>
                <c:pt idx="0">
                  <c:v>Israel</c:v>
                </c:pt>
              </c:strCache>
            </c:strRef>
          </c:tx>
          <c:spPr>
            <a:solidFill>
              <a:srgbClr val="80CCCC"/>
            </a:solidFill>
          </c:spPr>
          <c:dLbls>
            <c:dLbl>
              <c:idx val="0"/>
              <c:layout>
                <c:manualLayout>
                  <c:x val="-0.12493901383644242"/>
                  <c:y val="2.4640657084188916E-2"/>
                </c:manualLayout>
              </c:layout>
              <c:showSerName val="1"/>
            </c:dLbl>
            <c:showSerName val="1"/>
          </c:dLbls>
          <c:xVal>
            <c:numRef>
              <c:f>'2x2 Chart'!$N$2</c:f>
              <c:numCache>
                <c:formatCode>0.00</c:formatCode>
                <c:ptCount val="1"/>
                <c:pt idx="0">
                  <c:v>3.5316666666666663</c:v>
                </c:pt>
              </c:numCache>
            </c:numRef>
          </c:xVal>
          <c:yVal>
            <c:numRef>
              <c:f>'2x2 Chart'!$N$3</c:f>
              <c:numCache>
                <c:formatCode>#,##0.00</c:formatCode>
                <c:ptCount val="1"/>
                <c:pt idx="0">
                  <c:v>2.8759999999999977</c:v>
                </c:pt>
              </c:numCache>
            </c:numRef>
          </c:yVal>
          <c:bubbleSize>
            <c:numRef>
              <c:f>'2x2 Chart'!$N$4</c:f>
              <c:numCache>
                <c:formatCode>#,##0</c:formatCode>
                <c:ptCount val="1"/>
                <c:pt idx="0">
                  <c:v>1</c:v>
                </c:pt>
              </c:numCache>
            </c:numRef>
          </c:bubbleSize>
        </c:ser>
        <c:ser>
          <c:idx val="12"/>
          <c:order val="9"/>
          <c:tx>
            <c:strRef>
              <c:f>'2x2 Chart'!$O$1</c:f>
              <c:strCache>
                <c:ptCount val="1"/>
                <c:pt idx="0">
                  <c:v>Korea</c:v>
                </c:pt>
              </c:strCache>
            </c:strRef>
          </c:tx>
          <c:spPr>
            <a:solidFill>
              <a:srgbClr val="009999"/>
            </a:solidFill>
          </c:spPr>
          <c:dPt>
            <c:idx val="0"/>
            <c:spPr>
              <a:solidFill>
                <a:srgbClr val="CC3300"/>
              </a:solidFill>
            </c:spPr>
          </c:dPt>
          <c:dLbls>
            <c:showSerName val="1"/>
          </c:dLbls>
          <c:xVal>
            <c:numRef>
              <c:f>'2x2 Chart'!$O$2</c:f>
              <c:numCache>
                <c:formatCode>0.00</c:formatCode>
                <c:ptCount val="1"/>
                <c:pt idx="0">
                  <c:v>3.5863333333333332</c:v>
                </c:pt>
              </c:numCache>
            </c:numRef>
          </c:xVal>
          <c:yVal>
            <c:numRef>
              <c:f>'2x2 Chart'!$O$3</c:f>
              <c:numCache>
                <c:formatCode>#,##0.00</c:formatCode>
                <c:ptCount val="1"/>
                <c:pt idx="0">
                  <c:v>3.0620000000000003</c:v>
                </c:pt>
              </c:numCache>
            </c:numRef>
          </c:yVal>
          <c:bubbleSize>
            <c:numRef>
              <c:f>'2x2 Chart'!$O$4</c:f>
              <c:numCache>
                <c:formatCode>#,##0</c:formatCode>
                <c:ptCount val="1"/>
                <c:pt idx="0">
                  <c:v>1</c:v>
                </c:pt>
              </c:numCache>
            </c:numRef>
          </c:bubbleSize>
        </c:ser>
        <c:ser>
          <c:idx val="13"/>
          <c:order val="10"/>
          <c:tx>
            <c:strRef>
              <c:f>'2x2 Chart'!$P$1</c:f>
              <c:strCache>
                <c:ptCount val="1"/>
                <c:pt idx="0">
                  <c:v>Malaysia</c:v>
                </c:pt>
              </c:strCache>
            </c:strRef>
          </c:tx>
          <c:spPr>
            <a:solidFill>
              <a:srgbClr val="CC3300"/>
            </a:solidFill>
          </c:spPr>
          <c:dLbls>
            <c:dLblPos val="t"/>
            <c:showSerName val="1"/>
          </c:dLbls>
          <c:xVal>
            <c:numRef>
              <c:f>'2x2 Chart'!$P$2</c:f>
              <c:numCache>
                <c:formatCode>0.00</c:formatCode>
                <c:ptCount val="1"/>
                <c:pt idx="0">
                  <c:v>3.5323333333333338</c:v>
                </c:pt>
              </c:numCache>
            </c:numRef>
          </c:xVal>
          <c:yVal>
            <c:numRef>
              <c:f>'2x2 Chart'!$P$3</c:f>
              <c:numCache>
                <c:formatCode>#,##0.00</c:formatCode>
                <c:ptCount val="1"/>
                <c:pt idx="0">
                  <c:v>3.3679999999999999</c:v>
                </c:pt>
              </c:numCache>
            </c:numRef>
          </c:yVal>
          <c:bubbleSize>
            <c:numRef>
              <c:f>'2x2 Chart'!$P$4</c:f>
              <c:numCache>
                <c:formatCode>#,##0</c:formatCode>
                <c:ptCount val="1"/>
                <c:pt idx="0">
                  <c:v>1</c:v>
                </c:pt>
              </c:numCache>
            </c:numRef>
          </c:bubbleSize>
        </c:ser>
        <c:ser>
          <c:idx val="14"/>
          <c:order val="11"/>
          <c:tx>
            <c:strRef>
              <c:f>'2x2 Chart'!$Q$1</c:f>
              <c:strCache>
                <c:ptCount val="1"/>
                <c:pt idx="0">
                  <c:v>Mexico</c:v>
                </c:pt>
              </c:strCache>
            </c:strRef>
          </c:tx>
          <c:spPr>
            <a:solidFill>
              <a:srgbClr val="003399"/>
            </a:solidFill>
          </c:spPr>
          <c:dLbls>
            <c:showSerName val="1"/>
          </c:dLbls>
          <c:xVal>
            <c:numRef>
              <c:f>'2x2 Chart'!$Q$2</c:f>
              <c:numCache>
                <c:formatCode>0.00</c:formatCode>
                <c:ptCount val="1"/>
                <c:pt idx="0">
                  <c:v>2.6440000000000001</c:v>
                </c:pt>
              </c:numCache>
            </c:numRef>
          </c:xVal>
          <c:yVal>
            <c:numRef>
              <c:f>'2x2 Chart'!$Q$3</c:f>
              <c:numCache>
                <c:formatCode>#,##0.00</c:formatCode>
                <c:ptCount val="1"/>
                <c:pt idx="0">
                  <c:v>3.1480000000000001</c:v>
                </c:pt>
              </c:numCache>
            </c:numRef>
          </c:yVal>
          <c:bubbleSize>
            <c:numRef>
              <c:f>'2x2 Chart'!$Q$4</c:f>
              <c:numCache>
                <c:formatCode>#,##0</c:formatCode>
                <c:ptCount val="1"/>
                <c:pt idx="0">
                  <c:v>1</c:v>
                </c:pt>
              </c:numCache>
            </c:numRef>
          </c:bubbleSize>
        </c:ser>
        <c:ser>
          <c:idx val="15"/>
          <c:order val="12"/>
          <c:tx>
            <c:strRef>
              <c:f>'2x2 Chart'!$R$1</c:f>
              <c:strCache>
                <c:ptCount val="1"/>
                <c:pt idx="0">
                  <c:v>Peru</c:v>
                </c:pt>
              </c:strCache>
            </c:strRef>
          </c:tx>
          <c:spPr>
            <a:solidFill>
              <a:srgbClr val="003399"/>
            </a:solidFill>
          </c:spPr>
          <c:dLbls>
            <c:dLbl>
              <c:idx val="0"/>
              <c:layout>
                <c:manualLayout>
                  <c:x val="7.8086883647777274E-3"/>
                  <c:y val="-1.0951403148528388E-2"/>
                </c:manualLayout>
              </c:layout>
              <c:dLblPos val="b"/>
              <c:showSerName val="1"/>
            </c:dLbl>
            <c:dLblPos val="b"/>
            <c:showSerName val="1"/>
          </c:dLbls>
          <c:xVal>
            <c:numRef>
              <c:f>'2x2 Chart'!$R$2</c:f>
              <c:numCache>
                <c:formatCode>0.00</c:formatCode>
                <c:ptCount val="1"/>
                <c:pt idx="0">
                  <c:v>2.6970000000000005</c:v>
                </c:pt>
              </c:numCache>
            </c:numRef>
          </c:xVal>
          <c:yVal>
            <c:numRef>
              <c:f>'2x2 Chart'!$R$3</c:f>
              <c:numCache>
                <c:formatCode>#,##0.00</c:formatCode>
                <c:ptCount val="1"/>
                <c:pt idx="0">
                  <c:v>2.3679999999999999</c:v>
                </c:pt>
              </c:numCache>
            </c:numRef>
          </c:yVal>
          <c:bubbleSize>
            <c:numRef>
              <c:f>'2x2 Chart'!$R$4</c:f>
              <c:numCache>
                <c:formatCode>#,##0</c:formatCode>
                <c:ptCount val="1"/>
                <c:pt idx="0">
                  <c:v>1</c:v>
                </c:pt>
              </c:numCache>
            </c:numRef>
          </c:bubbleSize>
        </c:ser>
        <c:ser>
          <c:idx val="16"/>
          <c:order val="13"/>
          <c:tx>
            <c:strRef>
              <c:f>'2x2 Chart'!$S$1</c:f>
              <c:strCache>
                <c:ptCount val="1"/>
                <c:pt idx="0">
                  <c:v>Philippines</c:v>
                </c:pt>
              </c:strCache>
            </c:strRef>
          </c:tx>
          <c:spPr>
            <a:solidFill>
              <a:srgbClr val="CC3300"/>
            </a:solidFill>
          </c:spPr>
          <c:dLbls>
            <c:dLbl>
              <c:idx val="0"/>
              <c:layout>
                <c:manualLayout>
                  <c:x val="-1.7569548820749729E-2"/>
                  <c:y val="-1.9164955509924711E-2"/>
                </c:manualLayout>
              </c:layout>
              <c:dLblPos val="b"/>
              <c:showSerName val="1"/>
            </c:dLbl>
            <c:dLblPos val="b"/>
            <c:showSerName val="1"/>
          </c:dLbls>
          <c:xVal>
            <c:numRef>
              <c:f>'2x2 Chart'!$S$2</c:f>
              <c:numCache>
                <c:formatCode>0.00</c:formatCode>
                <c:ptCount val="1"/>
                <c:pt idx="0">
                  <c:v>2.5493333333333332</c:v>
                </c:pt>
              </c:numCache>
            </c:numRef>
          </c:xVal>
          <c:yVal>
            <c:numRef>
              <c:f>'2x2 Chart'!$S$3</c:f>
              <c:numCache>
                <c:formatCode>#,##0.00</c:formatCode>
                <c:ptCount val="1"/>
                <c:pt idx="0">
                  <c:v>2.6159999999999997</c:v>
                </c:pt>
              </c:numCache>
            </c:numRef>
          </c:yVal>
          <c:bubbleSize>
            <c:numRef>
              <c:f>'2x2 Chart'!$S$4</c:f>
              <c:numCache>
                <c:formatCode>#,##0</c:formatCode>
                <c:ptCount val="1"/>
                <c:pt idx="0">
                  <c:v>1</c:v>
                </c:pt>
              </c:numCache>
            </c:numRef>
          </c:bubbleSize>
        </c:ser>
        <c:ser>
          <c:idx val="17"/>
          <c:order val="14"/>
          <c:tx>
            <c:strRef>
              <c:f>'2x2 Chart'!$T$1</c:f>
              <c:strCache>
                <c:ptCount val="1"/>
                <c:pt idx="0">
                  <c:v>Poland</c:v>
                </c:pt>
              </c:strCache>
            </c:strRef>
          </c:tx>
          <c:spPr>
            <a:solidFill>
              <a:srgbClr val="80CCCC"/>
            </a:solidFill>
          </c:spPr>
          <c:dLbls>
            <c:showSerName val="1"/>
          </c:dLbls>
          <c:xVal>
            <c:numRef>
              <c:f>'2x2 Chart'!$T$2</c:f>
              <c:numCache>
                <c:formatCode>0.00</c:formatCode>
                <c:ptCount val="1"/>
                <c:pt idx="0">
                  <c:v>3.2350000000000003</c:v>
                </c:pt>
              </c:numCache>
            </c:numRef>
          </c:xVal>
          <c:yVal>
            <c:numRef>
              <c:f>'2x2 Chart'!$T$3</c:f>
              <c:numCache>
                <c:formatCode>#,##0.00</c:formatCode>
                <c:ptCount val="1"/>
                <c:pt idx="0">
                  <c:v>2.7559999999999998</c:v>
                </c:pt>
              </c:numCache>
            </c:numRef>
          </c:yVal>
          <c:bubbleSize>
            <c:numRef>
              <c:f>'2x2 Chart'!$T$4</c:f>
              <c:numCache>
                <c:formatCode>#,##0</c:formatCode>
                <c:ptCount val="1"/>
                <c:pt idx="0">
                  <c:v>1</c:v>
                </c:pt>
              </c:numCache>
            </c:numRef>
          </c:bubbleSize>
        </c:ser>
        <c:ser>
          <c:idx val="18"/>
          <c:order val="15"/>
          <c:tx>
            <c:strRef>
              <c:f>'2x2 Chart'!$U$1</c:f>
              <c:strCache>
                <c:ptCount val="1"/>
                <c:pt idx="0">
                  <c:v>Romania</c:v>
                </c:pt>
              </c:strCache>
            </c:strRef>
          </c:tx>
          <c:spPr>
            <a:solidFill>
              <a:srgbClr val="80CCCC"/>
            </a:solidFill>
          </c:spPr>
          <c:dLbls>
            <c:dLbl>
              <c:idx val="0"/>
              <c:layout>
                <c:manualLayout>
                  <c:x val="-1.1713032547166501E-2"/>
                  <c:y val="0"/>
                </c:manualLayout>
              </c:layout>
              <c:showSerName val="1"/>
            </c:dLbl>
            <c:showSerName val="1"/>
          </c:dLbls>
          <c:trendline>
            <c:trendlineType val="linear"/>
          </c:trendline>
          <c:xVal>
            <c:numRef>
              <c:f>'2x2 Chart'!$U$2</c:f>
              <c:numCache>
                <c:formatCode>0.00</c:formatCode>
                <c:ptCount val="1"/>
                <c:pt idx="0">
                  <c:v>2.7153333333333336</c:v>
                </c:pt>
              </c:numCache>
            </c:numRef>
          </c:xVal>
          <c:yVal>
            <c:numRef>
              <c:f>'2x2 Chart'!$U$3</c:f>
              <c:numCache>
                <c:formatCode>#,##0.00</c:formatCode>
                <c:ptCount val="1"/>
                <c:pt idx="0">
                  <c:v>2.6559999999999997</c:v>
                </c:pt>
              </c:numCache>
            </c:numRef>
          </c:yVal>
          <c:bubbleSize>
            <c:numRef>
              <c:f>'2x2 Chart'!$U$4</c:f>
              <c:numCache>
                <c:formatCode>#,##0</c:formatCode>
                <c:ptCount val="1"/>
                <c:pt idx="0">
                  <c:v>1</c:v>
                </c:pt>
              </c:numCache>
            </c:numRef>
          </c:bubbleSize>
        </c:ser>
        <c:ser>
          <c:idx val="19"/>
          <c:order val="16"/>
          <c:tx>
            <c:strRef>
              <c:f>'2x2 Chart'!$V$1</c:f>
              <c:strCache>
                <c:ptCount val="1"/>
                <c:pt idx="0">
                  <c:v>Russia</c:v>
                </c:pt>
              </c:strCache>
            </c:strRef>
          </c:tx>
          <c:spPr>
            <a:solidFill>
              <a:srgbClr val="80CCCC"/>
            </a:solidFill>
          </c:spPr>
          <c:dLbls>
            <c:dLbl>
              <c:idx val="0"/>
              <c:layout>
                <c:manualLayout>
                  <c:x val="-5.1005484093585032E-2"/>
                  <c:y val="-3.1646508724084178E-2"/>
                </c:manualLayout>
              </c:layout>
              <c:dLblPos val="b"/>
              <c:showSerName val="1"/>
            </c:dLbl>
            <c:dLblPos val="b"/>
            <c:showSerName val="1"/>
          </c:dLbls>
          <c:xVal>
            <c:numRef>
              <c:f>'2x2 Chart'!$V$2</c:f>
              <c:numCache>
                <c:formatCode>0.00</c:formatCode>
                <c:ptCount val="1"/>
                <c:pt idx="0">
                  <c:v>3.0066666666666668</c:v>
                </c:pt>
              </c:numCache>
            </c:numRef>
          </c:xVal>
          <c:yVal>
            <c:numRef>
              <c:f>'2x2 Chart'!$V$3</c:f>
              <c:numCache>
                <c:formatCode>#,##0.00</c:formatCode>
                <c:ptCount val="1"/>
                <c:pt idx="0">
                  <c:v>2.8659999999999997</c:v>
                </c:pt>
              </c:numCache>
            </c:numRef>
          </c:yVal>
          <c:bubbleSize>
            <c:numRef>
              <c:f>'2x2 Chart'!$V$4</c:f>
              <c:numCache>
                <c:formatCode>#,##0</c:formatCode>
                <c:ptCount val="1"/>
                <c:pt idx="0">
                  <c:v>1</c:v>
                </c:pt>
              </c:numCache>
            </c:numRef>
          </c:bubbleSize>
        </c:ser>
        <c:ser>
          <c:idx val="20"/>
          <c:order val="17"/>
          <c:tx>
            <c:strRef>
              <c:f>'2x2 Chart'!$W$1</c:f>
              <c:strCache>
                <c:ptCount val="1"/>
                <c:pt idx="0">
                  <c:v>Slovenia</c:v>
                </c:pt>
              </c:strCache>
            </c:strRef>
          </c:tx>
          <c:spPr>
            <a:solidFill>
              <a:srgbClr val="80CCCC"/>
            </a:solidFill>
          </c:spPr>
          <c:dLbls>
            <c:dLbl>
              <c:idx val="0"/>
              <c:layout>
                <c:manualLayout>
                  <c:x val="-1.1901279621836722E-2"/>
                  <c:y val="3.1646508724084178E-2"/>
                </c:manualLayout>
              </c:layout>
              <c:dLblPos val="r"/>
              <c:showSerName val="1"/>
            </c:dLbl>
            <c:dLblPos val="r"/>
            <c:showSerName val="1"/>
          </c:dLbls>
          <c:xVal>
            <c:numRef>
              <c:f>'2x2 Chart'!$W$2</c:f>
              <c:numCache>
                <c:formatCode>0.00</c:formatCode>
                <c:ptCount val="1"/>
                <c:pt idx="0">
                  <c:v>3.194</c:v>
                </c:pt>
              </c:numCache>
            </c:numRef>
          </c:xVal>
          <c:yVal>
            <c:numRef>
              <c:f>'2x2 Chart'!$W$3</c:f>
              <c:numCache>
                <c:formatCode>#,##0.00</c:formatCode>
                <c:ptCount val="1"/>
                <c:pt idx="0">
                  <c:v>2.984</c:v>
                </c:pt>
              </c:numCache>
            </c:numRef>
          </c:yVal>
          <c:bubbleSize>
            <c:numRef>
              <c:f>'2x2 Chart'!$W$4</c:f>
              <c:numCache>
                <c:formatCode>#,##0</c:formatCode>
                <c:ptCount val="1"/>
                <c:pt idx="0">
                  <c:v>1</c:v>
                </c:pt>
              </c:numCache>
            </c:numRef>
          </c:bubbleSize>
        </c:ser>
        <c:ser>
          <c:idx val="21"/>
          <c:order val="18"/>
          <c:tx>
            <c:strRef>
              <c:f>'2x2 Chart'!$X$1</c:f>
              <c:strCache>
                <c:ptCount val="1"/>
                <c:pt idx="0">
                  <c:v>South Africa</c:v>
                </c:pt>
              </c:strCache>
            </c:strRef>
          </c:tx>
          <c:spPr>
            <a:solidFill>
              <a:srgbClr val="CC3300"/>
            </a:solidFill>
          </c:spPr>
          <c:dLbls>
            <c:dLbl>
              <c:idx val="0"/>
              <c:layout>
                <c:manualLayout>
                  <c:x val="-9.7608604559720272E-3"/>
                  <c:y val="2.190280629705681E-2"/>
                </c:manualLayout>
              </c:layout>
              <c:dLblPos val="r"/>
              <c:showSerName val="1"/>
            </c:dLbl>
            <c:dLblPos val="r"/>
            <c:showSerName val="1"/>
          </c:dLbls>
          <c:xVal>
            <c:numRef>
              <c:f>'2x2 Chart'!$X$2</c:f>
              <c:numCache>
                <c:formatCode>0.00</c:formatCode>
                <c:ptCount val="1"/>
                <c:pt idx="0">
                  <c:v>2.6556666666666668</c:v>
                </c:pt>
              </c:numCache>
            </c:numRef>
          </c:xVal>
          <c:yVal>
            <c:numRef>
              <c:f>'2x2 Chart'!$X$3</c:f>
              <c:numCache>
                <c:formatCode>#,##0.00</c:formatCode>
                <c:ptCount val="1"/>
                <c:pt idx="0">
                  <c:v>2.58</c:v>
                </c:pt>
              </c:numCache>
            </c:numRef>
          </c:yVal>
          <c:bubbleSize>
            <c:numRef>
              <c:f>'2x2 Chart'!$X$4</c:f>
              <c:numCache>
                <c:formatCode>#,##0</c:formatCode>
                <c:ptCount val="1"/>
                <c:pt idx="0">
                  <c:v>1</c:v>
                </c:pt>
              </c:numCache>
            </c:numRef>
          </c:bubbleSize>
        </c:ser>
        <c:ser>
          <c:idx val="23"/>
          <c:order val="19"/>
          <c:tx>
            <c:strRef>
              <c:f>'2x2 Chart'!$Z$1</c:f>
              <c:strCache>
                <c:ptCount val="1"/>
                <c:pt idx="0">
                  <c:v>Thailand</c:v>
                </c:pt>
              </c:strCache>
            </c:strRef>
          </c:tx>
          <c:spPr>
            <a:solidFill>
              <a:srgbClr val="CC3300"/>
            </a:solidFill>
          </c:spPr>
          <c:dLbls>
            <c:dLbl>
              <c:idx val="0"/>
              <c:layout/>
              <c:dLblPos val="l"/>
              <c:showSerName val="1"/>
            </c:dLbl>
            <c:showVal val="1"/>
          </c:dLbls>
          <c:xVal>
            <c:numRef>
              <c:f>'2x2 Chart'!$Z$2</c:f>
              <c:numCache>
                <c:formatCode>0.00</c:formatCode>
                <c:ptCount val="1"/>
                <c:pt idx="0">
                  <c:v>2.930333333333333</c:v>
                </c:pt>
              </c:numCache>
            </c:numRef>
          </c:xVal>
          <c:yVal>
            <c:numRef>
              <c:f>'2x2 Chart'!$Z$3</c:f>
              <c:numCache>
                <c:formatCode>#,##0.00</c:formatCode>
                <c:ptCount val="1"/>
                <c:pt idx="0">
                  <c:v>3.0640000000000005</c:v>
                </c:pt>
              </c:numCache>
            </c:numRef>
          </c:yVal>
          <c:bubbleSize>
            <c:numRef>
              <c:f>'2x2 Chart'!$Z$4</c:f>
              <c:numCache>
                <c:formatCode>#,##0</c:formatCode>
                <c:ptCount val="1"/>
                <c:pt idx="0">
                  <c:v>1</c:v>
                </c:pt>
              </c:numCache>
            </c:numRef>
          </c:bubbleSize>
        </c:ser>
        <c:dLbls/>
        <c:bubbleScale val="30"/>
        <c:axId val="90994944"/>
        <c:axId val="91164672"/>
      </c:bubbleChart>
      <c:valAx>
        <c:axId val="90994944"/>
        <c:scaling>
          <c:orientation val="minMax"/>
          <c:min val="2.25"/>
        </c:scaling>
        <c:delete val="1"/>
        <c:axPos val="b"/>
        <c:numFmt formatCode="0.00" sourceLinked="1"/>
        <c:tickLblPos val="none"/>
        <c:crossAx val="91164672"/>
        <c:crosses val="autoZero"/>
        <c:crossBetween val="midCat"/>
        <c:majorUnit val="0.5"/>
        <c:minorUnit val="0.1"/>
      </c:valAx>
      <c:valAx>
        <c:axId val="91164672"/>
        <c:scaling>
          <c:orientation val="minMax"/>
          <c:min val="1.7500000000000029"/>
        </c:scaling>
        <c:delete val="1"/>
        <c:axPos val="l"/>
        <c:numFmt formatCode="#,##0.00" sourceLinked="1"/>
        <c:tickLblPos val="none"/>
        <c:crossAx val="90994944"/>
        <c:crosses val="autoZero"/>
        <c:crossBetween val="midCat"/>
      </c:valAx>
      <c:spPr>
        <a:ln>
          <a:noFill/>
        </a:ln>
      </c:spPr>
    </c:plotArea>
    <c:plotVisOnly val="1"/>
    <c:dispBlanksAs val="gap"/>
  </c:chart>
  <c:externalData r:id="rId2"/>
  <c:userShapes r:id="rId3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autoTitleDeleted val="1"/>
    <c:plotArea>
      <c:layout>
        <c:manualLayout>
          <c:layoutTarget val="inner"/>
          <c:xMode val="edge"/>
          <c:yMode val="edge"/>
          <c:x val="8.113916362443159E-2"/>
          <c:y val="5.1030325286464055E-2"/>
          <c:w val="0.91244801045442392"/>
          <c:h val="0.89786535870954387"/>
        </c:manualLayout>
      </c:layout>
      <c:lineChart>
        <c:grouping val="standard"/>
        <c:ser>
          <c:idx val="0"/>
          <c:order val="0"/>
          <c:tx>
            <c:v>Actual Spend</c:v>
          </c:tx>
          <c:spPr>
            <a:ln>
              <a:solidFill>
                <a:srgbClr val="FF0000"/>
              </a:solidFill>
            </a:ln>
          </c:spPr>
          <c:dLbls>
            <c:dLbl>
              <c:idx val="0"/>
              <c:layout>
                <c:manualLayout>
                  <c:x val="-2.6473589942888037E-2"/>
                  <c:y val="-5.4023190969014423E-2"/>
                </c:manualLayout>
              </c:layout>
              <c:tx>
                <c:strRef>
                  <c:f>'Output - Spend Comparison'!$D$70</c:f>
                  <c:strCache>
                    <c:ptCount val="1"/>
                    <c:pt idx="0">
                      <c:v>13%</c:v>
                    </c:pt>
                  </c:strCache>
                </c:strRef>
              </c:tx>
              <c:dLblPos val="r"/>
              <c:showVal val="1"/>
            </c:dLbl>
            <c:dLbl>
              <c:idx val="1"/>
              <c:tx>
                <c:strRef>
                  <c:f>'Output - Spend Comparison'!$E$70</c:f>
                  <c:strCache>
                    <c:ptCount val="1"/>
                    <c:pt idx="0">
                      <c:v>17%</c:v>
                    </c:pt>
                  </c:strCache>
                </c:strRef>
              </c:tx>
              <c:dLblPos val="t"/>
              <c:showVal val="1"/>
            </c:dLbl>
            <c:dLbl>
              <c:idx val="2"/>
              <c:tx>
                <c:strRef>
                  <c:f>'Output - Spend Comparison'!$F$70</c:f>
                  <c:strCache>
                    <c:ptCount val="1"/>
                    <c:pt idx="0">
                      <c:v>22%</c:v>
                    </c:pt>
                  </c:strCache>
                </c:strRef>
              </c:tx>
              <c:dLblPos val="t"/>
              <c:showVal val="1"/>
            </c:dLbl>
            <c:dLbl>
              <c:idx val="3"/>
              <c:layout>
                <c:manualLayout>
                  <c:x val="-2.2496592432383753E-2"/>
                  <c:y val="-2.6631150477683194E-2"/>
                </c:manualLayout>
              </c:layout>
              <c:tx>
                <c:strRef>
                  <c:f>'Output - Spend Comparison'!$G$70</c:f>
                  <c:strCache>
                    <c:ptCount val="1"/>
                    <c:pt idx="0">
                      <c:v>7%</c:v>
                    </c:pt>
                  </c:strCache>
                </c:strRef>
              </c:tx>
              <c:dLblPos val="r"/>
              <c:showVal val="1"/>
            </c:dLbl>
            <c:dLbl>
              <c:idx val="4"/>
              <c:layout>
                <c:manualLayout>
                  <c:x val="-3.2196050600971013E-2"/>
                  <c:y val="-2.0544030368498428E-2"/>
                </c:manualLayout>
              </c:layout>
              <c:tx>
                <c:strRef>
                  <c:f>'Output - Spend Comparison'!$H$70</c:f>
                  <c:strCache>
                    <c:ptCount val="1"/>
                    <c:pt idx="0">
                      <c:v>10%</c:v>
                    </c:pt>
                  </c:strCache>
                </c:strRef>
              </c:tx>
              <c:dLblPos val="r"/>
              <c:showVal val="1"/>
            </c:dLbl>
            <c:dLbl>
              <c:idx val="5"/>
              <c:layout>
                <c:manualLayout>
                  <c:x val="-2.7904205107408802E-2"/>
                  <c:y val="-2.9674710532275585E-2"/>
                </c:manualLayout>
              </c:layout>
              <c:tx>
                <c:strRef>
                  <c:f>'Output - Spend Comparison'!$I$70</c:f>
                  <c:strCache>
                    <c:ptCount val="1"/>
                    <c:pt idx="0">
                      <c:v>50%</c:v>
                    </c:pt>
                  </c:strCache>
                </c:strRef>
              </c:tx>
              <c:dLblPos val="r"/>
              <c:showVal val="1"/>
            </c:dLbl>
            <c:dLbl>
              <c:idx val="6"/>
              <c:layout>
                <c:manualLayout>
                  <c:x val="-2.6473589942888037E-2"/>
                  <c:y val="-2.6631150477683243E-2"/>
                </c:manualLayout>
              </c:layout>
              <c:tx>
                <c:strRef>
                  <c:f>'Output - Spend Comparison'!$J$70</c:f>
                  <c:strCache>
                    <c:ptCount val="1"/>
                    <c:pt idx="0">
                      <c:v>50%</c:v>
                    </c:pt>
                  </c:strCache>
                </c:strRef>
              </c:tx>
              <c:dLblPos val="r"/>
              <c:showVal val="1"/>
            </c:dLbl>
            <c:dLbl>
              <c:idx val="7"/>
              <c:layout>
                <c:manualLayout>
                  <c:x val="-2.7904205107408691E-2"/>
                  <c:y val="-2.0544030368498428E-2"/>
                </c:manualLayout>
              </c:layout>
              <c:tx>
                <c:strRef>
                  <c:f>'Output - Spend Comparison'!$K$70</c:f>
                  <c:strCache>
                    <c:ptCount val="1"/>
                    <c:pt idx="0">
                      <c:v>50%</c:v>
                    </c:pt>
                  </c:strCache>
                </c:strRef>
              </c:tx>
              <c:dLblPos val="r"/>
              <c:showVal val="1"/>
            </c:dLbl>
            <c:dLblPos val="t"/>
            <c:showVal val="1"/>
          </c:dLbls>
          <c:cat>
            <c:numRef>
              <c:f>'Output - Spend Comparison'!$D$2:$K$2</c:f>
              <c:numCache>
                <c:formatCode>General</c:formatCode>
                <c:ptCount val="8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</c:numCache>
            </c:numRef>
          </c:cat>
          <c:val>
            <c:numRef>
              <c:f>'Output - Spend Comparison'!$D$3:$K$3</c:f>
              <c:numCache>
                <c:formatCode>_("$"* #,##0_);_("$"* \(#,##0\);_("$"* "-"??_);_(@_)</c:formatCode>
                <c:ptCount val="8"/>
                <c:pt idx="0">
                  <c:v>7993783.0437955083</c:v>
                </c:pt>
                <c:pt idx="1">
                  <c:v>12788269.253544061</c:v>
                </c:pt>
                <c:pt idx="2">
                  <c:v>14458421.565434651</c:v>
                </c:pt>
                <c:pt idx="3">
                  <c:v>15025876.511724113</c:v>
                </c:pt>
                <c:pt idx="4">
                  <c:v>17810096.916259423</c:v>
                </c:pt>
                <c:pt idx="5">
                  <c:v>25550374.897141878</c:v>
                </c:pt>
                <c:pt idx="6">
                  <c:v>26895664.823888499</c:v>
                </c:pt>
                <c:pt idx="7">
                  <c:v>28312082.204340238</c:v>
                </c:pt>
              </c:numCache>
            </c:numRef>
          </c:val>
        </c:ser>
        <c:ser>
          <c:idx val="1"/>
          <c:order val="1"/>
          <c:tx>
            <c:strRef>
              <c:f>'Output - Spend Comparison'!$A$4</c:f>
              <c:strCache>
                <c:ptCount val="1"/>
                <c:pt idx="0">
                  <c:v>Dow Should Cost Scenario 1 (0% net margin)</c:v>
                </c:pt>
              </c:strCache>
            </c:strRef>
          </c:tx>
          <c:cat>
            <c:numRef>
              <c:f>'Output - Spend Comparison'!$D$2:$K$2</c:f>
              <c:numCache>
                <c:formatCode>General</c:formatCode>
                <c:ptCount val="8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</c:numCache>
            </c:numRef>
          </c:cat>
          <c:val>
            <c:numRef>
              <c:f>'Output - Spend Comparison'!$D$4:$K$4</c:f>
              <c:numCache>
                <c:formatCode>_("$"* #,##0_);_("$"* \(#,##0\);_("$"* "-"??_);_(@_)</c:formatCode>
                <c:ptCount val="8"/>
                <c:pt idx="0">
                  <c:v>7061528.9150870377</c:v>
                </c:pt>
                <c:pt idx="1">
                  <c:v>10923828.499777678</c:v>
                </c:pt>
                <c:pt idx="2">
                  <c:v>11839160.960044995</c:v>
                </c:pt>
                <c:pt idx="3">
                  <c:v>14003952.233406791</c:v>
                </c:pt>
                <c:pt idx="4">
                  <c:v>16193969.39154214</c:v>
                </c:pt>
                <c:pt idx="5">
                  <c:v>17046195.025591806</c:v>
                </c:pt>
                <c:pt idx="6">
                  <c:v>17943455.989718836</c:v>
                </c:pt>
                <c:pt idx="7">
                  <c:v>18888142.221184649</c:v>
                </c:pt>
              </c:numCache>
            </c:numRef>
          </c:val>
        </c:ser>
        <c:ser>
          <c:idx val="2"/>
          <c:order val="2"/>
          <c:tx>
            <c:strRef>
              <c:f>'Output - Spend Comparison'!$A$5</c:f>
              <c:strCache>
                <c:ptCount val="1"/>
                <c:pt idx="0">
                  <c:v>Dow Should Cost Scenario 2 (10% net margin)</c:v>
                </c:pt>
              </c:strCache>
            </c:strRef>
          </c:tx>
          <c:spPr>
            <a:ln>
              <a:solidFill>
                <a:srgbClr val="009999"/>
              </a:solidFill>
            </a:ln>
          </c:spPr>
          <c:marker>
            <c:spPr>
              <a:ln>
                <a:solidFill>
                  <a:schemeClr val="tx2"/>
                </a:solidFill>
              </a:ln>
            </c:spPr>
          </c:marker>
          <c:cat>
            <c:numRef>
              <c:f>'Output - Spend Comparison'!$D$2:$K$2</c:f>
              <c:numCache>
                <c:formatCode>General</c:formatCode>
                <c:ptCount val="8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</c:numCache>
            </c:numRef>
          </c:cat>
          <c:val>
            <c:numRef>
              <c:f>'Output - Spend Comparison'!$D$5:$K$5</c:f>
              <c:numCache>
                <c:formatCode>_("$"* #,##0_);_("$"* \(#,##0\);_("$"* "-"??_);_(@_)</c:formatCode>
                <c:ptCount val="8"/>
                <c:pt idx="0">
                  <c:v>7767681.8065957464</c:v>
                </c:pt>
                <c:pt idx="1">
                  <c:v>12016211.349755442</c:v>
                </c:pt>
                <c:pt idx="2">
                  <c:v>13023077.056049496</c:v>
                </c:pt>
                <c:pt idx="3">
                  <c:v>15404347.456747498</c:v>
                </c:pt>
                <c:pt idx="4">
                  <c:v>17813366.330696359</c:v>
                </c:pt>
                <c:pt idx="5">
                  <c:v>18750814.528151009</c:v>
                </c:pt>
                <c:pt idx="6">
                  <c:v>19737801.588690776</c:v>
                </c:pt>
                <c:pt idx="7">
                  <c:v>20776956.443303116</c:v>
                </c:pt>
              </c:numCache>
            </c:numRef>
          </c:val>
        </c:ser>
        <c:ser>
          <c:idx val="3"/>
          <c:order val="3"/>
          <c:tx>
            <c:strRef>
              <c:f>'Output - Spend Comparison'!$A$6</c:f>
              <c:strCache>
                <c:ptCount val="1"/>
                <c:pt idx="0">
                  <c:v>Dow Should Cost Scenario 3 (20% net margin)</c:v>
                </c:pt>
              </c:strCache>
            </c:strRef>
          </c:tx>
          <c:spPr>
            <a:ln>
              <a:solidFill>
                <a:schemeClr val="accent1"/>
              </a:solidFill>
            </a:ln>
          </c:spPr>
          <c:marker>
            <c:spPr>
              <a:ln>
                <a:solidFill>
                  <a:schemeClr val="accent1"/>
                </a:solidFill>
              </a:ln>
            </c:spPr>
          </c:marker>
          <c:cat>
            <c:numRef>
              <c:f>'Output - Spend Comparison'!$D$2:$K$2</c:f>
              <c:numCache>
                <c:formatCode>General</c:formatCode>
                <c:ptCount val="8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</c:numCache>
            </c:numRef>
          </c:cat>
          <c:val>
            <c:numRef>
              <c:f>'Output - Spend Comparison'!$D$6:$K$6</c:f>
              <c:numCache>
                <c:formatCode>_("$"* #,##0_);_("$"* \(#,##0\);_("$"* "-"??_);_(@_)</c:formatCode>
                <c:ptCount val="8"/>
                <c:pt idx="0">
                  <c:v>8473834.6981044244</c:v>
                </c:pt>
                <c:pt idx="1">
                  <c:v>13108594.199733207</c:v>
                </c:pt>
                <c:pt idx="2">
                  <c:v>14206993.152054004</c:v>
                </c:pt>
                <c:pt idx="3">
                  <c:v>16804742.680088177</c:v>
                </c:pt>
                <c:pt idx="4">
                  <c:v>19432763.269850526</c:v>
                </c:pt>
                <c:pt idx="5">
                  <c:v>20455434.030710168</c:v>
                </c:pt>
                <c:pt idx="6">
                  <c:v>21532147.187662676</c:v>
                </c:pt>
                <c:pt idx="7">
                  <c:v>22665770.665421572</c:v>
                </c:pt>
              </c:numCache>
            </c:numRef>
          </c:val>
        </c:ser>
        <c:dLbls/>
        <c:marker val="1"/>
        <c:axId val="91270528"/>
        <c:axId val="91300992"/>
      </c:lineChart>
      <c:catAx>
        <c:axId val="91270528"/>
        <c:scaling>
          <c:orientation val="minMax"/>
        </c:scaling>
        <c:axPos val="b"/>
        <c:numFmt formatCode="General" sourceLinked="1"/>
        <c:majorTickMark val="none"/>
        <c:tickLblPos val="nextTo"/>
        <c:crossAx val="91300992"/>
        <c:crosses val="autoZero"/>
        <c:auto val="1"/>
        <c:lblAlgn val="ctr"/>
        <c:lblOffset val="100"/>
      </c:catAx>
      <c:valAx>
        <c:axId val="91300992"/>
        <c:scaling>
          <c:orientation val="minMax"/>
        </c:scaling>
        <c:axPos val="l"/>
        <c:numFmt formatCode="_(&quot;$&quot;* #,##0_);_(&quot;$&quot;* \(#,##0\);_(&quot;$&quot;* &quot;-&quot;??_);_(@_)" sourceLinked="1"/>
        <c:majorTickMark val="none"/>
        <c:tickLblPos val="nextTo"/>
        <c:spPr>
          <a:ln w="9525">
            <a:noFill/>
          </a:ln>
        </c:spPr>
        <c:crossAx val="91270528"/>
        <c:crosses val="autoZero"/>
        <c:crossBetween val="between"/>
        <c:dispUnits>
          <c:builtInUnit val="millions"/>
          <c:dispUnitsLbl>
            <c:layout>
              <c:manualLayout>
                <c:xMode val="edge"/>
                <c:yMode val="edge"/>
                <c:x val="1.9457540570170916E-2"/>
                <c:y val="0.39735058644471805"/>
              </c:manualLayout>
            </c:layout>
            <c:tx>
              <c:rich>
                <a:bodyPr/>
                <a:lstStyle/>
                <a:p>
                  <a:pPr>
                    <a:defRPr/>
                  </a:pPr>
                  <a:r>
                    <a:rPr lang="en-US"/>
                    <a:t> $MM USD</a:t>
                  </a:r>
                </a:p>
              </c:rich>
            </c:tx>
          </c:dispUnitsLbl>
        </c:dispUnits>
      </c:valAx>
      <c:spPr>
        <a:ln>
          <a:solidFill>
            <a:schemeClr val="tx1"/>
          </a:solidFill>
        </a:ln>
      </c:spPr>
    </c:plotArea>
    <c:legend>
      <c:legendPos val="b"/>
      <c:layout>
        <c:manualLayout>
          <c:xMode val="edge"/>
          <c:yMode val="edge"/>
          <c:x val="0.10707388507767016"/>
          <c:y val="8.6293315311623528E-2"/>
          <c:w val="0.38422256767260476"/>
          <c:h val="0.22645395395850337"/>
        </c:manualLayout>
      </c:layout>
    </c:legend>
    <c:plotVisOnly val="1"/>
    <c:dispBlanksAs val="gap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plotArea>
      <c:layout/>
      <c:lineChart>
        <c:grouping val="standard"/>
        <c:ser>
          <c:idx val="0"/>
          <c:order val="0"/>
          <c:marker>
            <c:symbol val="none"/>
          </c:marker>
          <c:cat>
            <c:strRef>
              <c:f>Sheet1!$B$2:$G$2</c:f>
              <c:strCache>
                <c:ptCount val="6"/>
                <c:pt idx="0">
                  <c:v>Low</c:v>
                </c:pt>
                <c:pt idx="1">
                  <c:v>Transition 50% of tail spend</c:v>
                </c:pt>
                <c:pt idx="2">
                  <c:v>Transition 75% of tail spend</c:v>
                </c:pt>
                <c:pt idx="3">
                  <c:v>Medium</c:v>
                </c:pt>
                <c:pt idx="4">
                  <c:v>Transition 90% of tail spend</c:v>
                </c:pt>
                <c:pt idx="5">
                  <c:v>High</c:v>
                </c:pt>
              </c:strCache>
            </c:strRef>
          </c:cat>
          <c:val>
            <c:numRef>
              <c:f>Sheet1!$B$3:$G$3</c:f>
              <c:numCache>
                <c:formatCode>[$$-409]#,##0.00</c:formatCode>
                <c:ptCount val="6"/>
                <c:pt idx="0">
                  <c:v>3100000</c:v>
                </c:pt>
                <c:pt idx="1">
                  <c:v>3100000</c:v>
                </c:pt>
                <c:pt idx="2">
                  <c:v>6177000</c:v>
                </c:pt>
                <c:pt idx="3">
                  <c:v>8042000</c:v>
                </c:pt>
                <c:pt idx="4">
                  <c:v>8042000</c:v>
                </c:pt>
                <c:pt idx="5">
                  <c:v>8947000</c:v>
                </c:pt>
              </c:numCache>
            </c:numRef>
          </c:val>
        </c:ser>
        <c:ser>
          <c:idx val="1"/>
          <c:order val="1"/>
          <c:marker>
            <c:symbol val="none"/>
          </c:marker>
          <c:cat>
            <c:strRef>
              <c:f>Sheet1!$B$2:$G$2</c:f>
              <c:strCache>
                <c:ptCount val="6"/>
                <c:pt idx="0">
                  <c:v>Low</c:v>
                </c:pt>
                <c:pt idx="1">
                  <c:v>Transition 50% of tail spend</c:v>
                </c:pt>
                <c:pt idx="2">
                  <c:v>Transition 75% of tail spend</c:v>
                </c:pt>
                <c:pt idx="3">
                  <c:v>Medium</c:v>
                </c:pt>
                <c:pt idx="4">
                  <c:v>Transition 90% of tail spend</c:v>
                </c:pt>
                <c:pt idx="5">
                  <c:v>High</c:v>
                </c:pt>
              </c:strCache>
            </c:strRef>
          </c:cat>
          <c:val>
            <c:numRef>
              <c:f>Sheet1!$B$4:$G$4</c:f>
              <c:numCache>
                <c:formatCode>[$$-409]#,##0.00</c:formatCode>
                <c:ptCount val="6"/>
                <c:pt idx="1">
                  <c:v>3077000</c:v>
                </c:pt>
                <c:pt idx="2">
                  <c:v>1865000</c:v>
                </c:pt>
                <c:pt idx="4">
                  <c:v>905000</c:v>
                </c:pt>
              </c:numCache>
            </c:numRef>
          </c:val>
        </c:ser>
        <c:dLbls/>
        <c:marker val="1"/>
        <c:axId val="91392256"/>
        <c:axId val="91402240"/>
      </c:lineChart>
      <c:catAx>
        <c:axId val="91392256"/>
        <c:scaling>
          <c:orientation val="minMax"/>
        </c:scaling>
        <c:axPos val="b"/>
        <c:majorTickMark val="none"/>
        <c:tickLblPos val="none"/>
        <c:crossAx val="91402240"/>
        <c:crosses val="autoZero"/>
        <c:auto val="1"/>
        <c:lblAlgn val="ctr"/>
        <c:lblOffset val="100"/>
      </c:catAx>
      <c:valAx>
        <c:axId val="91402240"/>
        <c:scaling>
          <c:orientation val="minMax"/>
          <c:max val="8"/>
          <c:min val="1"/>
        </c:scaling>
        <c:delete val="1"/>
        <c:axPos val="l"/>
        <c:numFmt formatCode="&quot;$&quot;#,##0.00" sourceLinked="0"/>
        <c:tickLblPos val="none"/>
        <c:crossAx val="91392256"/>
        <c:crosses val="autoZero"/>
        <c:crossBetween val="between"/>
        <c:majorUnit val="1"/>
      </c:valAx>
    </c:plotArea>
    <c:plotVisOnly val="1"/>
    <c:dispBlanksAs val="gap"/>
  </c:chart>
  <c:txPr>
    <a:bodyPr/>
    <a:lstStyle/>
    <a:p>
      <a:pPr>
        <a:defRPr sz="1200"/>
      </a:pPr>
      <a:endParaRPr lang="en-US"/>
    </a:p>
  </c:txPr>
  <c:externalData r:id="rId1"/>
</c:chartSpace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image" Target="../media/image16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0.10801</cdr:x>
      <cdr:y>0</cdr:y>
    </cdr:from>
    <cdr:to>
      <cdr:x>0.64663</cdr:x>
      <cdr:y>1</cdr:y>
    </cdr:to>
    <cdr:sp macro="" textlink="">
      <cdr:nvSpPr>
        <cdr:cNvPr id="3" name="Line 6"/>
        <cdr:cNvSpPr>
          <a:spLocks xmlns:a="http://schemas.openxmlformats.org/drawingml/2006/main" noChangeShapeType="1"/>
        </cdr:cNvSpPr>
      </cdr:nvSpPr>
      <cdr:spPr bwMode="auto">
        <a:xfrm xmlns:a="http://schemas.openxmlformats.org/drawingml/2006/main">
          <a:off x="806823" y="-1"/>
          <a:ext cx="4023360" cy="4480560"/>
        </a:xfrm>
        <a:prstGeom xmlns:a="http://schemas.openxmlformats.org/drawingml/2006/main" prst="line">
          <a:avLst/>
        </a:prstGeom>
        <a:noFill xmlns:a="http://schemas.openxmlformats.org/drawingml/2006/main"/>
        <a:ln xmlns:a="http://schemas.openxmlformats.org/drawingml/2006/main" w="9525">
          <a:solidFill>
            <a:srgbClr val="4066B2"/>
          </a:solidFill>
          <a:prstDash val="dash"/>
          <a:round/>
          <a:headEnd type="none" w="sm" len="sm"/>
          <a:tailEnd type="none" w="med" len="lg"/>
        </a:ln>
      </cdr:spPr>
      <cdr:txBody>
        <a:bodyPr xmlns:a="http://schemas.openxmlformats.org/drawingml/2006/main"/>
        <a:lstStyle xmlns:a="http://schemas.openxmlformats.org/drawingml/2006/main">
          <a:defPPr>
            <a:defRPr lang="en-US"/>
          </a:defPPr>
          <a:lvl1pPr algn="l" rtl="0" fontAlgn="base">
            <a:spcBef>
              <a:spcPct val="0"/>
            </a:spcBef>
            <a:spcAft>
              <a:spcPct val="0"/>
            </a:spcAft>
            <a:defRPr sz="1100" kern="1200">
              <a:solidFill>
                <a:sysClr val="windowText" lastClr="000000"/>
              </a:solidFill>
              <a:latin typeface="Arial" charset="0"/>
              <a:cs typeface="Arial" charset="0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sz="1100" kern="1200">
              <a:solidFill>
                <a:sysClr val="windowText" lastClr="000000"/>
              </a:solidFill>
              <a:latin typeface="Arial" charset="0"/>
              <a:cs typeface="Arial" charset="0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sz="1100" kern="1200">
              <a:solidFill>
                <a:sysClr val="windowText" lastClr="000000"/>
              </a:solidFill>
              <a:latin typeface="Arial" charset="0"/>
              <a:cs typeface="Arial" charset="0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sz="1100" kern="1200">
              <a:solidFill>
                <a:sysClr val="windowText" lastClr="000000"/>
              </a:solidFill>
              <a:latin typeface="Arial" charset="0"/>
              <a:cs typeface="Arial" charset="0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sz="1100" kern="1200">
              <a:solidFill>
                <a:sysClr val="windowText" lastClr="000000"/>
              </a:solidFill>
              <a:latin typeface="Arial" charset="0"/>
              <a:cs typeface="Arial" charset="0"/>
            </a:defRPr>
          </a:lvl5pPr>
          <a:lvl6pPr marL="2286000" algn="l" defTabSz="914400" rtl="0" eaLnBrk="1" latinLnBrk="0" hangingPunct="1">
            <a:defRPr sz="1100" kern="1200">
              <a:solidFill>
                <a:sysClr val="windowText" lastClr="000000"/>
              </a:solidFill>
              <a:latin typeface="Arial" charset="0"/>
              <a:cs typeface="Arial" charset="0"/>
            </a:defRPr>
          </a:lvl6pPr>
          <a:lvl7pPr marL="2743200" algn="l" defTabSz="914400" rtl="0" eaLnBrk="1" latinLnBrk="0" hangingPunct="1">
            <a:defRPr sz="1100" kern="1200">
              <a:solidFill>
                <a:sysClr val="windowText" lastClr="000000"/>
              </a:solidFill>
              <a:latin typeface="Arial" charset="0"/>
              <a:cs typeface="Arial" charset="0"/>
            </a:defRPr>
          </a:lvl7pPr>
          <a:lvl8pPr marL="3200400" algn="l" defTabSz="914400" rtl="0" eaLnBrk="1" latinLnBrk="0" hangingPunct="1">
            <a:defRPr sz="1100" kern="1200">
              <a:solidFill>
                <a:sysClr val="windowText" lastClr="000000"/>
              </a:solidFill>
              <a:latin typeface="Arial" charset="0"/>
              <a:cs typeface="Arial" charset="0"/>
            </a:defRPr>
          </a:lvl8pPr>
          <a:lvl9pPr marL="3657600" algn="l" defTabSz="914400" rtl="0" eaLnBrk="1" latinLnBrk="0" hangingPunct="1">
            <a:defRPr sz="1100" kern="1200">
              <a:solidFill>
                <a:sysClr val="windowText" lastClr="000000"/>
              </a:solidFill>
              <a:latin typeface="Arial" charset="0"/>
              <a:cs typeface="Arial" charset="0"/>
            </a:defRPr>
          </a:lvl9pPr>
        </a:lstStyle>
        <a:p xmlns:a="http://schemas.openxmlformats.org/drawingml/2006/main">
          <a:endParaRPr lang="en-US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18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42875"/>
            <a:ext cx="4032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defTabSz="938213" eaLnBrk="0" hangingPunct="0">
              <a:lnSpc>
                <a:spcPct val="100000"/>
              </a:lnSpc>
              <a:spcBef>
                <a:spcPct val="50000"/>
              </a:spcBef>
              <a:buSzTx/>
              <a:buFontTx/>
              <a:buNone/>
              <a:defRPr sz="18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3181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64150" y="142875"/>
            <a:ext cx="4032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r" defTabSz="938213" eaLnBrk="0" hangingPunct="0">
              <a:lnSpc>
                <a:spcPct val="100000"/>
              </a:lnSpc>
              <a:spcBef>
                <a:spcPct val="50000"/>
              </a:spcBef>
              <a:buSzTx/>
              <a:buFontTx/>
              <a:buNone/>
              <a:defRPr sz="18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3181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446838"/>
            <a:ext cx="4032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>
            <a:lvl1pPr defTabSz="938213" eaLnBrk="0" hangingPunct="0">
              <a:lnSpc>
                <a:spcPct val="100000"/>
              </a:lnSpc>
              <a:spcBef>
                <a:spcPct val="50000"/>
              </a:spcBef>
              <a:buSzTx/>
              <a:buFontTx/>
              <a:buNone/>
              <a:defRPr sz="18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3181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64150" y="6446838"/>
            <a:ext cx="4032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>
            <a:lvl1pPr algn="r" defTabSz="938213" eaLnBrk="0" hangingPunct="0">
              <a:lnSpc>
                <a:spcPct val="100000"/>
              </a:lnSpc>
              <a:spcBef>
                <a:spcPct val="50000"/>
              </a:spcBef>
              <a:buSzTx/>
              <a:buFontTx/>
              <a:buNone/>
              <a:defRPr sz="18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1601B234-E925-4D05-93D3-21BFA90360E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211550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32250" cy="33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671" tIns="46337" rIns="92671" bIns="46337" numCol="1" anchor="t" anchorCtr="0" compatLnSpc="1">
            <a:prstTxWarp prst="textNoShape">
              <a:avLst/>
            </a:prstTxWarp>
          </a:bodyPr>
          <a:lstStyle>
            <a:lvl1pPr defTabSz="909638" eaLnBrk="0" hangingPunct="0">
              <a:lnSpc>
                <a:spcPct val="100000"/>
              </a:lnSpc>
              <a:spcBef>
                <a:spcPct val="0"/>
              </a:spcBef>
              <a:buSzTx/>
              <a:buFontTx/>
              <a:buNone/>
              <a:defRPr sz="18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64150" y="0"/>
            <a:ext cx="4032250" cy="33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671" tIns="46337" rIns="92671" bIns="46337" numCol="1" anchor="t" anchorCtr="0" compatLnSpc="1">
            <a:prstTxWarp prst="textNoShape">
              <a:avLst/>
            </a:prstTxWarp>
          </a:bodyPr>
          <a:lstStyle>
            <a:lvl1pPr algn="r" defTabSz="909638" eaLnBrk="0" hangingPunct="0">
              <a:lnSpc>
                <a:spcPct val="100000"/>
              </a:lnSpc>
              <a:spcBef>
                <a:spcPct val="0"/>
              </a:spcBef>
              <a:buSzTx/>
              <a:buFontTx/>
              <a:buNone/>
              <a:defRPr sz="18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60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940050" y="522288"/>
            <a:ext cx="3429000" cy="2571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258888" y="3262313"/>
            <a:ext cx="6778625" cy="307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671" tIns="46337" rIns="92671" bIns="463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523038"/>
            <a:ext cx="4032250" cy="334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671" tIns="46337" rIns="92671" bIns="46337" numCol="1" anchor="b" anchorCtr="0" compatLnSpc="1">
            <a:prstTxWarp prst="textNoShape">
              <a:avLst/>
            </a:prstTxWarp>
          </a:bodyPr>
          <a:lstStyle>
            <a:lvl1pPr defTabSz="909638" eaLnBrk="0" hangingPunct="0">
              <a:lnSpc>
                <a:spcPct val="100000"/>
              </a:lnSpc>
              <a:spcBef>
                <a:spcPct val="0"/>
              </a:spcBef>
              <a:buSzTx/>
              <a:buFontTx/>
              <a:buNone/>
              <a:defRPr sz="18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64150" y="6523038"/>
            <a:ext cx="4032250" cy="334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671" tIns="46337" rIns="92671" bIns="46337" numCol="1" anchor="b" anchorCtr="0" compatLnSpc="1">
            <a:prstTxWarp prst="textNoShape">
              <a:avLst/>
            </a:prstTxWarp>
          </a:bodyPr>
          <a:lstStyle>
            <a:lvl1pPr algn="r" defTabSz="909638" eaLnBrk="0" hangingPunct="0">
              <a:lnSpc>
                <a:spcPct val="100000"/>
              </a:lnSpc>
              <a:spcBef>
                <a:spcPct val="0"/>
              </a:spcBef>
              <a:buSzTx/>
              <a:buFontTx/>
              <a:buNone/>
              <a:defRPr sz="18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1F2CA94F-CBE5-4788-8718-598D6E8344D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4084289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gray">
          <a:xfrm>
            <a:off x="585788" y="774700"/>
            <a:ext cx="7972425" cy="4795838"/>
          </a:xfrm>
          <a:prstGeom prst="rect">
            <a:avLst/>
          </a:prstGeom>
          <a:solidFill>
            <a:schemeClr val="bg1"/>
          </a:solidFill>
          <a:ln w="19050" algn="ctr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lIns="90000" tIns="90000" rIns="90000" bIns="90000" anchor="ctr"/>
          <a:lstStyle/>
          <a:p>
            <a:pPr marL="119063" indent="-119063" eaLnBrk="0" hangingPunct="0">
              <a:spcBef>
                <a:spcPct val="50000"/>
              </a:spcBef>
              <a:defRPr/>
            </a:pPr>
            <a:endParaRPr lang="en-GB" b="1">
              <a:cs typeface="+mn-cs"/>
            </a:endParaRPr>
          </a:p>
        </p:txBody>
      </p:sp>
      <p:pic>
        <p:nvPicPr>
          <p:cNvPr id="5" name="Picture 5" descr="LLP logo with big space copy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95" t="1778" b="59770"/>
          <a:stretch>
            <a:fillRect/>
          </a:stretch>
        </p:blipFill>
        <p:spPr bwMode="gray">
          <a:xfrm>
            <a:off x="895350" y="6019800"/>
            <a:ext cx="14446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9"/>
          <p:cNvSpPr txBox="1">
            <a:spLocks noChangeArrowheads="1"/>
          </p:cNvSpPr>
          <p:nvPr/>
        </p:nvSpPr>
        <p:spPr bwMode="gray">
          <a:xfrm>
            <a:off x="892175" y="4554538"/>
            <a:ext cx="1601400" cy="406265"/>
          </a:xfrm>
          <a:prstGeom prst="rect">
            <a:avLst/>
          </a:prstGeom>
          <a:noFill/>
          <a:ln w="12700" cap="rnd" algn="ctr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eaLnBrk="0" hangingPunct="0">
              <a:lnSpc>
                <a:spcPct val="110000"/>
              </a:lnSpc>
              <a:defRPr/>
            </a:pPr>
            <a:endParaRPr lang="en-GB" sz="1200" dirty="0">
              <a:cs typeface="+mn-cs"/>
            </a:endParaRPr>
          </a:p>
          <a:p>
            <a:pPr eaLnBrk="0" hangingPunct="0">
              <a:lnSpc>
                <a:spcPct val="110000"/>
              </a:lnSpc>
              <a:defRPr/>
            </a:pPr>
            <a:r>
              <a:rPr lang="en-GB" sz="1200" dirty="0">
                <a:cs typeface="+mn-cs"/>
              </a:rPr>
              <a:t>Deloitte Consulting LLP</a:t>
            </a:r>
          </a:p>
        </p:txBody>
      </p:sp>
      <p:sp>
        <p:nvSpPr>
          <p:cNvPr id="3700740" name="Rectangle 4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892175" y="3402013"/>
            <a:ext cx="6583363" cy="439737"/>
          </a:xfrm>
          <a:ln/>
        </p:spPr>
        <p:txBody>
          <a:bodyPr/>
          <a:lstStyle>
            <a:lvl1pPr>
              <a:lnSpc>
                <a:spcPts val="1600"/>
              </a:lnSpc>
              <a:spcBef>
                <a:spcPct val="15000"/>
              </a:spcBef>
              <a:buClrTx/>
              <a:buNone/>
              <a:defRPr sz="1600" b="1"/>
            </a:lvl1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896112" y="2578608"/>
            <a:ext cx="6583680" cy="438912"/>
          </a:xfrm>
        </p:spPr>
        <p:txBody>
          <a:bodyPr anchor="b"/>
          <a:lstStyle>
            <a:lvl1pPr>
              <a:buNone/>
              <a:defRPr sz="2000" b="1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oxes - 3x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3255264" y="1399032"/>
            <a:ext cx="2606040" cy="4892040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8" name="Text Placeholder 15"/>
          <p:cNvSpPr>
            <a:spLocks noGrp="1"/>
          </p:cNvSpPr>
          <p:nvPr>
            <p:ph type="body" sz="quarter" idx="14"/>
          </p:nvPr>
        </p:nvSpPr>
        <p:spPr>
          <a:xfrm>
            <a:off x="393192" y="1399032"/>
            <a:ext cx="2606040" cy="4892040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13" name="Text Placeholder 15"/>
          <p:cNvSpPr>
            <a:spLocks noGrp="1"/>
          </p:cNvSpPr>
          <p:nvPr>
            <p:ph type="body" sz="quarter" idx="16"/>
          </p:nvPr>
        </p:nvSpPr>
        <p:spPr>
          <a:xfrm>
            <a:off x="6126480" y="1399032"/>
            <a:ext cx="2606040" cy="4892040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oxes - 2x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15"/>
          <p:cNvSpPr>
            <a:spLocks noGrp="1"/>
          </p:cNvSpPr>
          <p:nvPr>
            <p:ph type="body" sz="quarter" idx="14"/>
          </p:nvPr>
        </p:nvSpPr>
        <p:spPr>
          <a:xfrm>
            <a:off x="350662" y="1399032"/>
            <a:ext cx="4014216" cy="2057400"/>
          </a:xfrm>
        </p:spPr>
        <p:txBody>
          <a:bodyPr lIns="73152" rIns="73152"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15"/>
          </p:nvPr>
        </p:nvSpPr>
        <p:spPr>
          <a:xfrm>
            <a:off x="4694062" y="1399032"/>
            <a:ext cx="4014216" cy="2057400"/>
          </a:xfrm>
        </p:spPr>
        <p:txBody>
          <a:bodyPr lIns="73152" rIns="73152"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16"/>
          </p:nvPr>
        </p:nvSpPr>
        <p:spPr>
          <a:xfrm>
            <a:off x="393192" y="4041648"/>
            <a:ext cx="4014216" cy="2057400"/>
          </a:xfrm>
        </p:spPr>
        <p:txBody>
          <a:bodyPr lIns="73152" rIns="73152"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11" name="Text Placeholder 15"/>
          <p:cNvSpPr>
            <a:spLocks noGrp="1"/>
          </p:cNvSpPr>
          <p:nvPr>
            <p:ph type="body" sz="quarter" idx="17"/>
          </p:nvPr>
        </p:nvSpPr>
        <p:spPr>
          <a:xfrm>
            <a:off x="4694062" y="4041648"/>
            <a:ext cx="4014216" cy="2057400"/>
          </a:xfrm>
        </p:spPr>
        <p:txBody>
          <a:bodyPr lIns="73152" rIns="73152"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oxes - 3x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15"/>
          <p:cNvSpPr>
            <a:spLocks noGrp="1"/>
          </p:cNvSpPr>
          <p:nvPr>
            <p:ph type="body" sz="quarter" idx="14"/>
          </p:nvPr>
        </p:nvSpPr>
        <p:spPr>
          <a:xfrm>
            <a:off x="393192" y="1399032"/>
            <a:ext cx="2606040" cy="2249424"/>
          </a:xfrm>
        </p:spPr>
        <p:txBody>
          <a:bodyPr lIns="73152" rIns="73152"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1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15"/>
          </p:nvPr>
        </p:nvSpPr>
        <p:spPr>
          <a:xfrm>
            <a:off x="3255264" y="1399032"/>
            <a:ext cx="2606040" cy="2249424"/>
          </a:xfrm>
        </p:spPr>
        <p:txBody>
          <a:bodyPr lIns="73152" rIns="73152"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1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12" name="Text Placeholder 15"/>
          <p:cNvSpPr>
            <a:spLocks noGrp="1"/>
          </p:cNvSpPr>
          <p:nvPr>
            <p:ph type="body" sz="quarter" idx="22"/>
          </p:nvPr>
        </p:nvSpPr>
        <p:spPr>
          <a:xfrm>
            <a:off x="6126480" y="1399032"/>
            <a:ext cx="2606040" cy="2249424"/>
          </a:xfrm>
        </p:spPr>
        <p:txBody>
          <a:bodyPr lIns="73152" rIns="73152"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1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13" name="Text Placeholder 15"/>
          <p:cNvSpPr>
            <a:spLocks noGrp="1"/>
          </p:cNvSpPr>
          <p:nvPr>
            <p:ph type="body" sz="quarter" idx="23"/>
          </p:nvPr>
        </p:nvSpPr>
        <p:spPr>
          <a:xfrm>
            <a:off x="393192" y="4041839"/>
            <a:ext cx="2606040" cy="2249424"/>
          </a:xfrm>
        </p:spPr>
        <p:txBody>
          <a:bodyPr lIns="73152" rIns="73152"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1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14" name="Text Placeholder 15"/>
          <p:cNvSpPr>
            <a:spLocks noGrp="1"/>
          </p:cNvSpPr>
          <p:nvPr>
            <p:ph type="body" sz="quarter" idx="24"/>
          </p:nvPr>
        </p:nvSpPr>
        <p:spPr>
          <a:xfrm>
            <a:off x="3255264" y="4041839"/>
            <a:ext cx="2606040" cy="2249424"/>
          </a:xfrm>
        </p:spPr>
        <p:txBody>
          <a:bodyPr lIns="73152" rIns="73152"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1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15" name="Text Placeholder 15"/>
          <p:cNvSpPr>
            <a:spLocks noGrp="1"/>
          </p:cNvSpPr>
          <p:nvPr>
            <p:ph type="body" sz="quarter" idx="25"/>
          </p:nvPr>
        </p:nvSpPr>
        <p:spPr>
          <a:xfrm>
            <a:off x="6126480" y="4041839"/>
            <a:ext cx="2606040" cy="2249424"/>
          </a:xfrm>
        </p:spPr>
        <p:txBody>
          <a:bodyPr lIns="73152" rIns="73152"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1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ic tabl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jor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9"/>
          </p:nvPr>
        </p:nvSpPr>
        <p:spPr>
          <a:xfrm>
            <a:off x="2066544" y="1152144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14"/>
          <p:cNvSpPr>
            <a:spLocks noGrp="1"/>
          </p:cNvSpPr>
          <p:nvPr>
            <p:ph type="body" sz="quarter" idx="20"/>
          </p:nvPr>
        </p:nvSpPr>
        <p:spPr>
          <a:xfrm>
            <a:off x="2066544" y="2505456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7" name="Text Placeholder 14"/>
          <p:cNvSpPr>
            <a:spLocks noGrp="1"/>
          </p:cNvSpPr>
          <p:nvPr>
            <p:ph type="body" sz="quarter" idx="21"/>
          </p:nvPr>
        </p:nvSpPr>
        <p:spPr>
          <a:xfrm>
            <a:off x="2066544" y="3858768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8" name="Text Placeholder 14"/>
          <p:cNvSpPr>
            <a:spLocks noGrp="1"/>
          </p:cNvSpPr>
          <p:nvPr>
            <p:ph type="body" sz="quarter" idx="22"/>
          </p:nvPr>
        </p:nvSpPr>
        <p:spPr>
          <a:xfrm>
            <a:off x="2066544" y="5202936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1" name="Text Placeholder 14"/>
          <p:cNvSpPr>
            <a:spLocks noGrp="1"/>
          </p:cNvSpPr>
          <p:nvPr>
            <p:ph type="body" sz="quarter" idx="23"/>
          </p:nvPr>
        </p:nvSpPr>
        <p:spPr>
          <a:xfrm>
            <a:off x="5577840" y="1152144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14"/>
          <p:cNvSpPr>
            <a:spLocks noGrp="1"/>
          </p:cNvSpPr>
          <p:nvPr>
            <p:ph type="body" sz="quarter" idx="24"/>
          </p:nvPr>
        </p:nvSpPr>
        <p:spPr>
          <a:xfrm>
            <a:off x="5577840" y="2505456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Text Placeholder 14"/>
          <p:cNvSpPr>
            <a:spLocks noGrp="1"/>
          </p:cNvSpPr>
          <p:nvPr>
            <p:ph type="body" sz="quarter" idx="25"/>
          </p:nvPr>
        </p:nvSpPr>
        <p:spPr>
          <a:xfrm>
            <a:off x="5577840" y="3858768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4" name="Text Placeholder 14"/>
          <p:cNvSpPr>
            <a:spLocks noGrp="1"/>
          </p:cNvSpPr>
          <p:nvPr>
            <p:ph type="body" sz="quarter" idx="26"/>
          </p:nvPr>
        </p:nvSpPr>
        <p:spPr>
          <a:xfrm>
            <a:off x="5577840" y="5202936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# points - 5 points 2 columns/poi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15"/>
          <p:cNvSpPr>
            <a:spLocks noGrp="1"/>
          </p:cNvSpPr>
          <p:nvPr>
            <p:ph type="body" sz="quarter" idx="14"/>
          </p:nvPr>
        </p:nvSpPr>
        <p:spPr>
          <a:xfrm>
            <a:off x="795528" y="1289304"/>
            <a:ext cx="3611880" cy="749808"/>
          </a:xfrm>
        </p:spPr>
        <p:txBody>
          <a:bodyPr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1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15"/>
          </p:nvPr>
        </p:nvSpPr>
        <p:spPr>
          <a:xfrm>
            <a:off x="4965192" y="1289304"/>
            <a:ext cx="3611880" cy="749808"/>
          </a:xfrm>
        </p:spPr>
        <p:txBody>
          <a:bodyPr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1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16"/>
          </p:nvPr>
        </p:nvSpPr>
        <p:spPr>
          <a:xfrm>
            <a:off x="795528" y="2368296"/>
            <a:ext cx="3611880" cy="749808"/>
          </a:xfrm>
        </p:spPr>
        <p:txBody>
          <a:bodyPr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1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11" name="Text Placeholder 15"/>
          <p:cNvSpPr>
            <a:spLocks noGrp="1"/>
          </p:cNvSpPr>
          <p:nvPr>
            <p:ph type="body" sz="quarter" idx="17"/>
          </p:nvPr>
        </p:nvSpPr>
        <p:spPr>
          <a:xfrm>
            <a:off x="4965192" y="2368296"/>
            <a:ext cx="3611880" cy="749808"/>
          </a:xfrm>
        </p:spPr>
        <p:txBody>
          <a:bodyPr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1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14" name="Text Placeholder 15"/>
          <p:cNvSpPr>
            <a:spLocks noGrp="1"/>
          </p:cNvSpPr>
          <p:nvPr>
            <p:ph type="body" sz="quarter" idx="21"/>
          </p:nvPr>
        </p:nvSpPr>
        <p:spPr>
          <a:xfrm>
            <a:off x="795528" y="3456432"/>
            <a:ext cx="3611880" cy="749808"/>
          </a:xfrm>
        </p:spPr>
        <p:txBody>
          <a:bodyPr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1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23" name="Text Placeholder 15"/>
          <p:cNvSpPr>
            <a:spLocks noGrp="1"/>
          </p:cNvSpPr>
          <p:nvPr>
            <p:ph type="body" sz="quarter" idx="23"/>
          </p:nvPr>
        </p:nvSpPr>
        <p:spPr>
          <a:xfrm>
            <a:off x="795528" y="4535424"/>
            <a:ext cx="3611880" cy="749808"/>
          </a:xfrm>
        </p:spPr>
        <p:txBody>
          <a:bodyPr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1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28" name="Text Placeholder 15"/>
          <p:cNvSpPr>
            <a:spLocks noGrp="1"/>
          </p:cNvSpPr>
          <p:nvPr>
            <p:ph type="body" sz="quarter" idx="25"/>
          </p:nvPr>
        </p:nvSpPr>
        <p:spPr>
          <a:xfrm>
            <a:off x="795528" y="5614416"/>
            <a:ext cx="3611880" cy="749808"/>
          </a:xfrm>
        </p:spPr>
        <p:txBody>
          <a:bodyPr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1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31" name="Text Placeholder 15"/>
          <p:cNvSpPr>
            <a:spLocks noGrp="1"/>
          </p:cNvSpPr>
          <p:nvPr>
            <p:ph type="body" sz="quarter" idx="27"/>
          </p:nvPr>
        </p:nvSpPr>
        <p:spPr>
          <a:xfrm>
            <a:off x="4965192" y="3456432"/>
            <a:ext cx="3611880" cy="749808"/>
          </a:xfrm>
        </p:spPr>
        <p:txBody>
          <a:bodyPr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1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34" name="Text Placeholder 15"/>
          <p:cNvSpPr>
            <a:spLocks noGrp="1"/>
          </p:cNvSpPr>
          <p:nvPr>
            <p:ph type="body" sz="quarter" idx="29"/>
          </p:nvPr>
        </p:nvSpPr>
        <p:spPr>
          <a:xfrm>
            <a:off x="4965192" y="4535424"/>
            <a:ext cx="3611880" cy="749808"/>
          </a:xfrm>
        </p:spPr>
        <p:txBody>
          <a:bodyPr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1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37" name="Text Placeholder 15"/>
          <p:cNvSpPr>
            <a:spLocks noGrp="1"/>
          </p:cNvSpPr>
          <p:nvPr>
            <p:ph type="body" sz="quarter" idx="31"/>
          </p:nvPr>
        </p:nvSpPr>
        <p:spPr>
          <a:xfrm>
            <a:off x="4965192" y="5614416"/>
            <a:ext cx="3611880" cy="749808"/>
          </a:xfrm>
        </p:spPr>
        <p:txBody>
          <a:bodyPr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1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# points - 5 points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15"/>
          <p:cNvSpPr>
            <a:spLocks noGrp="1"/>
          </p:cNvSpPr>
          <p:nvPr>
            <p:ph type="body" sz="quarter" idx="14"/>
          </p:nvPr>
        </p:nvSpPr>
        <p:spPr>
          <a:xfrm>
            <a:off x="795528" y="1289304"/>
            <a:ext cx="3611880" cy="749808"/>
          </a:xfrm>
        </p:spPr>
        <p:txBody>
          <a:bodyPr lIns="73152" rIns="73152"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1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15"/>
          </p:nvPr>
        </p:nvSpPr>
        <p:spPr>
          <a:xfrm>
            <a:off x="5138928" y="1289304"/>
            <a:ext cx="3611880" cy="749808"/>
          </a:xfrm>
        </p:spPr>
        <p:txBody>
          <a:bodyPr lIns="73152" rIns="73152"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1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16"/>
          </p:nvPr>
        </p:nvSpPr>
        <p:spPr>
          <a:xfrm>
            <a:off x="795528" y="2368296"/>
            <a:ext cx="3611880" cy="749808"/>
          </a:xfrm>
        </p:spPr>
        <p:txBody>
          <a:bodyPr lIns="73152" rIns="73152"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1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11" name="Text Placeholder 15"/>
          <p:cNvSpPr>
            <a:spLocks noGrp="1"/>
          </p:cNvSpPr>
          <p:nvPr>
            <p:ph type="body" sz="quarter" idx="17"/>
          </p:nvPr>
        </p:nvSpPr>
        <p:spPr>
          <a:xfrm>
            <a:off x="5138928" y="2368296"/>
            <a:ext cx="3611880" cy="749808"/>
          </a:xfrm>
        </p:spPr>
        <p:txBody>
          <a:bodyPr lIns="73152" rIns="73152"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1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14" name="Text Placeholder 15"/>
          <p:cNvSpPr>
            <a:spLocks noGrp="1"/>
          </p:cNvSpPr>
          <p:nvPr>
            <p:ph type="body" sz="quarter" idx="21"/>
          </p:nvPr>
        </p:nvSpPr>
        <p:spPr>
          <a:xfrm>
            <a:off x="795528" y="3447288"/>
            <a:ext cx="3611880" cy="749808"/>
          </a:xfrm>
        </p:spPr>
        <p:txBody>
          <a:bodyPr lIns="73152" rIns="73152"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1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utlined in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2496312" y="1243584"/>
            <a:ext cx="2048256" cy="2103120"/>
          </a:xfrm>
          <a:noFill/>
          <a:ln w="12700">
            <a:solidFill>
              <a:schemeClr val="accent1"/>
            </a:solidFill>
          </a:ln>
        </p:spPr>
        <p:txBody>
          <a:bodyPr lIns="73152" tIns="182880" rIns="73152" bIns="73152"/>
          <a:lstStyle>
            <a:lvl1pPr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8" name="Text Placeholder 15"/>
          <p:cNvSpPr>
            <a:spLocks noGrp="1"/>
          </p:cNvSpPr>
          <p:nvPr>
            <p:ph type="body" sz="quarter" idx="14"/>
          </p:nvPr>
        </p:nvSpPr>
        <p:spPr>
          <a:xfrm>
            <a:off x="393192" y="1243584"/>
            <a:ext cx="2048256" cy="2103120"/>
          </a:xfrm>
          <a:noFill/>
          <a:ln w="12700">
            <a:solidFill>
              <a:schemeClr val="accent1"/>
            </a:solidFill>
          </a:ln>
        </p:spPr>
        <p:txBody>
          <a:bodyPr lIns="73152" tIns="182880" rIns="73152" bIns="73152"/>
          <a:lstStyle>
            <a:lvl1pPr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11" name="Text Placeholder 15"/>
          <p:cNvSpPr>
            <a:spLocks noGrp="1"/>
          </p:cNvSpPr>
          <p:nvPr>
            <p:ph type="body" sz="quarter" idx="15"/>
          </p:nvPr>
        </p:nvSpPr>
        <p:spPr>
          <a:xfrm>
            <a:off x="4599432" y="1243584"/>
            <a:ext cx="2048256" cy="2103120"/>
          </a:xfrm>
          <a:noFill/>
          <a:ln w="12700">
            <a:solidFill>
              <a:schemeClr val="accent1"/>
            </a:solidFill>
          </a:ln>
        </p:spPr>
        <p:txBody>
          <a:bodyPr lIns="73152" tIns="182880" rIns="73152" bIns="73152"/>
          <a:lstStyle>
            <a:lvl1pPr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13" name="Text Placeholder 15"/>
          <p:cNvSpPr>
            <a:spLocks noGrp="1"/>
          </p:cNvSpPr>
          <p:nvPr>
            <p:ph type="body" sz="quarter" idx="17"/>
          </p:nvPr>
        </p:nvSpPr>
        <p:spPr>
          <a:xfrm>
            <a:off x="6702552" y="1243584"/>
            <a:ext cx="2048256" cy="2103120"/>
          </a:xfrm>
          <a:noFill/>
          <a:ln w="12700">
            <a:solidFill>
              <a:schemeClr val="accent1"/>
            </a:solidFill>
          </a:ln>
        </p:spPr>
        <p:txBody>
          <a:bodyPr lIns="73152" tIns="182880" rIns="73152" bIns="73152"/>
          <a:lstStyle>
            <a:lvl1pPr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evrons with text boxes -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15"/>
          <p:cNvSpPr>
            <a:spLocks noGrp="1"/>
          </p:cNvSpPr>
          <p:nvPr>
            <p:ph type="body" sz="quarter" idx="14"/>
          </p:nvPr>
        </p:nvSpPr>
        <p:spPr>
          <a:xfrm>
            <a:off x="393192" y="1828800"/>
            <a:ext cx="2039112" cy="1591056"/>
          </a:xfrm>
        </p:spPr>
        <p:txBody>
          <a:bodyPr lIns="73152" rIns="73152"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15"/>
          </p:nvPr>
        </p:nvSpPr>
        <p:spPr>
          <a:xfrm>
            <a:off x="2432304" y="1828800"/>
            <a:ext cx="2039112" cy="1591056"/>
          </a:xfrm>
        </p:spPr>
        <p:txBody>
          <a:bodyPr lIns="73152" rIns="73152"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12" name="Text Placeholder 15"/>
          <p:cNvSpPr>
            <a:spLocks noGrp="1"/>
          </p:cNvSpPr>
          <p:nvPr>
            <p:ph type="body" sz="quarter" idx="22"/>
          </p:nvPr>
        </p:nvSpPr>
        <p:spPr>
          <a:xfrm>
            <a:off x="4462272" y="1828800"/>
            <a:ext cx="2039112" cy="1591056"/>
          </a:xfrm>
        </p:spPr>
        <p:txBody>
          <a:bodyPr lIns="73152" rIns="73152"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13" name="Text Placeholder 15"/>
          <p:cNvSpPr>
            <a:spLocks noGrp="1"/>
          </p:cNvSpPr>
          <p:nvPr>
            <p:ph type="body" sz="quarter" idx="23"/>
          </p:nvPr>
        </p:nvSpPr>
        <p:spPr>
          <a:xfrm>
            <a:off x="393192" y="4709160"/>
            <a:ext cx="4005072" cy="1591056"/>
          </a:xfrm>
        </p:spPr>
        <p:txBody>
          <a:bodyPr lIns="73152" rIns="73152"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14" name="Text Placeholder 15"/>
          <p:cNvSpPr>
            <a:spLocks noGrp="1"/>
          </p:cNvSpPr>
          <p:nvPr>
            <p:ph type="body" sz="quarter" idx="24"/>
          </p:nvPr>
        </p:nvSpPr>
        <p:spPr>
          <a:xfrm>
            <a:off x="4736592" y="4709160"/>
            <a:ext cx="4005072" cy="1591056"/>
          </a:xfrm>
        </p:spPr>
        <p:txBody>
          <a:bodyPr lIns="73152" rIns="73152"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25"/>
          </p:nvPr>
        </p:nvSpPr>
        <p:spPr>
          <a:xfrm>
            <a:off x="6501384" y="1828800"/>
            <a:ext cx="2039112" cy="1591056"/>
          </a:xfrm>
        </p:spPr>
        <p:txBody>
          <a:bodyPr lIns="73152" rIns="73152"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s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15"/>
          </p:nvPr>
        </p:nvSpPr>
        <p:spPr>
          <a:xfrm>
            <a:off x="4736592" y="1399032"/>
            <a:ext cx="4005072" cy="2258568"/>
          </a:xfrm>
        </p:spPr>
        <p:txBody>
          <a:bodyPr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11" name="Text Placeholder 15"/>
          <p:cNvSpPr>
            <a:spLocks noGrp="1"/>
          </p:cNvSpPr>
          <p:nvPr>
            <p:ph type="body" sz="quarter" idx="17"/>
          </p:nvPr>
        </p:nvSpPr>
        <p:spPr>
          <a:xfrm>
            <a:off x="4736592" y="4041648"/>
            <a:ext cx="4005072" cy="2258568"/>
          </a:xfrm>
        </p:spPr>
        <p:txBody>
          <a:bodyPr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rief Prefator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/>
          <p:cNvSpPr txBox="1">
            <a:spLocks noChangeArrowheads="1"/>
          </p:cNvSpPr>
          <p:nvPr/>
        </p:nvSpPr>
        <p:spPr bwMode="gray">
          <a:xfrm>
            <a:off x="1741488" y="2365375"/>
            <a:ext cx="5634037" cy="2487613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</p:spPr>
        <p:txBody>
          <a:bodyPr lIns="0" tIns="73152" rIns="0" bIns="73152"/>
          <a:lstStyle/>
          <a:p>
            <a:pPr>
              <a:lnSpc>
                <a:spcPct val="106000"/>
              </a:lnSpc>
              <a:spcBef>
                <a:spcPct val="80000"/>
              </a:spcBef>
              <a:buClr>
                <a:schemeClr val="tx1"/>
              </a:buClr>
              <a:buSzPct val="80000"/>
              <a:buFont typeface="Wingdings" pitchFamily="2" charset="2"/>
              <a:buNone/>
              <a:defRPr/>
            </a:pPr>
            <a:endParaRPr lang="en-US" b="1">
              <a:cs typeface="+mn-cs"/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1746504" y="2368296"/>
            <a:ext cx="5632704" cy="2487168"/>
          </a:xfrm>
        </p:spPr>
        <p:txBody>
          <a:bodyPr tIns="73152" bIns="73152"/>
          <a:lstStyle>
            <a:lvl1pPr eaLnBrk="1" hangingPunct="1">
              <a:spcBef>
                <a:spcPct val="80000"/>
              </a:spcBef>
              <a:buClr>
                <a:schemeClr val="tx1"/>
              </a:buClr>
              <a:buSzPct val="80000"/>
              <a:buFont typeface="Wingdings" pitchFamily="2" charset="2"/>
              <a:buNone/>
              <a:defRPr/>
            </a:lvl1pPr>
            <a:lvl5pPr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s - 3/slide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15"/>
          <p:cNvSpPr>
            <a:spLocks noGrp="1"/>
          </p:cNvSpPr>
          <p:nvPr>
            <p:ph type="body" sz="quarter" idx="17"/>
          </p:nvPr>
        </p:nvSpPr>
        <p:spPr>
          <a:xfrm>
            <a:off x="393192" y="4270248"/>
            <a:ext cx="2633472" cy="2029968"/>
          </a:xfrm>
        </p:spPr>
        <p:txBody>
          <a:bodyPr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15" name="Text Placeholder 15"/>
          <p:cNvSpPr>
            <a:spLocks noGrp="1"/>
          </p:cNvSpPr>
          <p:nvPr>
            <p:ph type="body" sz="quarter" idx="19"/>
          </p:nvPr>
        </p:nvSpPr>
        <p:spPr>
          <a:xfrm>
            <a:off x="3259836" y="4270248"/>
            <a:ext cx="2633472" cy="2029968"/>
          </a:xfrm>
        </p:spPr>
        <p:txBody>
          <a:bodyPr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17" name="Text Placeholder 15"/>
          <p:cNvSpPr>
            <a:spLocks noGrp="1"/>
          </p:cNvSpPr>
          <p:nvPr>
            <p:ph type="body" sz="quarter" idx="20"/>
          </p:nvPr>
        </p:nvSpPr>
        <p:spPr>
          <a:xfrm>
            <a:off x="6126480" y="4270248"/>
            <a:ext cx="2633472" cy="2029968"/>
          </a:xfrm>
        </p:spPr>
        <p:txBody>
          <a:bodyPr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s - 2/slide with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15"/>
          <p:cNvSpPr>
            <a:spLocks noGrp="1"/>
          </p:cNvSpPr>
          <p:nvPr>
            <p:ph type="body" sz="quarter" idx="17"/>
          </p:nvPr>
        </p:nvSpPr>
        <p:spPr>
          <a:xfrm>
            <a:off x="393192" y="4864608"/>
            <a:ext cx="4005072" cy="1088136"/>
          </a:xfrm>
        </p:spPr>
        <p:txBody>
          <a:bodyPr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17" name="Text Placeholder 15"/>
          <p:cNvSpPr>
            <a:spLocks noGrp="1"/>
          </p:cNvSpPr>
          <p:nvPr>
            <p:ph type="body" sz="quarter" idx="20"/>
          </p:nvPr>
        </p:nvSpPr>
        <p:spPr>
          <a:xfrm>
            <a:off x="4736592" y="4864608"/>
            <a:ext cx="4005072" cy="1088136"/>
          </a:xfrm>
        </p:spPr>
        <p:txBody>
          <a:bodyPr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antt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17"/>
          </p:nvPr>
        </p:nvSpPr>
        <p:spPr>
          <a:xfrm>
            <a:off x="393192" y="1709928"/>
            <a:ext cx="3035808" cy="4434840"/>
          </a:xfrm>
        </p:spPr>
        <p:txBody>
          <a:bodyPr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1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chelangelo (top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15"/>
          <p:cNvSpPr>
            <a:spLocks noGrp="1"/>
          </p:cNvSpPr>
          <p:nvPr>
            <p:ph type="body" sz="quarter" idx="23"/>
          </p:nvPr>
        </p:nvSpPr>
        <p:spPr>
          <a:xfrm>
            <a:off x="393192" y="2898648"/>
            <a:ext cx="4005072" cy="3392424"/>
          </a:xfrm>
        </p:spPr>
        <p:txBody>
          <a:bodyPr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14" name="Text Placeholder 15"/>
          <p:cNvSpPr>
            <a:spLocks noGrp="1"/>
          </p:cNvSpPr>
          <p:nvPr>
            <p:ph type="body" sz="quarter" idx="24"/>
          </p:nvPr>
        </p:nvSpPr>
        <p:spPr>
          <a:xfrm>
            <a:off x="4736592" y="2898648"/>
            <a:ext cx="4005072" cy="3392424"/>
          </a:xfrm>
        </p:spPr>
        <p:txBody>
          <a:bodyPr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chelangelo (lef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5"/>
          <p:cNvSpPr>
            <a:spLocks noGrp="1"/>
          </p:cNvSpPr>
          <p:nvPr>
            <p:ph type="body" sz="quarter" idx="24"/>
          </p:nvPr>
        </p:nvSpPr>
        <p:spPr>
          <a:xfrm>
            <a:off x="4736592" y="1152144"/>
            <a:ext cx="4005072" cy="5138928"/>
          </a:xfrm>
        </p:spPr>
        <p:txBody>
          <a:bodyPr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sumes -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15"/>
          <p:cNvSpPr>
            <a:spLocks noGrp="1"/>
          </p:cNvSpPr>
          <p:nvPr>
            <p:ph type="body" sz="quarter" idx="23"/>
          </p:nvPr>
        </p:nvSpPr>
        <p:spPr>
          <a:xfrm>
            <a:off x="393192" y="2697480"/>
            <a:ext cx="4005072" cy="3346704"/>
          </a:xfrm>
        </p:spPr>
        <p:txBody>
          <a:bodyPr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14" name="Text Placeholder 15"/>
          <p:cNvSpPr>
            <a:spLocks noGrp="1"/>
          </p:cNvSpPr>
          <p:nvPr>
            <p:ph type="body" sz="quarter" idx="24"/>
          </p:nvPr>
        </p:nvSpPr>
        <p:spPr>
          <a:xfrm>
            <a:off x="4736592" y="2697480"/>
            <a:ext cx="4005072" cy="3346704"/>
          </a:xfrm>
        </p:spPr>
        <p:txBody>
          <a:bodyPr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25"/>
          </p:nvPr>
        </p:nvSpPr>
        <p:spPr>
          <a:xfrm>
            <a:off x="1444752" y="1399032"/>
            <a:ext cx="2944368" cy="768096"/>
          </a:xfrm>
        </p:spPr>
        <p:txBody>
          <a:bodyPr lIns="54864" tIns="54864" rIns="54864" bIns="54864"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26"/>
          </p:nvPr>
        </p:nvSpPr>
        <p:spPr>
          <a:xfrm>
            <a:off x="5788152" y="1399032"/>
            <a:ext cx="2944368" cy="768096"/>
          </a:xfrm>
        </p:spPr>
        <p:txBody>
          <a:bodyPr lIns="54864" tIns="54864" rIns="54864" bIns="54864"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sumes -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15"/>
          <p:cNvSpPr>
            <a:spLocks noGrp="1"/>
          </p:cNvSpPr>
          <p:nvPr>
            <p:ph type="body" sz="quarter" idx="23"/>
          </p:nvPr>
        </p:nvSpPr>
        <p:spPr>
          <a:xfrm>
            <a:off x="393192" y="2697480"/>
            <a:ext cx="4005072" cy="1024128"/>
          </a:xfrm>
        </p:spPr>
        <p:txBody>
          <a:bodyPr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14" name="Text Placeholder 15"/>
          <p:cNvSpPr>
            <a:spLocks noGrp="1"/>
          </p:cNvSpPr>
          <p:nvPr>
            <p:ph type="body" sz="quarter" idx="24"/>
          </p:nvPr>
        </p:nvSpPr>
        <p:spPr>
          <a:xfrm>
            <a:off x="4736592" y="2697480"/>
            <a:ext cx="4005072" cy="1024128"/>
          </a:xfrm>
        </p:spPr>
        <p:txBody>
          <a:bodyPr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25"/>
          </p:nvPr>
        </p:nvSpPr>
        <p:spPr>
          <a:xfrm>
            <a:off x="1444752" y="1399032"/>
            <a:ext cx="2944368" cy="768096"/>
          </a:xfrm>
        </p:spPr>
        <p:txBody>
          <a:bodyPr lIns="54864" tIns="54864" rIns="54864" bIns="54864"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26"/>
          </p:nvPr>
        </p:nvSpPr>
        <p:spPr>
          <a:xfrm>
            <a:off x="5788152" y="1399032"/>
            <a:ext cx="2944368" cy="768096"/>
          </a:xfrm>
        </p:spPr>
        <p:txBody>
          <a:bodyPr lIns="54864" tIns="54864" rIns="54864" bIns="54864"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29"/>
          </p:nvPr>
        </p:nvSpPr>
        <p:spPr>
          <a:xfrm>
            <a:off x="393192" y="5202936"/>
            <a:ext cx="4005072" cy="1024128"/>
          </a:xfrm>
        </p:spPr>
        <p:txBody>
          <a:bodyPr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17" name="Text Placeholder 15"/>
          <p:cNvSpPr>
            <a:spLocks noGrp="1"/>
          </p:cNvSpPr>
          <p:nvPr>
            <p:ph type="body" sz="quarter" idx="30"/>
          </p:nvPr>
        </p:nvSpPr>
        <p:spPr>
          <a:xfrm>
            <a:off x="4736592" y="5202936"/>
            <a:ext cx="4005072" cy="1024128"/>
          </a:xfrm>
        </p:spPr>
        <p:txBody>
          <a:bodyPr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22" name="Text Placeholder 15"/>
          <p:cNvSpPr>
            <a:spLocks noGrp="1"/>
          </p:cNvSpPr>
          <p:nvPr>
            <p:ph type="body" sz="quarter" idx="33"/>
          </p:nvPr>
        </p:nvSpPr>
        <p:spPr>
          <a:xfrm>
            <a:off x="1444752" y="3904488"/>
            <a:ext cx="2944368" cy="768096"/>
          </a:xfrm>
        </p:spPr>
        <p:txBody>
          <a:bodyPr lIns="54864" tIns="54864" rIns="54864" bIns="54864"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23" name="Text Placeholder 15"/>
          <p:cNvSpPr>
            <a:spLocks noGrp="1"/>
          </p:cNvSpPr>
          <p:nvPr>
            <p:ph type="body" sz="quarter" idx="34"/>
          </p:nvPr>
        </p:nvSpPr>
        <p:spPr>
          <a:xfrm>
            <a:off x="5788152" y="3904488"/>
            <a:ext cx="2944368" cy="768096"/>
          </a:xfrm>
        </p:spPr>
        <p:txBody>
          <a:bodyPr lIns="54864" tIns="54864" rIns="54864" bIns="54864"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sumes -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25"/>
          </p:nvPr>
        </p:nvSpPr>
        <p:spPr>
          <a:xfrm>
            <a:off x="1444752" y="1097280"/>
            <a:ext cx="2944368" cy="768096"/>
          </a:xfrm>
        </p:spPr>
        <p:txBody>
          <a:bodyPr lIns="54864" tIns="54864" rIns="54864" bIns="54864"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26"/>
          </p:nvPr>
        </p:nvSpPr>
        <p:spPr>
          <a:xfrm>
            <a:off x="5788152" y="1097280"/>
            <a:ext cx="2944368" cy="768096"/>
          </a:xfrm>
        </p:spPr>
        <p:txBody>
          <a:bodyPr lIns="54864" tIns="54864" rIns="54864" bIns="54864"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22" name="Text Placeholder 15"/>
          <p:cNvSpPr>
            <a:spLocks noGrp="1"/>
          </p:cNvSpPr>
          <p:nvPr>
            <p:ph type="body" sz="quarter" idx="33"/>
          </p:nvPr>
        </p:nvSpPr>
        <p:spPr>
          <a:xfrm>
            <a:off x="1444752" y="2414016"/>
            <a:ext cx="2944368" cy="768096"/>
          </a:xfrm>
        </p:spPr>
        <p:txBody>
          <a:bodyPr lIns="54864" tIns="54864" rIns="54864" bIns="54864"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23" name="Text Placeholder 15"/>
          <p:cNvSpPr>
            <a:spLocks noGrp="1"/>
          </p:cNvSpPr>
          <p:nvPr>
            <p:ph type="body" sz="quarter" idx="34"/>
          </p:nvPr>
        </p:nvSpPr>
        <p:spPr>
          <a:xfrm>
            <a:off x="5788152" y="2414016"/>
            <a:ext cx="2944368" cy="768096"/>
          </a:xfrm>
        </p:spPr>
        <p:txBody>
          <a:bodyPr lIns="54864" tIns="54864" rIns="54864" bIns="54864"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26" name="Text Placeholder 15"/>
          <p:cNvSpPr>
            <a:spLocks noGrp="1"/>
          </p:cNvSpPr>
          <p:nvPr>
            <p:ph type="body" sz="quarter" idx="37"/>
          </p:nvPr>
        </p:nvSpPr>
        <p:spPr>
          <a:xfrm>
            <a:off x="1444752" y="3739896"/>
            <a:ext cx="2944368" cy="768096"/>
          </a:xfrm>
        </p:spPr>
        <p:txBody>
          <a:bodyPr lIns="54864" tIns="54864" rIns="54864" bIns="54864"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27" name="Text Placeholder 15"/>
          <p:cNvSpPr>
            <a:spLocks noGrp="1"/>
          </p:cNvSpPr>
          <p:nvPr>
            <p:ph type="body" sz="quarter" idx="38"/>
          </p:nvPr>
        </p:nvSpPr>
        <p:spPr>
          <a:xfrm>
            <a:off x="5788152" y="3739896"/>
            <a:ext cx="2944368" cy="768096"/>
          </a:xfrm>
        </p:spPr>
        <p:txBody>
          <a:bodyPr lIns="54864" tIns="54864" rIns="54864" bIns="54864"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30" name="Text Placeholder 15"/>
          <p:cNvSpPr>
            <a:spLocks noGrp="1"/>
          </p:cNvSpPr>
          <p:nvPr>
            <p:ph type="body" sz="quarter" idx="41"/>
          </p:nvPr>
        </p:nvSpPr>
        <p:spPr>
          <a:xfrm>
            <a:off x="1444752" y="5056632"/>
            <a:ext cx="2944368" cy="768096"/>
          </a:xfrm>
        </p:spPr>
        <p:txBody>
          <a:bodyPr lIns="54864" tIns="54864" rIns="54864" bIns="54864"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31" name="Text Placeholder 15"/>
          <p:cNvSpPr>
            <a:spLocks noGrp="1"/>
          </p:cNvSpPr>
          <p:nvPr>
            <p:ph type="body" sz="quarter" idx="42"/>
          </p:nvPr>
        </p:nvSpPr>
        <p:spPr>
          <a:xfrm>
            <a:off x="5788152" y="5056632"/>
            <a:ext cx="2944368" cy="768096"/>
          </a:xfrm>
        </p:spPr>
        <p:txBody>
          <a:bodyPr lIns="54864" tIns="54864" rIns="54864" bIns="54864"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alifications - 2x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Text Placeholder 15"/>
          <p:cNvSpPr>
            <a:spLocks noGrp="1"/>
          </p:cNvSpPr>
          <p:nvPr>
            <p:ph type="body" sz="quarter" idx="14"/>
          </p:nvPr>
        </p:nvSpPr>
        <p:spPr>
          <a:xfrm>
            <a:off x="393192" y="1399032"/>
            <a:ext cx="4014216" cy="2057400"/>
          </a:xfrm>
        </p:spPr>
        <p:txBody>
          <a:bodyPr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15"/>
          </p:nvPr>
        </p:nvSpPr>
        <p:spPr>
          <a:xfrm>
            <a:off x="4736592" y="1399032"/>
            <a:ext cx="4014216" cy="2057400"/>
          </a:xfrm>
        </p:spPr>
        <p:txBody>
          <a:bodyPr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16"/>
          </p:nvPr>
        </p:nvSpPr>
        <p:spPr>
          <a:xfrm>
            <a:off x="393192" y="4041648"/>
            <a:ext cx="4014216" cy="2057400"/>
          </a:xfrm>
        </p:spPr>
        <p:txBody>
          <a:bodyPr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11" name="Text Placeholder 15"/>
          <p:cNvSpPr>
            <a:spLocks noGrp="1"/>
          </p:cNvSpPr>
          <p:nvPr>
            <p:ph type="body" sz="quarter" idx="17"/>
          </p:nvPr>
        </p:nvSpPr>
        <p:spPr>
          <a:xfrm>
            <a:off x="4736592" y="4041648"/>
            <a:ext cx="4014216" cy="2057400"/>
          </a:xfrm>
        </p:spPr>
        <p:txBody>
          <a:bodyPr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onger Introductor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gray">
          <a:xfrm>
            <a:off x="392113" y="1154113"/>
            <a:ext cx="4014787" cy="51355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>
              <a:lnSpc>
                <a:spcPct val="106000"/>
              </a:lnSpc>
              <a:spcBef>
                <a:spcPct val="80000"/>
              </a:spcBef>
              <a:buClr>
                <a:schemeClr val="tx1"/>
              </a:buClr>
              <a:buSzPct val="80000"/>
              <a:buFont typeface="Wingdings" pitchFamily="2" charset="2"/>
              <a:buNone/>
              <a:defRPr/>
            </a:pPr>
            <a:endParaRPr lang="en-US" sz="1000">
              <a:cs typeface="+mn-cs"/>
            </a:endParaRP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393192" y="1152144"/>
            <a:ext cx="4014216" cy="513892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4736592" y="1152144"/>
            <a:ext cx="4014216" cy="513892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asic text slide (full page w/2 col.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2336" y="1152144"/>
            <a:ext cx="8339328" cy="5138928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000" b="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402336" y="2185416"/>
            <a:ext cx="4005072" cy="4105656"/>
          </a:xfrm>
        </p:spPr>
        <p:txBody>
          <a:bodyPr/>
          <a:lstStyle>
            <a:lvl1pPr marL="0" indent="0">
              <a:buNone/>
              <a:defRPr sz="2000">
                <a:latin typeface="Arial" pitchFamily="34" charset="0"/>
                <a:cs typeface="Arial" pitchFamily="34" charset="0"/>
              </a:defRPr>
            </a:lvl1pPr>
            <a:lvl2pPr>
              <a:defRPr sz="2000">
                <a:latin typeface="Arial" pitchFamily="34" charset="0"/>
                <a:cs typeface="Arial" pitchFamily="34" charset="0"/>
              </a:defRPr>
            </a:lvl2pPr>
            <a:lvl3pPr>
              <a:defRPr sz="1800">
                <a:latin typeface="Arial" pitchFamily="34" charset="0"/>
                <a:cs typeface="Arial" pitchFamily="34" charset="0"/>
              </a:defRPr>
            </a:lvl3pPr>
            <a:lvl4pPr>
              <a:defRPr sz="1800">
                <a:latin typeface="Arial" pitchFamily="34" charset="0"/>
                <a:cs typeface="Arial" pitchFamily="34" charset="0"/>
              </a:defRPr>
            </a:lvl4pPr>
            <a:lvl5pPr>
              <a:defRPr sz="16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2336" y="411480"/>
            <a:ext cx="8339328" cy="36576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4735513" y="2187194"/>
            <a:ext cx="4005072" cy="4105656"/>
          </a:xfrm>
        </p:spPr>
        <p:txBody>
          <a:bodyPr/>
          <a:lstStyle>
            <a:lvl1pPr marL="0" indent="0">
              <a:buNone/>
              <a:defRPr sz="2000">
                <a:latin typeface="Arial" pitchFamily="34" charset="0"/>
                <a:cs typeface="Arial" pitchFamily="34" charset="0"/>
              </a:defRPr>
            </a:lvl1pPr>
            <a:lvl2pPr>
              <a:defRPr sz="2000">
                <a:latin typeface="Arial" pitchFamily="34" charset="0"/>
                <a:cs typeface="Arial" pitchFamily="34" charset="0"/>
              </a:defRPr>
            </a:lvl2pPr>
            <a:lvl3pPr>
              <a:defRPr sz="1800">
                <a:latin typeface="Arial" pitchFamily="34" charset="0"/>
                <a:cs typeface="Arial" pitchFamily="34" charset="0"/>
              </a:defRPr>
            </a:lvl3pPr>
            <a:lvl4pPr>
              <a:defRPr sz="1800">
                <a:latin typeface="Arial" pitchFamily="34" charset="0"/>
                <a:cs typeface="Arial" pitchFamily="34" charset="0"/>
              </a:defRPr>
            </a:lvl4pPr>
            <a:lvl5pPr>
              <a:defRPr sz="16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gray">
          <a:xfrm>
            <a:off x="585788" y="774700"/>
            <a:ext cx="7972425" cy="4795838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lIns="90000" tIns="90000" rIns="90000" bIns="90000" anchor="ctr"/>
          <a:lstStyle/>
          <a:p>
            <a:pPr marL="119063" indent="-119063">
              <a:defRPr/>
            </a:pPr>
            <a:endParaRPr lang="en-GB" b="1"/>
          </a:p>
        </p:txBody>
      </p:sp>
      <p:pic>
        <p:nvPicPr>
          <p:cNvPr id="5" name="Picture 5" descr="LLP logo with big space copy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95" t="1778" b="59770"/>
          <a:stretch>
            <a:fillRect/>
          </a:stretch>
        </p:blipFill>
        <p:spPr bwMode="gray">
          <a:xfrm>
            <a:off x="895350" y="6019800"/>
            <a:ext cx="14446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6"/>
          <p:cNvSpPr txBox="1">
            <a:spLocks noChangeArrowheads="1"/>
          </p:cNvSpPr>
          <p:nvPr/>
        </p:nvSpPr>
        <p:spPr bwMode="gray">
          <a:xfrm>
            <a:off x="892175" y="4756150"/>
            <a:ext cx="1585913" cy="201613"/>
          </a:xfrm>
          <a:prstGeom prst="rect">
            <a:avLst/>
          </a:prstGeom>
          <a:noFill/>
          <a:ln w="12700" cap="rnd" algn="ctr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en-GB" sz="1200"/>
              <a:t>Deloitte Consulting LLP</a:t>
            </a:r>
          </a:p>
        </p:txBody>
      </p:sp>
      <p:sp>
        <p:nvSpPr>
          <p:cNvPr id="4225027" name="Rectangle 3"/>
          <p:cNvSpPr>
            <a:spLocks noGrp="1" noChangeArrowheads="1"/>
          </p:cNvSpPr>
          <p:nvPr>
            <p:ph type="ctrTitle" sz="quarter"/>
          </p:nvPr>
        </p:nvSpPr>
        <p:spPr>
          <a:xfrm>
            <a:off x="892175" y="2581275"/>
            <a:ext cx="6581775" cy="549275"/>
          </a:xfrm>
        </p:spPr>
        <p:txBody>
          <a:bodyPr/>
          <a:lstStyle>
            <a:lvl1pPr>
              <a:lnSpc>
                <a:spcPts val="2200"/>
              </a:lnSpc>
              <a:spcBef>
                <a:spcPct val="100000"/>
              </a:spcBef>
              <a:buClr>
                <a:schemeClr val="tx2"/>
              </a:buClr>
              <a:buSzPct val="85000"/>
              <a:buFont typeface="Wingdings" pitchFamily="2" charset="2"/>
              <a:buNone/>
              <a:defRPr sz="1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225028" name="Rectangle 4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892175" y="3402013"/>
            <a:ext cx="6583363" cy="439737"/>
          </a:xfrm>
          <a:ln/>
        </p:spPr>
        <p:txBody>
          <a:bodyPr/>
          <a:lstStyle>
            <a:lvl1pPr>
              <a:lnSpc>
                <a:spcPts val="1600"/>
              </a:lnSpc>
              <a:spcBef>
                <a:spcPct val="15000"/>
              </a:spcBef>
              <a:buClrTx/>
              <a:defRPr sz="1400" b="1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6875" y="1154113"/>
            <a:ext cx="1927225" cy="51355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476500" y="1154113"/>
            <a:ext cx="1928813" cy="51355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35"/>
          <p:cNvSpPr>
            <a:spLocks noChangeShapeType="1"/>
          </p:cNvSpPr>
          <p:nvPr/>
        </p:nvSpPr>
        <p:spPr bwMode="gray">
          <a:xfrm>
            <a:off x="392113" y="806450"/>
            <a:ext cx="8355012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6000"/>
              </a:lnSpc>
              <a:spcBef>
                <a:spcPct val="50000"/>
              </a:spcBef>
              <a:buSzPct val="100000"/>
              <a:buFont typeface="Wingdings 2" pitchFamily="18" charset="2"/>
              <a:buNone/>
              <a:defRPr/>
            </a:pPr>
            <a:endParaRPr lang="en-US"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192" y="514350"/>
            <a:ext cx="8345487" cy="2587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393192" y="1152144"/>
            <a:ext cx="4014216" cy="5138928"/>
          </a:xfrm>
        </p:spPr>
        <p:txBody>
          <a:bodyPr/>
          <a:lstStyle>
            <a:lvl1pPr>
              <a:buFont typeface="Arial" pitchFamily="34" charset="0"/>
              <a:buNone/>
              <a:defRPr/>
            </a:lvl1pPr>
            <a:lvl2pPr>
              <a:defRPr/>
            </a:lvl2pPr>
            <a:lvl3pPr>
              <a:buNone/>
              <a:defRPr/>
            </a:lvl3pPr>
            <a:lvl4pPr>
              <a:defRPr/>
            </a:lvl4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3" y="514350"/>
            <a:ext cx="2087562" cy="57753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6875" y="514350"/>
            <a:ext cx="6110288" cy="57753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art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/>
          <p:cNvSpPr txBox="1">
            <a:spLocks noChangeArrowheads="1"/>
          </p:cNvSpPr>
          <p:nvPr/>
        </p:nvSpPr>
        <p:spPr bwMode="gray">
          <a:xfrm>
            <a:off x="1741488" y="2365375"/>
            <a:ext cx="5634037" cy="2487613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</p:spPr>
        <p:txBody>
          <a:bodyPr lIns="0" tIns="73152" rIns="0" bIns="73152"/>
          <a:lstStyle/>
          <a:p>
            <a:pPr>
              <a:lnSpc>
                <a:spcPct val="106000"/>
              </a:lnSpc>
              <a:spcBef>
                <a:spcPct val="80000"/>
              </a:spcBef>
              <a:buClr>
                <a:schemeClr val="tx1"/>
              </a:buClr>
              <a:buSzPct val="80000"/>
              <a:buFont typeface="Wingdings" pitchFamily="2" charset="2"/>
              <a:buNone/>
              <a:defRPr/>
            </a:pPr>
            <a:endParaRPr lang="en-US" b="1">
              <a:cs typeface="+mn-cs"/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gray">
          <a:xfrm>
            <a:off x="2478088" y="2136775"/>
            <a:ext cx="4167187" cy="228600"/>
          </a:xfrm>
          <a:prstGeom prst="rect">
            <a:avLst/>
          </a:prstGeom>
          <a:solidFill>
            <a:schemeClr val="bg1"/>
          </a:solidFill>
          <a:ln w="12700" cap="rnd" algn="ctr">
            <a:noFill/>
            <a:miter lim="800000"/>
            <a:headEnd/>
            <a:tailEnd/>
          </a:ln>
        </p:spPr>
        <p:txBody>
          <a:bodyPr wrap="none" lIns="72000" tIns="0" rIns="72000" bIns="0" anchor="b" anchorCtr="1"/>
          <a:lstStyle/>
          <a:p>
            <a:pPr algn="ctr" eaLnBrk="0" hangingPunct="0">
              <a:lnSpc>
                <a:spcPct val="106000"/>
              </a:lnSpc>
              <a:defRPr/>
            </a:pPr>
            <a:endParaRPr lang="en-US" sz="1400" b="1">
              <a:cs typeface="+mn-cs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2889504" y="3081528"/>
            <a:ext cx="3346704" cy="256032"/>
          </a:xfrm>
          <a:solidFill>
            <a:schemeClr val="bg1"/>
          </a:solidFill>
        </p:spPr>
        <p:txBody>
          <a:bodyPr lIns="73152" rIns="73152" anchor="ctr" anchorCtr="1"/>
          <a:lstStyle>
            <a:lvl1pPr>
              <a:buNone/>
              <a:defRPr sz="1600" b="1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/>
        </p:nvSpPr>
        <p:spPr bwMode="gray">
          <a:xfrm>
            <a:off x="392113" y="1154113"/>
            <a:ext cx="4014787" cy="51355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>
              <a:lnSpc>
                <a:spcPct val="106000"/>
              </a:lnSpc>
              <a:spcBef>
                <a:spcPct val="80000"/>
              </a:spcBef>
              <a:buClr>
                <a:schemeClr val="tx1"/>
              </a:buClr>
              <a:buSzPct val="80000"/>
              <a:buFont typeface="Wingdings" pitchFamily="2" charset="2"/>
              <a:buNone/>
              <a:defRPr/>
            </a:pPr>
            <a:endParaRPr lang="en-US" sz="1000">
              <a:cs typeface="+mn-cs"/>
            </a:endParaRP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393192" y="1152144"/>
            <a:ext cx="4014216" cy="5138928"/>
          </a:xfrm>
        </p:spPr>
        <p:txBody>
          <a:bodyPr/>
          <a:lstStyle>
            <a:lvl1pPr>
              <a:buFont typeface="Arial" pitchFamily="34" charset="0"/>
              <a:buNone/>
              <a:defRPr/>
            </a:lvl1pPr>
            <a:lvl2pPr>
              <a:defRPr/>
            </a:lvl2pPr>
            <a:lvl3pPr>
              <a:buNone/>
              <a:defRPr/>
            </a:lvl3pPr>
            <a:lvl4pPr>
              <a:defRPr/>
            </a:lvl4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4736592" y="1152144"/>
            <a:ext cx="4014216" cy="5138928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2"/>
          </p:nvPr>
        </p:nvSpPr>
        <p:spPr>
          <a:xfrm>
            <a:off x="393192" y="256032"/>
            <a:ext cx="8348472" cy="521208"/>
          </a:xfrm>
          <a:noFill/>
        </p:spPr>
        <p:txBody>
          <a:bodyPr anchor="b"/>
          <a:lstStyle>
            <a:lvl1pPr>
              <a:spcBef>
                <a:spcPts val="0"/>
              </a:spcBef>
              <a:buNone/>
              <a:defRPr sz="1600" b="1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 with Kick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/>
        </p:nvSpPr>
        <p:spPr bwMode="gray">
          <a:xfrm>
            <a:off x="392113" y="1154113"/>
            <a:ext cx="4014787" cy="51355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>
              <a:lnSpc>
                <a:spcPct val="106000"/>
              </a:lnSpc>
              <a:spcBef>
                <a:spcPct val="80000"/>
              </a:spcBef>
              <a:buClr>
                <a:schemeClr val="tx1"/>
              </a:buClr>
              <a:buSzPct val="80000"/>
              <a:buFont typeface="Wingdings" pitchFamily="2" charset="2"/>
              <a:buNone/>
              <a:defRPr/>
            </a:pPr>
            <a:endParaRPr lang="en-US" sz="1000">
              <a:cs typeface="+mn-cs"/>
            </a:endParaRP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393192" y="1152144"/>
            <a:ext cx="4014216" cy="5138928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4736592" y="1152144"/>
            <a:ext cx="4014216" cy="5138928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2"/>
          </p:nvPr>
        </p:nvSpPr>
        <p:spPr>
          <a:xfrm>
            <a:off x="393192" y="256032"/>
            <a:ext cx="8348472" cy="521208"/>
          </a:xfrm>
          <a:noFill/>
        </p:spPr>
        <p:txBody>
          <a:bodyPr anchor="b"/>
          <a:lstStyle>
            <a:lvl1pPr>
              <a:spcBef>
                <a:spcPts val="0"/>
              </a:spcBef>
              <a:buNone/>
              <a:defRPr sz="1600" b="1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ngle Column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gray">
          <a:xfrm>
            <a:off x="392113" y="1154113"/>
            <a:ext cx="4014787" cy="51355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>
              <a:lnSpc>
                <a:spcPct val="106000"/>
              </a:lnSpc>
              <a:spcBef>
                <a:spcPct val="80000"/>
              </a:spcBef>
              <a:buClr>
                <a:schemeClr val="tx1"/>
              </a:buClr>
              <a:buSzPct val="80000"/>
              <a:buFont typeface="Wingdings" pitchFamily="2" charset="2"/>
              <a:buNone/>
              <a:defRPr/>
            </a:pPr>
            <a:endParaRPr lang="en-US" sz="1000">
              <a:cs typeface="+mn-cs"/>
            </a:endParaRP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393192" y="1152144"/>
            <a:ext cx="8352346" cy="5138928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2"/>
          </p:nvPr>
        </p:nvSpPr>
        <p:spPr>
          <a:xfrm>
            <a:off x="393192" y="256032"/>
            <a:ext cx="8348472" cy="521208"/>
          </a:xfrm>
          <a:noFill/>
        </p:spPr>
        <p:txBody>
          <a:bodyPr anchor="b"/>
          <a:lstStyle>
            <a:lvl1pPr>
              <a:spcBef>
                <a:spcPts val="0"/>
              </a:spcBef>
              <a:buNone/>
              <a:defRPr sz="1600" b="1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oxes with paragraph, dash,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4736592" y="1399032"/>
            <a:ext cx="4014216" cy="4892040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8" name="Text Placeholder 15"/>
          <p:cNvSpPr>
            <a:spLocks noGrp="1"/>
          </p:cNvSpPr>
          <p:nvPr>
            <p:ph type="body" sz="quarter" idx="14"/>
          </p:nvPr>
        </p:nvSpPr>
        <p:spPr>
          <a:xfrm>
            <a:off x="393192" y="1399032"/>
            <a:ext cx="4014216" cy="4892040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2.xml"/><Relationship Id="rId1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6.xml"/><Relationship Id="rId11" Type="http://schemas.openxmlformats.org/officeDocument/2006/relationships/slideLayout" Target="../slideLayouts/slideLayout41.xml"/><Relationship Id="rId5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4.xml"/><Relationship Id="rId9" Type="http://schemas.openxmlformats.org/officeDocument/2006/relationships/slideLayout" Target="../slideLayouts/slideLayout3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401638" y="450850"/>
            <a:ext cx="8345487" cy="325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396875" y="1154113"/>
            <a:ext cx="4008438" cy="51355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3699717" name="Text Box 5"/>
          <p:cNvSpPr txBox="1">
            <a:spLocks noChangeArrowheads="1"/>
          </p:cNvSpPr>
          <p:nvPr/>
        </p:nvSpPr>
        <p:spPr bwMode="gray">
          <a:xfrm>
            <a:off x="4432300" y="6664325"/>
            <a:ext cx="279400" cy="1444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prstShdw prst="shdw17" dist="17961" dir="2700000">
              <a:srgbClr val="DDDDDD">
                <a:gamma/>
                <a:shade val="60000"/>
                <a:invGamma/>
              </a:srgbClr>
            </a:prstShdw>
          </a:effectLst>
        </p:spPr>
        <p:txBody>
          <a:bodyPr wrap="none" lIns="0" tIns="0" rIns="0" bIns="0" anchor="b" anchorCtr="1">
            <a:spAutoFit/>
          </a:bodyPr>
          <a:lstStyle/>
          <a:p>
            <a:pPr algn="ctr" eaLnBrk="0" hangingPunct="0">
              <a:lnSpc>
                <a:spcPct val="106000"/>
              </a:lnSpc>
              <a:buClr>
                <a:schemeClr val="tx1"/>
              </a:buClr>
              <a:buSzPct val="65000"/>
              <a:buFont typeface="Wingdings" pitchFamily="2" charset="2"/>
              <a:buNone/>
              <a:defRPr/>
            </a:pPr>
            <a:r>
              <a:rPr lang="en-US" sz="900">
                <a:solidFill>
                  <a:srgbClr val="000000"/>
                </a:solidFill>
                <a:cs typeface="+mn-cs"/>
              </a:rPr>
              <a:t>- </a:t>
            </a:r>
            <a:fld id="{005DF30A-45CE-4FDD-9B4D-A90BAB053010}" type="slidenum">
              <a:rPr lang="en-US" sz="900">
                <a:solidFill>
                  <a:srgbClr val="000000"/>
                </a:solidFill>
                <a:cs typeface="+mn-cs"/>
              </a:rPr>
              <a:pPr algn="ctr" eaLnBrk="0" hangingPunct="0">
                <a:lnSpc>
                  <a:spcPct val="106000"/>
                </a:lnSpc>
                <a:buClr>
                  <a:schemeClr val="tx1"/>
                </a:buClr>
                <a:buSzPct val="65000"/>
                <a:buFont typeface="Wingdings" pitchFamily="2" charset="2"/>
                <a:buNone/>
                <a:defRPr/>
              </a:pPr>
              <a:t>‹#›</a:t>
            </a:fld>
            <a:r>
              <a:rPr lang="en-US" sz="900">
                <a:solidFill>
                  <a:srgbClr val="000000"/>
                </a:solidFill>
                <a:cs typeface="+mn-cs"/>
              </a:rPr>
              <a:t> -</a:t>
            </a:r>
          </a:p>
        </p:txBody>
      </p:sp>
      <p:pic>
        <p:nvPicPr>
          <p:cNvPr id="11269" name="Picture 6" descr="DEL_COL"/>
          <p:cNvPicPr>
            <a:picLocks noChangeAspect="1" noChangeArrowheads="1"/>
          </p:cNvPicPr>
          <p:nvPr/>
        </p:nvPicPr>
        <p:blipFill>
          <a:blip r:embed="rId32" cstate="print"/>
          <a:srcRect/>
          <a:stretch>
            <a:fillRect/>
          </a:stretch>
        </p:blipFill>
        <p:spPr bwMode="gray">
          <a:xfrm>
            <a:off x="395288" y="6645275"/>
            <a:ext cx="690562" cy="13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99747" name="Line 35"/>
          <p:cNvSpPr>
            <a:spLocks noChangeShapeType="1"/>
          </p:cNvSpPr>
          <p:nvPr/>
        </p:nvSpPr>
        <p:spPr bwMode="gray">
          <a:xfrm>
            <a:off x="392113" y="806450"/>
            <a:ext cx="8355012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6000"/>
              </a:lnSpc>
              <a:spcBef>
                <a:spcPct val="50000"/>
              </a:spcBef>
              <a:buSzPct val="100000"/>
              <a:buFont typeface="Wingdings 2" pitchFamily="18" charset="2"/>
              <a:buNone/>
              <a:defRPr/>
            </a:pPr>
            <a:endParaRPr lang="en-US"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79" r:id="rId1"/>
    <p:sldLayoutId id="2147485080" r:id="rId2"/>
    <p:sldLayoutId id="2147485081" r:id="rId3"/>
    <p:sldLayoutId id="2147485082" r:id="rId4"/>
    <p:sldLayoutId id="2147485083" r:id="rId5"/>
    <p:sldLayoutId id="2147485084" r:id="rId6"/>
    <p:sldLayoutId id="2147485085" r:id="rId7"/>
    <p:sldLayoutId id="2147485086" r:id="rId8"/>
    <p:sldLayoutId id="2147485048" r:id="rId9"/>
    <p:sldLayoutId id="2147485049" r:id="rId10"/>
    <p:sldLayoutId id="2147485050" r:id="rId11"/>
    <p:sldLayoutId id="2147485051" r:id="rId12"/>
    <p:sldLayoutId id="2147485052" r:id="rId13"/>
    <p:sldLayoutId id="2147485053" r:id="rId14"/>
    <p:sldLayoutId id="2147485054" r:id="rId15"/>
    <p:sldLayoutId id="2147485055" r:id="rId16"/>
    <p:sldLayoutId id="2147485056" r:id="rId17"/>
    <p:sldLayoutId id="2147485057" r:id="rId18"/>
    <p:sldLayoutId id="2147485058" r:id="rId19"/>
    <p:sldLayoutId id="2147485059" r:id="rId20"/>
    <p:sldLayoutId id="2147485060" r:id="rId21"/>
    <p:sldLayoutId id="2147485061" r:id="rId22"/>
    <p:sldLayoutId id="2147485062" r:id="rId23"/>
    <p:sldLayoutId id="2147485063" r:id="rId24"/>
    <p:sldLayoutId id="2147485064" r:id="rId25"/>
    <p:sldLayoutId id="2147485065" r:id="rId26"/>
    <p:sldLayoutId id="2147485066" r:id="rId27"/>
    <p:sldLayoutId id="2147485067" r:id="rId28"/>
    <p:sldLayoutId id="2147485068" r:id="rId29"/>
    <p:sldLayoutId id="2147485088" r:id="rId30"/>
  </p:sldLayoutIdLst>
  <p:txStyles>
    <p:titleStyle>
      <a:lvl1pPr algn="l" rtl="0" eaLnBrk="0" fontAlgn="base" hangingPunct="0">
        <a:lnSpc>
          <a:spcPct val="106000"/>
        </a:lnSpc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106000"/>
        </a:lnSpc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</a:defRPr>
      </a:lvl2pPr>
      <a:lvl3pPr algn="l" rtl="0" eaLnBrk="0" fontAlgn="base" hangingPunct="0">
        <a:lnSpc>
          <a:spcPct val="106000"/>
        </a:lnSpc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</a:defRPr>
      </a:lvl3pPr>
      <a:lvl4pPr algn="l" rtl="0" eaLnBrk="0" fontAlgn="base" hangingPunct="0">
        <a:lnSpc>
          <a:spcPct val="106000"/>
        </a:lnSpc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</a:defRPr>
      </a:lvl4pPr>
      <a:lvl5pPr algn="l" rtl="0" eaLnBrk="0" fontAlgn="base" hangingPunct="0">
        <a:lnSpc>
          <a:spcPct val="106000"/>
        </a:lnSpc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</a:defRPr>
      </a:lvl5pPr>
      <a:lvl6pPr marL="457200" algn="l" rtl="0" eaLnBrk="1" fontAlgn="base" hangingPunct="1">
        <a:lnSpc>
          <a:spcPct val="106000"/>
        </a:lnSpc>
        <a:spcBef>
          <a:spcPct val="0"/>
        </a:spcBef>
        <a:spcAft>
          <a:spcPct val="0"/>
        </a:spcAft>
        <a:defRPr sz="1600" b="1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lnSpc>
          <a:spcPct val="106000"/>
        </a:lnSpc>
        <a:spcBef>
          <a:spcPct val="0"/>
        </a:spcBef>
        <a:spcAft>
          <a:spcPct val="0"/>
        </a:spcAft>
        <a:defRPr sz="1600" b="1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lnSpc>
          <a:spcPct val="106000"/>
        </a:lnSpc>
        <a:spcBef>
          <a:spcPct val="0"/>
        </a:spcBef>
        <a:spcAft>
          <a:spcPct val="0"/>
        </a:spcAft>
        <a:defRPr sz="1600" b="1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lnSpc>
          <a:spcPct val="106000"/>
        </a:lnSpc>
        <a:spcBef>
          <a:spcPct val="0"/>
        </a:spcBef>
        <a:spcAft>
          <a:spcPct val="0"/>
        </a:spcAft>
        <a:defRPr sz="1600" b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lnSpc>
          <a:spcPct val="106000"/>
        </a:lnSpc>
        <a:spcBef>
          <a:spcPct val="80000"/>
        </a:spcBef>
        <a:spcAft>
          <a:spcPct val="0"/>
        </a:spcAft>
        <a:buClr>
          <a:schemeClr val="tx1"/>
        </a:buClr>
        <a:buSzPct val="80000"/>
        <a:buChar char="•"/>
        <a:defRPr sz="1200">
          <a:solidFill>
            <a:schemeClr val="tx1"/>
          </a:solidFill>
          <a:latin typeface="+mn-lt"/>
          <a:ea typeface="+mn-ea"/>
          <a:cs typeface="+mn-cs"/>
        </a:defRPr>
      </a:lvl1pPr>
      <a:lvl2pPr marL="169863" indent="-168275" algn="l" rtl="0" eaLnBrk="0" fontAlgn="base" hangingPunct="0">
        <a:lnSpc>
          <a:spcPct val="106000"/>
        </a:lnSpc>
        <a:spcBef>
          <a:spcPct val="80000"/>
        </a:spcBef>
        <a:spcAft>
          <a:spcPct val="0"/>
        </a:spcAft>
        <a:buClr>
          <a:schemeClr val="tx1"/>
        </a:buClr>
        <a:buFont typeface="Wingdings 2" pitchFamily="18" charset="2"/>
        <a:buChar char="¡"/>
        <a:defRPr sz="1200">
          <a:solidFill>
            <a:schemeClr val="tx1"/>
          </a:solidFill>
          <a:latin typeface="+mn-lt"/>
        </a:defRPr>
      </a:lvl2pPr>
      <a:lvl3pPr marL="344488" indent="-173038" algn="l" rtl="0" eaLnBrk="0" fontAlgn="base" hangingPunct="0">
        <a:lnSpc>
          <a:spcPct val="106000"/>
        </a:lnSpc>
        <a:spcBef>
          <a:spcPct val="40000"/>
        </a:spcBef>
        <a:spcAft>
          <a:spcPct val="0"/>
        </a:spcAft>
        <a:buClr>
          <a:schemeClr val="tx1"/>
        </a:buClr>
        <a:buFont typeface="Arial" charset="0"/>
        <a:buChar char="–"/>
        <a:defRPr sz="1200">
          <a:solidFill>
            <a:schemeClr val="tx1"/>
          </a:solidFill>
          <a:latin typeface="+mn-lt"/>
        </a:defRPr>
      </a:lvl3pPr>
      <a:lvl4pPr marL="517525" indent="-171450" algn="l" rtl="0" eaLnBrk="0" fontAlgn="base" hangingPunct="0">
        <a:lnSpc>
          <a:spcPct val="106000"/>
        </a:lnSpc>
        <a:spcBef>
          <a:spcPct val="20000"/>
        </a:spcBef>
        <a:spcAft>
          <a:spcPct val="0"/>
        </a:spcAft>
        <a:buClr>
          <a:schemeClr val="tx1"/>
        </a:buClr>
        <a:buChar char="•"/>
        <a:defRPr sz="1200">
          <a:solidFill>
            <a:schemeClr val="tx1"/>
          </a:solidFill>
          <a:latin typeface="+mn-lt"/>
        </a:defRPr>
      </a:lvl4pPr>
      <a:lvl5pPr marL="1446213" indent="-236538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1200">
          <a:solidFill>
            <a:schemeClr val="tx1"/>
          </a:solidFill>
          <a:latin typeface="+mn-lt"/>
        </a:defRPr>
      </a:lvl5pPr>
      <a:lvl6pPr marL="1903413" indent="-236538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–"/>
        <a:defRPr sz="1200">
          <a:solidFill>
            <a:schemeClr val="tx1"/>
          </a:solidFill>
          <a:latin typeface="+mn-lt"/>
        </a:defRPr>
      </a:lvl6pPr>
      <a:lvl7pPr marL="2360613" indent="-236538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–"/>
        <a:defRPr sz="1200">
          <a:solidFill>
            <a:schemeClr val="tx1"/>
          </a:solidFill>
          <a:latin typeface="+mn-lt"/>
        </a:defRPr>
      </a:lvl7pPr>
      <a:lvl8pPr marL="2817813" indent="-236538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–"/>
        <a:defRPr sz="1200">
          <a:solidFill>
            <a:schemeClr val="tx1"/>
          </a:solidFill>
          <a:latin typeface="+mn-lt"/>
        </a:defRPr>
      </a:lvl8pPr>
      <a:lvl9pPr marL="3275013" indent="-236538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–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401638" y="514350"/>
            <a:ext cx="8345487" cy="25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396875" y="1154113"/>
            <a:ext cx="4008438" cy="51355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4224004" name="Text Box 4"/>
          <p:cNvSpPr txBox="1">
            <a:spLocks noChangeArrowheads="1"/>
          </p:cNvSpPr>
          <p:nvPr/>
        </p:nvSpPr>
        <p:spPr bwMode="gray">
          <a:xfrm>
            <a:off x="4432300" y="6664325"/>
            <a:ext cx="279400" cy="1444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prstShdw prst="shdw17" dist="17961" dir="2700000">
              <a:srgbClr val="DDDDDD">
                <a:gamma/>
                <a:shade val="60000"/>
                <a:invGamma/>
              </a:srgbClr>
            </a:prstShdw>
          </a:effectLst>
        </p:spPr>
        <p:txBody>
          <a:bodyPr wrap="none" lIns="0" tIns="0" rIns="0" bIns="0" anchor="b" anchorCtr="1">
            <a:spAutoFit/>
          </a:bodyPr>
          <a:lstStyle/>
          <a:p>
            <a:pPr algn="ctr">
              <a:buClr>
                <a:schemeClr val="tx1"/>
              </a:buClr>
              <a:buSzPct val="65000"/>
              <a:buFont typeface="Wingdings" pitchFamily="2" charset="2"/>
              <a:buNone/>
              <a:defRPr/>
            </a:pPr>
            <a:r>
              <a:rPr lang="en-US" sz="900">
                <a:solidFill>
                  <a:srgbClr val="000000"/>
                </a:solidFill>
              </a:rPr>
              <a:t>- </a:t>
            </a:r>
            <a:fld id="{A61F503B-D639-4404-947F-A4AEAF4D2716}" type="slidenum">
              <a:rPr lang="en-US" sz="900">
                <a:solidFill>
                  <a:srgbClr val="000000"/>
                </a:solidFill>
              </a:rPr>
              <a:pPr algn="ctr">
                <a:buClr>
                  <a:schemeClr val="tx1"/>
                </a:buClr>
                <a:buSzPct val="65000"/>
                <a:buFont typeface="Wingdings" pitchFamily="2" charset="2"/>
                <a:buNone/>
                <a:defRPr/>
              </a:pPr>
              <a:t>‹#›</a:t>
            </a:fld>
            <a:r>
              <a:rPr lang="en-US" sz="900">
                <a:solidFill>
                  <a:srgbClr val="000000"/>
                </a:solidFill>
              </a:rPr>
              <a:t> -</a:t>
            </a:r>
          </a:p>
        </p:txBody>
      </p:sp>
      <p:pic>
        <p:nvPicPr>
          <p:cNvPr id="12293" name="Picture 5" descr="DEL_COL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gray">
          <a:xfrm>
            <a:off x="395288" y="6645275"/>
            <a:ext cx="690562" cy="13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224006" name="Rectangle 6"/>
          <p:cNvSpPr>
            <a:spLocks noChangeArrowheads="1"/>
          </p:cNvSpPr>
          <p:nvPr/>
        </p:nvSpPr>
        <p:spPr bwMode="gray">
          <a:xfrm>
            <a:off x="8307388" y="6411913"/>
            <a:ext cx="434975" cy="365125"/>
          </a:xfrm>
          <a:prstGeom prst="rect">
            <a:avLst/>
          </a:prstGeom>
          <a:solidFill>
            <a:srgbClr val="8CA3D1">
              <a:alpha val="50000"/>
            </a:srgbClr>
          </a:solidFill>
          <a:ln w="12700" algn="ctr">
            <a:noFill/>
            <a:miter lim="800000"/>
            <a:headEnd/>
            <a:tailEnd/>
          </a:ln>
          <a:effectLst/>
        </p:spPr>
        <p:txBody>
          <a:bodyPr wrap="none" lIns="0" tIns="27432" rIns="0" bIns="0" anchorCtr="1"/>
          <a:lstStyle/>
          <a:p>
            <a:pPr algn="ctr">
              <a:lnSpc>
                <a:spcPct val="95000"/>
              </a:lnSpc>
              <a:defRPr/>
            </a:pPr>
            <a:r>
              <a:rPr lang="en-US" sz="500"/>
              <a:t>Client</a:t>
            </a:r>
          </a:p>
          <a:p>
            <a:pPr algn="ctr">
              <a:lnSpc>
                <a:spcPct val="95000"/>
              </a:lnSpc>
              <a:defRPr/>
            </a:pPr>
            <a:r>
              <a:rPr lang="en-US" sz="500"/>
              <a:t>Logo</a:t>
            </a:r>
          </a:p>
        </p:txBody>
      </p:sp>
      <p:sp>
        <p:nvSpPr>
          <p:cNvPr id="4224007" name="Rectangle 7"/>
          <p:cNvSpPr>
            <a:spLocks noChangeArrowheads="1"/>
          </p:cNvSpPr>
          <p:nvPr/>
        </p:nvSpPr>
        <p:spPr bwMode="gray">
          <a:xfrm>
            <a:off x="7859713" y="6604000"/>
            <a:ext cx="882650" cy="173038"/>
          </a:xfrm>
          <a:prstGeom prst="rect">
            <a:avLst/>
          </a:prstGeom>
          <a:solidFill>
            <a:srgbClr val="8CA3D1">
              <a:alpha val="50000"/>
            </a:srgbClr>
          </a:solidFill>
          <a:ln w="12700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lnSpc>
                <a:spcPct val="95000"/>
              </a:lnSpc>
              <a:defRPr/>
            </a:pPr>
            <a:r>
              <a:rPr lang="en-US" sz="500"/>
              <a:t>Client</a:t>
            </a:r>
          </a:p>
          <a:p>
            <a:pPr algn="ctr">
              <a:lnSpc>
                <a:spcPct val="95000"/>
              </a:lnSpc>
              <a:defRPr/>
            </a:pPr>
            <a:r>
              <a:rPr lang="en-US" sz="500"/>
              <a:t>Logo</a:t>
            </a:r>
          </a:p>
        </p:txBody>
      </p:sp>
      <p:sp>
        <p:nvSpPr>
          <p:cNvPr id="4224008" name="SHP_DOCTRACKER"/>
          <p:cNvSpPr txBox="1">
            <a:spLocks noChangeArrowheads="1"/>
          </p:cNvSpPr>
          <p:nvPr/>
        </p:nvSpPr>
        <p:spPr bwMode="gray">
          <a:xfrm rot="-5400000">
            <a:off x="8861425" y="6543675"/>
            <a:ext cx="422275" cy="66675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>
              <a:defRPr/>
            </a:pPr>
            <a:r>
              <a:rPr lang="en-US" sz="400" smtClean="0">
                <a:solidFill>
                  <a:srgbClr val="AFAFAF"/>
                </a:solidFill>
              </a:rPr>
              <a:t>Kellogg_Mini case Overviews_Feb232012_final.pptx</a:t>
            </a:r>
            <a:endParaRPr lang="en-US" sz="400">
              <a:solidFill>
                <a:srgbClr val="AFAFAF"/>
              </a:solidFill>
            </a:endParaRPr>
          </a:p>
        </p:txBody>
      </p:sp>
      <p:sp>
        <p:nvSpPr>
          <p:cNvPr id="4224009" name="Line 9"/>
          <p:cNvSpPr>
            <a:spLocks noChangeShapeType="1"/>
          </p:cNvSpPr>
          <p:nvPr/>
        </p:nvSpPr>
        <p:spPr bwMode="gray">
          <a:xfrm>
            <a:off x="392113" y="806450"/>
            <a:ext cx="8355012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87" r:id="rId1"/>
    <p:sldLayoutId id="2147485069" r:id="rId2"/>
    <p:sldLayoutId id="2147485070" r:id="rId3"/>
    <p:sldLayoutId id="2147485071" r:id="rId4"/>
    <p:sldLayoutId id="2147485072" r:id="rId5"/>
    <p:sldLayoutId id="2147485073" r:id="rId6"/>
    <p:sldLayoutId id="2147485074" r:id="rId7"/>
    <p:sldLayoutId id="2147485075" r:id="rId8"/>
    <p:sldLayoutId id="2147485076" r:id="rId9"/>
    <p:sldLayoutId id="2147485077" r:id="rId10"/>
    <p:sldLayoutId id="2147485078" r:id="rId11"/>
  </p:sldLayoutIdLst>
  <p:txStyles>
    <p:titleStyle>
      <a:lvl1pPr algn="l" rtl="0" eaLnBrk="0" fontAlgn="base" hangingPunct="0">
        <a:lnSpc>
          <a:spcPct val="106000"/>
        </a:lnSpc>
        <a:spcBef>
          <a:spcPct val="0"/>
        </a:spcBef>
        <a:spcAft>
          <a:spcPct val="0"/>
        </a:spcAft>
        <a:defRPr sz="16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106000"/>
        </a:lnSpc>
        <a:spcBef>
          <a:spcPct val="0"/>
        </a:spcBef>
        <a:spcAft>
          <a:spcPct val="0"/>
        </a:spcAft>
        <a:defRPr sz="1600" b="1">
          <a:solidFill>
            <a:schemeClr val="tx1"/>
          </a:solidFill>
          <a:latin typeface="Arial" charset="0"/>
        </a:defRPr>
      </a:lvl2pPr>
      <a:lvl3pPr algn="l" rtl="0" eaLnBrk="0" fontAlgn="base" hangingPunct="0">
        <a:lnSpc>
          <a:spcPct val="106000"/>
        </a:lnSpc>
        <a:spcBef>
          <a:spcPct val="0"/>
        </a:spcBef>
        <a:spcAft>
          <a:spcPct val="0"/>
        </a:spcAft>
        <a:defRPr sz="1600" b="1">
          <a:solidFill>
            <a:schemeClr val="tx1"/>
          </a:solidFill>
          <a:latin typeface="Arial" charset="0"/>
        </a:defRPr>
      </a:lvl3pPr>
      <a:lvl4pPr algn="l" rtl="0" eaLnBrk="0" fontAlgn="base" hangingPunct="0">
        <a:lnSpc>
          <a:spcPct val="106000"/>
        </a:lnSpc>
        <a:spcBef>
          <a:spcPct val="0"/>
        </a:spcBef>
        <a:spcAft>
          <a:spcPct val="0"/>
        </a:spcAft>
        <a:defRPr sz="1600" b="1">
          <a:solidFill>
            <a:schemeClr val="tx1"/>
          </a:solidFill>
          <a:latin typeface="Arial" charset="0"/>
        </a:defRPr>
      </a:lvl4pPr>
      <a:lvl5pPr algn="l" rtl="0" eaLnBrk="0" fontAlgn="base" hangingPunct="0">
        <a:lnSpc>
          <a:spcPct val="106000"/>
        </a:lnSpc>
        <a:spcBef>
          <a:spcPct val="0"/>
        </a:spcBef>
        <a:spcAft>
          <a:spcPct val="0"/>
        </a:spcAft>
        <a:defRPr sz="1600" b="1">
          <a:solidFill>
            <a:schemeClr val="tx1"/>
          </a:solidFill>
          <a:latin typeface="Arial" charset="0"/>
        </a:defRPr>
      </a:lvl5pPr>
      <a:lvl6pPr marL="457200" algn="l" rtl="0" fontAlgn="base">
        <a:lnSpc>
          <a:spcPct val="106000"/>
        </a:lnSpc>
        <a:spcBef>
          <a:spcPct val="0"/>
        </a:spcBef>
        <a:spcAft>
          <a:spcPct val="0"/>
        </a:spcAft>
        <a:defRPr sz="1600" b="1">
          <a:solidFill>
            <a:schemeClr val="tx1"/>
          </a:solidFill>
          <a:latin typeface="Arial" charset="0"/>
        </a:defRPr>
      </a:lvl6pPr>
      <a:lvl7pPr marL="914400" algn="l" rtl="0" fontAlgn="base">
        <a:lnSpc>
          <a:spcPct val="106000"/>
        </a:lnSpc>
        <a:spcBef>
          <a:spcPct val="0"/>
        </a:spcBef>
        <a:spcAft>
          <a:spcPct val="0"/>
        </a:spcAft>
        <a:defRPr sz="1600" b="1">
          <a:solidFill>
            <a:schemeClr val="tx1"/>
          </a:solidFill>
          <a:latin typeface="Arial" charset="0"/>
        </a:defRPr>
      </a:lvl7pPr>
      <a:lvl8pPr marL="1371600" algn="l" rtl="0" fontAlgn="base">
        <a:lnSpc>
          <a:spcPct val="106000"/>
        </a:lnSpc>
        <a:spcBef>
          <a:spcPct val="0"/>
        </a:spcBef>
        <a:spcAft>
          <a:spcPct val="0"/>
        </a:spcAft>
        <a:defRPr sz="1600" b="1">
          <a:solidFill>
            <a:schemeClr val="tx1"/>
          </a:solidFill>
          <a:latin typeface="Arial" charset="0"/>
        </a:defRPr>
      </a:lvl8pPr>
      <a:lvl9pPr marL="1828800" algn="l" rtl="0" fontAlgn="base">
        <a:lnSpc>
          <a:spcPct val="106000"/>
        </a:lnSpc>
        <a:spcBef>
          <a:spcPct val="0"/>
        </a:spcBef>
        <a:spcAft>
          <a:spcPct val="0"/>
        </a:spcAft>
        <a:defRPr sz="1600" b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lnSpc>
          <a:spcPct val="106000"/>
        </a:lnSpc>
        <a:spcBef>
          <a:spcPct val="8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•"/>
        <a:defRPr sz="1100">
          <a:solidFill>
            <a:schemeClr val="tx1"/>
          </a:solidFill>
          <a:latin typeface="+mn-lt"/>
          <a:ea typeface="+mn-ea"/>
          <a:cs typeface="+mn-cs"/>
        </a:defRPr>
      </a:lvl1pPr>
      <a:lvl2pPr marL="169863" indent="-168275" algn="l" rtl="0" eaLnBrk="0" fontAlgn="base" hangingPunct="0">
        <a:lnSpc>
          <a:spcPct val="106000"/>
        </a:lnSpc>
        <a:spcBef>
          <a:spcPct val="80000"/>
        </a:spcBef>
        <a:spcAft>
          <a:spcPct val="0"/>
        </a:spcAft>
        <a:buClr>
          <a:schemeClr val="tx1"/>
        </a:buClr>
        <a:buFont typeface="Wingdings 2" pitchFamily="18" charset="2"/>
        <a:buChar char="¡"/>
        <a:defRPr sz="1100">
          <a:solidFill>
            <a:schemeClr val="tx1"/>
          </a:solidFill>
          <a:latin typeface="+mn-lt"/>
        </a:defRPr>
      </a:lvl2pPr>
      <a:lvl3pPr marL="344488" indent="-173038" algn="l" rtl="0" eaLnBrk="0" fontAlgn="base" hangingPunct="0">
        <a:lnSpc>
          <a:spcPct val="106000"/>
        </a:lnSpc>
        <a:spcBef>
          <a:spcPct val="40000"/>
        </a:spcBef>
        <a:spcAft>
          <a:spcPct val="0"/>
        </a:spcAft>
        <a:buClr>
          <a:schemeClr val="tx1"/>
        </a:buClr>
        <a:buFont typeface="Arial" charset="0"/>
        <a:buChar char="–"/>
        <a:defRPr sz="1000">
          <a:solidFill>
            <a:schemeClr val="tx1"/>
          </a:solidFill>
          <a:latin typeface="+mn-lt"/>
        </a:defRPr>
      </a:lvl3pPr>
      <a:lvl4pPr marL="517525" indent="-171450" algn="l" rtl="0" eaLnBrk="0" fontAlgn="base" hangingPunct="0">
        <a:lnSpc>
          <a:spcPct val="106000"/>
        </a:lnSpc>
        <a:spcBef>
          <a:spcPct val="20000"/>
        </a:spcBef>
        <a:spcAft>
          <a:spcPct val="0"/>
        </a:spcAft>
        <a:buClr>
          <a:schemeClr val="tx1"/>
        </a:buClr>
        <a:buChar char="•"/>
        <a:defRPr sz="1000">
          <a:solidFill>
            <a:schemeClr val="tx1"/>
          </a:solidFill>
          <a:latin typeface="+mn-lt"/>
        </a:defRPr>
      </a:lvl4pPr>
      <a:lvl5pPr marL="1446213" indent="-236538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1200">
          <a:solidFill>
            <a:schemeClr val="tx1"/>
          </a:solidFill>
          <a:latin typeface="+mn-lt"/>
        </a:defRPr>
      </a:lvl5pPr>
      <a:lvl6pPr marL="1903413" indent="-236538" algn="l" rtl="0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1200">
          <a:solidFill>
            <a:schemeClr val="tx1"/>
          </a:solidFill>
          <a:latin typeface="+mn-lt"/>
        </a:defRPr>
      </a:lvl6pPr>
      <a:lvl7pPr marL="2360613" indent="-236538" algn="l" rtl="0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1200">
          <a:solidFill>
            <a:schemeClr val="tx1"/>
          </a:solidFill>
          <a:latin typeface="+mn-lt"/>
        </a:defRPr>
      </a:lvl7pPr>
      <a:lvl8pPr marL="2817813" indent="-236538" algn="l" rtl="0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1200">
          <a:solidFill>
            <a:schemeClr val="tx1"/>
          </a:solidFill>
          <a:latin typeface="+mn-lt"/>
        </a:defRPr>
      </a:lvl8pPr>
      <a:lvl9pPr marL="3275013" indent="-236538" algn="l" rtl="0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8.vml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Microsoft_Office_PowerPoint_97-2003_Presentation8.ppt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PowerPoint_97-2003_Presentation9.ppt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9.vml"/><Relationship Id="rId4" Type="http://schemas.openxmlformats.org/officeDocument/2006/relationships/oleObject" Target="../embeddings/oleObject4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PowerPoint_97-2003_Presentation10.ppt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10.vml"/><Relationship Id="rId4" Type="http://schemas.openxmlformats.org/officeDocument/2006/relationships/oleObject" Target="../embeddings/oleObject5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PowerPoint_97-2003_Presentation11.ppt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11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PowerPoint_97-2003_Presentation12.ppt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12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PowerPoint_97-2003_Presentation13.ppt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13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PowerPoint_97-2003_Presentation14.ppt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14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slideLayout" Target="../slideLayouts/slideLayout30.xml"/><Relationship Id="rId1" Type="http://schemas.openxmlformats.org/officeDocument/2006/relationships/vmlDrawing" Target="../drawings/vmlDrawing15.vml"/><Relationship Id="rId4" Type="http://schemas.openxmlformats.org/officeDocument/2006/relationships/oleObject" Target="../embeddings/Microsoft_Office_PowerPoint_97-2003_Presentation15.ppt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slideLayout" Target="../slideLayouts/slideLayout30.xml"/><Relationship Id="rId1" Type="http://schemas.openxmlformats.org/officeDocument/2006/relationships/vmlDrawing" Target="../drawings/vmlDrawing16.vml"/><Relationship Id="rId4" Type="http://schemas.openxmlformats.org/officeDocument/2006/relationships/oleObject" Target="../embeddings/Microsoft_Office_PowerPoint_97-2003_Presentation16.ppt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PowerPoint_97-2003_Presentation17.ppt"/><Relationship Id="rId2" Type="http://schemas.openxmlformats.org/officeDocument/2006/relationships/slideLayout" Target="../slideLayouts/slideLayout30.xml"/><Relationship Id="rId1" Type="http://schemas.openxmlformats.org/officeDocument/2006/relationships/vmlDrawing" Target="../drawings/vmlDrawing17.vml"/><Relationship Id="rId4" Type="http://schemas.openxmlformats.org/officeDocument/2006/relationships/image" Target="../media/image20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slideLayout" Target="../slideLayouts/slideLayout30.xml"/><Relationship Id="rId1" Type="http://schemas.openxmlformats.org/officeDocument/2006/relationships/vmlDrawing" Target="../drawings/vmlDrawing18.vml"/><Relationship Id="rId5" Type="http://schemas.openxmlformats.org/officeDocument/2006/relationships/image" Target="../media/image22.emf"/><Relationship Id="rId4" Type="http://schemas.openxmlformats.org/officeDocument/2006/relationships/oleObject" Target="../embeddings/Microsoft_Office_PowerPoint_97-2003_Presentation18.ppt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PowerPoint_97-2003_Presentation19.ppt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19.vml"/><Relationship Id="rId4" Type="http://schemas.openxmlformats.org/officeDocument/2006/relationships/chart" Target="../charts/char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29.xml"/><Relationship Id="rId1" Type="http://schemas.openxmlformats.org/officeDocument/2006/relationships/tags" Target="../tags/tag1.xml"/><Relationship Id="rId4" Type="http://schemas.openxmlformats.org/officeDocument/2006/relationships/image" Target="../media/image24.e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oleObject" Target="../embeddings/Microsoft_Office_PowerPoint_97-2003_Presentation1.ppt"/><Relationship Id="rId7" Type="http://schemas.openxmlformats.org/officeDocument/2006/relationships/image" Target="../media/image7.jpeg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PowerPoint_97-2003_Presentation2.ppt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PowerPoint_97-2003_Presentation3.ppt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3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PowerPoint_97-2003_Presentation4.ppt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PowerPoint_97-2003_Presentation5.ppt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5.vml"/><Relationship Id="rId4" Type="http://schemas.openxmlformats.org/officeDocument/2006/relationships/chart" Target="../charts/char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PowerPoint_97-2003_Presentation6.ppt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14.emf"/><Relationship Id="rId4" Type="http://schemas.openxmlformats.org/officeDocument/2006/relationships/image" Target="../media/image13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PowerPoint_97-2003_Presentation7.ppt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892175" y="3379788"/>
            <a:ext cx="6583363" cy="439737"/>
          </a:xfrm>
        </p:spPr>
        <p:txBody>
          <a:bodyPr/>
          <a:lstStyle/>
          <a:p>
            <a:pPr marL="0" indent="0" eaLnBrk="1" hangingPunct="1"/>
            <a:r>
              <a:rPr lang="en-US" sz="1400" dirty="0" smtClean="0"/>
              <a:t>Seenu Sarma			Professor </a:t>
            </a:r>
            <a:r>
              <a:rPr lang="en-US" sz="1400" dirty="0" smtClean="0"/>
              <a:t>Jan Van Mieghem</a:t>
            </a:r>
          </a:p>
          <a:p>
            <a:pPr marL="0" indent="0" eaLnBrk="1" hangingPunct="1"/>
            <a:r>
              <a:rPr lang="en-US" sz="1400" dirty="0" smtClean="0"/>
              <a:t>Giri Varadarajan			Professor </a:t>
            </a:r>
            <a:r>
              <a:rPr lang="en-US" sz="1400" dirty="0" smtClean="0"/>
              <a:t>Gad </a:t>
            </a:r>
            <a:r>
              <a:rPr lang="en-US" sz="1400" dirty="0" smtClean="0"/>
              <a:t>Allon</a:t>
            </a:r>
          </a:p>
          <a:p>
            <a:pPr marL="0" indent="0" eaLnBrk="1" hangingPunct="1"/>
            <a:r>
              <a:rPr lang="en-US" sz="1400" dirty="0" smtClean="0"/>
              <a:t>Rema Mounayer</a:t>
            </a:r>
          </a:p>
          <a:p>
            <a:pPr marL="0" indent="0" eaLnBrk="1" hangingPunct="1"/>
            <a:r>
              <a:rPr lang="en-US" sz="1400" smtClean="0"/>
              <a:t>Aparna Misra</a:t>
            </a:r>
            <a:endParaRPr lang="en-US" sz="1400" dirty="0" smtClean="0"/>
          </a:p>
          <a:p>
            <a:pPr marL="0" indent="0" eaLnBrk="1" hangingPunct="1"/>
            <a:endParaRPr lang="en-US" sz="1400" dirty="0" smtClean="0"/>
          </a:p>
        </p:txBody>
      </p:sp>
      <p:sp>
        <p:nvSpPr>
          <p:cNvPr id="22531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895350" y="2632075"/>
            <a:ext cx="6584950" cy="549275"/>
          </a:xfrm>
        </p:spPr>
        <p:txBody>
          <a:bodyPr/>
          <a:lstStyle/>
          <a:p>
            <a:pPr marL="0" indent="0" eaLnBrk="1" hangingPunct="1"/>
            <a:r>
              <a:rPr lang="en-US" sz="2200" dirty="0" smtClean="0"/>
              <a:t>Operations Strategy – Kellogg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gray">
          <a:xfrm>
            <a:off x="892175" y="5186363"/>
            <a:ext cx="1253548" cy="205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600"/>
              </a:lnSpc>
              <a:spcBef>
                <a:spcPct val="15000"/>
              </a:spcBef>
              <a:buSzPct val="80000"/>
              <a:buFont typeface="Wingdings" pitchFamily="2" charset="2"/>
              <a:buNone/>
            </a:pPr>
            <a:r>
              <a:rPr lang="en-US" sz="1200" dirty="0" smtClean="0">
                <a:solidFill>
                  <a:srgbClr val="000000"/>
                </a:solidFill>
              </a:rPr>
              <a:t>February 23, 2012</a:t>
            </a:r>
            <a:endParaRPr lang="en-US" sz="1200" dirty="0"/>
          </a:p>
        </p:txBody>
      </p:sp>
      <p:pic>
        <p:nvPicPr>
          <p:cNvPr id="70658" name="Picture 2" descr="Image Detai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24" y="945833"/>
            <a:ext cx="1428750" cy="14287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TextBox 78"/>
          <p:cNvSpPr txBox="1">
            <a:spLocks noChangeArrowheads="1"/>
          </p:cNvSpPr>
          <p:nvPr/>
        </p:nvSpPr>
        <p:spPr bwMode="auto">
          <a:xfrm>
            <a:off x="3575050" y="2397125"/>
            <a:ext cx="68580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000">
                <a:solidFill>
                  <a:srgbClr val="000000"/>
                </a:solidFill>
              </a:rPr>
              <a:t>Other</a:t>
            </a:r>
          </a:p>
        </p:txBody>
      </p:sp>
      <p:sp>
        <p:nvSpPr>
          <p:cNvPr id="7174" name="TextBox 74"/>
          <p:cNvSpPr txBox="1">
            <a:spLocks noChangeArrowheads="1"/>
          </p:cNvSpPr>
          <p:nvPr/>
        </p:nvSpPr>
        <p:spPr bwMode="auto">
          <a:xfrm>
            <a:off x="3548063" y="3743325"/>
            <a:ext cx="739775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000">
                <a:solidFill>
                  <a:srgbClr val="000000"/>
                </a:solidFill>
              </a:rPr>
              <a:t>Sourcing</a:t>
            </a:r>
          </a:p>
        </p:txBody>
      </p:sp>
      <p:sp>
        <p:nvSpPr>
          <p:cNvPr id="7175" name="TextBox 75"/>
          <p:cNvSpPr txBox="1">
            <a:spLocks noChangeArrowheads="1"/>
          </p:cNvSpPr>
          <p:nvPr/>
        </p:nvSpPr>
        <p:spPr bwMode="auto">
          <a:xfrm>
            <a:off x="3565525" y="3406775"/>
            <a:ext cx="706438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000">
                <a:solidFill>
                  <a:srgbClr val="000000"/>
                </a:solidFill>
              </a:rPr>
              <a:t>Finishing</a:t>
            </a:r>
          </a:p>
        </p:txBody>
      </p:sp>
      <p:sp>
        <p:nvSpPr>
          <p:cNvPr id="7176" name="TextBox 76"/>
          <p:cNvSpPr txBox="1">
            <a:spLocks noChangeArrowheads="1"/>
          </p:cNvSpPr>
          <p:nvPr/>
        </p:nvSpPr>
        <p:spPr bwMode="auto">
          <a:xfrm>
            <a:off x="3494088" y="3070225"/>
            <a:ext cx="849312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000">
                <a:solidFill>
                  <a:srgbClr val="000000"/>
                </a:solidFill>
              </a:rPr>
              <a:t>Assembly</a:t>
            </a:r>
          </a:p>
        </p:txBody>
      </p:sp>
      <p:graphicFrame>
        <p:nvGraphicFramePr>
          <p:cNvPr id="7170" name="Object 29"/>
          <p:cNvGraphicFramePr>
            <a:graphicFrameLocks noChangeAspect="1"/>
          </p:cNvGraphicFramePr>
          <p:nvPr/>
        </p:nvGraphicFramePr>
        <p:xfrm>
          <a:off x="4805363" y="1960563"/>
          <a:ext cx="3770312" cy="2306637"/>
        </p:xfrm>
        <a:graphic>
          <a:graphicData uri="http://schemas.openxmlformats.org/presentationml/2006/ole">
            <p:oleObj spid="_x0000_s7176" name="Chart" r:id="rId3" imgW="6781860" imgH="4162515" progId="MSGraph.Chart.8">
              <p:embed followColorScheme="full"/>
            </p:oleObj>
          </a:graphicData>
        </a:graphic>
      </p:graphicFrame>
      <p:graphicFrame>
        <p:nvGraphicFramePr>
          <p:cNvPr id="7171" name="Base" hidden="1"/>
          <p:cNvGraphicFramePr>
            <a:graphicFrameLocks/>
          </p:cNvGraphicFramePr>
          <p:nvPr/>
        </p:nvGraphicFramePr>
        <p:xfrm>
          <a:off x="1524000" y="1397000"/>
          <a:ext cx="6096000" cy="4064000"/>
        </p:xfrm>
        <a:graphic>
          <a:graphicData uri="http://schemas.openxmlformats.org/presentationml/2006/ole">
            <p:oleObj spid="_x0000_s7177" r:id="rId4" imgW="0" imgH="0" progId="PowerPoint.Show.8">
              <p:embed/>
            </p:oleObj>
          </a:graphicData>
        </a:graphic>
      </p:graphicFrame>
      <p:sp>
        <p:nvSpPr>
          <p:cNvPr id="7178" name="Line 5"/>
          <p:cNvSpPr>
            <a:spLocks noChangeShapeType="1"/>
          </p:cNvSpPr>
          <p:nvPr/>
        </p:nvSpPr>
        <p:spPr bwMode="gray">
          <a:xfrm>
            <a:off x="392113" y="1365250"/>
            <a:ext cx="4005262" cy="0"/>
          </a:xfrm>
          <a:prstGeom prst="line">
            <a:avLst/>
          </a:prstGeom>
          <a:noFill/>
          <a:ln w="19050" cap="rnd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179" name="Rectangle 6"/>
          <p:cNvSpPr>
            <a:spLocks noChangeArrowheads="1"/>
          </p:cNvSpPr>
          <p:nvPr/>
        </p:nvSpPr>
        <p:spPr bwMode="gray">
          <a:xfrm>
            <a:off x="1414463" y="1254125"/>
            <a:ext cx="1960562" cy="204788"/>
          </a:xfrm>
          <a:prstGeom prst="rect">
            <a:avLst/>
          </a:prstGeom>
          <a:solidFill>
            <a:schemeClr val="bg1"/>
          </a:solidFill>
          <a:ln w="12700" cap="rnd" algn="ctr">
            <a:noFill/>
            <a:miter lim="800000"/>
            <a:headEnd/>
            <a:tailEnd/>
          </a:ln>
        </p:spPr>
        <p:txBody>
          <a:bodyPr wrap="none" lIns="72000" tIns="0" rIns="72000" bIns="0" anchor="b" anchorCtr="1">
            <a:spAutoFit/>
          </a:bodyPr>
          <a:lstStyle/>
          <a:p>
            <a:pPr algn="ctr">
              <a:lnSpc>
                <a:spcPct val="95000"/>
              </a:lnSpc>
            </a:pPr>
            <a:r>
              <a:rPr lang="en-US" sz="1400" b="1"/>
              <a:t>Total Cost Evaluation</a:t>
            </a:r>
          </a:p>
        </p:txBody>
      </p:sp>
      <p:sp>
        <p:nvSpPr>
          <p:cNvPr id="7180" name="Line 8"/>
          <p:cNvSpPr>
            <a:spLocks noChangeShapeType="1"/>
          </p:cNvSpPr>
          <p:nvPr/>
        </p:nvSpPr>
        <p:spPr bwMode="gray">
          <a:xfrm>
            <a:off x="4745038" y="1365250"/>
            <a:ext cx="4005262" cy="0"/>
          </a:xfrm>
          <a:prstGeom prst="line">
            <a:avLst/>
          </a:prstGeom>
          <a:noFill/>
          <a:ln w="19050" cap="rnd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181" name="Rectangle 9"/>
          <p:cNvSpPr>
            <a:spLocks noChangeArrowheads="1"/>
          </p:cNvSpPr>
          <p:nvPr/>
        </p:nvSpPr>
        <p:spPr bwMode="gray">
          <a:xfrm>
            <a:off x="5922963" y="1254125"/>
            <a:ext cx="1647825" cy="204788"/>
          </a:xfrm>
          <a:prstGeom prst="rect">
            <a:avLst/>
          </a:prstGeom>
          <a:solidFill>
            <a:schemeClr val="bg1"/>
          </a:solidFill>
          <a:ln w="12700" cap="rnd" algn="ctr">
            <a:noFill/>
            <a:miter lim="800000"/>
            <a:headEnd/>
            <a:tailEnd/>
          </a:ln>
        </p:spPr>
        <p:txBody>
          <a:bodyPr wrap="none" lIns="72000" tIns="0" rIns="72000" bIns="0" anchor="b" anchorCtr="1">
            <a:spAutoFit/>
          </a:bodyPr>
          <a:lstStyle/>
          <a:p>
            <a:pPr algn="ctr">
              <a:lnSpc>
                <a:spcPct val="95000"/>
              </a:lnSpc>
            </a:pPr>
            <a:r>
              <a:rPr lang="en-US" sz="1400" b="1"/>
              <a:t>Recommendation</a:t>
            </a:r>
          </a:p>
        </p:txBody>
      </p:sp>
      <p:sp>
        <p:nvSpPr>
          <p:cNvPr id="41" name="TextBox 11"/>
          <p:cNvSpPr txBox="1">
            <a:spLocks noChangeArrowheads="1"/>
          </p:cNvSpPr>
          <p:nvPr/>
        </p:nvSpPr>
        <p:spPr bwMode="auto">
          <a:xfrm>
            <a:off x="5703888" y="2578100"/>
            <a:ext cx="88423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1200" b="1" dirty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Mexico</a:t>
            </a:r>
          </a:p>
        </p:txBody>
      </p:sp>
      <p:sp>
        <p:nvSpPr>
          <p:cNvPr id="7183" name="TextBox 12"/>
          <p:cNvSpPr txBox="1">
            <a:spLocks noChangeArrowheads="1"/>
          </p:cNvSpPr>
          <p:nvPr/>
        </p:nvSpPr>
        <p:spPr bwMode="auto">
          <a:xfrm>
            <a:off x="6629400" y="3305175"/>
            <a:ext cx="96012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200" b="1" dirty="0" smtClean="0">
                <a:solidFill>
                  <a:schemeClr val="accent1"/>
                </a:solidFill>
              </a:rPr>
              <a:t>Country Y</a:t>
            </a:r>
            <a:endParaRPr lang="en-US" sz="1200" b="1" dirty="0">
              <a:solidFill>
                <a:schemeClr val="accent1"/>
              </a:solidFill>
            </a:endParaRPr>
          </a:p>
        </p:txBody>
      </p:sp>
      <p:sp>
        <p:nvSpPr>
          <p:cNvPr id="7184" name="TextBox 9"/>
          <p:cNvSpPr txBox="1">
            <a:spLocks noChangeArrowheads="1"/>
          </p:cNvSpPr>
          <p:nvPr/>
        </p:nvSpPr>
        <p:spPr bwMode="auto">
          <a:xfrm>
            <a:off x="7866063" y="2024063"/>
            <a:ext cx="668337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b="1">
                <a:solidFill>
                  <a:srgbClr val="FF0000"/>
                </a:solidFill>
              </a:rPr>
              <a:t>China</a:t>
            </a:r>
          </a:p>
        </p:txBody>
      </p:sp>
      <p:sp>
        <p:nvSpPr>
          <p:cNvPr id="44" name="TextBox 11"/>
          <p:cNvSpPr txBox="1">
            <a:spLocks noChangeArrowheads="1"/>
          </p:cNvSpPr>
          <p:nvPr/>
        </p:nvSpPr>
        <p:spPr bwMode="auto">
          <a:xfrm>
            <a:off x="7815263" y="2890838"/>
            <a:ext cx="615950" cy="20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700" b="1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Thailand</a:t>
            </a:r>
          </a:p>
        </p:txBody>
      </p:sp>
      <p:sp>
        <p:nvSpPr>
          <p:cNvPr id="45" name="TextBox 11"/>
          <p:cNvSpPr txBox="1">
            <a:spLocks noChangeArrowheads="1"/>
          </p:cNvSpPr>
          <p:nvPr/>
        </p:nvSpPr>
        <p:spPr bwMode="auto">
          <a:xfrm>
            <a:off x="5072063" y="2935288"/>
            <a:ext cx="609600" cy="20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700" b="1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Thailand</a:t>
            </a:r>
          </a:p>
        </p:txBody>
      </p:sp>
      <p:sp>
        <p:nvSpPr>
          <p:cNvPr id="7187" name="Line 22"/>
          <p:cNvSpPr>
            <a:spLocks noChangeShapeType="1"/>
          </p:cNvSpPr>
          <p:nvPr/>
        </p:nvSpPr>
        <p:spPr bwMode="auto">
          <a:xfrm flipH="1" flipV="1">
            <a:off x="5326063" y="1957388"/>
            <a:ext cx="0" cy="19621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188" name="Line 22"/>
          <p:cNvSpPr>
            <a:spLocks noChangeShapeType="1"/>
          </p:cNvSpPr>
          <p:nvPr/>
        </p:nvSpPr>
        <p:spPr bwMode="auto">
          <a:xfrm rot="5400000" flipH="1" flipV="1">
            <a:off x="6934200" y="2309813"/>
            <a:ext cx="0" cy="3200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189" name="TextBox 11"/>
          <p:cNvSpPr txBox="1">
            <a:spLocks noChangeArrowheads="1"/>
          </p:cNvSpPr>
          <p:nvPr/>
        </p:nvSpPr>
        <p:spPr bwMode="auto">
          <a:xfrm>
            <a:off x="5638800" y="2901950"/>
            <a:ext cx="101019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200" b="1" dirty="0" smtClean="0">
                <a:solidFill>
                  <a:srgbClr val="009999"/>
                </a:solidFill>
              </a:rPr>
              <a:t>Country X</a:t>
            </a:r>
            <a:endParaRPr lang="en-US" sz="1200" b="1" dirty="0">
              <a:solidFill>
                <a:srgbClr val="009999"/>
              </a:solidFill>
            </a:endParaRPr>
          </a:p>
        </p:txBody>
      </p:sp>
      <p:sp>
        <p:nvSpPr>
          <p:cNvPr id="7190" name="Rectangle 3"/>
          <p:cNvSpPr>
            <a:spLocks noChangeArrowheads="1"/>
          </p:cNvSpPr>
          <p:nvPr/>
        </p:nvSpPr>
        <p:spPr bwMode="auto">
          <a:xfrm>
            <a:off x="4732338" y="4591050"/>
            <a:ext cx="4005262" cy="176458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73038" lvl="1" indent="-171450">
              <a:spcBef>
                <a:spcPts val="1000"/>
              </a:spcBef>
              <a:buFont typeface="Wingdings 2" pitchFamily="18" charset="2"/>
              <a:buChar char="¡"/>
            </a:pPr>
            <a:r>
              <a:rPr lang="en-US" sz="1400" dirty="0"/>
              <a:t>Tool had capability to conduct macro-economic analysis to estimate future costs</a:t>
            </a:r>
          </a:p>
          <a:p>
            <a:pPr marL="173038" lvl="1" indent="-171450">
              <a:spcBef>
                <a:spcPts val="1000"/>
              </a:spcBef>
              <a:buFont typeface="Wingdings 2" pitchFamily="18" charset="2"/>
              <a:buChar char="¡"/>
            </a:pPr>
            <a:r>
              <a:rPr lang="en-US" sz="1400" dirty="0"/>
              <a:t>Future cost projections were used to assess cost sustainability and prompted discussions around timing - when to make the move</a:t>
            </a:r>
          </a:p>
          <a:p>
            <a:pPr marL="173038" lvl="1" indent="-171450">
              <a:spcBef>
                <a:spcPts val="1000"/>
              </a:spcBef>
              <a:buFont typeface="Wingdings 2" pitchFamily="18" charset="2"/>
              <a:buChar char="¡"/>
            </a:pPr>
            <a:r>
              <a:rPr lang="en-US" sz="1400" dirty="0" smtClean="0"/>
              <a:t>3 countries were </a:t>
            </a:r>
            <a:r>
              <a:rPr lang="en-US" sz="1400" dirty="0"/>
              <a:t>identified as primary alternatives for </a:t>
            </a:r>
            <a:r>
              <a:rPr lang="en-US" sz="1400" dirty="0" err="1" smtClean="0"/>
              <a:t>Proxima’s</a:t>
            </a:r>
            <a:r>
              <a:rPr lang="en-US" sz="1400" dirty="0" smtClean="0"/>
              <a:t> </a:t>
            </a:r>
            <a:r>
              <a:rPr lang="en-US" sz="1400" dirty="0"/>
              <a:t>key components</a:t>
            </a:r>
          </a:p>
        </p:txBody>
      </p:sp>
      <p:sp>
        <p:nvSpPr>
          <p:cNvPr id="7191" name="SHP_AXISX1"/>
          <p:cNvSpPr txBox="1">
            <a:spLocks noChangeArrowheads="1"/>
          </p:cNvSpPr>
          <p:nvPr/>
        </p:nvSpPr>
        <p:spPr bwMode="gray">
          <a:xfrm>
            <a:off x="4756150" y="1762125"/>
            <a:ext cx="415925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rgbClr val="4D5C7A"/>
            </a:prstShdw>
          </a:effectLst>
        </p:spPr>
        <p:txBody>
          <a:bodyPr lIns="0" tIns="0" rIns="0" bIns="0" anchor="ctr">
            <a:spAutoFit/>
          </a:bodyPr>
          <a:lstStyle/>
          <a:p>
            <a:pPr algn="r">
              <a:tabLst>
                <a:tab pos="1428750" algn="l"/>
              </a:tabLst>
            </a:pPr>
            <a:r>
              <a:rPr lang="en-US" b="1">
                <a:solidFill>
                  <a:srgbClr val="000000"/>
                </a:solidFill>
              </a:rPr>
              <a:t>$MM</a:t>
            </a:r>
          </a:p>
        </p:txBody>
      </p:sp>
      <p:sp>
        <p:nvSpPr>
          <p:cNvPr id="79" name="Isosceles Triangle 78"/>
          <p:cNvSpPr/>
          <p:nvPr/>
        </p:nvSpPr>
        <p:spPr>
          <a:xfrm rot="5400000">
            <a:off x="3924300" y="2960688"/>
            <a:ext cx="1257300" cy="266700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193" name="Rectangle 3"/>
          <p:cNvSpPr>
            <a:spLocks noChangeArrowheads="1"/>
          </p:cNvSpPr>
          <p:nvPr/>
        </p:nvSpPr>
        <p:spPr bwMode="auto">
          <a:xfrm>
            <a:off x="301625" y="4591050"/>
            <a:ext cx="4005263" cy="1763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73038" lvl="1" indent="-171450">
              <a:spcBef>
                <a:spcPts val="1000"/>
              </a:spcBef>
              <a:buFont typeface="Wingdings 2" pitchFamily="18" charset="2"/>
              <a:buChar char="¡"/>
            </a:pPr>
            <a:r>
              <a:rPr lang="en-US" sz="1400" dirty="0"/>
              <a:t>Cost structure for 13 countries were analyzed across </a:t>
            </a:r>
            <a:r>
              <a:rPr lang="en-US" sz="1400" dirty="0" err="1" smtClean="0"/>
              <a:t>Proxima’s</a:t>
            </a:r>
            <a:r>
              <a:rPr lang="en-US" sz="1400" dirty="0" smtClean="0"/>
              <a:t> </a:t>
            </a:r>
            <a:r>
              <a:rPr lang="en-US" sz="1400" dirty="0"/>
              <a:t>end-to-end supply chain</a:t>
            </a:r>
          </a:p>
          <a:p>
            <a:pPr marL="173038" lvl="1" indent="-171450">
              <a:spcBef>
                <a:spcPts val="1000"/>
              </a:spcBef>
              <a:buFont typeface="Wingdings 2" pitchFamily="18" charset="2"/>
              <a:buChar char="¡"/>
            </a:pPr>
            <a:r>
              <a:rPr lang="en-US" sz="1400" dirty="0"/>
              <a:t>Cost composition and supply chain flow of each product impacted the total for LCC alternatives </a:t>
            </a:r>
          </a:p>
          <a:p>
            <a:pPr marL="173038" lvl="1" indent="-171450">
              <a:spcBef>
                <a:spcPts val="1000"/>
              </a:spcBef>
              <a:buFont typeface="Wingdings 2" pitchFamily="18" charset="2"/>
              <a:buChar char="¡"/>
            </a:pPr>
            <a:r>
              <a:rPr lang="en-US" sz="1400" dirty="0"/>
              <a:t>For example, high labor and overhead content products show higher savings potential compared to products with high material content</a:t>
            </a:r>
          </a:p>
        </p:txBody>
      </p:sp>
      <p:graphicFrame>
        <p:nvGraphicFramePr>
          <p:cNvPr id="7172" name="Object 3"/>
          <p:cNvGraphicFramePr>
            <a:graphicFrameLocks/>
          </p:cNvGraphicFramePr>
          <p:nvPr/>
        </p:nvGraphicFramePr>
        <p:xfrm>
          <a:off x="269875" y="1741488"/>
          <a:ext cx="3359150" cy="2513012"/>
        </p:xfrm>
        <a:graphic>
          <a:graphicData uri="http://schemas.openxmlformats.org/presentationml/2006/ole">
            <p:oleObj spid="_x0000_s7178" name="Chart" r:id="rId5" imgW="3733830" imgH="2781210" progId="MSGraph.Chart.8">
              <p:embed followColorScheme="full"/>
            </p:oleObj>
          </a:graphicData>
        </a:graphic>
      </p:graphicFrame>
      <p:sp>
        <p:nvSpPr>
          <p:cNvPr id="7194" name="SHP_AXISX1"/>
          <p:cNvSpPr txBox="1">
            <a:spLocks noChangeArrowheads="1"/>
          </p:cNvSpPr>
          <p:nvPr/>
        </p:nvSpPr>
        <p:spPr bwMode="gray">
          <a:xfrm>
            <a:off x="258763" y="1762125"/>
            <a:ext cx="415925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rgbClr val="4D5C7A"/>
            </a:prstShdw>
          </a:effectLst>
        </p:spPr>
        <p:txBody>
          <a:bodyPr lIns="0" tIns="0" rIns="0" bIns="0" anchor="ctr">
            <a:spAutoFit/>
          </a:bodyPr>
          <a:lstStyle/>
          <a:p>
            <a:pPr algn="r">
              <a:tabLst>
                <a:tab pos="1428750" algn="l"/>
              </a:tabLst>
            </a:pPr>
            <a:r>
              <a:rPr lang="en-US" b="1">
                <a:solidFill>
                  <a:srgbClr val="000000"/>
                </a:solidFill>
              </a:rPr>
              <a:t>$MM</a:t>
            </a:r>
          </a:p>
        </p:txBody>
      </p:sp>
      <p:sp>
        <p:nvSpPr>
          <p:cNvPr id="7195" name="Rectangle 69"/>
          <p:cNvSpPr>
            <a:spLocks noChangeArrowheads="1"/>
          </p:cNvSpPr>
          <p:nvPr/>
        </p:nvSpPr>
        <p:spPr bwMode="auto">
          <a:xfrm>
            <a:off x="3679825" y="3695700"/>
            <a:ext cx="457200" cy="92075"/>
          </a:xfrm>
          <a:prstGeom prst="rect">
            <a:avLst/>
          </a:prstGeom>
          <a:solidFill>
            <a:schemeClr val="accent1"/>
          </a:solidFill>
          <a:ln w="12700" algn="ctr">
            <a:noFill/>
            <a:round/>
            <a:headEnd/>
            <a:tailEnd/>
          </a:ln>
        </p:spPr>
        <p:txBody>
          <a:bodyPr lIns="73152" tIns="73152" rIns="73152" bIns="73152"/>
          <a:lstStyle/>
          <a:p>
            <a:pPr eaLnBrk="0" hangingPunct="0">
              <a:lnSpc>
                <a:spcPct val="106000"/>
              </a:lnSpc>
              <a:spcBef>
                <a:spcPct val="50000"/>
              </a:spcBef>
              <a:buSzPct val="100000"/>
              <a:buFont typeface="Wingdings 2" pitchFamily="18" charset="2"/>
              <a:buNone/>
            </a:pPr>
            <a:endParaRPr lang="en-US" sz="1000">
              <a:solidFill>
                <a:srgbClr val="000000"/>
              </a:solidFill>
            </a:endParaRPr>
          </a:p>
        </p:txBody>
      </p:sp>
      <p:sp>
        <p:nvSpPr>
          <p:cNvPr id="7196" name="Rectangle 70"/>
          <p:cNvSpPr>
            <a:spLocks noChangeArrowheads="1"/>
          </p:cNvSpPr>
          <p:nvPr/>
        </p:nvSpPr>
        <p:spPr bwMode="auto">
          <a:xfrm>
            <a:off x="3679825" y="3359150"/>
            <a:ext cx="457200" cy="92075"/>
          </a:xfrm>
          <a:prstGeom prst="rect">
            <a:avLst/>
          </a:prstGeom>
          <a:solidFill>
            <a:srgbClr val="FF9900"/>
          </a:solidFill>
          <a:ln w="12700" algn="ctr">
            <a:noFill/>
            <a:round/>
            <a:headEnd/>
            <a:tailEnd/>
          </a:ln>
        </p:spPr>
        <p:txBody>
          <a:bodyPr lIns="73152" tIns="73152" rIns="73152" bIns="73152"/>
          <a:lstStyle/>
          <a:p>
            <a:pPr eaLnBrk="0" hangingPunct="0">
              <a:lnSpc>
                <a:spcPct val="106000"/>
              </a:lnSpc>
              <a:spcBef>
                <a:spcPct val="50000"/>
              </a:spcBef>
              <a:buSzPct val="100000"/>
              <a:buFont typeface="Wingdings 2" pitchFamily="18" charset="2"/>
              <a:buNone/>
            </a:pPr>
            <a:endParaRPr lang="en-US" sz="1000">
              <a:solidFill>
                <a:srgbClr val="000000"/>
              </a:solidFill>
            </a:endParaRPr>
          </a:p>
        </p:txBody>
      </p:sp>
      <p:sp>
        <p:nvSpPr>
          <p:cNvPr id="7197" name="Rectangle 95"/>
          <p:cNvSpPr>
            <a:spLocks noChangeArrowheads="1"/>
          </p:cNvSpPr>
          <p:nvPr/>
        </p:nvSpPr>
        <p:spPr bwMode="auto">
          <a:xfrm>
            <a:off x="3679825" y="3022600"/>
            <a:ext cx="457200" cy="92075"/>
          </a:xfrm>
          <a:prstGeom prst="rect">
            <a:avLst/>
          </a:prstGeom>
          <a:solidFill>
            <a:srgbClr val="8099CC"/>
          </a:solidFill>
          <a:ln w="12700" algn="ctr">
            <a:noFill/>
            <a:round/>
            <a:headEnd/>
            <a:tailEnd/>
          </a:ln>
        </p:spPr>
        <p:txBody>
          <a:bodyPr lIns="73152" tIns="73152" rIns="73152" bIns="73152"/>
          <a:lstStyle/>
          <a:p>
            <a:pPr eaLnBrk="0" hangingPunct="0">
              <a:lnSpc>
                <a:spcPct val="106000"/>
              </a:lnSpc>
              <a:spcBef>
                <a:spcPct val="50000"/>
              </a:spcBef>
              <a:buSzPct val="100000"/>
            </a:pPr>
            <a:endParaRPr lang="en-US" sz="1000">
              <a:solidFill>
                <a:srgbClr val="000000"/>
              </a:solidFill>
            </a:endParaRPr>
          </a:p>
        </p:txBody>
      </p:sp>
      <p:sp>
        <p:nvSpPr>
          <p:cNvPr id="7198" name="Rectangle 96"/>
          <p:cNvSpPr>
            <a:spLocks noChangeArrowheads="1"/>
          </p:cNvSpPr>
          <p:nvPr/>
        </p:nvSpPr>
        <p:spPr bwMode="auto">
          <a:xfrm>
            <a:off x="3679825" y="2686050"/>
            <a:ext cx="457200" cy="92075"/>
          </a:xfrm>
          <a:prstGeom prst="rect">
            <a:avLst/>
          </a:prstGeom>
          <a:solidFill>
            <a:srgbClr val="009999"/>
          </a:solidFill>
          <a:ln w="12700" algn="ctr">
            <a:noFill/>
            <a:round/>
            <a:headEnd/>
            <a:tailEnd/>
          </a:ln>
        </p:spPr>
        <p:txBody>
          <a:bodyPr lIns="73152" tIns="73152" rIns="73152" bIns="73152"/>
          <a:lstStyle/>
          <a:p>
            <a:pPr eaLnBrk="0" hangingPunct="0">
              <a:lnSpc>
                <a:spcPct val="106000"/>
              </a:lnSpc>
              <a:spcBef>
                <a:spcPct val="50000"/>
              </a:spcBef>
              <a:buSzPct val="100000"/>
              <a:buFont typeface="Wingdings 2" pitchFamily="18" charset="2"/>
              <a:buNone/>
            </a:pPr>
            <a:endParaRPr lang="en-US" sz="1000">
              <a:solidFill>
                <a:srgbClr val="000000"/>
              </a:solidFill>
            </a:endParaRPr>
          </a:p>
        </p:txBody>
      </p:sp>
      <p:sp>
        <p:nvSpPr>
          <p:cNvPr id="7199" name="Rectangle 73"/>
          <p:cNvSpPr>
            <a:spLocks noChangeArrowheads="1"/>
          </p:cNvSpPr>
          <p:nvPr/>
        </p:nvSpPr>
        <p:spPr bwMode="auto">
          <a:xfrm>
            <a:off x="3679825" y="2349500"/>
            <a:ext cx="457200" cy="92075"/>
          </a:xfrm>
          <a:prstGeom prst="rect">
            <a:avLst/>
          </a:prstGeom>
          <a:solidFill>
            <a:srgbClr val="99CC33"/>
          </a:solidFill>
          <a:ln w="12700" algn="ctr">
            <a:noFill/>
            <a:round/>
            <a:headEnd/>
            <a:tailEnd/>
          </a:ln>
        </p:spPr>
        <p:txBody>
          <a:bodyPr lIns="73152" tIns="73152" rIns="73152" bIns="73152"/>
          <a:lstStyle/>
          <a:p>
            <a:pPr eaLnBrk="0" hangingPunct="0">
              <a:lnSpc>
                <a:spcPct val="106000"/>
              </a:lnSpc>
              <a:spcBef>
                <a:spcPct val="50000"/>
              </a:spcBef>
              <a:buSzPct val="100000"/>
              <a:buFont typeface="Wingdings 2" pitchFamily="18" charset="2"/>
              <a:buNone/>
            </a:pPr>
            <a:endParaRPr lang="en-US" sz="1000">
              <a:solidFill>
                <a:srgbClr val="000000"/>
              </a:solidFill>
            </a:endParaRPr>
          </a:p>
        </p:txBody>
      </p:sp>
      <p:sp>
        <p:nvSpPr>
          <p:cNvPr id="7200" name="TextBox 77"/>
          <p:cNvSpPr txBox="1">
            <a:spLocks noChangeArrowheads="1"/>
          </p:cNvSpPr>
          <p:nvPr/>
        </p:nvSpPr>
        <p:spPr bwMode="auto">
          <a:xfrm>
            <a:off x="3575050" y="2733675"/>
            <a:ext cx="68580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000">
                <a:solidFill>
                  <a:srgbClr val="000000"/>
                </a:solidFill>
              </a:rPr>
              <a:t>Freight</a:t>
            </a:r>
          </a:p>
        </p:txBody>
      </p:sp>
      <p:sp>
        <p:nvSpPr>
          <p:cNvPr id="7201" name="TextBox 79"/>
          <p:cNvSpPr txBox="1">
            <a:spLocks noChangeArrowheads="1"/>
          </p:cNvSpPr>
          <p:nvPr/>
        </p:nvSpPr>
        <p:spPr bwMode="auto">
          <a:xfrm>
            <a:off x="985838" y="2111375"/>
            <a:ext cx="60960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/>
              <a:t>9%</a:t>
            </a:r>
          </a:p>
        </p:txBody>
      </p:sp>
      <p:sp>
        <p:nvSpPr>
          <p:cNvPr id="7202" name="TextBox 80"/>
          <p:cNvSpPr txBox="1">
            <a:spLocks noChangeArrowheads="1"/>
          </p:cNvSpPr>
          <p:nvPr/>
        </p:nvSpPr>
        <p:spPr bwMode="auto">
          <a:xfrm>
            <a:off x="2289175" y="2559050"/>
            <a:ext cx="60960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/>
              <a:t>6%</a:t>
            </a:r>
          </a:p>
        </p:txBody>
      </p:sp>
      <p:sp>
        <p:nvSpPr>
          <p:cNvPr id="7203" name="TextBox 81"/>
          <p:cNvSpPr txBox="1">
            <a:spLocks noChangeArrowheads="1"/>
          </p:cNvSpPr>
          <p:nvPr/>
        </p:nvSpPr>
        <p:spPr bwMode="auto">
          <a:xfrm>
            <a:off x="3200400" y="2286000"/>
            <a:ext cx="60960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/>
              <a:t>5%</a:t>
            </a:r>
          </a:p>
        </p:txBody>
      </p:sp>
      <p:sp>
        <p:nvSpPr>
          <p:cNvPr id="7204" name="TextBox 83"/>
          <p:cNvSpPr txBox="1">
            <a:spLocks noChangeArrowheads="1"/>
          </p:cNvSpPr>
          <p:nvPr/>
        </p:nvSpPr>
        <p:spPr bwMode="auto">
          <a:xfrm>
            <a:off x="985838" y="2536825"/>
            <a:ext cx="60960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solidFill>
                  <a:srgbClr val="000000"/>
                </a:solidFill>
              </a:rPr>
              <a:t>30%</a:t>
            </a:r>
          </a:p>
        </p:txBody>
      </p:sp>
      <p:sp>
        <p:nvSpPr>
          <p:cNvPr id="7205" name="TextBox 84"/>
          <p:cNvSpPr txBox="1">
            <a:spLocks noChangeArrowheads="1"/>
          </p:cNvSpPr>
          <p:nvPr/>
        </p:nvSpPr>
        <p:spPr bwMode="auto">
          <a:xfrm>
            <a:off x="1874838" y="2776538"/>
            <a:ext cx="609600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solidFill>
                  <a:srgbClr val="000000"/>
                </a:solidFill>
              </a:rPr>
              <a:t>17%</a:t>
            </a:r>
          </a:p>
        </p:txBody>
      </p:sp>
      <p:sp>
        <p:nvSpPr>
          <p:cNvPr id="7206" name="TextBox 85"/>
          <p:cNvSpPr txBox="1">
            <a:spLocks noChangeArrowheads="1"/>
          </p:cNvSpPr>
          <p:nvPr/>
        </p:nvSpPr>
        <p:spPr bwMode="auto">
          <a:xfrm>
            <a:off x="2759075" y="2536825"/>
            <a:ext cx="60960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solidFill>
                  <a:srgbClr val="000000"/>
                </a:solidFill>
              </a:rPr>
              <a:t>23%</a:t>
            </a:r>
          </a:p>
        </p:txBody>
      </p:sp>
      <p:sp>
        <p:nvSpPr>
          <p:cNvPr id="7207" name="TextBox 87"/>
          <p:cNvSpPr txBox="1">
            <a:spLocks noChangeArrowheads="1"/>
          </p:cNvSpPr>
          <p:nvPr/>
        </p:nvSpPr>
        <p:spPr bwMode="auto">
          <a:xfrm>
            <a:off x="985838" y="3354388"/>
            <a:ext cx="609600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solidFill>
                  <a:srgbClr val="FFFFFF"/>
                </a:solidFill>
              </a:rPr>
              <a:t>53%</a:t>
            </a:r>
          </a:p>
        </p:txBody>
      </p:sp>
      <p:sp>
        <p:nvSpPr>
          <p:cNvPr id="7208" name="TextBox 88"/>
          <p:cNvSpPr txBox="1">
            <a:spLocks noChangeArrowheads="1"/>
          </p:cNvSpPr>
          <p:nvPr/>
        </p:nvSpPr>
        <p:spPr bwMode="auto">
          <a:xfrm>
            <a:off x="1874838" y="3354388"/>
            <a:ext cx="609600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solidFill>
                  <a:srgbClr val="FFFFFF"/>
                </a:solidFill>
              </a:rPr>
              <a:t>58%</a:t>
            </a:r>
          </a:p>
        </p:txBody>
      </p:sp>
      <p:sp>
        <p:nvSpPr>
          <p:cNvPr id="7209" name="TextBox 89"/>
          <p:cNvSpPr txBox="1">
            <a:spLocks noChangeArrowheads="1"/>
          </p:cNvSpPr>
          <p:nvPr/>
        </p:nvSpPr>
        <p:spPr bwMode="auto">
          <a:xfrm>
            <a:off x="2759075" y="3354388"/>
            <a:ext cx="609600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solidFill>
                  <a:srgbClr val="FFFFFF"/>
                </a:solidFill>
              </a:rPr>
              <a:t>65%</a:t>
            </a:r>
          </a:p>
        </p:txBody>
      </p:sp>
      <p:sp>
        <p:nvSpPr>
          <p:cNvPr id="7210" name="Line 22"/>
          <p:cNvSpPr>
            <a:spLocks noChangeShapeType="1"/>
          </p:cNvSpPr>
          <p:nvPr/>
        </p:nvSpPr>
        <p:spPr bwMode="auto">
          <a:xfrm rot="5400000" flipH="1" flipV="1">
            <a:off x="2165350" y="2538413"/>
            <a:ext cx="0" cy="27432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211" name="TextBox 79"/>
          <p:cNvSpPr txBox="1">
            <a:spLocks noChangeArrowheads="1"/>
          </p:cNvSpPr>
          <p:nvPr/>
        </p:nvSpPr>
        <p:spPr bwMode="auto">
          <a:xfrm>
            <a:off x="1431925" y="1990725"/>
            <a:ext cx="60960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/>
              <a:t>4%</a:t>
            </a:r>
          </a:p>
        </p:txBody>
      </p:sp>
      <p:sp>
        <p:nvSpPr>
          <p:cNvPr id="7212" name="TextBox 80"/>
          <p:cNvSpPr txBox="1">
            <a:spLocks noChangeArrowheads="1"/>
          </p:cNvSpPr>
          <p:nvPr/>
        </p:nvSpPr>
        <p:spPr bwMode="auto">
          <a:xfrm>
            <a:off x="1885950" y="2428875"/>
            <a:ext cx="60960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solidFill>
                  <a:schemeClr val="bg1"/>
                </a:solidFill>
              </a:rPr>
              <a:t>15%</a:t>
            </a:r>
          </a:p>
        </p:txBody>
      </p:sp>
      <p:sp>
        <p:nvSpPr>
          <p:cNvPr id="7213" name="TextBox 81"/>
          <p:cNvSpPr txBox="1">
            <a:spLocks noChangeArrowheads="1"/>
          </p:cNvSpPr>
          <p:nvPr/>
        </p:nvSpPr>
        <p:spPr bwMode="auto">
          <a:xfrm>
            <a:off x="3189288" y="2144713"/>
            <a:ext cx="609600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/>
              <a:t>2%</a:t>
            </a:r>
          </a:p>
        </p:txBody>
      </p:sp>
      <p:cxnSp>
        <p:nvCxnSpPr>
          <p:cNvPr id="7214" name="Straight Connector 147"/>
          <p:cNvCxnSpPr>
            <a:cxnSpLocks noChangeShapeType="1"/>
          </p:cNvCxnSpPr>
          <p:nvPr/>
        </p:nvCxnSpPr>
        <p:spPr bwMode="auto">
          <a:xfrm rot="5400000" flipH="1" flipV="1">
            <a:off x="1520825" y="2009776"/>
            <a:ext cx="20637" cy="182562"/>
          </a:xfrm>
          <a:prstGeom prst="line">
            <a:avLst/>
          </a:prstGeom>
          <a:noFill/>
          <a:ln w="2540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7215" name="Straight Connector 148"/>
          <p:cNvCxnSpPr>
            <a:cxnSpLocks noChangeShapeType="1"/>
          </p:cNvCxnSpPr>
          <p:nvPr/>
        </p:nvCxnSpPr>
        <p:spPr bwMode="auto">
          <a:xfrm rot="5400000" flipH="1" flipV="1">
            <a:off x="2379663" y="2597150"/>
            <a:ext cx="20637" cy="182563"/>
          </a:xfrm>
          <a:prstGeom prst="line">
            <a:avLst/>
          </a:prstGeom>
          <a:noFill/>
          <a:ln w="2540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7216" name="Straight Connector 149"/>
          <p:cNvCxnSpPr>
            <a:cxnSpLocks noChangeShapeType="1"/>
          </p:cNvCxnSpPr>
          <p:nvPr/>
        </p:nvCxnSpPr>
        <p:spPr bwMode="auto">
          <a:xfrm rot="5400000" flipH="1" flipV="1">
            <a:off x="3262313" y="2314575"/>
            <a:ext cx="20637" cy="182563"/>
          </a:xfrm>
          <a:prstGeom prst="line">
            <a:avLst/>
          </a:prstGeom>
          <a:noFill/>
          <a:ln w="2540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7217" name="Straight Connector 150"/>
          <p:cNvCxnSpPr>
            <a:cxnSpLocks noChangeShapeType="1"/>
          </p:cNvCxnSpPr>
          <p:nvPr/>
        </p:nvCxnSpPr>
        <p:spPr bwMode="auto">
          <a:xfrm rot="5400000" flipH="1" flipV="1">
            <a:off x="3262313" y="2238375"/>
            <a:ext cx="20637" cy="182563"/>
          </a:xfrm>
          <a:prstGeom prst="line">
            <a:avLst/>
          </a:prstGeom>
          <a:noFill/>
          <a:ln w="25400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67" name="Title 23"/>
          <p:cNvSpPr>
            <a:spLocks noGrp="1"/>
          </p:cNvSpPr>
          <p:nvPr>
            <p:ph type="title"/>
          </p:nvPr>
        </p:nvSpPr>
        <p:spPr>
          <a:xfrm>
            <a:off x="401638" y="122214"/>
            <a:ext cx="8345487" cy="652486"/>
          </a:xfrm>
        </p:spPr>
        <p:txBody>
          <a:bodyPr/>
          <a:lstStyle/>
          <a:p>
            <a:pPr eaLnBrk="1" hangingPunct="1"/>
            <a:r>
              <a:rPr lang="en-US" dirty="0" smtClean="0"/>
              <a:t>Q3:  Ongoing, what triggers would you look for, and what capabilities do you need to develop?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/>
      <p:bldP spid="7174" grpId="0"/>
      <p:bldP spid="7175" grpId="0"/>
      <p:bldP spid="7176" grpId="0"/>
      <p:bldOleChart spid="7170" grpId="0"/>
      <p:bldP spid="7178" grpId="0" animBg="1"/>
      <p:bldP spid="7179" grpId="0" animBg="1"/>
      <p:bldP spid="7180" grpId="0" animBg="1"/>
      <p:bldP spid="7181" grpId="0" animBg="1"/>
      <p:bldP spid="41" grpId="0"/>
      <p:bldP spid="7183" grpId="0"/>
      <p:bldP spid="7184" grpId="0"/>
      <p:bldP spid="44" grpId="0"/>
      <p:bldP spid="45" grpId="0"/>
      <p:bldP spid="7187" grpId="0" animBg="1"/>
      <p:bldP spid="7188" grpId="0" animBg="1"/>
      <p:bldP spid="7189" grpId="0"/>
      <p:bldP spid="7190" grpId="0"/>
      <p:bldP spid="7191" grpId="0"/>
      <p:bldP spid="79" grpId="0" animBg="1"/>
      <p:bldP spid="7193" grpId="0"/>
      <p:bldOleChart spid="7172" grpId="0"/>
      <p:bldP spid="7194" grpId="0"/>
      <p:bldP spid="7195" grpId="0" animBg="1"/>
      <p:bldP spid="7196" grpId="0" animBg="1"/>
      <p:bldP spid="7197" grpId="0" animBg="1"/>
      <p:bldP spid="7198" grpId="0" animBg="1"/>
      <p:bldP spid="7199" grpId="0" animBg="1"/>
      <p:bldP spid="7200" grpId="0"/>
      <p:bldP spid="7201" grpId="0"/>
      <p:bldP spid="7202" grpId="0"/>
      <p:bldP spid="7203" grpId="0"/>
      <p:bldP spid="7204" grpId="0"/>
      <p:bldP spid="7205" grpId="0"/>
      <p:bldP spid="7206" grpId="0"/>
      <p:bldP spid="7207" grpId="0"/>
      <p:bldP spid="7208" grpId="0"/>
      <p:bldP spid="7209" grpId="0"/>
      <p:bldP spid="7210" grpId="0" animBg="1"/>
      <p:bldP spid="7211" grpId="0"/>
      <p:bldP spid="7212" grpId="0"/>
      <p:bldP spid="72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5"/>
          <p:cNvSpPr>
            <a:spLocks noChangeArrowheads="1"/>
          </p:cNvSpPr>
          <p:nvPr/>
        </p:nvSpPr>
        <p:spPr bwMode="gray">
          <a:xfrm>
            <a:off x="1196975" y="2503488"/>
            <a:ext cx="6586538" cy="1371600"/>
          </a:xfrm>
          <a:prstGeom prst="rect">
            <a:avLst/>
          </a:prstGeom>
          <a:solidFill>
            <a:schemeClr val="bg1"/>
          </a:solidFill>
          <a:ln w="28575" algn="ctr">
            <a:solidFill>
              <a:srgbClr val="003399"/>
            </a:solidFill>
            <a:miter lim="800000"/>
            <a:headEnd/>
            <a:tailEnd/>
          </a:ln>
        </p:spPr>
        <p:txBody>
          <a:bodyPr lIns="108000" tIns="72000" rIns="108000" bIns="72000" anchor="ctr" anchorCtr="1"/>
          <a:lstStyle/>
          <a:p>
            <a:pPr algn="ctr"/>
            <a:r>
              <a:rPr lang="en-US" sz="2000" b="1" dirty="0" err="1" smtClean="0">
                <a:solidFill>
                  <a:schemeClr val="accent2"/>
                </a:solidFill>
              </a:rPr>
              <a:t>Neuvotella</a:t>
            </a:r>
            <a:r>
              <a:rPr lang="en-US" sz="2000" b="1" dirty="0" smtClean="0">
                <a:solidFill>
                  <a:schemeClr val="accent2"/>
                </a:solidFill>
              </a:rPr>
              <a:t>:</a:t>
            </a:r>
            <a:r>
              <a:rPr lang="en-US" sz="2000" b="1" dirty="0" smtClean="0">
                <a:solidFill>
                  <a:srgbClr val="000000"/>
                </a:solidFill>
              </a:rPr>
              <a:t>  What Price is Right?</a:t>
            </a:r>
            <a:endParaRPr lang="en-US" sz="2000" b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Base" hidden="1"/>
          <p:cNvGraphicFramePr>
            <a:graphicFrameLocks/>
          </p:cNvGraphicFramePr>
          <p:nvPr/>
        </p:nvGraphicFramePr>
        <p:xfrm>
          <a:off x="1524000" y="1397000"/>
          <a:ext cx="6096000" cy="4064000"/>
        </p:xfrm>
        <a:graphic>
          <a:graphicData uri="http://schemas.openxmlformats.org/presentationml/2006/ole">
            <p:oleObj spid="_x0000_s73735" r:id="rId3" imgW="0" imgH="0" progId="PowerPoint.Show.8">
              <p:embed/>
            </p:oleObj>
          </a:graphicData>
        </a:graphic>
      </p:graphicFrame>
      <p:sp>
        <p:nvSpPr>
          <p:cNvPr id="32" name="Line 5"/>
          <p:cNvSpPr>
            <a:spLocks noChangeShapeType="1"/>
          </p:cNvSpPr>
          <p:nvPr/>
        </p:nvSpPr>
        <p:spPr bwMode="gray">
          <a:xfrm>
            <a:off x="392113" y="812248"/>
            <a:ext cx="8302625" cy="0"/>
          </a:xfrm>
          <a:prstGeom prst="line">
            <a:avLst/>
          </a:prstGeom>
          <a:noFill/>
          <a:ln w="19050" cap="rnd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3" name="Rectangle 6"/>
          <p:cNvSpPr>
            <a:spLocks noChangeArrowheads="1"/>
          </p:cNvSpPr>
          <p:nvPr/>
        </p:nvSpPr>
        <p:spPr bwMode="gray">
          <a:xfrm>
            <a:off x="3994086" y="701240"/>
            <a:ext cx="1098681" cy="204671"/>
          </a:xfrm>
          <a:prstGeom prst="rect">
            <a:avLst/>
          </a:prstGeom>
          <a:solidFill>
            <a:schemeClr val="bg1"/>
          </a:solidFill>
          <a:ln w="12700" cap="rnd" algn="ctr">
            <a:noFill/>
            <a:miter lim="800000"/>
            <a:headEnd/>
            <a:tailEnd/>
          </a:ln>
        </p:spPr>
        <p:txBody>
          <a:bodyPr wrap="none" lIns="72000" tIns="0" rIns="72000" bIns="0" anchor="b" anchorCtr="1">
            <a:spAutoFit/>
          </a:bodyPr>
          <a:lstStyle/>
          <a:p>
            <a:pPr algn="ctr">
              <a:lnSpc>
                <a:spcPct val="95000"/>
              </a:lnSpc>
            </a:pPr>
            <a:r>
              <a:rPr lang="en-US" sz="1400" b="1" dirty="0" smtClean="0"/>
              <a:t>SITUATION</a:t>
            </a:r>
            <a:endParaRPr lang="en-US" sz="1400" b="1" dirty="0"/>
          </a:p>
        </p:txBody>
      </p:sp>
      <p:graphicFrame>
        <p:nvGraphicFramePr>
          <p:cNvPr id="38" name="Object 3"/>
          <p:cNvGraphicFramePr>
            <a:graphicFrameLocks noChangeAspect="1"/>
          </p:cNvGraphicFramePr>
          <p:nvPr/>
        </p:nvGraphicFramePr>
        <p:xfrm>
          <a:off x="147638" y="1789785"/>
          <a:ext cx="8824912" cy="4503738"/>
        </p:xfrm>
        <a:graphic>
          <a:graphicData uri="http://schemas.openxmlformats.org/presentationml/2006/ole">
            <p:oleObj spid="_x0000_s73736" name="Visio" r:id="rId4" imgW="8616669" imgH="4396362" progId="Visio.Drawing.11">
              <p:embed/>
            </p:oleObj>
          </a:graphicData>
        </a:graphic>
      </p:graphicFrame>
      <p:sp>
        <p:nvSpPr>
          <p:cNvPr id="39" name="Rectangle 38"/>
          <p:cNvSpPr/>
          <p:nvPr/>
        </p:nvSpPr>
        <p:spPr>
          <a:xfrm>
            <a:off x="3482402" y="1333947"/>
            <a:ext cx="1537578" cy="483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6000"/>
              </a:lnSpc>
              <a:spcBef>
                <a:spcPct val="50000"/>
              </a:spcBef>
              <a:buClr>
                <a:schemeClr val="tx1"/>
              </a:buClr>
            </a:pPr>
            <a:r>
              <a:rPr lang="en-US" sz="1200" b="1" dirty="0" smtClean="0"/>
              <a:t>40% cost increase</a:t>
            </a:r>
            <a:br>
              <a:rPr lang="en-US" sz="1200" b="1" dirty="0" smtClean="0"/>
            </a:br>
            <a:r>
              <a:rPr lang="en-US" sz="1200" b="1" dirty="0" smtClean="0"/>
              <a:t>for Healer product</a:t>
            </a:r>
            <a:endParaRPr lang="en-US" sz="1400" b="1" dirty="0" smtClean="0"/>
          </a:p>
        </p:txBody>
      </p:sp>
      <p:sp>
        <p:nvSpPr>
          <p:cNvPr id="40" name="Curved Down Arrow 39"/>
          <p:cNvSpPr/>
          <p:nvPr/>
        </p:nvSpPr>
        <p:spPr bwMode="gray">
          <a:xfrm>
            <a:off x="3025590" y="1199475"/>
            <a:ext cx="2581833" cy="524437"/>
          </a:xfrm>
          <a:prstGeom prst="curvedDownArrow">
            <a:avLst>
              <a:gd name="adj1" fmla="val 25000"/>
              <a:gd name="adj2" fmla="val 60898"/>
              <a:gd name="adj3" fmla="val 64474"/>
            </a:avLst>
          </a:prstGeom>
          <a:solidFill>
            <a:schemeClr val="tx2"/>
          </a:solidFill>
          <a:ln w="12700" cap="rnd" algn="ctr">
            <a:noFill/>
            <a:miter lim="800000"/>
            <a:headEnd/>
            <a:tailEnd/>
          </a:ln>
        </p:spPr>
        <p:txBody>
          <a:bodyPr lIns="182880" rtlCol="0" anchor="ctr" anchorCtr="1"/>
          <a:lstStyle/>
          <a:p>
            <a:pPr algn="ctr" eaLnBrk="0" hangingPunct="0">
              <a:lnSpc>
                <a:spcPct val="106000"/>
              </a:lnSpc>
            </a:pPr>
            <a:endParaRPr lang="en-US" b="1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Base" hidden="1"/>
          <p:cNvGraphicFramePr>
            <a:graphicFrameLocks/>
          </p:cNvGraphicFramePr>
          <p:nvPr/>
        </p:nvGraphicFramePr>
        <p:xfrm>
          <a:off x="1524000" y="1397000"/>
          <a:ext cx="6096000" cy="4064000"/>
        </p:xfrm>
        <a:graphic>
          <a:graphicData uri="http://schemas.openxmlformats.org/presentationml/2006/ole">
            <p:oleObj spid="_x0000_s94214" r:id="rId3" imgW="0" imgH="0" progId="PowerPoint.Show.8">
              <p:embed/>
            </p:oleObj>
          </a:graphicData>
        </a:graphic>
      </p:graphicFrame>
      <p:sp>
        <p:nvSpPr>
          <p:cNvPr id="32" name="Line 5"/>
          <p:cNvSpPr>
            <a:spLocks noChangeShapeType="1"/>
          </p:cNvSpPr>
          <p:nvPr/>
        </p:nvSpPr>
        <p:spPr bwMode="gray">
          <a:xfrm>
            <a:off x="392113" y="812248"/>
            <a:ext cx="8302625" cy="0"/>
          </a:xfrm>
          <a:prstGeom prst="line">
            <a:avLst/>
          </a:prstGeom>
          <a:noFill/>
          <a:ln w="19050" cap="rnd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3" name="Rectangle 6"/>
          <p:cNvSpPr>
            <a:spLocks noChangeArrowheads="1"/>
          </p:cNvSpPr>
          <p:nvPr/>
        </p:nvSpPr>
        <p:spPr bwMode="gray">
          <a:xfrm>
            <a:off x="3784896" y="701240"/>
            <a:ext cx="1517064" cy="204671"/>
          </a:xfrm>
          <a:prstGeom prst="rect">
            <a:avLst/>
          </a:prstGeom>
          <a:solidFill>
            <a:schemeClr val="bg1"/>
          </a:solidFill>
          <a:ln w="12700" cap="rnd" algn="ctr">
            <a:noFill/>
            <a:miter lim="800000"/>
            <a:headEnd/>
            <a:tailEnd/>
          </a:ln>
        </p:spPr>
        <p:txBody>
          <a:bodyPr wrap="none" lIns="72000" tIns="0" rIns="72000" bIns="0" anchor="b" anchorCtr="1">
            <a:spAutoFit/>
          </a:bodyPr>
          <a:lstStyle/>
          <a:p>
            <a:pPr algn="ctr">
              <a:lnSpc>
                <a:spcPct val="95000"/>
              </a:lnSpc>
            </a:pPr>
            <a:r>
              <a:rPr lang="en-US" sz="1400" b="1" dirty="0" smtClean="0"/>
              <a:t>COMPLICATION</a:t>
            </a:r>
            <a:endParaRPr lang="en-US" sz="1400" b="1" dirty="0"/>
          </a:p>
        </p:txBody>
      </p:sp>
      <p:graphicFrame>
        <p:nvGraphicFramePr>
          <p:cNvPr id="73731" name="Object 3"/>
          <p:cNvGraphicFramePr>
            <a:graphicFrameLocks noChangeAspect="1"/>
          </p:cNvGraphicFramePr>
          <p:nvPr/>
        </p:nvGraphicFramePr>
        <p:xfrm>
          <a:off x="147638" y="1789785"/>
          <a:ext cx="8824912" cy="4503738"/>
        </p:xfrm>
        <a:graphic>
          <a:graphicData uri="http://schemas.openxmlformats.org/presentationml/2006/ole">
            <p:oleObj spid="_x0000_s94215" name="Visio" r:id="rId4" imgW="8616669" imgH="4396362" progId="Visio.Drawing.11">
              <p:embed/>
            </p:oleObj>
          </a:graphicData>
        </a:graphic>
      </p:graphicFrame>
      <p:sp>
        <p:nvSpPr>
          <p:cNvPr id="31" name="Oval 30"/>
          <p:cNvSpPr/>
          <p:nvPr/>
        </p:nvSpPr>
        <p:spPr>
          <a:xfrm>
            <a:off x="404954" y="5527433"/>
            <a:ext cx="1985554" cy="886683"/>
          </a:xfrm>
          <a:prstGeom prst="ellipse">
            <a:avLst/>
          </a:prstGeom>
          <a:solidFill>
            <a:srgbClr val="FFFFFF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lvl="0">
              <a:lnSpc>
                <a:spcPct val="106000"/>
              </a:lnSpc>
              <a:spcBef>
                <a:spcPct val="50000"/>
              </a:spcBef>
              <a:buClr>
                <a:schemeClr val="tx1"/>
              </a:buClr>
            </a:pPr>
            <a:r>
              <a:rPr lang="en-US" b="1" dirty="0" smtClean="0">
                <a:solidFill>
                  <a:srgbClr val="FF0000"/>
                </a:solidFill>
              </a:rPr>
              <a:t>30 – 80% increase in RM prices over the past 2 years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3482402" y="1333947"/>
            <a:ext cx="1537578" cy="483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6000"/>
              </a:lnSpc>
              <a:spcBef>
                <a:spcPct val="50000"/>
              </a:spcBef>
              <a:buClr>
                <a:schemeClr val="tx1"/>
              </a:buClr>
            </a:pPr>
            <a:r>
              <a:rPr lang="en-US" sz="1200" b="1" dirty="0" smtClean="0"/>
              <a:t>40% cost increase</a:t>
            </a:r>
            <a:br>
              <a:rPr lang="en-US" sz="1200" b="1" dirty="0" smtClean="0"/>
            </a:br>
            <a:r>
              <a:rPr lang="en-US" sz="1200" b="1" dirty="0" smtClean="0"/>
              <a:t>for Healer product</a:t>
            </a:r>
            <a:endParaRPr lang="en-US" sz="1400" b="1" dirty="0" smtClean="0"/>
          </a:p>
        </p:txBody>
      </p:sp>
      <p:sp>
        <p:nvSpPr>
          <p:cNvPr id="35" name="Curved Down Arrow 34"/>
          <p:cNvSpPr/>
          <p:nvPr/>
        </p:nvSpPr>
        <p:spPr bwMode="gray">
          <a:xfrm>
            <a:off x="3025590" y="1199475"/>
            <a:ext cx="2581833" cy="524437"/>
          </a:xfrm>
          <a:prstGeom prst="curvedDownArrow">
            <a:avLst>
              <a:gd name="adj1" fmla="val 25000"/>
              <a:gd name="adj2" fmla="val 60898"/>
              <a:gd name="adj3" fmla="val 64474"/>
            </a:avLst>
          </a:prstGeom>
          <a:solidFill>
            <a:schemeClr val="tx2"/>
          </a:solidFill>
          <a:ln w="12700" cap="rnd" algn="ctr">
            <a:noFill/>
            <a:miter lim="800000"/>
            <a:headEnd/>
            <a:tailEnd/>
          </a:ln>
        </p:spPr>
        <p:txBody>
          <a:bodyPr lIns="182880" rtlCol="0" anchor="ctr" anchorCtr="1"/>
          <a:lstStyle/>
          <a:p>
            <a:pPr algn="ctr" eaLnBrk="0" hangingPunct="0">
              <a:lnSpc>
                <a:spcPct val="106000"/>
              </a:lnSpc>
            </a:pPr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2952204" y="5527431"/>
            <a:ext cx="3108962" cy="1005701"/>
          </a:xfrm>
          <a:prstGeom prst="ellipse">
            <a:avLst/>
          </a:prstGeom>
          <a:solidFill>
            <a:srgbClr val="FFFFFF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marL="177800" lvl="0" indent="-177800">
              <a:lnSpc>
                <a:spcPct val="106000"/>
              </a:lnSpc>
              <a:spcBef>
                <a:spcPct val="50000"/>
              </a:spcBef>
              <a:buClr>
                <a:schemeClr val="tx1"/>
              </a:buClr>
              <a:buFont typeface="Wingdings" pitchFamily="2" charset="2"/>
              <a:buChar char="§"/>
            </a:pPr>
            <a:r>
              <a:rPr lang="en-US" b="1" dirty="0" smtClean="0">
                <a:solidFill>
                  <a:srgbClr val="FF0000"/>
                </a:solidFill>
              </a:rPr>
              <a:t>Sole supplier!!</a:t>
            </a:r>
            <a:endParaRPr lang="en-US" b="1" dirty="0">
              <a:solidFill>
                <a:srgbClr val="FF0000"/>
              </a:solidFill>
            </a:endParaRPr>
          </a:p>
          <a:p>
            <a:pPr marL="177800" lvl="0" indent="-177800">
              <a:lnSpc>
                <a:spcPct val="106000"/>
              </a:lnSpc>
              <a:spcBef>
                <a:spcPct val="50000"/>
              </a:spcBef>
              <a:buClr>
                <a:schemeClr val="tx1"/>
              </a:buClr>
              <a:buFont typeface="Wingdings" pitchFamily="2" charset="2"/>
              <a:buChar char="§"/>
            </a:pPr>
            <a:r>
              <a:rPr lang="en-US" b="1" dirty="0" smtClean="0">
                <a:solidFill>
                  <a:srgbClr val="FF0000"/>
                </a:solidFill>
              </a:rPr>
              <a:t>Proprietary, substitute film still 3-5 years from market</a:t>
            </a:r>
            <a:endParaRPr lang="en-US" sz="1200" b="1" dirty="0" smtClean="0">
              <a:solidFill>
                <a:srgbClr val="FF0000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6505307" y="5684187"/>
            <a:ext cx="2416626" cy="634401"/>
          </a:xfrm>
          <a:prstGeom prst="ellipse">
            <a:avLst/>
          </a:prstGeom>
          <a:solidFill>
            <a:srgbClr val="FFFFFF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lvl="0">
              <a:lnSpc>
                <a:spcPct val="106000"/>
              </a:lnSpc>
              <a:spcBef>
                <a:spcPct val="50000"/>
              </a:spcBef>
              <a:buClr>
                <a:schemeClr val="tx1"/>
              </a:buClr>
            </a:pPr>
            <a:r>
              <a:rPr lang="en-US" b="1" dirty="0" smtClean="0">
                <a:solidFill>
                  <a:srgbClr val="FF0000"/>
                </a:solidFill>
              </a:rPr>
              <a:t>Product prices governed  by Medicare </a:t>
            </a:r>
            <a:endParaRPr lang="en-US" sz="1200" b="1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Base" hidden="1"/>
          <p:cNvGraphicFramePr>
            <a:graphicFrameLocks/>
          </p:cNvGraphicFramePr>
          <p:nvPr/>
        </p:nvGraphicFramePr>
        <p:xfrm>
          <a:off x="1524000" y="1397000"/>
          <a:ext cx="6096000" cy="4064000"/>
        </p:xfrm>
        <a:graphic>
          <a:graphicData uri="http://schemas.openxmlformats.org/presentationml/2006/ole">
            <p:oleObj spid="_x0000_s76804" r:id="rId3" imgW="0" imgH="0" progId="PowerPoint.Show.8">
              <p:embed/>
            </p:oleObj>
          </a:graphicData>
        </a:graphic>
      </p:graphicFrame>
      <p:sp>
        <p:nvSpPr>
          <p:cNvPr id="49" name="Title 23"/>
          <p:cNvSpPr>
            <a:spLocks noGrp="1"/>
          </p:cNvSpPr>
          <p:nvPr>
            <p:ph type="title"/>
          </p:nvPr>
        </p:nvSpPr>
        <p:spPr>
          <a:xfrm>
            <a:off x="401638" y="122214"/>
            <a:ext cx="8345487" cy="652486"/>
          </a:xfrm>
        </p:spPr>
        <p:txBody>
          <a:bodyPr/>
          <a:lstStyle/>
          <a:p>
            <a:pPr eaLnBrk="1" hangingPunct="1"/>
            <a:r>
              <a:rPr lang="en-US" dirty="0" smtClean="0"/>
              <a:t>Q1:  What options does </a:t>
            </a:r>
            <a:r>
              <a:rPr lang="en-US" dirty="0" err="1" smtClean="0"/>
              <a:t>Neuvotella</a:t>
            </a:r>
            <a:r>
              <a:rPr lang="en-US" dirty="0" smtClean="0"/>
              <a:t> have to deal with the price </a:t>
            </a:r>
            <a:br>
              <a:rPr lang="en-US" dirty="0" smtClean="0"/>
            </a:br>
            <a:r>
              <a:rPr lang="en-US" dirty="0" smtClean="0"/>
              <a:t>        announcement? 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396875" y="1235990"/>
            <a:ext cx="4013200" cy="3517760"/>
            <a:chOff x="396875" y="1235990"/>
            <a:chExt cx="4013200" cy="3517760"/>
          </a:xfrm>
        </p:grpSpPr>
        <p:sp>
          <p:nvSpPr>
            <p:cNvPr id="65" name="Rectangle 3"/>
            <p:cNvSpPr>
              <a:spLocks noChangeArrowheads="1"/>
            </p:cNvSpPr>
            <p:nvPr/>
          </p:nvSpPr>
          <p:spPr bwMode="auto">
            <a:xfrm>
              <a:off x="530671" y="1742669"/>
              <a:ext cx="3845385" cy="301108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pPr marL="344488" lvl="1" indent="-342900">
                <a:spcBef>
                  <a:spcPts val="1000"/>
                </a:spcBef>
                <a:buFont typeface="+mj-lt"/>
                <a:buAutoNum type="alphaLcPeriod"/>
              </a:pPr>
              <a:r>
                <a:rPr lang="en-US" sz="1400" dirty="0" smtClean="0"/>
                <a:t>Take the price increase, absorb it internally </a:t>
              </a:r>
              <a:br>
                <a:rPr lang="en-US" sz="1400" dirty="0" smtClean="0"/>
              </a:br>
              <a:endParaRPr lang="en-US" sz="1400" dirty="0" smtClean="0"/>
            </a:p>
            <a:p>
              <a:pPr marL="344488" lvl="1" indent="-342900">
                <a:spcBef>
                  <a:spcPts val="1000"/>
                </a:spcBef>
                <a:buFont typeface="+mj-lt"/>
                <a:buAutoNum type="alphaLcPeriod"/>
              </a:pPr>
              <a:r>
                <a:rPr lang="en-US" sz="1400" dirty="0" smtClean="0"/>
                <a:t>Exit the product line</a:t>
              </a:r>
              <a:br>
                <a:rPr lang="en-US" sz="1400" dirty="0" smtClean="0"/>
              </a:br>
              <a:endParaRPr lang="en-US" sz="1400" dirty="0" smtClean="0"/>
            </a:p>
            <a:p>
              <a:pPr marL="344488" lvl="1" indent="-342900">
                <a:spcBef>
                  <a:spcPts val="1000"/>
                </a:spcBef>
                <a:buFont typeface="+mj-lt"/>
                <a:buAutoNum type="alphaLcPeriod"/>
              </a:pPr>
              <a:r>
                <a:rPr lang="en-US" sz="1400" dirty="0" smtClean="0"/>
                <a:t>Say no to TRATE</a:t>
              </a:r>
              <a:br>
                <a:rPr lang="en-US" sz="1400" dirty="0" smtClean="0"/>
              </a:br>
              <a:endParaRPr lang="en-US" sz="1400" dirty="0" smtClean="0"/>
            </a:p>
            <a:p>
              <a:pPr marL="344488" lvl="1" indent="-342900">
                <a:spcBef>
                  <a:spcPts val="1000"/>
                </a:spcBef>
                <a:buFont typeface="+mj-lt"/>
                <a:buAutoNum type="alphaLcPeriod"/>
              </a:pPr>
              <a:r>
                <a:rPr lang="en-US" sz="1400" dirty="0" smtClean="0"/>
                <a:t>Build internal capabilities</a:t>
              </a:r>
              <a:br>
                <a:rPr lang="en-US" sz="1400" dirty="0" smtClean="0"/>
              </a:br>
              <a:endParaRPr lang="en-US" sz="1400" dirty="0" smtClean="0"/>
            </a:p>
            <a:p>
              <a:pPr marL="344488" lvl="1" indent="-342900">
                <a:spcBef>
                  <a:spcPts val="1000"/>
                </a:spcBef>
                <a:buFont typeface="+mj-lt"/>
                <a:buAutoNum type="alphaLcPeriod"/>
              </a:pPr>
              <a:r>
                <a:rPr lang="en-US" sz="1400" dirty="0" smtClean="0"/>
                <a:t>Negotiate</a:t>
              </a:r>
              <a:br>
                <a:rPr lang="en-US" sz="1400" dirty="0" smtClean="0"/>
              </a:br>
              <a:endParaRPr lang="en-US" sz="1400" dirty="0" smtClean="0"/>
            </a:p>
            <a:p>
              <a:pPr marL="344488" lvl="1" indent="-342900">
                <a:spcBef>
                  <a:spcPts val="1000"/>
                </a:spcBef>
                <a:buFont typeface="+mj-lt"/>
                <a:buAutoNum type="alphaLcPeriod"/>
              </a:pPr>
              <a:r>
                <a:rPr lang="en-US" sz="1400" dirty="0" smtClean="0"/>
                <a:t>Other??</a:t>
              </a:r>
            </a:p>
          </p:txBody>
        </p:sp>
        <p:grpSp>
          <p:nvGrpSpPr>
            <p:cNvPr id="67" name="Group 4"/>
            <p:cNvGrpSpPr>
              <a:grpSpLocks/>
            </p:cNvGrpSpPr>
            <p:nvPr/>
          </p:nvGrpSpPr>
          <p:grpSpPr bwMode="auto">
            <a:xfrm>
              <a:off x="396875" y="1235990"/>
              <a:ext cx="4013200" cy="176213"/>
              <a:chOff x="247" y="709"/>
              <a:chExt cx="2528" cy="111"/>
            </a:xfrm>
          </p:grpSpPr>
          <p:sp>
            <p:nvSpPr>
              <p:cNvPr id="68" name="Line 5"/>
              <p:cNvSpPr>
                <a:spLocks noChangeShapeType="1"/>
              </p:cNvSpPr>
              <p:nvPr/>
            </p:nvSpPr>
            <p:spPr bwMode="gray">
              <a:xfrm>
                <a:off x="247" y="778"/>
                <a:ext cx="2528" cy="0"/>
              </a:xfrm>
              <a:prstGeom prst="line">
                <a:avLst/>
              </a:prstGeom>
              <a:noFill/>
              <a:ln w="12700" cap="rnd">
                <a:solidFill>
                  <a:schemeClr val="accent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9" name="Rectangle 6"/>
              <p:cNvSpPr>
                <a:spLocks noChangeArrowheads="1"/>
              </p:cNvSpPr>
              <p:nvPr/>
            </p:nvSpPr>
            <p:spPr bwMode="gray">
              <a:xfrm>
                <a:off x="1048" y="709"/>
                <a:ext cx="896" cy="11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2700" cap="rnd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2000" tIns="0" rIns="72000" bIns="0" anchor="b" anchorCtr="1">
                <a:spAutoFit/>
              </a:bodyPr>
              <a:lstStyle/>
              <a:p>
                <a:pPr algn="ctr">
                  <a:lnSpc>
                    <a:spcPct val="95000"/>
                  </a:lnSpc>
                </a:pPr>
                <a:r>
                  <a:rPr lang="en-US" sz="1200" b="1" dirty="0" smtClean="0"/>
                  <a:t>Potential Options</a:t>
                </a:r>
                <a:endParaRPr lang="en-US" sz="1200" b="1" dirty="0"/>
              </a:p>
            </p:txBody>
          </p:sp>
        </p:grpSp>
      </p:grpSp>
      <p:grpSp>
        <p:nvGrpSpPr>
          <p:cNvPr id="13" name="Group 12"/>
          <p:cNvGrpSpPr/>
          <p:nvPr/>
        </p:nvGrpSpPr>
        <p:grpSpPr>
          <a:xfrm>
            <a:off x="4733925" y="1235990"/>
            <a:ext cx="4031252" cy="5154105"/>
            <a:chOff x="4733925" y="1235990"/>
            <a:chExt cx="4031252" cy="5154105"/>
          </a:xfrm>
        </p:grpSpPr>
        <p:sp>
          <p:nvSpPr>
            <p:cNvPr id="66" name="Rectangle 3"/>
            <p:cNvSpPr>
              <a:spLocks noChangeArrowheads="1"/>
            </p:cNvSpPr>
            <p:nvPr/>
          </p:nvSpPr>
          <p:spPr bwMode="auto">
            <a:xfrm>
              <a:off x="4958982" y="1742669"/>
              <a:ext cx="3806195" cy="464742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pPr marL="173038" lvl="1" indent="-171450">
                <a:spcBef>
                  <a:spcPts val="1000"/>
                </a:spcBef>
                <a:buFont typeface="Wingdings 2" pitchFamily="18" charset="2"/>
                <a:buChar char="¡"/>
              </a:pPr>
              <a:r>
                <a:rPr lang="en-US" sz="1400" dirty="0" smtClean="0"/>
                <a:t>Significant operating margin erosion</a:t>
              </a:r>
              <a:br>
                <a:rPr lang="en-US" sz="1400" dirty="0" smtClean="0"/>
              </a:br>
              <a:endParaRPr lang="en-US" sz="1400" dirty="0" smtClean="0"/>
            </a:p>
            <a:p>
              <a:pPr marL="173038" lvl="1" indent="-171450">
                <a:spcBef>
                  <a:spcPts val="1000"/>
                </a:spcBef>
                <a:buFont typeface="Wingdings 2" pitchFamily="18" charset="2"/>
                <a:buChar char="¡"/>
              </a:pPr>
              <a:r>
                <a:rPr lang="en-US" sz="1400" dirty="0" smtClean="0"/>
                <a:t>Healer incorporated into the design of 70% of </a:t>
              </a:r>
              <a:r>
                <a:rPr lang="en-US" sz="1400" dirty="0" err="1" smtClean="0"/>
                <a:t>Neuvotella’s</a:t>
              </a:r>
              <a:r>
                <a:rPr lang="en-US" sz="1400" dirty="0" smtClean="0"/>
                <a:t> products</a:t>
              </a:r>
              <a:br>
                <a:rPr lang="en-US" sz="1400" dirty="0" smtClean="0"/>
              </a:br>
              <a:endParaRPr lang="en-US" sz="1400" dirty="0" smtClean="0"/>
            </a:p>
            <a:p>
              <a:pPr marL="173038" lvl="1" indent="-171450">
                <a:spcBef>
                  <a:spcPts val="1000"/>
                </a:spcBef>
                <a:buFont typeface="Wingdings 2" pitchFamily="18" charset="2"/>
                <a:buChar char="¡"/>
              </a:pPr>
              <a:r>
                <a:rPr lang="en-US" sz="1400" dirty="0" err="1" smtClean="0"/>
                <a:t>Neuvotella</a:t>
              </a:r>
              <a:r>
                <a:rPr lang="en-US" sz="1400" dirty="0" smtClean="0"/>
                <a:t> has an exclusive supply agreement with TRATE</a:t>
              </a:r>
              <a:br>
                <a:rPr lang="en-US" sz="1400" dirty="0" smtClean="0"/>
              </a:br>
              <a:endParaRPr lang="en-US" sz="1400" dirty="0" smtClean="0"/>
            </a:p>
            <a:p>
              <a:pPr marL="173038" lvl="1" indent="-171450">
                <a:spcBef>
                  <a:spcPts val="1000"/>
                </a:spcBef>
                <a:buFont typeface="Wingdings 2" pitchFamily="18" charset="2"/>
                <a:buChar char="¡"/>
              </a:pPr>
              <a:r>
                <a:rPr lang="en-US" sz="1400" dirty="0" smtClean="0"/>
                <a:t>Supply base is highly concentrated</a:t>
              </a:r>
              <a:br>
                <a:rPr lang="en-US" sz="1400" dirty="0" smtClean="0"/>
              </a:br>
              <a:endParaRPr lang="en-US" sz="1400" dirty="0" smtClean="0"/>
            </a:p>
            <a:p>
              <a:pPr marL="173038" lvl="1" indent="-171450">
                <a:spcBef>
                  <a:spcPts val="1000"/>
                </a:spcBef>
                <a:buFont typeface="Wingdings 2" pitchFamily="18" charset="2"/>
                <a:buChar char="¡"/>
              </a:pPr>
              <a:r>
                <a:rPr lang="en-US" sz="1400" dirty="0" smtClean="0"/>
                <a:t>Design of proprietary product is in progress, but still several years from commercialization</a:t>
              </a:r>
              <a:br>
                <a:rPr lang="en-US" sz="1400" dirty="0" smtClean="0"/>
              </a:br>
              <a:endParaRPr lang="en-US" sz="1400" dirty="0" smtClean="0"/>
            </a:p>
            <a:p>
              <a:pPr marL="173038" lvl="1" indent="-171450">
                <a:spcBef>
                  <a:spcPts val="1000"/>
                </a:spcBef>
                <a:buFont typeface="Wingdings 2" pitchFamily="18" charset="2"/>
                <a:buChar char="¡"/>
              </a:pPr>
              <a:r>
                <a:rPr lang="en-US" sz="1400" dirty="0" smtClean="0"/>
                <a:t>Customers appreciate fit, form, and function – switching products is notoriously difficult</a:t>
              </a:r>
              <a:br>
                <a:rPr lang="en-US" sz="1400" dirty="0" smtClean="0"/>
              </a:br>
              <a:endParaRPr lang="en-US" sz="1400" dirty="0" smtClean="0"/>
            </a:p>
            <a:p>
              <a:pPr marL="173038" lvl="1" indent="-171450">
                <a:spcBef>
                  <a:spcPts val="1000"/>
                </a:spcBef>
                <a:buFont typeface="Wingdings 2" pitchFamily="18" charset="2"/>
                <a:buChar char="¡"/>
              </a:pPr>
              <a:r>
                <a:rPr lang="en-US" sz="1400" dirty="0" smtClean="0"/>
                <a:t>End product price constrained by Medicare reimbursement policy</a:t>
              </a:r>
            </a:p>
          </p:txBody>
        </p:sp>
        <p:grpSp>
          <p:nvGrpSpPr>
            <p:cNvPr id="70" name="Group 13"/>
            <p:cNvGrpSpPr>
              <a:grpSpLocks/>
            </p:cNvGrpSpPr>
            <p:nvPr/>
          </p:nvGrpSpPr>
          <p:grpSpPr bwMode="auto">
            <a:xfrm>
              <a:off x="4733925" y="1235990"/>
              <a:ext cx="4013200" cy="176213"/>
              <a:chOff x="247" y="709"/>
              <a:chExt cx="2528" cy="111"/>
            </a:xfrm>
          </p:grpSpPr>
          <p:sp>
            <p:nvSpPr>
              <p:cNvPr id="71" name="Line 14"/>
              <p:cNvSpPr>
                <a:spLocks noChangeShapeType="1"/>
              </p:cNvSpPr>
              <p:nvPr/>
            </p:nvSpPr>
            <p:spPr bwMode="gray">
              <a:xfrm>
                <a:off x="247" y="778"/>
                <a:ext cx="2528" cy="0"/>
              </a:xfrm>
              <a:prstGeom prst="line">
                <a:avLst/>
              </a:prstGeom>
              <a:noFill/>
              <a:ln w="12700" cap="rnd">
                <a:solidFill>
                  <a:schemeClr val="accent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2" name="Rectangle 15"/>
              <p:cNvSpPr>
                <a:spLocks noChangeArrowheads="1"/>
              </p:cNvSpPr>
              <p:nvPr/>
            </p:nvSpPr>
            <p:spPr bwMode="gray">
              <a:xfrm>
                <a:off x="1095" y="709"/>
                <a:ext cx="836" cy="11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2700" cap="rnd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2000" tIns="0" rIns="72000" bIns="0" anchor="b" anchorCtr="1">
                <a:spAutoFit/>
              </a:bodyPr>
              <a:lstStyle/>
              <a:p>
                <a:pPr algn="ctr">
                  <a:lnSpc>
                    <a:spcPct val="95000"/>
                  </a:lnSpc>
                </a:pPr>
                <a:r>
                  <a:rPr lang="en-US" sz="1200" b="1" dirty="0" smtClean="0"/>
                  <a:t>The Hard Truths</a:t>
                </a:r>
                <a:endParaRPr lang="en-US" sz="1200" b="1" dirty="0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Base" hidden="1"/>
          <p:cNvGraphicFramePr>
            <a:graphicFrameLocks/>
          </p:cNvGraphicFramePr>
          <p:nvPr/>
        </p:nvGraphicFramePr>
        <p:xfrm>
          <a:off x="1524000" y="1397000"/>
          <a:ext cx="6096000" cy="4064000"/>
        </p:xfrm>
        <a:graphic>
          <a:graphicData uri="http://schemas.openxmlformats.org/presentationml/2006/ole">
            <p:oleObj spid="_x0000_s96260" r:id="rId3" imgW="0" imgH="0" progId="PowerPoint.Show.8">
              <p:embed/>
            </p:oleObj>
          </a:graphicData>
        </a:graphic>
      </p:graphicFrame>
      <p:sp>
        <p:nvSpPr>
          <p:cNvPr id="49" name="Title 23"/>
          <p:cNvSpPr>
            <a:spLocks noGrp="1"/>
          </p:cNvSpPr>
          <p:nvPr>
            <p:ph type="title"/>
          </p:nvPr>
        </p:nvSpPr>
        <p:spPr>
          <a:xfrm>
            <a:off x="401638" y="122214"/>
            <a:ext cx="8345487" cy="652486"/>
          </a:xfrm>
        </p:spPr>
        <p:txBody>
          <a:bodyPr/>
          <a:lstStyle/>
          <a:p>
            <a:pPr eaLnBrk="1" hangingPunct="1"/>
            <a:r>
              <a:rPr lang="en-US" dirty="0" smtClean="0"/>
              <a:t>Q2:  What alternative would you suggest for </a:t>
            </a:r>
            <a:r>
              <a:rPr lang="en-US" dirty="0" err="1" smtClean="0"/>
              <a:t>Neuvotella</a:t>
            </a:r>
            <a:r>
              <a:rPr lang="en-US" dirty="0" smtClean="0"/>
              <a:t> to respond?</a:t>
            </a:r>
            <a:br>
              <a:rPr lang="en-US" dirty="0" smtClean="0"/>
            </a:br>
            <a:r>
              <a:rPr lang="en-US" dirty="0" smtClean="0"/>
              <a:t>          </a:t>
            </a:r>
          </a:p>
        </p:txBody>
      </p:sp>
      <p:grpSp>
        <p:nvGrpSpPr>
          <p:cNvPr id="32" name="Group 31"/>
          <p:cNvGrpSpPr/>
          <p:nvPr/>
        </p:nvGrpSpPr>
        <p:grpSpPr>
          <a:xfrm>
            <a:off x="581301" y="1162801"/>
            <a:ext cx="7866696" cy="4136351"/>
            <a:chOff x="581301" y="1162801"/>
            <a:chExt cx="7866696" cy="4136351"/>
          </a:xfrm>
        </p:grpSpPr>
        <p:sp>
          <p:nvSpPr>
            <p:cNvPr id="41" name="Line 2"/>
            <p:cNvSpPr>
              <a:spLocks noChangeShapeType="1"/>
            </p:cNvSpPr>
            <p:nvPr/>
          </p:nvSpPr>
          <p:spPr bwMode="auto">
            <a:xfrm flipV="1">
              <a:off x="2602189" y="2240040"/>
              <a:ext cx="0" cy="2652712"/>
            </a:xfrm>
            <a:prstGeom prst="line">
              <a:avLst/>
            </a:prstGeom>
            <a:noFill/>
            <a:ln w="38100" cap="sq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43" name="Line 3"/>
            <p:cNvSpPr>
              <a:spLocks noChangeShapeType="1"/>
            </p:cNvSpPr>
            <p:nvPr/>
          </p:nvSpPr>
          <p:spPr bwMode="auto">
            <a:xfrm flipV="1">
              <a:off x="2300564" y="2240040"/>
              <a:ext cx="0" cy="2652712"/>
            </a:xfrm>
            <a:prstGeom prst="line">
              <a:avLst/>
            </a:prstGeom>
            <a:noFill/>
            <a:ln w="38100" cap="sq">
              <a:solidFill>
                <a:schemeClr val="tx1"/>
              </a:solidFill>
              <a:round/>
              <a:headEnd type="triangle" w="med" len="med"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46" name="Rectangle 7"/>
            <p:cNvSpPr>
              <a:spLocks noChangeArrowheads="1"/>
            </p:cNvSpPr>
            <p:nvPr/>
          </p:nvSpPr>
          <p:spPr bwMode="auto">
            <a:xfrm>
              <a:off x="5180289" y="3595765"/>
              <a:ext cx="638175" cy="1327150"/>
            </a:xfrm>
            <a:prstGeom prst="rect">
              <a:avLst/>
            </a:prstGeom>
            <a:solidFill>
              <a:srgbClr val="669900"/>
            </a:solidFill>
            <a:ln w="12700" cap="sq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47" name="Rectangle 8"/>
            <p:cNvSpPr>
              <a:spLocks noChangeArrowheads="1"/>
            </p:cNvSpPr>
            <p:nvPr/>
          </p:nvSpPr>
          <p:spPr bwMode="auto">
            <a:xfrm>
              <a:off x="5180289" y="2282902"/>
              <a:ext cx="638175" cy="1327150"/>
            </a:xfrm>
            <a:prstGeom prst="rect">
              <a:avLst/>
            </a:prstGeom>
            <a:solidFill>
              <a:srgbClr val="DDD2B5"/>
            </a:solidFill>
            <a:ln w="12700" cap="sq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48" name="Rectangle 9"/>
            <p:cNvSpPr>
              <a:spLocks noChangeArrowheads="1"/>
            </p:cNvSpPr>
            <p:nvPr/>
          </p:nvSpPr>
          <p:spPr bwMode="auto">
            <a:xfrm>
              <a:off x="2773639" y="2274965"/>
              <a:ext cx="5484812" cy="2652712"/>
            </a:xfrm>
            <a:prstGeom prst="rect">
              <a:avLst/>
            </a:prstGeom>
            <a:noFill/>
            <a:ln w="12700" cap="sq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50" name="Text Box 10"/>
            <p:cNvSpPr txBox="1">
              <a:spLocks noChangeArrowheads="1"/>
            </p:cNvSpPr>
            <p:nvPr/>
          </p:nvSpPr>
          <p:spPr bwMode="auto">
            <a:xfrm>
              <a:off x="5232676" y="5024515"/>
              <a:ext cx="530225" cy="274637"/>
            </a:xfrm>
            <a:prstGeom prst="rect">
              <a:avLst/>
            </a:prstGeom>
            <a:noFill/>
            <a:ln w="12700" cap="sq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1200" b="0">
                  <a:latin typeface="Arial" charset="0"/>
                </a:rPr>
                <a:t>Price</a:t>
              </a:r>
            </a:p>
          </p:txBody>
        </p:sp>
        <p:sp>
          <p:nvSpPr>
            <p:cNvPr id="51" name="Line 11"/>
            <p:cNvSpPr>
              <a:spLocks noChangeShapeType="1"/>
            </p:cNvSpPr>
            <p:nvPr/>
          </p:nvSpPr>
          <p:spPr bwMode="auto">
            <a:xfrm>
              <a:off x="3740426" y="3595765"/>
              <a:ext cx="207010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52" name="Text Box 12"/>
            <p:cNvSpPr txBox="1">
              <a:spLocks noChangeArrowheads="1"/>
            </p:cNvSpPr>
            <p:nvPr/>
          </p:nvSpPr>
          <p:spPr bwMode="auto">
            <a:xfrm>
              <a:off x="3735664" y="3263977"/>
              <a:ext cx="1001712" cy="639763"/>
            </a:xfrm>
            <a:prstGeom prst="rect">
              <a:avLst/>
            </a:prstGeom>
            <a:solidFill>
              <a:schemeClr val="bg1"/>
            </a:solidFill>
            <a:ln w="12700" cap="sq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/>
              <a:r>
                <a:rPr lang="en-US" sz="1200" b="0">
                  <a:latin typeface="Arial" charset="0"/>
                </a:rPr>
                <a:t>50/50 – Important to both parties </a:t>
              </a:r>
            </a:p>
          </p:txBody>
        </p:sp>
        <p:sp>
          <p:nvSpPr>
            <p:cNvPr id="53" name="Text Box 13"/>
            <p:cNvSpPr txBox="1">
              <a:spLocks noChangeArrowheads="1"/>
            </p:cNvSpPr>
            <p:nvPr/>
          </p:nvSpPr>
          <p:spPr bwMode="auto">
            <a:xfrm>
              <a:off x="5167589" y="3695777"/>
              <a:ext cx="1069975" cy="274638"/>
            </a:xfrm>
            <a:prstGeom prst="rect">
              <a:avLst/>
            </a:prstGeom>
            <a:noFill/>
            <a:ln w="12700" cap="sq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/>
              <a:r>
                <a:rPr lang="en-US" sz="1200" b="0">
                  <a:solidFill>
                    <a:schemeClr val="bg1"/>
                  </a:solidFill>
                  <a:latin typeface="Arial" charset="0"/>
                </a:rPr>
                <a:t>Buyer</a:t>
              </a:r>
            </a:p>
          </p:txBody>
        </p:sp>
        <p:sp>
          <p:nvSpPr>
            <p:cNvPr id="54" name="Text Box 14"/>
            <p:cNvSpPr txBox="1">
              <a:spLocks noChangeArrowheads="1"/>
            </p:cNvSpPr>
            <p:nvPr/>
          </p:nvSpPr>
          <p:spPr bwMode="auto">
            <a:xfrm>
              <a:off x="5127901" y="2322590"/>
              <a:ext cx="1069975" cy="274637"/>
            </a:xfrm>
            <a:prstGeom prst="rect">
              <a:avLst/>
            </a:prstGeom>
            <a:noFill/>
            <a:ln w="12700" cap="sq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/>
              <a:r>
                <a:rPr lang="en-US" sz="1200" b="0">
                  <a:latin typeface="Arial" charset="0"/>
                </a:rPr>
                <a:t>Supplier</a:t>
              </a:r>
            </a:p>
          </p:txBody>
        </p:sp>
        <p:sp>
          <p:nvSpPr>
            <p:cNvPr id="55" name="Text Box 15"/>
            <p:cNvSpPr txBox="1">
              <a:spLocks noChangeArrowheads="1"/>
            </p:cNvSpPr>
            <p:nvPr/>
          </p:nvSpPr>
          <p:spPr bwMode="auto">
            <a:xfrm>
              <a:off x="597176" y="4143452"/>
              <a:ext cx="1681163" cy="822325"/>
            </a:xfrm>
            <a:prstGeom prst="rect">
              <a:avLst/>
            </a:prstGeom>
            <a:noFill/>
            <a:ln w="12700" cap="sq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marL="120650" indent="-120650" eaLnBrk="0" hangingPunct="0">
                <a:buFontTx/>
                <a:buChar char="•"/>
              </a:pPr>
              <a:r>
                <a:rPr lang="en-US" sz="1200" b="0">
                  <a:latin typeface="Arial" charset="0"/>
                </a:rPr>
                <a:t>Decreased value to Buyer</a:t>
              </a:r>
            </a:p>
            <a:p>
              <a:pPr marL="120650" indent="-120650" eaLnBrk="0" hangingPunct="0">
                <a:buFontTx/>
                <a:buChar char="•"/>
              </a:pPr>
              <a:r>
                <a:rPr lang="en-US" sz="1200" b="0">
                  <a:latin typeface="Arial" charset="0"/>
                </a:rPr>
                <a:t>Increased value to Supplier</a:t>
              </a:r>
            </a:p>
          </p:txBody>
        </p:sp>
        <p:sp>
          <p:nvSpPr>
            <p:cNvPr id="56" name="Text Box 16"/>
            <p:cNvSpPr txBox="1">
              <a:spLocks noChangeArrowheads="1"/>
            </p:cNvSpPr>
            <p:nvPr/>
          </p:nvSpPr>
          <p:spPr bwMode="auto">
            <a:xfrm>
              <a:off x="592414" y="2211465"/>
              <a:ext cx="1681162" cy="822325"/>
            </a:xfrm>
            <a:prstGeom prst="rect">
              <a:avLst/>
            </a:prstGeom>
            <a:noFill/>
            <a:ln w="12700" cap="sq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marL="120650" indent="-120650" eaLnBrk="0" hangingPunct="0">
                <a:buFontTx/>
                <a:buChar char="•"/>
              </a:pPr>
              <a:r>
                <a:rPr lang="en-US" sz="1200" b="0" dirty="0">
                  <a:latin typeface="Arial" charset="0"/>
                </a:rPr>
                <a:t>Increased  value to Buyer</a:t>
              </a:r>
            </a:p>
            <a:p>
              <a:pPr marL="120650" indent="-120650" eaLnBrk="0" hangingPunct="0">
                <a:buFontTx/>
                <a:buChar char="•"/>
              </a:pPr>
              <a:r>
                <a:rPr lang="en-US" sz="1200" b="0" dirty="0">
                  <a:latin typeface="Arial" charset="0"/>
                </a:rPr>
                <a:t>Deceased value to Supplier</a:t>
              </a:r>
            </a:p>
          </p:txBody>
        </p:sp>
        <p:sp>
          <p:nvSpPr>
            <p:cNvPr id="57" name="Text Box 17"/>
            <p:cNvSpPr txBox="1">
              <a:spLocks noChangeArrowheads="1"/>
            </p:cNvSpPr>
            <p:nvPr/>
          </p:nvSpPr>
          <p:spPr bwMode="auto">
            <a:xfrm>
              <a:off x="581301" y="1692352"/>
              <a:ext cx="3621504" cy="276999"/>
            </a:xfrm>
            <a:prstGeom prst="rect">
              <a:avLst/>
            </a:prstGeom>
            <a:noFill/>
            <a:ln w="12700" cap="sq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1200" dirty="0" smtClean="0"/>
                <a:t>Example:  Fixed-Pie negotiation focused on Price</a:t>
              </a:r>
              <a:endParaRPr lang="en-US" sz="1200" dirty="0">
                <a:latin typeface="Arial" charset="0"/>
              </a:endParaRPr>
            </a:p>
          </p:txBody>
        </p:sp>
        <p:sp>
          <p:nvSpPr>
            <p:cNvPr id="58" name="Text Box 18"/>
            <p:cNvSpPr txBox="1">
              <a:spLocks noChangeArrowheads="1"/>
            </p:cNvSpPr>
            <p:nvPr/>
          </p:nvSpPr>
          <p:spPr bwMode="auto">
            <a:xfrm rot="-5400000">
              <a:off x="1837808" y="3456858"/>
              <a:ext cx="1201738" cy="212725"/>
            </a:xfrm>
            <a:prstGeom prst="rect">
              <a:avLst/>
            </a:prstGeom>
            <a:noFill/>
            <a:ln w="6350" algn="ctr">
              <a:noFill/>
              <a:miter lim="800000"/>
              <a:headEnd/>
              <a:tailEnd/>
            </a:ln>
            <a:effectLst/>
          </p:spPr>
          <p:txBody>
            <a:bodyPr wrap="none" lIns="0" tIns="0" rIns="0" bIns="0">
              <a:spAutoFit/>
            </a:bodyPr>
            <a:lstStyle/>
            <a:p>
              <a:pPr marL="230188" indent="-230188" defTabSz="420688" eaLnBrk="0" hangingPunct="0">
                <a:spcAft>
                  <a:spcPct val="35000"/>
                </a:spcAft>
                <a:buClr>
                  <a:schemeClr val="tx1"/>
                </a:buClr>
                <a:tabLst>
                  <a:tab pos="2174875" algn="l"/>
                  <a:tab pos="3657600" algn="l"/>
                </a:tabLst>
              </a:pPr>
              <a:r>
                <a:rPr lang="en-US">
                  <a:latin typeface="Arial" charset="0"/>
                </a:rPr>
                <a:t>Relative Value</a:t>
              </a:r>
            </a:p>
          </p:txBody>
        </p:sp>
        <p:sp>
          <p:nvSpPr>
            <p:cNvPr id="59" name="Rectangle 19"/>
            <p:cNvSpPr>
              <a:spLocks noChangeArrowheads="1"/>
            </p:cNvSpPr>
            <p:nvPr/>
          </p:nvSpPr>
          <p:spPr bwMode="auto">
            <a:xfrm>
              <a:off x="6110564" y="3263977"/>
              <a:ext cx="1463675" cy="661988"/>
            </a:xfrm>
            <a:prstGeom prst="rect">
              <a:avLst/>
            </a:prstGeom>
            <a:noFill/>
            <a:ln w="6350" algn="ctr">
              <a:solidFill>
                <a:schemeClr val="tx1"/>
              </a:solidFill>
              <a:prstDash val="dash"/>
              <a:miter lim="800000"/>
              <a:headEnd/>
              <a:tailEnd/>
            </a:ln>
            <a:effectLst/>
          </p:spPr>
          <p:txBody>
            <a:bodyPr lIns="0" tIns="0" rIns="0" bIns="0"/>
            <a:lstStyle/>
            <a:p>
              <a:pPr marL="120650" defTabSz="420688" eaLnBrk="0" hangingPunct="0">
                <a:spcAft>
                  <a:spcPct val="35000"/>
                </a:spcAft>
                <a:buClr>
                  <a:schemeClr val="tx1"/>
                </a:buClr>
                <a:tabLst>
                  <a:tab pos="2174875" algn="l"/>
                  <a:tab pos="3657600" algn="l"/>
                </a:tabLst>
              </a:pPr>
              <a:r>
                <a:rPr lang="en-US" sz="1000" b="0">
                  <a:latin typeface="Arial" charset="0"/>
                </a:rPr>
                <a:t>Any concession made by either Buyer or the Supplier results one party losing “value”</a:t>
              </a:r>
            </a:p>
          </p:txBody>
        </p:sp>
        <p:sp>
          <p:nvSpPr>
            <p:cNvPr id="60" name="Line 20"/>
            <p:cNvSpPr>
              <a:spLocks noChangeShapeType="1"/>
            </p:cNvSpPr>
            <p:nvPr/>
          </p:nvSpPr>
          <p:spPr bwMode="auto">
            <a:xfrm flipV="1">
              <a:off x="6815414" y="2760740"/>
              <a:ext cx="0" cy="484187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61" name="Line 21"/>
            <p:cNvSpPr>
              <a:spLocks noChangeShapeType="1"/>
            </p:cNvSpPr>
            <p:nvPr/>
          </p:nvSpPr>
          <p:spPr bwMode="auto">
            <a:xfrm flipV="1">
              <a:off x="6810651" y="3922790"/>
              <a:ext cx="0" cy="482600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round/>
              <a:headEnd type="triangle" w="med" len="med"/>
              <a:tailEnd/>
            </a:ln>
            <a:effectLst/>
          </p:spPr>
          <p:txBody>
            <a:bodyPr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62" name="Text Box 24"/>
            <p:cNvSpPr txBox="1">
              <a:spLocks noChangeArrowheads="1"/>
            </p:cNvSpPr>
            <p:nvPr/>
          </p:nvSpPr>
          <p:spPr bwMode="gray">
            <a:xfrm>
              <a:off x="6924951" y="1795540"/>
              <a:ext cx="1344613" cy="244475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 rIns="45720">
              <a:spAutoFit/>
            </a:bodyPr>
            <a:lstStyle/>
            <a:p>
              <a:pPr algn="ctr" eaLnBrk="0" hangingPunct="0">
                <a:spcBef>
                  <a:spcPct val="5000"/>
                </a:spcBef>
                <a:buClr>
                  <a:schemeClr val="folHlink"/>
                </a:buClr>
              </a:pPr>
              <a:r>
                <a:rPr lang="en-US" sz="1000">
                  <a:latin typeface="Arial" charset="0"/>
                </a:rPr>
                <a:t>ILLUSTRATIVE</a:t>
              </a:r>
            </a:p>
          </p:txBody>
        </p:sp>
        <p:sp>
          <p:nvSpPr>
            <p:cNvPr id="63" name="Line 25"/>
            <p:cNvSpPr>
              <a:spLocks noChangeShapeType="1"/>
            </p:cNvSpPr>
            <p:nvPr/>
          </p:nvSpPr>
          <p:spPr bwMode="auto">
            <a:xfrm>
              <a:off x="6963051" y="2041602"/>
              <a:ext cx="124301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lIns="45720" rIns="45720"/>
            <a:lstStyle/>
            <a:p>
              <a:endParaRPr lang="en-US"/>
            </a:p>
          </p:txBody>
        </p:sp>
        <p:sp>
          <p:nvSpPr>
            <p:cNvPr id="64" name="Line 26"/>
            <p:cNvSpPr>
              <a:spLocks noChangeShapeType="1"/>
            </p:cNvSpPr>
            <p:nvPr/>
          </p:nvSpPr>
          <p:spPr bwMode="auto">
            <a:xfrm>
              <a:off x="6963051" y="1782840"/>
              <a:ext cx="124301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lIns="45720" rIns="45720"/>
            <a:lstStyle/>
            <a:p>
              <a:endParaRPr lang="en-US"/>
            </a:p>
          </p:txBody>
        </p:sp>
        <p:sp>
          <p:nvSpPr>
            <p:cNvPr id="27" name="Line 5"/>
            <p:cNvSpPr>
              <a:spLocks noChangeShapeType="1"/>
            </p:cNvSpPr>
            <p:nvPr/>
          </p:nvSpPr>
          <p:spPr bwMode="gray">
            <a:xfrm>
              <a:off x="584157" y="1273809"/>
              <a:ext cx="7863840" cy="0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" name="Rectangle 6"/>
            <p:cNvSpPr>
              <a:spLocks noChangeArrowheads="1"/>
            </p:cNvSpPr>
            <p:nvPr/>
          </p:nvSpPr>
          <p:spPr bwMode="gray">
            <a:xfrm>
              <a:off x="3435085" y="1162801"/>
              <a:ext cx="2161984" cy="204671"/>
            </a:xfrm>
            <a:prstGeom prst="rect">
              <a:avLst/>
            </a:prstGeom>
            <a:solidFill>
              <a:schemeClr val="bg1"/>
            </a:solidFill>
            <a:ln w="12700" cap="rnd" algn="ctr">
              <a:noFill/>
              <a:miter lim="800000"/>
              <a:headEnd/>
              <a:tailEnd/>
            </a:ln>
          </p:spPr>
          <p:txBody>
            <a:bodyPr wrap="none" lIns="72000" tIns="0" rIns="72000" bIns="0" anchor="b" anchorCtr="1">
              <a:spAutoFit/>
            </a:bodyPr>
            <a:lstStyle/>
            <a:p>
              <a:pPr algn="ctr">
                <a:lnSpc>
                  <a:spcPct val="95000"/>
                </a:lnSpc>
              </a:pPr>
              <a:r>
                <a:rPr lang="en-US" sz="1400" b="1" dirty="0" smtClean="0"/>
                <a:t>Distributive Negotiation</a:t>
              </a:r>
              <a:endParaRPr lang="en-US" sz="1400" b="1" dirty="0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401638" y="122210"/>
            <a:ext cx="8345487" cy="674623"/>
            <a:chOff x="401638" y="540226"/>
            <a:chExt cx="8345487" cy="674623"/>
          </a:xfrm>
        </p:grpSpPr>
        <p:sp>
          <p:nvSpPr>
            <p:cNvPr id="26" name="Right Arrow 25"/>
            <p:cNvSpPr/>
            <p:nvPr/>
          </p:nvSpPr>
          <p:spPr bwMode="gray">
            <a:xfrm>
              <a:off x="1018881" y="862152"/>
              <a:ext cx="326571" cy="352697"/>
            </a:xfrm>
            <a:prstGeom prst="rightArrow">
              <a:avLst/>
            </a:prstGeom>
            <a:solidFill>
              <a:schemeClr val="tx2"/>
            </a:solidFill>
            <a:ln w="12700" cap="rnd" algn="ctr">
              <a:noFill/>
              <a:miter lim="800000"/>
              <a:headEnd/>
              <a:tailEnd/>
            </a:ln>
          </p:spPr>
          <p:txBody>
            <a:bodyPr lIns="182880" rtlCol="0" anchor="ctr" anchorCtr="1"/>
            <a:lstStyle/>
            <a:p>
              <a:pPr algn="ctr" eaLnBrk="0" hangingPunct="0">
                <a:lnSpc>
                  <a:spcPct val="106000"/>
                </a:lnSpc>
              </a:pPr>
              <a:endParaRPr lang="en-US" b="1">
                <a:solidFill>
                  <a:schemeClr val="bg1"/>
                </a:solidFill>
              </a:endParaRPr>
            </a:p>
          </p:txBody>
        </p:sp>
        <p:sp>
          <p:nvSpPr>
            <p:cNvPr id="30" name="Title 23"/>
            <p:cNvSpPr txBox="1">
              <a:spLocks/>
            </p:cNvSpPr>
            <p:nvPr/>
          </p:nvSpPr>
          <p:spPr bwMode="gray">
            <a:xfrm>
              <a:off x="401638" y="540226"/>
              <a:ext cx="8345487" cy="6524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b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6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/>
              </a:r>
              <a:br>
                <a:rPr kumimoji="0" 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</a:br>
              <a:r>
                <a:rPr kumimoji="0" 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                 e. Negotiate! 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Base" hidden="1"/>
          <p:cNvGraphicFramePr>
            <a:graphicFrameLocks/>
          </p:cNvGraphicFramePr>
          <p:nvPr/>
        </p:nvGraphicFramePr>
        <p:xfrm>
          <a:off x="1524000" y="1397000"/>
          <a:ext cx="6096000" cy="4064000"/>
        </p:xfrm>
        <a:graphic>
          <a:graphicData uri="http://schemas.openxmlformats.org/presentationml/2006/ole">
            <p:oleObj spid="_x0000_s95236" r:id="rId3" imgW="0" imgH="0" progId="PowerPoint.Show.8">
              <p:embed/>
            </p:oleObj>
          </a:graphicData>
        </a:graphic>
      </p:graphicFrame>
      <p:sp>
        <p:nvSpPr>
          <p:cNvPr id="26" name="Line 2"/>
          <p:cNvSpPr>
            <a:spLocks noChangeShapeType="1"/>
          </p:cNvSpPr>
          <p:nvPr/>
        </p:nvSpPr>
        <p:spPr bwMode="auto">
          <a:xfrm flipV="1">
            <a:off x="2271713" y="2153226"/>
            <a:ext cx="0" cy="2652712"/>
          </a:xfrm>
          <a:prstGeom prst="line">
            <a:avLst/>
          </a:prstGeom>
          <a:noFill/>
          <a:ln w="38100" cap="sq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7" name="Line 3"/>
          <p:cNvSpPr>
            <a:spLocks noChangeShapeType="1"/>
          </p:cNvSpPr>
          <p:nvPr/>
        </p:nvSpPr>
        <p:spPr bwMode="auto">
          <a:xfrm flipV="1">
            <a:off x="1970088" y="2153226"/>
            <a:ext cx="0" cy="2652712"/>
          </a:xfrm>
          <a:prstGeom prst="line">
            <a:avLst/>
          </a:prstGeom>
          <a:noFill/>
          <a:ln w="38100" cap="sq">
            <a:solidFill>
              <a:schemeClr val="tx1"/>
            </a:solidFill>
            <a:round/>
            <a:headEnd type="triangle" w="med" len="med"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30" name="Rectangle 7"/>
          <p:cNvSpPr>
            <a:spLocks noChangeArrowheads="1"/>
          </p:cNvSpPr>
          <p:nvPr/>
        </p:nvSpPr>
        <p:spPr bwMode="auto">
          <a:xfrm>
            <a:off x="2443163" y="2173863"/>
            <a:ext cx="5484812" cy="2654300"/>
          </a:xfrm>
          <a:prstGeom prst="rect">
            <a:avLst/>
          </a:prstGeom>
          <a:noFill/>
          <a:ln w="12700" cap="sq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1" name="Text Box 8"/>
          <p:cNvSpPr txBox="1">
            <a:spLocks noChangeArrowheads="1"/>
          </p:cNvSpPr>
          <p:nvPr/>
        </p:nvSpPr>
        <p:spPr bwMode="auto">
          <a:xfrm>
            <a:off x="266700" y="4056638"/>
            <a:ext cx="1681163" cy="822325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20650" indent="-120650" eaLnBrk="0" hangingPunct="0">
              <a:buFontTx/>
              <a:buChar char="•"/>
            </a:pPr>
            <a:r>
              <a:rPr lang="en-US" sz="1200" b="0">
                <a:latin typeface="Arial" charset="0"/>
              </a:rPr>
              <a:t>Decreased value to Buyer</a:t>
            </a:r>
          </a:p>
          <a:p>
            <a:pPr marL="120650" indent="-120650" eaLnBrk="0" hangingPunct="0">
              <a:buFontTx/>
              <a:buChar char="•"/>
            </a:pPr>
            <a:r>
              <a:rPr lang="en-US" sz="1200" b="0">
                <a:latin typeface="Arial" charset="0"/>
              </a:rPr>
              <a:t>Increased value to Supplier</a:t>
            </a:r>
          </a:p>
        </p:txBody>
      </p:sp>
      <p:sp>
        <p:nvSpPr>
          <p:cNvPr id="32" name="Text Box 9"/>
          <p:cNvSpPr txBox="1">
            <a:spLocks noChangeArrowheads="1"/>
          </p:cNvSpPr>
          <p:nvPr/>
        </p:nvSpPr>
        <p:spPr bwMode="auto">
          <a:xfrm>
            <a:off x="261938" y="2124651"/>
            <a:ext cx="1681162" cy="822325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20650" indent="-120650" eaLnBrk="0" hangingPunct="0">
              <a:buFontTx/>
              <a:buChar char="•"/>
            </a:pPr>
            <a:r>
              <a:rPr lang="en-US" sz="1200" b="0">
                <a:latin typeface="Arial" charset="0"/>
              </a:rPr>
              <a:t>Increased  value to Buyer</a:t>
            </a:r>
          </a:p>
          <a:p>
            <a:pPr marL="120650" indent="-120650" eaLnBrk="0" hangingPunct="0">
              <a:buFontTx/>
              <a:buChar char="•"/>
            </a:pPr>
            <a:r>
              <a:rPr lang="en-US" sz="1200" b="0">
                <a:latin typeface="Arial" charset="0"/>
              </a:rPr>
              <a:t>Deceased value to Supplier</a:t>
            </a:r>
          </a:p>
        </p:txBody>
      </p:sp>
      <p:sp>
        <p:nvSpPr>
          <p:cNvPr id="33" name="Text Box 10"/>
          <p:cNvSpPr txBox="1">
            <a:spLocks noChangeArrowheads="1"/>
          </p:cNvSpPr>
          <p:nvPr/>
        </p:nvSpPr>
        <p:spPr bwMode="auto">
          <a:xfrm>
            <a:off x="250825" y="1605538"/>
            <a:ext cx="3082895" cy="261610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dirty="0" smtClean="0">
                <a:latin typeface="Arial" charset="0"/>
              </a:rPr>
              <a:t>Example:  Increasing </a:t>
            </a:r>
            <a:r>
              <a:rPr lang="en-US" dirty="0">
                <a:latin typeface="Arial" charset="0"/>
              </a:rPr>
              <a:t>the size of the Fixed-Pie</a:t>
            </a:r>
          </a:p>
        </p:txBody>
      </p:sp>
      <p:sp>
        <p:nvSpPr>
          <p:cNvPr id="34" name="Text Box 11"/>
          <p:cNvSpPr txBox="1">
            <a:spLocks noChangeArrowheads="1"/>
          </p:cNvSpPr>
          <p:nvPr/>
        </p:nvSpPr>
        <p:spPr bwMode="auto">
          <a:xfrm rot="-5400000">
            <a:off x="1507332" y="3370044"/>
            <a:ext cx="1201738" cy="212725"/>
          </a:xfrm>
          <a:prstGeom prst="rect">
            <a:avLst/>
          </a:prstGeom>
          <a:noFill/>
          <a:ln w="6350" algn="ctr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marL="230188" indent="-230188" defTabSz="420688" eaLnBrk="0" hangingPunct="0">
              <a:spcAft>
                <a:spcPct val="35000"/>
              </a:spcAft>
              <a:buClr>
                <a:schemeClr val="tx1"/>
              </a:buClr>
              <a:tabLst>
                <a:tab pos="2174875" algn="l"/>
                <a:tab pos="3657600" algn="l"/>
              </a:tabLst>
            </a:pPr>
            <a:r>
              <a:rPr lang="en-US">
                <a:latin typeface="Arial" charset="0"/>
              </a:rPr>
              <a:t>Relative Value</a:t>
            </a:r>
          </a:p>
        </p:txBody>
      </p:sp>
      <p:sp>
        <p:nvSpPr>
          <p:cNvPr id="35" name="Rectangle 12"/>
          <p:cNvSpPr>
            <a:spLocks noChangeArrowheads="1"/>
          </p:cNvSpPr>
          <p:nvPr/>
        </p:nvSpPr>
        <p:spPr bwMode="auto">
          <a:xfrm>
            <a:off x="4075113" y="2173863"/>
            <a:ext cx="638175" cy="1328738"/>
          </a:xfrm>
          <a:prstGeom prst="rect">
            <a:avLst/>
          </a:prstGeom>
          <a:solidFill>
            <a:srgbClr val="DDD2B5"/>
          </a:solidFill>
          <a:ln w="12700" cap="sq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36" name="Rectangle 13"/>
          <p:cNvSpPr>
            <a:spLocks noChangeArrowheads="1"/>
          </p:cNvSpPr>
          <p:nvPr/>
        </p:nvSpPr>
        <p:spPr bwMode="auto">
          <a:xfrm>
            <a:off x="3295650" y="2173863"/>
            <a:ext cx="638175" cy="1328738"/>
          </a:xfrm>
          <a:prstGeom prst="rect">
            <a:avLst/>
          </a:prstGeom>
          <a:solidFill>
            <a:srgbClr val="DDD2B5"/>
          </a:solidFill>
          <a:ln w="12700" cap="sq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37" name="Rectangle 14"/>
          <p:cNvSpPr>
            <a:spLocks noChangeArrowheads="1"/>
          </p:cNvSpPr>
          <p:nvPr/>
        </p:nvSpPr>
        <p:spPr bwMode="auto">
          <a:xfrm>
            <a:off x="2530475" y="2173863"/>
            <a:ext cx="638175" cy="1328738"/>
          </a:xfrm>
          <a:prstGeom prst="rect">
            <a:avLst/>
          </a:prstGeom>
          <a:solidFill>
            <a:srgbClr val="DDD2B5"/>
          </a:solidFill>
          <a:ln w="12700" cap="sq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38" name="Rectangle 15"/>
          <p:cNvSpPr>
            <a:spLocks noChangeArrowheads="1"/>
          </p:cNvSpPr>
          <p:nvPr/>
        </p:nvSpPr>
        <p:spPr bwMode="auto">
          <a:xfrm>
            <a:off x="4884738" y="3494663"/>
            <a:ext cx="638175" cy="1327150"/>
          </a:xfrm>
          <a:prstGeom prst="rect">
            <a:avLst/>
          </a:prstGeom>
          <a:solidFill>
            <a:srgbClr val="669900"/>
          </a:solidFill>
          <a:ln w="12700" cap="sq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39" name="Rectangle 16"/>
          <p:cNvSpPr>
            <a:spLocks noChangeArrowheads="1"/>
          </p:cNvSpPr>
          <p:nvPr/>
        </p:nvSpPr>
        <p:spPr bwMode="auto">
          <a:xfrm>
            <a:off x="4884738" y="2173863"/>
            <a:ext cx="638175" cy="1328738"/>
          </a:xfrm>
          <a:prstGeom prst="rect">
            <a:avLst/>
          </a:prstGeom>
          <a:solidFill>
            <a:srgbClr val="DDD2B5"/>
          </a:solidFill>
          <a:ln w="12700" cap="sq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40" name="Text Box 17"/>
          <p:cNvSpPr txBox="1">
            <a:spLocks noChangeArrowheads="1"/>
          </p:cNvSpPr>
          <p:nvPr/>
        </p:nvSpPr>
        <p:spPr bwMode="auto">
          <a:xfrm>
            <a:off x="4919663" y="4939288"/>
            <a:ext cx="530225" cy="274638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1200" b="0" dirty="0">
                <a:latin typeface="Arial" charset="0"/>
              </a:rPr>
              <a:t>Price</a:t>
            </a:r>
          </a:p>
        </p:txBody>
      </p:sp>
      <p:sp>
        <p:nvSpPr>
          <p:cNvPr id="42" name="Text Box 18"/>
          <p:cNvSpPr txBox="1">
            <a:spLocks noChangeArrowheads="1"/>
          </p:cNvSpPr>
          <p:nvPr/>
        </p:nvSpPr>
        <p:spPr bwMode="auto">
          <a:xfrm>
            <a:off x="4854575" y="3608963"/>
            <a:ext cx="1069975" cy="274638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1200" b="0">
                <a:solidFill>
                  <a:schemeClr val="bg1"/>
                </a:solidFill>
                <a:latin typeface="Arial" charset="0"/>
              </a:rPr>
              <a:t>Buyer</a:t>
            </a:r>
          </a:p>
        </p:txBody>
      </p:sp>
      <p:sp>
        <p:nvSpPr>
          <p:cNvPr id="65" name="Text Box 19"/>
          <p:cNvSpPr txBox="1">
            <a:spLocks noChangeArrowheads="1"/>
          </p:cNvSpPr>
          <p:nvPr/>
        </p:nvSpPr>
        <p:spPr bwMode="auto">
          <a:xfrm>
            <a:off x="4832350" y="2235776"/>
            <a:ext cx="1069975" cy="274637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1200" b="0">
                <a:latin typeface="Arial" charset="0"/>
              </a:rPr>
              <a:t>Supplier</a:t>
            </a:r>
          </a:p>
        </p:txBody>
      </p:sp>
      <p:sp>
        <p:nvSpPr>
          <p:cNvPr id="66" name="Rectangle 20"/>
          <p:cNvSpPr>
            <a:spLocks noChangeArrowheads="1"/>
          </p:cNvSpPr>
          <p:nvPr/>
        </p:nvSpPr>
        <p:spPr bwMode="auto">
          <a:xfrm>
            <a:off x="4075113" y="2977138"/>
            <a:ext cx="638175" cy="1844675"/>
          </a:xfrm>
          <a:prstGeom prst="rect">
            <a:avLst/>
          </a:prstGeom>
          <a:solidFill>
            <a:srgbClr val="669900"/>
          </a:solidFill>
          <a:ln w="12700" cap="sq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67" name="Rectangle 21"/>
          <p:cNvSpPr>
            <a:spLocks noChangeArrowheads="1"/>
          </p:cNvSpPr>
          <p:nvPr/>
        </p:nvSpPr>
        <p:spPr bwMode="auto">
          <a:xfrm>
            <a:off x="3295650" y="2677101"/>
            <a:ext cx="638175" cy="2144712"/>
          </a:xfrm>
          <a:prstGeom prst="rect">
            <a:avLst/>
          </a:prstGeom>
          <a:solidFill>
            <a:srgbClr val="669900"/>
          </a:solidFill>
          <a:ln w="12700" cap="sq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68" name="Rectangle 22"/>
          <p:cNvSpPr>
            <a:spLocks noChangeArrowheads="1"/>
          </p:cNvSpPr>
          <p:nvPr/>
        </p:nvSpPr>
        <p:spPr bwMode="auto">
          <a:xfrm>
            <a:off x="2535238" y="2326263"/>
            <a:ext cx="638175" cy="2495550"/>
          </a:xfrm>
          <a:prstGeom prst="rect">
            <a:avLst/>
          </a:prstGeom>
          <a:solidFill>
            <a:srgbClr val="669900"/>
          </a:solidFill>
          <a:ln w="12700" cap="sq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69" name="Rectangle 23"/>
          <p:cNvSpPr>
            <a:spLocks noChangeArrowheads="1"/>
          </p:cNvSpPr>
          <p:nvPr/>
        </p:nvSpPr>
        <p:spPr bwMode="auto">
          <a:xfrm>
            <a:off x="7178675" y="3494663"/>
            <a:ext cx="638175" cy="1327150"/>
          </a:xfrm>
          <a:prstGeom prst="rect">
            <a:avLst/>
          </a:prstGeom>
          <a:solidFill>
            <a:srgbClr val="669900"/>
          </a:solidFill>
          <a:ln w="12700" cap="sq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70" name="Rectangle 24"/>
          <p:cNvSpPr>
            <a:spLocks noChangeArrowheads="1"/>
          </p:cNvSpPr>
          <p:nvPr/>
        </p:nvSpPr>
        <p:spPr bwMode="auto">
          <a:xfrm>
            <a:off x="6411913" y="3494663"/>
            <a:ext cx="638175" cy="1327150"/>
          </a:xfrm>
          <a:prstGeom prst="rect">
            <a:avLst/>
          </a:prstGeom>
          <a:solidFill>
            <a:srgbClr val="669900"/>
          </a:solidFill>
          <a:ln w="12700" cap="sq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71" name="Rectangle 25"/>
          <p:cNvSpPr>
            <a:spLocks noChangeArrowheads="1"/>
          </p:cNvSpPr>
          <p:nvPr/>
        </p:nvSpPr>
        <p:spPr bwMode="auto">
          <a:xfrm>
            <a:off x="5634038" y="3494663"/>
            <a:ext cx="638175" cy="1327150"/>
          </a:xfrm>
          <a:prstGeom prst="rect">
            <a:avLst/>
          </a:prstGeom>
          <a:solidFill>
            <a:srgbClr val="669900"/>
          </a:solidFill>
          <a:ln w="12700" cap="sq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72" name="Rectangle 26"/>
          <p:cNvSpPr>
            <a:spLocks noChangeArrowheads="1"/>
          </p:cNvSpPr>
          <p:nvPr/>
        </p:nvSpPr>
        <p:spPr bwMode="auto">
          <a:xfrm>
            <a:off x="7178675" y="2173863"/>
            <a:ext cx="638175" cy="2179638"/>
          </a:xfrm>
          <a:prstGeom prst="rect">
            <a:avLst/>
          </a:prstGeom>
          <a:solidFill>
            <a:srgbClr val="DDD2B5"/>
          </a:solidFill>
          <a:ln w="12700" cap="sq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73" name="Rectangle 27"/>
          <p:cNvSpPr>
            <a:spLocks noChangeArrowheads="1"/>
          </p:cNvSpPr>
          <p:nvPr/>
        </p:nvSpPr>
        <p:spPr bwMode="auto">
          <a:xfrm>
            <a:off x="6411913" y="2173863"/>
            <a:ext cx="638175" cy="1846263"/>
          </a:xfrm>
          <a:prstGeom prst="rect">
            <a:avLst/>
          </a:prstGeom>
          <a:solidFill>
            <a:srgbClr val="DDD2B5"/>
          </a:solidFill>
          <a:ln w="12700" cap="sq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74" name="Rectangle 28"/>
          <p:cNvSpPr>
            <a:spLocks noChangeArrowheads="1"/>
          </p:cNvSpPr>
          <p:nvPr/>
        </p:nvSpPr>
        <p:spPr bwMode="auto">
          <a:xfrm>
            <a:off x="5634038" y="2173863"/>
            <a:ext cx="638175" cy="1528763"/>
          </a:xfrm>
          <a:prstGeom prst="rect">
            <a:avLst/>
          </a:prstGeom>
          <a:solidFill>
            <a:srgbClr val="DDD2B5"/>
          </a:solidFill>
          <a:ln w="12700" cap="sq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75" name="Text Box 29"/>
          <p:cNvSpPr txBox="1">
            <a:spLocks noChangeArrowheads="1"/>
          </p:cNvSpPr>
          <p:nvPr/>
        </p:nvSpPr>
        <p:spPr bwMode="auto">
          <a:xfrm>
            <a:off x="5595938" y="4937701"/>
            <a:ext cx="704850" cy="276999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1200" dirty="0" smtClean="0"/>
              <a:t>VM</a:t>
            </a:r>
            <a:r>
              <a:rPr lang="en-US" sz="1200" b="0" dirty="0" smtClean="0">
                <a:latin typeface="Arial" charset="0"/>
              </a:rPr>
              <a:t>I</a:t>
            </a:r>
            <a:endParaRPr lang="en-US" sz="1200" b="0" dirty="0">
              <a:latin typeface="Arial" charset="0"/>
            </a:endParaRPr>
          </a:p>
        </p:txBody>
      </p:sp>
      <p:sp>
        <p:nvSpPr>
          <p:cNvPr id="76" name="Text Box 30"/>
          <p:cNvSpPr txBox="1">
            <a:spLocks noChangeArrowheads="1"/>
          </p:cNvSpPr>
          <p:nvPr/>
        </p:nvSpPr>
        <p:spPr bwMode="auto">
          <a:xfrm>
            <a:off x="6342063" y="4850388"/>
            <a:ext cx="800100" cy="457200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1200" b="0">
                <a:latin typeface="Arial" charset="0"/>
              </a:rPr>
              <a:t>Share of</a:t>
            </a:r>
          </a:p>
          <a:p>
            <a:pPr algn="ctr" eaLnBrk="0" hangingPunct="0"/>
            <a:r>
              <a:rPr lang="en-US" sz="1200" b="0">
                <a:latin typeface="Arial" charset="0"/>
              </a:rPr>
              <a:t>Business</a:t>
            </a:r>
          </a:p>
        </p:txBody>
      </p:sp>
      <p:sp>
        <p:nvSpPr>
          <p:cNvPr id="77" name="Text Box 31"/>
          <p:cNvSpPr txBox="1">
            <a:spLocks noChangeArrowheads="1"/>
          </p:cNvSpPr>
          <p:nvPr/>
        </p:nvSpPr>
        <p:spPr bwMode="auto">
          <a:xfrm>
            <a:off x="7140575" y="4850388"/>
            <a:ext cx="784225" cy="457200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1200" b="0">
                <a:latin typeface="Arial" charset="0"/>
              </a:rPr>
              <a:t>Payment</a:t>
            </a:r>
          </a:p>
          <a:p>
            <a:pPr algn="ctr" eaLnBrk="0" hangingPunct="0"/>
            <a:r>
              <a:rPr lang="en-US" sz="1200" b="0">
                <a:latin typeface="Arial" charset="0"/>
              </a:rPr>
              <a:t>Terms</a:t>
            </a:r>
          </a:p>
        </p:txBody>
      </p:sp>
      <p:sp>
        <p:nvSpPr>
          <p:cNvPr id="78" name="Text Box 32"/>
          <p:cNvSpPr txBox="1">
            <a:spLocks noChangeArrowheads="1"/>
          </p:cNvSpPr>
          <p:nvPr/>
        </p:nvSpPr>
        <p:spPr bwMode="auto">
          <a:xfrm>
            <a:off x="4146550" y="4934526"/>
            <a:ext cx="504825" cy="274637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1200" b="0">
                <a:latin typeface="Arial" charset="0"/>
              </a:rPr>
              <a:t>NPD</a:t>
            </a:r>
          </a:p>
        </p:txBody>
      </p:sp>
      <p:sp>
        <p:nvSpPr>
          <p:cNvPr id="79" name="Text Box 33"/>
          <p:cNvSpPr txBox="1">
            <a:spLocks noChangeArrowheads="1"/>
          </p:cNvSpPr>
          <p:nvPr/>
        </p:nvSpPr>
        <p:spPr bwMode="auto">
          <a:xfrm>
            <a:off x="3286125" y="4931351"/>
            <a:ext cx="690563" cy="274637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1200" b="0">
                <a:latin typeface="Arial" charset="0"/>
              </a:rPr>
              <a:t>Service</a:t>
            </a:r>
          </a:p>
        </p:txBody>
      </p:sp>
      <p:sp>
        <p:nvSpPr>
          <p:cNvPr id="80" name="Text Box 34"/>
          <p:cNvSpPr txBox="1">
            <a:spLocks noChangeArrowheads="1"/>
          </p:cNvSpPr>
          <p:nvPr/>
        </p:nvSpPr>
        <p:spPr bwMode="auto">
          <a:xfrm>
            <a:off x="2513013" y="4942463"/>
            <a:ext cx="657225" cy="274638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1200" b="0" dirty="0">
                <a:latin typeface="Arial" charset="0"/>
              </a:rPr>
              <a:t>Quality</a:t>
            </a:r>
          </a:p>
        </p:txBody>
      </p:sp>
      <p:sp>
        <p:nvSpPr>
          <p:cNvPr id="81" name="Line 35"/>
          <p:cNvSpPr>
            <a:spLocks noChangeShapeType="1"/>
          </p:cNvSpPr>
          <p:nvPr/>
        </p:nvSpPr>
        <p:spPr bwMode="auto">
          <a:xfrm>
            <a:off x="3163888" y="2069088"/>
            <a:ext cx="4037012" cy="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82" name="Text Box 36"/>
          <p:cNvSpPr txBox="1">
            <a:spLocks noChangeArrowheads="1"/>
          </p:cNvSpPr>
          <p:nvPr/>
        </p:nvSpPr>
        <p:spPr bwMode="auto">
          <a:xfrm>
            <a:off x="8053388" y="2627888"/>
            <a:ext cx="1004887" cy="18716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prstDash val="dash"/>
            <a:miter lim="800000"/>
            <a:headEnd/>
            <a:tailEnd/>
          </a:ln>
          <a:effectLst/>
        </p:spPr>
        <p:txBody>
          <a:bodyPr/>
          <a:lstStyle/>
          <a:p>
            <a:pPr eaLnBrk="0" hangingPunct="0"/>
            <a:r>
              <a:rPr lang="en-US" sz="1000" b="0">
                <a:latin typeface="Arial" charset="0"/>
              </a:rPr>
              <a:t>By increasing the number of interests and issues, the increase or decrease in value for one issue can be offset by an increase or decrease in a different issue</a:t>
            </a:r>
          </a:p>
        </p:txBody>
      </p:sp>
      <p:sp>
        <p:nvSpPr>
          <p:cNvPr id="83" name="Text Box 39"/>
          <p:cNvSpPr txBox="1">
            <a:spLocks noChangeArrowheads="1"/>
          </p:cNvSpPr>
          <p:nvPr/>
        </p:nvSpPr>
        <p:spPr bwMode="gray">
          <a:xfrm>
            <a:off x="6672263" y="1656338"/>
            <a:ext cx="1344612" cy="244475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rIns="45720">
            <a:spAutoFit/>
          </a:bodyPr>
          <a:lstStyle/>
          <a:p>
            <a:pPr algn="ctr" eaLnBrk="0" hangingPunct="0">
              <a:spcBef>
                <a:spcPct val="5000"/>
              </a:spcBef>
              <a:buClr>
                <a:schemeClr val="folHlink"/>
              </a:buClr>
            </a:pPr>
            <a:r>
              <a:rPr lang="en-US" sz="1000">
                <a:latin typeface="Arial" charset="0"/>
              </a:rPr>
              <a:t>ILLUSTRATIVE</a:t>
            </a:r>
          </a:p>
        </p:txBody>
      </p:sp>
      <p:sp>
        <p:nvSpPr>
          <p:cNvPr id="84" name="Line 40"/>
          <p:cNvSpPr>
            <a:spLocks noChangeShapeType="1"/>
          </p:cNvSpPr>
          <p:nvPr/>
        </p:nvSpPr>
        <p:spPr bwMode="auto">
          <a:xfrm>
            <a:off x="6710363" y="1902401"/>
            <a:ext cx="124301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lIns="45720" rIns="45720"/>
          <a:lstStyle/>
          <a:p>
            <a:endParaRPr lang="en-US"/>
          </a:p>
        </p:txBody>
      </p:sp>
      <p:sp>
        <p:nvSpPr>
          <p:cNvPr id="85" name="Line 41"/>
          <p:cNvSpPr>
            <a:spLocks noChangeShapeType="1"/>
          </p:cNvSpPr>
          <p:nvPr/>
        </p:nvSpPr>
        <p:spPr bwMode="auto">
          <a:xfrm>
            <a:off x="6710363" y="1643638"/>
            <a:ext cx="124301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lIns="45720" rIns="45720"/>
          <a:lstStyle/>
          <a:p>
            <a:endParaRPr lang="en-US"/>
          </a:p>
        </p:txBody>
      </p:sp>
      <p:sp>
        <p:nvSpPr>
          <p:cNvPr id="86" name="Line 5"/>
          <p:cNvSpPr>
            <a:spLocks noChangeShapeType="1"/>
          </p:cNvSpPr>
          <p:nvPr/>
        </p:nvSpPr>
        <p:spPr bwMode="gray">
          <a:xfrm>
            <a:off x="584157" y="1273809"/>
            <a:ext cx="7863840" cy="0"/>
          </a:xfrm>
          <a:prstGeom prst="line">
            <a:avLst/>
          </a:prstGeom>
          <a:noFill/>
          <a:ln w="19050" cap="rnd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7" name="Rectangle 6"/>
          <p:cNvSpPr>
            <a:spLocks noChangeArrowheads="1"/>
          </p:cNvSpPr>
          <p:nvPr/>
        </p:nvSpPr>
        <p:spPr bwMode="gray">
          <a:xfrm>
            <a:off x="3475161" y="1162801"/>
            <a:ext cx="2081835" cy="204671"/>
          </a:xfrm>
          <a:prstGeom prst="rect">
            <a:avLst/>
          </a:prstGeom>
          <a:solidFill>
            <a:schemeClr val="bg1"/>
          </a:solidFill>
          <a:ln w="12700" cap="rnd" algn="ctr">
            <a:noFill/>
            <a:miter lim="800000"/>
            <a:headEnd/>
            <a:tailEnd/>
          </a:ln>
        </p:spPr>
        <p:txBody>
          <a:bodyPr wrap="none" lIns="72000" tIns="0" rIns="72000" bIns="0" anchor="b" anchorCtr="1">
            <a:spAutoFit/>
          </a:bodyPr>
          <a:lstStyle/>
          <a:p>
            <a:pPr algn="ctr">
              <a:lnSpc>
                <a:spcPct val="95000"/>
              </a:lnSpc>
            </a:pPr>
            <a:r>
              <a:rPr lang="en-US" sz="1400" b="1" dirty="0" smtClean="0"/>
              <a:t>Integrative Negotiation</a:t>
            </a:r>
            <a:endParaRPr lang="en-US" sz="1400" b="1" dirty="0"/>
          </a:p>
        </p:txBody>
      </p:sp>
      <p:sp>
        <p:nvSpPr>
          <p:cNvPr id="88" name="TextBox 87"/>
          <p:cNvSpPr txBox="1"/>
          <p:nvPr/>
        </p:nvSpPr>
        <p:spPr bwMode="gray">
          <a:xfrm>
            <a:off x="2029285" y="5643150"/>
            <a:ext cx="6148064" cy="6851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0" tIns="0" rIns="0" bIns="0" rtlCol="0">
            <a:spAutoFit/>
          </a:bodyPr>
          <a:lstStyle/>
          <a:p>
            <a:pPr algn="ctr" eaLnBrk="0" hangingPunct="0">
              <a:lnSpc>
                <a:spcPct val="106000"/>
              </a:lnSpc>
            </a:pPr>
            <a:r>
              <a:rPr lang="en-US" sz="1400" b="1" i="1" dirty="0" smtClean="0"/>
              <a:t/>
            </a:r>
            <a:br>
              <a:rPr lang="en-US" sz="1400" b="1" i="1" dirty="0" smtClean="0"/>
            </a:br>
            <a:r>
              <a:rPr lang="en-US" sz="1400" b="1" i="1" dirty="0" smtClean="0"/>
              <a:t>Our negotiation strategy:  Re-focus the argument on TRATE’s needs</a:t>
            </a:r>
            <a:br>
              <a:rPr lang="en-US" sz="1400" b="1" i="1" dirty="0" smtClean="0"/>
            </a:br>
            <a:endParaRPr lang="en-US" sz="1400" b="1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Base" hidden="1"/>
          <p:cNvGraphicFramePr>
            <a:graphicFrameLocks/>
          </p:cNvGraphicFramePr>
          <p:nvPr/>
        </p:nvGraphicFramePr>
        <p:xfrm>
          <a:off x="1524000" y="1397000"/>
          <a:ext cx="6096000" cy="4064000"/>
        </p:xfrm>
        <a:graphic>
          <a:graphicData uri="http://schemas.openxmlformats.org/presentationml/2006/ole">
            <p:oleObj spid="_x0000_s97284" r:id="rId3" imgW="0" imgH="0" progId="PowerPoint.Show.8">
              <p:embed/>
            </p:oleObj>
          </a:graphicData>
        </a:graphic>
      </p:graphicFrame>
      <p:sp>
        <p:nvSpPr>
          <p:cNvPr id="49" name="Title 23"/>
          <p:cNvSpPr>
            <a:spLocks noGrp="1"/>
          </p:cNvSpPr>
          <p:nvPr>
            <p:ph type="title"/>
          </p:nvPr>
        </p:nvSpPr>
        <p:spPr>
          <a:xfrm>
            <a:off x="401638" y="448457"/>
            <a:ext cx="8345487" cy="326243"/>
          </a:xfrm>
        </p:spPr>
        <p:txBody>
          <a:bodyPr/>
          <a:lstStyle/>
          <a:p>
            <a:pPr eaLnBrk="1" hangingPunct="1"/>
            <a:r>
              <a:rPr lang="en-US" dirty="0" smtClean="0"/>
              <a:t>Q3:  How should </a:t>
            </a:r>
            <a:r>
              <a:rPr lang="en-US" dirty="0" err="1" smtClean="0"/>
              <a:t>Neuvotella</a:t>
            </a:r>
            <a:r>
              <a:rPr lang="en-US" dirty="0" smtClean="0"/>
              <a:t> prepare for the discussion with TRATE?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396875" y="1235990"/>
            <a:ext cx="8350250" cy="1840377"/>
            <a:chOff x="396875" y="1235990"/>
            <a:chExt cx="8350250" cy="1840377"/>
          </a:xfrm>
        </p:grpSpPr>
        <p:sp>
          <p:nvSpPr>
            <p:cNvPr id="65" name="Rectangle 3"/>
            <p:cNvSpPr>
              <a:spLocks noChangeArrowheads="1"/>
            </p:cNvSpPr>
            <p:nvPr/>
          </p:nvSpPr>
          <p:spPr bwMode="auto">
            <a:xfrm>
              <a:off x="530671" y="1742669"/>
              <a:ext cx="3845385" cy="133369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pPr marL="344488" lvl="1" indent="-342900">
                <a:spcBef>
                  <a:spcPts val="1000"/>
                </a:spcBef>
                <a:buFont typeface="Wingdings" pitchFamily="2" charset="2"/>
                <a:buChar char="§"/>
              </a:pPr>
              <a:r>
                <a:rPr lang="en-US" sz="1400" dirty="0" smtClean="0"/>
                <a:t>Re-coup past losses on commodity price swings</a:t>
              </a:r>
            </a:p>
            <a:p>
              <a:pPr marL="344488" lvl="1" indent="-342900">
                <a:spcBef>
                  <a:spcPts val="1000"/>
                </a:spcBef>
                <a:buFont typeface="Wingdings" pitchFamily="2" charset="2"/>
                <a:buChar char="§"/>
              </a:pPr>
              <a:r>
                <a:rPr lang="en-US" sz="1400" dirty="0" smtClean="0"/>
                <a:t>Capture return on recent plant investments (i.e., Healer production lines)</a:t>
              </a:r>
            </a:p>
            <a:p>
              <a:pPr marL="344488" lvl="1" indent="-342900">
                <a:spcBef>
                  <a:spcPts val="1000"/>
                </a:spcBef>
                <a:buFont typeface="Wingdings" pitchFamily="2" charset="2"/>
                <a:buChar char="§"/>
              </a:pPr>
              <a:r>
                <a:rPr lang="en-US" sz="1400" dirty="0" smtClean="0"/>
                <a:t>Ensure a steady book of business</a:t>
              </a:r>
            </a:p>
          </p:txBody>
        </p:sp>
        <p:sp>
          <p:nvSpPr>
            <p:cNvPr id="66" name="Rectangle 3"/>
            <p:cNvSpPr>
              <a:spLocks noChangeArrowheads="1"/>
            </p:cNvSpPr>
            <p:nvPr/>
          </p:nvSpPr>
          <p:spPr bwMode="auto">
            <a:xfrm>
              <a:off x="4919793" y="1742669"/>
              <a:ext cx="3806195" cy="133369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pPr marL="234950" lvl="1" indent="-233363">
                <a:spcBef>
                  <a:spcPts val="1000"/>
                </a:spcBef>
                <a:buFont typeface="Wingdings" pitchFamily="2" charset="2"/>
                <a:buChar char="Ø"/>
              </a:pPr>
              <a:r>
                <a:rPr lang="en-US" sz="1400" dirty="0" smtClean="0"/>
                <a:t>Prove not true =&gt;  Should Cost model for Healer</a:t>
              </a:r>
            </a:p>
            <a:p>
              <a:pPr marL="234950" lvl="1" indent="-233363">
                <a:spcBef>
                  <a:spcPts val="1000"/>
                </a:spcBef>
                <a:buFont typeface="Wingdings" pitchFamily="2" charset="2"/>
                <a:buChar char="Ø"/>
              </a:pPr>
              <a:r>
                <a:rPr lang="en-US" sz="1400" dirty="0" smtClean="0"/>
                <a:t>Extend the contract for a lower price increase</a:t>
              </a:r>
            </a:p>
            <a:p>
              <a:pPr marL="234950" lvl="1" indent="-233363">
                <a:spcBef>
                  <a:spcPts val="1000"/>
                </a:spcBef>
                <a:buFont typeface="Wingdings" pitchFamily="2" charset="2"/>
                <a:buChar char="Ø"/>
              </a:pPr>
              <a:r>
                <a:rPr lang="en-US" sz="1400" dirty="0" smtClean="0"/>
                <a:t>Threaten substitution to internally developed product</a:t>
              </a:r>
            </a:p>
          </p:txBody>
        </p:sp>
        <p:grpSp>
          <p:nvGrpSpPr>
            <p:cNvPr id="2" name="Group 4"/>
            <p:cNvGrpSpPr>
              <a:grpSpLocks/>
            </p:cNvGrpSpPr>
            <p:nvPr/>
          </p:nvGrpSpPr>
          <p:grpSpPr bwMode="auto">
            <a:xfrm>
              <a:off x="396875" y="1235990"/>
              <a:ext cx="4013200" cy="176213"/>
              <a:chOff x="247" y="709"/>
              <a:chExt cx="2528" cy="111"/>
            </a:xfrm>
          </p:grpSpPr>
          <p:sp>
            <p:nvSpPr>
              <p:cNvPr id="68" name="Line 5"/>
              <p:cNvSpPr>
                <a:spLocks noChangeShapeType="1"/>
              </p:cNvSpPr>
              <p:nvPr/>
            </p:nvSpPr>
            <p:spPr bwMode="gray">
              <a:xfrm>
                <a:off x="247" y="778"/>
                <a:ext cx="2528" cy="0"/>
              </a:xfrm>
              <a:prstGeom prst="line">
                <a:avLst/>
              </a:prstGeom>
              <a:noFill/>
              <a:ln w="12700" cap="rnd">
                <a:solidFill>
                  <a:schemeClr val="accent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9" name="Rectangle 6"/>
              <p:cNvSpPr>
                <a:spLocks noChangeArrowheads="1"/>
              </p:cNvSpPr>
              <p:nvPr/>
            </p:nvSpPr>
            <p:spPr bwMode="gray">
              <a:xfrm>
                <a:off x="1134" y="709"/>
                <a:ext cx="725" cy="11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2700" cap="rnd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2000" tIns="0" rIns="72000" bIns="0" anchor="b" anchorCtr="1">
                <a:spAutoFit/>
              </a:bodyPr>
              <a:lstStyle/>
              <a:p>
                <a:pPr algn="ctr">
                  <a:lnSpc>
                    <a:spcPct val="95000"/>
                  </a:lnSpc>
                </a:pPr>
                <a:r>
                  <a:rPr lang="en-US" sz="1200" b="1" dirty="0" smtClean="0"/>
                  <a:t>TRATE Needs</a:t>
                </a:r>
                <a:endParaRPr lang="en-US" sz="1200" b="1" dirty="0"/>
              </a:p>
            </p:txBody>
          </p:sp>
        </p:grpSp>
        <p:grpSp>
          <p:nvGrpSpPr>
            <p:cNvPr id="3" name="Group 13"/>
            <p:cNvGrpSpPr>
              <a:grpSpLocks/>
            </p:cNvGrpSpPr>
            <p:nvPr/>
          </p:nvGrpSpPr>
          <p:grpSpPr bwMode="auto">
            <a:xfrm>
              <a:off x="4733925" y="1235990"/>
              <a:ext cx="4013200" cy="176213"/>
              <a:chOff x="247" y="709"/>
              <a:chExt cx="2528" cy="111"/>
            </a:xfrm>
          </p:grpSpPr>
          <p:sp>
            <p:nvSpPr>
              <p:cNvPr id="71" name="Line 14"/>
              <p:cNvSpPr>
                <a:spLocks noChangeShapeType="1"/>
              </p:cNvSpPr>
              <p:nvPr/>
            </p:nvSpPr>
            <p:spPr bwMode="gray">
              <a:xfrm>
                <a:off x="247" y="778"/>
                <a:ext cx="2528" cy="0"/>
              </a:xfrm>
              <a:prstGeom prst="line">
                <a:avLst/>
              </a:prstGeom>
              <a:noFill/>
              <a:ln w="12700" cap="rnd">
                <a:solidFill>
                  <a:schemeClr val="accent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2" name="Rectangle 15"/>
              <p:cNvSpPr>
                <a:spLocks noChangeArrowheads="1"/>
              </p:cNvSpPr>
              <p:nvPr/>
            </p:nvSpPr>
            <p:spPr bwMode="gray">
              <a:xfrm>
                <a:off x="1023" y="709"/>
                <a:ext cx="979" cy="11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2700" cap="rnd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2000" tIns="0" rIns="72000" bIns="0" anchor="b" anchorCtr="1">
                <a:spAutoFit/>
              </a:bodyPr>
              <a:lstStyle/>
              <a:p>
                <a:pPr algn="ctr">
                  <a:lnSpc>
                    <a:spcPct val="95000"/>
                  </a:lnSpc>
                </a:pPr>
                <a:r>
                  <a:rPr lang="en-US" sz="1200" b="1" dirty="0" smtClean="0"/>
                  <a:t>Negotiation Tactics</a:t>
                </a:r>
                <a:endParaRPr lang="en-US" sz="1200" b="1" dirty="0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9142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1" y="1545279"/>
            <a:ext cx="8458199" cy="3233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29" name="SHP_219"/>
          <p:cNvSpPr>
            <a:spLocks noGrp="1" noChangeArrowheads="1"/>
          </p:cNvSpPr>
          <p:nvPr>
            <p:ph type="title"/>
          </p:nvPr>
        </p:nvSpPr>
        <p:spPr bwMode="auto">
          <a:xfrm>
            <a:off x="401638" y="474779"/>
            <a:ext cx="8340725" cy="303096"/>
          </a:xfrm>
        </p:spPr>
        <p:txBody>
          <a:bodyPr/>
          <a:lstStyle/>
          <a:p>
            <a:pPr eaLnBrk="1" hangingPunct="1"/>
            <a:r>
              <a:rPr lang="en-US" sz="2000" dirty="0" smtClean="0"/>
              <a:t>Should-Cost Model Demo</a:t>
            </a:r>
          </a:p>
        </p:txBody>
      </p:sp>
      <p:graphicFrame>
        <p:nvGraphicFramePr>
          <p:cNvPr id="1026" name="SHP_221" hidden="1"/>
          <p:cNvGraphicFramePr>
            <a:graphicFrameLocks/>
          </p:cNvGraphicFramePr>
          <p:nvPr/>
        </p:nvGraphicFramePr>
        <p:xfrm>
          <a:off x="1524000" y="1397000"/>
          <a:ext cx="6096000" cy="4064000"/>
        </p:xfrm>
        <a:graphic>
          <a:graphicData uri="http://schemas.openxmlformats.org/presentationml/2006/ole">
            <p:oleObj spid="_x0000_s81924" r:id="rId4" imgW="0" imgH="0" progId="PowerPoint.Show.8">
              <p:embed/>
            </p:oleObj>
          </a:graphicData>
        </a:graphic>
      </p:graphicFrame>
      <p:sp>
        <p:nvSpPr>
          <p:cNvPr id="19" name="Rectangle 18"/>
          <p:cNvSpPr/>
          <p:nvPr/>
        </p:nvSpPr>
        <p:spPr bwMode="gray">
          <a:xfrm>
            <a:off x="2460784" y="2794958"/>
            <a:ext cx="724619" cy="906851"/>
          </a:xfrm>
          <a:prstGeom prst="rect">
            <a:avLst/>
          </a:prstGeom>
          <a:noFill/>
          <a:ln w="28575" cap="rnd" algn="ctr">
            <a:solidFill>
              <a:srgbClr val="FF0000"/>
            </a:solidFill>
            <a:miter lim="800000"/>
            <a:headEnd/>
            <a:tailEnd/>
          </a:ln>
        </p:spPr>
        <p:txBody>
          <a:bodyPr lIns="182880" rtlCol="0" anchor="ctr" anchorCtr="1"/>
          <a:lstStyle/>
          <a:p>
            <a:pPr algn="ctr" eaLnBrk="0" hangingPunct="0">
              <a:lnSpc>
                <a:spcPct val="106000"/>
              </a:lnSpc>
            </a:pPr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023775" y="5020575"/>
            <a:ext cx="1357776" cy="430887"/>
          </a:xfrm>
          <a:prstGeom prst="rect">
            <a:avLst/>
          </a:prstGeom>
          <a:ln>
            <a:noFill/>
          </a:ln>
        </p:spPr>
        <p:txBody>
          <a:bodyPr wrap="square" rtlCol="0">
            <a:spAutoFit/>
          </a:bodyPr>
          <a:lstStyle/>
          <a:p>
            <a:pPr indent="1588" algn="ctr" rtl="0" fontAlgn="base"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</a:pPr>
            <a:r>
              <a:rPr lang="en-US" b="1" dirty="0" smtClean="0">
                <a:solidFill>
                  <a:srgbClr val="000000"/>
                </a:solidFill>
                <a:latin typeface="Arial"/>
              </a:rPr>
              <a:t>Raw material composition</a:t>
            </a:r>
            <a:endParaRPr lang="en-US" b="1" kern="1200" dirty="0">
              <a:solidFill>
                <a:srgbClr val="000000"/>
              </a:solidFill>
              <a:latin typeface="Arial"/>
              <a:ea typeface="+mn-ea"/>
              <a:cs typeface="Arial" charset="0"/>
            </a:endParaRPr>
          </a:p>
        </p:txBody>
      </p:sp>
      <p:cxnSp>
        <p:nvCxnSpPr>
          <p:cNvPr id="21" name="Straight Arrow Connector 20"/>
          <p:cNvCxnSpPr/>
          <p:nvPr/>
        </p:nvCxnSpPr>
        <p:spPr bwMode="auto">
          <a:xfrm flipV="1">
            <a:off x="2743199" y="3778370"/>
            <a:ext cx="34504" cy="1138686"/>
          </a:xfrm>
          <a:prstGeom prst="straightConnector1">
            <a:avLst/>
          </a:prstGeom>
          <a:solidFill>
            <a:schemeClr val="accent2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4" name="Rectangle 23"/>
          <p:cNvSpPr/>
          <p:nvPr/>
        </p:nvSpPr>
        <p:spPr bwMode="gray">
          <a:xfrm>
            <a:off x="5970167" y="2794959"/>
            <a:ext cx="563353" cy="789078"/>
          </a:xfrm>
          <a:prstGeom prst="rect">
            <a:avLst/>
          </a:prstGeom>
          <a:noFill/>
          <a:ln w="28575" cap="rnd" algn="ctr">
            <a:solidFill>
              <a:srgbClr val="FF0000"/>
            </a:solidFill>
            <a:miter lim="800000"/>
            <a:headEnd/>
            <a:tailEnd/>
          </a:ln>
        </p:spPr>
        <p:txBody>
          <a:bodyPr lIns="182880" rtlCol="0" anchor="ctr" anchorCtr="1"/>
          <a:lstStyle/>
          <a:p>
            <a:pPr algn="ctr" eaLnBrk="0" hangingPunct="0">
              <a:lnSpc>
                <a:spcPct val="106000"/>
              </a:lnSpc>
            </a:pPr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915727" y="5012425"/>
            <a:ext cx="1357776" cy="253916"/>
          </a:xfrm>
          <a:prstGeom prst="rect">
            <a:avLst/>
          </a:prstGeom>
          <a:ln>
            <a:noFill/>
          </a:ln>
        </p:spPr>
        <p:txBody>
          <a:bodyPr wrap="square" rtlCol="0">
            <a:spAutoFit/>
          </a:bodyPr>
          <a:lstStyle/>
          <a:p>
            <a:pPr indent="1588" algn="ctr" rtl="0" fontAlgn="base"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</a:pPr>
            <a:r>
              <a:rPr lang="en-US" sz="1050" b="1" dirty="0" smtClean="0">
                <a:solidFill>
                  <a:srgbClr val="000000"/>
                </a:solidFill>
                <a:latin typeface="Arial"/>
              </a:rPr>
              <a:t>Assumed waste</a:t>
            </a:r>
            <a:endParaRPr lang="en-US" sz="1050" b="1" kern="1200" dirty="0">
              <a:solidFill>
                <a:srgbClr val="000000"/>
              </a:solidFill>
              <a:latin typeface="Arial"/>
              <a:ea typeface="+mn-ea"/>
              <a:cs typeface="Arial" charset="0"/>
            </a:endParaRPr>
          </a:p>
        </p:txBody>
      </p:sp>
      <p:cxnSp>
        <p:nvCxnSpPr>
          <p:cNvPr id="26" name="Straight Arrow Connector 25"/>
          <p:cNvCxnSpPr/>
          <p:nvPr/>
        </p:nvCxnSpPr>
        <p:spPr bwMode="auto">
          <a:xfrm flipH="1" flipV="1">
            <a:off x="6400799" y="3605843"/>
            <a:ext cx="51758" cy="1345718"/>
          </a:xfrm>
          <a:prstGeom prst="straightConnector1">
            <a:avLst/>
          </a:prstGeom>
          <a:solidFill>
            <a:schemeClr val="accent2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8" name="TextBox 27"/>
          <p:cNvSpPr txBox="1"/>
          <p:nvPr/>
        </p:nvSpPr>
        <p:spPr>
          <a:xfrm>
            <a:off x="7577347" y="891976"/>
            <a:ext cx="1314405" cy="415498"/>
          </a:xfrm>
          <a:prstGeom prst="rect">
            <a:avLst/>
          </a:prstGeom>
          <a:ln>
            <a:noFill/>
          </a:ln>
        </p:spPr>
        <p:txBody>
          <a:bodyPr wrap="square" rtlCol="0">
            <a:spAutoFit/>
          </a:bodyPr>
          <a:lstStyle/>
          <a:p>
            <a:pPr indent="1588" algn="ctr" rtl="0" fontAlgn="base"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</a:pPr>
            <a:r>
              <a:rPr lang="en-US" sz="1050" b="1" dirty="0" smtClean="0">
                <a:solidFill>
                  <a:srgbClr val="000000"/>
                </a:solidFill>
                <a:latin typeface="Arial"/>
              </a:rPr>
              <a:t>Raw material pricing</a:t>
            </a:r>
            <a:endParaRPr lang="en-US" sz="1050" b="1" kern="1200" dirty="0">
              <a:solidFill>
                <a:srgbClr val="000000"/>
              </a:solidFill>
              <a:latin typeface="Arial"/>
              <a:ea typeface="+mn-ea"/>
              <a:cs typeface="Arial" charset="0"/>
            </a:endParaRPr>
          </a:p>
        </p:txBody>
      </p:sp>
      <p:cxnSp>
        <p:nvCxnSpPr>
          <p:cNvPr id="29" name="Straight Arrow Connector 28"/>
          <p:cNvCxnSpPr/>
          <p:nvPr/>
        </p:nvCxnSpPr>
        <p:spPr bwMode="auto">
          <a:xfrm flipH="1">
            <a:off x="7919048" y="1224950"/>
            <a:ext cx="34506" cy="1397480"/>
          </a:xfrm>
          <a:prstGeom prst="straightConnector1">
            <a:avLst/>
          </a:prstGeom>
          <a:solidFill>
            <a:schemeClr val="accent2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32" name="TextBox 31"/>
          <p:cNvSpPr txBox="1"/>
          <p:nvPr/>
        </p:nvSpPr>
        <p:spPr>
          <a:xfrm>
            <a:off x="6692648" y="3637606"/>
            <a:ext cx="1519504" cy="415498"/>
          </a:xfrm>
          <a:prstGeom prst="rect">
            <a:avLst/>
          </a:prstGeom>
          <a:ln>
            <a:noFill/>
          </a:ln>
        </p:spPr>
        <p:txBody>
          <a:bodyPr wrap="square" rtlCol="0">
            <a:spAutoFit/>
          </a:bodyPr>
          <a:lstStyle/>
          <a:p>
            <a:pPr indent="1588" algn="r" rtl="0" fontAlgn="base"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</a:pPr>
            <a:r>
              <a:rPr lang="en-US" sz="1050" dirty="0" smtClean="0">
                <a:solidFill>
                  <a:srgbClr val="000000"/>
                </a:solidFill>
                <a:latin typeface="Arial"/>
              </a:rPr>
              <a:t>Logistics: 3% cost assumption</a:t>
            </a:r>
            <a:endParaRPr lang="en-US" sz="1050" kern="1200" dirty="0">
              <a:solidFill>
                <a:srgbClr val="000000"/>
              </a:solidFill>
              <a:latin typeface="Arial"/>
              <a:ea typeface="+mn-ea"/>
              <a:cs typeface="Arial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929767" y="4019908"/>
            <a:ext cx="1265326" cy="415498"/>
          </a:xfrm>
          <a:prstGeom prst="rect">
            <a:avLst/>
          </a:prstGeom>
          <a:ln>
            <a:noFill/>
          </a:ln>
        </p:spPr>
        <p:txBody>
          <a:bodyPr wrap="square" rtlCol="0">
            <a:spAutoFit/>
          </a:bodyPr>
          <a:lstStyle/>
          <a:p>
            <a:pPr indent="1588" algn="r" rtl="0" fontAlgn="base"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</a:pPr>
            <a:r>
              <a:rPr lang="en-US" sz="1050" dirty="0" smtClean="0">
                <a:solidFill>
                  <a:srgbClr val="000000"/>
                </a:solidFill>
                <a:latin typeface="Arial"/>
              </a:rPr>
              <a:t>Overhead: 10% cost assumption</a:t>
            </a:r>
            <a:endParaRPr lang="en-US" sz="1050" kern="1200" dirty="0">
              <a:solidFill>
                <a:srgbClr val="000000"/>
              </a:solidFill>
              <a:latin typeface="Arial"/>
              <a:ea typeface="+mn-ea"/>
              <a:cs typeface="Arial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153380" y="5227605"/>
            <a:ext cx="1921608" cy="738664"/>
          </a:xfrm>
          <a:prstGeom prst="rect">
            <a:avLst/>
          </a:prstGeom>
          <a:ln>
            <a:noFill/>
          </a:ln>
        </p:spPr>
        <p:txBody>
          <a:bodyPr wrap="square" rtlCol="0">
            <a:spAutoFit/>
          </a:bodyPr>
          <a:lstStyle/>
          <a:p>
            <a:pPr indent="1588" algn="ctr" rtl="0" fontAlgn="base"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</a:pPr>
            <a:r>
              <a:rPr lang="en-US" sz="1050" b="1" dirty="0" smtClean="0">
                <a:solidFill>
                  <a:srgbClr val="000000"/>
                </a:solidFill>
                <a:latin typeface="Arial"/>
              </a:rPr>
              <a:t>Total should-cost per kg: Sum of raw materials (with waste), processing, logistics, overheads</a:t>
            </a:r>
            <a:endParaRPr lang="en-US" sz="1050" b="1" kern="1200" dirty="0">
              <a:solidFill>
                <a:srgbClr val="000000"/>
              </a:solidFill>
              <a:latin typeface="Arial"/>
              <a:ea typeface="+mn-ea"/>
              <a:cs typeface="Arial" charset="0"/>
            </a:endParaRPr>
          </a:p>
        </p:txBody>
      </p:sp>
      <p:sp>
        <p:nvSpPr>
          <p:cNvPr id="35" name="Rectangle 34"/>
          <p:cNvSpPr/>
          <p:nvPr/>
        </p:nvSpPr>
        <p:spPr bwMode="gray">
          <a:xfrm>
            <a:off x="7463558" y="2777704"/>
            <a:ext cx="598168" cy="786384"/>
          </a:xfrm>
          <a:prstGeom prst="rect">
            <a:avLst/>
          </a:prstGeom>
          <a:noFill/>
          <a:ln w="28575" cap="rnd" algn="ctr">
            <a:solidFill>
              <a:srgbClr val="FF0000"/>
            </a:solidFill>
            <a:miter lim="800000"/>
            <a:headEnd/>
            <a:tailEnd/>
          </a:ln>
        </p:spPr>
        <p:txBody>
          <a:bodyPr lIns="182880" rtlCol="0" anchor="ctr" anchorCtr="1"/>
          <a:lstStyle/>
          <a:p>
            <a:pPr algn="ctr" eaLnBrk="0" hangingPunct="0">
              <a:lnSpc>
                <a:spcPct val="106000"/>
              </a:lnSpc>
            </a:pPr>
            <a:endParaRPr lang="en-US" b="1">
              <a:solidFill>
                <a:schemeClr val="bg1"/>
              </a:solidFill>
            </a:endParaRPr>
          </a:p>
        </p:txBody>
      </p:sp>
      <p:cxnSp>
        <p:nvCxnSpPr>
          <p:cNvPr id="36" name="Straight Arrow Connector 35"/>
          <p:cNvCxnSpPr/>
          <p:nvPr/>
        </p:nvCxnSpPr>
        <p:spPr bwMode="auto">
          <a:xfrm flipV="1">
            <a:off x="8315866" y="4796290"/>
            <a:ext cx="241539" cy="465823"/>
          </a:xfrm>
          <a:prstGeom prst="straightConnector1">
            <a:avLst/>
          </a:prstGeom>
          <a:solidFill>
            <a:schemeClr val="accent2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39" name="Rectangle 38"/>
          <p:cNvSpPr/>
          <p:nvPr/>
        </p:nvSpPr>
        <p:spPr bwMode="gray">
          <a:xfrm>
            <a:off x="5127819" y="2790406"/>
            <a:ext cx="690117" cy="793630"/>
          </a:xfrm>
          <a:prstGeom prst="rect">
            <a:avLst/>
          </a:prstGeom>
          <a:noFill/>
          <a:ln w="28575" cap="rnd" algn="ctr">
            <a:solidFill>
              <a:srgbClr val="FF0000"/>
            </a:solidFill>
            <a:miter lim="800000"/>
            <a:headEnd/>
            <a:tailEnd/>
          </a:ln>
        </p:spPr>
        <p:txBody>
          <a:bodyPr lIns="182880" rtlCol="0" anchor="ctr" anchorCtr="1"/>
          <a:lstStyle/>
          <a:p>
            <a:pPr algn="ctr" eaLnBrk="0" hangingPunct="0">
              <a:lnSpc>
                <a:spcPct val="106000"/>
              </a:lnSpc>
            </a:pPr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676845" y="5012247"/>
            <a:ext cx="1357776" cy="415498"/>
          </a:xfrm>
          <a:prstGeom prst="rect">
            <a:avLst/>
          </a:prstGeom>
          <a:ln>
            <a:noFill/>
          </a:ln>
        </p:spPr>
        <p:txBody>
          <a:bodyPr wrap="square" rtlCol="0">
            <a:spAutoFit/>
          </a:bodyPr>
          <a:lstStyle/>
          <a:p>
            <a:pPr indent="1588" algn="ctr" rtl="0" fontAlgn="base"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</a:pPr>
            <a:r>
              <a:rPr lang="en-US" sz="1050" b="1" dirty="0" smtClean="0">
                <a:solidFill>
                  <a:srgbClr val="000000"/>
                </a:solidFill>
                <a:latin typeface="Arial"/>
              </a:rPr>
              <a:t>Raw materials/kg Healer</a:t>
            </a:r>
            <a:endParaRPr lang="en-US" sz="1050" b="1" kern="1200" dirty="0">
              <a:solidFill>
                <a:srgbClr val="000000"/>
              </a:solidFill>
              <a:latin typeface="Arial"/>
              <a:ea typeface="+mn-ea"/>
              <a:cs typeface="Arial" charset="0"/>
            </a:endParaRPr>
          </a:p>
        </p:txBody>
      </p:sp>
      <p:cxnSp>
        <p:nvCxnSpPr>
          <p:cNvPr id="41" name="Straight Arrow Connector 40"/>
          <p:cNvCxnSpPr/>
          <p:nvPr/>
        </p:nvCxnSpPr>
        <p:spPr bwMode="auto">
          <a:xfrm flipV="1">
            <a:off x="5328745" y="3674852"/>
            <a:ext cx="192160" cy="1307051"/>
          </a:xfrm>
          <a:prstGeom prst="straightConnector1">
            <a:avLst/>
          </a:prstGeom>
          <a:solidFill>
            <a:schemeClr val="accent2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2" name="Rectangle 21"/>
          <p:cNvSpPr/>
          <p:nvPr/>
        </p:nvSpPr>
        <p:spPr bwMode="gray">
          <a:xfrm>
            <a:off x="8102187" y="4571999"/>
            <a:ext cx="598168" cy="203201"/>
          </a:xfrm>
          <a:prstGeom prst="rect">
            <a:avLst/>
          </a:prstGeom>
          <a:noFill/>
          <a:ln w="28575" cap="rnd" algn="ctr">
            <a:solidFill>
              <a:srgbClr val="FF0000"/>
            </a:solidFill>
            <a:miter lim="800000"/>
            <a:headEnd/>
            <a:tailEnd/>
          </a:ln>
        </p:spPr>
        <p:txBody>
          <a:bodyPr lIns="182880" rtlCol="0" anchor="ctr" anchorCtr="1"/>
          <a:lstStyle/>
          <a:p>
            <a:pPr algn="ctr" eaLnBrk="0" hangingPunct="0">
              <a:lnSpc>
                <a:spcPct val="106000"/>
              </a:lnSpc>
            </a:pPr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 bwMode="gray">
          <a:xfrm>
            <a:off x="2246811" y="1567547"/>
            <a:ext cx="888274" cy="136384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 rtlCol="0">
            <a:spAutoFit/>
          </a:bodyPr>
          <a:lstStyle/>
          <a:p>
            <a:pPr eaLnBrk="0" hangingPunct="0">
              <a:lnSpc>
                <a:spcPct val="106000"/>
              </a:lnSpc>
            </a:pPr>
            <a:r>
              <a:rPr lang="en-US" sz="900" b="1" dirty="0" smtClean="0"/>
              <a:t>HEALER</a:t>
            </a:r>
            <a:endParaRPr lang="en-US" sz="900" b="1" dirty="0"/>
          </a:p>
        </p:txBody>
      </p:sp>
      <p:sp>
        <p:nvSpPr>
          <p:cNvPr id="27" name="TextBox 26"/>
          <p:cNvSpPr txBox="1"/>
          <p:nvPr/>
        </p:nvSpPr>
        <p:spPr bwMode="gray">
          <a:xfrm>
            <a:off x="5364480" y="2312126"/>
            <a:ext cx="526869" cy="12125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 rtlCol="0">
            <a:spAutoFit/>
          </a:bodyPr>
          <a:lstStyle/>
          <a:p>
            <a:pPr eaLnBrk="0" hangingPunct="0">
              <a:lnSpc>
                <a:spcPct val="106000"/>
              </a:lnSpc>
            </a:pPr>
            <a:r>
              <a:rPr lang="en-US" sz="800" dirty="0" smtClean="0"/>
              <a:t>HEALER</a:t>
            </a:r>
            <a:endParaRPr lang="en-US" sz="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Chart 16"/>
          <p:cNvGraphicFramePr/>
          <p:nvPr>
            <p:extLst>
              <p:ext uri="{D42A27DB-BD31-4B8C-83A1-F6EECF244321}">
                <p14:modId xmlns:p14="http://schemas.microsoft.com/office/powerpoint/2010/main" xmlns="" val="331442907"/>
              </p:ext>
            </p:extLst>
          </p:nvPr>
        </p:nvGraphicFramePr>
        <p:xfrm>
          <a:off x="0" y="949348"/>
          <a:ext cx="8877300" cy="41727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29" name="SHP_219"/>
          <p:cNvSpPr>
            <a:spLocks noGrp="1" noChangeArrowheads="1"/>
          </p:cNvSpPr>
          <p:nvPr>
            <p:ph type="title"/>
          </p:nvPr>
        </p:nvSpPr>
        <p:spPr bwMode="auto">
          <a:xfrm>
            <a:off x="401638" y="451632"/>
            <a:ext cx="8340725" cy="326243"/>
          </a:xfrm>
        </p:spPr>
        <p:txBody>
          <a:bodyPr/>
          <a:lstStyle/>
          <a:p>
            <a:pPr eaLnBrk="1" hangingPunct="1"/>
            <a:r>
              <a:rPr lang="en-US" sz="2000" dirty="0" smtClean="0"/>
              <a:t>Should-Cost Model Output</a:t>
            </a:r>
          </a:p>
        </p:txBody>
      </p:sp>
      <p:graphicFrame>
        <p:nvGraphicFramePr>
          <p:cNvPr id="1026" name="SHP_221" hidden="1"/>
          <p:cNvGraphicFramePr>
            <a:graphicFrameLocks/>
          </p:cNvGraphicFramePr>
          <p:nvPr/>
        </p:nvGraphicFramePr>
        <p:xfrm>
          <a:off x="1524000" y="1397000"/>
          <a:ext cx="6096000" cy="4064000"/>
        </p:xfrm>
        <a:graphic>
          <a:graphicData uri="http://schemas.openxmlformats.org/presentationml/2006/ole">
            <p:oleObj spid="_x0000_s87044" r:id="rId4" imgW="0" imgH="0" progId="PowerPoint.Show.8">
              <p:embed/>
            </p:oleObj>
          </a:graphicData>
        </a:graphic>
      </p:graphicFrame>
      <p:grpSp>
        <p:nvGrpSpPr>
          <p:cNvPr id="21" name="Group 20"/>
          <p:cNvGrpSpPr/>
          <p:nvPr/>
        </p:nvGrpSpPr>
        <p:grpSpPr>
          <a:xfrm>
            <a:off x="454934" y="5407241"/>
            <a:ext cx="8350250" cy="204671"/>
            <a:chOff x="454934" y="5250485"/>
            <a:chExt cx="8350250" cy="204671"/>
          </a:xfrm>
        </p:grpSpPr>
        <p:sp>
          <p:nvSpPr>
            <p:cNvPr id="28" name="Line 18"/>
            <p:cNvSpPr>
              <a:spLocks noChangeShapeType="1"/>
            </p:cNvSpPr>
            <p:nvPr/>
          </p:nvSpPr>
          <p:spPr bwMode="gray">
            <a:xfrm>
              <a:off x="454934" y="5352820"/>
              <a:ext cx="8350250" cy="0"/>
            </a:xfrm>
            <a:prstGeom prst="line">
              <a:avLst/>
            </a:prstGeom>
            <a:noFill/>
            <a:ln w="12700" cap="rnd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" name="Rectangle 19"/>
            <p:cNvSpPr>
              <a:spLocks noChangeArrowheads="1"/>
            </p:cNvSpPr>
            <p:nvPr/>
          </p:nvSpPr>
          <p:spPr bwMode="gray">
            <a:xfrm>
              <a:off x="3876361" y="5250485"/>
              <a:ext cx="1454547" cy="2046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12700" cap="rnd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2000" tIns="0" rIns="72000" bIns="0" anchor="b" anchorCtr="1">
              <a:spAutoFit/>
            </a:bodyPr>
            <a:lstStyle/>
            <a:p>
              <a:pPr algn="ctr" eaLnBrk="0" hangingPunct="0">
                <a:lnSpc>
                  <a:spcPct val="95000"/>
                </a:lnSpc>
              </a:pPr>
              <a:r>
                <a:rPr lang="en-US" sz="1400" b="1" dirty="0" smtClean="0"/>
                <a:t>Key Takeaways</a:t>
              </a:r>
              <a:endParaRPr lang="en-US" sz="1400" b="1" dirty="0"/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454934" y="5644981"/>
            <a:ext cx="8350250" cy="561692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169863" indent="-168275" algn="l" rtl="0" fontAlgn="base">
              <a:spcBef>
                <a:spcPts val="300"/>
              </a:spcBef>
              <a:spcAft>
                <a:spcPct val="0"/>
              </a:spcAft>
              <a:buClr>
                <a:srgbClr val="000000"/>
              </a:buClr>
              <a:buFont typeface="Wingdings 2" pitchFamily="18" charset="2"/>
              <a:buChar char="¡"/>
            </a:pPr>
            <a:r>
              <a:rPr lang="en-US" sz="1400" dirty="0" smtClean="0">
                <a:solidFill>
                  <a:srgbClr val="000000"/>
                </a:solidFill>
                <a:latin typeface="Arial"/>
              </a:rPr>
              <a:t>TRATE’s historic margins have been relatively healthy</a:t>
            </a:r>
          </a:p>
          <a:p>
            <a:pPr marL="169863" indent="-168275" algn="l" rtl="0" fontAlgn="base">
              <a:spcBef>
                <a:spcPts val="300"/>
              </a:spcBef>
              <a:spcAft>
                <a:spcPct val="0"/>
              </a:spcAft>
              <a:buClr>
                <a:srgbClr val="000000"/>
              </a:buClr>
              <a:buFont typeface="Wingdings 2" pitchFamily="18" charset="2"/>
              <a:buChar char="¡"/>
            </a:pPr>
            <a:r>
              <a:rPr lang="en-US" sz="1400" dirty="0" smtClean="0">
                <a:solidFill>
                  <a:srgbClr val="000000"/>
                </a:solidFill>
                <a:latin typeface="Arial"/>
              </a:rPr>
              <a:t>The suggested price increase raising TRATE margins to 50% is unreasonable</a:t>
            </a:r>
          </a:p>
        </p:txBody>
      </p:sp>
      <p:sp>
        <p:nvSpPr>
          <p:cNvPr id="62" name="Right Brace 61"/>
          <p:cNvSpPr/>
          <p:nvPr/>
        </p:nvSpPr>
        <p:spPr bwMode="auto">
          <a:xfrm>
            <a:off x="6360885" y="1667693"/>
            <a:ext cx="319315" cy="685800"/>
          </a:xfrm>
          <a:prstGeom prst="rightBrace">
            <a:avLst>
              <a:gd name="adj1" fmla="val 8333"/>
              <a:gd name="adj2" fmla="val 50000"/>
            </a:avLst>
          </a:prstGeom>
          <a:noFill/>
          <a:ln w="381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3152" tIns="73152" rIns="73152" bIns="73152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6000"/>
              </a:lnSpc>
              <a:spcBef>
                <a:spcPct val="50000"/>
              </a:spcBef>
              <a:spcAft>
                <a:spcPct val="0"/>
              </a:spcAft>
              <a:buClrTx/>
              <a:buSzPct val="100000"/>
              <a:buFont typeface="Wingdings 2" pitchFamily="18" charset="2"/>
              <a:buNone/>
              <a:tabLst/>
            </a:pPr>
            <a:endParaRPr kumimoji="0" lang="en-US" sz="11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604000" y="1794693"/>
            <a:ext cx="698500" cy="271741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169863" indent="-168275" algn="l" rtl="0" fontAlgn="base">
              <a:lnSpc>
                <a:spcPct val="106000"/>
              </a:lnSpc>
              <a:spcBef>
                <a:spcPct val="80000"/>
              </a:spcBef>
              <a:spcAft>
                <a:spcPct val="0"/>
              </a:spcAft>
              <a:buClr>
                <a:srgbClr val="000000"/>
              </a:buClr>
            </a:pPr>
            <a:r>
              <a:rPr lang="en-US" b="1" dirty="0" smtClean="0">
                <a:solidFill>
                  <a:srgbClr val="000000"/>
                </a:solidFill>
                <a:latin typeface="Arial"/>
              </a:rPr>
              <a:t>$6.6MM</a:t>
            </a:r>
            <a:endParaRPr lang="en-US" sz="1100" b="1" kern="1200" dirty="0">
              <a:solidFill>
                <a:srgbClr val="000000"/>
              </a:solidFill>
              <a:latin typeface="Arial"/>
              <a:ea typeface="+mn-ea"/>
              <a:cs typeface="Arial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029200" y="4531901"/>
            <a:ext cx="3632200" cy="253916"/>
          </a:xfrm>
          <a:prstGeom prst="rect">
            <a:avLst/>
          </a:prstGeom>
          <a:ln>
            <a:noFill/>
          </a:ln>
        </p:spPr>
        <p:txBody>
          <a:bodyPr wrap="square" rtlCol="0">
            <a:spAutoFit/>
          </a:bodyPr>
          <a:lstStyle/>
          <a:p>
            <a:pPr indent="1588" algn="r" rtl="0" fontAlgn="base"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</a:pPr>
            <a:r>
              <a:rPr lang="en-US" sz="1050" i="1" dirty="0" smtClean="0">
                <a:solidFill>
                  <a:srgbClr val="000000"/>
                </a:solidFill>
                <a:latin typeface="Arial"/>
              </a:rPr>
              <a:t>Estimated net profit margins indicated above line</a:t>
            </a:r>
            <a:endParaRPr lang="en-US" sz="1050" i="1" kern="1200" dirty="0">
              <a:solidFill>
                <a:srgbClr val="000000"/>
              </a:solidFill>
              <a:latin typeface="Arial"/>
              <a:ea typeface="+mn-ea"/>
              <a:cs typeface="Arial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518400" y="1654993"/>
            <a:ext cx="850900" cy="25904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169863" indent="-168275" algn="l" rtl="0" fontAlgn="base">
              <a:lnSpc>
                <a:spcPct val="106000"/>
              </a:lnSpc>
              <a:spcBef>
                <a:spcPct val="80000"/>
              </a:spcBef>
              <a:spcAft>
                <a:spcPct val="0"/>
              </a:spcAft>
              <a:buClr>
                <a:srgbClr val="000000"/>
              </a:buClr>
            </a:pPr>
            <a:r>
              <a:rPr lang="en-US" b="1" dirty="0" smtClean="0">
                <a:solidFill>
                  <a:srgbClr val="000000"/>
                </a:solidFill>
                <a:latin typeface="Arial"/>
              </a:rPr>
              <a:t>$7.0MM</a:t>
            </a:r>
            <a:endParaRPr lang="en-US" sz="1100" b="1" kern="1200" dirty="0">
              <a:solidFill>
                <a:srgbClr val="000000"/>
              </a:solidFill>
              <a:latin typeface="Arial"/>
              <a:ea typeface="+mn-ea"/>
              <a:cs typeface="Arial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407400" y="1515293"/>
            <a:ext cx="774700" cy="25904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169863" indent="-168275" algn="l" rtl="0" fontAlgn="base">
              <a:lnSpc>
                <a:spcPct val="106000"/>
              </a:lnSpc>
              <a:spcBef>
                <a:spcPct val="80000"/>
              </a:spcBef>
              <a:spcAft>
                <a:spcPct val="0"/>
              </a:spcAft>
              <a:buClr>
                <a:srgbClr val="000000"/>
              </a:buClr>
            </a:pPr>
            <a:r>
              <a:rPr lang="en-US" b="1" dirty="0" smtClean="0">
                <a:solidFill>
                  <a:srgbClr val="000000"/>
                </a:solidFill>
                <a:latin typeface="Arial"/>
              </a:rPr>
              <a:t>$7.4MM</a:t>
            </a:r>
            <a:endParaRPr lang="en-US" sz="1100" b="1" kern="1200" dirty="0">
              <a:solidFill>
                <a:srgbClr val="000000"/>
              </a:solidFill>
              <a:latin typeface="Arial"/>
              <a:ea typeface="+mn-ea"/>
              <a:cs typeface="Arial" charset="0"/>
            </a:endParaRPr>
          </a:p>
        </p:txBody>
      </p:sp>
      <p:sp>
        <p:nvSpPr>
          <p:cNvPr id="19" name="Right Brace 18"/>
          <p:cNvSpPr/>
          <p:nvPr/>
        </p:nvSpPr>
        <p:spPr bwMode="auto">
          <a:xfrm>
            <a:off x="7287985" y="1553393"/>
            <a:ext cx="319315" cy="647700"/>
          </a:xfrm>
          <a:prstGeom prst="rightBrace">
            <a:avLst>
              <a:gd name="adj1" fmla="val 8333"/>
              <a:gd name="adj2" fmla="val 50000"/>
            </a:avLst>
          </a:prstGeom>
          <a:noFill/>
          <a:ln w="381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3152" tIns="73152" rIns="73152" bIns="73152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6000"/>
              </a:lnSpc>
              <a:spcBef>
                <a:spcPct val="50000"/>
              </a:spcBef>
              <a:spcAft>
                <a:spcPct val="0"/>
              </a:spcAft>
              <a:buClrTx/>
              <a:buSzPct val="100000"/>
              <a:buFont typeface="Wingdings 2" pitchFamily="18" charset="2"/>
              <a:buNone/>
              <a:tabLst/>
            </a:pPr>
            <a:endParaRPr kumimoji="0" lang="en-US" sz="11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0" name="Right Brace 19"/>
          <p:cNvSpPr/>
          <p:nvPr/>
        </p:nvSpPr>
        <p:spPr bwMode="auto">
          <a:xfrm>
            <a:off x="8253185" y="1375593"/>
            <a:ext cx="319315" cy="685800"/>
          </a:xfrm>
          <a:prstGeom prst="rightBrace">
            <a:avLst>
              <a:gd name="adj1" fmla="val 8333"/>
              <a:gd name="adj2" fmla="val 50000"/>
            </a:avLst>
          </a:prstGeom>
          <a:noFill/>
          <a:ln w="381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3152" tIns="73152" rIns="73152" bIns="73152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6000"/>
              </a:lnSpc>
              <a:spcBef>
                <a:spcPct val="50000"/>
              </a:spcBef>
              <a:spcAft>
                <a:spcPct val="0"/>
              </a:spcAft>
              <a:buClrTx/>
              <a:buSzPct val="100000"/>
              <a:buFont typeface="Wingdings 2" pitchFamily="18" charset="2"/>
              <a:buNone/>
              <a:tabLst/>
            </a:pPr>
            <a:endParaRPr kumimoji="0" lang="en-US" sz="11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2" name="Rectangle 21"/>
          <p:cNvSpPr/>
          <p:nvPr/>
        </p:nvSpPr>
        <p:spPr bwMode="gray">
          <a:xfrm>
            <a:off x="1502229" y="1580606"/>
            <a:ext cx="287382" cy="640080"/>
          </a:xfrm>
          <a:prstGeom prst="rect">
            <a:avLst/>
          </a:prstGeom>
          <a:solidFill>
            <a:schemeClr val="bg1"/>
          </a:solidFill>
          <a:ln w="12700" cap="rnd" algn="ctr">
            <a:noFill/>
            <a:miter lim="800000"/>
            <a:headEnd/>
            <a:tailEnd/>
          </a:ln>
        </p:spPr>
        <p:txBody>
          <a:bodyPr lIns="182880" rtlCol="0" anchor="ctr" anchorCtr="1"/>
          <a:lstStyle/>
          <a:p>
            <a:pPr algn="ctr" eaLnBrk="0" hangingPunct="0">
              <a:lnSpc>
                <a:spcPct val="106000"/>
              </a:lnSpc>
            </a:pPr>
            <a:endParaRPr lang="en-US" b="1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5"/>
          <p:cNvSpPr>
            <a:spLocks noChangeArrowheads="1"/>
          </p:cNvSpPr>
          <p:nvPr/>
        </p:nvSpPr>
        <p:spPr bwMode="gray">
          <a:xfrm>
            <a:off x="1196975" y="2503488"/>
            <a:ext cx="6586538" cy="1371600"/>
          </a:xfrm>
          <a:prstGeom prst="rect">
            <a:avLst/>
          </a:prstGeom>
          <a:solidFill>
            <a:schemeClr val="bg1"/>
          </a:solidFill>
          <a:ln w="28575" algn="ctr">
            <a:solidFill>
              <a:srgbClr val="003399"/>
            </a:solidFill>
            <a:miter lim="800000"/>
            <a:headEnd/>
            <a:tailEnd/>
          </a:ln>
        </p:spPr>
        <p:txBody>
          <a:bodyPr lIns="108000" tIns="72000" rIns="108000" bIns="72000" anchor="ctr" anchorCtr="1"/>
          <a:lstStyle/>
          <a:p>
            <a:pPr algn="ctr"/>
            <a:r>
              <a:rPr lang="en-US" sz="2000" b="1" dirty="0" err="1" smtClean="0">
                <a:solidFill>
                  <a:schemeClr val="accent2"/>
                </a:solidFill>
              </a:rPr>
              <a:t>Proxima</a:t>
            </a:r>
            <a:r>
              <a:rPr lang="en-US" sz="2000" b="1" dirty="0" smtClean="0">
                <a:solidFill>
                  <a:schemeClr val="accent2"/>
                </a:solidFill>
              </a:rPr>
              <a:t>:</a:t>
            </a:r>
            <a:r>
              <a:rPr lang="en-US" sz="2000" b="1" dirty="0" smtClean="0">
                <a:solidFill>
                  <a:srgbClr val="000000"/>
                </a:solidFill>
              </a:rPr>
              <a:t>  Who is the Next China?</a:t>
            </a:r>
            <a:endParaRPr lang="en-US" sz="2000" b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SHP_219"/>
          <p:cNvSpPr>
            <a:spLocks noGrp="1" noChangeArrowheads="1"/>
          </p:cNvSpPr>
          <p:nvPr>
            <p:ph type="title"/>
          </p:nvPr>
        </p:nvSpPr>
        <p:spPr bwMode="auto">
          <a:xfrm>
            <a:off x="401638" y="274467"/>
            <a:ext cx="8340725" cy="503408"/>
          </a:xfrm>
        </p:spPr>
        <p:txBody>
          <a:bodyPr/>
          <a:lstStyle/>
          <a:p>
            <a:r>
              <a:rPr lang="en-US" sz="1600" dirty="0" smtClean="0"/>
              <a:t>A contract extension at a lower percentage of the proposed price increase would provide TRATE with higher cumulative revenues and a longer stream of cash flow</a:t>
            </a:r>
          </a:p>
        </p:txBody>
      </p:sp>
      <p:graphicFrame>
        <p:nvGraphicFramePr>
          <p:cNvPr id="1026" name="SHP_221" hidden="1"/>
          <p:cNvGraphicFramePr>
            <a:graphicFrameLocks/>
          </p:cNvGraphicFramePr>
          <p:nvPr/>
        </p:nvGraphicFramePr>
        <p:xfrm>
          <a:off x="1524000" y="1397000"/>
          <a:ext cx="6096000" cy="4064000"/>
        </p:xfrm>
        <a:graphic>
          <a:graphicData uri="http://schemas.openxmlformats.org/presentationml/2006/ole">
            <p:oleObj spid="_x0000_s90116" r:id="rId3" imgW="0" imgH="0" progId="PowerPoint.Show.8">
              <p:embed/>
            </p:oleObj>
          </a:graphicData>
        </a:graphic>
      </p:graphicFrame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396874" y="951416"/>
            <a:ext cx="8350251" cy="160338"/>
            <a:chOff x="247" y="719"/>
            <a:chExt cx="2528" cy="101"/>
          </a:xfrm>
        </p:grpSpPr>
        <p:sp>
          <p:nvSpPr>
            <p:cNvPr id="21" name="Line 5"/>
            <p:cNvSpPr>
              <a:spLocks noChangeShapeType="1"/>
            </p:cNvSpPr>
            <p:nvPr/>
          </p:nvSpPr>
          <p:spPr bwMode="gray">
            <a:xfrm>
              <a:off x="247" y="778"/>
              <a:ext cx="2528" cy="0"/>
            </a:xfrm>
            <a:prstGeom prst="line">
              <a:avLst/>
            </a:prstGeom>
            <a:noFill/>
            <a:ln w="12700" cap="rnd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" name="Rectangle 6"/>
            <p:cNvSpPr>
              <a:spLocks noChangeArrowheads="1"/>
            </p:cNvSpPr>
            <p:nvPr/>
          </p:nvSpPr>
          <p:spPr bwMode="gray">
            <a:xfrm>
              <a:off x="835" y="719"/>
              <a:ext cx="1323" cy="10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12700" cap="rnd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2000" tIns="0" rIns="72000" bIns="0" anchor="b" anchorCtr="1">
              <a:spAutoFit/>
            </a:bodyPr>
            <a:lstStyle/>
            <a:p>
              <a:pPr algn="ctr">
                <a:lnSpc>
                  <a:spcPct val="95000"/>
                </a:lnSpc>
              </a:pPr>
              <a:r>
                <a:rPr lang="en-US" b="1" dirty="0" smtClean="0"/>
                <a:t>TRATE Revenue ($MM) at Varying Contract Prices and Lengths</a:t>
              </a:r>
              <a:endParaRPr lang="en-US" b="1" dirty="0"/>
            </a:p>
          </p:txBody>
        </p:sp>
      </p:grp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2941" y="1220659"/>
            <a:ext cx="7500938" cy="53182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953381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4847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1314456"/>
            <a:ext cx="8686800" cy="454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29" name="SHP_219"/>
          <p:cNvSpPr>
            <a:spLocks noGrp="1" noChangeArrowheads="1"/>
          </p:cNvSpPr>
          <p:nvPr>
            <p:ph type="title"/>
          </p:nvPr>
        </p:nvSpPr>
        <p:spPr bwMode="auto">
          <a:xfrm>
            <a:off x="401638" y="535436"/>
            <a:ext cx="8340725" cy="242439"/>
          </a:xfrm>
        </p:spPr>
        <p:txBody>
          <a:bodyPr/>
          <a:lstStyle/>
          <a:p>
            <a:r>
              <a:rPr lang="en-US" sz="1600" dirty="0" smtClean="0"/>
              <a:t>10% price increase for 5 year extension:  Higher Revenue, Margin &amp; NPV for TRATE</a:t>
            </a:r>
          </a:p>
        </p:txBody>
      </p:sp>
      <p:graphicFrame>
        <p:nvGraphicFramePr>
          <p:cNvPr id="1026" name="SHP_221" hidden="1"/>
          <p:cNvGraphicFramePr>
            <a:graphicFrameLocks/>
          </p:cNvGraphicFramePr>
          <p:nvPr/>
        </p:nvGraphicFramePr>
        <p:xfrm>
          <a:off x="1524000" y="1397000"/>
          <a:ext cx="6096000" cy="4064000"/>
        </p:xfrm>
        <a:graphic>
          <a:graphicData uri="http://schemas.openxmlformats.org/presentationml/2006/ole">
            <p:oleObj spid="_x0000_s92164" r:id="rId4" imgW="0" imgH="0" progId="PowerPoint.Show.8">
              <p:embed/>
            </p:oleObj>
          </a:graphicData>
        </a:graphic>
      </p:graphicFrame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396874" y="951416"/>
            <a:ext cx="8350251" cy="160338"/>
            <a:chOff x="247" y="719"/>
            <a:chExt cx="2528" cy="101"/>
          </a:xfrm>
        </p:grpSpPr>
        <p:sp>
          <p:nvSpPr>
            <p:cNvPr id="21" name="Line 5"/>
            <p:cNvSpPr>
              <a:spLocks noChangeShapeType="1"/>
            </p:cNvSpPr>
            <p:nvPr/>
          </p:nvSpPr>
          <p:spPr bwMode="gray">
            <a:xfrm>
              <a:off x="247" y="778"/>
              <a:ext cx="2528" cy="0"/>
            </a:xfrm>
            <a:prstGeom prst="line">
              <a:avLst/>
            </a:prstGeom>
            <a:noFill/>
            <a:ln w="12700" cap="rnd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" name="Rectangle 6"/>
            <p:cNvSpPr>
              <a:spLocks noChangeArrowheads="1"/>
            </p:cNvSpPr>
            <p:nvPr/>
          </p:nvSpPr>
          <p:spPr bwMode="gray">
            <a:xfrm>
              <a:off x="1064" y="719"/>
              <a:ext cx="863" cy="10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12700" cap="rnd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2000" tIns="0" rIns="72000" bIns="0" anchor="b" anchorCtr="1">
              <a:spAutoFit/>
            </a:bodyPr>
            <a:lstStyle/>
            <a:p>
              <a:pPr algn="ctr">
                <a:lnSpc>
                  <a:spcPct val="95000"/>
                </a:lnSpc>
              </a:pPr>
              <a:r>
                <a:rPr lang="en-US" b="1" dirty="0" smtClean="0"/>
                <a:t>TRATE Revenue ($MM), Margin and NPV</a:t>
              </a:r>
              <a:endParaRPr lang="en-US" b="1" dirty="0"/>
            </a:p>
          </p:txBody>
        </p:sp>
      </p:grpSp>
      <p:cxnSp>
        <p:nvCxnSpPr>
          <p:cNvPr id="10" name="Straight Arrow Connector 9"/>
          <p:cNvCxnSpPr/>
          <p:nvPr/>
        </p:nvCxnSpPr>
        <p:spPr bwMode="auto">
          <a:xfrm>
            <a:off x="7329487" y="2343152"/>
            <a:ext cx="0" cy="1543050"/>
          </a:xfrm>
          <a:prstGeom prst="straightConnector1">
            <a:avLst/>
          </a:prstGeom>
          <a:solidFill>
            <a:schemeClr val="accent2"/>
          </a:solidFill>
          <a:ln w="12700" cap="flat" cmpd="sng" algn="ctr">
            <a:solidFill>
              <a:schemeClr val="accent1"/>
            </a:solidFill>
            <a:prstDash val="solid"/>
            <a:round/>
            <a:headEnd type="arrow"/>
            <a:tailEnd type="arrow"/>
          </a:ln>
          <a:effectLst/>
        </p:spPr>
      </p:cxnSp>
      <p:sp>
        <p:nvSpPr>
          <p:cNvPr id="11" name="TextBox 10"/>
          <p:cNvSpPr txBox="1"/>
          <p:nvPr/>
        </p:nvSpPr>
        <p:spPr>
          <a:xfrm>
            <a:off x="6757977" y="2914645"/>
            <a:ext cx="1166025" cy="25904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169863" indent="-168275" algn="l" rtl="0" fontAlgn="base">
              <a:lnSpc>
                <a:spcPct val="106000"/>
              </a:lnSpc>
              <a:spcBef>
                <a:spcPct val="80000"/>
              </a:spcBef>
              <a:spcAft>
                <a:spcPct val="0"/>
              </a:spcAft>
              <a:buClr>
                <a:srgbClr val="000000"/>
              </a:buClr>
            </a:pPr>
            <a:r>
              <a:rPr lang="en-US" sz="1100" kern="1200" dirty="0" smtClean="0">
                <a:solidFill>
                  <a:srgbClr val="000000"/>
                </a:solidFill>
                <a:latin typeface="Arial"/>
                <a:ea typeface="+mn-ea"/>
                <a:cs typeface="Arial" charset="0"/>
              </a:rPr>
              <a:t>Revenue </a:t>
            </a:r>
            <a:r>
              <a:rPr lang="en-US" sz="1100" kern="1200" dirty="0" err="1" smtClean="0">
                <a:solidFill>
                  <a:srgbClr val="000000"/>
                </a:solidFill>
                <a:latin typeface="Arial"/>
                <a:ea typeface="+mn-ea"/>
                <a:cs typeface="Arial" charset="0"/>
              </a:rPr>
              <a:t>Oppty</a:t>
            </a:r>
            <a:endParaRPr lang="en-US" sz="1100" kern="1200" dirty="0">
              <a:solidFill>
                <a:srgbClr val="000000"/>
              </a:solidFill>
              <a:latin typeface="Arial"/>
              <a:ea typeface="+mn-ea"/>
              <a:cs typeface="Arial" charset="0"/>
            </a:endParaRPr>
          </a:p>
        </p:txBody>
      </p:sp>
      <p:pic>
        <p:nvPicPr>
          <p:cNvPr id="504846" name="Picture 1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57531" y="2047877"/>
            <a:ext cx="6086475" cy="287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953381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1" name="Base" hidden="1"/>
          <p:cNvGraphicFramePr>
            <a:graphicFrameLocks/>
          </p:cNvGraphicFramePr>
          <p:nvPr/>
        </p:nvGraphicFramePr>
        <p:xfrm>
          <a:off x="1524000" y="1397000"/>
          <a:ext cx="6096000" cy="4064000"/>
        </p:xfrm>
        <a:graphic>
          <a:graphicData uri="http://schemas.openxmlformats.org/presentationml/2006/ole">
            <p:oleObj spid="_x0000_s103429" r:id="rId3" imgW="0" imgH="0" progId="PowerPoint.Show.8">
              <p:embed/>
            </p:oleObj>
          </a:graphicData>
        </a:graphic>
      </p:graphicFrame>
      <p:sp>
        <p:nvSpPr>
          <p:cNvPr id="67" name="Title 23"/>
          <p:cNvSpPr>
            <a:spLocks noGrp="1"/>
          </p:cNvSpPr>
          <p:nvPr>
            <p:ph type="title"/>
          </p:nvPr>
        </p:nvSpPr>
        <p:spPr>
          <a:xfrm>
            <a:off x="401638" y="122214"/>
            <a:ext cx="8345487" cy="652486"/>
          </a:xfrm>
        </p:spPr>
        <p:txBody>
          <a:bodyPr/>
          <a:lstStyle/>
          <a:p>
            <a:pPr eaLnBrk="1" hangingPunct="1"/>
            <a:r>
              <a:rPr lang="en-US" dirty="0" smtClean="0"/>
              <a:t>Q4:  How can </a:t>
            </a:r>
            <a:r>
              <a:rPr lang="en-US" dirty="0" err="1" smtClean="0"/>
              <a:t>Neuvotella</a:t>
            </a:r>
            <a:r>
              <a:rPr lang="en-US" dirty="0" smtClean="0"/>
              <a:t> avoid this situation in the future, and what</a:t>
            </a:r>
            <a:br>
              <a:rPr lang="en-US" dirty="0" smtClean="0"/>
            </a:br>
            <a:r>
              <a:rPr lang="en-US" dirty="0" smtClean="0"/>
              <a:t>        capabilities are needed?</a:t>
            </a:r>
          </a:p>
        </p:txBody>
      </p:sp>
      <p:grpSp>
        <p:nvGrpSpPr>
          <p:cNvPr id="29" name="Group 28"/>
          <p:cNvGrpSpPr/>
          <p:nvPr/>
        </p:nvGrpSpPr>
        <p:grpSpPr>
          <a:xfrm>
            <a:off x="301625" y="4243257"/>
            <a:ext cx="8450489" cy="2090490"/>
            <a:chOff x="301625" y="4243257"/>
            <a:chExt cx="8450489" cy="2090490"/>
          </a:xfrm>
        </p:grpSpPr>
        <p:sp>
          <p:nvSpPr>
            <p:cNvPr id="7193" name="Rectangle 3"/>
            <p:cNvSpPr>
              <a:spLocks noChangeArrowheads="1"/>
            </p:cNvSpPr>
            <p:nvPr/>
          </p:nvSpPr>
          <p:spPr bwMode="auto">
            <a:xfrm>
              <a:off x="301625" y="4656365"/>
              <a:ext cx="8450489" cy="167738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pPr marL="173038" lvl="1" indent="-171450">
                <a:spcBef>
                  <a:spcPts val="1000"/>
                </a:spcBef>
                <a:buFont typeface="Wingdings 2" pitchFamily="18" charset="2"/>
                <a:buChar char="¡"/>
              </a:pPr>
              <a:r>
                <a:rPr lang="en-US" sz="1400" dirty="0" smtClean="0"/>
                <a:t>Upgrade category management capabilities and talent:  need full-time supply market analysts for key commodities</a:t>
              </a:r>
              <a:endParaRPr lang="en-US" sz="1400" dirty="0"/>
            </a:p>
            <a:p>
              <a:pPr marL="173038" lvl="1" indent="-171450">
                <a:spcBef>
                  <a:spcPts val="1000"/>
                </a:spcBef>
                <a:buFont typeface="Wingdings 2" pitchFamily="18" charset="2"/>
                <a:buChar char="¡"/>
              </a:pPr>
              <a:r>
                <a:rPr lang="en-US" sz="1400" dirty="0" smtClean="0"/>
                <a:t>Develop total landed cost and should costing models</a:t>
              </a:r>
              <a:endParaRPr lang="en-US" sz="1400" dirty="0"/>
            </a:p>
            <a:p>
              <a:pPr marL="173038" lvl="1" indent="-171450">
                <a:spcBef>
                  <a:spcPts val="1000"/>
                </a:spcBef>
                <a:buFont typeface="Wingdings 2" pitchFamily="18" charset="2"/>
                <a:buChar char="¡"/>
              </a:pPr>
              <a:r>
                <a:rPr lang="en-US" sz="1400" dirty="0" smtClean="0"/>
                <a:t>Institutionalize advanced supplier negotiation skills</a:t>
              </a:r>
            </a:p>
            <a:p>
              <a:pPr marL="173038" lvl="1" indent="-171450">
                <a:spcBef>
                  <a:spcPts val="1000"/>
                </a:spcBef>
                <a:buFont typeface="Wingdings 2" pitchFamily="18" charset="2"/>
                <a:buChar char="¡"/>
              </a:pPr>
              <a:r>
                <a:rPr lang="en-US" sz="1400" dirty="0" smtClean="0"/>
                <a:t>Formalize a core product material strategy:  commodity risk management process, design for cost, spec rationalization</a:t>
              </a:r>
              <a:endParaRPr lang="en-US" sz="1400" dirty="0"/>
            </a:p>
          </p:txBody>
        </p:sp>
        <p:grpSp>
          <p:nvGrpSpPr>
            <p:cNvPr id="53" name="Group 4"/>
            <p:cNvGrpSpPr>
              <a:grpSpLocks/>
            </p:cNvGrpSpPr>
            <p:nvPr/>
          </p:nvGrpSpPr>
          <p:grpSpPr bwMode="auto">
            <a:xfrm>
              <a:off x="396874" y="4243257"/>
              <a:ext cx="8350251" cy="160338"/>
              <a:chOff x="247" y="719"/>
              <a:chExt cx="2528" cy="101"/>
            </a:xfrm>
          </p:grpSpPr>
          <p:sp>
            <p:nvSpPr>
              <p:cNvPr id="54" name="Line 5"/>
              <p:cNvSpPr>
                <a:spLocks noChangeShapeType="1"/>
              </p:cNvSpPr>
              <p:nvPr/>
            </p:nvSpPr>
            <p:spPr bwMode="gray">
              <a:xfrm>
                <a:off x="247" y="778"/>
                <a:ext cx="2528" cy="0"/>
              </a:xfrm>
              <a:prstGeom prst="line">
                <a:avLst/>
              </a:prstGeom>
              <a:noFill/>
              <a:ln w="12700" cap="rnd">
                <a:solidFill>
                  <a:schemeClr val="accent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Rectangle 6"/>
              <p:cNvSpPr>
                <a:spLocks noChangeArrowheads="1"/>
              </p:cNvSpPr>
              <p:nvPr/>
            </p:nvSpPr>
            <p:spPr bwMode="gray">
              <a:xfrm>
                <a:off x="957" y="719"/>
                <a:ext cx="1077" cy="10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2700" cap="rnd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2000" tIns="0" rIns="72000" bIns="0" anchor="b" anchorCtr="1">
                <a:spAutoFit/>
              </a:bodyPr>
              <a:lstStyle/>
              <a:p>
                <a:pPr algn="ctr">
                  <a:lnSpc>
                    <a:spcPct val="95000"/>
                  </a:lnSpc>
                </a:pPr>
                <a:r>
                  <a:rPr lang="en-US" b="1" dirty="0" smtClean="0"/>
                  <a:t>Recommendation:  Core Product Material Strategy</a:t>
                </a:r>
                <a:endParaRPr lang="en-US" b="1" dirty="0"/>
              </a:p>
            </p:txBody>
          </p:sp>
        </p:grpSp>
      </p:grpSp>
      <p:sp>
        <p:nvSpPr>
          <p:cNvPr id="75" name="Rectangle 74"/>
          <p:cNvSpPr/>
          <p:nvPr/>
        </p:nvSpPr>
        <p:spPr bwMode="gray">
          <a:xfrm>
            <a:off x="431075" y="1136469"/>
            <a:ext cx="587828" cy="3108960"/>
          </a:xfrm>
          <a:prstGeom prst="rect">
            <a:avLst/>
          </a:prstGeom>
          <a:solidFill>
            <a:schemeClr val="bg1"/>
          </a:solidFill>
          <a:ln w="12700" cap="rnd" algn="ctr">
            <a:noFill/>
            <a:miter lim="800000"/>
            <a:headEnd/>
            <a:tailEnd/>
          </a:ln>
        </p:spPr>
        <p:txBody>
          <a:bodyPr lIns="182880" rtlCol="0" anchor="ctr" anchorCtr="1"/>
          <a:lstStyle/>
          <a:p>
            <a:pPr algn="ctr" eaLnBrk="0" hangingPunct="0">
              <a:lnSpc>
                <a:spcPct val="106000"/>
              </a:lnSpc>
            </a:pPr>
            <a:endParaRPr lang="en-US" b="1">
              <a:solidFill>
                <a:schemeClr val="bg1"/>
              </a:solidFill>
            </a:endParaRPr>
          </a:p>
        </p:txBody>
      </p:sp>
      <p:grpSp>
        <p:nvGrpSpPr>
          <p:cNvPr id="34" name="Group 33"/>
          <p:cNvGrpSpPr/>
          <p:nvPr/>
        </p:nvGrpSpPr>
        <p:grpSpPr>
          <a:xfrm>
            <a:off x="247749" y="951416"/>
            <a:ext cx="8582742" cy="3124195"/>
            <a:chOff x="247749" y="951416"/>
            <a:chExt cx="8582742" cy="3124195"/>
          </a:xfrm>
        </p:grpSpPr>
        <p:grpSp>
          <p:nvGrpSpPr>
            <p:cNvPr id="33" name="Group 32"/>
            <p:cNvGrpSpPr/>
            <p:nvPr/>
          </p:nvGrpSpPr>
          <p:grpSpPr>
            <a:xfrm>
              <a:off x="247749" y="951416"/>
              <a:ext cx="8582742" cy="3006445"/>
              <a:chOff x="247749" y="951416"/>
              <a:chExt cx="8582742" cy="3006445"/>
            </a:xfrm>
          </p:grpSpPr>
          <p:grpSp>
            <p:nvGrpSpPr>
              <p:cNvPr id="50" name="Group 4"/>
              <p:cNvGrpSpPr>
                <a:grpSpLocks/>
              </p:cNvGrpSpPr>
              <p:nvPr/>
            </p:nvGrpSpPr>
            <p:grpSpPr bwMode="auto">
              <a:xfrm>
                <a:off x="396874" y="951416"/>
                <a:ext cx="8350251" cy="160338"/>
                <a:chOff x="247" y="719"/>
                <a:chExt cx="2528" cy="101"/>
              </a:xfrm>
            </p:grpSpPr>
            <p:sp>
              <p:nvSpPr>
                <p:cNvPr id="51" name="Line 5"/>
                <p:cNvSpPr>
                  <a:spLocks noChangeShapeType="1"/>
                </p:cNvSpPr>
                <p:nvPr/>
              </p:nvSpPr>
              <p:spPr bwMode="gray">
                <a:xfrm>
                  <a:off x="247" y="778"/>
                  <a:ext cx="2528" cy="0"/>
                </a:xfrm>
                <a:prstGeom prst="line">
                  <a:avLst/>
                </a:prstGeom>
                <a:noFill/>
                <a:ln w="12700" cap="rnd">
                  <a:solidFill>
                    <a:schemeClr val="accent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52" name="Rectangle 6"/>
                <p:cNvSpPr>
                  <a:spLocks noChangeArrowheads="1"/>
                </p:cNvSpPr>
                <p:nvPr/>
              </p:nvSpPr>
              <p:spPr bwMode="gray">
                <a:xfrm>
                  <a:off x="1369" y="719"/>
                  <a:ext cx="253" cy="101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12700" cap="rnd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72000" tIns="0" rIns="72000" bIns="0" anchor="b" anchorCtr="1">
                  <a:spAutoFit/>
                </a:bodyPr>
                <a:lstStyle/>
                <a:p>
                  <a:pPr algn="ctr">
                    <a:lnSpc>
                      <a:spcPct val="95000"/>
                    </a:lnSpc>
                  </a:pPr>
                  <a:r>
                    <a:rPr lang="en-US" b="1" dirty="0" smtClean="0"/>
                    <a:t>Outcomes</a:t>
                  </a:r>
                  <a:endParaRPr lang="en-US" b="1" dirty="0"/>
                </a:p>
              </p:txBody>
            </p:sp>
          </p:grpSp>
          <p:graphicFrame>
            <p:nvGraphicFramePr>
              <p:cNvPr id="56" name="Chart 55"/>
              <p:cNvGraphicFramePr/>
              <p:nvPr>
                <p:extLst>
                  <p:ext uri="{D42A27DB-BD31-4B8C-83A1-F6EECF244321}">
                    <p14:modId xmlns:p14="http://schemas.microsoft.com/office/powerpoint/2010/main" xmlns="" val="739538053"/>
                  </p:ext>
                </p:extLst>
              </p:nvPr>
            </p:nvGraphicFramePr>
            <p:xfrm>
              <a:off x="538404" y="1153420"/>
              <a:ext cx="3784430" cy="2700123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4"/>
              </a:graphicData>
            </a:graphic>
          </p:graphicFrame>
          <p:cxnSp>
            <p:nvCxnSpPr>
              <p:cNvPr id="58" name="Straight Connector 57"/>
              <p:cNvCxnSpPr/>
              <p:nvPr/>
            </p:nvCxnSpPr>
            <p:spPr bwMode="auto">
              <a:xfrm>
                <a:off x="1151464" y="2971368"/>
                <a:ext cx="3098866" cy="0"/>
              </a:xfrm>
              <a:prstGeom prst="line">
                <a:avLst/>
              </a:prstGeom>
              <a:solidFill>
                <a:schemeClr val="accent2"/>
              </a:solidFill>
              <a:ln w="25400" cap="flat" cmpd="sng" algn="ctr">
                <a:solidFill>
                  <a:schemeClr val="accent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9" name="Straight Connector 58"/>
              <p:cNvCxnSpPr/>
              <p:nvPr/>
            </p:nvCxnSpPr>
            <p:spPr bwMode="auto">
              <a:xfrm>
                <a:off x="1151464" y="2580993"/>
                <a:ext cx="3098866" cy="0"/>
              </a:xfrm>
              <a:prstGeom prst="line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0" name="Straight Connector 59"/>
              <p:cNvCxnSpPr/>
              <p:nvPr/>
            </p:nvCxnSpPr>
            <p:spPr bwMode="auto">
              <a:xfrm>
                <a:off x="1151464" y="1654981"/>
                <a:ext cx="3098866" cy="0"/>
              </a:xfrm>
              <a:prstGeom prst="line">
                <a:avLst/>
              </a:prstGeom>
              <a:solidFill>
                <a:schemeClr val="accent2"/>
              </a:solidFill>
              <a:ln w="25400" cap="flat" cmpd="sng" algn="ctr">
                <a:solidFill>
                  <a:srgbClr val="FF0000"/>
                </a:solidFill>
                <a:prstDash val="dash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1" name="Straight Connector 60"/>
              <p:cNvCxnSpPr/>
              <p:nvPr/>
            </p:nvCxnSpPr>
            <p:spPr bwMode="auto">
              <a:xfrm>
                <a:off x="2405512" y="2391581"/>
                <a:ext cx="1828800" cy="0"/>
              </a:xfrm>
              <a:prstGeom prst="line">
                <a:avLst/>
              </a:prstGeom>
              <a:solidFill>
                <a:schemeClr val="accent2"/>
              </a:solidFill>
              <a:ln w="25400" cap="flat" cmpd="sng" algn="ctr">
                <a:solidFill>
                  <a:srgbClr val="00B050"/>
                </a:solidFill>
                <a:prstDash val="dash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66" name="TextBox 1"/>
              <p:cNvSpPr txBox="1"/>
              <p:nvPr/>
            </p:nvSpPr>
            <p:spPr>
              <a:xfrm>
                <a:off x="4710279" y="2439657"/>
                <a:ext cx="841434" cy="260919"/>
              </a:xfrm>
              <a:prstGeom prst="rect">
                <a:avLst/>
              </a:prstGeom>
            </p:spPr>
            <p:txBody>
              <a:bodyPr wrap="square" rtlCol="0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pPr indent="1588" algn="l" rtl="0" fontAlgn="base">
                  <a:lnSpc>
                    <a:spcPct val="106000"/>
                  </a:lnSpc>
                  <a:spcBef>
                    <a:spcPct val="80000"/>
                  </a:spcBef>
                  <a:spcAft>
                    <a:spcPct val="0"/>
                  </a:spcAft>
                  <a:buClr>
                    <a:srgbClr val="000000"/>
                  </a:buClr>
                </a:pPr>
                <a:r>
                  <a:rPr lang="en-NZ" sz="1400" b="1" dirty="0" smtClean="0">
                    <a:solidFill>
                      <a:srgbClr val="000000"/>
                    </a:solidFill>
                    <a:latin typeface="Arial"/>
                    <a:cs typeface="Arial" charset="0"/>
                  </a:rPr>
                  <a:t>± 6</a:t>
                </a:r>
                <a:r>
                  <a:rPr lang="en-NZ" sz="1400" b="1" kern="1200" dirty="0" smtClean="0">
                    <a:solidFill>
                      <a:srgbClr val="000000"/>
                    </a:solidFill>
                    <a:latin typeface="Arial"/>
                    <a:cs typeface="Arial" charset="0"/>
                  </a:rPr>
                  <a:t>%</a:t>
                </a:r>
                <a:endParaRPr lang="en-US" sz="1400" b="1" kern="1200" dirty="0">
                  <a:solidFill>
                    <a:srgbClr val="000000"/>
                  </a:solidFill>
                  <a:latin typeface="Arial"/>
                  <a:cs typeface="Arial" charset="0"/>
                </a:endParaRPr>
              </a:p>
            </p:txBody>
          </p:sp>
          <p:sp>
            <p:nvSpPr>
              <p:cNvPr id="72" name="TextBox 1"/>
              <p:cNvSpPr txBox="1"/>
              <p:nvPr/>
            </p:nvSpPr>
            <p:spPr>
              <a:xfrm>
                <a:off x="1423391" y="2440363"/>
                <a:ext cx="653603" cy="30283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pPr indent="1588" algn="l" rtl="0" fontAlgn="base">
                  <a:lnSpc>
                    <a:spcPct val="106000"/>
                  </a:lnSpc>
                  <a:spcBef>
                    <a:spcPct val="80000"/>
                  </a:spcBef>
                  <a:spcAft>
                    <a:spcPct val="0"/>
                  </a:spcAft>
                  <a:buClr>
                    <a:srgbClr val="000000"/>
                  </a:buClr>
                </a:pPr>
                <a:r>
                  <a:rPr lang="en-NZ" sz="1200" b="1" dirty="0" smtClean="0">
                    <a:solidFill>
                      <a:srgbClr val="000000"/>
                    </a:solidFill>
                    <a:latin typeface="Arial"/>
                    <a:cs typeface="Arial" charset="0"/>
                  </a:rPr>
                  <a:t>12.5</a:t>
                </a:r>
                <a:r>
                  <a:rPr lang="en-NZ" sz="1200" b="1" kern="1200" dirty="0" smtClean="0">
                    <a:solidFill>
                      <a:srgbClr val="000000"/>
                    </a:solidFill>
                    <a:latin typeface="Arial"/>
                    <a:cs typeface="Arial" charset="0"/>
                  </a:rPr>
                  <a:t>%</a:t>
                </a:r>
                <a:endParaRPr lang="en-US" sz="1200" b="1" kern="1200" dirty="0">
                  <a:solidFill>
                    <a:srgbClr val="000000"/>
                  </a:solidFill>
                  <a:latin typeface="Arial"/>
                  <a:cs typeface="Arial" charset="0"/>
                </a:endParaRPr>
              </a:p>
            </p:txBody>
          </p:sp>
          <p:sp>
            <p:nvSpPr>
              <p:cNvPr id="71" name="TextBox 1"/>
              <p:cNvSpPr txBox="1"/>
              <p:nvPr/>
            </p:nvSpPr>
            <p:spPr>
              <a:xfrm>
                <a:off x="273875" y="1557976"/>
                <a:ext cx="731965" cy="231636"/>
              </a:xfrm>
              <a:prstGeom prst="rect">
                <a:avLst/>
              </a:prstGeom>
            </p:spPr>
            <p:txBody>
              <a:bodyPr wrap="square" rtlCol="0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pPr indent="1588" algn="l" rtl="0" fontAlgn="base">
                  <a:lnSpc>
                    <a:spcPct val="106000"/>
                  </a:lnSpc>
                  <a:spcBef>
                    <a:spcPct val="80000"/>
                  </a:spcBef>
                  <a:spcAft>
                    <a:spcPct val="0"/>
                  </a:spcAft>
                  <a:buClr>
                    <a:srgbClr val="000000"/>
                  </a:buClr>
                </a:pPr>
                <a:r>
                  <a:rPr lang="en-NZ" sz="1200" b="1" dirty="0" smtClean="0">
                    <a:solidFill>
                      <a:srgbClr val="000000"/>
                    </a:solidFill>
                    <a:latin typeface="Arial"/>
                    <a:cs typeface="Arial" charset="0"/>
                    <a:sym typeface="Symbol"/>
                  </a:rPr>
                  <a:t>40%  </a:t>
                </a:r>
                <a:endParaRPr lang="en-US" sz="1200" b="1" kern="1200" dirty="0">
                  <a:solidFill>
                    <a:srgbClr val="000000"/>
                  </a:solidFill>
                  <a:latin typeface="Arial"/>
                  <a:ea typeface="+mn-ea"/>
                  <a:cs typeface="Arial" charset="0"/>
                </a:endParaRPr>
              </a:p>
            </p:txBody>
          </p:sp>
          <p:sp>
            <p:nvSpPr>
              <p:cNvPr id="76" name="TextBox 1"/>
              <p:cNvSpPr txBox="1"/>
              <p:nvPr/>
            </p:nvSpPr>
            <p:spPr>
              <a:xfrm>
                <a:off x="247749" y="2798946"/>
                <a:ext cx="1241416" cy="283888"/>
              </a:xfrm>
              <a:prstGeom prst="rect">
                <a:avLst/>
              </a:prstGeom>
            </p:spPr>
            <p:txBody>
              <a:bodyPr wrap="square" rtlCol="0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pPr indent="1588" algn="l" rtl="0" fontAlgn="base">
                  <a:lnSpc>
                    <a:spcPct val="106000"/>
                  </a:lnSpc>
                  <a:spcBef>
                    <a:spcPct val="80000"/>
                  </a:spcBef>
                  <a:spcAft>
                    <a:spcPct val="0"/>
                  </a:spcAft>
                  <a:buClr>
                    <a:srgbClr val="000000"/>
                  </a:buClr>
                </a:pPr>
                <a:r>
                  <a:rPr lang="en-NZ" sz="1200" b="1" dirty="0" smtClean="0">
                    <a:solidFill>
                      <a:srgbClr val="000000"/>
                    </a:solidFill>
                    <a:latin typeface="Arial"/>
                    <a:cs typeface="Arial" charset="0"/>
                  </a:rPr>
                  <a:t>Baseline</a:t>
                </a:r>
                <a:endParaRPr lang="en-US" sz="1200" b="1" kern="1200" dirty="0">
                  <a:solidFill>
                    <a:srgbClr val="000000"/>
                  </a:solidFill>
                  <a:latin typeface="Arial"/>
                  <a:ea typeface="+mn-ea"/>
                  <a:cs typeface="Arial" charset="0"/>
                </a:endParaRPr>
              </a:p>
            </p:txBody>
          </p:sp>
          <p:cxnSp>
            <p:nvCxnSpPr>
              <p:cNvPr id="77" name="Straight Connector 76"/>
              <p:cNvCxnSpPr/>
              <p:nvPr/>
            </p:nvCxnSpPr>
            <p:spPr bwMode="auto">
              <a:xfrm>
                <a:off x="2405512" y="2770404"/>
                <a:ext cx="1828800" cy="0"/>
              </a:xfrm>
              <a:prstGeom prst="line">
                <a:avLst/>
              </a:prstGeom>
              <a:solidFill>
                <a:schemeClr val="accent2"/>
              </a:solidFill>
              <a:ln w="25400" cap="flat" cmpd="sng" algn="ctr">
                <a:solidFill>
                  <a:srgbClr val="00B050"/>
                </a:solidFill>
                <a:prstDash val="dash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78" name="TextBox 77"/>
              <p:cNvSpPr txBox="1"/>
              <p:nvPr/>
            </p:nvSpPr>
            <p:spPr bwMode="gray">
              <a:xfrm>
                <a:off x="1227909" y="3762102"/>
                <a:ext cx="431074" cy="18190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algn="r" eaLnBrk="0" hangingPunct="0">
                  <a:lnSpc>
                    <a:spcPct val="106000"/>
                  </a:lnSpc>
                </a:pPr>
                <a:r>
                  <a:rPr lang="en-US" sz="1200" b="1" dirty="0" smtClean="0">
                    <a:solidFill>
                      <a:srgbClr val="969696"/>
                    </a:solidFill>
                  </a:rPr>
                  <a:t>2011</a:t>
                </a:r>
                <a:endParaRPr lang="en-US" sz="1200" b="1" dirty="0">
                  <a:solidFill>
                    <a:srgbClr val="969696"/>
                  </a:solidFill>
                </a:endParaRPr>
              </a:p>
            </p:txBody>
          </p:sp>
          <p:sp>
            <p:nvSpPr>
              <p:cNvPr id="80" name="TextBox 79"/>
              <p:cNvSpPr txBox="1"/>
              <p:nvPr/>
            </p:nvSpPr>
            <p:spPr bwMode="gray">
              <a:xfrm>
                <a:off x="1828800" y="3762102"/>
                <a:ext cx="431074" cy="18190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algn="r" eaLnBrk="0" hangingPunct="0">
                  <a:lnSpc>
                    <a:spcPct val="106000"/>
                  </a:lnSpc>
                </a:pPr>
                <a:r>
                  <a:rPr lang="en-US" sz="1200" b="1" dirty="0" smtClean="0">
                    <a:solidFill>
                      <a:srgbClr val="969696"/>
                    </a:solidFill>
                  </a:rPr>
                  <a:t>2012</a:t>
                </a:r>
                <a:endParaRPr lang="en-US" sz="1200" b="1" dirty="0">
                  <a:solidFill>
                    <a:srgbClr val="969696"/>
                  </a:solidFill>
                </a:endParaRPr>
              </a:p>
            </p:txBody>
          </p:sp>
          <p:sp>
            <p:nvSpPr>
              <p:cNvPr id="81" name="TextBox 80"/>
              <p:cNvSpPr txBox="1"/>
              <p:nvPr/>
            </p:nvSpPr>
            <p:spPr bwMode="gray">
              <a:xfrm>
                <a:off x="2416628" y="3762102"/>
                <a:ext cx="431074" cy="19575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algn="r" eaLnBrk="0" hangingPunct="0">
                  <a:lnSpc>
                    <a:spcPct val="106000"/>
                  </a:lnSpc>
                </a:pPr>
                <a:r>
                  <a:rPr lang="en-US" sz="1200" b="1" dirty="0" smtClean="0">
                    <a:solidFill>
                      <a:srgbClr val="969696"/>
                    </a:solidFill>
                  </a:rPr>
                  <a:t>2013</a:t>
                </a:r>
                <a:endParaRPr lang="en-US" sz="1200" b="1" dirty="0">
                  <a:solidFill>
                    <a:srgbClr val="969696"/>
                  </a:solidFill>
                </a:endParaRPr>
              </a:p>
            </p:txBody>
          </p:sp>
          <p:sp>
            <p:nvSpPr>
              <p:cNvPr id="82" name="TextBox 81"/>
              <p:cNvSpPr txBox="1"/>
              <p:nvPr/>
            </p:nvSpPr>
            <p:spPr bwMode="gray">
              <a:xfrm>
                <a:off x="3043645" y="3762102"/>
                <a:ext cx="431074" cy="18190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algn="r" eaLnBrk="0" hangingPunct="0">
                  <a:lnSpc>
                    <a:spcPct val="106000"/>
                  </a:lnSpc>
                </a:pPr>
                <a:r>
                  <a:rPr lang="en-US" sz="1200" b="1" dirty="0" smtClean="0">
                    <a:solidFill>
                      <a:srgbClr val="969696"/>
                    </a:solidFill>
                  </a:rPr>
                  <a:t>2014</a:t>
                </a:r>
                <a:endParaRPr lang="en-US" sz="1200" b="1" dirty="0">
                  <a:solidFill>
                    <a:srgbClr val="969696"/>
                  </a:solidFill>
                </a:endParaRPr>
              </a:p>
            </p:txBody>
          </p:sp>
          <p:cxnSp>
            <p:nvCxnSpPr>
              <p:cNvPr id="84" name="Straight Arrow Connector 83"/>
              <p:cNvCxnSpPr/>
              <p:nvPr/>
            </p:nvCxnSpPr>
            <p:spPr bwMode="auto">
              <a:xfrm>
                <a:off x="4624251" y="2377439"/>
                <a:ext cx="0" cy="411480"/>
              </a:xfrm>
              <a:prstGeom prst="straightConnector1">
                <a:avLst/>
              </a:prstGeom>
              <a:solidFill>
                <a:schemeClr val="accent2"/>
              </a:solidFill>
              <a:ln w="12700" cap="flat" cmpd="sng" algn="ctr">
                <a:solidFill>
                  <a:srgbClr val="00B050"/>
                </a:solidFill>
                <a:prstDash val="solid"/>
                <a:round/>
                <a:headEnd type="arrow"/>
                <a:tailEnd type="arrow"/>
              </a:ln>
              <a:effectLst/>
            </p:spPr>
          </p:cxnSp>
          <p:sp>
            <p:nvSpPr>
              <p:cNvPr id="85" name="Rectangle 3"/>
              <p:cNvSpPr>
                <a:spLocks noChangeArrowheads="1"/>
              </p:cNvSpPr>
              <p:nvPr/>
            </p:nvSpPr>
            <p:spPr bwMode="auto">
              <a:xfrm>
                <a:off x="5840277" y="1978486"/>
                <a:ext cx="2990214" cy="1549142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square" lIns="0" tIns="0" rIns="0" bIns="0">
                <a:spAutoFit/>
              </a:bodyPr>
              <a:lstStyle/>
              <a:p>
                <a:pPr marL="173038" lvl="1" indent="-171450">
                  <a:spcBef>
                    <a:spcPts val="1000"/>
                  </a:spcBef>
                  <a:buFont typeface="Wingdings 2" pitchFamily="18" charset="2"/>
                  <a:buChar char="¡"/>
                </a:pPr>
                <a:r>
                  <a:rPr lang="en-US" sz="1400" dirty="0" smtClean="0"/>
                  <a:t>Negotiated proposed 40% increase to a 12.5% increase</a:t>
                </a:r>
                <a:endParaRPr lang="en-US" sz="1400" dirty="0"/>
              </a:p>
              <a:p>
                <a:pPr marL="173038" lvl="1" indent="-171450">
                  <a:spcBef>
                    <a:spcPts val="1000"/>
                  </a:spcBef>
                  <a:buFont typeface="Wingdings 2" pitchFamily="18" charset="2"/>
                  <a:buChar char="¡"/>
                </a:pPr>
                <a:r>
                  <a:rPr lang="en-US" sz="1400" dirty="0" smtClean="0"/>
                  <a:t>Eliminated ad-hoc price changes with index to feedstock prices; capped at +/- 6% change each year</a:t>
                </a:r>
              </a:p>
              <a:p>
                <a:pPr marL="173038" lvl="1" indent="-171450">
                  <a:spcBef>
                    <a:spcPts val="1000"/>
                  </a:spcBef>
                  <a:buFont typeface="Wingdings 2" pitchFamily="18" charset="2"/>
                  <a:buChar char="¡"/>
                </a:pPr>
                <a:r>
                  <a:rPr lang="en-US" sz="1400" dirty="0" smtClean="0"/>
                  <a:t>65x return on fees!</a:t>
                </a:r>
              </a:p>
            </p:txBody>
          </p:sp>
        </p:grpSp>
        <p:cxnSp>
          <p:nvCxnSpPr>
            <p:cNvPr id="31" name="Straight Connector 30"/>
            <p:cNvCxnSpPr/>
            <p:nvPr/>
          </p:nvCxnSpPr>
          <p:spPr bwMode="auto">
            <a:xfrm>
              <a:off x="1005840" y="1423851"/>
              <a:ext cx="0" cy="2286000"/>
            </a:xfrm>
            <a:prstGeom prst="line">
              <a:avLst/>
            </a:prstGeom>
            <a:solidFill>
              <a:schemeClr val="accent2"/>
            </a:solidFill>
            <a:ln w="12700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32" name="Rectangle 31"/>
            <p:cNvSpPr/>
            <p:nvPr/>
          </p:nvSpPr>
          <p:spPr bwMode="gray">
            <a:xfrm>
              <a:off x="457200" y="3344091"/>
              <a:ext cx="535577" cy="731520"/>
            </a:xfrm>
            <a:prstGeom prst="rect">
              <a:avLst/>
            </a:prstGeom>
            <a:solidFill>
              <a:schemeClr val="bg1"/>
            </a:solidFill>
            <a:ln w="12700" cap="rnd" algn="ctr">
              <a:noFill/>
              <a:miter lim="800000"/>
              <a:headEnd/>
              <a:tailEnd/>
            </a:ln>
          </p:spPr>
          <p:txBody>
            <a:bodyPr lIns="182880" rtlCol="0" anchor="ctr" anchorCtr="1"/>
            <a:lstStyle/>
            <a:p>
              <a:pPr algn="ctr" eaLnBrk="0" hangingPunct="0">
                <a:lnSpc>
                  <a:spcPct val="106000"/>
                </a:lnSpc>
              </a:pPr>
              <a:endParaRPr lang="en-US" b="1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5"/>
          <p:cNvSpPr>
            <a:spLocks noChangeArrowheads="1"/>
          </p:cNvSpPr>
          <p:nvPr/>
        </p:nvSpPr>
        <p:spPr bwMode="gray">
          <a:xfrm>
            <a:off x="1196975" y="2503488"/>
            <a:ext cx="6586538" cy="1371600"/>
          </a:xfrm>
          <a:prstGeom prst="rect">
            <a:avLst/>
          </a:prstGeom>
          <a:solidFill>
            <a:schemeClr val="bg1"/>
          </a:solidFill>
          <a:ln w="28575" algn="ctr">
            <a:solidFill>
              <a:srgbClr val="003399"/>
            </a:solidFill>
            <a:miter lim="800000"/>
            <a:headEnd/>
            <a:tailEnd/>
          </a:ln>
        </p:spPr>
        <p:txBody>
          <a:bodyPr lIns="108000" tIns="72000" rIns="108000" bIns="72000" anchor="ctr" anchorCtr="1"/>
          <a:lstStyle/>
          <a:p>
            <a:pPr algn="ctr"/>
            <a:r>
              <a:rPr lang="en-US" sz="2000" b="1" dirty="0">
                <a:solidFill>
                  <a:srgbClr val="000000"/>
                </a:solidFill>
              </a:rPr>
              <a:t>Thank you</a:t>
            </a:r>
            <a:r>
              <a:rPr lang="en-US" sz="2000" b="1" dirty="0" smtClean="0">
                <a:solidFill>
                  <a:srgbClr val="000000"/>
                </a:solidFill>
              </a:rPr>
              <a:t>!</a:t>
            </a:r>
          </a:p>
          <a:p>
            <a:pPr algn="ctr"/>
            <a:endParaRPr lang="en-US" sz="2000" b="1" dirty="0">
              <a:solidFill>
                <a:srgbClr val="000000"/>
              </a:solidFill>
            </a:endParaRPr>
          </a:p>
          <a:p>
            <a:pPr algn="ctr"/>
            <a:r>
              <a:rPr lang="en-US" sz="2000" b="1" dirty="0">
                <a:solidFill>
                  <a:srgbClr val="000000"/>
                </a:solidFill>
              </a:rPr>
              <a:t>Q&amp;A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BoilerplateCopyright"/>
          <p:cNvSpPr txBox="1">
            <a:spLocks noChangeArrowheads="1"/>
          </p:cNvSpPr>
          <p:nvPr/>
        </p:nvSpPr>
        <p:spPr bwMode="gray">
          <a:xfrm>
            <a:off x="585788" y="6184900"/>
            <a:ext cx="2947923" cy="12125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lnSpc>
                <a:spcPct val="106000"/>
              </a:lnSpc>
              <a:spcBef>
                <a:spcPct val="50000"/>
              </a:spcBef>
              <a:buFont typeface="Wingdings 2" pitchFamily="18" charset="2"/>
              <a:buNone/>
            </a:pPr>
            <a:r>
              <a:rPr lang="en-US" sz="800" smtClean="0">
                <a:solidFill>
                  <a:srgbClr val="000066"/>
                </a:solidFill>
              </a:rPr>
              <a:t>Copyright © 2011 Deloitte Development LLC. All rights reserved.</a:t>
            </a:r>
            <a:endParaRPr lang="en-US" sz="800" dirty="0">
              <a:solidFill>
                <a:srgbClr val="000066"/>
              </a:solidFill>
            </a:endParaRPr>
          </a:p>
        </p:txBody>
      </p:sp>
      <p:pic>
        <p:nvPicPr>
          <p:cNvPr id="24579" name="Picture 3" descr="G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0088" y="6049963"/>
            <a:ext cx="1504950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2138" y="5943600"/>
            <a:ext cx="844550" cy="1571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Base" hidden="1"/>
          <p:cNvGraphicFramePr>
            <a:graphicFrameLocks/>
          </p:cNvGraphicFramePr>
          <p:nvPr/>
        </p:nvGraphicFramePr>
        <p:xfrm>
          <a:off x="1524000" y="1397000"/>
          <a:ext cx="6096000" cy="4064000"/>
        </p:xfrm>
        <a:graphic>
          <a:graphicData uri="http://schemas.openxmlformats.org/presentationml/2006/ole">
            <p:oleObj spid="_x0000_s68612" r:id="rId3" imgW="0" imgH="0" progId="PowerPoint.Show.8">
              <p:embed/>
            </p:oleObj>
          </a:graphicData>
        </a:graphic>
      </p:graphicFrame>
      <p:grpSp>
        <p:nvGrpSpPr>
          <p:cNvPr id="18" name="Group 17"/>
          <p:cNvGrpSpPr/>
          <p:nvPr/>
        </p:nvGrpSpPr>
        <p:grpSpPr>
          <a:xfrm>
            <a:off x="269919" y="2625408"/>
            <a:ext cx="3688127" cy="2005944"/>
            <a:chOff x="269919" y="2140605"/>
            <a:chExt cx="4038600" cy="2165497"/>
          </a:xfrm>
        </p:grpSpPr>
        <p:sp>
          <p:nvSpPr>
            <p:cNvPr id="1031" name="Line 8"/>
            <p:cNvSpPr>
              <a:spLocks noChangeShapeType="1"/>
            </p:cNvSpPr>
            <p:nvPr/>
          </p:nvSpPr>
          <p:spPr bwMode="gray">
            <a:xfrm>
              <a:off x="290557" y="2236330"/>
              <a:ext cx="4005262" cy="0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2" name="Rectangle 9"/>
            <p:cNvSpPr>
              <a:spLocks noChangeArrowheads="1"/>
            </p:cNvSpPr>
            <p:nvPr/>
          </p:nvSpPr>
          <p:spPr bwMode="gray">
            <a:xfrm>
              <a:off x="1425925" y="2140605"/>
              <a:ext cx="1734529" cy="189387"/>
            </a:xfrm>
            <a:prstGeom prst="rect">
              <a:avLst/>
            </a:prstGeom>
            <a:solidFill>
              <a:schemeClr val="bg1"/>
            </a:solidFill>
            <a:ln w="12700" cap="rnd" algn="ctr">
              <a:noFill/>
              <a:miter lim="800000"/>
              <a:headEnd/>
              <a:tailEnd/>
            </a:ln>
          </p:spPr>
          <p:txBody>
            <a:bodyPr wrap="none" lIns="72000" tIns="0" rIns="72000" bIns="0" anchor="b" anchorCtr="1">
              <a:spAutoFit/>
            </a:bodyPr>
            <a:lstStyle/>
            <a:p>
              <a:pPr algn="ctr">
                <a:lnSpc>
                  <a:spcPct val="95000"/>
                </a:lnSpc>
              </a:pPr>
              <a:r>
                <a:rPr lang="en-US" sz="1200" b="1" dirty="0" err="1" smtClean="0"/>
                <a:t>Proxima’s</a:t>
              </a:r>
              <a:r>
                <a:rPr lang="en-US" sz="1200" b="1" dirty="0" smtClean="0"/>
                <a:t> </a:t>
              </a:r>
              <a:r>
                <a:rPr lang="en-US" sz="1200" b="1" dirty="0"/>
                <a:t>Products</a:t>
              </a:r>
            </a:p>
          </p:txBody>
        </p:sp>
        <p:pic>
          <p:nvPicPr>
            <p:cNvPr id="1033" name="Picture 7" descr="C:\Users\llarsson\Documents\Moen Business Case\show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127419" y="2504617"/>
              <a:ext cx="1181100" cy="1181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36" name="Picture 11" descr="C:\Users\llarsson\Documents\Moen Business Case\images3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790744" y="2742742"/>
              <a:ext cx="1200150" cy="1200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37" name="Picture 12" descr="C:\Users\llarsson\Documents\Moen Business Case\images2.jp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31832" y="2466517"/>
              <a:ext cx="1266825" cy="1266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40" name="TextBox 39"/>
            <p:cNvSpPr txBox="1">
              <a:spLocks noChangeArrowheads="1"/>
            </p:cNvSpPr>
            <p:nvPr/>
          </p:nvSpPr>
          <p:spPr bwMode="auto">
            <a:xfrm>
              <a:off x="269919" y="4044492"/>
              <a:ext cx="4038600" cy="2616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i="1" dirty="0">
                  <a:solidFill>
                    <a:srgbClr val="000000"/>
                  </a:solidFill>
                </a:rPr>
                <a:t>Faucets, bath furnishings, accessories and kitchen sinks </a:t>
              </a: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5016136" y="1329668"/>
            <a:ext cx="3749041" cy="1920589"/>
            <a:chOff x="5055325" y="1238227"/>
            <a:chExt cx="3749041" cy="1920589"/>
          </a:xfrm>
        </p:grpSpPr>
        <p:pic>
          <p:nvPicPr>
            <p:cNvPr id="1034" name="Picture 8" descr="C:\Users\llarsson\Documents\Moen Business Case\home depot.jp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5368314" y="1680205"/>
              <a:ext cx="1000395" cy="9984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35" name="Picture 9" descr="C:\Users\llarsson\Documents\Moen Business Case\lowes.jp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6969825" y="1706139"/>
              <a:ext cx="1575183" cy="8990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38" name="TextBox 39"/>
            <p:cNvSpPr txBox="1">
              <a:spLocks noChangeArrowheads="1"/>
            </p:cNvSpPr>
            <p:nvPr/>
          </p:nvSpPr>
          <p:spPr bwMode="auto">
            <a:xfrm>
              <a:off x="5121926" y="2881817"/>
              <a:ext cx="368244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i="1" dirty="0">
                  <a:solidFill>
                    <a:srgbClr val="000000"/>
                  </a:solidFill>
                </a:rPr>
                <a:t>Wholesalers</a:t>
              </a:r>
              <a:r>
                <a:rPr lang="en-US" sz="1200" i="1" dirty="0">
                  <a:solidFill>
                    <a:srgbClr val="000000"/>
                  </a:solidFill>
                </a:rPr>
                <a:t> </a:t>
              </a:r>
              <a:r>
                <a:rPr lang="en-US" i="1" dirty="0">
                  <a:solidFill>
                    <a:srgbClr val="000000"/>
                  </a:solidFill>
                </a:rPr>
                <a:t>and mass merchandisers primarily in </a:t>
              </a:r>
              <a:r>
                <a:rPr lang="en-US" i="1" dirty="0" smtClean="0">
                  <a:solidFill>
                    <a:srgbClr val="000000"/>
                  </a:solidFill>
                </a:rPr>
                <a:t>N.A.</a:t>
              </a:r>
              <a:endParaRPr lang="en-US" sz="1200" i="1" dirty="0">
                <a:solidFill>
                  <a:srgbClr val="000000"/>
                </a:solidFill>
              </a:endParaRPr>
            </a:p>
          </p:txBody>
        </p:sp>
        <p:sp>
          <p:nvSpPr>
            <p:cNvPr id="1043" name="Line 5"/>
            <p:cNvSpPr>
              <a:spLocks noChangeShapeType="1"/>
            </p:cNvSpPr>
            <p:nvPr/>
          </p:nvSpPr>
          <p:spPr bwMode="gray">
            <a:xfrm>
              <a:off x="5055325" y="1330095"/>
              <a:ext cx="3690055" cy="0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" name="Rectangle 6"/>
            <p:cNvSpPr>
              <a:spLocks noChangeArrowheads="1"/>
            </p:cNvSpPr>
            <p:nvPr/>
          </p:nvSpPr>
          <p:spPr bwMode="gray">
            <a:xfrm>
              <a:off x="6040295" y="1238227"/>
              <a:ext cx="1718657" cy="175433"/>
            </a:xfrm>
            <a:prstGeom prst="rect">
              <a:avLst/>
            </a:prstGeom>
            <a:solidFill>
              <a:schemeClr val="bg1"/>
            </a:solidFill>
            <a:ln w="12700" cap="rnd" algn="ctr">
              <a:noFill/>
              <a:miter lim="800000"/>
              <a:headEnd/>
              <a:tailEnd/>
            </a:ln>
          </p:spPr>
          <p:txBody>
            <a:bodyPr wrap="none" lIns="72000" tIns="0" rIns="72000" bIns="0" anchor="b" anchorCtr="1">
              <a:spAutoFit/>
            </a:bodyPr>
            <a:lstStyle/>
            <a:p>
              <a:pPr algn="ctr">
                <a:lnSpc>
                  <a:spcPct val="95000"/>
                </a:lnSpc>
              </a:pPr>
              <a:r>
                <a:rPr lang="en-US" sz="1200" b="1" dirty="0" err="1" smtClean="0"/>
                <a:t>Proxima’s</a:t>
              </a:r>
              <a:r>
                <a:rPr lang="en-US" sz="1200" b="1" dirty="0" smtClean="0"/>
                <a:t> </a:t>
              </a:r>
              <a:r>
                <a:rPr lang="en-US" sz="1200" b="1" dirty="0"/>
                <a:t>Customers</a:t>
              </a: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5003352" y="4032102"/>
            <a:ext cx="3840202" cy="2362194"/>
            <a:chOff x="5003352" y="4032102"/>
            <a:chExt cx="3840202" cy="2362194"/>
          </a:xfrm>
        </p:grpSpPr>
        <p:sp>
          <p:nvSpPr>
            <p:cNvPr id="19" name="Line 5"/>
            <p:cNvSpPr>
              <a:spLocks noChangeShapeType="1"/>
            </p:cNvSpPr>
            <p:nvPr/>
          </p:nvSpPr>
          <p:spPr bwMode="gray">
            <a:xfrm>
              <a:off x="5003352" y="4123153"/>
              <a:ext cx="3650131" cy="0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" name="Rectangle 6"/>
            <p:cNvSpPr>
              <a:spLocks noChangeArrowheads="1"/>
            </p:cNvSpPr>
            <p:nvPr/>
          </p:nvSpPr>
          <p:spPr bwMode="gray">
            <a:xfrm>
              <a:off x="6018783" y="4032102"/>
              <a:ext cx="1619272" cy="175433"/>
            </a:xfrm>
            <a:prstGeom prst="rect">
              <a:avLst/>
            </a:prstGeom>
            <a:solidFill>
              <a:schemeClr val="bg1"/>
            </a:solidFill>
            <a:ln w="12700" cap="rnd" algn="ctr">
              <a:noFill/>
              <a:miter lim="800000"/>
              <a:headEnd/>
              <a:tailEnd/>
            </a:ln>
          </p:spPr>
          <p:txBody>
            <a:bodyPr wrap="none" lIns="72000" tIns="0" rIns="72000" bIns="0" anchor="b" anchorCtr="1">
              <a:spAutoFit/>
            </a:bodyPr>
            <a:lstStyle/>
            <a:p>
              <a:pPr algn="ctr">
                <a:lnSpc>
                  <a:spcPct val="95000"/>
                </a:lnSpc>
              </a:pPr>
              <a:r>
                <a:rPr lang="en-US" sz="1200" b="1" dirty="0" err="1" smtClean="0"/>
                <a:t>Proxima’s</a:t>
              </a:r>
              <a:r>
                <a:rPr lang="en-US" sz="1200" b="1" dirty="0" smtClean="0"/>
                <a:t> Suppliers</a:t>
              </a:r>
              <a:endParaRPr lang="en-US" sz="1200" b="1" dirty="0"/>
            </a:p>
          </p:txBody>
        </p:sp>
        <p:pic>
          <p:nvPicPr>
            <p:cNvPr id="21" name="Picture 1" descr="World Map.png"/>
            <p:cNvPicPr>
              <a:picLocks noChangeAspect="1"/>
            </p:cNvPicPr>
            <p:nvPr/>
          </p:nvPicPr>
          <p:blipFill>
            <a:blip r:embed="rId9" cstate="print"/>
            <a:srcRect l="7608" t="30969" r="68407" b="42680"/>
            <a:stretch>
              <a:fillRect/>
            </a:stretch>
          </p:blipFill>
          <p:spPr bwMode="auto">
            <a:xfrm>
              <a:off x="6766931" y="4884015"/>
              <a:ext cx="1847490" cy="12356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Picture 2" descr="World Map.png"/>
            <p:cNvPicPr>
              <a:picLocks noChangeAspect="1"/>
            </p:cNvPicPr>
            <p:nvPr/>
          </p:nvPicPr>
          <p:blipFill>
            <a:blip r:embed="rId9" cstate="print"/>
            <a:srcRect l="66235" t="32434" r="11217" b="41434"/>
            <a:stretch>
              <a:fillRect/>
            </a:stretch>
          </p:blipFill>
          <p:spPr bwMode="auto">
            <a:xfrm>
              <a:off x="5062668" y="4884015"/>
              <a:ext cx="1736091" cy="12256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" name="TextBox 39"/>
            <p:cNvSpPr txBox="1">
              <a:spLocks noChangeArrowheads="1"/>
            </p:cNvSpPr>
            <p:nvPr/>
          </p:nvSpPr>
          <p:spPr bwMode="auto">
            <a:xfrm>
              <a:off x="5062668" y="4403471"/>
              <a:ext cx="1597204" cy="2356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i="1" dirty="0">
                  <a:solidFill>
                    <a:srgbClr val="000000"/>
                  </a:solidFill>
                </a:rPr>
                <a:t>Primary Supply Market</a:t>
              </a:r>
            </a:p>
          </p:txBody>
        </p:sp>
        <p:sp>
          <p:nvSpPr>
            <p:cNvPr id="24" name="Arc 23"/>
            <p:cNvSpPr/>
            <p:nvPr/>
          </p:nvSpPr>
          <p:spPr>
            <a:xfrm rot="2150415" flipV="1">
              <a:off x="5919139" y="4600837"/>
              <a:ext cx="1342577" cy="1304334"/>
            </a:xfrm>
            <a:prstGeom prst="arc">
              <a:avLst>
                <a:gd name="adj1" fmla="val 16200000"/>
                <a:gd name="adj2" fmla="val 21437306"/>
              </a:avLst>
            </a:prstGeom>
            <a:ln w="19050">
              <a:solidFill>
                <a:schemeClr val="accent1"/>
              </a:solidFill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5" name="TextBox 39"/>
            <p:cNvSpPr txBox="1">
              <a:spLocks noChangeArrowheads="1"/>
            </p:cNvSpPr>
            <p:nvPr/>
          </p:nvSpPr>
          <p:spPr bwMode="auto">
            <a:xfrm>
              <a:off x="6815950" y="4403471"/>
              <a:ext cx="2027604" cy="2616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i="1" dirty="0">
                  <a:solidFill>
                    <a:srgbClr val="000000"/>
                  </a:solidFill>
                </a:rPr>
                <a:t>Primary Consumer Market</a:t>
              </a:r>
            </a:p>
          </p:txBody>
        </p:sp>
        <p:sp>
          <p:nvSpPr>
            <p:cNvPr id="26" name="TextBox 39"/>
            <p:cNvSpPr txBox="1">
              <a:spLocks noChangeArrowheads="1"/>
            </p:cNvSpPr>
            <p:nvPr/>
          </p:nvSpPr>
          <p:spPr bwMode="auto">
            <a:xfrm>
              <a:off x="6126024" y="5905171"/>
              <a:ext cx="1168968" cy="4805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n-US" i="1" dirty="0">
                  <a:solidFill>
                    <a:srgbClr val="000000"/>
                  </a:solidFill>
                </a:rPr>
                <a:t>~65% of inbound supply</a:t>
              </a:r>
            </a:p>
          </p:txBody>
        </p:sp>
        <p:sp>
          <p:nvSpPr>
            <p:cNvPr id="27" name="TextBox 47"/>
            <p:cNvSpPr txBox="1">
              <a:spLocks noChangeArrowheads="1"/>
            </p:cNvSpPr>
            <p:nvPr/>
          </p:nvSpPr>
          <p:spPr bwMode="auto">
            <a:xfrm>
              <a:off x="5340443" y="5227260"/>
              <a:ext cx="763880" cy="2356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b="1"/>
                <a:t>China</a:t>
              </a:r>
            </a:p>
          </p:txBody>
        </p:sp>
        <p:sp>
          <p:nvSpPr>
            <p:cNvPr id="28" name="TextBox 48"/>
            <p:cNvSpPr txBox="1">
              <a:spLocks noChangeArrowheads="1"/>
            </p:cNvSpPr>
            <p:nvPr/>
          </p:nvSpPr>
          <p:spPr bwMode="auto">
            <a:xfrm>
              <a:off x="7215421" y="5144309"/>
              <a:ext cx="763880" cy="3881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b="1"/>
                <a:t>North America</a:t>
              </a:r>
            </a:p>
          </p:txBody>
        </p:sp>
        <p:sp>
          <p:nvSpPr>
            <p:cNvPr id="29" name="Rectangle 28"/>
            <p:cNvSpPr/>
            <p:nvPr/>
          </p:nvSpPr>
          <p:spPr bwMode="auto">
            <a:xfrm>
              <a:off x="5062668" y="4884015"/>
              <a:ext cx="3541625" cy="1510281"/>
            </a:xfrm>
            <a:prstGeom prst="rect">
              <a:avLst/>
            </a:prstGeom>
            <a:noFill/>
            <a:ln w="12700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73152" tIns="73152" rIns="73152" bIns="73152"/>
            <a:lstStyle/>
            <a:p>
              <a:pPr eaLnBrk="0" hangingPunct="0">
                <a:lnSpc>
                  <a:spcPct val="106000"/>
                </a:lnSpc>
                <a:spcBef>
                  <a:spcPct val="50000"/>
                </a:spcBef>
                <a:buSzPct val="100000"/>
                <a:buFont typeface="Wingdings 2" pitchFamily="18" charset="2"/>
                <a:buNone/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</p:grpSp>
      <p:sp>
        <p:nvSpPr>
          <p:cNvPr id="32" name="Line 5"/>
          <p:cNvSpPr>
            <a:spLocks noChangeShapeType="1"/>
          </p:cNvSpPr>
          <p:nvPr/>
        </p:nvSpPr>
        <p:spPr bwMode="gray">
          <a:xfrm>
            <a:off x="392113" y="812248"/>
            <a:ext cx="8302625" cy="0"/>
          </a:xfrm>
          <a:prstGeom prst="line">
            <a:avLst/>
          </a:prstGeom>
          <a:noFill/>
          <a:ln w="19050" cap="rnd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3" name="Rectangle 6"/>
          <p:cNvSpPr>
            <a:spLocks noChangeArrowheads="1"/>
          </p:cNvSpPr>
          <p:nvPr/>
        </p:nvSpPr>
        <p:spPr bwMode="gray">
          <a:xfrm>
            <a:off x="3994086" y="701240"/>
            <a:ext cx="1098681" cy="204671"/>
          </a:xfrm>
          <a:prstGeom prst="rect">
            <a:avLst/>
          </a:prstGeom>
          <a:solidFill>
            <a:schemeClr val="bg1"/>
          </a:solidFill>
          <a:ln w="12700" cap="rnd" algn="ctr">
            <a:noFill/>
            <a:miter lim="800000"/>
            <a:headEnd/>
            <a:tailEnd/>
          </a:ln>
        </p:spPr>
        <p:txBody>
          <a:bodyPr wrap="none" lIns="72000" tIns="0" rIns="72000" bIns="0" anchor="b" anchorCtr="1">
            <a:spAutoFit/>
          </a:bodyPr>
          <a:lstStyle/>
          <a:p>
            <a:pPr algn="ctr">
              <a:lnSpc>
                <a:spcPct val="95000"/>
              </a:lnSpc>
            </a:pPr>
            <a:r>
              <a:rPr lang="en-US" sz="1400" b="1" dirty="0" smtClean="0"/>
              <a:t>SITUATION</a:t>
            </a:r>
            <a:endParaRPr lang="en-US" sz="1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Base" hidden="1"/>
          <p:cNvGraphicFramePr>
            <a:graphicFrameLocks/>
          </p:cNvGraphicFramePr>
          <p:nvPr/>
        </p:nvGraphicFramePr>
        <p:xfrm>
          <a:off x="1524000" y="1397000"/>
          <a:ext cx="6096000" cy="4064000"/>
        </p:xfrm>
        <a:graphic>
          <a:graphicData uri="http://schemas.openxmlformats.org/presentationml/2006/ole">
            <p:oleObj spid="_x0000_s69638" r:id="rId3" imgW="0" imgH="0" progId="PowerPoint.Show.8">
              <p:embed/>
            </p:oleObj>
          </a:graphicData>
        </a:graphic>
      </p:graphicFrame>
      <p:sp>
        <p:nvSpPr>
          <p:cNvPr id="2063" name="Rectangle 3"/>
          <p:cNvSpPr>
            <a:spLocks noChangeArrowheads="1"/>
          </p:cNvSpPr>
          <p:nvPr/>
        </p:nvSpPr>
        <p:spPr bwMode="auto">
          <a:xfrm>
            <a:off x="1771644" y="4407495"/>
            <a:ext cx="5517422" cy="167738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73038" lvl="1" indent="-171450">
              <a:spcBef>
                <a:spcPts val="1000"/>
              </a:spcBef>
              <a:buFont typeface="Wingdings 2" pitchFamily="18" charset="2"/>
              <a:buChar char="¡"/>
            </a:pPr>
            <a:r>
              <a:rPr lang="en-US" sz="1200" dirty="0"/>
              <a:t>Majority  </a:t>
            </a:r>
            <a:r>
              <a:rPr lang="en-US" sz="1200" dirty="0" smtClean="0"/>
              <a:t>of China </a:t>
            </a:r>
            <a:r>
              <a:rPr lang="en-US" sz="1200" dirty="0"/>
              <a:t>spend is with 2 suppliers </a:t>
            </a:r>
          </a:p>
          <a:p>
            <a:pPr marL="173038" lvl="1" indent="-171450">
              <a:spcBef>
                <a:spcPts val="1000"/>
              </a:spcBef>
              <a:buFont typeface="Wingdings 2" pitchFamily="18" charset="2"/>
              <a:buChar char="¡"/>
            </a:pPr>
            <a:r>
              <a:rPr lang="en-US" sz="1200" dirty="0"/>
              <a:t>D</a:t>
            </a:r>
            <a:r>
              <a:rPr lang="en-US" sz="1200" dirty="0" smtClean="0"/>
              <a:t>ecreasing </a:t>
            </a:r>
            <a:r>
              <a:rPr lang="en-US" sz="1200" dirty="0"/>
              <a:t>confidence that incumbent suppliers will be part of the solution (supplier bankruptcy</a:t>
            </a:r>
            <a:r>
              <a:rPr lang="en-US" sz="1200" dirty="0" smtClean="0"/>
              <a:t>)</a:t>
            </a:r>
          </a:p>
          <a:p>
            <a:pPr marL="173038" lvl="1" indent="-171450">
              <a:spcBef>
                <a:spcPts val="1000"/>
              </a:spcBef>
              <a:buFont typeface="Wingdings 2" pitchFamily="18" charset="2"/>
              <a:buChar char="¡"/>
            </a:pPr>
            <a:r>
              <a:rPr lang="en-US" sz="1200" dirty="0" smtClean="0"/>
              <a:t>China’s growth contributes to ~10% year over year cost inflation in wages and producer prices</a:t>
            </a:r>
          </a:p>
          <a:p>
            <a:pPr marL="173038" lvl="1" indent="-171450">
              <a:spcBef>
                <a:spcPts val="1000"/>
              </a:spcBef>
              <a:buFont typeface="Wingdings 2" pitchFamily="18" charset="2"/>
              <a:buChar char="¡"/>
            </a:pPr>
            <a:r>
              <a:rPr lang="en-US" sz="1200" dirty="0" smtClean="0"/>
              <a:t>Costs are passed through to </a:t>
            </a:r>
            <a:r>
              <a:rPr lang="en-US" sz="1200" dirty="0" err="1" smtClean="0"/>
              <a:t>Proxima</a:t>
            </a:r>
            <a:r>
              <a:rPr lang="en-US" sz="1200" dirty="0" smtClean="0"/>
              <a:t> because suppliers have limited ability to hold back inflation</a:t>
            </a:r>
            <a:endParaRPr lang="en-GB" sz="1200" dirty="0"/>
          </a:p>
        </p:txBody>
      </p:sp>
      <p:grpSp>
        <p:nvGrpSpPr>
          <p:cNvPr id="14" name="Group 13"/>
          <p:cNvGrpSpPr/>
          <p:nvPr/>
        </p:nvGrpSpPr>
        <p:grpSpPr>
          <a:xfrm>
            <a:off x="1972519" y="1123406"/>
            <a:ext cx="5235529" cy="2951571"/>
            <a:chOff x="1972519" y="1123406"/>
            <a:chExt cx="5235529" cy="2951571"/>
          </a:xfrm>
        </p:grpSpPr>
        <p:graphicFrame>
          <p:nvGraphicFramePr>
            <p:cNvPr id="2051" name="Object 29"/>
            <p:cNvGraphicFramePr>
              <a:graphicFrameLocks noChangeAspect="1"/>
            </p:cNvGraphicFramePr>
            <p:nvPr/>
          </p:nvGraphicFramePr>
          <p:xfrm>
            <a:off x="2053005" y="1570735"/>
            <a:ext cx="4422816" cy="2504242"/>
          </p:xfrm>
          <a:graphic>
            <a:graphicData uri="http://schemas.openxmlformats.org/presentationml/2006/ole">
              <p:oleObj spid="_x0000_s69639" name="Chart" r:id="rId4" imgW="6448410" imgH="3591015" progId="MSGraph.Chart.8">
                <p:embed followColorScheme="full"/>
              </p:oleObj>
            </a:graphicData>
          </a:graphic>
        </p:graphicFrame>
        <p:cxnSp>
          <p:nvCxnSpPr>
            <p:cNvPr id="2059" name="Straight Arrow Connector 35"/>
            <p:cNvCxnSpPr>
              <a:cxnSpLocks noChangeShapeType="1"/>
            </p:cNvCxnSpPr>
            <p:nvPr/>
          </p:nvCxnSpPr>
          <p:spPr bwMode="auto">
            <a:xfrm rot="5400000">
              <a:off x="5044289" y="2517331"/>
              <a:ext cx="1208188" cy="1962"/>
            </a:xfrm>
            <a:prstGeom prst="straightConnector1">
              <a:avLst/>
            </a:prstGeom>
            <a:noFill/>
            <a:ln w="19050" algn="ctr">
              <a:solidFill>
                <a:schemeClr val="accent1"/>
              </a:solidFill>
              <a:round/>
              <a:headEnd type="triangle" w="lg" len="med"/>
              <a:tailEnd type="triangle" w="lg" len="med"/>
            </a:ln>
          </p:spPr>
        </p:cxnSp>
        <p:sp>
          <p:nvSpPr>
            <p:cNvPr id="2060" name="TextBox 39"/>
            <p:cNvSpPr txBox="1">
              <a:spLocks noChangeArrowheads="1"/>
            </p:cNvSpPr>
            <p:nvPr/>
          </p:nvSpPr>
          <p:spPr bwMode="auto">
            <a:xfrm>
              <a:off x="5700404" y="1924205"/>
              <a:ext cx="1507644" cy="9679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i="1" dirty="0">
                  <a:solidFill>
                    <a:srgbClr val="000000"/>
                  </a:solidFill>
                </a:rPr>
                <a:t>Estimated cost increase from 2008 baseline:  ~50%</a:t>
              </a:r>
            </a:p>
          </p:txBody>
        </p:sp>
        <p:sp>
          <p:nvSpPr>
            <p:cNvPr id="2067" name="TextBox 39"/>
            <p:cNvSpPr txBox="1">
              <a:spLocks noChangeArrowheads="1"/>
            </p:cNvSpPr>
            <p:nvPr/>
          </p:nvSpPr>
          <p:spPr bwMode="auto">
            <a:xfrm>
              <a:off x="2806827" y="1123406"/>
              <a:ext cx="3015288" cy="3290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i="1" dirty="0">
                  <a:solidFill>
                    <a:srgbClr val="000000"/>
                  </a:solidFill>
                </a:rPr>
                <a:t>China Cost - 4 year projection</a:t>
              </a:r>
            </a:p>
          </p:txBody>
        </p:sp>
        <p:sp>
          <p:nvSpPr>
            <p:cNvPr id="2068" name="Line 22"/>
            <p:cNvSpPr>
              <a:spLocks noChangeShapeType="1"/>
            </p:cNvSpPr>
            <p:nvPr/>
          </p:nvSpPr>
          <p:spPr bwMode="auto">
            <a:xfrm flipH="1" flipV="1">
              <a:off x="2702784" y="1630645"/>
              <a:ext cx="0" cy="195506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69" name="Line 22"/>
            <p:cNvSpPr>
              <a:spLocks noChangeShapeType="1"/>
            </p:cNvSpPr>
            <p:nvPr/>
          </p:nvSpPr>
          <p:spPr bwMode="auto">
            <a:xfrm rot="5400000" flipH="1" flipV="1">
              <a:off x="4227115" y="2057623"/>
              <a:ext cx="0" cy="30761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70" name="SHP_AXISX1"/>
            <p:cNvSpPr txBox="1">
              <a:spLocks noChangeArrowheads="1"/>
            </p:cNvSpPr>
            <p:nvPr/>
          </p:nvSpPr>
          <p:spPr bwMode="gray">
            <a:xfrm>
              <a:off x="1972519" y="1293152"/>
              <a:ext cx="514326" cy="2136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rgbClr val="4D5C7A"/>
              </a:prstShdw>
            </a:effectLst>
          </p:spPr>
          <p:txBody>
            <a:bodyPr lIns="0" tIns="0" rIns="0" bIns="0" anchor="ctr">
              <a:spAutoFit/>
            </a:bodyPr>
            <a:lstStyle/>
            <a:p>
              <a:pPr algn="r">
                <a:tabLst>
                  <a:tab pos="1428750" algn="l"/>
                </a:tabLst>
              </a:pPr>
              <a:r>
                <a:rPr lang="en-US" b="1">
                  <a:solidFill>
                    <a:srgbClr val="000000"/>
                  </a:solidFill>
                </a:rPr>
                <a:t>$MM</a:t>
              </a:r>
            </a:p>
          </p:txBody>
        </p:sp>
      </p:grpSp>
      <p:sp>
        <p:nvSpPr>
          <p:cNvPr id="16" name="Line 5"/>
          <p:cNvSpPr>
            <a:spLocks noChangeShapeType="1"/>
          </p:cNvSpPr>
          <p:nvPr/>
        </p:nvSpPr>
        <p:spPr bwMode="gray">
          <a:xfrm>
            <a:off x="392113" y="812248"/>
            <a:ext cx="8302625" cy="0"/>
          </a:xfrm>
          <a:prstGeom prst="line">
            <a:avLst/>
          </a:prstGeom>
          <a:noFill/>
          <a:ln w="19050" cap="rnd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" name="Rectangle 6"/>
          <p:cNvSpPr>
            <a:spLocks noChangeArrowheads="1"/>
          </p:cNvSpPr>
          <p:nvPr/>
        </p:nvSpPr>
        <p:spPr bwMode="gray">
          <a:xfrm>
            <a:off x="3784896" y="701240"/>
            <a:ext cx="1517064" cy="204671"/>
          </a:xfrm>
          <a:prstGeom prst="rect">
            <a:avLst/>
          </a:prstGeom>
          <a:solidFill>
            <a:schemeClr val="bg1"/>
          </a:solidFill>
          <a:ln w="12700" cap="rnd" algn="ctr">
            <a:noFill/>
            <a:miter lim="800000"/>
            <a:headEnd/>
            <a:tailEnd/>
          </a:ln>
        </p:spPr>
        <p:txBody>
          <a:bodyPr wrap="none" lIns="72000" tIns="0" rIns="72000" bIns="0" anchor="b" anchorCtr="1">
            <a:spAutoFit/>
          </a:bodyPr>
          <a:lstStyle/>
          <a:p>
            <a:pPr algn="ctr">
              <a:lnSpc>
                <a:spcPct val="95000"/>
              </a:lnSpc>
            </a:pPr>
            <a:r>
              <a:rPr lang="en-US" sz="1400" b="1" dirty="0" smtClean="0"/>
              <a:t>COMPLICATION</a:t>
            </a:r>
            <a:endParaRPr lang="en-US" sz="1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Base" hidden="1"/>
          <p:cNvGraphicFramePr>
            <a:graphicFrameLocks/>
          </p:cNvGraphicFramePr>
          <p:nvPr/>
        </p:nvGraphicFramePr>
        <p:xfrm>
          <a:off x="1524000" y="1397000"/>
          <a:ext cx="6096000" cy="4064000"/>
        </p:xfrm>
        <a:graphic>
          <a:graphicData uri="http://schemas.openxmlformats.org/presentationml/2006/ole">
            <p:oleObj spid="_x0000_s3076" r:id="rId3" imgW="0" imgH="0" progId="PowerPoint.Show.8">
              <p:embed/>
            </p:oleObj>
          </a:graphicData>
        </a:graphic>
      </p:graphicFrame>
      <p:grpSp>
        <p:nvGrpSpPr>
          <p:cNvPr id="24" name="Group 23"/>
          <p:cNvGrpSpPr/>
          <p:nvPr/>
        </p:nvGrpSpPr>
        <p:grpSpPr>
          <a:xfrm>
            <a:off x="323850" y="2634564"/>
            <a:ext cx="8532766" cy="3674806"/>
            <a:chOff x="323850" y="2634564"/>
            <a:chExt cx="8532766" cy="3674806"/>
          </a:xfrm>
        </p:grpSpPr>
        <p:sp>
          <p:nvSpPr>
            <p:cNvPr id="3081" name="Line 5"/>
            <p:cNvSpPr>
              <a:spLocks noChangeShapeType="1"/>
            </p:cNvSpPr>
            <p:nvPr/>
          </p:nvSpPr>
          <p:spPr bwMode="gray">
            <a:xfrm>
              <a:off x="392113" y="2745572"/>
              <a:ext cx="8302625" cy="0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82" name="Rectangle 6"/>
            <p:cNvSpPr>
              <a:spLocks noChangeArrowheads="1"/>
            </p:cNvSpPr>
            <p:nvPr/>
          </p:nvSpPr>
          <p:spPr bwMode="gray">
            <a:xfrm>
              <a:off x="3735075" y="2634564"/>
              <a:ext cx="1616707" cy="204671"/>
            </a:xfrm>
            <a:prstGeom prst="rect">
              <a:avLst/>
            </a:prstGeom>
            <a:solidFill>
              <a:schemeClr val="bg1"/>
            </a:solidFill>
            <a:ln w="12700" cap="rnd" algn="ctr">
              <a:noFill/>
              <a:miter lim="800000"/>
              <a:headEnd/>
              <a:tailEnd/>
            </a:ln>
          </p:spPr>
          <p:txBody>
            <a:bodyPr wrap="none" lIns="72000" tIns="0" rIns="72000" bIns="0" anchor="b" anchorCtr="1">
              <a:spAutoFit/>
            </a:bodyPr>
            <a:lstStyle/>
            <a:p>
              <a:pPr algn="ctr">
                <a:lnSpc>
                  <a:spcPct val="95000"/>
                </a:lnSpc>
              </a:pPr>
              <a:r>
                <a:rPr lang="en-US" sz="1400" b="1" dirty="0" smtClean="0"/>
                <a:t>OUR APPROACH</a:t>
              </a:r>
              <a:endParaRPr lang="en-US" sz="1400" b="1" dirty="0"/>
            </a:p>
          </p:txBody>
        </p:sp>
        <p:grpSp>
          <p:nvGrpSpPr>
            <p:cNvPr id="22" name="Group 21"/>
            <p:cNvGrpSpPr/>
            <p:nvPr/>
          </p:nvGrpSpPr>
          <p:grpSpPr>
            <a:xfrm>
              <a:off x="1811430" y="3237920"/>
              <a:ext cx="3100206" cy="3071450"/>
              <a:chOff x="1693863" y="2428013"/>
              <a:chExt cx="3841750" cy="3820387"/>
            </a:xfrm>
          </p:grpSpPr>
          <p:grpSp>
            <p:nvGrpSpPr>
              <p:cNvPr id="3076" name="Group 15"/>
              <p:cNvGrpSpPr>
                <a:grpSpLocks/>
              </p:cNvGrpSpPr>
              <p:nvPr/>
            </p:nvGrpSpPr>
            <p:grpSpPr bwMode="auto">
              <a:xfrm>
                <a:off x="1693863" y="2514600"/>
                <a:ext cx="3841750" cy="3733800"/>
                <a:chOff x="3014" y="742"/>
                <a:chExt cx="2420" cy="3220"/>
              </a:xfrm>
            </p:grpSpPr>
            <p:sp>
              <p:nvSpPr>
                <p:cNvPr id="3090" name="Freeform 16"/>
                <p:cNvSpPr>
                  <a:spLocks/>
                </p:cNvSpPr>
                <p:nvPr/>
              </p:nvSpPr>
              <p:spPr bwMode="gray">
                <a:xfrm>
                  <a:off x="3014" y="3083"/>
                  <a:ext cx="2420" cy="879"/>
                </a:xfrm>
                <a:custGeom>
                  <a:avLst/>
                  <a:gdLst>
                    <a:gd name="T0" fmla="*/ 0 w 2449"/>
                    <a:gd name="T1" fmla="*/ 626 h 889"/>
                    <a:gd name="T2" fmla="*/ 1692 w 2449"/>
                    <a:gd name="T3" fmla="*/ 626 h 889"/>
                    <a:gd name="T4" fmla="*/ 1445 w 2449"/>
                    <a:gd name="T5" fmla="*/ 0 h 889"/>
                    <a:gd name="T6" fmla="*/ 239 w 2449"/>
                    <a:gd name="T7" fmla="*/ 0 h 889"/>
                    <a:gd name="T8" fmla="*/ 0 w 2449"/>
                    <a:gd name="T9" fmla="*/ 626 h 88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449"/>
                    <a:gd name="T16" fmla="*/ 0 h 889"/>
                    <a:gd name="T17" fmla="*/ 2449 w 2449"/>
                    <a:gd name="T18" fmla="*/ 889 h 88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449" h="889">
                      <a:moveTo>
                        <a:pt x="0" y="889"/>
                      </a:moveTo>
                      <a:lnTo>
                        <a:pt x="2449" y="889"/>
                      </a:lnTo>
                      <a:lnTo>
                        <a:pt x="2091" y="0"/>
                      </a:lnTo>
                      <a:lnTo>
                        <a:pt x="345" y="0"/>
                      </a:lnTo>
                      <a:lnTo>
                        <a:pt x="0" y="889"/>
                      </a:lnTo>
                    </a:path>
                  </a:pathLst>
                </a:custGeom>
                <a:solidFill>
                  <a:schemeClr val="folHlink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000"/>
                </a:p>
              </p:txBody>
            </p:sp>
            <p:sp>
              <p:nvSpPr>
                <p:cNvPr id="3091" name="Freeform 17"/>
                <p:cNvSpPr>
                  <a:spLocks/>
                </p:cNvSpPr>
                <p:nvPr/>
              </p:nvSpPr>
              <p:spPr bwMode="gray">
                <a:xfrm>
                  <a:off x="3726" y="1367"/>
                  <a:ext cx="996" cy="704"/>
                </a:xfrm>
                <a:custGeom>
                  <a:avLst/>
                  <a:gdLst>
                    <a:gd name="T0" fmla="*/ 18 w 1008"/>
                    <a:gd name="T1" fmla="*/ 481 h 713"/>
                    <a:gd name="T2" fmla="*/ 695 w 1008"/>
                    <a:gd name="T3" fmla="*/ 481 h 713"/>
                    <a:gd name="T4" fmla="*/ 504 w 1008"/>
                    <a:gd name="T5" fmla="*/ 0 h 713"/>
                    <a:gd name="T6" fmla="*/ 182 w 1008"/>
                    <a:gd name="T7" fmla="*/ 0 h 713"/>
                    <a:gd name="T8" fmla="*/ 0 w 1008"/>
                    <a:gd name="T9" fmla="*/ 475 h 71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08"/>
                    <a:gd name="T16" fmla="*/ 0 h 713"/>
                    <a:gd name="T17" fmla="*/ 1008 w 1008"/>
                    <a:gd name="T18" fmla="*/ 713 h 71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08" h="713">
                      <a:moveTo>
                        <a:pt x="18" y="713"/>
                      </a:moveTo>
                      <a:lnTo>
                        <a:pt x="1008" y="713"/>
                      </a:lnTo>
                      <a:lnTo>
                        <a:pt x="729" y="0"/>
                      </a:lnTo>
                      <a:lnTo>
                        <a:pt x="261" y="0"/>
                      </a:lnTo>
                      <a:lnTo>
                        <a:pt x="0" y="704"/>
                      </a:lnTo>
                    </a:path>
                  </a:pathLst>
                </a:custGeom>
                <a:solidFill>
                  <a:schemeClr val="bg2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000"/>
                </a:p>
              </p:txBody>
            </p:sp>
            <p:sp>
              <p:nvSpPr>
                <p:cNvPr id="3092" name="Freeform 18"/>
                <p:cNvSpPr>
                  <a:spLocks/>
                </p:cNvSpPr>
                <p:nvPr/>
              </p:nvSpPr>
              <p:spPr bwMode="gray">
                <a:xfrm>
                  <a:off x="4024" y="742"/>
                  <a:ext cx="400" cy="518"/>
                </a:xfrm>
                <a:custGeom>
                  <a:avLst/>
                  <a:gdLst>
                    <a:gd name="T0" fmla="*/ 9 w 405"/>
                    <a:gd name="T1" fmla="*/ 367 h 524"/>
                    <a:gd name="T2" fmla="*/ 274 w 405"/>
                    <a:gd name="T3" fmla="*/ 367 h 524"/>
                    <a:gd name="T4" fmla="*/ 142 w 405"/>
                    <a:gd name="T5" fmla="*/ 0 h 524"/>
                    <a:gd name="T6" fmla="*/ 0 w 405"/>
                    <a:gd name="T7" fmla="*/ 361 h 524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05"/>
                    <a:gd name="T13" fmla="*/ 0 h 524"/>
                    <a:gd name="T14" fmla="*/ 405 w 405"/>
                    <a:gd name="T15" fmla="*/ 524 h 524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05" h="524">
                      <a:moveTo>
                        <a:pt x="9" y="524"/>
                      </a:moveTo>
                      <a:lnTo>
                        <a:pt x="405" y="524"/>
                      </a:lnTo>
                      <a:lnTo>
                        <a:pt x="206" y="0"/>
                      </a:lnTo>
                      <a:lnTo>
                        <a:pt x="0" y="515"/>
                      </a:lnTo>
                    </a:path>
                  </a:pathLst>
                </a:custGeom>
                <a:solidFill>
                  <a:schemeClr val="hlink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000"/>
                </a:p>
              </p:txBody>
            </p:sp>
            <p:sp>
              <p:nvSpPr>
                <p:cNvPr id="3093" name="Freeform 19"/>
                <p:cNvSpPr>
                  <a:spLocks/>
                </p:cNvSpPr>
                <p:nvPr/>
              </p:nvSpPr>
              <p:spPr bwMode="gray">
                <a:xfrm>
                  <a:off x="3396" y="2176"/>
                  <a:ext cx="1656" cy="796"/>
                </a:xfrm>
                <a:custGeom>
                  <a:avLst/>
                  <a:gdLst>
                    <a:gd name="T0" fmla="*/ 0 w 1676"/>
                    <a:gd name="T1" fmla="*/ 568 h 805"/>
                    <a:gd name="T2" fmla="*/ 1155 w 1676"/>
                    <a:gd name="T3" fmla="*/ 568 h 805"/>
                    <a:gd name="T4" fmla="*/ 939 w 1676"/>
                    <a:gd name="T5" fmla="*/ 0 h 805"/>
                    <a:gd name="T6" fmla="*/ 205 w 1676"/>
                    <a:gd name="T7" fmla="*/ 0 h 805"/>
                    <a:gd name="T8" fmla="*/ 0 w 1676"/>
                    <a:gd name="T9" fmla="*/ 568 h 80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676"/>
                    <a:gd name="T16" fmla="*/ 0 h 805"/>
                    <a:gd name="T17" fmla="*/ 1676 w 1676"/>
                    <a:gd name="T18" fmla="*/ 805 h 80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676" h="805">
                      <a:moveTo>
                        <a:pt x="0" y="805"/>
                      </a:moveTo>
                      <a:lnTo>
                        <a:pt x="1676" y="805"/>
                      </a:lnTo>
                      <a:lnTo>
                        <a:pt x="1361" y="0"/>
                      </a:lnTo>
                      <a:lnTo>
                        <a:pt x="299" y="0"/>
                      </a:lnTo>
                      <a:lnTo>
                        <a:pt x="0" y="805"/>
                      </a:lnTo>
                    </a:path>
                  </a:pathLst>
                </a:custGeom>
                <a:solidFill>
                  <a:schemeClr val="accent2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sz="1000"/>
                </a:p>
              </p:txBody>
            </p:sp>
          </p:grpSp>
          <p:sp>
            <p:nvSpPr>
              <p:cNvPr id="3077" name="Text Box 20"/>
              <p:cNvSpPr txBox="1">
                <a:spLocks noChangeArrowheads="1"/>
              </p:cNvSpPr>
              <p:nvPr/>
            </p:nvSpPr>
            <p:spPr bwMode="gray">
              <a:xfrm>
                <a:off x="2796084" y="5613400"/>
                <a:ext cx="1586506" cy="308528"/>
              </a:xfrm>
              <a:prstGeom prst="rect">
                <a:avLst/>
              </a:prstGeom>
              <a:noFill/>
              <a:ln w="12700" algn="ctr">
                <a:noFill/>
                <a:miter lim="800000"/>
                <a:headEnd/>
                <a:tailEnd/>
              </a:ln>
            </p:spPr>
            <p:txBody>
              <a:bodyPr wrap="none" lIns="72000" tIns="72000" rIns="72000" bIns="72000" anchorCtr="1">
                <a:spAutoFit/>
              </a:bodyPr>
              <a:lstStyle/>
              <a:p>
                <a:pPr algn="ctr" eaLnBrk="0" hangingPunct="0">
                  <a:lnSpc>
                    <a:spcPct val="106000"/>
                  </a:lnSpc>
                </a:pPr>
                <a:r>
                  <a:rPr lang="en-US" sz="1000" b="1">
                    <a:solidFill>
                      <a:schemeClr val="bg1"/>
                    </a:solidFill>
                  </a:rPr>
                  <a:t>Trade Export Screening</a:t>
                </a:r>
              </a:p>
            </p:txBody>
          </p:sp>
          <p:sp>
            <p:nvSpPr>
              <p:cNvPr id="3078" name="Text Box 21"/>
              <p:cNvSpPr txBox="1">
                <a:spLocks noChangeArrowheads="1"/>
              </p:cNvSpPr>
              <p:nvPr/>
            </p:nvSpPr>
            <p:spPr bwMode="gray">
              <a:xfrm>
                <a:off x="3120096" y="4206875"/>
                <a:ext cx="1060720" cy="634771"/>
              </a:xfrm>
              <a:prstGeom prst="rect">
                <a:avLst/>
              </a:prstGeom>
              <a:noFill/>
              <a:ln w="12700" algn="ctr">
                <a:noFill/>
                <a:miter lim="800000"/>
                <a:headEnd/>
                <a:tailEnd/>
              </a:ln>
            </p:spPr>
            <p:txBody>
              <a:bodyPr wrap="none" lIns="72000" tIns="72000" rIns="72000" bIns="72000" anchorCtr="1">
                <a:spAutoFit/>
              </a:bodyPr>
              <a:lstStyle/>
              <a:p>
                <a:pPr algn="ctr" eaLnBrk="0" hangingPunct="0">
                  <a:lnSpc>
                    <a:spcPct val="106000"/>
                  </a:lnSpc>
                </a:pPr>
                <a:r>
                  <a:rPr lang="en-US" sz="1000" b="1"/>
                  <a:t>Country</a:t>
                </a:r>
              </a:p>
              <a:p>
                <a:pPr algn="ctr" eaLnBrk="0" hangingPunct="0">
                  <a:lnSpc>
                    <a:spcPct val="106000"/>
                  </a:lnSpc>
                </a:pPr>
                <a:r>
                  <a:rPr lang="en-US" sz="1000" b="1"/>
                  <a:t>Attractiveness </a:t>
                </a:r>
              </a:p>
              <a:p>
                <a:pPr algn="ctr" eaLnBrk="0" hangingPunct="0">
                  <a:lnSpc>
                    <a:spcPct val="106000"/>
                  </a:lnSpc>
                </a:pPr>
                <a:r>
                  <a:rPr lang="en-US" sz="1000" b="1"/>
                  <a:t>Assessment</a:t>
                </a:r>
              </a:p>
            </p:txBody>
          </p:sp>
          <p:sp>
            <p:nvSpPr>
              <p:cNvPr id="3079" name="Text Box 22"/>
              <p:cNvSpPr txBox="1">
                <a:spLocks noChangeArrowheads="1"/>
              </p:cNvSpPr>
              <p:nvPr/>
            </p:nvSpPr>
            <p:spPr bwMode="gray">
              <a:xfrm>
                <a:off x="3238873" y="3382963"/>
                <a:ext cx="791416" cy="471649"/>
              </a:xfrm>
              <a:prstGeom prst="rect">
                <a:avLst/>
              </a:prstGeom>
              <a:noFill/>
              <a:ln w="12700" algn="ctr">
                <a:noFill/>
                <a:miter lim="800000"/>
                <a:headEnd/>
                <a:tailEnd/>
              </a:ln>
            </p:spPr>
            <p:txBody>
              <a:bodyPr wrap="none" lIns="72000" tIns="72000" rIns="72000" bIns="72000" anchorCtr="1">
                <a:spAutoFit/>
              </a:bodyPr>
              <a:lstStyle/>
              <a:p>
                <a:pPr algn="ctr" eaLnBrk="0" hangingPunct="0">
                  <a:lnSpc>
                    <a:spcPct val="106000"/>
                  </a:lnSpc>
                </a:pPr>
                <a:r>
                  <a:rPr lang="en-US" sz="1000" b="1">
                    <a:solidFill>
                      <a:schemeClr val="bg1"/>
                    </a:solidFill>
                  </a:rPr>
                  <a:t>Cost </a:t>
                </a:r>
              </a:p>
              <a:p>
                <a:pPr algn="ctr" eaLnBrk="0" hangingPunct="0">
                  <a:lnSpc>
                    <a:spcPct val="106000"/>
                  </a:lnSpc>
                </a:pPr>
                <a:r>
                  <a:rPr lang="en-US" sz="1000" b="1">
                    <a:solidFill>
                      <a:schemeClr val="bg1"/>
                    </a:solidFill>
                  </a:rPr>
                  <a:t>Evaluation</a:t>
                </a:r>
              </a:p>
            </p:txBody>
          </p:sp>
          <p:sp>
            <p:nvSpPr>
              <p:cNvPr id="3080" name="Text Box 23"/>
              <p:cNvSpPr txBox="1">
                <a:spLocks noChangeArrowheads="1"/>
              </p:cNvSpPr>
              <p:nvPr/>
            </p:nvSpPr>
            <p:spPr bwMode="gray">
              <a:xfrm>
                <a:off x="2519907" y="2428013"/>
                <a:ext cx="1020127" cy="406375"/>
              </a:xfrm>
              <a:prstGeom prst="rect">
                <a:avLst/>
              </a:prstGeom>
              <a:noFill/>
              <a:ln w="12700" algn="ctr">
                <a:noFill/>
                <a:miter lim="800000"/>
                <a:headEnd/>
                <a:tailEnd/>
              </a:ln>
            </p:spPr>
            <p:txBody>
              <a:bodyPr wrap="square" lIns="72000" tIns="72000" rIns="72000" bIns="72000" anchorCtr="1">
                <a:spAutoFit/>
              </a:bodyPr>
              <a:lstStyle/>
              <a:p>
                <a:pPr algn="ctr" eaLnBrk="0" hangingPunct="0">
                  <a:lnSpc>
                    <a:spcPct val="106000"/>
                  </a:lnSpc>
                </a:pPr>
                <a:r>
                  <a:rPr lang="en-US" sz="800" b="1" dirty="0"/>
                  <a:t>Alternative </a:t>
                </a:r>
              </a:p>
              <a:p>
                <a:pPr algn="ctr" eaLnBrk="0" hangingPunct="0">
                  <a:lnSpc>
                    <a:spcPct val="106000"/>
                  </a:lnSpc>
                </a:pPr>
                <a:r>
                  <a:rPr lang="en-US" sz="800" b="1" dirty="0" smtClean="0"/>
                  <a:t>Supply Markets</a:t>
                </a:r>
                <a:endParaRPr lang="en-US" sz="800" b="1" dirty="0"/>
              </a:p>
            </p:txBody>
          </p:sp>
          <p:cxnSp>
            <p:nvCxnSpPr>
              <p:cNvPr id="3083" name="Straight Connector 58"/>
              <p:cNvCxnSpPr>
                <a:cxnSpLocks noChangeShapeType="1"/>
              </p:cNvCxnSpPr>
              <p:nvPr/>
            </p:nvCxnSpPr>
            <p:spPr bwMode="auto">
              <a:xfrm>
                <a:off x="3179763" y="2776538"/>
                <a:ext cx="423862" cy="141287"/>
              </a:xfrm>
              <a:prstGeom prst="line">
                <a:avLst/>
              </a:prstGeom>
              <a:noFill/>
              <a:ln w="19050" algn="ctr">
                <a:solidFill>
                  <a:schemeClr val="accent1"/>
                </a:solidFill>
                <a:round/>
                <a:headEnd/>
                <a:tailEnd type="triangle" w="med" len="med"/>
              </a:ln>
            </p:spPr>
          </p:cxnSp>
        </p:grpSp>
        <p:sp>
          <p:nvSpPr>
            <p:cNvPr id="3084" name="Rectangle 3"/>
            <p:cNvSpPr>
              <a:spLocks noChangeArrowheads="1"/>
            </p:cNvSpPr>
            <p:nvPr/>
          </p:nvSpPr>
          <p:spPr bwMode="auto">
            <a:xfrm>
              <a:off x="5241421" y="3336345"/>
              <a:ext cx="3615195" cy="281615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pPr marL="173038" lvl="1" indent="-171450">
                <a:spcBef>
                  <a:spcPts val="3000"/>
                </a:spcBef>
                <a:buFont typeface="Wingdings 2" pitchFamily="18" charset="2"/>
                <a:buChar char="¡"/>
              </a:pPr>
              <a:r>
                <a:rPr lang="en-US" sz="1200" dirty="0"/>
                <a:t>Alternative supply markets were selected based on attractiveness, cost advantage and strategic </a:t>
              </a:r>
              <a:r>
                <a:rPr lang="en-US" sz="1200" dirty="0" smtClean="0"/>
                <a:t>fit</a:t>
              </a:r>
            </a:p>
            <a:p>
              <a:pPr marL="173038" lvl="1" indent="-171450">
                <a:spcBef>
                  <a:spcPts val="3000"/>
                </a:spcBef>
                <a:buFont typeface="Wingdings 2" pitchFamily="18" charset="2"/>
                <a:buChar char="¡"/>
              </a:pPr>
              <a:r>
                <a:rPr lang="en-US" sz="1200" dirty="0" smtClean="0"/>
                <a:t>Total </a:t>
              </a:r>
              <a:r>
                <a:rPr lang="en-US" sz="1200" dirty="0"/>
                <a:t>Landed Cost </a:t>
              </a:r>
              <a:r>
                <a:rPr lang="en-US" sz="1200" dirty="0" smtClean="0"/>
                <a:t>model was </a:t>
              </a:r>
              <a:r>
                <a:rPr lang="en-US" sz="1200" dirty="0"/>
                <a:t>built to analyze alternate sources of supply</a:t>
              </a:r>
            </a:p>
            <a:p>
              <a:pPr marL="173038" lvl="1" indent="-171450">
                <a:spcBef>
                  <a:spcPts val="3000"/>
                </a:spcBef>
                <a:buFont typeface="Wingdings 2" pitchFamily="18" charset="2"/>
                <a:buChar char="¡"/>
              </a:pPr>
              <a:r>
                <a:rPr lang="en-US" sz="1200" dirty="0"/>
                <a:t>A </a:t>
              </a:r>
              <a:r>
                <a:rPr lang="en-US" sz="1200" dirty="0" smtClean="0"/>
                <a:t> Country Segmentation model was </a:t>
              </a:r>
              <a:r>
                <a:rPr lang="en-US" sz="1200" dirty="0"/>
                <a:t>built  to rank </a:t>
              </a:r>
              <a:r>
                <a:rPr lang="en-US" sz="1200" dirty="0" smtClean="0"/>
                <a:t>countries’ </a:t>
              </a:r>
              <a:r>
                <a:rPr lang="en-US" sz="1200" dirty="0"/>
                <a:t>attractiveness </a:t>
              </a:r>
            </a:p>
            <a:p>
              <a:pPr marL="173038" lvl="1" indent="-171450">
                <a:spcBef>
                  <a:spcPts val="3000"/>
                </a:spcBef>
                <a:buFont typeface="Wingdings 2" pitchFamily="18" charset="2"/>
                <a:buChar char="¡"/>
              </a:pPr>
              <a:r>
                <a:rPr lang="en-US" sz="1200" dirty="0"/>
                <a:t>Global assessment of industry presence was conducted through trade export analysis for plumbing related industries</a:t>
              </a:r>
            </a:p>
          </p:txBody>
        </p:sp>
        <p:sp>
          <p:nvSpPr>
            <p:cNvPr id="3085" name="TextBox 38"/>
            <p:cNvSpPr txBox="1">
              <a:spLocks noChangeArrowheads="1"/>
            </p:cNvSpPr>
            <p:nvPr/>
          </p:nvSpPr>
          <p:spPr bwMode="auto">
            <a:xfrm>
              <a:off x="490538" y="5794787"/>
              <a:ext cx="106680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200" i="1"/>
                <a:t>Globally</a:t>
              </a:r>
            </a:p>
          </p:txBody>
        </p:sp>
        <p:sp>
          <p:nvSpPr>
            <p:cNvPr id="3086" name="TextBox 38"/>
            <p:cNvSpPr txBox="1">
              <a:spLocks noChangeArrowheads="1"/>
            </p:cNvSpPr>
            <p:nvPr/>
          </p:nvSpPr>
          <p:spPr bwMode="auto">
            <a:xfrm>
              <a:off x="404813" y="4862924"/>
              <a:ext cx="123825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200" i="1"/>
                <a:t>20 countries</a:t>
              </a:r>
            </a:p>
          </p:txBody>
        </p:sp>
        <p:sp>
          <p:nvSpPr>
            <p:cNvPr id="3087" name="TextBox 38"/>
            <p:cNvSpPr txBox="1">
              <a:spLocks noChangeArrowheads="1"/>
            </p:cNvSpPr>
            <p:nvPr/>
          </p:nvSpPr>
          <p:spPr bwMode="auto">
            <a:xfrm>
              <a:off x="355600" y="4033978"/>
              <a:ext cx="1336675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200" i="1"/>
                <a:t>13 countries</a:t>
              </a:r>
            </a:p>
          </p:txBody>
        </p:sp>
        <p:sp>
          <p:nvSpPr>
            <p:cNvPr id="3088" name="TextBox 38"/>
            <p:cNvSpPr txBox="1">
              <a:spLocks noChangeArrowheads="1"/>
            </p:cNvSpPr>
            <p:nvPr/>
          </p:nvSpPr>
          <p:spPr bwMode="auto">
            <a:xfrm>
              <a:off x="323850" y="3363376"/>
              <a:ext cx="1401763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200" i="1"/>
                <a:t>3-6 countries</a:t>
              </a:r>
            </a:p>
          </p:txBody>
        </p:sp>
      </p:grpSp>
      <p:sp>
        <p:nvSpPr>
          <p:cNvPr id="27" name="Rectangle 5"/>
          <p:cNvSpPr>
            <a:spLocks noChangeArrowheads="1"/>
          </p:cNvSpPr>
          <p:nvPr/>
        </p:nvSpPr>
        <p:spPr bwMode="gray">
          <a:xfrm>
            <a:off x="1101906" y="1211445"/>
            <a:ext cx="6892564" cy="637849"/>
          </a:xfrm>
          <a:prstGeom prst="rect">
            <a:avLst/>
          </a:prstGeom>
          <a:solidFill>
            <a:schemeClr val="bg1"/>
          </a:solidFill>
          <a:ln w="19050" algn="ctr">
            <a:solidFill>
              <a:srgbClr val="003399"/>
            </a:solidFill>
            <a:miter lim="800000"/>
            <a:headEnd/>
            <a:tailEnd/>
          </a:ln>
        </p:spPr>
        <p:txBody>
          <a:bodyPr wrap="square" lIns="108000" tIns="72000" rIns="108000" bIns="72000" anchor="ctr" anchorCtr="1">
            <a:spAutoFit/>
          </a:bodyPr>
          <a:lstStyle/>
          <a:p>
            <a:pPr algn="ctr"/>
            <a:r>
              <a:rPr lang="en-US" sz="1600" b="1" i="1" dirty="0" smtClean="0">
                <a:solidFill>
                  <a:srgbClr val="000000"/>
                </a:solidFill>
              </a:rPr>
              <a:t>How do we identify alternative </a:t>
            </a:r>
            <a:r>
              <a:rPr lang="en-US" sz="1600" b="1" i="1" dirty="0">
                <a:solidFill>
                  <a:srgbClr val="000000"/>
                </a:solidFill>
              </a:rPr>
              <a:t>global supply markets </a:t>
            </a:r>
            <a:r>
              <a:rPr lang="en-US" sz="1600" b="1" i="1" dirty="0" smtClean="0">
                <a:solidFill>
                  <a:srgbClr val="000000"/>
                </a:solidFill>
              </a:rPr>
              <a:t>for now and institutionalize the capability to do so again in the future?</a:t>
            </a:r>
            <a:endParaRPr lang="en-US" sz="1600" b="1" i="1" dirty="0">
              <a:solidFill>
                <a:srgbClr val="000000"/>
              </a:solidFill>
            </a:endParaRPr>
          </a:p>
        </p:txBody>
      </p:sp>
      <p:sp>
        <p:nvSpPr>
          <p:cNvPr id="28" name="Line 5"/>
          <p:cNvSpPr>
            <a:spLocks noChangeShapeType="1"/>
          </p:cNvSpPr>
          <p:nvPr/>
        </p:nvSpPr>
        <p:spPr bwMode="gray">
          <a:xfrm>
            <a:off x="392113" y="812208"/>
            <a:ext cx="8302625" cy="0"/>
          </a:xfrm>
          <a:prstGeom prst="line">
            <a:avLst/>
          </a:prstGeom>
          <a:noFill/>
          <a:ln w="19050" cap="rnd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9" name="Rectangle 6"/>
          <p:cNvSpPr>
            <a:spLocks noChangeArrowheads="1"/>
          </p:cNvSpPr>
          <p:nvPr/>
        </p:nvSpPr>
        <p:spPr bwMode="gray">
          <a:xfrm>
            <a:off x="4001846" y="701200"/>
            <a:ext cx="1083163" cy="204671"/>
          </a:xfrm>
          <a:prstGeom prst="rect">
            <a:avLst/>
          </a:prstGeom>
          <a:solidFill>
            <a:schemeClr val="bg1"/>
          </a:solidFill>
          <a:ln w="12700" cap="rnd" algn="ctr">
            <a:noFill/>
            <a:miter lim="800000"/>
            <a:headEnd/>
            <a:tailEnd/>
          </a:ln>
        </p:spPr>
        <p:txBody>
          <a:bodyPr wrap="none" lIns="72000" tIns="0" rIns="72000" bIns="0" anchor="b" anchorCtr="1">
            <a:spAutoFit/>
          </a:bodyPr>
          <a:lstStyle/>
          <a:p>
            <a:pPr algn="ctr">
              <a:lnSpc>
                <a:spcPct val="95000"/>
              </a:lnSpc>
            </a:pPr>
            <a:r>
              <a:rPr lang="en-US" sz="1400" b="1" dirty="0" smtClean="0"/>
              <a:t>QUESTION</a:t>
            </a:r>
            <a:endParaRPr lang="en-US" sz="1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Base" hidden="1"/>
          <p:cNvGraphicFramePr>
            <a:graphicFrameLocks/>
          </p:cNvGraphicFramePr>
          <p:nvPr/>
        </p:nvGraphicFramePr>
        <p:xfrm>
          <a:off x="1524000" y="1397000"/>
          <a:ext cx="6096000" cy="4064000"/>
        </p:xfrm>
        <a:graphic>
          <a:graphicData uri="http://schemas.openxmlformats.org/presentationml/2006/ole">
            <p:oleObj spid="_x0000_s4100" r:id="rId3" imgW="0" imgH="0" progId="PowerPoint.Show.8">
              <p:embed/>
            </p:oleObj>
          </a:graphicData>
        </a:graphic>
      </p:graphicFrame>
      <p:sp>
        <p:nvSpPr>
          <p:cNvPr id="49" name="Title 23"/>
          <p:cNvSpPr>
            <a:spLocks noGrp="1"/>
          </p:cNvSpPr>
          <p:nvPr>
            <p:ph type="title"/>
          </p:nvPr>
        </p:nvSpPr>
        <p:spPr>
          <a:xfrm>
            <a:off x="401638" y="448457"/>
            <a:ext cx="8345487" cy="326243"/>
          </a:xfrm>
        </p:spPr>
        <p:txBody>
          <a:bodyPr/>
          <a:lstStyle/>
          <a:p>
            <a:pPr eaLnBrk="1" hangingPunct="1"/>
            <a:r>
              <a:rPr lang="en-US" dirty="0" smtClean="0"/>
              <a:t>Q1:  How do you determine who would be the next China? </a:t>
            </a:r>
          </a:p>
        </p:txBody>
      </p:sp>
      <p:grpSp>
        <p:nvGrpSpPr>
          <p:cNvPr id="46" name="Group 45"/>
          <p:cNvGrpSpPr/>
          <p:nvPr/>
        </p:nvGrpSpPr>
        <p:grpSpPr>
          <a:xfrm>
            <a:off x="361950" y="953589"/>
            <a:ext cx="8573044" cy="5116288"/>
            <a:chOff x="361950" y="953589"/>
            <a:chExt cx="8573044" cy="5116288"/>
          </a:xfrm>
        </p:grpSpPr>
        <p:sp>
          <p:nvSpPr>
            <p:cNvPr id="4101" name="Rectangle 2"/>
            <p:cNvSpPr>
              <a:spLocks noChangeArrowheads="1"/>
            </p:cNvSpPr>
            <p:nvPr/>
          </p:nvSpPr>
          <p:spPr bwMode="auto">
            <a:xfrm>
              <a:off x="644525" y="3926077"/>
              <a:ext cx="1647825" cy="473075"/>
            </a:xfrm>
            <a:prstGeom prst="rect">
              <a:avLst/>
            </a:prstGeom>
            <a:solidFill>
              <a:schemeClr val="tx2"/>
            </a:solidFill>
            <a:ln w="6350" algn="ctr">
              <a:noFill/>
              <a:miter lim="800000"/>
              <a:headEnd type="none" w="sm" len="sm"/>
              <a:tailEnd/>
            </a:ln>
          </p:spPr>
          <p:txBody>
            <a:bodyPr tIns="91440" bIns="91440" anchor="ctr"/>
            <a:lstStyle/>
            <a:p>
              <a:pPr>
                <a:buSzPct val="100000"/>
                <a:buFont typeface="Wingdings 2" pitchFamily="18" charset="2"/>
                <a:buNone/>
              </a:pPr>
              <a:r>
                <a:rPr lang="en-GB" sz="1200" b="1">
                  <a:solidFill>
                    <a:srgbClr val="FFFFFF"/>
                  </a:solidFill>
                </a:rPr>
                <a:t>Sector Maturity</a:t>
              </a:r>
            </a:p>
          </p:txBody>
        </p:sp>
        <p:sp>
          <p:nvSpPr>
            <p:cNvPr id="4102" name="Rectangle 3"/>
            <p:cNvSpPr>
              <a:spLocks noChangeArrowheads="1"/>
            </p:cNvSpPr>
            <p:nvPr/>
          </p:nvSpPr>
          <p:spPr bwMode="auto">
            <a:xfrm>
              <a:off x="644525" y="4483289"/>
              <a:ext cx="1647825" cy="473075"/>
            </a:xfrm>
            <a:prstGeom prst="rect">
              <a:avLst/>
            </a:prstGeom>
            <a:solidFill>
              <a:schemeClr val="tx2"/>
            </a:solidFill>
            <a:ln w="6350" algn="ctr">
              <a:noFill/>
              <a:miter lim="800000"/>
              <a:headEnd type="none" w="sm" len="sm"/>
              <a:tailEnd/>
            </a:ln>
          </p:spPr>
          <p:txBody>
            <a:bodyPr tIns="91440" bIns="91440" anchor="ctr"/>
            <a:lstStyle/>
            <a:p>
              <a:pPr>
                <a:buSzPct val="100000"/>
                <a:buFont typeface="Wingdings 2" pitchFamily="18" charset="2"/>
                <a:buNone/>
              </a:pPr>
              <a:r>
                <a:rPr lang="en-GB" sz="1200" b="1">
                  <a:solidFill>
                    <a:srgbClr val="FFFFFF"/>
                  </a:solidFill>
                </a:rPr>
                <a:t>Technical Infrastructure</a:t>
              </a:r>
            </a:p>
          </p:txBody>
        </p:sp>
        <p:sp>
          <p:nvSpPr>
            <p:cNvPr id="4103" name="Rectangle 4"/>
            <p:cNvSpPr>
              <a:spLocks noChangeArrowheads="1"/>
            </p:cNvSpPr>
            <p:nvPr/>
          </p:nvSpPr>
          <p:spPr bwMode="auto">
            <a:xfrm>
              <a:off x="644525" y="5038914"/>
              <a:ext cx="1647825" cy="473075"/>
            </a:xfrm>
            <a:prstGeom prst="rect">
              <a:avLst/>
            </a:prstGeom>
            <a:solidFill>
              <a:schemeClr val="tx2"/>
            </a:solidFill>
            <a:ln w="6350" algn="ctr">
              <a:noFill/>
              <a:miter lim="800000"/>
              <a:headEnd type="none" w="sm" len="sm"/>
              <a:tailEnd/>
            </a:ln>
          </p:spPr>
          <p:txBody>
            <a:bodyPr tIns="91440" bIns="91440" anchor="ctr"/>
            <a:lstStyle/>
            <a:p>
              <a:pPr>
                <a:buSzPct val="100000"/>
                <a:buFont typeface="Wingdings 2" pitchFamily="18" charset="2"/>
                <a:buNone/>
              </a:pPr>
              <a:r>
                <a:rPr lang="en-GB" sz="1200" b="1">
                  <a:solidFill>
                    <a:srgbClr val="FFFFFF"/>
                  </a:solidFill>
                </a:rPr>
                <a:t>Manufacturing Competitiveness</a:t>
              </a:r>
            </a:p>
          </p:txBody>
        </p:sp>
        <p:sp>
          <p:nvSpPr>
            <p:cNvPr id="4104" name="Rectangle 5"/>
            <p:cNvSpPr>
              <a:spLocks noChangeArrowheads="1"/>
            </p:cNvSpPr>
            <p:nvPr/>
          </p:nvSpPr>
          <p:spPr bwMode="auto">
            <a:xfrm>
              <a:off x="644525" y="5596127"/>
              <a:ext cx="1647825" cy="473075"/>
            </a:xfrm>
            <a:prstGeom prst="rect">
              <a:avLst/>
            </a:prstGeom>
            <a:solidFill>
              <a:schemeClr val="tx2"/>
            </a:solidFill>
            <a:ln w="6350" algn="ctr">
              <a:noFill/>
              <a:miter lim="800000"/>
              <a:headEnd type="none" w="sm" len="sm"/>
              <a:tailEnd/>
            </a:ln>
          </p:spPr>
          <p:txBody>
            <a:bodyPr tIns="91440" bIns="91440" anchor="ctr"/>
            <a:lstStyle/>
            <a:p>
              <a:pPr>
                <a:buSzPct val="100000"/>
                <a:buFont typeface="Wingdings 2" pitchFamily="18" charset="2"/>
                <a:buNone/>
              </a:pPr>
              <a:r>
                <a:rPr lang="en-GB" sz="1200" b="1">
                  <a:solidFill>
                    <a:srgbClr val="FFFFFF"/>
                  </a:solidFill>
                </a:rPr>
                <a:t>Productivity and Efficiency</a:t>
              </a:r>
            </a:p>
          </p:txBody>
        </p:sp>
        <p:sp>
          <p:nvSpPr>
            <p:cNvPr id="4105" name="Line 8"/>
            <p:cNvSpPr>
              <a:spLocks noChangeShapeType="1"/>
            </p:cNvSpPr>
            <p:nvPr/>
          </p:nvSpPr>
          <p:spPr bwMode="gray">
            <a:xfrm rot="16200000">
              <a:off x="-537369" y="4987321"/>
              <a:ext cx="2011363" cy="0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round/>
              <a:headEnd type="triangle" w="med" len="med"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06" name="Rectangle 9"/>
            <p:cNvSpPr>
              <a:spLocks noChangeArrowheads="1"/>
            </p:cNvSpPr>
            <p:nvPr/>
          </p:nvSpPr>
          <p:spPr bwMode="gray">
            <a:xfrm rot="16200000">
              <a:off x="119063" y="4851589"/>
              <a:ext cx="700087" cy="176213"/>
            </a:xfrm>
            <a:prstGeom prst="rect">
              <a:avLst/>
            </a:prstGeom>
            <a:solidFill>
              <a:schemeClr val="bg1"/>
            </a:solidFill>
            <a:ln w="12700" cap="rnd" algn="ctr">
              <a:noFill/>
              <a:miter lim="800000"/>
              <a:headEnd/>
              <a:tailEnd/>
            </a:ln>
          </p:spPr>
          <p:txBody>
            <a:bodyPr wrap="none" lIns="72000" tIns="0" rIns="72000" bIns="0" anchor="b" anchorCtr="1">
              <a:spAutoFit/>
            </a:bodyPr>
            <a:lstStyle/>
            <a:p>
              <a:pPr>
                <a:lnSpc>
                  <a:spcPct val="95000"/>
                </a:lnSpc>
                <a:buSzPct val="100000"/>
                <a:buFont typeface="Wingdings 2" pitchFamily="18" charset="2"/>
                <a:buNone/>
              </a:pPr>
              <a:r>
                <a:rPr lang="en-GB" sz="1200" b="1">
                  <a:solidFill>
                    <a:srgbClr val="000000"/>
                  </a:solidFill>
                </a:rPr>
                <a:t>Factors</a:t>
              </a:r>
            </a:p>
          </p:txBody>
        </p:sp>
        <p:sp>
          <p:nvSpPr>
            <p:cNvPr id="4107" name="Rectangle 6"/>
            <p:cNvSpPr>
              <a:spLocks noChangeArrowheads="1"/>
            </p:cNvSpPr>
            <p:nvPr/>
          </p:nvSpPr>
          <p:spPr bwMode="auto">
            <a:xfrm>
              <a:off x="2474913" y="5596127"/>
              <a:ext cx="1647825" cy="473075"/>
            </a:xfrm>
            <a:prstGeom prst="rect">
              <a:avLst/>
            </a:prstGeom>
            <a:solidFill>
              <a:srgbClr val="091D5D"/>
            </a:solidFill>
            <a:ln w="6350" algn="ctr">
              <a:noFill/>
              <a:miter lim="800000"/>
              <a:headEnd type="none" w="sm" len="sm"/>
              <a:tailEnd/>
            </a:ln>
          </p:spPr>
          <p:txBody>
            <a:bodyPr tIns="91440" bIns="91440" anchor="ctr"/>
            <a:lstStyle/>
            <a:p>
              <a:pPr>
                <a:buSzPct val="100000"/>
                <a:buFont typeface="Wingdings 2" pitchFamily="18" charset="2"/>
                <a:buNone/>
              </a:pPr>
              <a:r>
                <a:rPr lang="en-GB" sz="1200" b="1">
                  <a:solidFill>
                    <a:srgbClr val="FFFFFF"/>
                  </a:solidFill>
                </a:rPr>
                <a:t>Business Risks</a:t>
              </a:r>
            </a:p>
          </p:txBody>
        </p:sp>
        <p:sp>
          <p:nvSpPr>
            <p:cNvPr id="4108" name="Rectangle 7"/>
            <p:cNvSpPr>
              <a:spLocks noChangeArrowheads="1"/>
            </p:cNvSpPr>
            <p:nvPr/>
          </p:nvSpPr>
          <p:spPr bwMode="auto">
            <a:xfrm>
              <a:off x="2474913" y="3926077"/>
              <a:ext cx="1649412" cy="473075"/>
            </a:xfrm>
            <a:prstGeom prst="rect">
              <a:avLst/>
            </a:prstGeom>
            <a:solidFill>
              <a:srgbClr val="000066"/>
            </a:solidFill>
            <a:ln w="6350" algn="ctr">
              <a:noFill/>
              <a:miter lim="800000"/>
              <a:headEnd type="none" w="sm" len="sm"/>
              <a:tailEnd/>
            </a:ln>
          </p:spPr>
          <p:txBody>
            <a:bodyPr tIns="91440" bIns="91440" anchor="ctr"/>
            <a:lstStyle/>
            <a:p>
              <a:pPr>
                <a:buSzPct val="100000"/>
                <a:buFont typeface="Wingdings 2" pitchFamily="18" charset="2"/>
                <a:buNone/>
              </a:pPr>
              <a:r>
                <a:rPr lang="en-GB" sz="1200" b="1">
                  <a:solidFill>
                    <a:srgbClr val="FFFFFF"/>
                  </a:solidFill>
                </a:rPr>
                <a:t>International Investment</a:t>
              </a:r>
            </a:p>
          </p:txBody>
        </p:sp>
        <p:sp>
          <p:nvSpPr>
            <p:cNvPr id="4109" name="Rectangle 8"/>
            <p:cNvSpPr>
              <a:spLocks noChangeArrowheads="1"/>
            </p:cNvSpPr>
            <p:nvPr/>
          </p:nvSpPr>
          <p:spPr bwMode="auto">
            <a:xfrm>
              <a:off x="2474913" y="4483289"/>
              <a:ext cx="1647825" cy="473075"/>
            </a:xfrm>
            <a:prstGeom prst="rect">
              <a:avLst/>
            </a:prstGeom>
            <a:solidFill>
              <a:srgbClr val="000066"/>
            </a:solidFill>
            <a:ln w="6350" algn="ctr">
              <a:noFill/>
              <a:miter lim="800000"/>
              <a:headEnd type="none" w="sm" len="sm"/>
              <a:tailEnd/>
            </a:ln>
          </p:spPr>
          <p:txBody>
            <a:bodyPr tIns="91440" bIns="91440" anchor="ctr"/>
            <a:lstStyle/>
            <a:p>
              <a:pPr>
                <a:buSzPct val="100000"/>
              </a:pPr>
              <a:r>
                <a:rPr lang="en-GB" sz="1200" b="1">
                  <a:solidFill>
                    <a:srgbClr val="FFFFFF"/>
                  </a:solidFill>
                </a:rPr>
                <a:t>Domestic Economy</a:t>
              </a:r>
            </a:p>
          </p:txBody>
        </p:sp>
        <p:sp>
          <p:nvSpPr>
            <p:cNvPr id="4110" name="Rectangle 9"/>
            <p:cNvSpPr>
              <a:spLocks noChangeArrowheads="1"/>
            </p:cNvSpPr>
            <p:nvPr/>
          </p:nvSpPr>
          <p:spPr bwMode="auto">
            <a:xfrm>
              <a:off x="2474913" y="5038914"/>
              <a:ext cx="1647825" cy="473075"/>
            </a:xfrm>
            <a:prstGeom prst="rect">
              <a:avLst/>
            </a:prstGeom>
            <a:solidFill>
              <a:srgbClr val="000066"/>
            </a:solidFill>
            <a:ln w="6350" algn="ctr">
              <a:noFill/>
              <a:miter lim="800000"/>
              <a:headEnd type="none" w="sm" len="sm"/>
              <a:tailEnd/>
            </a:ln>
          </p:spPr>
          <p:txBody>
            <a:bodyPr tIns="91440" bIns="91440" anchor="ctr"/>
            <a:lstStyle/>
            <a:p>
              <a:pPr>
                <a:buSzPct val="100000"/>
                <a:buFont typeface="Wingdings 2" pitchFamily="18" charset="2"/>
                <a:buNone/>
              </a:pPr>
              <a:r>
                <a:rPr lang="en-GB" sz="1200" b="1">
                  <a:solidFill>
                    <a:srgbClr val="FFFFFF"/>
                  </a:solidFill>
                </a:rPr>
                <a:t>Ease of Doing Business</a:t>
              </a:r>
            </a:p>
          </p:txBody>
        </p:sp>
        <p:sp>
          <p:nvSpPr>
            <p:cNvPr id="76" name="Isosceles Triangle 75"/>
            <p:cNvSpPr/>
            <p:nvPr/>
          </p:nvSpPr>
          <p:spPr>
            <a:xfrm rot="5400000">
              <a:off x="3924300" y="4838889"/>
              <a:ext cx="1257300" cy="266700"/>
            </a:xfrm>
            <a:prstGeom prst="triangl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115" name="Line 5"/>
            <p:cNvSpPr>
              <a:spLocks noChangeShapeType="1"/>
            </p:cNvSpPr>
            <p:nvPr/>
          </p:nvSpPr>
          <p:spPr bwMode="gray">
            <a:xfrm>
              <a:off x="414338" y="2368246"/>
              <a:ext cx="8320087" cy="0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16" name="Rectangle 6"/>
            <p:cNvSpPr>
              <a:spLocks noChangeArrowheads="1"/>
            </p:cNvSpPr>
            <p:nvPr/>
          </p:nvSpPr>
          <p:spPr bwMode="gray">
            <a:xfrm>
              <a:off x="2955925" y="2257121"/>
              <a:ext cx="3194050" cy="204787"/>
            </a:xfrm>
            <a:prstGeom prst="rect">
              <a:avLst/>
            </a:prstGeom>
            <a:solidFill>
              <a:schemeClr val="bg1"/>
            </a:solidFill>
            <a:ln w="12700" cap="rnd" algn="ctr">
              <a:noFill/>
              <a:miter lim="800000"/>
              <a:headEnd/>
              <a:tailEnd/>
            </a:ln>
          </p:spPr>
          <p:txBody>
            <a:bodyPr wrap="none" lIns="72000" tIns="0" rIns="72000" bIns="0" anchor="b" anchorCtr="1">
              <a:spAutoFit/>
            </a:bodyPr>
            <a:lstStyle/>
            <a:p>
              <a:pPr algn="ctr">
                <a:lnSpc>
                  <a:spcPct val="95000"/>
                </a:lnSpc>
              </a:pPr>
              <a:r>
                <a:rPr lang="en-US" sz="1400" b="1"/>
                <a:t>Approach to Analyze Attractiveness</a:t>
              </a:r>
            </a:p>
          </p:txBody>
        </p:sp>
        <p:sp>
          <p:nvSpPr>
            <p:cNvPr id="42" name="Freeform 5"/>
            <p:cNvSpPr>
              <a:spLocks/>
            </p:cNvSpPr>
            <p:nvPr/>
          </p:nvSpPr>
          <p:spPr bwMode="gray">
            <a:xfrm>
              <a:off x="361950" y="3009271"/>
              <a:ext cx="8372475" cy="417513"/>
            </a:xfrm>
            <a:custGeom>
              <a:avLst/>
              <a:gdLst>
                <a:gd name="T0" fmla="*/ 0 w 5274"/>
                <a:gd name="T1" fmla="*/ 2147483647 h 372"/>
                <a:gd name="T2" fmla="*/ 2147483647 w 5274"/>
                <a:gd name="T3" fmla="*/ 0 h 372"/>
                <a:gd name="T4" fmla="*/ 2147483647 w 5274"/>
                <a:gd name="T5" fmla="*/ 0 h 372"/>
                <a:gd name="T6" fmla="*/ 2147483647 w 5274"/>
                <a:gd name="T7" fmla="*/ 2147483647 h 372"/>
                <a:gd name="T8" fmla="*/ 0 w 5274"/>
                <a:gd name="T9" fmla="*/ 2147483647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274"/>
                <a:gd name="T16" fmla="*/ 0 h 372"/>
                <a:gd name="T17" fmla="*/ 5274 w 5274"/>
                <a:gd name="T18" fmla="*/ 372 h 372"/>
                <a:gd name="connsiteX0" fmla="*/ 0 w 10000"/>
                <a:gd name="connsiteY0" fmla="*/ 10000 h 10000"/>
                <a:gd name="connsiteX1" fmla="*/ 779 w 10000"/>
                <a:gd name="connsiteY1" fmla="*/ 0 h 10000"/>
                <a:gd name="connsiteX2" fmla="*/ 7769 w 10000"/>
                <a:gd name="connsiteY2" fmla="*/ 0 h 10000"/>
                <a:gd name="connsiteX3" fmla="*/ 10000 w 10000"/>
                <a:gd name="connsiteY3" fmla="*/ 10000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779 w 10000"/>
                <a:gd name="connsiteY1" fmla="*/ 0 h 10000"/>
                <a:gd name="connsiteX2" fmla="*/ 8752 w 10000"/>
                <a:gd name="connsiteY2" fmla="*/ 313 h 10000"/>
                <a:gd name="connsiteX3" fmla="*/ 10000 w 10000"/>
                <a:gd name="connsiteY3" fmla="*/ 10000 h 10000"/>
                <a:gd name="connsiteX4" fmla="*/ 0 w 10000"/>
                <a:gd name="connsiteY4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10000"/>
                  </a:moveTo>
                  <a:cubicBezTo>
                    <a:pt x="260" y="6667"/>
                    <a:pt x="519" y="3333"/>
                    <a:pt x="779" y="0"/>
                  </a:cubicBezTo>
                  <a:lnTo>
                    <a:pt x="8752" y="313"/>
                  </a:lnTo>
                  <a:lnTo>
                    <a:pt x="10000" y="10000"/>
                  </a:lnTo>
                  <a:lnTo>
                    <a:pt x="0" y="1000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lnSpc>
                  <a:spcPct val="106000"/>
                </a:lnSpc>
                <a:defRPr/>
              </a:pPr>
              <a:endParaRPr lang="en-US"/>
            </a:p>
          </p:txBody>
        </p:sp>
        <p:sp>
          <p:nvSpPr>
            <p:cNvPr id="4118" name="Rectangle 3"/>
            <p:cNvSpPr>
              <a:spLocks noChangeArrowheads="1"/>
            </p:cNvSpPr>
            <p:nvPr/>
          </p:nvSpPr>
          <p:spPr bwMode="auto">
            <a:xfrm>
              <a:off x="414338" y="2592083"/>
              <a:ext cx="8520656" cy="21544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pPr marL="173038" lvl="1" indent="-171450">
                <a:spcBef>
                  <a:spcPts val="1000"/>
                </a:spcBef>
                <a:buFont typeface="Wingdings 2" pitchFamily="18" charset="2"/>
                <a:buChar char="¡"/>
              </a:pPr>
              <a:r>
                <a:rPr lang="en-US" sz="1400" dirty="0"/>
                <a:t>Export data of nine trade codes (plumbing related industries) were analyzed to assess industry </a:t>
              </a:r>
              <a:r>
                <a:rPr lang="en-US" sz="1400" dirty="0" smtClean="0"/>
                <a:t>presence</a:t>
              </a:r>
              <a:endParaRPr lang="en-US" sz="1400" dirty="0"/>
            </a:p>
          </p:txBody>
        </p:sp>
        <p:grpSp>
          <p:nvGrpSpPr>
            <p:cNvPr id="2" name="Group 53"/>
            <p:cNvGrpSpPr>
              <a:grpSpLocks/>
            </p:cNvGrpSpPr>
            <p:nvPr/>
          </p:nvGrpSpPr>
          <p:grpSpPr bwMode="auto">
            <a:xfrm>
              <a:off x="4883829" y="3942854"/>
              <a:ext cx="3628800" cy="2127023"/>
              <a:chOff x="344243" y="4453298"/>
              <a:chExt cx="2253723" cy="1517194"/>
            </a:xfrm>
            <a:solidFill>
              <a:schemeClr val="accent1"/>
            </a:solidFill>
          </p:grpSpPr>
          <p:pic>
            <p:nvPicPr>
              <p:cNvPr id="28" name="Picture 3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 l="2827" t="21606" r="35120" b="48383"/>
              <a:stretch>
                <a:fillRect/>
              </a:stretch>
            </p:blipFill>
            <p:spPr bwMode="auto">
              <a:xfrm>
                <a:off x="376516" y="4453298"/>
                <a:ext cx="2216075" cy="678100"/>
              </a:xfrm>
              <a:prstGeom prst="rect">
                <a:avLst/>
              </a:prstGeom>
              <a:grpFill/>
              <a:ln w="9525">
                <a:solidFill>
                  <a:schemeClr val="accent1"/>
                </a:solidFill>
                <a:miter lim="800000"/>
                <a:headEnd/>
                <a:tailEnd/>
              </a:ln>
            </p:spPr>
          </p:pic>
          <p:pic>
            <p:nvPicPr>
              <p:cNvPr id="29" name="Picture 2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 l="2353" t="21413" r="28235" b="42650"/>
              <a:stretch>
                <a:fillRect/>
              </a:stretch>
            </p:blipFill>
            <p:spPr bwMode="auto">
              <a:xfrm>
                <a:off x="344243" y="5195939"/>
                <a:ext cx="2253723" cy="774553"/>
              </a:xfrm>
              <a:prstGeom prst="rect">
                <a:avLst/>
              </a:prstGeom>
              <a:grpFill/>
              <a:ln w="9525">
                <a:solidFill>
                  <a:schemeClr val="accent1"/>
                </a:solidFill>
                <a:miter lim="800000"/>
                <a:headEnd/>
                <a:tailEnd/>
              </a:ln>
            </p:spPr>
          </p:pic>
        </p:grpSp>
        <p:grpSp>
          <p:nvGrpSpPr>
            <p:cNvPr id="45" name="Group 44"/>
            <p:cNvGrpSpPr/>
            <p:nvPr/>
          </p:nvGrpSpPr>
          <p:grpSpPr>
            <a:xfrm>
              <a:off x="574857" y="953589"/>
              <a:ext cx="1139825" cy="1125538"/>
              <a:chOff x="574857" y="953589"/>
              <a:chExt cx="1139825" cy="1125538"/>
            </a:xfrm>
          </p:grpSpPr>
          <p:sp>
            <p:nvSpPr>
              <p:cNvPr id="5" name="AutoShape 6"/>
              <p:cNvSpPr>
                <a:spLocks noChangeAspect="1" noChangeArrowheads="1" noTextEdit="1"/>
              </p:cNvSpPr>
              <p:nvPr/>
            </p:nvSpPr>
            <p:spPr bwMode="auto">
              <a:xfrm>
                <a:off x="574857" y="953589"/>
                <a:ext cx="1139825" cy="11255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" name="Freeform 8"/>
              <p:cNvSpPr>
                <a:spLocks/>
              </p:cNvSpPr>
              <p:nvPr/>
            </p:nvSpPr>
            <p:spPr bwMode="auto">
              <a:xfrm>
                <a:off x="576445" y="1777502"/>
                <a:ext cx="1136650" cy="300038"/>
              </a:xfrm>
              <a:custGeom>
                <a:avLst/>
                <a:gdLst/>
                <a:ahLst/>
                <a:cxnLst>
                  <a:cxn ang="0">
                    <a:pos x="0" y="189"/>
                  </a:cxn>
                  <a:cxn ang="0">
                    <a:pos x="716" y="189"/>
                  </a:cxn>
                  <a:cxn ang="0">
                    <a:pos x="611" y="0"/>
                  </a:cxn>
                  <a:cxn ang="0">
                    <a:pos x="101" y="0"/>
                  </a:cxn>
                  <a:cxn ang="0">
                    <a:pos x="0" y="189"/>
                  </a:cxn>
                </a:cxnLst>
                <a:rect l="0" t="0" r="r" b="b"/>
                <a:pathLst>
                  <a:path w="716" h="189">
                    <a:moveTo>
                      <a:pt x="0" y="189"/>
                    </a:moveTo>
                    <a:lnTo>
                      <a:pt x="716" y="189"/>
                    </a:lnTo>
                    <a:lnTo>
                      <a:pt x="611" y="0"/>
                    </a:lnTo>
                    <a:lnTo>
                      <a:pt x="101" y="0"/>
                    </a:lnTo>
                    <a:lnTo>
                      <a:pt x="0" y="189"/>
                    </a:lnTo>
                    <a:close/>
                  </a:path>
                </a:pathLst>
              </a:custGeom>
              <a:solidFill>
                <a:srgbClr val="4066B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" name="Freeform 9"/>
              <p:cNvSpPr>
                <a:spLocks/>
              </p:cNvSpPr>
              <p:nvPr/>
            </p:nvSpPr>
            <p:spPr bwMode="auto">
              <a:xfrm>
                <a:off x="911407" y="1191714"/>
                <a:ext cx="466725" cy="241300"/>
              </a:xfrm>
              <a:custGeom>
                <a:avLst/>
                <a:gdLst/>
                <a:ahLst/>
                <a:cxnLst>
                  <a:cxn ang="0">
                    <a:pos x="5" y="152"/>
                  </a:cxn>
                  <a:cxn ang="0">
                    <a:pos x="294" y="152"/>
                  </a:cxn>
                  <a:cxn ang="0">
                    <a:pos x="213" y="0"/>
                  </a:cxn>
                  <a:cxn ang="0">
                    <a:pos x="76" y="0"/>
                  </a:cxn>
                  <a:cxn ang="0">
                    <a:pos x="0" y="150"/>
                  </a:cxn>
                  <a:cxn ang="0">
                    <a:pos x="5" y="152"/>
                  </a:cxn>
                </a:cxnLst>
                <a:rect l="0" t="0" r="r" b="b"/>
                <a:pathLst>
                  <a:path w="294" h="152">
                    <a:moveTo>
                      <a:pt x="5" y="152"/>
                    </a:moveTo>
                    <a:lnTo>
                      <a:pt x="294" y="152"/>
                    </a:lnTo>
                    <a:lnTo>
                      <a:pt x="213" y="0"/>
                    </a:lnTo>
                    <a:lnTo>
                      <a:pt x="76" y="0"/>
                    </a:lnTo>
                    <a:lnTo>
                      <a:pt x="0" y="150"/>
                    </a:lnTo>
                    <a:lnTo>
                      <a:pt x="5" y="152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" name="Freeform 10"/>
              <p:cNvSpPr>
                <a:spLocks/>
              </p:cNvSpPr>
              <p:nvPr/>
            </p:nvSpPr>
            <p:spPr bwMode="auto">
              <a:xfrm>
                <a:off x="1051107" y="978989"/>
                <a:ext cx="187325" cy="177800"/>
              </a:xfrm>
              <a:custGeom>
                <a:avLst/>
                <a:gdLst/>
                <a:ahLst/>
                <a:cxnLst>
                  <a:cxn ang="0">
                    <a:pos x="2" y="112"/>
                  </a:cxn>
                  <a:cxn ang="0">
                    <a:pos x="118" y="112"/>
                  </a:cxn>
                  <a:cxn ang="0">
                    <a:pos x="60" y="0"/>
                  </a:cxn>
                  <a:cxn ang="0">
                    <a:pos x="0" y="110"/>
                  </a:cxn>
                  <a:cxn ang="0">
                    <a:pos x="2" y="112"/>
                  </a:cxn>
                </a:cxnLst>
                <a:rect l="0" t="0" r="r" b="b"/>
                <a:pathLst>
                  <a:path w="118" h="112">
                    <a:moveTo>
                      <a:pt x="2" y="112"/>
                    </a:moveTo>
                    <a:lnTo>
                      <a:pt x="118" y="112"/>
                    </a:lnTo>
                    <a:lnTo>
                      <a:pt x="60" y="0"/>
                    </a:lnTo>
                    <a:lnTo>
                      <a:pt x="0" y="110"/>
                    </a:lnTo>
                    <a:lnTo>
                      <a:pt x="2" y="112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" name="Freeform 11"/>
              <p:cNvSpPr>
                <a:spLocks/>
              </p:cNvSpPr>
              <p:nvPr/>
            </p:nvSpPr>
            <p:spPr bwMode="auto">
              <a:xfrm>
                <a:off x="757420" y="1471114"/>
                <a:ext cx="774700" cy="271463"/>
              </a:xfrm>
              <a:custGeom>
                <a:avLst/>
                <a:gdLst/>
                <a:ahLst/>
                <a:cxnLst>
                  <a:cxn ang="0">
                    <a:pos x="0" y="171"/>
                  </a:cxn>
                  <a:cxn ang="0">
                    <a:pos x="488" y="171"/>
                  </a:cxn>
                  <a:cxn ang="0">
                    <a:pos x="396" y="0"/>
                  </a:cxn>
                  <a:cxn ang="0">
                    <a:pos x="87" y="0"/>
                  </a:cxn>
                  <a:cxn ang="0">
                    <a:pos x="0" y="171"/>
                  </a:cxn>
                </a:cxnLst>
                <a:rect l="0" t="0" r="r" b="b"/>
                <a:pathLst>
                  <a:path w="488" h="171">
                    <a:moveTo>
                      <a:pt x="0" y="171"/>
                    </a:moveTo>
                    <a:lnTo>
                      <a:pt x="488" y="171"/>
                    </a:lnTo>
                    <a:lnTo>
                      <a:pt x="396" y="0"/>
                    </a:lnTo>
                    <a:lnTo>
                      <a:pt x="87" y="0"/>
                    </a:lnTo>
                    <a:lnTo>
                      <a:pt x="0" y="171"/>
                    </a:lnTo>
                    <a:close/>
                  </a:path>
                </a:pathLst>
              </a:custGeom>
              <a:solidFill>
                <a:srgbClr val="8099CC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" name="Rectangle 12"/>
              <p:cNvSpPr>
                <a:spLocks noChangeArrowheads="1"/>
              </p:cNvSpPr>
              <p:nvPr/>
            </p:nvSpPr>
            <p:spPr bwMode="auto">
              <a:xfrm>
                <a:off x="882832" y="1923552"/>
                <a:ext cx="614363" cy="698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400" b="1" i="0" u="none" strike="noStrike" cap="none" normalizeH="0" baseline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Arial" pitchFamily="34" charset="0"/>
                    <a:cs typeface="Arial" pitchFamily="34" charset="0"/>
                  </a:rPr>
                  <a:t>Trade Export Screening</a:t>
                </a:r>
                <a:endParaRPr kumimoji="0" 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" name="Rectangle 13"/>
              <p:cNvSpPr>
                <a:spLocks noChangeArrowheads="1"/>
              </p:cNvSpPr>
              <p:nvPr/>
            </p:nvSpPr>
            <p:spPr bwMode="auto">
              <a:xfrm>
                <a:off x="1071745" y="1509214"/>
                <a:ext cx="225425" cy="698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4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itchFamily="34" charset="0"/>
                    <a:cs typeface="Arial" pitchFamily="34" charset="0"/>
                  </a:rPr>
                  <a:t>Country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2" name="Rectangle 14"/>
              <p:cNvSpPr>
                <a:spLocks noChangeArrowheads="1"/>
              </p:cNvSpPr>
              <p:nvPr/>
            </p:nvSpPr>
            <p:spPr bwMode="auto">
              <a:xfrm>
                <a:off x="995545" y="1569539"/>
                <a:ext cx="396875" cy="682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4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itchFamily="34" charset="0"/>
                    <a:cs typeface="Arial" pitchFamily="34" charset="0"/>
                  </a:rPr>
                  <a:t>Attractiveness 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3" name="Rectangle 15"/>
              <p:cNvSpPr>
                <a:spLocks noChangeArrowheads="1"/>
              </p:cNvSpPr>
              <p:nvPr/>
            </p:nvSpPr>
            <p:spPr bwMode="auto">
              <a:xfrm>
                <a:off x="1027295" y="1628277"/>
                <a:ext cx="327025" cy="698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4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itchFamily="34" charset="0"/>
                    <a:cs typeface="Arial" pitchFamily="34" charset="0"/>
                  </a:rPr>
                  <a:t>Assessment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" name="Rectangle 16"/>
              <p:cNvSpPr>
                <a:spLocks noChangeArrowheads="1"/>
              </p:cNvSpPr>
              <p:nvPr/>
            </p:nvSpPr>
            <p:spPr bwMode="auto">
              <a:xfrm>
                <a:off x="1097145" y="1267914"/>
                <a:ext cx="129844" cy="6155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400" b="1" i="0" u="none" strike="noStrike" cap="none" normalizeH="0" baseline="0" smtClean="0">
                    <a:ln>
                      <a:noFill/>
                    </a:ln>
                    <a:effectLst/>
                    <a:latin typeface="Arial" pitchFamily="34" charset="0"/>
                    <a:cs typeface="Arial" pitchFamily="34" charset="0"/>
                  </a:rPr>
                  <a:t>Cost 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113" name="Rectangle 17"/>
              <p:cNvSpPr>
                <a:spLocks noChangeArrowheads="1"/>
              </p:cNvSpPr>
              <p:nvPr/>
            </p:nvSpPr>
            <p:spPr bwMode="auto">
              <a:xfrm>
                <a:off x="1036820" y="1326652"/>
                <a:ext cx="262892" cy="6155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400" b="1" i="0" u="none" strike="noStrike" cap="none" normalizeH="0" baseline="0" smtClean="0">
                    <a:ln>
                      <a:noFill/>
                    </a:ln>
                    <a:effectLst/>
                    <a:latin typeface="Arial" pitchFamily="34" charset="0"/>
                    <a:cs typeface="Arial" pitchFamily="34" charset="0"/>
                  </a:rPr>
                  <a:t>Evaluation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5" name="Rectangle 18"/>
              <p:cNvSpPr>
                <a:spLocks noChangeArrowheads="1"/>
              </p:cNvSpPr>
              <p:nvPr/>
            </p:nvSpPr>
            <p:spPr bwMode="auto">
              <a:xfrm>
                <a:off x="873307" y="983752"/>
                <a:ext cx="223838" cy="55563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3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itchFamily="34" charset="0"/>
                    <a:cs typeface="Arial" pitchFamily="34" charset="0"/>
                  </a:rPr>
                  <a:t>Alternative 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6" name="Rectangle 19"/>
              <p:cNvSpPr>
                <a:spLocks noChangeArrowheads="1"/>
              </p:cNvSpPr>
              <p:nvPr/>
            </p:nvSpPr>
            <p:spPr bwMode="auto">
              <a:xfrm>
                <a:off x="908232" y="1031377"/>
                <a:ext cx="141064" cy="46166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300" b="1" i="0" u="none" strike="noStrike" cap="none" normalizeH="0" baseline="0" smtClean="0">
                    <a:ln>
                      <a:noFill/>
                    </a:ln>
                    <a:effectLst/>
                    <a:latin typeface="Arial" pitchFamily="34" charset="0"/>
                    <a:cs typeface="Arial" pitchFamily="34" charset="0"/>
                  </a:rPr>
                  <a:t>Supply 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7" name="Rectangle 20"/>
              <p:cNvSpPr>
                <a:spLocks noChangeArrowheads="1"/>
              </p:cNvSpPr>
              <p:nvPr/>
            </p:nvSpPr>
            <p:spPr bwMode="auto">
              <a:xfrm>
                <a:off x="901882" y="1077414"/>
                <a:ext cx="142668" cy="46166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300" b="1" i="0" u="none" strike="noStrike" cap="none" normalizeH="0" baseline="0" smtClean="0">
                    <a:ln>
                      <a:noFill/>
                    </a:ln>
                    <a:effectLst/>
                    <a:latin typeface="Arial" pitchFamily="34" charset="0"/>
                    <a:cs typeface="Arial" pitchFamily="34" charset="0"/>
                  </a:rPr>
                  <a:t>Markets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117" name="Freeform 21"/>
              <p:cNvSpPr>
                <a:spLocks noEditPoints="1"/>
              </p:cNvSpPr>
              <p:nvPr/>
            </p:nvSpPr>
            <p:spPr bwMode="auto">
              <a:xfrm>
                <a:off x="1014595" y="1053602"/>
                <a:ext cx="127000" cy="49213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66" y="21"/>
                  </a:cxn>
                  <a:cxn ang="0">
                    <a:pos x="65" y="25"/>
                  </a:cxn>
                  <a:cxn ang="0">
                    <a:pos x="0" y="4"/>
                  </a:cxn>
                  <a:cxn ang="0">
                    <a:pos x="2" y="0"/>
                  </a:cxn>
                  <a:cxn ang="0">
                    <a:pos x="66" y="14"/>
                  </a:cxn>
                  <a:cxn ang="0">
                    <a:pos x="80" y="28"/>
                  </a:cxn>
                  <a:cxn ang="0">
                    <a:pos x="60" y="31"/>
                  </a:cxn>
                  <a:cxn ang="0">
                    <a:pos x="66" y="14"/>
                  </a:cxn>
                </a:cxnLst>
                <a:rect l="0" t="0" r="r" b="b"/>
                <a:pathLst>
                  <a:path w="80" h="31">
                    <a:moveTo>
                      <a:pt x="2" y="0"/>
                    </a:moveTo>
                    <a:lnTo>
                      <a:pt x="66" y="21"/>
                    </a:lnTo>
                    <a:lnTo>
                      <a:pt x="65" y="25"/>
                    </a:lnTo>
                    <a:lnTo>
                      <a:pt x="0" y="4"/>
                    </a:lnTo>
                    <a:lnTo>
                      <a:pt x="2" y="0"/>
                    </a:lnTo>
                    <a:close/>
                    <a:moveTo>
                      <a:pt x="66" y="14"/>
                    </a:moveTo>
                    <a:lnTo>
                      <a:pt x="80" y="28"/>
                    </a:lnTo>
                    <a:lnTo>
                      <a:pt x="60" y="31"/>
                    </a:lnTo>
                    <a:lnTo>
                      <a:pt x="66" y="14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0" cap="flat">
                <a:solidFill>
                  <a:srgbClr val="003399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41" name="Rectangle 9"/>
            <p:cNvSpPr>
              <a:spLocks noChangeArrowheads="1"/>
            </p:cNvSpPr>
            <p:nvPr/>
          </p:nvSpPr>
          <p:spPr bwMode="gray">
            <a:xfrm>
              <a:off x="542925" y="3721289"/>
              <a:ext cx="1828800" cy="174625"/>
            </a:xfrm>
            <a:prstGeom prst="rect">
              <a:avLst/>
            </a:prstGeom>
            <a:solidFill>
              <a:schemeClr val="bg1"/>
            </a:solidFill>
            <a:ln w="12700" cap="rnd" algn="ctr">
              <a:noFill/>
              <a:miter lim="800000"/>
              <a:headEnd/>
              <a:tailEnd/>
            </a:ln>
          </p:spPr>
          <p:txBody>
            <a:bodyPr lIns="72000" tIns="0" rIns="72000" bIns="0" anchor="b" anchorCtr="1">
              <a:spAutoFit/>
            </a:bodyPr>
            <a:lstStyle/>
            <a:p>
              <a:pPr>
                <a:lnSpc>
                  <a:spcPct val="95000"/>
                </a:lnSpc>
                <a:buSzPct val="100000"/>
                <a:buFont typeface="Wingdings 2" pitchFamily="18" charset="2"/>
                <a:buNone/>
              </a:pPr>
              <a:r>
                <a:rPr lang="en-GB" sz="1200" b="1" dirty="0" smtClean="0">
                  <a:solidFill>
                    <a:srgbClr val="000000"/>
                  </a:solidFill>
                </a:rPr>
                <a:t>Technical</a:t>
              </a:r>
              <a:endParaRPr lang="en-GB" sz="1200" b="1" dirty="0">
                <a:solidFill>
                  <a:srgbClr val="000000"/>
                </a:solidFill>
              </a:endParaRPr>
            </a:p>
          </p:txBody>
        </p:sp>
        <p:sp>
          <p:nvSpPr>
            <p:cNvPr id="43" name="Rectangle 9"/>
            <p:cNvSpPr>
              <a:spLocks noChangeArrowheads="1"/>
            </p:cNvSpPr>
            <p:nvPr/>
          </p:nvSpPr>
          <p:spPr bwMode="gray">
            <a:xfrm>
              <a:off x="2382838" y="3728419"/>
              <a:ext cx="1828800" cy="175433"/>
            </a:xfrm>
            <a:prstGeom prst="rect">
              <a:avLst/>
            </a:prstGeom>
            <a:solidFill>
              <a:schemeClr val="bg1"/>
            </a:solidFill>
            <a:ln w="12700" cap="rnd" algn="ctr">
              <a:noFill/>
              <a:miter lim="800000"/>
              <a:headEnd/>
              <a:tailEnd/>
            </a:ln>
          </p:spPr>
          <p:txBody>
            <a:bodyPr lIns="72000" tIns="0" rIns="72000" bIns="0" anchor="b" anchorCtr="1">
              <a:spAutoFit/>
            </a:bodyPr>
            <a:lstStyle/>
            <a:p>
              <a:pPr>
                <a:lnSpc>
                  <a:spcPct val="95000"/>
                </a:lnSpc>
                <a:buSzPct val="100000"/>
                <a:buFont typeface="Wingdings 2" pitchFamily="18" charset="2"/>
                <a:buNone/>
              </a:pPr>
              <a:r>
                <a:rPr lang="en-GB" sz="1200" b="1" dirty="0" smtClean="0">
                  <a:solidFill>
                    <a:srgbClr val="000000"/>
                  </a:solidFill>
                </a:rPr>
                <a:t>Business</a:t>
              </a:r>
              <a:endParaRPr lang="en-GB" sz="1200" b="1" dirty="0">
                <a:solidFill>
                  <a:srgbClr val="000000"/>
                </a:solidFill>
              </a:endParaRPr>
            </a:p>
          </p:txBody>
        </p:sp>
        <p:sp>
          <p:nvSpPr>
            <p:cNvPr id="44" name="Rectangle 9"/>
            <p:cNvSpPr>
              <a:spLocks noChangeArrowheads="1"/>
            </p:cNvSpPr>
            <p:nvPr/>
          </p:nvSpPr>
          <p:spPr bwMode="gray">
            <a:xfrm>
              <a:off x="5551488" y="3708589"/>
              <a:ext cx="2438400" cy="174625"/>
            </a:xfrm>
            <a:prstGeom prst="rect">
              <a:avLst/>
            </a:prstGeom>
            <a:solidFill>
              <a:schemeClr val="bg1"/>
            </a:solidFill>
            <a:ln w="12700" cap="rnd" algn="ctr">
              <a:noFill/>
              <a:miter lim="800000"/>
              <a:headEnd/>
              <a:tailEnd/>
            </a:ln>
          </p:spPr>
          <p:txBody>
            <a:bodyPr lIns="72000" tIns="0" rIns="72000" bIns="0" anchor="b" anchorCtr="1">
              <a:spAutoFit/>
            </a:bodyPr>
            <a:lstStyle/>
            <a:p>
              <a:pPr>
                <a:lnSpc>
                  <a:spcPct val="95000"/>
                </a:lnSpc>
                <a:buSzPct val="100000"/>
                <a:buFont typeface="Wingdings 2" pitchFamily="18" charset="2"/>
                <a:buNone/>
              </a:pPr>
              <a:r>
                <a:rPr lang="en-GB" sz="1200" b="1" dirty="0">
                  <a:solidFill>
                    <a:srgbClr val="000000"/>
                  </a:solidFill>
                </a:rPr>
                <a:t>Country </a:t>
              </a:r>
              <a:r>
                <a:rPr lang="en-GB" sz="1200" b="1" dirty="0" smtClean="0">
                  <a:solidFill>
                    <a:srgbClr val="000000"/>
                  </a:solidFill>
                </a:rPr>
                <a:t>Segmentation Model</a:t>
              </a:r>
              <a:endParaRPr lang="en-GB" sz="1200" b="1" dirty="0">
                <a:solidFill>
                  <a:srgbClr val="000000"/>
                </a:solidFill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2" name="Base" hidden="1"/>
          <p:cNvGraphicFramePr>
            <a:graphicFrameLocks/>
          </p:cNvGraphicFramePr>
          <p:nvPr/>
        </p:nvGraphicFramePr>
        <p:xfrm>
          <a:off x="1524000" y="1397000"/>
          <a:ext cx="6096000" cy="4064000"/>
        </p:xfrm>
        <a:graphic>
          <a:graphicData uri="http://schemas.openxmlformats.org/presentationml/2006/ole">
            <p:oleObj spid="_x0000_s5124" r:id="rId3" imgW="0" imgH="0" progId="PowerPoint.Show.8">
              <p:embed/>
            </p:oleObj>
          </a:graphicData>
        </a:graphic>
      </p:graphicFrame>
      <p:sp>
        <p:nvSpPr>
          <p:cNvPr id="54" name="Title 23"/>
          <p:cNvSpPr>
            <a:spLocks noGrp="1"/>
          </p:cNvSpPr>
          <p:nvPr>
            <p:ph type="title"/>
          </p:nvPr>
        </p:nvSpPr>
        <p:spPr>
          <a:xfrm>
            <a:off x="401638" y="448457"/>
            <a:ext cx="8345487" cy="326243"/>
          </a:xfrm>
        </p:spPr>
        <p:txBody>
          <a:bodyPr/>
          <a:lstStyle/>
          <a:p>
            <a:pPr eaLnBrk="1" hangingPunct="1"/>
            <a:r>
              <a:rPr lang="en-US" dirty="0" smtClean="0"/>
              <a:t>Q2:  How do prioritize selection from among these choices?</a:t>
            </a:r>
          </a:p>
        </p:txBody>
      </p:sp>
      <p:grpSp>
        <p:nvGrpSpPr>
          <p:cNvPr id="74" name="Group 73"/>
          <p:cNvGrpSpPr/>
          <p:nvPr/>
        </p:nvGrpSpPr>
        <p:grpSpPr>
          <a:xfrm>
            <a:off x="291406" y="953589"/>
            <a:ext cx="8482707" cy="5576927"/>
            <a:chOff x="291406" y="953589"/>
            <a:chExt cx="8482707" cy="5576927"/>
          </a:xfrm>
        </p:grpSpPr>
        <p:sp>
          <p:nvSpPr>
            <p:cNvPr id="5124" name="Text Box 3"/>
            <p:cNvSpPr txBox="1">
              <a:spLocks noChangeArrowheads="1"/>
            </p:cNvSpPr>
            <p:nvPr/>
          </p:nvSpPr>
          <p:spPr bwMode="auto">
            <a:xfrm>
              <a:off x="6773863" y="5754427"/>
              <a:ext cx="717550" cy="244475"/>
            </a:xfrm>
            <a:prstGeom prst="rect">
              <a:avLst/>
            </a:prstGeom>
            <a:noFill/>
            <a:ln w="9525">
              <a:noFill/>
              <a:miter lim="800000"/>
              <a:headEnd type="none" w="sm" len="sm"/>
              <a:tailEnd type="none" w="med" len="lg"/>
            </a:ln>
          </p:spPr>
          <p:txBody>
            <a:bodyPr wrap="none">
              <a:spAutoFit/>
            </a:bodyPr>
            <a:lstStyle/>
            <a:p>
              <a:pPr eaLnBrk="0" hangingPunct="0">
                <a:lnSpc>
                  <a:spcPct val="106000"/>
                </a:lnSpc>
                <a:spcBef>
                  <a:spcPct val="50000"/>
                </a:spcBef>
                <a:buSzPct val="100000"/>
                <a:buFont typeface="Wingdings 2" pitchFamily="18" charset="2"/>
                <a:buNone/>
              </a:pPr>
              <a:r>
                <a:rPr lang="en-GB" altLang="ja-JP" sz="1000">
                  <a:solidFill>
                    <a:srgbClr val="000000"/>
                  </a:solidFill>
                  <a:ea typeface="MS PGothic" pitchFamily="34" charset="-128"/>
                </a:rPr>
                <a:t>Americas</a:t>
              </a:r>
            </a:p>
          </p:txBody>
        </p:sp>
        <p:sp>
          <p:nvSpPr>
            <p:cNvPr id="5125" name="Text Box 4"/>
            <p:cNvSpPr txBox="1">
              <a:spLocks noChangeArrowheads="1"/>
            </p:cNvSpPr>
            <p:nvPr/>
          </p:nvSpPr>
          <p:spPr bwMode="auto">
            <a:xfrm>
              <a:off x="7558088" y="5754427"/>
              <a:ext cx="547687" cy="244475"/>
            </a:xfrm>
            <a:prstGeom prst="rect">
              <a:avLst/>
            </a:prstGeom>
            <a:noFill/>
            <a:ln w="9525">
              <a:noFill/>
              <a:miter lim="800000"/>
              <a:headEnd type="none" w="sm" len="sm"/>
              <a:tailEnd type="none" w="med" len="lg"/>
            </a:ln>
          </p:spPr>
          <p:txBody>
            <a:bodyPr wrap="none">
              <a:spAutoFit/>
            </a:bodyPr>
            <a:lstStyle/>
            <a:p>
              <a:pPr eaLnBrk="0" hangingPunct="0">
                <a:lnSpc>
                  <a:spcPct val="106000"/>
                </a:lnSpc>
                <a:spcBef>
                  <a:spcPct val="50000"/>
                </a:spcBef>
                <a:buSzPct val="100000"/>
                <a:buFont typeface="Wingdings 2" pitchFamily="18" charset="2"/>
                <a:buNone/>
              </a:pPr>
              <a:r>
                <a:rPr lang="en-GB" altLang="ja-JP" sz="1000">
                  <a:solidFill>
                    <a:srgbClr val="000000"/>
                  </a:solidFill>
                  <a:ea typeface="MS PGothic" pitchFamily="34" charset="-128"/>
                </a:rPr>
                <a:t>EMEA</a:t>
              </a:r>
            </a:p>
          </p:txBody>
        </p:sp>
        <p:sp>
          <p:nvSpPr>
            <p:cNvPr id="5126" name="Text Box 5"/>
            <p:cNvSpPr txBox="1">
              <a:spLocks noChangeArrowheads="1"/>
            </p:cNvSpPr>
            <p:nvPr/>
          </p:nvSpPr>
          <p:spPr bwMode="auto">
            <a:xfrm>
              <a:off x="8189913" y="5754427"/>
              <a:ext cx="533400" cy="244475"/>
            </a:xfrm>
            <a:prstGeom prst="rect">
              <a:avLst/>
            </a:prstGeom>
            <a:noFill/>
            <a:ln w="9525">
              <a:noFill/>
              <a:miter lim="800000"/>
              <a:headEnd type="none" w="sm" len="sm"/>
              <a:tailEnd type="none" w="med" len="lg"/>
            </a:ln>
          </p:spPr>
          <p:txBody>
            <a:bodyPr wrap="none">
              <a:spAutoFit/>
            </a:bodyPr>
            <a:lstStyle/>
            <a:p>
              <a:pPr eaLnBrk="0" hangingPunct="0">
                <a:lnSpc>
                  <a:spcPct val="106000"/>
                </a:lnSpc>
                <a:spcBef>
                  <a:spcPct val="50000"/>
                </a:spcBef>
                <a:buSzPct val="100000"/>
                <a:buFont typeface="Wingdings 2" pitchFamily="18" charset="2"/>
                <a:buNone/>
              </a:pPr>
              <a:r>
                <a:rPr lang="en-GB" altLang="ja-JP" sz="1000">
                  <a:solidFill>
                    <a:srgbClr val="000000"/>
                  </a:solidFill>
                  <a:ea typeface="MS PGothic" pitchFamily="34" charset="-128"/>
                </a:rPr>
                <a:t>APAC</a:t>
              </a:r>
            </a:p>
          </p:txBody>
        </p:sp>
        <p:sp>
          <p:nvSpPr>
            <p:cNvPr id="5127" name="Oval 81"/>
            <p:cNvSpPr>
              <a:spLocks noChangeArrowheads="1"/>
            </p:cNvSpPr>
            <p:nvPr/>
          </p:nvSpPr>
          <p:spPr bwMode="gray">
            <a:xfrm>
              <a:off x="8091488" y="5806814"/>
              <a:ext cx="146050" cy="136525"/>
            </a:xfrm>
            <a:prstGeom prst="ellipse">
              <a:avLst/>
            </a:prstGeom>
            <a:solidFill>
              <a:srgbClr val="CC3300"/>
            </a:solidFill>
            <a:ln w="2857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eaLnBrk="0" hangingPunct="0">
                <a:lnSpc>
                  <a:spcPct val="106000"/>
                </a:lnSpc>
                <a:spcBef>
                  <a:spcPct val="50000"/>
                </a:spcBef>
                <a:buSzPct val="100000"/>
                <a:buFont typeface="Wingdings 2" pitchFamily="18" charset="2"/>
                <a:buNone/>
              </a:pPr>
              <a:endParaRPr lang="en-US" sz="1000">
                <a:solidFill>
                  <a:srgbClr val="000000"/>
                </a:solidFill>
              </a:endParaRPr>
            </a:p>
          </p:txBody>
        </p:sp>
        <p:sp>
          <p:nvSpPr>
            <p:cNvPr id="5128" name="Oval 82"/>
            <p:cNvSpPr>
              <a:spLocks noChangeArrowheads="1"/>
            </p:cNvSpPr>
            <p:nvPr/>
          </p:nvSpPr>
          <p:spPr bwMode="gray">
            <a:xfrm>
              <a:off x="6672263" y="5806814"/>
              <a:ext cx="146050" cy="136525"/>
            </a:xfrm>
            <a:prstGeom prst="ellipse">
              <a:avLst/>
            </a:prstGeom>
            <a:solidFill>
              <a:srgbClr val="003399"/>
            </a:solidFill>
            <a:ln w="2857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eaLnBrk="0" hangingPunct="0">
                <a:lnSpc>
                  <a:spcPct val="106000"/>
                </a:lnSpc>
                <a:spcBef>
                  <a:spcPct val="50000"/>
                </a:spcBef>
                <a:buSzPct val="100000"/>
                <a:buFont typeface="Wingdings 2" pitchFamily="18" charset="2"/>
                <a:buNone/>
              </a:pPr>
              <a:endParaRPr lang="en-US" sz="1000">
                <a:solidFill>
                  <a:srgbClr val="000000"/>
                </a:solidFill>
              </a:endParaRPr>
            </a:p>
          </p:txBody>
        </p:sp>
        <p:sp>
          <p:nvSpPr>
            <p:cNvPr id="5129" name="Oval 83"/>
            <p:cNvSpPr>
              <a:spLocks noChangeArrowheads="1"/>
            </p:cNvSpPr>
            <p:nvPr/>
          </p:nvSpPr>
          <p:spPr bwMode="gray">
            <a:xfrm>
              <a:off x="7472363" y="5806814"/>
              <a:ext cx="146050" cy="136525"/>
            </a:xfrm>
            <a:prstGeom prst="ellipse">
              <a:avLst/>
            </a:prstGeom>
            <a:solidFill>
              <a:srgbClr val="80CCCC"/>
            </a:solidFill>
            <a:ln w="2857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eaLnBrk="0" hangingPunct="0">
                <a:lnSpc>
                  <a:spcPct val="106000"/>
                </a:lnSpc>
                <a:spcBef>
                  <a:spcPct val="50000"/>
                </a:spcBef>
                <a:buSzPct val="100000"/>
                <a:buFont typeface="Wingdings 2" pitchFamily="18" charset="2"/>
                <a:buNone/>
              </a:pPr>
              <a:endParaRPr lang="en-US" sz="1000">
                <a:solidFill>
                  <a:srgbClr val="000000"/>
                </a:solidFill>
              </a:endParaRPr>
            </a:p>
          </p:txBody>
        </p:sp>
        <p:sp>
          <p:nvSpPr>
            <p:cNvPr id="5130" name="Line 22"/>
            <p:cNvSpPr>
              <a:spLocks noChangeShapeType="1"/>
            </p:cNvSpPr>
            <p:nvPr/>
          </p:nvSpPr>
          <p:spPr bwMode="auto">
            <a:xfrm flipH="1" flipV="1">
              <a:off x="838200" y="2688964"/>
              <a:ext cx="0" cy="3373438"/>
            </a:xfrm>
            <a:prstGeom prst="line">
              <a:avLst/>
            </a:prstGeom>
            <a:noFill/>
            <a:ln w="34925">
              <a:solidFill>
                <a:srgbClr val="00206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31" name="Text Box 30"/>
            <p:cNvSpPr txBox="1">
              <a:spLocks noChangeArrowheads="1"/>
            </p:cNvSpPr>
            <p:nvPr/>
          </p:nvSpPr>
          <p:spPr bwMode="auto">
            <a:xfrm>
              <a:off x="5464175" y="6065577"/>
              <a:ext cx="892175" cy="276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>
                  <a:solidFill>
                    <a:srgbClr val="000000"/>
                  </a:solidFill>
                </a:rPr>
                <a:t>Friendly</a:t>
              </a:r>
            </a:p>
          </p:txBody>
        </p:sp>
        <p:sp>
          <p:nvSpPr>
            <p:cNvPr id="5132" name="Text Box 31"/>
            <p:cNvSpPr txBox="1">
              <a:spLocks noChangeArrowheads="1"/>
            </p:cNvSpPr>
            <p:nvPr/>
          </p:nvSpPr>
          <p:spPr bwMode="auto">
            <a:xfrm>
              <a:off x="809625" y="6070339"/>
              <a:ext cx="1204913" cy="2778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>
                  <a:solidFill>
                    <a:srgbClr val="000000"/>
                  </a:solidFill>
                </a:rPr>
                <a:t>Challenging</a:t>
              </a:r>
            </a:p>
          </p:txBody>
        </p:sp>
        <p:sp>
          <p:nvSpPr>
            <p:cNvPr id="5133" name="Text Box 33"/>
            <p:cNvSpPr txBox="1">
              <a:spLocks noChangeArrowheads="1"/>
            </p:cNvSpPr>
            <p:nvPr/>
          </p:nvSpPr>
          <p:spPr bwMode="auto">
            <a:xfrm>
              <a:off x="3023072" y="6222739"/>
              <a:ext cx="1675459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1400" b="1" dirty="0">
                  <a:solidFill>
                    <a:srgbClr val="000000"/>
                  </a:solidFill>
                </a:rPr>
                <a:t>Business </a:t>
              </a:r>
              <a:r>
                <a:rPr lang="en-US" sz="1400" b="1" dirty="0" smtClean="0">
                  <a:solidFill>
                    <a:srgbClr val="000000"/>
                  </a:solidFill>
                </a:rPr>
                <a:t>Factors</a:t>
              </a:r>
              <a:endParaRPr lang="en-US" sz="1400" b="1" dirty="0">
                <a:solidFill>
                  <a:srgbClr val="000000"/>
                </a:solidFill>
              </a:endParaRPr>
            </a:p>
          </p:txBody>
        </p:sp>
        <p:sp>
          <p:nvSpPr>
            <p:cNvPr id="5134" name="Text Box 34"/>
            <p:cNvSpPr txBox="1">
              <a:spLocks noChangeArrowheads="1"/>
            </p:cNvSpPr>
            <p:nvPr/>
          </p:nvSpPr>
          <p:spPr bwMode="auto">
            <a:xfrm rot="-5400000">
              <a:off x="299244" y="2877083"/>
              <a:ext cx="690562" cy="165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>
                  <a:solidFill>
                    <a:srgbClr val="000000"/>
                  </a:solidFill>
                </a:rPr>
                <a:t>High</a:t>
              </a:r>
            </a:p>
          </p:txBody>
        </p:sp>
        <p:sp>
          <p:nvSpPr>
            <p:cNvPr id="5135" name="Text Box 35"/>
            <p:cNvSpPr txBox="1">
              <a:spLocks noChangeArrowheads="1"/>
            </p:cNvSpPr>
            <p:nvPr/>
          </p:nvSpPr>
          <p:spPr bwMode="auto">
            <a:xfrm rot="-5400000">
              <a:off x="300037" y="5670290"/>
              <a:ext cx="688975" cy="165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>
                  <a:solidFill>
                    <a:srgbClr val="000000"/>
                  </a:solidFill>
                </a:rPr>
                <a:t>Low</a:t>
              </a:r>
            </a:p>
          </p:txBody>
        </p:sp>
        <p:sp>
          <p:nvSpPr>
            <p:cNvPr id="5137" name="Line 22"/>
            <p:cNvSpPr>
              <a:spLocks noChangeShapeType="1"/>
            </p:cNvSpPr>
            <p:nvPr/>
          </p:nvSpPr>
          <p:spPr bwMode="auto">
            <a:xfrm rot="5400000" flipH="1" flipV="1">
              <a:off x="3652838" y="3212839"/>
              <a:ext cx="0" cy="5670550"/>
            </a:xfrm>
            <a:prstGeom prst="line">
              <a:avLst/>
            </a:prstGeom>
            <a:noFill/>
            <a:ln w="34925">
              <a:solidFill>
                <a:srgbClr val="00206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graphicFrame>
          <p:nvGraphicFramePr>
            <p:cNvPr id="39" name="Chart 38"/>
            <p:cNvGraphicFramePr>
              <a:graphicFrameLocks/>
            </p:cNvGraphicFramePr>
            <p:nvPr/>
          </p:nvGraphicFramePr>
          <p:xfrm>
            <a:off x="853559" y="2773658"/>
            <a:ext cx="5513457" cy="325826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5139" name="Oval 29"/>
            <p:cNvSpPr>
              <a:spLocks noChangeArrowheads="1"/>
            </p:cNvSpPr>
            <p:nvPr/>
          </p:nvSpPr>
          <p:spPr bwMode="auto">
            <a:xfrm>
              <a:off x="2068513" y="2619114"/>
              <a:ext cx="4648200" cy="1905000"/>
            </a:xfrm>
            <a:prstGeom prst="ellipse">
              <a:avLst/>
            </a:prstGeom>
            <a:noFill/>
            <a:ln w="19050" algn="ctr">
              <a:solidFill>
                <a:srgbClr val="FF0000"/>
              </a:solidFill>
              <a:round/>
              <a:headEnd/>
              <a:tailEnd/>
            </a:ln>
          </p:spPr>
          <p:txBody>
            <a:bodyPr lIns="73152" tIns="73152" rIns="73152" bIns="73152"/>
            <a:lstStyle/>
            <a:p>
              <a:pPr eaLnBrk="0" hangingPunct="0">
                <a:lnSpc>
                  <a:spcPct val="106000"/>
                </a:lnSpc>
                <a:spcBef>
                  <a:spcPct val="50000"/>
                </a:spcBef>
                <a:buSzPct val="100000"/>
                <a:buFont typeface="Wingdings 2" pitchFamily="18" charset="2"/>
                <a:buNone/>
              </a:pPr>
              <a:endParaRPr lang="en-US"/>
            </a:p>
          </p:txBody>
        </p:sp>
        <p:sp>
          <p:nvSpPr>
            <p:cNvPr id="5140" name="TextBox 38"/>
            <p:cNvSpPr txBox="1">
              <a:spLocks noChangeArrowheads="1"/>
            </p:cNvSpPr>
            <p:nvPr/>
          </p:nvSpPr>
          <p:spPr bwMode="auto">
            <a:xfrm>
              <a:off x="4933950" y="4586027"/>
              <a:ext cx="1066800" cy="523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 b="1" i="1"/>
                <a:t>Candidate Countries</a:t>
              </a:r>
            </a:p>
          </p:txBody>
        </p:sp>
        <p:sp>
          <p:nvSpPr>
            <p:cNvPr id="5141" name="Line 5"/>
            <p:cNvSpPr>
              <a:spLocks noChangeShapeType="1"/>
            </p:cNvSpPr>
            <p:nvPr/>
          </p:nvSpPr>
          <p:spPr bwMode="gray">
            <a:xfrm>
              <a:off x="414338" y="2384164"/>
              <a:ext cx="8320087" cy="0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42" name="Rectangle 6"/>
            <p:cNvSpPr>
              <a:spLocks noChangeArrowheads="1"/>
            </p:cNvSpPr>
            <p:nvPr/>
          </p:nvSpPr>
          <p:spPr bwMode="gray">
            <a:xfrm>
              <a:off x="3088634" y="2273156"/>
              <a:ext cx="2971501" cy="204671"/>
            </a:xfrm>
            <a:prstGeom prst="rect">
              <a:avLst/>
            </a:prstGeom>
            <a:solidFill>
              <a:schemeClr val="bg1"/>
            </a:solidFill>
            <a:ln w="12700" cap="rnd" algn="ctr">
              <a:noFill/>
              <a:miter lim="800000"/>
              <a:headEnd/>
              <a:tailEnd/>
            </a:ln>
          </p:spPr>
          <p:txBody>
            <a:bodyPr wrap="none" lIns="72000" tIns="0" rIns="72000" bIns="0" anchor="b" anchorCtr="1">
              <a:spAutoFit/>
            </a:bodyPr>
            <a:lstStyle/>
            <a:p>
              <a:pPr algn="ctr">
                <a:lnSpc>
                  <a:spcPct val="95000"/>
                </a:lnSpc>
              </a:pPr>
              <a:r>
                <a:rPr lang="en-US" sz="1400" b="1" dirty="0" smtClean="0"/>
                <a:t>Segment and Prioritize </a:t>
              </a:r>
              <a:r>
                <a:rPr lang="en-US" sz="1400" b="1" dirty="0"/>
                <a:t>Countries</a:t>
              </a:r>
            </a:p>
          </p:txBody>
        </p:sp>
        <p:sp>
          <p:nvSpPr>
            <p:cNvPr id="5143" name="Rectangle 3"/>
            <p:cNvSpPr>
              <a:spLocks noChangeArrowheads="1"/>
            </p:cNvSpPr>
            <p:nvPr/>
          </p:nvSpPr>
          <p:spPr bwMode="auto">
            <a:xfrm>
              <a:off x="6845300" y="2822314"/>
              <a:ext cx="1928813" cy="173380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marL="173038" lvl="1" indent="-171450">
                <a:spcBef>
                  <a:spcPts val="1000"/>
                </a:spcBef>
                <a:buFont typeface="Wingdings 2" pitchFamily="18" charset="2"/>
                <a:buChar char="¡"/>
              </a:pPr>
              <a:r>
                <a:rPr lang="en-US" sz="1200" dirty="0"/>
                <a:t>Comprehensive analysis of technical </a:t>
              </a:r>
              <a:r>
                <a:rPr lang="en-US" sz="1200" dirty="0" smtClean="0"/>
                <a:t>and business factors for alternative </a:t>
              </a:r>
              <a:r>
                <a:rPr lang="en-US" sz="1200" dirty="0"/>
                <a:t>locations</a:t>
              </a:r>
            </a:p>
            <a:p>
              <a:pPr marL="173038" lvl="1" indent="-171450">
                <a:spcBef>
                  <a:spcPts val="1000"/>
                </a:spcBef>
                <a:buFont typeface="Wingdings 2" pitchFamily="18" charset="2"/>
                <a:buChar char="¡"/>
              </a:pPr>
              <a:r>
                <a:rPr lang="en-US" sz="1200" dirty="0"/>
                <a:t>13 countries were selected for further analysis</a:t>
              </a:r>
            </a:p>
            <a:p>
              <a:pPr marL="173038" lvl="1" indent="-171450">
                <a:spcBef>
                  <a:spcPts val="1000"/>
                </a:spcBef>
                <a:buFont typeface="Wingdings 2" pitchFamily="18" charset="2"/>
                <a:buChar char="¡"/>
              </a:pPr>
              <a:endParaRPr lang="en-US" sz="1200" dirty="0"/>
            </a:p>
          </p:txBody>
        </p:sp>
        <p:sp>
          <p:nvSpPr>
            <p:cNvPr id="43" name="Text Box 37"/>
            <p:cNvSpPr txBox="1">
              <a:spLocks noChangeArrowheads="1"/>
            </p:cNvSpPr>
            <p:nvPr/>
          </p:nvSpPr>
          <p:spPr bwMode="auto">
            <a:xfrm rot="16200000">
              <a:off x="-400193" y="4303552"/>
              <a:ext cx="1690976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rgbClr val="000000"/>
                  </a:solidFill>
                </a:rPr>
                <a:t>Technical Factors</a:t>
              </a:r>
              <a:endParaRPr lang="en-US" sz="1400" b="1" dirty="0">
                <a:solidFill>
                  <a:srgbClr val="000000"/>
                </a:solidFill>
              </a:endParaRPr>
            </a:p>
          </p:txBody>
        </p:sp>
        <p:grpSp>
          <p:nvGrpSpPr>
            <p:cNvPr id="73" name="Group 72"/>
            <p:cNvGrpSpPr/>
            <p:nvPr/>
          </p:nvGrpSpPr>
          <p:grpSpPr>
            <a:xfrm>
              <a:off x="574857" y="953589"/>
              <a:ext cx="1139825" cy="1125538"/>
              <a:chOff x="574857" y="953589"/>
              <a:chExt cx="1139825" cy="1125538"/>
            </a:xfrm>
          </p:grpSpPr>
          <p:sp>
            <p:nvSpPr>
              <p:cNvPr id="40" name="AutoShape 6"/>
              <p:cNvSpPr>
                <a:spLocks noChangeAspect="1" noChangeArrowheads="1" noTextEdit="1"/>
              </p:cNvSpPr>
              <p:nvPr/>
            </p:nvSpPr>
            <p:spPr bwMode="auto">
              <a:xfrm>
                <a:off x="574857" y="953589"/>
                <a:ext cx="1139825" cy="11255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" name="Freeform 8"/>
              <p:cNvSpPr>
                <a:spLocks/>
              </p:cNvSpPr>
              <p:nvPr/>
            </p:nvSpPr>
            <p:spPr bwMode="auto">
              <a:xfrm>
                <a:off x="576445" y="1777502"/>
                <a:ext cx="1136650" cy="300038"/>
              </a:xfrm>
              <a:custGeom>
                <a:avLst/>
                <a:gdLst/>
                <a:ahLst/>
                <a:cxnLst>
                  <a:cxn ang="0">
                    <a:pos x="0" y="189"/>
                  </a:cxn>
                  <a:cxn ang="0">
                    <a:pos x="716" y="189"/>
                  </a:cxn>
                  <a:cxn ang="0">
                    <a:pos x="611" y="0"/>
                  </a:cxn>
                  <a:cxn ang="0">
                    <a:pos x="101" y="0"/>
                  </a:cxn>
                  <a:cxn ang="0">
                    <a:pos x="0" y="189"/>
                  </a:cxn>
                </a:cxnLst>
                <a:rect l="0" t="0" r="r" b="b"/>
                <a:pathLst>
                  <a:path w="716" h="189">
                    <a:moveTo>
                      <a:pt x="0" y="189"/>
                    </a:moveTo>
                    <a:lnTo>
                      <a:pt x="716" y="189"/>
                    </a:lnTo>
                    <a:lnTo>
                      <a:pt x="611" y="0"/>
                    </a:lnTo>
                    <a:lnTo>
                      <a:pt x="101" y="0"/>
                    </a:lnTo>
                    <a:lnTo>
                      <a:pt x="0" y="189"/>
                    </a:lnTo>
                    <a:close/>
                  </a:path>
                </a:pathLst>
              </a:custGeom>
              <a:solidFill>
                <a:srgbClr val="4066B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" name="Freeform 9"/>
              <p:cNvSpPr>
                <a:spLocks/>
              </p:cNvSpPr>
              <p:nvPr/>
            </p:nvSpPr>
            <p:spPr bwMode="auto">
              <a:xfrm>
                <a:off x="911407" y="1191714"/>
                <a:ext cx="466725" cy="241300"/>
              </a:xfrm>
              <a:custGeom>
                <a:avLst/>
                <a:gdLst/>
                <a:ahLst/>
                <a:cxnLst>
                  <a:cxn ang="0">
                    <a:pos x="5" y="152"/>
                  </a:cxn>
                  <a:cxn ang="0">
                    <a:pos x="294" y="152"/>
                  </a:cxn>
                  <a:cxn ang="0">
                    <a:pos x="213" y="0"/>
                  </a:cxn>
                  <a:cxn ang="0">
                    <a:pos x="76" y="0"/>
                  </a:cxn>
                  <a:cxn ang="0">
                    <a:pos x="0" y="150"/>
                  </a:cxn>
                  <a:cxn ang="0">
                    <a:pos x="5" y="152"/>
                  </a:cxn>
                </a:cxnLst>
                <a:rect l="0" t="0" r="r" b="b"/>
                <a:pathLst>
                  <a:path w="294" h="152">
                    <a:moveTo>
                      <a:pt x="5" y="152"/>
                    </a:moveTo>
                    <a:lnTo>
                      <a:pt x="294" y="152"/>
                    </a:lnTo>
                    <a:lnTo>
                      <a:pt x="213" y="0"/>
                    </a:lnTo>
                    <a:lnTo>
                      <a:pt x="76" y="0"/>
                    </a:lnTo>
                    <a:lnTo>
                      <a:pt x="0" y="150"/>
                    </a:lnTo>
                    <a:lnTo>
                      <a:pt x="5" y="152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" name="Freeform 10"/>
              <p:cNvSpPr>
                <a:spLocks/>
              </p:cNvSpPr>
              <p:nvPr/>
            </p:nvSpPr>
            <p:spPr bwMode="auto">
              <a:xfrm>
                <a:off x="1051107" y="978989"/>
                <a:ext cx="187325" cy="177800"/>
              </a:xfrm>
              <a:custGeom>
                <a:avLst/>
                <a:gdLst/>
                <a:ahLst/>
                <a:cxnLst>
                  <a:cxn ang="0">
                    <a:pos x="2" y="112"/>
                  </a:cxn>
                  <a:cxn ang="0">
                    <a:pos x="118" y="112"/>
                  </a:cxn>
                  <a:cxn ang="0">
                    <a:pos x="60" y="0"/>
                  </a:cxn>
                  <a:cxn ang="0">
                    <a:pos x="0" y="110"/>
                  </a:cxn>
                  <a:cxn ang="0">
                    <a:pos x="2" y="112"/>
                  </a:cxn>
                </a:cxnLst>
                <a:rect l="0" t="0" r="r" b="b"/>
                <a:pathLst>
                  <a:path w="118" h="112">
                    <a:moveTo>
                      <a:pt x="2" y="112"/>
                    </a:moveTo>
                    <a:lnTo>
                      <a:pt x="118" y="112"/>
                    </a:lnTo>
                    <a:lnTo>
                      <a:pt x="60" y="0"/>
                    </a:lnTo>
                    <a:lnTo>
                      <a:pt x="0" y="110"/>
                    </a:lnTo>
                    <a:lnTo>
                      <a:pt x="2" y="112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" name="Freeform 11"/>
              <p:cNvSpPr>
                <a:spLocks/>
              </p:cNvSpPr>
              <p:nvPr/>
            </p:nvSpPr>
            <p:spPr bwMode="auto">
              <a:xfrm>
                <a:off x="757420" y="1471114"/>
                <a:ext cx="774700" cy="271463"/>
              </a:xfrm>
              <a:custGeom>
                <a:avLst/>
                <a:gdLst/>
                <a:ahLst/>
                <a:cxnLst>
                  <a:cxn ang="0">
                    <a:pos x="0" y="171"/>
                  </a:cxn>
                  <a:cxn ang="0">
                    <a:pos x="488" y="171"/>
                  </a:cxn>
                  <a:cxn ang="0">
                    <a:pos x="396" y="0"/>
                  </a:cxn>
                  <a:cxn ang="0">
                    <a:pos x="87" y="0"/>
                  </a:cxn>
                  <a:cxn ang="0">
                    <a:pos x="0" y="171"/>
                  </a:cxn>
                </a:cxnLst>
                <a:rect l="0" t="0" r="r" b="b"/>
                <a:pathLst>
                  <a:path w="488" h="171">
                    <a:moveTo>
                      <a:pt x="0" y="171"/>
                    </a:moveTo>
                    <a:lnTo>
                      <a:pt x="488" y="171"/>
                    </a:lnTo>
                    <a:lnTo>
                      <a:pt x="396" y="0"/>
                    </a:lnTo>
                    <a:lnTo>
                      <a:pt x="87" y="0"/>
                    </a:lnTo>
                    <a:lnTo>
                      <a:pt x="0" y="171"/>
                    </a:lnTo>
                    <a:close/>
                  </a:path>
                </a:pathLst>
              </a:custGeom>
              <a:solidFill>
                <a:srgbClr val="8099CC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" name="Rectangle 12"/>
              <p:cNvSpPr>
                <a:spLocks noChangeArrowheads="1"/>
              </p:cNvSpPr>
              <p:nvPr/>
            </p:nvSpPr>
            <p:spPr bwMode="auto">
              <a:xfrm>
                <a:off x="882832" y="1923552"/>
                <a:ext cx="614363" cy="698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400" b="1" i="0" u="none" strike="noStrike" cap="none" normalizeH="0" baseline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Arial" pitchFamily="34" charset="0"/>
                    <a:cs typeface="Arial" pitchFamily="34" charset="0"/>
                  </a:rPr>
                  <a:t>Trade Export Screening</a:t>
                </a:r>
                <a:endParaRPr kumimoji="0" 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7" name="Rectangle 13"/>
              <p:cNvSpPr>
                <a:spLocks noChangeArrowheads="1"/>
              </p:cNvSpPr>
              <p:nvPr/>
            </p:nvSpPr>
            <p:spPr bwMode="auto">
              <a:xfrm>
                <a:off x="1071745" y="1509214"/>
                <a:ext cx="225425" cy="698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4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itchFamily="34" charset="0"/>
                    <a:cs typeface="Arial" pitchFamily="34" charset="0"/>
                  </a:rPr>
                  <a:t>Country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8" name="Rectangle 14"/>
              <p:cNvSpPr>
                <a:spLocks noChangeArrowheads="1"/>
              </p:cNvSpPr>
              <p:nvPr/>
            </p:nvSpPr>
            <p:spPr bwMode="auto">
              <a:xfrm>
                <a:off x="995545" y="1569539"/>
                <a:ext cx="396875" cy="682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4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itchFamily="34" charset="0"/>
                    <a:cs typeface="Arial" pitchFamily="34" charset="0"/>
                  </a:rPr>
                  <a:t>Attractiveness 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9" name="Rectangle 15"/>
              <p:cNvSpPr>
                <a:spLocks noChangeArrowheads="1"/>
              </p:cNvSpPr>
              <p:nvPr/>
            </p:nvSpPr>
            <p:spPr bwMode="auto">
              <a:xfrm>
                <a:off x="1027295" y="1628277"/>
                <a:ext cx="327025" cy="698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4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itchFamily="34" charset="0"/>
                    <a:cs typeface="Arial" pitchFamily="34" charset="0"/>
                  </a:rPr>
                  <a:t>Assessment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0" name="Rectangle 16"/>
              <p:cNvSpPr>
                <a:spLocks noChangeArrowheads="1"/>
              </p:cNvSpPr>
              <p:nvPr/>
            </p:nvSpPr>
            <p:spPr bwMode="auto">
              <a:xfrm>
                <a:off x="1097145" y="1267914"/>
                <a:ext cx="129844" cy="6155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400" b="1" i="0" u="none" strike="noStrike" cap="none" normalizeH="0" baseline="0" smtClean="0">
                    <a:ln>
                      <a:noFill/>
                    </a:ln>
                    <a:effectLst/>
                    <a:latin typeface="Arial" pitchFamily="34" charset="0"/>
                    <a:cs typeface="Arial" pitchFamily="34" charset="0"/>
                  </a:rPr>
                  <a:t>Cost 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1" name="Rectangle 17"/>
              <p:cNvSpPr>
                <a:spLocks noChangeArrowheads="1"/>
              </p:cNvSpPr>
              <p:nvPr/>
            </p:nvSpPr>
            <p:spPr bwMode="auto">
              <a:xfrm>
                <a:off x="1036820" y="1326652"/>
                <a:ext cx="262892" cy="6155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400" b="1" i="0" u="none" strike="noStrike" cap="none" normalizeH="0" baseline="0" smtClean="0">
                    <a:ln>
                      <a:noFill/>
                    </a:ln>
                    <a:effectLst/>
                    <a:latin typeface="Arial" pitchFamily="34" charset="0"/>
                    <a:cs typeface="Arial" pitchFamily="34" charset="0"/>
                  </a:rPr>
                  <a:t>Evaluation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2" name="Rectangle 18"/>
              <p:cNvSpPr>
                <a:spLocks noChangeArrowheads="1"/>
              </p:cNvSpPr>
              <p:nvPr/>
            </p:nvSpPr>
            <p:spPr bwMode="auto">
              <a:xfrm>
                <a:off x="873307" y="983752"/>
                <a:ext cx="223838" cy="55563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3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itchFamily="34" charset="0"/>
                    <a:cs typeface="Arial" pitchFamily="34" charset="0"/>
                  </a:rPr>
                  <a:t>Alternative 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3" name="Rectangle 19"/>
              <p:cNvSpPr>
                <a:spLocks noChangeArrowheads="1"/>
              </p:cNvSpPr>
              <p:nvPr/>
            </p:nvSpPr>
            <p:spPr bwMode="auto">
              <a:xfrm>
                <a:off x="908232" y="1031377"/>
                <a:ext cx="141064" cy="46166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300" b="1" i="0" u="none" strike="noStrike" cap="none" normalizeH="0" baseline="0" smtClean="0">
                    <a:ln>
                      <a:noFill/>
                    </a:ln>
                    <a:effectLst/>
                    <a:latin typeface="Arial" pitchFamily="34" charset="0"/>
                    <a:cs typeface="Arial" pitchFamily="34" charset="0"/>
                  </a:rPr>
                  <a:t>Supply 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71" name="Rectangle 20"/>
              <p:cNvSpPr>
                <a:spLocks noChangeArrowheads="1"/>
              </p:cNvSpPr>
              <p:nvPr/>
            </p:nvSpPr>
            <p:spPr bwMode="auto">
              <a:xfrm>
                <a:off x="901882" y="1077414"/>
                <a:ext cx="142668" cy="46166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300" b="1" i="0" u="none" strike="noStrike" cap="none" normalizeH="0" baseline="0" smtClean="0">
                    <a:ln>
                      <a:noFill/>
                    </a:ln>
                    <a:effectLst/>
                    <a:latin typeface="Arial" pitchFamily="34" charset="0"/>
                    <a:cs typeface="Arial" pitchFamily="34" charset="0"/>
                  </a:rPr>
                  <a:t>Markets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72" name="Freeform 21"/>
              <p:cNvSpPr>
                <a:spLocks noEditPoints="1"/>
              </p:cNvSpPr>
              <p:nvPr/>
            </p:nvSpPr>
            <p:spPr bwMode="auto">
              <a:xfrm>
                <a:off x="1014595" y="1053602"/>
                <a:ext cx="127000" cy="49213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66" y="21"/>
                  </a:cxn>
                  <a:cxn ang="0">
                    <a:pos x="65" y="25"/>
                  </a:cxn>
                  <a:cxn ang="0">
                    <a:pos x="0" y="4"/>
                  </a:cxn>
                  <a:cxn ang="0">
                    <a:pos x="2" y="0"/>
                  </a:cxn>
                  <a:cxn ang="0">
                    <a:pos x="66" y="14"/>
                  </a:cxn>
                  <a:cxn ang="0">
                    <a:pos x="80" y="28"/>
                  </a:cxn>
                  <a:cxn ang="0">
                    <a:pos x="60" y="31"/>
                  </a:cxn>
                  <a:cxn ang="0">
                    <a:pos x="66" y="14"/>
                  </a:cxn>
                </a:cxnLst>
                <a:rect l="0" t="0" r="r" b="b"/>
                <a:pathLst>
                  <a:path w="80" h="31">
                    <a:moveTo>
                      <a:pt x="2" y="0"/>
                    </a:moveTo>
                    <a:lnTo>
                      <a:pt x="66" y="21"/>
                    </a:lnTo>
                    <a:lnTo>
                      <a:pt x="65" y="25"/>
                    </a:lnTo>
                    <a:lnTo>
                      <a:pt x="0" y="4"/>
                    </a:lnTo>
                    <a:lnTo>
                      <a:pt x="2" y="0"/>
                    </a:lnTo>
                    <a:close/>
                    <a:moveTo>
                      <a:pt x="66" y="14"/>
                    </a:moveTo>
                    <a:lnTo>
                      <a:pt x="80" y="28"/>
                    </a:lnTo>
                    <a:lnTo>
                      <a:pt x="60" y="31"/>
                    </a:lnTo>
                    <a:lnTo>
                      <a:pt x="66" y="14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0" cap="flat">
                <a:solidFill>
                  <a:srgbClr val="003399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6" name="Base" hidden="1"/>
          <p:cNvGraphicFramePr>
            <a:graphicFrameLocks/>
          </p:cNvGraphicFramePr>
          <p:nvPr/>
        </p:nvGraphicFramePr>
        <p:xfrm>
          <a:off x="1524000" y="1397000"/>
          <a:ext cx="6096000" cy="4064000"/>
        </p:xfrm>
        <a:graphic>
          <a:graphicData uri="http://schemas.openxmlformats.org/presentationml/2006/ole">
            <p:oleObj spid="_x0000_s6148" r:id="rId3" imgW="0" imgH="0" progId="PowerPoint.Show.8">
              <p:embed/>
            </p:oleObj>
          </a:graphicData>
        </a:graphic>
      </p:graphicFrame>
      <p:sp>
        <p:nvSpPr>
          <p:cNvPr id="46" name="Title 2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Q2:  How do prioritize selection from among these choices?</a:t>
            </a:r>
          </a:p>
        </p:txBody>
      </p:sp>
      <p:grpSp>
        <p:nvGrpSpPr>
          <p:cNvPr id="77" name="Group 76"/>
          <p:cNvGrpSpPr/>
          <p:nvPr/>
        </p:nvGrpSpPr>
        <p:grpSpPr>
          <a:xfrm>
            <a:off x="361950" y="953589"/>
            <a:ext cx="8378825" cy="5593092"/>
            <a:chOff x="361950" y="953589"/>
            <a:chExt cx="8378825" cy="5593092"/>
          </a:xfrm>
        </p:grpSpPr>
        <p:sp>
          <p:nvSpPr>
            <p:cNvPr id="6148" name="Line 5"/>
            <p:cNvSpPr>
              <a:spLocks noChangeShapeType="1"/>
            </p:cNvSpPr>
            <p:nvPr/>
          </p:nvSpPr>
          <p:spPr bwMode="gray">
            <a:xfrm>
              <a:off x="392113" y="2315994"/>
              <a:ext cx="8321675" cy="0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49" name="Rectangle 6"/>
            <p:cNvSpPr>
              <a:spLocks noChangeArrowheads="1"/>
            </p:cNvSpPr>
            <p:nvPr/>
          </p:nvSpPr>
          <p:spPr bwMode="gray">
            <a:xfrm>
              <a:off x="2986088" y="2204869"/>
              <a:ext cx="3062287" cy="204787"/>
            </a:xfrm>
            <a:prstGeom prst="rect">
              <a:avLst/>
            </a:prstGeom>
            <a:solidFill>
              <a:schemeClr val="bg1"/>
            </a:solidFill>
            <a:ln w="12700" cap="rnd" algn="ctr">
              <a:noFill/>
              <a:miter lim="800000"/>
              <a:headEnd/>
              <a:tailEnd/>
            </a:ln>
          </p:spPr>
          <p:txBody>
            <a:bodyPr wrap="none" lIns="72000" tIns="0" rIns="72000" bIns="0" anchor="b" anchorCtr="1">
              <a:spAutoFit/>
            </a:bodyPr>
            <a:lstStyle/>
            <a:p>
              <a:pPr algn="ctr">
                <a:lnSpc>
                  <a:spcPct val="95000"/>
                </a:lnSpc>
              </a:pPr>
              <a:r>
                <a:rPr lang="en-US" sz="1400" b="1"/>
                <a:t>Approach to Total Cost Evaluation</a:t>
              </a:r>
            </a:p>
          </p:txBody>
        </p:sp>
        <p:pic>
          <p:nvPicPr>
            <p:cNvPr id="6150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 l="8710" t="10344" r="9937" b="37569"/>
            <a:stretch>
              <a:fillRect/>
            </a:stretch>
          </p:blipFill>
          <p:spPr bwMode="auto">
            <a:xfrm>
              <a:off x="381000" y="2485856"/>
              <a:ext cx="5889625" cy="9794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151" name="Picture 3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911725" y="4425781"/>
              <a:ext cx="3687763" cy="1847850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  <a:miter lim="800000"/>
              <a:headEnd/>
              <a:tailEnd/>
            </a:ln>
          </p:spPr>
        </p:pic>
        <p:sp>
          <p:nvSpPr>
            <p:cNvPr id="14" name="Isosceles Triangle 13"/>
            <p:cNvSpPr/>
            <p:nvPr/>
          </p:nvSpPr>
          <p:spPr>
            <a:xfrm rot="5400000">
              <a:off x="3924300" y="5316369"/>
              <a:ext cx="1257300" cy="266700"/>
            </a:xfrm>
            <a:prstGeom prst="triangl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154" name="Rectangle 2"/>
            <p:cNvSpPr>
              <a:spLocks noChangeArrowheads="1"/>
            </p:cNvSpPr>
            <p:nvPr/>
          </p:nvSpPr>
          <p:spPr bwMode="auto">
            <a:xfrm>
              <a:off x="644525" y="4403556"/>
              <a:ext cx="1647825" cy="473075"/>
            </a:xfrm>
            <a:prstGeom prst="rect">
              <a:avLst/>
            </a:prstGeom>
            <a:solidFill>
              <a:schemeClr val="tx2"/>
            </a:solidFill>
            <a:ln w="6350" algn="ctr">
              <a:noFill/>
              <a:miter lim="800000"/>
              <a:headEnd type="none" w="sm" len="sm"/>
              <a:tailEnd/>
            </a:ln>
          </p:spPr>
          <p:txBody>
            <a:bodyPr tIns="91440" bIns="91440" anchor="ctr"/>
            <a:lstStyle/>
            <a:p>
              <a:pPr>
                <a:buSzPct val="100000"/>
                <a:buFont typeface="Wingdings 2" pitchFamily="18" charset="2"/>
                <a:buNone/>
              </a:pPr>
              <a:r>
                <a:rPr lang="en-GB" sz="1200" b="1">
                  <a:solidFill>
                    <a:srgbClr val="FFFFFF"/>
                  </a:solidFill>
                </a:rPr>
                <a:t>Raw Material</a:t>
              </a:r>
            </a:p>
          </p:txBody>
        </p:sp>
        <p:sp>
          <p:nvSpPr>
            <p:cNvPr id="6155" name="Rectangle 3"/>
            <p:cNvSpPr>
              <a:spLocks noChangeArrowheads="1"/>
            </p:cNvSpPr>
            <p:nvPr/>
          </p:nvSpPr>
          <p:spPr bwMode="auto">
            <a:xfrm>
              <a:off x="644525" y="4960769"/>
              <a:ext cx="1647825" cy="473075"/>
            </a:xfrm>
            <a:prstGeom prst="rect">
              <a:avLst/>
            </a:prstGeom>
            <a:solidFill>
              <a:schemeClr val="tx2"/>
            </a:solidFill>
            <a:ln w="6350" algn="ctr">
              <a:noFill/>
              <a:miter lim="800000"/>
              <a:headEnd type="none" w="sm" len="sm"/>
              <a:tailEnd/>
            </a:ln>
          </p:spPr>
          <p:txBody>
            <a:bodyPr tIns="91440" bIns="91440" anchor="ctr"/>
            <a:lstStyle/>
            <a:p>
              <a:pPr>
                <a:buSzPct val="100000"/>
                <a:buFont typeface="Wingdings 2" pitchFamily="18" charset="2"/>
                <a:buNone/>
              </a:pPr>
              <a:r>
                <a:rPr lang="en-GB" sz="1200" b="1">
                  <a:solidFill>
                    <a:srgbClr val="FFFFFF"/>
                  </a:solidFill>
                </a:rPr>
                <a:t>Labor</a:t>
              </a:r>
            </a:p>
          </p:txBody>
        </p:sp>
        <p:sp>
          <p:nvSpPr>
            <p:cNvPr id="6156" name="Rectangle 4"/>
            <p:cNvSpPr>
              <a:spLocks noChangeArrowheads="1"/>
            </p:cNvSpPr>
            <p:nvPr/>
          </p:nvSpPr>
          <p:spPr bwMode="auto">
            <a:xfrm>
              <a:off x="644525" y="5516394"/>
              <a:ext cx="1647825" cy="473075"/>
            </a:xfrm>
            <a:prstGeom prst="rect">
              <a:avLst/>
            </a:prstGeom>
            <a:solidFill>
              <a:schemeClr val="tx2"/>
            </a:solidFill>
            <a:ln w="6350" algn="ctr">
              <a:noFill/>
              <a:miter lim="800000"/>
              <a:headEnd type="none" w="sm" len="sm"/>
              <a:tailEnd/>
            </a:ln>
          </p:spPr>
          <p:txBody>
            <a:bodyPr tIns="91440" bIns="91440" anchor="ctr"/>
            <a:lstStyle/>
            <a:p>
              <a:pPr>
                <a:buSzPct val="100000"/>
                <a:buFont typeface="Wingdings 2" pitchFamily="18" charset="2"/>
                <a:buNone/>
              </a:pPr>
              <a:r>
                <a:rPr lang="en-GB" sz="1200" b="1">
                  <a:solidFill>
                    <a:srgbClr val="FFFFFF"/>
                  </a:solidFill>
                </a:rPr>
                <a:t>Overhead</a:t>
              </a:r>
            </a:p>
          </p:txBody>
        </p:sp>
        <p:sp>
          <p:nvSpPr>
            <p:cNvPr id="6157" name="Rectangle 5"/>
            <p:cNvSpPr>
              <a:spLocks noChangeArrowheads="1"/>
            </p:cNvSpPr>
            <p:nvPr/>
          </p:nvSpPr>
          <p:spPr bwMode="auto">
            <a:xfrm>
              <a:off x="644525" y="6073606"/>
              <a:ext cx="1647825" cy="473075"/>
            </a:xfrm>
            <a:prstGeom prst="rect">
              <a:avLst/>
            </a:prstGeom>
            <a:solidFill>
              <a:schemeClr val="tx2"/>
            </a:solidFill>
            <a:ln w="6350" algn="ctr">
              <a:noFill/>
              <a:miter lim="800000"/>
              <a:headEnd type="none" w="sm" len="sm"/>
              <a:tailEnd/>
            </a:ln>
          </p:spPr>
          <p:txBody>
            <a:bodyPr tIns="91440" bIns="91440" anchor="ctr"/>
            <a:lstStyle/>
            <a:p>
              <a:pPr>
                <a:buSzPct val="100000"/>
                <a:buFont typeface="Wingdings 2" pitchFamily="18" charset="2"/>
                <a:buNone/>
              </a:pPr>
              <a:r>
                <a:rPr lang="en-GB" sz="1200" b="1">
                  <a:solidFill>
                    <a:srgbClr val="FFFFFF"/>
                  </a:solidFill>
                </a:rPr>
                <a:t>Freight / Tariffs</a:t>
              </a:r>
            </a:p>
          </p:txBody>
        </p:sp>
        <p:sp>
          <p:nvSpPr>
            <p:cNvPr id="6158" name="Line 8"/>
            <p:cNvSpPr>
              <a:spLocks noChangeShapeType="1"/>
            </p:cNvSpPr>
            <p:nvPr/>
          </p:nvSpPr>
          <p:spPr bwMode="gray">
            <a:xfrm rot="-5400000">
              <a:off x="-537368" y="5464800"/>
              <a:ext cx="2011362" cy="0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round/>
              <a:headEnd type="triangle" w="med" len="med"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59" name="Rectangle 9"/>
            <p:cNvSpPr>
              <a:spLocks noChangeArrowheads="1"/>
            </p:cNvSpPr>
            <p:nvPr/>
          </p:nvSpPr>
          <p:spPr bwMode="gray">
            <a:xfrm rot="-5400000">
              <a:off x="119063" y="5329068"/>
              <a:ext cx="700088" cy="176213"/>
            </a:xfrm>
            <a:prstGeom prst="rect">
              <a:avLst/>
            </a:prstGeom>
            <a:solidFill>
              <a:schemeClr val="bg1"/>
            </a:solidFill>
            <a:ln w="12700" cap="rnd" algn="ctr">
              <a:noFill/>
              <a:miter lim="800000"/>
              <a:headEnd/>
              <a:tailEnd/>
            </a:ln>
          </p:spPr>
          <p:txBody>
            <a:bodyPr wrap="none" lIns="72000" tIns="0" rIns="72000" bIns="0" anchor="b" anchorCtr="1">
              <a:spAutoFit/>
            </a:bodyPr>
            <a:lstStyle/>
            <a:p>
              <a:pPr>
                <a:lnSpc>
                  <a:spcPct val="95000"/>
                </a:lnSpc>
                <a:buSzPct val="100000"/>
                <a:buFont typeface="Wingdings 2" pitchFamily="18" charset="2"/>
                <a:buNone/>
              </a:pPr>
              <a:r>
                <a:rPr lang="en-GB" sz="1200" b="1">
                  <a:solidFill>
                    <a:srgbClr val="000000"/>
                  </a:solidFill>
                </a:rPr>
                <a:t>Factors</a:t>
              </a:r>
            </a:p>
          </p:txBody>
        </p:sp>
        <p:sp>
          <p:nvSpPr>
            <p:cNvPr id="6164" name="Rectangle 9"/>
            <p:cNvSpPr>
              <a:spLocks noChangeArrowheads="1"/>
            </p:cNvSpPr>
            <p:nvPr/>
          </p:nvSpPr>
          <p:spPr bwMode="gray">
            <a:xfrm>
              <a:off x="531813" y="4176544"/>
              <a:ext cx="1828800" cy="174625"/>
            </a:xfrm>
            <a:prstGeom prst="rect">
              <a:avLst/>
            </a:prstGeom>
            <a:solidFill>
              <a:schemeClr val="bg1"/>
            </a:solidFill>
            <a:ln w="12700" cap="rnd" algn="ctr">
              <a:noFill/>
              <a:miter lim="800000"/>
              <a:headEnd/>
              <a:tailEnd/>
            </a:ln>
          </p:spPr>
          <p:txBody>
            <a:bodyPr lIns="72000" tIns="0" rIns="72000" bIns="0" anchor="b" anchorCtr="1">
              <a:spAutoFit/>
            </a:bodyPr>
            <a:lstStyle/>
            <a:p>
              <a:pPr>
                <a:lnSpc>
                  <a:spcPct val="95000"/>
                </a:lnSpc>
                <a:buSzPct val="100000"/>
                <a:buFont typeface="Wingdings 2" pitchFamily="18" charset="2"/>
                <a:buNone/>
              </a:pPr>
              <a:r>
                <a:rPr lang="en-GB" sz="1200" b="1">
                  <a:solidFill>
                    <a:srgbClr val="000000"/>
                  </a:solidFill>
                </a:rPr>
                <a:t>Costs</a:t>
              </a:r>
            </a:p>
          </p:txBody>
        </p:sp>
        <p:sp>
          <p:nvSpPr>
            <p:cNvPr id="6165" name="Rectangle 9"/>
            <p:cNvSpPr>
              <a:spLocks noChangeArrowheads="1"/>
            </p:cNvSpPr>
            <p:nvPr/>
          </p:nvSpPr>
          <p:spPr bwMode="gray">
            <a:xfrm>
              <a:off x="2328863" y="4184481"/>
              <a:ext cx="1927225" cy="174625"/>
            </a:xfrm>
            <a:prstGeom prst="rect">
              <a:avLst/>
            </a:prstGeom>
            <a:solidFill>
              <a:schemeClr val="bg1"/>
            </a:solidFill>
            <a:ln w="12700" cap="rnd" algn="ctr">
              <a:noFill/>
              <a:miter lim="800000"/>
              <a:headEnd/>
              <a:tailEnd/>
            </a:ln>
          </p:spPr>
          <p:txBody>
            <a:bodyPr lIns="72000" tIns="0" rIns="72000" bIns="0" anchor="b" anchorCtr="1">
              <a:spAutoFit/>
            </a:bodyPr>
            <a:lstStyle/>
            <a:p>
              <a:pPr>
                <a:lnSpc>
                  <a:spcPct val="95000"/>
                </a:lnSpc>
                <a:buSzPct val="100000"/>
                <a:buFont typeface="Wingdings 2" pitchFamily="18" charset="2"/>
                <a:buNone/>
              </a:pPr>
              <a:r>
                <a:rPr lang="en-GB" sz="1200" b="1">
                  <a:solidFill>
                    <a:srgbClr val="000000"/>
                  </a:solidFill>
                </a:rPr>
                <a:t>Macroeconomics</a:t>
              </a:r>
            </a:p>
          </p:txBody>
        </p:sp>
        <p:sp>
          <p:nvSpPr>
            <p:cNvPr id="6167" name="Rectangle 3"/>
            <p:cNvSpPr>
              <a:spLocks noChangeArrowheads="1"/>
            </p:cNvSpPr>
            <p:nvPr/>
          </p:nvSpPr>
          <p:spPr bwMode="auto">
            <a:xfrm>
              <a:off x="6419850" y="2493794"/>
              <a:ext cx="2320925" cy="55399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marL="173038" lvl="1" indent="-171450">
                <a:spcBef>
                  <a:spcPts val="1000"/>
                </a:spcBef>
                <a:buFont typeface="Wingdings 2" pitchFamily="18" charset="2"/>
                <a:buChar char="¡"/>
              </a:pPr>
              <a:r>
                <a:rPr lang="en-US" sz="1200" dirty="0"/>
                <a:t>Alternative </a:t>
              </a:r>
              <a:r>
                <a:rPr lang="en-US" sz="1200" dirty="0" smtClean="0"/>
                <a:t>markets were </a:t>
              </a:r>
              <a:r>
                <a:rPr lang="en-US" sz="1200" dirty="0"/>
                <a:t>analyzed across </a:t>
              </a:r>
              <a:r>
                <a:rPr lang="en-US" sz="1200" dirty="0" err="1" smtClean="0"/>
                <a:t>Proxima’s</a:t>
              </a:r>
              <a:r>
                <a:rPr lang="en-US" sz="1200" dirty="0" smtClean="0"/>
                <a:t> end-to-end supply </a:t>
              </a:r>
              <a:r>
                <a:rPr lang="en-US" sz="1200" dirty="0"/>
                <a:t>chain costs</a:t>
              </a:r>
            </a:p>
          </p:txBody>
        </p:sp>
        <p:sp>
          <p:nvSpPr>
            <p:cNvPr id="6168" name="Rectangle 9"/>
            <p:cNvSpPr>
              <a:spLocks noChangeArrowheads="1"/>
            </p:cNvSpPr>
            <p:nvPr/>
          </p:nvSpPr>
          <p:spPr bwMode="gray">
            <a:xfrm>
              <a:off x="5800725" y="4173369"/>
              <a:ext cx="1927225" cy="174625"/>
            </a:xfrm>
            <a:prstGeom prst="rect">
              <a:avLst/>
            </a:prstGeom>
            <a:solidFill>
              <a:schemeClr val="bg1"/>
            </a:solidFill>
            <a:ln w="12700" cap="rnd" algn="ctr">
              <a:noFill/>
              <a:miter lim="800000"/>
              <a:headEnd/>
              <a:tailEnd/>
            </a:ln>
          </p:spPr>
          <p:txBody>
            <a:bodyPr lIns="72000" tIns="0" rIns="72000" bIns="0" anchor="b" anchorCtr="1">
              <a:spAutoFit/>
            </a:bodyPr>
            <a:lstStyle/>
            <a:p>
              <a:pPr>
                <a:lnSpc>
                  <a:spcPct val="95000"/>
                </a:lnSpc>
                <a:buSzPct val="100000"/>
                <a:buFont typeface="Wingdings 2" pitchFamily="18" charset="2"/>
                <a:buNone/>
              </a:pPr>
              <a:r>
                <a:rPr lang="en-GB" sz="1200" b="1">
                  <a:solidFill>
                    <a:srgbClr val="000000"/>
                  </a:solidFill>
                </a:rPr>
                <a:t>Total Landed Cost Tool</a:t>
              </a:r>
            </a:p>
          </p:txBody>
        </p:sp>
        <p:sp>
          <p:nvSpPr>
            <p:cNvPr id="34" name="Freeform 5"/>
            <p:cNvSpPr>
              <a:spLocks/>
            </p:cNvSpPr>
            <p:nvPr/>
          </p:nvSpPr>
          <p:spPr bwMode="gray">
            <a:xfrm>
              <a:off x="361950" y="3597106"/>
              <a:ext cx="8372475" cy="417513"/>
            </a:xfrm>
            <a:custGeom>
              <a:avLst/>
              <a:gdLst>
                <a:gd name="T0" fmla="*/ 0 w 5274"/>
                <a:gd name="T1" fmla="*/ 2147483647 h 372"/>
                <a:gd name="T2" fmla="*/ 2147483647 w 5274"/>
                <a:gd name="T3" fmla="*/ 0 h 372"/>
                <a:gd name="T4" fmla="*/ 2147483647 w 5274"/>
                <a:gd name="T5" fmla="*/ 0 h 372"/>
                <a:gd name="T6" fmla="*/ 2147483647 w 5274"/>
                <a:gd name="T7" fmla="*/ 2147483647 h 372"/>
                <a:gd name="T8" fmla="*/ 0 w 5274"/>
                <a:gd name="T9" fmla="*/ 2147483647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274"/>
                <a:gd name="T16" fmla="*/ 0 h 372"/>
                <a:gd name="T17" fmla="*/ 5274 w 5274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274" h="372">
                  <a:moveTo>
                    <a:pt x="0" y="372"/>
                  </a:moveTo>
                  <a:lnTo>
                    <a:pt x="411" y="0"/>
                  </a:lnTo>
                  <a:lnTo>
                    <a:pt x="1728" y="0"/>
                  </a:lnTo>
                  <a:lnTo>
                    <a:pt x="5274" y="372"/>
                  </a:lnTo>
                  <a:lnTo>
                    <a:pt x="0" y="37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lnSpc>
                  <a:spcPct val="106000"/>
                </a:lnSpc>
                <a:defRPr/>
              </a:pPr>
              <a:endParaRPr lang="en-US"/>
            </a:p>
          </p:txBody>
        </p:sp>
        <p:sp>
          <p:nvSpPr>
            <p:cNvPr id="40" name="Rectangle 6"/>
            <p:cNvSpPr>
              <a:spLocks noChangeArrowheads="1"/>
            </p:cNvSpPr>
            <p:nvPr/>
          </p:nvSpPr>
          <p:spPr bwMode="auto">
            <a:xfrm>
              <a:off x="2474913" y="6073606"/>
              <a:ext cx="1647825" cy="473075"/>
            </a:xfrm>
            <a:prstGeom prst="rect">
              <a:avLst/>
            </a:prstGeom>
            <a:solidFill>
              <a:srgbClr val="091D5D"/>
            </a:solidFill>
            <a:ln w="6350" algn="ctr">
              <a:noFill/>
              <a:miter lim="800000"/>
              <a:headEnd type="none" w="sm" len="sm"/>
              <a:tailEnd/>
            </a:ln>
          </p:spPr>
          <p:txBody>
            <a:bodyPr tIns="91440" bIns="91440" anchor="ctr"/>
            <a:lstStyle/>
            <a:p>
              <a:pPr>
                <a:buSzPct val="100000"/>
                <a:buFont typeface="Wingdings 2" pitchFamily="18" charset="2"/>
                <a:buNone/>
              </a:pPr>
              <a:r>
                <a:rPr lang="en-GB" sz="1200" b="1" dirty="0" smtClean="0">
                  <a:solidFill>
                    <a:srgbClr val="FFFFFF"/>
                  </a:solidFill>
                </a:rPr>
                <a:t>Currencies</a:t>
              </a:r>
              <a:endParaRPr lang="en-GB" sz="1200" b="1" dirty="0">
                <a:solidFill>
                  <a:srgbClr val="FFFFFF"/>
                </a:solidFill>
              </a:endParaRPr>
            </a:p>
          </p:txBody>
        </p:sp>
        <p:sp>
          <p:nvSpPr>
            <p:cNvPr id="41" name="Rectangle 7"/>
            <p:cNvSpPr>
              <a:spLocks noChangeArrowheads="1"/>
            </p:cNvSpPr>
            <p:nvPr/>
          </p:nvSpPr>
          <p:spPr bwMode="auto">
            <a:xfrm>
              <a:off x="2474913" y="4403556"/>
              <a:ext cx="1649412" cy="473075"/>
            </a:xfrm>
            <a:prstGeom prst="rect">
              <a:avLst/>
            </a:prstGeom>
            <a:solidFill>
              <a:srgbClr val="000066"/>
            </a:solidFill>
            <a:ln w="6350" algn="ctr">
              <a:noFill/>
              <a:miter lim="800000"/>
              <a:headEnd type="none" w="sm" len="sm"/>
              <a:tailEnd/>
            </a:ln>
          </p:spPr>
          <p:txBody>
            <a:bodyPr tIns="91440" bIns="91440" anchor="ctr"/>
            <a:lstStyle/>
            <a:p>
              <a:pPr>
                <a:buSzPct val="100000"/>
                <a:buFont typeface="Wingdings 2" pitchFamily="18" charset="2"/>
                <a:buNone/>
              </a:pPr>
              <a:r>
                <a:rPr lang="en-GB" sz="1200" b="1" dirty="0" smtClean="0">
                  <a:solidFill>
                    <a:srgbClr val="FFFFFF"/>
                  </a:solidFill>
                </a:rPr>
                <a:t>Wages</a:t>
              </a:r>
              <a:endParaRPr lang="en-GB" sz="1200" b="1" dirty="0">
                <a:solidFill>
                  <a:srgbClr val="FFFFFF"/>
                </a:solidFill>
              </a:endParaRPr>
            </a:p>
          </p:txBody>
        </p:sp>
        <p:sp>
          <p:nvSpPr>
            <p:cNvPr id="42" name="Rectangle 8"/>
            <p:cNvSpPr>
              <a:spLocks noChangeArrowheads="1"/>
            </p:cNvSpPr>
            <p:nvPr/>
          </p:nvSpPr>
          <p:spPr bwMode="auto">
            <a:xfrm>
              <a:off x="2474913" y="4960769"/>
              <a:ext cx="1647825" cy="473075"/>
            </a:xfrm>
            <a:prstGeom prst="rect">
              <a:avLst/>
            </a:prstGeom>
            <a:solidFill>
              <a:srgbClr val="000066"/>
            </a:solidFill>
            <a:ln w="6350" algn="ctr">
              <a:noFill/>
              <a:miter lim="800000"/>
              <a:headEnd type="none" w="sm" len="sm"/>
              <a:tailEnd/>
            </a:ln>
          </p:spPr>
          <p:txBody>
            <a:bodyPr tIns="91440" bIns="91440" anchor="ctr"/>
            <a:lstStyle/>
            <a:p>
              <a:pPr>
                <a:buSzPct val="100000"/>
              </a:pPr>
              <a:r>
                <a:rPr lang="en-GB" sz="1200" b="1">
                  <a:solidFill>
                    <a:srgbClr val="FFFFFF"/>
                  </a:solidFill>
                </a:rPr>
                <a:t>Productivity</a:t>
              </a:r>
            </a:p>
          </p:txBody>
        </p:sp>
        <p:sp>
          <p:nvSpPr>
            <p:cNvPr id="43" name="Rectangle 9"/>
            <p:cNvSpPr>
              <a:spLocks noChangeArrowheads="1"/>
            </p:cNvSpPr>
            <p:nvPr/>
          </p:nvSpPr>
          <p:spPr bwMode="auto">
            <a:xfrm>
              <a:off x="2474913" y="5516394"/>
              <a:ext cx="1647825" cy="473075"/>
            </a:xfrm>
            <a:prstGeom prst="rect">
              <a:avLst/>
            </a:prstGeom>
            <a:solidFill>
              <a:srgbClr val="000066"/>
            </a:solidFill>
            <a:ln w="6350" algn="ctr">
              <a:noFill/>
              <a:miter lim="800000"/>
              <a:headEnd type="none" w="sm" len="sm"/>
              <a:tailEnd/>
            </a:ln>
          </p:spPr>
          <p:txBody>
            <a:bodyPr tIns="91440" bIns="91440" anchor="ctr"/>
            <a:lstStyle/>
            <a:p>
              <a:pPr>
                <a:buSzPct val="100000"/>
                <a:buFont typeface="Wingdings 2" pitchFamily="18" charset="2"/>
                <a:buNone/>
              </a:pPr>
              <a:r>
                <a:rPr lang="en-GB" sz="1200" b="1" dirty="0">
                  <a:solidFill>
                    <a:srgbClr val="FFFFFF"/>
                  </a:solidFill>
                </a:rPr>
                <a:t>Producer </a:t>
              </a:r>
              <a:r>
                <a:rPr lang="en-GB" sz="1200" b="1" dirty="0" smtClean="0">
                  <a:solidFill>
                    <a:srgbClr val="FFFFFF"/>
                  </a:solidFill>
                </a:rPr>
                <a:t>Prices</a:t>
              </a:r>
              <a:endParaRPr lang="en-GB" sz="1200" b="1" dirty="0">
                <a:solidFill>
                  <a:srgbClr val="FFFFFF"/>
                </a:solidFill>
              </a:endParaRPr>
            </a:p>
          </p:txBody>
        </p:sp>
        <p:grpSp>
          <p:nvGrpSpPr>
            <p:cNvPr id="76" name="Group 75"/>
            <p:cNvGrpSpPr/>
            <p:nvPr/>
          </p:nvGrpSpPr>
          <p:grpSpPr>
            <a:xfrm>
              <a:off x="574857" y="953589"/>
              <a:ext cx="1139825" cy="1125538"/>
              <a:chOff x="574857" y="953589"/>
              <a:chExt cx="1139825" cy="1125538"/>
            </a:xfrm>
          </p:grpSpPr>
          <p:sp>
            <p:nvSpPr>
              <p:cNvPr id="44" name="AutoShape 6"/>
              <p:cNvSpPr>
                <a:spLocks noChangeAspect="1" noChangeArrowheads="1" noTextEdit="1"/>
              </p:cNvSpPr>
              <p:nvPr/>
            </p:nvSpPr>
            <p:spPr bwMode="auto">
              <a:xfrm>
                <a:off x="574857" y="953589"/>
                <a:ext cx="1139825" cy="11255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" name="Freeform 8"/>
              <p:cNvSpPr>
                <a:spLocks/>
              </p:cNvSpPr>
              <p:nvPr/>
            </p:nvSpPr>
            <p:spPr bwMode="auto">
              <a:xfrm>
                <a:off x="576445" y="1777502"/>
                <a:ext cx="1136650" cy="300038"/>
              </a:xfrm>
              <a:custGeom>
                <a:avLst/>
                <a:gdLst/>
                <a:ahLst/>
                <a:cxnLst>
                  <a:cxn ang="0">
                    <a:pos x="0" y="189"/>
                  </a:cxn>
                  <a:cxn ang="0">
                    <a:pos x="716" y="189"/>
                  </a:cxn>
                  <a:cxn ang="0">
                    <a:pos x="611" y="0"/>
                  </a:cxn>
                  <a:cxn ang="0">
                    <a:pos x="101" y="0"/>
                  </a:cxn>
                  <a:cxn ang="0">
                    <a:pos x="0" y="189"/>
                  </a:cxn>
                </a:cxnLst>
                <a:rect l="0" t="0" r="r" b="b"/>
                <a:pathLst>
                  <a:path w="716" h="189">
                    <a:moveTo>
                      <a:pt x="0" y="189"/>
                    </a:moveTo>
                    <a:lnTo>
                      <a:pt x="716" y="189"/>
                    </a:lnTo>
                    <a:lnTo>
                      <a:pt x="611" y="0"/>
                    </a:lnTo>
                    <a:lnTo>
                      <a:pt x="101" y="0"/>
                    </a:lnTo>
                    <a:lnTo>
                      <a:pt x="0" y="189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" name="Freeform 9"/>
              <p:cNvSpPr>
                <a:spLocks/>
              </p:cNvSpPr>
              <p:nvPr/>
            </p:nvSpPr>
            <p:spPr bwMode="auto">
              <a:xfrm>
                <a:off x="911407" y="1191714"/>
                <a:ext cx="466725" cy="241300"/>
              </a:xfrm>
              <a:custGeom>
                <a:avLst/>
                <a:gdLst/>
                <a:ahLst/>
                <a:cxnLst>
                  <a:cxn ang="0">
                    <a:pos x="5" y="152"/>
                  </a:cxn>
                  <a:cxn ang="0">
                    <a:pos x="294" y="152"/>
                  </a:cxn>
                  <a:cxn ang="0">
                    <a:pos x="213" y="0"/>
                  </a:cxn>
                  <a:cxn ang="0">
                    <a:pos x="76" y="0"/>
                  </a:cxn>
                  <a:cxn ang="0">
                    <a:pos x="0" y="150"/>
                  </a:cxn>
                  <a:cxn ang="0">
                    <a:pos x="5" y="152"/>
                  </a:cxn>
                </a:cxnLst>
                <a:rect l="0" t="0" r="r" b="b"/>
                <a:pathLst>
                  <a:path w="294" h="152">
                    <a:moveTo>
                      <a:pt x="5" y="152"/>
                    </a:moveTo>
                    <a:lnTo>
                      <a:pt x="294" y="152"/>
                    </a:lnTo>
                    <a:lnTo>
                      <a:pt x="213" y="0"/>
                    </a:lnTo>
                    <a:lnTo>
                      <a:pt x="76" y="0"/>
                    </a:lnTo>
                    <a:lnTo>
                      <a:pt x="0" y="150"/>
                    </a:lnTo>
                    <a:lnTo>
                      <a:pt x="5" y="152"/>
                    </a:lnTo>
                    <a:close/>
                  </a:path>
                </a:pathLst>
              </a:custGeom>
              <a:solidFill>
                <a:srgbClr val="8099CC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4" name="Freeform 10"/>
              <p:cNvSpPr>
                <a:spLocks/>
              </p:cNvSpPr>
              <p:nvPr/>
            </p:nvSpPr>
            <p:spPr bwMode="auto">
              <a:xfrm>
                <a:off x="1051107" y="978989"/>
                <a:ext cx="187325" cy="177800"/>
              </a:xfrm>
              <a:custGeom>
                <a:avLst/>
                <a:gdLst/>
                <a:ahLst/>
                <a:cxnLst>
                  <a:cxn ang="0">
                    <a:pos x="2" y="112"/>
                  </a:cxn>
                  <a:cxn ang="0">
                    <a:pos x="118" y="112"/>
                  </a:cxn>
                  <a:cxn ang="0">
                    <a:pos x="60" y="0"/>
                  </a:cxn>
                  <a:cxn ang="0">
                    <a:pos x="0" y="110"/>
                  </a:cxn>
                  <a:cxn ang="0">
                    <a:pos x="2" y="112"/>
                  </a:cxn>
                </a:cxnLst>
                <a:rect l="0" t="0" r="r" b="b"/>
                <a:pathLst>
                  <a:path w="118" h="112">
                    <a:moveTo>
                      <a:pt x="2" y="112"/>
                    </a:moveTo>
                    <a:lnTo>
                      <a:pt x="118" y="112"/>
                    </a:lnTo>
                    <a:lnTo>
                      <a:pt x="60" y="0"/>
                    </a:lnTo>
                    <a:lnTo>
                      <a:pt x="0" y="110"/>
                    </a:lnTo>
                    <a:lnTo>
                      <a:pt x="2" y="112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" name="Freeform 11"/>
              <p:cNvSpPr>
                <a:spLocks/>
              </p:cNvSpPr>
              <p:nvPr/>
            </p:nvSpPr>
            <p:spPr bwMode="auto">
              <a:xfrm>
                <a:off x="757420" y="1471114"/>
                <a:ext cx="774700" cy="271463"/>
              </a:xfrm>
              <a:custGeom>
                <a:avLst/>
                <a:gdLst/>
                <a:ahLst/>
                <a:cxnLst>
                  <a:cxn ang="0">
                    <a:pos x="0" y="171"/>
                  </a:cxn>
                  <a:cxn ang="0">
                    <a:pos x="488" y="171"/>
                  </a:cxn>
                  <a:cxn ang="0">
                    <a:pos x="396" y="0"/>
                  </a:cxn>
                  <a:cxn ang="0">
                    <a:pos x="87" y="0"/>
                  </a:cxn>
                  <a:cxn ang="0">
                    <a:pos x="0" y="171"/>
                  </a:cxn>
                </a:cxnLst>
                <a:rect l="0" t="0" r="r" b="b"/>
                <a:pathLst>
                  <a:path w="488" h="171">
                    <a:moveTo>
                      <a:pt x="0" y="171"/>
                    </a:moveTo>
                    <a:lnTo>
                      <a:pt x="488" y="171"/>
                    </a:lnTo>
                    <a:lnTo>
                      <a:pt x="396" y="0"/>
                    </a:lnTo>
                    <a:lnTo>
                      <a:pt x="87" y="0"/>
                    </a:lnTo>
                    <a:lnTo>
                      <a:pt x="0" y="171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" name="Rectangle 12"/>
              <p:cNvSpPr>
                <a:spLocks noChangeArrowheads="1"/>
              </p:cNvSpPr>
              <p:nvPr/>
            </p:nvSpPr>
            <p:spPr bwMode="auto">
              <a:xfrm>
                <a:off x="882832" y="1923552"/>
                <a:ext cx="583493" cy="615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400" b="1" i="0" u="none" strike="noStrike" cap="none" normalizeH="0" baseline="0" dirty="0" smtClean="0">
                    <a:ln>
                      <a:noFill/>
                    </a:ln>
                    <a:effectLst/>
                    <a:latin typeface="Arial" pitchFamily="34" charset="0"/>
                    <a:cs typeface="Arial" pitchFamily="34" charset="0"/>
                  </a:rPr>
                  <a:t>Trade Export Screening</a:t>
                </a:r>
                <a:endParaRPr kumimoji="0" lang="en-US" sz="1800" b="0" i="0" u="none" strike="noStrike" cap="none" normalizeH="0" baseline="0" dirty="0" smtClean="0">
                  <a:ln>
                    <a:noFill/>
                  </a:ln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67" name="Rectangle 13"/>
              <p:cNvSpPr>
                <a:spLocks noChangeArrowheads="1"/>
              </p:cNvSpPr>
              <p:nvPr/>
            </p:nvSpPr>
            <p:spPr bwMode="auto">
              <a:xfrm>
                <a:off x="1071745" y="1509214"/>
                <a:ext cx="225425" cy="698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4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itchFamily="34" charset="0"/>
                    <a:cs typeface="Arial" pitchFamily="34" charset="0"/>
                  </a:rPr>
                  <a:t>Country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68" name="Rectangle 14"/>
              <p:cNvSpPr>
                <a:spLocks noChangeArrowheads="1"/>
              </p:cNvSpPr>
              <p:nvPr/>
            </p:nvSpPr>
            <p:spPr bwMode="auto">
              <a:xfrm>
                <a:off x="995545" y="1569539"/>
                <a:ext cx="396875" cy="682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4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itchFamily="34" charset="0"/>
                    <a:cs typeface="Arial" pitchFamily="34" charset="0"/>
                  </a:rPr>
                  <a:t>Attractiveness 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69" name="Rectangle 15"/>
              <p:cNvSpPr>
                <a:spLocks noChangeArrowheads="1"/>
              </p:cNvSpPr>
              <p:nvPr/>
            </p:nvSpPr>
            <p:spPr bwMode="auto">
              <a:xfrm>
                <a:off x="1027295" y="1628277"/>
                <a:ext cx="304571" cy="615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400" b="1" i="0" u="none" strike="noStrike" cap="none" normalizeH="0" baseline="0" smtClean="0">
                    <a:ln>
                      <a:noFill/>
                    </a:ln>
                    <a:effectLst/>
                    <a:latin typeface="Arial" pitchFamily="34" charset="0"/>
                    <a:cs typeface="Arial" pitchFamily="34" charset="0"/>
                  </a:rPr>
                  <a:t>Assessment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70" name="Rectangle 16"/>
              <p:cNvSpPr>
                <a:spLocks noChangeArrowheads="1"/>
              </p:cNvSpPr>
              <p:nvPr/>
            </p:nvSpPr>
            <p:spPr bwMode="auto">
              <a:xfrm>
                <a:off x="1097145" y="1267914"/>
                <a:ext cx="129844" cy="6155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400" b="1" i="0" u="none" strike="noStrike" cap="none" normalizeH="0" baseline="0" smtClean="0">
                    <a:ln>
                      <a:noFill/>
                    </a:ln>
                    <a:effectLst/>
                    <a:latin typeface="Arial" pitchFamily="34" charset="0"/>
                    <a:cs typeface="Arial" pitchFamily="34" charset="0"/>
                  </a:rPr>
                  <a:t>Cost 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71" name="Rectangle 17"/>
              <p:cNvSpPr>
                <a:spLocks noChangeArrowheads="1"/>
              </p:cNvSpPr>
              <p:nvPr/>
            </p:nvSpPr>
            <p:spPr bwMode="auto">
              <a:xfrm>
                <a:off x="1036820" y="1326652"/>
                <a:ext cx="262892" cy="6155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400" b="1" i="0" u="none" strike="noStrike" cap="none" normalizeH="0" baseline="0" smtClean="0">
                    <a:ln>
                      <a:noFill/>
                    </a:ln>
                    <a:effectLst/>
                    <a:latin typeface="Arial" pitchFamily="34" charset="0"/>
                    <a:cs typeface="Arial" pitchFamily="34" charset="0"/>
                  </a:rPr>
                  <a:t>Evaluation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72" name="Rectangle 18"/>
              <p:cNvSpPr>
                <a:spLocks noChangeArrowheads="1"/>
              </p:cNvSpPr>
              <p:nvPr/>
            </p:nvSpPr>
            <p:spPr bwMode="auto">
              <a:xfrm>
                <a:off x="873307" y="983752"/>
                <a:ext cx="223838" cy="55563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3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itchFamily="34" charset="0"/>
                    <a:cs typeface="Arial" pitchFamily="34" charset="0"/>
                  </a:rPr>
                  <a:t>Alternative 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73" name="Rectangle 19"/>
              <p:cNvSpPr>
                <a:spLocks noChangeArrowheads="1"/>
              </p:cNvSpPr>
              <p:nvPr/>
            </p:nvSpPr>
            <p:spPr bwMode="auto">
              <a:xfrm>
                <a:off x="908232" y="1031377"/>
                <a:ext cx="141064" cy="46166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300" b="1" i="0" u="none" strike="noStrike" cap="none" normalizeH="0" baseline="0" smtClean="0">
                    <a:ln>
                      <a:noFill/>
                    </a:ln>
                    <a:effectLst/>
                    <a:latin typeface="Arial" pitchFamily="34" charset="0"/>
                    <a:cs typeface="Arial" pitchFamily="34" charset="0"/>
                  </a:rPr>
                  <a:t>Supply 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74" name="Rectangle 20"/>
              <p:cNvSpPr>
                <a:spLocks noChangeArrowheads="1"/>
              </p:cNvSpPr>
              <p:nvPr/>
            </p:nvSpPr>
            <p:spPr bwMode="auto">
              <a:xfrm>
                <a:off x="901882" y="1077414"/>
                <a:ext cx="142668" cy="46166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300" b="1" i="0" u="none" strike="noStrike" cap="none" normalizeH="0" baseline="0" smtClean="0">
                    <a:ln>
                      <a:noFill/>
                    </a:ln>
                    <a:effectLst/>
                    <a:latin typeface="Arial" pitchFamily="34" charset="0"/>
                    <a:cs typeface="Arial" pitchFamily="34" charset="0"/>
                  </a:rPr>
                  <a:t>Markets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75" name="Freeform 21"/>
              <p:cNvSpPr>
                <a:spLocks noEditPoints="1"/>
              </p:cNvSpPr>
              <p:nvPr/>
            </p:nvSpPr>
            <p:spPr bwMode="auto">
              <a:xfrm>
                <a:off x="1014595" y="1053602"/>
                <a:ext cx="127000" cy="49213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66" y="21"/>
                  </a:cxn>
                  <a:cxn ang="0">
                    <a:pos x="65" y="25"/>
                  </a:cxn>
                  <a:cxn ang="0">
                    <a:pos x="0" y="4"/>
                  </a:cxn>
                  <a:cxn ang="0">
                    <a:pos x="2" y="0"/>
                  </a:cxn>
                  <a:cxn ang="0">
                    <a:pos x="66" y="14"/>
                  </a:cxn>
                  <a:cxn ang="0">
                    <a:pos x="80" y="28"/>
                  </a:cxn>
                  <a:cxn ang="0">
                    <a:pos x="60" y="31"/>
                  </a:cxn>
                  <a:cxn ang="0">
                    <a:pos x="66" y="14"/>
                  </a:cxn>
                </a:cxnLst>
                <a:rect l="0" t="0" r="r" b="b"/>
                <a:pathLst>
                  <a:path w="80" h="31">
                    <a:moveTo>
                      <a:pt x="2" y="0"/>
                    </a:moveTo>
                    <a:lnTo>
                      <a:pt x="66" y="21"/>
                    </a:lnTo>
                    <a:lnTo>
                      <a:pt x="65" y="25"/>
                    </a:lnTo>
                    <a:lnTo>
                      <a:pt x="0" y="4"/>
                    </a:lnTo>
                    <a:lnTo>
                      <a:pt x="2" y="0"/>
                    </a:lnTo>
                    <a:close/>
                    <a:moveTo>
                      <a:pt x="66" y="14"/>
                    </a:moveTo>
                    <a:lnTo>
                      <a:pt x="80" y="28"/>
                    </a:lnTo>
                    <a:lnTo>
                      <a:pt x="60" y="31"/>
                    </a:lnTo>
                    <a:lnTo>
                      <a:pt x="66" y="14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0" cap="flat">
                <a:solidFill>
                  <a:srgbClr val="003399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6" name="Base" hidden="1"/>
          <p:cNvGraphicFramePr>
            <a:graphicFrameLocks/>
          </p:cNvGraphicFramePr>
          <p:nvPr/>
        </p:nvGraphicFramePr>
        <p:xfrm>
          <a:off x="1524000" y="1397000"/>
          <a:ext cx="6096000" cy="4064000"/>
        </p:xfrm>
        <a:graphic>
          <a:graphicData uri="http://schemas.openxmlformats.org/presentationml/2006/ole">
            <p:oleObj spid="_x0000_s109572" r:id="rId3" imgW="0" imgH="0" progId="PowerPoint.Show.8">
              <p:embed/>
            </p:oleObj>
          </a:graphicData>
        </a:graphic>
      </p:graphicFrame>
      <p:sp>
        <p:nvSpPr>
          <p:cNvPr id="46" name="Title 2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Q2:  How do prioritize selection from among these choices?</a:t>
            </a:r>
          </a:p>
        </p:txBody>
      </p:sp>
      <p:sp>
        <p:nvSpPr>
          <p:cNvPr id="6148" name="Line 5"/>
          <p:cNvSpPr>
            <a:spLocks noChangeShapeType="1"/>
          </p:cNvSpPr>
          <p:nvPr/>
        </p:nvSpPr>
        <p:spPr bwMode="gray">
          <a:xfrm>
            <a:off x="392113" y="1179513"/>
            <a:ext cx="8321675" cy="0"/>
          </a:xfrm>
          <a:prstGeom prst="line">
            <a:avLst/>
          </a:prstGeom>
          <a:noFill/>
          <a:ln w="19050" cap="rnd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49" name="Rectangle 6"/>
          <p:cNvSpPr>
            <a:spLocks noChangeArrowheads="1"/>
          </p:cNvSpPr>
          <p:nvPr/>
        </p:nvSpPr>
        <p:spPr bwMode="gray">
          <a:xfrm>
            <a:off x="3451472" y="1068504"/>
            <a:ext cx="2131527" cy="204671"/>
          </a:xfrm>
          <a:prstGeom prst="rect">
            <a:avLst/>
          </a:prstGeom>
          <a:solidFill>
            <a:schemeClr val="bg1"/>
          </a:solidFill>
          <a:ln w="12700" cap="rnd" algn="ctr">
            <a:noFill/>
            <a:miter lim="800000"/>
            <a:headEnd/>
            <a:tailEnd/>
          </a:ln>
        </p:spPr>
        <p:txBody>
          <a:bodyPr wrap="none" lIns="72000" tIns="0" rIns="72000" bIns="0" anchor="b" anchorCtr="1">
            <a:spAutoFit/>
          </a:bodyPr>
          <a:lstStyle/>
          <a:p>
            <a:pPr algn="ctr">
              <a:lnSpc>
                <a:spcPct val="95000"/>
              </a:lnSpc>
            </a:pPr>
            <a:r>
              <a:rPr lang="en-US" sz="1400" b="1" dirty="0" smtClean="0"/>
              <a:t>TLC Model - Illustration</a:t>
            </a:r>
            <a:endParaRPr lang="en-US" sz="1400" b="1" dirty="0"/>
          </a:p>
        </p:txBody>
      </p:sp>
      <p:pic>
        <p:nvPicPr>
          <p:cNvPr id="10957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9256" y="1397726"/>
            <a:ext cx="7528526" cy="430324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47" name="Rectangle 46"/>
          <p:cNvSpPr/>
          <p:nvPr/>
        </p:nvSpPr>
        <p:spPr bwMode="gray">
          <a:xfrm>
            <a:off x="940526" y="2351314"/>
            <a:ext cx="2547257" cy="2913017"/>
          </a:xfrm>
          <a:prstGeom prst="rect">
            <a:avLst/>
          </a:prstGeom>
          <a:noFill/>
          <a:ln w="28575" cap="rnd" algn="ctr">
            <a:solidFill>
              <a:srgbClr val="FF0000"/>
            </a:solidFill>
            <a:miter lim="800000"/>
            <a:headEnd/>
            <a:tailEnd/>
          </a:ln>
        </p:spPr>
        <p:txBody>
          <a:bodyPr lIns="182880" rtlCol="0" anchor="ctr" anchorCtr="1"/>
          <a:lstStyle/>
          <a:p>
            <a:pPr algn="ctr" eaLnBrk="0" hangingPunct="0">
              <a:lnSpc>
                <a:spcPct val="106000"/>
              </a:lnSpc>
            </a:pPr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985555" y="5804347"/>
            <a:ext cx="1631129" cy="600164"/>
          </a:xfrm>
          <a:prstGeom prst="rect">
            <a:avLst/>
          </a:prstGeom>
          <a:ln>
            <a:noFill/>
          </a:ln>
        </p:spPr>
        <p:txBody>
          <a:bodyPr wrap="square" rtlCol="0">
            <a:spAutoFit/>
          </a:bodyPr>
          <a:lstStyle/>
          <a:p>
            <a:pPr indent="1588" algn="ctr" rtl="0" fontAlgn="base"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</a:pPr>
            <a:r>
              <a:rPr lang="en-US" b="1" dirty="0" smtClean="0">
                <a:solidFill>
                  <a:srgbClr val="000000"/>
                </a:solidFill>
                <a:latin typeface="Arial"/>
              </a:rPr>
              <a:t>Cost elements required to calculate Total Landed Cost</a:t>
            </a:r>
            <a:endParaRPr lang="en-US" b="1" kern="1200" dirty="0">
              <a:solidFill>
                <a:srgbClr val="000000"/>
              </a:solidFill>
              <a:latin typeface="Arial"/>
              <a:ea typeface="+mn-ea"/>
              <a:cs typeface="Arial" charset="0"/>
            </a:endParaRPr>
          </a:p>
        </p:txBody>
      </p:sp>
      <p:cxnSp>
        <p:nvCxnSpPr>
          <p:cNvPr id="49" name="Straight Arrow Connector 48"/>
          <p:cNvCxnSpPr>
            <a:stCxn id="48" idx="0"/>
          </p:cNvCxnSpPr>
          <p:nvPr/>
        </p:nvCxnSpPr>
        <p:spPr bwMode="auto">
          <a:xfrm flipV="1">
            <a:off x="2801120" y="5316583"/>
            <a:ext cx="7394" cy="487764"/>
          </a:xfrm>
          <a:prstGeom prst="straightConnector1">
            <a:avLst/>
          </a:prstGeom>
          <a:solidFill>
            <a:schemeClr val="accent2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52" name="Rectangle 51"/>
          <p:cNvSpPr/>
          <p:nvPr/>
        </p:nvSpPr>
        <p:spPr bwMode="gray">
          <a:xfrm flipV="1">
            <a:off x="5055326" y="5381897"/>
            <a:ext cx="3265714" cy="300446"/>
          </a:xfrm>
          <a:prstGeom prst="rect">
            <a:avLst/>
          </a:prstGeom>
          <a:noFill/>
          <a:ln w="28575" cap="rnd" algn="ctr">
            <a:solidFill>
              <a:srgbClr val="FF0000"/>
            </a:solidFill>
            <a:miter lim="800000"/>
            <a:headEnd/>
            <a:tailEnd/>
          </a:ln>
        </p:spPr>
        <p:txBody>
          <a:bodyPr lIns="182880" rtlCol="0" anchor="ctr" anchorCtr="1"/>
          <a:lstStyle/>
          <a:p>
            <a:pPr algn="ctr" eaLnBrk="0" hangingPunct="0">
              <a:lnSpc>
                <a:spcPct val="106000"/>
              </a:lnSpc>
            </a:pPr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6004560" y="5995936"/>
            <a:ext cx="1631129" cy="600164"/>
          </a:xfrm>
          <a:prstGeom prst="rect">
            <a:avLst/>
          </a:prstGeom>
          <a:ln>
            <a:noFill/>
          </a:ln>
        </p:spPr>
        <p:txBody>
          <a:bodyPr wrap="square" rtlCol="0">
            <a:spAutoFit/>
          </a:bodyPr>
          <a:lstStyle/>
          <a:p>
            <a:pPr indent="1588" algn="ctr" rtl="0" fontAlgn="base"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</a:pPr>
            <a:r>
              <a:rPr lang="en-US" b="1" dirty="0" smtClean="0">
                <a:solidFill>
                  <a:srgbClr val="000000"/>
                </a:solidFill>
                <a:latin typeface="Arial"/>
              </a:rPr>
              <a:t>Savings Potential from moving to alternative countries</a:t>
            </a:r>
            <a:endParaRPr lang="en-US" b="1" kern="1200" dirty="0">
              <a:solidFill>
                <a:srgbClr val="000000"/>
              </a:solidFill>
              <a:latin typeface="Arial"/>
              <a:ea typeface="+mn-ea"/>
              <a:cs typeface="Arial" charset="0"/>
            </a:endParaRPr>
          </a:p>
        </p:txBody>
      </p:sp>
      <p:cxnSp>
        <p:nvCxnSpPr>
          <p:cNvPr id="54" name="Straight Arrow Connector 53"/>
          <p:cNvCxnSpPr>
            <a:stCxn id="53" idx="0"/>
          </p:cNvCxnSpPr>
          <p:nvPr/>
        </p:nvCxnSpPr>
        <p:spPr bwMode="auto">
          <a:xfrm flipH="1" flipV="1">
            <a:off x="6818811" y="5747657"/>
            <a:ext cx="1314" cy="248279"/>
          </a:xfrm>
          <a:prstGeom prst="straightConnector1">
            <a:avLst/>
          </a:prstGeom>
          <a:solidFill>
            <a:schemeClr val="accent2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OILERPLATE" val="Boilerplate"/>
</p:tagLst>
</file>

<file path=ppt/theme/theme1.xml><?xml version="1.0" encoding="utf-8"?>
<a:theme xmlns:a="http://schemas.openxmlformats.org/drawingml/2006/main" name="US Consulting Report Template_R1.5V_043008">
  <a:themeElements>
    <a:clrScheme name="">
      <a:dk1>
        <a:srgbClr val="000000"/>
      </a:dk1>
      <a:lt1>
        <a:srgbClr val="FFFFFF"/>
      </a:lt1>
      <a:dk2>
        <a:srgbClr val="4066B2"/>
      </a:dk2>
      <a:lt2>
        <a:srgbClr val="009999"/>
      </a:lt2>
      <a:accent1>
        <a:srgbClr val="003399"/>
      </a:accent1>
      <a:accent2>
        <a:srgbClr val="8099CC"/>
      </a:accent2>
      <a:accent3>
        <a:srgbClr val="FFFFFF"/>
      </a:accent3>
      <a:accent4>
        <a:srgbClr val="000000"/>
      </a:accent4>
      <a:accent5>
        <a:srgbClr val="AAADCA"/>
      </a:accent5>
      <a:accent6>
        <a:srgbClr val="738AB9"/>
      </a:accent6>
      <a:hlink>
        <a:srgbClr val="80CCCC"/>
      </a:hlink>
      <a:folHlink>
        <a:srgbClr val="4066B2"/>
      </a:folHlink>
    </a:clrScheme>
    <a:fontScheme name="US Consulting Report Template_R1.5_032508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gray">
        <a:solidFill>
          <a:schemeClr val="tx2"/>
        </a:solidFill>
        <a:ln w="12700" cap="rnd" algn="ctr">
          <a:noFill/>
          <a:miter lim="800000"/>
          <a:headEnd/>
          <a:tailEnd/>
        </a:ln>
      </a:spPr>
      <a:bodyPr lIns="182880" anchor="ctr" anchorCtr="1"/>
      <a:lstStyle>
        <a:defPPr algn="ctr" eaLnBrk="0" hangingPunct="0">
          <a:lnSpc>
            <a:spcPct val="106000"/>
          </a:lnSpc>
          <a:defRPr b="1">
            <a:solidFill>
              <a:schemeClr val="bg1"/>
            </a:solidFill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2"/>
        </a:solidFill>
        <a:ln w="12700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73152" tIns="73152" rIns="73152" bIns="73152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6000"/>
          </a:lnSpc>
          <a:spcBef>
            <a:spcPct val="50000"/>
          </a:spcBef>
          <a:spcAft>
            <a:spcPct val="0"/>
          </a:spcAft>
          <a:buClrTx/>
          <a:buSzPct val="100000"/>
          <a:buFont typeface="Wingdings 2" pitchFamily="18" charset="2"/>
          <a:buNone/>
          <a:tabLst/>
          <a:defRPr kumimoji="0" lang="en-US" sz="11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  <a:txDef>
      <a:spPr bwMode="gray">
        <a:noFill/>
        <a:ln w="9525">
          <a:noFill/>
          <a:miter lim="800000"/>
          <a:headEnd/>
          <a:tailEnd/>
        </a:ln>
      </a:spPr>
      <a:bodyPr wrap="none" lIns="0" tIns="0" rIns="0" bIns="0">
        <a:spAutoFit/>
      </a:bodyPr>
      <a:lstStyle>
        <a:defPPr algn="r" eaLnBrk="0" hangingPunct="0">
          <a:lnSpc>
            <a:spcPct val="106000"/>
          </a:lnSpc>
          <a:defRPr sz="900" b="1" dirty="0">
            <a:solidFill>
              <a:srgbClr val="969696"/>
            </a:solidFill>
          </a:defRPr>
        </a:defPPr>
      </a:lstStyle>
    </a:txDef>
  </a:objectDefaults>
  <a:extraClrSchemeLst>
    <a:extraClrScheme>
      <a:clrScheme name="US Consulting Report Template_R1.5_032508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 Consulting Report Template_R1.5_032508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S Consulting Report Template_R1.5_032508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 Consulting Report Template_R1.5_032508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 Consulting Report Template_R1.5_032508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 Consulting Report Template_R1.5_032508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 Consulting Report Template_R1.5_032508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 Consulting Report Template_R1.5_032508 8">
        <a:dk1>
          <a:srgbClr val="000000"/>
        </a:dk1>
        <a:lt1>
          <a:srgbClr val="FFFFFF"/>
        </a:lt1>
        <a:dk2>
          <a:srgbClr val="B2CADB"/>
        </a:dk2>
        <a:lt2>
          <a:srgbClr val="1D3A6A"/>
        </a:lt2>
        <a:accent1>
          <a:srgbClr val="DED3B6"/>
        </a:accent1>
        <a:accent2>
          <a:srgbClr val="EAB58E"/>
        </a:accent2>
        <a:accent3>
          <a:srgbClr val="FFFFFF"/>
        </a:accent3>
        <a:accent4>
          <a:srgbClr val="000000"/>
        </a:accent4>
        <a:accent5>
          <a:srgbClr val="ECE6D7"/>
        </a:accent5>
        <a:accent6>
          <a:srgbClr val="D4A480"/>
        </a:accent6>
        <a:hlink>
          <a:srgbClr val="F5DDCB"/>
        </a:hlink>
        <a:folHlink>
          <a:srgbClr val="FEF2D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 Consulting Report Template_R1.5_032508 9">
        <a:dk1>
          <a:srgbClr val="000000"/>
        </a:dk1>
        <a:lt1>
          <a:srgbClr val="FFFFFF"/>
        </a:lt1>
        <a:dk2>
          <a:srgbClr val="FEF2D2"/>
        </a:dk2>
        <a:lt2>
          <a:srgbClr val="1D3A6A"/>
        </a:lt2>
        <a:accent1>
          <a:srgbClr val="B2CADB"/>
        </a:accent1>
        <a:accent2>
          <a:srgbClr val="DED3B6"/>
        </a:accent2>
        <a:accent3>
          <a:srgbClr val="FFFFFF"/>
        </a:accent3>
        <a:accent4>
          <a:srgbClr val="000000"/>
        </a:accent4>
        <a:accent5>
          <a:srgbClr val="D5E1EA"/>
        </a:accent5>
        <a:accent6>
          <a:srgbClr val="C9BFA5"/>
        </a:accent6>
        <a:hlink>
          <a:srgbClr val="EAB58E"/>
        </a:hlink>
        <a:folHlink>
          <a:srgbClr val="F5DDC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 Consulting Report Template_R1.5_032508 10">
        <a:dk1>
          <a:srgbClr val="000000"/>
        </a:dk1>
        <a:lt1>
          <a:srgbClr val="FFFFFF"/>
        </a:lt1>
        <a:dk2>
          <a:srgbClr val="F1EDE1"/>
        </a:dk2>
        <a:lt2>
          <a:srgbClr val="091D5D"/>
        </a:lt2>
        <a:accent1>
          <a:srgbClr val="9DA5BE"/>
        </a:accent1>
        <a:accent2>
          <a:srgbClr val="85C2FE"/>
        </a:accent2>
        <a:accent3>
          <a:srgbClr val="FFFFFF"/>
        </a:accent3>
        <a:accent4>
          <a:srgbClr val="000000"/>
        </a:accent4>
        <a:accent5>
          <a:srgbClr val="CCCFDB"/>
        </a:accent5>
        <a:accent6>
          <a:srgbClr val="78B0E6"/>
        </a:accent6>
        <a:hlink>
          <a:srgbClr val="ADD6FF"/>
        </a:hlink>
        <a:folHlink>
          <a:srgbClr val="D6EB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 Consulting Report Template_R1.5_032508 11">
        <a:dk1>
          <a:srgbClr val="AFAFAF"/>
        </a:dk1>
        <a:lt1>
          <a:srgbClr val="FFFFFF"/>
        </a:lt1>
        <a:dk2>
          <a:srgbClr val="F1EDE1"/>
        </a:dk2>
        <a:lt2>
          <a:srgbClr val="091D5D"/>
        </a:lt2>
        <a:accent1>
          <a:srgbClr val="85C2FE"/>
        </a:accent1>
        <a:accent2>
          <a:srgbClr val="ADD6FF"/>
        </a:accent2>
        <a:accent3>
          <a:srgbClr val="FFFFFF"/>
        </a:accent3>
        <a:accent4>
          <a:srgbClr val="959595"/>
        </a:accent4>
        <a:accent5>
          <a:srgbClr val="C2DDFE"/>
        </a:accent5>
        <a:accent6>
          <a:srgbClr val="9CC2E7"/>
        </a:accent6>
        <a:hlink>
          <a:srgbClr val="C6C1D6"/>
        </a:hlink>
        <a:folHlink>
          <a:srgbClr val="F1EDE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 Consulting Report Template_R1.5_032508 12">
        <a:dk1>
          <a:srgbClr val="000000"/>
        </a:dk1>
        <a:lt1>
          <a:srgbClr val="FFFFFF"/>
        </a:lt1>
        <a:dk2>
          <a:srgbClr val="F1EDE1"/>
        </a:dk2>
        <a:lt2>
          <a:srgbClr val="091D5D"/>
        </a:lt2>
        <a:accent1>
          <a:srgbClr val="85C2FE"/>
        </a:accent1>
        <a:accent2>
          <a:srgbClr val="ADD6FF"/>
        </a:accent2>
        <a:accent3>
          <a:srgbClr val="FFFFFF"/>
        </a:accent3>
        <a:accent4>
          <a:srgbClr val="000000"/>
        </a:accent4>
        <a:accent5>
          <a:srgbClr val="C2DDFE"/>
        </a:accent5>
        <a:accent6>
          <a:srgbClr val="9CC2E7"/>
        </a:accent6>
        <a:hlink>
          <a:srgbClr val="C6C1D6"/>
        </a:hlink>
        <a:folHlink>
          <a:srgbClr val="F1EDE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 Consulting Report Template_R1.5_032508 13">
        <a:dk1>
          <a:srgbClr val="000000"/>
        </a:dk1>
        <a:lt1>
          <a:srgbClr val="FFFFFF"/>
        </a:lt1>
        <a:dk2>
          <a:srgbClr val="F1EDE1"/>
        </a:dk2>
        <a:lt2>
          <a:srgbClr val="091D5D"/>
        </a:lt2>
        <a:accent1>
          <a:srgbClr val="85C2FE"/>
        </a:accent1>
        <a:accent2>
          <a:srgbClr val="ADD6FF"/>
        </a:accent2>
        <a:accent3>
          <a:srgbClr val="FFFFFF"/>
        </a:accent3>
        <a:accent4>
          <a:srgbClr val="000000"/>
        </a:accent4>
        <a:accent5>
          <a:srgbClr val="C2DDFE"/>
        </a:accent5>
        <a:accent6>
          <a:srgbClr val="9CC2E7"/>
        </a:accent6>
        <a:hlink>
          <a:srgbClr val="C6C1D6"/>
        </a:hlink>
        <a:folHlink>
          <a:srgbClr val="D6EB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 Consulting Report Template_R1.5_032508 14">
        <a:dk1>
          <a:srgbClr val="000000"/>
        </a:dk1>
        <a:lt1>
          <a:srgbClr val="FFFFFF"/>
        </a:lt1>
        <a:dk2>
          <a:srgbClr val="CCD6EB"/>
        </a:dk2>
        <a:lt2>
          <a:srgbClr val="000066"/>
        </a:lt2>
        <a:accent1>
          <a:srgbClr val="40B3B3"/>
        </a:accent1>
        <a:accent2>
          <a:srgbClr val="B2C1E0"/>
        </a:accent2>
        <a:accent3>
          <a:srgbClr val="FFFFFF"/>
        </a:accent3>
        <a:accent4>
          <a:srgbClr val="000000"/>
        </a:accent4>
        <a:accent5>
          <a:srgbClr val="AFD6D6"/>
        </a:accent5>
        <a:accent6>
          <a:srgbClr val="A1AFCB"/>
        </a:accent6>
        <a:hlink>
          <a:srgbClr val="66C2C2"/>
        </a:hlink>
        <a:folHlink>
          <a:srgbClr val="8CA3D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 Consulting Report Template_R1.5_032508 15">
        <a:dk1>
          <a:srgbClr val="000000"/>
        </a:dk1>
        <a:lt1>
          <a:srgbClr val="FFFFFF"/>
        </a:lt1>
        <a:dk2>
          <a:srgbClr val="4066B2"/>
        </a:dk2>
        <a:lt2>
          <a:srgbClr val="000066"/>
        </a:lt2>
        <a:accent1>
          <a:srgbClr val="003399"/>
        </a:accent1>
        <a:accent2>
          <a:srgbClr val="80CCCC"/>
        </a:accent2>
        <a:accent3>
          <a:srgbClr val="FFFFFF"/>
        </a:accent3>
        <a:accent4>
          <a:srgbClr val="000000"/>
        </a:accent4>
        <a:accent5>
          <a:srgbClr val="AAADCA"/>
        </a:accent5>
        <a:accent6>
          <a:srgbClr val="73B9B9"/>
        </a:accent6>
        <a:hlink>
          <a:srgbClr val="8099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 Consulting Report Template_R1.5_032508 16">
        <a:dk1>
          <a:srgbClr val="000000"/>
        </a:dk1>
        <a:lt1>
          <a:srgbClr val="FFFFFF"/>
        </a:lt1>
        <a:dk2>
          <a:srgbClr val="4066B2"/>
        </a:dk2>
        <a:lt2>
          <a:srgbClr val="000066"/>
        </a:lt2>
        <a:accent1>
          <a:srgbClr val="003399"/>
        </a:accent1>
        <a:accent2>
          <a:srgbClr val="8099CC"/>
        </a:accent2>
        <a:accent3>
          <a:srgbClr val="FFFFFF"/>
        </a:accent3>
        <a:accent4>
          <a:srgbClr val="000000"/>
        </a:accent4>
        <a:accent5>
          <a:srgbClr val="AAADCA"/>
        </a:accent5>
        <a:accent6>
          <a:srgbClr val="738AB9"/>
        </a:accent6>
        <a:hlink>
          <a:srgbClr val="80CCCC"/>
        </a:hlink>
        <a:folHlink>
          <a:srgbClr val="4066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US Consulting Report Template_R1.5_032508">
  <a:themeElements>
    <a:clrScheme name="">
      <a:dk1>
        <a:srgbClr val="000000"/>
      </a:dk1>
      <a:lt1>
        <a:srgbClr val="FFFFFF"/>
      </a:lt1>
      <a:dk2>
        <a:srgbClr val="4066B2"/>
      </a:dk2>
      <a:lt2>
        <a:srgbClr val="009999"/>
      </a:lt2>
      <a:accent1>
        <a:srgbClr val="003399"/>
      </a:accent1>
      <a:accent2>
        <a:srgbClr val="8099CC"/>
      </a:accent2>
      <a:accent3>
        <a:srgbClr val="FFFFFF"/>
      </a:accent3>
      <a:accent4>
        <a:srgbClr val="000000"/>
      </a:accent4>
      <a:accent5>
        <a:srgbClr val="AAADCA"/>
      </a:accent5>
      <a:accent6>
        <a:srgbClr val="738AB9"/>
      </a:accent6>
      <a:hlink>
        <a:srgbClr val="80CCCC"/>
      </a:hlink>
      <a:folHlink>
        <a:srgbClr val="4066B2"/>
      </a:folHlink>
    </a:clrScheme>
    <a:fontScheme name="1_US Consulting Report Template_R1.5_032508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2"/>
        </a:solidFill>
        <a:ln w="12700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73152" tIns="73152" rIns="73152" bIns="73152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6000"/>
          </a:lnSpc>
          <a:spcBef>
            <a:spcPct val="50000"/>
          </a:spcBef>
          <a:spcAft>
            <a:spcPct val="0"/>
          </a:spcAft>
          <a:buClrTx/>
          <a:buSzPct val="100000"/>
          <a:buFont typeface="Wingdings 2" pitchFamily="18" charset="2"/>
          <a:buNone/>
          <a:tabLst/>
          <a:defRPr kumimoji="0" lang="en-US" sz="11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2"/>
        </a:solidFill>
        <a:ln w="12700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73152" tIns="73152" rIns="73152" bIns="73152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6000"/>
          </a:lnSpc>
          <a:spcBef>
            <a:spcPct val="50000"/>
          </a:spcBef>
          <a:spcAft>
            <a:spcPct val="0"/>
          </a:spcAft>
          <a:buClrTx/>
          <a:buSzPct val="100000"/>
          <a:buFont typeface="Wingdings 2" pitchFamily="18" charset="2"/>
          <a:buNone/>
          <a:tabLst/>
          <a:defRPr kumimoji="0" lang="en-US" sz="11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_US Consulting Report Template_R1.5_032508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US Consulting Report Template_R1.5_032508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US Consulting Report Template_R1.5_032508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US Consulting Report Template_R1.5_032508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US Consulting Report Template_R1.5_032508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US Consulting Report Template_R1.5_032508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US Consulting Report Template_R1.5_032508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US Consulting Report Template_R1.5_032508 8">
        <a:dk1>
          <a:srgbClr val="000000"/>
        </a:dk1>
        <a:lt1>
          <a:srgbClr val="FFFFFF"/>
        </a:lt1>
        <a:dk2>
          <a:srgbClr val="B2CADB"/>
        </a:dk2>
        <a:lt2>
          <a:srgbClr val="1D3A6A"/>
        </a:lt2>
        <a:accent1>
          <a:srgbClr val="DED3B6"/>
        </a:accent1>
        <a:accent2>
          <a:srgbClr val="EAB58E"/>
        </a:accent2>
        <a:accent3>
          <a:srgbClr val="FFFFFF"/>
        </a:accent3>
        <a:accent4>
          <a:srgbClr val="000000"/>
        </a:accent4>
        <a:accent5>
          <a:srgbClr val="ECE6D7"/>
        </a:accent5>
        <a:accent6>
          <a:srgbClr val="D4A480"/>
        </a:accent6>
        <a:hlink>
          <a:srgbClr val="F5DDCB"/>
        </a:hlink>
        <a:folHlink>
          <a:srgbClr val="FEF2D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US Consulting Report Template_R1.5_032508 9">
        <a:dk1>
          <a:srgbClr val="000000"/>
        </a:dk1>
        <a:lt1>
          <a:srgbClr val="FFFFFF"/>
        </a:lt1>
        <a:dk2>
          <a:srgbClr val="FEF2D2"/>
        </a:dk2>
        <a:lt2>
          <a:srgbClr val="1D3A6A"/>
        </a:lt2>
        <a:accent1>
          <a:srgbClr val="B2CADB"/>
        </a:accent1>
        <a:accent2>
          <a:srgbClr val="DED3B6"/>
        </a:accent2>
        <a:accent3>
          <a:srgbClr val="FFFFFF"/>
        </a:accent3>
        <a:accent4>
          <a:srgbClr val="000000"/>
        </a:accent4>
        <a:accent5>
          <a:srgbClr val="D5E1EA"/>
        </a:accent5>
        <a:accent6>
          <a:srgbClr val="C9BFA5"/>
        </a:accent6>
        <a:hlink>
          <a:srgbClr val="EAB58E"/>
        </a:hlink>
        <a:folHlink>
          <a:srgbClr val="F5DDC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US Consulting Report Template_R1.5_032508 10">
        <a:dk1>
          <a:srgbClr val="000000"/>
        </a:dk1>
        <a:lt1>
          <a:srgbClr val="FFFFFF"/>
        </a:lt1>
        <a:dk2>
          <a:srgbClr val="F1EDE1"/>
        </a:dk2>
        <a:lt2>
          <a:srgbClr val="091D5D"/>
        </a:lt2>
        <a:accent1>
          <a:srgbClr val="9DA5BE"/>
        </a:accent1>
        <a:accent2>
          <a:srgbClr val="85C2FE"/>
        </a:accent2>
        <a:accent3>
          <a:srgbClr val="FFFFFF"/>
        </a:accent3>
        <a:accent4>
          <a:srgbClr val="000000"/>
        </a:accent4>
        <a:accent5>
          <a:srgbClr val="CCCFDB"/>
        </a:accent5>
        <a:accent6>
          <a:srgbClr val="78B0E6"/>
        </a:accent6>
        <a:hlink>
          <a:srgbClr val="ADD6FF"/>
        </a:hlink>
        <a:folHlink>
          <a:srgbClr val="D6EB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US Consulting Report Template_R1.5_032508 11">
        <a:dk1>
          <a:srgbClr val="AFAFAF"/>
        </a:dk1>
        <a:lt1>
          <a:srgbClr val="FFFFFF"/>
        </a:lt1>
        <a:dk2>
          <a:srgbClr val="F1EDE1"/>
        </a:dk2>
        <a:lt2>
          <a:srgbClr val="091D5D"/>
        </a:lt2>
        <a:accent1>
          <a:srgbClr val="85C2FE"/>
        </a:accent1>
        <a:accent2>
          <a:srgbClr val="ADD6FF"/>
        </a:accent2>
        <a:accent3>
          <a:srgbClr val="FFFFFF"/>
        </a:accent3>
        <a:accent4>
          <a:srgbClr val="959595"/>
        </a:accent4>
        <a:accent5>
          <a:srgbClr val="C2DDFE"/>
        </a:accent5>
        <a:accent6>
          <a:srgbClr val="9CC2E7"/>
        </a:accent6>
        <a:hlink>
          <a:srgbClr val="C6C1D6"/>
        </a:hlink>
        <a:folHlink>
          <a:srgbClr val="F1EDE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US Consulting Report Template_R1.5_032508 12">
        <a:dk1>
          <a:srgbClr val="000000"/>
        </a:dk1>
        <a:lt1>
          <a:srgbClr val="FFFFFF"/>
        </a:lt1>
        <a:dk2>
          <a:srgbClr val="F1EDE1"/>
        </a:dk2>
        <a:lt2>
          <a:srgbClr val="091D5D"/>
        </a:lt2>
        <a:accent1>
          <a:srgbClr val="85C2FE"/>
        </a:accent1>
        <a:accent2>
          <a:srgbClr val="ADD6FF"/>
        </a:accent2>
        <a:accent3>
          <a:srgbClr val="FFFFFF"/>
        </a:accent3>
        <a:accent4>
          <a:srgbClr val="000000"/>
        </a:accent4>
        <a:accent5>
          <a:srgbClr val="C2DDFE"/>
        </a:accent5>
        <a:accent6>
          <a:srgbClr val="9CC2E7"/>
        </a:accent6>
        <a:hlink>
          <a:srgbClr val="C6C1D6"/>
        </a:hlink>
        <a:folHlink>
          <a:srgbClr val="F1EDE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US Consulting Report Template_R1.5_032508 13">
        <a:dk1>
          <a:srgbClr val="000000"/>
        </a:dk1>
        <a:lt1>
          <a:srgbClr val="FFFFFF"/>
        </a:lt1>
        <a:dk2>
          <a:srgbClr val="F1EDE1"/>
        </a:dk2>
        <a:lt2>
          <a:srgbClr val="091D5D"/>
        </a:lt2>
        <a:accent1>
          <a:srgbClr val="85C2FE"/>
        </a:accent1>
        <a:accent2>
          <a:srgbClr val="ADD6FF"/>
        </a:accent2>
        <a:accent3>
          <a:srgbClr val="FFFFFF"/>
        </a:accent3>
        <a:accent4>
          <a:srgbClr val="000000"/>
        </a:accent4>
        <a:accent5>
          <a:srgbClr val="C2DDFE"/>
        </a:accent5>
        <a:accent6>
          <a:srgbClr val="9CC2E7"/>
        </a:accent6>
        <a:hlink>
          <a:srgbClr val="C6C1D6"/>
        </a:hlink>
        <a:folHlink>
          <a:srgbClr val="D6EB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US Consulting Report Template_R1.5_032508 14">
        <a:dk1>
          <a:srgbClr val="000000"/>
        </a:dk1>
        <a:lt1>
          <a:srgbClr val="FFFFFF"/>
        </a:lt1>
        <a:dk2>
          <a:srgbClr val="CCD6EB"/>
        </a:dk2>
        <a:lt2>
          <a:srgbClr val="000066"/>
        </a:lt2>
        <a:accent1>
          <a:srgbClr val="40B3B3"/>
        </a:accent1>
        <a:accent2>
          <a:srgbClr val="B2C1E0"/>
        </a:accent2>
        <a:accent3>
          <a:srgbClr val="FFFFFF"/>
        </a:accent3>
        <a:accent4>
          <a:srgbClr val="000000"/>
        </a:accent4>
        <a:accent5>
          <a:srgbClr val="AFD6D6"/>
        </a:accent5>
        <a:accent6>
          <a:srgbClr val="A1AFCB"/>
        </a:accent6>
        <a:hlink>
          <a:srgbClr val="66C2C2"/>
        </a:hlink>
        <a:folHlink>
          <a:srgbClr val="8CA3D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US Consulting Report Template_R1.5_032508 15">
        <a:dk1>
          <a:srgbClr val="000000"/>
        </a:dk1>
        <a:lt1>
          <a:srgbClr val="FFFFFF"/>
        </a:lt1>
        <a:dk2>
          <a:srgbClr val="4066B2"/>
        </a:dk2>
        <a:lt2>
          <a:srgbClr val="000066"/>
        </a:lt2>
        <a:accent1>
          <a:srgbClr val="003399"/>
        </a:accent1>
        <a:accent2>
          <a:srgbClr val="80CCCC"/>
        </a:accent2>
        <a:accent3>
          <a:srgbClr val="FFFFFF"/>
        </a:accent3>
        <a:accent4>
          <a:srgbClr val="000000"/>
        </a:accent4>
        <a:accent5>
          <a:srgbClr val="AAADCA"/>
        </a:accent5>
        <a:accent6>
          <a:srgbClr val="73B9B9"/>
        </a:accent6>
        <a:hlink>
          <a:srgbClr val="8099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US Consulting Report Template_R1.5_032508 16">
        <a:dk1>
          <a:srgbClr val="000000"/>
        </a:dk1>
        <a:lt1>
          <a:srgbClr val="FFFFFF"/>
        </a:lt1>
        <a:dk2>
          <a:srgbClr val="4066B2"/>
        </a:dk2>
        <a:lt2>
          <a:srgbClr val="000066"/>
        </a:lt2>
        <a:accent1>
          <a:srgbClr val="003399"/>
        </a:accent1>
        <a:accent2>
          <a:srgbClr val="8099CC"/>
        </a:accent2>
        <a:accent3>
          <a:srgbClr val="FFFFFF"/>
        </a:accent3>
        <a:accent4>
          <a:srgbClr val="000000"/>
        </a:accent4>
        <a:accent5>
          <a:srgbClr val="AAADCA"/>
        </a:accent5>
        <a:accent6>
          <a:srgbClr val="738AB9"/>
        </a:accent6>
        <a:hlink>
          <a:srgbClr val="80CCCC"/>
        </a:hlink>
        <a:folHlink>
          <a:srgbClr val="4066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066B2"/>
    </a:dk2>
    <a:lt2>
      <a:srgbClr val="009999"/>
    </a:lt2>
    <a:accent1>
      <a:srgbClr val="003399"/>
    </a:accent1>
    <a:accent2>
      <a:srgbClr val="8099CC"/>
    </a:accent2>
    <a:accent3>
      <a:srgbClr val="FFFFFF"/>
    </a:accent3>
    <a:accent4>
      <a:srgbClr val="000000"/>
    </a:accent4>
    <a:accent5>
      <a:srgbClr val="AAADCA"/>
    </a:accent5>
    <a:accent6>
      <a:srgbClr val="738AB9"/>
    </a:accent6>
    <a:hlink>
      <a:srgbClr val="80CCCC"/>
    </a:hlink>
    <a:folHlink>
      <a:srgbClr val="4066B2"/>
    </a:folHlink>
  </a:clrScheme>
  <a:fontScheme name="US Consulting Report Template_R1.5_032508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US Consulting Report Template_R1.5V_043008</Template>
  <TotalTime>3768</TotalTime>
  <Words>1157</Words>
  <Application>Microsoft Office PowerPoint</Application>
  <PresentationFormat>Letter Paper (8.5x11 in)</PresentationFormat>
  <Paragraphs>281</Paragraphs>
  <Slides>24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2</vt:i4>
      </vt:variant>
      <vt:variant>
        <vt:lpstr>Embedded OLE Servers</vt:lpstr>
      </vt:variant>
      <vt:variant>
        <vt:i4>3</vt:i4>
      </vt:variant>
      <vt:variant>
        <vt:lpstr>Slide Titles</vt:lpstr>
      </vt:variant>
      <vt:variant>
        <vt:i4>24</vt:i4>
      </vt:variant>
    </vt:vector>
  </HeadingPairs>
  <TitlesOfParts>
    <vt:vector size="29" baseType="lpstr">
      <vt:lpstr>US Consulting Report Template_R1.5V_043008</vt:lpstr>
      <vt:lpstr>1_US Consulting Report Template_R1.5_032508</vt:lpstr>
      <vt:lpstr>Microsoft Office PowerPoint 97-2003 Presentation</vt:lpstr>
      <vt:lpstr>Chart</vt:lpstr>
      <vt:lpstr>Visio</vt:lpstr>
      <vt:lpstr>Slide 1</vt:lpstr>
      <vt:lpstr>Slide 2</vt:lpstr>
      <vt:lpstr>Slide 3</vt:lpstr>
      <vt:lpstr>Slide 4</vt:lpstr>
      <vt:lpstr>Slide 5</vt:lpstr>
      <vt:lpstr>Q1:  How do you determine who would be the next China? </vt:lpstr>
      <vt:lpstr>Q2:  How do prioritize selection from among these choices?</vt:lpstr>
      <vt:lpstr>Q2:  How do prioritize selection from among these choices?</vt:lpstr>
      <vt:lpstr>Q2:  How do prioritize selection from among these choices?</vt:lpstr>
      <vt:lpstr>Q3:  Ongoing, what triggers would you look for, and what capabilities do you need to develop?</vt:lpstr>
      <vt:lpstr>Slide 11</vt:lpstr>
      <vt:lpstr>Slide 12</vt:lpstr>
      <vt:lpstr>Slide 13</vt:lpstr>
      <vt:lpstr>Q1:  What options does Neuvotella have to deal with the price          announcement? </vt:lpstr>
      <vt:lpstr>Q2:  What alternative would you suggest for Neuvotella to respond?           </vt:lpstr>
      <vt:lpstr>Slide 16</vt:lpstr>
      <vt:lpstr>Q3:  How should Neuvotella prepare for the discussion with TRATE?</vt:lpstr>
      <vt:lpstr>Should-Cost Model Demo</vt:lpstr>
      <vt:lpstr>Should-Cost Model Output</vt:lpstr>
      <vt:lpstr>A contract extension at a lower percentage of the proposed price increase would provide TRATE with higher cumulative revenues and a longer stream of cash flow</vt:lpstr>
      <vt:lpstr>10% price increase for 5 year extension:  Higher Revenue, Margin &amp; NPV for TRATE</vt:lpstr>
      <vt:lpstr>Q4:  How can Neuvotella avoid this situation in the future, and what         capabilities are needed?</vt:lpstr>
      <vt:lpstr>Slide 23</vt:lpstr>
      <vt:lpstr>Slide 24</vt:lpstr>
    </vt:vector>
  </TitlesOfParts>
  <Company>Deloitte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Larsson, Loe Elisabeth</dc:creator>
  <cp:lastModifiedBy>Jan VM</cp:lastModifiedBy>
  <cp:revision>164</cp:revision>
  <cp:lastPrinted>2000-05-15T09:48:35Z</cp:lastPrinted>
  <dcterms:created xsi:type="dcterms:W3CDTF">2008-10-24T18:59:39Z</dcterms:created>
  <dcterms:modified xsi:type="dcterms:W3CDTF">2012-02-23T19:22:42Z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emplate_ID">
    <vt:lpwstr>repTempV1</vt:lpwstr>
  </property>
</Properties>
</file>