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tags/tag24.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60" r:id="rId2"/>
  </p:sldMasterIdLst>
  <p:notesMasterIdLst>
    <p:notesMasterId r:id="rId58"/>
  </p:notesMasterIdLst>
  <p:handoutMasterIdLst>
    <p:handoutMasterId r:id="rId59"/>
  </p:handoutMasterIdLst>
  <p:sldIdLst>
    <p:sldId id="446" r:id="rId3"/>
    <p:sldId id="358" r:id="rId4"/>
    <p:sldId id="348" r:id="rId5"/>
    <p:sldId id="404" r:id="rId6"/>
    <p:sldId id="448" r:id="rId7"/>
    <p:sldId id="447" r:id="rId8"/>
    <p:sldId id="449" r:id="rId9"/>
    <p:sldId id="409" r:id="rId10"/>
    <p:sldId id="421" r:id="rId11"/>
    <p:sldId id="423" r:id="rId12"/>
    <p:sldId id="454" r:id="rId13"/>
    <p:sldId id="461" r:id="rId14"/>
    <p:sldId id="459" r:id="rId15"/>
    <p:sldId id="462" r:id="rId16"/>
    <p:sldId id="463" r:id="rId17"/>
    <p:sldId id="464" r:id="rId18"/>
    <p:sldId id="466" r:id="rId19"/>
    <p:sldId id="470" r:id="rId20"/>
    <p:sldId id="469" r:id="rId21"/>
    <p:sldId id="471" r:id="rId22"/>
    <p:sldId id="472" r:id="rId23"/>
    <p:sldId id="410" r:id="rId24"/>
    <p:sldId id="467" r:id="rId25"/>
    <p:sldId id="468" r:id="rId26"/>
    <p:sldId id="387" r:id="rId27"/>
    <p:sldId id="465" r:id="rId28"/>
    <p:sldId id="473" r:id="rId29"/>
    <p:sldId id="426" r:id="rId30"/>
    <p:sldId id="450" r:id="rId31"/>
    <p:sldId id="456" r:id="rId32"/>
    <p:sldId id="451" r:id="rId33"/>
    <p:sldId id="453" r:id="rId34"/>
    <p:sldId id="380" r:id="rId35"/>
    <p:sldId id="427" r:id="rId36"/>
    <p:sldId id="383" r:id="rId37"/>
    <p:sldId id="388" r:id="rId38"/>
    <p:sldId id="430" r:id="rId39"/>
    <p:sldId id="379" r:id="rId40"/>
    <p:sldId id="455" r:id="rId41"/>
    <p:sldId id="405" r:id="rId42"/>
    <p:sldId id="424" r:id="rId43"/>
    <p:sldId id="452" r:id="rId44"/>
    <p:sldId id="425" r:id="rId45"/>
    <p:sldId id="408" r:id="rId46"/>
    <p:sldId id="420" r:id="rId47"/>
    <p:sldId id="407" r:id="rId48"/>
    <p:sldId id="406" r:id="rId49"/>
    <p:sldId id="429" r:id="rId50"/>
    <p:sldId id="441" r:id="rId51"/>
    <p:sldId id="442" r:id="rId52"/>
    <p:sldId id="443" r:id="rId53"/>
    <p:sldId id="433" r:id="rId54"/>
    <p:sldId id="457" r:id="rId55"/>
    <p:sldId id="458" r:id="rId56"/>
    <p:sldId id="460" r:id="rId57"/>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8" autoAdjust="0"/>
    <p:restoredTop sz="68690" autoAdjust="0"/>
  </p:normalViewPr>
  <p:slideViewPr>
    <p:cSldViewPr snapToGrid="0">
      <p:cViewPr varScale="1">
        <p:scale>
          <a:sx n="117" d="100"/>
          <a:sy n="117" d="100"/>
        </p:scale>
        <p:origin x="-1398"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768" y="-81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9.xml"/><Relationship Id="rId1" Type="http://schemas.openxmlformats.org/officeDocument/2006/relationships/slide" Target="slides/slide3.xml"/><Relationship Id="rId4" Type="http://schemas.openxmlformats.org/officeDocument/2006/relationships/slide" Target="slides/slide4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587CAC4B-5987-4597-8DC7-C744C89E9020}" type="presOf" srcId="{9EAE6792-C656-3F46-9BE5-78EA6FA6DB4C}" destId="{BAD5D478-11BA-D045-A5CB-CADEDE07340F}"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1B2AF6D9-5621-490D-A2BB-72F2B6956AB3}" type="presOf" srcId="{A2133739-58CC-5D45-88D0-0B85518225FD}" destId="{D89831E2-8F66-044A-8A21-10BA8F9799CB}" srcOrd="0" destOrd="0" presId="urn:microsoft.com/office/officeart/2005/8/layout/pyramid4"/>
    <dgm:cxn modelId="{CA789885-4DCB-4C9B-817B-18CC8C08532B}" type="presOf" srcId="{80187C9A-FEFD-434B-8FAC-5F0A0D851023}" destId="{8CB75068-601B-7B46-AE0F-1D9DC79E16E0}" srcOrd="0" destOrd="0" presId="urn:microsoft.com/office/officeart/2005/8/layout/pyramid4"/>
    <dgm:cxn modelId="{984AAE6A-150C-40BA-BA65-E95A62495A1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953D043C-0C3E-4907-A21A-0EE7534E4592}"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AEA30E0F-6B37-48B2-8FFA-3CF873B87051}" type="presParOf" srcId="{8E50B0F8-BD19-1343-8DD1-7758ED02554B}" destId="{8CB75068-601B-7B46-AE0F-1D9DC79E16E0}" srcOrd="0" destOrd="0" presId="urn:microsoft.com/office/officeart/2005/8/layout/pyramid4"/>
    <dgm:cxn modelId="{39CF700C-CDB0-40E0-8856-9480F58C228A}" type="presParOf" srcId="{8E50B0F8-BD19-1343-8DD1-7758ED02554B}" destId="{D89831E2-8F66-044A-8A21-10BA8F9799CB}" srcOrd="1" destOrd="0" presId="urn:microsoft.com/office/officeart/2005/8/layout/pyramid4"/>
    <dgm:cxn modelId="{0D0AF9E1-F1F8-491E-BAAB-8790E6226568}" type="presParOf" srcId="{8E50B0F8-BD19-1343-8DD1-7758ED02554B}" destId="{BAD5D478-11BA-D045-A5CB-CADEDE07340F}" srcOrd="2" destOrd="0" presId="urn:microsoft.com/office/officeart/2005/8/layout/pyramid4"/>
    <dgm:cxn modelId="{1F27A80D-596B-4CA9-8C89-2C9B98C56B0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24019" y="0"/>
          <a:ext cx="2145696" cy="1318392"/>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24019" y="0"/>
        <a:ext cx="2145696" cy="1318392"/>
      </dsp:txXfrm>
    </dsp:sp>
    <dsp:sp modelId="{D89831E2-8F66-044A-8A21-10BA8F9799CB}">
      <dsp:nvSpPr>
        <dsp:cNvPr id="0" name=""/>
        <dsp:cNvSpPr/>
      </dsp:nvSpPr>
      <dsp:spPr>
        <a:xfrm>
          <a:off x="284269" y="1318392"/>
          <a:ext cx="2119223"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84269" y="1318392"/>
        <a:ext cx="2119223" cy="1318392"/>
      </dsp:txXfrm>
    </dsp:sp>
    <dsp:sp modelId="{BAD5D478-11BA-D045-A5CB-CADEDE07340F}">
      <dsp:nvSpPr>
        <dsp:cNvPr id="0" name=""/>
        <dsp:cNvSpPr/>
      </dsp:nvSpPr>
      <dsp:spPr>
        <a:xfrm rot="10800000">
          <a:off x="1324019" y="1318392"/>
          <a:ext cx="2145696" cy="1318392"/>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24019" y="1318392"/>
        <a:ext cx="2145696" cy="1318392"/>
      </dsp:txXfrm>
    </dsp:sp>
    <dsp:sp modelId="{106543B8-F3ED-2744-81A5-AD42C44AB69E}">
      <dsp:nvSpPr>
        <dsp:cNvPr id="0" name=""/>
        <dsp:cNvSpPr/>
      </dsp:nvSpPr>
      <dsp:spPr>
        <a:xfrm>
          <a:off x="2403493" y="1318392"/>
          <a:ext cx="2145696"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03493" y="1318392"/>
        <a:ext cx="2145696" cy="1318392"/>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4" cy="31591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800" b="0"/>
            </a:lvl1pPr>
          </a:lstStyle>
          <a:p>
            <a:pPr>
              <a:defRPr/>
            </a:pPr>
            <a:r>
              <a:rPr lang="en-US"/>
              <a:t>Operations Strategy/Sourcing &amp; Contracting</a:t>
            </a:r>
          </a:p>
        </p:txBody>
      </p:sp>
      <p:sp>
        <p:nvSpPr>
          <p:cNvPr id="28676" name="Rectangle 4"/>
          <p:cNvSpPr>
            <a:spLocks noGrp="1" noChangeArrowheads="1"/>
          </p:cNvSpPr>
          <p:nvPr>
            <p:ph type="ftr" sz="quarter" idx="2"/>
          </p:nvPr>
        </p:nvSpPr>
        <p:spPr bwMode="auto">
          <a:xfrm>
            <a:off x="0" y="9266240"/>
            <a:ext cx="5586413" cy="330200"/>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800" b="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4230688"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1" y="1"/>
            <a:ext cx="3168650"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algn="r" defTabSz="987245" eaLnBrk="0" hangingPunct="0">
              <a:defRPr sz="900" b="0"/>
            </a:lvl1pPr>
          </a:lstStyle>
          <a:p>
            <a:pPr>
              <a:defRPr/>
            </a:pPr>
            <a:fld id="{1A52AE3F-3070-4FDD-863B-E48987BE482B}" type="datetime1">
              <a:rPr lang="en-US"/>
              <a:pPr>
                <a:defRPr/>
              </a:pPr>
              <a:t>2/24/2012</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9" y="3679826"/>
            <a:ext cx="6931025" cy="566896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1" y="9407525"/>
            <a:ext cx="3168650"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algn="r" defTabSz="987245" eaLnBrk="0" hangingPunct="0">
              <a:defRPr sz="900" b="0"/>
            </a:lvl1pPr>
          </a:lstStyle>
          <a:p>
            <a:pPr>
              <a:defRPr/>
            </a:pPr>
            <a:fld id="{D588EE2E-55AE-4C3D-BD58-67509B023CC0}"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4275" name="Rectangle 3"/>
          <p:cNvSpPr>
            <a:spLocks noGrp="1" noChangeArrowheads="1"/>
          </p:cNvSpPr>
          <p:nvPr>
            <p:ph type="dt" sz="quarter" idx="1"/>
          </p:nvPr>
        </p:nvSpPr>
        <p:spPr>
          <a:noFill/>
        </p:spPr>
        <p:txBody>
          <a:bodyPr/>
          <a:lstStyle/>
          <a:p>
            <a:pPr defTabSz="986994"/>
            <a:fld id="{3569A0BA-2C82-4CEF-BC1F-0C6206F45435}" type="datetime1">
              <a:rPr lang="en-US" smtClean="0"/>
              <a:pPr defTabSz="986994"/>
              <a:t>2/24/2012</a:t>
            </a:fld>
            <a:endParaRPr lang="en-US" dirty="0" smtClean="0"/>
          </a:p>
        </p:txBody>
      </p:sp>
      <p:sp>
        <p:nvSpPr>
          <p:cNvPr id="54276" name="Rectangle 6"/>
          <p:cNvSpPr>
            <a:spLocks noGrp="1" noChangeArrowheads="1"/>
          </p:cNvSpPr>
          <p:nvPr>
            <p:ph type="ftr" sz="quarter" idx="4"/>
          </p:nvPr>
        </p:nvSpPr>
        <p:spPr>
          <a:noFill/>
        </p:spPr>
        <p:txBody>
          <a:bodyPr/>
          <a:lstStyle/>
          <a:p>
            <a:pPr defTabSz="986994"/>
            <a:r>
              <a:rPr lang="en-US" dirty="0" smtClean="0"/>
              <a:t>© Van Mieghem</a:t>
            </a:r>
          </a:p>
        </p:txBody>
      </p:sp>
      <p:sp>
        <p:nvSpPr>
          <p:cNvPr id="54277" name="Rectangle 7"/>
          <p:cNvSpPr>
            <a:spLocks noGrp="1" noChangeArrowheads="1"/>
          </p:cNvSpPr>
          <p:nvPr>
            <p:ph type="sldNum" sz="quarter" idx="5"/>
          </p:nvPr>
        </p:nvSpPr>
        <p:spPr>
          <a:noFill/>
        </p:spPr>
        <p:txBody>
          <a:bodyPr/>
          <a:lstStyle/>
          <a:p>
            <a:pPr defTabSz="986994"/>
            <a:fld id="{FA284F65-D3C4-443B-ADCB-D657FDA19AAE}" type="slidenum">
              <a:rPr lang="en-US" smtClean="0"/>
              <a:pPr defTabSz="986994"/>
              <a:t>10</a:t>
            </a:fld>
            <a:endParaRPr lang="en-US" dirty="0" smtClean="0"/>
          </a:p>
        </p:txBody>
      </p:sp>
      <p:sp>
        <p:nvSpPr>
          <p:cNvPr id="54278" name="Rectangle 2"/>
          <p:cNvSpPr>
            <a:spLocks noGrp="1" noRot="1" noChangeAspect="1" noChangeArrowheads="1" noTextEdit="1"/>
          </p:cNvSpPr>
          <p:nvPr>
            <p:ph type="sldImg"/>
          </p:nvPr>
        </p:nvSpPr>
        <p:spPr>
          <a:xfrm>
            <a:off x="1339850" y="373063"/>
            <a:ext cx="4378325" cy="3284537"/>
          </a:xfrm>
          <a:ln/>
        </p:spPr>
      </p:sp>
      <p:sp>
        <p:nvSpPr>
          <p:cNvPr id="54279" name="Rectangle 3"/>
          <p:cNvSpPr>
            <a:spLocks noGrp="1" noChangeArrowheads="1"/>
          </p:cNvSpPr>
          <p:nvPr>
            <p:ph type="body" idx="1"/>
          </p:nvPr>
        </p:nvSpPr>
        <p:spPr>
          <a:noFill/>
          <a:ln/>
        </p:spPr>
        <p:txBody>
          <a:bodyPr/>
          <a:lstStyle/>
          <a:p>
            <a:pPr marL="198681" indent="-198681"/>
            <a:r>
              <a:rPr lang="en-US" dirty="0" smtClean="0"/>
              <a:t>M&amp;B of components (PCBs); assemble and test of workstations in house</a:t>
            </a:r>
          </a:p>
          <a:p>
            <a:pPr marL="198681" indent="-198681"/>
            <a:r>
              <a:rPr lang="en-US" dirty="0" smtClean="0"/>
              <a:t>Why?</a:t>
            </a:r>
          </a:p>
          <a:p>
            <a:pPr marL="198681" indent="-198681">
              <a:buFontTx/>
              <a:buAutoNum type="arabicPeriod"/>
            </a:pPr>
            <a:r>
              <a:rPr lang="en-US" dirty="0" smtClean="0"/>
              <a:t>Learning by doing/owning: understand the technology (McDonalds!)</a:t>
            </a:r>
          </a:p>
          <a:p>
            <a:pPr marL="198681" indent="-198681">
              <a:buFontTx/>
              <a:buAutoNum type="arabicPeriod"/>
            </a:pPr>
            <a:r>
              <a:rPr lang="en-US" dirty="0" smtClean="0"/>
              <a:t>Must know to design DFM and DFT (test is big issue for complex systems)</a:t>
            </a:r>
          </a:p>
          <a:p>
            <a:pPr marL="198681" indent="-198681">
              <a:buFontTx/>
              <a:buAutoNum type="arabicPeriod"/>
            </a:pPr>
            <a:r>
              <a:rPr lang="en-US" dirty="0" smtClean="0"/>
              <a:t>Customer interface: control + quick response.</a:t>
            </a:r>
          </a:p>
          <a:p>
            <a:pPr marL="677757" lvl="1" indent="-198681">
              <a:buFontTx/>
              <a:buChar char="•"/>
            </a:pPr>
            <a:r>
              <a:rPr lang="en-US" dirty="0" smtClean="0"/>
              <a:t>Sun told me: “some chipmakers implant Si in Japan, then fly the wafers to Germany for wiring &amp; bond, and then do test and packaging in the US, and then they wonder why their </a:t>
            </a:r>
            <a:r>
              <a:rPr lang="en-US" dirty="0" err="1" smtClean="0"/>
              <a:t>leadtimes</a:t>
            </a:r>
            <a:r>
              <a:rPr lang="en-US" dirty="0" smtClean="0"/>
              <a:t> are triple the theoretical values and are more than one quarter!”</a:t>
            </a:r>
          </a:p>
          <a:p>
            <a:pPr marL="198681" indent="-198681">
              <a:buFontTx/>
              <a:buAutoNum type="arabicPeriod"/>
            </a:pPr>
            <a:r>
              <a:rPr lang="en-US" dirty="0" smtClean="0"/>
              <a:t>Extra capacity = a form of dual sourcing</a:t>
            </a:r>
          </a:p>
          <a:p>
            <a:pPr marL="198681" indent="-198681">
              <a:buFontTx/>
              <a:buAutoNum type="arabicPeriod"/>
            </a:pPr>
            <a:r>
              <a:rPr lang="en-US" dirty="0" smtClean="0"/>
              <a:t>High utilization of internal capacity and outsource the rest (contrast with Benetton!). This can lead into a discussing already of tailoring: what are you looking for in your external source? Low cost typically comes with long lead times and thus you outsource stable demand (giving high volume and lower cost too). Responsiveness allows you to outsource the volatile demand. </a:t>
            </a:r>
            <a:r>
              <a:rPr lang="en-US" b="1" dirty="0" smtClean="0"/>
              <a:t>Either one can work depending on your strategy.</a:t>
            </a:r>
            <a:endParaRPr lang="en-US" dirty="0" smtClean="0"/>
          </a:p>
          <a:p>
            <a:pPr marL="198681" indent="-198681">
              <a:buFontTx/>
              <a:buAutoNum type="arabicPeriod"/>
            </a:pPr>
            <a:r>
              <a:rPr lang="en-US" dirty="0" smtClean="0"/>
              <a:t>Develop NPD in secrecy</a:t>
            </a:r>
          </a:p>
          <a:p>
            <a:pPr marL="198681" indent="-198681">
              <a:buFontTx/>
              <a:buAutoNum type="arabicPeriod"/>
            </a:pPr>
            <a:r>
              <a:rPr lang="en-US" dirty="0" smtClean="0"/>
              <a:t>Maintain skills for integration</a:t>
            </a:r>
          </a:p>
          <a:p>
            <a:pPr marL="198681" indent="-198681">
              <a:buFontTx/>
              <a:buAutoNum type="arabicPeriod"/>
            </a:pPr>
            <a:endParaRPr lang="en-US" dirty="0" smtClean="0"/>
          </a:p>
          <a:p>
            <a:pPr marL="198681" indent="-198681"/>
            <a:r>
              <a:rPr lang="en-US" dirty="0" smtClean="0"/>
              <a:t>For Harley:</a:t>
            </a:r>
          </a:p>
          <a:p>
            <a:pPr marL="198681" indent="-198681">
              <a:buFontTx/>
              <a:buAutoNum type="arabicPeriod"/>
            </a:pPr>
            <a:r>
              <a:rPr lang="en-US" dirty="0" smtClean="0"/>
              <a:t>Upper box = traditional “purchasing”.  That is </a:t>
            </a:r>
            <a:r>
              <a:rPr lang="en-US" i="1" dirty="0" smtClean="0"/>
              <a:t>not </a:t>
            </a:r>
            <a:r>
              <a:rPr lang="en-US" dirty="0" smtClean="0"/>
              <a:t>our focus.</a:t>
            </a:r>
          </a:p>
          <a:p>
            <a:pPr marL="198681" indent="-198681">
              <a:buFontTx/>
              <a:buAutoNum type="arabicPeriod"/>
            </a:pPr>
            <a:r>
              <a:rPr lang="en-US" dirty="0" smtClean="0"/>
              <a:t>Lower box = LT relationships, our focus.</a:t>
            </a:r>
          </a:p>
          <a:p>
            <a:pPr marL="198681" indent="-198681">
              <a:buFontTx/>
              <a:buAutoNum type="arabicPeriod"/>
            </a:pPr>
            <a:endParaRPr lang="en-US" dirty="0" smtClean="0"/>
          </a:p>
          <a:p>
            <a:pPr marL="198681" indent="-198681">
              <a:buFontTx/>
              <a:buAutoNum type="arabicPeriod"/>
            </a:pPr>
            <a:endParaRPr lang="en-US" dirty="0" smtClean="0"/>
          </a:p>
          <a:p>
            <a:pPr marL="198681" indent="-198681">
              <a:buFontTx/>
              <a:buChar char="•"/>
            </a:pPr>
            <a:r>
              <a:rPr lang="en-US" dirty="0" smtClean="0"/>
              <a:t>BRING OUT Pro’s and Con’s of outsourcing!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66565" name="Date Placeholder 4"/>
          <p:cNvSpPr>
            <a:spLocks noGrp="1"/>
          </p:cNvSpPr>
          <p:nvPr>
            <p:ph type="dt" sz="quarter" idx="1"/>
          </p:nvPr>
        </p:nvSpPr>
        <p:spPr>
          <a:noFill/>
        </p:spPr>
        <p:txBody>
          <a:bodyPr/>
          <a:lstStyle/>
          <a:p>
            <a:pPr defTabSz="986994"/>
            <a:fld id="{4E32691A-F52E-440D-8E30-2FCFE7E8D1E6}" type="datetime1">
              <a:rPr lang="en-US" smtClean="0"/>
              <a:pPr defTabSz="986994"/>
              <a:t>2/24/2012</a:t>
            </a:fld>
            <a:endParaRPr lang="en-US" dirty="0" smtClean="0"/>
          </a:p>
        </p:txBody>
      </p:sp>
      <p:sp>
        <p:nvSpPr>
          <p:cNvPr id="66566" name="Footer Placeholder 5"/>
          <p:cNvSpPr>
            <a:spLocks noGrp="1"/>
          </p:cNvSpPr>
          <p:nvPr>
            <p:ph type="ftr" sz="quarter" idx="4"/>
          </p:nvPr>
        </p:nvSpPr>
        <p:spPr>
          <a:noFill/>
        </p:spPr>
        <p:txBody>
          <a:bodyPr/>
          <a:lstStyle/>
          <a:p>
            <a:pPr defTabSz="986994"/>
            <a:r>
              <a:rPr lang="en-US" dirty="0" smtClean="0"/>
              <a:t>© Van Mieghem</a:t>
            </a:r>
          </a:p>
        </p:txBody>
      </p:sp>
      <p:sp>
        <p:nvSpPr>
          <p:cNvPr id="66567" name="Slide Number Placeholder 6"/>
          <p:cNvSpPr>
            <a:spLocks noGrp="1"/>
          </p:cNvSpPr>
          <p:nvPr>
            <p:ph type="sldNum" sz="quarter" idx="5"/>
          </p:nvPr>
        </p:nvSpPr>
        <p:spPr>
          <a:noFill/>
        </p:spPr>
        <p:txBody>
          <a:bodyPr/>
          <a:lstStyle/>
          <a:p>
            <a:pPr defTabSz="986994"/>
            <a:fld id="{BF093066-8D35-4221-B1B3-26106A681B56}" type="slidenum">
              <a:rPr lang="en-US" smtClean="0"/>
              <a:pPr defTabSz="986994"/>
              <a:t>11</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smtClean="0"/>
              <a:t>Ask 1</a:t>
            </a:r>
            <a:r>
              <a:rPr lang="en-US" sz="1200" u="sng" baseline="30000" dirty="0" smtClean="0"/>
              <a:t>st</a:t>
            </a:r>
            <a:r>
              <a:rPr lang="en-US" sz="1200" u="sng" dirty="0" smtClean="0"/>
              <a:t> name. What is the major difference in Boeing</a:t>
            </a:r>
            <a:r>
              <a:rPr lang="en-US" altLang="en-US" sz="1200" u="sng" dirty="0" smtClean="0"/>
              <a:t>’</a:t>
            </a:r>
            <a:r>
              <a:rPr lang="en-US" sz="1200" u="sng" dirty="0" smtClean="0"/>
              <a:t>s operating model for the </a:t>
            </a:r>
            <a:r>
              <a:rPr lang="en-US" sz="1200" u="sng" dirty="0" err="1" smtClean="0"/>
              <a:t>Dreamliner</a:t>
            </a:r>
            <a:r>
              <a:rPr lang="en-US" sz="1200" u="sng" dirty="0" smtClean="0"/>
              <a:t>?</a:t>
            </a:r>
          </a:p>
          <a:p>
            <a:pPr>
              <a:buFontTx/>
              <a:buChar char="•"/>
            </a:pPr>
            <a:r>
              <a:rPr lang="en-US" sz="1200" dirty="0" smtClean="0"/>
              <a:t>Media suggest that Boeing is simply doing more outsourcing. It</a:t>
            </a:r>
            <a:r>
              <a:rPr lang="en-US" altLang="en-US" sz="1200" dirty="0" smtClean="0"/>
              <a:t>’</a:t>
            </a:r>
            <a:r>
              <a:rPr lang="en-US" sz="1200" dirty="0" smtClean="0"/>
              <a:t>s a bit more subtle than that.</a:t>
            </a:r>
          </a:p>
          <a:p>
            <a:pPr>
              <a:buFontTx/>
              <a:buChar char="•"/>
            </a:pPr>
            <a:r>
              <a:rPr lang="en-US" sz="1200" dirty="0" smtClean="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smtClean="0"/>
              <a:t>Product development for their section.</a:t>
            </a:r>
          </a:p>
          <a:p>
            <a:pPr marL="730632" lvl="1" indent="-243544">
              <a:buFontTx/>
              <a:buChar char="•"/>
            </a:pPr>
            <a:r>
              <a:rPr lang="en-US" sz="1200" dirty="0" smtClean="0"/>
              <a:t>Development and management of their sub-tier supply chain</a:t>
            </a:r>
          </a:p>
          <a:p>
            <a:pPr>
              <a:buFontTx/>
              <a:buChar char="•"/>
            </a:pPr>
            <a:r>
              <a:rPr lang="en-US" sz="1200" dirty="0" smtClean="0"/>
              <a:t>Boeing would then </a:t>
            </a:r>
            <a:r>
              <a:rPr lang="en-US" altLang="en-US" sz="1200" dirty="0" smtClean="0"/>
              <a:t>“</a:t>
            </a:r>
            <a:r>
              <a:rPr lang="en-US" sz="1200" dirty="0" smtClean="0"/>
              <a:t>snap</a:t>
            </a:r>
            <a:r>
              <a:rPr lang="en-US" altLang="en-US" sz="1200" dirty="0" smtClean="0"/>
              <a:t>”</a:t>
            </a:r>
            <a:r>
              <a:rPr lang="en-US" sz="1200" dirty="0" smtClean="0"/>
              <a:t> together sections in 3 days versus traditional 13 day assembly. (Boeing was going to airship sections to Everett using 747s – a change from the past use of ground/sea transport.)</a:t>
            </a:r>
          </a:p>
          <a:p>
            <a:pPr>
              <a:buFontTx/>
              <a:buChar char="•"/>
            </a:pPr>
            <a:r>
              <a:rPr lang="en-US" sz="1200" dirty="0" smtClean="0"/>
              <a:t>In effect, Boeing wanted to play the role of a large-scale systems integrator</a:t>
            </a:r>
          </a:p>
          <a:p>
            <a:endParaRPr lang="en-US" sz="1200" dirty="0" smtClean="0"/>
          </a:p>
          <a:p>
            <a:r>
              <a:rPr lang="en-US" sz="1200" dirty="0" smtClean="0"/>
              <a:t>Modularity may come up here. If so, can use the product architecture slide </a:t>
            </a:r>
          </a:p>
          <a:p>
            <a:endParaRPr lang="en-US" sz="1200" dirty="0" smtClean="0"/>
          </a:p>
        </p:txBody>
      </p:sp>
      <p:sp>
        <p:nvSpPr>
          <p:cNvPr id="28675" name="Slide Number Placeholder 3"/>
          <p:cNvSpPr>
            <a:spLocks noGrp="1"/>
          </p:cNvSpPr>
          <p:nvPr>
            <p:ph type="sldNum" sz="quarter" idx="5"/>
          </p:nvPr>
        </p:nvSpPr>
        <p:spPr>
          <a:noFill/>
        </p:spPr>
        <p:txBody>
          <a:bodyPr/>
          <a:lstStyle/>
          <a:p>
            <a:fld id="{148D1341-15E4-42C5-9A40-AA8B685CFAAD}"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13</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r>
              <a:rPr lang="en-US" dirty="0" smtClean="0"/>
              <a:t>JVM 2011 Feb: The Boeing case went very well this week—led to a very lively discussion.</a:t>
            </a:r>
          </a:p>
          <a:p>
            <a:r>
              <a:rPr lang="en-US" dirty="0" smtClean="0"/>
              <a:t>I centered on three questions:</a:t>
            </a:r>
          </a:p>
          <a:p>
            <a:pPr defTabSz="922903">
              <a:defRPr/>
            </a:pPr>
            <a:r>
              <a:rPr lang="en-US" dirty="0" smtClean="0"/>
              <a:t>1.       </a:t>
            </a:r>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endParaRPr lang="en-US" dirty="0" smtClean="0"/>
          </a:p>
          <a:p>
            <a:r>
              <a:rPr lang="en-US" dirty="0" smtClean="0"/>
              <a:t>2.       Why did things didn’t go as planned?</a:t>
            </a:r>
          </a:p>
          <a:p>
            <a:r>
              <a:rPr lang="en-US" dirty="0" smtClean="0"/>
              <a:t>3.       What would you do in the future?  How can ops help?</a:t>
            </a:r>
          </a:p>
          <a:p>
            <a:r>
              <a:rPr lang="en-US" dirty="0" smtClean="0"/>
              <a:t>a.       (Bring out supplier relationship mgt - SRM, role of product architecture and </a:t>
            </a:r>
            <a:r>
              <a:rPr lang="en-US" dirty="0" err="1" smtClean="0"/>
              <a:t>contractability</a:t>
            </a:r>
            <a:r>
              <a:rPr lang="en-US" dirty="0" smtClean="0"/>
              <a:t>, etc.)</a:t>
            </a:r>
          </a:p>
          <a:p>
            <a:r>
              <a:rPr lang="en-US" dirty="0" smtClean="0"/>
              <a:t>b.      It seems clear that the future (just like bicycles) will move to carbon, so why didn’t they invest in this technology?  (I ask myself the question for cars—only Audi seems serious about Aluminum.) </a:t>
            </a:r>
          </a:p>
          <a:p>
            <a:r>
              <a:rPr lang="en-US" dirty="0" smtClean="0"/>
              <a:t>We seemed to converge around the fact that the change in strategy is perhaps a good one but that it just takes time –the 787 is the price you pay for learning.</a:t>
            </a:r>
          </a:p>
          <a:p>
            <a:r>
              <a:rPr lang="en-US" dirty="0" smtClean="0"/>
              <a:t>What is troubling is that they had no risk management, that they’re so much behind compared to SRM in the electronics industry, and that they so screwed up.</a:t>
            </a:r>
          </a:p>
          <a:p>
            <a:r>
              <a:rPr lang="en-US" dirty="0" smtClean="0"/>
              <a:t>But then we related this to incentives and contracting: I was told that supposedly suppliers are only getting paid when planes are sold/delivered.  Great for Boeing to “spread the </a:t>
            </a:r>
            <a:r>
              <a:rPr lang="en-US" dirty="0" err="1" smtClean="0"/>
              <a:t>CapEx</a:t>
            </a:r>
            <a:r>
              <a:rPr lang="en-US" dirty="0" smtClean="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smtClean="0"/>
              <a:t> </a:t>
            </a:r>
          </a:p>
          <a:p>
            <a:r>
              <a:rPr lang="en-US" dirty="0" smtClean="0"/>
              <a:t>Anyway, good discussion relating to the main tools that I stress for sourcing: 1. SRM 2. Contracting 3. Multi-sourcing.</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smtClean="0"/>
              <a:t>Ask the 2</a:t>
            </a:r>
            <a:r>
              <a:rPr lang="en-US" u="sng" baseline="30000" dirty="0" smtClean="0"/>
              <a:t>nd</a:t>
            </a:r>
            <a:r>
              <a:rPr lang="en-US" u="sng" dirty="0" smtClean="0"/>
              <a:t> name on the board: If you were leading the development program, how would you structure the contracts with your suppliers?</a:t>
            </a:r>
          </a:p>
          <a:p>
            <a:pPr defTabSz="974176" eaLnBrk="1" hangingPunct="1">
              <a:spcBef>
                <a:spcPct val="0"/>
              </a:spcBef>
            </a:pPr>
            <a:endParaRPr lang="en-US" dirty="0" smtClean="0"/>
          </a:p>
          <a:p>
            <a:pPr defTabSz="974176" eaLnBrk="1" hangingPunct="1">
              <a:spcBef>
                <a:spcPct val="0"/>
              </a:spcBef>
            </a:pPr>
            <a:r>
              <a:rPr lang="en-US" dirty="0" smtClean="0"/>
              <a:t>Get a student discussion.</a:t>
            </a:r>
          </a:p>
          <a:p>
            <a:pPr defTabSz="974176" eaLnBrk="1" hangingPunct="1">
              <a:spcBef>
                <a:spcPct val="0"/>
              </a:spcBef>
            </a:pPr>
            <a:endParaRPr lang="en-US" dirty="0" smtClean="0"/>
          </a:p>
          <a:p>
            <a:pPr defTabSz="974176" eaLnBrk="1" hangingPunct="1">
              <a:spcBef>
                <a:spcPct val="0"/>
              </a:spcBef>
            </a:pPr>
            <a:r>
              <a:rPr lang="en-US" dirty="0" smtClean="0"/>
              <a:t>Tell them what Boeing did. No payment to any partner until first 787 completed. What do you think of this idea?</a:t>
            </a:r>
          </a:p>
          <a:p>
            <a:pPr defTabSz="974176" eaLnBrk="1" hangingPunct="1">
              <a:spcBef>
                <a:spcPct val="0"/>
              </a:spcBef>
            </a:pPr>
            <a:endParaRPr lang="en-US" dirty="0" smtClean="0"/>
          </a:p>
          <a:p>
            <a:pPr defTabSz="974176" eaLnBrk="1" hangingPunct="1">
              <a:spcBef>
                <a:spcPct val="0"/>
              </a:spcBef>
            </a:pPr>
            <a:r>
              <a:rPr lang="en-US" dirty="0" smtClean="0"/>
              <a:t>Pros: Reduce Boeing risk; promote cooperation, …</a:t>
            </a:r>
          </a:p>
          <a:p>
            <a:pPr defTabSz="974176" eaLnBrk="1" hangingPunct="1">
              <a:spcBef>
                <a:spcPct val="0"/>
              </a:spcBef>
            </a:pPr>
            <a:r>
              <a:rPr lang="en-US" dirty="0" smtClean="0"/>
              <a:t>Cons: Increase partners</a:t>
            </a:r>
            <a:r>
              <a:rPr lang="en-US" altLang="en-US" dirty="0" smtClean="0"/>
              <a:t>’</a:t>
            </a:r>
            <a:r>
              <a:rPr lang="en-US" dirty="0" smtClean="0"/>
              <a:t> financial risk. Incentive to delay (no point being earliest).</a:t>
            </a:r>
          </a:p>
          <a:p>
            <a:pPr defTabSz="974176" eaLnBrk="1" hangingPunct="1">
              <a:spcBef>
                <a:spcPct val="0"/>
              </a:spcBef>
            </a:pPr>
            <a:endParaRPr lang="en-US" dirty="0" smtClean="0"/>
          </a:p>
          <a:p>
            <a:pPr defTabSz="974176"/>
            <a:endParaRPr lang="en-US" dirty="0" smtClean="0"/>
          </a:p>
        </p:txBody>
      </p:sp>
      <p:sp>
        <p:nvSpPr>
          <p:cNvPr id="32771" name="Slide Number Placeholder 3"/>
          <p:cNvSpPr>
            <a:spLocks noGrp="1"/>
          </p:cNvSpPr>
          <p:nvPr>
            <p:ph type="sldNum" sz="quarter" idx="5"/>
          </p:nvPr>
        </p:nvSpPr>
        <p:spPr>
          <a:noFill/>
        </p:spPr>
        <p:txBody>
          <a:bodyPr/>
          <a:lstStyle/>
          <a:p>
            <a:fld id="{D03F9C1E-3052-471C-A318-7091CDE2BD37}"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smtClean="0"/>
              <a:t>Sources of Delays</a:t>
            </a:r>
          </a:p>
          <a:p>
            <a:pPr>
              <a:lnSpc>
                <a:spcPct val="80000"/>
              </a:lnSpc>
              <a:buFontTx/>
              <a:buChar char="•"/>
            </a:pPr>
            <a:r>
              <a:rPr lang="en-US" sz="900" dirty="0" smtClean="0"/>
              <a:t>Technology, e.g., fuselage made of composite material. 787 structure is 50% composite as compared to 12% in 777 (the previous jet.) </a:t>
            </a:r>
          </a:p>
          <a:p>
            <a:pPr>
              <a:lnSpc>
                <a:spcPct val="80000"/>
              </a:lnSpc>
              <a:buFontTx/>
              <a:buChar char="•"/>
            </a:pPr>
            <a:r>
              <a:rPr lang="en-US" sz="900" dirty="0" smtClean="0"/>
              <a:t>Operations., e.g., fastener shortage, labor dispute.</a:t>
            </a:r>
          </a:p>
          <a:p>
            <a:pPr>
              <a:lnSpc>
                <a:spcPct val="80000"/>
              </a:lnSpc>
              <a:buFontTx/>
              <a:buChar char="•"/>
            </a:pPr>
            <a:r>
              <a:rPr lang="en-US" sz="900" dirty="0" smtClean="0"/>
              <a:t>Weak subcontractor capability/performance.</a:t>
            </a:r>
          </a:p>
          <a:p>
            <a:pPr>
              <a:lnSpc>
                <a:spcPct val="80000"/>
              </a:lnSpc>
              <a:buFontTx/>
              <a:buChar char="•"/>
            </a:pPr>
            <a:r>
              <a:rPr lang="en-US" sz="900" dirty="0" smtClean="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smtClean="0"/>
          </a:p>
          <a:p>
            <a:pPr>
              <a:lnSpc>
                <a:spcPct val="80000"/>
              </a:lnSpc>
            </a:pPr>
            <a:r>
              <a:rPr lang="en-US" sz="900" dirty="0" smtClean="0"/>
              <a:t>Sometimes identification and resolution of an issue hampered by operating model or an issue was caused/amplified by the operating model.  </a:t>
            </a:r>
          </a:p>
          <a:p>
            <a:pPr>
              <a:lnSpc>
                <a:spcPct val="80000"/>
              </a:lnSpc>
            </a:pPr>
            <a:endParaRPr lang="en-US" sz="900" dirty="0" smtClean="0"/>
          </a:p>
          <a:p>
            <a:pPr>
              <a:lnSpc>
                <a:spcPct val="80000"/>
              </a:lnSpc>
            </a:pPr>
            <a:r>
              <a:rPr lang="en-US" sz="900" dirty="0" smtClean="0"/>
              <a:t>See notes on next slide for case quotes on Vought, Fasters, Strike.</a:t>
            </a:r>
          </a:p>
          <a:p>
            <a:pPr>
              <a:lnSpc>
                <a:spcPct val="80000"/>
              </a:lnSpc>
            </a:pPr>
            <a:endParaRPr lang="en-US" sz="900" dirty="0" smtClean="0"/>
          </a:p>
          <a:p>
            <a:pPr>
              <a:lnSpc>
                <a:spcPct val="80000"/>
              </a:lnSpc>
            </a:pPr>
            <a:r>
              <a:rPr lang="en-US" sz="900" dirty="0" smtClean="0"/>
              <a:t>Below are some comments attributed to Vought CEP (Elmer Doty) in 2007 [Seattle Times]. </a:t>
            </a:r>
            <a:r>
              <a:rPr lang="en-US" altLang="en-US" sz="900" u="sng" dirty="0" smtClean="0"/>
              <a:t>“</a:t>
            </a:r>
            <a:r>
              <a:rPr lang="en-US" sz="900" u="sng" dirty="0" smtClean="0"/>
              <a:t>Given those facts [see below], I don</a:t>
            </a:r>
            <a:r>
              <a:rPr lang="en-US" altLang="en-US" sz="900" u="sng" dirty="0" smtClean="0"/>
              <a:t>’</a:t>
            </a:r>
            <a:r>
              <a:rPr lang="en-US" sz="900" u="sng" dirty="0" smtClean="0"/>
              <a:t>t think you need to rely on rumors to assume that we are among the riskiest, if not the riskiest, of the structure producers.</a:t>
            </a:r>
            <a:r>
              <a:rPr lang="en-US" altLang="en-US" sz="900" u="sng" dirty="0" smtClean="0"/>
              <a:t>”</a:t>
            </a:r>
            <a:endParaRPr lang="en-US" sz="900" u="sng" dirty="0" smtClean="0"/>
          </a:p>
          <a:p>
            <a:pPr>
              <a:lnSpc>
                <a:spcPct val="80000"/>
              </a:lnSpc>
              <a:buFontTx/>
              <a:buChar char="•"/>
            </a:pPr>
            <a:r>
              <a:rPr lang="en-US" sz="900" u="sng" dirty="0" smtClean="0"/>
              <a:t>The company is by far the smallest of the partners.</a:t>
            </a:r>
          </a:p>
          <a:p>
            <a:pPr>
              <a:lnSpc>
                <a:spcPct val="80000"/>
              </a:lnSpc>
              <a:buFontTx/>
              <a:buChar char="•"/>
            </a:pPr>
            <a:r>
              <a:rPr lang="en-US" sz="900" u="sng" dirty="0" smtClean="0"/>
              <a:t>It faced a severe liquidity crisis 18 months ago that almost killed the company.</a:t>
            </a:r>
          </a:p>
          <a:p>
            <a:pPr>
              <a:lnSpc>
                <a:spcPct val="80000"/>
              </a:lnSpc>
              <a:buFontTx/>
              <a:buChar char="•"/>
            </a:pPr>
            <a:r>
              <a:rPr lang="en-US" sz="900" u="sng" dirty="0" smtClean="0"/>
              <a:t>When Vought took on the 787 work, it had to </a:t>
            </a:r>
            <a:r>
              <a:rPr lang="en-US" altLang="en-US" sz="900" u="sng" dirty="0" smtClean="0"/>
              <a:t>“</a:t>
            </a:r>
            <a:r>
              <a:rPr lang="en-US" sz="900" u="sng" dirty="0" smtClean="0"/>
              <a:t>reconstitute an engineering department</a:t>
            </a:r>
            <a:r>
              <a:rPr lang="en-US" altLang="en-US" sz="900" u="sng" dirty="0" smtClean="0"/>
              <a:t>”</a:t>
            </a:r>
            <a:r>
              <a:rPr lang="en-US" sz="900" u="sng" dirty="0" smtClean="0"/>
              <a:t> from disparate units that had been acquired separately, while at the same time </a:t>
            </a:r>
            <a:r>
              <a:rPr lang="en-US" altLang="en-US" sz="900" u="sng" dirty="0" smtClean="0"/>
              <a:t>“</a:t>
            </a:r>
            <a:r>
              <a:rPr lang="en-US" sz="900" u="sng" dirty="0" smtClean="0"/>
              <a:t>starting up a green field site in a remote location.</a:t>
            </a:r>
          </a:p>
          <a:p>
            <a:pPr>
              <a:lnSpc>
                <a:spcPct val="80000"/>
              </a:lnSpc>
            </a:pPr>
            <a:endParaRPr lang="en-US" sz="900" dirty="0" smtClean="0"/>
          </a:p>
          <a:p>
            <a:pPr>
              <a:lnSpc>
                <a:spcPct val="80000"/>
              </a:lnSpc>
            </a:pPr>
            <a:r>
              <a:rPr lang="en-US" sz="900" dirty="0" smtClean="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US" sz="800" b="1" dirty="0" smtClean="0"/>
              <a:t>Vought Industries</a:t>
            </a:r>
          </a:p>
          <a:p>
            <a:r>
              <a:rPr lang="en-US" altLang="en-US" sz="800" dirty="0" smtClean="0">
                <a:latin typeface="Calibri" pitchFamily="34" charset="0"/>
              </a:rPr>
              <a:t>“</a:t>
            </a:r>
            <a:r>
              <a:rPr lang="en-US" sz="800" dirty="0" smtClean="0">
                <a:latin typeface="Calibri" pitchFamily="34" charset="0"/>
              </a:rPr>
              <a:t>One of the biggest challenges to crop up resulted from Vought</a:t>
            </a:r>
            <a:r>
              <a:rPr lang="en-US" altLang="en-US" sz="800" dirty="0" smtClean="0">
                <a:latin typeface="Calibri" pitchFamily="34" charset="0"/>
              </a:rPr>
              <a:t>’</a:t>
            </a:r>
            <a:r>
              <a:rPr lang="en-US" sz="800" dirty="0" smtClean="0">
                <a:latin typeface="Calibri" pitchFamily="34" charset="0"/>
              </a:rPr>
              <a:t>s decision to hire Tel Aviv-based Israeli Aerospace Industries Ltd. to design and build the floor for the aft fuselage. While not especially complicated, building the floor required fabricating and assembling 6,000 components, from lightweight beams to tiny brackets. Problems arose when many of the components failed to conform to Boeing</a:t>
            </a:r>
            <a:r>
              <a:rPr lang="en-US" altLang="en-US" sz="800" dirty="0" smtClean="0">
                <a:latin typeface="Calibri" pitchFamily="34" charset="0"/>
              </a:rPr>
              <a:t>’</a:t>
            </a:r>
            <a:r>
              <a:rPr lang="en-US" sz="800" dirty="0" smtClean="0">
                <a:latin typeface="Calibri" pitchFamily="34" charset="0"/>
              </a:rPr>
              <a:t>s specified engineering tolerances. The process for addressing such issues would normally involve taking each part through a review process with numerous sign offs and extensive documentation. However, with Israeli Aerospace halfway around the world and a sub-tier supplier to Boeing, such a process would require coordination between Tel Aviv, Charleston, where Vought had its factory, and Everett. When it became clear that Vought</a:t>
            </a:r>
            <a:r>
              <a:rPr lang="en-US" altLang="en-US" sz="800" dirty="0" smtClean="0">
                <a:latin typeface="Calibri" pitchFamily="34" charset="0"/>
              </a:rPr>
              <a:t>’</a:t>
            </a:r>
            <a:r>
              <a:rPr lang="en-US" sz="800" dirty="0" smtClean="0">
                <a:latin typeface="Calibri" pitchFamily="34" charset="0"/>
              </a:rPr>
              <a:t>s ability to deliver its fuselage section was being threatened, teams of experts from Boeing and Vought flew to Tel Aviv to walk each part through the process. Thus, the far flung supply chain increasingly began to introduce significant cost and schedule delays. Case page 5.</a:t>
            </a:r>
            <a:endParaRPr lang="en-US" sz="800" dirty="0" smtClean="0"/>
          </a:p>
          <a:p>
            <a:endParaRPr lang="en-US" sz="800" dirty="0" smtClean="0"/>
          </a:p>
          <a:p>
            <a:r>
              <a:rPr lang="en-US" sz="800" b="1" dirty="0" smtClean="0"/>
              <a:t>Fasteners</a:t>
            </a:r>
          </a:p>
          <a:p>
            <a:r>
              <a:rPr lang="en-US" sz="800" dirty="0" smtClean="0">
                <a:latin typeface="Calibri" pitchFamily="34" charset="0"/>
              </a:rPr>
              <a:t>Boeing</a:t>
            </a:r>
            <a:r>
              <a:rPr lang="en-US" altLang="en-US" sz="800" dirty="0" smtClean="0">
                <a:latin typeface="Calibri" pitchFamily="34" charset="0"/>
              </a:rPr>
              <a:t>’</a:t>
            </a:r>
            <a:r>
              <a:rPr lang="en-US" sz="800" dirty="0" smtClean="0">
                <a:latin typeface="Calibri" pitchFamily="34" charset="0"/>
              </a:rPr>
              <a:t>s troubles did not end there. In July 2007 the first </a:t>
            </a:r>
            <a:r>
              <a:rPr lang="en-US" sz="800" dirty="0" err="1" smtClean="0">
                <a:latin typeface="Calibri" pitchFamily="34" charset="0"/>
              </a:rPr>
              <a:t>Dreamliner</a:t>
            </a:r>
            <a:r>
              <a:rPr lang="en-US" sz="800" dirty="0" smtClean="0">
                <a:latin typeface="Calibri" pitchFamily="34" charset="0"/>
              </a:rPr>
              <a:t> was unveiled at its Everett. In order to meet the 7/8/07 rollout date for the 787, suppliers were asked to ship partly completed sections to the final-assembly station in Everett. Boeing managers were prepared to find a dearth of specialized nuts and bolts needed to assemble the plane. There had been an industry-wide shortage of aerospace-grade fasteners since early summer 2007. But what they found was much worse. The first </a:t>
            </a:r>
            <a:r>
              <a:rPr lang="en-US" sz="800" dirty="0" err="1" smtClean="0">
                <a:latin typeface="Calibri" pitchFamily="34" charset="0"/>
              </a:rPr>
              <a:t>Dreamliner</a:t>
            </a:r>
            <a:r>
              <a:rPr lang="en-US" sz="800" dirty="0" smtClean="0">
                <a:latin typeface="Calibri" pitchFamily="34" charset="0"/>
              </a:rPr>
              <a:t> 787 to arrive at Boeing</a:t>
            </a:r>
            <a:r>
              <a:rPr lang="en-US" altLang="en-US" sz="800" dirty="0" smtClean="0">
                <a:latin typeface="Calibri" pitchFamily="34" charset="0"/>
              </a:rPr>
              <a:t>’</a:t>
            </a:r>
            <a:r>
              <a:rPr lang="en-US" sz="800" dirty="0" smtClean="0">
                <a:latin typeface="Calibri" pitchFamily="34" charset="0"/>
              </a:rPr>
              <a:t>s factory was missing tens of thousands of parts. When Boeing mechanics opened boxes accompanying the first fuselage sections, they found them filled with thousands of brackets, clips, wires, and other items that already should have been installed. In some cases, components came with no paperwork at all. Some included assembly instructions that were written in another language requiring translation. The executive who was in charge of the 787 program up until he was replaced in October 2007 noted that while the </a:t>
            </a:r>
            <a:r>
              <a:rPr lang="en-US" sz="800" dirty="0" err="1" smtClean="0">
                <a:latin typeface="Calibri" pitchFamily="34" charset="0"/>
              </a:rPr>
              <a:t>Dreamliner</a:t>
            </a:r>
            <a:r>
              <a:rPr lang="en-US" altLang="en-US" sz="800" dirty="0" err="1" smtClean="0">
                <a:latin typeface="Calibri" pitchFamily="34" charset="0"/>
              </a:rPr>
              <a:t>’</a:t>
            </a:r>
            <a:r>
              <a:rPr lang="en-US" sz="800" dirty="0" err="1" smtClean="0">
                <a:latin typeface="Calibri" pitchFamily="34" charset="0"/>
              </a:rPr>
              <a:t>s</a:t>
            </a:r>
            <a:r>
              <a:rPr lang="en-US" sz="800" dirty="0" smtClean="0">
                <a:latin typeface="Calibri" pitchFamily="34" charset="0"/>
              </a:rPr>
              <a:t> final-assembly process had been designed to bring together about 1,200 components, the first plane arrived at the Everett factory in 30,000 pieces. Case page 6.</a:t>
            </a:r>
            <a:endParaRPr lang="en-US" sz="800" dirty="0" smtClean="0"/>
          </a:p>
          <a:p>
            <a:endParaRPr lang="en-US" sz="800" dirty="0" smtClean="0"/>
          </a:p>
          <a:p>
            <a:r>
              <a:rPr lang="en-US" sz="800" b="1" dirty="0" smtClean="0"/>
              <a:t>Strike</a:t>
            </a:r>
          </a:p>
          <a:p>
            <a:r>
              <a:rPr lang="en-US" sz="800" dirty="0" smtClean="0">
                <a:latin typeface="Calibri" pitchFamily="34" charset="0"/>
              </a:rPr>
              <a:t>Boeing turned to its own workforce to piece together the first few airplanes (and their thousands of missing parts) after they arrived in Everett fueling the rising anger among union workers. The boiling point came on September 6, 2008 when 27,000 machinists walked off the job shutting down production for the next 58 days at a cost to Boeing of $100 million a day. Job security was the key point of contention with striking workers raising objections to a provision that was inserted into the 2002 contract allowing non-union contractors to deliver parts directly to the assembly line. The union feared that Boeing would eventually allow contractors to install their components directly on the airplane. Negotiations were at a standstill as both sides could not agree on how much say the union should have on when Boeing should be allowed to ship work out to contractors.</a:t>
            </a:r>
            <a:endParaRPr lang="en-US" sz="800" dirty="0" smtClean="0"/>
          </a:p>
          <a:p>
            <a:endParaRPr lang="en-US" sz="800" dirty="0" smtClean="0"/>
          </a:p>
        </p:txBody>
      </p:sp>
      <p:sp>
        <p:nvSpPr>
          <p:cNvPr id="36867" name="Slide Number Placeholder 3"/>
          <p:cNvSpPr>
            <a:spLocks noGrp="1"/>
          </p:cNvSpPr>
          <p:nvPr>
            <p:ph type="sldNum" sz="quarter" idx="5"/>
          </p:nvPr>
        </p:nvSpPr>
        <p:spPr>
          <a:noFill/>
        </p:spPr>
        <p:txBody>
          <a:bodyPr/>
          <a:lstStyle/>
          <a:p>
            <a:fld id="{24128CDC-29F5-423D-8793-0394CE3DA5CE}" type="slidenum">
              <a:rPr lang="en-US"/>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17</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1A52AE3F-3070-4FDD-863B-E48987BE482B}" type="datetime1">
              <a:rPr lang="en-US" smtClean="0"/>
              <a:pPr>
                <a:defRPr/>
              </a:pPr>
              <a:t>2/24/2012</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2/24/2012</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19</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7107" name="Rectangle 3"/>
          <p:cNvSpPr>
            <a:spLocks noGrp="1" noChangeArrowheads="1"/>
          </p:cNvSpPr>
          <p:nvPr>
            <p:ph type="dt" sz="quarter" idx="1"/>
          </p:nvPr>
        </p:nvSpPr>
        <p:spPr>
          <a:noFill/>
        </p:spPr>
        <p:txBody>
          <a:bodyPr/>
          <a:lstStyle/>
          <a:p>
            <a:pPr defTabSz="986994"/>
            <a:fld id="{0410CF32-B2F3-4188-9C90-03C580BC1F4F}" type="datetime1">
              <a:rPr lang="en-US" smtClean="0"/>
              <a:pPr defTabSz="986994"/>
              <a:t>2/24/2012</a:t>
            </a:fld>
            <a:endParaRPr lang="en-US" dirty="0" smtClean="0"/>
          </a:p>
        </p:txBody>
      </p:sp>
      <p:sp>
        <p:nvSpPr>
          <p:cNvPr id="47108" name="Rectangle 6"/>
          <p:cNvSpPr>
            <a:spLocks noGrp="1" noChangeArrowheads="1"/>
          </p:cNvSpPr>
          <p:nvPr>
            <p:ph type="ftr" sz="quarter" idx="4"/>
          </p:nvPr>
        </p:nvSpPr>
        <p:spPr>
          <a:noFill/>
        </p:spPr>
        <p:txBody>
          <a:bodyPr/>
          <a:lstStyle/>
          <a:p>
            <a:pPr defTabSz="986994"/>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86994"/>
            <a:fld id="{23334214-DA5A-4C53-AE55-E35FF9ADC95B}" type="slidenum">
              <a:rPr lang="en-US" smtClean="0"/>
              <a:pPr defTabSz="986994"/>
              <a:t>2</a:t>
            </a:fld>
            <a:endParaRPr lang="en-US" dirty="0" smtClean="0"/>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smtClean="0"/>
              <a:t>Strategic sourcing = Key decision in processing network design at highest level: where to draw the boundaries between us (= internal processing network) and them. </a:t>
            </a:r>
          </a:p>
          <a:p>
            <a:pPr marL="677757" lvl="1" indent="-198681">
              <a:buFontTx/>
              <a:buChar char="•"/>
              <a:defRPr/>
            </a:pPr>
            <a:r>
              <a:rPr lang="en-US" sz="900" dirty="0" smtClean="0"/>
              <a:t>What defines “us”?</a:t>
            </a:r>
          </a:p>
          <a:p>
            <a:pPr marL="677757" lvl="1" indent="-198681">
              <a:buFontTx/>
              <a:buChar char="•"/>
              <a:defRPr/>
            </a:pPr>
            <a:r>
              <a:rPr lang="en-US" sz="900" dirty="0" smtClean="0"/>
              <a:t>Us = typically means we control = we have decision rights = typically through asset ownership.</a:t>
            </a:r>
          </a:p>
          <a:p>
            <a:pPr marL="1155232" lvl="2" indent="-198681">
              <a:buFontTx/>
              <a:buChar char="•"/>
              <a:defRPr/>
            </a:pPr>
            <a:r>
              <a:rPr lang="en-US" sz="900" dirty="0" smtClean="0"/>
              <a:t>Measure of degree of VI = value-added internally/total value of item</a:t>
            </a:r>
          </a:p>
          <a:p>
            <a:pPr marL="1155232" lvl="2" indent="-198681">
              <a:buFontTx/>
              <a:buChar char="•"/>
              <a:defRPr/>
            </a:pPr>
            <a:r>
              <a:rPr lang="en-US" sz="900" dirty="0" smtClean="0"/>
              <a:t>Sun uses the term “leveraged company” as the opposite of VI.  Its metric = revenues/employee.</a:t>
            </a:r>
          </a:p>
          <a:p>
            <a:pPr marL="198681" indent="-198681">
              <a:buFontTx/>
              <a:buChar char="•"/>
              <a:defRPr/>
            </a:pPr>
            <a:r>
              <a:rPr lang="en-US" sz="900" dirty="0" smtClean="0"/>
              <a:t>We will stress (the theory of)</a:t>
            </a:r>
          </a:p>
          <a:p>
            <a:pPr marL="677757" lvl="1" indent="-198681">
              <a:buFontTx/>
              <a:buAutoNum type="arabicPeriod"/>
              <a:defRPr/>
            </a:pPr>
            <a:r>
              <a:rPr lang="en-US" sz="900" dirty="0" smtClean="0"/>
              <a:t>Make or buy: when?</a:t>
            </a:r>
          </a:p>
          <a:p>
            <a:pPr marL="677757" lvl="1" indent="-198681">
              <a:buFontTx/>
              <a:buAutoNum type="arabicPeriod"/>
              <a:defRPr/>
            </a:pPr>
            <a:r>
              <a:rPr lang="en-US" sz="900" dirty="0" smtClean="0"/>
              <a:t>Deciding on the relationship: SRM</a:t>
            </a:r>
          </a:p>
          <a:p>
            <a:pPr marL="677757" lvl="1" indent="-198681">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8681" indent="-198681">
              <a:buFontTx/>
              <a:buChar char="•"/>
              <a:defRPr/>
            </a:pPr>
            <a:r>
              <a:rPr lang="en-US" sz="900" dirty="0" smtClean="0"/>
              <a:t>What makes sourcing “strategic?”</a:t>
            </a:r>
          </a:p>
          <a:p>
            <a:pPr marL="677757" lvl="1" indent="-198681">
              <a:buFontTx/>
              <a:buAutoNum type="arabicPeriod"/>
              <a:defRPr/>
            </a:pPr>
            <a:r>
              <a:rPr lang="en-US" sz="900" dirty="0" smtClean="0"/>
              <a:t>it supports the goal of the company and maximizes NPV: is sourcing key for innovation and flexibility (Sun) or cost (GM)?</a:t>
            </a:r>
          </a:p>
          <a:p>
            <a:pPr marL="677757" lvl="1" indent="-198681">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smtClean="0"/>
              <a:t> it is broad in scope (global, long-term, and not clerical purchasing) and follows from a well-thought-out analysis.</a:t>
            </a:r>
          </a:p>
          <a:p>
            <a:pPr marL="1139209" lvl="2" indent="-198681">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smtClean="0"/>
              <a:t>Sun’s hierarchy: GCM (selects supplier), plant CM (bring supplier into Sun), tactical buyers and schedulers execute PO’s.</a:t>
            </a:r>
          </a:p>
          <a:p>
            <a:pPr marL="198681" indent="-198681">
              <a:defRPr/>
            </a:pPr>
            <a:r>
              <a:rPr lang="en-US" sz="900" dirty="0" smtClean="0"/>
              <a:t>“Two main factors distinguish the best firms from the rest (</a:t>
            </a:r>
            <a:r>
              <a:rPr lang="en-US" sz="900" dirty="0" err="1" smtClean="0"/>
              <a:t>Laseter</a:t>
            </a:r>
            <a:r>
              <a:rPr lang="en-US" sz="900" dirty="0" smtClean="0"/>
              <a:t> p. 10):</a:t>
            </a:r>
          </a:p>
          <a:p>
            <a:pPr marL="677757" lvl="1" indent="-198681">
              <a:buFontTx/>
              <a:buAutoNum type="arabicPeriod"/>
              <a:defRPr/>
            </a:pPr>
            <a:r>
              <a:rPr lang="en-US" sz="900" dirty="0" smtClean="0"/>
              <a:t>Leading companies demand multifunctional involvement to ensure a broad perspective and buy-in [to the sourcing strategy]</a:t>
            </a:r>
          </a:p>
          <a:p>
            <a:pPr marL="677757" lvl="1" indent="-198681">
              <a:buFontTx/>
              <a:buAutoNum type="arabicPeriod"/>
              <a:defRPr/>
            </a:pPr>
            <a:r>
              <a:rPr lang="en-US" sz="900" dirty="0" smtClean="0"/>
              <a:t>The best companies also display a depth of analytic rigor. (Their plans reflect a level of understanding that often exceeds the suppliers’. Example: Toyota)</a:t>
            </a:r>
          </a:p>
          <a:p>
            <a:pPr marL="198681" indent="-198681">
              <a:buFontTx/>
              <a:buChar char="•"/>
              <a:defRPr/>
            </a:pPr>
            <a:r>
              <a:rPr lang="en-US" sz="900" dirty="0" smtClean="0"/>
              <a:t>What is CRM? Similarities SRM &amp; CRM:</a:t>
            </a:r>
          </a:p>
          <a:p>
            <a:pPr marL="677757" lvl="1" indent="-198681">
              <a:buFontTx/>
              <a:buChar char="•"/>
              <a:defRPr/>
            </a:pPr>
            <a:r>
              <a:rPr lang="en-US" sz="900" dirty="0" smtClean="0"/>
              <a:t>Both recognize that the stream of interactions constitutes a relationship that provides more information in its entirety</a:t>
            </a:r>
          </a:p>
          <a:p>
            <a:pPr marL="677757" lvl="1" indent="-198681">
              <a:buFontTx/>
              <a:buChar char="•"/>
              <a:defRPr/>
            </a:pPr>
            <a:r>
              <a:rPr lang="en-US" sz="900" dirty="0" smtClean="0"/>
              <a:t>That information allows better management</a:t>
            </a:r>
          </a:p>
          <a:p>
            <a:pPr marL="198681" indent="-198681">
              <a:buFontTx/>
              <a:buChar char="•"/>
              <a:defRPr/>
            </a:pPr>
            <a:r>
              <a:rPr lang="en-US" sz="900" dirty="0" smtClean="0"/>
              <a:t>Differences:</a:t>
            </a:r>
          </a:p>
          <a:p>
            <a:pPr marL="677757" lvl="1" indent="-198681">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7757" lvl="1" indent="-198681">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pPr defTabSz="986994"/>
              <a:t>2/24/2012</a:t>
            </a:fld>
            <a:endParaRPr lang="en-US" dirty="0" smtClean="0"/>
          </a:p>
        </p:txBody>
      </p:sp>
      <p:sp>
        <p:nvSpPr>
          <p:cNvPr id="55300" name="Rectangle 6"/>
          <p:cNvSpPr>
            <a:spLocks noGrp="1" noChangeArrowheads="1"/>
          </p:cNvSpPr>
          <p:nvPr>
            <p:ph type="ftr" sz="quarter" idx="4"/>
          </p:nvPr>
        </p:nvSpPr>
        <p:spPr>
          <a:noFill/>
        </p:spPr>
        <p:txBody>
          <a:bodyPr/>
          <a:lstStyle/>
          <a:p>
            <a:pPr defTabSz="986994"/>
            <a:r>
              <a:rPr lang="en-US" dirty="0" smtClean="0"/>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pPr defTabSz="986994"/>
              <a:t>22</a:t>
            </a:fld>
            <a:endParaRPr lang="en-US" dirty="0"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60133" lvl="1" indent="-198681" eaLnBrk="0" hangingPunct="0">
              <a:lnSpc>
                <a:spcPct val="90000"/>
              </a:lnSpc>
              <a:spcBef>
                <a:spcPct val="30000"/>
              </a:spcBef>
              <a:buFontTx/>
              <a:buChar char="•"/>
              <a:defRPr/>
            </a:pPr>
            <a:r>
              <a:rPr lang="en-US" sz="1000" b="0" dirty="0"/>
              <a:t> Three levels:</a:t>
            </a:r>
          </a:p>
          <a:p>
            <a:pPr marL="1139209" lvl="2" indent="-198681" eaLnBrk="0" hangingPunct="0">
              <a:lnSpc>
                <a:spcPct val="90000"/>
              </a:lnSpc>
              <a:spcBef>
                <a:spcPct val="30000"/>
              </a:spcBef>
              <a:buFontTx/>
              <a:buAutoNum type="arabicPeriod"/>
              <a:defRPr/>
            </a:pPr>
            <a:r>
              <a:rPr lang="en-US" sz="1000" b="0" dirty="0"/>
              <a:t>Complete outsourcing</a:t>
            </a:r>
          </a:p>
          <a:p>
            <a:pPr marL="1139209" lvl="2" indent="-198681" eaLnBrk="0" hangingPunct="0">
              <a:lnSpc>
                <a:spcPct val="90000"/>
              </a:lnSpc>
              <a:spcBef>
                <a:spcPct val="30000"/>
              </a:spcBef>
              <a:buFontTx/>
              <a:buAutoNum type="arabicPeriod"/>
              <a:defRPr/>
            </a:pPr>
            <a:r>
              <a:rPr lang="en-US" sz="1000" b="0" dirty="0"/>
              <a:t>Buy components, do assembly</a:t>
            </a:r>
          </a:p>
          <a:p>
            <a:pPr marL="1139209" lvl="2" indent="-198681" eaLnBrk="0" hangingPunct="0">
              <a:lnSpc>
                <a:spcPct val="90000"/>
              </a:lnSpc>
              <a:spcBef>
                <a:spcPct val="30000"/>
              </a:spcBef>
              <a:buFontTx/>
              <a:buAutoNum type="arabicPeriod"/>
              <a:defRPr/>
            </a:pPr>
            <a:r>
              <a:rPr lang="en-US" sz="1000" b="0" dirty="0"/>
              <a:t>B&amp;M components, do assembly</a:t>
            </a:r>
          </a:p>
          <a:p>
            <a:pPr marL="198681" indent="-198681" eaLnBrk="0" hangingPunct="0">
              <a:lnSpc>
                <a:spcPct val="90000"/>
              </a:lnSpc>
              <a:spcBef>
                <a:spcPct val="30000"/>
              </a:spcBef>
              <a:buFontTx/>
              <a:buChar char="•"/>
              <a:defRPr/>
            </a:pPr>
            <a:r>
              <a:rPr lang="en-US" sz="1000" b="0" dirty="0"/>
              <a:t>Advantage of strategic outsourcing main benefit: “liberates the balance sheet”.</a:t>
            </a:r>
          </a:p>
          <a:p>
            <a:pPr marL="677757" lvl="1" indent="-198681" eaLnBrk="0" hangingPunct="0">
              <a:lnSpc>
                <a:spcPct val="90000"/>
              </a:lnSpc>
              <a:spcBef>
                <a:spcPct val="30000"/>
              </a:spcBef>
              <a:buFontTx/>
              <a:buChar char="•"/>
              <a:defRPr/>
            </a:pPr>
            <a:r>
              <a:rPr lang="en-US" sz="1000" b="0" dirty="0"/>
              <a:t>In which industries is the move to strategic outsourcing most prevalent?</a:t>
            </a:r>
          </a:p>
          <a:p>
            <a:pPr marL="677757" lvl="1" indent="-198681"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dirty="0"/>
              <a:t>Drawbacks: good to bring out:</a:t>
            </a:r>
          </a:p>
          <a:p>
            <a:pPr marL="677757" lvl="1" indent="-198681" eaLnBrk="0" hangingPunct="0">
              <a:lnSpc>
                <a:spcPct val="90000"/>
              </a:lnSpc>
              <a:spcBef>
                <a:spcPct val="30000"/>
              </a:spcBef>
              <a:buFontTx/>
              <a:buAutoNum type="arabicPeriod"/>
              <a:defRPr/>
            </a:pPr>
            <a:r>
              <a:rPr lang="en-US" sz="1000" dirty="0"/>
              <a:t>Hold-up problem</a:t>
            </a:r>
            <a:r>
              <a:rPr lang="en-US" sz="1000" b="0" dirty="0"/>
              <a:t> (explain)</a:t>
            </a:r>
          </a:p>
          <a:p>
            <a:pPr marL="677757" lvl="1" indent="-198681" eaLnBrk="0" hangingPunct="0">
              <a:lnSpc>
                <a:spcPct val="90000"/>
              </a:lnSpc>
              <a:spcBef>
                <a:spcPct val="30000"/>
              </a:spcBef>
              <a:buFontTx/>
              <a:buAutoNum type="arabicPeriod"/>
              <a:defRPr/>
            </a:pPr>
            <a:r>
              <a:rPr lang="en-US" sz="1000" dirty="0"/>
              <a:t>Double marginalization</a:t>
            </a:r>
          </a:p>
          <a:p>
            <a:pPr marL="677757" lvl="1" indent="-198681" eaLnBrk="0" hangingPunct="0">
              <a:lnSpc>
                <a:spcPct val="90000"/>
              </a:lnSpc>
              <a:spcBef>
                <a:spcPct val="30000"/>
              </a:spcBef>
              <a:buFontTx/>
              <a:buAutoNum type="arabicPeriod"/>
              <a:defRPr/>
            </a:pPr>
            <a:r>
              <a:rPr lang="en-US" sz="1000" dirty="0"/>
              <a:t>Transaction/interaction/complexity costs</a:t>
            </a:r>
          </a:p>
          <a:p>
            <a:pPr marL="677757" lvl="1" indent="-198681" eaLnBrk="0" hangingPunct="0">
              <a:lnSpc>
                <a:spcPct val="90000"/>
              </a:lnSpc>
              <a:spcBef>
                <a:spcPct val="30000"/>
              </a:spcBef>
              <a:buFontTx/>
              <a:buAutoNum type="arabicPeriod"/>
              <a:defRPr/>
            </a:pPr>
            <a:r>
              <a:rPr lang="en-US" sz="1000" dirty="0"/>
              <a:t>Information asymmetries</a:t>
            </a:r>
          </a:p>
          <a:p>
            <a:pPr marL="677757" lvl="1" indent="-198681" eaLnBrk="0" hangingPunct="0">
              <a:lnSpc>
                <a:spcPct val="90000"/>
              </a:lnSpc>
              <a:spcBef>
                <a:spcPct val="30000"/>
              </a:spcBef>
              <a:defRPr/>
            </a:pPr>
            <a:r>
              <a:rPr lang="en-US" sz="1000" b="0" dirty="0"/>
              <a:t>(Recall that contracts aimed to “internalize externalities and homogenize asymmetries”)</a:t>
            </a:r>
          </a:p>
          <a:p>
            <a:pPr marL="198681" indent="-198681" eaLnBrk="0" hangingPunct="0">
              <a:lnSpc>
                <a:spcPct val="90000"/>
              </a:lnSpc>
              <a:spcBef>
                <a:spcPct val="30000"/>
              </a:spcBef>
              <a:defRPr/>
            </a:pPr>
            <a:endParaRPr lang="en-US" sz="1000" b="0" dirty="0"/>
          </a:p>
          <a:p>
            <a:pPr marL="198681" indent="-198681" eaLnBrk="0" hangingPunct="0">
              <a:lnSpc>
                <a:spcPct val="90000"/>
              </a:lnSpc>
              <a:spcBef>
                <a:spcPct val="30000"/>
              </a:spcBef>
              <a:defRPr/>
            </a:pPr>
            <a:r>
              <a:rPr lang="en-US" sz="1000" b="0" dirty="0"/>
              <a:t>To do it well, companies need to upgrade:</a:t>
            </a:r>
          </a:p>
          <a:p>
            <a:pPr marL="198681" indent="-198681" eaLnBrk="0" hangingPunct="0">
              <a:lnSpc>
                <a:spcPct val="90000"/>
              </a:lnSpc>
              <a:spcBef>
                <a:spcPct val="30000"/>
              </a:spcBef>
              <a:buFontTx/>
              <a:buChar char="-"/>
              <a:defRPr/>
            </a:pPr>
            <a:r>
              <a:rPr lang="en-US" sz="1000" b="0" dirty="0"/>
              <a:t>Procurement and project mgt skills</a:t>
            </a:r>
          </a:p>
          <a:p>
            <a:pPr marL="198681" indent="-198681" eaLnBrk="0" hangingPunct="0">
              <a:lnSpc>
                <a:spcPct val="90000"/>
              </a:lnSpc>
              <a:spcBef>
                <a:spcPct val="30000"/>
              </a:spcBef>
              <a:buFontTx/>
              <a:buChar char="-"/>
              <a:defRPr/>
            </a:pPr>
            <a:r>
              <a:rPr lang="en-US" sz="1000" b="0" dirty="0"/>
              <a:t>Risk management capabilities.</a:t>
            </a:r>
          </a:p>
          <a:p>
            <a:pPr marL="198681" indent="-198681" eaLnBrk="0" hangingPunct="0">
              <a:lnSpc>
                <a:spcPct val="90000"/>
              </a:lnSpc>
              <a:spcBef>
                <a:spcPct val="30000"/>
              </a:spcBef>
              <a:buFontTx/>
              <a:buChar char="-"/>
              <a:defRPr/>
            </a:pPr>
            <a:endParaRPr lang="en-US" sz="1000" b="0" dirty="0"/>
          </a:p>
          <a:p>
            <a:pPr marL="198681" indent="-198681" eaLnBrk="0" hangingPunct="0">
              <a:lnSpc>
                <a:spcPct val="90000"/>
              </a:lnSpc>
              <a:spcBef>
                <a:spcPct val="30000"/>
              </a:spcBef>
              <a:buFontTx/>
              <a:buChar char="•"/>
              <a:defRPr/>
            </a:pPr>
            <a:r>
              <a:rPr lang="en-US" sz="1000" b="0" dirty="0"/>
              <a:t> What actions did Sun take:</a:t>
            </a:r>
          </a:p>
          <a:p>
            <a:pPr marL="677757" lvl="1" indent="-198681" eaLnBrk="0" hangingPunct="0">
              <a:lnSpc>
                <a:spcPct val="90000"/>
              </a:lnSpc>
              <a:spcBef>
                <a:spcPct val="30000"/>
              </a:spcBef>
              <a:buFontTx/>
              <a:buAutoNum type="arabicPeriod"/>
              <a:defRPr/>
            </a:pPr>
            <a:r>
              <a:rPr lang="en-US" sz="1000" b="0" dirty="0"/>
              <a:t>Build up SRM capabilities and systems:</a:t>
            </a:r>
          </a:p>
          <a:p>
            <a:pPr marL="1155232" lvl="2" indent="-198681" eaLnBrk="0" hangingPunct="0">
              <a:lnSpc>
                <a:spcPct val="90000"/>
              </a:lnSpc>
              <a:spcBef>
                <a:spcPct val="30000"/>
              </a:spcBef>
              <a:buFontTx/>
              <a:buAutoNum type="arabicPeriod"/>
              <a:defRPr/>
            </a:pPr>
            <a:r>
              <a:rPr lang="en-US" sz="1000" b="0" dirty="0"/>
              <a:t>LT relationships</a:t>
            </a:r>
          </a:p>
          <a:p>
            <a:pPr marL="1155232" lvl="2" indent="-198681" eaLnBrk="0" hangingPunct="0">
              <a:lnSpc>
                <a:spcPct val="90000"/>
              </a:lnSpc>
              <a:spcBef>
                <a:spcPct val="30000"/>
              </a:spcBef>
              <a:buFontTx/>
              <a:buAutoNum type="arabicPeriod"/>
              <a:defRPr/>
            </a:pPr>
            <a:r>
              <a:rPr lang="en-US" sz="1000" b="0" dirty="0"/>
              <a:t>Actively engage suppliers</a:t>
            </a:r>
          </a:p>
          <a:p>
            <a:pPr marL="1155232" lvl="2" indent="-198681" eaLnBrk="0" hangingPunct="0">
              <a:lnSpc>
                <a:spcPct val="90000"/>
              </a:lnSpc>
              <a:spcBef>
                <a:spcPct val="30000"/>
              </a:spcBef>
              <a:buFontTx/>
              <a:buAutoNum type="arabicPeriod"/>
              <a:defRPr/>
            </a:pPr>
            <a:r>
              <a:rPr lang="en-US" sz="1000" b="0" dirty="0"/>
              <a:t>Incentivize suppliers w/ scorecard</a:t>
            </a:r>
          </a:p>
          <a:p>
            <a:pPr marL="1155232" lvl="2" indent="-198681"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7757" lvl="1" indent="-198681" eaLnBrk="0" hangingPunct="0">
              <a:lnSpc>
                <a:spcPct val="90000"/>
              </a:lnSpc>
              <a:spcBef>
                <a:spcPct val="30000"/>
              </a:spcBef>
              <a:buFontTx/>
              <a:buAutoNum type="arabicPeriod"/>
              <a:defRPr/>
            </a:pPr>
            <a:r>
              <a:rPr lang="en-US" sz="1000" b="0" dirty="0"/>
              <a:t>Dual source (B&amp;M)</a:t>
            </a:r>
          </a:p>
          <a:p>
            <a:pPr marL="198681" indent="-198681"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pPr defTabSz="986994"/>
              <a:t>2/24/2012</a:t>
            </a:fld>
            <a:endParaRPr lang="en-US" dirty="0" smtClean="0"/>
          </a:p>
        </p:txBody>
      </p:sp>
      <p:sp>
        <p:nvSpPr>
          <p:cNvPr id="50182" name="Footer Placeholder 5"/>
          <p:cNvSpPr>
            <a:spLocks noGrp="1"/>
          </p:cNvSpPr>
          <p:nvPr>
            <p:ph type="ftr" sz="quarter" idx="4"/>
          </p:nvPr>
        </p:nvSpPr>
        <p:spPr>
          <a:noFill/>
        </p:spPr>
        <p:txBody>
          <a:bodyPr/>
          <a:lstStyle/>
          <a:p>
            <a:pPr defTabSz="986994"/>
            <a:r>
              <a:rPr lang="en-US" dirty="0" smtClean="0"/>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pPr defTabSz="986994"/>
              <a:t>23</a:t>
            </a:fld>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pPr defTabSz="986994"/>
              <a:t>2/24/2012</a:t>
            </a:fld>
            <a:endParaRPr lang="en-US" dirty="0" smtClean="0"/>
          </a:p>
        </p:txBody>
      </p:sp>
      <p:sp>
        <p:nvSpPr>
          <p:cNvPr id="51206" name="Footer Placeholder 5"/>
          <p:cNvSpPr>
            <a:spLocks noGrp="1"/>
          </p:cNvSpPr>
          <p:nvPr>
            <p:ph type="ftr" sz="quarter" idx="4"/>
          </p:nvPr>
        </p:nvSpPr>
        <p:spPr>
          <a:noFill/>
        </p:spPr>
        <p:txBody>
          <a:bodyPr/>
          <a:lstStyle/>
          <a:p>
            <a:pPr defTabSz="986994"/>
            <a:r>
              <a:rPr lang="en-US" dirty="0" smtClean="0"/>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pPr defTabSz="986994"/>
              <a:t>24</a:t>
            </a:fld>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86994"/>
            <a:fld id="{435F5B2B-AEBF-489A-AC2C-8B4D26B1E7F1}" type="datetime1">
              <a:rPr lang="en-US" smtClean="0"/>
              <a:pPr defTabSz="986994"/>
              <a:t>2/24/2012</a:t>
            </a:fld>
            <a:endParaRPr lang="en-US" dirty="0" smtClean="0"/>
          </a:p>
        </p:txBody>
      </p:sp>
      <p:sp>
        <p:nvSpPr>
          <p:cNvPr id="63492" name="Rectangle 6"/>
          <p:cNvSpPr>
            <a:spLocks noGrp="1" noChangeArrowheads="1"/>
          </p:cNvSpPr>
          <p:nvPr>
            <p:ph type="ftr" sz="quarter" idx="4"/>
          </p:nvPr>
        </p:nvSpPr>
        <p:spPr>
          <a:noFill/>
        </p:spPr>
        <p:txBody>
          <a:bodyPr/>
          <a:lstStyle/>
          <a:p>
            <a:pPr defTabSz="986994"/>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86994"/>
            <a:fld id="{420B553F-D8E2-4073-A663-95243CAAF501}" type="slidenum">
              <a:rPr lang="en-US" smtClean="0"/>
              <a:pPr defTabSz="986994"/>
              <a:t>25</a:t>
            </a:fld>
            <a:endParaRPr lang="en-US" dirty="0" smtClean="0"/>
          </a:p>
        </p:txBody>
      </p:sp>
      <p:sp>
        <p:nvSpPr>
          <p:cNvPr id="63494" name="Rectangle 2"/>
          <p:cNvSpPr>
            <a:spLocks noGrp="1" noRot="1" noChangeAspect="1" noChangeArrowheads="1" noTextEdit="1"/>
          </p:cNvSpPr>
          <p:nvPr>
            <p:ph type="sldImg"/>
          </p:nvPr>
        </p:nvSpPr>
        <p:spPr>
          <a:xfrm>
            <a:off x="1339850" y="373063"/>
            <a:ext cx="4378325" cy="3284537"/>
          </a:xfrm>
          <a:ln/>
        </p:spPr>
      </p:sp>
      <p:sp>
        <p:nvSpPr>
          <p:cNvPr id="63495" name="Rectangle 3"/>
          <p:cNvSpPr>
            <a:spLocks noGrp="1" noChangeArrowheads="1"/>
          </p:cNvSpPr>
          <p:nvPr>
            <p:ph type="body" idx="1"/>
          </p:nvPr>
        </p:nvSpPr>
        <p:spPr>
          <a:noFill/>
          <a:ln/>
        </p:spPr>
        <p:txBody>
          <a:bodyPr/>
          <a:lstStyle/>
          <a:p>
            <a:pPr marL="198681" indent="-198681"/>
            <a:r>
              <a:rPr lang="en-US" dirty="0" smtClean="0"/>
              <a:t>To illustrate the importance of whether we can easily contract on detailed requirement, consider the impact of product design complexity.</a:t>
            </a:r>
          </a:p>
          <a:p>
            <a:pPr marL="198681" indent="-198681"/>
            <a:endParaRPr lang="en-US" dirty="0" smtClean="0"/>
          </a:p>
          <a:p>
            <a:pPr marL="198681" indent="-198681"/>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77757" lvl="1" indent="-198681"/>
            <a:r>
              <a:rPr lang="en-US" i="1" dirty="0" smtClean="0"/>
              <a:t>Where do our cases fall?</a:t>
            </a:r>
          </a:p>
          <a:p>
            <a:pPr marL="677757" lvl="1" indent="-198681">
              <a:buFontTx/>
              <a:buAutoNum type="arabicPeriod"/>
            </a:pPr>
            <a:r>
              <a:rPr lang="en-US" dirty="0" smtClean="0"/>
              <a:t>Swatch, ACC (modular)</a:t>
            </a:r>
          </a:p>
          <a:p>
            <a:pPr marL="677757" lvl="1" indent="-198681">
              <a:buFontTx/>
              <a:buAutoNum type="arabicPeriod"/>
            </a:pPr>
            <a:r>
              <a:rPr lang="en-US" dirty="0" smtClean="0"/>
              <a:t>Harley (integral, to some extent b/c vibration, acoustics, look and feel are holistic)</a:t>
            </a:r>
          </a:p>
          <a:p>
            <a:pPr marL="677757" lvl="1" indent="-198681"/>
            <a:endParaRPr lang="en-US" dirty="0" smtClean="0"/>
          </a:p>
          <a:p>
            <a:pPr marL="198681" indent="-198681"/>
            <a:r>
              <a:rPr lang="en-US" dirty="0" smtClean="0"/>
              <a:t>Then, push the students a bit on Ford-Firestone before you show the quotes by saying the following: </a:t>
            </a:r>
          </a:p>
          <a:p>
            <a:pPr marL="677757" lvl="1" indent="-198681"/>
            <a:r>
              <a:rPr lang="en-US" i="1" dirty="0" smtClean="0"/>
              <a:t>How easy is it to outsource even a totally modular component like a tire</a:t>
            </a:r>
            <a:r>
              <a:rPr lang="en-US" dirty="0" smtClean="0"/>
              <a:t>? </a:t>
            </a:r>
          </a:p>
          <a:p>
            <a:pPr marL="677757" lvl="1" indent="-198681"/>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98681" indent="-198681"/>
            <a:endParaRPr lang="en-US" dirty="0" smtClean="0"/>
          </a:p>
          <a:p>
            <a:pPr marL="198681" indent="-198681"/>
            <a:r>
              <a:rPr lang="en-US" dirty="0" smtClean="0"/>
              <a:t>Now show the quotes. The point is that the failure results from interactions between systems, and it is very difficult to write a contract to ensure that separate parties work to ensure cross-system coordination. </a:t>
            </a:r>
          </a:p>
          <a:p>
            <a:pPr marL="198681" indent="-198681"/>
            <a:endParaRPr lang="en-US" dirty="0" smtClean="0"/>
          </a:p>
          <a:p>
            <a:pPr marL="198681" indent="-198681"/>
            <a:r>
              <a:rPr lang="en-US" dirty="0" smtClean="0"/>
              <a:t>How to handle it? Now show the seat diagram</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5080"/>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65080"/>
            <a:fld id="{C8721F41-BFCE-457E-A6C2-EB83EEE53692}" type="datetime1">
              <a:rPr lang="en-US" smtClean="0"/>
              <a:pPr defTabSz="965080"/>
              <a:t>2/24/2012</a:t>
            </a:fld>
            <a:endParaRPr lang="en-US" dirty="0" smtClean="0"/>
          </a:p>
        </p:txBody>
      </p:sp>
      <p:sp>
        <p:nvSpPr>
          <p:cNvPr id="43014" name="Footer Placeholder 5"/>
          <p:cNvSpPr>
            <a:spLocks noGrp="1"/>
          </p:cNvSpPr>
          <p:nvPr>
            <p:ph type="ftr" sz="quarter" idx="4"/>
          </p:nvPr>
        </p:nvSpPr>
        <p:spPr>
          <a:noFill/>
        </p:spPr>
        <p:txBody>
          <a:bodyPr/>
          <a:lstStyle/>
          <a:p>
            <a:pPr defTabSz="965080"/>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65080"/>
            <a:fld id="{2387EC40-C263-4BBA-9C84-2D46E3C5B092}" type="slidenum">
              <a:rPr lang="en-US" smtClean="0"/>
              <a:pPr defTabSz="965080"/>
              <a:t>27</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994"/>
            <a:fld id="{51C6FEF0-E94F-4D75-8720-46F62F1E0B9D}" type="datetime1">
              <a:rPr lang="en-US" smtClean="0"/>
              <a:pPr defTabSz="986994"/>
              <a:t>2/24/2012</a:t>
            </a:fld>
            <a:endParaRPr lang="en-US" dirty="0" smtClean="0"/>
          </a:p>
        </p:txBody>
      </p:sp>
      <p:sp>
        <p:nvSpPr>
          <p:cNvPr id="58372" name="Rectangle 6"/>
          <p:cNvSpPr>
            <a:spLocks noGrp="1" noChangeArrowheads="1"/>
          </p:cNvSpPr>
          <p:nvPr>
            <p:ph type="ftr" sz="quarter" idx="4"/>
          </p:nvPr>
        </p:nvSpPr>
        <p:spPr>
          <a:noFill/>
        </p:spPr>
        <p:txBody>
          <a:bodyPr/>
          <a:lstStyle/>
          <a:p>
            <a:pPr defTabSz="986994"/>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994"/>
            <a:fld id="{35160694-1683-4F89-A66F-E4D68D7F3F8E}" type="slidenum">
              <a:rPr lang="en-US" smtClean="0"/>
              <a:pPr defTabSz="986994"/>
              <a:t>28</a:t>
            </a:fld>
            <a:endParaRPr lang="en-US" dirty="0" smtClean="0"/>
          </a:p>
        </p:txBody>
      </p:sp>
      <p:sp>
        <p:nvSpPr>
          <p:cNvPr id="58374" name="Rectangle 2"/>
          <p:cNvSpPr>
            <a:spLocks noGrp="1" noRot="1" noChangeAspect="1" noChangeArrowheads="1" noTextEdit="1"/>
          </p:cNvSpPr>
          <p:nvPr>
            <p:ph type="sldImg"/>
          </p:nvPr>
        </p:nvSpPr>
        <p:spPr>
          <a:xfrm>
            <a:off x="1339850" y="373063"/>
            <a:ext cx="4378325" cy="3284537"/>
          </a:xfrm>
          <a:ln/>
        </p:spPr>
      </p:sp>
      <p:sp>
        <p:nvSpPr>
          <p:cNvPr id="58375" name="Rectangle 3"/>
          <p:cNvSpPr>
            <a:spLocks noGrp="1" noChangeArrowheads="1"/>
          </p:cNvSpPr>
          <p:nvPr>
            <p:ph type="body" idx="1"/>
          </p:nvPr>
        </p:nvSpPr>
        <p:spPr>
          <a:noFill/>
          <a:ln/>
        </p:spPr>
        <p:txBody>
          <a:bodyPr/>
          <a:lstStyle/>
          <a:p>
            <a:pPr marL="198681" indent="-198681">
              <a:lnSpc>
                <a:spcPct val="90000"/>
              </a:lnSpc>
              <a:buFontTx/>
              <a:buAutoNum type="arabicPeriod"/>
            </a:pPr>
            <a:r>
              <a:rPr lang="en-US" dirty="0" smtClean="0"/>
              <a:t>Why has Sun adopted the Scorecard?</a:t>
            </a:r>
          </a:p>
          <a:p>
            <a:pPr marL="677757" lvl="1" indent="-198681">
              <a:lnSpc>
                <a:spcPct val="90000"/>
              </a:lnSpc>
              <a:buFontTx/>
              <a:buChar char="•"/>
            </a:pPr>
            <a:r>
              <a:rPr lang="en-US" dirty="0" smtClean="0"/>
              <a:t>To minimize risk of supplier failure</a:t>
            </a:r>
          </a:p>
          <a:p>
            <a:pPr marL="677757" lvl="1" indent="-198681">
              <a:lnSpc>
                <a:spcPct val="90000"/>
              </a:lnSpc>
              <a:buFontTx/>
              <a:buChar char="•"/>
            </a:pPr>
            <a:r>
              <a:rPr lang="en-US" dirty="0" smtClean="0"/>
              <a:t>To share info w/ suppliers (and among suppliers: competition)</a:t>
            </a:r>
          </a:p>
          <a:p>
            <a:pPr marL="677757" lvl="1" indent="-198681">
              <a:lnSpc>
                <a:spcPct val="90000"/>
              </a:lnSpc>
              <a:buFontTx/>
              <a:buChar char="•"/>
            </a:pPr>
            <a:r>
              <a:rPr lang="en-US" dirty="0" smtClean="0"/>
              <a:t>To incentivize and drive improvement</a:t>
            </a:r>
          </a:p>
          <a:p>
            <a:pPr marL="677757" lvl="1" indent="-198681">
              <a:lnSpc>
                <a:spcPct val="90000"/>
              </a:lnSpc>
              <a:buFontTx/>
              <a:buChar char="•"/>
            </a:pPr>
            <a:r>
              <a:rPr lang="en-US" dirty="0" smtClean="0"/>
              <a:t>To reflect TCO</a:t>
            </a:r>
          </a:p>
          <a:p>
            <a:pPr marL="198681" indent="-198681">
              <a:lnSpc>
                <a:spcPct val="90000"/>
              </a:lnSpc>
              <a:buFontTx/>
              <a:buAutoNum type="arabicPeriod"/>
            </a:pPr>
            <a:endParaRPr lang="en-US" dirty="0" smtClean="0"/>
          </a:p>
          <a:p>
            <a:pPr marL="198681" indent="-198681">
              <a:lnSpc>
                <a:spcPct val="90000"/>
              </a:lnSpc>
              <a:buFontTx/>
              <a:buAutoNum type="arabicPeriod"/>
            </a:pPr>
            <a:r>
              <a:rPr lang="en-US" dirty="0" smtClean="0"/>
              <a:t>How does it work?  What does it do?</a:t>
            </a:r>
          </a:p>
          <a:p>
            <a:pPr marL="677757" lvl="1" indent="-198681">
              <a:lnSpc>
                <a:spcPct val="90000"/>
              </a:lnSpc>
              <a:buFontTx/>
              <a:buChar char="•"/>
            </a:pPr>
            <a:r>
              <a:rPr lang="en-US" dirty="0" smtClean="0"/>
              <a:t>Measures TCO = price + hidden costs. It is a TCO-inspired price multiplier between 1 (best) and 2 (worst).</a:t>
            </a:r>
          </a:p>
          <a:p>
            <a:pPr marL="677757" lvl="1" indent="-198681">
              <a:lnSpc>
                <a:spcPct val="90000"/>
              </a:lnSpc>
              <a:buFontTx/>
              <a:buChar char="•"/>
            </a:pPr>
            <a:r>
              <a:rPr lang="en-US" dirty="0" smtClean="0"/>
              <a:t>PS: the price index factors in a 80% learning curve (cost fall 20% when doubling volume. See class 9).</a:t>
            </a:r>
          </a:p>
          <a:p>
            <a:pPr marL="198681" indent="-198681">
              <a:lnSpc>
                <a:spcPct val="90000"/>
              </a:lnSpc>
              <a:buFontTx/>
              <a:buAutoNum type="arabicPeriod"/>
            </a:pPr>
            <a:endParaRPr lang="en-US" dirty="0" smtClean="0"/>
          </a:p>
          <a:p>
            <a:pPr marL="198681" indent="-198681">
              <a:lnSpc>
                <a:spcPct val="90000"/>
              </a:lnSpc>
              <a:buFontTx/>
              <a:buAutoNum type="arabicPeriod"/>
            </a:pPr>
            <a:r>
              <a:rPr lang="en-US" dirty="0" smtClean="0"/>
              <a:t>What’s so great about the scorecard?</a:t>
            </a:r>
          </a:p>
          <a:p>
            <a:pPr marL="677757" lvl="1" indent="-198681">
              <a:lnSpc>
                <a:spcPct val="90000"/>
              </a:lnSpc>
              <a:buFontTx/>
              <a:buChar char="•"/>
            </a:pPr>
            <a:r>
              <a:rPr lang="en-US" dirty="0" smtClean="0"/>
              <a:t>It works!</a:t>
            </a:r>
          </a:p>
          <a:p>
            <a:pPr marL="677757" lvl="1" indent="-198681">
              <a:lnSpc>
                <a:spcPct val="90000"/>
              </a:lnSpc>
              <a:buFontTx/>
              <a:buChar char="•"/>
            </a:pPr>
            <a:r>
              <a:rPr lang="en-US" dirty="0" smtClean="0"/>
              <a:t>It captures more than just cost</a:t>
            </a:r>
          </a:p>
          <a:p>
            <a:pPr marL="677757" lvl="1" indent="-198681">
              <a:lnSpc>
                <a:spcPct val="90000"/>
              </a:lnSpc>
              <a:buFontTx/>
              <a:buChar char="•"/>
            </a:pPr>
            <a:r>
              <a:rPr lang="en-US" dirty="0" smtClean="0"/>
              <a:t>Report card</a:t>
            </a:r>
          </a:p>
          <a:p>
            <a:pPr marL="677757" lvl="1" indent="-198681">
              <a:lnSpc>
                <a:spcPct val="90000"/>
              </a:lnSpc>
              <a:buFontTx/>
              <a:buChar char="•"/>
            </a:pPr>
            <a:r>
              <a:rPr lang="en-US" dirty="0" smtClean="0"/>
              <a:t>Measures/tracks supplier</a:t>
            </a:r>
          </a:p>
          <a:p>
            <a:pPr marL="198681" indent="-198681">
              <a:lnSpc>
                <a:spcPct val="90000"/>
              </a:lnSpc>
              <a:buFontTx/>
              <a:buAutoNum type="arabicPeriod"/>
            </a:pPr>
            <a:endParaRPr lang="en-US" dirty="0" smtClean="0"/>
          </a:p>
          <a:p>
            <a:pPr marL="198681" indent="-198681">
              <a:lnSpc>
                <a:spcPct val="90000"/>
              </a:lnSpc>
              <a:buFontTx/>
              <a:buAutoNum type="arabicPeriod"/>
            </a:pPr>
            <a:r>
              <a:rPr lang="en-US" dirty="0" smtClean="0"/>
              <a:t>Potential disadvantages with Scorecard</a:t>
            </a:r>
          </a:p>
          <a:p>
            <a:pPr marL="677757" lvl="1" indent="-198681">
              <a:lnSpc>
                <a:spcPct val="90000"/>
              </a:lnSpc>
              <a:buFontTx/>
              <a:buChar char="•"/>
            </a:pPr>
            <a:r>
              <a:rPr lang="en-US" dirty="0" smtClean="0"/>
              <a:t>Incentivizes to low ball </a:t>
            </a:r>
            <a:r>
              <a:rPr lang="en-US" dirty="0" err="1" smtClean="0"/>
              <a:t>leadtimes</a:t>
            </a:r>
            <a:endParaRPr lang="en-US" dirty="0" smtClean="0"/>
          </a:p>
          <a:p>
            <a:pPr marL="677757" lvl="1" indent="-198681">
              <a:lnSpc>
                <a:spcPct val="90000"/>
              </a:lnSpc>
              <a:buFontTx/>
              <a:buChar char="•"/>
            </a:pPr>
            <a:r>
              <a:rPr lang="en-US" dirty="0" smtClean="0"/>
              <a:t>Incentivizes to work the numbers</a:t>
            </a:r>
          </a:p>
          <a:p>
            <a:pPr marL="677757" lvl="1" indent="-198681">
              <a:lnSpc>
                <a:spcPct val="90000"/>
              </a:lnSpc>
              <a:buFontTx/>
              <a:buChar char="•"/>
            </a:pPr>
            <a:r>
              <a:rPr lang="en-US" dirty="0" smtClean="0"/>
              <a:t>Very subjective weighing: does not really inflate relative to actual costs.  </a:t>
            </a:r>
          </a:p>
          <a:p>
            <a:pPr marL="1155232" lvl="2" indent="-198681">
              <a:lnSpc>
                <a:spcPct val="90000"/>
              </a:lnSpc>
              <a:buFontTx/>
              <a:buChar char="•"/>
            </a:pPr>
            <a:r>
              <a:rPr lang="en-US" dirty="0" smtClean="0"/>
              <a:t>Gives the appearance of accuracy yet is not truly measuring economic costs.  A real TCO does ABC and statistical regression analysis</a:t>
            </a:r>
          </a:p>
          <a:p>
            <a:pPr marL="1155232" lvl="2" indent="-198681">
              <a:lnSpc>
                <a:spcPct val="90000"/>
              </a:lnSpc>
              <a:buFontTx/>
              <a:buChar char="•"/>
            </a:pPr>
            <a:r>
              <a:rPr lang="en-US" dirty="0" smtClean="0"/>
              <a:t>Weighting be aligned with value proposition (ranking of p, Q, V, T)</a:t>
            </a:r>
          </a:p>
          <a:p>
            <a:pPr marL="1155232" lvl="2" indent="-198681">
              <a:lnSpc>
                <a:spcPct val="90000"/>
              </a:lnSpc>
              <a:buFontTx/>
              <a:buChar char="•"/>
            </a:pPr>
            <a:endParaRPr lang="en-US" dirty="0" smtClean="0"/>
          </a:p>
          <a:p>
            <a:pPr marL="198681" indent="-198681">
              <a:lnSpc>
                <a:spcPct val="90000"/>
              </a:lnSpc>
              <a:buFontTx/>
              <a:buAutoNum type="arabicPeriod"/>
            </a:pPr>
            <a:r>
              <a:rPr lang="en-US" dirty="0" smtClean="0"/>
              <a:t>Recommendations to Dick Allen?</a:t>
            </a:r>
          </a:p>
          <a:p>
            <a:pPr marL="677757" lvl="1" indent="-198681">
              <a:lnSpc>
                <a:spcPct val="90000"/>
              </a:lnSpc>
              <a:buFontTx/>
              <a:buChar char="•"/>
            </a:pPr>
            <a:r>
              <a:rPr lang="en-US" dirty="0" smtClean="0"/>
              <a:t>Do not use to drive actual costs</a:t>
            </a:r>
          </a:p>
          <a:p>
            <a:pPr marL="677757" lvl="1" indent="-198681">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994"/>
            <a:fld id="{7FC14318-C686-464E-A76D-2E480DE67BAE}" type="datetime1">
              <a:rPr lang="en-US" smtClean="0"/>
              <a:pPr defTabSz="986994"/>
              <a:t>2/24/2012</a:t>
            </a:fld>
            <a:endParaRPr lang="en-US" dirty="0" smtClean="0"/>
          </a:p>
        </p:txBody>
      </p:sp>
      <p:sp>
        <p:nvSpPr>
          <p:cNvPr id="71686" name="Footer Placeholder 5"/>
          <p:cNvSpPr>
            <a:spLocks noGrp="1"/>
          </p:cNvSpPr>
          <p:nvPr>
            <p:ph type="ftr" sz="quarter" idx="4"/>
          </p:nvPr>
        </p:nvSpPr>
        <p:spPr>
          <a:noFill/>
        </p:spPr>
        <p:txBody>
          <a:bodyPr/>
          <a:lstStyle/>
          <a:p>
            <a:pPr defTabSz="986994"/>
            <a:r>
              <a:rPr lang="en-US" dirty="0" smtClean="0"/>
              <a:t>© Van Mieghem</a:t>
            </a:r>
          </a:p>
        </p:txBody>
      </p:sp>
      <p:sp>
        <p:nvSpPr>
          <p:cNvPr id="71687" name="Slide Number Placeholder 6"/>
          <p:cNvSpPr>
            <a:spLocks noGrp="1"/>
          </p:cNvSpPr>
          <p:nvPr>
            <p:ph type="sldNum" sz="quarter" idx="5"/>
          </p:nvPr>
        </p:nvSpPr>
        <p:spPr>
          <a:noFill/>
        </p:spPr>
        <p:txBody>
          <a:bodyPr/>
          <a:lstStyle/>
          <a:p>
            <a:pPr defTabSz="986994"/>
            <a:fld id="{5AF7E65B-3D7A-4D46-87D8-482894B67897}" type="slidenum">
              <a:rPr lang="en-US" smtClean="0"/>
              <a:pPr defTabSz="986994"/>
              <a:t>29</a:t>
            </a:fld>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994"/>
            <a:fld id="{7656F060-D3F2-4D25-962B-114A280B5F5E}" type="slidenum">
              <a:rPr lang="en-US" smtClean="0"/>
              <a:pPr defTabSz="986994"/>
              <a:t>30</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1" y="6553202"/>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994"/>
            <a:fld id="{3152A1A5-4909-40F4-9B9E-1DD3951B162C}" type="datetime1">
              <a:rPr lang="en-US" smtClean="0"/>
              <a:pPr defTabSz="986994"/>
              <a:t>2/24/2012</a:t>
            </a:fld>
            <a:endParaRPr lang="en-US" dirty="0" smtClean="0"/>
          </a:p>
        </p:txBody>
      </p:sp>
      <p:sp>
        <p:nvSpPr>
          <p:cNvPr id="61446" name="Footer Placeholder 5"/>
          <p:cNvSpPr>
            <a:spLocks noGrp="1"/>
          </p:cNvSpPr>
          <p:nvPr>
            <p:ph type="ftr" sz="quarter" idx="4"/>
          </p:nvPr>
        </p:nvSpPr>
        <p:spPr>
          <a:noFill/>
        </p:spPr>
        <p:txBody>
          <a:bodyPr/>
          <a:lstStyle/>
          <a:p>
            <a:pPr defTabSz="986994"/>
            <a:r>
              <a:rPr lang="en-US" dirty="0" smtClean="0"/>
              <a:t>© Van Mieghem</a:t>
            </a:r>
          </a:p>
        </p:txBody>
      </p:sp>
      <p:sp>
        <p:nvSpPr>
          <p:cNvPr id="61447" name="Slide Number Placeholder 6"/>
          <p:cNvSpPr>
            <a:spLocks noGrp="1"/>
          </p:cNvSpPr>
          <p:nvPr>
            <p:ph type="sldNum" sz="quarter" idx="5"/>
          </p:nvPr>
        </p:nvSpPr>
        <p:spPr>
          <a:noFill/>
        </p:spPr>
        <p:txBody>
          <a:bodyPr/>
          <a:lstStyle/>
          <a:p>
            <a:pPr defTabSz="986994"/>
            <a:fld id="{124AED10-41D2-45A6-AB7F-78ED83175051}" type="slidenum">
              <a:rPr lang="en-US" smtClean="0"/>
              <a:pPr defTabSz="986994"/>
              <a:t>31</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9155" name="Rectangle 3"/>
          <p:cNvSpPr>
            <a:spLocks noGrp="1" noChangeArrowheads="1"/>
          </p:cNvSpPr>
          <p:nvPr>
            <p:ph type="dt" sz="quarter" idx="1"/>
          </p:nvPr>
        </p:nvSpPr>
        <p:spPr>
          <a:noFill/>
        </p:spPr>
        <p:txBody>
          <a:bodyPr/>
          <a:lstStyle/>
          <a:p>
            <a:pPr defTabSz="986994"/>
            <a:fld id="{792FCF50-A4EB-4AAE-9A68-2774F12A0897}" type="datetime1">
              <a:rPr lang="en-US" smtClean="0"/>
              <a:pPr defTabSz="986994"/>
              <a:t>2/24/2012</a:t>
            </a:fld>
            <a:endParaRPr lang="en-US" dirty="0" smtClean="0"/>
          </a:p>
        </p:txBody>
      </p:sp>
      <p:sp>
        <p:nvSpPr>
          <p:cNvPr id="49156" name="Rectangle 6"/>
          <p:cNvSpPr>
            <a:spLocks noGrp="1" noChangeArrowheads="1"/>
          </p:cNvSpPr>
          <p:nvPr>
            <p:ph type="ftr" sz="quarter" idx="4"/>
          </p:nvPr>
        </p:nvSpPr>
        <p:spPr>
          <a:noFill/>
        </p:spPr>
        <p:txBody>
          <a:bodyPr/>
          <a:lstStyle/>
          <a:p>
            <a:pPr defTabSz="986994"/>
            <a:r>
              <a:rPr lang="en-US" dirty="0" smtClean="0"/>
              <a:t>© Van Mieghem</a:t>
            </a:r>
          </a:p>
        </p:txBody>
      </p:sp>
      <p:sp>
        <p:nvSpPr>
          <p:cNvPr id="49157" name="Rectangle 7"/>
          <p:cNvSpPr>
            <a:spLocks noGrp="1" noChangeArrowheads="1"/>
          </p:cNvSpPr>
          <p:nvPr>
            <p:ph type="sldNum" sz="quarter" idx="5"/>
          </p:nvPr>
        </p:nvSpPr>
        <p:spPr>
          <a:noFill/>
        </p:spPr>
        <p:txBody>
          <a:bodyPr/>
          <a:lstStyle/>
          <a:p>
            <a:pPr defTabSz="986994"/>
            <a:fld id="{E0C35306-D903-4BE4-AF2E-B307E6F66EFA}" type="slidenum">
              <a:rPr lang="en-US" smtClean="0"/>
              <a:pPr defTabSz="986994"/>
              <a:t>3</a:t>
            </a:fld>
            <a:endParaRPr lang="en-US" dirty="0" smtClean="0"/>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smtClean="0"/>
              <a:t>Say price is $100, then cost is $85, out of which .85%*$85= $72.25 is purchasing.</a:t>
            </a:r>
          </a:p>
          <a:p>
            <a:pPr marL="198681" indent="-198681"/>
            <a:r>
              <a:rPr lang="en-US" dirty="0" smtClean="0"/>
              <a:t>Reduce purchasing by 10% means an additional $7.225 is going to the bottom line.</a:t>
            </a:r>
          </a:p>
          <a:p>
            <a:pPr marL="198681" indent="-198681"/>
            <a:r>
              <a:rPr lang="en-US" dirty="0" smtClean="0"/>
              <a:t>Hence, margin becomes $15 + $7.225 = $22.225Add 8.5 to margin: 23.5, which is a 56% increase. NI will increase even more.</a:t>
            </a:r>
          </a:p>
          <a:p>
            <a:pPr marL="198681" indent="-198681"/>
            <a:endParaRPr lang="en-US" dirty="0" smtClean="0"/>
          </a:p>
          <a:p>
            <a:pPr marL="198681" indent="-198681"/>
            <a:r>
              <a:rPr lang="en-US" dirty="0" smtClean="0"/>
              <a:t>Note: </a:t>
            </a:r>
          </a:p>
          <a:p>
            <a:pPr marL="198681" indent="-198681">
              <a:buFontTx/>
              <a:buAutoNum type="arabicPeriod"/>
            </a:pPr>
            <a:r>
              <a:rPr lang="en-US" dirty="0" smtClean="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smtClean="0"/>
              <a:t>Service is only 10-40%, but what is the trend? [Increase! We will discuss later what type of services are likely candidates for outsourcing.]</a:t>
            </a:r>
          </a:p>
          <a:p>
            <a:pPr marL="198681" indent="-198681">
              <a:buFontTx/>
              <a:buAutoNum type="arabicPeriod"/>
            </a:pPr>
            <a:endParaRPr lang="en-US" dirty="0" smtClean="0"/>
          </a:p>
          <a:p>
            <a:pPr marL="198681" indent="-198681"/>
            <a:r>
              <a:rPr lang="en-US" dirty="0" smtClean="0"/>
              <a:t>If well practiced, it can also drive innovation, quality, flexibility or responsiveness</a:t>
            </a:r>
          </a:p>
          <a:p>
            <a:pPr marL="198681" indent="-198681"/>
            <a:r>
              <a:rPr lang="en-US" dirty="0" smtClean="0"/>
              <a:t>Examples of sourcing driving innovation: (</a:t>
            </a:r>
            <a:r>
              <a:rPr lang="en-US" dirty="0" err="1" smtClean="0"/>
              <a:t>McK</a:t>
            </a:r>
            <a:r>
              <a:rPr lang="en-US" dirty="0" smtClean="0"/>
              <a:t> Oct 2007):</a:t>
            </a:r>
          </a:p>
          <a:p>
            <a:pPr marL="198681" indent="-198681">
              <a:buFontTx/>
              <a:buChar char="•"/>
            </a:pPr>
            <a:r>
              <a:rPr lang="en-US" dirty="0" smtClean="0"/>
              <a:t>P&amp;G has an ambitious target to source a high percentage of its products from outside the company.  Its purchasers nurtured the development of the popular </a:t>
            </a:r>
            <a:r>
              <a:rPr lang="en-US" i="1" dirty="0" err="1" smtClean="0"/>
              <a:t>SpinBrush</a:t>
            </a:r>
            <a:r>
              <a:rPr lang="en-US" dirty="0" smtClean="0"/>
              <a:t>—brought to P&amp;G by outside inventors who had earlier invented a battery-operated, spinning lollipop.</a:t>
            </a:r>
          </a:p>
          <a:p>
            <a:pPr marL="198681" indent="-198681">
              <a:buFontTx/>
              <a:buChar char="•"/>
            </a:pPr>
            <a:r>
              <a:rPr lang="en-US" dirty="0" smtClean="0"/>
              <a:t>Apple used its supply base to outsource much of the development of the iPod HW and SW. Even the idea for the device was brought to Apple by an outside entrepreneur, Tony </a:t>
            </a:r>
            <a:r>
              <a:rPr lang="en-US" dirty="0" err="1" smtClean="0"/>
              <a:t>Fadell</a:t>
            </a:r>
            <a:r>
              <a:rPr lang="en-US" dirty="0" smtClean="0"/>
              <a:t>.</a:t>
            </a:r>
          </a:p>
          <a:p>
            <a:pPr marL="198681" indent="-198681">
              <a:buFontTx/>
              <a:buChar char="•"/>
            </a:pPr>
            <a:r>
              <a:rPr lang="en-US" dirty="0"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994"/>
            <a:fld id="{DF6FC588-F360-4892-B1CC-614FDF6155A8}" type="datetime1">
              <a:rPr lang="en-US" smtClean="0"/>
              <a:pPr defTabSz="986994"/>
              <a:t>2/24/2012</a:t>
            </a:fld>
            <a:endParaRPr lang="en-US" dirty="0" smtClean="0"/>
          </a:p>
        </p:txBody>
      </p:sp>
      <p:sp>
        <p:nvSpPr>
          <p:cNvPr id="67588" name="Rectangle 6"/>
          <p:cNvSpPr>
            <a:spLocks noGrp="1" noChangeArrowheads="1"/>
          </p:cNvSpPr>
          <p:nvPr>
            <p:ph type="ftr" sz="quarter" idx="4"/>
          </p:nvPr>
        </p:nvSpPr>
        <p:spPr>
          <a:noFill/>
        </p:spPr>
        <p:txBody>
          <a:bodyPr/>
          <a:lstStyle/>
          <a:p>
            <a:pPr defTabSz="986994"/>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994"/>
            <a:fld id="{9167EA89-C74D-4EDD-AC04-799F47AC205A}" type="slidenum">
              <a:rPr lang="en-US" smtClean="0"/>
              <a:pPr defTabSz="986994"/>
              <a:t>32</a:t>
            </a:fld>
            <a:endParaRPr lang="en-US" dirty="0" smtClean="0"/>
          </a:p>
        </p:txBody>
      </p:sp>
      <p:sp>
        <p:nvSpPr>
          <p:cNvPr id="67590" name="Rectangle 2"/>
          <p:cNvSpPr>
            <a:spLocks noGrp="1" noRot="1" noChangeAspect="1" noChangeArrowheads="1" noTextEdit="1"/>
          </p:cNvSpPr>
          <p:nvPr>
            <p:ph type="sldImg"/>
          </p:nvPr>
        </p:nvSpPr>
        <p:spPr>
          <a:xfrm>
            <a:off x="1339850" y="373063"/>
            <a:ext cx="4378325"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994"/>
            <a:fld id="{2632A4AF-9FA5-4D81-9438-3191051A9B73}" type="datetime1">
              <a:rPr lang="en-US" smtClean="0"/>
              <a:pPr defTabSz="986994"/>
              <a:t>2/24/2012</a:t>
            </a:fld>
            <a:endParaRPr lang="en-US" dirty="0" smtClean="0"/>
          </a:p>
        </p:txBody>
      </p:sp>
      <p:sp>
        <p:nvSpPr>
          <p:cNvPr id="68612" name="Rectangle 6"/>
          <p:cNvSpPr>
            <a:spLocks noGrp="1" noChangeArrowheads="1"/>
          </p:cNvSpPr>
          <p:nvPr>
            <p:ph type="ftr" sz="quarter" idx="4"/>
          </p:nvPr>
        </p:nvSpPr>
        <p:spPr>
          <a:noFill/>
        </p:spPr>
        <p:txBody>
          <a:bodyPr/>
          <a:lstStyle/>
          <a:p>
            <a:pPr defTabSz="986994"/>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994"/>
            <a:fld id="{672EDED6-23A9-49EF-9552-508258558227}" type="slidenum">
              <a:rPr lang="en-US" smtClean="0"/>
              <a:pPr defTabSz="986994"/>
              <a:t>33</a:t>
            </a:fld>
            <a:endParaRPr lang="en-US" dirty="0" smtClean="0"/>
          </a:p>
        </p:txBody>
      </p:sp>
      <p:sp>
        <p:nvSpPr>
          <p:cNvPr id="68614" name="Rectangle 2"/>
          <p:cNvSpPr>
            <a:spLocks noGrp="1" noRot="1" noChangeAspect="1" noChangeArrowheads="1" noTextEdit="1"/>
          </p:cNvSpPr>
          <p:nvPr>
            <p:ph type="sldImg"/>
          </p:nvPr>
        </p:nvSpPr>
        <p:spPr>
          <a:xfrm>
            <a:off x="1339850" y="373063"/>
            <a:ext cx="4378325"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2467" name="Rectangle 3"/>
          <p:cNvSpPr>
            <a:spLocks noGrp="1" noChangeArrowheads="1"/>
          </p:cNvSpPr>
          <p:nvPr>
            <p:ph type="dt" sz="quarter" idx="1"/>
          </p:nvPr>
        </p:nvSpPr>
        <p:spPr>
          <a:noFill/>
        </p:spPr>
        <p:txBody>
          <a:bodyPr/>
          <a:lstStyle/>
          <a:p>
            <a:pPr defTabSz="986994"/>
            <a:fld id="{076445C1-82BE-4F67-A14E-81DED1E4BB49}" type="datetime1">
              <a:rPr lang="en-US" smtClean="0"/>
              <a:pPr defTabSz="986994"/>
              <a:t>2/24/2012</a:t>
            </a:fld>
            <a:endParaRPr lang="en-US" dirty="0" smtClean="0"/>
          </a:p>
        </p:txBody>
      </p:sp>
      <p:sp>
        <p:nvSpPr>
          <p:cNvPr id="62468" name="Rectangle 6"/>
          <p:cNvSpPr>
            <a:spLocks noGrp="1" noChangeArrowheads="1"/>
          </p:cNvSpPr>
          <p:nvPr>
            <p:ph type="ftr" sz="quarter" idx="4"/>
          </p:nvPr>
        </p:nvSpPr>
        <p:spPr>
          <a:noFill/>
        </p:spPr>
        <p:txBody>
          <a:bodyPr/>
          <a:lstStyle/>
          <a:p>
            <a:pPr defTabSz="986994"/>
            <a:r>
              <a:rPr lang="en-US" dirty="0" smtClean="0"/>
              <a:t>© Van Mieghem</a:t>
            </a:r>
          </a:p>
        </p:txBody>
      </p:sp>
      <p:sp>
        <p:nvSpPr>
          <p:cNvPr id="62469" name="Rectangle 7"/>
          <p:cNvSpPr>
            <a:spLocks noGrp="1" noChangeArrowheads="1"/>
          </p:cNvSpPr>
          <p:nvPr>
            <p:ph type="sldNum" sz="quarter" idx="5"/>
          </p:nvPr>
        </p:nvSpPr>
        <p:spPr>
          <a:noFill/>
        </p:spPr>
        <p:txBody>
          <a:bodyPr/>
          <a:lstStyle/>
          <a:p>
            <a:pPr defTabSz="986994"/>
            <a:fld id="{75D9AF83-D0BD-441C-B5DF-B2190DE450BD}" type="slidenum">
              <a:rPr lang="en-US" smtClean="0"/>
              <a:pPr defTabSz="986994"/>
              <a:t>34</a:t>
            </a:fld>
            <a:endParaRPr lang="en-US" dirty="0" smtClean="0"/>
          </a:p>
        </p:txBody>
      </p:sp>
      <p:sp>
        <p:nvSpPr>
          <p:cNvPr id="62470" name="Rectangle 2"/>
          <p:cNvSpPr>
            <a:spLocks noGrp="1" noRot="1" noChangeAspect="1" noChangeArrowheads="1" noTextEdit="1"/>
          </p:cNvSpPr>
          <p:nvPr>
            <p:ph type="sldImg"/>
          </p:nvPr>
        </p:nvSpPr>
        <p:spPr>
          <a:xfrm>
            <a:off x="1082675" y="303213"/>
            <a:ext cx="5151438" cy="3863975"/>
          </a:xfrm>
          <a:ln/>
        </p:spPr>
      </p:sp>
      <p:sp>
        <p:nvSpPr>
          <p:cNvPr id="62471" name="Rectangle 3"/>
          <p:cNvSpPr>
            <a:spLocks noGrp="1" noChangeArrowheads="1"/>
          </p:cNvSpPr>
          <p:nvPr>
            <p:ph type="body" idx="1"/>
          </p:nvPr>
        </p:nvSpPr>
        <p:spPr>
          <a:xfrm>
            <a:off x="384176" y="4221165"/>
            <a:ext cx="6546850" cy="4997450"/>
          </a:xfrm>
          <a:noFill/>
          <a:ln/>
        </p:spPr>
        <p:txBody>
          <a:bodyPr lIns="96969" tIns="48483" rIns="96969" bIns="48483"/>
          <a:lstStyle/>
          <a:p>
            <a:pPr>
              <a:buFont typeface="Wingdings" pitchFamily="2" charset="2"/>
              <a:buNone/>
            </a:pPr>
            <a:r>
              <a:rPr lang="en-US" smtClean="0"/>
              <a:t>Show slide &amp; next.  Then come back to this one to discuss first impact of tech:</a:t>
            </a:r>
          </a:p>
          <a:p>
            <a:pPr>
              <a:buFont typeface="Wingdings" pitchFamily="2" charset="2"/>
              <a:buNone/>
            </a:pPr>
            <a:r>
              <a:rPr lang="en-US" smtClean="0"/>
              <a:t>1. electronics industry: </a:t>
            </a:r>
          </a:p>
          <a:p>
            <a:pPr lvl="1">
              <a:buFont typeface="Wingdings" pitchFamily="2" charset="2"/>
              <a:buChar char="Ø"/>
            </a:pPr>
            <a:r>
              <a:rPr lang="en-US" smtClean="0"/>
              <a:t> discuss on this slide using the table below to show interaction of four technologies</a:t>
            </a:r>
          </a:p>
          <a:p>
            <a:pPr lvl="1">
              <a:buFont typeface="Wingdings" pitchFamily="2" charset="2"/>
              <a:buChar char="Ø"/>
            </a:pPr>
            <a:r>
              <a:rPr lang="en-US" smtClean="0"/>
              <a:t>Result: IBM became service provider and uses contract mfg &amp; design. </a:t>
            </a:r>
            <a:r>
              <a:rPr lang="en-US" smtClean="0">
                <a:cs typeface="Times New Roman" pitchFamily="18" charset="0"/>
              </a:rPr>
              <a:t>→ Lenovo, who now is increasingly interested in branding.  </a:t>
            </a:r>
            <a:r>
              <a:rPr lang="en-US" b="1" smtClean="0">
                <a:cs typeface="Times New Roman" pitchFamily="18" charset="0"/>
              </a:rPr>
              <a:t>Now forward integration?  Depends on branding forces v. tech forces</a:t>
            </a:r>
            <a:r>
              <a:rPr lang="en-US" smtClean="0">
                <a:cs typeface="Times New Roman" pitchFamily="18" charset="0"/>
              </a:rPr>
              <a:t> </a:t>
            </a:r>
          </a:p>
          <a:p>
            <a:pPr>
              <a:buFont typeface="Wingdings" pitchFamily="2" charset="2"/>
              <a:buNone/>
            </a:pPr>
            <a:r>
              <a:rPr lang="en-US" smtClean="0"/>
              <a:t>2. then automobile industry (next slides)</a:t>
            </a:r>
          </a:p>
          <a:p>
            <a:pPr lvl="1">
              <a:buFont typeface="Wingdings" pitchFamily="2" charset="2"/>
              <a:buChar char="Ø"/>
            </a:pPr>
            <a:r>
              <a:rPr lang="en-US" smtClean="0"/>
              <a:t>Result: Slower but doable dis-integration (Magna Steyr)</a:t>
            </a:r>
          </a:p>
          <a:p>
            <a:pPr>
              <a:buFont typeface="Wingdings" pitchFamily="2" charset="2"/>
              <a:buNone/>
            </a:pPr>
            <a:r>
              <a:rPr lang="en-US" smtClean="0"/>
              <a:t>3. last services</a:t>
            </a:r>
          </a:p>
          <a:p>
            <a:pPr>
              <a:buFont typeface="Wingdings" pitchFamily="2" charset="2"/>
              <a:buNone/>
            </a:pPr>
            <a:endParaRPr lang="en-US" smtClean="0"/>
          </a:p>
          <a:p>
            <a:pPr>
              <a:buFont typeface="Wingdings" pitchFamily="2" charset="2"/>
              <a:buNone/>
            </a:pPr>
            <a:r>
              <a:rPr lang="en-US" smtClean="0"/>
              <a:t>Later:</a:t>
            </a:r>
          </a:p>
          <a:p>
            <a:pPr>
              <a:buFont typeface="Wingdings" pitchFamily="2" charset="2"/>
              <a:buChar char="Ø"/>
            </a:pPr>
            <a:r>
              <a:rPr lang="en-US" smtClean="0"/>
              <a:t>Location: offshore vs. onshore</a:t>
            </a:r>
          </a:p>
          <a:p>
            <a:pPr>
              <a:buFont typeface="Wingdings" pitchFamily="2" charset="2"/>
              <a:buChar char="Ø"/>
            </a:pPr>
            <a:r>
              <a:rPr lang="en-US" smtClean="0"/>
              <a:t>Type: building a portfolio of supply (both internally &amp; externally): tailored sourcing</a:t>
            </a:r>
          </a:p>
        </p:txBody>
      </p:sp>
      <p:graphicFrame>
        <p:nvGraphicFramePr>
          <p:cNvPr id="454726" name="Group 70"/>
          <p:cNvGraphicFramePr>
            <a:graphicFrameLocks noGrp="1"/>
          </p:cNvGraphicFramePr>
          <p:nvPr/>
        </p:nvGraphicFramePr>
        <p:xfrm>
          <a:off x="525464" y="6810375"/>
          <a:ext cx="6274905" cy="2616778"/>
        </p:xfrm>
        <a:graphic>
          <a:graphicData uri="http://schemas.openxmlformats.org/drawingml/2006/table">
            <a:tbl>
              <a:tblPr/>
              <a:tblGrid>
                <a:gridCol w="1253986"/>
                <a:gridCol w="1255644"/>
                <a:gridCol w="1255644"/>
                <a:gridCol w="1255644"/>
                <a:gridCol w="1253987"/>
              </a:tblGrid>
              <a:tr h="248420">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product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Process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Transportation</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IT</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404">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Electronics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easily defined interfaces</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Modularizable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Incentives to standardize b/c </a:t>
                      </a: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hi-tech, specialized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miniaturized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hence 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Cheap: high value/weight/volume factor</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 powerful &amp; cheaper chips allow better coordination &amp; outsourcing.</a:t>
                      </a:r>
                    </a:p>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sz="1000" b="1" i="0" u="none" strike="noStrike" cap="none" normalizeH="0" baseline="0" smtClean="0">
                          <a:ln>
                            <a:noFill/>
                          </a:ln>
                          <a:solidFill>
                            <a:srgbClr val="FF3300"/>
                          </a:solidFill>
                          <a:effectLst/>
                          <a:latin typeface="Times New Roman" pitchFamily="18" charset="0"/>
                        </a:rPr>
                        <a:t>Virtuous cycle</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140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Cars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integral design</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no incentive to standardize (engines)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 yet investment is sunk</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155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Services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are product &amp; process separable?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Is it digitizable?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86994"/>
            <a:fld id="{D83ADCC6-D090-4F96-85B3-92CF3EAA80A9}" type="datetime1">
              <a:rPr lang="en-US" smtClean="0"/>
              <a:pPr defTabSz="986994"/>
              <a:t>2/24/2012</a:t>
            </a:fld>
            <a:endParaRPr lang="en-US" dirty="0" smtClean="0"/>
          </a:p>
        </p:txBody>
      </p:sp>
      <p:sp>
        <p:nvSpPr>
          <p:cNvPr id="64516" name="Rectangle 6"/>
          <p:cNvSpPr>
            <a:spLocks noGrp="1" noChangeArrowheads="1"/>
          </p:cNvSpPr>
          <p:nvPr>
            <p:ph type="ftr" sz="quarter" idx="4"/>
          </p:nvPr>
        </p:nvSpPr>
        <p:spPr>
          <a:noFill/>
        </p:spPr>
        <p:txBody>
          <a:bodyPr/>
          <a:lstStyle/>
          <a:p>
            <a:pPr defTabSz="986994"/>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86994"/>
            <a:fld id="{7BA5F1BC-823C-416E-BBA0-1BBF320DA538}" type="slidenum">
              <a:rPr lang="en-US" smtClean="0"/>
              <a:pPr defTabSz="986994"/>
              <a:t>35</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86994"/>
            <a:fld id="{5883A571-F83B-4238-A56E-DE8389823FAA}" type="datetime1">
              <a:rPr lang="en-US" smtClean="0"/>
              <a:pPr defTabSz="986994"/>
              <a:t>2/24/2012</a:t>
            </a:fld>
            <a:endParaRPr lang="en-US" dirty="0" smtClean="0"/>
          </a:p>
        </p:txBody>
      </p:sp>
      <p:sp>
        <p:nvSpPr>
          <p:cNvPr id="65540" name="Rectangle 6"/>
          <p:cNvSpPr>
            <a:spLocks noGrp="1" noChangeArrowheads="1"/>
          </p:cNvSpPr>
          <p:nvPr>
            <p:ph type="ftr" sz="quarter" idx="4"/>
          </p:nvPr>
        </p:nvSpPr>
        <p:spPr>
          <a:noFill/>
        </p:spPr>
        <p:txBody>
          <a:bodyPr/>
          <a:lstStyle/>
          <a:p>
            <a:pPr defTabSz="986994"/>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86994"/>
            <a:fld id="{A24EDF14-2369-4D05-A788-4CE5447B04F3}" type="slidenum">
              <a:rPr lang="en-US" smtClean="0"/>
              <a:pPr defTabSz="986994"/>
              <a:t>36</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8681" indent="-198681"/>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98681" indent="-198681"/>
            <a:r>
              <a:rPr lang="en-US" dirty="0" smtClean="0"/>
              <a:t>The key issues are: </a:t>
            </a:r>
          </a:p>
          <a:p>
            <a:pPr marL="198681" indent="-198681">
              <a:buFontTx/>
              <a:buAutoNum type="arabicPeriod"/>
            </a:pPr>
            <a:r>
              <a:rPr lang="en-US" dirty="0" smtClean="0"/>
              <a:t>which party is better prepared to coordinate product development, </a:t>
            </a:r>
          </a:p>
          <a:p>
            <a:pPr marL="198681" indent="-198681">
              <a:buFontTx/>
              <a:buAutoNum type="arabicPeriod"/>
            </a:pPr>
            <a:r>
              <a:rPr lang="en-US" dirty="0" smtClean="0"/>
              <a:t>how do you write the contract, </a:t>
            </a:r>
          </a:p>
          <a:p>
            <a:pPr marL="198681" indent="-198681">
              <a:buFontTx/>
              <a:buAutoNum type="arabicPeriod"/>
            </a:pPr>
            <a:r>
              <a:rPr lang="en-US" dirty="0" smtClean="0"/>
              <a:t>should designs be changed to facilitate outsourcing? </a:t>
            </a:r>
          </a:p>
          <a:p>
            <a:pPr marL="198681" indent="-198681"/>
            <a:r>
              <a:rPr lang="en-US" dirty="0" smtClean="0"/>
              <a:t>I would let the students discuss the contracting and design issues here.</a:t>
            </a:r>
          </a:p>
          <a:p>
            <a:pPr marL="198681" indent="-19868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5779" name="Rectangle 3"/>
          <p:cNvSpPr>
            <a:spLocks noGrp="1" noChangeArrowheads="1"/>
          </p:cNvSpPr>
          <p:nvPr>
            <p:ph type="dt" sz="quarter" idx="1"/>
          </p:nvPr>
        </p:nvSpPr>
        <p:spPr>
          <a:noFill/>
        </p:spPr>
        <p:txBody>
          <a:bodyPr/>
          <a:lstStyle/>
          <a:p>
            <a:pPr defTabSz="986994"/>
            <a:fld id="{A4FA2EAA-BAE3-413C-88D9-062A2002517F}" type="datetime1">
              <a:rPr lang="en-US" smtClean="0"/>
              <a:pPr defTabSz="986994"/>
              <a:t>2/24/2012</a:t>
            </a:fld>
            <a:endParaRPr lang="en-US" dirty="0" smtClean="0"/>
          </a:p>
        </p:txBody>
      </p:sp>
      <p:sp>
        <p:nvSpPr>
          <p:cNvPr id="75780" name="Rectangle 6"/>
          <p:cNvSpPr>
            <a:spLocks noGrp="1" noChangeArrowheads="1"/>
          </p:cNvSpPr>
          <p:nvPr>
            <p:ph type="ftr" sz="quarter" idx="4"/>
          </p:nvPr>
        </p:nvSpPr>
        <p:spPr>
          <a:noFill/>
        </p:spPr>
        <p:txBody>
          <a:bodyPr/>
          <a:lstStyle/>
          <a:p>
            <a:pPr defTabSz="986994"/>
            <a:r>
              <a:rPr lang="en-US" dirty="0" smtClean="0"/>
              <a:t>© Van Mieghem</a:t>
            </a:r>
          </a:p>
        </p:txBody>
      </p:sp>
      <p:sp>
        <p:nvSpPr>
          <p:cNvPr id="75781" name="Rectangle 7"/>
          <p:cNvSpPr>
            <a:spLocks noGrp="1" noChangeArrowheads="1"/>
          </p:cNvSpPr>
          <p:nvPr>
            <p:ph type="sldNum" sz="quarter" idx="5"/>
          </p:nvPr>
        </p:nvSpPr>
        <p:spPr>
          <a:noFill/>
        </p:spPr>
        <p:txBody>
          <a:bodyPr/>
          <a:lstStyle/>
          <a:p>
            <a:pPr defTabSz="986994"/>
            <a:fld id="{56597DA2-D0C5-43B4-91E8-FE1D19D659EA}" type="slidenum">
              <a:rPr lang="en-US" smtClean="0"/>
              <a:pPr defTabSz="986994"/>
              <a:t>37</a:t>
            </a:fld>
            <a:endParaRPr lang="en-US" dirty="0" smtClean="0"/>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p:spPr>
        <p:txBody>
          <a:bodyPr/>
          <a:lstStyle/>
          <a:p>
            <a:pPr marL="238738" indent="-238738"/>
            <a:r>
              <a:rPr lang="en-US" dirty="0" smtClean="0"/>
              <a:t>This is pretty much like “a marriage of convenience” (Sun’s terminology) or LAT relationship (living apart but being together)…</a:t>
            </a:r>
          </a:p>
          <a:p>
            <a:pPr marL="238738" indent="-238738"/>
            <a:endParaRPr lang="en-US" dirty="0" smtClean="0"/>
          </a:p>
          <a:p>
            <a:pPr marL="238738" indent="-238738"/>
            <a:r>
              <a:rPr lang="en-US" dirty="0" smtClean="0"/>
              <a:t>The cost of partnerships is in “few” and “dedicated”:</a:t>
            </a:r>
          </a:p>
          <a:p>
            <a:pPr marL="238738" indent="-238738">
              <a:buFontTx/>
              <a:buAutoNum type="arabicPeriod"/>
            </a:pPr>
            <a:r>
              <a:rPr lang="en-US" dirty="0" smtClean="0"/>
              <a:t>Dependency: both supplier and buyer may become hostage to the other</a:t>
            </a:r>
          </a:p>
          <a:p>
            <a:pPr marL="717814" lvl="1" indent="-238738">
              <a:buFontTx/>
              <a:buChar char="-"/>
            </a:pPr>
            <a:r>
              <a:rPr lang="en-US" dirty="0" smtClean="0"/>
              <a:t>Because we become dependent and cannot easily switch</a:t>
            </a:r>
          </a:p>
          <a:p>
            <a:pPr marL="717814" lvl="1" indent="-238738">
              <a:buFontTx/>
              <a:buChar char="-"/>
            </a:pPr>
            <a:r>
              <a:rPr lang="en-US" dirty="0" smtClean="0"/>
              <a:t>Examples (BAH 2001):</a:t>
            </a:r>
          </a:p>
          <a:p>
            <a:pPr marL="1195289" lvl="2" indent="-238738">
              <a:buFontTx/>
              <a:buAutoNum type="arabicPeriod"/>
            </a:pPr>
            <a:r>
              <a:rPr lang="en-US" dirty="0" smtClean="0"/>
              <a:t> Sony </a:t>
            </a:r>
            <a:r>
              <a:rPr lang="en-US" dirty="0" err="1" smtClean="0"/>
              <a:t>Playstation</a:t>
            </a:r>
            <a:r>
              <a:rPr lang="en-US" dirty="0" smtClean="0"/>
              <a:t> was able to ship only half it wanted for US launch in Sep 2000 b/c shortage of graphics chips</a:t>
            </a:r>
          </a:p>
          <a:p>
            <a:pPr marL="1195289" lvl="2" indent="-238738">
              <a:buFontTx/>
              <a:buAutoNum type="arabicPeriod"/>
            </a:pPr>
            <a:r>
              <a:rPr lang="en-US" dirty="0" smtClean="0"/>
              <a:t>Palm estimates its revenues would have been 10-40% higher had it had access to all the liquid crystal displays (LCD) it needed </a:t>
            </a:r>
          </a:p>
          <a:p>
            <a:pPr marL="238738" indent="-238738">
              <a:buFontTx/>
              <a:buAutoNum type="arabicPeriod"/>
            </a:pPr>
            <a:r>
              <a:rPr lang="en-US" dirty="0" smtClean="0"/>
              <a:t>Loss of economies of scale by supplier (given asset specificity)</a:t>
            </a:r>
          </a:p>
          <a:p>
            <a:pPr marL="717814" lvl="1" indent="-238738">
              <a:buFontTx/>
              <a:buChar char="-"/>
            </a:pPr>
            <a:r>
              <a:rPr lang="en-US" dirty="0" smtClean="0"/>
              <a:t>Required specialization goes against supplier </a:t>
            </a:r>
            <a:r>
              <a:rPr lang="en-US" dirty="0" err="1" smtClean="0"/>
              <a:t>flexibilitiy</a:t>
            </a:r>
            <a:r>
              <a:rPr lang="en-US" dirty="0" smtClean="0"/>
              <a:t> and pooling efficiencies</a:t>
            </a:r>
          </a:p>
          <a:p>
            <a:pPr marL="717814" lvl="1" indent="-238738">
              <a:buFontTx/>
              <a:buChar char="-"/>
            </a:pPr>
            <a:r>
              <a:rPr lang="en-US" dirty="0" smtClean="0"/>
              <a:t>Example: difference between </a:t>
            </a:r>
            <a:r>
              <a:rPr lang="en-US" i="1" dirty="0" smtClean="0"/>
              <a:t>contract manufacturer </a:t>
            </a:r>
            <a:r>
              <a:rPr lang="en-US" dirty="0" smtClean="0"/>
              <a:t>Solectron and original design manufacturer (ODM) in pc chain</a:t>
            </a:r>
          </a:p>
          <a:p>
            <a:pPr marL="238738" indent="-238738">
              <a:buFontTx/>
              <a:buAutoNum type="arabicPeriod"/>
            </a:pPr>
            <a:r>
              <a:rPr lang="en-US" dirty="0" smtClean="0"/>
              <a:t>Sharing gains requires information transparency, which may lead to the buyer or supplier learning too much about the other (hollowing out)</a:t>
            </a:r>
          </a:p>
          <a:p>
            <a:pPr marL="717814" lvl="1" indent="-238738"/>
            <a:r>
              <a:rPr lang="en-US" dirty="0" smtClean="0"/>
              <a:t>- Need equal-powered partners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86994"/>
            <a:fld id="{8BB2BA7A-D0AE-4D9F-BE8C-6EE5765ECA7E}" type="datetime1">
              <a:rPr lang="en-US" smtClean="0"/>
              <a:pPr defTabSz="986994"/>
              <a:t>2/24/2012</a:t>
            </a:fld>
            <a:endParaRPr lang="en-US" dirty="0" smtClean="0"/>
          </a:p>
        </p:txBody>
      </p:sp>
      <p:sp>
        <p:nvSpPr>
          <p:cNvPr id="56324" name="Rectangle 6"/>
          <p:cNvSpPr>
            <a:spLocks noGrp="1" noChangeArrowheads="1"/>
          </p:cNvSpPr>
          <p:nvPr>
            <p:ph type="ftr" sz="quarter" idx="4"/>
          </p:nvPr>
        </p:nvSpPr>
        <p:spPr>
          <a:noFill/>
        </p:spPr>
        <p:txBody>
          <a:bodyPr/>
          <a:lstStyle/>
          <a:p>
            <a:pPr defTabSz="986994"/>
            <a:r>
              <a:rPr lang="en-US" dirty="0" smtClean="0"/>
              <a:t>© Van Mieghem</a:t>
            </a:r>
          </a:p>
        </p:txBody>
      </p:sp>
      <p:sp>
        <p:nvSpPr>
          <p:cNvPr id="56325" name="Rectangle 7"/>
          <p:cNvSpPr>
            <a:spLocks noGrp="1" noChangeArrowheads="1"/>
          </p:cNvSpPr>
          <p:nvPr>
            <p:ph type="sldNum" sz="quarter" idx="5"/>
          </p:nvPr>
        </p:nvSpPr>
        <p:spPr>
          <a:noFill/>
        </p:spPr>
        <p:txBody>
          <a:bodyPr/>
          <a:lstStyle/>
          <a:p>
            <a:pPr defTabSz="986994"/>
            <a:fld id="{957E3673-8FED-4F34-B42E-28CEBDA0BD92}" type="slidenum">
              <a:rPr lang="en-US" smtClean="0"/>
              <a:pPr defTabSz="986994"/>
              <a:t>38</a:t>
            </a:fld>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8681" indent="-198681"/>
            <a:r>
              <a:rPr lang="en-US" dirty="0" smtClean="0"/>
              <a:t>Examples:</a:t>
            </a:r>
          </a:p>
          <a:p>
            <a:pPr marL="198681" indent="-198681">
              <a:buFontTx/>
              <a:buAutoNum type="arabicPeriod"/>
            </a:pPr>
            <a:r>
              <a:rPr lang="en-US" dirty="0" smtClean="0"/>
              <a:t>unleveraged purchasing: buying office supplies</a:t>
            </a:r>
          </a:p>
          <a:p>
            <a:pPr marL="198681" indent="-198681">
              <a:buFontTx/>
              <a:buAutoNum type="arabicPeriod"/>
            </a:pPr>
            <a:r>
              <a:rPr lang="en-US" dirty="0" smtClean="0"/>
              <a:t>Darwinian rivalry: Lopez at GM</a:t>
            </a:r>
          </a:p>
          <a:p>
            <a:pPr marL="198681" indent="-198681">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98681" indent="-198681">
              <a:buFontTx/>
              <a:buAutoNum type="arabicPeriod"/>
            </a:pPr>
            <a:r>
              <a:rPr lang="en-US" dirty="0" smtClean="0"/>
              <a:t>balanced sourcing: Sun</a:t>
            </a:r>
          </a:p>
          <a:p>
            <a:pPr marL="198681" indent="-198681">
              <a:buFontTx/>
              <a:buAutoNum type="arabicPeriod"/>
            </a:pPr>
            <a:endParaRPr lang="en-US" dirty="0" smtClean="0"/>
          </a:p>
          <a:p>
            <a:pPr marL="198681" indent="-198681"/>
            <a:r>
              <a:rPr lang="en-US" dirty="0" smtClean="0"/>
              <a:t>How do we get to balanced sourcing?  </a:t>
            </a:r>
          </a:p>
          <a:p>
            <a:pPr marL="198681" indent="-198681">
              <a:buFontTx/>
              <a:buChar char="•"/>
            </a:pPr>
            <a:r>
              <a:rPr lang="en-US" dirty="0" smtClean="0"/>
              <a:t>This clearly presumes good make/buy decision analysis (framework), but then predominantly is about good SRM, a relatively new term.</a:t>
            </a:r>
          </a:p>
          <a:p>
            <a:pPr marL="198681" indent="-198681">
              <a:buFontTx/>
              <a:buChar char="•"/>
            </a:pPr>
            <a:r>
              <a:rPr lang="en-US" dirty="0" smtClean="0"/>
              <a:t>Some actions are summarized on my old “relationship” slide: Supply partnerships require</a:t>
            </a:r>
          </a:p>
          <a:p>
            <a:pPr marL="677757" lvl="1" indent="-198681">
              <a:buFontTx/>
              <a:buChar char="•"/>
            </a:pPr>
            <a:r>
              <a:rPr lang="en-US" dirty="0" smtClean="0"/>
              <a:t>Closeness (intimacy) &amp; trust</a:t>
            </a:r>
          </a:p>
          <a:p>
            <a:pPr marL="677757" lvl="1" indent="-198681">
              <a:buFontTx/>
              <a:buChar char="•"/>
            </a:pPr>
            <a:r>
              <a:rPr lang="en-US" dirty="0" smtClean="0"/>
              <a:t>Long term expectations (but not necessarily permanent)</a:t>
            </a:r>
          </a:p>
          <a:p>
            <a:pPr marL="677757" lvl="1" indent="-198681">
              <a:buFontTx/>
              <a:buChar char="•"/>
            </a:pPr>
            <a:r>
              <a:rPr lang="en-US" dirty="0" smtClean="0"/>
              <a:t>Joint learning, problem solving, and coordination of activities (Need information transparency)</a:t>
            </a:r>
          </a:p>
          <a:p>
            <a:pPr marL="677757" lvl="1" indent="-198681">
              <a:buFontTx/>
              <a:buChar char="•"/>
            </a:pPr>
            <a:r>
              <a:rPr lang="en-US" dirty="0" smtClean="0"/>
              <a:t>Share gains</a:t>
            </a:r>
          </a:p>
          <a:p>
            <a:pPr marL="677757" lvl="1" indent="-198681">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77757" lvl="1" indent="-198681">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9635" name="Rectangle 3"/>
          <p:cNvSpPr>
            <a:spLocks noGrp="1" noChangeArrowheads="1"/>
          </p:cNvSpPr>
          <p:nvPr>
            <p:ph type="dt" sz="quarter" idx="1"/>
          </p:nvPr>
        </p:nvSpPr>
        <p:spPr>
          <a:noFill/>
        </p:spPr>
        <p:txBody>
          <a:bodyPr/>
          <a:lstStyle/>
          <a:p>
            <a:pPr defTabSz="986994"/>
            <a:fld id="{CA2E482E-F7FB-4194-B133-3FD3288CF666}" type="datetime1">
              <a:rPr lang="en-US" smtClean="0"/>
              <a:pPr defTabSz="986994"/>
              <a:t>2/24/2012</a:t>
            </a:fld>
            <a:endParaRPr lang="en-US" dirty="0" smtClean="0"/>
          </a:p>
        </p:txBody>
      </p:sp>
      <p:sp>
        <p:nvSpPr>
          <p:cNvPr id="69636" name="Rectangle 6"/>
          <p:cNvSpPr>
            <a:spLocks noGrp="1" noChangeArrowheads="1"/>
          </p:cNvSpPr>
          <p:nvPr>
            <p:ph type="ftr" sz="quarter" idx="4"/>
          </p:nvPr>
        </p:nvSpPr>
        <p:spPr>
          <a:noFill/>
        </p:spPr>
        <p:txBody>
          <a:bodyPr/>
          <a:lstStyle/>
          <a:p>
            <a:pPr defTabSz="986994"/>
            <a:r>
              <a:rPr lang="en-US" dirty="0" smtClean="0"/>
              <a:t>© Van Mieghem</a:t>
            </a:r>
          </a:p>
        </p:txBody>
      </p:sp>
      <p:sp>
        <p:nvSpPr>
          <p:cNvPr id="69637" name="Rectangle 7"/>
          <p:cNvSpPr>
            <a:spLocks noGrp="1" noChangeArrowheads="1"/>
          </p:cNvSpPr>
          <p:nvPr>
            <p:ph type="sldNum" sz="quarter" idx="5"/>
          </p:nvPr>
        </p:nvSpPr>
        <p:spPr>
          <a:noFill/>
        </p:spPr>
        <p:txBody>
          <a:bodyPr/>
          <a:lstStyle/>
          <a:p>
            <a:pPr defTabSz="986994"/>
            <a:fld id="{DEA30907-B873-4B3F-925C-6249241214F1}" type="slidenum">
              <a:rPr lang="en-US" smtClean="0"/>
              <a:pPr defTabSz="986994"/>
              <a:t>40</a:t>
            </a:fld>
            <a:endParaRPr lang="en-US" dirty="0" smtClean="0"/>
          </a:p>
        </p:txBody>
      </p:sp>
      <p:sp>
        <p:nvSpPr>
          <p:cNvPr id="69638" name="Rectangle 2"/>
          <p:cNvSpPr>
            <a:spLocks noGrp="1" noRot="1" noChangeAspect="1" noChangeArrowheads="1" noTextEdit="1"/>
          </p:cNvSpPr>
          <p:nvPr>
            <p:ph type="sldImg"/>
          </p:nvPr>
        </p:nvSpPr>
        <p:spPr>
          <a:xfrm>
            <a:off x="1257300" y="719138"/>
            <a:ext cx="4800600" cy="3600450"/>
          </a:xfrm>
          <a:ln/>
        </p:spPr>
      </p:sp>
      <p:sp>
        <p:nvSpPr>
          <p:cNvPr id="69639" name="Rectangle 3"/>
          <p:cNvSpPr>
            <a:spLocks noGrp="1" noChangeArrowheads="1"/>
          </p:cNvSpPr>
          <p:nvPr>
            <p:ph type="body" idx="1"/>
          </p:nvPr>
        </p:nvSpPr>
        <p:spPr>
          <a:xfrm>
            <a:off x="731839" y="4486275"/>
            <a:ext cx="5851524" cy="449738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0659" name="Rectangle 3"/>
          <p:cNvSpPr>
            <a:spLocks noGrp="1" noChangeArrowheads="1"/>
          </p:cNvSpPr>
          <p:nvPr>
            <p:ph type="dt" sz="quarter" idx="1"/>
          </p:nvPr>
        </p:nvSpPr>
        <p:spPr>
          <a:noFill/>
        </p:spPr>
        <p:txBody>
          <a:bodyPr/>
          <a:lstStyle/>
          <a:p>
            <a:pPr defTabSz="986994"/>
            <a:fld id="{0E5E85AE-ADE3-48DE-A129-E5348044F824}" type="datetime1">
              <a:rPr lang="en-US" smtClean="0"/>
              <a:pPr defTabSz="986994"/>
              <a:t>2/24/2012</a:t>
            </a:fld>
            <a:endParaRPr lang="en-US" dirty="0" smtClean="0"/>
          </a:p>
        </p:txBody>
      </p:sp>
      <p:sp>
        <p:nvSpPr>
          <p:cNvPr id="70660" name="Rectangle 6"/>
          <p:cNvSpPr>
            <a:spLocks noGrp="1" noChangeArrowheads="1"/>
          </p:cNvSpPr>
          <p:nvPr>
            <p:ph type="ftr" sz="quarter" idx="4"/>
          </p:nvPr>
        </p:nvSpPr>
        <p:spPr>
          <a:noFill/>
        </p:spPr>
        <p:txBody>
          <a:bodyPr/>
          <a:lstStyle/>
          <a:p>
            <a:pPr defTabSz="986994"/>
            <a:r>
              <a:rPr lang="en-US" dirty="0" smtClean="0"/>
              <a:t>© Van Mieghem</a:t>
            </a:r>
          </a:p>
        </p:txBody>
      </p:sp>
      <p:sp>
        <p:nvSpPr>
          <p:cNvPr id="70661" name="Rectangle 7"/>
          <p:cNvSpPr>
            <a:spLocks noGrp="1" noChangeArrowheads="1"/>
          </p:cNvSpPr>
          <p:nvPr>
            <p:ph type="sldNum" sz="quarter" idx="5"/>
          </p:nvPr>
        </p:nvSpPr>
        <p:spPr>
          <a:noFill/>
        </p:spPr>
        <p:txBody>
          <a:bodyPr/>
          <a:lstStyle/>
          <a:p>
            <a:pPr defTabSz="986994"/>
            <a:fld id="{9416AF18-CD95-4422-8F65-A3E9A01DB640}" type="slidenum">
              <a:rPr lang="en-US" smtClean="0"/>
              <a:pPr defTabSz="986994"/>
              <a:t>41</a:t>
            </a:fld>
            <a:endParaRPr lang="en-US" dirty="0" smtClean="0"/>
          </a:p>
        </p:txBody>
      </p:sp>
      <p:sp>
        <p:nvSpPr>
          <p:cNvPr id="70662" name="Rectangle 2"/>
          <p:cNvSpPr>
            <a:spLocks noGrp="1" noRot="1" noChangeAspect="1" noChangeArrowheads="1" noTextEdit="1"/>
          </p:cNvSpPr>
          <p:nvPr>
            <p:ph type="sldImg"/>
          </p:nvPr>
        </p:nvSpPr>
        <p:spPr>
          <a:ln/>
        </p:spPr>
      </p:sp>
      <p:sp>
        <p:nvSpPr>
          <p:cNvPr id="70663" name="Rectangle 3"/>
          <p:cNvSpPr>
            <a:spLocks noGrp="1" noChangeArrowheads="1"/>
          </p:cNvSpPr>
          <p:nvPr>
            <p:ph type="body" idx="1"/>
          </p:nvPr>
        </p:nvSpPr>
        <p:spPr>
          <a:noFill/>
          <a:ln/>
        </p:spPr>
        <p:txBody>
          <a:bodyPr/>
          <a:lstStyle/>
          <a:p>
            <a:pPr marL="198681" indent="-198681">
              <a:lnSpc>
                <a:spcPct val="90000"/>
              </a:lnSpc>
              <a:buFontTx/>
              <a:buChar char="•"/>
            </a:pPr>
            <a:r>
              <a:rPr lang="en-US" dirty="0" smtClean="0"/>
              <a:t> Leveraged mfg </a:t>
            </a:r>
            <a:r>
              <a:rPr lang="en-US" dirty="0" err="1" smtClean="0"/>
              <a:t>strat</a:t>
            </a:r>
            <a:r>
              <a:rPr lang="en-US" dirty="0" smtClean="0"/>
              <a:t> = outsource bulk of mfg = leverage supply base.</a:t>
            </a:r>
          </a:p>
          <a:p>
            <a:pPr marL="198681" indent="-198681">
              <a:lnSpc>
                <a:spcPct val="90000"/>
              </a:lnSpc>
              <a:buFontTx/>
              <a:buChar char="•"/>
            </a:pPr>
            <a:endParaRPr lang="en-US" dirty="0" smtClean="0"/>
          </a:p>
          <a:p>
            <a:pPr marL="198681" indent="-198681">
              <a:lnSpc>
                <a:spcPct val="90000"/>
              </a:lnSpc>
              <a:buFontTx/>
              <a:buChar char="•"/>
            </a:pPr>
            <a:r>
              <a:rPr lang="en-US" dirty="0" smtClean="0"/>
              <a:t> Three levels:</a:t>
            </a:r>
          </a:p>
          <a:p>
            <a:pPr marL="677757" lvl="1" indent="-198681">
              <a:lnSpc>
                <a:spcPct val="90000"/>
              </a:lnSpc>
              <a:buFontTx/>
              <a:buAutoNum type="arabicPeriod"/>
            </a:pPr>
            <a:r>
              <a:rPr lang="en-US" dirty="0" smtClean="0"/>
              <a:t>Complete outsourcing</a:t>
            </a:r>
          </a:p>
          <a:p>
            <a:pPr marL="677757" lvl="1" indent="-198681">
              <a:lnSpc>
                <a:spcPct val="90000"/>
              </a:lnSpc>
              <a:buFontTx/>
              <a:buAutoNum type="arabicPeriod"/>
            </a:pPr>
            <a:r>
              <a:rPr lang="en-US" dirty="0" smtClean="0"/>
              <a:t>Buy components, do assembly</a:t>
            </a:r>
          </a:p>
          <a:p>
            <a:pPr marL="677757" lvl="1" indent="-198681">
              <a:lnSpc>
                <a:spcPct val="90000"/>
              </a:lnSpc>
              <a:buFontTx/>
              <a:buAutoNum type="arabicPeriod"/>
            </a:pPr>
            <a:r>
              <a:rPr lang="en-US" dirty="0" smtClean="0"/>
              <a:t>B&amp;M components, do assembly</a:t>
            </a:r>
          </a:p>
          <a:p>
            <a:pPr marL="198681" indent="-198681">
              <a:lnSpc>
                <a:spcPct val="90000"/>
              </a:lnSpc>
            </a:pPr>
            <a:endParaRPr lang="en-US" dirty="0" smtClean="0"/>
          </a:p>
          <a:p>
            <a:pPr marL="198681" indent="-198681">
              <a:lnSpc>
                <a:spcPct val="90000"/>
              </a:lnSpc>
              <a:buFontTx/>
              <a:buChar char="•"/>
            </a:pPr>
            <a:r>
              <a:rPr lang="en-US" dirty="0" smtClean="0"/>
              <a:t>Advantage of strategic outsourcing main benefit: “liberates the balance sheet”.</a:t>
            </a:r>
          </a:p>
          <a:p>
            <a:pPr marL="677757" lvl="1" indent="-198681">
              <a:lnSpc>
                <a:spcPct val="90000"/>
              </a:lnSpc>
              <a:buFontTx/>
              <a:buChar char="•"/>
            </a:pPr>
            <a:r>
              <a:rPr lang="en-US" dirty="0" smtClean="0"/>
              <a:t>In which industries is the move to strategic outsourcing most prevalent?</a:t>
            </a:r>
          </a:p>
          <a:p>
            <a:pPr marL="677757" lvl="1" indent="-198681">
              <a:lnSpc>
                <a:spcPct val="90000"/>
              </a:lnSpc>
              <a:buFontTx/>
              <a:buChar char="-"/>
            </a:pPr>
            <a:r>
              <a:rPr lang="en-US" dirty="0" smtClean="0"/>
              <a:t>Risky, fast-moving industries.  Prime examples: Nokia, Apple and Cisco, Sun. Their focus is on design, distribution, and understanding customer needs. Technology obsolesces overnight. </a:t>
            </a:r>
            <a:r>
              <a:rPr lang="en-US" b="1" dirty="0" smtClean="0"/>
              <a:t>If structured correctly</a:t>
            </a:r>
            <a:r>
              <a:rPr lang="en-US" dirty="0" smtClean="0"/>
              <a:t>, outsourcing allows them to scale up and down quickly and flexibly, thus mitigating these business risks.</a:t>
            </a:r>
          </a:p>
          <a:p>
            <a:pPr marL="198681" indent="-198681">
              <a:lnSpc>
                <a:spcPct val="90000"/>
              </a:lnSpc>
            </a:pPr>
            <a:endParaRPr lang="en-US" dirty="0" smtClean="0"/>
          </a:p>
          <a:p>
            <a:pPr marL="198681" indent="-198681">
              <a:lnSpc>
                <a:spcPct val="90000"/>
              </a:lnSpc>
              <a:buFontTx/>
              <a:buChar char="-"/>
            </a:pPr>
            <a:r>
              <a:rPr lang="en-US" b="1" dirty="0" smtClean="0"/>
              <a:t>Drawbacks: good to bring out:</a:t>
            </a:r>
          </a:p>
          <a:p>
            <a:pPr marL="677757" lvl="1" indent="-198681">
              <a:lnSpc>
                <a:spcPct val="90000"/>
              </a:lnSpc>
              <a:buFontTx/>
              <a:buAutoNum type="arabicPeriod"/>
            </a:pPr>
            <a:r>
              <a:rPr lang="en-US" b="1" dirty="0" smtClean="0"/>
              <a:t>Hold-up problem</a:t>
            </a:r>
            <a:r>
              <a:rPr lang="en-US" dirty="0" smtClean="0"/>
              <a:t> (explain)</a:t>
            </a:r>
          </a:p>
          <a:p>
            <a:pPr marL="677757" lvl="1" indent="-198681">
              <a:lnSpc>
                <a:spcPct val="90000"/>
              </a:lnSpc>
              <a:buFontTx/>
              <a:buAutoNum type="arabicPeriod"/>
            </a:pPr>
            <a:r>
              <a:rPr lang="en-US" b="1" dirty="0" smtClean="0"/>
              <a:t>Double marginalization</a:t>
            </a:r>
          </a:p>
          <a:p>
            <a:pPr marL="677757" lvl="1" indent="-198681">
              <a:lnSpc>
                <a:spcPct val="90000"/>
              </a:lnSpc>
              <a:buFontTx/>
              <a:buAutoNum type="arabicPeriod"/>
            </a:pPr>
            <a:r>
              <a:rPr lang="en-US" b="1" dirty="0" smtClean="0"/>
              <a:t>Transaction/interaction/complexity costs</a:t>
            </a:r>
          </a:p>
          <a:p>
            <a:pPr marL="677757" lvl="1" indent="-198681">
              <a:lnSpc>
                <a:spcPct val="90000"/>
              </a:lnSpc>
              <a:buFontTx/>
              <a:buAutoNum type="arabicPeriod"/>
            </a:pPr>
            <a:r>
              <a:rPr lang="en-US" b="1" dirty="0" smtClean="0"/>
              <a:t>Information asymmetries</a:t>
            </a:r>
          </a:p>
          <a:p>
            <a:pPr marL="677757" lvl="1" indent="-198681">
              <a:lnSpc>
                <a:spcPct val="90000"/>
              </a:lnSpc>
            </a:pPr>
            <a:r>
              <a:rPr lang="en-US" dirty="0" smtClean="0"/>
              <a:t>(Recall that contracts aimed to “internalize externalities and homogenize asymmetries”)</a:t>
            </a:r>
          </a:p>
          <a:p>
            <a:pPr marL="198681" indent="-198681">
              <a:lnSpc>
                <a:spcPct val="90000"/>
              </a:lnSpc>
            </a:pPr>
            <a:endParaRPr lang="en-US" dirty="0" smtClean="0"/>
          </a:p>
          <a:p>
            <a:pPr marL="198681" indent="-198681">
              <a:lnSpc>
                <a:spcPct val="90000"/>
              </a:lnSpc>
            </a:pPr>
            <a:r>
              <a:rPr lang="en-US" dirty="0" smtClean="0"/>
              <a:t>To do it well, companies need to upgrade:</a:t>
            </a:r>
          </a:p>
          <a:p>
            <a:pPr marL="198681" indent="-198681">
              <a:lnSpc>
                <a:spcPct val="90000"/>
              </a:lnSpc>
              <a:buFontTx/>
              <a:buChar char="-"/>
            </a:pPr>
            <a:r>
              <a:rPr lang="en-US" dirty="0" smtClean="0"/>
              <a:t>Procurement and project mgt skills</a:t>
            </a:r>
          </a:p>
          <a:p>
            <a:pPr marL="198681" indent="-198681">
              <a:lnSpc>
                <a:spcPct val="90000"/>
              </a:lnSpc>
              <a:buFontTx/>
              <a:buChar char="-"/>
            </a:pPr>
            <a:r>
              <a:rPr lang="en-US" dirty="0" smtClean="0"/>
              <a:t>Risk management capabilities.</a:t>
            </a:r>
          </a:p>
          <a:p>
            <a:pPr marL="198681" indent="-198681">
              <a:lnSpc>
                <a:spcPct val="90000"/>
              </a:lnSpc>
              <a:buFontTx/>
              <a:buChar char="-"/>
            </a:pPr>
            <a:endParaRPr lang="en-US" dirty="0" smtClean="0"/>
          </a:p>
          <a:p>
            <a:pPr marL="198681" indent="-198681">
              <a:lnSpc>
                <a:spcPct val="90000"/>
              </a:lnSpc>
              <a:buFontTx/>
              <a:buChar char="•"/>
            </a:pPr>
            <a:r>
              <a:rPr lang="en-US" dirty="0" smtClean="0"/>
              <a:t> What actions did Sun take:</a:t>
            </a:r>
          </a:p>
          <a:p>
            <a:pPr marL="677757" lvl="1" indent="-198681">
              <a:lnSpc>
                <a:spcPct val="90000"/>
              </a:lnSpc>
              <a:buFontTx/>
              <a:buAutoNum type="arabicPeriod"/>
            </a:pPr>
            <a:r>
              <a:rPr lang="en-US" dirty="0" smtClean="0"/>
              <a:t>Build up SRM capabilities and systems:</a:t>
            </a:r>
          </a:p>
          <a:p>
            <a:pPr marL="1155232" lvl="2" indent="-198681">
              <a:lnSpc>
                <a:spcPct val="90000"/>
              </a:lnSpc>
              <a:buFontTx/>
              <a:buAutoNum type="arabicPeriod"/>
            </a:pPr>
            <a:r>
              <a:rPr lang="en-US" dirty="0" smtClean="0"/>
              <a:t>LT relationships</a:t>
            </a:r>
          </a:p>
          <a:p>
            <a:pPr marL="1155232" lvl="2" indent="-198681">
              <a:lnSpc>
                <a:spcPct val="90000"/>
              </a:lnSpc>
              <a:buFontTx/>
              <a:buAutoNum type="arabicPeriod"/>
            </a:pPr>
            <a:r>
              <a:rPr lang="en-US" dirty="0" smtClean="0"/>
              <a:t>Actively engage suppliers</a:t>
            </a:r>
          </a:p>
          <a:p>
            <a:pPr marL="1155232" lvl="2" indent="-198681">
              <a:lnSpc>
                <a:spcPct val="90000"/>
              </a:lnSpc>
              <a:buFontTx/>
              <a:buAutoNum type="arabicPeriod"/>
            </a:pPr>
            <a:r>
              <a:rPr lang="en-US" dirty="0" smtClean="0"/>
              <a:t>Incentivize suppliers w/ scorecard</a:t>
            </a:r>
          </a:p>
          <a:p>
            <a:pPr marL="1155232" lvl="2" indent="-198681">
              <a:lnSpc>
                <a:spcPct val="90000"/>
              </a:lnSpc>
              <a:buFontTx/>
              <a:buAutoNum type="arabicPeriod"/>
            </a:pPr>
            <a:r>
              <a:rPr lang="en-US" dirty="0" smtClean="0"/>
              <a:t>Develop good internal SRM mgt capabilities + formal positions: GCM: </a:t>
            </a:r>
            <a:r>
              <a:rPr lang="en-US" i="1" dirty="0" smtClean="0"/>
              <a:t>whose heard of this position? (Cisco also has it + these guys don’t do actual tactical purchasing, but strategic RM.)</a:t>
            </a:r>
            <a:endParaRPr lang="en-US" dirty="0" smtClean="0"/>
          </a:p>
          <a:p>
            <a:pPr marL="677757" lvl="1" indent="-198681">
              <a:lnSpc>
                <a:spcPct val="90000"/>
              </a:lnSpc>
              <a:buFontTx/>
              <a:buAutoNum type="arabicPeriod"/>
            </a:pPr>
            <a:r>
              <a:rPr lang="en-US" dirty="0" smtClean="0"/>
              <a:t>Dual source (B&amp;M)</a:t>
            </a:r>
          </a:p>
          <a:p>
            <a:pPr marL="198681" indent="-198681">
              <a:lnSpc>
                <a:spcPct val="90000"/>
              </a:lnSpc>
              <a:buFontTx/>
              <a:buChar char="-"/>
            </a:pP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2707" name="Rectangle 3"/>
          <p:cNvSpPr>
            <a:spLocks noGrp="1" noChangeArrowheads="1"/>
          </p:cNvSpPr>
          <p:nvPr>
            <p:ph type="dt" sz="quarter" idx="1"/>
          </p:nvPr>
        </p:nvSpPr>
        <p:spPr>
          <a:noFill/>
        </p:spPr>
        <p:txBody>
          <a:bodyPr/>
          <a:lstStyle/>
          <a:p>
            <a:pPr defTabSz="986994"/>
            <a:fld id="{CC3EF8E0-645A-409B-B40F-1ED8189172E6}" type="datetime1">
              <a:rPr lang="en-US" smtClean="0"/>
              <a:pPr defTabSz="986994"/>
              <a:t>2/24/2012</a:t>
            </a:fld>
            <a:endParaRPr lang="en-US" dirty="0" smtClean="0"/>
          </a:p>
        </p:txBody>
      </p:sp>
      <p:sp>
        <p:nvSpPr>
          <p:cNvPr id="72708" name="Rectangle 6"/>
          <p:cNvSpPr>
            <a:spLocks noGrp="1" noChangeArrowheads="1"/>
          </p:cNvSpPr>
          <p:nvPr>
            <p:ph type="ftr" sz="quarter" idx="4"/>
          </p:nvPr>
        </p:nvSpPr>
        <p:spPr>
          <a:noFill/>
        </p:spPr>
        <p:txBody>
          <a:bodyPr/>
          <a:lstStyle/>
          <a:p>
            <a:pPr defTabSz="986994"/>
            <a:r>
              <a:rPr lang="en-US" dirty="0" smtClean="0"/>
              <a:t>© 2004 by Van Mieghem</a:t>
            </a:r>
          </a:p>
        </p:txBody>
      </p:sp>
      <p:sp>
        <p:nvSpPr>
          <p:cNvPr id="72709" name="Rectangle 7"/>
          <p:cNvSpPr>
            <a:spLocks noGrp="1" noChangeArrowheads="1"/>
          </p:cNvSpPr>
          <p:nvPr>
            <p:ph type="sldNum" sz="quarter" idx="5"/>
          </p:nvPr>
        </p:nvSpPr>
        <p:spPr>
          <a:noFill/>
        </p:spPr>
        <p:txBody>
          <a:bodyPr/>
          <a:lstStyle/>
          <a:p>
            <a:pPr defTabSz="986994"/>
            <a:fld id="{F0854AB0-3D5A-4BBF-B6D0-BCBF34DE4682}" type="slidenum">
              <a:rPr lang="en-US" smtClean="0"/>
              <a:pPr defTabSz="986994"/>
              <a:t>42</a:t>
            </a:fld>
            <a:endParaRPr lang="en-US" dirty="0" smtClean="0"/>
          </a:p>
        </p:txBody>
      </p:sp>
      <p:sp>
        <p:nvSpPr>
          <p:cNvPr id="72710" name="Rectangle 2"/>
          <p:cNvSpPr>
            <a:spLocks noGrp="1" noRot="1" noChangeAspect="1" noChangeArrowheads="1" noTextEdit="1"/>
          </p:cNvSpPr>
          <p:nvPr>
            <p:ph type="sldImg"/>
          </p:nvPr>
        </p:nvSpPr>
        <p:spPr>
          <a:xfrm>
            <a:off x="1039813" y="355600"/>
            <a:ext cx="4979987" cy="3735388"/>
          </a:xfrm>
          <a:ln/>
        </p:spPr>
      </p:sp>
      <p:sp>
        <p:nvSpPr>
          <p:cNvPr id="72711" name="Rectangle 3"/>
          <p:cNvSpPr>
            <a:spLocks noGrp="1" noChangeArrowheads="1"/>
          </p:cNvSpPr>
          <p:nvPr>
            <p:ph type="body" idx="1"/>
          </p:nvPr>
        </p:nvSpPr>
        <p:spPr>
          <a:noFill/>
          <a:ln/>
        </p:spPr>
        <p:txBody>
          <a:bodyPr/>
          <a:lstStyle/>
          <a:p>
            <a:r>
              <a:rPr lang="en-US" smtClean="0"/>
              <a:t>Vetting = to examine carefully</a:t>
            </a:r>
          </a:p>
          <a:p>
            <a:r>
              <a:rPr lang="en-US" smtClean="0"/>
              <a:t>Non-cash = opportunity costs = items that would free up capacity or other resources in the organization</a:t>
            </a:r>
          </a:p>
          <a:p>
            <a:endParaRPr lang="en-US" smtClean="0"/>
          </a:p>
          <a:p>
            <a:r>
              <a:rPr lang="en-US" smtClean="0"/>
              <a:t>Talk through major box for each step in value chain process of purchasing.</a:t>
            </a:r>
          </a:p>
          <a:p>
            <a:r>
              <a:rPr lang="en-US" smtClean="0"/>
              <a:t>Note: Sun estimates the supplier level acquisition (identification) costs to be about $500,000.</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8131" name="Rectangle 3"/>
          <p:cNvSpPr>
            <a:spLocks noGrp="1" noChangeArrowheads="1"/>
          </p:cNvSpPr>
          <p:nvPr>
            <p:ph type="dt" sz="quarter" idx="1"/>
          </p:nvPr>
        </p:nvSpPr>
        <p:spPr>
          <a:noFill/>
        </p:spPr>
        <p:txBody>
          <a:bodyPr/>
          <a:lstStyle/>
          <a:p>
            <a:pPr defTabSz="986994"/>
            <a:fld id="{99C10426-0091-4593-8EC1-D8B18ABAD48B}" type="datetime1">
              <a:rPr lang="en-US" smtClean="0"/>
              <a:pPr defTabSz="986994"/>
              <a:t>2/24/2012</a:t>
            </a:fld>
            <a:endParaRPr lang="en-US" dirty="0" smtClean="0"/>
          </a:p>
        </p:txBody>
      </p:sp>
      <p:sp>
        <p:nvSpPr>
          <p:cNvPr id="48132" name="Rectangle 6"/>
          <p:cNvSpPr>
            <a:spLocks noGrp="1" noChangeArrowheads="1"/>
          </p:cNvSpPr>
          <p:nvPr>
            <p:ph type="ftr" sz="quarter" idx="4"/>
          </p:nvPr>
        </p:nvSpPr>
        <p:spPr>
          <a:noFill/>
        </p:spPr>
        <p:txBody>
          <a:bodyPr/>
          <a:lstStyle/>
          <a:p>
            <a:pPr defTabSz="986994"/>
            <a:r>
              <a:rPr lang="en-US" dirty="0" smtClean="0"/>
              <a:t>© Van Mieghem</a:t>
            </a:r>
          </a:p>
        </p:txBody>
      </p:sp>
      <p:sp>
        <p:nvSpPr>
          <p:cNvPr id="48133" name="Rectangle 7"/>
          <p:cNvSpPr>
            <a:spLocks noGrp="1" noChangeArrowheads="1"/>
          </p:cNvSpPr>
          <p:nvPr>
            <p:ph type="sldNum" sz="quarter" idx="5"/>
          </p:nvPr>
        </p:nvSpPr>
        <p:spPr>
          <a:noFill/>
        </p:spPr>
        <p:txBody>
          <a:bodyPr/>
          <a:lstStyle/>
          <a:p>
            <a:pPr defTabSz="986994"/>
            <a:fld id="{516FD394-EEFB-412E-B584-12D77686E25C}" type="slidenum">
              <a:rPr lang="en-US" smtClean="0"/>
              <a:pPr defTabSz="986994"/>
              <a:t>4</a:t>
            </a:fld>
            <a:endParaRPr lang="en-US" dirty="0" smtClean="0"/>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0419" name="Rectangle 3"/>
          <p:cNvSpPr>
            <a:spLocks noGrp="1" noChangeArrowheads="1"/>
          </p:cNvSpPr>
          <p:nvPr>
            <p:ph type="dt" sz="quarter" idx="1"/>
          </p:nvPr>
        </p:nvSpPr>
        <p:spPr>
          <a:noFill/>
        </p:spPr>
        <p:txBody>
          <a:bodyPr/>
          <a:lstStyle/>
          <a:p>
            <a:pPr defTabSz="986994"/>
            <a:fld id="{7637BB02-4798-4FE0-9C3C-498A052F62D0}" type="datetime1">
              <a:rPr lang="en-US" smtClean="0"/>
              <a:pPr defTabSz="986994"/>
              <a:t>2/24/2012</a:t>
            </a:fld>
            <a:endParaRPr lang="en-US" dirty="0" smtClean="0"/>
          </a:p>
        </p:txBody>
      </p:sp>
      <p:sp>
        <p:nvSpPr>
          <p:cNvPr id="60420" name="Rectangle 6"/>
          <p:cNvSpPr>
            <a:spLocks noGrp="1" noChangeArrowheads="1"/>
          </p:cNvSpPr>
          <p:nvPr>
            <p:ph type="ftr" sz="quarter" idx="4"/>
          </p:nvPr>
        </p:nvSpPr>
        <p:spPr>
          <a:noFill/>
        </p:spPr>
        <p:txBody>
          <a:bodyPr/>
          <a:lstStyle/>
          <a:p>
            <a:pPr defTabSz="986994"/>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86994"/>
            <a:fld id="{7BAC029E-DBD7-4F89-8AEE-953F39F783D6}" type="slidenum">
              <a:rPr lang="en-US" smtClean="0"/>
              <a:pPr defTabSz="986994"/>
              <a:t>43</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pPr marL="238738" indent="-238738">
              <a:lnSpc>
                <a:spcPct val="90000"/>
              </a:lnSpc>
              <a:buFontTx/>
              <a:buChar char="•"/>
            </a:pPr>
            <a:r>
              <a:rPr lang="en-US" sz="900" dirty="0" smtClean="0"/>
              <a:t>Why sole sourcing?</a:t>
            </a:r>
          </a:p>
          <a:p>
            <a:pPr marL="717814" lvl="1" indent="-238738">
              <a:lnSpc>
                <a:spcPct val="90000"/>
              </a:lnSpc>
              <a:buFontTx/>
              <a:buChar char="•"/>
            </a:pPr>
            <a:r>
              <a:rPr lang="en-US" sz="900" dirty="0" smtClean="0"/>
              <a:t>High fixed cost of relationship</a:t>
            </a:r>
          </a:p>
          <a:p>
            <a:pPr marL="717814" lvl="1" indent="-238738">
              <a:lnSpc>
                <a:spcPct val="90000"/>
              </a:lnSpc>
              <a:buFontTx/>
              <a:buChar char="•"/>
            </a:pPr>
            <a:r>
              <a:rPr lang="en-US" sz="900" dirty="0" smtClean="0"/>
              <a:t>Application specific</a:t>
            </a:r>
          </a:p>
          <a:p>
            <a:pPr marL="238738" indent="-238738">
              <a:lnSpc>
                <a:spcPct val="90000"/>
              </a:lnSpc>
              <a:buFontTx/>
              <a:buChar char="•"/>
            </a:pPr>
            <a:r>
              <a:rPr lang="en-US" sz="900" dirty="0" smtClean="0"/>
              <a:t>Traditional: to “keep them honest” by playing them against each other and have some price competition</a:t>
            </a:r>
          </a:p>
          <a:p>
            <a:pPr marL="238738" indent="-238738">
              <a:lnSpc>
                <a:spcPct val="90000"/>
              </a:lnSpc>
              <a:buFontTx/>
              <a:buChar char="•"/>
            </a:pPr>
            <a:r>
              <a:rPr lang="en-US" sz="900" b="1" dirty="0" smtClean="0"/>
              <a:t>Key compromise</a:t>
            </a:r>
            <a:r>
              <a:rPr lang="en-US" sz="900" dirty="0" smtClean="0"/>
              <a:t>: can use single sourcing per part, but multi-source over components/product generations. = Toyota approach</a:t>
            </a:r>
          </a:p>
          <a:p>
            <a:pPr marL="238738" indent="-238738">
              <a:lnSpc>
                <a:spcPct val="90000"/>
              </a:lnSpc>
              <a:buFontTx/>
              <a:buChar char="•"/>
            </a:pPr>
            <a:r>
              <a:rPr lang="en-US" sz="900" i="1" dirty="0" smtClean="0"/>
              <a:t>What drives # of suppliers per part?</a:t>
            </a:r>
          </a:p>
          <a:p>
            <a:pPr marL="717814" lvl="1" indent="-238738">
              <a:lnSpc>
                <a:spcPct val="90000"/>
              </a:lnSpc>
              <a:buFontTx/>
              <a:buAutoNum type="arabicPeriod"/>
            </a:pPr>
            <a:r>
              <a:rPr lang="en-US" sz="900" dirty="0" smtClean="0"/>
              <a:t>Capacity of supplier v. demand</a:t>
            </a:r>
          </a:p>
          <a:p>
            <a:pPr marL="717814" lvl="1" indent="-238738">
              <a:lnSpc>
                <a:spcPct val="90000"/>
              </a:lnSpc>
              <a:buFontTx/>
              <a:buAutoNum type="arabicPeriod"/>
            </a:pPr>
            <a:r>
              <a:rPr lang="en-US" sz="900" dirty="0" smtClean="0"/>
              <a:t>Availability</a:t>
            </a:r>
          </a:p>
          <a:p>
            <a:pPr marL="717814" lvl="1" indent="-238738">
              <a:lnSpc>
                <a:spcPct val="90000"/>
              </a:lnSpc>
              <a:buFontTx/>
              <a:buAutoNum type="arabicPeriod"/>
            </a:pPr>
            <a:r>
              <a:rPr lang="en-US" sz="900" dirty="0" smtClean="0"/>
              <a:t>Customization </a:t>
            </a:r>
            <a:r>
              <a:rPr lang="en-US" sz="900" dirty="0" err="1" smtClean="0"/>
              <a:t>req’s</a:t>
            </a:r>
            <a:endParaRPr lang="en-US" sz="900" dirty="0" smtClean="0"/>
          </a:p>
          <a:p>
            <a:pPr marL="717814" lvl="1" indent="-238738">
              <a:lnSpc>
                <a:spcPct val="90000"/>
              </a:lnSpc>
              <a:buFontTx/>
              <a:buAutoNum type="arabicPeriod"/>
            </a:pPr>
            <a:r>
              <a:rPr lang="en-US" sz="900" dirty="0" smtClean="0"/>
              <a:t>Coordination costs + logistics costs (location of suppliers and demands: mixed TLs in JIT)</a:t>
            </a:r>
          </a:p>
          <a:p>
            <a:pPr marL="717814" lvl="1" indent="-238738">
              <a:lnSpc>
                <a:spcPct val="90000"/>
              </a:lnSpc>
              <a:buFontTx/>
              <a:buAutoNum type="arabicPeriod"/>
            </a:pPr>
            <a:r>
              <a:rPr lang="en-US" sz="900" dirty="0" smtClean="0"/>
              <a:t>risk</a:t>
            </a:r>
          </a:p>
          <a:p>
            <a:pPr marL="238738" indent="-238738">
              <a:lnSpc>
                <a:spcPct val="90000"/>
              </a:lnSpc>
            </a:pPr>
            <a:endParaRPr lang="en-US" sz="900" dirty="0" smtClean="0"/>
          </a:p>
          <a:p>
            <a:pPr marL="238738" indent="-238738">
              <a:lnSpc>
                <a:spcPct val="90000"/>
              </a:lnSpc>
              <a:buFontTx/>
              <a:buChar char="•"/>
            </a:pPr>
            <a:r>
              <a:rPr lang="en-US" sz="900" dirty="0" smtClean="0"/>
              <a:t>Why fewer suppliers per part? Sourcing costs fall under “COGS”.  Thus, some parts of this session could have been called: “Reducing COGS: role of complexity, design, relationships” (</a:t>
            </a:r>
            <a:r>
              <a:rPr lang="en-US" sz="900" dirty="0" err="1" smtClean="0"/>
              <a:t>McK</a:t>
            </a:r>
            <a:r>
              <a:rPr lang="en-US" sz="900" dirty="0" smtClean="0"/>
              <a:t> article)</a:t>
            </a:r>
          </a:p>
          <a:p>
            <a:pPr marL="238738" indent="-238738">
              <a:lnSpc>
                <a:spcPct val="90000"/>
              </a:lnSpc>
            </a:pPr>
            <a:r>
              <a:rPr lang="en-US" sz="900" dirty="0" smtClean="0"/>
              <a:t>	- Successful companies use three main levers to reduce COGS:</a:t>
            </a:r>
          </a:p>
          <a:p>
            <a:pPr marL="238738" indent="-238738">
              <a:lnSpc>
                <a:spcPct val="90000"/>
              </a:lnSpc>
              <a:buFontTx/>
              <a:buAutoNum type="arabicPeriod"/>
            </a:pPr>
            <a:r>
              <a:rPr lang="en-US" sz="900" dirty="0" smtClean="0"/>
              <a:t>Simplify products: reduce # of parts or # of variants.  Research shows that most of the complexity in a product is generated </a:t>
            </a:r>
            <a:r>
              <a:rPr lang="en-US" sz="900" i="1" dirty="0" smtClean="0"/>
              <a:t>not </a:t>
            </a:r>
            <a:r>
              <a:rPr lang="en-US" sz="900" dirty="0" smtClean="0"/>
              <a:t>by customer demand, but by its design, and is usually neither seen nor valued by customers.</a:t>
            </a:r>
          </a:p>
          <a:p>
            <a:pPr marL="238738" indent="-238738">
              <a:lnSpc>
                <a:spcPct val="90000"/>
              </a:lnSpc>
              <a:buFontTx/>
              <a:buAutoNum type="arabicPeriod"/>
            </a:pPr>
            <a:r>
              <a:rPr lang="en-US" sz="900" dirty="0" smtClean="0"/>
              <a:t>Redesign products to reduce unit costs.  This is called “value engineering” and requires, obviously, involvement of design, purchasing, production, and suppliers.</a:t>
            </a:r>
          </a:p>
          <a:p>
            <a:pPr marL="238738" indent="-238738">
              <a:lnSpc>
                <a:spcPct val="90000"/>
              </a:lnSpc>
              <a:buFontTx/>
              <a:buAutoNum type="arabicPeriod"/>
            </a:pPr>
            <a:r>
              <a:rPr lang="en-US" sz="900" dirty="0" smtClean="0"/>
              <a:t>Increase outsourcing.  </a:t>
            </a:r>
          </a:p>
          <a:p>
            <a:pPr marL="238738" indent="-238738">
              <a:lnSpc>
                <a:spcPct val="90000"/>
              </a:lnSpc>
              <a:buFontTx/>
              <a:buAutoNum type="arabicPeriod"/>
            </a:pPr>
            <a:endParaRPr lang="en-US" sz="900" dirty="0" smtClean="0"/>
          </a:p>
          <a:p>
            <a:pPr marL="238738" indent="-238738">
              <a:lnSpc>
                <a:spcPct val="90000"/>
              </a:lnSpc>
            </a:pPr>
            <a:r>
              <a:rPr lang="en-US" sz="900" dirty="0" smtClean="0"/>
              <a:t>An implicit part of cutting the cost of goods is improving relationships with suppliers. Indeed, the cost structure differences between a world-class supplier and the average supplier of an item is explained by:</a:t>
            </a:r>
          </a:p>
          <a:p>
            <a:pPr marL="717814" lvl="1" indent="-238738">
              <a:lnSpc>
                <a:spcPct val="90000"/>
              </a:lnSpc>
              <a:buFontTx/>
              <a:buChar char="-"/>
            </a:pPr>
            <a:r>
              <a:rPr lang="en-US" sz="900" dirty="0" smtClean="0"/>
              <a:t>Differences in design or product-line complexity (A third to a half of variation)</a:t>
            </a:r>
          </a:p>
          <a:p>
            <a:pPr marL="717814" lvl="1" indent="-238738">
              <a:lnSpc>
                <a:spcPct val="90000"/>
              </a:lnSpc>
              <a:buFontTx/>
              <a:buChar char="-"/>
            </a:pPr>
            <a:r>
              <a:rPr lang="en-US" sz="900" dirty="0" smtClean="0"/>
              <a:t>Differences in OE (a third)</a:t>
            </a:r>
          </a:p>
          <a:p>
            <a:pPr marL="717814" lvl="1" indent="-238738">
              <a:lnSpc>
                <a:spcPct val="90000"/>
              </a:lnSpc>
              <a:buFontTx/>
              <a:buChar char="-"/>
            </a:pPr>
            <a:r>
              <a:rPr lang="en-US" sz="900" dirty="0" smtClean="0"/>
              <a:t>Differences in factor costs such as labor or capital are usually less significant</a:t>
            </a:r>
          </a:p>
          <a:p>
            <a:pPr marL="717814" lvl="1" indent="-238738">
              <a:lnSpc>
                <a:spcPct val="90000"/>
              </a:lnSpc>
            </a:pPr>
            <a:r>
              <a:rPr lang="en-US" sz="900" dirty="0" smtClean="0">
                <a:cs typeface="Times New Roman" pitchFamily="18" charset="0"/>
              </a:rPr>
              <a:t>→ most important way to reduce purchase costs is to collaborate with suppliers to improve their design and OE</a:t>
            </a:r>
          </a:p>
          <a:p>
            <a:pPr marL="717814" lvl="1" indent="-238738">
              <a:lnSpc>
                <a:spcPct val="90000"/>
              </a:lnSpc>
            </a:pPr>
            <a:r>
              <a:rPr lang="en-US" sz="900" dirty="0" smtClean="0">
                <a:cs typeface="Times New Roman" pitchFamily="18" charset="0"/>
              </a:rPr>
              <a:t>Collaboration is possible only when you have close relationships.  (devote at least 50-100 hours/ year to each supplier).  Hence, have fewer suppliers to get close to.</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3731" name="Rectangle 3"/>
          <p:cNvSpPr>
            <a:spLocks noGrp="1" noChangeArrowheads="1"/>
          </p:cNvSpPr>
          <p:nvPr>
            <p:ph type="dt" sz="quarter" idx="1"/>
          </p:nvPr>
        </p:nvSpPr>
        <p:spPr>
          <a:noFill/>
        </p:spPr>
        <p:txBody>
          <a:bodyPr/>
          <a:lstStyle/>
          <a:p>
            <a:pPr defTabSz="986994"/>
            <a:fld id="{7DB2B4DB-A165-490D-BF0B-38FE70E1700E}" type="datetime1">
              <a:rPr lang="en-US" smtClean="0"/>
              <a:pPr defTabSz="986994"/>
              <a:t>2/24/2012</a:t>
            </a:fld>
            <a:endParaRPr lang="en-US" dirty="0" smtClean="0"/>
          </a:p>
        </p:txBody>
      </p:sp>
      <p:sp>
        <p:nvSpPr>
          <p:cNvPr id="73732" name="Rectangle 6"/>
          <p:cNvSpPr>
            <a:spLocks noGrp="1" noChangeArrowheads="1"/>
          </p:cNvSpPr>
          <p:nvPr>
            <p:ph type="ftr" sz="quarter" idx="4"/>
          </p:nvPr>
        </p:nvSpPr>
        <p:spPr>
          <a:noFill/>
        </p:spPr>
        <p:txBody>
          <a:bodyPr/>
          <a:lstStyle/>
          <a:p>
            <a:pPr defTabSz="986994"/>
            <a:r>
              <a:rPr lang="en-US" dirty="0" smtClean="0"/>
              <a:t>© Van Mieghem</a:t>
            </a:r>
          </a:p>
        </p:txBody>
      </p:sp>
      <p:sp>
        <p:nvSpPr>
          <p:cNvPr id="73733" name="Rectangle 7"/>
          <p:cNvSpPr>
            <a:spLocks noGrp="1" noChangeArrowheads="1"/>
          </p:cNvSpPr>
          <p:nvPr>
            <p:ph type="sldNum" sz="quarter" idx="5"/>
          </p:nvPr>
        </p:nvSpPr>
        <p:spPr>
          <a:noFill/>
        </p:spPr>
        <p:txBody>
          <a:bodyPr/>
          <a:lstStyle/>
          <a:p>
            <a:pPr defTabSz="986994"/>
            <a:fld id="{6A1A1C48-E8FF-4D09-93A9-F6D5C90462B6}" type="slidenum">
              <a:rPr lang="en-US" smtClean="0"/>
              <a:pPr defTabSz="986994"/>
              <a:t>44</a:t>
            </a:fld>
            <a:endParaRPr lang="en-US" dirty="0" smtClean="0"/>
          </a:p>
        </p:txBody>
      </p:sp>
      <p:sp>
        <p:nvSpPr>
          <p:cNvPr id="73734" name="Rectangle 2"/>
          <p:cNvSpPr>
            <a:spLocks noGrp="1" noRot="1" noChangeAspect="1" noChangeArrowheads="1" noTextEdit="1"/>
          </p:cNvSpPr>
          <p:nvPr>
            <p:ph type="sldImg"/>
          </p:nvPr>
        </p:nvSpPr>
        <p:spPr>
          <a:xfrm>
            <a:off x="1339850" y="373063"/>
            <a:ext cx="4378325" cy="3284537"/>
          </a:xfrm>
          <a:ln/>
        </p:spPr>
      </p:sp>
      <p:sp>
        <p:nvSpPr>
          <p:cNvPr id="73735" name="Rectangle 3"/>
          <p:cNvSpPr>
            <a:spLocks noGrp="1" noChangeArrowheads="1"/>
          </p:cNvSpPr>
          <p:nvPr>
            <p:ph type="body" idx="1"/>
          </p:nvPr>
        </p:nvSpPr>
        <p:spPr>
          <a:noFill/>
          <a:ln/>
        </p:spPr>
        <p:txBody>
          <a:bodyPr/>
          <a:lstStyle/>
          <a:p>
            <a:pPr marL="198681" indent="-198681"/>
            <a:r>
              <a:rPr lang="en-US" dirty="0" smtClean="0"/>
              <a:t>Cheaper IT: result: </a:t>
            </a:r>
            <a:r>
              <a:rPr lang="en-US" dirty="0" err="1" smtClean="0"/>
              <a:t>offshoring</a:t>
            </a:r>
            <a:r>
              <a:rPr lang="en-US" dirty="0" smtClean="0"/>
              <a:t> call centers and more service tasks</a:t>
            </a:r>
          </a:p>
          <a:p>
            <a:pPr marL="198681" indent="-198681"/>
            <a:r>
              <a:rPr lang="en-US" dirty="0" smtClean="0"/>
              <a:t>Cheaper transport: result: mfg </a:t>
            </a:r>
            <a:r>
              <a:rPr lang="en-US" dirty="0" err="1" smtClean="0"/>
              <a:t>offshoring</a:t>
            </a:r>
            <a:r>
              <a:rPr lang="en-US" dirty="0" smtClean="0"/>
              <a:t>. Examples:</a:t>
            </a:r>
          </a:p>
          <a:p>
            <a:pPr marL="677757" lvl="1" indent="-198681">
              <a:buFontTx/>
              <a:buChar char="•"/>
            </a:pPr>
            <a:r>
              <a:rPr lang="en-US" dirty="0" smtClean="0"/>
              <a:t>Cortina: history (import to add design). How can such company do even better? Now </a:t>
            </a:r>
            <a:r>
              <a:rPr lang="en-US" dirty="0" err="1" smtClean="0"/>
              <a:t>Cortine</a:t>
            </a:r>
            <a:r>
              <a:rPr lang="en-US" dirty="0" smtClean="0"/>
              <a:t> provides FLA (financing, logistics, and administration) service for US high-end shoes who want to get into Europe.</a:t>
            </a:r>
          </a:p>
          <a:p>
            <a:pPr marL="677757" lvl="1" indent="-198681">
              <a:buFontTx/>
              <a:buChar char="•"/>
            </a:pPr>
            <a:r>
              <a:rPr lang="en-US" dirty="0" smtClean="0"/>
              <a:t>ICOS: outsourcing + </a:t>
            </a:r>
            <a:r>
              <a:rPr lang="en-US" dirty="0" err="1" smtClean="0"/>
              <a:t>offshoring</a:t>
            </a:r>
            <a:r>
              <a:rPr lang="en-US" dirty="0" smtClean="0"/>
              <a:t> on high end</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4755" name="Rectangle 3"/>
          <p:cNvSpPr>
            <a:spLocks noGrp="1" noChangeArrowheads="1"/>
          </p:cNvSpPr>
          <p:nvPr>
            <p:ph type="dt" sz="quarter" idx="1"/>
          </p:nvPr>
        </p:nvSpPr>
        <p:spPr>
          <a:noFill/>
        </p:spPr>
        <p:txBody>
          <a:bodyPr/>
          <a:lstStyle/>
          <a:p>
            <a:pPr defTabSz="986994"/>
            <a:fld id="{06733F4A-EBAC-4BE0-B1A2-A37F2112E459}" type="datetime1">
              <a:rPr lang="en-US" smtClean="0"/>
              <a:pPr defTabSz="986994"/>
              <a:t>2/24/2012</a:t>
            </a:fld>
            <a:endParaRPr lang="en-US" dirty="0" smtClean="0"/>
          </a:p>
        </p:txBody>
      </p:sp>
      <p:sp>
        <p:nvSpPr>
          <p:cNvPr id="74756" name="Rectangle 6"/>
          <p:cNvSpPr>
            <a:spLocks noGrp="1" noChangeArrowheads="1"/>
          </p:cNvSpPr>
          <p:nvPr>
            <p:ph type="ftr" sz="quarter" idx="4"/>
          </p:nvPr>
        </p:nvSpPr>
        <p:spPr>
          <a:noFill/>
        </p:spPr>
        <p:txBody>
          <a:bodyPr/>
          <a:lstStyle/>
          <a:p>
            <a:pPr defTabSz="986994"/>
            <a:r>
              <a:rPr lang="en-US" dirty="0" smtClean="0"/>
              <a:t>© Van Mieghem</a:t>
            </a:r>
          </a:p>
        </p:txBody>
      </p:sp>
      <p:sp>
        <p:nvSpPr>
          <p:cNvPr id="74757" name="Rectangle 7"/>
          <p:cNvSpPr>
            <a:spLocks noGrp="1" noChangeArrowheads="1"/>
          </p:cNvSpPr>
          <p:nvPr>
            <p:ph type="sldNum" sz="quarter" idx="5"/>
          </p:nvPr>
        </p:nvSpPr>
        <p:spPr>
          <a:noFill/>
        </p:spPr>
        <p:txBody>
          <a:bodyPr/>
          <a:lstStyle/>
          <a:p>
            <a:pPr defTabSz="986994"/>
            <a:fld id="{33EBE018-9D79-425F-83B7-09B50CF88075}" type="slidenum">
              <a:rPr lang="en-US" smtClean="0"/>
              <a:pPr defTabSz="986994"/>
              <a:t>45</a:t>
            </a:fld>
            <a:endParaRPr lang="en-US" dirty="0"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noFill/>
          <a:ln/>
        </p:spPr>
        <p:txBody>
          <a:bodyPr/>
          <a:lstStyle/>
          <a:p>
            <a:pPr marL="198681" indent="-198681"/>
            <a:endParaRPr lang="en-US" dirty="0" smtClean="0"/>
          </a:p>
          <a:p>
            <a:pPr marL="198681" indent="-198681"/>
            <a:endParaRPr lang="en-US" dirty="0" smtClean="0"/>
          </a:p>
          <a:p>
            <a:pPr marL="198681" indent="-198681"/>
            <a:r>
              <a:rPr lang="en-US" dirty="0" smtClean="0"/>
              <a:t>JVM: This slide addresses the larger question of whether we should source externally at all.</a:t>
            </a:r>
          </a:p>
          <a:p>
            <a:pPr marL="198681" indent="-198681"/>
            <a:r>
              <a:rPr lang="en-US" dirty="0" smtClean="0"/>
              <a:t>Here are two examples to keep in mind.</a:t>
            </a:r>
          </a:p>
          <a:p>
            <a:pPr marL="198681" indent="-198681">
              <a:buFontTx/>
              <a:buAutoNum type="arabicPeriod"/>
            </a:pPr>
            <a:r>
              <a:rPr lang="en-US" dirty="0" err="1" smtClean="0"/>
              <a:t>Dynaco</a:t>
            </a:r>
            <a:r>
              <a:rPr lang="en-US" dirty="0" smtClean="0"/>
              <a:t>: the Belgian supplier was the European </a:t>
            </a:r>
            <a:r>
              <a:rPr lang="en-US" dirty="0" err="1" smtClean="0"/>
              <a:t>Dynaco</a:t>
            </a:r>
            <a:r>
              <a:rPr lang="en-US" dirty="0" smtClean="0"/>
              <a:t> who sourced the box for $225.  Much cheaper b/c it was hardwired and much simpler. </a:t>
            </a:r>
          </a:p>
          <a:p>
            <a:pPr marL="677757" lvl="1" indent="-198681">
              <a:buFontTx/>
              <a:buChar char="•"/>
            </a:pPr>
            <a:r>
              <a:rPr lang="en-US" dirty="0" smtClean="0"/>
              <a:t>Insight: incentives matter and a key problem in large organizations is transfer pricing. </a:t>
            </a:r>
            <a:r>
              <a:rPr lang="en-US" dirty="0" smtClean="0">
                <a:cs typeface="Times New Roman" pitchFamily="18" charset="0"/>
              </a:rPr>
              <a:t>→  sourcing strategies must be made corporate wide!</a:t>
            </a:r>
          </a:p>
          <a:p>
            <a:pPr marL="677757" lvl="1" indent="-198681">
              <a:buFontTx/>
              <a:buChar char="•"/>
            </a:pPr>
            <a:r>
              <a:rPr lang="en-US" dirty="0" smtClean="0"/>
              <a:t>PLC = programmable logic controller</a:t>
            </a:r>
          </a:p>
          <a:p>
            <a:pPr marL="198681" indent="-198681">
              <a:buFontTx/>
              <a:buAutoNum type="arabicPeriod"/>
            </a:pPr>
            <a:r>
              <a:rPr lang="en-US" dirty="0" err="1" smtClean="0"/>
              <a:t>Nextpart</a:t>
            </a:r>
            <a:r>
              <a:rPr lang="en-US" dirty="0" smtClean="0"/>
              <a:t> founding was predicated on the notion that “the plummeting cost of communications, widespread use of standardized interfaces such as browsers, and quickening pace at which companies are automating data </a:t>
            </a:r>
            <a:r>
              <a:rPr lang="en-US" b="1" dirty="0" smtClean="0"/>
              <a:t>have cut interaction (transaction) costs significantly</a:t>
            </a:r>
            <a:r>
              <a:rPr lang="en-US" dirty="0" smtClean="0"/>
              <a:t>.” </a:t>
            </a:r>
          </a:p>
          <a:p>
            <a:pPr marL="677757" lvl="1" indent="-198681">
              <a:buFontTx/>
              <a:buChar char="•"/>
            </a:pPr>
            <a:r>
              <a:rPr lang="en-US" dirty="0" smtClean="0"/>
              <a:t>Hence, information mgt by itself should also become a transient commodity, no?  </a:t>
            </a:r>
          </a:p>
          <a:p>
            <a:pPr marL="677757" lvl="1" indent="-198681">
              <a:buFontTx/>
              <a:buChar char="•"/>
            </a:pPr>
            <a:r>
              <a:rPr lang="en-US" dirty="0" smtClean="0"/>
              <a:t>But, at the end of 2001, ARA SC filed for bankruptcy and stopped their Internet database initiative. This was the end of </a:t>
            </a:r>
            <a:r>
              <a:rPr lang="en-US" dirty="0" err="1" smtClean="0"/>
              <a:t>NextPart</a:t>
            </a:r>
            <a:r>
              <a:rPr lang="en-US" dirty="0" smtClean="0"/>
              <a:t>!  (ARA SC didn’t abandon its initiative and later in 2003 started a unique agreement with </a:t>
            </a:r>
            <a:r>
              <a:rPr lang="en-US" dirty="0" err="1" smtClean="0"/>
              <a:t>Nextpart</a:t>
            </a:r>
            <a:r>
              <a:rPr lang="en-US" dirty="0" smtClean="0"/>
              <a:t> competitor Car-Part.com.) </a:t>
            </a:r>
          </a:p>
          <a:p>
            <a:pPr marL="677757" lvl="1" indent="-198681">
              <a:buFontTx/>
              <a:buChar char="•"/>
            </a:pPr>
            <a:r>
              <a:rPr lang="en-US" b="1" dirty="0" smtClean="0"/>
              <a:t>Moral: </a:t>
            </a:r>
            <a:r>
              <a:rPr lang="en-US" dirty="0" smtClean="0"/>
              <a:t>It’s not the capability of integrating the data, but the access to the data, the supplier and the customer that is key! This serves as an example of the risk of outsourcing.</a:t>
            </a:r>
          </a:p>
          <a:p>
            <a:pPr marL="198681" indent="-19868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6803" name="Rectangle 3"/>
          <p:cNvSpPr>
            <a:spLocks noGrp="1" noChangeArrowheads="1"/>
          </p:cNvSpPr>
          <p:nvPr>
            <p:ph type="dt" sz="quarter" idx="1"/>
          </p:nvPr>
        </p:nvSpPr>
        <p:spPr>
          <a:noFill/>
        </p:spPr>
        <p:txBody>
          <a:bodyPr/>
          <a:lstStyle/>
          <a:p>
            <a:pPr defTabSz="986994"/>
            <a:fld id="{C1EF75AB-40FA-498C-8EE0-4C76F0DD46B5}" type="datetime1">
              <a:rPr lang="en-US" smtClean="0"/>
              <a:pPr defTabSz="986994"/>
              <a:t>2/24/2012</a:t>
            </a:fld>
            <a:endParaRPr lang="en-US" dirty="0" smtClean="0"/>
          </a:p>
        </p:txBody>
      </p:sp>
      <p:sp>
        <p:nvSpPr>
          <p:cNvPr id="76804" name="Rectangle 6"/>
          <p:cNvSpPr>
            <a:spLocks noGrp="1" noChangeArrowheads="1"/>
          </p:cNvSpPr>
          <p:nvPr>
            <p:ph type="ftr" sz="quarter" idx="4"/>
          </p:nvPr>
        </p:nvSpPr>
        <p:spPr>
          <a:noFill/>
        </p:spPr>
        <p:txBody>
          <a:bodyPr/>
          <a:lstStyle/>
          <a:p>
            <a:pPr defTabSz="986994"/>
            <a:r>
              <a:rPr lang="en-US" dirty="0" smtClean="0"/>
              <a:t>© Van Mieghem</a:t>
            </a:r>
          </a:p>
        </p:txBody>
      </p:sp>
      <p:sp>
        <p:nvSpPr>
          <p:cNvPr id="76805" name="Rectangle 7"/>
          <p:cNvSpPr>
            <a:spLocks noGrp="1" noChangeArrowheads="1"/>
          </p:cNvSpPr>
          <p:nvPr>
            <p:ph type="sldNum" sz="quarter" idx="5"/>
          </p:nvPr>
        </p:nvSpPr>
        <p:spPr>
          <a:noFill/>
        </p:spPr>
        <p:txBody>
          <a:bodyPr/>
          <a:lstStyle/>
          <a:p>
            <a:pPr defTabSz="986994"/>
            <a:fld id="{5A321DDD-459C-40EF-9666-B274466ED142}" type="slidenum">
              <a:rPr lang="en-US" smtClean="0"/>
              <a:pPr defTabSz="986994"/>
              <a:t>46</a:t>
            </a:fld>
            <a:endParaRPr lang="en-US" dirty="0" smtClean="0"/>
          </a:p>
        </p:txBody>
      </p:sp>
      <p:sp>
        <p:nvSpPr>
          <p:cNvPr id="76806" name="Rectangle 2"/>
          <p:cNvSpPr>
            <a:spLocks noGrp="1" noRot="1" noChangeAspect="1" noChangeArrowheads="1" noTextEdit="1"/>
          </p:cNvSpPr>
          <p:nvPr>
            <p:ph type="sldImg"/>
          </p:nvPr>
        </p:nvSpPr>
        <p:spPr>
          <a:xfrm>
            <a:off x="1339850" y="373063"/>
            <a:ext cx="4378325" cy="3284537"/>
          </a:xfrm>
          <a:ln/>
        </p:spPr>
      </p:sp>
      <p:sp>
        <p:nvSpPr>
          <p:cNvPr id="76807" name="Rectangle 3"/>
          <p:cNvSpPr>
            <a:spLocks noGrp="1" noChangeArrowheads="1"/>
          </p:cNvSpPr>
          <p:nvPr>
            <p:ph type="body" idx="1"/>
          </p:nvPr>
        </p:nvSpPr>
        <p:spPr>
          <a:noFill/>
          <a:ln/>
        </p:spPr>
        <p:txBody>
          <a:bodyPr/>
          <a:lstStyle/>
          <a:p>
            <a:pPr marL="198681" indent="-198681"/>
            <a:r>
              <a:rPr lang="en-US" u="sng" dirty="0" smtClean="0">
                <a:solidFill>
                  <a:srgbClr val="FF3300"/>
                </a:solidFill>
              </a:rPr>
              <a:t>Given that I didn’t have time to discuss this, consider moving this to ITT and automation discussion?</a:t>
            </a:r>
          </a:p>
          <a:p>
            <a:pPr marL="198681" indent="-198681"/>
            <a:r>
              <a:rPr lang="en-US" i="1" dirty="0" smtClean="0"/>
              <a:t>Where would you put automation on this chart?</a:t>
            </a:r>
          </a:p>
          <a:p>
            <a:pPr marL="198681" indent="-198681"/>
            <a:endParaRPr lang="en-US" dirty="0" smtClean="0"/>
          </a:p>
          <a:p>
            <a:pPr marL="198681" indent="-198681"/>
            <a:r>
              <a:rPr lang="en-US" dirty="0" smtClean="0"/>
              <a:t>Depends on:</a:t>
            </a:r>
          </a:p>
          <a:p>
            <a:pPr marL="198681" indent="-198681">
              <a:buFontTx/>
              <a:buAutoNum type="arabicPeriod"/>
            </a:pPr>
            <a:r>
              <a:rPr lang="en-US" dirty="0" smtClean="0"/>
              <a:t>What costs are measured: MC, FC, DL/FC. This brings up the impact of (</a:t>
            </a:r>
            <a:r>
              <a:rPr lang="en-US" dirty="0" err="1" smtClean="0"/>
              <a:t>i</a:t>
            </a:r>
            <a:r>
              <a:rPr lang="en-US" dirty="0" smtClean="0"/>
              <a:t>) volume/scale and (ii) labor </a:t>
            </a:r>
            <a:r>
              <a:rPr lang="en-US" dirty="0" err="1" smtClean="0"/>
              <a:t>vs</a:t>
            </a:r>
            <a:r>
              <a:rPr lang="en-US" dirty="0" smtClean="0"/>
              <a:t> capital costs. This differs strongly from manufacturing (capital intensive) to service (labor intensive).</a:t>
            </a:r>
          </a:p>
          <a:p>
            <a:pPr marL="198681" indent="-198681">
              <a:buFontTx/>
              <a:buAutoNum type="arabicPeriod"/>
            </a:pPr>
            <a:r>
              <a:rPr lang="en-US" dirty="0" smtClean="0"/>
              <a:t>Whether automation is equally available and costly locally as remotely. Automation used to be more expensive offshore, but this is changing. India has greatly benefited from over-investment (by US and Europe) in communication network link capacity which explains the growing trend for service </a:t>
            </a:r>
            <a:r>
              <a:rPr lang="en-US" dirty="0" err="1" smtClean="0"/>
              <a:t>offshoring</a:t>
            </a:r>
            <a:r>
              <a:rPr lang="en-US" dirty="0" smtClean="0"/>
              <a:t>. Manufacturing automation is less available simply because it is less needed.</a:t>
            </a:r>
          </a:p>
          <a:p>
            <a:pPr marL="198681" indent="-198681"/>
            <a:endParaRPr lang="en-US" dirty="0" smtClean="0"/>
          </a:p>
          <a:p>
            <a:pPr marL="198681" indent="-198681"/>
            <a:r>
              <a:rPr lang="en-US" dirty="0" smtClean="0"/>
              <a:t>Some insights:</a:t>
            </a:r>
          </a:p>
          <a:p>
            <a:pPr marL="198681" indent="-198681">
              <a:buFontTx/>
              <a:buAutoNum type="arabicPeriod"/>
            </a:pPr>
            <a:r>
              <a:rPr lang="en-US" dirty="0" smtClean="0"/>
              <a:t>Tailored sourcing often involves using a smart combination of factors. E.g., hybrid local and offshore can lead to better results than just its average (line 1)</a:t>
            </a:r>
          </a:p>
          <a:p>
            <a:pPr marL="677757" lvl="1" indent="-198681">
              <a:buFontTx/>
              <a:buChar char="•"/>
            </a:pPr>
            <a:r>
              <a:rPr lang="en-US" dirty="0" smtClean="0"/>
              <a:t>Apply strategic fit to come up with best sourcing portfolio</a:t>
            </a:r>
          </a:p>
          <a:p>
            <a:pPr marL="198681" indent="-198681">
              <a:buFontTx/>
              <a:buAutoNum type="arabicPeriod"/>
            </a:pPr>
            <a:r>
              <a:rPr lang="en-US" dirty="0" smtClean="0"/>
              <a:t>What is the impact of trends? </a:t>
            </a:r>
          </a:p>
          <a:p>
            <a:pPr marL="677757" lvl="1" indent="-198681">
              <a:buFontTx/>
              <a:buChar char="•"/>
            </a:pPr>
            <a:r>
              <a:rPr lang="en-US" dirty="0" smtClean="0"/>
              <a:t>Tech (communication, IT, transportation) is getting cheaper while labor costs are rising. What if DL increases faster offshore than domestic (towards economic equilibrium)? Then offshore moves to the left so that line 3 becomes dominating [impacts local vs. offshore, but little impact on automation)</a:t>
            </a:r>
          </a:p>
          <a:p>
            <a:pPr marL="677757" lvl="1" indent="-198681">
              <a:buFontTx/>
              <a:buChar char="•"/>
            </a:pPr>
            <a:r>
              <a:rPr lang="en-US" dirty="0" smtClean="0"/>
              <a:t>Will automation replace </a:t>
            </a:r>
            <a:r>
              <a:rPr lang="en-US" dirty="0" err="1" smtClean="0"/>
              <a:t>offshoring</a:t>
            </a:r>
            <a:r>
              <a:rPr lang="en-US" dirty="0" smtClean="0"/>
              <a:t>? Economic implications?</a:t>
            </a:r>
          </a:p>
          <a:p>
            <a:pPr marL="677757" lvl="1" indent="-198681">
              <a:buFontTx/>
              <a:buChar char="•"/>
            </a:pPr>
            <a:r>
              <a:rPr lang="en-US" i="1" dirty="0" smtClean="0"/>
              <a:t>This fits directly into general portfolio idea: use the right mix of sources!</a:t>
            </a:r>
          </a:p>
          <a:p>
            <a:pPr marL="198681" indent="-198681">
              <a:buFontTx/>
              <a:buAutoNum type="arabicPeriod"/>
            </a:pPr>
            <a:r>
              <a:rPr lang="en-US" dirty="0" smtClean="0"/>
              <a:t>What are the improvement paths? </a:t>
            </a:r>
          </a:p>
          <a:p>
            <a:pPr marL="677757" lvl="1" indent="-198681">
              <a:buFontTx/>
              <a:buChar char="•"/>
            </a:pPr>
            <a:r>
              <a:rPr lang="en-US" dirty="0" smtClean="0"/>
              <a:t>Local &gt; goal: contract negotiations &amp; productivity improvements</a:t>
            </a:r>
          </a:p>
          <a:p>
            <a:pPr marL="677757" lvl="1" indent="-198681">
              <a:buFontTx/>
              <a:buChar char="•"/>
            </a:pPr>
            <a:r>
              <a:rPr lang="en-US" dirty="0" smtClean="0"/>
              <a:t>Offshore &gt; goal: advanced training and globalization</a:t>
            </a:r>
          </a:p>
          <a:p>
            <a:pPr marL="677757" lvl="1" indent="-198681">
              <a:buFontTx/>
              <a:buChar char="•"/>
            </a:pPr>
            <a:r>
              <a:rPr lang="en-US" dirty="0" smtClean="0"/>
              <a:t>Automation &gt; goal: computer science and more flexible/capable technology</a:t>
            </a:r>
          </a:p>
        </p:txBody>
      </p:sp>
      <p:grpSp>
        <p:nvGrpSpPr>
          <p:cNvPr id="76808" name="Group 15"/>
          <p:cNvGrpSpPr>
            <a:grpSpLocks/>
          </p:cNvGrpSpPr>
          <p:nvPr/>
        </p:nvGrpSpPr>
        <p:grpSpPr bwMode="auto">
          <a:xfrm>
            <a:off x="5600701" y="4054477"/>
            <a:ext cx="1552575" cy="969963"/>
            <a:chOff x="1386" y="988"/>
            <a:chExt cx="2322" cy="2148"/>
          </a:xfrm>
        </p:grpSpPr>
        <p:sp>
          <p:nvSpPr>
            <p:cNvPr id="76809" name="Oval 16"/>
            <p:cNvSpPr>
              <a:spLocks noChangeArrowheads="1"/>
            </p:cNvSpPr>
            <p:nvPr/>
          </p:nvSpPr>
          <p:spPr bwMode="auto">
            <a:xfrm>
              <a:off x="1386" y="98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local</a:t>
              </a:r>
            </a:p>
          </p:txBody>
        </p:sp>
        <p:sp>
          <p:nvSpPr>
            <p:cNvPr id="76810" name="Oval 17"/>
            <p:cNvSpPr>
              <a:spLocks noChangeArrowheads="1"/>
            </p:cNvSpPr>
            <p:nvPr/>
          </p:nvSpPr>
          <p:spPr bwMode="auto">
            <a:xfrm>
              <a:off x="2234" y="186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offshore</a:t>
              </a:r>
            </a:p>
          </p:txBody>
        </p:sp>
        <p:sp>
          <p:nvSpPr>
            <p:cNvPr id="76811" name="Line 18"/>
            <p:cNvSpPr>
              <a:spLocks noChangeShapeType="1"/>
            </p:cNvSpPr>
            <p:nvPr/>
          </p:nvSpPr>
          <p:spPr bwMode="auto">
            <a:xfrm>
              <a:off x="2072" y="1304"/>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2" name="Text Box 19"/>
            <p:cNvSpPr txBox="1">
              <a:spLocks noChangeArrowheads="1"/>
            </p:cNvSpPr>
            <p:nvPr/>
          </p:nvSpPr>
          <p:spPr bwMode="auto">
            <a:xfrm>
              <a:off x="2106" y="164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1</a:t>
              </a:r>
            </a:p>
          </p:txBody>
        </p:sp>
        <p:sp>
          <p:nvSpPr>
            <p:cNvPr id="76813" name="Oval 20"/>
            <p:cNvSpPr>
              <a:spLocks noChangeArrowheads="1"/>
            </p:cNvSpPr>
            <p:nvPr/>
          </p:nvSpPr>
          <p:spPr bwMode="auto">
            <a:xfrm>
              <a:off x="2726" y="2792"/>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600" b="0" dirty="0">
                  <a:latin typeface="Arial" pitchFamily="34" charset="0"/>
                </a:rPr>
                <a:t>automation</a:t>
              </a:r>
            </a:p>
          </p:txBody>
        </p:sp>
        <p:sp>
          <p:nvSpPr>
            <p:cNvPr id="76814" name="Line 21"/>
            <p:cNvSpPr>
              <a:spLocks noChangeShapeType="1"/>
            </p:cNvSpPr>
            <p:nvPr/>
          </p:nvSpPr>
          <p:spPr bwMode="auto">
            <a:xfrm>
              <a:off x="2750" y="2216"/>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5" name="Text Box 22"/>
            <p:cNvSpPr txBox="1">
              <a:spLocks noChangeArrowheads="1"/>
            </p:cNvSpPr>
            <p:nvPr/>
          </p:nvSpPr>
          <p:spPr bwMode="auto">
            <a:xfrm>
              <a:off x="2702" y="256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3</a:t>
              </a:r>
            </a:p>
          </p:txBody>
        </p:sp>
        <p:sp>
          <p:nvSpPr>
            <p:cNvPr id="76816" name="Freeform 23"/>
            <p:cNvSpPr>
              <a:spLocks/>
            </p:cNvSpPr>
            <p:nvPr/>
          </p:nvSpPr>
          <p:spPr bwMode="auto">
            <a:xfrm>
              <a:off x="2112" y="1314"/>
              <a:ext cx="276" cy="1022"/>
            </a:xfrm>
            <a:custGeom>
              <a:avLst/>
              <a:gdLst>
                <a:gd name="T0" fmla="*/ 0 w 492"/>
                <a:gd name="T1" fmla="*/ 0 h 558"/>
                <a:gd name="T2" fmla="*/ 4 w 492"/>
                <a:gd name="T3" fmla="*/ 21288 h 558"/>
                <a:gd name="T4" fmla="*/ 4 w 492"/>
                <a:gd name="T5" fmla="*/ 70666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76817" name="Text Box 24"/>
            <p:cNvSpPr txBox="1">
              <a:spLocks noChangeArrowheads="1"/>
            </p:cNvSpPr>
            <p:nvPr/>
          </p:nvSpPr>
          <p:spPr bwMode="auto">
            <a:xfrm>
              <a:off x="2546" y="1537"/>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2</a:t>
              </a:r>
            </a:p>
          </p:txBody>
        </p:sp>
        <p:sp>
          <p:nvSpPr>
            <p:cNvPr id="76818" name="Line 25"/>
            <p:cNvSpPr>
              <a:spLocks noChangeShapeType="1"/>
            </p:cNvSpPr>
            <p:nvPr/>
          </p:nvSpPr>
          <p:spPr bwMode="auto">
            <a:xfrm flipH="1">
              <a:off x="1788" y="2040"/>
              <a:ext cx="444" cy="0"/>
            </a:xfrm>
            <a:prstGeom prst="line">
              <a:avLst/>
            </a:prstGeom>
            <a:noFill/>
            <a:ln w="9525">
              <a:solidFill>
                <a:schemeClr val="tx1"/>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77829" name="Date Placeholder 4"/>
          <p:cNvSpPr>
            <a:spLocks noGrp="1"/>
          </p:cNvSpPr>
          <p:nvPr>
            <p:ph type="dt" sz="quarter" idx="1"/>
          </p:nvPr>
        </p:nvSpPr>
        <p:spPr>
          <a:noFill/>
        </p:spPr>
        <p:txBody>
          <a:bodyPr/>
          <a:lstStyle/>
          <a:p>
            <a:pPr defTabSz="986994"/>
            <a:fld id="{030C1E93-1468-4F40-A245-C3C3AA4C3F9F}" type="datetime1">
              <a:rPr lang="en-US" smtClean="0"/>
              <a:pPr defTabSz="986994"/>
              <a:t>2/24/2012</a:t>
            </a:fld>
            <a:endParaRPr lang="en-US" dirty="0" smtClean="0"/>
          </a:p>
        </p:txBody>
      </p:sp>
      <p:sp>
        <p:nvSpPr>
          <p:cNvPr id="77830" name="Footer Placeholder 5"/>
          <p:cNvSpPr>
            <a:spLocks noGrp="1"/>
          </p:cNvSpPr>
          <p:nvPr>
            <p:ph type="ftr" sz="quarter" idx="4"/>
          </p:nvPr>
        </p:nvSpPr>
        <p:spPr>
          <a:noFill/>
        </p:spPr>
        <p:txBody>
          <a:bodyPr/>
          <a:lstStyle/>
          <a:p>
            <a:pPr defTabSz="986994"/>
            <a:r>
              <a:rPr lang="en-US" dirty="0" smtClean="0"/>
              <a:t>© Van Mieghem</a:t>
            </a:r>
          </a:p>
        </p:txBody>
      </p:sp>
      <p:sp>
        <p:nvSpPr>
          <p:cNvPr id="77831" name="Slide Number Placeholder 6"/>
          <p:cNvSpPr>
            <a:spLocks noGrp="1"/>
          </p:cNvSpPr>
          <p:nvPr>
            <p:ph type="sldNum" sz="quarter" idx="5"/>
          </p:nvPr>
        </p:nvSpPr>
        <p:spPr>
          <a:noFill/>
        </p:spPr>
        <p:txBody>
          <a:bodyPr/>
          <a:lstStyle/>
          <a:p>
            <a:pPr defTabSz="986994"/>
            <a:fld id="{8FD5436A-66A8-49B8-B37D-AC69DE8A2395}" type="slidenum">
              <a:rPr lang="en-US" smtClean="0"/>
              <a:pPr defTabSz="986994"/>
              <a:t>47</a:t>
            </a:fld>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9875" name="Rectangle 3"/>
          <p:cNvSpPr>
            <a:spLocks noGrp="1" noChangeArrowheads="1"/>
          </p:cNvSpPr>
          <p:nvPr>
            <p:ph type="dt" sz="quarter" idx="1"/>
          </p:nvPr>
        </p:nvSpPr>
        <p:spPr>
          <a:noFill/>
        </p:spPr>
        <p:txBody>
          <a:bodyPr/>
          <a:lstStyle/>
          <a:p>
            <a:pPr defTabSz="986994"/>
            <a:fld id="{8E87B522-C2A7-49EE-BD5D-DC978DAAE339}" type="datetime1">
              <a:rPr lang="en-US" smtClean="0"/>
              <a:pPr defTabSz="986994"/>
              <a:t>2/24/2012</a:t>
            </a:fld>
            <a:endParaRPr lang="en-US" dirty="0" smtClean="0"/>
          </a:p>
        </p:txBody>
      </p:sp>
      <p:sp>
        <p:nvSpPr>
          <p:cNvPr id="79876" name="Rectangle 6"/>
          <p:cNvSpPr>
            <a:spLocks noGrp="1" noChangeArrowheads="1"/>
          </p:cNvSpPr>
          <p:nvPr>
            <p:ph type="ftr" sz="quarter" idx="4"/>
          </p:nvPr>
        </p:nvSpPr>
        <p:spPr>
          <a:noFill/>
        </p:spPr>
        <p:txBody>
          <a:bodyPr/>
          <a:lstStyle/>
          <a:p>
            <a:pPr defTabSz="986994"/>
            <a:r>
              <a:rPr lang="en-US" dirty="0" smtClean="0"/>
              <a:t>© Van Mieghem</a:t>
            </a:r>
          </a:p>
        </p:txBody>
      </p:sp>
      <p:sp>
        <p:nvSpPr>
          <p:cNvPr id="79877" name="Rectangle 7"/>
          <p:cNvSpPr>
            <a:spLocks noGrp="1" noChangeArrowheads="1"/>
          </p:cNvSpPr>
          <p:nvPr>
            <p:ph type="sldNum" sz="quarter" idx="5"/>
          </p:nvPr>
        </p:nvSpPr>
        <p:spPr>
          <a:noFill/>
        </p:spPr>
        <p:txBody>
          <a:bodyPr/>
          <a:lstStyle/>
          <a:p>
            <a:pPr defTabSz="986994"/>
            <a:fld id="{91621C89-97B4-434C-A3B8-7D0188BAFA07}" type="slidenum">
              <a:rPr lang="en-US" smtClean="0"/>
              <a:pPr defTabSz="986994"/>
              <a:t>48</a:t>
            </a:fld>
            <a:endParaRPr lang="en-US" dirty="0" smtClean="0"/>
          </a:p>
        </p:txBody>
      </p:sp>
      <p:sp>
        <p:nvSpPr>
          <p:cNvPr id="79878" name="Rectangle 2"/>
          <p:cNvSpPr>
            <a:spLocks noGrp="1" noRot="1" noChangeAspect="1" noChangeArrowheads="1" noTextEdit="1"/>
          </p:cNvSpPr>
          <p:nvPr>
            <p:ph type="sldImg"/>
          </p:nvPr>
        </p:nvSpPr>
        <p:spPr>
          <a:xfrm>
            <a:off x="1339850" y="373063"/>
            <a:ext cx="4378325" cy="3284537"/>
          </a:xfrm>
          <a:ln/>
        </p:spPr>
      </p:sp>
      <p:sp>
        <p:nvSpPr>
          <p:cNvPr id="798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0899" name="Rectangle 3"/>
          <p:cNvSpPr>
            <a:spLocks noGrp="1" noChangeArrowheads="1"/>
          </p:cNvSpPr>
          <p:nvPr>
            <p:ph type="dt" sz="quarter" idx="1"/>
          </p:nvPr>
        </p:nvSpPr>
        <p:spPr>
          <a:noFill/>
        </p:spPr>
        <p:txBody>
          <a:bodyPr/>
          <a:lstStyle/>
          <a:p>
            <a:pPr defTabSz="986994"/>
            <a:fld id="{EEFB369E-FF43-48B6-96E9-7CBE8875BF2F}" type="datetime1">
              <a:rPr lang="en-US" smtClean="0"/>
              <a:pPr defTabSz="986994"/>
              <a:t>2/24/2012</a:t>
            </a:fld>
            <a:endParaRPr lang="en-US" dirty="0" smtClean="0"/>
          </a:p>
        </p:txBody>
      </p:sp>
      <p:sp>
        <p:nvSpPr>
          <p:cNvPr id="80900" name="Rectangle 6"/>
          <p:cNvSpPr>
            <a:spLocks noGrp="1" noChangeArrowheads="1"/>
          </p:cNvSpPr>
          <p:nvPr>
            <p:ph type="ftr" sz="quarter" idx="4"/>
          </p:nvPr>
        </p:nvSpPr>
        <p:spPr>
          <a:noFill/>
        </p:spPr>
        <p:txBody>
          <a:bodyPr/>
          <a:lstStyle/>
          <a:p>
            <a:pPr defTabSz="986994"/>
            <a:r>
              <a:rPr lang="en-US" dirty="0" smtClean="0"/>
              <a:t>© Van Mieghem</a:t>
            </a:r>
          </a:p>
        </p:txBody>
      </p:sp>
      <p:sp>
        <p:nvSpPr>
          <p:cNvPr id="80901" name="Rectangle 7"/>
          <p:cNvSpPr>
            <a:spLocks noGrp="1" noChangeArrowheads="1"/>
          </p:cNvSpPr>
          <p:nvPr>
            <p:ph type="sldNum" sz="quarter" idx="5"/>
          </p:nvPr>
        </p:nvSpPr>
        <p:spPr>
          <a:noFill/>
        </p:spPr>
        <p:txBody>
          <a:bodyPr/>
          <a:lstStyle/>
          <a:p>
            <a:pPr defTabSz="986994"/>
            <a:fld id="{ED9D4269-FF6C-4135-A2F5-40B8E4973FF2}" type="slidenum">
              <a:rPr lang="en-US" smtClean="0"/>
              <a:pPr defTabSz="986994"/>
              <a:t>49</a:t>
            </a:fld>
            <a:endParaRPr lang="en-US" dirty="0" smtClean="0"/>
          </a:p>
        </p:txBody>
      </p:sp>
      <p:sp>
        <p:nvSpPr>
          <p:cNvPr id="80902" name="Rectangle 2"/>
          <p:cNvSpPr>
            <a:spLocks noGrp="1" noRot="1" noChangeAspect="1" noChangeArrowheads="1" noTextEdit="1"/>
          </p:cNvSpPr>
          <p:nvPr>
            <p:ph type="sldImg"/>
          </p:nvPr>
        </p:nvSpPr>
        <p:spPr>
          <a:ln/>
        </p:spPr>
      </p:sp>
      <p:sp>
        <p:nvSpPr>
          <p:cNvPr id="80903" name="Rectangle 3"/>
          <p:cNvSpPr>
            <a:spLocks noGrp="1" noChangeArrowheads="1"/>
          </p:cNvSpPr>
          <p:nvPr>
            <p:ph type="body" idx="1"/>
          </p:nvPr>
        </p:nvSpPr>
        <p:spPr>
          <a:noFill/>
          <a:ln/>
        </p:spPr>
        <p:txBody>
          <a:bodyPr/>
          <a:lstStyle/>
          <a:p>
            <a:r>
              <a:rPr lang="en-US" b="1" dirty="0" smtClean="0"/>
              <a:t>An example of the hold-up problem…-</a:t>
            </a:r>
          </a:p>
          <a:p>
            <a:r>
              <a:rPr lang="en-US" dirty="0" smtClean="0"/>
              <a:t>This was end of 2001: they stopped their Internet database initiative (as we know it), but they are clearly not disbanding it but will reconsider the future! </a:t>
            </a:r>
          </a:p>
          <a:p>
            <a:r>
              <a:rPr lang="en-US" dirty="0" smtClean="0"/>
              <a:t>http://www.americanrecycler.com/12ara.html</a:t>
            </a:r>
          </a:p>
          <a:p>
            <a:r>
              <a:rPr lang="en-US" sz="1300" dirty="0" smtClean="0">
                <a:solidFill>
                  <a:schemeClr val="bg1"/>
                </a:solidFill>
              </a:rPr>
              <a:t>"We are asking the Courts for the flexibility to do what is best for ARASC shareholders and ARASC customers." Mr. </a:t>
            </a:r>
            <a:r>
              <a:rPr lang="en-US" sz="1300" dirty="0" err="1" smtClean="0">
                <a:solidFill>
                  <a:schemeClr val="bg1"/>
                </a:solidFill>
              </a:rPr>
              <a:t>Quintos</a:t>
            </a:r>
            <a:r>
              <a:rPr lang="en-US" sz="1300" dirty="0" smtClean="0">
                <a:solidFill>
                  <a:schemeClr val="bg1"/>
                </a:solidFill>
              </a:rPr>
              <a:t> said. He added that, ARASC intends to work through the Courts to maximize the value for creditor constituencies. ARASC intends to pay vendors on a timely basis for goods and services they deliver after the filing date.</a:t>
            </a:r>
            <a:r>
              <a:rPr lang="en-US" dirty="0" smtClean="0">
                <a:solidFill>
                  <a:schemeClr val="bg1"/>
                </a:solidFill>
              </a:rPr>
              <a:t> </a:t>
            </a:r>
          </a:p>
          <a:p>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1923" name="Rectangle 3"/>
          <p:cNvSpPr>
            <a:spLocks noGrp="1" noChangeArrowheads="1"/>
          </p:cNvSpPr>
          <p:nvPr>
            <p:ph type="dt" sz="quarter" idx="1"/>
          </p:nvPr>
        </p:nvSpPr>
        <p:spPr>
          <a:noFill/>
        </p:spPr>
        <p:txBody>
          <a:bodyPr/>
          <a:lstStyle/>
          <a:p>
            <a:pPr defTabSz="986994"/>
            <a:fld id="{1D0293C7-E6AE-4BBA-8293-9E39DF0035A6}" type="datetime1">
              <a:rPr lang="en-US" smtClean="0"/>
              <a:pPr defTabSz="986994"/>
              <a:t>2/24/2012</a:t>
            </a:fld>
            <a:endParaRPr lang="en-US" dirty="0" smtClean="0"/>
          </a:p>
        </p:txBody>
      </p:sp>
      <p:sp>
        <p:nvSpPr>
          <p:cNvPr id="81924" name="Rectangle 6"/>
          <p:cNvSpPr>
            <a:spLocks noGrp="1" noChangeArrowheads="1"/>
          </p:cNvSpPr>
          <p:nvPr>
            <p:ph type="ftr" sz="quarter" idx="4"/>
          </p:nvPr>
        </p:nvSpPr>
        <p:spPr>
          <a:noFill/>
        </p:spPr>
        <p:txBody>
          <a:bodyPr/>
          <a:lstStyle/>
          <a:p>
            <a:pPr defTabSz="986994"/>
            <a:r>
              <a:rPr lang="en-US" dirty="0" smtClean="0"/>
              <a:t>© Van Mieghem</a:t>
            </a:r>
          </a:p>
        </p:txBody>
      </p:sp>
      <p:sp>
        <p:nvSpPr>
          <p:cNvPr id="81925" name="Rectangle 7"/>
          <p:cNvSpPr>
            <a:spLocks noGrp="1" noChangeArrowheads="1"/>
          </p:cNvSpPr>
          <p:nvPr>
            <p:ph type="sldNum" sz="quarter" idx="5"/>
          </p:nvPr>
        </p:nvSpPr>
        <p:spPr>
          <a:noFill/>
        </p:spPr>
        <p:txBody>
          <a:bodyPr/>
          <a:lstStyle/>
          <a:p>
            <a:pPr defTabSz="986994"/>
            <a:fld id="{16D5025F-9B74-4D16-B0EB-A39B3B3ABEC3}" type="slidenum">
              <a:rPr lang="en-US" smtClean="0"/>
              <a:pPr defTabSz="986994"/>
              <a:t>50</a:t>
            </a:fld>
            <a:endParaRPr lang="en-US" dirty="0"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r>
              <a:rPr lang="en-US" smtClean="0"/>
              <a:t>http://www.rpowersource.com/news2.html</a:t>
            </a:r>
          </a:p>
          <a:p>
            <a:r>
              <a:rPr lang="en-US" smtClean="0"/>
              <a:t>http://www.autorecyc.org/docs/newsroom/press_releases/2003/Car-Part.html.  This LOI will form the basis of the plan of reorganization to be submitted to the bankruptcy court for approval.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2947" name="Rectangle 3"/>
          <p:cNvSpPr>
            <a:spLocks noGrp="1" noChangeArrowheads="1"/>
          </p:cNvSpPr>
          <p:nvPr>
            <p:ph type="dt" sz="quarter" idx="1"/>
          </p:nvPr>
        </p:nvSpPr>
        <p:spPr>
          <a:noFill/>
        </p:spPr>
        <p:txBody>
          <a:bodyPr/>
          <a:lstStyle/>
          <a:p>
            <a:pPr defTabSz="986994"/>
            <a:fld id="{31A9D670-14EC-4713-90A7-7D4BEE379F35}" type="datetime1">
              <a:rPr lang="en-US" smtClean="0"/>
              <a:pPr defTabSz="986994"/>
              <a:t>2/24/2012</a:t>
            </a:fld>
            <a:endParaRPr lang="en-US" dirty="0" smtClean="0"/>
          </a:p>
        </p:txBody>
      </p:sp>
      <p:sp>
        <p:nvSpPr>
          <p:cNvPr id="82948" name="Rectangle 6"/>
          <p:cNvSpPr>
            <a:spLocks noGrp="1" noChangeArrowheads="1"/>
          </p:cNvSpPr>
          <p:nvPr>
            <p:ph type="ftr" sz="quarter" idx="4"/>
          </p:nvPr>
        </p:nvSpPr>
        <p:spPr>
          <a:noFill/>
        </p:spPr>
        <p:txBody>
          <a:bodyPr/>
          <a:lstStyle/>
          <a:p>
            <a:pPr defTabSz="986994"/>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86994"/>
            <a:fld id="{656C1421-6353-4584-B7F5-D6D61CC3DDED}" type="slidenum">
              <a:rPr lang="en-US" smtClean="0"/>
              <a:pPr defTabSz="986994"/>
              <a:t>51</a:t>
            </a:fld>
            <a:endParaRPr lang="en-US" dirty="0" smtClean="0"/>
          </a:p>
        </p:txBody>
      </p:sp>
      <p:sp>
        <p:nvSpPr>
          <p:cNvPr id="82950" name="Rectangle 2"/>
          <p:cNvSpPr>
            <a:spLocks noGrp="1" noRot="1" noChangeAspect="1" noChangeArrowheads="1" noTextEdit="1"/>
          </p:cNvSpPr>
          <p:nvPr>
            <p:ph type="sldImg"/>
          </p:nvPr>
        </p:nvSpPr>
        <p:spPr>
          <a:xfrm>
            <a:off x="1339850" y="373063"/>
            <a:ext cx="4378325" cy="3284537"/>
          </a:xfrm>
          <a:ln/>
        </p:spPr>
      </p:sp>
      <p:sp>
        <p:nvSpPr>
          <p:cNvPr id="82951" name="Rectangle 3"/>
          <p:cNvSpPr>
            <a:spLocks noGrp="1" noChangeArrowheads="1"/>
          </p:cNvSpPr>
          <p:nvPr>
            <p:ph type="body" idx="1"/>
          </p:nvPr>
        </p:nvSpPr>
        <p:spPr>
          <a:noFill/>
          <a:ln/>
        </p:spPr>
        <p:txBody>
          <a:bodyPr/>
          <a:lstStyle/>
          <a:p>
            <a:pPr marL="198681" indent="-198681"/>
            <a:r>
              <a:rPr lang="en-US" dirty="0" smtClean="0"/>
              <a:t>WSJ Dec 9, 2006.</a:t>
            </a:r>
          </a:p>
          <a:p>
            <a:pPr marL="198681" indent="-198681">
              <a:buFontTx/>
              <a:buAutoNum type="arabicPeriod"/>
            </a:pPr>
            <a:r>
              <a:rPr lang="en-US" dirty="0" smtClean="0"/>
              <a:t>Shows how important sourcing is and how it can be improved in LT relationship with collaboration</a:t>
            </a:r>
          </a:p>
          <a:p>
            <a:pPr marL="198681" indent="-198681">
              <a:buFontTx/>
              <a:buAutoNum type="arabicPeriod"/>
            </a:pPr>
            <a:r>
              <a:rPr lang="en-US" dirty="0" smtClean="0"/>
              <a:t>Shows how Toyota was “trust-based” and moved towards more “competitive pricing” = move to balanced sourcing (see later)</a:t>
            </a:r>
          </a:p>
          <a:p>
            <a:pPr marL="198681" indent="-198681">
              <a:buFontTx/>
              <a:buAutoNum type="arabicPeriod"/>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3971" name="Rectangle 3"/>
          <p:cNvSpPr>
            <a:spLocks noGrp="1" noChangeArrowheads="1"/>
          </p:cNvSpPr>
          <p:nvPr>
            <p:ph type="dt" sz="quarter" idx="1"/>
          </p:nvPr>
        </p:nvSpPr>
        <p:spPr>
          <a:noFill/>
        </p:spPr>
        <p:txBody>
          <a:bodyPr/>
          <a:lstStyle/>
          <a:p>
            <a:pPr defTabSz="986994"/>
            <a:fld id="{137E8AC9-E5B4-47EF-9EF1-B410DB0F6D60}" type="datetime1">
              <a:rPr lang="en-US" smtClean="0"/>
              <a:pPr defTabSz="986994"/>
              <a:t>2/24/2012</a:t>
            </a:fld>
            <a:endParaRPr lang="en-US" dirty="0" smtClean="0"/>
          </a:p>
        </p:txBody>
      </p:sp>
      <p:sp>
        <p:nvSpPr>
          <p:cNvPr id="83972" name="Rectangle 6"/>
          <p:cNvSpPr>
            <a:spLocks noGrp="1" noChangeArrowheads="1"/>
          </p:cNvSpPr>
          <p:nvPr>
            <p:ph type="ftr" sz="quarter" idx="4"/>
          </p:nvPr>
        </p:nvSpPr>
        <p:spPr>
          <a:noFill/>
        </p:spPr>
        <p:txBody>
          <a:bodyPr/>
          <a:lstStyle/>
          <a:p>
            <a:pPr defTabSz="986994"/>
            <a:r>
              <a:rPr lang="en-US" dirty="0" smtClean="0"/>
              <a:t>© Van Mieghem</a:t>
            </a:r>
          </a:p>
        </p:txBody>
      </p:sp>
      <p:sp>
        <p:nvSpPr>
          <p:cNvPr id="83973" name="Rectangle 7"/>
          <p:cNvSpPr>
            <a:spLocks noGrp="1" noChangeArrowheads="1"/>
          </p:cNvSpPr>
          <p:nvPr>
            <p:ph type="sldNum" sz="quarter" idx="5"/>
          </p:nvPr>
        </p:nvSpPr>
        <p:spPr>
          <a:noFill/>
        </p:spPr>
        <p:txBody>
          <a:bodyPr/>
          <a:lstStyle/>
          <a:p>
            <a:pPr defTabSz="986994"/>
            <a:fld id="{ACD1C2DD-2300-48C3-BCCC-215CEF7FFF7F}" type="slidenum">
              <a:rPr lang="en-US" smtClean="0"/>
              <a:pPr defTabSz="986994"/>
              <a:t>52</a:t>
            </a:fld>
            <a:endParaRPr lang="en-US" dirty="0" smtClean="0"/>
          </a:p>
        </p:txBody>
      </p:sp>
      <p:sp>
        <p:nvSpPr>
          <p:cNvPr id="83974" name="Rectangle 2"/>
          <p:cNvSpPr>
            <a:spLocks noGrp="1" noRot="1" noChangeAspect="1" noChangeArrowheads="1" noTextEdit="1"/>
          </p:cNvSpPr>
          <p:nvPr>
            <p:ph type="sldImg"/>
          </p:nvPr>
        </p:nvSpPr>
        <p:spPr>
          <a:xfrm>
            <a:off x="1339850" y="373063"/>
            <a:ext cx="4378325" cy="3284537"/>
          </a:xfrm>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pPr defTabSz="986994"/>
              <a:t>2/24/2012</a:t>
            </a:fld>
            <a:endParaRPr lang="en-US" dirty="0" smtClean="0"/>
          </a:p>
        </p:txBody>
      </p:sp>
      <p:sp>
        <p:nvSpPr>
          <p:cNvPr id="50182" name="Footer Placeholder 5"/>
          <p:cNvSpPr>
            <a:spLocks noGrp="1"/>
          </p:cNvSpPr>
          <p:nvPr>
            <p:ph type="ftr" sz="quarter" idx="4"/>
          </p:nvPr>
        </p:nvSpPr>
        <p:spPr>
          <a:noFill/>
        </p:spPr>
        <p:txBody>
          <a:bodyPr/>
          <a:lstStyle/>
          <a:p>
            <a:pPr defTabSz="986994"/>
            <a:r>
              <a:rPr lang="en-US" dirty="0" smtClean="0"/>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pPr defTabSz="986994"/>
              <a:t>5</a:t>
            </a:fld>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86994"/>
            <a:fld id="{6C7E6FF7-0C6F-4ABC-A45E-D9D2CD7AE5E5}" type="slidenum">
              <a:rPr lang="en-US" smtClean="0"/>
              <a:pPr defTabSz="986994"/>
              <a:t>53</a:t>
            </a:fld>
            <a:endParaRPr lang="en-US" dirty="0" smtClean="0"/>
          </a:p>
        </p:txBody>
      </p:sp>
      <p:sp>
        <p:nvSpPr>
          <p:cNvPr id="84995" name="Rectangle 2"/>
          <p:cNvSpPr>
            <a:spLocks noGrp="1" noRot="1" noChangeAspect="1" noChangeArrowheads="1" noTextEdit="1"/>
          </p:cNvSpPr>
          <p:nvPr>
            <p:ph type="sldImg"/>
          </p:nvPr>
        </p:nvSpPr>
        <p:spPr>
          <a:xfrm>
            <a:off x="1262063" y="720725"/>
            <a:ext cx="4797425" cy="3597275"/>
          </a:xfrm>
          <a:solidFill>
            <a:srgbClr val="FFFFFF"/>
          </a:solidFill>
          <a:ln/>
        </p:spPr>
      </p:sp>
      <p:sp>
        <p:nvSpPr>
          <p:cNvPr id="84996" name="Rectangle 3"/>
          <p:cNvSpPr>
            <a:spLocks noGrp="1" noChangeArrowheads="1"/>
          </p:cNvSpPr>
          <p:nvPr>
            <p:ph type="body" idx="1"/>
          </p:nvPr>
        </p:nvSpPr>
        <p:spPr>
          <a:xfrm>
            <a:off x="974726" y="4557713"/>
            <a:ext cx="5365750" cy="176212"/>
          </a:xfrm>
          <a:solidFill>
            <a:srgbClr val="FFFFFF"/>
          </a:solidFill>
          <a:ln>
            <a:solidFill>
              <a:srgbClr val="000000"/>
            </a:solidFill>
          </a:ln>
        </p:spPr>
        <p:txBody>
          <a:bodyPr lIns="90776" tIns="45389" rIns="90776" bIns="45389"/>
          <a:lstStyle/>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86994"/>
            <a:fld id="{623D3D63-5B60-4ED2-93D3-EF79D5838B44}" type="slidenum">
              <a:rPr lang="en-US" smtClean="0"/>
              <a:pPr defTabSz="986994"/>
              <a:t>54</a:t>
            </a:fld>
            <a:endParaRPr lang="en-US" dirty="0" smtClean="0"/>
          </a:p>
        </p:txBody>
      </p:sp>
      <p:sp>
        <p:nvSpPr>
          <p:cNvPr id="86019"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86020" name="Rectangle 3"/>
          <p:cNvSpPr>
            <a:spLocks noGrp="1" noChangeArrowheads="1"/>
          </p:cNvSpPr>
          <p:nvPr>
            <p:ph type="body" idx="1"/>
          </p:nvPr>
        </p:nvSpPr>
        <p:spPr>
          <a:xfrm>
            <a:off x="974726" y="4587876"/>
            <a:ext cx="5365750" cy="4267200"/>
          </a:xfrm>
          <a:noFill/>
          <a:ln/>
        </p:spPr>
        <p:txBody>
          <a:bodyPr lIns="94559" tIns="48856" rIns="94559" bIns="48856"/>
          <a:lstStyle/>
          <a:p>
            <a:pPr marL="107352" indent="-107352"/>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pPr defTabSz="986994"/>
              <a:t>2/24/2012</a:t>
            </a:fld>
            <a:endParaRPr lang="en-US" dirty="0" smtClean="0"/>
          </a:p>
        </p:txBody>
      </p:sp>
      <p:sp>
        <p:nvSpPr>
          <p:cNvPr id="51206" name="Footer Placeholder 5"/>
          <p:cNvSpPr>
            <a:spLocks noGrp="1"/>
          </p:cNvSpPr>
          <p:nvPr>
            <p:ph type="ftr" sz="quarter" idx="4"/>
          </p:nvPr>
        </p:nvSpPr>
        <p:spPr>
          <a:noFill/>
        </p:spPr>
        <p:txBody>
          <a:bodyPr/>
          <a:lstStyle/>
          <a:p>
            <a:pPr defTabSz="986994"/>
            <a:r>
              <a:rPr lang="en-US" dirty="0" smtClean="0"/>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pPr defTabSz="986994"/>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2229" name="Date Placeholder 4"/>
          <p:cNvSpPr>
            <a:spLocks noGrp="1"/>
          </p:cNvSpPr>
          <p:nvPr>
            <p:ph type="dt" sz="quarter" idx="1"/>
          </p:nvPr>
        </p:nvSpPr>
        <p:spPr>
          <a:noFill/>
        </p:spPr>
        <p:txBody>
          <a:bodyPr/>
          <a:lstStyle/>
          <a:p>
            <a:pPr defTabSz="986994"/>
            <a:fld id="{28E36314-ECD2-40DD-8DBB-999C8A3B5F6E}" type="datetime1">
              <a:rPr lang="en-US" smtClean="0"/>
              <a:pPr defTabSz="986994"/>
              <a:t>2/24/2012</a:t>
            </a:fld>
            <a:endParaRPr lang="en-US" dirty="0" smtClean="0"/>
          </a:p>
        </p:txBody>
      </p:sp>
      <p:sp>
        <p:nvSpPr>
          <p:cNvPr id="52230" name="Footer Placeholder 5"/>
          <p:cNvSpPr>
            <a:spLocks noGrp="1"/>
          </p:cNvSpPr>
          <p:nvPr>
            <p:ph type="ftr" sz="quarter" idx="4"/>
          </p:nvPr>
        </p:nvSpPr>
        <p:spPr>
          <a:noFill/>
        </p:spPr>
        <p:txBody>
          <a:bodyPr/>
          <a:lstStyle/>
          <a:p>
            <a:pPr defTabSz="986994"/>
            <a:r>
              <a:rPr lang="en-US" dirty="0" smtClean="0"/>
              <a:t>© Van Mieghem</a:t>
            </a:r>
          </a:p>
        </p:txBody>
      </p:sp>
      <p:sp>
        <p:nvSpPr>
          <p:cNvPr id="52231" name="Slide Number Placeholder 6"/>
          <p:cNvSpPr>
            <a:spLocks noGrp="1"/>
          </p:cNvSpPr>
          <p:nvPr>
            <p:ph type="sldNum" sz="quarter" idx="5"/>
          </p:nvPr>
        </p:nvSpPr>
        <p:spPr>
          <a:noFill/>
        </p:spPr>
        <p:txBody>
          <a:bodyPr/>
          <a:lstStyle/>
          <a:p>
            <a:pPr defTabSz="986994"/>
            <a:fld id="{AE36D8B8-3742-4B86-BD7C-8465E559190A}" type="slidenum">
              <a:rPr lang="en-US" smtClean="0"/>
              <a:pPr defTabSz="986994"/>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2/24/2012</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8</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86994"/>
            <a:fld id="{C719215A-AF23-4FA5-9DD0-C6A3C8F002D1}" type="datetime1">
              <a:rPr lang="en-US" smtClean="0"/>
              <a:pPr defTabSz="986994"/>
              <a:t>2/24/2012</a:t>
            </a:fld>
            <a:endParaRPr lang="en-US" dirty="0" smtClean="0"/>
          </a:p>
        </p:txBody>
      </p:sp>
      <p:sp>
        <p:nvSpPr>
          <p:cNvPr id="53252" name="Rectangle 6"/>
          <p:cNvSpPr>
            <a:spLocks noGrp="1" noChangeArrowheads="1"/>
          </p:cNvSpPr>
          <p:nvPr>
            <p:ph type="ftr" sz="quarter" idx="4"/>
          </p:nvPr>
        </p:nvSpPr>
        <p:spPr>
          <a:noFill/>
        </p:spPr>
        <p:txBody>
          <a:bodyPr/>
          <a:lstStyle/>
          <a:p>
            <a:pPr defTabSz="986994"/>
            <a:r>
              <a:rPr lang="en-US" dirty="0" smtClean="0"/>
              <a:t>© Van Mieghem</a:t>
            </a:r>
          </a:p>
        </p:txBody>
      </p:sp>
      <p:sp>
        <p:nvSpPr>
          <p:cNvPr id="53253" name="Rectangle 7"/>
          <p:cNvSpPr>
            <a:spLocks noGrp="1" noChangeArrowheads="1"/>
          </p:cNvSpPr>
          <p:nvPr>
            <p:ph type="sldNum" sz="quarter" idx="5"/>
          </p:nvPr>
        </p:nvSpPr>
        <p:spPr>
          <a:noFill/>
        </p:spPr>
        <p:txBody>
          <a:bodyPr/>
          <a:lstStyle/>
          <a:p>
            <a:pPr defTabSz="986994"/>
            <a:fld id="{1CBE3688-2500-4478-96B6-FDA20AE852ED}" type="slidenum">
              <a:rPr lang="en-US" smtClean="0"/>
              <a:pPr defTabSz="986994"/>
              <a:t>9</a:t>
            </a:fld>
            <a:endParaRPr lang="en-US" dirty="0" smtClean="0"/>
          </a:p>
        </p:txBody>
      </p:sp>
      <p:sp>
        <p:nvSpPr>
          <p:cNvPr id="53254" name="Rectangle 2"/>
          <p:cNvSpPr>
            <a:spLocks noGrp="1" noRot="1" noChangeAspect="1" noChangeArrowheads="1" noTextEdit="1"/>
          </p:cNvSpPr>
          <p:nvPr>
            <p:ph type="sldImg"/>
          </p:nvPr>
        </p:nvSpPr>
        <p:spPr>
          <a:xfrm>
            <a:off x="1339850" y="373063"/>
            <a:ext cx="4378325" cy="3284537"/>
          </a:xfrm>
          <a:ln/>
        </p:spPr>
      </p:sp>
      <p:sp>
        <p:nvSpPr>
          <p:cNvPr id="53255" name="Rectangle 3"/>
          <p:cNvSpPr>
            <a:spLocks noGrp="1" noChangeArrowheads="1"/>
          </p:cNvSpPr>
          <p:nvPr>
            <p:ph type="body" idx="1"/>
          </p:nvPr>
        </p:nvSpPr>
        <p:spPr>
          <a:noFill/>
          <a:ln/>
        </p:spPr>
        <p:txBody>
          <a:bodyPr/>
          <a:lstStyle/>
          <a:p>
            <a:pPr marL="198681" indent="-198681"/>
            <a:r>
              <a:rPr lang="en-US" dirty="0" smtClean="0"/>
              <a:t>Let us discuss Sun to illustrate:</a:t>
            </a:r>
          </a:p>
          <a:p>
            <a:pPr marL="198681" indent="-198681">
              <a:buFontTx/>
              <a:buAutoNum type="arabicPeriod"/>
            </a:pPr>
            <a:r>
              <a:rPr lang="en-US" dirty="0" smtClean="0"/>
              <a:t>Sourcing strategy design (supplier identification)</a:t>
            </a:r>
          </a:p>
          <a:p>
            <a:pPr marL="198681" indent="-198681">
              <a:buFontTx/>
              <a:buAutoNum type="arabicPeriod"/>
            </a:pPr>
            <a:r>
              <a:rPr lang="en-US" dirty="0" smtClean="0"/>
              <a:t>SRM</a:t>
            </a:r>
          </a:p>
          <a:p>
            <a:pPr marL="198681" indent="-198681">
              <a:buFontTx/>
              <a:buAutoNum type="arabicPeriod"/>
            </a:pPr>
            <a:r>
              <a:rPr lang="en-US" dirty="0" smtClean="0"/>
              <a:t>Contracting (next class).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EC34425-C3CE-4E11-8693-43FAF779D27C}"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b="0">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2/24/2012</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2/24/2012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2/24/2012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2/24/2012</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2/24/2012</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2/24/2012</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2/24/2012</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2/24/2012</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2/24/2012</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2/24/2012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2/24/2012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a:ea typeface="MS PGothic" pitchFamily="34" charset="-128"/>
              </a:rPr>
              <a:pPr eaLnBrk="0" hangingPunct="0"/>
              <a:t>2/24/2012</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a:ea typeface="MS PGothic" pitchFamily="34" charset="-128"/>
              </a:rPr>
              <a:pPr eaLnBrk="0" hangingPunct="0"/>
              <a:t>‹#›</a:t>
            </a:fld>
            <a:endParaRPr lang="en-US">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b="0">
                <a:solidFill>
                  <a:prstClr val="black"/>
                </a:solidFill>
                <a:latin typeface="Arial" pitchFamily="34" charset="0"/>
                <a:ea typeface="MS PGothic" pitchFamily="34" charset="-128"/>
              </a:rPr>
              <a:pPr eaLnBrk="0" hangingPunct="0">
                <a:spcBef>
                  <a:spcPct val="50000"/>
                </a:spcBef>
              </a:pPr>
              <a:t>‹#›</a:t>
            </a:fld>
            <a:endParaRPr lang="en-US" sz="1000" b="0">
              <a:solidFill>
                <a:prstClr val="black"/>
              </a:solidFill>
              <a:latin typeface="Arial"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hyperlink" Target="http://voltaicsystems.com/blog/what-and-why-voltaic-insources/"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voltaicsystems.com/blog/wp-content/uploads/2012/02/03.jpg"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hyperlink" Target="http://www.adafruit.com/"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png"/><Relationship Id="rId3" Type="http://schemas.openxmlformats.org/officeDocument/2006/relationships/hyperlink" Target="http://rds.yahoo.com/S=96062883/K=call+center/v=2/SID=e/l=IVI/SIG=12fmh74nc/*-http:/augustachronicle.com/images/headlines/110802/call_center_phones.jpg" TargetMode="External"/><Relationship Id="rId7" Type="http://schemas.openxmlformats.org/officeDocument/2006/relationships/hyperlink" Target="http://www.cortina.be/public/catalog.htm" TargetMode="External"/><Relationship Id="rId12" Type="http://schemas.openxmlformats.org/officeDocument/2006/relationships/hyperlink" Target="http://www.cortina.be/homepage.htm"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2.jpeg"/><Relationship Id="rId11" Type="http://schemas.openxmlformats.org/officeDocument/2006/relationships/image" Target="../media/image15.png"/><Relationship Id="rId5" Type="http://schemas.openxmlformats.org/officeDocument/2006/relationships/hyperlink" Target="http://rds.yahoo.com/S=96062883/K=factory/v=2/SID=e/l=IVI/SIG=11ncg4joa/*-http:/www.dodge-vipers.com/pictures/factory14.jpg" TargetMode="External"/><Relationship Id="rId10" Type="http://schemas.openxmlformats.org/officeDocument/2006/relationships/hyperlink" Target="http://www.icos.be/index.htm" TargetMode="External"/><Relationship Id="rId4" Type="http://schemas.openxmlformats.org/officeDocument/2006/relationships/image" Target="../media/image11.jpeg"/><Relationship Id="rId9" Type="http://schemas.openxmlformats.org/officeDocument/2006/relationships/image" Target="../media/image14.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notesSlide" Target="../notesSlides/notesSlide50.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5.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notesSlide" Target="../notesSlides/notesSlide5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Make vs. Buy: selection criteria to set up sourcing</a:t>
            </a:r>
          </a:p>
        </p:txBody>
      </p:sp>
      <p:sp>
        <p:nvSpPr>
          <p:cNvPr id="14339" name="Rectangle 3"/>
          <p:cNvSpPr>
            <a:spLocks noGrp="1" noChangeArrowheads="1"/>
          </p:cNvSpPr>
          <p:nvPr>
            <p:ph type="body" sz="half" idx="1"/>
          </p:nvPr>
        </p:nvSpPr>
        <p:spPr>
          <a:xfrm>
            <a:off x="455613" y="1114425"/>
            <a:ext cx="4033837" cy="5419725"/>
          </a:xfrm>
        </p:spPr>
        <p:txBody>
          <a:bodyPr/>
          <a:lstStyle/>
          <a:p>
            <a:pPr eaLnBrk="1" hangingPunct="1"/>
            <a:r>
              <a:rPr lang="en-US" sz="1800" smtClean="0"/>
              <a:t>Why has Sun opted to outsource parts but not final assembly &amp; test of full systems?  </a:t>
            </a:r>
          </a:p>
        </p:txBody>
      </p:sp>
      <p:grpSp>
        <p:nvGrpSpPr>
          <p:cNvPr id="14340" name="Group 4"/>
          <p:cNvGrpSpPr>
            <a:grpSpLocks/>
          </p:cNvGrpSpPr>
          <p:nvPr/>
        </p:nvGrpSpPr>
        <p:grpSpPr bwMode="auto">
          <a:xfrm>
            <a:off x="5105400" y="1249363"/>
            <a:ext cx="3336925" cy="4770437"/>
            <a:chOff x="3446" y="883"/>
            <a:chExt cx="2102" cy="3005"/>
          </a:xfrm>
        </p:grpSpPr>
        <p:sp>
          <p:nvSpPr>
            <p:cNvPr id="14343" name="Rectangle 5"/>
            <p:cNvSpPr>
              <a:spLocks noChangeArrowheads="1"/>
            </p:cNvSpPr>
            <p:nvPr/>
          </p:nvSpPr>
          <p:spPr bwMode="auto">
            <a:xfrm>
              <a:off x="4319" y="966"/>
              <a:ext cx="617"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Buy Well</a:t>
              </a:r>
              <a:endParaRPr lang="en-US" sz="4800" b="0"/>
            </a:p>
          </p:txBody>
        </p:sp>
        <p:sp>
          <p:nvSpPr>
            <p:cNvPr id="14344" name="Rectangle 6"/>
            <p:cNvSpPr>
              <a:spLocks noChangeArrowheads="1"/>
            </p:cNvSpPr>
            <p:nvPr/>
          </p:nvSpPr>
          <p:spPr bwMode="auto">
            <a:xfrm rot="-5400000">
              <a:off x="3440" y="3124"/>
              <a:ext cx="320"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High</a:t>
              </a:r>
              <a:endParaRPr lang="en-US" sz="5400" b="0"/>
            </a:p>
          </p:txBody>
        </p:sp>
        <p:sp>
          <p:nvSpPr>
            <p:cNvPr id="14345" name="Rectangle 7"/>
            <p:cNvSpPr>
              <a:spLocks noChangeArrowheads="1"/>
            </p:cNvSpPr>
            <p:nvPr/>
          </p:nvSpPr>
          <p:spPr bwMode="auto">
            <a:xfrm>
              <a:off x="3792" y="883"/>
              <a:ext cx="1756" cy="3005"/>
            </a:xfrm>
            <a:prstGeom prst="rect">
              <a:avLst/>
            </a:prstGeom>
            <a:noFill/>
            <a:ln w="9525">
              <a:solidFill>
                <a:schemeClr val="tx1"/>
              </a:solidFill>
              <a:miter lim="800000"/>
              <a:headEnd/>
              <a:tailEnd/>
            </a:ln>
          </p:spPr>
          <p:txBody>
            <a:bodyPr wrap="none" anchor="ctr"/>
            <a:lstStyle/>
            <a:p>
              <a:endParaRPr lang="en-US"/>
            </a:p>
          </p:txBody>
        </p:sp>
        <p:sp>
          <p:nvSpPr>
            <p:cNvPr id="14346" name="Rectangle 8"/>
            <p:cNvSpPr>
              <a:spLocks noChangeArrowheads="1"/>
            </p:cNvSpPr>
            <p:nvPr/>
          </p:nvSpPr>
          <p:spPr bwMode="auto">
            <a:xfrm>
              <a:off x="3812" y="2340"/>
              <a:ext cx="1736" cy="346"/>
            </a:xfrm>
            <a:prstGeom prst="rect">
              <a:avLst/>
            </a:prstGeom>
            <a:noFill/>
            <a:ln w="9525">
              <a:noFill/>
              <a:miter lim="800000"/>
              <a:headEnd/>
              <a:tailEnd/>
            </a:ln>
          </p:spPr>
          <p:txBody>
            <a:bodyPr lIns="0" tIns="0" rIns="0" bIns="0">
              <a:spAutoFit/>
            </a:bodyPr>
            <a:lstStyle/>
            <a:p>
              <a:pPr algn="ctr" eaLnBrk="0" hangingPunct="0"/>
              <a:r>
                <a:rPr lang="en-US" sz="2000" b="0">
                  <a:solidFill>
                    <a:srgbClr val="000000"/>
                  </a:solidFill>
                </a:rPr>
                <a:t>Invest in Supplier</a:t>
              </a:r>
            </a:p>
            <a:p>
              <a:pPr algn="ctr" eaLnBrk="0" hangingPunct="0"/>
              <a:r>
                <a:rPr lang="en-US" sz="1600" b="0">
                  <a:solidFill>
                    <a:srgbClr val="000000"/>
                  </a:solidFill>
                </a:rPr>
                <a:t>(e.g., castings)</a:t>
              </a:r>
              <a:endParaRPr lang="en-US" sz="4800" b="0"/>
            </a:p>
          </p:txBody>
        </p:sp>
        <p:sp>
          <p:nvSpPr>
            <p:cNvPr id="14347" name="Rectangle 9"/>
            <p:cNvSpPr>
              <a:spLocks noChangeArrowheads="1"/>
            </p:cNvSpPr>
            <p:nvPr/>
          </p:nvSpPr>
          <p:spPr bwMode="auto">
            <a:xfrm rot="-5400000">
              <a:off x="3453" y="1443"/>
              <a:ext cx="294"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Low</a:t>
              </a:r>
              <a:endParaRPr lang="en-US" sz="5400" b="0"/>
            </a:p>
          </p:txBody>
        </p:sp>
        <p:sp>
          <p:nvSpPr>
            <p:cNvPr id="14348" name="Rectangle 10"/>
            <p:cNvSpPr>
              <a:spLocks noChangeArrowheads="1"/>
            </p:cNvSpPr>
            <p:nvPr/>
          </p:nvSpPr>
          <p:spPr bwMode="auto">
            <a:xfrm rot="-5400000">
              <a:off x="3104" y="2137"/>
              <a:ext cx="1029" cy="346"/>
            </a:xfrm>
            <a:prstGeom prst="rect">
              <a:avLst/>
            </a:prstGeom>
            <a:noFill/>
            <a:ln w="9525">
              <a:noFill/>
              <a:miter lim="800000"/>
              <a:headEnd/>
              <a:tailEnd/>
            </a:ln>
          </p:spPr>
          <p:txBody>
            <a:bodyPr wrap="none" lIns="0" tIns="0" rIns="0" bIns="0">
              <a:spAutoFit/>
            </a:bodyPr>
            <a:lstStyle/>
            <a:p>
              <a:pPr algn="ctr" eaLnBrk="0" hangingPunct="0"/>
              <a:r>
                <a:rPr lang="en-US" sz="2000" b="0">
                  <a:solidFill>
                    <a:srgbClr val="000000"/>
                  </a:solidFill>
                </a:rPr>
                <a:t>Strategic Value </a:t>
              </a:r>
            </a:p>
            <a:p>
              <a:pPr algn="ctr" eaLnBrk="0" hangingPunct="0"/>
              <a:r>
                <a:rPr lang="en-US" sz="1600" b="0">
                  <a:solidFill>
                    <a:srgbClr val="000000"/>
                  </a:solidFill>
                </a:rPr>
                <a:t>(Value Add)</a:t>
              </a:r>
              <a:endParaRPr lang="en-US" sz="5400" b="0"/>
            </a:p>
          </p:txBody>
        </p:sp>
        <p:sp>
          <p:nvSpPr>
            <p:cNvPr id="14349" name="Line 11"/>
            <p:cNvSpPr>
              <a:spLocks noChangeShapeType="1"/>
            </p:cNvSpPr>
            <p:nvPr/>
          </p:nvSpPr>
          <p:spPr bwMode="auto">
            <a:xfrm>
              <a:off x="3792" y="2304"/>
              <a:ext cx="1756" cy="0"/>
            </a:xfrm>
            <a:prstGeom prst="line">
              <a:avLst/>
            </a:prstGeom>
            <a:noFill/>
            <a:ln w="9525">
              <a:solidFill>
                <a:schemeClr val="tx1"/>
              </a:solidFill>
              <a:prstDash val="dash"/>
              <a:round/>
              <a:headEnd/>
              <a:tailEnd/>
            </a:ln>
          </p:spPr>
          <p:txBody>
            <a:bodyPr wrap="none" anchor="ctr"/>
            <a:lstStyle/>
            <a:p>
              <a:endParaRPr lang="en-US"/>
            </a:p>
          </p:txBody>
        </p:sp>
        <p:sp>
          <p:nvSpPr>
            <p:cNvPr id="14350" name="Text Box 12"/>
            <p:cNvSpPr txBox="1">
              <a:spLocks noChangeArrowheads="1"/>
            </p:cNvSpPr>
            <p:nvPr/>
          </p:nvSpPr>
          <p:spPr bwMode="auto">
            <a:xfrm>
              <a:off x="3828" y="1302"/>
              <a:ext cx="1684" cy="828"/>
            </a:xfrm>
            <a:prstGeom prst="rect">
              <a:avLst/>
            </a:prstGeom>
            <a:noFill/>
            <a:ln w="9525">
              <a:noFill/>
              <a:miter lim="800000"/>
              <a:headEnd/>
              <a:tailEnd/>
            </a:ln>
          </p:spPr>
          <p:txBody>
            <a:bodyPr wrap="none">
              <a:spAutoFit/>
            </a:bodyPr>
            <a:lstStyle/>
            <a:p>
              <a:pPr eaLnBrk="0" hangingPunct="0">
                <a:buFontTx/>
                <a:buChar char="•"/>
              </a:pPr>
              <a:r>
                <a:rPr lang="en-US" sz="1600" b="0"/>
                <a:t> Commodity</a:t>
              </a:r>
            </a:p>
            <a:p>
              <a:pPr eaLnBrk="0" hangingPunct="0">
                <a:buFontTx/>
                <a:buChar char="•"/>
              </a:pPr>
              <a:r>
                <a:rPr lang="en-US" sz="1600" b="0"/>
                <a:t> Low risk to H-D</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sp>
          <p:nvSpPr>
            <p:cNvPr id="14351" name="Text Box 13"/>
            <p:cNvSpPr txBox="1">
              <a:spLocks noChangeArrowheads="1"/>
            </p:cNvSpPr>
            <p:nvPr/>
          </p:nvSpPr>
          <p:spPr bwMode="auto">
            <a:xfrm>
              <a:off x="3828" y="2736"/>
              <a:ext cx="1684" cy="1136"/>
            </a:xfrm>
            <a:prstGeom prst="rect">
              <a:avLst/>
            </a:prstGeom>
            <a:noFill/>
            <a:ln w="9525">
              <a:noFill/>
              <a:miter lim="800000"/>
              <a:headEnd/>
              <a:tailEnd/>
            </a:ln>
          </p:spPr>
          <p:txBody>
            <a:bodyPr wrap="none">
              <a:spAutoFit/>
            </a:bodyPr>
            <a:lstStyle/>
            <a:p>
              <a:pPr eaLnBrk="0" hangingPunct="0">
                <a:buFontTx/>
                <a:buChar char="•"/>
              </a:pPr>
              <a:r>
                <a:rPr lang="en-US" sz="1600" b="0"/>
                <a:t> Customer perceived value</a:t>
              </a:r>
            </a:p>
            <a:p>
              <a:pPr eaLnBrk="0" hangingPunct="0">
                <a:buFontTx/>
                <a:buChar char="•"/>
              </a:pPr>
              <a:r>
                <a:rPr lang="en-US" sz="1600" b="0"/>
                <a:t> Product performance</a:t>
              </a:r>
            </a:p>
            <a:p>
              <a:pPr eaLnBrk="0" hangingPunct="0">
                <a:buFontTx/>
                <a:buChar char="•"/>
              </a:pPr>
              <a:r>
                <a:rPr lang="en-US" sz="1600" b="0"/>
                <a:t> Product integrity</a:t>
              </a:r>
            </a:p>
            <a:p>
              <a:pPr eaLnBrk="0" hangingPunct="0">
                <a:buFontTx/>
                <a:buChar char="•"/>
              </a:pPr>
              <a:r>
                <a:rPr lang="en-US" sz="1600" b="0"/>
                <a:t> Unique to others</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grpSp>
      <p:sp>
        <p:nvSpPr>
          <p:cNvPr id="14341" name="Text Box 14"/>
          <p:cNvSpPr txBox="1">
            <a:spLocks noChangeArrowheads="1"/>
          </p:cNvSpPr>
          <p:nvPr/>
        </p:nvSpPr>
        <p:spPr bwMode="auto">
          <a:xfrm>
            <a:off x="2101850" y="6096000"/>
            <a:ext cx="693738" cy="457200"/>
          </a:xfrm>
          <a:prstGeom prst="rect">
            <a:avLst/>
          </a:prstGeom>
          <a:solidFill>
            <a:srgbClr val="CCFF66"/>
          </a:solidFill>
          <a:ln w="9525">
            <a:noFill/>
            <a:miter lim="800000"/>
            <a:headEnd/>
            <a:tailEnd/>
          </a:ln>
        </p:spPr>
        <p:txBody>
          <a:bodyPr wrap="none">
            <a:spAutoFit/>
          </a:bodyPr>
          <a:lstStyle/>
          <a:p>
            <a:pPr eaLnBrk="0" hangingPunct="0"/>
            <a:r>
              <a:rPr lang="en-US"/>
              <a:t>Sun</a:t>
            </a:r>
          </a:p>
        </p:txBody>
      </p:sp>
      <p:sp>
        <p:nvSpPr>
          <p:cNvPr id="14342" name="Text Box 15"/>
          <p:cNvSpPr txBox="1">
            <a:spLocks noChangeArrowheads="1"/>
          </p:cNvSpPr>
          <p:nvPr/>
        </p:nvSpPr>
        <p:spPr bwMode="auto">
          <a:xfrm>
            <a:off x="6553200" y="6096000"/>
            <a:ext cx="1079500" cy="457200"/>
          </a:xfrm>
          <a:prstGeom prst="rect">
            <a:avLst/>
          </a:prstGeom>
          <a:solidFill>
            <a:srgbClr val="CCFF66"/>
          </a:solidFill>
          <a:ln w="9525">
            <a:noFill/>
            <a:miter lim="800000"/>
            <a:headEnd/>
            <a:tailEnd/>
          </a:ln>
        </p:spPr>
        <p:txBody>
          <a:bodyPr wrap="none">
            <a:spAutoFit/>
          </a:bodyPr>
          <a:lstStyle/>
          <a:p>
            <a:pPr eaLnBrk="0" hangingPunct="0"/>
            <a:r>
              <a:rPr lang="en-US"/>
              <a:t>Harley</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latin typeface="Albertus Extra Bold"/>
              </a:rPr>
              <a:t>Strategic </a:t>
            </a:r>
            <a:r>
              <a:rPr lang="en-US" b="1" i="1" dirty="0" smtClean="0">
                <a:latin typeface="Albertus Extra Bold"/>
              </a:rPr>
              <a:t>Global</a:t>
            </a:r>
            <a:r>
              <a:rPr lang="en-US" b="1" dirty="0" smtClean="0">
                <a:latin typeface="Albertus Extra Bold"/>
              </a:rPr>
              <a:t> Sourcing</a:t>
            </a:r>
            <a:r>
              <a:rPr lang="en-US" dirty="0" smtClean="0"/>
              <a:t/>
            </a:r>
            <a:br>
              <a:rPr lang="en-US" dirty="0" smtClean="0"/>
            </a:br>
            <a:r>
              <a:rPr lang="en-US" dirty="0" smtClean="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b="0" dirty="0" smtClean="0"/>
              <a:t>“A look inside the project reveals that the mess stems from one of its main selling points to investors -- global outsourcing.” </a:t>
            </a:r>
          </a:p>
          <a:p>
            <a:r>
              <a:rPr lang="en-US" sz="1800" b="0" dirty="0" smtClean="0"/>
              <a:t>WSJ 12/7/2007</a:t>
            </a:r>
          </a:p>
          <a:p>
            <a:endParaRPr lang="en-US" sz="1800" b="0" dirty="0"/>
          </a:p>
          <a:p>
            <a:r>
              <a:rPr lang="en-US" sz="1800" b="0" dirty="0" smtClean="0"/>
              <a:t>“The Boeing </a:t>
            </a:r>
            <a:r>
              <a:rPr lang="en-US" sz="1800" b="0" dirty="0"/>
              <a:t>Co. </a:t>
            </a:r>
            <a:r>
              <a:rPr lang="en-US" sz="1800" b="0" dirty="0" smtClean="0"/>
              <a:t>on Tuesday pushed back the first delivery of its </a:t>
            </a:r>
            <a:r>
              <a:rPr lang="en-US" sz="1800" b="0" dirty="0"/>
              <a:t>787 </a:t>
            </a:r>
            <a:r>
              <a:rPr lang="en-US" sz="1800" b="0" dirty="0" err="1" smtClean="0"/>
              <a:t>Dreamliner</a:t>
            </a:r>
            <a:r>
              <a:rPr lang="en-US" sz="1800" b="0" dirty="0" smtClean="0"/>
              <a:t> to the third quarter, ...  </a:t>
            </a:r>
          </a:p>
          <a:p>
            <a:r>
              <a:rPr lang="en-US" sz="1800" b="0" dirty="0" smtClean="0"/>
              <a:t>The jetliner is more than three years behind schedule…</a:t>
            </a:r>
          </a:p>
          <a:p>
            <a:r>
              <a:rPr lang="en-US" sz="1800" b="0" dirty="0" smtClean="0"/>
              <a:t>Boeing executives have acknowledged that they outsourced too much of the design and production work.”</a:t>
            </a:r>
          </a:p>
          <a:p>
            <a:r>
              <a:rPr lang="en-US" sz="1800" b="0" dirty="0" smtClean="0"/>
              <a:t>NYT, 1/19/2011</a:t>
            </a:r>
            <a:endParaRPr lang="en-US" sz="1800" b="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Optima" charset="0"/>
              </a:rPr>
              <a:t>The Operating Model. What</a:t>
            </a:r>
            <a:r>
              <a:rPr lang="en-US" altLang="en-US" smtClean="0">
                <a:latin typeface="Optima" charset="0"/>
              </a:rPr>
              <a:t>’</a:t>
            </a:r>
            <a:r>
              <a:rPr lang="en-US" smtClean="0">
                <a:latin typeface="Optima" charset="0"/>
              </a:rPr>
              <a:t>s Different?</a:t>
            </a:r>
          </a:p>
        </p:txBody>
      </p:sp>
      <p:sp>
        <p:nvSpPr>
          <p:cNvPr id="27650" name="Content Placeholder 2"/>
          <p:cNvSpPr>
            <a:spLocks noGrp="1"/>
          </p:cNvSpPr>
          <p:nvPr>
            <p:ph idx="1"/>
          </p:nvPr>
        </p:nvSpPr>
        <p:spPr/>
        <p:txBody>
          <a:bodyPr/>
          <a:lstStyle/>
          <a:p>
            <a:endParaRPr lang="en-US" smtClean="0">
              <a:latin typeface="Optima"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a:solidFill>
                  <a:prstClr val="black"/>
                </a:solidFill>
                <a:ea typeface="MS PGothic" pitchFamily="34" charset="-128"/>
              </a:rPr>
              <a:t>COPYRIGHT © 2008 THE BOEING COMPANY</a:t>
            </a:r>
          </a:p>
          <a:p>
            <a:pPr eaLnBrk="0" hangingPunct="0"/>
            <a:endParaRPr lang="en-US" sz="1800">
              <a:solidFill>
                <a:prstClr val="black"/>
              </a:solidFill>
              <a:ea typeface="MS PGothic" pitchFamily="34" charset="-128"/>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Supplier/Partner Contracts</a:t>
            </a:r>
            <a:endParaRPr lang="en-US" dirty="0">
              <a:ea typeface="ＭＳ Ｐゴシック"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What</a:t>
            </a:r>
            <a:br>
              <a:rPr kumimoji="0" lang="en-US" sz="1800" b="1"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Why – Initial Rationale</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1 – Better Inventory Management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Arial" pitchFamily="34" charset="0"/>
              <a:cs typeface="Arial" pitchFamily="34" charset="0"/>
              <a:hlinkClick r:id="rId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785439"/>
            <a:ext cx="9144000" cy="6129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2 – More Quality Control</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1 – New Lines of Business in Components</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Arial" pitchFamily="34" charset="0"/>
                <a:cs typeface="Arial" pitchFamily="34" charset="0"/>
              </a:rPr>
              <a:t>ers</a:t>
            </a:r>
            <a:r>
              <a:rPr kumimoji="0" lang="en-US" sz="1800" b="0" i="0" u="none" strike="noStrike" cap="none" normalizeH="0" baseline="0" dirty="0" smtClean="0">
                <a:ln>
                  <a:noFill/>
                </a:ln>
                <a:solidFill>
                  <a:schemeClr val="tx1"/>
                </a:solidFill>
                <a:effectLst/>
                <a:latin typeface="Arial" pitchFamily="34" charset="0"/>
                <a:cs typeface="Arial" pitchFamily="34" charset="0"/>
              </a:rPr>
              <a:t> (thanks Phillip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Torrone</a:t>
            </a:r>
            <a:r>
              <a:rPr kumimoji="0" lang="en-US" sz="1800" b="0" i="0" u="none" strike="noStrike" cap="none" normalizeH="0" baseline="0" dirty="0" smtClean="0">
                <a:ln>
                  <a:noFill/>
                </a:ln>
                <a:solidFill>
                  <a:schemeClr val="tx1"/>
                </a:solidFill>
                <a:effectLst/>
                <a:latin typeface="Arial" pitchFamily="34" charset="0"/>
                <a:cs typeface="Arial" pitchFamily="34" charset="0"/>
              </a:rPr>
              <a:t> @ </a:t>
            </a:r>
            <a:r>
              <a:rPr kumimoji="0" lang="en-US" sz="1800" b="0" i="0" u="none" strike="noStrike" cap="none" normalizeH="0" baseline="0" dirty="0" err="1" smtClean="0">
                <a:ln>
                  <a:noFill/>
                </a:ln>
                <a:solidFill>
                  <a:schemeClr val="tx1"/>
                </a:solidFill>
                <a:effectLst/>
                <a:latin typeface="Arial" pitchFamily="34" charset="0"/>
                <a:cs typeface="Arial" pitchFamily="34" charset="0"/>
                <a:hlinkClick r:id="rId2"/>
              </a:rPr>
              <a:t>adafruit</a:t>
            </a:r>
            <a:r>
              <a:rPr kumimoji="0" lang="en-US" sz="1800" b="0" i="0" u="none" strike="noStrike" cap="none" normalizeH="0" baseline="0" dirty="0" smtClean="0">
                <a:ln>
                  <a:noFill/>
                </a:ln>
                <a:solidFill>
                  <a:schemeClr val="tx1"/>
                </a:solidFill>
                <a:effectLst/>
                <a:latin typeface="Arial" pitchFamily="34" charset="0"/>
                <a:cs typeface="Arial" pitchFamily="34" charset="0"/>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2 – A physical connection to our product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I think the bottom line is that we didn’t intend to “</a:t>
            </a:r>
            <a:r>
              <a:rPr kumimoji="0" lang="en-US" sz="1800" b="0" i="0" u="none" strike="noStrike" cap="none" normalizeH="0" baseline="0" dirty="0" err="1" smtClean="0">
                <a:ln>
                  <a:noFill/>
                </a:ln>
                <a:solidFill>
                  <a:schemeClr val="tx1"/>
                </a:solidFill>
                <a:effectLst/>
                <a:latin typeface="Arial" pitchFamily="34" charset="0"/>
                <a:cs typeface="Arial" pitchFamily="34" charset="0"/>
              </a:rPr>
              <a:t>insource</a:t>
            </a:r>
            <a:r>
              <a:rPr kumimoji="0" lang="en-US" sz="1800" b="0" i="0" u="none" strike="noStrike" cap="none" normalizeH="0" baseline="0" dirty="0" smtClean="0">
                <a:ln>
                  <a:noFill/>
                </a:ln>
                <a:solidFill>
                  <a:schemeClr val="tx1"/>
                </a:solidFill>
                <a:effectLst/>
                <a:latin typeface="Arial" pitchFamily="34" charset="0"/>
                <a:cs typeface="Arial" pitchFamily="34" charset="0"/>
              </a:rPr>
              <a:t>” for noble reasons, but it makes a lot of economic and emotional sense for us to continue doing it.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dirty="0"/>
              <a:t>What actions did </a:t>
            </a:r>
            <a:r>
              <a:rPr lang="en-US" sz="1800" dirty="0" smtClean="0"/>
              <a:t>Boeing </a:t>
            </a:r>
            <a:r>
              <a:rPr lang="en-US" sz="1800" dirty="0"/>
              <a:t>take to mitigate the potential problems of outsourcing?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(1) </a:t>
            </a:r>
            <a:r>
              <a:rPr lang="en-US" b="1" smtClean="0">
                <a:latin typeface="Albertus Extra Bold"/>
              </a:rPr>
              <a:t>TCO</a:t>
            </a:r>
            <a:r>
              <a:rPr lang="en-US" b="1" smtClean="0"/>
              <a:t> </a:t>
            </a:r>
            <a:r>
              <a:rPr lang="en-US" smtClean="0"/>
              <a:t/>
            </a:r>
            <a:br>
              <a:rPr lang="en-US" smtClean="0"/>
            </a:br>
            <a:r>
              <a:rPr lang="en-US" smtClean="0"/>
              <a:t>	Supplier Liaison: </a:t>
            </a:r>
            <a:r>
              <a:rPr lang="en-US" i="1"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p:oleObj spid="_x0000_s1026" name="Equation" r:id="rId4" imgW="939754" imgH="393539" progId="Equation.3">
              <p:embed/>
            </p:oleObj>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a:t>
            </a:r>
            <a:r>
              <a:rPr lang="en-US" b="1" smtClean="0">
                <a:latin typeface="Albertus Extra Bold"/>
              </a:rPr>
              <a:t>TCO</a:t>
            </a:r>
            <a:r>
              <a:rPr lang="en-US" b="1" smtClean="0"/>
              <a:t> </a:t>
            </a:r>
            <a:br>
              <a:rPr lang="en-US" b="1" smtClean="0"/>
            </a:br>
            <a:r>
              <a:rPr lang="en-US" b="1" smtClean="0"/>
              <a:t>	</a:t>
            </a:r>
            <a:r>
              <a:rPr lang="en-US"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smtClean="0">
                <a:latin typeface="Albertus Extra Bold"/>
              </a:rPr>
              <a:t>Strategic Sourcing Tools</a:t>
            </a:r>
            <a:r>
              <a:rPr lang="en-US" b="1" smtClean="0"/>
              <a:t>: (1) </a:t>
            </a:r>
            <a:r>
              <a:rPr lang="en-US" b="1" smtClean="0">
                <a:latin typeface="Albertus Extra Bold"/>
              </a:rPr>
              <a:t>TCO</a:t>
            </a:r>
            <a:r>
              <a:rPr lang="en-US" b="1" smtClean="0"/>
              <a:t> </a:t>
            </a:r>
            <a:br>
              <a:rPr lang="en-US" b="1" smtClean="0"/>
            </a:br>
            <a:r>
              <a:rPr lang="en-US" smtClean="0"/>
              <a:t>Total Cost of Ownership (TCO) considers all cost components</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(2) </a:t>
            </a:r>
            <a:r>
              <a:rPr lang="en-US" smtClean="0"/>
              <a:t>Multi-Sourcing</a:t>
            </a:r>
            <a:br>
              <a:rPr lang="en-US" smtClean="0"/>
            </a:br>
            <a:r>
              <a:rPr lang="en-US"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a:p>
            <a:pPr marL="457200" indent="-457200" eaLnBrk="1" hangingPunct="1">
              <a:buFontTx/>
              <a:buAutoNum type="arabicPeriod"/>
              <a:defRPr/>
            </a:pPr>
            <a:r>
              <a:rPr lang="en-US" dirty="0" smtClean="0"/>
              <a:t>Adapt sourcing to changes in technology</a:t>
            </a:r>
          </a:p>
          <a:p>
            <a:pPr marL="457200"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8755">
                                            <p:txEl>
                                              <p:pRg st="9" end="9"/>
                                            </p:txEl>
                                          </p:spTgt>
                                        </p:tgtEl>
                                        <p:attrNameLst>
                                          <p:attrName>style.visibility</p:attrName>
                                        </p:attrNameLst>
                                      </p:cBhvr>
                                      <p:to>
                                        <p:strVal val="visible"/>
                                      </p:to>
                                    </p:set>
                                    <p:anim calcmode="lin" valueType="num">
                                      <p:cBhvr additive="base">
                                        <p:cTn id="49"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3"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7"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1"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5"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58755">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lvl="1" eaLnBrk="1" hangingPunct="1">
              <a:lnSpc>
                <a:spcPct val="80000"/>
              </a:lnSpc>
              <a:defRPr/>
            </a:pPr>
            <a:r>
              <a:rPr lang="en-US" sz="1600" dirty="0" smtClean="0">
                <a:latin typeface="+mj-lt"/>
              </a:rPr>
              <a:t>TCO and SRM: Supplier Relationship Management over time</a:t>
            </a:r>
          </a:p>
          <a:p>
            <a:pPr lvl="2" eaLnBrk="1" hangingPunct="1">
              <a:lnSpc>
                <a:spcPct val="80000"/>
              </a:lnSpc>
              <a:defRPr/>
            </a:pPr>
            <a:r>
              <a:rPr lang="en-US" sz="1400" dirty="0" smtClean="0">
                <a:latin typeface="+mj-lt"/>
              </a:rPr>
              <a:t>Track supplier performance over time: Total Cost of Ownership (TCO) and supplier scorecard</a:t>
            </a:r>
          </a:p>
          <a:p>
            <a:pPr lvl="1" eaLnBrk="1" hangingPunct="1">
              <a:lnSpc>
                <a:spcPct val="80000"/>
              </a:lnSpc>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a:p>
            <a:pPr lvl="2" eaLnBrk="1" hangingPunct="1">
              <a:lnSpc>
                <a:spcPct val="80000"/>
              </a:lnSpc>
              <a:buFont typeface="Wingdings" pitchFamily="2" charset="2"/>
              <a:buNone/>
              <a:defRPr/>
            </a:pPr>
            <a:endParaRPr lang="en-US" sz="1400" dirty="0" smtClean="0">
              <a:latin typeface="+mj-lt"/>
            </a:endParaRPr>
          </a:p>
          <a:p>
            <a:pPr lvl="2" eaLnBrk="1" hangingPunct="1">
              <a:lnSpc>
                <a:spcPct val="80000"/>
              </a:lnSpc>
              <a:buFont typeface="Wingdings" pitchFamily="2" charset="2"/>
              <a:buNone/>
              <a:defRPr/>
            </a:pPr>
            <a:endParaRPr lang="en-US" sz="1400" dirty="0" smtClean="0">
              <a:latin typeface="+mj-lt"/>
            </a:endParaRPr>
          </a:p>
          <a:p>
            <a:pPr lvl="1" eaLnBrk="1" hangingPunct="1">
              <a:lnSpc>
                <a:spcPct val="80000"/>
              </a:lnSpc>
              <a:defRPr/>
            </a:pPr>
            <a:r>
              <a:rPr lang="en-US" sz="1600" dirty="0" smtClean="0">
                <a:latin typeface="+mj-lt"/>
              </a:rPr>
              <a:t>Later: Use structured contracts to coordinate and balance the relationship</a:t>
            </a:r>
          </a:p>
          <a:p>
            <a:pPr lvl="2" eaLnBrk="1" hangingPunct="1">
              <a:lnSpc>
                <a:spcPct val="80000"/>
              </a:lnSpc>
              <a:defRPr/>
            </a:pPr>
            <a:r>
              <a:rPr lang="en-US" sz="1400" dirty="0" smtClean="0">
                <a:latin typeface="+mj-lt"/>
              </a:rPr>
              <a:t>Align incentives and risk (buy-backs, quantity-flexibility, revenue sharing)</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latin typeface="Albertus Extra Bold"/>
              </a:rPr>
              <a:t>Strategic Sourcing</a:t>
            </a:r>
            <a:br>
              <a:rPr lang="en-US" b="1" smtClean="0">
                <a:latin typeface="Albertus Extra Bold"/>
              </a:rPr>
            </a:br>
            <a:r>
              <a:rPr lang="en-US" smtClean="0">
                <a:latin typeface="Albertus Extra Bold"/>
              </a:rPr>
              <a:t> 	</a:t>
            </a:r>
            <a:r>
              <a:rPr lang="en-US" sz="2400" smtClean="0">
                <a:latin typeface="Albertus Extra Bold"/>
              </a:rPr>
              <a:t>Relationship to other drivers and industry disintegration</a:t>
            </a:r>
            <a:endParaRPr lang="en-US" i="1" smtClean="0">
              <a:latin typeface="Albertus Extra Bold"/>
            </a:endParaRPr>
          </a:p>
        </p:txBody>
      </p:sp>
      <p:grpSp>
        <p:nvGrpSpPr>
          <p:cNvPr id="21507" name="Group 54"/>
          <p:cNvGrpSpPr>
            <a:grpSpLocks/>
          </p:cNvGrpSpPr>
          <p:nvPr/>
        </p:nvGrpSpPr>
        <p:grpSpPr bwMode="auto">
          <a:xfrm>
            <a:off x="193675" y="2095500"/>
            <a:ext cx="8758238" cy="2451100"/>
            <a:chOff x="193675" y="3470694"/>
            <a:chExt cx="8758238" cy="2451100"/>
          </a:xfrm>
        </p:grpSpPr>
        <p:cxnSp>
          <p:nvCxnSpPr>
            <p:cNvPr id="21508" name="AutoShape 3"/>
            <p:cNvCxnSpPr>
              <a:cxnSpLocks noChangeShapeType="1"/>
              <a:stCxn id="21524" idx="2"/>
              <a:endCxn id="21518" idx="0"/>
            </p:cNvCxnSpPr>
            <p:nvPr/>
          </p:nvCxnSpPr>
          <p:spPr bwMode="auto">
            <a:xfrm flipH="1">
              <a:off x="674688" y="4140619"/>
              <a:ext cx="1692275" cy="315913"/>
            </a:xfrm>
            <a:prstGeom prst="straightConnector1">
              <a:avLst/>
            </a:prstGeom>
            <a:noFill/>
            <a:ln w="12700">
              <a:solidFill>
                <a:schemeClr val="tx1"/>
              </a:solidFill>
              <a:round/>
              <a:headEnd type="none" w="sm" len="sm"/>
              <a:tailEnd type="none" w="sm" len="sm"/>
            </a:ln>
          </p:spPr>
        </p:cxnSp>
        <p:cxnSp>
          <p:nvCxnSpPr>
            <p:cNvPr id="21509" name="AutoShape 4"/>
            <p:cNvCxnSpPr>
              <a:cxnSpLocks noChangeShapeType="1"/>
              <a:stCxn id="21524" idx="2"/>
              <a:endCxn id="21517" idx="0"/>
            </p:cNvCxnSpPr>
            <p:nvPr/>
          </p:nvCxnSpPr>
          <p:spPr bwMode="auto">
            <a:xfrm flipH="1">
              <a:off x="1787525" y="4140619"/>
              <a:ext cx="579438" cy="315913"/>
            </a:xfrm>
            <a:prstGeom prst="straightConnector1">
              <a:avLst/>
            </a:prstGeom>
            <a:noFill/>
            <a:ln w="12700">
              <a:solidFill>
                <a:schemeClr val="tx1"/>
              </a:solidFill>
              <a:round/>
              <a:headEnd type="none" w="sm" len="sm"/>
              <a:tailEnd type="none" w="sm" len="sm"/>
            </a:ln>
          </p:spPr>
        </p:cxnSp>
        <p:cxnSp>
          <p:nvCxnSpPr>
            <p:cNvPr id="21510" name="AutoShape 5"/>
            <p:cNvCxnSpPr>
              <a:cxnSpLocks noChangeShapeType="1"/>
              <a:stCxn id="21525" idx="2"/>
              <a:endCxn id="21516" idx="0"/>
            </p:cNvCxnSpPr>
            <p:nvPr/>
          </p:nvCxnSpPr>
          <p:spPr bwMode="auto">
            <a:xfrm flipH="1">
              <a:off x="6243638" y="4142207"/>
              <a:ext cx="514350" cy="314325"/>
            </a:xfrm>
            <a:prstGeom prst="straightConnector1">
              <a:avLst/>
            </a:prstGeom>
            <a:noFill/>
            <a:ln w="12700">
              <a:solidFill>
                <a:schemeClr val="tx1"/>
              </a:solidFill>
              <a:round/>
              <a:headEnd type="none" w="sm" len="sm"/>
              <a:tailEnd type="none" w="sm" len="sm"/>
            </a:ln>
          </p:spPr>
        </p:cxnSp>
        <p:cxnSp>
          <p:nvCxnSpPr>
            <p:cNvPr id="21511" name="AutoShape 6"/>
            <p:cNvCxnSpPr>
              <a:cxnSpLocks noChangeShapeType="1"/>
              <a:stCxn id="21525" idx="2"/>
              <a:endCxn id="21515" idx="0"/>
            </p:cNvCxnSpPr>
            <p:nvPr/>
          </p:nvCxnSpPr>
          <p:spPr bwMode="auto">
            <a:xfrm flipH="1">
              <a:off x="5129213" y="4142207"/>
              <a:ext cx="1628775" cy="314325"/>
            </a:xfrm>
            <a:prstGeom prst="straightConnector1">
              <a:avLst/>
            </a:prstGeom>
            <a:noFill/>
            <a:ln w="12700">
              <a:solidFill>
                <a:schemeClr val="tx1"/>
              </a:solidFill>
              <a:round/>
              <a:headEnd type="none" w="sm" len="sm"/>
              <a:tailEnd type="none" w="sm" len="sm"/>
            </a:ln>
          </p:spPr>
        </p:cxnSp>
        <p:cxnSp>
          <p:nvCxnSpPr>
            <p:cNvPr id="21512" name="AutoShape 7"/>
            <p:cNvCxnSpPr>
              <a:cxnSpLocks noChangeShapeType="1"/>
              <a:stCxn id="21525" idx="2"/>
              <a:endCxn id="21514" idx="0"/>
            </p:cNvCxnSpPr>
            <p:nvPr/>
          </p:nvCxnSpPr>
          <p:spPr bwMode="auto">
            <a:xfrm>
              <a:off x="6757988" y="4142207"/>
              <a:ext cx="1714500" cy="314325"/>
            </a:xfrm>
            <a:prstGeom prst="straightConnector1">
              <a:avLst/>
            </a:prstGeom>
            <a:noFill/>
            <a:ln w="12700">
              <a:solidFill>
                <a:schemeClr val="tx1"/>
              </a:solidFill>
              <a:round/>
              <a:headEnd type="none" w="sm" len="sm"/>
              <a:tailEnd type="none" w="sm" len="sm"/>
            </a:ln>
          </p:spPr>
        </p:cxnSp>
        <p:cxnSp>
          <p:nvCxnSpPr>
            <p:cNvPr id="21513" name="AutoShape 8"/>
            <p:cNvCxnSpPr>
              <a:cxnSpLocks noChangeShapeType="1"/>
              <a:stCxn id="21525" idx="2"/>
              <a:endCxn id="21519" idx="0"/>
            </p:cNvCxnSpPr>
            <p:nvPr/>
          </p:nvCxnSpPr>
          <p:spPr bwMode="auto">
            <a:xfrm>
              <a:off x="6757988" y="4142207"/>
              <a:ext cx="600075" cy="314325"/>
            </a:xfrm>
            <a:prstGeom prst="straightConnector1">
              <a:avLst/>
            </a:prstGeom>
            <a:noFill/>
            <a:ln w="12700">
              <a:solidFill>
                <a:schemeClr val="tx1"/>
              </a:solidFill>
              <a:round/>
              <a:headEnd type="none" w="sm" len="sm"/>
              <a:tailEnd type="none" w="sm" len="sm"/>
            </a:ln>
          </p:spPr>
        </p:cxnSp>
        <p:sp>
          <p:nvSpPr>
            <p:cNvPr id="21514" name="Rectangle 9"/>
            <p:cNvSpPr>
              <a:spLocks noChangeArrowheads="1"/>
            </p:cNvSpPr>
            <p:nvPr/>
          </p:nvSpPr>
          <p:spPr bwMode="auto">
            <a:xfrm>
              <a:off x="79914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Demand</a:t>
              </a:r>
            </a:p>
          </p:txBody>
        </p:sp>
        <p:sp>
          <p:nvSpPr>
            <p:cNvPr id="21515" name="Rectangle 10"/>
            <p:cNvSpPr>
              <a:spLocks noChangeArrowheads="1"/>
            </p:cNvSpPr>
            <p:nvPr/>
          </p:nvSpPr>
          <p:spPr bwMode="auto">
            <a:xfrm>
              <a:off x="4648200" y="4456532"/>
              <a:ext cx="960438" cy="457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eaLnBrk="0" hangingPunct="0"/>
              <a:r>
                <a:rPr lang="en-US" sz="1600" b="0">
                  <a:solidFill>
                    <a:schemeClr val="bg1"/>
                  </a:solidFill>
                </a:rPr>
                <a:t>Supply</a:t>
              </a:r>
            </a:p>
          </p:txBody>
        </p:sp>
        <p:sp>
          <p:nvSpPr>
            <p:cNvPr id="21516" name="Rectangle 11"/>
            <p:cNvSpPr>
              <a:spLocks noChangeArrowheads="1"/>
            </p:cNvSpPr>
            <p:nvPr/>
          </p:nvSpPr>
          <p:spPr bwMode="auto">
            <a:xfrm>
              <a:off x="5762625"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Technology</a:t>
              </a:r>
            </a:p>
          </p:txBody>
        </p:sp>
        <p:sp>
          <p:nvSpPr>
            <p:cNvPr id="21517" name="Rectangle 12"/>
            <p:cNvSpPr>
              <a:spLocks noChangeArrowheads="1"/>
            </p:cNvSpPr>
            <p:nvPr/>
          </p:nvSpPr>
          <p:spPr bwMode="auto">
            <a:xfrm>
              <a:off x="1306513"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Time</a:t>
              </a:r>
            </a:p>
          </p:txBody>
        </p:sp>
        <p:sp>
          <p:nvSpPr>
            <p:cNvPr id="21518" name="Rectangle 13"/>
            <p:cNvSpPr>
              <a:spLocks noChangeArrowheads="1"/>
            </p:cNvSpPr>
            <p:nvPr/>
          </p:nvSpPr>
          <p:spPr bwMode="auto">
            <a:xfrm>
              <a:off x="1936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Size</a:t>
              </a:r>
            </a:p>
          </p:txBody>
        </p:sp>
        <p:sp>
          <p:nvSpPr>
            <p:cNvPr id="21519" name="Rectangle 14"/>
            <p:cNvSpPr>
              <a:spLocks noChangeArrowheads="1"/>
            </p:cNvSpPr>
            <p:nvPr/>
          </p:nvSpPr>
          <p:spPr bwMode="auto">
            <a:xfrm>
              <a:off x="6877050"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Innovation</a:t>
              </a:r>
            </a:p>
          </p:txBody>
        </p:sp>
        <p:sp>
          <p:nvSpPr>
            <p:cNvPr id="21520" name="Rectangle 15"/>
            <p:cNvSpPr>
              <a:spLocks noChangeArrowheads="1"/>
            </p:cNvSpPr>
            <p:nvPr/>
          </p:nvSpPr>
          <p:spPr bwMode="auto">
            <a:xfrm>
              <a:off x="3535363" y="4456532"/>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Location</a:t>
              </a:r>
            </a:p>
          </p:txBody>
        </p:sp>
        <p:cxnSp>
          <p:nvCxnSpPr>
            <p:cNvPr id="21521" name="AutoShape 16"/>
            <p:cNvCxnSpPr>
              <a:cxnSpLocks noChangeShapeType="1"/>
              <a:stCxn id="21520" idx="0"/>
              <a:endCxn id="21524" idx="2"/>
            </p:cNvCxnSpPr>
            <p:nvPr/>
          </p:nvCxnSpPr>
          <p:spPr bwMode="auto">
            <a:xfrm flipH="1" flipV="1">
              <a:off x="2366963" y="4140619"/>
              <a:ext cx="1649412" cy="315913"/>
            </a:xfrm>
            <a:prstGeom prst="straightConnector1">
              <a:avLst/>
            </a:prstGeom>
            <a:noFill/>
            <a:ln w="12700">
              <a:solidFill>
                <a:schemeClr val="tx1"/>
              </a:solidFill>
              <a:round/>
              <a:headEnd/>
              <a:tailEnd/>
            </a:ln>
          </p:spPr>
        </p:cxnSp>
        <p:sp>
          <p:nvSpPr>
            <p:cNvPr id="21522" name="Rectangle 17"/>
            <p:cNvSpPr>
              <a:spLocks noChangeArrowheads="1"/>
            </p:cNvSpPr>
            <p:nvPr/>
          </p:nvSpPr>
          <p:spPr bwMode="auto">
            <a:xfrm>
              <a:off x="2420938"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Type</a:t>
              </a:r>
            </a:p>
          </p:txBody>
        </p:sp>
        <p:cxnSp>
          <p:nvCxnSpPr>
            <p:cNvPr id="21523" name="AutoShape 18"/>
            <p:cNvCxnSpPr>
              <a:cxnSpLocks noChangeShapeType="1"/>
              <a:stCxn id="21524" idx="2"/>
              <a:endCxn id="21522" idx="0"/>
            </p:cNvCxnSpPr>
            <p:nvPr/>
          </p:nvCxnSpPr>
          <p:spPr bwMode="auto">
            <a:xfrm>
              <a:off x="2366963" y="4140619"/>
              <a:ext cx="534987" cy="315913"/>
            </a:xfrm>
            <a:prstGeom prst="straightConnector1">
              <a:avLst/>
            </a:prstGeom>
            <a:noFill/>
            <a:ln w="12700">
              <a:solidFill>
                <a:schemeClr val="tx1"/>
              </a:solidFill>
              <a:round/>
              <a:headEnd/>
              <a:tailEnd/>
            </a:ln>
          </p:spPr>
        </p:cxnSp>
        <p:sp>
          <p:nvSpPr>
            <p:cNvPr id="21524" name="Rectangle 19"/>
            <p:cNvSpPr>
              <a:spLocks noChangeArrowheads="1"/>
            </p:cNvSpPr>
            <p:nvPr/>
          </p:nvSpPr>
          <p:spPr bwMode="auto">
            <a:xfrm>
              <a:off x="1481138" y="3470694"/>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Resources</a:t>
              </a:r>
            </a:p>
            <a:p>
              <a:pPr algn="ctr" eaLnBrk="0" hangingPunct="0"/>
              <a:r>
                <a:rPr lang="en-US" sz="1600" b="0"/>
                <a:t>(Asset Portfolio)</a:t>
              </a:r>
            </a:p>
          </p:txBody>
        </p:sp>
        <p:sp>
          <p:nvSpPr>
            <p:cNvPr id="21525" name="Rectangle 20"/>
            <p:cNvSpPr>
              <a:spLocks noChangeArrowheads="1"/>
            </p:cNvSpPr>
            <p:nvPr/>
          </p:nvSpPr>
          <p:spPr bwMode="auto">
            <a:xfrm>
              <a:off x="5908675" y="3472282"/>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Processes</a:t>
              </a:r>
            </a:p>
            <a:p>
              <a:pPr algn="ctr" eaLnBrk="0" hangingPunct="0"/>
              <a:r>
                <a:rPr lang="en-US" sz="1600" b="0"/>
                <a:t>(Activity Network)</a:t>
              </a:r>
            </a:p>
          </p:txBody>
        </p:sp>
        <p:cxnSp>
          <p:nvCxnSpPr>
            <p:cNvPr id="21526" name="AutoShape 21"/>
            <p:cNvCxnSpPr>
              <a:cxnSpLocks noChangeShapeType="1"/>
              <a:stCxn id="21516" idx="2"/>
              <a:endCxn id="21531" idx="0"/>
            </p:cNvCxnSpPr>
            <p:nvPr/>
          </p:nvCxnSpPr>
          <p:spPr bwMode="auto">
            <a:xfrm flipH="1">
              <a:off x="5549900" y="4913732"/>
              <a:ext cx="693738" cy="460375"/>
            </a:xfrm>
            <a:prstGeom prst="straightConnector1">
              <a:avLst/>
            </a:prstGeom>
            <a:noFill/>
            <a:ln w="12700">
              <a:solidFill>
                <a:schemeClr val="tx1"/>
              </a:solidFill>
              <a:round/>
              <a:headEnd type="none" w="sm" len="sm"/>
              <a:tailEnd type="none" w="sm" len="sm"/>
            </a:ln>
          </p:spPr>
        </p:cxnSp>
        <p:cxnSp>
          <p:nvCxnSpPr>
            <p:cNvPr id="21527" name="AutoShape 22"/>
            <p:cNvCxnSpPr>
              <a:cxnSpLocks noChangeShapeType="1"/>
              <a:stCxn id="21516" idx="2"/>
              <a:endCxn id="21530" idx="0"/>
            </p:cNvCxnSpPr>
            <p:nvPr/>
          </p:nvCxnSpPr>
          <p:spPr bwMode="auto">
            <a:xfrm flipH="1">
              <a:off x="4179888" y="4913732"/>
              <a:ext cx="2063750" cy="460375"/>
            </a:xfrm>
            <a:prstGeom prst="straightConnector1">
              <a:avLst/>
            </a:prstGeom>
            <a:noFill/>
            <a:ln w="12700">
              <a:solidFill>
                <a:schemeClr val="tx1"/>
              </a:solidFill>
              <a:round/>
              <a:headEnd type="none" w="sm" len="sm"/>
              <a:tailEnd type="none" w="sm" len="sm"/>
            </a:ln>
          </p:spPr>
        </p:cxnSp>
        <p:cxnSp>
          <p:nvCxnSpPr>
            <p:cNvPr id="21528" name="AutoShape 23"/>
            <p:cNvCxnSpPr>
              <a:cxnSpLocks noChangeShapeType="1"/>
              <a:stCxn id="21516" idx="2"/>
            </p:cNvCxnSpPr>
            <p:nvPr/>
          </p:nvCxnSpPr>
          <p:spPr bwMode="auto">
            <a:xfrm>
              <a:off x="6243638" y="4913732"/>
              <a:ext cx="1993900" cy="635000"/>
            </a:xfrm>
            <a:prstGeom prst="straightConnector1">
              <a:avLst/>
            </a:prstGeom>
            <a:noFill/>
            <a:ln w="12700">
              <a:solidFill>
                <a:schemeClr val="tx1"/>
              </a:solidFill>
              <a:round/>
              <a:headEnd type="none" w="sm" len="sm"/>
              <a:tailEnd type="none" w="sm" len="sm"/>
            </a:ln>
          </p:spPr>
        </p:cxnSp>
        <p:cxnSp>
          <p:nvCxnSpPr>
            <p:cNvPr id="21529" name="AutoShape 24"/>
            <p:cNvCxnSpPr>
              <a:cxnSpLocks noChangeShapeType="1"/>
              <a:stCxn id="21516" idx="2"/>
            </p:cNvCxnSpPr>
            <p:nvPr/>
          </p:nvCxnSpPr>
          <p:spPr bwMode="auto">
            <a:xfrm>
              <a:off x="6243638" y="4913732"/>
              <a:ext cx="695325" cy="635000"/>
            </a:xfrm>
            <a:prstGeom prst="straightConnector1">
              <a:avLst/>
            </a:prstGeom>
            <a:noFill/>
            <a:ln w="12700">
              <a:solidFill>
                <a:schemeClr val="tx1"/>
              </a:solidFill>
              <a:round/>
              <a:headEnd type="none" w="sm" len="sm"/>
              <a:tailEnd type="none" w="sm" len="sm"/>
            </a:ln>
          </p:spPr>
        </p:cxnSp>
        <p:sp>
          <p:nvSpPr>
            <p:cNvPr id="21530" name="Rectangle 25"/>
            <p:cNvSpPr>
              <a:spLocks noChangeArrowheads="1"/>
            </p:cNvSpPr>
            <p:nvPr/>
          </p:nvSpPr>
          <p:spPr bwMode="auto">
            <a:xfrm>
              <a:off x="3562350" y="5374107"/>
              <a:ext cx="1233488"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Product</a:t>
              </a:r>
            </a:p>
            <a:p>
              <a:pPr algn="ctr" eaLnBrk="0" hangingPunct="0"/>
              <a:r>
                <a:rPr lang="en-US" sz="1600" b="0"/>
                <a:t>Technology</a:t>
              </a:r>
            </a:p>
          </p:txBody>
        </p:sp>
        <p:sp>
          <p:nvSpPr>
            <p:cNvPr id="21531" name="Rectangle 26"/>
            <p:cNvSpPr>
              <a:spLocks noChangeArrowheads="1"/>
            </p:cNvSpPr>
            <p:nvPr/>
          </p:nvSpPr>
          <p:spPr bwMode="auto">
            <a:xfrm>
              <a:off x="49323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Process</a:t>
              </a:r>
            </a:p>
            <a:p>
              <a:pPr algn="ctr" eaLnBrk="0" hangingPunct="0"/>
              <a:r>
                <a:rPr lang="en-US" sz="1600" b="0"/>
                <a:t>Technology</a:t>
              </a:r>
            </a:p>
          </p:txBody>
        </p:sp>
        <p:sp>
          <p:nvSpPr>
            <p:cNvPr id="21532" name="Rectangle 27"/>
            <p:cNvSpPr>
              <a:spLocks noChangeArrowheads="1"/>
            </p:cNvSpPr>
            <p:nvPr/>
          </p:nvSpPr>
          <p:spPr bwMode="auto">
            <a:xfrm>
              <a:off x="63039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Transportation</a:t>
              </a:r>
            </a:p>
            <a:p>
              <a:pPr algn="ctr" eaLnBrk="0" hangingPunct="0"/>
              <a:r>
                <a:rPr lang="en-US" sz="1600" b="0"/>
                <a:t>Technology</a:t>
              </a:r>
            </a:p>
          </p:txBody>
        </p:sp>
        <p:sp>
          <p:nvSpPr>
            <p:cNvPr id="21533" name="Rectangle 28"/>
            <p:cNvSpPr>
              <a:spLocks noChangeArrowheads="1"/>
            </p:cNvSpPr>
            <p:nvPr/>
          </p:nvSpPr>
          <p:spPr bwMode="auto">
            <a:xfrm>
              <a:off x="76755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Coordination</a:t>
              </a:r>
            </a:p>
            <a:p>
              <a:pPr algn="ctr" eaLnBrk="0" hangingPunct="0"/>
              <a:r>
                <a:rPr lang="en-US" sz="1600" b="0"/>
                <a:t>&amp; IT</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Even partnerships can have problems with “non-contractibility:” Ford-Firestone case</a:t>
            </a:r>
          </a:p>
        </p:txBody>
      </p:sp>
      <p:sp>
        <p:nvSpPr>
          <p:cNvPr id="23555" name="Rectangle 3"/>
          <p:cNvSpPr>
            <a:spLocks noGrp="1" noChangeArrowheads="1"/>
          </p:cNvSpPr>
          <p:nvPr>
            <p:ph type="body" idx="1"/>
          </p:nvPr>
        </p:nvSpPr>
        <p:spPr/>
        <p:txBody>
          <a:bodyPr/>
          <a:lstStyle/>
          <a:p>
            <a:pPr eaLnBrk="1" hangingPunct="1"/>
            <a:r>
              <a:rPr lang="en-US" sz="2400" smtClean="0"/>
              <a:t>“Why is this happening? We haven't gotten an explanation from Ford yet,” Firestone spokeswoman Jill Bratina said. “The vehicle is beyond our area of expertise.”</a:t>
            </a:r>
          </a:p>
          <a:p>
            <a:pPr eaLnBrk="1" hangingPunct="1"/>
            <a:endParaRPr lang="en-US" sz="2400" smtClean="0"/>
          </a:p>
          <a:p>
            <a:pPr eaLnBrk="1" hangingPunct="1"/>
            <a:r>
              <a:rPr lang="en-US" sz="240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smtClean="0"/>
          </a:p>
          <a:p>
            <a:pPr eaLnBrk="1" hangingPunct="1"/>
            <a:r>
              <a:rPr lang="en-US" sz="2400" smtClean="0"/>
              <a:t>To date, Ford has spent 3.5B, Firestone 1.5B, Nasser was removed as CEO</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lbertus Extra Bold"/>
              </a:rPr>
              <a:t>Strategic Sourcing</a:t>
            </a:r>
            <a:r>
              <a:rPr lang="en-US" smtClean="0"/>
              <a:t> </a:t>
            </a:r>
            <a:br>
              <a:rPr lang="en-US" smtClean="0"/>
            </a:br>
            <a:r>
              <a:rPr lang="en-US" smtClean="0"/>
              <a:t>	Supply Partnership strategies</a:t>
            </a:r>
          </a:p>
        </p:txBody>
      </p:sp>
      <p:sp>
        <p:nvSpPr>
          <p:cNvPr id="35843" name="Rectangle 3"/>
          <p:cNvSpPr>
            <a:spLocks noGrp="1" noChangeArrowheads="1"/>
          </p:cNvSpPr>
          <p:nvPr>
            <p:ph type="body" idx="1"/>
          </p:nvPr>
        </p:nvSpPr>
        <p:spPr/>
        <p:txBody>
          <a:bodyPr/>
          <a:lstStyle/>
          <a:p>
            <a:pPr eaLnBrk="1" hangingPunct="1">
              <a:lnSpc>
                <a:spcPct val="90000"/>
              </a:lnSpc>
            </a:pPr>
            <a:r>
              <a:rPr lang="en-US" smtClean="0"/>
              <a:t>Partnerships can be viewed as “strategic alliances”</a:t>
            </a:r>
          </a:p>
          <a:p>
            <a:pPr lvl="1" eaLnBrk="1" hangingPunct="1">
              <a:lnSpc>
                <a:spcPct val="90000"/>
              </a:lnSpc>
            </a:pPr>
            <a:r>
              <a:rPr lang="en-US" smtClean="0"/>
              <a:t>Compromise between extremes of VI and market trading</a:t>
            </a:r>
          </a:p>
          <a:p>
            <a:pPr lvl="1" eaLnBrk="1" hangingPunct="1">
              <a:lnSpc>
                <a:spcPct val="90000"/>
              </a:lnSpc>
            </a:pPr>
            <a:r>
              <a:rPr lang="en-US" smtClean="0"/>
              <a:t>Yet, not just a mixture: the relationship </a:t>
            </a:r>
            <a:r>
              <a:rPr lang="en-US" i="1" smtClean="0"/>
              <a:t>itself </a:t>
            </a:r>
            <a:r>
              <a:rPr lang="en-US" smtClean="0"/>
              <a:t>substitutes for ownership of assets</a:t>
            </a:r>
          </a:p>
          <a:p>
            <a:pPr eaLnBrk="1" hangingPunct="1">
              <a:lnSpc>
                <a:spcPct val="90000"/>
              </a:lnSpc>
            </a:pPr>
            <a:r>
              <a:rPr lang="en-US" smtClean="0"/>
              <a:t>Supply partnerships require</a:t>
            </a:r>
          </a:p>
          <a:p>
            <a:pPr lvl="1" eaLnBrk="1" hangingPunct="1">
              <a:lnSpc>
                <a:spcPct val="90000"/>
              </a:lnSpc>
            </a:pPr>
            <a:r>
              <a:rPr lang="en-US" smtClean="0"/>
              <a:t>Closeness (intimacy) &amp; trust</a:t>
            </a:r>
          </a:p>
          <a:p>
            <a:pPr lvl="1" eaLnBrk="1" hangingPunct="1">
              <a:lnSpc>
                <a:spcPct val="90000"/>
              </a:lnSpc>
            </a:pPr>
            <a:r>
              <a:rPr lang="en-US" smtClean="0"/>
              <a:t>Long term expectations (but not necessarily permanent)</a:t>
            </a:r>
          </a:p>
          <a:p>
            <a:pPr lvl="1" eaLnBrk="1" hangingPunct="1">
              <a:lnSpc>
                <a:spcPct val="90000"/>
              </a:lnSpc>
            </a:pPr>
            <a:r>
              <a:rPr lang="en-US" smtClean="0"/>
              <a:t>Joint learning, problem solving, and coordination of activities</a:t>
            </a:r>
          </a:p>
          <a:p>
            <a:pPr lvl="2" eaLnBrk="1" hangingPunct="1">
              <a:lnSpc>
                <a:spcPct val="90000"/>
              </a:lnSpc>
            </a:pPr>
            <a:r>
              <a:rPr lang="en-US" smtClean="0"/>
              <a:t>Need information transparency</a:t>
            </a:r>
          </a:p>
          <a:p>
            <a:pPr lvl="1" eaLnBrk="1" hangingPunct="1">
              <a:lnSpc>
                <a:spcPct val="90000"/>
              </a:lnSpc>
            </a:pPr>
            <a:r>
              <a:rPr lang="en-US" smtClean="0"/>
              <a:t>Share gains</a:t>
            </a:r>
          </a:p>
          <a:p>
            <a:pPr lvl="1" eaLnBrk="1" hangingPunct="1">
              <a:lnSpc>
                <a:spcPct val="90000"/>
              </a:lnSpc>
            </a:pPr>
            <a:r>
              <a:rPr lang="en-US" b="1" smtClean="0"/>
              <a:t>FEW </a:t>
            </a:r>
            <a:r>
              <a:rPr lang="en-US" smtClean="0"/>
              <a:t>relationships</a:t>
            </a:r>
          </a:p>
          <a:p>
            <a:pPr lvl="2" eaLnBrk="1" hangingPunct="1">
              <a:lnSpc>
                <a:spcPct val="90000"/>
              </a:lnSpc>
            </a:pPr>
            <a:r>
              <a:rPr lang="en-US" smtClean="0"/>
              <a:t>To maintain intimacy</a:t>
            </a:r>
          </a:p>
          <a:p>
            <a:pPr lvl="2" eaLnBrk="1" hangingPunct="1">
              <a:lnSpc>
                <a:spcPct val="90000"/>
              </a:lnSpc>
            </a:pP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lvl="1" eaLnBrk="1" hangingPunct="1">
              <a:lnSpc>
                <a:spcPct val="90000"/>
              </a:lnSpc>
            </a:pPr>
            <a:r>
              <a:rPr lang="en-US" b="1" smtClean="0"/>
              <a:t>DEDICATED </a:t>
            </a:r>
            <a:r>
              <a:rPr lang="en-US" smtClean="0"/>
              <a:t>assets (asset specificity)</a:t>
            </a:r>
          </a:p>
          <a:p>
            <a:pPr lvl="2" eaLnBrk="1" hangingPunct="1">
              <a:lnSpc>
                <a:spcPct val="90000"/>
              </a:lnSpc>
            </a:pPr>
            <a:r>
              <a:rPr lang="en-US" smtClean="0"/>
              <a:t>To demonstrate commitment to partnership</a:t>
            </a:r>
          </a:p>
          <a:p>
            <a:pPr eaLnBrk="1" hangingPunct="1">
              <a:lnSpc>
                <a:spcPct val="90000"/>
              </a:lnSpc>
            </a:pPr>
            <a:r>
              <a:rPr lang="en-US" smtClean="0"/>
              <a:t>They are designed to gain the best of both worlds</a:t>
            </a:r>
          </a:p>
          <a:p>
            <a:pPr lvl="1" eaLnBrk="1" hangingPunct="1">
              <a:lnSpc>
                <a:spcPct val="90000"/>
              </a:lnSpc>
            </a:pPr>
            <a:r>
              <a:rPr lang="en-US" smtClean="0"/>
              <a:t>Reduce transaction costs &amp; uncertainty without requiring asset ownership</a:t>
            </a:r>
          </a:p>
          <a:p>
            <a:pPr lvl="1" eaLnBrk="1" hangingPunct="1">
              <a:lnSpc>
                <a:spcPct val="90000"/>
              </a:lnSpc>
            </a:pPr>
            <a:r>
              <a:rPr lang="en-US" i="1" smtClean="0"/>
              <a:t>What is their cost?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p:txBody>
          <a:bodyPr/>
          <a:lstStyle/>
          <a:p>
            <a:r>
              <a:rPr lang="en-US" smtClean="0"/>
              <a:t>Extra Slides</a:t>
            </a:r>
          </a:p>
        </p:txBody>
      </p:sp>
      <p:sp>
        <p:nvSpPr>
          <p:cNvPr id="28675" name="Subtitle 5"/>
          <p:cNvSpPr>
            <a:spLocks noGrp="1"/>
          </p:cNvSpPr>
          <p:nvPr>
            <p:ph type="subTitle" idx="1"/>
          </p:nvPr>
        </p:nvSpPr>
        <p:spPr/>
        <p:txBody>
          <a:bodyPr/>
          <a:lstStyle/>
          <a:p>
            <a:r>
              <a:rPr lang="en-US" smtClean="0"/>
              <a:t>After this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b="0"/>
              <a:t>Location</a:t>
            </a:r>
          </a:p>
          <a:p>
            <a:pPr algn="ctr"/>
            <a:r>
              <a:rPr lang="en-US" sz="1600" b="0"/>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b="0"/>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29699"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endParaRPr lang="en-US"/>
          </a:p>
        </p:txBody>
      </p:sp>
      <p:sp>
        <p:nvSpPr>
          <p:cNvPr id="29700"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endParaRPr lang="en-US"/>
          </a:p>
        </p:txBody>
      </p:sp>
      <p:sp>
        <p:nvSpPr>
          <p:cNvPr id="29701" name="Text Box 5"/>
          <p:cNvSpPr txBox="1">
            <a:spLocks noChangeArrowheads="1"/>
          </p:cNvSpPr>
          <p:nvPr/>
        </p:nvSpPr>
        <p:spPr bwMode="auto">
          <a:xfrm>
            <a:off x="2971800" y="1001713"/>
            <a:ext cx="1752600" cy="376237"/>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Outsource</a:t>
            </a:r>
          </a:p>
        </p:txBody>
      </p:sp>
      <p:sp>
        <p:nvSpPr>
          <p:cNvPr id="29702" name="Line 6"/>
          <p:cNvSpPr>
            <a:spLocks noChangeShapeType="1"/>
          </p:cNvSpPr>
          <p:nvPr/>
        </p:nvSpPr>
        <p:spPr bwMode="auto">
          <a:xfrm flipH="1">
            <a:off x="2425700" y="1357313"/>
            <a:ext cx="698500" cy="696912"/>
          </a:xfrm>
          <a:prstGeom prst="line">
            <a:avLst/>
          </a:prstGeom>
          <a:noFill/>
          <a:ln w="9525">
            <a:solidFill>
              <a:schemeClr val="tx1"/>
            </a:solidFill>
            <a:round/>
            <a:headEnd/>
            <a:tailEnd/>
          </a:ln>
        </p:spPr>
        <p:txBody>
          <a:bodyPr/>
          <a:lstStyle/>
          <a:p>
            <a:endParaRPr lang="en-US"/>
          </a:p>
        </p:txBody>
      </p:sp>
      <p:sp>
        <p:nvSpPr>
          <p:cNvPr id="29703" name="Text Box 7"/>
          <p:cNvSpPr txBox="1">
            <a:spLocks noChangeArrowheads="1"/>
          </p:cNvSpPr>
          <p:nvPr/>
        </p:nvSpPr>
        <p:spPr bwMode="auto">
          <a:xfrm>
            <a:off x="2971800" y="3851275"/>
            <a:ext cx="1752600" cy="376238"/>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Offshore</a:t>
            </a:r>
          </a:p>
        </p:txBody>
      </p:sp>
      <p:sp>
        <p:nvSpPr>
          <p:cNvPr id="29704"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29705" name="Text Box 9"/>
          <p:cNvSpPr txBox="1">
            <a:spLocks noChangeArrowheads="1"/>
          </p:cNvSpPr>
          <p:nvPr/>
        </p:nvSpPr>
        <p:spPr bwMode="auto">
          <a:xfrm>
            <a:off x="3416300" y="14255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6" name="Text Box 10"/>
          <p:cNvSpPr txBox="1">
            <a:spLocks noChangeArrowheads="1"/>
          </p:cNvSpPr>
          <p:nvPr/>
        </p:nvSpPr>
        <p:spPr bwMode="auto">
          <a:xfrm>
            <a:off x="6477000" y="142081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29707"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8"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Cost reductions</a:t>
            </a:r>
          </a:p>
          <a:p>
            <a:pPr marL="174625" indent="-174625">
              <a:spcBef>
                <a:spcPct val="20000"/>
              </a:spcBef>
              <a:buFontTx/>
              <a:buChar char="•"/>
            </a:pPr>
            <a:r>
              <a:rPr lang="en-US" sz="1400" b="0">
                <a:latin typeface="Arial" pitchFamily="34" charset="0"/>
                <a:cs typeface="Arial" pitchFamily="34" charset="0"/>
              </a:rPr>
              <a:t>Proximity to local or new markets</a:t>
            </a:r>
          </a:p>
          <a:p>
            <a:pPr marL="174625" indent="-174625">
              <a:spcBef>
                <a:spcPct val="20000"/>
              </a:spcBef>
              <a:buFontTx/>
              <a:buChar char="•"/>
            </a:pPr>
            <a:r>
              <a:rPr lang="en-US" sz="1400" b="0">
                <a:latin typeface="Arial" pitchFamily="34" charset="0"/>
                <a:cs typeface="Arial" pitchFamily="34" charset="0"/>
              </a:rPr>
              <a:t>Domestic labor market constraints</a:t>
            </a:r>
          </a:p>
          <a:p>
            <a:pPr marL="174625" indent="-174625">
              <a:spcBef>
                <a:spcPct val="20000"/>
              </a:spcBef>
              <a:buFontTx/>
              <a:buChar char="•"/>
            </a:pPr>
            <a:r>
              <a:rPr lang="en-US" sz="1400" b="0">
                <a:latin typeface="Arial" pitchFamily="34" charset="0"/>
                <a:cs typeface="Arial" pitchFamily="34" charset="0"/>
              </a:rPr>
              <a:t>Operational hedge</a:t>
            </a:r>
          </a:p>
          <a:p>
            <a:pPr marL="174625" indent="-174625">
              <a:spcBef>
                <a:spcPct val="20000"/>
              </a:spcBef>
              <a:buFontTx/>
              <a:buChar char="•"/>
            </a:pPr>
            <a:r>
              <a:rPr lang="en-US" sz="1400" b="0">
                <a:latin typeface="Arial" pitchFamily="34" charset="0"/>
                <a:cs typeface="Arial" pitchFamily="34" charset="0"/>
              </a:rPr>
              <a:t>Foreign trade barriers</a:t>
            </a:r>
          </a:p>
        </p:txBody>
      </p:sp>
      <p:sp>
        <p:nvSpPr>
          <p:cNvPr id="18" name="Text Box 8"/>
          <p:cNvSpPr txBox="1">
            <a:spLocks noChangeArrowheads="1"/>
          </p:cNvSpPr>
          <p:nvPr/>
        </p:nvSpPr>
        <p:spPr bwMode="auto">
          <a:xfrm>
            <a:off x="5894388"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Transportation costs</a:t>
            </a:r>
          </a:p>
          <a:p>
            <a:pPr marL="174625" indent="-174625">
              <a:spcBef>
                <a:spcPct val="20000"/>
              </a:spcBef>
              <a:buFontTx/>
              <a:buChar char="•"/>
            </a:pPr>
            <a:r>
              <a:rPr lang="en-US" sz="1400" b="0">
                <a:latin typeface="Arial" pitchFamily="34" charset="0"/>
                <a:cs typeface="Arial" pitchFamily="34" charset="0"/>
              </a:rPr>
              <a:t>Lead times</a:t>
            </a:r>
          </a:p>
          <a:p>
            <a:pPr marL="174625" indent="-174625">
              <a:spcBef>
                <a:spcPct val="20000"/>
              </a:spcBef>
              <a:buFontTx/>
              <a:buChar char="•"/>
            </a:pPr>
            <a:r>
              <a:rPr lang="en-US" sz="1400" b="0">
                <a:latin typeface="Arial" pitchFamily="34" charset="0"/>
                <a:cs typeface="Arial" pitchFamily="34" charset="0"/>
              </a:rPr>
              <a:t>Risks</a:t>
            </a:r>
          </a:p>
          <a:p>
            <a:pPr marL="631825" lvl="1" indent="-174625">
              <a:spcBef>
                <a:spcPct val="20000"/>
              </a:spcBef>
              <a:buFontTx/>
              <a:buChar char="•"/>
            </a:pPr>
            <a:r>
              <a:rPr lang="en-US" sz="1400" b="0">
                <a:latin typeface="Arial" pitchFamily="34" charset="0"/>
                <a:cs typeface="Arial" pitchFamily="34" charset="0"/>
              </a:rPr>
              <a:t>Quality, including health, environmental and CSR</a:t>
            </a:r>
          </a:p>
          <a:p>
            <a:pPr marL="631825" lvl="1" indent="-174625">
              <a:spcBef>
                <a:spcPct val="20000"/>
              </a:spcBef>
              <a:buFontTx/>
              <a:buChar char="•"/>
            </a:pPr>
            <a:r>
              <a:rPr lang="en-US" sz="1400" b="0">
                <a:latin typeface="Arial" pitchFamily="34" charset="0"/>
                <a:cs typeface="Arial" pitchFamily="34" charset="0"/>
              </a:rPr>
              <a:t>Currency, IP, political, competitive</a:t>
            </a:r>
          </a:p>
          <a:p>
            <a:pPr marL="174625" indent="-174625">
              <a:spcBef>
                <a:spcPct val="20000"/>
              </a:spcBef>
              <a:buFontTx/>
              <a:buChar char="•"/>
            </a:pPr>
            <a:r>
              <a:rPr lang="en-US" sz="1400" b="0">
                <a:latin typeface="Arial" pitchFamily="34" charset="0"/>
                <a:cs typeface="Arial" pitchFamily="34" charset="0"/>
              </a:rPr>
              <a:t>Domestic trade barriers</a:t>
            </a:r>
          </a:p>
          <a:p>
            <a:pPr marL="174625" indent="-174625">
              <a:spcBef>
                <a:spcPct val="20000"/>
              </a:spcBef>
              <a:buFontTx/>
              <a:buChar char="•"/>
            </a:pPr>
            <a:r>
              <a:rPr lang="en-US" sz="1400" b="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800225"/>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Operational and strategic focus</a:t>
            </a:r>
          </a:p>
          <a:p>
            <a:pPr marL="174625" indent="-174625">
              <a:spcBef>
                <a:spcPct val="20000"/>
              </a:spcBef>
              <a:buFontTx/>
              <a:buChar char="•"/>
            </a:pPr>
            <a:r>
              <a:rPr lang="en-US" sz="1400" b="0">
                <a:latin typeface="Arial" pitchFamily="34" charset="0"/>
              </a:rPr>
              <a:t>Cost and risk pooling efficiencies:</a:t>
            </a:r>
          </a:p>
          <a:p>
            <a:pPr marL="463550" lvl="1">
              <a:spcBef>
                <a:spcPct val="20000"/>
              </a:spcBef>
              <a:buFontTx/>
              <a:buChar char="•"/>
            </a:pPr>
            <a:r>
              <a:rPr lang="en-US" sz="1400" b="0">
                <a:latin typeface="Arial" pitchFamily="34" charset="0"/>
              </a:rPr>
              <a:t>Scale economies</a:t>
            </a:r>
          </a:p>
          <a:p>
            <a:pPr marL="463550" lvl="1">
              <a:spcBef>
                <a:spcPct val="20000"/>
              </a:spcBef>
              <a:buFontTx/>
              <a:buChar char="•"/>
            </a:pPr>
            <a:r>
              <a:rPr lang="en-US" sz="1400" b="0">
                <a:latin typeface="Arial" pitchFamily="34" charset="0"/>
              </a:rPr>
              <a:t>Risk pooling</a:t>
            </a:r>
          </a:p>
          <a:p>
            <a:pPr marL="174625" indent="-174625">
              <a:spcBef>
                <a:spcPct val="20000"/>
              </a:spcBef>
              <a:buFontTx/>
              <a:buChar char="•"/>
            </a:pPr>
            <a:r>
              <a:rPr lang="en-US" sz="1400" b="0">
                <a:latin typeface="Arial" pitchFamily="34" charset="0"/>
              </a:rPr>
              <a:t>Operational and financial flexibility</a:t>
            </a:r>
          </a:p>
          <a:p>
            <a:pPr marL="174625" indent="-174625">
              <a:spcBef>
                <a:spcPct val="20000"/>
              </a:spcBef>
              <a:buFontTx/>
              <a:buChar char="•"/>
            </a:pPr>
            <a:r>
              <a:rPr lang="en-US" sz="1400" b="0">
                <a:latin typeface="Arial" pitchFamily="34" charset="0"/>
              </a:rPr>
              <a:t>Access to technology/innovation</a:t>
            </a:r>
          </a:p>
          <a:p>
            <a:pPr marL="174625" indent="-174625">
              <a:spcBef>
                <a:spcPct val="20000"/>
              </a:spcBef>
              <a:buFontTx/>
              <a:buChar char="•"/>
            </a:pPr>
            <a:r>
              <a:rPr lang="en-US" sz="1400" b="0">
                <a:latin typeface="Arial" pitchFamily="34" charset="0"/>
              </a:rPr>
              <a:t>Market competition/discipline</a:t>
            </a:r>
          </a:p>
        </p:txBody>
      </p:sp>
      <p:sp>
        <p:nvSpPr>
          <p:cNvPr id="20" name="Text Box 6"/>
          <p:cNvSpPr txBox="1">
            <a:spLocks noChangeArrowheads="1"/>
          </p:cNvSpPr>
          <p:nvPr/>
        </p:nvSpPr>
        <p:spPr bwMode="auto">
          <a:xfrm>
            <a:off x="5886450" y="1800225"/>
            <a:ext cx="3449638" cy="2357438"/>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Strategic risks: </a:t>
            </a:r>
          </a:p>
          <a:p>
            <a:pPr marL="463550" lvl="1">
              <a:spcBef>
                <a:spcPct val="20000"/>
              </a:spcBef>
              <a:buFontTx/>
              <a:buChar char="•"/>
            </a:pPr>
            <a:r>
              <a:rPr lang="en-US" sz="1400" b="0">
                <a:latin typeface="Arial" pitchFamily="34" charset="0"/>
              </a:rPr>
              <a:t> Dependence/Loss of control </a:t>
            </a:r>
          </a:p>
          <a:p>
            <a:pPr marL="463550" lvl="1">
              <a:spcBef>
                <a:spcPct val="20000"/>
              </a:spcBef>
              <a:buFontTx/>
              <a:buChar char="•"/>
            </a:pPr>
            <a:r>
              <a:rPr lang="en-US" sz="1400" b="0">
                <a:latin typeface="Arial" pitchFamily="34" charset="0"/>
              </a:rPr>
              <a:t> Leakage of proprietary skills/ information; </a:t>
            </a:r>
          </a:p>
          <a:p>
            <a:pPr marL="174625" indent="-174625">
              <a:spcBef>
                <a:spcPct val="20000"/>
              </a:spcBef>
              <a:buFontTx/>
              <a:buChar char="•"/>
            </a:pPr>
            <a:r>
              <a:rPr lang="en-US" sz="1400" b="0">
                <a:latin typeface="Arial" pitchFamily="34" charset="0"/>
              </a:rPr>
              <a:t>Incentive problems (hold up, dual marginalization)</a:t>
            </a:r>
          </a:p>
          <a:p>
            <a:pPr marL="174625" indent="-174625">
              <a:spcBef>
                <a:spcPct val="20000"/>
              </a:spcBef>
              <a:buFontTx/>
              <a:buChar char="•"/>
            </a:pPr>
            <a:r>
              <a:rPr lang="en-US" sz="1400" b="0">
                <a:latin typeface="Arial" pitchFamily="34" charset="0"/>
              </a:rPr>
              <a:t>Transaction costs</a:t>
            </a:r>
          </a:p>
          <a:p>
            <a:pPr marL="174625" indent="-174625">
              <a:spcBef>
                <a:spcPct val="20000"/>
              </a:spcBef>
              <a:buFontTx/>
              <a:buChar char="•"/>
            </a:pPr>
            <a:r>
              <a:rPr lang="en-US" sz="1400" b="0">
                <a:latin typeface="Arial" pitchFamily="34" charset="0"/>
              </a:rPr>
              <a:t>No “learning by doing/owning”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What is a “leveraged manufacturing strategy?”</a:t>
            </a:r>
          </a:p>
        </p:txBody>
      </p:sp>
      <p:sp>
        <p:nvSpPr>
          <p:cNvPr id="30723" name="Rectangle 3"/>
          <p:cNvSpPr>
            <a:spLocks noGrp="1" noChangeArrowheads="1"/>
          </p:cNvSpPr>
          <p:nvPr>
            <p:ph type="body" idx="1"/>
          </p:nvPr>
        </p:nvSpPr>
        <p:spPr>
          <a:xfrm>
            <a:off x="685800" y="1222375"/>
            <a:ext cx="7772400" cy="5311775"/>
          </a:xfrm>
        </p:spPr>
        <p:txBody>
          <a:bodyPr/>
          <a:lstStyle/>
          <a:p>
            <a:pPr eaLnBrk="1" hangingPunct="1"/>
            <a:r>
              <a:rPr lang="en-US" smtClean="0"/>
              <a:t>What is it?</a:t>
            </a:r>
          </a:p>
          <a:p>
            <a:pPr lvl="1" eaLnBrk="1" hangingPunct="1"/>
            <a:r>
              <a:rPr lang="en-US" smtClean="0"/>
              <a:t>3 alternative levels:</a:t>
            </a:r>
          </a:p>
          <a:p>
            <a:pPr eaLnBrk="1" hangingPunct="1">
              <a:buFont typeface="Wingdings" pitchFamily="2" charset="2"/>
              <a:buNone/>
            </a:pPr>
            <a:endParaRPr lang="en-US" smtClean="0"/>
          </a:p>
          <a:p>
            <a:pPr eaLnBrk="1" hangingPunct="1"/>
            <a:endParaRPr lang="en-US" smtClean="0"/>
          </a:p>
          <a:p>
            <a:pPr eaLnBrk="1" hangingPunct="1"/>
            <a:endParaRPr lang="en-US" smtClean="0"/>
          </a:p>
          <a:p>
            <a:pPr eaLnBrk="1" hangingPunct="1"/>
            <a:r>
              <a:rPr lang="en-US" smtClean="0"/>
              <a:t>Advantages of outsourcing:</a:t>
            </a:r>
          </a:p>
          <a:p>
            <a:pPr eaLnBrk="1" hangingPunct="1"/>
            <a:endParaRPr lang="en-US" smtClean="0"/>
          </a:p>
          <a:p>
            <a:pPr eaLnBrk="1" hangingPunct="1"/>
            <a:endParaRPr lang="en-US" smtClean="0"/>
          </a:p>
          <a:p>
            <a:pPr eaLnBrk="1" hangingPunct="1"/>
            <a:r>
              <a:rPr lang="en-US" smtClean="0"/>
              <a:t>Drawbacks</a:t>
            </a:r>
          </a:p>
          <a:p>
            <a:pPr eaLnBrk="1" hangingPunct="1"/>
            <a:endParaRPr lang="en-US" smtClean="0"/>
          </a:p>
          <a:p>
            <a:pPr eaLnBrk="1" hangingPunct="1"/>
            <a:endParaRPr lang="en-US" smtClean="0"/>
          </a:p>
          <a:p>
            <a:pPr eaLnBrk="1" hangingPunct="1"/>
            <a:endParaRPr lang="en-US" smtClean="0"/>
          </a:p>
          <a:p>
            <a:pPr eaLnBrk="1" hangingPunct="1"/>
            <a:endParaRPr lang="en-US" smtClean="0"/>
          </a:p>
          <a:p>
            <a:pPr lvl="1" eaLnBrk="1" hangingPunct="1"/>
            <a:r>
              <a:rPr lang="en-US" smtClean="0"/>
              <a:t>What actions did Sun take to mitigate these potential problems?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410" name="Group 2"/>
          <p:cNvGraphicFramePr>
            <a:graphicFrameLocks noGrp="1"/>
          </p:cNvGraphicFramePr>
          <p:nvPr/>
        </p:nvGraphicFramePr>
        <p:xfrm>
          <a:off x="457200" y="1633538"/>
          <a:ext cx="8001000" cy="1226249"/>
        </p:xfrm>
        <a:graphic>
          <a:graphicData uri="http://schemas.openxmlformats.org/drawingml/2006/table">
            <a:tbl>
              <a:tblPr/>
              <a:tblGrid>
                <a:gridCol w="706438"/>
                <a:gridCol w="1627187"/>
                <a:gridCol w="1400175"/>
                <a:gridCol w="1400175"/>
                <a:gridCol w="1401763"/>
                <a:gridCol w="1465262"/>
              </a:tblGrid>
              <a:tr h="366713">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Supplier Level</a:t>
                      </a: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Total purchase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7254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vetting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RFP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Contract administration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change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breach of contract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Engineering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Personal training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System adaptation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32" name="Group 24"/>
          <p:cNvGraphicFramePr>
            <a:graphicFrameLocks noGrp="1"/>
          </p:cNvGraphicFramePr>
          <p:nvPr/>
        </p:nvGraphicFramePr>
        <p:xfrm>
          <a:off x="457200" y="3098800"/>
          <a:ext cx="8001000" cy="1527048"/>
        </p:xfrm>
        <a:graphic>
          <a:graphicData uri="http://schemas.openxmlformats.org/drawingml/2006/table">
            <a:tbl>
              <a:tblPr/>
              <a:tblGrid>
                <a:gridCol w="685800"/>
                <a:gridCol w="1647825"/>
                <a:gridCol w="1400175"/>
                <a:gridCol w="1400175"/>
                <a:gridCol w="1400175"/>
                <a:gridCol w="1466850"/>
              </a:tblGrid>
              <a:tr h="266700">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Order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Payment delay savings or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External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5889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Receiving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Invoice and payment processing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Quantity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problems with quality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control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delay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Waste collection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54" name="Group 46"/>
          <p:cNvGraphicFramePr>
            <a:graphicFrameLocks noGrp="1"/>
          </p:cNvGraphicFramePr>
          <p:nvPr/>
        </p:nvGraphicFramePr>
        <p:xfrm>
          <a:off x="457200" y="4848225"/>
          <a:ext cx="8001000" cy="1527048"/>
        </p:xfrm>
        <a:graphic>
          <a:graphicData uri="http://schemas.openxmlformats.org/drawingml/2006/table">
            <a:tbl>
              <a:tblPr/>
              <a:tblGrid>
                <a:gridCol w="685800"/>
                <a:gridCol w="1647825"/>
                <a:gridCol w="1400175"/>
                <a:gridCol w="1400175"/>
                <a:gridCol w="1401763"/>
                <a:gridCol w="1465262"/>
              </a:tblGrid>
              <a:tr h="300038">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Unit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Price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Intrinsic efficiency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Replacement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Recycling costs or revenues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fees or revenues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314325">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Service costs for installation and assembly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Testing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Inventory holding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 picking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Maintenance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Installation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Costs of removing obsolete materials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management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32836" name="Text Box 68"/>
          <p:cNvSpPr txBox="1">
            <a:spLocks noChangeArrowheads="1"/>
          </p:cNvSpPr>
          <p:nvPr/>
        </p:nvSpPr>
        <p:spPr bwMode="auto">
          <a:xfrm>
            <a:off x="384175" y="6350000"/>
            <a:ext cx="4273550" cy="244475"/>
          </a:xfrm>
          <a:prstGeom prst="rect">
            <a:avLst/>
          </a:prstGeom>
          <a:noFill/>
          <a:ln w="9525">
            <a:noFill/>
            <a:miter lim="800000"/>
            <a:headEnd/>
            <a:tailEnd/>
          </a:ln>
        </p:spPr>
        <p:txBody>
          <a:bodyPr wrap="none">
            <a:spAutoFit/>
          </a:bodyPr>
          <a:lstStyle/>
          <a:p>
            <a:pPr eaLnBrk="0" hangingPunct="0"/>
            <a:r>
              <a:rPr lang="en-US" sz="1000"/>
              <a:t>(Source: “A smarter way to buy” by Degraeve and Roodhooft, </a:t>
            </a:r>
            <a:r>
              <a:rPr lang="en-US" sz="1000" i="1"/>
              <a:t>HBR</a:t>
            </a:r>
            <a:r>
              <a:rPr lang="en-US" sz="1000"/>
              <a:t>, June 2001)</a:t>
            </a:r>
          </a:p>
        </p:txBody>
      </p:sp>
      <p:graphicFrame>
        <p:nvGraphicFramePr>
          <p:cNvPr id="401477" name="Group 69"/>
          <p:cNvGraphicFramePr>
            <a:graphicFrameLocks noGrp="1"/>
          </p:cNvGraphicFramePr>
          <p:nvPr/>
        </p:nvGraphicFramePr>
        <p:xfrm>
          <a:off x="1143000" y="1114425"/>
          <a:ext cx="7315200" cy="457200"/>
        </p:xfrm>
        <a:graphic>
          <a:graphicData uri="http://schemas.openxmlformats.org/drawingml/2006/table">
            <a:tbl>
              <a:tblPr/>
              <a:tblGrid>
                <a:gridCol w="1676400"/>
                <a:gridCol w="1381125"/>
                <a:gridCol w="1362075"/>
                <a:gridCol w="1447800"/>
                <a:gridCol w="1447800"/>
              </a:tblGrid>
              <a:tr h="4572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Acquisition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Reception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Possession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Utilization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Elimination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51" name="AutoShape 83"/>
          <p:cNvSpPr>
            <a:spLocks noChangeArrowheads="1"/>
          </p:cNvSpPr>
          <p:nvPr/>
        </p:nvSpPr>
        <p:spPr bwMode="auto">
          <a:xfrm>
            <a:off x="8458200" y="4267200"/>
            <a:ext cx="685800" cy="381000"/>
          </a:xfrm>
          <a:prstGeom prst="wedgeRoundRectCallout">
            <a:avLst>
              <a:gd name="adj1" fmla="val -50463"/>
              <a:gd name="adj2" fmla="val 142917"/>
              <a:gd name="adj3" fmla="val 16667"/>
            </a:avLst>
          </a:prstGeom>
          <a:solidFill>
            <a:srgbClr val="FFFF00"/>
          </a:solidFill>
          <a:ln w="9525">
            <a:solidFill>
              <a:schemeClr val="tx1"/>
            </a:solidFill>
            <a:miter lim="800000"/>
            <a:headEnd/>
            <a:tailEnd/>
          </a:ln>
        </p:spPr>
        <p:txBody>
          <a:bodyPr/>
          <a:lstStyle/>
          <a:p>
            <a:pPr algn="ctr" eaLnBrk="0" hangingPunct="0"/>
            <a:r>
              <a:rPr lang="en-US" sz="1600"/>
              <a:t>cash</a:t>
            </a:r>
          </a:p>
        </p:txBody>
      </p:sp>
      <p:sp>
        <p:nvSpPr>
          <p:cNvPr id="32852" name="AutoShape 84"/>
          <p:cNvSpPr>
            <a:spLocks noChangeArrowheads="1"/>
          </p:cNvSpPr>
          <p:nvPr/>
        </p:nvSpPr>
        <p:spPr bwMode="auto">
          <a:xfrm>
            <a:off x="8458200" y="6019800"/>
            <a:ext cx="685800" cy="685800"/>
          </a:xfrm>
          <a:prstGeom prst="wedgeRoundRectCallout">
            <a:avLst>
              <a:gd name="adj1" fmla="val -48843"/>
              <a:gd name="adj2" fmla="val -89352"/>
              <a:gd name="adj3" fmla="val 16667"/>
            </a:avLst>
          </a:prstGeom>
          <a:solidFill>
            <a:srgbClr val="FFFF00"/>
          </a:solidFill>
          <a:ln w="9525">
            <a:solidFill>
              <a:schemeClr val="tx1"/>
            </a:solidFill>
            <a:miter lim="800000"/>
            <a:headEnd/>
            <a:tailEnd/>
          </a:ln>
        </p:spPr>
        <p:txBody>
          <a:bodyPr/>
          <a:lstStyle/>
          <a:p>
            <a:pPr algn="ctr" eaLnBrk="0" hangingPunct="0"/>
            <a:r>
              <a:rPr lang="en-US" sz="1600"/>
              <a:t>Non</a:t>
            </a:r>
          </a:p>
          <a:p>
            <a:pPr algn="ctr" eaLnBrk="0" hangingPunct="0"/>
            <a:r>
              <a:rPr lang="en-US" sz="1600"/>
              <a:t>cash</a:t>
            </a:r>
          </a:p>
        </p:txBody>
      </p:sp>
      <p:sp>
        <p:nvSpPr>
          <p:cNvPr id="32853" name="Rectangle 85"/>
          <p:cNvSpPr>
            <a:spLocks noGrp="1" noChangeArrowheads="1"/>
          </p:cNvSpPr>
          <p:nvPr>
            <p:ph type="title"/>
          </p:nvPr>
        </p:nvSpPr>
        <p:spPr/>
        <p:txBody>
          <a:bodyPr/>
          <a:lstStyle/>
          <a:p>
            <a:r>
              <a:rPr lang="en-US" b="1" smtClean="0">
                <a:latin typeface="Albertus Extra Bold"/>
              </a:rPr>
              <a:t>Strategic Sourcing Tools</a:t>
            </a:r>
            <a:r>
              <a:rPr lang="en-US" b="1" smtClean="0"/>
              <a:t>: </a:t>
            </a:r>
            <a:r>
              <a:rPr lang="en-US" b="1" smtClean="0">
                <a:latin typeface="Albertus Extra Bold"/>
              </a:rPr>
              <a:t>TCO</a:t>
            </a:r>
            <a:r>
              <a:rPr lang="en-US" b="1" smtClean="0"/>
              <a:t> </a:t>
            </a:r>
            <a:r>
              <a:rPr lang="en-US" smtClean="0"/>
              <a:t/>
            </a:r>
            <a:br>
              <a:rPr lang="en-US" smtClean="0"/>
            </a:br>
            <a:r>
              <a:rPr lang="en-US" sz="2400" smtClean="0"/>
              <a:t>An activity-based framework to uncover the hidden costs of procurement</a:t>
            </a: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1432"/>
                                        </p:tgtEl>
                                        <p:attrNameLst>
                                          <p:attrName>style.visibility</p:attrName>
                                        </p:attrNameLst>
                                      </p:cBhvr>
                                      <p:to>
                                        <p:strVal val="visible"/>
                                      </p:to>
                                    </p:set>
                                    <p:anim calcmode="lin" valueType="num">
                                      <p:cBhvr additive="base">
                                        <p:cTn id="7" dur="500" fill="hold"/>
                                        <p:tgtEl>
                                          <p:spTgt spid="401432"/>
                                        </p:tgtEl>
                                        <p:attrNameLst>
                                          <p:attrName>ppt_x</p:attrName>
                                        </p:attrNameLst>
                                      </p:cBhvr>
                                      <p:tavLst>
                                        <p:tav tm="0">
                                          <p:val>
                                            <p:strVal val="0-#ppt_w/2"/>
                                          </p:val>
                                        </p:tav>
                                        <p:tav tm="100000">
                                          <p:val>
                                            <p:strVal val="#ppt_x"/>
                                          </p:val>
                                        </p:tav>
                                      </p:tavLst>
                                    </p:anim>
                                    <p:anim calcmode="lin" valueType="num">
                                      <p:cBhvr additive="base">
                                        <p:cTn id="8" dur="500" fill="hold"/>
                                        <p:tgtEl>
                                          <p:spTgt spid="4014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1410"/>
                                        </p:tgtEl>
                                        <p:attrNameLst>
                                          <p:attrName>style.visibility</p:attrName>
                                        </p:attrNameLst>
                                      </p:cBhvr>
                                      <p:to>
                                        <p:strVal val="visible"/>
                                      </p:to>
                                    </p:set>
                                    <p:anim calcmode="lin" valueType="num">
                                      <p:cBhvr additive="base">
                                        <p:cTn id="13" dur="500" fill="hold"/>
                                        <p:tgtEl>
                                          <p:spTgt spid="401410"/>
                                        </p:tgtEl>
                                        <p:attrNameLst>
                                          <p:attrName>ppt_x</p:attrName>
                                        </p:attrNameLst>
                                      </p:cBhvr>
                                      <p:tavLst>
                                        <p:tav tm="0">
                                          <p:val>
                                            <p:strVal val="0-#ppt_w/2"/>
                                          </p:val>
                                        </p:tav>
                                        <p:tav tm="100000">
                                          <p:val>
                                            <p:strVal val="#ppt_x"/>
                                          </p:val>
                                        </p:tav>
                                      </p:tavLst>
                                    </p:anim>
                                    <p:anim calcmode="lin" valueType="num">
                                      <p:cBhvr additive="base">
                                        <p:cTn id="14" dur="500" fill="hold"/>
                                        <p:tgtEl>
                                          <p:spTgt spid="401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222375"/>
            <a:ext cx="6673850" cy="5311775"/>
          </a:xfrm>
        </p:spPr>
        <p:txBody>
          <a:bodyPr/>
          <a:lstStyle/>
          <a:p>
            <a:pPr eaLnBrk="1" hangingPunct="1"/>
            <a:r>
              <a:rPr lang="en-US" smtClean="0"/>
              <a:t>Why does Sun use sole sourcing for ASICs?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Why does Dick Allen believe he needs to use the “traditional model” to control memory suppliers?</a:t>
            </a:r>
          </a:p>
        </p:txBody>
      </p:sp>
      <p:sp>
        <p:nvSpPr>
          <p:cNvPr id="19459"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(2) </a:t>
            </a:r>
            <a:r>
              <a:rPr lang="en-US" smtClean="0"/>
              <a:t>Multi-Sourcing </a:t>
            </a:r>
            <a:br>
              <a:rPr lang="en-US" smtClean="0"/>
            </a:br>
            <a:r>
              <a:rPr lang="en-US" smtClean="0"/>
              <a:t>	</a:t>
            </a:r>
            <a:r>
              <a:rPr lang="en-US" sz="2400" i="1" smtClean="0"/>
              <a:t>Sun Microsystems</a:t>
            </a:r>
            <a:r>
              <a:rPr lang="en-US" sz="2400" smtClean="0"/>
              <a:t>: </a:t>
            </a:r>
            <a:r>
              <a:rPr lang="en-US" i="1" smtClean="0"/>
              <a:t>ASICs vs. Memory</a:t>
            </a:r>
          </a:p>
        </p:txBody>
      </p:sp>
      <p:grpSp>
        <p:nvGrpSpPr>
          <p:cNvPr id="19460" name="Group 4"/>
          <p:cNvGrpSpPr>
            <a:grpSpLocks/>
          </p:cNvGrpSpPr>
          <p:nvPr/>
        </p:nvGrpSpPr>
        <p:grpSpPr bwMode="auto">
          <a:xfrm>
            <a:off x="6373813" y="1217613"/>
            <a:ext cx="2652712" cy="5129212"/>
            <a:chOff x="4015" y="767"/>
            <a:chExt cx="1671" cy="3231"/>
          </a:xfrm>
        </p:grpSpPr>
        <p:sp>
          <p:nvSpPr>
            <p:cNvPr id="19462" name="Text Box 5"/>
            <p:cNvSpPr txBox="1">
              <a:spLocks noChangeArrowheads="1"/>
            </p:cNvSpPr>
            <p:nvPr/>
          </p:nvSpPr>
          <p:spPr bwMode="auto">
            <a:xfrm>
              <a:off x="5383"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36%</a:t>
              </a:r>
            </a:p>
          </p:txBody>
        </p:sp>
        <p:sp>
          <p:nvSpPr>
            <p:cNvPr id="19463" name="Text Box 6"/>
            <p:cNvSpPr txBox="1">
              <a:spLocks noChangeArrowheads="1"/>
            </p:cNvSpPr>
            <p:nvPr/>
          </p:nvSpPr>
          <p:spPr bwMode="auto">
            <a:xfrm>
              <a:off x="4725"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28%</a:t>
              </a:r>
            </a:p>
          </p:txBody>
        </p:sp>
        <p:sp>
          <p:nvSpPr>
            <p:cNvPr id="19464" name="Text Box 7"/>
            <p:cNvSpPr txBox="1">
              <a:spLocks noChangeArrowheads="1"/>
            </p:cNvSpPr>
            <p:nvPr/>
          </p:nvSpPr>
          <p:spPr bwMode="auto">
            <a:xfrm>
              <a:off x="5383"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37%</a:t>
              </a:r>
            </a:p>
          </p:txBody>
        </p:sp>
        <p:sp>
          <p:nvSpPr>
            <p:cNvPr id="19465" name="Text Box 8"/>
            <p:cNvSpPr txBox="1">
              <a:spLocks noChangeArrowheads="1"/>
            </p:cNvSpPr>
            <p:nvPr/>
          </p:nvSpPr>
          <p:spPr bwMode="auto">
            <a:xfrm>
              <a:off x="4725"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6" name="Text Box 9"/>
            <p:cNvSpPr txBox="1">
              <a:spLocks noChangeArrowheads="1"/>
            </p:cNvSpPr>
            <p:nvPr/>
          </p:nvSpPr>
          <p:spPr bwMode="auto">
            <a:xfrm>
              <a:off x="5383"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7" name="Text Box 10"/>
            <p:cNvSpPr txBox="1">
              <a:spLocks noChangeArrowheads="1"/>
            </p:cNvSpPr>
            <p:nvPr/>
          </p:nvSpPr>
          <p:spPr bwMode="auto">
            <a:xfrm>
              <a:off x="4725"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a:t>
              </a:r>
            </a:p>
          </p:txBody>
        </p:sp>
        <p:sp>
          <p:nvSpPr>
            <p:cNvPr id="19468" name="Text Box 11"/>
            <p:cNvSpPr txBox="1">
              <a:spLocks noChangeArrowheads="1"/>
            </p:cNvSpPr>
            <p:nvPr/>
          </p:nvSpPr>
          <p:spPr bwMode="auto">
            <a:xfrm>
              <a:off x="5383"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12%</a:t>
              </a:r>
            </a:p>
          </p:txBody>
        </p:sp>
        <p:sp>
          <p:nvSpPr>
            <p:cNvPr id="19469" name="Text Box 12"/>
            <p:cNvSpPr txBox="1">
              <a:spLocks noChangeArrowheads="1"/>
            </p:cNvSpPr>
            <p:nvPr/>
          </p:nvSpPr>
          <p:spPr bwMode="auto">
            <a:xfrm>
              <a:off x="4725"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54%</a:t>
              </a:r>
            </a:p>
          </p:txBody>
        </p:sp>
        <p:sp>
          <p:nvSpPr>
            <p:cNvPr id="19470" name="Text Box 13"/>
            <p:cNvSpPr txBox="1">
              <a:spLocks noChangeArrowheads="1"/>
            </p:cNvSpPr>
            <p:nvPr/>
          </p:nvSpPr>
          <p:spPr bwMode="auto">
            <a:xfrm>
              <a:off x="4032" y="807"/>
              <a:ext cx="1525" cy="218"/>
            </a:xfrm>
            <a:prstGeom prst="rect">
              <a:avLst/>
            </a:prstGeom>
            <a:solidFill>
              <a:schemeClr val="bg1"/>
            </a:solidFill>
            <a:ln w="9525" algn="ctr">
              <a:noFill/>
              <a:prstDash val="dash"/>
              <a:miter lim="800000"/>
              <a:headEnd/>
              <a:tailEnd/>
            </a:ln>
          </p:spPr>
          <p:txBody>
            <a:bodyPr/>
            <a:lstStyle/>
            <a:p>
              <a:r>
                <a:rPr lang="en-US" sz="1400"/>
                <a:t>Number of suppliers per part</a:t>
              </a:r>
            </a:p>
          </p:txBody>
        </p:sp>
        <p:sp>
          <p:nvSpPr>
            <p:cNvPr id="19471" name="Text Box 14"/>
            <p:cNvSpPr txBox="1">
              <a:spLocks noChangeArrowheads="1"/>
            </p:cNvSpPr>
            <p:nvPr/>
          </p:nvSpPr>
          <p:spPr bwMode="auto">
            <a:xfrm>
              <a:off x="4062" y="1028"/>
              <a:ext cx="1508"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Example: Machinery and</a:t>
              </a:r>
            </a:p>
            <a:p>
              <a:r>
                <a:rPr lang="en-US" sz="1000" b="0">
                  <a:latin typeface="Arial" pitchFamily="34" charset="0"/>
                </a:rPr>
                <a:t>component manufacturers</a:t>
              </a:r>
            </a:p>
          </p:txBody>
        </p:sp>
        <p:sp>
          <p:nvSpPr>
            <p:cNvPr id="19472" name="Text Box 15"/>
            <p:cNvSpPr txBox="1">
              <a:spLocks noChangeArrowheads="1"/>
            </p:cNvSpPr>
            <p:nvPr/>
          </p:nvSpPr>
          <p:spPr bwMode="auto">
            <a:xfrm>
              <a:off x="4027" y="1647"/>
              <a:ext cx="1655" cy="1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 of suppliers	    % of sourcing volume</a:t>
              </a:r>
            </a:p>
          </p:txBody>
        </p:sp>
        <p:sp>
          <p:nvSpPr>
            <p:cNvPr id="19473" name="Rectangle 16"/>
            <p:cNvSpPr>
              <a:spLocks noChangeArrowheads="1"/>
            </p:cNvSpPr>
            <p:nvPr/>
          </p:nvSpPr>
          <p:spPr bwMode="auto">
            <a:xfrm>
              <a:off x="4015" y="767"/>
              <a:ext cx="1669" cy="3205"/>
            </a:xfrm>
            <a:prstGeom prst="rect">
              <a:avLst/>
            </a:prstGeom>
            <a:noFill/>
            <a:ln w="0">
              <a:solidFill>
                <a:srgbClr val="000000"/>
              </a:solidFill>
              <a:miter lim="800000"/>
              <a:headEnd/>
              <a:tailEnd/>
            </a:ln>
          </p:spPr>
          <p:txBody>
            <a:bodyPr/>
            <a:lstStyle/>
            <a:p>
              <a:endParaRPr lang="en-US"/>
            </a:p>
          </p:txBody>
        </p:sp>
        <p:sp>
          <p:nvSpPr>
            <p:cNvPr id="19474" name="Text Box 17"/>
            <p:cNvSpPr txBox="1">
              <a:spLocks noChangeArrowheads="1"/>
            </p:cNvSpPr>
            <p:nvPr/>
          </p:nvSpPr>
          <p:spPr bwMode="auto">
            <a:xfrm>
              <a:off x="4278" y="1347"/>
              <a:ext cx="527" cy="230"/>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Successful</a:t>
              </a:r>
            </a:p>
            <a:p>
              <a:r>
                <a:rPr lang="en-US" sz="1000" b="0">
                  <a:latin typeface="Arial" pitchFamily="34" charset="0"/>
                </a:rPr>
                <a:t>companies</a:t>
              </a:r>
            </a:p>
          </p:txBody>
        </p:sp>
        <p:sp>
          <p:nvSpPr>
            <p:cNvPr id="19475" name="Text Box 18"/>
            <p:cNvSpPr txBox="1">
              <a:spLocks noChangeArrowheads="1"/>
            </p:cNvSpPr>
            <p:nvPr/>
          </p:nvSpPr>
          <p:spPr bwMode="auto">
            <a:xfrm>
              <a:off x="4950" y="1347"/>
              <a:ext cx="709"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Less successful</a:t>
              </a:r>
            </a:p>
            <a:p>
              <a:r>
                <a:rPr lang="en-US" sz="1000" b="0">
                  <a:latin typeface="Arial" pitchFamily="34" charset="0"/>
                </a:rPr>
                <a:t>companies</a:t>
              </a:r>
            </a:p>
          </p:txBody>
        </p:sp>
        <p:sp>
          <p:nvSpPr>
            <p:cNvPr id="19476" name="Text Box 19"/>
            <p:cNvSpPr txBox="1">
              <a:spLocks noChangeArrowheads="1"/>
            </p:cNvSpPr>
            <p:nvPr/>
          </p:nvSpPr>
          <p:spPr bwMode="auto">
            <a:xfrm>
              <a:off x="4037" y="1942"/>
              <a:ext cx="527" cy="342"/>
            </a:xfrm>
            <a:prstGeom prst="rect">
              <a:avLst/>
            </a:prstGeom>
            <a:solidFill>
              <a:schemeClr val="bg1"/>
            </a:solidFill>
            <a:ln w="9525" algn="ctr">
              <a:noFill/>
              <a:prstDash val="dash"/>
              <a:miter lim="800000"/>
              <a:headEnd/>
              <a:tailEnd/>
            </a:ln>
          </p:spPr>
          <p:txBody>
            <a:bodyPr/>
            <a:lstStyle/>
            <a:p>
              <a:r>
                <a:rPr lang="en-US" sz="1000" b="0">
                  <a:latin typeface="Arial" pitchFamily="34" charset="0"/>
                </a:rPr>
                <a:t>One for all parts of similar type</a:t>
              </a:r>
            </a:p>
          </p:txBody>
        </p:sp>
        <p:sp>
          <p:nvSpPr>
            <p:cNvPr id="19477" name="Text Box 20"/>
            <p:cNvSpPr txBox="1">
              <a:spLocks noChangeArrowheads="1"/>
            </p:cNvSpPr>
            <p:nvPr/>
          </p:nvSpPr>
          <p:spPr bwMode="auto">
            <a:xfrm>
              <a:off x="4037" y="2565"/>
              <a:ext cx="733" cy="448"/>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Several for similar parts but only one per parts list number</a:t>
              </a:r>
            </a:p>
          </p:txBody>
        </p:sp>
        <p:sp>
          <p:nvSpPr>
            <p:cNvPr id="19478" name="Text Box 21"/>
            <p:cNvSpPr txBox="1">
              <a:spLocks noChangeArrowheads="1"/>
            </p:cNvSpPr>
            <p:nvPr/>
          </p:nvSpPr>
          <p:spPr bwMode="auto">
            <a:xfrm>
              <a:off x="4037" y="3064"/>
              <a:ext cx="616" cy="219"/>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2-3 per part</a:t>
              </a:r>
            </a:p>
          </p:txBody>
        </p:sp>
        <p:sp>
          <p:nvSpPr>
            <p:cNvPr id="19479" name="Text Box 22"/>
            <p:cNvSpPr txBox="1">
              <a:spLocks noChangeArrowheads="1"/>
            </p:cNvSpPr>
            <p:nvPr/>
          </p:nvSpPr>
          <p:spPr bwMode="auto">
            <a:xfrm>
              <a:off x="4037" y="3534"/>
              <a:ext cx="616" cy="219"/>
            </a:xfrm>
            <a:prstGeom prst="rect">
              <a:avLst/>
            </a:prstGeom>
            <a:solidFill>
              <a:schemeClr val="bg1"/>
            </a:solidFill>
            <a:ln w="9525" algn="ctr">
              <a:noFill/>
              <a:prstDash val="dash"/>
              <a:miter lim="800000"/>
              <a:headEnd/>
              <a:tailEnd/>
            </a:ln>
          </p:spPr>
          <p:txBody>
            <a:bodyPr/>
            <a:lstStyle/>
            <a:p>
              <a:r>
                <a:rPr lang="en-US" sz="1000" b="0" u="sng">
                  <a:latin typeface="Arial" pitchFamily="34" charset="0"/>
                </a:rPr>
                <a:t>&gt;</a:t>
              </a:r>
              <a:r>
                <a:rPr lang="en-US" sz="1000" b="0">
                  <a:latin typeface="Arial" pitchFamily="34" charset="0"/>
                </a:rPr>
                <a:t> 4 per part</a:t>
              </a:r>
            </a:p>
          </p:txBody>
        </p:sp>
        <p:sp>
          <p:nvSpPr>
            <p:cNvPr id="19480" name="Line 23"/>
            <p:cNvSpPr>
              <a:spLocks noChangeShapeType="1"/>
            </p:cNvSpPr>
            <p:nvPr/>
          </p:nvSpPr>
          <p:spPr bwMode="auto">
            <a:xfrm>
              <a:off x="4067" y="1798"/>
              <a:ext cx="1575" cy="0"/>
            </a:xfrm>
            <a:prstGeom prst="line">
              <a:avLst/>
            </a:prstGeom>
            <a:noFill/>
            <a:ln w="28575">
              <a:solidFill>
                <a:schemeClr val="tx1"/>
              </a:solidFill>
              <a:round/>
              <a:headEnd/>
              <a:tailEnd/>
            </a:ln>
          </p:spPr>
          <p:txBody>
            <a:bodyPr>
              <a:spAutoFit/>
            </a:bodyPr>
            <a:lstStyle/>
            <a:p>
              <a:endParaRPr lang="en-US"/>
            </a:p>
          </p:txBody>
        </p:sp>
        <p:sp>
          <p:nvSpPr>
            <p:cNvPr id="19481" name="Line 24"/>
            <p:cNvSpPr>
              <a:spLocks noChangeShapeType="1"/>
            </p:cNvSpPr>
            <p:nvPr/>
          </p:nvSpPr>
          <p:spPr bwMode="auto">
            <a:xfrm>
              <a:off x="4067" y="2539"/>
              <a:ext cx="1575" cy="0"/>
            </a:xfrm>
            <a:prstGeom prst="line">
              <a:avLst/>
            </a:prstGeom>
            <a:noFill/>
            <a:ln w="28575">
              <a:solidFill>
                <a:schemeClr val="tx1"/>
              </a:solidFill>
              <a:round/>
              <a:headEnd/>
              <a:tailEnd/>
            </a:ln>
          </p:spPr>
          <p:txBody>
            <a:bodyPr>
              <a:spAutoFit/>
            </a:bodyPr>
            <a:lstStyle/>
            <a:p>
              <a:endParaRPr lang="en-US"/>
            </a:p>
          </p:txBody>
        </p:sp>
        <p:sp>
          <p:nvSpPr>
            <p:cNvPr id="19482" name="Line 25"/>
            <p:cNvSpPr>
              <a:spLocks noChangeShapeType="1"/>
            </p:cNvSpPr>
            <p:nvPr/>
          </p:nvSpPr>
          <p:spPr bwMode="auto">
            <a:xfrm>
              <a:off x="4067" y="3027"/>
              <a:ext cx="1575" cy="0"/>
            </a:xfrm>
            <a:prstGeom prst="line">
              <a:avLst/>
            </a:prstGeom>
            <a:noFill/>
            <a:ln w="28575">
              <a:solidFill>
                <a:schemeClr val="tx1"/>
              </a:solidFill>
              <a:round/>
              <a:headEnd/>
              <a:tailEnd/>
            </a:ln>
          </p:spPr>
          <p:txBody>
            <a:bodyPr>
              <a:spAutoFit/>
            </a:bodyPr>
            <a:lstStyle/>
            <a:p>
              <a:endParaRPr lang="en-US"/>
            </a:p>
          </p:txBody>
        </p:sp>
        <p:sp>
          <p:nvSpPr>
            <p:cNvPr id="19483" name="Line 26"/>
            <p:cNvSpPr>
              <a:spLocks noChangeShapeType="1"/>
            </p:cNvSpPr>
            <p:nvPr/>
          </p:nvSpPr>
          <p:spPr bwMode="auto">
            <a:xfrm>
              <a:off x="4067" y="3568"/>
              <a:ext cx="1575" cy="0"/>
            </a:xfrm>
            <a:prstGeom prst="line">
              <a:avLst/>
            </a:prstGeom>
            <a:noFill/>
            <a:ln w="28575">
              <a:solidFill>
                <a:schemeClr val="tx1"/>
              </a:solidFill>
              <a:round/>
              <a:headEnd/>
              <a:tailEnd/>
            </a:ln>
          </p:spPr>
          <p:txBody>
            <a:bodyPr>
              <a:spAutoFit/>
            </a:bodyPr>
            <a:lstStyle/>
            <a:p>
              <a:endParaRPr lang="en-US"/>
            </a:p>
          </p:txBody>
        </p:sp>
        <p:sp>
          <p:nvSpPr>
            <p:cNvPr id="19484" name="Rectangle 27"/>
            <p:cNvSpPr>
              <a:spLocks noChangeArrowheads="1"/>
            </p:cNvSpPr>
            <p:nvPr/>
          </p:nvSpPr>
          <p:spPr bwMode="auto">
            <a:xfrm>
              <a:off x="4982" y="1828"/>
              <a:ext cx="88" cy="688"/>
            </a:xfrm>
            <a:prstGeom prst="rect">
              <a:avLst/>
            </a:prstGeom>
            <a:solidFill>
              <a:srgbClr val="FFCC66"/>
            </a:solidFill>
            <a:ln w="19050" algn="ctr">
              <a:solidFill>
                <a:srgbClr val="FFCC66"/>
              </a:solidFill>
              <a:miter lim="800000"/>
              <a:headEnd/>
              <a:tailEnd/>
            </a:ln>
          </p:spPr>
          <p:txBody>
            <a:bodyPr wrap="none" anchor="ctr">
              <a:spAutoFit/>
            </a:bodyPr>
            <a:lstStyle/>
            <a:p>
              <a:endParaRPr lang="en-US"/>
            </a:p>
          </p:txBody>
        </p:sp>
        <p:sp>
          <p:nvSpPr>
            <p:cNvPr id="19485" name="Rectangle 28"/>
            <p:cNvSpPr>
              <a:spLocks noChangeArrowheads="1"/>
            </p:cNvSpPr>
            <p:nvPr/>
          </p:nvSpPr>
          <p:spPr bwMode="auto">
            <a:xfrm>
              <a:off x="4976" y="2662"/>
              <a:ext cx="100" cy="353"/>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6" name="Rectangle 29"/>
            <p:cNvSpPr>
              <a:spLocks noChangeArrowheads="1"/>
            </p:cNvSpPr>
            <p:nvPr/>
          </p:nvSpPr>
          <p:spPr bwMode="auto">
            <a:xfrm>
              <a:off x="4976" y="3341"/>
              <a:ext cx="94" cy="191"/>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7" name="Rectangle 30"/>
            <p:cNvSpPr>
              <a:spLocks noChangeArrowheads="1"/>
            </p:cNvSpPr>
            <p:nvPr/>
          </p:nvSpPr>
          <p:spPr bwMode="auto">
            <a:xfrm>
              <a:off x="4970" y="3731"/>
              <a:ext cx="100" cy="42"/>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8" name="Rectangle 31"/>
            <p:cNvSpPr>
              <a:spLocks noChangeArrowheads="1"/>
            </p:cNvSpPr>
            <p:nvPr/>
          </p:nvSpPr>
          <p:spPr bwMode="auto">
            <a:xfrm>
              <a:off x="4165" y="1427"/>
              <a:ext cx="76" cy="59"/>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9" name="Rectangle 32"/>
            <p:cNvSpPr>
              <a:spLocks noChangeArrowheads="1"/>
            </p:cNvSpPr>
            <p:nvPr/>
          </p:nvSpPr>
          <p:spPr bwMode="auto">
            <a:xfrm>
              <a:off x="5293" y="2362"/>
              <a:ext cx="100" cy="154"/>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0" name="Rectangle 33"/>
            <p:cNvSpPr>
              <a:spLocks noChangeArrowheads="1"/>
            </p:cNvSpPr>
            <p:nvPr/>
          </p:nvSpPr>
          <p:spPr bwMode="auto">
            <a:xfrm>
              <a:off x="5299" y="2562"/>
              <a:ext cx="100" cy="453"/>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1" name="Rectangle 34"/>
            <p:cNvSpPr>
              <a:spLocks noChangeArrowheads="1"/>
            </p:cNvSpPr>
            <p:nvPr/>
          </p:nvSpPr>
          <p:spPr bwMode="auto">
            <a:xfrm>
              <a:off x="5305" y="3071"/>
              <a:ext cx="88" cy="461"/>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2" name="Rectangle 35"/>
            <p:cNvSpPr>
              <a:spLocks noChangeArrowheads="1"/>
            </p:cNvSpPr>
            <p:nvPr/>
          </p:nvSpPr>
          <p:spPr bwMode="auto">
            <a:xfrm>
              <a:off x="5299" y="3595"/>
              <a:ext cx="94" cy="178"/>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3" name="Rectangle 36"/>
            <p:cNvSpPr>
              <a:spLocks noChangeArrowheads="1"/>
            </p:cNvSpPr>
            <p:nvPr/>
          </p:nvSpPr>
          <p:spPr bwMode="auto">
            <a:xfrm>
              <a:off x="4788" y="1427"/>
              <a:ext cx="76" cy="59"/>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4" name="Text Box 37"/>
            <p:cNvSpPr txBox="1">
              <a:spLocks noChangeArrowheads="1"/>
            </p:cNvSpPr>
            <p:nvPr/>
          </p:nvSpPr>
          <p:spPr bwMode="auto">
            <a:xfrm>
              <a:off x="4015" y="3844"/>
              <a:ext cx="1147" cy="154"/>
            </a:xfrm>
            <a:prstGeom prst="rect">
              <a:avLst/>
            </a:prstGeom>
            <a:noFill/>
            <a:ln w="9525" algn="ctr">
              <a:noFill/>
              <a:prstDash val="dash"/>
              <a:miter lim="800000"/>
              <a:headEnd/>
              <a:tailEnd/>
            </a:ln>
          </p:spPr>
          <p:txBody>
            <a:bodyPr wrap="none">
              <a:spAutoFit/>
            </a:bodyPr>
            <a:lstStyle/>
            <a:p>
              <a:r>
                <a:rPr lang="en-US" sz="1000" b="0"/>
                <a:t>Source: J. Kluge, McK 1997 (2)</a:t>
              </a:r>
            </a:p>
          </p:txBody>
        </p:sp>
      </p:grpSp>
      <p:sp>
        <p:nvSpPr>
          <p:cNvPr id="19461" name="AutoShape 38"/>
          <p:cNvSpPr>
            <a:spLocks noChangeArrowheads="1"/>
          </p:cNvSpPr>
          <p:nvPr/>
        </p:nvSpPr>
        <p:spPr bwMode="auto">
          <a:xfrm>
            <a:off x="3935413" y="5200650"/>
            <a:ext cx="2362200" cy="1314450"/>
          </a:xfrm>
          <a:prstGeom prst="wedgeRoundRectCallout">
            <a:avLst>
              <a:gd name="adj1" fmla="val 50338"/>
              <a:gd name="adj2" fmla="val -69204"/>
              <a:gd name="adj3" fmla="val 16667"/>
            </a:avLst>
          </a:prstGeom>
          <a:solidFill>
            <a:srgbClr val="FFFFCC"/>
          </a:solidFill>
          <a:ln w="9525" algn="ctr">
            <a:solidFill>
              <a:schemeClr val="tx1"/>
            </a:solidFill>
            <a:miter lim="800000"/>
            <a:headEnd/>
            <a:tailEnd/>
          </a:ln>
        </p:spPr>
        <p:txBody>
          <a:bodyPr/>
          <a:lstStyle/>
          <a:p>
            <a:pPr algn="ctr"/>
            <a:r>
              <a:rPr lang="en-US" sz="1400" b="0"/>
              <a:t>There is substantial empirical evidence that successful companies have fewer suppliers per part.</a:t>
            </a:r>
          </a:p>
          <a:p>
            <a:pPr algn="ctr"/>
            <a:r>
              <a:rPr lang="en-US" sz="1400" b="0" i="1"/>
              <a:t>Why?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Globalization &amp; Technology</a:t>
            </a:r>
          </a:p>
        </p:txBody>
      </p:sp>
      <p:pic>
        <p:nvPicPr>
          <p:cNvPr id="33795" name="Picture 4" descr="call_center_phones">
            <a:hlinkClick r:id="rId3"/>
          </p:cNvPr>
          <p:cNvPicPr>
            <a:picLocks noChangeAspect="1" noChangeArrowheads="1"/>
          </p:cNvPicPr>
          <p:nvPr/>
        </p:nvPicPr>
        <p:blipFill>
          <a:blip r:embed="rId4" cstate="print"/>
          <a:srcRect/>
          <a:stretch>
            <a:fillRect/>
          </a:stretch>
        </p:blipFill>
        <p:spPr bwMode="auto">
          <a:xfrm>
            <a:off x="7032625" y="-14288"/>
            <a:ext cx="2111375" cy="1373188"/>
          </a:xfrm>
          <a:prstGeom prst="rect">
            <a:avLst/>
          </a:prstGeom>
          <a:noFill/>
          <a:ln w="9525">
            <a:noFill/>
            <a:miter lim="800000"/>
            <a:headEnd/>
            <a:tailEnd/>
          </a:ln>
        </p:spPr>
      </p:pic>
      <p:pic>
        <p:nvPicPr>
          <p:cNvPr id="33796" name="Picture 5" descr="factory14">
            <a:hlinkClick r:id="rId5"/>
          </p:cNvPr>
          <p:cNvPicPr>
            <a:picLocks noChangeAspect="1" noChangeArrowheads="1"/>
          </p:cNvPicPr>
          <p:nvPr/>
        </p:nvPicPr>
        <p:blipFill>
          <a:blip r:embed="rId6" cstate="print"/>
          <a:srcRect/>
          <a:stretch>
            <a:fillRect/>
          </a:stretch>
        </p:blipFill>
        <p:spPr bwMode="auto">
          <a:xfrm>
            <a:off x="7035800" y="1370013"/>
            <a:ext cx="2108200" cy="1582737"/>
          </a:xfrm>
          <a:prstGeom prst="rect">
            <a:avLst/>
          </a:prstGeom>
          <a:noFill/>
          <a:ln w="9525">
            <a:noFill/>
            <a:miter lim="800000"/>
            <a:headEnd/>
            <a:tailEnd/>
          </a:ln>
        </p:spPr>
      </p:pic>
      <p:pic>
        <p:nvPicPr>
          <p:cNvPr id="33797" name="Picture 9" descr="header_r1_c2_f2">
            <a:hlinkClick r:id="rId7"/>
          </p:cNvPr>
          <p:cNvPicPr>
            <a:picLocks noChangeAspect="1" noChangeArrowheads="1"/>
          </p:cNvPicPr>
          <p:nvPr/>
        </p:nvPicPr>
        <p:blipFill>
          <a:blip r:embed="rId8" cstate="print"/>
          <a:srcRect/>
          <a:stretch>
            <a:fillRect/>
          </a:stretch>
        </p:blipFill>
        <p:spPr bwMode="auto">
          <a:xfrm>
            <a:off x="7031038" y="2967038"/>
            <a:ext cx="2112962" cy="1065212"/>
          </a:xfrm>
          <a:prstGeom prst="rect">
            <a:avLst/>
          </a:prstGeom>
          <a:noFill/>
          <a:ln w="9525">
            <a:noFill/>
            <a:miter lim="800000"/>
            <a:headEnd/>
            <a:tailEnd/>
          </a:ln>
        </p:spPr>
      </p:pic>
      <p:pic>
        <p:nvPicPr>
          <p:cNvPr id="33798" name="Picture 11" descr="wafer_slogan"/>
          <p:cNvPicPr>
            <a:picLocks noChangeAspect="1" noChangeArrowheads="1"/>
          </p:cNvPicPr>
          <p:nvPr/>
        </p:nvPicPr>
        <p:blipFill>
          <a:blip r:embed="rId9" cstate="print"/>
          <a:srcRect/>
          <a:stretch>
            <a:fillRect/>
          </a:stretch>
        </p:blipFill>
        <p:spPr bwMode="auto">
          <a:xfrm>
            <a:off x="7283450" y="4179888"/>
            <a:ext cx="4324350" cy="2333625"/>
          </a:xfrm>
          <a:prstGeom prst="rect">
            <a:avLst/>
          </a:prstGeom>
          <a:noFill/>
          <a:ln w="9525">
            <a:noFill/>
            <a:miter lim="800000"/>
            <a:headEnd/>
            <a:tailEnd/>
          </a:ln>
        </p:spPr>
      </p:pic>
      <p:pic>
        <p:nvPicPr>
          <p:cNvPr id="33799" name="Picture 13" descr="icos_logo">
            <a:hlinkClick r:id="rId10"/>
          </p:cNvPr>
          <p:cNvPicPr>
            <a:picLocks noChangeAspect="1" noChangeArrowheads="1"/>
          </p:cNvPicPr>
          <p:nvPr/>
        </p:nvPicPr>
        <p:blipFill>
          <a:blip r:embed="rId11" cstate="print"/>
          <a:srcRect/>
          <a:stretch>
            <a:fillRect/>
          </a:stretch>
        </p:blipFill>
        <p:spPr bwMode="auto">
          <a:xfrm>
            <a:off x="7070725" y="6127750"/>
            <a:ext cx="806450" cy="269875"/>
          </a:xfrm>
          <a:prstGeom prst="rect">
            <a:avLst/>
          </a:prstGeom>
          <a:noFill/>
          <a:ln w="9525">
            <a:noFill/>
            <a:miter lim="800000"/>
            <a:headEnd/>
            <a:tailEnd/>
          </a:ln>
        </p:spPr>
      </p:pic>
      <p:pic>
        <p:nvPicPr>
          <p:cNvPr id="33800" name="Picture 15" descr="header_r1_c4">
            <a:hlinkClick r:id="rId12"/>
          </p:cNvPr>
          <p:cNvPicPr>
            <a:picLocks noChangeAspect="1" noChangeArrowheads="1"/>
          </p:cNvPicPr>
          <p:nvPr/>
        </p:nvPicPr>
        <p:blipFill>
          <a:blip r:embed="rId13" cstate="print"/>
          <a:srcRect/>
          <a:stretch>
            <a:fillRect/>
          </a:stretch>
        </p:blipFill>
        <p:spPr bwMode="auto">
          <a:xfrm>
            <a:off x="8166100" y="3941763"/>
            <a:ext cx="977900" cy="330200"/>
          </a:xfrm>
          <a:prstGeom prst="rect">
            <a:avLst/>
          </a:prstGeom>
          <a:noFill/>
          <a:ln w="9525">
            <a:noFill/>
            <a:miter lim="800000"/>
            <a:headEnd/>
            <a:tailEnd/>
          </a:ln>
        </p:spPr>
      </p:pic>
      <p:sp>
        <p:nvSpPr>
          <p:cNvPr id="33801" name="Rectangle 3"/>
          <p:cNvSpPr>
            <a:spLocks noGrp="1" noChangeArrowheads="1"/>
          </p:cNvSpPr>
          <p:nvPr>
            <p:ph type="body" idx="1"/>
          </p:nvPr>
        </p:nvSpPr>
        <p:spPr/>
        <p:txBody>
          <a:bodyPr/>
          <a:lstStyle/>
          <a:p>
            <a:pPr eaLnBrk="1" hangingPunct="1"/>
            <a:r>
              <a:rPr lang="en-US" smtClean="0"/>
              <a:t>Technology trends</a:t>
            </a:r>
          </a:p>
          <a:p>
            <a:pPr lvl="1" eaLnBrk="1" hangingPunct="1"/>
            <a:r>
              <a:rPr lang="en-US" smtClean="0"/>
              <a:t>IT: the Internet facilitates coordination and virtual transportation</a:t>
            </a:r>
          </a:p>
          <a:p>
            <a:pPr lvl="1" eaLnBrk="1" hangingPunct="1"/>
            <a:r>
              <a:rPr lang="en-US" smtClean="0"/>
              <a:t>Cheaper, faster, and more flexible physical transportation</a:t>
            </a:r>
          </a:p>
          <a:p>
            <a:pPr lvl="1" eaLnBrk="1" hangingPunct="1"/>
            <a:r>
              <a:rPr lang="en-US" smtClean="0"/>
              <a:t>Product &amp; process technology:</a:t>
            </a:r>
          </a:p>
          <a:p>
            <a:pPr lvl="2" eaLnBrk="1" hangingPunct="1"/>
            <a:r>
              <a:rPr lang="en-US" smtClean="0"/>
              <a:t>Modularity &amp; separability</a:t>
            </a:r>
          </a:p>
          <a:p>
            <a:pPr lvl="2" eaLnBrk="1" hangingPunct="1"/>
            <a:r>
              <a:rPr lang="en-US" smtClean="0"/>
              <a:t>Automation</a:t>
            </a:r>
          </a:p>
          <a:p>
            <a:pPr lvl="1" eaLnBrk="1" hangingPunct="1"/>
            <a:r>
              <a:rPr lang="en-US" smtClean="0"/>
              <a:t>Globalization</a:t>
            </a:r>
          </a:p>
          <a:p>
            <a:pPr lvl="1" eaLnBrk="1" hangingPunct="1"/>
            <a:endParaRPr lang="en-US" smtClean="0"/>
          </a:p>
          <a:p>
            <a:pPr eaLnBrk="1" hangingPunct="1"/>
            <a:r>
              <a:rPr lang="en-US" smtClean="0"/>
              <a:t>Result: </a:t>
            </a:r>
          </a:p>
          <a:p>
            <a:pPr lvl="1" eaLnBrk="1" hangingPunct="1"/>
            <a:r>
              <a:rPr lang="en-US" smtClean="0"/>
              <a:t>work can be finer divided and specialized</a:t>
            </a:r>
          </a:p>
          <a:p>
            <a:pPr lvl="1" eaLnBrk="1" hangingPunct="1"/>
            <a:r>
              <a:rPr lang="en-US" smtClean="0"/>
              <a:t>and optimally (al)located:</a:t>
            </a:r>
          </a:p>
          <a:p>
            <a:pPr lvl="2" eaLnBrk="1" hangingPunct="1"/>
            <a:r>
              <a:rPr lang="en-US" smtClean="0"/>
              <a:t>Types: sourcing portfolios</a:t>
            </a:r>
          </a:p>
          <a:p>
            <a:pPr lvl="2" eaLnBrk="1" hangingPunct="1"/>
            <a:r>
              <a:rPr lang="en-US" smtClean="0"/>
              <a:t>Location: offshoring</a:t>
            </a:r>
          </a:p>
          <a:p>
            <a:pPr lvl="1" eaLnBrk="1" hangingPunct="1"/>
            <a:endParaRPr 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1346" name="Rectangle 2"/>
          <p:cNvSpPr>
            <a:spLocks noGrp="1" noChangeArrowheads="1"/>
          </p:cNvSpPr>
          <p:nvPr>
            <p:ph type="body" idx="1"/>
          </p:nvPr>
        </p:nvSpPr>
        <p:spPr>
          <a:xfrm>
            <a:off x="455613" y="638175"/>
            <a:ext cx="8229600" cy="5762625"/>
          </a:xfrm>
        </p:spPr>
        <p:txBody>
          <a:bodyPr/>
          <a:lstStyle/>
          <a:p>
            <a:pPr eaLnBrk="1" hangingPunct="1"/>
            <a:r>
              <a:rPr lang="en-US" sz="2400" smtClean="0"/>
              <a:t>Dynaco USA was sourcing its electronic control box from Europe for $865 per unit.  Its corporate parent very much incentives the American unit to make profits.  Dynaco USA rethought its sourcing strategy for the control box and signed up a better (a PLC) </a:t>
            </a:r>
            <a:r>
              <a:rPr lang="en-US" sz="2400" i="1" smtClean="0"/>
              <a:t>and </a:t>
            </a:r>
            <a:r>
              <a:rPr lang="en-US" sz="2400" smtClean="0"/>
              <a:t>cheaper ($525) control box supplier from Michigan.</a:t>
            </a:r>
          </a:p>
          <a:p>
            <a:pPr eaLnBrk="1" hangingPunct="1"/>
            <a:endParaRPr lang="en-US" sz="2400" smtClean="0"/>
          </a:p>
          <a:p>
            <a:pPr eaLnBrk="1" hangingPunct="1"/>
            <a:r>
              <a:rPr lang="en-US" sz="2400" smtClean="0"/>
              <a:t>NextPart fully embraced the call to focus on core competencies and outsource all the rest.  It became an information manager, almost a virtual company, and formed a “strategic alliance” with the Automotive Recyclers Association Services Corporation (ARASC).  This agreement provided NextPart with near-real-time electronic access to an inventory of over 40 million auto parts, located in over 1500 salvage yards.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1346">
                                            <p:txEl>
                                              <p:pRg st="2" end="2"/>
                                            </p:txEl>
                                          </p:spTgt>
                                        </p:tgtEl>
                                        <p:attrNameLst>
                                          <p:attrName>style.visibility</p:attrName>
                                        </p:attrNameLst>
                                      </p:cBhvr>
                                      <p:to>
                                        <p:strVal val="visible"/>
                                      </p:to>
                                    </p:set>
                                    <p:anim calcmode="lin" valueType="num">
                                      <p:cBhvr additive="base">
                                        <p:cTn id="7" dur="500" fill="hold"/>
                                        <p:tgtEl>
                                          <p:spTgt spid="44134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13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Strategic Sourcing and Service:</a:t>
            </a:r>
            <a:br>
              <a:rPr lang="en-US" smtClean="0"/>
            </a:br>
            <a:r>
              <a:rPr lang="en-US" smtClean="0"/>
              <a:t>	Automation</a:t>
            </a:r>
          </a:p>
        </p:txBody>
      </p:sp>
      <p:sp>
        <p:nvSpPr>
          <p:cNvPr id="36867" name="Line 4"/>
          <p:cNvSpPr>
            <a:spLocks noChangeShapeType="1"/>
          </p:cNvSpPr>
          <p:nvPr/>
        </p:nvSpPr>
        <p:spPr bwMode="auto">
          <a:xfrm>
            <a:off x="1409700" y="5486400"/>
            <a:ext cx="6477000" cy="0"/>
          </a:xfrm>
          <a:prstGeom prst="line">
            <a:avLst/>
          </a:prstGeom>
          <a:noFill/>
          <a:ln w="9525">
            <a:solidFill>
              <a:schemeClr val="tx1"/>
            </a:solidFill>
            <a:round/>
            <a:headEnd/>
            <a:tailEnd type="triangle" w="med" len="med"/>
          </a:ln>
        </p:spPr>
        <p:txBody>
          <a:bodyPr wrap="none">
            <a:spAutoFit/>
          </a:bodyPr>
          <a:lstStyle/>
          <a:p>
            <a:endParaRPr lang="en-US"/>
          </a:p>
        </p:txBody>
      </p:sp>
      <p:sp>
        <p:nvSpPr>
          <p:cNvPr id="36868" name="Line 5"/>
          <p:cNvSpPr>
            <a:spLocks noChangeShapeType="1"/>
          </p:cNvSpPr>
          <p:nvPr/>
        </p:nvSpPr>
        <p:spPr bwMode="auto">
          <a:xfrm flipV="1">
            <a:off x="1409700" y="1485900"/>
            <a:ext cx="0" cy="4000500"/>
          </a:xfrm>
          <a:prstGeom prst="line">
            <a:avLst/>
          </a:prstGeom>
          <a:noFill/>
          <a:ln w="9525">
            <a:solidFill>
              <a:schemeClr val="tx1"/>
            </a:solidFill>
            <a:round/>
            <a:headEnd/>
            <a:tailEnd type="triangle" w="med" len="med"/>
          </a:ln>
        </p:spPr>
        <p:txBody>
          <a:bodyPr>
            <a:spAutoFit/>
          </a:bodyPr>
          <a:lstStyle/>
          <a:p>
            <a:endParaRPr lang="en-US"/>
          </a:p>
        </p:txBody>
      </p:sp>
      <p:sp>
        <p:nvSpPr>
          <p:cNvPr id="36869" name="Text Box 6"/>
          <p:cNvSpPr txBox="1">
            <a:spLocks noChangeArrowheads="1"/>
          </p:cNvSpPr>
          <p:nvPr/>
        </p:nvSpPr>
        <p:spPr bwMode="auto">
          <a:xfrm>
            <a:off x="6689725" y="5551488"/>
            <a:ext cx="1725613" cy="396875"/>
          </a:xfrm>
          <a:prstGeom prst="rect">
            <a:avLst/>
          </a:prstGeom>
          <a:noFill/>
          <a:ln w="9525" algn="ctr">
            <a:noFill/>
            <a:prstDash val="dash"/>
            <a:miter lim="800000"/>
            <a:headEnd/>
            <a:tailEnd/>
          </a:ln>
        </p:spPr>
        <p:txBody>
          <a:bodyPr wrap="none">
            <a:spAutoFit/>
          </a:bodyPr>
          <a:lstStyle/>
          <a:p>
            <a:r>
              <a:rPr lang="en-US" sz="2000" b="0"/>
              <a:t>Cost efficiency</a:t>
            </a:r>
          </a:p>
        </p:txBody>
      </p:sp>
      <p:sp>
        <p:nvSpPr>
          <p:cNvPr id="36870" name="Text Box 7"/>
          <p:cNvSpPr txBox="1">
            <a:spLocks noChangeArrowheads="1"/>
          </p:cNvSpPr>
          <p:nvPr/>
        </p:nvSpPr>
        <p:spPr bwMode="auto">
          <a:xfrm>
            <a:off x="0" y="1131888"/>
            <a:ext cx="1854200" cy="1006475"/>
          </a:xfrm>
          <a:prstGeom prst="rect">
            <a:avLst/>
          </a:prstGeom>
          <a:noFill/>
          <a:ln w="9525" algn="ctr">
            <a:noFill/>
            <a:prstDash val="dash"/>
            <a:miter lim="800000"/>
            <a:headEnd/>
            <a:tailEnd/>
          </a:ln>
        </p:spPr>
        <p:txBody>
          <a:bodyPr wrap="none">
            <a:spAutoFit/>
          </a:bodyPr>
          <a:lstStyle/>
          <a:p>
            <a:r>
              <a:rPr lang="en-US" sz="2000" b="0"/>
              <a:t>Responsiveness </a:t>
            </a:r>
          </a:p>
          <a:p>
            <a:r>
              <a:rPr lang="en-US" sz="2000" b="0"/>
              <a:t>Flexibility</a:t>
            </a:r>
          </a:p>
          <a:p>
            <a:r>
              <a:rPr lang="en-US" sz="2000" b="0"/>
              <a:t>QoS</a:t>
            </a:r>
          </a:p>
        </p:txBody>
      </p:sp>
      <p:sp>
        <p:nvSpPr>
          <p:cNvPr id="36871" name="Text Box 8"/>
          <p:cNvSpPr txBox="1">
            <a:spLocks noChangeArrowheads="1"/>
          </p:cNvSpPr>
          <p:nvPr/>
        </p:nvSpPr>
        <p:spPr bwMode="auto">
          <a:xfrm>
            <a:off x="1304925" y="5586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2" name="Text Box 9"/>
          <p:cNvSpPr txBox="1">
            <a:spLocks noChangeArrowheads="1"/>
          </p:cNvSpPr>
          <p:nvPr/>
        </p:nvSpPr>
        <p:spPr bwMode="auto">
          <a:xfrm>
            <a:off x="1063625" y="5332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3" name="Oval 10"/>
          <p:cNvSpPr>
            <a:spLocks noChangeArrowheads="1"/>
          </p:cNvSpPr>
          <p:nvPr/>
        </p:nvSpPr>
        <p:spPr bwMode="auto">
          <a:xfrm>
            <a:off x="2200275" y="1568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local</a:t>
            </a:r>
          </a:p>
        </p:txBody>
      </p:sp>
      <p:sp>
        <p:nvSpPr>
          <p:cNvPr id="36874" name="Oval 11"/>
          <p:cNvSpPr>
            <a:spLocks noChangeArrowheads="1"/>
          </p:cNvSpPr>
          <p:nvPr/>
        </p:nvSpPr>
        <p:spPr bwMode="auto">
          <a:xfrm>
            <a:off x="3546475" y="2965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offshore</a:t>
            </a:r>
          </a:p>
        </p:txBody>
      </p:sp>
      <p:sp>
        <p:nvSpPr>
          <p:cNvPr id="36875" name="Line 12"/>
          <p:cNvSpPr>
            <a:spLocks noChangeShapeType="1"/>
          </p:cNvSpPr>
          <p:nvPr/>
        </p:nvSpPr>
        <p:spPr bwMode="auto">
          <a:xfrm>
            <a:off x="3289300" y="2070100"/>
            <a:ext cx="711200" cy="901700"/>
          </a:xfrm>
          <a:prstGeom prst="line">
            <a:avLst/>
          </a:prstGeom>
          <a:noFill/>
          <a:ln w="9525">
            <a:solidFill>
              <a:schemeClr val="tx1"/>
            </a:solidFill>
            <a:prstDash val="dash"/>
            <a:round/>
            <a:headEnd/>
            <a:tailEnd/>
          </a:ln>
        </p:spPr>
        <p:txBody>
          <a:bodyPr wrap="none">
            <a:spAutoFit/>
          </a:bodyPr>
          <a:lstStyle/>
          <a:p>
            <a:endParaRPr lang="en-US"/>
          </a:p>
        </p:txBody>
      </p:sp>
      <p:sp>
        <p:nvSpPr>
          <p:cNvPr id="36876" name="Text Box 14"/>
          <p:cNvSpPr txBox="1">
            <a:spLocks noChangeArrowheads="1"/>
          </p:cNvSpPr>
          <p:nvPr/>
        </p:nvSpPr>
        <p:spPr bwMode="auto">
          <a:xfrm>
            <a:off x="3375025" y="2378075"/>
            <a:ext cx="336550" cy="457200"/>
          </a:xfrm>
          <a:prstGeom prst="rect">
            <a:avLst/>
          </a:prstGeom>
          <a:noFill/>
          <a:ln w="9525" algn="ctr">
            <a:noFill/>
            <a:prstDash val="dash"/>
            <a:miter lim="800000"/>
            <a:headEnd/>
            <a:tailEnd/>
          </a:ln>
        </p:spPr>
        <p:txBody>
          <a:bodyPr wrap="none">
            <a:spAutoFit/>
          </a:bodyPr>
          <a:lstStyle/>
          <a:p>
            <a:r>
              <a:rPr lang="en-US" b="0"/>
              <a:t>1</a:t>
            </a:r>
          </a:p>
        </p:txBody>
      </p:sp>
      <p:sp>
        <p:nvSpPr>
          <p:cNvPr id="36877" name="Freeform 19"/>
          <p:cNvSpPr>
            <a:spLocks/>
          </p:cNvSpPr>
          <p:nvPr/>
        </p:nvSpPr>
        <p:spPr bwMode="auto">
          <a:xfrm>
            <a:off x="3352800" y="2085975"/>
            <a:ext cx="781050" cy="885825"/>
          </a:xfrm>
          <a:custGeom>
            <a:avLst/>
            <a:gdLst>
              <a:gd name="T0" fmla="*/ 0 w 492"/>
              <a:gd name="T1" fmla="*/ 0 h 558"/>
              <a:gd name="T2" fmla="*/ 2147483647 w 492"/>
              <a:gd name="T3" fmla="*/ 2147483647 h 558"/>
              <a:gd name="T4" fmla="*/ 2147483647 w 492"/>
              <a:gd name="T5" fmla="*/ 2147483647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36878" name="Text Box 20"/>
          <p:cNvSpPr txBox="1">
            <a:spLocks noChangeArrowheads="1"/>
          </p:cNvSpPr>
          <p:nvPr/>
        </p:nvSpPr>
        <p:spPr bwMode="auto">
          <a:xfrm>
            <a:off x="4070350" y="2206625"/>
            <a:ext cx="336550" cy="457200"/>
          </a:xfrm>
          <a:prstGeom prst="rect">
            <a:avLst/>
          </a:prstGeom>
          <a:noFill/>
          <a:ln w="9525" algn="ctr">
            <a:noFill/>
            <a:prstDash val="dash"/>
            <a:miter lim="800000"/>
            <a:headEnd/>
            <a:tailEnd/>
          </a:ln>
        </p:spPr>
        <p:txBody>
          <a:bodyPr wrap="none">
            <a:spAutoFit/>
          </a:bodyPr>
          <a:lstStyle/>
          <a:p>
            <a:r>
              <a:rPr lang="en-US" b="0"/>
              <a:t>2</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Tailored Dual Sourcing:</a:t>
            </a:r>
            <a:br>
              <a:rPr lang="en-US" smtClean="0"/>
            </a:br>
            <a:r>
              <a:rPr lang="en-US" smtClean="0"/>
              <a:t>	Optimal Sourcing Portfolio</a:t>
            </a:r>
          </a:p>
        </p:txBody>
      </p:sp>
      <p:sp>
        <p:nvSpPr>
          <p:cNvPr id="2052" name="Rectangle 3"/>
          <p:cNvSpPr>
            <a:spLocks noGrp="1" noChangeArrowheads="1"/>
          </p:cNvSpPr>
          <p:nvPr>
            <p:ph type="body" sz="half" idx="1"/>
          </p:nvPr>
        </p:nvSpPr>
        <p:spPr>
          <a:xfrm>
            <a:off x="455613" y="4162425"/>
            <a:ext cx="8305800" cy="2238375"/>
          </a:xfrm>
        </p:spPr>
        <p:txBody>
          <a:bodyPr/>
          <a:lstStyle/>
          <a:p>
            <a:pPr eaLnBrk="1" hangingPunct="1"/>
            <a:r>
              <a:rPr lang="en-US" sz="1800" smtClean="0"/>
              <a:t>Probability of using fast capacity =</a:t>
            </a:r>
          </a:p>
          <a:p>
            <a:pPr eaLnBrk="1" hangingPunct="1"/>
            <a:endParaRPr lang="en-US" sz="1800" smtClean="0"/>
          </a:p>
          <a:p>
            <a:pPr eaLnBrk="1" hangingPunct="1"/>
            <a:r>
              <a:rPr lang="en-US" sz="1800" smtClean="0"/>
              <a:t>Applications:</a:t>
            </a:r>
          </a:p>
          <a:p>
            <a:pPr lvl="1" eaLnBrk="1" hangingPunct="1"/>
            <a:r>
              <a:rPr lang="en-US" sz="1600" smtClean="0"/>
              <a:t>Dual sourcing between offshore and domestic</a:t>
            </a:r>
          </a:p>
          <a:p>
            <a:pPr lvl="1" eaLnBrk="1" hangingPunct="1"/>
            <a:r>
              <a:rPr lang="en-US" sz="1600" smtClean="0"/>
              <a:t>Transportation portfolio between long term contract and spot</a:t>
            </a:r>
          </a:p>
        </p:txBody>
      </p:sp>
      <p:grpSp>
        <p:nvGrpSpPr>
          <p:cNvPr id="2053" name="Group 31"/>
          <p:cNvGrpSpPr>
            <a:grpSpLocks/>
          </p:cNvGrpSpPr>
          <p:nvPr/>
        </p:nvGrpSpPr>
        <p:grpSpPr bwMode="auto">
          <a:xfrm>
            <a:off x="623888" y="1257300"/>
            <a:ext cx="8216900" cy="2676525"/>
            <a:chOff x="289" y="688"/>
            <a:chExt cx="5176" cy="1686"/>
          </a:xfrm>
        </p:grpSpPr>
        <p:sp>
          <p:nvSpPr>
            <p:cNvPr id="2054" name="AutoShape 4"/>
            <p:cNvSpPr>
              <a:spLocks noChangeAspect="1" noChangeArrowheads="1" noTextEdit="1"/>
            </p:cNvSpPr>
            <p:nvPr/>
          </p:nvSpPr>
          <p:spPr bwMode="auto">
            <a:xfrm>
              <a:off x="1407" y="802"/>
              <a:ext cx="2946" cy="1548"/>
            </a:xfrm>
            <a:prstGeom prst="rect">
              <a:avLst/>
            </a:prstGeom>
            <a:noFill/>
            <a:ln w="9525">
              <a:noFill/>
              <a:miter lim="800000"/>
              <a:headEnd/>
              <a:tailEnd/>
            </a:ln>
          </p:spPr>
          <p:txBody>
            <a:bodyPr/>
            <a:lstStyle/>
            <a:p>
              <a:endParaRPr lang="en-US"/>
            </a:p>
          </p:txBody>
        </p:sp>
        <p:sp>
          <p:nvSpPr>
            <p:cNvPr id="2055" name="Rectangle 5"/>
            <p:cNvSpPr>
              <a:spLocks noChangeArrowheads="1"/>
            </p:cNvSpPr>
            <p:nvPr/>
          </p:nvSpPr>
          <p:spPr bwMode="auto">
            <a:xfrm>
              <a:off x="289" y="688"/>
              <a:ext cx="5176" cy="1686"/>
            </a:xfrm>
            <a:prstGeom prst="rect">
              <a:avLst/>
            </a:prstGeom>
            <a:solidFill>
              <a:srgbClr val="EAEAEA"/>
            </a:solidFill>
            <a:ln w="0">
              <a:solidFill>
                <a:srgbClr val="000000"/>
              </a:solidFill>
              <a:miter lim="800000"/>
              <a:headEnd/>
              <a:tailEnd/>
            </a:ln>
          </p:spPr>
          <p:txBody>
            <a:bodyPr/>
            <a:lstStyle/>
            <a:p>
              <a:endParaRPr lang="en-US"/>
            </a:p>
          </p:txBody>
        </p:sp>
        <p:sp>
          <p:nvSpPr>
            <p:cNvPr id="2056" name="Rectangle 6"/>
            <p:cNvSpPr>
              <a:spLocks noChangeArrowheads="1"/>
            </p:cNvSpPr>
            <p:nvPr/>
          </p:nvSpPr>
          <p:spPr bwMode="auto">
            <a:xfrm>
              <a:off x="1539" y="844"/>
              <a:ext cx="2682" cy="1230"/>
            </a:xfrm>
            <a:prstGeom prst="rect">
              <a:avLst/>
            </a:prstGeom>
            <a:solidFill>
              <a:srgbClr val="FFFFFF"/>
            </a:solidFill>
            <a:ln w="9525">
              <a:solidFill>
                <a:schemeClr val="tx1"/>
              </a:solidFill>
              <a:miter lim="800000"/>
              <a:headEnd/>
              <a:tailEnd/>
            </a:ln>
          </p:spPr>
          <p:txBody>
            <a:bodyPr/>
            <a:lstStyle/>
            <a:p>
              <a:pPr algn="ctr"/>
              <a:endParaRPr lang="en-US" b="0"/>
            </a:p>
          </p:txBody>
        </p:sp>
        <p:sp>
          <p:nvSpPr>
            <p:cNvPr id="2057" name="Line 7"/>
            <p:cNvSpPr>
              <a:spLocks noChangeShapeType="1"/>
            </p:cNvSpPr>
            <p:nvPr/>
          </p:nvSpPr>
          <p:spPr bwMode="auto">
            <a:xfrm flipV="1">
              <a:off x="1539" y="2074"/>
              <a:ext cx="1" cy="24"/>
            </a:xfrm>
            <a:prstGeom prst="line">
              <a:avLst/>
            </a:prstGeom>
            <a:noFill/>
            <a:ln w="0">
              <a:solidFill>
                <a:srgbClr val="000000"/>
              </a:solidFill>
              <a:round/>
              <a:headEnd/>
              <a:tailEnd/>
            </a:ln>
          </p:spPr>
          <p:txBody>
            <a:bodyPr/>
            <a:lstStyle/>
            <a:p>
              <a:endParaRPr lang="en-US"/>
            </a:p>
          </p:txBody>
        </p:sp>
        <p:sp>
          <p:nvSpPr>
            <p:cNvPr id="2058" name="Line 8"/>
            <p:cNvSpPr>
              <a:spLocks noChangeShapeType="1"/>
            </p:cNvSpPr>
            <p:nvPr/>
          </p:nvSpPr>
          <p:spPr bwMode="auto">
            <a:xfrm flipV="1">
              <a:off x="1989" y="2074"/>
              <a:ext cx="1" cy="24"/>
            </a:xfrm>
            <a:prstGeom prst="line">
              <a:avLst/>
            </a:prstGeom>
            <a:noFill/>
            <a:ln w="0">
              <a:solidFill>
                <a:srgbClr val="000000"/>
              </a:solidFill>
              <a:round/>
              <a:headEnd/>
              <a:tailEnd/>
            </a:ln>
          </p:spPr>
          <p:txBody>
            <a:bodyPr/>
            <a:lstStyle/>
            <a:p>
              <a:endParaRPr lang="en-US"/>
            </a:p>
          </p:txBody>
        </p:sp>
        <p:sp>
          <p:nvSpPr>
            <p:cNvPr id="2059" name="Line 9"/>
            <p:cNvSpPr>
              <a:spLocks noChangeShapeType="1"/>
            </p:cNvSpPr>
            <p:nvPr/>
          </p:nvSpPr>
          <p:spPr bwMode="auto">
            <a:xfrm flipV="1">
              <a:off x="2433" y="2074"/>
              <a:ext cx="1" cy="24"/>
            </a:xfrm>
            <a:prstGeom prst="line">
              <a:avLst/>
            </a:prstGeom>
            <a:noFill/>
            <a:ln w="0">
              <a:solidFill>
                <a:srgbClr val="000000"/>
              </a:solidFill>
              <a:round/>
              <a:headEnd/>
              <a:tailEnd/>
            </a:ln>
          </p:spPr>
          <p:txBody>
            <a:bodyPr/>
            <a:lstStyle/>
            <a:p>
              <a:endParaRPr lang="en-US"/>
            </a:p>
          </p:txBody>
        </p:sp>
        <p:sp>
          <p:nvSpPr>
            <p:cNvPr id="2060" name="Line 10"/>
            <p:cNvSpPr>
              <a:spLocks noChangeShapeType="1"/>
            </p:cNvSpPr>
            <p:nvPr/>
          </p:nvSpPr>
          <p:spPr bwMode="auto">
            <a:xfrm flipV="1">
              <a:off x="2883" y="2074"/>
              <a:ext cx="1" cy="24"/>
            </a:xfrm>
            <a:prstGeom prst="line">
              <a:avLst/>
            </a:prstGeom>
            <a:noFill/>
            <a:ln w="0">
              <a:solidFill>
                <a:srgbClr val="000000"/>
              </a:solidFill>
              <a:round/>
              <a:headEnd/>
              <a:tailEnd/>
            </a:ln>
          </p:spPr>
          <p:txBody>
            <a:bodyPr/>
            <a:lstStyle/>
            <a:p>
              <a:endParaRPr lang="en-US"/>
            </a:p>
          </p:txBody>
        </p:sp>
        <p:sp>
          <p:nvSpPr>
            <p:cNvPr id="2061" name="Line 11"/>
            <p:cNvSpPr>
              <a:spLocks noChangeShapeType="1"/>
            </p:cNvSpPr>
            <p:nvPr/>
          </p:nvSpPr>
          <p:spPr bwMode="auto">
            <a:xfrm flipV="1">
              <a:off x="3327" y="2074"/>
              <a:ext cx="1" cy="24"/>
            </a:xfrm>
            <a:prstGeom prst="line">
              <a:avLst/>
            </a:prstGeom>
            <a:noFill/>
            <a:ln w="0">
              <a:solidFill>
                <a:srgbClr val="000000"/>
              </a:solidFill>
              <a:round/>
              <a:headEnd/>
              <a:tailEnd/>
            </a:ln>
          </p:spPr>
          <p:txBody>
            <a:bodyPr/>
            <a:lstStyle/>
            <a:p>
              <a:endParaRPr lang="en-US"/>
            </a:p>
          </p:txBody>
        </p:sp>
        <p:sp>
          <p:nvSpPr>
            <p:cNvPr id="2062" name="Line 12"/>
            <p:cNvSpPr>
              <a:spLocks noChangeShapeType="1"/>
            </p:cNvSpPr>
            <p:nvPr/>
          </p:nvSpPr>
          <p:spPr bwMode="auto">
            <a:xfrm flipV="1">
              <a:off x="3777" y="2074"/>
              <a:ext cx="1" cy="24"/>
            </a:xfrm>
            <a:prstGeom prst="line">
              <a:avLst/>
            </a:prstGeom>
            <a:noFill/>
            <a:ln w="0">
              <a:solidFill>
                <a:srgbClr val="000000"/>
              </a:solidFill>
              <a:round/>
              <a:headEnd/>
              <a:tailEnd/>
            </a:ln>
          </p:spPr>
          <p:txBody>
            <a:bodyPr/>
            <a:lstStyle/>
            <a:p>
              <a:endParaRPr lang="en-US"/>
            </a:p>
          </p:txBody>
        </p:sp>
        <p:sp>
          <p:nvSpPr>
            <p:cNvPr id="2063" name="Rectangle 13"/>
            <p:cNvSpPr>
              <a:spLocks noChangeArrowheads="1"/>
            </p:cNvSpPr>
            <p:nvPr/>
          </p:nvSpPr>
          <p:spPr bwMode="auto">
            <a:xfrm>
              <a:off x="1509" y="2140"/>
              <a:ext cx="44" cy="96"/>
            </a:xfrm>
            <a:prstGeom prst="rect">
              <a:avLst/>
            </a:prstGeom>
            <a:noFill/>
            <a:ln w="9525">
              <a:noFill/>
              <a:miter lim="800000"/>
              <a:headEnd/>
              <a:tailEnd/>
            </a:ln>
          </p:spPr>
          <p:txBody>
            <a:bodyPr wrap="none" lIns="0" tIns="0" rIns="0" bIns="0">
              <a:spAutoFit/>
            </a:bodyPr>
            <a:lstStyle/>
            <a:p>
              <a:r>
                <a:rPr lang="en-US" sz="1000" b="0">
                  <a:solidFill>
                    <a:srgbClr val="000000"/>
                  </a:solidFill>
                  <a:latin typeface="Arial" pitchFamily="34" charset="0"/>
                </a:rPr>
                <a:t>0</a:t>
              </a:r>
              <a:endParaRPr lang="en-US" b="0"/>
            </a:p>
          </p:txBody>
        </p:sp>
        <p:sp>
          <p:nvSpPr>
            <p:cNvPr id="2064" name="Text Box 14"/>
            <p:cNvSpPr txBox="1">
              <a:spLocks noChangeArrowheads="1"/>
            </p:cNvSpPr>
            <p:nvPr/>
          </p:nvSpPr>
          <p:spPr bwMode="auto">
            <a:xfrm>
              <a:off x="2319" y="2081"/>
              <a:ext cx="777" cy="288"/>
            </a:xfrm>
            <a:prstGeom prst="rect">
              <a:avLst/>
            </a:prstGeom>
            <a:noFill/>
            <a:ln w="9525" algn="ctr">
              <a:noFill/>
              <a:prstDash val="dash"/>
              <a:miter lim="800000"/>
              <a:headEnd/>
              <a:tailEnd/>
            </a:ln>
          </p:spPr>
          <p:txBody>
            <a:bodyPr wrap="none">
              <a:spAutoFit/>
            </a:bodyPr>
            <a:lstStyle/>
            <a:p>
              <a:pPr algn="ctr"/>
              <a:r>
                <a:rPr lang="en-US" sz="1200" b="0">
                  <a:latin typeface="Arial" pitchFamily="34" charset="0"/>
                </a:rPr>
                <a:t>LT commitment</a:t>
              </a:r>
            </a:p>
            <a:p>
              <a:pPr algn="ctr"/>
              <a:r>
                <a:rPr lang="en-US" sz="1200" b="0">
                  <a:latin typeface="Arial" pitchFamily="34" charset="0"/>
                </a:rPr>
                <a:t>Level</a:t>
              </a:r>
            </a:p>
          </p:txBody>
        </p:sp>
        <p:sp>
          <p:nvSpPr>
            <p:cNvPr id="2065" name="Freeform 15"/>
            <p:cNvSpPr>
              <a:spLocks/>
            </p:cNvSpPr>
            <p:nvPr/>
          </p:nvSpPr>
          <p:spPr bwMode="auto">
            <a:xfrm>
              <a:off x="2067" y="1288"/>
              <a:ext cx="652" cy="789"/>
            </a:xfrm>
            <a:custGeom>
              <a:avLst/>
              <a:gdLst>
                <a:gd name="T0" fmla="*/ 0 w 652"/>
                <a:gd name="T1" fmla="*/ 786 h 789"/>
                <a:gd name="T2" fmla="*/ 66 w 652"/>
                <a:gd name="T3" fmla="*/ 783 h 789"/>
                <a:gd name="T4" fmla="*/ 126 w 652"/>
                <a:gd name="T5" fmla="*/ 777 h 789"/>
                <a:gd name="T6" fmla="*/ 213 w 652"/>
                <a:gd name="T7" fmla="*/ 756 h 789"/>
                <a:gd name="T8" fmla="*/ 309 w 652"/>
                <a:gd name="T9" fmla="*/ 711 h 789"/>
                <a:gd name="T10" fmla="*/ 378 w 652"/>
                <a:gd name="T11" fmla="*/ 627 h 789"/>
                <a:gd name="T12" fmla="*/ 453 w 652"/>
                <a:gd name="T13" fmla="*/ 501 h 789"/>
                <a:gd name="T14" fmla="*/ 522 w 652"/>
                <a:gd name="T15" fmla="*/ 324 h 789"/>
                <a:gd name="T16" fmla="*/ 585 w 652"/>
                <a:gd name="T17" fmla="*/ 162 h 789"/>
                <a:gd name="T18" fmla="*/ 642 w 652"/>
                <a:gd name="T19" fmla="*/ 0 h 789"/>
                <a:gd name="T20" fmla="*/ 648 w 652"/>
                <a:gd name="T21" fmla="*/ 789 h 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2"/>
                <a:gd name="T34" fmla="*/ 0 h 789"/>
                <a:gd name="T35" fmla="*/ 652 w 652"/>
                <a:gd name="T36" fmla="*/ 789 h 7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2" h="789">
                  <a:moveTo>
                    <a:pt x="0" y="786"/>
                  </a:moveTo>
                  <a:cubicBezTo>
                    <a:pt x="11" y="786"/>
                    <a:pt x="45" y="784"/>
                    <a:pt x="66" y="783"/>
                  </a:cubicBezTo>
                  <a:cubicBezTo>
                    <a:pt x="87" y="782"/>
                    <a:pt x="102" y="781"/>
                    <a:pt x="126" y="777"/>
                  </a:cubicBezTo>
                  <a:cubicBezTo>
                    <a:pt x="150" y="773"/>
                    <a:pt x="183" y="767"/>
                    <a:pt x="213" y="756"/>
                  </a:cubicBezTo>
                  <a:cubicBezTo>
                    <a:pt x="243" y="745"/>
                    <a:pt x="281" y="732"/>
                    <a:pt x="309" y="711"/>
                  </a:cubicBezTo>
                  <a:cubicBezTo>
                    <a:pt x="337" y="690"/>
                    <a:pt x="354" y="662"/>
                    <a:pt x="378" y="627"/>
                  </a:cubicBezTo>
                  <a:cubicBezTo>
                    <a:pt x="402" y="592"/>
                    <a:pt x="429" y="552"/>
                    <a:pt x="453" y="501"/>
                  </a:cubicBezTo>
                  <a:cubicBezTo>
                    <a:pt x="477" y="450"/>
                    <a:pt x="500" y="380"/>
                    <a:pt x="522" y="324"/>
                  </a:cubicBezTo>
                  <a:cubicBezTo>
                    <a:pt x="544" y="268"/>
                    <a:pt x="565" y="216"/>
                    <a:pt x="585" y="162"/>
                  </a:cubicBezTo>
                  <a:cubicBezTo>
                    <a:pt x="605" y="108"/>
                    <a:pt x="632" y="30"/>
                    <a:pt x="642" y="0"/>
                  </a:cubicBezTo>
                  <a:cubicBezTo>
                    <a:pt x="652" y="104"/>
                    <a:pt x="647" y="625"/>
                    <a:pt x="648" y="789"/>
                  </a:cubicBezTo>
                </a:path>
              </a:pathLst>
            </a:custGeom>
            <a:solidFill>
              <a:srgbClr val="FF0000"/>
            </a:solidFill>
            <a:ln w="9525">
              <a:solidFill>
                <a:schemeClr val="tx1"/>
              </a:solidFill>
              <a:round/>
              <a:headEnd/>
              <a:tailEnd/>
            </a:ln>
          </p:spPr>
          <p:txBody>
            <a:bodyPr/>
            <a:lstStyle/>
            <a:p>
              <a:endParaRPr lang="en-US"/>
            </a:p>
          </p:txBody>
        </p:sp>
        <p:sp>
          <p:nvSpPr>
            <p:cNvPr id="2066" name="Freeform 16"/>
            <p:cNvSpPr>
              <a:spLocks/>
            </p:cNvSpPr>
            <p:nvPr/>
          </p:nvSpPr>
          <p:spPr bwMode="auto">
            <a:xfrm>
              <a:off x="2706" y="1021"/>
              <a:ext cx="987" cy="1055"/>
            </a:xfrm>
            <a:custGeom>
              <a:avLst/>
              <a:gdLst>
                <a:gd name="T0" fmla="*/ 2 w 987"/>
                <a:gd name="T1" fmla="*/ 1055 h 1055"/>
                <a:gd name="T2" fmla="*/ 5 w 987"/>
                <a:gd name="T3" fmla="*/ 260 h 1055"/>
                <a:gd name="T4" fmla="*/ 33 w 987"/>
                <a:gd name="T5" fmla="*/ 183 h 1055"/>
                <a:gd name="T6" fmla="*/ 63 w 987"/>
                <a:gd name="T7" fmla="*/ 123 h 1055"/>
                <a:gd name="T8" fmla="*/ 93 w 987"/>
                <a:gd name="T9" fmla="*/ 69 h 1055"/>
                <a:gd name="T10" fmla="*/ 129 w 987"/>
                <a:gd name="T11" fmla="*/ 27 h 1055"/>
                <a:gd name="T12" fmla="*/ 174 w 987"/>
                <a:gd name="T13" fmla="*/ 0 h 1055"/>
                <a:gd name="T14" fmla="*/ 237 w 987"/>
                <a:gd name="T15" fmla="*/ 39 h 1055"/>
                <a:gd name="T16" fmla="*/ 272 w 987"/>
                <a:gd name="T17" fmla="*/ 105 h 1055"/>
                <a:gd name="T18" fmla="*/ 309 w 987"/>
                <a:gd name="T19" fmla="*/ 177 h 1055"/>
                <a:gd name="T20" fmla="*/ 366 w 987"/>
                <a:gd name="T21" fmla="*/ 327 h 1055"/>
                <a:gd name="T22" fmla="*/ 414 w 987"/>
                <a:gd name="T23" fmla="*/ 474 h 1055"/>
                <a:gd name="T24" fmla="*/ 480 w 987"/>
                <a:gd name="T25" fmla="*/ 639 h 1055"/>
                <a:gd name="T26" fmla="*/ 543 w 987"/>
                <a:gd name="T27" fmla="*/ 780 h 1055"/>
                <a:gd name="T28" fmla="*/ 603 w 987"/>
                <a:gd name="T29" fmla="*/ 891 h 1055"/>
                <a:gd name="T30" fmla="*/ 672 w 987"/>
                <a:gd name="T31" fmla="*/ 966 h 1055"/>
                <a:gd name="T32" fmla="*/ 744 w 987"/>
                <a:gd name="T33" fmla="*/ 1014 h 1055"/>
                <a:gd name="T34" fmla="*/ 828 w 987"/>
                <a:gd name="T35" fmla="*/ 1035 h 1055"/>
                <a:gd name="T36" fmla="*/ 900 w 987"/>
                <a:gd name="T37" fmla="*/ 1050 h 1055"/>
                <a:gd name="T38" fmla="*/ 987 w 987"/>
                <a:gd name="T39" fmla="*/ 1053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7"/>
                <a:gd name="T61" fmla="*/ 0 h 1055"/>
                <a:gd name="T62" fmla="*/ 987 w 987"/>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7" h="1055">
                  <a:moveTo>
                    <a:pt x="2" y="1055"/>
                  </a:moveTo>
                  <a:cubicBezTo>
                    <a:pt x="2" y="1053"/>
                    <a:pt x="0" y="274"/>
                    <a:pt x="5" y="260"/>
                  </a:cubicBezTo>
                  <a:cubicBezTo>
                    <a:pt x="10" y="246"/>
                    <a:pt x="23" y="206"/>
                    <a:pt x="33" y="183"/>
                  </a:cubicBezTo>
                  <a:cubicBezTo>
                    <a:pt x="43" y="159"/>
                    <a:pt x="53" y="142"/>
                    <a:pt x="63" y="123"/>
                  </a:cubicBezTo>
                  <a:cubicBezTo>
                    <a:pt x="73" y="104"/>
                    <a:pt x="82" y="85"/>
                    <a:pt x="93" y="69"/>
                  </a:cubicBezTo>
                  <a:cubicBezTo>
                    <a:pt x="104" y="53"/>
                    <a:pt x="116" y="39"/>
                    <a:pt x="129" y="27"/>
                  </a:cubicBezTo>
                  <a:cubicBezTo>
                    <a:pt x="142" y="15"/>
                    <a:pt x="145" y="0"/>
                    <a:pt x="174" y="0"/>
                  </a:cubicBezTo>
                  <a:cubicBezTo>
                    <a:pt x="192" y="2"/>
                    <a:pt x="221" y="21"/>
                    <a:pt x="237" y="39"/>
                  </a:cubicBezTo>
                  <a:cubicBezTo>
                    <a:pt x="253" y="57"/>
                    <a:pt x="260" y="82"/>
                    <a:pt x="272" y="105"/>
                  </a:cubicBezTo>
                  <a:cubicBezTo>
                    <a:pt x="284" y="128"/>
                    <a:pt x="293" y="141"/>
                    <a:pt x="309" y="177"/>
                  </a:cubicBezTo>
                  <a:cubicBezTo>
                    <a:pt x="325" y="214"/>
                    <a:pt x="349" y="278"/>
                    <a:pt x="366" y="327"/>
                  </a:cubicBezTo>
                  <a:cubicBezTo>
                    <a:pt x="383" y="376"/>
                    <a:pt x="395" y="422"/>
                    <a:pt x="414" y="474"/>
                  </a:cubicBezTo>
                  <a:cubicBezTo>
                    <a:pt x="433" y="526"/>
                    <a:pt x="459" y="588"/>
                    <a:pt x="480" y="639"/>
                  </a:cubicBezTo>
                  <a:cubicBezTo>
                    <a:pt x="501" y="690"/>
                    <a:pt x="522" y="738"/>
                    <a:pt x="543" y="780"/>
                  </a:cubicBezTo>
                  <a:cubicBezTo>
                    <a:pt x="564" y="822"/>
                    <a:pt x="582" y="860"/>
                    <a:pt x="603" y="891"/>
                  </a:cubicBezTo>
                  <a:cubicBezTo>
                    <a:pt x="624" y="922"/>
                    <a:pt x="649" y="946"/>
                    <a:pt x="672" y="966"/>
                  </a:cubicBezTo>
                  <a:cubicBezTo>
                    <a:pt x="695" y="986"/>
                    <a:pt x="718" y="1003"/>
                    <a:pt x="744" y="1014"/>
                  </a:cubicBezTo>
                  <a:cubicBezTo>
                    <a:pt x="770" y="1025"/>
                    <a:pt x="802" y="1029"/>
                    <a:pt x="828" y="1035"/>
                  </a:cubicBezTo>
                  <a:cubicBezTo>
                    <a:pt x="854" y="1041"/>
                    <a:pt x="874" y="1047"/>
                    <a:pt x="900" y="1050"/>
                  </a:cubicBezTo>
                  <a:cubicBezTo>
                    <a:pt x="926" y="1053"/>
                    <a:pt x="969" y="1053"/>
                    <a:pt x="987" y="1053"/>
                  </a:cubicBezTo>
                </a:path>
              </a:pathLst>
            </a:custGeom>
            <a:solidFill>
              <a:schemeClr val="hlink"/>
            </a:solidFill>
            <a:ln w="9525">
              <a:solidFill>
                <a:srgbClr val="000080"/>
              </a:solidFill>
              <a:round/>
              <a:headEnd/>
              <a:tailEnd/>
            </a:ln>
          </p:spPr>
          <p:txBody>
            <a:bodyPr/>
            <a:lstStyle/>
            <a:p>
              <a:endParaRPr lang="en-US"/>
            </a:p>
          </p:txBody>
        </p:sp>
        <p:sp>
          <p:nvSpPr>
            <p:cNvPr id="2067" name="Line 17"/>
            <p:cNvSpPr>
              <a:spLocks noChangeShapeType="1"/>
            </p:cNvSpPr>
            <p:nvPr/>
          </p:nvSpPr>
          <p:spPr bwMode="auto">
            <a:xfrm flipV="1">
              <a:off x="2708" y="996"/>
              <a:ext cx="0" cy="1080"/>
            </a:xfrm>
            <a:prstGeom prst="line">
              <a:avLst/>
            </a:prstGeom>
            <a:noFill/>
            <a:ln w="38100">
              <a:solidFill>
                <a:schemeClr val="accent1"/>
              </a:solidFill>
              <a:round/>
              <a:headEnd/>
              <a:tailEnd/>
            </a:ln>
          </p:spPr>
          <p:txBody>
            <a:bodyPr/>
            <a:lstStyle/>
            <a:p>
              <a:endParaRPr lang="en-US"/>
            </a:p>
          </p:txBody>
        </p:sp>
        <p:sp>
          <p:nvSpPr>
            <p:cNvPr id="2068" name="Text Box 18"/>
            <p:cNvSpPr txBox="1">
              <a:spLocks noChangeArrowheads="1"/>
            </p:cNvSpPr>
            <p:nvPr/>
          </p:nvSpPr>
          <p:spPr bwMode="auto">
            <a:xfrm>
              <a:off x="3840" y="2081"/>
              <a:ext cx="477" cy="173"/>
            </a:xfrm>
            <a:prstGeom prst="rect">
              <a:avLst/>
            </a:prstGeom>
            <a:noFill/>
            <a:ln w="9525" algn="ctr">
              <a:noFill/>
              <a:prstDash val="dash"/>
              <a:miter lim="800000"/>
              <a:headEnd/>
              <a:tailEnd/>
            </a:ln>
          </p:spPr>
          <p:txBody>
            <a:bodyPr wrap="none">
              <a:spAutoFit/>
            </a:bodyPr>
            <a:lstStyle/>
            <a:p>
              <a:pPr algn="ctr"/>
              <a:r>
                <a:rPr lang="en-US" sz="1200" b="0" i="1">
                  <a:latin typeface="Arial" pitchFamily="34" charset="0"/>
                </a:rPr>
                <a:t>Demand</a:t>
              </a:r>
            </a:p>
          </p:txBody>
        </p:sp>
        <p:sp>
          <p:nvSpPr>
            <p:cNvPr id="2069" name="AutoShape 20"/>
            <p:cNvSpPr>
              <a:spLocks/>
            </p:cNvSpPr>
            <p:nvPr/>
          </p:nvSpPr>
          <p:spPr bwMode="auto">
            <a:xfrm>
              <a:off x="1648" y="1520"/>
              <a:ext cx="684" cy="464"/>
            </a:xfrm>
            <a:prstGeom prst="borderCallout1">
              <a:avLst>
                <a:gd name="adj1" fmla="val 15519"/>
                <a:gd name="adj2" fmla="val 107019"/>
                <a:gd name="adj3" fmla="val 54310"/>
                <a:gd name="adj4" fmla="val 137426"/>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Cheap &amp; Inflexible</a:t>
              </a:r>
            </a:p>
            <a:p>
              <a:pPr algn="ctr"/>
              <a:r>
                <a:rPr lang="en-US" sz="1400" b="0">
                  <a:latin typeface="Arial" pitchFamily="34" charset="0"/>
                </a:rPr>
                <a:t>Capacity</a:t>
              </a:r>
            </a:p>
          </p:txBody>
        </p:sp>
        <p:sp>
          <p:nvSpPr>
            <p:cNvPr id="2070" name="AutoShape 21"/>
            <p:cNvSpPr>
              <a:spLocks/>
            </p:cNvSpPr>
            <p:nvPr/>
          </p:nvSpPr>
          <p:spPr bwMode="auto">
            <a:xfrm>
              <a:off x="3336" y="1452"/>
              <a:ext cx="628" cy="440"/>
            </a:xfrm>
            <a:prstGeom prst="borderCallout1">
              <a:avLst>
                <a:gd name="adj1" fmla="val 16366"/>
                <a:gd name="adj2" fmla="val -7644"/>
                <a:gd name="adj3" fmla="val 89546"/>
                <a:gd name="adj4" fmla="val -89968"/>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Fast &amp; Flexible Capacity</a:t>
              </a:r>
            </a:p>
          </p:txBody>
        </p:sp>
        <p:sp>
          <p:nvSpPr>
            <p:cNvPr id="2071" name="Line 22"/>
            <p:cNvSpPr>
              <a:spLocks noChangeShapeType="1"/>
            </p:cNvSpPr>
            <p:nvPr/>
          </p:nvSpPr>
          <p:spPr bwMode="auto">
            <a:xfrm>
              <a:off x="1539" y="2074"/>
              <a:ext cx="2682" cy="1"/>
            </a:xfrm>
            <a:prstGeom prst="line">
              <a:avLst/>
            </a:prstGeom>
            <a:noFill/>
            <a:ln w="0">
              <a:solidFill>
                <a:srgbClr val="000000"/>
              </a:solidFill>
              <a:round/>
              <a:headEnd/>
              <a:tailEnd type="triangle" w="med" len="med"/>
            </a:ln>
          </p:spPr>
          <p:txBody>
            <a:bodyPr/>
            <a:lstStyle/>
            <a:p>
              <a:endParaRPr lang="en-US"/>
            </a:p>
          </p:txBody>
        </p:sp>
      </p:grpSp>
      <p:graphicFrame>
        <p:nvGraphicFramePr>
          <p:cNvPr id="2050" name="Object 29"/>
          <p:cNvGraphicFramePr>
            <a:graphicFrameLocks noChangeAspect="1"/>
          </p:cNvGraphicFramePr>
          <p:nvPr>
            <p:ph sz="half" idx="2"/>
          </p:nvPr>
        </p:nvGraphicFramePr>
        <p:xfrm>
          <a:off x="4271963" y="4090988"/>
          <a:ext cx="2654300" cy="742950"/>
        </p:xfrm>
        <a:graphic>
          <a:graphicData uri="http://schemas.openxmlformats.org/presentationml/2006/ole">
            <p:oleObj spid="_x0000_s2050" name="Equation" r:id="rId4" imgW="1536480" imgH="419040" progId="Equation.3">
              <p:embed/>
            </p:oleObj>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a:rPr>
              <a:t>Outsourcing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p:txBody>
          <a:bodyPr/>
          <a:lstStyle/>
          <a:p>
            <a:pPr marL="457200" indent="-457200" eaLnBrk="1" hangingPunct="1">
              <a:buFontTx/>
              <a:buAutoNum type="arabicPeriod"/>
            </a:pPr>
            <a:r>
              <a:rPr lang="en-US" smtClean="0"/>
              <a:t>Decide on </a:t>
            </a:r>
            <a:r>
              <a:rPr lang="en-US" i="1" smtClean="0"/>
              <a:t>facts</a:t>
            </a:r>
          </a:p>
          <a:p>
            <a:pPr marL="838200" lvl="1" indent="-381000" eaLnBrk="1" hangingPunct="1">
              <a:buFontTx/>
              <a:buChar char="•"/>
            </a:pPr>
            <a:r>
              <a:rPr lang="en-US" smtClean="0"/>
              <a:t>From </a:t>
            </a:r>
            <a:r>
              <a:rPr lang="en-US" i="1" smtClean="0"/>
              <a:t>price </a:t>
            </a:r>
            <a:r>
              <a:rPr lang="en-US" smtClean="0"/>
              <a:t>focus to TCO focus</a:t>
            </a:r>
          </a:p>
          <a:p>
            <a:pPr marL="1257300" lvl="2" indent="-342900" eaLnBrk="1" hangingPunct="1"/>
            <a:r>
              <a:rPr lang="en-US" smtClean="0"/>
              <a:t>TCO = actual price + hidden extras</a:t>
            </a:r>
          </a:p>
          <a:p>
            <a:pPr marL="838200" lvl="1" indent="-381000" eaLnBrk="1" hangingPunct="1">
              <a:buFontTx/>
              <a:buChar char="•"/>
            </a:pPr>
            <a:r>
              <a:rPr lang="en-US" smtClean="0"/>
              <a:t>Detail supply markets &amp; supplier economics</a:t>
            </a:r>
          </a:p>
          <a:p>
            <a:pPr marL="457200" indent="-457200" eaLnBrk="1" hangingPunct="1">
              <a:buFontTx/>
              <a:buAutoNum type="arabicPeriod"/>
            </a:pPr>
            <a:r>
              <a:rPr lang="en-US" smtClean="0"/>
              <a:t>Establish PSM as an integrated </a:t>
            </a:r>
            <a:r>
              <a:rPr lang="en-US" i="1" smtClean="0"/>
              <a:t>process </a:t>
            </a:r>
            <a:r>
              <a:rPr lang="en-US" smtClean="0"/>
              <a:t>(vs. vertical stand-alone function)</a:t>
            </a:r>
            <a:r>
              <a:rPr lang="en-US" i="1" smtClean="0"/>
              <a:t> </a:t>
            </a:r>
          </a:p>
          <a:p>
            <a:pPr marL="838200" lvl="1" indent="-381000" eaLnBrk="1" hangingPunct="1">
              <a:buFontTx/>
              <a:buChar char="•"/>
            </a:pPr>
            <a:r>
              <a:rPr lang="en-US" smtClean="0"/>
              <a:t>From low-skilled to best-skilled people (“CPO”)</a:t>
            </a:r>
          </a:p>
          <a:p>
            <a:pPr marL="457200" indent="-457200" eaLnBrk="1" hangingPunct="1">
              <a:buFontTx/>
              <a:buAutoNum type="arabicPeriod"/>
            </a:pPr>
            <a:r>
              <a:rPr lang="en-US" smtClean="0"/>
              <a:t>Specify </a:t>
            </a:r>
            <a:r>
              <a:rPr lang="en-US" i="1" smtClean="0"/>
              <a:t>sourcing strategies </a:t>
            </a:r>
            <a:r>
              <a:rPr lang="en-US" smtClean="0"/>
              <a:t>for all items &amp; services</a:t>
            </a:r>
          </a:p>
          <a:p>
            <a:pPr marL="838200" lvl="1" indent="-381000" eaLnBrk="1" hangingPunct="1">
              <a:buFontTx/>
              <a:buChar char="•"/>
            </a:pPr>
            <a:r>
              <a:rPr lang="en-US" smtClean="0"/>
              <a:t>What should be bought, from which suppliers, under what terms</a:t>
            </a:r>
          </a:p>
          <a:p>
            <a:pPr marL="457200" indent="-457200" eaLnBrk="1" hangingPunct="1">
              <a:buFontTx/>
              <a:buAutoNum type="arabicPeriod"/>
            </a:pPr>
            <a:r>
              <a:rPr lang="en-US" smtClean="0"/>
              <a:t>Build a </a:t>
            </a:r>
            <a:r>
              <a:rPr lang="en-US" i="1" smtClean="0"/>
              <a:t>tiered supplier network</a:t>
            </a:r>
          </a:p>
          <a:p>
            <a:pPr marL="838200" lvl="1" indent="-381000" eaLnBrk="1" hangingPunct="1">
              <a:buFontTx/>
              <a:buChar char="•"/>
            </a:pPr>
            <a:r>
              <a:rPr lang="en-US" smtClean="0"/>
              <a:t>Differentiate between </a:t>
            </a:r>
          </a:p>
          <a:p>
            <a:pPr marL="1257300" lvl="2" indent="-342900" eaLnBrk="1" hangingPunct="1"/>
            <a:r>
              <a:rPr lang="en-US" smtClean="0"/>
              <a:t>Few strategically important suppliers (“core suppliers”, “partners”)</a:t>
            </a:r>
          </a:p>
          <a:p>
            <a:pPr marL="1676400" lvl="3" indent="-304800" eaLnBrk="1" hangingPunct="1"/>
            <a:r>
              <a:rPr lang="en-US" smtClean="0"/>
              <a:t>Invest: Build close relationships, integrate them in your processes</a:t>
            </a:r>
          </a:p>
          <a:p>
            <a:pPr marL="1676400" lvl="3" indent="-304800" eaLnBrk="1" hangingPunct="1"/>
            <a:r>
              <a:rPr lang="en-US" smtClean="0"/>
              <a:t>Not the cost of one supply, but the longevity of the relationship matters</a:t>
            </a:r>
          </a:p>
          <a:p>
            <a:pPr marL="1257300" lvl="2" indent="-342900" eaLnBrk="1" hangingPunct="1"/>
            <a:r>
              <a:rPr lang="en-US" smtClean="0"/>
              <a:t>More key suppliers</a:t>
            </a:r>
          </a:p>
          <a:p>
            <a:pPr marL="1257300" lvl="2" indent="-342900" eaLnBrk="1" hangingPunct="1"/>
            <a:r>
              <a:rPr lang="en-US" smtClean="0"/>
              <a:t>Others</a:t>
            </a:r>
          </a:p>
          <a:p>
            <a:pPr marL="1676400" lvl="3" indent="-304800" eaLnBrk="1" hangingPunct="1"/>
            <a:r>
              <a:rPr lang="en-US" smtClean="0"/>
              <a:t>“To keep them honest”</a:t>
            </a:r>
          </a:p>
        </p:txBody>
      </p:sp>
      <p:sp>
        <p:nvSpPr>
          <p:cNvPr id="38916" name="Text Box 4"/>
          <p:cNvSpPr txBox="1">
            <a:spLocks noChangeArrowheads="1"/>
          </p:cNvSpPr>
          <p:nvPr/>
        </p:nvSpPr>
        <p:spPr bwMode="auto">
          <a:xfrm>
            <a:off x="461963" y="6283325"/>
            <a:ext cx="3376612" cy="274638"/>
          </a:xfrm>
          <a:prstGeom prst="rect">
            <a:avLst/>
          </a:prstGeom>
          <a:noFill/>
          <a:ln w="9525">
            <a:noFill/>
            <a:miter lim="800000"/>
            <a:headEnd/>
            <a:tailEnd/>
          </a:ln>
        </p:spPr>
        <p:txBody>
          <a:bodyPr wrap="none">
            <a:spAutoFit/>
          </a:bodyPr>
          <a:lstStyle/>
          <a:p>
            <a:pPr eaLnBrk="0" hangingPunct="0"/>
            <a:r>
              <a:rPr lang="en-US" sz="1200" b="0"/>
              <a:t>(source: McK Purchasing: No time for lone rangers)</a:t>
            </a:r>
          </a:p>
        </p:txBody>
      </p:sp>
      <p:sp>
        <p:nvSpPr>
          <p:cNvPr id="38917" name="AutoShape 5"/>
          <p:cNvSpPr>
            <a:spLocks noChangeArrowheads="1"/>
          </p:cNvSpPr>
          <p:nvPr/>
        </p:nvSpPr>
        <p:spPr bwMode="auto">
          <a:xfrm>
            <a:off x="6488113" y="1941513"/>
            <a:ext cx="1201737" cy="492125"/>
          </a:xfrm>
          <a:prstGeom prst="wedgeRoundRectCallout">
            <a:avLst>
              <a:gd name="adj1" fmla="val -125032"/>
              <a:gd name="adj2" fmla="val 16773"/>
              <a:gd name="adj3" fmla="val 16667"/>
            </a:avLst>
          </a:prstGeom>
          <a:solidFill>
            <a:srgbClr val="FFFFCC"/>
          </a:solidFill>
          <a:ln w="9525">
            <a:solidFill>
              <a:schemeClr val="tx1"/>
            </a:solidFill>
            <a:miter lim="800000"/>
            <a:headEnd/>
            <a:tailEnd/>
          </a:ln>
        </p:spPr>
        <p:txBody>
          <a:bodyPr/>
          <a:lstStyle/>
          <a:p>
            <a:pPr algn="ctr" eaLnBrk="0" hangingPunct="0"/>
            <a:r>
              <a:rPr lang="en-US" sz="1400" b="0" i="1"/>
              <a:t>What does that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8755">
                                            <p:txEl>
                                              <p:pRg st="3" end="3"/>
                                            </p:txEl>
                                          </p:spTgt>
                                        </p:tgtEl>
                                        <p:attrNameLst>
                                          <p:attrName>style.visibility</p:attrName>
                                        </p:attrNameLst>
                                      </p:cBhvr>
                                      <p:to>
                                        <p:strVal val="visible"/>
                                      </p:to>
                                    </p:set>
                                    <p:anim calcmode="lin" valueType="num">
                                      <p:cBhvr additive="base">
                                        <p:cTn id="19"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875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58755">
                                            <p:txEl>
                                              <p:pRg st="5" end="5"/>
                                            </p:txEl>
                                          </p:spTgt>
                                        </p:tgtEl>
                                        <p:attrNameLst>
                                          <p:attrName>style.visibility</p:attrName>
                                        </p:attrNameLst>
                                      </p:cBhvr>
                                      <p:to>
                                        <p:strVal val="visible"/>
                                      </p:to>
                                    </p:set>
                                    <p:anim calcmode="lin" valueType="num">
                                      <p:cBhvr additive="base">
                                        <p:cTn id="29"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5875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8755">
                                            <p:txEl>
                                              <p:pRg st="9" end="9"/>
                                            </p:txEl>
                                          </p:spTgt>
                                        </p:tgtEl>
                                        <p:attrNameLst>
                                          <p:attrName>style.visibility</p:attrName>
                                        </p:attrNameLst>
                                      </p:cBhvr>
                                      <p:to>
                                        <p:strVal val="visible"/>
                                      </p:to>
                                    </p:set>
                                    <p:anim calcmode="lin" valueType="num">
                                      <p:cBhvr additive="base">
                                        <p:cTn id="49"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3"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7"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1"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5"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58755">
                                            <p:txEl>
                                              <p:pRg st="14" end="14"/>
                                            </p:txEl>
                                          </p:spTgt>
                                        </p:tgtEl>
                                        <p:attrNameLst>
                                          <p:attrName>style.visibility</p:attrName>
                                        </p:attrNameLst>
                                      </p:cBhvr>
                                      <p:to>
                                        <p:strVal val="visible"/>
                                      </p:to>
                                    </p:set>
                                    <p:anim calcmode="lin" valueType="num">
                                      <p:cBhvr additive="base">
                                        <p:cTn id="69"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458755">
                                            <p:txEl>
                                              <p:pRg st="14" end="14"/>
                                            </p:txEl>
                                          </p:spTgt>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3"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p:nvPr>
        </p:nvSpPr>
        <p:spPr/>
        <p:txBody>
          <a:bodyPr/>
          <a:lstStyle/>
          <a:p>
            <a:pPr eaLnBrk="1" hangingPunct="1"/>
            <a:r>
              <a:rPr lang="en-US" smtClean="0"/>
              <a:t>ARA Services Corporation Files Chapter 11 Bankruptcy</a:t>
            </a:r>
          </a:p>
        </p:txBody>
      </p:sp>
      <p:sp>
        <p:nvSpPr>
          <p:cNvPr id="39939" name="Rectangle 6"/>
          <p:cNvSpPr>
            <a:spLocks noGrp="1" noChangeArrowheads="1"/>
          </p:cNvSpPr>
          <p:nvPr>
            <p:ph type="body" idx="1"/>
          </p:nvPr>
        </p:nvSpPr>
        <p:spPr/>
        <p:txBody>
          <a:bodyPr/>
          <a:lstStyle/>
          <a:p>
            <a:pPr eaLnBrk="1" hangingPunct="1"/>
            <a:r>
              <a:rPr lang="en-US" smtClean="0"/>
              <a:t>Chicago, IL - ARA Services Corporation (ARASC) has voluntarily filed for protection under Chapter 11 of the U.S. Code in the U.S. Federal Court for the Northern District of Illinois. </a:t>
            </a:r>
          </a:p>
          <a:p>
            <a:pPr eaLnBrk="1" hangingPunct="1"/>
            <a:r>
              <a:rPr lang="en-US" smtClean="0"/>
              <a:t>ARASC will continue to provide reliable service to customers. ARASC has sufficient cash balances to fund operations during the anticipated restructuring period. </a:t>
            </a:r>
          </a:p>
          <a:p>
            <a:pPr eaLnBrk="1" hangingPunct="1"/>
            <a:r>
              <a:rPr lang="en-US" smtClean="0"/>
              <a:t>"Our inherited business model and capital structure did not permit us to make adequate change in the market. Bearing the economic burden for auto recyclers‚ computers and Internet service contracts proved to be detrimental to our bottom line. The steps we are taking today will provide us with the flexibility and time to explore all strategic alternatives while we continue to deliver the reliable service upon which our customers depend," said Michael T. Quintos, President and Chief Executive Officer of ARASC. ARASC will emerge as a stronger, more competitive company in weeks, not months or years." </a:t>
            </a:r>
          </a:p>
          <a:p>
            <a:pPr eaLnBrk="1" hangingPunct="1"/>
            <a:r>
              <a:rPr lang="en-US" smtClean="0"/>
              <a:t>The reorganization affords ARASC the flexibility to launch their next generation product suite, including salvage auction purchasing online, personalized web pages, expanded PartsOnline capabilities and inventory management reports.</a:t>
            </a:r>
          </a:p>
        </p:txBody>
      </p:sp>
      <p:sp>
        <p:nvSpPr>
          <p:cNvPr id="39940" name="Text Box 4"/>
          <p:cNvSpPr txBox="1">
            <a:spLocks noChangeArrowheads="1"/>
          </p:cNvSpPr>
          <p:nvPr/>
        </p:nvSpPr>
        <p:spPr bwMode="auto">
          <a:xfrm>
            <a:off x="3584575" y="6353175"/>
            <a:ext cx="5495925" cy="457200"/>
          </a:xfrm>
          <a:prstGeom prst="rect">
            <a:avLst/>
          </a:prstGeom>
          <a:solidFill>
            <a:srgbClr val="CCFF66"/>
          </a:solidFill>
          <a:ln w="9525" algn="ctr">
            <a:noFill/>
            <a:prstDash val="dash"/>
            <a:miter lim="800000"/>
            <a:headEnd/>
            <a:tailEnd/>
          </a:ln>
        </p:spPr>
        <p:txBody>
          <a:bodyPr wrap="none">
            <a:spAutoFit/>
          </a:bodyPr>
          <a:lstStyle/>
          <a:p>
            <a:r>
              <a:rPr lang="en-US" b="0">
                <a:solidFill>
                  <a:srgbClr val="FF3300"/>
                </a:solidFill>
              </a:rPr>
              <a:t>NextPart stopped operations shortly after…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pPr eaLnBrk="1" hangingPunct="1"/>
            <a:r>
              <a:rPr lang="en-US" smtClean="0"/>
              <a:t>March 31, 2003: ARA Announces Agreement Between ARA Services Corp. and Car-Part.com </a:t>
            </a:r>
          </a:p>
        </p:txBody>
      </p:sp>
      <p:sp>
        <p:nvSpPr>
          <p:cNvPr id="40963" name="Rectangle 5"/>
          <p:cNvSpPr>
            <a:spLocks noGrp="1" noChangeArrowheads="1"/>
          </p:cNvSpPr>
          <p:nvPr>
            <p:ph type="body" idx="1"/>
          </p:nvPr>
        </p:nvSpPr>
        <p:spPr/>
        <p:txBody>
          <a:bodyPr/>
          <a:lstStyle/>
          <a:p>
            <a:pPr eaLnBrk="1" hangingPunct="1"/>
            <a:r>
              <a:rPr lang="en-US" smtClean="0"/>
              <a:t>— The Automotive Recyclers Association (ARA) and it’s subsidiary, the ARA Services Corporation (ARASC) are pleased to announce the execution of a Letter of Intent (LOI) between ARASC and Car-Part.com (Car-Part).  Under the terms of the LOI, Car-Part will be retained to assist ARA by operations of the ARASC, including ARA’s international database.  </a:t>
            </a:r>
          </a:p>
          <a:p>
            <a:pPr eaLnBrk="1" hangingPunct="1"/>
            <a:r>
              <a:rPr lang="en-US" smtClean="0"/>
              <a:t>Car-Part will invest in ARASC going forward in addition to assisting in management.  “We think this investment is just what our organization needs,” said Ed Anspach, president of the ARASC.  Car-part has its roots in the professional automotive recycling industry.   “We are pleased to work with an industry company and associate member to further the goals of ARASC,” said Ken Horn, president of ARA. </a:t>
            </a:r>
          </a:p>
          <a:p>
            <a:pPr eaLnBrk="1" hangingPunct="1"/>
            <a:r>
              <a:rPr lang="en-US" smtClean="0"/>
              <a:t>In an effort to continue expanding the use of recycled parts in the collision repair process, Car-Part will begin providing recycled parts information of its consenting customers to ARASC for use by Mitchell International.</a:t>
            </a:r>
          </a:p>
          <a:p>
            <a:pPr eaLnBrk="1" hangingPunct="1"/>
            <a:r>
              <a:rPr lang="en-US" smtClean="0"/>
              <a:t>Car-Part was the first company to offer auto recycler inventory services on the Web. On line since May 9, 1998, Car-Part is leading provider of Web services for recyclers.  Car-Part's turnkey solution provides inventory  searching, Web hosting, design, promotion and e-mail services to recyclers.  Additionally, its Trading Partner services give recyclers custom parts locating with "hot-key" access from their inventory management system.   Car-Part currently serves 55 million parts from 1,600 recyclers.  The services generate 800,000 hits and 75,000 part searches per day and successfully sell recyclers' parts.</a:t>
            </a:r>
          </a:p>
          <a:p>
            <a:pPr eaLnBrk="1" hangingPunct="1"/>
            <a:r>
              <a:rPr lang="en-US" smtClean="0"/>
              <a:t>This LOI will form the basis of the plan of reorganization to be submitted to the bankruptcy court for approval.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Toyota’s CCC21: “Construction of Cost Competitiveness for the 21</a:t>
            </a:r>
            <a:r>
              <a:rPr lang="en-US" baseline="30000" smtClean="0"/>
              <a:t>st</a:t>
            </a:r>
            <a:r>
              <a:rPr lang="en-US" smtClean="0"/>
              <a:t> Century”</a:t>
            </a:r>
          </a:p>
        </p:txBody>
      </p:sp>
      <p:sp>
        <p:nvSpPr>
          <p:cNvPr id="41987" name="Rectangle 3"/>
          <p:cNvSpPr>
            <a:spLocks noGrp="1" noChangeArrowheads="1"/>
          </p:cNvSpPr>
          <p:nvPr>
            <p:ph type="body" idx="1"/>
          </p:nvPr>
        </p:nvSpPr>
        <p:spPr>
          <a:xfrm>
            <a:off x="455613" y="1114425"/>
            <a:ext cx="8229600" cy="5229225"/>
          </a:xfrm>
        </p:spPr>
        <p:txBody>
          <a:bodyPr/>
          <a:lstStyle/>
          <a:p>
            <a:pPr eaLnBrk="1" hangingPunct="1"/>
            <a:r>
              <a:rPr lang="en-US" smtClean="0"/>
              <a:t>In the late 1990s, a rival executive said Toyota was paying too much for parts compared to its peers.</a:t>
            </a:r>
          </a:p>
          <a:p>
            <a:pPr eaLnBrk="1" hangingPunct="1"/>
            <a:r>
              <a:rPr lang="en-US" smtClean="0"/>
              <a:t>Mr. Watanabee: “Insulted by the commentary, we launched an internal study that pitted Toyota, component by component, car by car, against other models.  The result took months to compile and shattered the myth about the company’s cost advantage.”  In hundreds of components and vehicle systems, Toyota was the winner in just over half. It was “outright humiliating.”</a:t>
            </a:r>
          </a:p>
          <a:p>
            <a:pPr eaLnBrk="1" hangingPunct="1"/>
            <a:r>
              <a:rPr lang="en-US" smtClean="0"/>
              <a:t>Mr. Watanabee pushed Toyota and its parts suppliers to tweak the way they designed and made 173 components and systems to make them simpler and less expensive without affecting quality.  In one effort, Toyota worked with suppliers to consolidate countless specifications for wire harnesses. That produced tens of millions of dollars in savings.</a:t>
            </a:r>
          </a:p>
          <a:p>
            <a:pPr eaLnBrk="1" hangingPunct="1"/>
            <a:r>
              <a:rPr lang="en-US" smtClean="0"/>
              <a:t>In total, a one-trillion yen ($8.68b) was saved, equivalent to a 30% cut in the company’s procurement costs during 2000-2004.</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5" descr="_1_261400000928004EB23A862570B6"/>
          <p:cNvPicPr>
            <a:picLocks noChangeAspect="1" noChangeArrowheads="1"/>
          </p:cNvPicPr>
          <p:nvPr/>
        </p:nvPicPr>
        <p:blipFill>
          <a:blip r:embed="rId3" cstate="print"/>
          <a:srcRect/>
          <a:stretch>
            <a:fillRect/>
          </a:stretch>
        </p:blipFill>
        <p:spPr bwMode="auto">
          <a:xfrm>
            <a:off x="1714500" y="2443163"/>
            <a:ext cx="5715000" cy="197167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79388" y="215900"/>
            <a:ext cx="7886700" cy="427038"/>
          </a:xfrm>
          <a:noFill/>
        </p:spPr>
        <p:txBody>
          <a:bodyPr lIns="0" tIns="0" rIns="0" bIns="0" anchor="t">
            <a:spAutoFit/>
          </a:bodyPr>
          <a:lstStyle/>
          <a:p>
            <a:r>
              <a:rPr lang="en-US" smtClean="0"/>
              <a:t>Example Cost Components and Drivers</a:t>
            </a:r>
          </a:p>
        </p:txBody>
      </p:sp>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Tree>
    <p:custDataLst>
      <p:tags r:id="rId1"/>
    </p:custData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custDataLst>
              <p:tags r:id="rId2"/>
            </p:custDataLst>
          </p:nvPr>
        </p:nvSpPr>
        <p:spPr>
          <a:xfrm>
            <a:off x="115888" y="-63500"/>
            <a:ext cx="8305800" cy="762000"/>
          </a:xfrm>
        </p:spPr>
        <p:txBody>
          <a:bodyPr/>
          <a:lstStyle/>
          <a:p>
            <a:r>
              <a:rPr lang="en-US" smtClean="0"/>
              <a:t>Case 1 – Cooling Systems TCO Estimate</a:t>
            </a:r>
          </a:p>
        </p:txBody>
      </p:sp>
      <p:sp>
        <p:nvSpPr>
          <p:cNvPr id="3076"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a:latin typeface="Helvetica" pitchFamily="64" charset="0"/>
              </a:rPr>
              <a:t>Example:  Radiator</a:t>
            </a:r>
            <a:br>
              <a:rPr lang="en-US" sz="1400">
                <a:latin typeface="Helvetica" pitchFamily="64" charset="0"/>
              </a:rPr>
            </a:br>
            <a:r>
              <a:rPr lang="en-US" sz="1400">
                <a:latin typeface="Helvetica" pitchFamily="64" charset="0"/>
              </a:rPr>
              <a:t>Percent</a:t>
            </a:r>
          </a:p>
        </p:txBody>
      </p:sp>
      <p:graphicFrame>
        <p:nvGraphicFramePr>
          <p:cNvPr id="3074" name="Object 2"/>
          <p:cNvGraphicFramePr>
            <a:graphicFrameLocks/>
          </p:cNvGraphicFramePr>
          <p:nvPr/>
        </p:nvGraphicFramePr>
        <p:xfrm>
          <a:off x="1206500" y="712788"/>
          <a:ext cx="7696200" cy="3527425"/>
        </p:xfrm>
        <a:graphic>
          <a:graphicData uri="http://schemas.openxmlformats.org/presentationml/2006/ole">
            <p:oleObj spid="_x0000_s3074" name="Chart" r:id="rId5" imgW="7696217" imgH="3533843" progId="MSGraph.Chart.8">
              <p:embed followColorScheme="full"/>
            </p:oleObj>
          </a:graphicData>
        </a:graphic>
      </p:graphicFrame>
      <p:sp>
        <p:nvSpPr>
          <p:cNvPr id="3077" name="Freeform 5"/>
          <p:cNvSpPr>
            <a:spLocks/>
          </p:cNvSpPr>
          <p:nvPr/>
        </p:nvSpPr>
        <p:spPr bwMode="auto">
          <a:xfrm>
            <a:off x="1520825" y="1930400"/>
            <a:ext cx="3032125" cy="171450"/>
          </a:xfrm>
          <a:custGeom>
            <a:avLst/>
            <a:gdLst>
              <a:gd name="T0" fmla="*/ 0 w 1908"/>
              <a:gd name="T1" fmla="*/ 341756331 h 85"/>
              <a:gd name="T2" fmla="*/ 0 w 1908"/>
              <a:gd name="T3" fmla="*/ 0 h 85"/>
              <a:gd name="T4" fmla="*/ 2147483647 w 1908"/>
              <a:gd name="T5" fmla="*/ 0 h 85"/>
              <a:gd name="T6" fmla="*/ 2147483647 w 1908"/>
              <a:gd name="T7" fmla="*/ 341756331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a:p>
        </p:txBody>
      </p:sp>
      <p:sp>
        <p:nvSpPr>
          <p:cNvPr id="3078" name="Freeform 6"/>
          <p:cNvSpPr>
            <a:spLocks/>
          </p:cNvSpPr>
          <p:nvPr/>
        </p:nvSpPr>
        <p:spPr bwMode="auto">
          <a:xfrm>
            <a:off x="4846638" y="1941513"/>
            <a:ext cx="2198687" cy="173037"/>
          </a:xfrm>
          <a:custGeom>
            <a:avLst/>
            <a:gdLst>
              <a:gd name="T0" fmla="*/ 0 w 1374"/>
              <a:gd name="T1" fmla="*/ 260343299 h 114"/>
              <a:gd name="T2" fmla="*/ 0 w 1374"/>
              <a:gd name="T3" fmla="*/ 0 h 114"/>
              <a:gd name="T4" fmla="*/ 2147483647 w 1374"/>
              <a:gd name="T5" fmla="*/ 0 h 114"/>
              <a:gd name="T6" fmla="*/ 2147483647 w 1374"/>
              <a:gd name="T7" fmla="*/ 26034329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a:p>
        </p:txBody>
      </p:sp>
      <p:sp>
        <p:nvSpPr>
          <p:cNvPr id="3079"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Supplier driven costs</a:t>
            </a:r>
          </a:p>
        </p:txBody>
      </p:sp>
      <p:sp>
        <p:nvSpPr>
          <p:cNvPr id="3080"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Jointly driven costs</a:t>
            </a:r>
          </a:p>
        </p:txBody>
      </p:sp>
      <p:sp>
        <p:nvSpPr>
          <p:cNvPr id="3081"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Total unit cost</a:t>
            </a:r>
          </a:p>
        </p:txBody>
      </p:sp>
      <p:sp>
        <p:nvSpPr>
          <p:cNvPr id="3082"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Key TCO drivers</a:t>
            </a:r>
          </a:p>
        </p:txBody>
      </p:sp>
      <p:sp>
        <p:nvSpPr>
          <p:cNvPr id="3083"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4"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5"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6"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7"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a:latin typeface="Helvetica" pitchFamily="64" charset="0"/>
              </a:rPr>
              <a:t>100% = $510</a:t>
            </a:r>
          </a:p>
        </p:txBody>
      </p:sp>
      <p:sp>
        <p:nvSpPr>
          <p:cNvPr id="3088"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9"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a:latin typeface="Helvetica" pitchFamily="64" charset="0"/>
              </a:rPr>
              <a:t>	*	Assuming 1 week average inventory, 12% interest</a:t>
            </a:r>
          </a:p>
          <a:p>
            <a:pPr marL="466725" indent="-466725" defTabSz="820738" eaLnBrk="0" hangingPunct="0">
              <a:lnSpc>
                <a:spcPct val="80000"/>
              </a:lnSpc>
              <a:spcAft>
                <a:spcPts val="175"/>
              </a:spcAft>
              <a:tabLst>
                <a:tab pos="409575" algn="r"/>
              </a:tabLst>
            </a:pPr>
            <a:r>
              <a:rPr lang="en-US" sz="800">
                <a:latin typeface="Helvetica" pitchFamily="64" charset="0"/>
              </a:rPr>
              <a:t>	**	Assuming $5,000 for testing, $100,000 documentation cost per family</a:t>
            </a:r>
          </a:p>
          <a:p>
            <a:pPr marL="466725" indent="-466725" defTabSz="820738" eaLnBrk="0" hangingPunct="0">
              <a:lnSpc>
                <a:spcPct val="80000"/>
              </a:lnSpc>
              <a:spcAft>
                <a:spcPts val="175"/>
              </a:spcAft>
              <a:tabLst>
                <a:tab pos="409575" algn="r"/>
              </a:tabLst>
            </a:pPr>
            <a:r>
              <a:rPr lang="en-US" sz="800">
                <a:latin typeface="Helvetica" pitchFamily="64" charset="0"/>
              </a:rPr>
              <a:t>	Source:	Team analysis; supplier workshops</a:t>
            </a:r>
          </a:p>
        </p:txBody>
      </p:sp>
      <p:sp>
        <p:nvSpPr>
          <p:cNvPr id="3090"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a:p>
        </p:txBody>
      </p:sp>
      <p:sp>
        <p:nvSpPr>
          <p:cNvPr id="3091"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Raw materials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Core design</a:t>
            </a:r>
          </a:p>
          <a:p>
            <a:pPr marL="101600" lvl="1" indent="-100013" defTabSz="892175" eaLnBrk="0" hangingPunct="0">
              <a:buSzPct val="120000"/>
              <a:buFontTx/>
              <a:buChar char="•"/>
            </a:pPr>
            <a:r>
              <a:rPr lang="en-US" sz="900">
                <a:latin typeface="Helvetica" pitchFamily="64" charset="0"/>
              </a:rPr>
              <a:t>Materials usage</a:t>
            </a:r>
          </a:p>
        </p:txBody>
      </p:sp>
      <p:sp>
        <p:nvSpPr>
          <p:cNvPr id="3092"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Labor</a:t>
            </a:r>
            <a:r>
              <a:rPr lang="en-US" sz="1600">
                <a:latin typeface="Helvetica" pitchFamily="64" charset="0"/>
              </a:rPr>
              <a:t/>
            </a:r>
            <a:br>
              <a:rPr lang="en-US" sz="1600">
                <a:latin typeface="Helvetica" pitchFamily="64" charset="0"/>
              </a:rPr>
            </a:br>
            <a:endParaRPr lang="en-US" sz="2600">
              <a:latin typeface="Helvetica" pitchFamily="64" charset="0"/>
            </a:endParaRPr>
          </a:p>
          <a:p>
            <a:pPr marL="101600" lvl="1" indent="-100013" defTabSz="892175" eaLnBrk="0" hangingPunct="0">
              <a:buSzPct val="120000"/>
              <a:buFontTx/>
              <a:buChar char="•"/>
            </a:pPr>
            <a:r>
              <a:rPr lang="en-US" sz="900">
                <a:latin typeface="Helvetica" pitchFamily="64" charset="0"/>
              </a:rPr>
              <a:t>Improved workflow</a:t>
            </a:r>
          </a:p>
          <a:p>
            <a:pPr marL="101600" lvl="1" indent="-100013" defTabSz="892175" eaLnBrk="0" hangingPunct="0">
              <a:buSzPct val="120000"/>
              <a:buFontTx/>
              <a:buChar char="•"/>
            </a:pPr>
            <a:r>
              <a:rPr lang="en-US" sz="900">
                <a:latin typeface="Helvetica" pitchFamily="64" charset="0"/>
              </a:rPr>
              <a:t>Volume stan-dardize-tion</a:t>
            </a:r>
          </a:p>
          <a:p>
            <a:pPr marL="101600" lvl="1" indent="-100013" defTabSz="892175" eaLnBrk="0" hangingPunct="0">
              <a:buSzPct val="120000"/>
              <a:buFontTx/>
              <a:buChar char="•"/>
            </a:pPr>
            <a:r>
              <a:rPr lang="en-US" sz="900">
                <a:latin typeface="Helvetica" pitchFamily="64" charset="0"/>
              </a:rPr>
              <a:t>Core design</a:t>
            </a:r>
          </a:p>
        </p:txBody>
      </p:sp>
      <p:sp>
        <p:nvSpPr>
          <p:cNvPr id="3093"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Overhead </a:t>
            </a:r>
            <a:br>
              <a:rPr lang="en-US" sz="900">
                <a:latin typeface="Helvetica" pitchFamily="64" charset="0"/>
              </a:rPr>
            </a:br>
            <a:r>
              <a:rPr lang="en-US" sz="900">
                <a:latin typeface="Helvetica" pitchFamily="64" charset="0"/>
              </a:rPr>
              <a:t>and margin</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Volume through standar-dization</a:t>
            </a:r>
          </a:p>
          <a:p>
            <a:pPr marL="101600" lvl="1" indent="-100013" defTabSz="892175" eaLnBrk="0" hangingPunct="0">
              <a:buSzPct val="120000"/>
              <a:buFontTx/>
              <a:buChar char="•"/>
            </a:pPr>
            <a:r>
              <a:rPr lang="en-US" sz="900">
                <a:latin typeface="Helvetica" pitchFamily="64" charset="0"/>
              </a:rPr>
              <a:t>Improved workflow</a:t>
            </a:r>
          </a:p>
          <a:p>
            <a:pPr marL="101600" lvl="1" indent="-100013" defTabSz="892175" eaLnBrk="0" hangingPunct="0">
              <a:buSzPct val="120000"/>
              <a:buFontTx/>
              <a:buChar char="•"/>
            </a:pPr>
            <a:r>
              <a:rPr lang="en-US" sz="900">
                <a:latin typeface="Helvetica" pitchFamily="64" charset="0"/>
              </a:rPr>
              <a:t>Compe-tition</a:t>
            </a:r>
          </a:p>
          <a:p>
            <a:pPr marL="101600" lvl="1" indent="-100013" defTabSz="892175" eaLnBrk="0" hangingPunct="0">
              <a:buSzPct val="120000"/>
              <a:buFontTx/>
              <a:buChar char="•"/>
            </a:pPr>
            <a:r>
              <a:rPr lang="en-US" sz="900">
                <a:latin typeface="Helvetica" pitchFamily="64" charset="0"/>
              </a:rPr>
              <a:t>Contract-ing</a:t>
            </a:r>
          </a:p>
        </p:txBody>
      </p:sp>
      <p:sp>
        <p:nvSpPr>
          <p:cNvPr id="3094"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Freight </a:t>
            </a:r>
            <a:br>
              <a:rPr lang="en-US" sz="900">
                <a:latin typeface="Helvetica" pitchFamily="64" charset="0"/>
              </a:rPr>
            </a:br>
            <a:r>
              <a:rPr lang="en-US" sz="900">
                <a:latin typeface="Helvetica" pitchFamily="64" charset="0"/>
              </a:rPr>
              <a:t>costs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Distance</a:t>
            </a:r>
          </a:p>
          <a:p>
            <a:pPr marL="101600" lvl="1" indent="-100013" defTabSz="892175" eaLnBrk="0" hangingPunct="0">
              <a:buSzPct val="120000"/>
              <a:buFontTx/>
              <a:buChar char="•"/>
            </a:pPr>
            <a:r>
              <a:rPr lang="en-US" sz="900">
                <a:latin typeface="Helvetica" pitchFamily="64" charset="0"/>
              </a:rPr>
              <a:t>Optimum truck </a:t>
            </a:r>
            <a:br>
              <a:rPr lang="en-US" sz="900">
                <a:latin typeface="Helvetica" pitchFamily="64" charset="0"/>
              </a:rPr>
            </a:br>
            <a:r>
              <a:rPr lang="en-US" sz="900">
                <a:latin typeface="Helvetica" pitchFamily="64" charset="0"/>
              </a:rPr>
              <a:t>loads</a:t>
            </a:r>
          </a:p>
        </p:txBody>
      </p:sp>
      <p:sp>
        <p:nvSpPr>
          <p:cNvPr id="3095"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Loss-in-</a:t>
            </a:r>
          </a:p>
          <a:p>
            <a:pPr defTabSz="892175" eaLnBrk="0" hangingPunct="0"/>
            <a:r>
              <a:rPr lang="en-US" sz="900">
                <a:latin typeface="Helvetica" pitchFamily="64" charset="0"/>
              </a:rPr>
              <a:t>transit</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Packag-ing</a:t>
            </a:r>
          </a:p>
          <a:p>
            <a:pPr marL="101600" lvl="1" indent="-100013" defTabSz="892175" eaLnBrk="0" hangingPunct="0">
              <a:buSzPct val="120000"/>
              <a:buFontTx/>
              <a:buChar char="•"/>
            </a:pPr>
            <a:r>
              <a:rPr lang="en-US" sz="900">
                <a:latin typeface="Helvetica" pitchFamily="64" charset="0"/>
              </a:rPr>
              <a:t>Distance</a:t>
            </a:r>
          </a:p>
          <a:p>
            <a:pPr marL="101600" lvl="1" indent="-100013" defTabSz="892175" eaLnBrk="0" hangingPunct="0">
              <a:buSzPct val="120000"/>
              <a:buFontTx/>
              <a:buChar char="•"/>
            </a:pPr>
            <a:r>
              <a:rPr lang="en-US" sz="900">
                <a:latin typeface="Helvetica" pitchFamily="64" charset="0"/>
              </a:rPr>
              <a:t>Trans-port method</a:t>
            </a:r>
          </a:p>
        </p:txBody>
      </p:sp>
      <p:sp>
        <p:nvSpPr>
          <p:cNvPr id="3096"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Inventory costs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Custom nature of products</a:t>
            </a:r>
          </a:p>
        </p:txBody>
      </p:sp>
      <p:sp>
        <p:nvSpPr>
          <p:cNvPr id="3097"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Design </a:t>
            </a:r>
            <a:br>
              <a:rPr lang="en-US" sz="900">
                <a:latin typeface="Helvetica" pitchFamily="64" charset="0"/>
              </a:rPr>
            </a:br>
            <a:r>
              <a:rPr lang="en-US" sz="900">
                <a:latin typeface="Helvetica" pitchFamily="64" charset="0"/>
              </a:rPr>
              <a:t>costs</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Utilization of supplier re-sources</a:t>
            </a:r>
          </a:p>
        </p:txBody>
      </p:sp>
      <p:sp>
        <p:nvSpPr>
          <p:cNvPr id="3098"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a:p>
        </p:txBody>
      </p:sp>
      <p:grpSp>
        <p:nvGrpSpPr>
          <p:cNvPr id="3099" name="Group 27"/>
          <p:cNvGrpSpPr>
            <a:grpSpLocks/>
          </p:cNvGrpSpPr>
          <p:nvPr/>
        </p:nvGrpSpPr>
        <p:grpSpPr bwMode="auto">
          <a:xfrm>
            <a:off x="1336675" y="4206875"/>
            <a:ext cx="5862638" cy="1946275"/>
            <a:chOff x="1084" y="3003"/>
            <a:chExt cx="3501" cy="1390"/>
          </a:xfrm>
        </p:grpSpPr>
        <p:sp>
          <p:nvSpPr>
            <p:cNvPr id="3107"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08"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09"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0"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1"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2"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3"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4"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100"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Radiator physical package</a:t>
            </a:r>
            <a:endParaRPr lang="en-US" sz="800">
              <a:latin typeface="Helvetica" pitchFamily="64" charset="0"/>
            </a:endParaRPr>
          </a:p>
          <a:p>
            <a:pPr defTabSz="892175" eaLnBrk="0" hangingPunct="0"/>
            <a:endParaRPr lang="en-US" sz="800">
              <a:latin typeface="Helvetica" pitchFamily="64" charset="0"/>
            </a:endParaRPr>
          </a:p>
          <a:p>
            <a:pPr marL="101600" lvl="1" indent="-100013" defTabSz="892175" eaLnBrk="0" hangingPunct="0">
              <a:buSzPct val="120000"/>
              <a:buFontTx/>
              <a:buChar char="•"/>
            </a:pPr>
            <a:r>
              <a:rPr lang="en-US" sz="900">
                <a:latin typeface="Helvetica" pitchFamily="64" charset="0"/>
              </a:rPr>
              <a:t>Design</a:t>
            </a:r>
          </a:p>
          <a:p>
            <a:pPr marL="101600" lvl="1" indent="-100013" defTabSz="892175" eaLnBrk="0" hangingPunct="0">
              <a:buSzPct val="120000"/>
              <a:buFontTx/>
              <a:buChar char="•"/>
            </a:pPr>
            <a:r>
              <a:rPr lang="en-US" sz="900">
                <a:latin typeface="Helvetica" pitchFamily="64" charset="0"/>
              </a:rPr>
              <a:t>Fabri-cation volume</a:t>
            </a:r>
          </a:p>
          <a:p>
            <a:pPr marL="101600" lvl="1" indent="-100013" defTabSz="892175" eaLnBrk="0" hangingPunct="0">
              <a:buSzPct val="120000"/>
              <a:buFontTx/>
              <a:buChar char="•"/>
            </a:pPr>
            <a:r>
              <a:rPr lang="en-US" sz="900">
                <a:latin typeface="Helvetica" pitchFamily="64" charset="0"/>
              </a:rPr>
              <a:t>Steel-work</a:t>
            </a:r>
          </a:p>
          <a:p>
            <a:pPr marL="101600" lvl="1" indent="-100013" defTabSz="892175" eaLnBrk="0" hangingPunct="0">
              <a:buSzPct val="120000"/>
              <a:buFontTx/>
              <a:buChar char="•"/>
            </a:pPr>
            <a:r>
              <a:rPr lang="en-US" sz="900">
                <a:latin typeface="Helvetica" pitchFamily="64" charset="0"/>
              </a:rPr>
              <a:t>Guarding</a:t>
            </a:r>
          </a:p>
          <a:p>
            <a:pPr marL="101600" lvl="1" indent="-100013" defTabSz="892175" eaLnBrk="0" hangingPunct="0">
              <a:buSzPct val="120000"/>
              <a:buFontTx/>
              <a:buChar char="•"/>
            </a:pPr>
            <a:r>
              <a:rPr lang="en-US" sz="900">
                <a:latin typeface="Helvetica" pitchFamily="64" charset="0"/>
              </a:rPr>
              <a:t>Plumbing</a:t>
            </a:r>
          </a:p>
        </p:txBody>
      </p:sp>
      <p:sp>
        <p:nvSpPr>
          <p:cNvPr id="3101"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2"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3" name="Freeform 39"/>
          <p:cNvSpPr>
            <a:spLocks/>
          </p:cNvSpPr>
          <p:nvPr/>
        </p:nvSpPr>
        <p:spPr bwMode="auto">
          <a:xfrm>
            <a:off x="7208838" y="1358900"/>
            <a:ext cx="722312" cy="152400"/>
          </a:xfrm>
          <a:custGeom>
            <a:avLst/>
            <a:gdLst>
              <a:gd name="T0" fmla="*/ 0 w 501"/>
              <a:gd name="T1" fmla="*/ 213062284 h 108"/>
              <a:gd name="T2" fmla="*/ 0 w 501"/>
              <a:gd name="T3" fmla="*/ 0 h 108"/>
              <a:gd name="T4" fmla="*/ 1039307595 w 501"/>
              <a:gd name="T5" fmla="*/ 0 h 108"/>
              <a:gd name="T6" fmla="*/ 1039307595 w 501"/>
              <a:gd name="T7" fmla="*/ 213062284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a:p>
        </p:txBody>
      </p:sp>
      <p:sp>
        <p:nvSpPr>
          <p:cNvPr id="3104"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Internally drive costs</a:t>
            </a:r>
          </a:p>
        </p:txBody>
      </p:sp>
      <p:sp>
        <p:nvSpPr>
          <p:cNvPr id="3105"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6" name="TextBox 41"/>
          <p:cNvSpPr txBox="1">
            <a:spLocks noChangeArrowheads="1"/>
          </p:cNvSpPr>
          <p:nvPr/>
        </p:nvSpPr>
        <p:spPr bwMode="auto">
          <a:xfrm>
            <a:off x="7156450" y="6257925"/>
            <a:ext cx="1987550" cy="338138"/>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0" y="12"/>
          <a:ext cx="9143999" cy="6871751"/>
        </p:xfrm>
        <a:graphic>
          <a:graphicData uri="http://schemas.openxmlformats.org/drawingml/2006/table">
            <a:tbl>
              <a:tblPr/>
              <a:tblGrid>
                <a:gridCol w="748413"/>
                <a:gridCol w="1069162"/>
                <a:gridCol w="1101235"/>
                <a:gridCol w="1411293"/>
                <a:gridCol w="1454058"/>
                <a:gridCol w="1379217"/>
                <a:gridCol w="1210826"/>
                <a:gridCol w="769795"/>
              </a:tblGrid>
              <a:tr h="173292">
                <a:tc>
                  <a:txBody>
                    <a:bodyPr/>
                    <a:lstStyle/>
                    <a:p>
                      <a:pPr algn="l" fontAlgn="b"/>
                      <a:r>
                        <a:rPr lang="en-US" sz="900" b="1" i="0" u="none" strike="noStrike" dirty="0" smtClean="0">
                          <a:solidFill>
                            <a:srgbClr val="FF0000"/>
                          </a:solidFill>
                          <a:latin typeface="Calibri"/>
                        </a:rPr>
                        <a:t>TCO </a:t>
                      </a:r>
                      <a:r>
                        <a:rPr lang="en-US" sz="900" b="1" i="0" u="none" strike="noStrike" dirty="0">
                          <a:solidFill>
                            <a:srgbClr val="FF0000"/>
                          </a:solidFill>
                          <a:latin typeface="Calibri"/>
                        </a:rPr>
                        <a:t>per year</a:t>
                      </a:r>
                    </a:p>
                  </a:txBody>
                  <a:tcPr marL="2837" marR="2837" marT="2837" marB="0" anchor="b">
                    <a:lnL>
                      <a:noFill/>
                    </a:lnL>
                    <a:lnR>
                      <a:noFill/>
                    </a:lnR>
                    <a:lnT>
                      <a:noFill/>
                    </a:lnT>
                    <a:lnB>
                      <a:noFill/>
                    </a:lnB>
                  </a:tcPr>
                </a:tc>
                <a:tc>
                  <a:txBody>
                    <a:bodyPr/>
                    <a:lstStyle/>
                    <a:p>
                      <a:pPr algn="l" fontAlgn="b"/>
                      <a:r>
                        <a:rPr lang="en-US" sz="900" b="1" i="0" u="none" strike="noStrike" dirty="0">
                          <a:solidFill>
                            <a:srgbClr val="FF0000"/>
                          </a:solidFill>
                          <a:latin typeface="Calibri"/>
                        </a:rPr>
                        <a:t> $           33,202,795.39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Op-Ex</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5,787,153.86 </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Other </a:t>
                      </a:r>
                      <a:r>
                        <a:rPr lang="en-US" sz="800" b="0" i="0" u="none" strike="noStrike" dirty="0" err="1">
                          <a:solidFill>
                            <a:srgbClr val="000000"/>
                          </a:solidFill>
                          <a:latin typeface="Calibri"/>
                        </a:rPr>
                        <a:t>Opex</a:t>
                      </a:r>
                      <a:r>
                        <a:rPr lang="en-US" sz="800" b="0" i="0" u="none" strike="noStrike" dirty="0">
                          <a:solidFill>
                            <a:srgbClr val="000000"/>
                          </a:solidFill>
                          <a:latin typeface="Calibri"/>
                        </a:rPr>
                        <a:t> </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3,500,000.00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Kwh consumed</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28,589,423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servers</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17,232,786,885.25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Total direct IT power (W)</a:t>
                      </a: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                                      1,967,213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average power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watt per server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Fraction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0.2</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Power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watt per server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200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Fraction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0.8</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Power while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700" b="0" i="0" u="none" strike="noStrike" dirty="0">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solidFill>
                      <a:srgbClr val="FCD5B4"/>
                    </a:solidFill>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Total capacity [mips]</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320000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Total peak demand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200000</a:t>
                      </a: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Average Customer volume</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100000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Seasonality factor</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2</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Buffer to "right size"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1.6</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Capacity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61</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Increase due to IT OH</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1.5</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aux</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5,974,033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Load from aux </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681,967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Building sqft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Space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Aux per sqft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13</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 (aux)</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cooling</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11,350,662,295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Cooling load </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1,295,738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average heat load</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1,993,443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from servers</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1311475.4</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from light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681967.2</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Cooling (in)efficiency</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0.65</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of chiller operation</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of free cooling</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$/kwh</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0.08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Capex</a:t>
                      </a:r>
                      <a:endParaRPr lang="en-US" sz="8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27,415,641.53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IT Equipment</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5,508,196.72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Financing cost @10%/yr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1,573,770.49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CapEx/year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3,934,426.23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Total price of all servers</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15,737,704.92 </a:t>
                      </a:r>
                    </a:p>
                  </a:txBody>
                  <a:tcPr marL="2837" marR="2837" marT="2837" marB="0" anchor="b">
                    <a:lnL>
                      <a:noFill/>
                    </a:lnL>
                    <a:lnR>
                      <a:noFill/>
                    </a:lnR>
                    <a:lnT>
                      <a:noFill/>
                    </a:lnT>
                    <a:lnB>
                      <a:noFill/>
                    </a:lnB>
                    <a:solidFill>
                      <a:srgbClr val="FFFF00"/>
                    </a:solidFill>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Price per server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3,000.00 </a:t>
                      </a:r>
                    </a:p>
                  </a:txBody>
                  <a:tcPr marL="2837" marR="2837" marT="2837" marB="0" anchor="b">
                    <a:lnL>
                      <a:noFill/>
                    </a:lnL>
                    <a:lnR>
                      <a:noFill/>
                    </a:lnR>
                    <a:lnT>
                      <a:noFill/>
                    </a:lnT>
                    <a:lnB>
                      <a:noFill/>
                    </a:lnB>
                    <a:solidFill>
                      <a:srgbClr val="FFFF00"/>
                    </a:solidFill>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Useful life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4</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Infrastructure</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21,907,444.81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related infrastructure</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131,444,668.85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3,945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rightsize</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1.4 </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23800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useful life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15</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Sizing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Working capital &amp; capital investment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Relationship to total capacity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Timing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Lead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for startup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Ramp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to capacity and quality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Type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and focus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Capabilities (flexibility)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Times New Roman" pitchFamily="18" charset="0"/>
              </a:rPr>
              <a:t>Sourcing and Supply Management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Make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or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buy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contracting and SRM</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Total cost of ownership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single or multisourcing</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Technology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Product architecture; knowledge</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Communication &amp; coordination</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Demand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Forecast requirements</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Competition and service level</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Innovation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in network</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Risk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3333CC"/>
                </a:solidFill>
                <a:effectLst/>
                <a:latin typeface="Times New Roman" pitchFamily="18" charset="0"/>
              </a:rPr>
              <a:t>and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Risk: monetary, political, IP and strategic flexibility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Non</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Market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Corporate social responsibility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8" name="Freeform 100"/>
          <p:cNvSpPr>
            <a:spLocks/>
          </p:cNvSpPr>
          <p:nvPr/>
        </p:nvSpPr>
        <p:spPr bwMode="auto">
          <a:xfrm>
            <a:off x="7005638" y="3414713"/>
            <a:ext cx="11113" cy="103188"/>
          </a:xfrm>
          <a:custGeom>
            <a:avLst/>
            <a:gdLst/>
            <a:ahLst/>
            <a:cxnLst>
              <a:cxn ang="0">
                <a:pos x="6" y="0"/>
              </a:cxn>
              <a:cxn ang="0">
                <a:pos x="7" y="65"/>
              </a:cxn>
              <a:cxn ang="0">
                <a:pos x="1" y="65"/>
              </a:cxn>
              <a:cxn ang="0">
                <a:pos x="0" y="0"/>
              </a:cxn>
              <a:cxn ang="0">
                <a:pos x="6" y="0"/>
              </a:cxn>
            </a:cxnLst>
            <a:rect l="0" t="0" r="r" b="b"/>
            <a:pathLst>
              <a:path w="7" h="65">
                <a:moveTo>
                  <a:pt x="6" y="0"/>
                </a:moveTo>
                <a:lnTo>
                  <a:pt x="7" y="65"/>
                </a:lnTo>
                <a:lnTo>
                  <a:pt x="1" y="65"/>
                </a:lnTo>
                <a:lnTo>
                  <a:pt x="0" y="0"/>
                </a:lnTo>
                <a:lnTo>
                  <a:pt x="6"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Location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Local or offshore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122" name="Content Placeholder 3"/>
          <p:cNvGraphicFramePr>
            <a:graphicFrameLocks noGrp="1"/>
          </p:cNvGraphicFramePr>
          <p:nvPr>
            <p:ph idx="4294967295"/>
          </p:nvPr>
        </p:nvGraphicFramePr>
        <p:xfrm>
          <a:off x="2347361" y="728132"/>
          <a:ext cx="4806973" cy="2636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3" name="Rectangle 122"/>
          <p:cNvSpPr/>
          <p:nvPr/>
        </p:nvSpPr>
        <p:spPr>
          <a:xfrm>
            <a:off x="4111504" y="134758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124" name="Rectangle 123"/>
          <p:cNvSpPr/>
          <p:nvPr/>
        </p:nvSpPr>
        <p:spPr>
          <a:xfrm>
            <a:off x="2924476" y="277076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125" name="Rectangle 124"/>
          <p:cNvSpPr/>
          <p:nvPr/>
        </p:nvSpPr>
        <p:spPr>
          <a:xfrm>
            <a:off x="4946932" y="282156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126" name="Rectangle 125"/>
          <p:cNvSpPr/>
          <p:nvPr/>
        </p:nvSpPr>
        <p:spPr>
          <a:xfrm>
            <a:off x="3581116" y="204801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27" name="Curved Right Arrow 126"/>
          <p:cNvSpPr/>
          <p:nvPr/>
        </p:nvSpPr>
        <p:spPr>
          <a:xfrm rot="8382059">
            <a:off x="6130924" y="5296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8" name="Curved Right Arrow 127"/>
          <p:cNvSpPr/>
          <p:nvPr/>
        </p:nvSpPr>
        <p:spPr>
          <a:xfrm rot="2302157">
            <a:off x="2652184" y="6947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9" name="Rectangle 128"/>
          <p:cNvSpPr/>
          <p:nvPr/>
        </p:nvSpPr>
        <p:spPr>
          <a:xfrm rot="2863666">
            <a:off x="6306479" y="120798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0" name="Rectangle 129"/>
          <p:cNvSpPr/>
          <p:nvPr/>
        </p:nvSpPr>
        <p:spPr>
          <a:xfrm rot="18948115">
            <a:off x="1480948" y="102230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SIZE" val="Yes"/>
</p:tagLst>
</file>

<file path=ppt/tags/tag10.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9.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xml><?xml version="1.0" encoding="utf-8"?>
<p:tagLst xmlns:a="http://schemas.openxmlformats.org/drawingml/2006/main" xmlns:r="http://schemas.openxmlformats.org/officeDocument/2006/relationships" xmlns:p="http://schemas.openxmlformats.org/presentationml/2006/main">
  <p:tag name="WORK_AREA" val="Large"/>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5.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RESIZE" val="Yes"/>
</p:tagLst>
</file>

<file path=ppt/tags/tag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5.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6.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9.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11652</TotalTime>
  <Words>12387</Words>
  <Application>Microsoft Office PowerPoint</Application>
  <PresentationFormat>On-screen Show (4:3)</PresentationFormat>
  <Paragraphs>1715</Paragraphs>
  <Slides>55</Slides>
  <Notes>51</Notes>
  <HiddenSlides>2</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55</vt:i4>
      </vt:variant>
    </vt:vector>
  </HeadingPairs>
  <TitlesOfParts>
    <vt:vector size="59" baseType="lpstr">
      <vt:lpstr>Cachon_Slide_Template</vt:lpstr>
      <vt:lpstr>Office Theme</vt:lpstr>
      <vt:lpstr>Equation</vt:lpstr>
      <vt:lpstr>Chart</vt:lpstr>
      <vt:lpstr>Slide 1</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Sourcing  Sun Microsystem’s Framework</vt:lpstr>
      <vt:lpstr>Sun Microsystems:   Make vs. Buy: selection criteria to set up sourcing</vt:lpstr>
      <vt:lpstr>Strategic Global Sourcing Boeing 787</vt:lpstr>
      <vt:lpstr>The Operating Model. What’s Different?</vt:lpstr>
      <vt:lpstr>Partners Across The Globe Are Bringing The 787 Together</vt:lpstr>
      <vt:lpstr>Supplier/Partner Contracts</vt:lpstr>
      <vt:lpstr>Reasons for Dreamliner Delays</vt:lpstr>
      <vt:lpstr>Reasons for Dreamliner Delays</vt:lpstr>
      <vt:lpstr>Slide 17</vt:lpstr>
      <vt:lpstr>Voltaicsystems.com</vt:lpstr>
      <vt:lpstr>Strategic Sourcing   A strategic framework</vt:lpstr>
      <vt:lpstr>What and Why Voltaic Insources   By Jeff Crystal </vt:lpstr>
      <vt:lpstr>What and Why Voltaic Insources   By Jeff Crystal </vt:lpstr>
      <vt:lpstr>Strategic Sourcing   General rationales behind Outsourcing</vt:lpstr>
      <vt:lpstr>Strategic Sourcing   The need for talent and mindset</vt:lpstr>
      <vt:lpstr>Strategic Sourcing   The need to integrate with overall operations strategy</vt:lpstr>
      <vt:lpstr>Strategic Sourcing Can we contract? The Impact of Architectural Complexity</vt:lpstr>
      <vt:lpstr>Product Architecture</vt:lpstr>
      <vt:lpstr>Diagnosing complexity using the design structure matrix</vt:lpstr>
      <vt:lpstr>Strategic Sourcing Tools: (1) TCO   Supplier Liaison: Sun’s Scorecard System</vt:lpstr>
      <vt:lpstr>  Strategic Sourcing Tools: TCO   Total Cost of Ownership </vt:lpstr>
      <vt:lpstr>Strategic Sourcing Tools: (1) TCO  Total Cost of Ownership (TCO) considers all cost components</vt:lpstr>
      <vt:lpstr>  Strategic Sourcing Tools: (2) Multi-Sourcing  </vt:lpstr>
      <vt:lpstr>Strategic Sourcing   Guidelines towards world-class performance</vt:lpstr>
      <vt:lpstr>Strategic Sourcing:   Learning points</vt:lpstr>
      <vt:lpstr>Strategic Sourcing   Relationship to other drivers and industry disintegration</vt:lpstr>
      <vt:lpstr>Even partnerships can have problems with “non-contractibility:” Ford-Firestone case</vt:lpstr>
      <vt:lpstr>The seat has become extremely complicated</vt:lpstr>
      <vt:lpstr>Strategic Sourcing   Supply Partnership strategies</vt:lpstr>
      <vt:lpstr>Strategic Sourcing Negotiating the parameters of the outsourcing relationship</vt:lpstr>
      <vt:lpstr>Extra Slides</vt:lpstr>
      <vt:lpstr>General Rationale for Outsourcing and Offshoring</vt:lpstr>
      <vt:lpstr>Sun Microsystems:   What is a “leveraged manufacturing strategy?”</vt:lpstr>
      <vt:lpstr>Strategic Sourcing Tools: TCO  An activity-based framework to uncover the hidden costs of procurement</vt:lpstr>
      <vt:lpstr>Strategic Sourcing Tools: (2) Multi-Sourcing   Sun Microsystems: ASICs vs. Memory</vt:lpstr>
      <vt:lpstr>Globalization &amp; Technology</vt:lpstr>
      <vt:lpstr>Slide 45</vt:lpstr>
      <vt:lpstr>Strategic Sourcing and Service:  Automation</vt:lpstr>
      <vt:lpstr>Tailored Dual Sourcing:  Optimal Sourcing Portfolio</vt:lpstr>
      <vt:lpstr>Outsourcing   Guidelines towards world-class performance</vt:lpstr>
      <vt:lpstr>ARA Services Corporation Files Chapter 11 Bankruptcy</vt:lpstr>
      <vt:lpstr>March 31, 2003: ARA Announces Agreement Between ARA Services Corp. and Car-Part.com </vt:lpstr>
      <vt:lpstr>Toyota’s CCC21: “Construction of Cost Competitiveness for the 21st Century”</vt:lpstr>
      <vt:lpstr>Slide 52</vt:lpstr>
      <vt:lpstr>Example Cost Components and Drivers</vt:lpstr>
      <vt:lpstr>Case 1 – Cooling Systems TCO Estimate</vt:lpstr>
      <vt:lpstr>Slide 55</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420</cp:revision>
  <cp:lastPrinted>1998-09-23T22:10:47Z</cp:lastPrinted>
  <dcterms:created xsi:type="dcterms:W3CDTF">1998-09-22T23:11:58Z</dcterms:created>
  <dcterms:modified xsi:type="dcterms:W3CDTF">2012-02-24T17:21:41Z</dcterms:modified>
</cp:coreProperties>
</file>