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 id="2147484069" r:id="rId5"/>
    <p:sldMasterId id="2147484082" r:id="rId6"/>
    <p:sldMasterId id="2147484095" r:id="rId7"/>
  </p:sldMasterIdLst>
  <p:notesMasterIdLst>
    <p:notesMasterId r:id="rId41"/>
  </p:notesMasterIdLst>
  <p:handoutMasterIdLst>
    <p:handoutMasterId r:id="rId42"/>
  </p:handoutMasterIdLst>
  <p:sldIdLst>
    <p:sldId id="447" r:id="rId8"/>
    <p:sldId id="453" r:id="rId9"/>
    <p:sldId id="448" r:id="rId10"/>
    <p:sldId id="449" r:id="rId11"/>
    <p:sldId id="380" r:id="rId12"/>
    <p:sldId id="402" r:id="rId13"/>
    <p:sldId id="403" r:id="rId14"/>
    <p:sldId id="413" r:id="rId15"/>
    <p:sldId id="405" r:id="rId16"/>
    <p:sldId id="437" r:id="rId17"/>
    <p:sldId id="406" r:id="rId18"/>
    <p:sldId id="397" r:id="rId19"/>
    <p:sldId id="450" r:id="rId20"/>
    <p:sldId id="398" r:id="rId21"/>
    <p:sldId id="399" r:id="rId22"/>
    <p:sldId id="400" r:id="rId23"/>
    <p:sldId id="401" r:id="rId24"/>
    <p:sldId id="414" r:id="rId25"/>
    <p:sldId id="415" r:id="rId26"/>
    <p:sldId id="416" r:id="rId27"/>
    <p:sldId id="417" r:id="rId28"/>
    <p:sldId id="418" r:id="rId29"/>
    <p:sldId id="419" r:id="rId30"/>
    <p:sldId id="420" r:id="rId31"/>
    <p:sldId id="451" r:id="rId32"/>
    <p:sldId id="434" r:id="rId33"/>
    <p:sldId id="435" r:id="rId34"/>
    <p:sldId id="436" r:id="rId35"/>
    <p:sldId id="445" r:id="rId36"/>
    <p:sldId id="446" r:id="rId37"/>
    <p:sldId id="442" r:id="rId38"/>
    <p:sldId id="443" r:id="rId39"/>
    <p:sldId id="444" r:id="rId40"/>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BEC882"/>
    <a:srgbClr val="EAEAEA"/>
    <a:srgbClr val="FF9999"/>
    <a:srgbClr val="FF7C80"/>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1" autoAdjust="0"/>
    <p:restoredTop sz="68777" autoAdjust="0"/>
  </p:normalViewPr>
  <p:slideViewPr>
    <p:cSldViewPr snapToGrid="0">
      <p:cViewPr varScale="1">
        <p:scale>
          <a:sx n="82" d="100"/>
          <a:sy n="82" d="100"/>
        </p:scale>
        <p:origin x="-96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024"/>
    </p:cViewPr>
  </p:sorterViewPr>
  <p:notesViewPr>
    <p:cSldViewPr snapToGrid="0">
      <p:cViewPr>
        <p:scale>
          <a:sx n="100" d="100"/>
          <a:sy n="100" d="100"/>
        </p:scale>
        <p:origin x="-3834" y="-7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Sugar &amp; Spice Financial Performance</a:t>
            </a:r>
            <a:endParaRPr lang="en-US" dirty="0"/>
          </a:p>
        </c:rich>
      </c:tx>
      <c:layout/>
    </c:title>
    <c:plotArea>
      <c:layout/>
      <c:barChart>
        <c:barDir val="col"/>
        <c:grouping val="stacked"/>
        <c:ser>
          <c:idx val="1"/>
          <c:order val="0"/>
          <c:tx>
            <c:strRef>
              <c:f>'Presentation Charts'!$B$7</c:f>
              <c:strCache>
                <c:ptCount val="1"/>
                <c:pt idx="0">
                  <c:v>Gross Margin</c:v>
                </c:pt>
              </c:strCache>
            </c:strRef>
          </c:tx>
          <c:spPr>
            <a:solidFill>
              <a:srgbClr val="F8F8F8"/>
            </a:solidFill>
            <a:ln>
              <a:solidFill>
                <a:schemeClr val="tx1"/>
              </a:solidFill>
            </a:ln>
          </c:spPr>
          <c:dPt>
            <c:idx val="6"/>
            <c:spPr>
              <a:solidFill>
                <a:srgbClr val="00B0F0"/>
              </a:solidFill>
              <a:ln>
                <a:solidFill>
                  <a:schemeClr val="tx1"/>
                </a:solidFill>
              </a:ln>
            </c:spPr>
          </c:dPt>
          <c:dPt>
            <c:idx val="8"/>
            <c:spPr>
              <a:solidFill>
                <a:srgbClr val="00B0F0"/>
              </a:solidFill>
              <a:ln>
                <a:solidFill>
                  <a:schemeClr val="tx1"/>
                </a:solidFill>
              </a:ln>
            </c:spPr>
          </c:dPt>
          <c:dPt>
            <c:idx val="10"/>
            <c:spPr>
              <a:solidFill>
                <a:srgbClr val="00B0F0"/>
              </a:solidFill>
              <a:ln>
                <a:solidFill>
                  <a:schemeClr val="tx1"/>
                </a:solidFill>
              </a:ln>
            </c:spPr>
          </c:dPt>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Charts'!$C$7:$O$7</c:f>
              <c:numCache>
                <c:formatCode>"$"#,##0_);[Red]\("$"#,##0\)</c:formatCode>
                <c:ptCount val="13"/>
                <c:pt idx="0">
                  <c:v>2430</c:v>
                </c:pt>
                <c:pt idx="1">
                  <c:v>358.5</c:v>
                </c:pt>
                <c:pt idx="2">
                  <c:v>247</c:v>
                </c:pt>
                <c:pt idx="3">
                  <c:v>1669.5</c:v>
                </c:pt>
                <c:pt idx="4">
                  <c:v>2512.5</c:v>
                </c:pt>
                <c:pt idx="5">
                  <c:v>1752.5</c:v>
                </c:pt>
                <c:pt idx="6">
                  <c:v>4251.96</c:v>
                </c:pt>
                <c:pt idx="7">
                  <c:v>2613</c:v>
                </c:pt>
                <c:pt idx="8">
                  <c:v>6498.1500000000024</c:v>
                </c:pt>
                <c:pt idx="9">
                  <c:v>2600.1499999999987</c:v>
                </c:pt>
                <c:pt idx="10">
                  <c:v>4681.5</c:v>
                </c:pt>
                <c:pt idx="11">
                  <c:v>3427.4</c:v>
                </c:pt>
                <c:pt idx="12">
                  <c:v>1472.875</c:v>
                </c:pt>
              </c:numCache>
            </c:numRef>
          </c:val>
        </c:ser>
        <c:overlap val="100"/>
        <c:axId val="168700928"/>
        <c:axId val="69890816"/>
      </c:barChart>
      <c:lineChart>
        <c:grouping val="standard"/>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Charts'!$C$8:$O$8</c:f>
              <c:numCache>
                <c:formatCode>General</c:formatCode>
                <c:ptCount val="13"/>
                <c:pt idx="0">
                  <c:v>3000</c:v>
                </c:pt>
                <c:pt idx="1">
                  <c:v>3000</c:v>
                </c:pt>
                <c:pt idx="2">
                  <c:v>3000</c:v>
                </c:pt>
                <c:pt idx="3">
                  <c:v>3000</c:v>
                </c:pt>
                <c:pt idx="4">
                  <c:v>3000</c:v>
                </c:pt>
                <c:pt idx="5">
                  <c:v>3000</c:v>
                </c:pt>
                <c:pt idx="6">
                  <c:v>3000</c:v>
                </c:pt>
                <c:pt idx="7">
                  <c:v>3000</c:v>
                </c:pt>
                <c:pt idx="8">
                  <c:v>3000</c:v>
                </c:pt>
                <c:pt idx="9">
                  <c:v>3000</c:v>
                </c:pt>
                <c:pt idx="10">
                  <c:v>3000</c:v>
                </c:pt>
                <c:pt idx="11">
                  <c:v>3000</c:v>
                </c:pt>
                <c:pt idx="12">
                  <c:v>3000</c:v>
                </c:pt>
              </c:numCache>
            </c:numRef>
          </c:val>
        </c:ser>
        <c:marker val="1"/>
        <c:axId val="69894144"/>
        <c:axId val="69892352"/>
      </c:lineChart>
      <c:dateAx>
        <c:axId val="168700928"/>
        <c:scaling>
          <c:orientation val="minMax"/>
        </c:scaling>
        <c:axPos val="b"/>
        <c:numFmt formatCode="mmm\-yy" sourceLinked="1"/>
        <c:tickLblPos val="nextTo"/>
        <c:txPr>
          <a:bodyPr/>
          <a:lstStyle/>
          <a:p>
            <a:pPr>
              <a:defRPr b="1"/>
            </a:pPr>
            <a:endParaRPr lang="en-US"/>
          </a:p>
        </c:txPr>
        <c:crossAx val="69890816"/>
        <c:crosses val="autoZero"/>
        <c:auto val="1"/>
        <c:lblOffset val="100"/>
      </c:dateAx>
      <c:valAx>
        <c:axId val="69890816"/>
        <c:scaling>
          <c:orientation val="minMax"/>
          <c:max val="8000"/>
        </c:scaling>
        <c:axPos val="l"/>
        <c:numFmt formatCode="&quot;$&quot;#,##0_);[Red]\(&quot;$&quot;#,##0\)" sourceLinked="1"/>
        <c:tickLblPos val="nextTo"/>
        <c:txPr>
          <a:bodyPr/>
          <a:lstStyle/>
          <a:p>
            <a:pPr>
              <a:defRPr sz="1200"/>
            </a:pPr>
            <a:endParaRPr lang="en-US"/>
          </a:p>
        </c:txPr>
        <c:crossAx val="168700928"/>
        <c:crosses val="autoZero"/>
        <c:crossBetween val="between"/>
        <c:majorUnit val="2000"/>
      </c:valAx>
      <c:valAx>
        <c:axId val="69892352"/>
        <c:scaling>
          <c:orientation val="minMax"/>
          <c:max val="14000"/>
        </c:scaling>
        <c:delete val="1"/>
        <c:axPos val="r"/>
        <c:numFmt formatCode="General" sourceLinked="1"/>
        <c:tickLblPos val="none"/>
        <c:crossAx val="69894144"/>
        <c:crosses val="max"/>
        <c:crossBetween val="between"/>
        <c:majorUnit val="2000"/>
      </c:valAx>
      <c:dateAx>
        <c:axId val="69894144"/>
        <c:scaling>
          <c:orientation val="minMax"/>
        </c:scaling>
        <c:delete val="1"/>
        <c:axPos val="b"/>
        <c:numFmt formatCode="mmm\-yy" sourceLinked="1"/>
        <c:tickLblPos val="none"/>
        <c:crossAx val="69892352"/>
        <c:crosses val="autoZero"/>
        <c:auto val="1"/>
        <c:lblOffset val="100"/>
      </c:dateAx>
    </c:plotArea>
    <c:legend>
      <c:legendPos val="t"/>
      <c:layout/>
      <c:txPr>
        <a:bodyPr/>
        <a:lstStyle/>
        <a:p>
          <a:pPr>
            <a:defRPr sz="1600"/>
          </a:pPr>
          <a:endParaRPr lang="en-US"/>
        </a:p>
      </c:txPr>
    </c:legend>
    <c:plotVisOnly val="1"/>
    <c:dispBlanksAs val="gap"/>
  </c:chart>
  <c:spPr>
    <a:solidFill>
      <a:schemeClr val="accent2">
        <a:lumMod val="20000"/>
        <a:lumOff val="80000"/>
      </a:schemeClr>
    </a:solidFill>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spPr>
            <a:solidFill>
              <a:srgbClr val="FF0066"/>
            </a:solidFill>
          </c:spPr>
          <c:dPt>
            <c:idx val="0"/>
            <c:spPr>
              <a:solidFill>
                <a:srgbClr val="FF0066"/>
              </a:solidFill>
              <a:ln>
                <a:solidFill>
                  <a:sysClr val="windowText" lastClr="000000"/>
                </a:solidFill>
              </a:ln>
            </c:spPr>
          </c:dPt>
          <c:dPt>
            <c:idx val="1"/>
            <c:spPr>
              <a:noFill/>
            </c:spPr>
          </c:dPt>
          <c:dPt>
            <c:idx val="2"/>
            <c:spPr>
              <a:noFill/>
            </c:spPr>
          </c:dPt>
          <c:dPt>
            <c:idx val="3"/>
            <c:spPr>
              <a:noFill/>
            </c:spPr>
          </c:dPt>
          <c:dPt>
            <c:idx val="4"/>
            <c:spPr>
              <a:noFill/>
            </c:spPr>
          </c:dPt>
          <c:dPt>
            <c:idx val="5"/>
            <c:spPr>
              <a:solidFill>
                <a:srgbClr val="FF0066"/>
              </a:solidFill>
              <a:ln>
                <a:solidFill>
                  <a:sysClr val="windowText" lastClr="000000"/>
                </a:solidFill>
              </a:ln>
            </c:spPr>
          </c:dPt>
          <c:dPt>
            <c:idx val="6"/>
            <c:spPr>
              <a:noFill/>
            </c:spPr>
          </c:dPt>
          <c:dPt>
            <c:idx val="7"/>
            <c:spPr>
              <a:solidFill>
                <a:schemeClr val="tx1"/>
              </a:solidFill>
              <a:ln>
                <a:solidFill>
                  <a:srgbClr val="FF0066"/>
                </a:solidFill>
              </a:ln>
            </c:spPr>
          </c:dPt>
          <c:dLbls>
            <c:dLbl>
              <c:idx val="0"/>
              <c:layout/>
              <c:tx>
                <c:rich>
                  <a:bodyPr/>
                  <a:lstStyle/>
                  <a:p>
                    <a:r>
                      <a:rPr lang="en-US" smtClean="0"/>
                      <a:t>$83</a:t>
                    </a:r>
                    <a:endParaRPr lang="en-US"/>
                  </a:p>
                </c:rich>
              </c:tx>
              <c:showVal val="1"/>
            </c:dLbl>
            <c:dLbl>
              <c:idx val="1"/>
              <c:delete val="1"/>
            </c:dLbl>
            <c:dLbl>
              <c:idx val="2"/>
              <c:delete val="1"/>
            </c:dLbl>
            <c:dLbl>
              <c:idx val="3"/>
              <c:delete val="1"/>
            </c:dLbl>
            <c:dLbl>
              <c:idx val="4"/>
              <c:delete val="1"/>
            </c:dLbl>
            <c:dLbl>
              <c:idx val="5"/>
              <c:layout/>
              <c:tx>
                <c:rich>
                  <a:bodyPr/>
                  <a:lstStyle/>
                  <a:p>
                    <a:r>
                      <a:rPr lang="en-US" smtClean="0"/>
                      <a:t>$199</a:t>
                    </a:r>
                    <a:endParaRPr lang="en-US"/>
                  </a:p>
                </c:rich>
              </c:tx>
              <c:showVal val="1"/>
            </c:dLbl>
            <c:dLbl>
              <c:idx val="6"/>
              <c:delete val="1"/>
            </c:dLbl>
            <c:numFmt formatCode="\$#,##0" sourceLinked="0"/>
            <c:txPr>
              <a:bodyPr/>
              <a:lstStyle/>
              <a:p>
                <a:pPr>
                  <a:defRPr sz="1800" b="1">
                    <a:solidFill>
                      <a:schemeClr val="bg1"/>
                    </a:solidFill>
                  </a:defRPr>
                </a:pPr>
                <a:endParaRPr lang="en-US"/>
              </a:p>
            </c:txPr>
            <c:showVal val="1"/>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93.883777777777397</c:v>
                </c:pt>
                <c:pt idx="1">
                  <c:v>93.883777777777397</c:v>
                </c:pt>
                <c:pt idx="2">
                  <c:v>101.4077777777778</c:v>
                </c:pt>
                <c:pt idx="3">
                  <c:v>130.20777777777778</c:v>
                </c:pt>
                <c:pt idx="4">
                  <c:v>152.00777777777779</c:v>
                </c:pt>
                <c:pt idx="5">
                  <c:v>212.32523809523872</c:v>
                </c:pt>
                <c:pt idx="6">
                  <c:v>174.69333333333341</c:v>
                </c:pt>
                <c:pt idx="7">
                  <c:v>174.69333333333341</c:v>
                </c:pt>
              </c:numCache>
            </c:numRef>
          </c:val>
        </c:ser>
        <c:ser>
          <c:idx val="1"/>
          <c:order val="1"/>
          <c:spPr>
            <a:solidFill>
              <a:schemeClr val="bg1">
                <a:lumMod val="85000"/>
              </a:schemeClr>
            </a:solidFill>
            <a:ln>
              <a:solidFill>
                <a:sysClr val="windowText" lastClr="000000"/>
              </a:solidFill>
            </a:ln>
          </c:spPr>
          <c:dPt>
            <c:idx val="6"/>
            <c:spPr>
              <a:solidFill>
                <a:srgbClr val="FF0000"/>
              </a:solidFill>
              <a:ln>
                <a:solidFill>
                  <a:sysClr val="windowText" lastClr="000000"/>
                </a:solidFill>
              </a:ln>
            </c:spPr>
          </c:dPt>
          <c:dLbls>
            <c:dLbl>
              <c:idx val="1"/>
              <c:layout/>
              <c:tx>
                <c:rich>
                  <a:bodyPr/>
                  <a:lstStyle/>
                  <a:p>
                    <a:r>
                      <a:rPr lang="en-US" smtClean="0"/>
                      <a:t>$5</a:t>
                    </a:r>
                    <a:endParaRPr lang="en-US"/>
                  </a:p>
                </c:rich>
              </c:tx>
              <c:showVal val="1"/>
            </c:dLbl>
            <c:dLbl>
              <c:idx val="6"/>
              <c:layout/>
              <c:tx>
                <c:rich>
                  <a:bodyPr/>
                  <a:lstStyle/>
                  <a:p>
                    <a:r>
                      <a:rPr lang="en-US" smtClean="0"/>
                      <a:t>$24</a:t>
                    </a:r>
                    <a:endParaRPr lang="en-US"/>
                  </a:p>
                </c:rich>
              </c:tx>
              <c:showVal val="1"/>
            </c:dLbl>
            <c:dLbl>
              <c:idx val="7"/>
              <c:layout>
                <c:manualLayout>
                  <c:x val="0"/>
                  <c:y val="2.4489795918367412E-2"/>
                </c:manualLayout>
              </c:layout>
              <c:dLblPos val="ctr"/>
              <c:showVal val="1"/>
            </c:dLbl>
            <c:numFmt formatCode="\$#,##0" sourceLinked="0"/>
            <c:txPr>
              <a:bodyPr anchor="ctr" anchorCtr="0"/>
              <a:lstStyle/>
              <a:p>
                <a:pPr>
                  <a:defRPr sz="1200" b="1">
                    <a:solidFill>
                      <a:sysClr val="windowText" lastClr="000000"/>
                    </a:solidFill>
                  </a:defRPr>
                </a:pPr>
                <a:endParaRPr lang="en-US"/>
              </a:p>
            </c:txPr>
            <c:showVal val="1"/>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7.5239999999999956</c:v>
                </c:pt>
                <c:pt idx="2">
                  <c:v>28.799999999999986</c:v>
                </c:pt>
                <c:pt idx="3">
                  <c:v>21.799999999999986</c:v>
                </c:pt>
                <c:pt idx="4">
                  <c:v>60.317460317460103</c:v>
                </c:pt>
                <c:pt idx="6">
                  <c:v>37.631904761904742</c:v>
                </c:pt>
              </c:numCache>
            </c:numRef>
          </c:val>
        </c:ser>
        <c:dLbls>
          <c:showVal val="1"/>
        </c:dLbls>
        <c:gapWidth val="0"/>
        <c:overlap val="100"/>
        <c:axId val="74763264"/>
        <c:axId val="74773248"/>
      </c:barChart>
      <c:catAx>
        <c:axId val="74763264"/>
        <c:scaling>
          <c:orientation val="minMax"/>
        </c:scaling>
        <c:axPos val="b"/>
        <c:numFmt formatCode="General" sourceLinked="1"/>
        <c:majorTickMark val="none"/>
        <c:tickLblPos val="nextTo"/>
        <c:crossAx val="74773248"/>
        <c:crosses val="autoZero"/>
        <c:auto val="1"/>
        <c:lblAlgn val="ctr"/>
        <c:lblOffset val="100"/>
      </c:catAx>
      <c:valAx>
        <c:axId val="74773248"/>
        <c:scaling>
          <c:orientation val="minMax"/>
        </c:scaling>
        <c:delete val="1"/>
        <c:axPos val="l"/>
        <c:numFmt formatCode="&quot;$&quot;#,##0.00" sourceLinked="1"/>
        <c:tickLblPos val="none"/>
        <c:crossAx val="74763264"/>
        <c:crosses val="autoZero"/>
        <c:crossBetween val="between"/>
      </c:valAx>
    </c:plotArea>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6A2520CF-1215-49E0-80B9-7F030D0D2E25}" type="presOf" srcId="{A2133739-58CC-5D45-88D0-0B85518225FD}" destId="{D89831E2-8F66-044A-8A21-10BA8F9799CB}" srcOrd="0" destOrd="0" presId="urn:microsoft.com/office/officeart/2005/8/layout/pyramid4"/>
    <dgm:cxn modelId="{225BDF9A-9287-4E75-BC1C-98CB3E900730}"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01A3AEB-C498-4306-AC75-301CCBBA372B}" type="presOf" srcId="{9EAE6792-C656-3F46-9BE5-78EA6FA6DB4C}" destId="{BAD5D478-11BA-D045-A5CB-CADEDE07340F}" srcOrd="0" destOrd="0" presId="urn:microsoft.com/office/officeart/2005/8/layout/pyramid4"/>
    <dgm:cxn modelId="{F3742B7F-69D8-446C-B0A4-66D9C3C95359}" type="presOf" srcId="{80187C9A-FEFD-434B-8FAC-5F0A0D851023}" destId="{8CB75068-601B-7B46-AE0F-1D9DC79E16E0}" srcOrd="0" destOrd="0" presId="urn:microsoft.com/office/officeart/2005/8/layout/pyramid4"/>
    <dgm:cxn modelId="{45B63A75-09BE-4CA9-80D8-165A466C5AF1}"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7B2A642C-57DB-4DD1-BDA3-CB8B830C29FB}" type="presParOf" srcId="{8E50B0F8-BD19-1343-8DD1-7758ED02554B}" destId="{8CB75068-601B-7B46-AE0F-1D9DC79E16E0}" srcOrd="0" destOrd="0" presId="urn:microsoft.com/office/officeart/2005/8/layout/pyramid4"/>
    <dgm:cxn modelId="{D0D29E13-AB99-40AF-BA8B-77A065003CFA}" type="presParOf" srcId="{8E50B0F8-BD19-1343-8DD1-7758ED02554B}" destId="{D89831E2-8F66-044A-8A21-10BA8F9799CB}" srcOrd="1" destOrd="0" presId="urn:microsoft.com/office/officeart/2005/8/layout/pyramid4"/>
    <dgm:cxn modelId="{AF583440-CF86-4C2C-ADD1-B2106D0A5F81}" type="presParOf" srcId="{8E50B0F8-BD19-1343-8DD1-7758ED02554B}" destId="{BAD5D478-11BA-D045-A5CB-CADEDE07340F}" srcOrd="2" destOrd="0" presId="urn:microsoft.com/office/officeart/2005/8/layout/pyramid4"/>
    <dgm:cxn modelId="{63C85DC6-1351-499F-9C15-A7AE1FE11CFE}"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smtClean="0"/>
              <a:t>Operations Strategy # 3: </a:t>
            </a:r>
            <a:r>
              <a:rPr lang="en-US" dirty="0"/>
              <a:t>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1/11/2012</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hicagomag.com/Chicago-Magazine/October-2010/Best-Elementary-Schools-Cook-Count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online.wsj.com/article/SB10001424053111903352704576540982671537062.html?mod=WSJ_hp_LEFTTopStories"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operationsroom.wordpress.com/2011/03/08/whos-xoom-ing-who-why-dont-new-tablets-match-apples-price/"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080"/>
            <a:fld id="{34F187CC-C2D1-45CF-9DC3-B4BA762F9BEE}" type="datetime1">
              <a:rPr lang="en-US" smtClean="0">
                <a:solidFill>
                  <a:srgbClr val="000000"/>
                </a:solidFill>
              </a:rPr>
              <a:pPr defTabSz="965080"/>
              <a:t>1/11/2012</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080"/>
            <a:fld id="{93CD032C-4782-41B6-BB7B-D4A588199CC3}" type="slidenum">
              <a:rPr lang="en-US" smtClean="0">
                <a:solidFill>
                  <a:srgbClr val="000000"/>
                </a:solidFill>
              </a:rPr>
              <a:pPr defTabSz="965080"/>
              <a:t>1</a:t>
            </a:fld>
            <a:endParaRPr lang="en-US" dirty="0"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12</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E243C-0024-4B8F-A9E3-B2CD0485277C}" type="slidenum">
              <a:rPr lang="en-US"/>
              <a:pPr/>
              <a:t>13</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endParaRPr lang="en-US"/>
          </a:p>
          <a:p>
            <a:r>
              <a:rPr lang="en-US">
                <a:hlinkClick r:id="rId3"/>
              </a:rPr>
              <a:t>http://www.chicagomag.com/Chicago-Magazine/October-2010/Best-Elementary-Schools-Cook-County/</a:t>
            </a:r>
            <a:r>
              <a:rPr lang="en-US"/>
              <a:t> </a:t>
            </a:r>
          </a:p>
          <a:p>
            <a:r>
              <a:rPr lang="en-US"/>
              <a:t>Note that spending data is reported by district. So all schools in District 39 (Wilmette) are stacked up at $7,805.</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14</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smtClean="0"/>
              <a:t>Draw on slide or Tablet, or on BB.</a:t>
            </a:r>
          </a:p>
          <a:p>
            <a:endParaRPr lang="en-US" smtClean="0"/>
          </a:p>
          <a:p>
            <a:r>
              <a:rPr lang="en-US" smtClean="0"/>
              <a:t>OK, fine, but what do you do if you don’t have the frontier?  </a:t>
            </a:r>
          </a:p>
          <a:p>
            <a:r>
              <a:rPr lang="en-US" smtClean="0"/>
              <a:t>To assess threat, you actually only need to imagine how your competitor’s cost would change if they match your value prop but execute with their process.  Hence: we need to see how their costs would trade-off with increased differentiation.  </a:t>
            </a:r>
          </a:p>
          <a:p>
            <a:endParaRPr lang="en-US" smtClean="0"/>
          </a:p>
          <a:p>
            <a:r>
              <a:rPr lang="en-US" smtClean="0"/>
              <a:t>Thus: we only need to estimate the trade-off curve of our competitor’s process</a:t>
            </a:r>
          </a:p>
          <a:p>
            <a:r>
              <a:rPr lang="en-US" smtClean="0"/>
              <a:t>- This estimation uses experience and back-of-the-envelope thinking (you’ll do that for the ACC case) + can use the models that we’ve just covered.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15</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16</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17</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p>
          <a:p>
            <a:endParaRPr lang="en-US" dirty="0" smtClean="0"/>
          </a:p>
        </p:txBody>
      </p:sp>
      <p:sp>
        <p:nvSpPr>
          <p:cNvPr id="4" name="Slide Number Placeholder 3"/>
          <p:cNvSpPr>
            <a:spLocks noGrp="1"/>
          </p:cNvSpPr>
          <p:nvPr>
            <p:ph type="sldNum" sz="quarter" idx="10"/>
          </p:nvPr>
        </p:nvSpPr>
        <p:spPr/>
        <p:txBody>
          <a:bodyPr/>
          <a:lstStyle/>
          <a:p>
            <a:fld id="{87B29DF9-73CF-4C2F-BC89-40B3113E5089}"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 (operating at the natural scale for the designed operating system).</a:t>
            </a:r>
          </a:p>
          <a:p>
            <a:endParaRPr lang="en-US" baseline="0" dirty="0" smtClean="0"/>
          </a:p>
          <a:p>
            <a:r>
              <a:rPr lang="en-US" b="1" dirty="0" smtClean="0"/>
              <a:t>Breakout</a:t>
            </a:r>
            <a:r>
              <a:rPr lang="en-US" b="1" baseline="0" dirty="0" smtClean="0"/>
              <a:t> session  (in the classroom probably) here to allow to students to build the tradeoff curves: the picture on next slide and perhaps the line items. </a:t>
            </a:r>
          </a:p>
          <a:p>
            <a:r>
              <a:rPr lang="en-US" b="1" baseline="0" dirty="0" smtClean="0"/>
              <a:t>We can do it for one element and then send the students to the groups. </a:t>
            </a:r>
            <a:endParaRPr lang="en-US" b="1" dirty="0" smtClean="0"/>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28600" indent="-228600">
              <a:buAutoNum type="arabicPeriod"/>
            </a:pPr>
            <a:r>
              <a:rPr lang="en-US" baseline="0" dirty="0" smtClean="0"/>
              <a:t>Automation in P&amp;P using </a:t>
            </a:r>
            <a:r>
              <a:rPr lang="en-US" baseline="0" dirty="0" err="1" smtClean="0"/>
              <a:t>Kiva</a:t>
            </a:r>
            <a:r>
              <a:rPr lang="en-US" baseline="0" dirty="0" smtClean="0"/>
              <a:t> robots</a:t>
            </a:r>
          </a:p>
          <a:p>
            <a:pPr marL="228600" indent="-22860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85800" lvl="1" indent="-228600">
              <a:buAutoNum type="arabicPeriod"/>
            </a:pPr>
            <a:r>
              <a:rPr lang="en-US" baseline="0" dirty="0" smtClean="0"/>
              <a:t>Clearly they will have scale</a:t>
            </a:r>
          </a:p>
          <a:p>
            <a:pPr marL="685800" lvl="1" indent="-228600">
              <a:buAutoNum type="arabicPeriod"/>
            </a:pPr>
            <a:r>
              <a:rPr lang="en-US" baseline="0" dirty="0" smtClean="0"/>
              <a:t>Use their centralized DCs: existing + perhaps tax advantages (</a:t>
            </a:r>
            <a:r>
              <a:rPr lang="en-US" baseline="0" dirty="0" err="1" smtClean="0"/>
              <a:t>alhtough</a:t>
            </a:r>
            <a:r>
              <a:rPr lang="en-US" baseline="0" dirty="0" smtClean="0"/>
              <a:t> that may change)</a:t>
            </a:r>
          </a:p>
          <a:p>
            <a:pPr marL="685800" lvl="1" indent="-228600">
              <a:buAutoNum type="arabicPeriod"/>
            </a:pPr>
            <a:r>
              <a:rPr lang="en-US" baseline="0" dirty="0" smtClean="0"/>
              <a:t>They would like to be your last mile contact each week.</a:t>
            </a:r>
          </a:p>
          <a:p>
            <a:pPr marL="685800" lvl="1" indent="-228600">
              <a:buAutoNum type="arabicPeriod"/>
            </a:pPr>
            <a:endParaRPr lang="en-US" baseline="0" dirty="0" smtClean="0"/>
          </a:p>
          <a:p>
            <a:pPr marL="228600" lvl="0" indent="-228600">
              <a:buNone/>
            </a:pPr>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r>
              <a:rPr lang="en-US" baseline="0" dirty="0" smtClean="0"/>
              <a:t>?</a:t>
            </a:r>
          </a:p>
          <a:p>
            <a:pPr marL="698853" marR="0" lvl="1" indent="-241653"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latin typeface="Times New Roman" pitchFamily="18" charset="0"/>
                <a:ea typeface="+mn-ea"/>
                <a:cs typeface="+mn-cs"/>
              </a:rPr>
              <a:t>There are different ways to account for the weight adjustments, but these are not core issues. </a:t>
            </a:r>
            <a:endParaRPr lang="en-US" baseline="0" dirty="0" smtClean="0"/>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29</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rId4"/>
            </a:endParaRPr>
          </a:p>
          <a:p>
            <a:endParaRPr lang="en-US" dirty="0" smtClean="0">
              <a:hlinkClick r:id="rId4"/>
            </a:endParaRPr>
          </a:p>
          <a:p>
            <a:endParaRPr lang="en-US" dirty="0" smtClean="0">
              <a:hlinkClick r:id="rId4"/>
            </a:endParaRPr>
          </a:p>
          <a:p>
            <a:r>
              <a:rPr lang="en-US" dirty="0" smtClean="0">
                <a:hlinkClick r:id="rId4"/>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31</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32</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33</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1/11/2012</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5</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(3:55pm-4:05pm = man v machine video)</a:t>
            </a:r>
          </a:p>
          <a:p>
            <a:r>
              <a:rPr lang="en-US" baseline="0" dirty="0" smtClean="0"/>
              <a:t>3:55pm  (4:05 – end): how to analyze a competitive threat?  Trade-off curves (finished at 4:40pm) and Sugar &amp; Spice (until end)</a:t>
            </a:r>
            <a:endParaRPr lang="en-US" dirty="0" smtClean="0"/>
          </a:p>
          <a:p>
            <a:r>
              <a:rPr lang="en-US" dirty="0" smtClean="0"/>
              <a:t>Filler: competitive cost understanding</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is to show the high customization of these cupcakes: upper left is an offering for the Oscar’s; something for a </a:t>
            </a:r>
            <a:r>
              <a:rPr lang="en-US" dirty="0" err="1" smtClean="0"/>
              <a:t>tv</a:t>
            </a:r>
            <a:r>
              <a:rPr lang="en-US" dirty="0" smtClean="0"/>
              <a:t> show; and other more typical products.</a:t>
            </a:r>
          </a:p>
          <a:p>
            <a:endParaRPr lang="en-US" dirty="0" smtClean="0"/>
          </a:p>
          <a:p>
            <a:endParaRPr lang="en-US" dirty="0" smtClean="0"/>
          </a:p>
          <a:p>
            <a:r>
              <a:rPr lang="en-US" dirty="0" smtClean="0"/>
              <a:t>Voice over</a:t>
            </a:r>
          </a:p>
          <a:p>
            <a:endParaRPr lang="en-US" dirty="0" smtClean="0"/>
          </a:p>
          <a:p>
            <a:r>
              <a:rPr lang="en-US" dirty="0" smtClean="0"/>
              <a:t>However, in addition to these basic products, Sugar &amp; Spice also offers unlimited customization (click – series of photos) according to customers’ specifications. (click)</a:t>
            </a:r>
          </a:p>
          <a:p>
            <a:endParaRPr lang="en-US" dirty="0" smtClean="0"/>
          </a:p>
          <a:p>
            <a:endParaRPr lang="en-US" dirty="0"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1/11/2012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8</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65200" eaLnBrk="1" hangingPunct="1">
              <a:spcBef>
                <a:spcPct val="0"/>
              </a:spcBef>
            </a:pPr>
            <a:endParaRPr lang="en-US" dirty="0" smtClean="0"/>
          </a:p>
          <a:p>
            <a:pPr defTabSz="965200" eaLnBrk="1" hangingPunct="1">
              <a:spcBef>
                <a:spcPct val="0"/>
              </a:spcBef>
            </a:pPr>
            <a:r>
              <a:rPr lang="en-US" dirty="0" smtClean="0"/>
              <a:t>Today: we are mostly going to focus on DEFENSIBILITY.</a:t>
            </a:r>
          </a:p>
          <a:p>
            <a:pPr defTabSz="965200" eaLnBrk="1" hangingPunct="1">
              <a:spcBef>
                <a:spcPct val="0"/>
              </a:spcBef>
            </a:pPr>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1/11/2012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10</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1/11/2012</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1/11/2012</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1/11/2012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1/11/2012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1/11/2012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1/11/2012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1/11/2012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1/11/2012</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6" Type="http://schemas.openxmlformats.org/officeDocument/2006/relationships/theme" Target="../theme/theme7.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1/11/2012</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1F9BBF32-5465-418D-A795-32376668CDA1}"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D979E951-A4D9-4E12-9170-ADB27C17364C}"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charset="0"/>
                <a:cs typeface="Arial" pitchFamily="34" charset="0"/>
              </a:rPr>
              <a:t>Operations </a:t>
            </a:r>
            <a:r>
              <a:rPr lang="en-US" sz="800" i="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8.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4.xml"/><Relationship Id="rId1" Type="http://schemas.openxmlformats.org/officeDocument/2006/relationships/video" Target="file:///C:\Users\mjv617\Documents\3MyTeach\454\Video\2010_Dec19_WSJ_Holiday%20Help_people%20vs%20robots.wmv"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dirty="0" smtClean="0">
                <a:solidFill>
                  <a:schemeClr val="bg1"/>
                </a:solidFill>
              </a:rPr>
              <a:t>2011</a:t>
            </a: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smtClean="0">
                <a:solidFill>
                  <a:schemeClr val="bg1"/>
                </a:solidFill>
                <a:latin typeface="Optima"/>
                <a:cs typeface="Optima"/>
              </a:rPr>
              <a:t>Assessment Framework: </a:t>
            </a:r>
            <a:r>
              <a:rPr lang="en-US" sz="2800" dirty="0" err="1" smtClean="0">
                <a:solidFill>
                  <a:schemeClr val="bg1"/>
                </a:solidFill>
                <a:latin typeface="Optima"/>
                <a:cs typeface="Optima"/>
              </a:rPr>
              <a:t>s-cArD</a:t>
            </a:r>
            <a:endParaRPr lang="en-US" sz="2800" dirty="0" smtClean="0">
              <a:solidFill>
                <a:schemeClr val="bg1"/>
              </a:solidFill>
              <a:latin typeface="Optima"/>
              <a:cs typeface="Optima"/>
            </a:endParaRPr>
          </a:p>
        </p:txBody>
      </p:sp>
      <p:sp>
        <p:nvSpPr>
          <p:cNvPr id="18" name="Rectangle 7"/>
          <p:cNvSpPr>
            <a:spLocks noGrp="1" noChangeArrowheads="1"/>
          </p:cNvSpPr>
          <p:nvPr>
            <p:ph idx="1"/>
          </p:nvPr>
        </p:nvSpPr>
        <p:spPr>
          <a:xfrm>
            <a:off x="444500" y="968375"/>
            <a:ext cx="8261350" cy="3375025"/>
          </a:xfrm>
        </p:spPr>
        <p:txBody>
          <a:bodyPr/>
          <a:lstStyle/>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A</a:t>
            </a:r>
            <a:r>
              <a:rPr lang="en-US" dirty="0" smtClean="0">
                <a:solidFill>
                  <a:schemeClr val="bg1"/>
                </a:solidFill>
                <a:latin typeface="Optima"/>
                <a:cs typeface="Optima"/>
              </a:rPr>
              <a:t>lignment</a:t>
            </a:r>
          </a:p>
          <a:p>
            <a:pPr eaLnBrk="1" hangingPunct="1">
              <a:buClr>
                <a:srgbClr val="FF3300"/>
              </a:buClr>
            </a:pPr>
            <a:r>
              <a:rPr lang="en-US" b="1"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Optima"/>
                <a:cs typeface="Optima"/>
              </a:rPr>
              <a:t>D</a:t>
            </a:r>
            <a:r>
              <a:rPr lang="en-US" dirty="0" smtClean="0">
                <a:solidFill>
                  <a:srgbClr val="FFFF00"/>
                </a:solidFill>
                <a:latin typeface="Optima"/>
                <a:cs typeface="Optima"/>
              </a:rPr>
              <a:t>efensibility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S</a:t>
            </a:r>
            <a:r>
              <a:rPr lang="en-US" dirty="0" smtClean="0">
                <a:solidFill>
                  <a:schemeClr val="bg1"/>
                </a:solidFill>
                <a:latin typeface="Optima"/>
                <a:cs typeface="Optima"/>
              </a:rPr>
              <a:t>calability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R</a:t>
            </a:r>
            <a:r>
              <a:rPr lang="en-US" dirty="0" smtClean="0">
                <a:solidFill>
                  <a:schemeClr val="bg1"/>
                </a:solidFill>
                <a:latin typeface="Optima"/>
                <a:cs typeface="Optima"/>
              </a:rPr>
              <a:t>isk</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C</a:t>
            </a:r>
            <a:r>
              <a:rPr lang="en-US" dirty="0" smtClean="0">
                <a:solidFill>
                  <a:schemeClr val="bg1"/>
                </a:solidFill>
                <a:latin typeface="Optima"/>
                <a:cs typeface="Optima"/>
              </a:rPr>
              <a:t>omplexity</a:t>
            </a:r>
          </a:p>
          <a:p>
            <a:pPr eaLnBrk="1" hangingPunct="1">
              <a:buClr>
                <a:srgbClr val="FF3300"/>
              </a:buClr>
            </a:pPr>
            <a:endParaRPr lang="en-US" dirty="0" smtClean="0">
              <a:solidFill>
                <a:schemeClr val="bg1"/>
              </a:solidFill>
              <a:latin typeface="Optima"/>
              <a:cs typeface="Optima"/>
            </a:endParaRPr>
          </a:p>
          <a:p>
            <a:pPr lvl="2" eaLnBrk="1" hangingPunct="1">
              <a:buClr>
                <a:srgbClr val="FF3300"/>
              </a:buClr>
              <a:buFont typeface="Wingdings" pitchFamily="2" charset="2"/>
              <a:buNone/>
            </a:pPr>
            <a:endParaRPr lang="en-US" dirty="0" smtClean="0">
              <a:solidFill>
                <a:schemeClr val="bg1"/>
              </a:solidFill>
              <a:latin typeface="Optima"/>
              <a:cs typeface="Optim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3200" dirty="0" smtClean="0"/>
              <a:t>The Efficient </a:t>
            </a:r>
            <a:r>
              <a:rPr lang="en-US" sz="3200" dirty="0"/>
              <a:t>Frontier for Cook County Elementary Schools</a:t>
            </a:r>
          </a:p>
        </p:txBody>
      </p:sp>
      <p:graphicFrame>
        <p:nvGraphicFramePr>
          <p:cNvPr id="2056" name="Object 8"/>
          <p:cNvGraphicFramePr>
            <a:graphicFrameLocks noChangeAspect="1"/>
          </p:cNvGraphicFramePr>
          <p:nvPr>
            <p:ph idx="4294967295"/>
          </p:nvPr>
        </p:nvGraphicFramePr>
        <p:xfrm>
          <a:off x="515002" y="1064713"/>
          <a:ext cx="7965010" cy="5101746"/>
        </p:xfrm>
        <a:graphic>
          <a:graphicData uri="http://schemas.openxmlformats.org/presentationml/2006/ole">
            <p:oleObj spid="_x0000_s1026" name="Chart" r:id="rId4" imgW="6457890" imgH="4381381" progId="Excel.Sheet.8">
              <p:embed/>
            </p:oleObj>
          </a:graphicData>
        </a:graphic>
      </p:graphicFrame>
      <p:sp>
        <p:nvSpPr>
          <p:cNvPr id="2055" name="Text Box 7"/>
          <p:cNvSpPr txBox="1">
            <a:spLocks noChangeArrowheads="1"/>
          </p:cNvSpPr>
          <p:nvPr/>
        </p:nvSpPr>
        <p:spPr bwMode="auto">
          <a:xfrm>
            <a:off x="468682" y="6086997"/>
            <a:ext cx="8686800" cy="581025"/>
          </a:xfrm>
          <a:prstGeom prst="rect">
            <a:avLst/>
          </a:prstGeom>
          <a:noFill/>
          <a:ln w="9525">
            <a:noFill/>
            <a:miter lim="800000"/>
            <a:headEnd/>
            <a:tailEnd/>
          </a:ln>
          <a:effectLst/>
        </p:spPr>
        <p:txBody>
          <a:bodyPr>
            <a:spAutoFit/>
          </a:bodyPr>
          <a:lstStyle/>
          <a:p>
            <a:pPr>
              <a:spcBef>
                <a:spcPct val="50000"/>
              </a:spcBef>
            </a:pPr>
            <a:r>
              <a:rPr lang="en-US" sz="1600" dirty="0"/>
              <a:t>Data on 539 elementary schools in suburban Cook County, IL, from “Best Elementary Schools in Chicago and the Suburbs,” </a:t>
            </a:r>
            <a:r>
              <a:rPr lang="en-US" sz="1600" i="1" dirty="0"/>
              <a:t>Chicago Magazine</a:t>
            </a:r>
            <a:r>
              <a:rPr lang="en-US" sz="1600" dirty="0"/>
              <a:t>, Oct. 2010</a:t>
            </a:r>
            <a:r>
              <a:rPr lang="en-US" sz="1600" dirty="0" smtClean="0"/>
              <a:t>.  (Cost reported by district.)</a:t>
            </a:r>
            <a:endParaRPr lang="en-US"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a:tailEnd type="triangl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a:tailEnd type="triangl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680"/>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40"/>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359025"/>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883025"/>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18467" name="Text Box 36"/>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ROIC and </a:t>
            </a:r>
            <a:r>
              <a:rPr lang="en-US" dirty="0" smtClean="0"/>
              <a:t>Profit </a:t>
            </a:r>
            <a:r>
              <a:rPr lang="en-US" dirty="0" smtClean="0"/>
              <a:t>Drivers</a:t>
            </a:r>
            <a:br>
              <a:rPr lang="en-US" dirty="0" smtClean="0"/>
            </a:br>
            <a:r>
              <a:rPr lang="en-US" dirty="0" smtClean="0"/>
              <a:t>	Impact of SPH and </a:t>
            </a:r>
            <a:r>
              <a:rPr lang="en-US" dirty="0" err="1" smtClean="0"/>
              <a:t>Basketsize</a:t>
            </a:r>
            <a:r>
              <a:rPr lang="en-US" dirty="0" smtClean="0"/>
              <a:t> </a:t>
            </a:r>
            <a:r>
              <a:rPr lang="en-US" dirty="0" smtClean="0"/>
              <a:t>on Estimated </a:t>
            </a:r>
            <a:r>
              <a:rPr lang="en-US" dirty="0" smtClean="0"/>
              <a:t>2012</a:t>
            </a:r>
            <a:endParaRPr lang="en-US" dirty="0"/>
          </a:p>
        </p:txBody>
      </p:sp>
      <p:pic>
        <p:nvPicPr>
          <p:cNvPr id="125954" name="Picture 2"/>
          <p:cNvPicPr>
            <a:picLocks noChangeAspect="1" noChangeArrowheads="1"/>
          </p:cNvPicPr>
          <p:nvPr/>
        </p:nvPicPr>
        <p:blipFill>
          <a:blip r:embed="rId2" cstate="print"/>
          <a:srcRect/>
          <a:stretch>
            <a:fillRect/>
          </a:stretch>
        </p:blipFill>
        <p:spPr bwMode="auto">
          <a:xfrm>
            <a:off x="901239" y="1122908"/>
            <a:ext cx="7339936" cy="5382486"/>
          </a:xfrm>
          <a:prstGeom prst="rect">
            <a:avLst/>
          </a:prstGeom>
          <a:noFill/>
          <a:ln w="9525">
            <a:noFill/>
            <a:miter lim="800000"/>
            <a:headEnd/>
            <a:tailEnd/>
          </a:ln>
          <a:effectLst/>
        </p:spPr>
      </p:pic>
      <p:sp>
        <p:nvSpPr>
          <p:cNvPr id="5" name="TextBox 4"/>
          <p:cNvSpPr txBox="1"/>
          <p:nvPr/>
        </p:nvSpPr>
        <p:spPr>
          <a:xfrm>
            <a:off x="7473380" y="2022221"/>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rgbClr val="FFFFFF"/>
                          </a:solidFill>
                          <a:latin typeface="Calibri"/>
                        </a:rPr>
                        <a:t>4 dozen </a:t>
                      </a:r>
                      <a:r>
                        <a:rPr lang="en-US" sz="1600" b="1" i="0" u="none" strike="noStrike" dirty="0" smtClean="0">
                          <a:solidFill>
                            <a:srgbClr val="FFFFFF"/>
                          </a:solidFill>
                          <a:latin typeface="Calibri"/>
                        </a:rPr>
                        <a:t>custom cupcakes</a:t>
                      </a:r>
                      <a:endParaRPr lang="en-US" sz="1600" b="1" i="0" u="none" strike="noStrike" dirty="0">
                        <a:solidFill>
                          <a:srgbClr val="FFFFFF"/>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extLst>
              <p:ext uri="{D42A27DB-BD31-4B8C-83A1-F6EECF244321}">
                <p14:modId xmlns="" xmlns:p14="http://schemas.microsoft.com/office/powerpoint/2010/main" val="3758378873"/>
              </p:ext>
            </p:extLst>
          </p:nvPr>
        </p:nvGraphicFramePr>
        <p:xfrm>
          <a:off x="457200" y="1431925"/>
          <a:ext cx="8686798" cy="4454914"/>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rgbClr val="FFFFFF"/>
                          </a:solidFill>
                          <a:latin typeface="Calibri"/>
                        </a:rPr>
                        <a:t>4 dozen custom cupcakes</a:t>
                      </a:r>
                      <a:endParaRPr lang="en-US" sz="16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effectLst/>
                          <a:latin typeface="Calibri"/>
                        </a:rPr>
                        <a:t>21.204</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26.22</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$6.40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$1.38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 </a:t>
                      </a:r>
                      <a:r>
                        <a:rPr lang="en-US" sz="1400" b="0" i="0" u="none" strike="noStrike" dirty="0" smtClean="0">
                          <a:solidFill>
                            <a:srgbClr val="000000"/>
                          </a:solidFill>
                          <a:latin typeface="Calibri"/>
                        </a:rPr>
                        <a:t>$174.69</a:t>
                      </a:r>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a:solidFill>
                            <a:srgbClr val="000000"/>
                          </a:solidFill>
                          <a:effectLst/>
                          <a:latin typeface="Calibri"/>
                        </a:rPr>
                        <a:t>$83.27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$199.22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a:solidFill>
                            <a:srgbClr val="000000"/>
                          </a:solidFill>
                          <a:effectLst/>
                          <a:latin typeface="Calibri"/>
                        </a:rPr>
                        <a:t>$91.42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$115.95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a:t>
                      </a:r>
                      <a:r>
                        <a:rPr lang="en-US" sz="1400" b="0" i="0" u="none" strike="noStrike" dirty="0" smtClean="0">
                          <a:solidFill>
                            <a:srgbClr val="000000"/>
                          </a:solidFill>
                          <a:latin typeface="Calibri"/>
                        </a:rPr>
                        <a:t>$24.53)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$199.22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$24.53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69125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$83.27</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 y="-166"/>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90450" y="152400"/>
            <a:ext cx="8153400" cy="646331"/>
          </a:xfrm>
          <a:prstGeom prst="rect">
            <a:avLst/>
          </a:prstGeom>
          <a:noFill/>
        </p:spPr>
        <p:txBody>
          <a:bodyPr wrap="square" rtlCol="0">
            <a:spAutoFit/>
          </a:bodyPr>
          <a:lstStyle/>
          <a:p>
            <a:r>
              <a:rPr lang="en-US" b="1" dirty="0" smtClean="0"/>
              <a:t>Sparkles compared to Sugar &amp; Spice for highly customized cupcakes</a:t>
            </a:r>
            <a:endParaRPr lang="en-US" b="1" dirty="0"/>
          </a:p>
        </p:txBody>
      </p:sp>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1"/>
          </p:nvPr>
        </p:nvPicPr>
        <p:blipFill>
          <a:blip r:embed="rId4"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
        <p:nvSpPr>
          <p:cNvPr id="114" name="Title 113"/>
          <p:cNvSpPr>
            <a:spLocks noGrp="1"/>
          </p:cNvSpPr>
          <p:nvPr>
            <p:ph type="title"/>
          </p:nvPr>
        </p:nvSpPr>
        <p:spPr/>
        <p:txBody>
          <a:bodyPr/>
          <a:lstStyle/>
          <a:p>
            <a:r>
              <a:rPr lang="en-US" dirty="0" smtClean="0"/>
              <a:t>Manufacturing leaders claim they focus on being cost competitive more than they focus on any other priority…</a:t>
            </a: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2"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2"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Operating System </a:t>
            </a:r>
            <a:r>
              <a:rPr lang="en-US" sz="1200" b="1">
                <a:latin typeface="Optima"/>
                <a:ea typeface="ＭＳ 明朝"/>
                <a:cs typeface="Optima"/>
              </a:rPr>
              <a:t>aligned </a:t>
            </a:r>
            <a:r>
              <a:rPr lang="en-US" sz="120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OS maximizing shareholders’ </a:t>
            </a:r>
            <a:r>
              <a:rPr lang="en-US" sz="1200" b="1">
                <a:latin typeface="Optima"/>
                <a:ea typeface="ＭＳ 明朝"/>
                <a:cs typeface="Optima"/>
              </a:rPr>
              <a:t>value</a:t>
            </a:r>
            <a:r>
              <a:rPr lang="en-US" sz="1200">
                <a:latin typeface="Optima"/>
                <a:ea typeface="ＭＳ 明朝"/>
                <a:cs typeface="Optima"/>
              </a:rPr>
              <a:t>?</a:t>
            </a:r>
          </a:p>
        </p:txBody>
      </p:sp>
      <p:cxnSp>
        <p:nvCxnSpPr>
          <p:cNvPr id="8" name="Straight Arrow Connector 7"/>
          <p:cNvCxnSpPr/>
          <p:nvPr/>
        </p:nvCxnSpPr>
        <p:spPr>
          <a:xfrm>
            <a:off x="4152900" y="2319338"/>
            <a:ext cx="0" cy="436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p:nvPr/>
        </p:nvCxnSpPr>
        <p:spPr>
          <a:xfrm>
            <a:off x="41529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ea typeface="ＭＳ 明朝"/>
                <a:cs typeface="Times New Roman"/>
              </a:rPr>
              <a:t>For each key activity: Make or Buy?</a:t>
            </a:r>
          </a:p>
        </p:txBody>
      </p:sp>
      <p:cxnSp>
        <p:nvCxnSpPr>
          <p:cNvPr id="46" name="Straight Arrow Connector 45"/>
          <p:cNvCxnSpPr/>
          <p:nvPr/>
        </p:nvCxnSpPr>
        <p:spPr>
          <a:xfrm>
            <a:off x="4152900" y="44831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ea typeface="ＭＳ 明朝"/>
                <a:cs typeface="Times New Roman"/>
              </a:rPr>
              <a:t>Risk</a:t>
            </a:r>
            <a:r>
              <a:rPr lang="en-US" sz="1200" dirty="0">
                <a:ea typeface="ＭＳ 明朝"/>
                <a:cs typeface="Times New Roman"/>
              </a:rPr>
              <a:t> Assessment</a:t>
            </a:r>
          </a:p>
          <a:p>
            <a:pPr>
              <a:spcBef>
                <a:spcPts val="0"/>
              </a:spcBef>
              <a:spcAft>
                <a:spcPts val="0"/>
              </a:spcAft>
              <a:defRPr/>
            </a:pPr>
            <a:r>
              <a:rPr lang="en-US" sz="1200" dirty="0">
                <a:ea typeface="ＭＳ 明朝"/>
                <a:cs typeface="Times New Roman"/>
              </a:rPr>
              <a:t>Cost, sales and technology forecast</a:t>
            </a:r>
          </a:p>
          <a:p>
            <a:pPr>
              <a:spcBef>
                <a:spcPts val="0"/>
              </a:spcBef>
              <a:spcAft>
                <a:spcPts val="0"/>
              </a:spcAft>
              <a:defRPr/>
            </a:pPr>
            <a:r>
              <a:rPr lang="en-US" sz="1200" dirty="0">
                <a:ea typeface="ＭＳ 明朝"/>
                <a:cs typeface="Times New Roman"/>
              </a:rPr>
              <a:t>Supplier base info</a:t>
            </a:r>
          </a:p>
          <a:p>
            <a:pPr>
              <a:spcBef>
                <a:spcPts val="0"/>
              </a:spcBef>
              <a:spcAft>
                <a:spcPts val="0"/>
              </a:spcAft>
              <a:defRPr/>
            </a:pPr>
            <a:r>
              <a:rPr lang="en-US" sz="1200" dirty="0">
                <a:ea typeface="ＭＳ 明朝"/>
                <a:cs typeface="Times New Roman"/>
              </a:rPr>
              <a:t>Logistical costs</a:t>
            </a:r>
          </a:p>
          <a:p>
            <a:pPr>
              <a:spcBef>
                <a:spcPts val="0"/>
              </a:spcBef>
              <a:spcAft>
                <a:spcPts val="0"/>
              </a:spcAft>
              <a:defRPr/>
            </a:pPr>
            <a:r>
              <a:rPr lang="en-US" sz="1200" dirty="0">
                <a:ea typeface="ＭＳ 明朝"/>
                <a:cs typeface="Times New Roman"/>
              </a:rPr>
              <a:t> </a:t>
            </a:r>
          </a:p>
          <a:p>
            <a:pPr>
              <a:spcBef>
                <a:spcPts val="0"/>
              </a:spcBef>
              <a:spcAft>
                <a:spcPts val="0"/>
              </a:spcAft>
              <a:defRPr/>
            </a:pPr>
            <a:r>
              <a:rPr lang="en-US" sz="1200" dirty="0">
                <a:ea typeface="ＭＳ 明朝"/>
                <a:cs typeface="Times New Roman"/>
              </a:rPr>
              <a:t> </a:t>
            </a:r>
          </a:p>
          <a:p>
            <a:pPr>
              <a:spcBef>
                <a:spcPts val="0"/>
              </a:spcBef>
              <a:spcAft>
                <a:spcPts val="0"/>
              </a:spcAft>
              <a:defRPr/>
            </a:pPr>
            <a:r>
              <a:rPr lang="en-US" sz="1200" dirty="0">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257300" cy="444500"/>
          </a:xfrm>
          <a:prstGeom prst="bentConnector3">
            <a:avLst>
              <a:gd name="adj1" fmla="val 100505"/>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a:ea typeface="ＭＳ 明朝"/>
                <a:cs typeface="Times New Roman"/>
              </a:rPr>
              <a:t>Source</a:t>
            </a:r>
            <a:endParaRPr lang="en-US" sz="120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a:ea typeface="ＭＳ 明朝"/>
                <a:cs typeface="Times New Roman"/>
              </a:rPr>
              <a:t>Invest</a:t>
            </a:r>
            <a:endParaRPr lang="en-US" sz="1200">
              <a:ea typeface="ＭＳ 明朝"/>
              <a:cs typeface="Times New Roman"/>
            </a:endParaRPr>
          </a:p>
        </p:txBody>
      </p:sp>
    </p:spTree>
    <p:extLst>
      <p:ext uri="{BB962C8B-B14F-4D97-AF65-F5344CB8AC3E}">
        <p14:creationId xmlns=""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(class 3)</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34" name="Content Placeholder 3"/>
          <p:cNvGraphicFramePr>
            <a:graphicFrameLocks/>
          </p:cNvGraphicFramePr>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5" name="Rectangle 3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36" name="Rectangle 3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37" name="Rectangle 36"/>
          <p:cNvSpPr/>
          <p:nvPr/>
        </p:nvSpPr>
        <p:spPr>
          <a:xfrm>
            <a:off x="2633416" y="3798659"/>
            <a:ext cx="3793025" cy="769441"/>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p:txBody>
      </p:sp>
      <p:sp>
        <p:nvSpPr>
          <p:cNvPr id="38" name="Curved Right Arrow 37"/>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39" name="Curved Right Arrow 38"/>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40" name="Rectangle 39"/>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41" name="Rectangle 40"/>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42" name="Isosceles Triangle 41"/>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43" name="Isosceles Triangle 42"/>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44" name="Isosceles Triangle 43"/>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45" name="Isosceles Triangle 44"/>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46" name="Isosceles Triangle 45"/>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47" name="Isosceles Triangle 46"/>
          <p:cNvSpPr/>
          <p:nvPr/>
        </p:nvSpPr>
        <p:spPr>
          <a:xfrm>
            <a:off x="5897214"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48" name="Rectangle 47"/>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49" name="Isosceles Triangle 48"/>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8165</TotalTime>
  <Words>3641</Words>
  <Application>Microsoft Office PowerPoint</Application>
  <PresentationFormat>On-screen Show (4:3)</PresentationFormat>
  <Paragraphs>670</Paragraphs>
  <Slides>33</Slides>
  <Notes>27</Notes>
  <HiddenSlides>0</HiddenSlides>
  <MMClips>1</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33</vt:i4>
      </vt:variant>
    </vt:vector>
  </HeadingPairs>
  <TitlesOfParts>
    <vt:vector size="41" baseType="lpstr">
      <vt:lpstr>1_Cachon_Slide_Template</vt:lpstr>
      <vt:lpstr>7_Cachon_Slide_Template</vt:lpstr>
      <vt:lpstr>2_Cachon_Slide_Template</vt:lpstr>
      <vt:lpstr>1_Office Theme</vt:lpstr>
      <vt:lpstr>Cachon_Slide_Template</vt:lpstr>
      <vt:lpstr>3_Cachon_Slide_Template</vt:lpstr>
      <vt:lpstr>4_Cachon_Slide_Template</vt:lpstr>
      <vt:lpstr>Chart</vt:lpstr>
      <vt:lpstr>Operations Strategy</vt:lpstr>
      <vt:lpstr>ROIC and Profit Drivers  Impact of SPH and Basketsize on Estimated 2012</vt:lpstr>
      <vt:lpstr>How improve Pick &amp; Pack?  Capacity Type: People vs Robots</vt:lpstr>
      <vt:lpstr>Operating System Design Roadmap  </vt:lpstr>
      <vt:lpstr>Slide 5</vt:lpstr>
      <vt:lpstr>Sugar &amp; Spice</vt:lpstr>
      <vt:lpstr>Slide 7</vt:lpstr>
      <vt:lpstr>VCAP Framework and key decisions of operations strategy</vt:lpstr>
      <vt:lpstr>   Cupcake Wars</vt:lpstr>
      <vt:lpstr>Assessment Framework: s-cArD</vt:lpstr>
      <vt:lpstr>Introduction to competitive benchmarking</vt:lpstr>
      <vt:lpstr>Analyzing a competitive threat:   Differentiation strategy v. Low cost position</vt:lpstr>
      <vt:lpstr>The Efficient Frontier for Cook County Elementary Schools</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Slide 23</vt:lpstr>
      <vt:lpstr>To compare we will go step by step for highly customized cupcakes</vt:lpstr>
      <vt:lpstr>Summary of Competitive Cost Analysis</vt:lpstr>
      <vt:lpstr>Slide 26</vt:lpstr>
      <vt:lpstr>Slide 27</vt:lpstr>
      <vt:lpstr>What does this mean?</vt:lpstr>
      <vt:lpstr>Summary Guidelines</vt:lpstr>
      <vt:lpstr>Slide 30</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Van Mieghem</cp:lastModifiedBy>
  <cp:revision>369</cp:revision>
  <cp:lastPrinted>1998-09-23T22:10:47Z</cp:lastPrinted>
  <dcterms:created xsi:type="dcterms:W3CDTF">1998-09-22T23:11:58Z</dcterms:created>
  <dcterms:modified xsi:type="dcterms:W3CDTF">2012-01-11T15:45:24Z</dcterms:modified>
</cp:coreProperties>
</file>