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20" r:id="rId2"/>
    <p:sldMasterId id="2147484032" r:id="rId3"/>
  </p:sldMasterIdLst>
  <p:notesMasterIdLst>
    <p:notesMasterId r:id="rId33"/>
  </p:notesMasterIdLst>
  <p:handoutMasterIdLst>
    <p:handoutMasterId r:id="rId34"/>
  </p:handoutMasterIdLst>
  <p:sldIdLst>
    <p:sldId id="506" r:id="rId4"/>
    <p:sldId id="499" r:id="rId5"/>
    <p:sldId id="488" r:id="rId6"/>
    <p:sldId id="454" r:id="rId7"/>
    <p:sldId id="482" r:id="rId8"/>
    <p:sldId id="490" r:id="rId9"/>
    <p:sldId id="491" r:id="rId10"/>
    <p:sldId id="493" r:id="rId11"/>
    <p:sldId id="451" r:id="rId12"/>
    <p:sldId id="452" r:id="rId13"/>
    <p:sldId id="497" r:id="rId14"/>
    <p:sldId id="498" r:id="rId15"/>
    <p:sldId id="456" r:id="rId16"/>
    <p:sldId id="457" r:id="rId17"/>
    <p:sldId id="485" r:id="rId18"/>
    <p:sldId id="467" r:id="rId19"/>
    <p:sldId id="458" r:id="rId20"/>
    <p:sldId id="450" r:id="rId21"/>
    <p:sldId id="483" r:id="rId22"/>
    <p:sldId id="504" r:id="rId23"/>
    <p:sldId id="505" r:id="rId24"/>
    <p:sldId id="449" r:id="rId25"/>
    <p:sldId id="495" r:id="rId26"/>
    <p:sldId id="489" r:id="rId27"/>
    <p:sldId id="487" r:id="rId28"/>
    <p:sldId id="496" r:id="rId29"/>
    <p:sldId id="500" r:id="rId30"/>
    <p:sldId id="501" r:id="rId31"/>
    <p:sldId id="502" r:id="rId32"/>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FF"/>
    <a:srgbClr val="FFFFCC"/>
    <a:srgbClr val="FF3300"/>
    <a:srgbClr val="FFCC99"/>
    <a:srgbClr val="EAEAEA"/>
    <a:srgbClr val="CCFFCC"/>
    <a:srgbClr val="CC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59643" autoAdjust="0"/>
  </p:normalViewPr>
  <p:slideViewPr>
    <p:cSldViewPr snapToGrid="0">
      <p:cViewPr varScale="1">
        <p:scale>
          <a:sx n="96" d="100"/>
          <a:sy n="96" d="100"/>
        </p:scale>
        <p:origin x="-906" y="-102"/>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2298" y="-48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_rels/viewProps.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slide" Target="slides/slide14.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0B7CCA1E-8472-4FA0-BCF4-BB62971F9179}" type="presOf" srcId="{A2133739-58CC-5D45-88D0-0B85518225FD}" destId="{D89831E2-8F66-044A-8A21-10BA8F9799CB}" srcOrd="0" destOrd="0" presId="urn:microsoft.com/office/officeart/2005/8/layout/pyramid4"/>
    <dgm:cxn modelId="{88D38178-FAF2-4D4F-8A9F-594002FBC85D}" type="presOf" srcId="{80187C9A-FEFD-434B-8FAC-5F0A0D851023}" destId="{8CB75068-601B-7B46-AE0F-1D9DC79E16E0}" srcOrd="0" destOrd="0" presId="urn:microsoft.com/office/officeart/2005/8/layout/pyramid4"/>
    <dgm:cxn modelId="{261D060C-98B8-4F81-8418-3069D51DE3FF}"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BB69C51E-16BE-4A40-9E69-ADD9F46B1794}" type="presOf" srcId="{9EAE6792-C656-3F46-9BE5-78EA6FA6DB4C}" destId="{BAD5D478-11BA-D045-A5CB-CADEDE07340F}" srcOrd="0" destOrd="0" presId="urn:microsoft.com/office/officeart/2005/8/layout/pyramid4"/>
    <dgm:cxn modelId="{08171CDD-32D4-47D4-A6CC-F43E8EA2879A}" type="presOf" srcId="{AA2FB89F-C470-B44E-AC59-C9FA0E2D15F2}" destId="{106543B8-F3ED-2744-81A5-AD42C44AB69E}"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4046EB15-DB0E-4474-A7A2-CC278FD7B002}" type="presParOf" srcId="{8E50B0F8-BD19-1343-8DD1-7758ED02554B}" destId="{8CB75068-601B-7B46-AE0F-1D9DC79E16E0}" srcOrd="0" destOrd="0" presId="urn:microsoft.com/office/officeart/2005/8/layout/pyramid4"/>
    <dgm:cxn modelId="{D499F57D-FC08-480C-A30F-7500AA468754}" type="presParOf" srcId="{8E50B0F8-BD19-1343-8DD1-7758ED02554B}" destId="{D89831E2-8F66-044A-8A21-10BA8F9799CB}" srcOrd="1" destOrd="0" presId="urn:microsoft.com/office/officeart/2005/8/layout/pyramid4"/>
    <dgm:cxn modelId="{339030BF-E50E-4B17-ABE5-DF13781B1592}" type="presParOf" srcId="{8E50B0F8-BD19-1343-8DD1-7758ED02554B}" destId="{BAD5D478-11BA-D045-A5CB-CADEDE07340F}" srcOrd="2" destOrd="0" presId="urn:microsoft.com/office/officeart/2005/8/layout/pyramid4"/>
    <dgm:cxn modelId="{89BB1F0E-445B-4F0C-9724-3C8F9C8A3AD8}"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065712" y="0"/>
          <a:ext cx="1893382" cy="1163361"/>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065712" y="0"/>
        <a:ext cx="1893382" cy="1163361"/>
      </dsp:txXfrm>
    </dsp:sp>
    <dsp:sp modelId="{D89831E2-8F66-044A-8A21-10BA8F9799CB}">
      <dsp:nvSpPr>
        <dsp:cNvPr id="0" name=""/>
        <dsp:cNvSpPr/>
      </dsp:nvSpPr>
      <dsp:spPr>
        <a:xfrm>
          <a:off x="148227" y="1163361"/>
          <a:ext cx="1870022" cy="1163361"/>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8227" y="1163361"/>
        <a:ext cx="1870022" cy="1163361"/>
      </dsp:txXfrm>
    </dsp:sp>
    <dsp:sp modelId="{BAD5D478-11BA-D045-A5CB-CADEDE07340F}">
      <dsp:nvSpPr>
        <dsp:cNvPr id="0" name=""/>
        <dsp:cNvSpPr/>
      </dsp:nvSpPr>
      <dsp:spPr>
        <a:xfrm rot="10800000">
          <a:off x="1065712" y="1163361"/>
          <a:ext cx="1893382" cy="1163361"/>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065712" y="1163361"/>
        <a:ext cx="1893382" cy="1163361"/>
      </dsp:txXfrm>
    </dsp:sp>
    <dsp:sp modelId="{106543B8-F3ED-2744-81A5-AD42C44AB69E}">
      <dsp:nvSpPr>
        <dsp:cNvPr id="0" name=""/>
        <dsp:cNvSpPr/>
      </dsp:nvSpPr>
      <dsp:spPr>
        <a:xfrm>
          <a:off x="2018249" y="1163361"/>
          <a:ext cx="1893382" cy="1163361"/>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018249" y="1163361"/>
        <a:ext cx="1893382" cy="1163361"/>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44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800" b="0"/>
            </a:lvl1pPr>
          </a:lstStyle>
          <a:p>
            <a:pPr>
              <a:defRPr/>
            </a:pPr>
            <a:r>
              <a:rPr lang="en-US" dirty="0"/>
              <a:t>Operations </a:t>
            </a:r>
            <a:r>
              <a:rPr lang="en-US" dirty="0" smtClean="0"/>
              <a:t>Strategy/Network Capacity Investment </a:t>
            </a:r>
            <a:r>
              <a:rPr lang="en-US" dirty="0"/>
              <a:t>&amp; Operational Hedging</a:t>
            </a:r>
          </a:p>
        </p:txBody>
      </p:sp>
      <p:sp>
        <p:nvSpPr>
          <p:cNvPr id="28675" name="Rectangle 3"/>
          <p:cNvSpPr>
            <a:spLocks noGrp="1" noChangeArrowheads="1"/>
          </p:cNvSpPr>
          <p:nvPr>
            <p:ph type="dt" sz="quarter" idx="1"/>
          </p:nvPr>
        </p:nvSpPr>
        <p:spPr bwMode="auto">
          <a:xfrm>
            <a:off x="6049617" y="0"/>
            <a:ext cx="126558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800" b="0"/>
            </a:lvl1pPr>
          </a:lstStyle>
          <a:p>
            <a:pPr>
              <a:defRPr/>
            </a:pPr>
            <a:fld id="{A46C3696-0D8A-4CF4-96A4-DCA718E80F52}" type="datetime1">
              <a:rPr lang="en-US"/>
              <a:pPr>
                <a:defRPr/>
              </a:pPr>
              <a:t>2/1/2012</a:t>
            </a:fld>
            <a:endParaRPr lang="en-US"/>
          </a:p>
        </p:txBody>
      </p:sp>
      <p:sp>
        <p:nvSpPr>
          <p:cNvPr id="28676" name="Rectangle 4"/>
          <p:cNvSpPr>
            <a:spLocks noGrp="1" noChangeArrowheads="1"/>
          </p:cNvSpPr>
          <p:nvPr>
            <p:ph type="ftr" sz="quarter" idx="2"/>
          </p:nvPr>
        </p:nvSpPr>
        <p:spPr bwMode="auto">
          <a:xfrm>
            <a:off x="0" y="9266732"/>
            <a:ext cx="5585791"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800" b="0"/>
            </a:lvl1pPr>
          </a:lstStyle>
          <a:p>
            <a:pPr>
              <a:defRPr/>
            </a:pPr>
            <a:r>
              <a:rPr lang="en-US"/>
              <a:t>© Van Mieghem</a:t>
            </a:r>
          </a:p>
        </p:txBody>
      </p:sp>
      <p:sp>
        <p:nvSpPr>
          <p:cNvPr id="28677" name="Rectangle 5"/>
          <p:cNvSpPr>
            <a:spLocks noGrp="1" noChangeArrowheads="1"/>
          </p:cNvSpPr>
          <p:nvPr>
            <p:ph type="sldNum" sz="quarter" idx="3"/>
          </p:nvPr>
        </p:nvSpPr>
        <p:spPr bwMode="auto">
          <a:xfrm>
            <a:off x="5774635" y="9266732"/>
            <a:ext cx="1540565"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800" b="0"/>
            </a:lvl1pPr>
          </a:lstStyle>
          <a:p>
            <a:pPr>
              <a:defRPr/>
            </a:pPr>
            <a:fld id="{055787A8-9796-4122-B9FF-45A4ACEAEF04}"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230757"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900" b="0"/>
            </a:lvl1pPr>
          </a:lstStyle>
          <a:p>
            <a:pPr>
              <a:defRPr/>
            </a:pPr>
            <a:r>
              <a:rPr lang="en-US"/>
              <a:t>Operations Strategy/Risk Mitigation &amp; Operational Hedging</a:t>
            </a:r>
          </a:p>
        </p:txBody>
      </p:sp>
      <p:sp>
        <p:nvSpPr>
          <p:cNvPr id="4099" name="Rectangle 3"/>
          <p:cNvSpPr>
            <a:spLocks noGrp="1" noChangeArrowheads="1"/>
          </p:cNvSpPr>
          <p:nvPr>
            <p:ph type="dt" idx="1"/>
          </p:nvPr>
        </p:nvSpPr>
        <p:spPr bwMode="auto">
          <a:xfrm>
            <a:off x="4146275" y="0"/>
            <a:ext cx="3168926"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900" b="0"/>
            </a:lvl1pPr>
          </a:lstStyle>
          <a:p>
            <a:pPr>
              <a:defRPr/>
            </a:pPr>
            <a:fld id="{98F252DD-7A3C-42B8-B607-A093B42B798D}" type="datetime1">
              <a:rPr lang="en-US"/>
              <a:pPr>
                <a:defRPr/>
              </a:pPr>
              <a:t>2/1/2012</a:t>
            </a:fld>
            <a:endParaRPr lang="en-US"/>
          </a:p>
        </p:txBody>
      </p:sp>
      <p:sp>
        <p:nvSpPr>
          <p:cNvPr id="51204"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157" y="3679149"/>
            <a:ext cx="6930887" cy="5669561"/>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733"/>
            <a:ext cx="4230757"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275" y="9407733"/>
            <a:ext cx="3168926"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900" b="0"/>
            </a:lvl1pPr>
          </a:lstStyle>
          <a:p>
            <a:pPr>
              <a:defRPr/>
            </a:pPr>
            <a:fld id="{65EAD4F3-F885-4B1E-B657-1438B9F8BD66}"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582"/>
            <a:r>
              <a:rPr lang="en-US" dirty="0" smtClean="0">
                <a:solidFill>
                  <a:prstClr val="black"/>
                </a:solidFill>
              </a:rPr>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582"/>
            <a:r>
              <a:rPr lang="en-US" dirty="0" smtClean="0">
                <a:solidFill>
                  <a:prstClr val="black"/>
                </a:solidFill>
              </a:rPr>
              <a:t>© Van Mieghem</a:t>
            </a:r>
          </a:p>
        </p:txBody>
      </p:sp>
      <p:sp>
        <p:nvSpPr>
          <p:cNvPr id="50180" name="Rectangle 7"/>
          <p:cNvSpPr>
            <a:spLocks noGrp="1" noChangeArrowheads="1"/>
          </p:cNvSpPr>
          <p:nvPr>
            <p:ph type="sldNum" sz="quarter" idx="5"/>
          </p:nvPr>
        </p:nvSpPr>
        <p:spPr>
          <a:noFill/>
        </p:spPr>
        <p:txBody>
          <a:bodyPr/>
          <a:lstStyle/>
          <a:p>
            <a:pPr defTabSz="974582"/>
            <a:fld id="{90CC73E5-1913-4140-A321-C4D3D261280D}" type="slidenum">
              <a:rPr lang="en-US" smtClean="0">
                <a:solidFill>
                  <a:prstClr val="black"/>
                </a:solidFill>
              </a:rPr>
              <a:pPr defTabSz="974582"/>
              <a:t>1</a:t>
            </a:fld>
            <a:endParaRPr lang="en-US" dirty="0" smtClean="0">
              <a:solidFill>
                <a:prstClr val="black"/>
              </a:solidFill>
            </a:endParaRPr>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4" y="3568700"/>
            <a:ext cx="6543675" cy="5803900"/>
          </a:xfrm>
        </p:spPr>
        <p:txBody>
          <a:bodyPr>
            <a:normAutofit fontScale="70000" lnSpcReduction="20000"/>
          </a:bodyPr>
          <a:lstStyle/>
          <a:p>
            <a:r>
              <a:rPr lang="en-US" dirty="0" smtClean="0"/>
              <a:t>2012:  Last class we learned</a:t>
            </a:r>
            <a:r>
              <a:rPr lang="en-US" baseline="0" dirty="0" smtClean="0"/>
              <a:t> what a capacity strategy is and that, among the many elements to capture in its analysis, incorporating risk is key. </a:t>
            </a:r>
          </a:p>
          <a:p>
            <a:r>
              <a:rPr lang="en-US" baseline="0" dirty="0" smtClean="0"/>
              <a:t>Yet this is typically not well understood by practicing managers.  But to make good capacity decisions, especially those involving the important competency of flexibility, you must know how to incorporate risk in a </a:t>
            </a:r>
            <a:r>
              <a:rPr lang="en-US" i="1" baseline="0" dirty="0" smtClean="0"/>
              <a:t>network of assets</a:t>
            </a:r>
            <a:r>
              <a:rPr lang="en-US" baseline="0" dirty="0" smtClean="0"/>
              <a:t>.  Otherwise you miss real option value.  This is the key message of today and we will illustrate it using a simple (Seagate) case.</a:t>
            </a:r>
          </a:p>
          <a:p>
            <a:endParaRPr lang="en-US" baseline="0" dirty="0" smtClean="0"/>
          </a:p>
          <a:p>
            <a:r>
              <a:rPr lang="en-US" dirty="0" smtClean="0"/>
              <a:t>The key question today: How can I use the entire OS to hedge against risk?</a:t>
            </a:r>
          </a:p>
          <a:p>
            <a:r>
              <a:rPr lang="en-US" dirty="0" smtClean="0"/>
              <a:t>During</a:t>
            </a:r>
            <a:r>
              <a:rPr lang="en-US" baseline="0" dirty="0" smtClean="0"/>
              <a:t> that process, we will introduce a powerful tool to answer this question.</a:t>
            </a:r>
          </a:p>
          <a:p>
            <a:endParaRPr lang="en-US" baseline="0" dirty="0" smtClean="0"/>
          </a:p>
          <a:p>
            <a:r>
              <a:rPr lang="en-US" baseline="0" dirty="0" smtClean="0"/>
              <a:t>We will use the blackboard to build the story but I also have a set of slides as a backup.</a:t>
            </a:r>
            <a:endParaRPr lang="en-US" dirty="0" smtClean="0"/>
          </a:p>
          <a:p>
            <a:pPr lvl="0"/>
            <a:endParaRPr lang="en-US" dirty="0" smtClean="0"/>
          </a:p>
          <a:p>
            <a:pPr>
              <a:defRPr/>
            </a:pPr>
            <a:r>
              <a:rPr lang="en-US" dirty="0" smtClean="0"/>
              <a:t>Plan for Winter 2011 90min class:</a:t>
            </a:r>
          </a:p>
          <a:p>
            <a:pPr>
              <a:defRPr/>
            </a:pPr>
            <a:endParaRPr lang="en-US" dirty="0" smtClean="0"/>
          </a:p>
          <a:p>
            <a:pPr>
              <a:defRPr/>
            </a:pPr>
            <a:r>
              <a:rPr lang="en-US" dirty="0" smtClean="0"/>
              <a:t>Today’s class is about how operations strategy can help with risk management.  We’ll discuss two settings: 1) hedging with capacity (today), 2) hedging with contracting (next class)</a:t>
            </a:r>
          </a:p>
          <a:p>
            <a:pPr>
              <a:defRPr/>
            </a:pPr>
            <a:endParaRPr lang="en-US" dirty="0" smtClean="0"/>
          </a:p>
          <a:p>
            <a:r>
              <a:rPr lang="en-US" sz="1000" kern="1200" dirty="0" smtClean="0">
                <a:solidFill>
                  <a:schemeClr val="tx1"/>
                </a:solidFill>
                <a:latin typeface="Times New Roman" pitchFamily="18" charset="0"/>
                <a:ea typeface="+mn-ea"/>
                <a:cs typeface="+mn-cs"/>
              </a:rPr>
              <a:t>I'm going to start the class by handing out the two annual excerpts you give below to drive the questions to:</a:t>
            </a:r>
          </a:p>
          <a:p>
            <a:r>
              <a:rPr lang="en-US" sz="1000" kern="1200" dirty="0" smtClean="0">
                <a:solidFill>
                  <a:schemeClr val="tx1"/>
                </a:solidFill>
                <a:latin typeface="Times New Roman" pitchFamily="18" charset="0"/>
                <a:ea typeface="+mn-ea"/>
                <a:cs typeface="+mn-cs"/>
              </a:rPr>
              <a:t>1. what kind of risks are key in this industry?  (&gt; we shall focus on great demand volatility for product variety with short PLC)</a:t>
            </a:r>
          </a:p>
          <a:p>
            <a:r>
              <a:rPr lang="en-US" sz="1000" kern="1200" dirty="0" smtClean="0">
                <a:solidFill>
                  <a:schemeClr val="tx1"/>
                </a:solidFill>
                <a:latin typeface="Times New Roman" pitchFamily="18" charset="0"/>
                <a:ea typeface="+mn-ea"/>
                <a:cs typeface="+mn-cs"/>
              </a:rPr>
              <a:t>2. how does VI or outsourcing impact risk? (&gt; VI more susceptible to this demand risk, hence Seagate case)</a:t>
            </a:r>
          </a:p>
          <a:p>
            <a:r>
              <a:rPr lang="en-US" sz="1000" kern="1200" dirty="0" smtClean="0">
                <a:solidFill>
                  <a:schemeClr val="tx1"/>
                </a:solidFill>
                <a:latin typeface="Times New Roman" pitchFamily="18" charset="0"/>
                <a:ea typeface="+mn-ea"/>
                <a:cs typeface="+mn-cs"/>
              </a:rPr>
              <a:t>Then into the case: let students discuss what they did.</a:t>
            </a:r>
          </a:p>
          <a:p>
            <a:r>
              <a:rPr lang="en-US" sz="1000" kern="1200" dirty="0" smtClean="0">
                <a:solidFill>
                  <a:schemeClr val="tx1"/>
                </a:solidFill>
                <a:latin typeface="Times New Roman" pitchFamily="18" charset="0"/>
                <a:ea typeface="+mn-ea"/>
                <a:cs typeface="+mn-cs"/>
              </a:rPr>
              <a:t>Then over the slide deck to:</a:t>
            </a:r>
          </a:p>
          <a:p>
            <a:r>
              <a:rPr lang="en-US" sz="1000" kern="1200" dirty="0" smtClean="0">
                <a:solidFill>
                  <a:schemeClr val="tx1"/>
                </a:solidFill>
                <a:latin typeface="Times New Roman" pitchFamily="18" charset="0"/>
                <a:ea typeface="+mn-ea"/>
                <a:cs typeface="+mn-cs"/>
              </a:rPr>
              <a:t>1. value some simpler strategies that give good insights and bounds</a:t>
            </a:r>
          </a:p>
          <a:p>
            <a:r>
              <a:rPr lang="en-US" sz="1000" kern="1200" dirty="0" smtClean="0">
                <a:solidFill>
                  <a:schemeClr val="tx1"/>
                </a:solidFill>
                <a:latin typeface="Times New Roman" pitchFamily="18" charset="0"/>
                <a:ea typeface="+mn-ea"/>
                <a:cs typeface="+mn-cs"/>
              </a:rPr>
              <a:t>2. marginal newsvendor network analysis, first reminding them of the single-dimension case.</a:t>
            </a:r>
          </a:p>
          <a:p>
            <a:pPr marL="228567" indent="-228567">
              <a:buFont typeface="+mj-lt"/>
              <a:buNone/>
              <a:defRPr/>
            </a:pPr>
            <a:endParaRPr lang="en-US" dirty="0" smtClean="0"/>
          </a:p>
          <a:p>
            <a:pPr>
              <a:defRPr/>
            </a:pPr>
            <a:endParaRPr lang="en-US" dirty="0" smtClean="0"/>
          </a:p>
          <a:p>
            <a:pPr>
              <a:defRPr/>
            </a:pPr>
            <a:r>
              <a:rPr lang="en-US" dirty="0" smtClean="0"/>
              <a:t>Plan for Nov 1, 2007 class:</a:t>
            </a:r>
          </a:p>
          <a:p>
            <a:pPr>
              <a:defRPr/>
            </a:pPr>
            <a:r>
              <a:rPr lang="en-US" dirty="0" smtClean="0"/>
              <a:t>1:30-2:00: open discussion on Seagate on blackboard (no slides)</a:t>
            </a:r>
          </a:p>
          <a:p>
            <a:pPr>
              <a:defRPr/>
            </a:pPr>
            <a:r>
              <a:rPr lang="en-US" dirty="0" smtClean="0"/>
              <a:t>2:00-3:00: go over slides</a:t>
            </a:r>
          </a:p>
          <a:p>
            <a:pPr>
              <a:defRPr/>
            </a:pPr>
            <a:endParaRPr lang="en-US" dirty="0" smtClean="0"/>
          </a:p>
          <a:p>
            <a:pPr>
              <a:defRPr/>
            </a:pPr>
            <a:r>
              <a:rPr lang="en-US" dirty="0" smtClean="0"/>
              <a:t>Show next framework slide</a:t>
            </a:r>
            <a:r>
              <a:rPr lang="en-US" i="1" dirty="0" smtClean="0"/>
              <a:t>: What is the strategic problem in the Seagate case and how does that relate to our framework:?</a:t>
            </a:r>
          </a:p>
          <a:p>
            <a:pPr lvl="1">
              <a:buFont typeface="Arial" pitchFamily="34" charset="0"/>
              <a:buChar char="•"/>
              <a:defRPr/>
            </a:pPr>
            <a:r>
              <a:rPr lang="en-US" dirty="0" smtClean="0"/>
              <a:t> Seagate is introducing two new, substitutable products and must decide on a capacity portfolio that maximizes value while mitigating the commercial demand risk. (see more next slide)</a:t>
            </a:r>
          </a:p>
          <a:p>
            <a:pPr lvl="1">
              <a:buFont typeface="Arial" pitchFamily="34" charset="0"/>
              <a:buChar char="•"/>
              <a:defRPr/>
            </a:pPr>
            <a:r>
              <a:rPr lang="en-US" dirty="0" smtClean="0"/>
              <a:t> Stress sizing/timing/location: must size 3 capacities </a:t>
            </a:r>
            <a:r>
              <a:rPr lang="en-US" i="1" dirty="0" smtClean="0"/>
              <a:t>before </a:t>
            </a:r>
            <a:r>
              <a:rPr lang="en-US" dirty="0" smtClean="0"/>
              <a:t>observing actual demand (leading capacity strategy = investment under uncertainty, which is what makes this hard)</a:t>
            </a:r>
          </a:p>
          <a:p>
            <a:pPr lvl="1">
              <a:defRPr/>
            </a:pPr>
            <a:endParaRPr lang="en-US" dirty="0" smtClean="0"/>
          </a:p>
          <a:p>
            <a:pPr>
              <a:defRPr/>
            </a:pPr>
            <a:r>
              <a:rPr lang="en-US" i="1" dirty="0" smtClean="0"/>
              <a:t>What analysis did you do and what is your recommendation? (have discussion in words—no numbers at this point; keep everyone engaged!)</a:t>
            </a:r>
          </a:p>
          <a:p>
            <a:pPr lvl="1">
              <a:buFont typeface="Arial" pitchFamily="34" charset="0"/>
              <a:buChar char="•"/>
              <a:defRPr/>
            </a:pPr>
            <a:r>
              <a:rPr lang="en-US" dirty="0" smtClean="0"/>
              <a:t>On BB: There are four simplifying approximations/boundary solutions:</a:t>
            </a:r>
          </a:p>
          <a:p>
            <a:pPr lvl="1">
              <a:buFont typeface="Arial" pitchFamily="34" charset="0"/>
              <a:buChar char="•"/>
              <a:defRPr/>
            </a:pPr>
            <a:endParaRPr lang="en-US" dirty="0" smtClean="0"/>
          </a:p>
          <a:p>
            <a:pPr marL="228567" indent="-228567">
              <a:buFont typeface="+mj-lt"/>
              <a:buAutoNum type="arabicPeriod"/>
              <a:defRPr/>
            </a:pPr>
            <a:r>
              <a:rPr lang="en-US" dirty="0" smtClean="0"/>
              <a:t>No forecast errors (this neglects uncertainty): assume demand = (300, 300) with probability one. This leads to the current CAR (see later in slides)</a:t>
            </a:r>
          </a:p>
          <a:p>
            <a:pPr marL="228567" indent="-228567">
              <a:buFont typeface="+mj-lt"/>
              <a:buAutoNum type="arabicPeriod"/>
              <a:defRPr/>
            </a:pPr>
            <a:r>
              <a:rPr lang="en-US" dirty="0" smtClean="0"/>
              <a:t>Lagging strategy (neglects </a:t>
            </a:r>
            <a:r>
              <a:rPr lang="en-US" dirty="0" err="1" smtClean="0"/>
              <a:t>leadtimes</a:t>
            </a:r>
            <a:r>
              <a:rPr lang="en-US" dirty="0" smtClean="0"/>
              <a:t> and uncertainty): picks state-depend capacities. Given the cost </a:t>
            </a:r>
            <a:r>
              <a:rPr lang="en-US" dirty="0" err="1" smtClean="0"/>
              <a:t>linearities</a:t>
            </a:r>
            <a:r>
              <a:rPr lang="en-US" dirty="0" smtClean="0"/>
              <a:t>, this leads to the same expected value as no forecast errors and no mismatch risk, yet do have value variability (see later).</a:t>
            </a:r>
          </a:p>
          <a:p>
            <a:pPr marL="228567" indent="-228567">
              <a:buFont typeface="+mj-lt"/>
              <a:buAutoNum type="arabicPeriod"/>
              <a:defRPr/>
            </a:pPr>
            <a:r>
              <a:rPr lang="en-US" dirty="0" smtClean="0"/>
              <a:t>Two separate  product-dedicated systems (this neglects that test is shared resource and undervalues value of capacity). Here we can use simple 1D newsboy, which also leads to the current CAR (see later).</a:t>
            </a:r>
          </a:p>
          <a:p>
            <a:pPr marL="228567" indent="-228567">
              <a:buFont typeface="+mj-lt"/>
              <a:buAutoNum type="arabicPeriod"/>
              <a:defRPr/>
            </a:pPr>
            <a:r>
              <a:rPr lang="en-US" dirty="0" smtClean="0"/>
              <a:t>One fully product-flexible system (this neglects that FA is product-specific and any product mix trade-offs). Here you reduce everything to a single 1D newsboy and look at the total demand distribution.</a:t>
            </a:r>
          </a:p>
          <a:p>
            <a:pPr marL="685700" lvl="1" indent="-228567">
              <a:buFont typeface="Arial" pitchFamily="34" charset="0"/>
              <a:buChar char="•"/>
              <a:defRPr/>
            </a:pPr>
            <a:endParaRPr lang="en-US" dirty="0" smtClean="0"/>
          </a:p>
          <a:p>
            <a:pPr marL="685700" lvl="1" indent="-228567">
              <a:buFont typeface="Arial" pitchFamily="34" charset="0"/>
              <a:buChar char="•"/>
              <a:defRPr/>
            </a:pPr>
            <a:r>
              <a:rPr lang="en-US" dirty="0" smtClean="0"/>
              <a:t>Let’s now look at some slides to capture the reality of the problem… </a:t>
            </a:r>
          </a:p>
          <a:p>
            <a:pPr lvl="0"/>
            <a:endParaRPr lang="en-US" dirty="0" smtClean="0"/>
          </a:p>
          <a:p>
            <a:pPr marL="196821" indent="-196821">
              <a:defRPr/>
            </a:pPr>
            <a:endParaRPr lang="en-US" dirty="0" smtClean="0"/>
          </a:p>
          <a:p>
            <a:pPr>
              <a:defRPr/>
            </a:pP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4515" name="Rectangle 3"/>
          <p:cNvSpPr>
            <a:spLocks noGrp="1" noChangeArrowheads="1"/>
          </p:cNvSpPr>
          <p:nvPr>
            <p:ph type="dt" sz="quarter" idx="1"/>
          </p:nvPr>
        </p:nvSpPr>
        <p:spPr>
          <a:noFill/>
        </p:spPr>
        <p:txBody>
          <a:bodyPr/>
          <a:lstStyle/>
          <a:p>
            <a:pPr defTabSz="976502"/>
            <a:fld id="{02EF1759-23B4-47DA-96D0-DFC6B1D9AD01}" type="datetime1">
              <a:rPr lang="en-US" smtClean="0"/>
              <a:pPr defTabSz="976502"/>
              <a:t>2/1/2012</a:t>
            </a:fld>
            <a:endParaRPr lang="en-US" dirty="0" smtClean="0"/>
          </a:p>
        </p:txBody>
      </p:sp>
      <p:sp>
        <p:nvSpPr>
          <p:cNvPr id="6451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marL="235481" indent="-235481"/>
            <a:r>
              <a:rPr lang="en-US" dirty="0" smtClean="0"/>
              <a:t>Use this slide to bring out the “insights:”</a:t>
            </a:r>
          </a:p>
          <a:p>
            <a:pPr marL="235481" indent="-235481"/>
            <a:endParaRPr lang="en-US" dirty="0" smtClean="0"/>
          </a:p>
          <a:p>
            <a:pPr marL="235481" indent="-235481">
              <a:buFontTx/>
              <a:buChar char="•"/>
            </a:pPr>
            <a:r>
              <a:rPr lang="en-US" dirty="0" smtClean="0"/>
              <a:t>Utilization: never simultaneously fully utilized. </a:t>
            </a:r>
            <a:r>
              <a:rPr lang="en-US" i="1" dirty="0" smtClean="0"/>
              <a:t>This is also called </a:t>
            </a:r>
            <a:r>
              <a:rPr lang="en-US" b="1" i="1" dirty="0" smtClean="0"/>
              <a:t>unbalanced capacity </a:t>
            </a:r>
            <a:r>
              <a:rPr lang="en-US" i="1" dirty="0" smtClean="0"/>
              <a:t>and means that constraints do not cross in 1 point.</a:t>
            </a:r>
            <a:endParaRPr lang="en-US" dirty="0" smtClean="0"/>
          </a:p>
          <a:p>
            <a:pPr marL="235481" indent="-235481">
              <a:buFontTx/>
              <a:buChar char="•"/>
            </a:pPr>
            <a:r>
              <a:rPr lang="en-US" dirty="0" smtClean="0"/>
              <a:t>True value of perfect info = $107M - $94.5M= $12.5M</a:t>
            </a:r>
          </a:p>
          <a:p>
            <a:pPr marL="235481" indent="-235481">
              <a:buFontTx/>
              <a:buChar char="•"/>
            </a:pPr>
            <a:endParaRPr lang="en-US" dirty="0" smtClean="0"/>
          </a:p>
          <a:p>
            <a:pPr marL="235481" indent="-235481"/>
            <a:r>
              <a:rPr lang="en-US" b="1" dirty="0" smtClean="0">
                <a:solidFill>
                  <a:srgbClr val="FF3300"/>
                </a:solidFill>
              </a:rPr>
              <a:t>A. This is hedging in that:</a:t>
            </a:r>
          </a:p>
          <a:p>
            <a:pPr marL="235481" indent="-235481">
              <a:buFontTx/>
              <a:buAutoNum type="arabicPeriod"/>
            </a:pPr>
            <a:r>
              <a:rPr lang="en-US" dirty="0" smtClean="0"/>
              <a:t>We have mitigated the impact of uncertainty (smallest expected mismatch cost AND smaller profit variance)</a:t>
            </a:r>
          </a:p>
          <a:p>
            <a:pPr marL="235481" indent="-235481">
              <a:buFontTx/>
              <a:buAutoNum type="arabicPeriod"/>
            </a:pPr>
            <a:r>
              <a:rPr lang="en-US" dirty="0" smtClean="0"/>
              <a:t>We are hedging our bets by betting both on B and C (and not just on one sales plan or possible realization)</a:t>
            </a:r>
          </a:p>
          <a:p>
            <a:pPr marL="235481" indent="-235481">
              <a:buFontTx/>
              <a:buAutoNum type="arabicPeriod"/>
            </a:pPr>
            <a:r>
              <a:rPr lang="en-US" dirty="0" smtClean="0"/>
              <a:t>We are patently unbalanced</a:t>
            </a:r>
          </a:p>
          <a:p>
            <a:pPr marL="235481" indent="-235481">
              <a:buFontTx/>
              <a:buAutoNum type="arabicPeriod"/>
            </a:pPr>
            <a:r>
              <a:rPr lang="en-US" dirty="0" smtClean="0"/>
              <a:t>We have imbedded switching option to respond to uncertainty.</a:t>
            </a:r>
          </a:p>
          <a:p>
            <a:pPr marL="235481" indent="-235481"/>
            <a:endParaRPr lang="en-US" dirty="0" smtClean="0"/>
          </a:p>
          <a:p>
            <a:pPr marL="235481" indent="-235481"/>
            <a:r>
              <a:rPr lang="en-US" b="1" dirty="0" smtClean="0">
                <a:solidFill>
                  <a:srgbClr val="FF3300"/>
                </a:solidFill>
              </a:rPr>
              <a:t>B. Recall the value of network analysis: we have captured:</a:t>
            </a:r>
          </a:p>
          <a:p>
            <a:pPr marL="235481" indent="-235481">
              <a:buFontTx/>
              <a:buAutoNum type="arabicPeriod"/>
            </a:pPr>
            <a:r>
              <a:rPr lang="en-US" dirty="0" smtClean="0"/>
              <a:t>(moving) BN</a:t>
            </a:r>
          </a:p>
          <a:p>
            <a:pPr marL="235481" indent="-235481">
              <a:buFontTx/>
              <a:buAutoNum type="arabicPeriod"/>
            </a:pPr>
            <a:r>
              <a:rPr lang="en-US" dirty="0" smtClean="0"/>
              <a:t>Correlation</a:t>
            </a:r>
          </a:p>
          <a:p>
            <a:pPr marL="235481" indent="-235481">
              <a:buFontTx/>
              <a:buAutoNum type="arabicPeriod"/>
            </a:pPr>
            <a:r>
              <a:rPr lang="en-US" dirty="0" smtClean="0"/>
              <a:t>Real options: rev max and substitution</a:t>
            </a:r>
          </a:p>
          <a:p>
            <a:pPr marL="235481" indent="-235481"/>
            <a:r>
              <a:rPr lang="en-US" dirty="0" smtClean="0"/>
              <a:t>Our NN result justifies investing in excess capacity (which our 1D valuation did not!)</a:t>
            </a:r>
          </a:p>
          <a:p>
            <a:pPr marL="235481" indent="-235481"/>
            <a:endParaRPr lang="en-US" dirty="0" smtClean="0"/>
          </a:p>
          <a:p>
            <a:pPr marL="235481" indent="-235481"/>
            <a:r>
              <a:rPr lang="en-US" b="1" dirty="0" smtClean="0">
                <a:solidFill>
                  <a:srgbClr val="FF3300"/>
                </a:solidFill>
              </a:rPr>
              <a:t>C. Why did you get different results in Excel?</a:t>
            </a:r>
          </a:p>
          <a:p>
            <a:pPr marL="235481" indent="-235481">
              <a:buFontTx/>
              <a:buAutoNum type="arabicPeriod"/>
            </a:pPr>
            <a:r>
              <a:rPr lang="en-US" dirty="0" smtClean="0"/>
              <a:t>You captured shortages</a:t>
            </a:r>
          </a:p>
          <a:p>
            <a:pPr marL="235481" indent="-235481">
              <a:buFontTx/>
              <a:buAutoNum type="arabicPeriod"/>
            </a:pPr>
            <a:r>
              <a:rPr lang="en-US" dirty="0" smtClean="0"/>
              <a:t>You used 1D newsboys</a:t>
            </a:r>
          </a:p>
          <a:p>
            <a:pPr marL="235481" indent="-235481">
              <a:buFontTx/>
              <a:buAutoNum type="arabicPeriod"/>
            </a:pPr>
            <a:r>
              <a:rPr lang="en-US" dirty="0" smtClean="0"/>
              <a:t>You did not prioritize highest margin product</a:t>
            </a:r>
          </a:p>
          <a:p>
            <a:pPr marL="235481" indent="-235481">
              <a:buFontTx/>
              <a:buAutoNum type="arabicPeriod"/>
            </a:pPr>
            <a:r>
              <a:rPr lang="en-US" dirty="0" smtClean="0"/>
              <a:t>You were mathematically smart by coding x = min (K, D) but got an NLP.  For solver best to have 9 variables (like aggregate planning LP in book)</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pPr defTabSz="976502"/>
              <a:t>2/1/2012</a:t>
            </a:fld>
            <a:endParaRPr lang="en-US" dirty="0" smtClean="0"/>
          </a:p>
        </p:txBody>
      </p:sp>
      <p:sp>
        <p:nvSpPr>
          <p:cNvPr id="65542" name="Footer Placeholder 5"/>
          <p:cNvSpPr>
            <a:spLocks noGrp="1"/>
          </p:cNvSpPr>
          <p:nvPr>
            <p:ph type="ftr" sz="quarter" idx="4"/>
          </p:nvPr>
        </p:nvSpPr>
        <p:spPr>
          <a:noFill/>
        </p:spPr>
        <p:txBody>
          <a:bodyPr/>
          <a:lstStyle/>
          <a:p>
            <a:pPr defTabSz="976502"/>
            <a:r>
              <a:rPr lang="en-US" dirty="0" smtClean="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15</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2/1/2012</a:t>
            </a:fld>
            <a:endParaRPr lang="en-US" dirty="0" smtClean="0"/>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7587" name="Rectangle 3"/>
          <p:cNvSpPr>
            <a:spLocks noGrp="1" noChangeArrowheads="1"/>
          </p:cNvSpPr>
          <p:nvPr>
            <p:ph type="dt" sz="quarter" idx="1"/>
          </p:nvPr>
        </p:nvSpPr>
        <p:spPr>
          <a:noFill/>
        </p:spPr>
        <p:txBody>
          <a:bodyPr/>
          <a:lstStyle/>
          <a:p>
            <a:pPr defTabSz="976502"/>
            <a:fld id="{3E098A4B-EE00-486B-90FB-C05C2BF23D6E}" type="datetime1">
              <a:rPr lang="en-US" smtClean="0"/>
              <a:pPr defTabSz="976502"/>
              <a:t>2/1/2012</a:t>
            </a:fld>
            <a:endParaRPr lang="en-US" dirty="0" smtClean="0"/>
          </a:p>
        </p:txBody>
      </p:sp>
      <p:sp>
        <p:nvSpPr>
          <p:cNvPr id="67588"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7589" name="Rectangle 2"/>
          <p:cNvSpPr>
            <a:spLocks noGrp="1" noRot="1" noChangeAspect="1" noChangeArrowheads="1" noTextEdit="1"/>
          </p:cNvSpPr>
          <p:nvPr>
            <p:ph type="sldImg"/>
          </p:nvPr>
        </p:nvSpPr>
        <p:spPr>
          <a:ln/>
        </p:spPr>
      </p:sp>
      <p:sp>
        <p:nvSpPr>
          <p:cNvPr id="67590" name="Rectangle 3"/>
          <p:cNvSpPr>
            <a:spLocks noGrp="1" noChangeArrowheads="1"/>
          </p:cNvSpPr>
          <p:nvPr>
            <p:ph type="body" idx="1"/>
          </p:nvPr>
        </p:nvSpPr>
        <p:spPr>
          <a:noFill/>
          <a:ln/>
        </p:spPr>
        <p:txBody>
          <a:bodyPr/>
          <a:lstStyle/>
          <a:p>
            <a:pPr marL="235481" indent="-235481">
              <a:buFontTx/>
              <a:buChar char="•"/>
            </a:pPr>
            <a:r>
              <a:rPr lang="en-US" dirty="0" smtClean="0"/>
              <a:t>How explain to senior mgt never all used?  </a:t>
            </a:r>
          </a:p>
          <a:p>
            <a:pPr marL="709734" lvl="1" indent="-235481">
              <a:buFontTx/>
              <a:buAutoNum type="arabicPeriod"/>
            </a:pPr>
            <a:r>
              <a:rPr lang="en-US" i="1" dirty="0" smtClean="0"/>
              <a:t>We cannot do capacity planning for each product independently. (recall optimal is not part of combinatorial array!)</a:t>
            </a:r>
          </a:p>
          <a:p>
            <a:pPr marL="709734" lvl="1" indent="-235481">
              <a:buFontTx/>
              <a:buAutoNum type="arabicPeriod"/>
            </a:pPr>
            <a:r>
              <a:rPr lang="en-US" i="1" dirty="0" smtClean="0"/>
              <a:t>We must look at the portfolio of products and assets</a:t>
            </a:r>
          </a:p>
          <a:p>
            <a:pPr marL="709734" lvl="1" indent="-235481">
              <a:buFontTx/>
              <a:buAutoNum type="arabicPeriod"/>
            </a:pPr>
            <a:r>
              <a:rPr lang="en-US" i="1" dirty="0" smtClean="0"/>
              <a:t>And add reserves strategically to have switching options and insurance.</a:t>
            </a:r>
          </a:p>
          <a:p>
            <a:pPr marL="235481" indent="-235481">
              <a:buFontTx/>
              <a:buChar char="•"/>
            </a:pPr>
            <a:r>
              <a:rPr lang="en-US" dirty="0" smtClean="0"/>
              <a:t>Never!</a:t>
            </a:r>
          </a:p>
          <a:p>
            <a:pPr marL="709734" lvl="1" indent="-235481">
              <a:buFontTx/>
              <a:buAutoNum type="arabicPeriod"/>
            </a:pPr>
            <a:r>
              <a:rPr lang="en-US" dirty="0" smtClean="0"/>
              <a:t>Must change planning and capture all possible outcomes and likelihoods</a:t>
            </a:r>
          </a:p>
          <a:p>
            <a:pPr marL="709734" lvl="1" indent="-235481">
              <a:buFontTx/>
              <a:buAutoNum type="arabicPeriod"/>
            </a:pPr>
            <a:r>
              <a:rPr lang="en-US" dirty="0" smtClean="0"/>
              <a:t>incorporate both the optimists (</a:t>
            </a:r>
            <a:r>
              <a:rPr lang="en-US" dirty="0" err="1" smtClean="0"/>
              <a:t>mkt</a:t>
            </a:r>
            <a:r>
              <a:rPr lang="en-US" dirty="0" smtClean="0"/>
              <a:t> &amp; sales) and pessimists</a:t>
            </a:r>
          </a:p>
          <a:p>
            <a:pPr marL="709734" lvl="1" indent="-235481">
              <a:buFontTx/>
              <a:buAutoNum type="arabicPeriod"/>
            </a:pPr>
            <a:r>
              <a:rPr lang="en-US" dirty="0" smtClean="0"/>
              <a:t>Corporate wide means + correlations</a:t>
            </a:r>
          </a:p>
          <a:p>
            <a:pPr marL="709734" lvl="1" indent="-235481">
              <a:buFontTx/>
              <a:buAutoNum type="arabicPeriod"/>
            </a:pPr>
            <a:r>
              <a:rPr lang="en-US" dirty="0" smtClean="0"/>
              <a:t>Optimize</a:t>
            </a:r>
          </a:p>
          <a:p>
            <a:pPr marL="235481" indent="-235481">
              <a:buFontTx/>
              <a:buChar char="•"/>
            </a:pPr>
            <a:r>
              <a:rPr lang="en-US" dirty="0" smtClean="0"/>
              <a:t>NN gives value-maximizing compromise between rev &amp; costs.</a:t>
            </a:r>
          </a:p>
          <a:p>
            <a:pPr marL="235481" indent="-235481"/>
            <a:endParaRPr lang="en-US" dirty="0" smtClean="0"/>
          </a:p>
          <a:p>
            <a:pPr marL="235481" indent="-235481"/>
            <a:r>
              <a:rPr lang="en-US" dirty="0" smtClean="0"/>
              <a:t>Why don’t we see this more in practice?</a:t>
            </a:r>
          </a:p>
          <a:p>
            <a:pPr marL="235481" indent="-235481">
              <a:buFontTx/>
              <a:buChar char="•"/>
            </a:pPr>
            <a:r>
              <a:rPr lang="en-US" dirty="0" smtClean="0"/>
              <a:t>Just getting all data (K and A) and keeping it updated is huge work</a:t>
            </a:r>
          </a:p>
          <a:p>
            <a:pPr marL="235481" indent="-235481">
              <a:buFontTx/>
              <a:buChar char="•"/>
            </a:pPr>
            <a:r>
              <a:rPr lang="en-US" dirty="0" smtClean="0"/>
              <a:t>Incremental returns of optimization are often only a few percentages, and may not outweigh the cost for small firms</a:t>
            </a:r>
          </a:p>
          <a:p>
            <a:pPr marL="235481" indent="-235481">
              <a:buFontTx/>
              <a:buChar char="•"/>
            </a:pPr>
            <a:endParaRPr lang="en-US" dirty="0" smtClean="0"/>
          </a:p>
          <a:p>
            <a:pPr>
              <a:lnSpc>
                <a:spcPct val="90000"/>
              </a:lnSpc>
            </a:pPr>
            <a:r>
              <a:rPr lang="en-US" sz="1700" dirty="0" smtClean="0"/>
              <a:t>Implementation of optimal capacity portfolio planning and hedging</a:t>
            </a:r>
          </a:p>
          <a:p>
            <a:pPr lvl="2">
              <a:lnSpc>
                <a:spcPct val="90000"/>
              </a:lnSpc>
            </a:pPr>
            <a:r>
              <a:rPr lang="en-US" sz="1200" u="sng" dirty="0" smtClean="0"/>
              <a:t>Organizational</a:t>
            </a:r>
            <a:r>
              <a:rPr lang="en-US" sz="1200" dirty="0" smtClean="0"/>
              <a:t>: </a:t>
            </a:r>
            <a:r>
              <a:rPr lang="en-US" sz="1200" i="1" dirty="0" smtClean="0"/>
              <a:t>to implement the optimal operational capacity hedge, the capacity planning process must incorporate uncertainty and must be done corporate-wide.  Moreover, incentives must be modified to allow for excess capacity. </a:t>
            </a:r>
          </a:p>
          <a:p>
            <a:pPr lvl="2">
              <a:lnSpc>
                <a:spcPct val="90000"/>
              </a:lnSpc>
            </a:pPr>
            <a:r>
              <a:rPr lang="en-US" sz="1200" u="sng" dirty="0" smtClean="0"/>
              <a:t>Systems:</a:t>
            </a:r>
            <a:r>
              <a:rPr lang="en-US" sz="1200" dirty="0" smtClean="0"/>
              <a:t> </a:t>
            </a:r>
            <a:r>
              <a:rPr lang="en-US" sz="1200" i="1" dirty="0" smtClean="0"/>
              <a:t>IT must support a planning process that aggregates corporate-wide demand (means and covariance matrix), corporate capacities, and then optimizes value using a newsvendor network.  (Substantial change to current status.)</a:t>
            </a:r>
            <a:endParaRPr lang="en-US" sz="1200" dirty="0" smtClean="0"/>
          </a:p>
          <a:p>
            <a:pPr marL="235481" indent="-235481"/>
            <a:endParaRPr lang="en-US" dirty="0" smtClean="0"/>
          </a:p>
          <a:p>
            <a:pPr marL="235481" indent="-23548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5299" name="Rectangle 3"/>
          <p:cNvSpPr>
            <a:spLocks noGrp="1" noChangeArrowheads="1"/>
          </p:cNvSpPr>
          <p:nvPr>
            <p:ph type="dt" sz="quarter" idx="1"/>
          </p:nvPr>
        </p:nvSpPr>
        <p:spPr>
          <a:noFill/>
        </p:spPr>
        <p:txBody>
          <a:bodyPr/>
          <a:lstStyle/>
          <a:p>
            <a:pPr defTabSz="976502"/>
            <a:fld id="{D72A8E27-CF25-4C6A-B348-B480A80A8C0C}" type="datetime1">
              <a:rPr lang="en-US" smtClean="0"/>
              <a:pPr defTabSz="976502"/>
              <a:t>2/1/2012</a:t>
            </a:fld>
            <a:endParaRPr lang="en-US" dirty="0" smtClean="0"/>
          </a:p>
        </p:txBody>
      </p:sp>
      <p:sp>
        <p:nvSpPr>
          <p:cNvPr id="5530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5301" name="Rectangle 2"/>
          <p:cNvSpPr>
            <a:spLocks noGrp="1" noRot="1" noChangeAspect="1" noChangeArrowheads="1" noTextEdit="1"/>
          </p:cNvSpPr>
          <p:nvPr>
            <p:ph type="sldImg"/>
          </p:nvPr>
        </p:nvSpPr>
        <p:spPr>
          <a:ln/>
        </p:spPr>
      </p:sp>
      <p:sp>
        <p:nvSpPr>
          <p:cNvPr id="55302" name="Rectangle 3"/>
          <p:cNvSpPr>
            <a:spLocks noGrp="1" noChangeArrowheads="1"/>
          </p:cNvSpPr>
          <p:nvPr>
            <p:ph type="body" idx="1"/>
          </p:nvPr>
        </p:nvSpPr>
        <p:spPr>
          <a:noFill/>
          <a:ln/>
        </p:spPr>
        <p:txBody>
          <a:bodyPr/>
          <a:lstStyle/>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Brian Tomlin: When discussing the features of the optimal capacity portfolio (unbalanced etc.), I asked the students how a COO would react to these features and how would you explain them. After class, a student came up and told me he worked for BCG this past summer and capacity planning under uncertainty was a big part of it. It was a medical device company and they were using sales-driven capacity planning. The COO was a lawyer and BCG had a hard time convincing him of using forecasts etc. I thought this was interesting for two reasons: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a:t>
            </a:r>
            <a:r>
              <a:rPr lang="en-US" sz="1000" kern="1200" dirty="0" err="1" smtClean="0">
                <a:solidFill>
                  <a:schemeClr val="tx1"/>
                </a:solidFill>
                <a:latin typeface="Times New Roman" pitchFamily="18" charset="0"/>
                <a:ea typeface="+mn-ea"/>
                <a:cs typeface="+mn-cs"/>
              </a:rPr>
              <a:t>i</a:t>
            </a:r>
            <a:r>
              <a:rPr lang="en-US" sz="1000" kern="1200" dirty="0" smtClean="0">
                <a:solidFill>
                  <a:schemeClr val="tx1"/>
                </a:solidFill>
                <a:latin typeface="Times New Roman" pitchFamily="18" charset="0"/>
                <a:ea typeface="+mn-ea"/>
                <a:cs typeface="+mn-cs"/>
              </a:rPr>
              <a:t>) shows sales-driven still happens. Not surprising to us but maybe to students.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(ii) strategy consulting companies like BCG do projects on this stuff. That's a big deal for our students.</a:t>
            </a:r>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r>
              <a:rPr lang="en-US" dirty="0" smtClean="0"/>
              <a:t>EMPHASIZE: the Seagate case is about LEADING capacity strategy: all done before seeing actual demand/sales.  Companies may simplify this problem by assuming a deterministic sales plan (like Seagate does), but we want to study how we should incorporate demand risk into this process!</a:t>
            </a:r>
          </a:p>
          <a:p>
            <a:pPr marL="235481" indent="-235481"/>
            <a:endParaRPr lang="en-US" dirty="0" smtClean="0"/>
          </a:p>
          <a:p>
            <a:pPr marL="235481" indent="-235481"/>
            <a:endParaRPr lang="en-US" dirty="0" smtClean="0"/>
          </a:p>
          <a:p>
            <a:pPr marL="235481" indent="-235481"/>
            <a:r>
              <a:rPr lang="en-US" dirty="0" smtClean="0"/>
              <a:t>Before delving into the specific capacity problem, let’s review how Seagate makes planning decisions, as that will be relevant to understand incentives and implementation.</a:t>
            </a:r>
          </a:p>
          <a:p>
            <a:pPr marL="235481" indent="-235481"/>
            <a:endParaRPr lang="en-US" dirty="0" smtClean="0"/>
          </a:p>
          <a:p>
            <a:pPr marL="235481" indent="-235481">
              <a:buFontTx/>
              <a:buChar char="•"/>
            </a:pPr>
            <a:r>
              <a:rPr lang="en-US" dirty="0" smtClean="0"/>
              <a:t>Discuss MPS + CRP and define terminology</a:t>
            </a:r>
          </a:p>
          <a:p>
            <a:pPr marL="235481" indent="-235481">
              <a:buFontTx/>
              <a:buChar char="•"/>
            </a:pPr>
            <a:r>
              <a:rPr lang="en-US" dirty="0" smtClean="0"/>
              <a:t>Perhaps introduce notation: demand </a:t>
            </a:r>
            <a:r>
              <a:rPr lang="en-US" i="1" dirty="0" smtClean="0"/>
              <a:t>D, </a:t>
            </a:r>
            <a:r>
              <a:rPr lang="en-US" dirty="0" smtClean="0"/>
              <a:t>MPS = production plan </a:t>
            </a:r>
            <a:r>
              <a:rPr lang="en-US" i="1" dirty="0" smtClean="0"/>
              <a:t>x</a:t>
            </a:r>
            <a:r>
              <a:rPr lang="en-US" dirty="0" smtClean="0"/>
              <a:t>, capacity vector </a:t>
            </a:r>
            <a:r>
              <a:rPr lang="en-US" i="1" dirty="0" smtClean="0"/>
              <a:t>K</a:t>
            </a:r>
            <a:endParaRPr lang="en-US" dirty="0" smtClean="0"/>
          </a:p>
          <a:p>
            <a:pPr marL="235481" indent="-235481">
              <a:buFontTx/>
              <a:buChar char="•"/>
            </a:pPr>
            <a:r>
              <a:rPr lang="en-US" dirty="0" smtClean="0"/>
              <a:t>Stress that:</a:t>
            </a:r>
          </a:p>
          <a:p>
            <a:pPr marL="709734" lvl="1" indent="-235481">
              <a:buFontTx/>
              <a:buAutoNum type="arabicPeriod"/>
            </a:pPr>
            <a:r>
              <a:rPr lang="en-US" dirty="0" smtClean="0"/>
              <a:t>This CRP is sales-plan driven</a:t>
            </a:r>
          </a:p>
          <a:p>
            <a:pPr marL="709734" lvl="1" indent="-235481">
              <a:buFontTx/>
              <a:buAutoNum type="arabicPeriod"/>
            </a:pPr>
            <a:r>
              <a:rPr lang="en-US" dirty="0" smtClean="0"/>
              <a:t> In fast-moving industries one frequently does CRP + it’s important (high demand risk exposure + impact of risk due to VI)</a:t>
            </a:r>
          </a:p>
          <a:p>
            <a:pPr marL="709734" lvl="1" indent="-235481">
              <a:buFontTx/>
              <a:buAutoNum type="arabicPeriod"/>
            </a:pPr>
            <a:endParaRPr lang="en-US" dirty="0" smtClean="0"/>
          </a:p>
          <a:p>
            <a:pPr marL="235481" indent="-235481">
              <a:buFontTx/>
              <a:buChar char="•"/>
            </a:pPr>
            <a:r>
              <a:rPr lang="en-US" dirty="0" smtClean="0"/>
              <a:t>Optional: </a:t>
            </a:r>
            <a:r>
              <a:rPr lang="en-US" i="1" dirty="0" smtClean="0"/>
              <a:t>The hard-drive industry is unique. Why?</a:t>
            </a:r>
          </a:p>
          <a:p>
            <a:pPr marL="235481" indent="-235481">
              <a:buFontTx/>
              <a:buAutoNum type="arabicPeriod"/>
            </a:pPr>
            <a:r>
              <a:rPr lang="en-US" dirty="0" smtClean="0"/>
              <a:t>Astonishing technological learning (faster than Moore) and precision (it’s like flying a Boeing 747 1 foot above ground!)</a:t>
            </a:r>
          </a:p>
          <a:p>
            <a:pPr marL="235481" indent="-235481">
              <a:buFontTx/>
              <a:buAutoNum type="arabicPeriod"/>
            </a:pPr>
            <a:r>
              <a:rPr lang="en-US" dirty="0" smtClean="0"/>
              <a:t>No-one owns design IP &gt; ruthless competition</a:t>
            </a:r>
          </a:p>
          <a:p>
            <a:pPr marL="235481" indent="-235481">
              <a:buFontTx/>
              <a:buAutoNum type="arabicPeriod"/>
            </a:pPr>
            <a:r>
              <a:rPr lang="en-US" dirty="0" smtClean="0"/>
              <a:t>Flight to low-cost countries</a:t>
            </a:r>
          </a:p>
          <a:p>
            <a:pPr marL="235481" indent="-235481">
              <a:buFontTx/>
              <a:buAutoNum type="arabicPeriod"/>
            </a:pPr>
            <a:r>
              <a:rPr lang="en-US" dirty="0" smtClean="0"/>
              <a:t>HDD industry keeps renewing itself: now its consumer markets (“bring the HD from the computer into the living room and your palm” according to Hitachi)</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8611" name="Rectangle 3"/>
          <p:cNvSpPr>
            <a:spLocks noGrp="1" noChangeArrowheads="1"/>
          </p:cNvSpPr>
          <p:nvPr>
            <p:ph type="dt" sz="quarter" idx="1"/>
          </p:nvPr>
        </p:nvSpPr>
        <p:spPr>
          <a:noFill/>
        </p:spPr>
        <p:txBody>
          <a:bodyPr/>
          <a:lstStyle/>
          <a:p>
            <a:pPr defTabSz="976502"/>
            <a:fld id="{32AFA79E-B8EB-48FC-9B0E-2962E6E3FFF5}" type="datetime1">
              <a:rPr lang="en-US" smtClean="0"/>
              <a:pPr defTabSz="976502"/>
              <a:t>2/1/2012</a:t>
            </a:fld>
            <a:endParaRPr lang="en-US" dirty="0" smtClean="0"/>
          </a:p>
        </p:txBody>
      </p:sp>
      <p:sp>
        <p:nvSpPr>
          <p:cNvPr id="686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smtClean="0"/>
              <a:t>Notes: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8611" name="Rectangle 3"/>
          <p:cNvSpPr>
            <a:spLocks noGrp="1" noChangeArrowheads="1"/>
          </p:cNvSpPr>
          <p:nvPr>
            <p:ph type="dt" sz="quarter" idx="1"/>
          </p:nvPr>
        </p:nvSpPr>
        <p:spPr>
          <a:noFill/>
        </p:spPr>
        <p:txBody>
          <a:bodyPr/>
          <a:lstStyle/>
          <a:p>
            <a:pPr defTabSz="976502"/>
            <a:fld id="{32AFA79E-B8EB-48FC-9B0E-2962E6E3FFF5}" type="datetime1">
              <a:rPr lang="en-US" smtClean="0"/>
              <a:pPr defTabSz="976502"/>
              <a:t>2/1/2012</a:t>
            </a:fld>
            <a:endParaRPr lang="en-US" dirty="0" smtClean="0"/>
          </a:p>
        </p:txBody>
      </p:sp>
      <p:sp>
        <p:nvSpPr>
          <p:cNvPr id="686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smtClean="0"/>
              <a:t>Notes: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Cost:</a:t>
            </a:r>
          </a:p>
          <a:p>
            <a:pPr marL="228600" indent="-228600">
              <a:buAutoNum type="arabicPeriod"/>
            </a:pPr>
            <a:r>
              <a:rPr lang="en-US" baseline="0" dirty="0" smtClean="0"/>
              <a:t>Clearly transportation</a:t>
            </a:r>
          </a:p>
          <a:p>
            <a:pPr marL="228600" indent="-228600">
              <a:buAutoNum type="arabicPeriod"/>
            </a:pPr>
            <a:endParaRPr lang="en-US" baseline="0" dirty="0" smtClean="0"/>
          </a:p>
          <a:p>
            <a:pPr marL="228600" indent="-228600">
              <a:buAutoNum type="arabicPeriod"/>
            </a:pPr>
            <a:r>
              <a:rPr lang="en-US" baseline="0" dirty="0" smtClean="0"/>
              <a:t>But a key reason to have 1 set in each plant is:</a:t>
            </a:r>
          </a:p>
          <a:p>
            <a:pPr marL="685800" lvl="1" indent="-228600">
              <a:buAutoNum type="arabicPeriod"/>
            </a:pPr>
            <a:r>
              <a:rPr lang="en-US" baseline="0" dirty="0" smtClean="0"/>
              <a:t>Risk of breakdown/stoppage: if I have 2 sets, one breakdown allows me to re-allocate to “up plant”.  With one set, I must outsource stamping at a cost of about $80/unit (versus $3 internally!)</a:t>
            </a:r>
          </a:p>
          <a:p>
            <a:pPr marL="685800" lvl="1" indent="-228600">
              <a:buAutoNum type="arabicPeriod"/>
            </a:pPr>
            <a:r>
              <a:rPr lang="en-US" baseline="0" dirty="0" smtClean="0"/>
              <a:t>Risk of labor issues</a:t>
            </a:r>
          </a:p>
          <a:p>
            <a:pPr marL="685800" lvl="1" indent="-228600">
              <a:buAutoNum type="arabicPeriod"/>
            </a:pPr>
            <a:r>
              <a:rPr lang="en-US" baseline="0" dirty="0" smtClean="0"/>
              <a:t>Etc.</a:t>
            </a:r>
          </a:p>
          <a:p>
            <a:pPr marL="685800" lvl="1" indent="-228600">
              <a:buAutoNum type="arabicPeriod"/>
            </a:pPr>
            <a:endParaRPr lang="en-US" baseline="0" dirty="0" smtClean="0"/>
          </a:p>
          <a:p>
            <a:pPr marL="228600" lvl="0" indent="-228600">
              <a:buNone/>
            </a:pPr>
            <a:r>
              <a:rPr lang="en-US" baseline="0" dirty="0" smtClean="0"/>
              <a:t>Note that this is even before taking into account demand volatility!  </a:t>
            </a:r>
          </a:p>
          <a:p>
            <a:pPr marL="228600" lvl="0" indent="-228600">
              <a:buNone/>
            </a:pPr>
            <a:r>
              <a:rPr lang="en-US" baseline="0" dirty="0" smtClean="0"/>
              <a:t>Our approach can be used to put a value on this (yet there is less interconnectivity here)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2/1/2012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4275" name="Rectangle 3"/>
          <p:cNvSpPr>
            <a:spLocks noGrp="1" noChangeArrowheads="1"/>
          </p:cNvSpPr>
          <p:nvPr>
            <p:ph type="dt" sz="quarter" idx="1"/>
          </p:nvPr>
        </p:nvSpPr>
        <p:spPr>
          <a:noFill/>
        </p:spPr>
        <p:txBody>
          <a:bodyPr/>
          <a:lstStyle/>
          <a:p>
            <a:pPr defTabSz="976502"/>
            <a:fld id="{F5F37E44-3DA2-4C48-93BF-02F9E8A2335C}" type="datetime1">
              <a:rPr lang="en-US" smtClean="0"/>
              <a:pPr defTabSz="976502"/>
              <a:t>2/1/2012</a:t>
            </a:fld>
            <a:endParaRPr lang="en-US" dirty="0" smtClean="0"/>
          </a:p>
        </p:txBody>
      </p:sp>
      <p:sp>
        <p:nvSpPr>
          <p:cNvPr id="5427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4277" name="Rectangle 2"/>
          <p:cNvSpPr>
            <a:spLocks noGrp="1" noRot="1" noChangeAspect="1" noChangeArrowheads="1" noTextEdit="1"/>
          </p:cNvSpPr>
          <p:nvPr>
            <p:ph type="sldImg"/>
          </p:nvPr>
        </p:nvSpPr>
        <p:spPr>
          <a:ln/>
        </p:spPr>
      </p:sp>
      <p:sp>
        <p:nvSpPr>
          <p:cNvPr id="54278" name="Rectangle 3"/>
          <p:cNvSpPr>
            <a:spLocks noGrp="1" noChangeArrowheads="1"/>
          </p:cNvSpPr>
          <p:nvPr>
            <p:ph type="body" idx="1"/>
          </p:nvPr>
        </p:nvSpPr>
        <p:spPr>
          <a:noFill/>
          <a:ln/>
        </p:spPr>
        <p:txBody>
          <a:bodyPr/>
          <a:lstStyle/>
          <a:p>
            <a:r>
              <a:rPr lang="en-US" dirty="0" smtClean="0">
                <a:solidFill>
                  <a:srgbClr val="FF0000"/>
                </a:solidFill>
              </a:rPr>
              <a:t>Strategy &amp; Operations: Vertical integration: </a:t>
            </a:r>
            <a:r>
              <a:rPr lang="en-US" i="1" dirty="0" smtClean="0">
                <a:solidFill>
                  <a:srgbClr val="FF0000"/>
                </a:solidFill>
              </a:rPr>
              <a:t>impact on risk</a:t>
            </a:r>
          </a:p>
          <a:p>
            <a:endParaRPr lang="en-US" dirty="0" smtClean="0">
              <a:solidFill>
                <a:srgbClr val="FF0000"/>
              </a:solidFill>
            </a:endParaRPr>
          </a:p>
          <a:p>
            <a:r>
              <a:rPr lang="en-US" dirty="0" smtClean="0"/>
              <a:t>Contrast:</a:t>
            </a:r>
          </a:p>
          <a:p>
            <a:pPr>
              <a:buFontTx/>
              <a:buChar char="•"/>
            </a:pPr>
            <a:r>
              <a:rPr lang="en-US" dirty="0" smtClean="0"/>
              <a:t> Seagate: 110k employees, $8.9B sales &gt; VI</a:t>
            </a:r>
          </a:p>
          <a:p>
            <a:pPr>
              <a:buFontTx/>
              <a:buChar char="•"/>
            </a:pPr>
            <a:r>
              <a:rPr lang="en-US" dirty="0" smtClean="0"/>
              <a:t> Quantum: 6k, $5.4B sales &gt; leveraged </a:t>
            </a:r>
            <a:r>
              <a:rPr lang="en-US" dirty="0" err="1" smtClean="0"/>
              <a:t>mfgr</a:t>
            </a:r>
            <a:r>
              <a:rPr lang="en-US" dirty="0" smtClean="0"/>
              <a:t> (like Sun): Matsushita is its mfg partner</a:t>
            </a:r>
          </a:p>
          <a:p>
            <a:pPr>
              <a:buFontTx/>
              <a:buChar char="•"/>
            </a:pPr>
            <a:endParaRPr lang="en-US" dirty="0" smtClean="0"/>
          </a:p>
          <a:p>
            <a:r>
              <a:rPr lang="en-US" dirty="0" smtClean="0"/>
              <a:t>Note that the impact of demand risk on profit variability is higher with VI (draw diagrams)</a:t>
            </a:r>
          </a:p>
          <a:p>
            <a:endParaRPr lang="en-US" dirty="0" smtClean="0"/>
          </a:p>
          <a:p>
            <a:pPr>
              <a:lnSpc>
                <a:spcPct val="90000"/>
              </a:lnSpc>
            </a:pPr>
            <a:r>
              <a:rPr lang="en-US" sz="1700" dirty="0" smtClean="0"/>
              <a:t>Strategy &amp; Operations:</a:t>
            </a:r>
          </a:p>
          <a:p>
            <a:pPr lvl="2">
              <a:lnSpc>
                <a:spcPct val="90000"/>
              </a:lnSpc>
            </a:pPr>
            <a:r>
              <a:rPr lang="en-US" sz="1200" dirty="0" smtClean="0"/>
              <a:t>Vertical integration: </a:t>
            </a:r>
            <a:r>
              <a:rPr lang="en-US" sz="1200" i="1" dirty="0" smtClean="0"/>
              <a:t>increases impact of demand uncertainty on profit risk</a:t>
            </a:r>
          </a:p>
          <a:p>
            <a:pPr lvl="2">
              <a:lnSpc>
                <a:spcPct val="90000"/>
              </a:lnSpc>
            </a:pPr>
            <a:r>
              <a:rPr lang="en-US" sz="1200" dirty="0" smtClean="0"/>
              <a:t>R&amp;D and Plant location strategies: </a:t>
            </a:r>
            <a:r>
              <a:rPr lang="en-US" sz="1200" i="1" dirty="0" smtClean="0"/>
              <a:t>chasing the low-cost dollar may lead to country-hopping, thereby increasing the lead time and communication problems between design &amp; mfg.</a:t>
            </a:r>
          </a:p>
          <a:p>
            <a:endParaRPr lang="en-US" dirty="0" smtClean="0"/>
          </a:p>
          <a:p>
            <a:endParaRPr lang="en-US" dirty="0" smtClean="0"/>
          </a:p>
          <a:p>
            <a:endParaRPr lang="en-US" dirty="0" smtClean="0"/>
          </a:p>
        </p:txBody>
      </p:sp>
      <p:cxnSp>
        <p:nvCxnSpPr>
          <p:cNvPr id="8" name="Straight Arrow Connector 7"/>
          <p:cNvCxnSpPr/>
          <p:nvPr/>
        </p:nvCxnSpPr>
        <p:spPr>
          <a:xfrm flipV="1">
            <a:off x="1399762" y="7828849"/>
            <a:ext cx="4706178" cy="9837"/>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82205" y="6529496"/>
            <a:ext cx="2600325" cy="165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281" name="TextBox 10"/>
          <p:cNvSpPr txBox="1">
            <a:spLocks noChangeArrowheads="1"/>
          </p:cNvSpPr>
          <p:nvPr/>
        </p:nvSpPr>
        <p:spPr bwMode="auto">
          <a:xfrm>
            <a:off x="5400261" y="8163316"/>
            <a:ext cx="801757" cy="337747"/>
          </a:xfrm>
          <a:prstGeom prst="rect">
            <a:avLst/>
          </a:prstGeom>
          <a:noFill/>
          <a:ln w="9525">
            <a:noFill/>
            <a:miter lim="800000"/>
            <a:headEnd/>
            <a:tailEnd/>
          </a:ln>
        </p:spPr>
        <p:txBody>
          <a:bodyPr wrap="none" lIns="91427" tIns="45714" rIns="91427" bIns="45714">
            <a:spAutoFit/>
          </a:bodyPr>
          <a:lstStyle/>
          <a:p>
            <a:r>
              <a:rPr lang="en-US" sz="1600" b="0" dirty="0"/>
              <a:t>volume</a:t>
            </a:r>
          </a:p>
        </p:txBody>
      </p:sp>
      <p:cxnSp>
        <p:nvCxnSpPr>
          <p:cNvPr id="13" name="Straight Connector 12"/>
          <p:cNvCxnSpPr/>
          <p:nvPr/>
        </p:nvCxnSpPr>
        <p:spPr>
          <a:xfrm flipV="1">
            <a:off x="1399762" y="5105557"/>
            <a:ext cx="4162839" cy="2733129"/>
          </a:xfrm>
          <a:prstGeom prst="line">
            <a:avLst/>
          </a:prstGeom>
        </p:spPr>
        <p:style>
          <a:lnRef idx="1">
            <a:schemeClr val="accent1"/>
          </a:lnRef>
          <a:fillRef idx="0">
            <a:schemeClr val="accent1"/>
          </a:fillRef>
          <a:effectRef idx="0">
            <a:schemeClr val="accent1"/>
          </a:effectRef>
          <a:fontRef idx="minor">
            <a:schemeClr val="tx1"/>
          </a:fontRef>
        </p:style>
      </p:cxnSp>
      <p:sp>
        <p:nvSpPr>
          <p:cNvPr id="54283" name="TextBox 13"/>
          <p:cNvSpPr txBox="1">
            <a:spLocks noChangeArrowheads="1"/>
          </p:cNvSpPr>
          <p:nvPr/>
        </p:nvSpPr>
        <p:spPr bwMode="auto">
          <a:xfrm>
            <a:off x="5247861" y="5200651"/>
            <a:ext cx="834887" cy="337747"/>
          </a:xfrm>
          <a:prstGeom prst="rect">
            <a:avLst/>
          </a:prstGeom>
          <a:noFill/>
          <a:ln w="9525">
            <a:noFill/>
            <a:miter lim="800000"/>
            <a:headEnd/>
            <a:tailEnd/>
          </a:ln>
        </p:spPr>
        <p:txBody>
          <a:bodyPr wrap="none" lIns="91427" tIns="45714" rIns="91427" bIns="45714">
            <a:spAutoFit/>
          </a:bodyPr>
          <a:lstStyle/>
          <a:p>
            <a:r>
              <a:rPr lang="en-US" sz="1600" b="0" dirty="0">
                <a:solidFill>
                  <a:schemeClr val="accent1"/>
                </a:solidFill>
              </a:rPr>
              <a:t>revenue</a:t>
            </a:r>
          </a:p>
        </p:txBody>
      </p:sp>
      <p:cxnSp>
        <p:nvCxnSpPr>
          <p:cNvPr id="16" name="Straight Connector 15"/>
          <p:cNvCxnSpPr/>
          <p:nvPr/>
        </p:nvCxnSpPr>
        <p:spPr>
          <a:xfrm flipV="1">
            <a:off x="1371600" y="5763016"/>
            <a:ext cx="4010440" cy="1847771"/>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5" name="TextBox 16"/>
          <p:cNvSpPr txBox="1">
            <a:spLocks noChangeArrowheads="1"/>
          </p:cNvSpPr>
          <p:nvPr/>
        </p:nvSpPr>
        <p:spPr bwMode="auto">
          <a:xfrm>
            <a:off x="5247861" y="5972879"/>
            <a:ext cx="1585664" cy="584763"/>
          </a:xfrm>
          <a:prstGeom prst="rect">
            <a:avLst/>
          </a:prstGeom>
          <a:noFill/>
          <a:ln w="9525">
            <a:noFill/>
            <a:miter lim="800000"/>
            <a:headEnd/>
            <a:tailEnd/>
          </a:ln>
        </p:spPr>
        <p:txBody>
          <a:bodyPr wrap="none" lIns="91427" tIns="45714" rIns="91427" bIns="45714">
            <a:spAutoFit/>
          </a:bodyPr>
          <a:lstStyle/>
          <a:p>
            <a:r>
              <a:rPr lang="en-US" sz="1600" b="0" dirty="0"/>
              <a:t>Quantum</a:t>
            </a:r>
          </a:p>
          <a:p>
            <a:r>
              <a:rPr lang="en-US" sz="1600" b="0" dirty="0"/>
              <a:t>(outsources mfg)</a:t>
            </a:r>
          </a:p>
        </p:txBody>
      </p:sp>
      <p:cxnSp>
        <p:nvCxnSpPr>
          <p:cNvPr id="18" name="Straight Connector 17"/>
          <p:cNvCxnSpPr/>
          <p:nvPr/>
        </p:nvCxnSpPr>
        <p:spPr>
          <a:xfrm flipV="1">
            <a:off x="1371600" y="5876144"/>
            <a:ext cx="4181061" cy="277084"/>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7" name="TextBox 18"/>
          <p:cNvSpPr txBox="1">
            <a:spLocks noChangeArrowheads="1"/>
          </p:cNvSpPr>
          <p:nvPr/>
        </p:nvSpPr>
        <p:spPr bwMode="auto">
          <a:xfrm>
            <a:off x="1505779" y="5505607"/>
            <a:ext cx="1885426" cy="584763"/>
          </a:xfrm>
          <a:prstGeom prst="rect">
            <a:avLst/>
          </a:prstGeom>
          <a:noFill/>
          <a:ln w="9525">
            <a:noFill/>
            <a:miter lim="800000"/>
            <a:headEnd/>
            <a:tailEnd/>
          </a:ln>
        </p:spPr>
        <p:txBody>
          <a:bodyPr wrap="none" lIns="91427" tIns="45714" rIns="91427" bIns="45714">
            <a:spAutoFit/>
          </a:bodyPr>
          <a:lstStyle/>
          <a:p>
            <a:r>
              <a:rPr lang="en-US" sz="1600" b="0" dirty="0"/>
              <a:t>Seagate</a:t>
            </a:r>
          </a:p>
          <a:p>
            <a:r>
              <a:rPr lang="en-US" sz="1600" b="0" dirty="0"/>
              <a:t>(vertical integration)</a:t>
            </a:r>
          </a:p>
        </p:txBody>
      </p:sp>
      <p:sp>
        <p:nvSpPr>
          <p:cNvPr id="54288" name="TextBox 20"/>
          <p:cNvSpPr txBox="1">
            <a:spLocks noChangeArrowheads="1"/>
          </p:cNvSpPr>
          <p:nvPr/>
        </p:nvSpPr>
        <p:spPr bwMode="auto">
          <a:xfrm>
            <a:off x="1505779" y="6181101"/>
            <a:ext cx="515178" cy="339387"/>
          </a:xfrm>
          <a:prstGeom prst="rect">
            <a:avLst/>
          </a:prstGeom>
          <a:noFill/>
          <a:ln w="9525">
            <a:noFill/>
            <a:miter lim="800000"/>
            <a:headEnd/>
            <a:tailEnd/>
          </a:ln>
        </p:spPr>
        <p:txBody>
          <a:bodyPr wrap="none" lIns="91427" tIns="45714" rIns="91427" bIns="45714">
            <a:spAutoFit/>
          </a:bodyPr>
          <a:lstStyle/>
          <a:p>
            <a:r>
              <a:rPr lang="en-US" sz="1600" b="0" dirty="0">
                <a:solidFill>
                  <a:srgbClr val="FF0000"/>
                </a:solidFill>
              </a:rPr>
              <a:t>cost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err="1" smtClean="0"/>
              <a:t>CapEx</a:t>
            </a:r>
            <a:r>
              <a:rPr lang="en-US" dirty="0" smtClean="0"/>
              <a:t>:</a:t>
            </a:r>
          </a:p>
          <a:p>
            <a:r>
              <a:rPr lang="en-US" dirty="0" smtClean="0"/>
              <a:t>1. 1.5*3 + 3.5*2 + 5*8 +40 = 91.5M</a:t>
            </a:r>
          </a:p>
          <a:p>
            <a:r>
              <a:rPr lang="en-US" dirty="0" smtClean="0"/>
              <a:t>2. 3*3 + 3*2 + 6*8 +40 = 103M</a:t>
            </a:r>
          </a:p>
          <a:p>
            <a:r>
              <a:rPr lang="en-US" dirty="0" smtClean="0"/>
              <a:t>3. 4.5*3+2.5*2+7*8 + 40 = 114.5M</a:t>
            </a:r>
          </a:p>
          <a:p>
            <a:endParaRPr lang="en-US" dirty="0" smtClean="0"/>
          </a:p>
          <a:p>
            <a:r>
              <a:rPr lang="en-US" dirty="0" smtClean="0"/>
              <a:t>Op Profit:</a:t>
            </a:r>
          </a:p>
          <a:p>
            <a:r>
              <a:rPr lang="en-US" dirty="0" smtClean="0"/>
              <a:t>1. 15*4 + 35*3 = 165</a:t>
            </a:r>
          </a:p>
          <a:p>
            <a:r>
              <a:rPr lang="en-US" dirty="0" smtClean="0"/>
              <a:t>2. 30*4 + 30*3 = 210</a:t>
            </a:r>
          </a:p>
          <a:p>
            <a:r>
              <a:rPr lang="en-US" dirty="0" smtClean="0"/>
              <a:t>3. 45*4 + 25*3 = 255</a:t>
            </a:r>
          </a:p>
          <a:p>
            <a:endParaRPr lang="en-US" dirty="0" smtClean="0"/>
          </a:p>
        </p:txBody>
      </p:sp>
      <p:sp>
        <p:nvSpPr>
          <p:cNvPr id="58372"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8373" name="Date Placeholder 4"/>
          <p:cNvSpPr>
            <a:spLocks noGrp="1"/>
          </p:cNvSpPr>
          <p:nvPr>
            <p:ph type="dt" sz="quarter" idx="1"/>
          </p:nvPr>
        </p:nvSpPr>
        <p:spPr>
          <a:noFill/>
        </p:spPr>
        <p:txBody>
          <a:bodyPr/>
          <a:lstStyle/>
          <a:p>
            <a:pPr defTabSz="976502"/>
            <a:fld id="{ED4D97BC-CAFA-4E36-BE69-070E2542591E}" type="datetime1">
              <a:rPr lang="en-US" smtClean="0"/>
              <a:pPr defTabSz="976502"/>
              <a:t>2/1/2012</a:t>
            </a:fld>
            <a:endParaRPr lang="en-US" dirty="0" smtClean="0"/>
          </a:p>
        </p:txBody>
      </p:sp>
      <p:sp>
        <p:nvSpPr>
          <p:cNvPr id="58374" name="Footer Placeholder 5"/>
          <p:cNvSpPr>
            <a:spLocks noGrp="1"/>
          </p:cNvSpPr>
          <p:nvPr>
            <p:ph type="ftr" sz="quarter" idx="4"/>
          </p:nvPr>
        </p:nvSpPr>
        <p:spPr>
          <a:noFill/>
        </p:spPr>
        <p:txBody>
          <a:bodyPr/>
          <a:lstStyle/>
          <a:p>
            <a:pPr defTabSz="976502"/>
            <a:r>
              <a:rPr lang="en-US" dirty="0" smtClean="0"/>
              <a:t>© Van Mieghem</a:t>
            </a:r>
          </a:p>
        </p:txBody>
      </p:sp>
      <p:sp>
        <p:nvSpPr>
          <p:cNvPr id="58375" name="Slide Number Placeholder 6"/>
          <p:cNvSpPr>
            <a:spLocks noGrp="1"/>
          </p:cNvSpPr>
          <p:nvPr>
            <p:ph type="sldNum" sz="quarter" idx="5"/>
          </p:nvPr>
        </p:nvSpPr>
        <p:spPr>
          <a:noFill/>
        </p:spPr>
        <p:txBody>
          <a:bodyPr/>
          <a:lstStyle/>
          <a:p>
            <a:pPr defTabSz="976502"/>
            <a:fld id="{0C8F85F9-DF39-4407-BF6B-40B69E81A2FE}" type="slidenum">
              <a:rPr lang="en-US" smtClean="0"/>
              <a:pPr defTabSz="976502"/>
              <a:t>25</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buFont typeface="Wingdings" pitchFamily="2" charset="2"/>
              <a:buChar char="Ø"/>
            </a:pPr>
            <a:r>
              <a:rPr lang="en-US" dirty="0" smtClean="0"/>
              <a:t>Recall our approach: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Seagate: what is strategic questions? (What capacities do I need to support NPI which has lots of commercial demand risk?)</a:t>
            </a:r>
          </a:p>
          <a:p>
            <a:pPr lvl="1"/>
            <a:endParaRPr lang="en-US" dirty="0" smtClean="0"/>
          </a:p>
          <a:p>
            <a:pPr lvl="1"/>
            <a:endParaRPr lang="en-US" dirty="0" smtClean="0"/>
          </a:p>
          <a:p>
            <a:pPr marL="474254" lvl="1" defTabSz="948507"/>
            <a:r>
              <a:rPr lang="en-US" dirty="0" smtClean="0"/>
              <a:t>&gt; Handout excerpts</a:t>
            </a:r>
            <a:r>
              <a:rPr lang="en-US" baseline="0" dirty="0" smtClean="0"/>
              <a:t> of 2010 annual reports of Seagate and Western Digital (end of slide deck):</a:t>
            </a:r>
            <a:r>
              <a:rPr lang="en-US" dirty="0" smtClean="0"/>
              <a:t> the industry (with some consolidation) still has many of the same features and challenges. Seagate is still the most vertically integrated, Western Digital less so, and Fujitsu and Toshiba very outsourced.</a:t>
            </a:r>
          </a:p>
          <a:p>
            <a:pPr marL="474254" lvl="1" defTabSz="948507">
              <a:buFont typeface="Arial" pitchFamily="34" charset="0"/>
              <a:buChar char="•"/>
            </a:pPr>
            <a:r>
              <a:rPr lang="en-US" dirty="0" smtClean="0"/>
              <a:t> explain this on BB</a:t>
            </a:r>
          </a:p>
          <a:p>
            <a:pPr marL="474254" lvl="1" defTabSz="948507">
              <a:buFont typeface="Arial" pitchFamily="34" charset="0"/>
              <a:buChar char="•"/>
            </a:pPr>
            <a:r>
              <a:rPr lang="en-US" dirty="0" smtClean="0"/>
              <a:t> then: going to the Seagate case: How does this link to operations? (We must consider the operational network of 3 assets with resource sharing and 2 substitutable products to properly value capacity and answer the strategic question. Key operational concepts are shifting bottlenecks and product prioritization.) </a:t>
            </a:r>
          </a:p>
          <a:p>
            <a:pPr marL="474254" lvl="1" defTabSz="948507">
              <a:buFont typeface="Arial" pitchFamily="34" charset="0"/>
              <a:buChar char="•"/>
            </a:pPr>
            <a:endParaRPr lang="en-US" dirty="0" smtClean="0"/>
          </a:p>
          <a:p>
            <a:pPr>
              <a:buFont typeface="Wingdings" pitchFamily="2" charset="2"/>
              <a:buChar char="Ø"/>
            </a:pPr>
            <a:r>
              <a:rPr lang="en-US" dirty="0" smtClean="0"/>
              <a:t>Today: operational hedging, which is a process that is present in all drivers in the framework.  Earlier with Lilly we had a peek on  risk management for technology innovation—recall the issue of technical risk—today we first continue on innovation risk in Seagate case but focus on:</a:t>
            </a:r>
          </a:p>
          <a:p>
            <a:pPr>
              <a:buFont typeface="Wingdings" pitchFamily="2" charset="2"/>
              <a:buChar char="Ø"/>
            </a:pPr>
            <a:r>
              <a:rPr lang="en-US" dirty="0" smtClean="0"/>
              <a:t>Commercial (demand) risk and </a:t>
            </a:r>
          </a:p>
          <a:p>
            <a:pPr>
              <a:buFont typeface="Wingdings" pitchFamily="2" charset="2"/>
              <a:buChar char="Ø"/>
            </a:pPr>
            <a:r>
              <a:rPr lang="en-US" dirty="0" smtClean="0"/>
              <a:t>how we can use the capacity portfolio as a hedge by working on:</a:t>
            </a:r>
          </a:p>
          <a:p>
            <a:pPr lvl="1">
              <a:buFont typeface="Wingdings" pitchFamily="2" charset="2"/>
              <a:buChar char="Ø"/>
            </a:pPr>
            <a:r>
              <a:rPr lang="en-US" dirty="0" smtClean="0"/>
              <a:t>Sizing: how much capacity is needed? </a:t>
            </a:r>
          </a:p>
          <a:p>
            <a:pPr lvl="1">
              <a:buFont typeface="Wingdings" pitchFamily="2" charset="2"/>
              <a:buChar char="Ø"/>
            </a:pPr>
            <a:r>
              <a:rPr lang="en-US" dirty="0" smtClean="0"/>
              <a:t>Timing: LEADING!! </a:t>
            </a:r>
            <a:r>
              <a:rPr lang="en-US" i="1" dirty="0" smtClean="0">
                <a:solidFill>
                  <a:srgbClr val="FF3300"/>
                </a:solidFill>
              </a:rPr>
              <a:t>what is key here?</a:t>
            </a:r>
            <a:r>
              <a:rPr lang="en-US" dirty="0" smtClean="0"/>
              <a:t> Short PLC (show PLC slide) and long capacity </a:t>
            </a:r>
            <a:r>
              <a:rPr lang="en-US" dirty="0" err="1" smtClean="0"/>
              <a:t>leadtimes</a:t>
            </a:r>
            <a:r>
              <a:rPr lang="en-US" dirty="0" smtClean="0"/>
              <a:t>: we have no option to adjust capacity so that timing is no issue: we must invest before we see commercial success! Hence, this case is about how to invest in the face of commercial risk. (Recall, Lilly was investment in the face of technical risk.)</a:t>
            </a:r>
          </a:p>
          <a:p>
            <a:pPr lvl="1">
              <a:buFont typeface="Wingdings" pitchFamily="2" charset="2"/>
              <a:buChar char="Ø"/>
            </a:pPr>
            <a:r>
              <a:rPr lang="en-US" dirty="0" smtClean="0"/>
              <a:t>Types: three capacity types = a capacity portfolio of </a:t>
            </a:r>
            <a:r>
              <a:rPr lang="en-US" dirty="0" err="1" smtClean="0"/>
              <a:t>baracuda</a:t>
            </a:r>
            <a:r>
              <a:rPr lang="en-US" dirty="0" smtClean="0"/>
              <a:t>, cheetah, and FA&amp;T). The sizing answer must be 3 numbers!</a:t>
            </a:r>
          </a:p>
          <a:p>
            <a:pPr lvl="1">
              <a:buFont typeface="Wingdings" pitchFamily="2" charset="2"/>
              <a:buChar char="Ø"/>
            </a:pPr>
            <a:r>
              <a:rPr lang="en-US" dirty="0" smtClean="0"/>
              <a:t>Location: one can view each asset as a location. In that sense we can think of a three location network (draw network).  From a larger perspective and useful to discuss quickly: </a:t>
            </a:r>
          </a:p>
          <a:p>
            <a:pPr lvl="2">
              <a:buFont typeface="Wingdings" pitchFamily="2" charset="2"/>
              <a:buChar char="Ø"/>
            </a:pPr>
            <a:r>
              <a:rPr lang="en-US" i="1" dirty="0" smtClean="0">
                <a:solidFill>
                  <a:srgbClr val="FF3300"/>
                </a:solidFill>
              </a:rPr>
              <a:t>What is Seagate’s location strategy for process development vs. product?</a:t>
            </a:r>
            <a:r>
              <a:rPr lang="en-US" dirty="0" smtClean="0"/>
              <a:t> </a:t>
            </a:r>
          </a:p>
          <a:p>
            <a:pPr>
              <a:buFont typeface="Wingdings" pitchFamily="2" charset="2"/>
              <a:buChar char="Ø"/>
            </a:pPr>
            <a:r>
              <a:rPr lang="en-US" dirty="0" smtClean="0"/>
              <a:t>Next class, we’ll look at the process of RM and other operational hedging approaches.</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2/1/2012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r>
              <a:rPr lang="en-US" dirty="0" smtClean="0"/>
              <a:t>We start seeing the differences between proposed</a:t>
            </a:r>
            <a:r>
              <a:rPr lang="en-US" baseline="0" dirty="0" smtClean="0"/>
              <a:t> leading and lagging plan</a:t>
            </a:r>
            <a:endParaRPr lang="en-US" dirty="0" smtClean="0"/>
          </a:p>
          <a:p>
            <a:endParaRPr lang="en-US" dirty="0" smtClean="0"/>
          </a:p>
          <a:p>
            <a:r>
              <a:rPr lang="en-US" dirty="0" smtClean="0"/>
              <a:t>Surely</a:t>
            </a:r>
            <a:r>
              <a:rPr lang="en-US" baseline="0" dirty="0" smtClean="0"/>
              <a:t> we should find a compromise.  Key is how to size for uncertainty.</a:t>
            </a:r>
          </a:p>
          <a:p>
            <a:r>
              <a:rPr lang="en-US" baseline="0" dirty="0" smtClean="0"/>
              <a:t>&gt; let’s simplify first, remind ourselves of the basics, and then generalize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2/1/2012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6323" name="Rectangle 3"/>
          <p:cNvSpPr>
            <a:spLocks noGrp="1" noChangeArrowheads="1"/>
          </p:cNvSpPr>
          <p:nvPr>
            <p:ph type="dt" sz="quarter" idx="1"/>
          </p:nvPr>
        </p:nvSpPr>
        <p:spPr>
          <a:noFill/>
        </p:spPr>
        <p:txBody>
          <a:bodyPr/>
          <a:lstStyle/>
          <a:p>
            <a:pPr defTabSz="976502"/>
            <a:fld id="{4411FEA4-4FD7-4630-9305-0BB048F35315}" type="datetime1">
              <a:rPr lang="en-US" smtClean="0"/>
              <a:pPr defTabSz="976502"/>
              <a:t>2/1/2012</a:t>
            </a:fld>
            <a:endParaRPr lang="en-US" dirty="0" smtClean="0"/>
          </a:p>
        </p:txBody>
      </p:sp>
      <p:sp>
        <p:nvSpPr>
          <p:cNvPr id="56324" name="Rectangle 2"/>
          <p:cNvSpPr>
            <a:spLocks noGrp="1" noRot="1" noChangeAspect="1" noChangeArrowheads="1" noTextEdit="1"/>
          </p:cNvSpPr>
          <p:nvPr>
            <p:ph type="sldImg"/>
          </p:nvPr>
        </p:nvSpPr>
        <p:spPr>
          <a:ln/>
        </p:spPr>
      </p:sp>
      <p:sp>
        <p:nvSpPr>
          <p:cNvPr id="56325" name="Rectangle 3"/>
          <p:cNvSpPr>
            <a:spLocks noGrp="1" noChangeArrowheads="1"/>
          </p:cNvSpPr>
          <p:nvPr>
            <p:ph type="body" idx="1"/>
          </p:nvPr>
        </p:nvSpPr>
        <p:spPr>
          <a:noFill/>
          <a:ln/>
        </p:spPr>
        <p:txBody>
          <a:bodyPr/>
          <a:lstStyle/>
          <a:p>
            <a:pPr marL="195959" indent="-195959"/>
            <a:r>
              <a:rPr lang="en-US" dirty="0" smtClean="0"/>
              <a:t>The impact of uncertainty: 2 benchmarks:</a:t>
            </a:r>
          </a:p>
          <a:p>
            <a:pPr marL="195959" indent="-195959"/>
            <a:r>
              <a:rPr lang="en-US" dirty="0" smtClean="0"/>
              <a:t>1. assume unbiased forecast with no forecast errors: demand is certain to be the expected demand: no mismatch and no value variability = deterministic problem</a:t>
            </a:r>
          </a:p>
          <a:p>
            <a:pPr marL="195959" indent="-195959"/>
            <a:r>
              <a:rPr lang="en-US" dirty="0" smtClean="0"/>
              <a:t>2. allow lagging/contingent choice (still with forecast errors): no mismatch but still value variability</a:t>
            </a:r>
          </a:p>
          <a:p>
            <a:pPr marL="195959" indent="-195959"/>
            <a:endParaRPr lang="en-US" dirty="0" smtClean="0"/>
          </a:p>
          <a:p>
            <a:pPr marL="195959" indent="-195959"/>
            <a:r>
              <a:rPr lang="en-US" dirty="0" smtClean="0"/>
              <a:t>As in Lilly, first deterministic solution:</a:t>
            </a:r>
          </a:p>
          <a:p>
            <a:pPr marL="195959" indent="-195959">
              <a:buFontTx/>
              <a:buChar char="•"/>
            </a:pPr>
            <a:r>
              <a:rPr lang="en-US" dirty="0" smtClean="0"/>
              <a:t> D = (300,300) then set K = (300, 300, 600) at </a:t>
            </a:r>
            <a:r>
              <a:rPr lang="en-US" dirty="0" err="1" smtClean="0"/>
              <a:t>CapEx</a:t>
            </a:r>
            <a:r>
              <a:rPr lang="en-US" dirty="0" smtClean="0"/>
              <a:t> = $20 x 300k + $30 x 300k + $80 x 600k + 40M = $103M</a:t>
            </a:r>
          </a:p>
          <a:p>
            <a:pPr marL="195959" indent="-195959">
              <a:buFontTx/>
              <a:buChar char="•"/>
            </a:pPr>
            <a:r>
              <a:rPr lang="en-US" dirty="0" smtClean="0"/>
              <a:t> op profit = $300 x 300k + $400 x 300k = $210 M</a:t>
            </a:r>
          </a:p>
          <a:p>
            <a:pPr marL="195959" indent="-195959">
              <a:buFontTx/>
              <a:buChar char="•"/>
            </a:pPr>
            <a:r>
              <a:rPr lang="en-US" dirty="0" smtClean="0"/>
              <a:t> NPV = $210M - $103M = $107M</a:t>
            </a:r>
          </a:p>
          <a:p>
            <a:pPr marL="195959" indent="-195959">
              <a:buFontTx/>
              <a:buChar char="•"/>
            </a:pPr>
            <a:r>
              <a:rPr lang="en-US" dirty="0" smtClean="0"/>
              <a:t> ROI = 107/103 = 104%</a:t>
            </a:r>
          </a:p>
          <a:p>
            <a:pPr marL="195959" indent="-195959">
              <a:buFontTx/>
              <a:buChar char="•"/>
            </a:pPr>
            <a:endParaRPr lang="en-US" dirty="0" smtClean="0"/>
          </a:p>
          <a:p>
            <a:pPr marL="195959" indent="-195959">
              <a:buFontTx/>
              <a:buChar char="•"/>
            </a:pPr>
            <a:r>
              <a:rPr lang="en-US" dirty="0" smtClean="0"/>
              <a:t> </a:t>
            </a:r>
            <a:r>
              <a:rPr lang="en-US" b="1" dirty="0" smtClean="0"/>
              <a:t>note </a:t>
            </a:r>
            <a:r>
              <a:rPr lang="en-US" dirty="0" smtClean="0"/>
              <a:t>: this is the same as the </a:t>
            </a:r>
            <a:r>
              <a:rPr lang="en-US" i="1" dirty="0" smtClean="0"/>
              <a:t>full-information value </a:t>
            </a:r>
            <a:r>
              <a:rPr lang="en-US" dirty="0" smtClean="0"/>
              <a:t>when one can postpone capacity investment (because all investment and op profit are linear in demand, so that in expectation we get the above profit)</a:t>
            </a:r>
          </a:p>
          <a:p>
            <a:pPr marL="195959" indent="-195959">
              <a:buFontTx/>
              <a:buChar char="•"/>
            </a:pPr>
            <a:endParaRPr lang="en-US" dirty="0" smtClean="0"/>
          </a:p>
          <a:p>
            <a:pPr marL="195959" indent="-195959">
              <a:buFontTx/>
              <a:buChar char="•"/>
            </a:pPr>
            <a:r>
              <a:rPr lang="en-US" dirty="0" smtClean="0"/>
              <a:t> Real option = contingent production and switching.  Just like with Lilly, we can value this with a tree:</a:t>
            </a:r>
          </a:p>
          <a:p>
            <a:pPr marL="195959" indent="-195959">
              <a:buFontTx/>
              <a:buChar char="•"/>
            </a:pPr>
            <a:endParaRPr lang="en-US" dirty="0" smtClean="0"/>
          </a:p>
          <a:p>
            <a:pPr marL="195959" indent="-195959">
              <a:buFontTx/>
              <a:buChar char="•"/>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smtClean="0"/>
          </a:p>
        </p:txBody>
      </p:sp>
      <p:sp>
        <p:nvSpPr>
          <p:cNvPr id="57348"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7349" name="Date Placeholder 4"/>
          <p:cNvSpPr>
            <a:spLocks noGrp="1"/>
          </p:cNvSpPr>
          <p:nvPr>
            <p:ph type="dt" sz="quarter" idx="1"/>
          </p:nvPr>
        </p:nvSpPr>
        <p:spPr>
          <a:noFill/>
        </p:spPr>
        <p:txBody>
          <a:bodyPr/>
          <a:lstStyle/>
          <a:p>
            <a:pPr defTabSz="976502"/>
            <a:fld id="{F8B564A4-1EA6-4480-BF3F-C7011B22896C}" type="datetime1">
              <a:rPr lang="en-US" smtClean="0"/>
              <a:pPr defTabSz="976502"/>
              <a:t>2/1/2012</a:t>
            </a:fld>
            <a:endParaRPr lang="en-US" dirty="0" smtClean="0"/>
          </a:p>
        </p:txBody>
      </p:sp>
      <p:sp>
        <p:nvSpPr>
          <p:cNvPr id="57350" name="Footer Placeholder 5"/>
          <p:cNvSpPr>
            <a:spLocks noGrp="1"/>
          </p:cNvSpPr>
          <p:nvPr>
            <p:ph type="ftr" sz="quarter" idx="4"/>
          </p:nvPr>
        </p:nvSpPr>
        <p:spPr>
          <a:noFill/>
        </p:spPr>
        <p:txBody>
          <a:bodyPr/>
          <a:lstStyle/>
          <a:p>
            <a:pPr defTabSz="976502"/>
            <a:r>
              <a:rPr lang="en-US" dirty="0" smtClean="0"/>
              <a:t>© Van Mieghem</a:t>
            </a:r>
          </a:p>
        </p:txBody>
      </p:sp>
      <p:sp>
        <p:nvSpPr>
          <p:cNvPr id="57351" name="Slide Number Placeholder 6"/>
          <p:cNvSpPr>
            <a:spLocks noGrp="1"/>
          </p:cNvSpPr>
          <p:nvPr>
            <p:ph type="sldNum" sz="quarter" idx="5"/>
          </p:nvPr>
        </p:nvSpPr>
        <p:spPr>
          <a:noFill/>
        </p:spPr>
        <p:txBody>
          <a:bodyPr/>
          <a:lstStyle/>
          <a:p>
            <a:pPr defTabSz="976502"/>
            <a:fld id="{A99FFDC2-E245-4ABF-A066-F6281A85F9A9}" type="slidenum">
              <a:rPr lang="en-US" smtClean="0"/>
              <a:pPr defTabSz="976502"/>
              <a:t>5</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a:t>
            </a:r>
            <a:r>
              <a:rPr lang="en-US" baseline="0" dirty="0" smtClean="0"/>
              <a:t> interpretation:</a:t>
            </a:r>
          </a:p>
          <a:p>
            <a:r>
              <a:rPr lang="en-US" baseline="0" dirty="0" smtClean="0"/>
              <a:t>Separate complexity into product focus cells</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2/1/2012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9395" name="Rectangle 3"/>
          <p:cNvSpPr>
            <a:spLocks noGrp="1" noChangeArrowheads="1"/>
          </p:cNvSpPr>
          <p:nvPr>
            <p:ph type="dt" sz="quarter" idx="1"/>
          </p:nvPr>
        </p:nvSpPr>
        <p:spPr>
          <a:noFill/>
        </p:spPr>
        <p:txBody>
          <a:bodyPr/>
          <a:lstStyle/>
          <a:p>
            <a:pPr defTabSz="976502"/>
            <a:fld id="{44F70056-A6FE-443B-B079-07A019331DA2}" type="datetime1">
              <a:rPr lang="en-US" smtClean="0"/>
              <a:pPr defTabSz="976502"/>
              <a:t>2/1/2012</a:t>
            </a:fld>
            <a:endParaRPr lang="en-US" dirty="0" smtClean="0"/>
          </a:p>
        </p:txBody>
      </p:sp>
      <p:sp>
        <p:nvSpPr>
          <p:cNvPr id="5939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9397" name="Rectangle 2"/>
          <p:cNvSpPr>
            <a:spLocks noGrp="1" noRot="1" noChangeAspect="1" noChangeArrowheads="1" noTextEdit="1"/>
          </p:cNvSpPr>
          <p:nvPr>
            <p:ph type="sldImg"/>
          </p:nvPr>
        </p:nvSpPr>
        <p:spPr>
          <a:ln/>
        </p:spPr>
      </p:sp>
      <p:sp>
        <p:nvSpPr>
          <p:cNvPr id="59398" name="Rectangle 3"/>
          <p:cNvSpPr>
            <a:spLocks noGrp="1" noChangeArrowheads="1"/>
          </p:cNvSpPr>
          <p:nvPr>
            <p:ph type="body" idx="1"/>
          </p:nvPr>
        </p:nvSpPr>
        <p:spPr>
          <a:xfrm>
            <a:off x="374374" y="3898848"/>
            <a:ext cx="6566452" cy="5335093"/>
          </a:xfrm>
          <a:noFill/>
          <a:ln/>
        </p:spPr>
        <p:txBody>
          <a:bodyPr/>
          <a:lstStyle/>
          <a:p>
            <a:pPr marL="195959" indent="-195959">
              <a:lnSpc>
                <a:spcPct val="80000"/>
              </a:lnSpc>
            </a:pPr>
            <a:r>
              <a:rPr lang="en-US" sz="900" dirty="0" smtClean="0"/>
              <a:t>Let us know get to the heart of the case: how to decide network capacity under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Operations has some suggestions on how to plan capacity under demand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Inherent in capacity planning is the balancing of two opposing risks: </a:t>
            </a:r>
          </a:p>
          <a:p>
            <a:pPr marL="670213" lvl="1" indent="-195959">
              <a:lnSpc>
                <a:spcPct val="80000"/>
              </a:lnSpc>
              <a:buFontTx/>
              <a:buAutoNum type="arabicPeriod"/>
            </a:pPr>
            <a:r>
              <a:rPr lang="en-US" sz="900" dirty="0" smtClean="0"/>
              <a:t>Excess capacity (overage) means that assets are underutilized, resulting in higher total unit costs</a:t>
            </a:r>
          </a:p>
          <a:p>
            <a:pPr marL="670213" lvl="1" indent="-195959">
              <a:lnSpc>
                <a:spcPct val="80000"/>
              </a:lnSpc>
              <a:buFontTx/>
              <a:buAutoNum type="arabicPeriod"/>
            </a:pPr>
            <a:r>
              <a:rPr lang="en-US" sz="900" dirty="0" smtClean="0"/>
              <a:t>Excess demand (underage) means that potential sales are lost/penalized, resulting in lower than achievable revenue.</a:t>
            </a:r>
          </a:p>
          <a:p>
            <a:pPr marL="670213" lvl="1" indent="-195959">
              <a:lnSpc>
                <a:spcPct val="80000"/>
              </a:lnSpc>
            </a:pPr>
            <a:r>
              <a:rPr lang="en-US" sz="900" dirty="0" smtClean="0"/>
              <a:t>Reminder: To value this properly, recall the basic 1D newsboy model: at optimality balance two risks: Co*SL = Cu*(1-SL) or the optimal balance is SL*=Cu/(</a:t>
            </a:r>
            <a:r>
              <a:rPr lang="en-US" sz="900" dirty="0" err="1" smtClean="0"/>
              <a:t>Cu+Co</a:t>
            </a:r>
            <a:r>
              <a:rPr lang="en-US" sz="900" dirty="0" smtClean="0"/>
              <a:t>)</a:t>
            </a:r>
          </a:p>
          <a:p>
            <a:pPr marL="670213" lvl="1" indent="-195959">
              <a:lnSpc>
                <a:spcPct val="80000"/>
              </a:lnSpc>
            </a:pPr>
            <a:r>
              <a:rPr lang="en-US" sz="900" dirty="0" smtClean="0"/>
              <a:t>	With discrete scenarios: increase investment as long as Co*SL &lt; Cu*(1-SL) </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1D: recall net value contributions: (300 – 20 – 80) = $200 and (400 – 30 – 80) = $290.</a:t>
            </a:r>
          </a:p>
          <a:p>
            <a:pPr marL="195959" indent="-195959">
              <a:lnSpc>
                <a:spcPct val="80000"/>
              </a:lnSpc>
              <a:buFontTx/>
              <a:buChar char="•"/>
            </a:pPr>
            <a:r>
              <a:rPr lang="en-US" sz="900" dirty="0" smtClean="0"/>
              <a:t>Note that 1D analysis would give: capacity for Cheetah and </a:t>
            </a:r>
            <a:r>
              <a:rPr lang="en-US" sz="900" dirty="0" err="1" smtClean="0"/>
              <a:t>Barra</a:t>
            </a:r>
            <a:r>
              <a:rPr lang="en-US" sz="900" dirty="0" smtClean="0"/>
              <a:t> = 300. Assuming you go for that, you could then do a 1D for test:</a:t>
            </a:r>
          </a:p>
          <a:p>
            <a:pPr marL="670213" lvl="1" indent="-195959">
              <a:lnSpc>
                <a:spcPct val="80000"/>
              </a:lnSpc>
              <a:buFontTx/>
              <a:buChar char="•"/>
            </a:pPr>
            <a:r>
              <a:rPr lang="en-US" sz="900" dirty="0" smtClean="0"/>
              <a:t>Co = $80; Cu is either $300 (if test is a BN and we loose out of lowest margin product, </a:t>
            </a:r>
            <a:r>
              <a:rPr lang="en-US" sz="900" dirty="0" err="1" smtClean="0"/>
              <a:t>Barra</a:t>
            </a:r>
            <a:r>
              <a:rPr lang="en-US" sz="900" dirty="0" smtClean="0"/>
              <a:t>) or $400-$300 = $100 (if we could have sold another Cheetah instead of </a:t>
            </a:r>
            <a:r>
              <a:rPr lang="en-US" sz="900" dirty="0" err="1" smtClean="0"/>
              <a:t>Barra</a:t>
            </a:r>
            <a:r>
              <a:rPr lang="en-US" sz="900" dirty="0" smtClean="0"/>
              <a:t>), so that SL = 100/180, which would give test = 600.</a:t>
            </a:r>
          </a:p>
          <a:p>
            <a:pPr marL="670213" lvl="1" indent="-195959">
              <a:lnSpc>
                <a:spcPct val="80000"/>
              </a:lnSpc>
              <a:buFontTx/>
              <a:buChar char="•"/>
            </a:pPr>
            <a:r>
              <a:rPr lang="en-US" sz="900" dirty="0" smtClean="0"/>
              <a:t>If total demand &gt; 600, one more unit of test capacity gains nothing if we keep </a:t>
            </a:r>
            <a:r>
              <a:rPr lang="en-US" sz="900" dirty="0" err="1" smtClean="0"/>
              <a:t>Barra</a:t>
            </a:r>
            <a:r>
              <a:rPr lang="en-US" sz="900" dirty="0" smtClean="0"/>
              <a:t> and Cheetah FA at 300.</a:t>
            </a:r>
          </a:p>
          <a:p>
            <a:pPr marL="670213" lvl="1" indent="-195959">
              <a:lnSpc>
                <a:spcPct val="80000"/>
              </a:lnSpc>
              <a:buFontTx/>
              <a:buChar char="•"/>
            </a:pPr>
            <a:r>
              <a:rPr lang="en-US" sz="900" dirty="0" smtClean="0"/>
              <a:t>Thus: you would stay with the base plan</a:t>
            </a:r>
          </a:p>
          <a:p>
            <a:pPr marL="670213" lvl="1" indent="-195959">
              <a:lnSpc>
                <a:spcPct val="80000"/>
              </a:lnSpc>
              <a:buFontTx/>
              <a:buChar char="•"/>
            </a:pPr>
            <a:r>
              <a:rPr lang="en-US" sz="900" dirty="0" smtClean="0"/>
              <a:t>The point is, however, that the 1D for test doesn’t work well so we need network analysis to capture stuff well.</a:t>
            </a:r>
          </a:p>
          <a:p>
            <a:pPr marL="670213" lvl="1" indent="-195959">
              <a:lnSpc>
                <a:spcPct val="80000"/>
              </a:lnSpc>
              <a:buFontTx/>
              <a:buChar char="•"/>
            </a:pPr>
            <a:endParaRPr lang="en-US" sz="900" dirty="0" smtClean="0"/>
          </a:p>
          <a:p>
            <a:pPr marL="195959" indent="-195959">
              <a:lnSpc>
                <a:spcPct val="80000"/>
              </a:lnSpc>
              <a:buFontTx/>
              <a:buChar char="•"/>
            </a:pPr>
            <a:r>
              <a:rPr lang="en-US" sz="900" dirty="0" smtClean="0"/>
              <a:t>1D undervalues capacity because it does not capture network effects (switching options and moving BN) nor multi-product effects (correlation, rev max and substitution)</a:t>
            </a:r>
          </a:p>
          <a:p>
            <a:pPr marL="670213" lvl="1" indent="-195959">
              <a:lnSpc>
                <a:spcPct val="80000"/>
              </a:lnSpc>
              <a:buFontTx/>
              <a:buChar char="•"/>
            </a:pPr>
            <a:r>
              <a:rPr lang="en-US" sz="900" dirty="0" smtClean="0">
                <a:solidFill>
                  <a:srgbClr val="FF0000"/>
                </a:solidFill>
              </a:rPr>
              <a:t>Notice that optimal capacity IS NOT in the combinatorial array of (150,300,450)x(350,300,250)</a:t>
            </a:r>
          </a:p>
          <a:p>
            <a:pPr marL="670213" lvl="1" indent="-195959">
              <a:lnSpc>
                <a:spcPct val="80000"/>
              </a:lnSpc>
              <a:buFontTx/>
              <a:buChar char="•"/>
            </a:pPr>
            <a:r>
              <a:rPr lang="en-US" sz="900" dirty="0" smtClean="0">
                <a:solidFill>
                  <a:srgbClr val="FF0000"/>
                </a:solidFill>
              </a:rPr>
              <a:t>The remaining slides illustrate how to do the network analysis</a:t>
            </a:r>
          </a:p>
          <a:p>
            <a:pPr marL="195959" indent="-195959">
              <a:lnSpc>
                <a:spcPct val="80000"/>
              </a:lnSpc>
              <a:buFontTx/>
              <a:buChar char="•"/>
            </a:pPr>
            <a:endParaRPr lang="en-US" sz="900" dirty="0" smtClean="0">
              <a:solidFill>
                <a:srgbClr val="FF0000"/>
              </a:solidFill>
            </a:endParaRPr>
          </a:p>
          <a:p>
            <a:pPr marL="195959" indent="-195959">
              <a:lnSpc>
                <a:spcPct val="80000"/>
              </a:lnSpc>
              <a:buFontTx/>
              <a:buChar char="•"/>
            </a:pPr>
            <a:r>
              <a:rPr lang="en-US" sz="900" b="1" i="1" dirty="0" smtClean="0"/>
              <a:t>Only if I have time: </a:t>
            </a:r>
            <a:r>
              <a:rPr lang="en-US" sz="900" b="1" dirty="0" smtClean="0"/>
              <a:t>How to value flexible final assembly?</a:t>
            </a:r>
          </a:p>
          <a:p>
            <a:pPr marL="195959" indent="-195959">
              <a:lnSpc>
                <a:spcPct val="80000"/>
              </a:lnSpc>
              <a:buFontTx/>
              <a:buChar char="•"/>
            </a:pPr>
            <a:r>
              <a:rPr lang="en-US" sz="900" dirty="0" smtClean="0"/>
              <a:t>Say you </a:t>
            </a:r>
            <a:r>
              <a:rPr lang="en-US" sz="900" dirty="0" err="1" smtClean="0"/>
              <a:t>redesing</a:t>
            </a:r>
            <a:r>
              <a:rPr lang="en-US" sz="900" dirty="0" smtClean="0"/>
              <a:t> for flexible FA line at cost </a:t>
            </a:r>
            <a:r>
              <a:rPr lang="en-US" sz="900" dirty="0" err="1" smtClean="0"/>
              <a:t>cf</a:t>
            </a:r>
            <a:r>
              <a:rPr lang="en-US" sz="900" dirty="0" smtClean="0"/>
              <a:t> &gt; max(20,30). Then clearly, </a:t>
            </a:r>
            <a:r>
              <a:rPr lang="en-US" sz="900" dirty="0" err="1" smtClean="0"/>
              <a:t>Kf</a:t>
            </a:r>
            <a:r>
              <a:rPr lang="en-US" sz="900" dirty="0" smtClean="0"/>
              <a:t> = Kt and we can use 1D </a:t>
            </a:r>
            <a:r>
              <a:rPr lang="en-US" sz="900" i="1" dirty="0" smtClean="0"/>
              <a:t>but based on total demand forecast:</a:t>
            </a:r>
            <a:endParaRPr lang="en-US" sz="900" dirty="0" smtClean="0"/>
          </a:p>
          <a:p>
            <a:pPr marL="670213" lvl="1" indent="-195959">
              <a:lnSpc>
                <a:spcPct val="80000"/>
              </a:lnSpc>
              <a:buFontTx/>
              <a:buChar char="•"/>
            </a:pPr>
            <a:r>
              <a:rPr lang="en-US" sz="900" dirty="0" smtClean="0"/>
              <a:t>Forecast: D+=500 </a:t>
            </a:r>
            <a:r>
              <a:rPr lang="en-US" sz="900" dirty="0" err="1" smtClean="0"/>
              <a:t>w.p</a:t>
            </a:r>
            <a:r>
              <a:rPr lang="en-US" sz="900" dirty="0" smtClean="0"/>
              <a:t>. 25%; 600 </a:t>
            </a:r>
            <a:r>
              <a:rPr lang="en-US" sz="900" dirty="0" err="1" smtClean="0"/>
              <a:t>w.p</a:t>
            </a:r>
            <a:r>
              <a:rPr lang="en-US" sz="900" dirty="0" smtClean="0"/>
              <a:t>. 50%; 700 </a:t>
            </a:r>
            <a:r>
              <a:rPr lang="en-US" sz="900" dirty="0" err="1" smtClean="0"/>
              <a:t>w.p</a:t>
            </a:r>
            <a:r>
              <a:rPr lang="en-US" sz="900" dirty="0" smtClean="0"/>
              <a:t>. 25%.</a:t>
            </a:r>
          </a:p>
          <a:p>
            <a:pPr marL="670213" lvl="1" indent="-195959">
              <a:lnSpc>
                <a:spcPct val="80000"/>
              </a:lnSpc>
              <a:buFontTx/>
              <a:buChar char="•"/>
            </a:pPr>
            <a:r>
              <a:rPr lang="en-US" sz="900" dirty="0" smtClean="0"/>
              <a:t>Co = $80 + </a:t>
            </a:r>
            <a:r>
              <a:rPr lang="en-US" sz="900" dirty="0" err="1" smtClean="0"/>
              <a:t>cf</a:t>
            </a:r>
            <a:r>
              <a:rPr lang="en-US" sz="900" dirty="0" smtClean="0"/>
              <a:t>; </a:t>
            </a:r>
          </a:p>
          <a:p>
            <a:pPr marL="670213" lvl="1" indent="-195959">
              <a:lnSpc>
                <a:spcPct val="80000"/>
              </a:lnSpc>
              <a:buFontTx/>
              <a:buChar char="•"/>
            </a:pPr>
            <a:r>
              <a:rPr lang="en-US" sz="900" dirty="0" smtClean="0"/>
              <a:t>But Cu = the value of an extra unit, which is mix dependent. As we increase capacity, we can produce more but at the same time </a:t>
            </a:r>
            <a:r>
              <a:rPr lang="en-US" sz="900" dirty="0" err="1" smtClean="0"/>
              <a:t>Barra</a:t>
            </a:r>
            <a:r>
              <a:rPr lang="en-US" sz="900" dirty="0" smtClean="0"/>
              <a:t> demand (and thus sales) decreases while Cheetah increases. If we add 100 units, we get 150 more Cheetah, but 50 less </a:t>
            </a:r>
            <a:r>
              <a:rPr lang="en-US" sz="900" dirty="0" err="1" smtClean="0"/>
              <a:t>Barra</a:t>
            </a:r>
            <a:r>
              <a:rPr lang="en-US" sz="900" dirty="0" smtClean="0"/>
              <a:t>. Thus, marginal value = (150*$400-50*$300)/100= $600-$150= $450. Thus, Cu = 450-(80+cf)=370 – cf.</a:t>
            </a:r>
          </a:p>
          <a:p>
            <a:pPr marL="670213" lvl="1" indent="-195959">
              <a:lnSpc>
                <a:spcPct val="80000"/>
              </a:lnSpc>
              <a:buClr>
                <a:srgbClr val="FF0000"/>
              </a:buClr>
              <a:buFont typeface="Wingdings" pitchFamily="2" charset="2"/>
              <a:buChar char="Ø"/>
            </a:pPr>
            <a:r>
              <a:rPr lang="en-US" sz="900" dirty="0" smtClean="0"/>
              <a:t> Note that we needed correlation knowledge to figure this out!</a:t>
            </a:r>
          </a:p>
          <a:p>
            <a:pPr marL="670213" lvl="1" indent="-195959">
              <a:lnSpc>
                <a:spcPct val="80000"/>
              </a:lnSpc>
              <a:buFontTx/>
              <a:buChar char="•"/>
            </a:pPr>
            <a:r>
              <a:rPr lang="en-US" sz="900" dirty="0" smtClean="0"/>
              <a:t>SL = (370-cf)/(370+80)=(370-cf)/450.</a:t>
            </a:r>
          </a:p>
          <a:p>
            <a:pPr marL="670213" lvl="1" indent="-195959">
              <a:lnSpc>
                <a:spcPct val="80000"/>
              </a:lnSpc>
              <a:buFontTx/>
              <a:buChar char="•"/>
            </a:pPr>
            <a:r>
              <a:rPr lang="en-US" sz="900" dirty="0" smtClean="0"/>
              <a:t>Given </a:t>
            </a:r>
            <a:r>
              <a:rPr lang="en-US" sz="900" dirty="0" err="1" smtClean="0"/>
              <a:t>cf</a:t>
            </a:r>
            <a:r>
              <a:rPr lang="en-US" sz="900" dirty="0" smtClean="0"/>
              <a:t> bounds, SL &lt; (370-30)/450 = 75.5%.  Thus, most likely, SL &lt; 75 and </a:t>
            </a:r>
            <a:r>
              <a:rPr lang="en-US" sz="900" dirty="0" err="1" smtClean="0"/>
              <a:t>Kf</a:t>
            </a:r>
            <a:r>
              <a:rPr lang="en-US" sz="900" dirty="0" smtClean="0"/>
              <a:t> &lt; 700.</a:t>
            </a:r>
          </a:p>
          <a:p>
            <a:pPr marL="670213" lvl="1" indent="-195959">
              <a:lnSpc>
                <a:spcPct val="80000"/>
              </a:lnSpc>
              <a:buFontTx/>
              <a:buChar char="•"/>
            </a:pPr>
            <a:r>
              <a:rPr lang="en-US" sz="900" dirty="0" smtClean="0"/>
              <a:t>Could now evaluate expected value and establish for which </a:t>
            </a:r>
            <a:r>
              <a:rPr lang="en-US" sz="900" dirty="0" err="1" smtClean="0"/>
              <a:t>cf’s</a:t>
            </a:r>
            <a:r>
              <a:rPr lang="en-US" sz="900" dirty="0" smtClean="0"/>
              <a:t> the flex line is worthwhile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0419" name="Rectangle 3"/>
          <p:cNvSpPr>
            <a:spLocks noGrp="1" noChangeArrowheads="1"/>
          </p:cNvSpPr>
          <p:nvPr>
            <p:ph type="dt" sz="quarter" idx="1"/>
          </p:nvPr>
        </p:nvSpPr>
        <p:spPr>
          <a:noFill/>
        </p:spPr>
        <p:txBody>
          <a:bodyPr/>
          <a:lstStyle/>
          <a:p>
            <a:pPr defTabSz="976502"/>
            <a:fld id="{CFD8C18A-C8EE-4598-9BF5-75F8E0E146D2}" type="datetime1">
              <a:rPr lang="en-US" smtClean="0"/>
              <a:pPr defTabSz="976502"/>
              <a:t>2/1/2012</a:t>
            </a:fld>
            <a:endParaRPr lang="en-US" dirty="0" smtClean="0"/>
          </a:p>
        </p:txBody>
      </p:sp>
      <p:sp>
        <p:nvSpPr>
          <p:cNvPr id="6042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0421" name="Rectangle 2"/>
          <p:cNvSpPr>
            <a:spLocks noGrp="1" noRot="1" noChangeAspect="1" noChangeArrowheads="1" noTextEdit="1"/>
          </p:cNvSpPr>
          <p:nvPr>
            <p:ph type="sldImg"/>
          </p:nvPr>
        </p:nvSpPr>
        <p:spPr>
          <a:ln/>
        </p:spPr>
      </p:sp>
      <p:sp>
        <p:nvSpPr>
          <p:cNvPr id="60422" name="Rectangle 3"/>
          <p:cNvSpPr>
            <a:spLocks noGrp="1" noChangeArrowheads="1"/>
          </p:cNvSpPr>
          <p:nvPr>
            <p:ph type="body" idx="1"/>
          </p:nvPr>
        </p:nvSpPr>
        <p:spPr>
          <a:noFill/>
          <a:ln/>
        </p:spPr>
        <p:txBody>
          <a:bodyPr/>
          <a:lstStyle/>
          <a:p>
            <a:endParaRPr lang="en-US" smtClean="0"/>
          </a:p>
          <a:p>
            <a:r>
              <a:rPr lang="en-US" smtClean="0"/>
              <a:t>What we are doing here is building the resource capacity constraints.</a:t>
            </a:r>
          </a:p>
          <a:p>
            <a:r>
              <a:rPr lang="en-US" smtClean="0"/>
              <a:t>This is a building block for LP!</a:t>
            </a:r>
          </a:p>
          <a:p>
            <a:endParaRPr lang="en-US" smtClean="0"/>
          </a:p>
          <a:p>
            <a:endParaRPr lang="en-US" smtClean="0"/>
          </a:p>
        </p:txBody>
      </p:sp>
      <p:graphicFrame>
        <p:nvGraphicFramePr>
          <p:cNvPr id="465924" name="Group 4"/>
          <p:cNvGraphicFramePr>
            <a:graphicFrameLocks noGrp="1"/>
          </p:cNvGraphicFramePr>
          <p:nvPr/>
        </p:nvGraphicFramePr>
        <p:xfrm>
          <a:off x="197127" y="4946521"/>
          <a:ext cx="5670549" cy="1682845"/>
        </p:xfrm>
        <a:graphic>
          <a:graphicData uri="http://schemas.openxmlformats.org/drawingml/2006/table">
            <a:tbl>
              <a:tblPr/>
              <a:tblGrid>
                <a:gridCol w="1841500"/>
                <a:gridCol w="995832"/>
                <a:gridCol w="1416609"/>
                <a:gridCol w="1416608"/>
              </a:tblGrid>
              <a:tr h="295646">
                <a:tc rowSpan="2">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Resource</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Required capacity</a:t>
                      </a:r>
                      <a:r>
                        <a:rPr kumimoji="0" lang="en-US" sz="1300" b="0" i="0" u="none" strike="noStrike" cap="none" normalizeH="0" baseline="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295646">
                <a:tc vMerge="1">
                  <a:txBody>
                    <a:bodyPr/>
                    <a:lstStyle/>
                    <a:p>
                      <a:endParaRPr lang="en-US"/>
                    </a:p>
                  </a:txBody>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C</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B</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Total</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a:t>
                      </a:r>
                      <a:r>
                        <a:rPr kumimoji="0" lang="en-US" sz="1300" b="0" i="0" u="none" strike="noStrike" cap="none" normalizeH="0" baseline="0" dirty="0" err="1" smtClean="0">
                          <a:ln>
                            <a:noFill/>
                          </a:ln>
                          <a:solidFill>
                            <a:schemeClr val="tx1"/>
                          </a:solidFill>
                          <a:effectLst/>
                          <a:latin typeface="Times New Roman" pitchFamily="18" charset="0"/>
                        </a:rPr>
                        <a:t>Barra</a:t>
                      </a:r>
                      <a:endParaRPr kumimoji="0" lang="en-US" sz="13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250 &lt;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0261">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Cheetah</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450 &gt;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Shared test</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700 &gt; 600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5481" indent="-235481"/>
            <a:r>
              <a:rPr lang="en-US" dirty="0" smtClean="0"/>
              <a:t>Utilization: simultaneously fully utilized for sales plan. </a:t>
            </a:r>
            <a:r>
              <a:rPr lang="en-US" i="1" dirty="0" smtClean="0"/>
              <a:t>This is also called </a:t>
            </a:r>
            <a:r>
              <a:rPr lang="en-US" b="1" i="1" dirty="0" smtClean="0"/>
              <a:t>balanced capacity </a:t>
            </a:r>
            <a:r>
              <a:rPr lang="en-US" i="1" dirty="0" smtClean="0"/>
              <a:t>and means that constraints cross in 1 point.</a:t>
            </a:r>
            <a:endParaRPr lang="en-US" dirty="0" smtClean="0"/>
          </a:p>
          <a:p>
            <a:pPr marL="235481" indent="-235481"/>
            <a:endParaRPr lang="en-US" dirty="0" smtClean="0"/>
          </a:p>
          <a:p>
            <a:pPr marL="235481" indent="-235481"/>
            <a:r>
              <a:rPr lang="en-US" b="1" dirty="0" smtClean="0"/>
              <a:t>Problems: </a:t>
            </a:r>
            <a:r>
              <a:rPr lang="en-US" dirty="0" smtClean="0"/>
              <a:t>Have a discussion on</a:t>
            </a:r>
          </a:p>
          <a:p>
            <a:pPr marL="235481" indent="-235481">
              <a:buFontTx/>
              <a:buChar char="•"/>
            </a:pPr>
            <a:r>
              <a:rPr lang="en-US" dirty="0" smtClean="0"/>
              <a:t>Shortages: “penalty costs of capacity shortage”.  This suggest we should build more capacity, but how much? Full coverage? Bring out the idea of “base customers” vs. “tail customers” so that total coverage may be overshooting.</a:t>
            </a:r>
          </a:p>
          <a:p>
            <a:pPr marL="235481" indent="-235481">
              <a:buFontTx/>
              <a:buChar char="•"/>
            </a:pPr>
            <a:r>
              <a:rPr lang="en-US" dirty="0" smtClean="0"/>
              <a:t>No switching option: need to build excess capacity upstream so test can move</a:t>
            </a:r>
          </a:p>
          <a:p>
            <a:pPr marL="235481" indent="-235481">
              <a:buFontTx/>
              <a:buChar char="•"/>
            </a:pPr>
            <a:r>
              <a:rPr lang="en-US" dirty="0" smtClean="0"/>
              <a:t>Utilizations fully utilized at expected scenario = balanced capacity </a:t>
            </a:r>
          </a:p>
          <a:p>
            <a:pPr marL="235481" indent="-235481"/>
            <a:endParaRPr lang="en-US" dirty="0" smtClean="0"/>
          </a:p>
          <a:p>
            <a:pPr marL="235481" indent="-235481"/>
            <a:r>
              <a:rPr lang="en-US" dirty="0" smtClean="0"/>
              <a:t>So, how do we find the optimal balance?  We must financially optimize </a:t>
            </a:r>
            <a:r>
              <a:rPr lang="en-US" dirty="0" err="1" smtClean="0"/>
              <a:t>eNPV</a:t>
            </a:r>
            <a:r>
              <a:rPr lang="en-US" dirty="0" smtClean="0"/>
              <a:t>.</a:t>
            </a:r>
          </a:p>
          <a:p>
            <a:pPr marL="235481" indent="-235481">
              <a:buFontTx/>
              <a:buChar char="•"/>
            </a:pPr>
            <a:endParaRPr lang="en-US" dirty="0" smtClean="0"/>
          </a:p>
          <a:p>
            <a:pPr marL="235481" indent="-235481"/>
            <a:r>
              <a:rPr lang="en-US" dirty="0" smtClean="0"/>
              <a:t>On BB, evaluate (using real option) the cases:</a:t>
            </a:r>
          </a:p>
          <a:p>
            <a:pPr marL="235481" indent="-235481">
              <a:buFontTx/>
              <a:buAutoNum type="arabicPeriod"/>
            </a:pPr>
            <a:r>
              <a:rPr lang="en-US" dirty="0" smtClean="0"/>
              <a:t>Base-case = Sales-plan driven. </a:t>
            </a:r>
          </a:p>
          <a:p>
            <a:pPr marL="709734" lvl="1" indent="-235481">
              <a:buFontTx/>
              <a:buChar char="•"/>
            </a:pPr>
            <a:r>
              <a:rPr lang="en-US" dirty="0" err="1" smtClean="0"/>
              <a:t>CapEx</a:t>
            </a:r>
            <a:r>
              <a:rPr lang="en-US" dirty="0" smtClean="0"/>
              <a:t> = 40+300*$30+300*$20+600*$80=40+9+6+48=103M</a:t>
            </a:r>
          </a:p>
          <a:p>
            <a:pPr marL="709734" lvl="1" indent="-235481">
              <a:buFontTx/>
              <a:buChar char="•"/>
            </a:pPr>
            <a:r>
              <a:rPr lang="en-US" dirty="0" err="1" smtClean="0"/>
              <a:t>eOpProfit</a:t>
            </a:r>
            <a:r>
              <a:rPr lang="en-US" dirty="0" smtClean="0"/>
              <a:t> = ; V = 88.25M; ROI = 88%</a:t>
            </a:r>
          </a:p>
          <a:p>
            <a:pPr marL="709734" lvl="1" indent="-235481">
              <a:buFontTx/>
              <a:buChar char="•"/>
            </a:pPr>
            <a:r>
              <a:rPr lang="en-US" dirty="0" smtClean="0"/>
              <a:t>E(mismatch cost) = 107 – 88.25 = $18.75M</a:t>
            </a:r>
          </a:p>
          <a:p>
            <a:pPr marL="235481" indent="-235481">
              <a:buFontTx/>
              <a:buAutoNum type="arabicPeriod"/>
            </a:pPr>
            <a:r>
              <a:rPr lang="en-US" dirty="0" smtClean="0"/>
              <a:t>Full-coverage</a:t>
            </a:r>
          </a:p>
          <a:p>
            <a:pPr marL="709734" lvl="1" indent="-235481">
              <a:buFontTx/>
              <a:buChar char="•"/>
            </a:pPr>
            <a:r>
              <a:rPr lang="en-US" dirty="0" err="1" smtClean="0"/>
              <a:t>CapEx</a:t>
            </a:r>
            <a:r>
              <a:rPr lang="en-US" dirty="0" smtClean="0"/>
              <a:t> = 103+150*30+50*20+100*80=+13.5=$116.5M</a:t>
            </a:r>
          </a:p>
          <a:p>
            <a:pPr marL="709734" lvl="1" indent="-235481">
              <a:buFontTx/>
              <a:buChar char="•"/>
            </a:pPr>
            <a:r>
              <a:rPr lang="en-US" dirty="0" err="1" smtClean="0"/>
              <a:t>eOpProfit</a:t>
            </a:r>
            <a:r>
              <a:rPr lang="en-US" dirty="0" smtClean="0"/>
              <a:t> = same as full info = 210M; V = 93.5; ROI = 80.5%</a:t>
            </a:r>
          </a:p>
          <a:p>
            <a:pPr marL="709734" lvl="1" indent="-235481">
              <a:buFontTx/>
              <a:buChar char="•"/>
            </a:pPr>
            <a:r>
              <a:rPr lang="en-US" dirty="0" smtClean="0"/>
              <a:t>Good: mismatch cost is reduced by $5.25M but ROI is too low suggesting we went “too far”</a:t>
            </a:r>
          </a:p>
          <a:p>
            <a:pPr marL="709734" lvl="1" indent="-235481">
              <a:buFontTx/>
              <a:buChar char="•"/>
            </a:pPr>
            <a:r>
              <a:rPr lang="en-US" dirty="0" smtClean="0"/>
              <a:t>Thus: we need</a:t>
            </a:r>
          </a:p>
          <a:p>
            <a:pPr marL="235481" indent="-235481">
              <a:buFontTx/>
              <a:buAutoNum type="arabicPeriod"/>
            </a:pPr>
            <a:r>
              <a:rPr lang="en-US" dirty="0" smtClean="0"/>
              <a:t>Marginal: Add Cheetah</a:t>
            </a:r>
          </a:p>
          <a:p>
            <a:pPr marL="709734" lvl="1" indent="-235481">
              <a:buFontTx/>
              <a:buChar char="•"/>
            </a:pPr>
            <a:r>
              <a:rPr lang="en-US" dirty="0" err="1" smtClean="0"/>
              <a:t>CapEx</a:t>
            </a:r>
            <a:r>
              <a:rPr lang="en-US" dirty="0" smtClean="0"/>
              <a:t> = $30</a:t>
            </a:r>
          </a:p>
          <a:p>
            <a:pPr marL="709734" lvl="1" indent="-235481">
              <a:buFontTx/>
              <a:buChar char="•"/>
            </a:pPr>
            <a:r>
              <a:rPr lang="en-US" dirty="0" err="1" smtClean="0"/>
              <a:t>eOpProfit</a:t>
            </a:r>
            <a:r>
              <a:rPr lang="en-US" dirty="0" smtClean="0"/>
              <a:t> = 25%*$400 = $100; V = $70; ROI = 233%</a:t>
            </a:r>
          </a:p>
          <a:p>
            <a:pPr marL="709734" lvl="1" indent="-235481">
              <a:buFontTx/>
              <a:buChar char="•"/>
            </a:pPr>
            <a:r>
              <a:rPr lang="en-US" i="1" dirty="0" smtClean="0"/>
              <a:t>Great. How far do we increase Cheetah FA?</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2/1/2012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3491" name="Rectangle 3"/>
          <p:cNvSpPr>
            <a:spLocks noGrp="1" noChangeArrowheads="1"/>
          </p:cNvSpPr>
          <p:nvPr>
            <p:ph type="dt" sz="quarter" idx="1"/>
          </p:nvPr>
        </p:nvSpPr>
        <p:spPr>
          <a:noFill/>
        </p:spPr>
        <p:txBody>
          <a:bodyPr/>
          <a:lstStyle/>
          <a:p>
            <a:pPr defTabSz="976502"/>
            <a:fld id="{64116251-D4A2-4598-941A-3A76115F1B56}" type="datetime1">
              <a:rPr lang="en-US" smtClean="0"/>
              <a:pPr defTabSz="976502"/>
              <a:t>2/1/2012</a:t>
            </a:fld>
            <a:endParaRPr lang="en-US" dirty="0" smtClean="0"/>
          </a:p>
        </p:txBody>
      </p:sp>
      <p:sp>
        <p:nvSpPr>
          <p:cNvPr id="6349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3493" name="Rectangle 2"/>
          <p:cNvSpPr>
            <a:spLocks noGrp="1" noRot="1" noChangeAspect="1" noChangeArrowheads="1" noTextEdit="1"/>
          </p:cNvSpPr>
          <p:nvPr>
            <p:ph type="sldImg"/>
          </p:nvPr>
        </p:nvSpPr>
        <p:spPr>
          <a:ln/>
        </p:spPr>
      </p:sp>
      <p:sp>
        <p:nvSpPr>
          <p:cNvPr id="63494" name="Rectangle 3"/>
          <p:cNvSpPr>
            <a:spLocks noGrp="1" noChangeArrowheads="1"/>
          </p:cNvSpPr>
          <p:nvPr>
            <p:ph type="body" idx="1"/>
          </p:nvPr>
        </p:nvSpPr>
        <p:spPr>
          <a:noFill/>
          <a:ln/>
        </p:spPr>
        <p:txBody>
          <a:bodyPr/>
          <a:lstStyle/>
          <a:p>
            <a:pPr marL="235481" indent="-235481"/>
            <a:r>
              <a:rPr lang="en-US" dirty="0" smtClean="0"/>
              <a:t>Explain (obviously) but end by big insight of NN analysis:</a:t>
            </a:r>
          </a:p>
          <a:p>
            <a:pPr marL="235481" indent="-235481"/>
            <a:endParaRPr lang="en-US" dirty="0" smtClean="0"/>
          </a:p>
          <a:p>
            <a:pPr marL="235481" indent="-235481"/>
            <a:r>
              <a:rPr lang="en-US" dirty="0" smtClean="0"/>
              <a:t>For optimal plan: the tree would give: E pi = $94.5 with ROI  = 94.5/105.5 = 89.5%</a:t>
            </a:r>
          </a:p>
          <a:p>
            <a:pPr marL="709734" lvl="1" indent="-235481">
              <a:buFontTx/>
              <a:buChar char="•"/>
            </a:pPr>
            <a:r>
              <a:rPr lang="en-US" dirty="0" smtClean="0"/>
              <a:t>so that true cost of uncertainty (value of perfect info) = 107 – 94.5 = $12.5M</a:t>
            </a:r>
          </a:p>
          <a:p>
            <a:pPr marL="235481" indent="-235481"/>
            <a:endParaRPr lang="en-US" dirty="0" smtClean="0"/>
          </a:p>
          <a:p>
            <a:pPr marL="235481" indent="-235481"/>
            <a:r>
              <a:rPr lang="en-US" dirty="0" err="1" smtClean="0"/>
              <a:t>BN_i</a:t>
            </a:r>
            <a:r>
              <a:rPr lang="en-US" dirty="0" smtClean="0"/>
              <a:t> probability </a:t>
            </a:r>
            <a:r>
              <a:rPr lang="en-US" u="sng" dirty="0" smtClean="0"/>
              <a:t>&lt; </a:t>
            </a:r>
            <a:r>
              <a:rPr lang="en-US" dirty="0" err="1" smtClean="0"/>
              <a:t>ci</a:t>
            </a:r>
            <a:r>
              <a:rPr lang="en-US" dirty="0" smtClean="0"/>
              <a:t>/</a:t>
            </a:r>
            <a:r>
              <a:rPr lang="en-US" dirty="0" err="1" smtClean="0"/>
              <a:t>MVi</a:t>
            </a:r>
            <a:endParaRPr lang="en-US" dirty="0" smtClean="0"/>
          </a:p>
          <a:p>
            <a:pPr marL="235481" indent="-235481"/>
            <a:endParaRPr lang="en-US" dirty="0" smtClean="0"/>
          </a:p>
          <a:p>
            <a:pPr marL="235481" indent="-235481"/>
            <a:r>
              <a:rPr lang="en-US" b="1" dirty="0" smtClean="0">
                <a:solidFill>
                  <a:srgbClr val="FF0000"/>
                </a:solidFill>
              </a:rPr>
              <a:t>Insight: How much and where do I put safety capacity strategically?</a:t>
            </a:r>
          </a:p>
          <a:p>
            <a:pPr marL="235481" indent="-235481"/>
            <a:r>
              <a:rPr lang="en-US" dirty="0" smtClean="0"/>
              <a:t>So, where should I strategically put safety capacity and how much?</a:t>
            </a:r>
          </a:p>
          <a:p>
            <a:pPr marL="235481" indent="-235481"/>
            <a:endParaRPr lang="en-US" dirty="0" smtClean="0"/>
          </a:p>
          <a:p>
            <a:pPr marL="235481" indent="-235481">
              <a:buFontTx/>
              <a:buAutoNum type="arabicPeriod"/>
            </a:pPr>
            <a:r>
              <a:rPr lang="en-US" dirty="0" smtClean="0"/>
              <a:t>Where?</a:t>
            </a:r>
          </a:p>
          <a:p>
            <a:pPr marL="709734" lvl="1" indent="-235481">
              <a:buFontTx/>
              <a:buChar char="•"/>
            </a:pPr>
            <a:r>
              <a:rPr lang="en-US" dirty="0" smtClean="0"/>
              <a:t>small </a:t>
            </a:r>
            <a:r>
              <a:rPr lang="en-US" dirty="0" err="1" smtClean="0"/>
              <a:t>ci</a:t>
            </a:r>
            <a:r>
              <a:rPr lang="en-US" dirty="0" smtClean="0"/>
              <a:t> = cheap assets</a:t>
            </a:r>
          </a:p>
          <a:p>
            <a:pPr marL="709734" lvl="1" indent="-235481">
              <a:buFontTx/>
              <a:buChar char="•"/>
            </a:pPr>
            <a:r>
              <a:rPr lang="en-US" dirty="0" smtClean="0"/>
              <a:t>With large </a:t>
            </a:r>
            <a:r>
              <a:rPr lang="en-US" dirty="0" err="1" smtClean="0"/>
              <a:t>MVi</a:t>
            </a:r>
            <a:r>
              <a:rPr lang="en-US" dirty="0" smtClean="0"/>
              <a:t>: subject to little substitution so you get full bang for the buck = dedicated assets (not shared ones)</a:t>
            </a:r>
          </a:p>
          <a:p>
            <a:pPr marL="235481" indent="-235481">
              <a:buFontTx/>
              <a:buAutoNum type="arabicPeriod"/>
            </a:pPr>
            <a:r>
              <a:rPr lang="en-US" dirty="0" smtClean="0"/>
              <a:t>How much?</a:t>
            </a:r>
          </a:p>
          <a:p>
            <a:pPr marL="709734" lvl="1" indent="-235481">
              <a:buFontTx/>
              <a:buChar char="•"/>
            </a:pPr>
            <a:r>
              <a:rPr lang="en-US" dirty="0" smtClean="0"/>
              <a:t>Related to critical </a:t>
            </a:r>
            <a:r>
              <a:rPr lang="en-US" dirty="0" err="1" smtClean="0"/>
              <a:t>fractile</a:t>
            </a:r>
            <a:r>
              <a:rPr lang="en-US" dirty="0" smtClean="0"/>
              <a:t>: much in cheap, dedicated.</a:t>
            </a:r>
          </a:p>
          <a:p>
            <a:pPr marL="709734" lvl="1" indent="-235481">
              <a:buFontTx/>
              <a:buChar char="•"/>
            </a:pPr>
            <a:r>
              <a:rPr lang="en-US" dirty="0" smtClean="0"/>
              <a:t>Times sigma: little in shared.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3"/>
          <p:cNvSpPr>
            <a:spLocks noChangeArrowheads="1"/>
          </p:cNvSpPr>
          <p:nvPr/>
        </p:nvSpPr>
        <p:spPr bwMode="auto">
          <a:xfrm>
            <a:off x="4310063" y="661987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C5B967E-D44D-4B9E-A972-65D452CF8717}"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6" name="Rectangle 5"/>
          <p:cNvSpPr>
            <a:spLocks noChangeArrowheads="1"/>
          </p:cNvSpPr>
          <p:nvPr/>
        </p:nvSpPr>
        <p:spPr bwMode="auto">
          <a:xfrm>
            <a:off x="7273925" y="661987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2/1/2012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2/1/2012</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2/1/2012</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2/1/2012</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2/1/2012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2/1/2012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theme" Target="../theme/theme3.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DE367DFB-32D6-41ED-971C-1BAB9B16C720}"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Strategy/Risk Management &amp; Operational Hedging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19"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 id="2147484016" r:id="rId12"/>
    <p:sldLayoutId id="2147484017" r:id="rId13"/>
    <p:sldLayoutId id="2147484018"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2/1/2012</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rPr>
              <a:t>Slide </a:t>
            </a:r>
            <a:fld id="{E4D7B7CC-BA5D-4967-A5E0-3BA1776CC6A5}" type="slidenum">
              <a:rPr lang="en-US" sz="800" b="0">
                <a:solidFill>
                  <a:srgbClr val="3333CC"/>
                </a:solidFill>
                <a:latin typeface="Arial" charset="0"/>
              </a:rPr>
              <a:pPr eaLnBrk="0" hangingPunct="0">
                <a:defRPr/>
              </a:pPr>
              <a:t>‹#›</a:t>
            </a:fld>
            <a:endParaRPr lang="en-US" sz="800" b="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smtClean="0">
                <a:solidFill>
                  <a:srgbClr val="3333CC"/>
                </a:solidFill>
                <a:latin typeface="Arial" charset="0"/>
              </a:rPr>
              <a:t>Operations </a:t>
            </a:r>
            <a:r>
              <a:rPr lang="en-US" sz="800" b="0" dirty="0">
                <a:solidFill>
                  <a:srgbClr val="3333CC"/>
                </a:solidFill>
                <a:latin typeface="Arial" charset="0"/>
              </a:rPr>
              <a:t>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 id="2147484045" r:id="rId13"/>
    <p:sldLayoutId id="2147484046" r:id="rId14"/>
    <p:sldLayoutId id="2147484047"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6.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hyperlink" Target="http://topics.nytimes.com/top/news/business/companies/bayerische_motoren_werke_ag/index.html?inline=nyt-org" TargetMode="External"/><Relationship Id="rId2" Type="http://schemas.openxmlformats.org/officeDocument/2006/relationships/hyperlink" Target="http://topics.nytimes.com/top/reference/timestopics/people/e/jack_ewing/index.html?inline=nyt-per" TargetMode="External"/><Relationship Id="rId1" Type="http://schemas.openxmlformats.org/officeDocument/2006/relationships/slideLayout" Target="../slideLayouts/slideLayout2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0" dirty="0">
                <a:solidFill>
                  <a:srgbClr val="FFFFFF"/>
                </a:solidFill>
                <a:latin typeface="Garamond" pitchFamily="18" charset="0"/>
              </a:rPr>
              <a:t>Operations Strategy </a:t>
            </a:r>
            <a:r>
              <a:rPr lang="en-US" sz="3600" b="0" dirty="0" smtClean="0">
                <a:solidFill>
                  <a:srgbClr val="FFFFFF"/>
                </a:solidFill>
                <a:latin typeface="Garamond" pitchFamily="18" charset="0"/>
              </a:rPr>
              <a:t>(week 4)</a:t>
            </a:r>
            <a:endParaRPr lang="en-US" sz="3600" b="0" dirty="0">
              <a:solidFill>
                <a:srgbClr val="FFFFFF"/>
              </a:solidFill>
              <a:latin typeface="Garamond" pitchFamily="18" charset="0"/>
            </a:endParaRPr>
          </a:p>
          <a:p>
            <a:pPr algn="ctr" eaLnBrk="0" hangingPunct="0">
              <a:spcBef>
                <a:spcPct val="50000"/>
              </a:spcBef>
            </a:pPr>
            <a:r>
              <a:rPr lang="en-US" sz="3600" b="0" dirty="0">
                <a:solidFill>
                  <a:srgbClr val="FF3300"/>
                </a:solidFill>
                <a:latin typeface="Garamond" pitchFamily="18" charset="0"/>
              </a:rPr>
              <a:t>Capacity 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smtClean="0">
                <a:solidFill>
                  <a:schemeClr val="bg1"/>
                </a:solidFill>
              </a:rPr>
              <a:t>The concept of a capacity strategy</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Capacity strategy models: key elements to capture</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Incorporating risk</a:t>
            </a:r>
          </a:p>
          <a:p>
            <a:pPr lvl="1" eaLnBrk="1" hangingPunct="1">
              <a:buClr>
                <a:srgbClr val="FF3300"/>
              </a:buClr>
              <a:defRPr/>
            </a:pPr>
            <a:r>
              <a:rPr lang="en-US" dirty="0" smtClean="0">
                <a:solidFill>
                  <a:schemeClr val="bg1"/>
                </a:solidFill>
              </a:rPr>
              <a:t>Modeling</a:t>
            </a:r>
          </a:p>
          <a:p>
            <a:pPr lvl="1" eaLnBrk="1" hangingPunct="1">
              <a:buClr>
                <a:srgbClr val="FF3300"/>
              </a:buClr>
              <a:defRPr/>
            </a:pPr>
            <a:r>
              <a:rPr lang="en-US" dirty="0" smtClean="0">
                <a:solidFill>
                  <a:schemeClr val="bg1"/>
                </a:solidFill>
              </a:rPr>
              <a:t>Risk  management and operational hedging</a:t>
            </a:r>
          </a:p>
          <a:p>
            <a:pPr lvl="1" eaLnBrk="1" hangingPunct="1">
              <a:buClr>
                <a:srgbClr val="FF3300"/>
              </a:buClr>
              <a:defRPr/>
            </a:pPr>
            <a:endParaRPr lang="en-US" dirty="0" smtClean="0">
              <a:solidFill>
                <a:schemeClr val="bg1"/>
              </a:solidFill>
            </a:endParaRPr>
          </a:p>
          <a:p>
            <a:pPr eaLnBrk="1" hangingPunct="1">
              <a:buClr>
                <a:srgbClr val="FF3300"/>
              </a:buClr>
            </a:pPr>
            <a:r>
              <a:rPr lang="en-US" dirty="0" smtClean="0">
                <a:solidFill>
                  <a:schemeClr val="bg1"/>
                </a:solidFill>
              </a:rPr>
              <a:t>Network capacity and the value of flexibility as operational hedge</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Seagate Technology</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Font typeface="Wingdings" pitchFamily="2" charset="2"/>
              <a:buNone/>
              <a:defRPr/>
            </a:pPr>
            <a:endParaRPr lang="en-US" dirty="0" smtClean="0">
              <a:solidFill>
                <a:schemeClr val="bg1"/>
              </a:solidFill>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mtClean="0"/>
              <a:t>Capacity for a Multi-Resource Network</a:t>
            </a:r>
          </a:p>
        </p:txBody>
      </p:sp>
      <p:sp>
        <p:nvSpPr>
          <p:cNvPr id="13315" name="Rectangle 3"/>
          <p:cNvSpPr>
            <a:spLocks noGrp="1" noChangeArrowheads="1"/>
          </p:cNvSpPr>
          <p:nvPr>
            <p:ph type="body" sz="half" idx="4294967295"/>
          </p:nvPr>
        </p:nvSpPr>
        <p:spPr>
          <a:xfrm>
            <a:off x="-1" y="1097281"/>
            <a:ext cx="9144001" cy="927462"/>
          </a:xfrm>
        </p:spPr>
        <p:txBody>
          <a:bodyPr/>
          <a:lstStyle/>
          <a:p>
            <a:r>
              <a:rPr lang="en-US" sz="1700" dirty="0" smtClean="0"/>
              <a:t>If we have multiple resources, we have multiple constraints and capacity is multi-dimensional! </a:t>
            </a:r>
          </a:p>
          <a:p>
            <a:r>
              <a:rPr lang="en-US" sz="1700" dirty="0" smtClean="0"/>
              <a:t>A given capacity portfolio (vector), constrains later production decisions:</a:t>
            </a:r>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a:buNone/>
            </a:pPr>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lvl="1">
              <a:buFontTx/>
              <a:buNone/>
            </a:pPr>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endParaRPr lang="en-US" sz="1700" dirty="0" smtClean="0"/>
          </a:p>
          <a:p>
            <a:endParaRPr lang="en-US" sz="1700" dirty="0" smtClean="0"/>
          </a:p>
        </p:txBody>
      </p:sp>
      <p:sp>
        <p:nvSpPr>
          <p:cNvPr id="71" name="Rectangle 70"/>
          <p:cNvSpPr/>
          <p:nvPr/>
        </p:nvSpPr>
        <p:spPr>
          <a:xfrm>
            <a:off x="685807" y="2365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2" name="Rectangle 71"/>
          <p:cNvSpPr/>
          <p:nvPr/>
        </p:nvSpPr>
        <p:spPr>
          <a:xfrm>
            <a:off x="685807" y="3889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3" name="Rectangle 72"/>
          <p:cNvSpPr/>
          <p:nvPr/>
        </p:nvSpPr>
        <p:spPr>
          <a:xfrm>
            <a:off x="2819407" y="3013353"/>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74" name="Elbow Connector 73"/>
          <p:cNvCxnSpPr>
            <a:stCxn id="71" idx="3"/>
            <a:endCxn id="73" idx="1"/>
          </p:cNvCxnSpPr>
          <p:nvPr/>
        </p:nvCxnSpPr>
        <p:spPr>
          <a:xfrm>
            <a:off x="2057407" y="2670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75" name="Elbow Connector 74"/>
          <p:cNvCxnSpPr>
            <a:stCxn id="72" idx="3"/>
            <a:endCxn id="73" idx="1"/>
          </p:cNvCxnSpPr>
          <p:nvPr/>
        </p:nvCxnSpPr>
        <p:spPr>
          <a:xfrm flipV="1">
            <a:off x="2057407" y="3432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sp>
        <p:nvSpPr>
          <p:cNvPr id="76" name="TextBox 75"/>
          <p:cNvSpPr txBox="1"/>
          <p:nvPr/>
        </p:nvSpPr>
        <p:spPr>
          <a:xfrm>
            <a:off x="2819407" y="3841254"/>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685807" y="2975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90973" y="4499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2805200" y="2634936"/>
            <a:ext cx="151195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T</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0" name="TextBox 79"/>
          <p:cNvSpPr txBox="1"/>
          <p:nvPr/>
        </p:nvSpPr>
        <p:spPr>
          <a:xfrm>
            <a:off x="640604" y="1973675"/>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C</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1" name="TextBox 80"/>
          <p:cNvSpPr txBox="1"/>
          <p:nvPr/>
        </p:nvSpPr>
        <p:spPr>
          <a:xfrm>
            <a:off x="653519" y="3520922"/>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B</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2" name="TextBox 81"/>
          <p:cNvSpPr txBox="1"/>
          <p:nvPr/>
        </p:nvSpPr>
        <p:spPr>
          <a:xfrm>
            <a:off x="5066654" y="2671100"/>
            <a:ext cx="3837122" cy="175432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t>
            </a:r>
            <a:r>
              <a:rPr lang="en-US" sz="1800" b="0" kern="0" dirty="0" smtClean="0">
                <a:solidFill>
                  <a:sysClr val="windowText" lastClr="000000"/>
                </a:solidFill>
              </a:rPr>
              <a:t>Production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C</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Production </a:t>
            </a: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B</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 Barracuda Production </a:t>
            </a:r>
          </a:p>
          <a:p>
            <a:pPr marL="0" marR="0" lvl="0" indent="0" defTabSz="914400" eaLnBrk="1" fontAlgn="auto" latinLnBrk="0" hangingPunct="1">
              <a:lnSpc>
                <a:spcPct val="100000"/>
              </a:lnSpc>
              <a:spcBef>
                <a:spcPts val="0"/>
              </a:spcBef>
              <a:spcAft>
                <a:spcPts val="0"/>
              </a:spcAft>
              <a:buClrTx/>
              <a:buSzTx/>
              <a:buFontTx/>
              <a:buNone/>
              <a:tabLst/>
              <a:defRPr/>
            </a:pP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none" strike="noStrike" kern="0" cap="none" spc="0" normalizeH="0" baseline="0" noProof="0" dirty="0" smtClean="0">
                <a:ln>
                  <a:noFill/>
                </a:ln>
                <a:solidFill>
                  <a:sysClr val="windowText" lastClr="000000"/>
                </a:solidFill>
                <a:effectLst/>
                <a:uLnTx/>
                <a:uFillTx/>
              </a:rPr>
              <a:t>+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T</a:t>
            </a:r>
          </a:p>
        </p:txBody>
      </p:sp>
      <p:sp>
        <p:nvSpPr>
          <p:cNvPr id="83" name="Right Arrow 82"/>
          <p:cNvSpPr/>
          <p:nvPr/>
        </p:nvSpPr>
        <p:spPr>
          <a:xfrm>
            <a:off x="4471261" y="3169628"/>
            <a:ext cx="464949" cy="457200"/>
          </a:xfrm>
          <a:prstGeom prst="righ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4" name="TextBox 83"/>
          <p:cNvSpPr txBox="1"/>
          <p:nvPr/>
        </p:nvSpPr>
        <p:spPr>
          <a:xfrm>
            <a:off x="612181" y="5287730"/>
            <a:ext cx="8152109"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Don’t forget: we also don’t want to produce more than demand in any given scenario</a:t>
            </a:r>
            <a:endParaRPr kumimoji="0" lang="en-US" sz="1800" b="0" i="0" u="none" strike="noStrike" kern="0" cap="none" spc="0" normalizeH="0" baseline="-25000" noProof="0" dirty="0" smtClean="0">
              <a:ln>
                <a:noFill/>
              </a:ln>
              <a:solidFill>
                <a:sysClr val="windowText" lastClr="000000"/>
              </a:solidFill>
              <a:effectLst/>
              <a:uLnTx/>
              <a:uFillTx/>
            </a:endParaRPr>
          </a:p>
        </p:txBody>
      </p:sp>
      <p:sp>
        <p:nvSpPr>
          <p:cNvPr id="85" name="TextBox 84"/>
          <p:cNvSpPr txBox="1"/>
          <p:nvPr/>
        </p:nvSpPr>
        <p:spPr>
          <a:xfrm>
            <a:off x="1084881" y="5974821"/>
            <a:ext cx="6881247"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If Test is the bottleneck, how should we allocate its capacity between Cheetah and Barracuda? </a:t>
            </a:r>
            <a:endParaRPr kumimoji="0" lang="en-US" sz="1800" b="0" i="0" u="none" strike="noStrike" kern="0" cap="none" spc="0" normalizeH="0" baseline="-25000" noProof="0" dirty="0" smtClean="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animBg="1"/>
      <p:bldP spid="84" grpId="0"/>
      <p:bldP spid="8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Rectangle 924"/>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Proposed Capacity Plan</a:t>
            </a:r>
            <a:endParaRPr lang="en-US" dirty="0"/>
          </a:p>
        </p:txBody>
      </p:sp>
      <p:sp>
        <p:nvSpPr>
          <p:cNvPr id="629" name="Rectangle 628"/>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630" name="Group 629"/>
          <p:cNvGrpSpPr/>
          <p:nvPr/>
        </p:nvGrpSpPr>
        <p:grpSpPr>
          <a:xfrm>
            <a:off x="1373335" y="1903495"/>
            <a:ext cx="4221500" cy="3942905"/>
            <a:chOff x="2193940" y="1931205"/>
            <a:chExt cx="4221500" cy="3942905"/>
          </a:xfrm>
        </p:grpSpPr>
        <p:sp>
          <p:nvSpPr>
            <p:cNvPr id="631" name="Rectangle 630"/>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2" name="Rectangle 631"/>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6" name="Rectangle 875"/>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7" name="Rectangle 876"/>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8" name="Rectangle 877"/>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9" name="Rectangle 878"/>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0" name="Rectangle 879"/>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1" name="Rectangle 880"/>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2" name="Rectangle 881"/>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3" name="Rectangle 882"/>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4" name="Rectangle 883"/>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5" name="Rectangle 884"/>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6" name="Rectangle 885"/>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7" name="Rectangle 886"/>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2" name="Rectangle 891"/>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3" name="Rectangle 892"/>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4" name="Rectangle 893"/>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5" name="Rectangle 894"/>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Rectangle 895"/>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Rectangle 896"/>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Rectangle 897"/>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Rectangle 898"/>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Rectangle 899"/>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1" name="Rectangle 900"/>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2" name="Rectangle 901"/>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3" name="Rectangle 902"/>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904" name="Straight Connector 903"/>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905" name="Straight Connector 904"/>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906" name="Straight Connector 905"/>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907" name="TextBox 906"/>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8" name="TextBox 907"/>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9" name="TextBox 908"/>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0" name="TextBox 909"/>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6695264" y="3085210"/>
            <a:ext cx="2312934" cy="1200329"/>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Note: bottleneck depends on the demand scenario</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(“shifting” bottleneck) </a:t>
            </a: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2" name="TextBox 911"/>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3" name="Oval 912"/>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4" name="Oval 913"/>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5" name="Oval 914"/>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6" name="TextBox 915"/>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7" name="TextBox 916"/>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8" name="TextBox 917"/>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9" name="Oval 918"/>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20" name="Oval 919"/>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21" name="Straight Arrow Connector 920"/>
          <p:cNvCxnSpPr>
            <a:stCxn id="915" idx="2"/>
            <a:endCxn id="920"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22" name="Straight Arrow Connector 921"/>
          <p:cNvCxnSpPr>
            <a:stCxn id="914" idx="4"/>
            <a:endCxn id="919"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23" name="TextBox 922"/>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24" name="TextBox 923"/>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0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2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 grpId="0" animBg="1"/>
      <p:bldP spid="908" grpId="0"/>
      <p:bldP spid="910" grpId="0"/>
      <p:bldP spid="911" grpId="0"/>
      <p:bldP spid="912" grpId="0"/>
      <p:bldP spid="913" grpId="0" animBg="1"/>
      <p:bldP spid="914" grpId="0" animBg="1"/>
      <p:bldP spid="915" grpId="0" animBg="1"/>
      <p:bldP spid="916" grpId="0" animBg="1"/>
      <p:bldP spid="917" grpId="0" animBg="1"/>
      <p:bldP spid="918" grpId="0" animBg="1"/>
      <p:bldP spid="919" grpId="0" animBg="1"/>
      <p:bldP spid="920" grpId="0" animBg="1"/>
      <p:bldP spid="923" grpId="0"/>
      <p:bldP spid="9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Newsvendor Networks:</a:t>
            </a:r>
            <a:br>
              <a:rPr lang="en-US" dirty="0" smtClean="0"/>
            </a:br>
            <a:r>
              <a:rPr lang="en-US" dirty="0" smtClean="0"/>
              <a:t>	Marginal Analysis for Barracuda Assembly</a:t>
            </a:r>
            <a:endParaRPr lang="en-US" dirty="0"/>
          </a:p>
        </p:txBody>
      </p:sp>
      <p:grpSp>
        <p:nvGrpSpPr>
          <p:cNvPr id="912" name="Group 911"/>
          <p:cNvGrpSpPr/>
          <p:nvPr/>
        </p:nvGrpSpPr>
        <p:grpSpPr>
          <a:xfrm>
            <a:off x="99301" y="1230722"/>
            <a:ext cx="6418883" cy="5232903"/>
            <a:chOff x="99301" y="1230722"/>
            <a:chExt cx="6418883" cy="5232903"/>
          </a:xfrm>
        </p:grpSpPr>
        <p:sp>
          <p:nvSpPr>
            <p:cNvPr id="337" name="Rectangle 336"/>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340" name="Rectangle 339"/>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341" name="Group 340"/>
            <p:cNvGrpSpPr/>
            <p:nvPr/>
          </p:nvGrpSpPr>
          <p:grpSpPr>
            <a:xfrm>
              <a:off x="1373335" y="1903495"/>
              <a:ext cx="4221500" cy="3942905"/>
              <a:chOff x="2193940" y="1931205"/>
              <a:chExt cx="4221500" cy="3942905"/>
            </a:xfrm>
          </p:grpSpPr>
          <p:sp>
            <p:nvSpPr>
              <p:cNvPr id="342" name="Rectangle 341"/>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5" name="Rectangle 344"/>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6" name="Rectangle 345"/>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8" name="Rectangle 347"/>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1" name="Rectangle 350"/>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2" name="Rectangle 351"/>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3" name="Rectangle 352"/>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4" name="Rectangle 353"/>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5" name="Rectangle 354"/>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6" name="Rectangle 355"/>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7" name="Rectangle 356"/>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8" name="Rectangle 357"/>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0" name="Rectangle 359"/>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5" name="Rectangle 364"/>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6" name="Rectangle 875"/>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7" name="Rectangle 876"/>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8" name="Rectangle 877"/>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9" name="Rectangle 878"/>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0" name="Rectangle 879"/>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1" name="Rectangle 880"/>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2" name="Rectangle 881"/>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3" name="Rectangle 882"/>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4" name="Rectangle 883"/>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5" name="Rectangle 884"/>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6" name="Rectangle 885"/>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7" name="Rectangle 886"/>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892" name="Straight Connector 891"/>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893" name="Straight Connector 892"/>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894" name="Straight Connector 893"/>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895" name="TextBox 894"/>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TextBox 895"/>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TextBox 896"/>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TextBox 897"/>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TextBox 898"/>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Oval 899"/>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1" name="Oval 900"/>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2" name="Oval 901"/>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3" name="TextBox 902"/>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4" name="TextBox 903"/>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5" name="TextBox 904"/>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6" name="Oval 905"/>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7" name="Oval 906"/>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08" name="Straight Arrow Connector 907"/>
            <p:cNvCxnSpPr>
              <a:stCxn id="902" idx="2"/>
              <a:endCxn id="907"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09" name="Straight Arrow Connector 908"/>
            <p:cNvCxnSpPr>
              <a:stCxn id="901" idx="4"/>
              <a:endCxn id="906"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10" name="TextBox 909"/>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sp>
        <p:nvSpPr>
          <p:cNvPr id="316" name="TextBox 315"/>
          <p:cNvSpPr txBox="1"/>
          <p:nvPr/>
        </p:nvSpPr>
        <p:spPr>
          <a:xfrm>
            <a:off x="6082311" y="1638703"/>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300 to 301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20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Marginal profit = 75-20=55 positive </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7" name="TextBox 316"/>
          <p:cNvSpPr txBox="1"/>
          <p:nvPr/>
        </p:nvSpPr>
        <p:spPr>
          <a:xfrm>
            <a:off x="6020318" y="3193700"/>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349 to 350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75-20=55 positive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8" name="TextBox 317"/>
          <p:cNvSpPr txBox="1"/>
          <p:nvPr/>
        </p:nvSpPr>
        <p:spPr>
          <a:xfrm>
            <a:off x="6082311" y="4523971"/>
            <a:ext cx="3107410"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350 to 351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Barracuda in all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-20 negative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20" name="Oval 319"/>
          <p:cNvSpPr/>
          <p:nvPr/>
        </p:nvSpPr>
        <p:spPr>
          <a:xfrm>
            <a:off x="7471974" y="2823281"/>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0" name="Oval 329"/>
          <p:cNvSpPr/>
          <p:nvPr/>
        </p:nvSpPr>
        <p:spPr>
          <a:xfrm>
            <a:off x="7477140" y="2960183"/>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2" name="Oval 331"/>
          <p:cNvSpPr/>
          <p:nvPr/>
        </p:nvSpPr>
        <p:spPr>
          <a:xfrm>
            <a:off x="7477140" y="3084170"/>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p:bldP spid="317" grpId="0"/>
      <p:bldP spid="318" grpId="0"/>
      <p:bldP spid="320" grpId="0" animBg="1"/>
      <p:bldP spid="330" grpId="0" animBg="1"/>
      <p:bldP spid="3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N</a:t>
            </a:r>
            <a:r>
              <a:rPr lang="en-US" sz="2400" i="1" smtClean="0"/>
              <a:t>ewsvendor network analysis:</a:t>
            </a:r>
            <a:br>
              <a:rPr lang="en-US" sz="2400" i="1" smtClean="0"/>
            </a:br>
            <a:r>
              <a:rPr lang="en-US" sz="2400" i="1" smtClean="0"/>
              <a:t>	Marginal analysis of value of capacity in a network</a:t>
            </a:r>
            <a:endParaRPr lang="en-US" smtClean="0"/>
          </a:p>
        </p:txBody>
      </p:sp>
      <p:sp>
        <p:nvSpPr>
          <p:cNvPr id="16387" name="Rectangle 3"/>
          <p:cNvSpPr>
            <a:spLocks noGrp="1" noChangeArrowheads="1"/>
          </p:cNvSpPr>
          <p:nvPr>
            <p:ph idx="1"/>
          </p:nvPr>
        </p:nvSpPr>
        <p:spPr/>
        <p:txBody>
          <a:bodyPr/>
          <a:lstStyle/>
          <a:p>
            <a:r>
              <a:rPr lang="en-US" sz="1600" dirty="0" smtClean="0"/>
              <a:t>Adding one unit of Barracuda final assembly capacity increases expected operating profit by 25%*$300 = $75 &gt; </a:t>
            </a:r>
            <a:r>
              <a:rPr lang="en-US" sz="1600" dirty="0" err="1" smtClean="0"/>
              <a:t>CapEx</a:t>
            </a:r>
            <a:r>
              <a:rPr lang="en-US" sz="1600" dirty="0" smtClean="0"/>
              <a:t> of $20, as long as </a:t>
            </a:r>
            <a:r>
              <a:rPr lang="en-US" sz="1600" i="1" dirty="0" smtClean="0"/>
              <a:t>K</a:t>
            </a:r>
            <a:r>
              <a:rPr lang="en-US" sz="1600" i="1" baseline="-25000" dirty="0" smtClean="0"/>
              <a:t>b</a:t>
            </a:r>
            <a:r>
              <a:rPr lang="en-US" sz="1600" dirty="0" smtClean="0"/>
              <a:t> &lt; 350.  Marginal value is negative beyond 350.</a:t>
            </a:r>
          </a:p>
          <a:p>
            <a:r>
              <a:rPr lang="en-US" sz="1600" dirty="0" smtClean="0"/>
              <a:t>Similarly, adding one unit of Cheetah final assembly capacity has expected marginal value of 25%*$400 - $30 = $70, as long as </a:t>
            </a:r>
            <a:r>
              <a:rPr lang="en-US" sz="1600" i="1" dirty="0" err="1" smtClean="0"/>
              <a:t>K</a:t>
            </a:r>
            <a:r>
              <a:rPr lang="en-US" sz="1600" i="1" baseline="-25000" dirty="0" err="1" smtClean="0"/>
              <a:t>c</a:t>
            </a:r>
            <a:r>
              <a:rPr lang="en-US" sz="1600" dirty="0" smtClean="0"/>
              <a:t> &lt; 350.  But if we increase </a:t>
            </a:r>
            <a:r>
              <a:rPr lang="en-US" sz="1600" i="1" dirty="0" err="1" smtClean="0"/>
              <a:t>K</a:t>
            </a:r>
            <a:r>
              <a:rPr lang="en-US" sz="1600" i="1" baseline="-25000" dirty="0" err="1" smtClean="0"/>
              <a:t>c</a:t>
            </a:r>
            <a:r>
              <a:rPr lang="en-US" sz="1600" dirty="0" smtClean="0"/>
              <a:t> beyond 350:</a:t>
            </a:r>
          </a:p>
          <a:p>
            <a:pPr lvl="1"/>
            <a:r>
              <a:rPr lang="en-US" sz="1400" dirty="0" smtClean="0"/>
              <a:t>test is constraining us and the marginal value of an additional cheetah capacity unit is that we can make one more Cheetah drive </a:t>
            </a:r>
            <a:r>
              <a:rPr lang="en-US" sz="1400" i="1" dirty="0" smtClean="0"/>
              <a:t>but one less </a:t>
            </a:r>
            <a:r>
              <a:rPr lang="en-US" sz="1400" i="1" dirty="0" err="1" smtClean="0"/>
              <a:t>Barra</a:t>
            </a:r>
            <a:r>
              <a:rPr lang="en-US" sz="1400" i="1" dirty="0" smtClean="0"/>
              <a:t> drive </a:t>
            </a:r>
            <a:r>
              <a:rPr lang="en-US" sz="1400" dirty="0" smtClean="0"/>
              <a:t>(due to test constraint).  The expected marginal value is 25%*($400-$300) = $25 &lt; </a:t>
            </a:r>
            <a:r>
              <a:rPr lang="en-US" sz="1400" dirty="0" err="1" smtClean="0"/>
              <a:t>CapEx</a:t>
            </a:r>
            <a:r>
              <a:rPr lang="en-US" sz="1400" dirty="0" smtClean="0"/>
              <a:t> of $30, which is </a:t>
            </a:r>
            <a:r>
              <a:rPr lang="en-US" sz="1400" i="1" dirty="0" smtClean="0"/>
              <a:t>suboptimal</a:t>
            </a:r>
            <a:r>
              <a:rPr lang="en-US" sz="1400" dirty="0" smtClean="0"/>
              <a:t>.</a:t>
            </a:r>
          </a:p>
          <a:p>
            <a:pPr lvl="1"/>
            <a:r>
              <a:rPr lang="en-US" sz="1400" dirty="0" smtClean="0"/>
              <a:t>Increasing both cheetah and test capacity is also suboptimal: marginal value = 25%*$400 = $100 &lt; $30+$80</a:t>
            </a:r>
          </a:p>
          <a:p>
            <a:endParaRPr lang="en-US" sz="1800" dirty="0" smtClean="0"/>
          </a:p>
          <a:p>
            <a:pPr>
              <a:buClr>
                <a:srgbClr val="FF0000"/>
              </a:buClr>
              <a:buFont typeface="Wingdings" pitchFamily="2" charset="2"/>
              <a:buChar char="Ø"/>
            </a:pPr>
            <a:r>
              <a:rPr lang="en-US" sz="1800" dirty="0" smtClean="0"/>
              <a:t>Sizing of a capacity portfolio starting guideline:</a:t>
            </a:r>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r>
              <a:rPr lang="en-US" sz="1800" dirty="0" smtClean="0"/>
              <a:t>Maximize value using marginal analysis of overage versus underage!</a:t>
            </a:r>
          </a:p>
        </p:txBody>
      </p:sp>
      <p:sp>
        <p:nvSpPr>
          <p:cNvPr id="16388" name="Text Box 73"/>
          <p:cNvSpPr txBox="1">
            <a:spLocks noChangeArrowheads="1"/>
          </p:cNvSpPr>
          <p:nvPr/>
        </p:nvSpPr>
        <p:spPr bwMode="auto">
          <a:xfrm>
            <a:off x="5402615" y="3950675"/>
            <a:ext cx="3219450" cy="1320800"/>
          </a:xfrm>
          <a:prstGeom prst="rect">
            <a:avLst/>
          </a:prstGeom>
          <a:solidFill>
            <a:srgbClr val="FFFFCC"/>
          </a:solidFill>
          <a:ln w="9525" algn="ctr">
            <a:solidFill>
              <a:schemeClr val="tx1"/>
            </a:solidFill>
            <a:miter lim="800000"/>
            <a:headEnd/>
            <a:tailEnd/>
          </a:ln>
        </p:spPr>
        <p:txBody>
          <a:bodyPr>
            <a:spAutoFit/>
          </a:bodyPr>
          <a:lstStyle/>
          <a:p>
            <a:r>
              <a:rPr lang="en-US" sz="2000" b="0"/>
              <a:t>P(resource </a:t>
            </a:r>
            <a:r>
              <a:rPr lang="en-US" sz="2000" b="0" i="1"/>
              <a:t>i </a:t>
            </a:r>
            <a:r>
              <a:rPr lang="en-US" sz="2000" b="0"/>
              <a:t>is bottleneck) </a:t>
            </a:r>
            <a:r>
              <a:rPr lang="en-US" sz="2000" b="0">
                <a:cs typeface="Times New Roman" pitchFamily="18" charset="0"/>
              </a:rPr>
              <a:t>≈</a:t>
            </a:r>
            <a:r>
              <a:rPr lang="en-US" sz="2000" b="0"/>
              <a:t> </a:t>
            </a:r>
          </a:p>
          <a:p>
            <a:r>
              <a:rPr lang="en-US" sz="2000" b="0" u="sng"/>
              <a:t>Marginal cost of capacity </a:t>
            </a:r>
            <a:r>
              <a:rPr lang="en-US" sz="2000" b="0" i="1" u="sng"/>
              <a:t>i</a:t>
            </a:r>
          </a:p>
          <a:p>
            <a:r>
              <a:rPr lang="en-US" sz="2000" b="0"/>
              <a:t>Marginal return of capacity </a:t>
            </a:r>
            <a:r>
              <a:rPr lang="en-US" sz="2000" b="0" i="1"/>
              <a:t>i</a:t>
            </a:r>
            <a:endParaRPr lang="en-US" sz="2000" b="0"/>
          </a:p>
          <a:p>
            <a:endParaRPr lang="en-US" sz="2000" b="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69863" y="1239838"/>
            <a:ext cx="4940300" cy="4303712"/>
            <a:chOff x="366" y="167"/>
            <a:chExt cx="5023" cy="4034"/>
          </a:xfrm>
        </p:grpSpPr>
        <p:sp>
          <p:nvSpPr>
            <p:cNvPr id="17419" name="Line 3"/>
            <p:cNvSpPr>
              <a:spLocks noChangeShapeType="1"/>
            </p:cNvSpPr>
            <p:nvPr/>
          </p:nvSpPr>
          <p:spPr bwMode="auto">
            <a:xfrm>
              <a:off x="661" y="568"/>
              <a:ext cx="4444" cy="1"/>
            </a:xfrm>
            <a:prstGeom prst="line">
              <a:avLst/>
            </a:prstGeom>
            <a:noFill/>
            <a:ln w="0">
              <a:solidFill>
                <a:srgbClr val="000000"/>
              </a:solidFill>
              <a:round/>
              <a:headEnd/>
              <a:tailEnd/>
            </a:ln>
          </p:spPr>
          <p:txBody>
            <a:bodyPr/>
            <a:lstStyle/>
            <a:p>
              <a:endParaRPr lang="en-US"/>
            </a:p>
          </p:txBody>
        </p:sp>
        <p:sp>
          <p:nvSpPr>
            <p:cNvPr id="17420" name="Line 4"/>
            <p:cNvSpPr>
              <a:spLocks noChangeShapeType="1"/>
            </p:cNvSpPr>
            <p:nvPr/>
          </p:nvSpPr>
          <p:spPr bwMode="auto">
            <a:xfrm>
              <a:off x="661" y="795"/>
              <a:ext cx="4444" cy="1"/>
            </a:xfrm>
            <a:prstGeom prst="line">
              <a:avLst/>
            </a:prstGeom>
            <a:noFill/>
            <a:ln w="0">
              <a:solidFill>
                <a:srgbClr val="000000"/>
              </a:solidFill>
              <a:round/>
              <a:headEnd/>
              <a:tailEnd/>
            </a:ln>
          </p:spPr>
          <p:txBody>
            <a:bodyPr/>
            <a:lstStyle/>
            <a:p>
              <a:endParaRPr lang="en-US"/>
            </a:p>
          </p:txBody>
        </p:sp>
        <p:sp>
          <p:nvSpPr>
            <p:cNvPr id="17421" name="Line 5"/>
            <p:cNvSpPr>
              <a:spLocks noChangeShapeType="1"/>
            </p:cNvSpPr>
            <p:nvPr/>
          </p:nvSpPr>
          <p:spPr bwMode="auto">
            <a:xfrm>
              <a:off x="661" y="1249"/>
              <a:ext cx="4444" cy="1"/>
            </a:xfrm>
            <a:prstGeom prst="line">
              <a:avLst/>
            </a:prstGeom>
            <a:noFill/>
            <a:ln w="0">
              <a:solidFill>
                <a:srgbClr val="000000"/>
              </a:solidFill>
              <a:round/>
              <a:headEnd/>
              <a:tailEnd/>
            </a:ln>
          </p:spPr>
          <p:txBody>
            <a:bodyPr/>
            <a:lstStyle/>
            <a:p>
              <a:endParaRPr lang="en-US"/>
            </a:p>
          </p:txBody>
        </p:sp>
        <p:sp>
          <p:nvSpPr>
            <p:cNvPr id="17422" name="Line 6"/>
            <p:cNvSpPr>
              <a:spLocks noChangeShapeType="1"/>
            </p:cNvSpPr>
            <p:nvPr/>
          </p:nvSpPr>
          <p:spPr bwMode="auto">
            <a:xfrm>
              <a:off x="661" y="1476"/>
              <a:ext cx="4444" cy="1"/>
            </a:xfrm>
            <a:prstGeom prst="line">
              <a:avLst/>
            </a:prstGeom>
            <a:noFill/>
            <a:ln w="0">
              <a:solidFill>
                <a:srgbClr val="000000"/>
              </a:solidFill>
              <a:round/>
              <a:headEnd/>
              <a:tailEnd/>
            </a:ln>
          </p:spPr>
          <p:txBody>
            <a:bodyPr/>
            <a:lstStyle/>
            <a:p>
              <a:endParaRPr lang="en-US"/>
            </a:p>
          </p:txBody>
        </p:sp>
        <p:sp>
          <p:nvSpPr>
            <p:cNvPr id="17423" name="Line 7"/>
            <p:cNvSpPr>
              <a:spLocks noChangeShapeType="1"/>
            </p:cNvSpPr>
            <p:nvPr/>
          </p:nvSpPr>
          <p:spPr bwMode="auto">
            <a:xfrm>
              <a:off x="661" y="1703"/>
              <a:ext cx="4444" cy="1"/>
            </a:xfrm>
            <a:prstGeom prst="line">
              <a:avLst/>
            </a:prstGeom>
            <a:noFill/>
            <a:ln w="0">
              <a:solidFill>
                <a:srgbClr val="000000"/>
              </a:solidFill>
              <a:round/>
              <a:headEnd/>
              <a:tailEnd/>
            </a:ln>
          </p:spPr>
          <p:txBody>
            <a:bodyPr/>
            <a:lstStyle/>
            <a:p>
              <a:endParaRPr lang="en-US"/>
            </a:p>
          </p:txBody>
        </p:sp>
        <p:sp>
          <p:nvSpPr>
            <p:cNvPr id="17424" name="Line 8"/>
            <p:cNvSpPr>
              <a:spLocks noChangeShapeType="1"/>
            </p:cNvSpPr>
            <p:nvPr/>
          </p:nvSpPr>
          <p:spPr bwMode="auto">
            <a:xfrm>
              <a:off x="661" y="2157"/>
              <a:ext cx="4444" cy="1"/>
            </a:xfrm>
            <a:prstGeom prst="line">
              <a:avLst/>
            </a:prstGeom>
            <a:noFill/>
            <a:ln w="0">
              <a:solidFill>
                <a:srgbClr val="000000"/>
              </a:solidFill>
              <a:round/>
              <a:headEnd/>
              <a:tailEnd/>
            </a:ln>
          </p:spPr>
          <p:txBody>
            <a:bodyPr/>
            <a:lstStyle/>
            <a:p>
              <a:endParaRPr lang="en-US"/>
            </a:p>
          </p:txBody>
        </p:sp>
        <p:sp>
          <p:nvSpPr>
            <p:cNvPr id="17425" name="Line 9"/>
            <p:cNvSpPr>
              <a:spLocks noChangeShapeType="1"/>
            </p:cNvSpPr>
            <p:nvPr/>
          </p:nvSpPr>
          <p:spPr bwMode="auto">
            <a:xfrm>
              <a:off x="661" y="2384"/>
              <a:ext cx="4444" cy="1"/>
            </a:xfrm>
            <a:prstGeom prst="line">
              <a:avLst/>
            </a:prstGeom>
            <a:noFill/>
            <a:ln w="0">
              <a:solidFill>
                <a:srgbClr val="000000"/>
              </a:solidFill>
              <a:round/>
              <a:headEnd/>
              <a:tailEnd/>
            </a:ln>
          </p:spPr>
          <p:txBody>
            <a:bodyPr/>
            <a:lstStyle/>
            <a:p>
              <a:endParaRPr lang="en-US"/>
            </a:p>
          </p:txBody>
        </p:sp>
        <p:sp>
          <p:nvSpPr>
            <p:cNvPr id="17426" name="Line 10"/>
            <p:cNvSpPr>
              <a:spLocks noChangeShapeType="1"/>
            </p:cNvSpPr>
            <p:nvPr/>
          </p:nvSpPr>
          <p:spPr bwMode="auto">
            <a:xfrm>
              <a:off x="661" y="2611"/>
              <a:ext cx="4444" cy="1"/>
            </a:xfrm>
            <a:prstGeom prst="line">
              <a:avLst/>
            </a:prstGeom>
            <a:noFill/>
            <a:ln w="0">
              <a:solidFill>
                <a:srgbClr val="000000"/>
              </a:solidFill>
              <a:round/>
              <a:headEnd/>
              <a:tailEnd/>
            </a:ln>
          </p:spPr>
          <p:txBody>
            <a:bodyPr/>
            <a:lstStyle/>
            <a:p>
              <a:endParaRPr lang="en-US"/>
            </a:p>
          </p:txBody>
        </p:sp>
        <p:sp>
          <p:nvSpPr>
            <p:cNvPr id="17427" name="Line 11"/>
            <p:cNvSpPr>
              <a:spLocks noChangeShapeType="1"/>
            </p:cNvSpPr>
            <p:nvPr/>
          </p:nvSpPr>
          <p:spPr bwMode="auto">
            <a:xfrm>
              <a:off x="661" y="2838"/>
              <a:ext cx="4444" cy="1"/>
            </a:xfrm>
            <a:prstGeom prst="line">
              <a:avLst/>
            </a:prstGeom>
            <a:noFill/>
            <a:ln w="0">
              <a:solidFill>
                <a:srgbClr val="000000"/>
              </a:solidFill>
              <a:round/>
              <a:headEnd/>
              <a:tailEnd/>
            </a:ln>
          </p:spPr>
          <p:txBody>
            <a:bodyPr/>
            <a:lstStyle/>
            <a:p>
              <a:endParaRPr lang="en-US"/>
            </a:p>
          </p:txBody>
        </p:sp>
        <p:sp>
          <p:nvSpPr>
            <p:cNvPr id="17428" name="Line 12"/>
            <p:cNvSpPr>
              <a:spLocks noChangeShapeType="1"/>
            </p:cNvSpPr>
            <p:nvPr/>
          </p:nvSpPr>
          <p:spPr bwMode="auto">
            <a:xfrm>
              <a:off x="661" y="3065"/>
              <a:ext cx="4444" cy="1"/>
            </a:xfrm>
            <a:prstGeom prst="line">
              <a:avLst/>
            </a:prstGeom>
            <a:noFill/>
            <a:ln w="0">
              <a:solidFill>
                <a:srgbClr val="000000"/>
              </a:solidFill>
              <a:round/>
              <a:headEnd/>
              <a:tailEnd/>
            </a:ln>
          </p:spPr>
          <p:txBody>
            <a:bodyPr/>
            <a:lstStyle/>
            <a:p>
              <a:endParaRPr lang="en-US"/>
            </a:p>
          </p:txBody>
        </p:sp>
        <p:sp>
          <p:nvSpPr>
            <p:cNvPr id="17429" name="Line 13"/>
            <p:cNvSpPr>
              <a:spLocks noChangeShapeType="1"/>
            </p:cNvSpPr>
            <p:nvPr/>
          </p:nvSpPr>
          <p:spPr bwMode="auto">
            <a:xfrm>
              <a:off x="661" y="3292"/>
              <a:ext cx="4444" cy="1"/>
            </a:xfrm>
            <a:prstGeom prst="line">
              <a:avLst/>
            </a:prstGeom>
            <a:noFill/>
            <a:ln w="0">
              <a:solidFill>
                <a:srgbClr val="000000"/>
              </a:solidFill>
              <a:round/>
              <a:headEnd/>
              <a:tailEnd/>
            </a:ln>
          </p:spPr>
          <p:txBody>
            <a:bodyPr/>
            <a:lstStyle/>
            <a:p>
              <a:endParaRPr lang="en-US"/>
            </a:p>
          </p:txBody>
        </p:sp>
        <p:sp>
          <p:nvSpPr>
            <p:cNvPr id="17430" name="Line 14"/>
            <p:cNvSpPr>
              <a:spLocks noChangeShapeType="1"/>
            </p:cNvSpPr>
            <p:nvPr/>
          </p:nvSpPr>
          <p:spPr bwMode="auto">
            <a:xfrm>
              <a:off x="653" y="568"/>
              <a:ext cx="1" cy="3184"/>
            </a:xfrm>
            <a:prstGeom prst="line">
              <a:avLst/>
            </a:prstGeom>
            <a:noFill/>
            <a:ln w="0">
              <a:solidFill>
                <a:srgbClr val="000000"/>
              </a:solidFill>
              <a:round/>
              <a:headEnd/>
              <a:tailEnd/>
            </a:ln>
          </p:spPr>
          <p:txBody>
            <a:bodyPr/>
            <a:lstStyle/>
            <a:p>
              <a:endParaRPr lang="en-US"/>
            </a:p>
          </p:txBody>
        </p:sp>
        <p:sp>
          <p:nvSpPr>
            <p:cNvPr id="17431" name="Line 15"/>
            <p:cNvSpPr>
              <a:spLocks noChangeShapeType="1"/>
            </p:cNvSpPr>
            <p:nvPr/>
          </p:nvSpPr>
          <p:spPr bwMode="auto">
            <a:xfrm>
              <a:off x="971" y="575"/>
              <a:ext cx="1" cy="3177"/>
            </a:xfrm>
            <a:prstGeom prst="line">
              <a:avLst/>
            </a:prstGeom>
            <a:noFill/>
            <a:ln w="0">
              <a:solidFill>
                <a:srgbClr val="000000"/>
              </a:solidFill>
              <a:round/>
              <a:headEnd/>
              <a:tailEnd/>
            </a:ln>
          </p:spPr>
          <p:txBody>
            <a:bodyPr/>
            <a:lstStyle/>
            <a:p>
              <a:endParaRPr lang="en-US"/>
            </a:p>
          </p:txBody>
        </p:sp>
        <p:sp>
          <p:nvSpPr>
            <p:cNvPr id="17432" name="Line 16"/>
            <p:cNvSpPr>
              <a:spLocks noChangeShapeType="1"/>
            </p:cNvSpPr>
            <p:nvPr/>
          </p:nvSpPr>
          <p:spPr bwMode="auto">
            <a:xfrm>
              <a:off x="1288" y="575"/>
              <a:ext cx="1" cy="3177"/>
            </a:xfrm>
            <a:prstGeom prst="line">
              <a:avLst/>
            </a:prstGeom>
            <a:noFill/>
            <a:ln w="0">
              <a:solidFill>
                <a:srgbClr val="000000"/>
              </a:solidFill>
              <a:round/>
              <a:headEnd/>
              <a:tailEnd/>
            </a:ln>
          </p:spPr>
          <p:txBody>
            <a:bodyPr/>
            <a:lstStyle/>
            <a:p>
              <a:endParaRPr lang="en-US"/>
            </a:p>
          </p:txBody>
        </p:sp>
        <p:sp>
          <p:nvSpPr>
            <p:cNvPr id="17433" name="Line 17"/>
            <p:cNvSpPr>
              <a:spLocks noChangeShapeType="1"/>
            </p:cNvSpPr>
            <p:nvPr/>
          </p:nvSpPr>
          <p:spPr bwMode="auto">
            <a:xfrm>
              <a:off x="1923" y="575"/>
              <a:ext cx="1" cy="3177"/>
            </a:xfrm>
            <a:prstGeom prst="line">
              <a:avLst/>
            </a:prstGeom>
            <a:noFill/>
            <a:ln w="0">
              <a:solidFill>
                <a:srgbClr val="000000"/>
              </a:solidFill>
              <a:round/>
              <a:headEnd/>
              <a:tailEnd/>
            </a:ln>
          </p:spPr>
          <p:txBody>
            <a:bodyPr/>
            <a:lstStyle/>
            <a:p>
              <a:endParaRPr lang="en-US"/>
            </a:p>
          </p:txBody>
        </p:sp>
        <p:sp>
          <p:nvSpPr>
            <p:cNvPr id="17434" name="Line 18"/>
            <p:cNvSpPr>
              <a:spLocks noChangeShapeType="1"/>
            </p:cNvSpPr>
            <p:nvPr/>
          </p:nvSpPr>
          <p:spPr bwMode="auto">
            <a:xfrm>
              <a:off x="2558" y="575"/>
              <a:ext cx="1" cy="3177"/>
            </a:xfrm>
            <a:prstGeom prst="line">
              <a:avLst/>
            </a:prstGeom>
            <a:noFill/>
            <a:ln w="0">
              <a:solidFill>
                <a:srgbClr val="000000"/>
              </a:solidFill>
              <a:round/>
              <a:headEnd/>
              <a:tailEnd/>
            </a:ln>
          </p:spPr>
          <p:txBody>
            <a:bodyPr/>
            <a:lstStyle/>
            <a:p>
              <a:endParaRPr lang="en-US"/>
            </a:p>
          </p:txBody>
        </p:sp>
        <p:sp>
          <p:nvSpPr>
            <p:cNvPr id="17435" name="Line 19"/>
            <p:cNvSpPr>
              <a:spLocks noChangeShapeType="1"/>
            </p:cNvSpPr>
            <p:nvPr/>
          </p:nvSpPr>
          <p:spPr bwMode="auto">
            <a:xfrm>
              <a:off x="4145" y="575"/>
              <a:ext cx="1" cy="3177"/>
            </a:xfrm>
            <a:prstGeom prst="line">
              <a:avLst/>
            </a:prstGeom>
            <a:noFill/>
            <a:ln w="0">
              <a:solidFill>
                <a:srgbClr val="000000"/>
              </a:solidFill>
              <a:round/>
              <a:headEnd/>
              <a:tailEnd/>
            </a:ln>
          </p:spPr>
          <p:txBody>
            <a:bodyPr/>
            <a:lstStyle/>
            <a:p>
              <a:endParaRPr lang="en-US"/>
            </a:p>
          </p:txBody>
        </p:sp>
        <p:sp>
          <p:nvSpPr>
            <p:cNvPr id="17436" name="Line 20"/>
            <p:cNvSpPr>
              <a:spLocks noChangeShapeType="1"/>
            </p:cNvSpPr>
            <p:nvPr/>
          </p:nvSpPr>
          <p:spPr bwMode="auto">
            <a:xfrm>
              <a:off x="4780" y="575"/>
              <a:ext cx="1" cy="3177"/>
            </a:xfrm>
            <a:prstGeom prst="line">
              <a:avLst/>
            </a:prstGeom>
            <a:noFill/>
            <a:ln w="0">
              <a:solidFill>
                <a:srgbClr val="000000"/>
              </a:solidFill>
              <a:round/>
              <a:headEnd/>
              <a:tailEnd/>
            </a:ln>
          </p:spPr>
          <p:txBody>
            <a:bodyPr/>
            <a:lstStyle/>
            <a:p>
              <a:endParaRPr lang="en-US"/>
            </a:p>
          </p:txBody>
        </p:sp>
        <p:sp>
          <p:nvSpPr>
            <p:cNvPr id="17437" name="Line 21"/>
            <p:cNvSpPr>
              <a:spLocks noChangeShapeType="1"/>
            </p:cNvSpPr>
            <p:nvPr/>
          </p:nvSpPr>
          <p:spPr bwMode="auto">
            <a:xfrm>
              <a:off x="5097" y="575"/>
              <a:ext cx="1" cy="3177"/>
            </a:xfrm>
            <a:prstGeom prst="line">
              <a:avLst/>
            </a:prstGeom>
            <a:noFill/>
            <a:ln w="0">
              <a:solidFill>
                <a:srgbClr val="000000"/>
              </a:solidFill>
              <a:round/>
              <a:headEnd/>
              <a:tailEnd/>
            </a:ln>
          </p:spPr>
          <p:txBody>
            <a:bodyPr/>
            <a:lstStyle/>
            <a:p>
              <a:endParaRPr lang="en-US"/>
            </a:p>
          </p:txBody>
        </p:sp>
        <p:sp>
          <p:nvSpPr>
            <p:cNvPr id="17438" name="Rectangle 22"/>
            <p:cNvSpPr>
              <a:spLocks noChangeArrowheads="1"/>
            </p:cNvSpPr>
            <p:nvPr/>
          </p:nvSpPr>
          <p:spPr bwMode="auto">
            <a:xfrm>
              <a:off x="578" y="3874"/>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39" name="Rectangle 23"/>
            <p:cNvSpPr>
              <a:spLocks noChangeArrowheads="1"/>
            </p:cNvSpPr>
            <p:nvPr/>
          </p:nvSpPr>
          <p:spPr bwMode="auto">
            <a:xfrm>
              <a:off x="1219"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40" name="Rectangle 24"/>
            <p:cNvSpPr>
              <a:spLocks noChangeArrowheads="1"/>
            </p:cNvSpPr>
            <p:nvPr/>
          </p:nvSpPr>
          <p:spPr bwMode="auto">
            <a:xfrm>
              <a:off x="1840"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41" name="Rectangle 25"/>
            <p:cNvSpPr>
              <a:spLocks noChangeArrowheads="1"/>
            </p:cNvSpPr>
            <p:nvPr/>
          </p:nvSpPr>
          <p:spPr bwMode="auto">
            <a:xfrm>
              <a:off x="2491"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42" name="Rectangle 26"/>
            <p:cNvSpPr>
              <a:spLocks noChangeArrowheads="1"/>
            </p:cNvSpPr>
            <p:nvPr/>
          </p:nvSpPr>
          <p:spPr bwMode="auto">
            <a:xfrm>
              <a:off x="311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43" name="Rectangle 27"/>
            <p:cNvSpPr>
              <a:spLocks noChangeArrowheads="1"/>
            </p:cNvSpPr>
            <p:nvPr/>
          </p:nvSpPr>
          <p:spPr bwMode="auto">
            <a:xfrm>
              <a:off x="3759"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44" name="Rectangle 28"/>
            <p:cNvSpPr>
              <a:spLocks noChangeArrowheads="1"/>
            </p:cNvSpPr>
            <p:nvPr/>
          </p:nvSpPr>
          <p:spPr bwMode="auto">
            <a:xfrm>
              <a:off x="438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45" name="Rectangle 29"/>
            <p:cNvSpPr>
              <a:spLocks noChangeArrowheads="1"/>
            </p:cNvSpPr>
            <p:nvPr/>
          </p:nvSpPr>
          <p:spPr bwMode="auto">
            <a:xfrm>
              <a:off x="5043"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sp>
          <p:nvSpPr>
            <p:cNvPr id="17446" name="Rectangle 30"/>
            <p:cNvSpPr>
              <a:spLocks noChangeArrowheads="1"/>
            </p:cNvSpPr>
            <p:nvPr/>
          </p:nvSpPr>
          <p:spPr bwMode="auto">
            <a:xfrm>
              <a:off x="389" y="167"/>
              <a:ext cx="877"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Barracuda </a:t>
              </a:r>
              <a:endParaRPr lang="en-US" sz="1400"/>
            </a:p>
          </p:txBody>
        </p:sp>
        <p:sp>
          <p:nvSpPr>
            <p:cNvPr id="17447" name="Rectangle 31"/>
            <p:cNvSpPr>
              <a:spLocks noChangeArrowheads="1"/>
            </p:cNvSpPr>
            <p:nvPr/>
          </p:nvSpPr>
          <p:spPr bwMode="auto">
            <a:xfrm>
              <a:off x="1311" y="22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48" name="Rectangle 32"/>
            <p:cNvSpPr>
              <a:spLocks noChangeArrowheads="1"/>
            </p:cNvSpPr>
            <p:nvPr/>
          </p:nvSpPr>
          <p:spPr bwMode="auto">
            <a:xfrm>
              <a:off x="4074" y="4017"/>
              <a:ext cx="708"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Cheetah </a:t>
              </a:r>
              <a:endParaRPr lang="en-US" sz="1400"/>
            </a:p>
          </p:txBody>
        </p:sp>
        <p:sp>
          <p:nvSpPr>
            <p:cNvPr id="17449" name="Rectangle 33"/>
            <p:cNvSpPr>
              <a:spLocks noChangeArrowheads="1"/>
            </p:cNvSpPr>
            <p:nvPr/>
          </p:nvSpPr>
          <p:spPr bwMode="auto">
            <a:xfrm>
              <a:off x="4830" y="407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50" name="Freeform 34"/>
            <p:cNvSpPr>
              <a:spLocks/>
            </p:cNvSpPr>
            <p:nvPr/>
          </p:nvSpPr>
          <p:spPr bwMode="auto">
            <a:xfrm>
              <a:off x="1560" y="2088"/>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1" name="Freeform 35"/>
            <p:cNvSpPr>
              <a:spLocks/>
            </p:cNvSpPr>
            <p:nvPr/>
          </p:nvSpPr>
          <p:spPr bwMode="auto">
            <a:xfrm>
              <a:off x="2512" y="2315"/>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2" name="Freeform 36"/>
            <p:cNvSpPr>
              <a:spLocks/>
            </p:cNvSpPr>
            <p:nvPr/>
          </p:nvSpPr>
          <p:spPr bwMode="auto">
            <a:xfrm>
              <a:off x="3465" y="2550"/>
              <a:ext cx="98" cy="128"/>
            </a:xfrm>
            <a:custGeom>
              <a:avLst/>
              <a:gdLst>
                <a:gd name="T0" fmla="*/ 45 w 98"/>
                <a:gd name="T1" fmla="*/ 0 h 128"/>
                <a:gd name="T2" fmla="*/ 0 w 98"/>
                <a:gd name="T3" fmla="*/ 60 h 128"/>
                <a:gd name="T4" fmla="*/ 45 w 98"/>
                <a:gd name="T5" fmla="*/ 128 h 128"/>
                <a:gd name="T6" fmla="*/ 98 w 98"/>
                <a:gd name="T7" fmla="*/ 60 h 128"/>
                <a:gd name="T8" fmla="*/ 45 w 98"/>
                <a:gd name="T9" fmla="*/ 0 h 128"/>
                <a:gd name="T10" fmla="*/ 0 60000 65536"/>
                <a:gd name="T11" fmla="*/ 0 60000 65536"/>
                <a:gd name="T12" fmla="*/ 0 60000 65536"/>
                <a:gd name="T13" fmla="*/ 0 60000 65536"/>
                <a:gd name="T14" fmla="*/ 0 60000 65536"/>
                <a:gd name="T15" fmla="*/ 0 w 98"/>
                <a:gd name="T16" fmla="*/ 0 h 128"/>
                <a:gd name="T17" fmla="*/ 98 w 98"/>
                <a:gd name="T18" fmla="*/ 128 h 128"/>
              </a:gdLst>
              <a:ahLst/>
              <a:cxnLst>
                <a:cxn ang="T10">
                  <a:pos x="T0" y="T1"/>
                </a:cxn>
                <a:cxn ang="T11">
                  <a:pos x="T2" y="T3"/>
                </a:cxn>
                <a:cxn ang="T12">
                  <a:pos x="T4" y="T5"/>
                </a:cxn>
                <a:cxn ang="T13">
                  <a:pos x="T6" y="T7"/>
                </a:cxn>
                <a:cxn ang="T14">
                  <a:pos x="T8" y="T9"/>
                </a:cxn>
              </a:cxnLst>
              <a:rect l="T15" t="T16" r="T17" b="T18"/>
              <a:pathLst>
                <a:path w="98" h="128">
                  <a:moveTo>
                    <a:pt x="45" y="0"/>
                  </a:moveTo>
                  <a:lnTo>
                    <a:pt x="0" y="60"/>
                  </a:lnTo>
                  <a:lnTo>
                    <a:pt x="45" y="128"/>
                  </a:lnTo>
                  <a:lnTo>
                    <a:pt x="98" y="60"/>
                  </a:lnTo>
                  <a:lnTo>
                    <a:pt x="45" y="0"/>
                  </a:lnTo>
                  <a:close/>
                </a:path>
              </a:pathLst>
            </a:custGeom>
            <a:solidFill>
              <a:srgbClr val="FF0000"/>
            </a:solidFill>
            <a:ln w="12700">
              <a:solidFill>
                <a:srgbClr val="000000"/>
              </a:solidFill>
              <a:round/>
              <a:headEnd/>
              <a:tailEnd/>
            </a:ln>
          </p:spPr>
          <p:txBody>
            <a:bodyPr/>
            <a:lstStyle/>
            <a:p>
              <a:endParaRPr lang="en-US"/>
            </a:p>
          </p:txBody>
        </p:sp>
        <p:sp>
          <p:nvSpPr>
            <p:cNvPr id="17453" name="Line 37"/>
            <p:cNvSpPr>
              <a:spLocks noChangeShapeType="1"/>
            </p:cNvSpPr>
            <p:nvPr/>
          </p:nvSpPr>
          <p:spPr bwMode="auto">
            <a:xfrm>
              <a:off x="4476" y="575"/>
              <a:ext cx="1" cy="3177"/>
            </a:xfrm>
            <a:prstGeom prst="line">
              <a:avLst/>
            </a:prstGeom>
            <a:noFill/>
            <a:ln w="0">
              <a:solidFill>
                <a:srgbClr val="000000"/>
              </a:solidFill>
              <a:round/>
              <a:headEnd/>
              <a:tailEnd/>
            </a:ln>
          </p:spPr>
          <p:txBody>
            <a:bodyPr/>
            <a:lstStyle/>
            <a:p>
              <a:endParaRPr lang="en-US"/>
            </a:p>
          </p:txBody>
        </p:sp>
        <p:sp>
          <p:nvSpPr>
            <p:cNvPr id="17454" name="Line 38"/>
            <p:cNvSpPr>
              <a:spLocks noChangeShapeType="1"/>
            </p:cNvSpPr>
            <p:nvPr/>
          </p:nvSpPr>
          <p:spPr bwMode="auto">
            <a:xfrm>
              <a:off x="2258" y="575"/>
              <a:ext cx="1" cy="3177"/>
            </a:xfrm>
            <a:prstGeom prst="line">
              <a:avLst/>
            </a:prstGeom>
            <a:noFill/>
            <a:ln w="0">
              <a:solidFill>
                <a:srgbClr val="000000"/>
              </a:solidFill>
              <a:round/>
              <a:headEnd/>
              <a:tailEnd/>
            </a:ln>
          </p:spPr>
          <p:txBody>
            <a:bodyPr/>
            <a:lstStyle/>
            <a:p>
              <a:endParaRPr lang="en-US"/>
            </a:p>
          </p:txBody>
        </p:sp>
        <p:sp>
          <p:nvSpPr>
            <p:cNvPr id="17455" name="Line 39"/>
            <p:cNvSpPr>
              <a:spLocks noChangeShapeType="1"/>
            </p:cNvSpPr>
            <p:nvPr/>
          </p:nvSpPr>
          <p:spPr bwMode="auto">
            <a:xfrm>
              <a:off x="2874" y="575"/>
              <a:ext cx="1" cy="3177"/>
            </a:xfrm>
            <a:prstGeom prst="line">
              <a:avLst/>
            </a:prstGeom>
            <a:noFill/>
            <a:ln w="0">
              <a:solidFill>
                <a:srgbClr val="000000"/>
              </a:solidFill>
              <a:round/>
              <a:headEnd/>
              <a:tailEnd/>
            </a:ln>
          </p:spPr>
          <p:txBody>
            <a:bodyPr/>
            <a:lstStyle/>
            <a:p>
              <a:endParaRPr lang="en-US"/>
            </a:p>
          </p:txBody>
        </p:sp>
        <p:sp>
          <p:nvSpPr>
            <p:cNvPr id="17456" name="Line 40"/>
            <p:cNvSpPr>
              <a:spLocks noChangeShapeType="1"/>
            </p:cNvSpPr>
            <p:nvPr/>
          </p:nvSpPr>
          <p:spPr bwMode="auto">
            <a:xfrm>
              <a:off x="3192" y="575"/>
              <a:ext cx="1" cy="3177"/>
            </a:xfrm>
            <a:prstGeom prst="line">
              <a:avLst/>
            </a:prstGeom>
            <a:noFill/>
            <a:ln w="0">
              <a:solidFill>
                <a:srgbClr val="000000"/>
              </a:solidFill>
              <a:round/>
              <a:headEnd/>
              <a:tailEnd/>
            </a:ln>
          </p:spPr>
          <p:txBody>
            <a:bodyPr/>
            <a:lstStyle/>
            <a:p>
              <a:endParaRPr lang="en-US"/>
            </a:p>
          </p:txBody>
        </p:sp>
        <p:sp>
          <p:nvSpPr>
            <p:cNvPr id="17457" name="Line 41"/>
            <p:cNvSpPr>
              <a:spLocks noChangeShapeType="1"/>
            </p:cNvSpPr>
            <p:nvPr/>
          </p:nvSpPr>
          <p:spPr bwMode="auto">
            <a:xfrm>
              <a:off x="3509" y="575"/>
              <a:ext cx="1" cy="3177"/>
            </a:xfrm>
            <a:prstGeom prst="line">
              <a:avLst/>
            </a:prstGeom>
            <a:noFill/>
            <a:ln w="0">
              <a:solidFill>
                <a:srgbClr val="000000"/>
              </a:solidFill>
              <a:round/>
              <a:headEnd/>
              <a:tailEnd/>
            </a:ln>
          </p:spPr>
          <p:txBody>
            <a:bodyPr/>
            <a:lstStyle/>
            <a:p>
              <a:endParaRPr lang="en-US"/>
            </a:p>
          </p:txBody>
        </p:sp>
        <p:sp>
          <p:nvSpPr>
            <p:cNvPr id="17458" name="Line 42"/>
            <p:cNvSpPr>
              <a:spLocks noChangeShapeType="1"/>
            </p:cNvSpPr>
            <p:nvPr/>
          </p:nvSpPr>
          <p:spPr bwMode="auto">
            <a:xfrm>
              <a:off x="3844" y="575"/>
              <a:ext cx="1" cy="3177"/>
            </a:xfrm>
            <a:prstGeom prst="line">
              <a:avLst/>
            </a:prstGeom>
            <a:noFill/>
            <a:ln w="0">
              <a:solidFill>
                <a:srgbClr val="000000"/>
              </a:solidFill>
              <a:round/>
              <a:headEnd/>
              <a:tailEnd/>
            </a:ln>
          </p:spPr>
          <p:txBody>
            <a:bodyPr/>
            <a:lstStyle/>
            <a:p>
              <a:endParaRPr lang="en-US"/>
            </a:p>
          </p:txBody>
        </p:sp>
        <p:sp>
          <p:nvSpPr>
            <p:cNvPr id="17459" name="Line 43"/>
            <p:cNvSpPr>
              <a:spLocks noChangeShapeType="1"/>
            </p:cNvSpPr>
            <p:nvPr/>
          </p:nvSpPr>
          <p:spPr bwMode="auto">
            <a:xfrm>
              <a:off x="661" y="3520"/>
              <a:ext cx="4444" cy="1"/>
            </a:xfrm>
            <a:prstGeom prst="line">
              <a:avLst/>
            </a:prstGeom>
            <a:noFill/>
            <a:ln w="0">
              <a:solidFill>
                <a:srgbClr val="000000"/>
              </a:solidFill>
              <a:round/>
              <a:headEnd/>
              <a:tailEnd/>
            </a:ln>
          </p:spPr>
          <p:txBody>
            <a:bodyPr/>
            <a:lstStyle/>
            <a:p>
              <a:endParaRPr lang="en-US"/>
            </a:p>
          </p:txBody>
        </p:sp>
        <p:sp>
          <p:nvSpPr>
            <p:cNvPr id="17460" name="Line 44"/>
            <p:cNvSpPr>
              <a:spLocks noChangeShapeType="1"/>
            </p:cNvSpPr>
            <p:nvPr/>
          </p:nvSpPr>
          <p:spPr bwMode="auto">
            <a:xfrm>
              <a:off x="661" y="1930"/>
              <a:ext cx="4444" cy="1"/>
            </a:xfrm>
            <a:prstGeom prst="line">
              <a:avLst/>
            </a:prstGeom>
            <a:noFill/>
            <a:ln w="0">
              <a:solidFill>
                <a:srgbClr val="000000"/>
              </a:solidFill>
              <a:round/>
              <a:headEnd/>
              <a:tailEnd/>
            </a:ln>
          </p:spPr>
          <p:txBody>
            <a:bodyPr/>
            <a:lstStyle/>
            <a:p>
              <a:endParaRPr lang="en-US"/>
            </a:p>
          </p:txBody>
        </p:sp>
        <p:sp>
          <p:nvSpPr>
            <p:cNvPr id="17461" name="Line 45"/>
            <p:cNvSpPr>
              <a:spLocks noChangeShapeType="1"/>
            </p:cNvSpPr>
            <p:nvPr/>
          </p:nvSpPr>
          <p:spPr bwMode="auto">
            <a:xfrm>
              <a:off x="661" y="3749"/>
              <a:ext cx="4444" cy="1"/>
            </a:xfrm>
            <a:prstGeom prst="line">
              <a:avLst/>
            </a:prstGeom>
            <a:noFill/>
            <a:ln w="0">
              <a:solidFill>
                <a:srgbClr val="000000"/>
              </a:solidFill>
              <a:round/>
              <a:headEnd/>
              <a:tailEnd/>
            </a:ln>
          </p:spPr>
          <p:txBody>
            <a:bodyPr/>
            <a:lstStyle/>
            <a:p>
              <a:endParaRPr lang="en-US"/>
            </a:p>
          </p:txBody>
        </p:sp>
        <p:grpSp>
          <p:nvGrpSpPr>
            <p:cNvPr id="17462" name="Group 46"/>
            <p:cNvGrpSpPr>
              <a:grpSpLocks/>
            </p:cNvGrpSpPr>
            <p:nvPr/>
          </p:nvGrpSpPr>
          <p:grpSpPr bwMode="auto">
            <a:xfrm>
              <a:off x="366" y="515"/>
              <a:ext cx="225" cy="3273"/>
              <a:chOff x="366" y="515"/>
              <a:chExt cx="225" cy="3273"/>
            </a:xfrm>
          </p:grpSpPr>
          <p:sp>
            <p:nvSpPr>
              <p:cNvPr id="17465" name="Rectangle 47"/>
              <p:cNvSpPr>
                <a:spLocks noChangeArrowheads="1"/>
              </p:cNvSpPr>
              <p:nvPr/>
            </p:nvSpPr>
            <p:spPr bwMode="auto">
              <a:xfrm>
                <a:off x="531" y="3670"/>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66" name="Rectangle 48"/>
              <p:cNvSpPr>
                <a:spLocks noChangeArrowheads="1"/>
              </p:cNvSpPr>
              <p:nvPr/>
            </p:nvSpPr>
            <p:spPr bwMode="auto">
              <a:xfrm>
                <a:off x="366" y="3216"/>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67" name="Rectangle 49"/>
              <p:cNvSpPr>
                <a:spLocks noChangeArrowheads="1"/>
              </p:cNvSpPr>
              <p:nvPr/>
            </p:nvSpPr>
            <p:spPr bwMode="auto">
              <a:xfrm>
                <a:off x="366" y="2762"/>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68" name="Rectangle 50"/>
              <p:cNvSpPr>
                <a:spLocks noChangeArrowheads="1"/>
              </p:cNvSpPr>
              <p:nvPr/>
            </p:nvSpPr>
            <p:spPr bwMode="auto">
              <a:xfrm>
                <a:off x="366" y="2308"/>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69" name="Rectangle 51"/>
              <p:cNvSpPr>
                <a:spLocks noChangeArrowheads="1"/>
              </p:cNvSpPr>
              <p:nvPr/>
            </p:nvSpPr>
            <p:spPr bwMode="auto">
              <a:xfrm>
                <a:off x="366" y="1869"/>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70" name="Rectangle 52"/>
              <p:cNvSpPr>
                <a:spLocks noChangeArrowheads="1"/>
              </p:cNvSpPr>
              <p:nvPr/>
            </p:nvSpPr>
            <p:spPr bwMode="auto">
              <a:xfrm>
                <a:off x="366" y="14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71" name="Rectangle 53"/>
              <p:cNvSpPr>
                <a:spLocks noChangeArrowheads="1"/>
              </p:cNvSpPr>
              <p:nvPr/>
            </p:nvSpPr>
            <p:spPr bwMode="auto">
              <a:xfrm>
                <a:off x="366" y="961"/>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72" name="Rectangle 54"/>
              <p:cNvSpPr>
                <a:spLocks noChangeArrowheads="1"/>
              </p:cNvSpPr>
              <p:nvPr/>
            </p:nvSpPr>
            <p:spPr bwMode="auto">
              <a:xfrm>
                <a:off x="366" y="5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grpSp>
        <p:sp>
          <p:nvSpPr>
            <p:cNvPr id="17463" name="Line 55"/>
            <p:cNvSpPr>
              <a:spLocks noChangeShapeType="1"/>
            </p:cNvSpPr>
            <p:nvPr/>
          </p:nvSpPr>
          <p:spPr bwMode="auto">
            <a:xfrm>
              <a:off x="661" y="1028"/>
              <a:ext cx="4444" cy="1"/>
            </a:xfrm>
            <a:prstGeom prst="line">
              <a:avLst/>
            </a:prstGeom>
            <a:noFill/>
            <a:ln w="0">
              <a:solidFill>
                <a:srgbClr val="000000"/>
              </a:solidFill>
              <a:round/>
              <a:headEnd/>
              <a:tailEnd/>
            </a:ln>
          </p:spPr>
          <p:txBody>
            <a:bodyPr/>
            <a:lstStyle/>
            <a:p>
              <a:endParaRPr lang="en-US"/>
            </a:p>
          </p:txBody>
        </p:sp>
        <p:sp>
          <p:nvSpPr>
            <p:cNvPr id="17464" name="Line 56"/>
            <p:cNvSpPr>
              <a:spLocks noChangeShapeType="1"/>
            </p:cNvSpPr>
            <p:nvPr/>
          </p:nvSpPr>
          <p:spPr bwMode="auto">
            <a:xfrm>
              <a:off x="1608" y="575"/>
              <a:ext cx="1" cy="3177"/>
            </a:xfrm>
            <a:prstGeom prst="line">
              <a:avLst/>
            </a:prstGeom>
            <a:noFill/>
            <a:ln w="0">
              <a:solidFill>
                <a:srgbClr val="000000"/>
              </a:solidFill>
              <a:round/>
              <a:headEnd/>
              <a:tailEnd/>
            </a:ln>
          </p:spPr>
          <p:txBody>
            <a:bodyPr/>
            <a:lstStyle/>
            <a:p>
              <a:endParaRPr lang="en-US"/>
            </a:p>
          </p:txBody>
        </p:sp>
      </p:grpSp>
      <p:sp>
        <p:nvSpPr>
          <p:cNvPr id="17411" name="AutoShape 57"/>
          <p:cNvSpPr>
            <a:spLocks noChangeArrowheads="1"/>
          </p:cNvSpPr>
          <p:nvPr/>
        </p:nvSpPr>
        <p:spPr bwMode="auto">
          <a:xfrm>
            <a:off x="533400" y="2586038"/>
            <a:ext cx="1090613" cy="473075"/>
          </a:xfrm>
          <a:prstGeom prst="wedgeRoundRectCallout">
            <a:avLst>
              <a:gd name="adj1" fmla="val 27440"/>
              <a:gd name="adj2" fmla="val 92616"/>
              <a:gd name="adj3" fmla="val 16667"/>
            </a:avLst>
          </a:prstGeom>
          <a:solidFill>
            <a:srgbClr val="FFFFCC"/>
          </a:solidFill>
          <a:ln w="9525">
            <a:solidFill>
              <a:schemeClr val="tx1"/>
            </a:solidFill>
            <a:miter lim="800000"/>
            <a:headEnd/>
            <a:tailEnd/>
          </a:ln>
        </p:spPr>
        <p:txBody>
          <a:bodyPr/>
          <a:lstStyle/>
          <a:p>
            <a:pPr algn="ctr" eaLnBrk="0" hangingPunct="0"/>
            <a:r>
              <a:rPr lang="en-US" sz="1400" b="0"/>
              <a:t>Pessimistic</a:t>
            </a:r>
          </a:p>
          <a:p>
            <a:pPr algn="ctr" eaLnBrk="0" hangingPunct="0"/>
            <a:r>
              <a:rPr lang="en-US" sz="1400" b="0"/>
              <a:t>25%</a:t>
            </a:r>
          </a:p>
        </p:txBody>
      </p:sp>
      <p:sp>
        <p:nvSpPr>
          <p:cNvPr id="17412" name="AutoShape 58"/>
          <p:cNvSpPr>
            <a:spLocks noChangeArrowheads="1"/>
          </p:cNvSpPr>
          <p:nvPr/>
        </p:nvSpPr>
        <p:spPr bwMode="auto">
          <a:xfrm>
            <a:off x="2378075" y="2814638"/>
            <a:ext cx="1090613" cy="473075"/>
          </a:xfrm>
          <a:prstGeom prst="wedgeRoundRectCallout">
            <a:avLst>
              <a:gd name="adj1" fmla="val -48255"/>
              <a:gd name="adj2" fmla="val 105032"/>
              <a:gd name="adj3" fmla="val 16667"/>
            </a:avLst>
          </a:prstGeom>
          <a:solidFill>
            <a:srgbClr val="FFFFCC"/>
          </a:solidFill>
          <a:ln w="9525">
            <a:solidFill>
              <a:schemeClr val="tx1"/>
            </a:solidFill>
            <a:miter lim="800000"/>
            <a:headEnd/>
            <a:tailEnd/>
          </a:ln>
        </p:spPr>
        <p:txBody>
          <a:bodyPr/>
          <a:lstStyle/>
          <a:p>
            <a:pPr algn="ctr" eaLnBrk="0" hangingPunct="0"/>
            <a:r>
              <a:rPr lang="en-US" sz="1400" b="0"/>
              <a:t>Expected</a:t>
            </a:r>
          </a:p>
          <a:p>
            <a:pPr algn="ctr" eaLnBrk="0" hangingPunct="0"/>
            <a:r>
              <a:rPr lang="en-US" sz="1400" b="0"/>
              <a:t>50%</a:t>
            </a:r>
          </a:p>
        </p:txBody>
      </p:sp>
      <p:sp>
        <p:nvSpPr>
          <p:cNvPr id="17413" name="AutoShape 59"/>
          <p:cNvSpPr>
            <a:spLocks noChangeArrowheads="1"/>
          </p:cNvSpPr>
          <p:nvPr/>
        </p:nvSpPr>
        <p:spPr bwMode="auto">
          <a:xfrm>
            <a:off x="3594100" y="3873500"/>
            <a:ext cx="1090613" cy="473075"/>
          </a:xfrm>
          <a:prstGeom prst="wedgeRoundRectCallout">
            <a:avLst>
              <a:gd name="adj1" fmla="val -71250"/>
              <a:gd name="adj2" fmla="val -35236"/>
              <a:gd name="adj3" fmla="val 16667"/>
            </a:avLst>
          </a:prstGeom>
          <a:solidFill>
            <a:srgbClr val="FFFFCC"/>
          </a:solidFill>
          <a:ln w="9525">
            <a:solidFill>
              <a:schemeClr val="tx1"/>
            </a:solidFill>
            <a:miter lim="800000"/>
            <a:headEnd/>
            <a:tailEnd/>
          </a:ln>
        </p:spPr>
        <p:txBody>
          <a:bodyPr/>
          <a:lstStyle/>
          <a:p>
            <a:pPr algn="ctr" eaLnBrk="0" hangingPunct="0"/>
            <a:r>
              <a:rPr lang="en-US" sz="1400" b="0"/>
              <a:t>Optimistic</a:t>
            </a:r>
          </a:p>
          <a:p>
            <a:pPr algn="ctr" eaLnBrk="0" hangingPunct="0"/>
            <a:r>
              <a:rPr lang="en-US" sz="1400" b="0"/>
              <a:t>25%</a:t>
            </a:r>
          </a:p>
        </p:txBody>
      </p:sp>
      <p:sp>
        <p:nvSpPr>
          <p:cNvPr id="17414" name="Freeform 63"/>
          <p:cNvSpPr>
            <a:spLocks/>
          </p:cNvSpPr>
          <p:nvPr/>
        </p:nvSpPr>
        <p:spPr bwMode="auto">
          <a:xfrm>
            <a:off x="449263" y="3363913"/>
            <a:ext cx="2187575" cy="1717675"/>
          </a:xfrm>
          <a:custGeom>
            <a:avLst/>
            <a:gdLst>
              <a:gd name="T0" fmla="*/ 0 w 1468"/>
              <a:gd name="T1" fmla="*/ 2147483647 h 1158"/>
              <a:gd name="T2" fmla="*/ 0 w 1468"/>
              <a:gd name="T3" fmla="*/ 0 h 1158"/>
              <a:gd name="T4" fmla="*/ 2147483647 w 1468"/>
              <a:gd name="T5" fmla="*/ 0 h 1158"/>
              <a:gd name="T6" fmla="*/ 2147483647 w 1468"/>
              <a:gd name="T7" fmla="*/ 2147483647 h 1158"/>
              <a:gd name="T8" fmla="*/ 2147483647 w 1468"/>
              <a:gd name="T9" fmla="*/ 2147483647 h 1158"/>
              <a:gd name="T10" fmla="*/ 0 60000 65536"/>
              <a:gd name="T11" fmla="*/ 0 60000 65536"/>
              <a:gd name="T12" fmla="*/ 0 60000 65536"/>
              <a:gd name="T13" fmla="*/ 0 60000 65536"/>
              <a:gd name="T14" fmla="*/ 0 60000 65536"/>
              <a:gd name="T15" fmla="*/ 0 w 1468"/>
              <a:gd name="T16" fmla="*/ 0 h 1158"/>
              <a:gd name="T17" fmla="*/ 1468 w 1468"/>
              <a:gd name="T18" fmla="*/ 1158 h 1158"/>
            </a:gdLst>
            <a:ahLst/>
            <a:cxnLst>
              <a:cxn ang="T10">
                <a:pos x="T0" y="T1"/>
              </a:cxn>
              <a:cxn ang="T11">
                <a:pos x="T2" y="T3"/>
              </a:cxn>
              <a:cxn ang="T12">
                <a:pos x="T4" y="T5"/>
              </a:cxn>
              <a:cxn ang="T13">
                <a:pos x="T6" y="T7"/>
              </a:cxn>
              <a:cxn ang="T14">
                <a:pos x="T8" y="T9"/>
              </a:cxn>
            </a:cxnLst>
            <a:rect l="T15" t="T16" r="T17" b="T18"/>
            <a:pathLst>
              <a:path w="1468" h="1158">
                <a:moveTo>
                  <a:pt x="0" y="1158"/>
                </a:moveTo>
                <a:lnTo>
                  <a:pt x="0" y="0"/>
                </a:lnTo>
                <a:lnTo>
                  <a:pt x="1058" y="0"/>
                </a:lnTo>
                <a:lnTo>
                  <a:pt x="1468" y="338"/>
                </a:lnTo>
                <a:lnTo>
                  <a:pt x="1468" y="1158"/>
                </a:lnTo>
              </a:path>
            </a:pathLst>
          </a:custGeom>
          <a:solidFill>
            <a:srgbClr val="99FF66"/>
          </a:solidFill>
          <a:ln w="9525">
            <a:solidFill>
              <a:schemeClr val="tx1"/>
            </a:solidFill>
            <a:round/>
            <a:headEnd/>
            <a:tailEnd/>
          </a:ln>
        </p:spPr>
        <p:txBody>
          <a:bodyPr/>
          <a:lstStyle/>
          <a:p>
            <a:endParaRPr lang="en-US"/>
          </a:p>
        </p:txBody>
      </p:sp>
      <p:sp>
        <p:nvSpPr>
          <p:cNvPr id="17415" name="Rectangle 64"/>
          <p:cNvSpPr>
            <a:spLocks noGrp="1" noChangeArrowheads="1"/>
          </p:cNvSpPr>
          <p:nvPr>
            <p:ph type="title"/>
          </p:nvPr>
        </p:nvSpPr>
        <p:spPr/>
        <p:txBody>
          <a:bodyPr/>
          <a:lstStyle/>
          <a:p>
            <a:r>
              <a:rPr lang="en-US" dirty="0" smtClean="0">
                <a:latin typeface="Arial Black" pitchFamily="34" charset="0"/>
              </a:rPr>
              <a:t>Operational Capacity Hedge</a:t>
            </a:r>
            <a:r>
              <a:rPr lang="en-US" dirty="0" smtClean="0">
                <a:solidFill>
                  <a:schemeClr val="tx2"/>
                </a:solidFill>
              </a:rPr>
              <a:t>:</a:t>
            </a:r>
            <a:r>
              <a:rPr lang="en-US" i="1" dirty="0" smtClean="0">
                <a:solidFill>
                  <a:schemeClr val="tx2"/>
                </a:solidFill>
              </a:rPr>
              <a:t> </a:t>
            </a:r>
            <a:br>
              <a:rPr lang="en-US" i="1" dirty="0" smtClean="0">
                <a:solidFill>
                  <a:schemeClr val="tx2"/>
                </a:solidFill>
              </a:rPr>
            </a:br>
            <a:r>
              <a:rPr lang="en-US" i="1" dirty="0" smtClean="0">
                <a:solidFill>
                  <a:schemeClr val="tx2"/>
                </a:solidFill>
              </a:rPr>
              <a:t>K = </a:t>
            </a:r>
            <a:r>
              <a:rPr lang="en-US" dirty="0" smtClean="0">
                <a:solidFill>
                  <a:schemeClr val="tx2"/>
                </a:solidFill>
              </a:rPr>
              <a:t>(350, 350, 600)</a:t>
            </a:r>
          </a:p>
        </p:txBody>
      </p:sp>
      <p:sp>
        <p:nvSpPr>
          <p:cNvPr id="17416" name="Rectangle 62"/>
          <p:cNvSpPr>
            <a:spLocks noGrp="1" noChangeArrowheads="1"/>
          </p:cNvSpPr>
          <p:nvPr>
            <p:ph idx="1"/>
          </p:nvPr>
        </p:nvSpPr>
        <p:spPr>
          <a:xfrm>
            <a:off x="5216525" y="1114425"/>
            <a:ext cx="3927475" cy="5419725"/>
          </a:xfrm>
        </p:spPr>
        <p:txBody>
          <a:bodyPr/>
          <a:lstStyle/>
          <a:p>
            <a:r>
              <a:rPr lang="en-US" sz="1600" dirty="0" smtClean="0"/>
              <a:t>What is utilization of the three capacities?</a:t>
            </a:r>
          </a:p>
          <a:p>
            <a:pPr lvl="1"/>
            <a:r>
              <a:rPr lang="en-US" sz="1400" dirty="0" smtClean="0"/>
              <a:t>Safety capacity in each scenario</a:t>
            </a:r>
          </a:p>
          <a:p>
            <a:pPr lvl="1"/>
            <a:r>
              <a:rPr lang="en-US" sz="1400" dirty="0" smtClean="0"/>
              <a:t>More upstream capacity than downstream &gt; </a:t>
            </a:r>
            <a:r>
              <a:rPr lang="en-US" sz="1400" i="1" dirty="0" smtClean="0"/>
              <a:t>patently unbalanced capacity portfolio</a:t>
            </a:r>
            <a:endParaRPr lang="en-US" sz="1400" dirty="0" smtClean="0"/>
          </a:p>
          <a:p>
            <a:pPr>
              <a:buFont typeface="Symbol" pitchFamily="18" charset="2"/>
              <a:buNone/>
            </a:pPr>
            <a:endParaRPr lang="en-US" sz="1600" dirty="0" smtClean="0"/>
          </a:p>
          <a:p>
            <a:r>
              <a:rPr lang="en-US" sz="1600" dirty="0" smtClean="0"/>
              <a:t>In what sense is this capacity plan an “operational hedge?”</a:t>
            </a:r>
          </a:p>
          <a:p>
            <a:pPr>
              <a:buFont typeface="Times New Roman" pitchFamily="18" charset="0"/>
              <a:buAutoNum type="arabicPeriod"/>
            </a:pPr>
            <a:r>
              <a:rPr lang="en-US" sz="1600" dirty="0" smtClean="0"/>
              <a:t>Upstream excess capacity illustrates one of the operational hedging strategies: capacity reserves mitigate demand risk</a:t>
            </a:r>
          </a:p>
          <a:p>
            <a:pPr>
              <a:buFont typeface="Times New Roman" pitchFamily="18" charset="0"/>
              <a:buAutoNum type="arabicPeriod"/>
            </a:pPr>
            <a:r>
              <a:rPr lang="en-US" sz="1600" dirty="0" smtClean="0"/>
              <a:t>Less excess capacity is needed in testing, which illustrates another OH strategy: pooling mitigates demand risk</a:t>
            </a:r>
          </a:p>
          <a:p>
            <a:pPr>
              <a:buFont typeface="Times New Roman" pitchFamily="18" charset="0"/>
              <a:buAutoNum type="arabicPeriod"/>
            </a:pPr>
            <a:r>
              <a:rPr lang="en-US" sz="1600" dirty="0" smtClean="0"/>
              <a:t>To exercise the switching real option embedded in test, we need upstream capacity imbalance</a:t>
            </a:r>
          </a:p>
        </p:txBody>
      </p:sp>
      <p:sp>
        <p:nvSpPr>
          <p:cNvPr id="17417" name="Line 65"/>
          <p:cNvSpPr>
            <a:spLocks noChangeShapeType="1"/>
          </p:cNvSpPr>
          <p:nvPr/>
        </p:nvSpPr>
        <p:spPr bwMode="auto">
          <a:xfrm flipH="1" flipV="1">
            <a:off x="454025" y="2171700"/>
            <a:ext cx="3756025" cy="2897188"/>
          </a:xfrm>
          <a:prstGeom prst="line">
            <a:avLst/>
          </a:prstGeom>
          <a:noFill/>
          <a:ln w="9525">
            <a:solidFill>
              <a:schemeClr val="tx1"/>
            </a:solidFill>
            <a:prstDash val="dash"/>
            <a:round/>
            <a:headEnd/>
            <a:tailEnd/>
          </a:ln>
        </p:spPr>
        <p:txBody>
          <a:bodyPr>
            <a:spAutoFit/>
          </a:bodyPr>
          <a:lstStyle/>
          <a:p>
            <a:endParaRPr lang="en-US"/>
          </a:p>
        </p:txBody>
      </p:sp>
      <p:sp>
        <p:nvSpPr>
          <p:cNvPr id="17418" name="Rectangle 60"/>
          <p:cNvSpPr>
            <a:spLocks noChangeArrowheads="1"/>
          </p:cNvSpPr>
          <p:nvPr/>
        </p:nvSpPr>
        <p:spPr bwMode="auto">
          <a:xfrm>
            <a:off x="444500" y="3609975"/>
            <a:ext cx="1881188" cy="1471613"/>
          </a:xfrm>
          <a:prstGeom prst="rect">
            <a:avLst/>
          </a:prstGeom>
          <a:solidFill>
            <a:srgbClr val="FFFFFF"/>
          </a:solidFill>
          <a:ln w="9525">
            <a:solidFill>
              <a:schemeClr val="tx1"/>
            </a:solidFill>
            <a:miter lim="800000"/>
            <a:headEnd/>
            <a:tailEnd/>
          </a:ln>
        </p:spPr>
        <p:txBody>
          <a:bodyPr anchor="ctr"/>
          <a:lstStyle/>
          <a:p>
            <a:pPr algn="ctr"/>
            <a:r>
              <a:rPr lang="en-US" sz="1800" b="0"/>
              <a:t>Original capacity proposal</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b="1" smtClean="0">
                <a:solidFill>
                  <a:srgbClr val="FF0000"/>
                </a:solidFill>
              </a:rPr>
              <a:t>Optimal</a:t>
            </a:r>
            <a:r>
              <a:rPr lang="en-US" smtClean="0"/>
              <a:t> </a:t>
            </a:r>
            <a:r>
              <a:rPr lang="en-US" i="1" smtClean="0"/>
              <a:t>Capacity Portfolio Investment</a:t>
            </a:r>
            <a:r>
              <a:rPr lang="en-US" smtClean="0"/>
              <a:t>:</a:t>
            </a:r>
            <a:br>
              <a:rPr lang="en-US" smtClean="0"/>
            </a:br>
            <a:r>
              <a:rPr lang="en-US" smtClean="0"/>
              <a:t>	Implementation Challenges</a:t>
            </a:r>
          </a:p>
        </p:txBody>
      </p:sp>
      <p:sp>
        <p:nvSpPr>
          <p:cNvPr id="20483" name="Rectangle 3"/>
          <p:cNvSpPr>
            <a:spLocks noGrp="1" noChangeArrowheads="1"/>
          </p:cNvSpPr>
          <p:nvPr>
            <p:ph idx="1"/>
          </p:nvPr>
        </p:nvSpPr>
        <p:spPr/>
        <p:txBody>
          <a:bodyPr/>
          <a:lstStyle/>
          <a:p>
            <a:r>
              <a:rPr lang="en-US" sz="1800" smtClean="0"/>
              <a:t>The optimally installed capacity will </a:t>
            </a:r>
            <a:r>
              <a:rPr lang="en-US" sz="1800" i="1" smtClean="0"/>
              <a:t>never </a:t>
            </a:r>
            <a:r>
              <a:rPr lang="en-US" sz="1800" smtClean="0"/>
              <a:t>be all used </a:t>
            </a:r>
            <a:r>
              <a:rPr lang="en-US" sz="1800" i="1" smtClean="0"/>
              <a:t>simultaneously</a:t>
            </a:r>
            <a:endParaRPr lang="en-US" sz="1800" smtClean="0"/>
          </a:p>
          <a:p>
            <a:endParaRPr lang="en-US" sz="1800" smtClean="0"/>
          </a:p>
          <a:p>
            <a:pPr lvl="1"/>
            <a:endParaRPr lang="en-US" sz="1600" smtClean="0"/>
          </a:p>
          <a:p>
            <a:r>
              <a:rPr lang="en-US" sz="1800" smtClean="0"/>
              <a:t>The current sales-plan driven capacity planning practice will </a:t>
            </a:r>
            <a:r>
              <a:rPr lang="en-US" sz="1800" i="1" smtClean="0"/>
              <a:t>never </a:t>
            </a:r>
            <a:r>
              <a:rPr lang="en-US" sz="1800" smtClean="0"/>
              <a:t>lead to the optimal capacity vector</a:t>
            </a:r>
          </a:p>
          <a:p>
            <a:endParaRPr lang="en-US" sz="1800" smtClean="0"/>
          </a:p>
          <a:p>
            <a:endParaRPr lang="en-US" sz="1800" smtClean="0"/>
          </a:p>
          <a:p>
            <a:r>
              <a:rPr lang="en-US" sz="1800" smtClean="0"/>
              <a:t>Which organizational changes are needed so the optimal capacity vector is chosen?</a:t>
            </a:r>
          </a:p>
          <a:p>
            <a:pPr lvl="1"/>
            <a:r>
              <a:rPr lang="en-US" sz="1600" smtClean="0"/>
              <a:t>Incentives: mktg-sales v. finance-ops</a:t>
            </a:r>
          </a:p>
          <a:p>
            <a:pPr lvl="1"/>
            <a:r>
              <a:rPr lang="en-US" sz="1600" smtClean="0"/>
              <a:t>Demand &amp; sales planning &amp; forecasting</a:t>
            </a:r>
          </a:p>
          <a:p>
            <a:pPr lvl="1"/>
            <a:r>
              <a:rPr lang="en-US" sz="1600" smtClean="0"/>
              <a:t>Integration and coordination (ERP)  </a:t>
            </a:r>
          </a:p>
          <a:p>
            <a:endParaRPr lang="en-US" sz="1800" smtClean="0"/>
          </a:p>
          <a:p>
            <a:endParaRPr lang="en-US" sz="1800" smtClean="0"/>
          </a:p>
          <a:p>
            <a:endParaRPr lang="en-US" sz="1800" smtClean="0"/>
          </a:p>
          <a:p>
            <a:pPr>
              <a:buFont typeface="Wingdings" pitchFamily="2" charset="2"/>
              <a:buNone/>
            </a:pPr>
            <a:endParaRPr lang="en-US" sz="180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3864375" y="1527688"/>
            <a:ext cx="4897438" cy="4700587"/>
            <a:chOff x="1200" y="207"/>
            <a:chExt cx="3085" cy="2961"/>
          </a:xfrm>
        </p:grpSpPr>
        <p:sp>
          <p:nvSpPr>
            <p:cNvPr id="8197" name="Line 3"/>
            <p:cNvSpPr>
              <a:spLocks noChangeShapeType="1"/>
            </p:cNvSpPr>
            <p:nvPr/>
          </p:nvSpPr>
          <p:spPr bwMode="auto">
            <a:xfrm flipH="1">
              <a:off x="2074" y="1302"/>
              <a:ext cx="657" cy="1"/>
            </a:xfrm>
            <a:prstGeom prst="line">
              <a:avLst/>
            </a:prstGeom>
            <a:noFill/>
            <a:ln w="12700">
              <a:solidFill>
                <a:schemeClr val="tx1"/>
              </a:solidFill>
              <a:round/>
              <a:headEnd/>
              <a:tailEnd/>
            </a:ln>
          </p:spPr>
          <p:txBody>
            <a:bodyPr/>
            <a:lstStyle/>
            <a:p>
              <a:endParaRPr lang="en-US"/>
            </a:p>
          </p:txBody>
        </p:sp>
        <p:sp>
          <p:nvSpPr>
            <p:cNvPr id="8198" name="Line 4"/>
            <p:cNvSpPr>
              <a:spLocks noChangeShapeType="1"/>
            </p:cNvSpPr>
            <p:nvPr/>
          </p:nvSpPr>
          <p:spPr bwMode="auto">
            <a:xfrm>
              <a:off x="2074" y="1302"/>
              <a:ext cx="0" cy="426"/>
            </a:xfrm>
            <a:prstGeom prst="line">
              <a:avLst/>
            </a:prstGeom>
            <a:noFill/>
            <a:ln w="12700">
              <a:solidFill>
                <a:schemeClr val="tx1"/>
              </a:solidFill>
              <a:round/>
              <a:headEnd/>
              <a:tailEnd/>
            </a:ln>
          </p:spPr>
          <p:txBody>
            <a:bodyPr/>
            <a:lstStyle/>
            <a:p>
              <a:endParaRPr lang="en-US"/>
            </a:p>
          </p:txBody>
        </p:sp>
        <p:sp>
          <p:nvSpPr>
            <p:cNvPr id="8199" name="Line 5"/>
            <p:cNvSpPr>
              <a:spLocks noChangeShapeType="1"/>
            </p:cNvSpPr>
            <p:nvPr/>
          </p:nvSpPr>
          <p:spPr bwMode="auto">
            <a:xfrm>
              <a:off x="3004" y="1302"/>
              <a:ext cx="588" cy="1"/>
            </a:xfrm>
            <a:prstGeom prst="line">
              <a:avLst/>
            </a:prstGeom>
            <a:noFill/>
            <a:ln w="12700">
              <a:solidFill>
                <a:srgbClr val="000000"/>
              </a:solidFill>
              <a:round/>
              <a:headEnd/>
              <a:tailEnd/>
            </a:ln>
          </p:spPr>
          <p:txBody>
            <a:bodyPr/>
            <a:lstStyle/>
            <a:p>
              <a:endParaRPr lang="en-US"/>
            </a:p>
          </p:txBody>
        </p:sp>
        <p:sp>
          <p:nvSpPr>
            <p:cNvPr id="8200" name="Line 6"/>
            <p:cNvSpPr>
              <a:spLocks noChangeShapeType="1"/>
            </p:cNvSpPr>
            <p:nvPr/>
          </p:nvSpPr>
          <p:spPr bwMode="auto">
            <a:xfrm>
              <a:off x="3592" y="1302"/>
              <a:ext cx="0" cy="378"/>
            </a:xfrm>
            <a:prstGeom prst="line">
              <a:avLst/>
            </a:prstGeom>
            <a:noFill/>
            <a:ln w="12700">
              <a:solidFill>
                <a:srgbClr val="000000"/>
              </a:solidFill>
              <a:round/>
              <a:headEnd/>
              <a:tailEnd/>
            </a:ln>
          </p:spPr>
          <p:txBody>
            <a:bodyPr/>
            <a:lstStyle/>
            <a:p>
              <a:endParaRPr lang="en-US"/>
            </a:p>
          </p:txBody>
        </p:sp>
        <p:sp>
          <p:nvSpPr>
            <p:cNvPr id="8201" name="Line 7"/>
            <p:cNvSpPr>
              <a:spLocks noChangeShapeType="1"/>
            </p:cNvSpPr>
            <p:nvPr/>
          </p:nvSpPr>
          <p:spPr bwMode="auto">
            <a:xfrm>
              <a:off x="1567" y="1379"/>
              <a:ext cx="1" cy="1"/>
            </a:xfrm>
            <a:prstGeom prst="line">
              <a:avLst/>
            </a:prstGeom>
            <a:noFill/>
            <a:ln w="12700">
              <a:solidFill>
                <a:schemeClr val="tx1"/>
              </a:solidFill>
              <a:round/>
              <a:headEnd/>
              <a:tailEnd/>
            </a:ln>
          </p:spPr>
          <p:txBody>
            <a:bodyPr/>
            <a:lstStyle/>
            <a:p>
              <a:endParaRPr lang="en-US"/>
            </a:p>
          </p:txBody>
        </p:sp>
        <p:sp>
          <p:nvSpPr>
            <p:cNvPr id="8202" name="Freeform 8"/>
            <p:cNvSpPr>
              <a:spLocks/>
            </p:cNvSpPr>
            <p:nvPr/>
          </p:nvSpPr>
          <p:spPr bwMode="auto">
            <a:xfrm>
              <a:off x="2208" y="485"/>
              <a:ext cx="353" cy="1243"/>
            </a:xfrm>
            <a:custGeom>
              <a:avLst/>
              <a:gdLst>
                <a:gd name="T0" fmla="*/ 0 w 487"/>
                <a:gd name="T1" fmla="*/ 7 h 2079"/>
                <a:gd name="T2" fmla="*/ 1 w 487"/>
                <a:gd name="T3" fmla="*/ 7 h 2079"/>
                <a:gd name="T4" fmla="*/ 1 w 487"/>
                <a:gd name="T5" fmla="*/ 7 h 2079"/>
                <a:gd name="T6" fmla="*/ 1 w 487"/>
                <a:gd name="T7" fmla="*/ 6 h 2079"/>
                <a:gd name="T8" fmla="*/ 1 w 487"/>
                <a:gd name="T9" fmla="*/ 6 h 2079"/>
                <a:gd name="T10" fmla="*/ 1 w 487"/>
                <a:gd name="T11" fmla="*/ 6 h 2079"/>
                <a:gd name="T12" fmla="*/ 1 w 487"/>
                <a:gd name="T13" fmla="*/ 5 h 2079"/>
                <a:gd name="T14" fmla="*/ 1 w 487"/>
                <a:gd name="T15" fmla="*/ 5 h 2079"/>
                <a:gd name="T16" fmla="*/ 1 w 487"/>
                <a:gd name="T17" fmla="*/ 5 h 2079"/>
                <a:gd name="T18" fmla="*/ 2 w 487"/>
                <a:gd name="T19" fmla="*/ 4 h 2079"/>
                <a:gd name="T20" fmla="*/ 2 w 487"/>
                <a:gd name="T21" fmla="*/ 4 h 2079"/>
                <a:gd name="T22" fmla="*/ 3 w 487"/>
                <a:gd name="T23" fmla="*/ 4 h 2079"/>
                <a:gd name="T24" fmla="*/ 3 w 487"/>
                <a:gd name="T25" fmla="*/ 3 h 2079"/>
                <a:gd name="T26" fmla="*/ 4 w 487"/>
                <a:gd name="T27" fmla="*/ 3 h 2079"/>
                <a:gd name="T28" fmla="*/ 4 w 487"/>
                <a:gd name="T29" fmla="*/ 3 h 2079"/>
                <a:gd name="T30" fmla="*/ 5 w 487"/>
                <a:gd name="T31" fmla="*/ 2 h 2079"/>
                <a:gd name="T32" fmla="*/ 5 w 487"/>
                <a:gd name="T33" fmla="*/ 2 h 2079"/>
                <a:gd name="T34" fmla="*/ 5 w 487"/>
                <a:gd name="T35" fmla="*/ 2 h 2079"/>
                <a:gd name="T36" fmla="*/ 7 w 487"/>
                <a:gd name="T37" fmla="*/ 2 h 2079"/>
                <a:gd name="T38" fmla="*/ 7 w 487"/>
                <a:gd name="T39" fmla="*/ 1 h 2079"/>
                <a:gd name="T40" fmla="*/ 7 w 487"/>
                <a:gd name="T41" fmla="*/ 1 h 2079"/>
                <a:gd name="T42" fmla="*/ 9 w 487"/>
                <a:gd name="T43" fmla="*/ 1 h 2079"/>
                <a:gd name="T44" fmla="*/ 9 w 487"/>
                <a:gd name="T45" fmla="*/ 1 h 2079"/>
                <a:gd name="T46" fmla="*/ 10 w 487"/>
                <a:gd name="T47" fmla="*/ 1 h 2079"/>
                <a:gd name="T48" fmla="*/ 10 w 487"/>
                <a:gd name="T49" fmla="*/ 1 h 2079"/>
                <a:gd name="T50" fmla="*/ 12 w 487"/>
                <a:gd name="T51" fmla="*/ 1 h 2079"/>
                <a:gd name="T52" fmla="*/ 12 w 487"/>
                <a:gd name="T53" fmla="*/ 1 h 2079"/>
                <a:gd name="T54" fmla="*/ 12 w 487"/>
                <a:gd name="T55" fmla="*/ 1 h 2079"/>
                <a:gd name="T56" fmla="*/ 14 w 487"/>
                <a:gd name="T57" fmla="*/ 1 h 2079"/>
                <a:gd name="T58" fmla="*/ 14 w 487"/>
                <a:gd name="T59" fmla="*/ 0 h 20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87"/>
                <a:gd name="T91" fmla="*/ 0 h 2079"/>
                <a:gd name="T92" fmla="*/ 487 w 487"/>
                <a:gd name="T93" fmla="*/ 2079 h 207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87" h="2079">
                  <a:moveTo>
                    <a:pt x="0" y="2079"/>
                  </a:moveTo>
                  <a:lnTo>
                    <a:pt x="2" y="1975"/>
                  </a:lnTo>
                  <a:lnTo>
                    <a:pt x="3" y="1871"/>
                  </a:lnTo>
                  <a:lnTo>
                    <a:pt x="8" y="1768"/>
                  </a:lnTo>
                  <a:lnTo>
                    <a:pt x="13" y="1667"/>
                  </a:lnTo>
                  <a:lnTo>
                    <a:pt x="19" y="1567"/>
                  </a:lnTo>
                  <a:lnTo>
                    <a:pt x="29" y="1468"/>
                  </a:lnTo>
                  <a:lnTo>
                    <a:pt x="38" y="1371"/>
                  </a:lnTo>
                  <a:lnTo>
                    <a:pt x="48" y="1277"/>
                  </a:lnTo>
                  <a:lnTo>
                    <a:pt x="60" y="1185"/>
                  </a:lnTo>
                  <a:lnTo>
                    <a:pt x="74" y="1093"/>
                  </a:lnTo>
                  <a:lnTo>
                    <a:pt x="89" y="1006"/>
                  </a:lnTo>
                  <a:lnTo>
                    <a:pt x="104" y="921"/>
                  </a:lnTo>
                  <a:lnTo>
                    <a:pt x="120" y="837"/>
                  </a:lnTo>
                  <a:lnTo>
                    <a:pt x="138" y="757"/>
                  </a:lnTo>
                  <a:lnTo>
                    <a:pt x="157" y="681"/>
                  </a:lnTo>
                  <a:lnTo>
                    <a:pt x="176" y="607"/>
                  </a:lnTo>
                  <a:lnTo>
                    <a:pt x="196" y="536"/>
                  </a:lnTo>
                  <a:lnTo>
                    <a:pt x="217" y="468"/>
                  </a:lnTo>
                  <a:lnTo>
                    <a:pt x="239" y="405"/>
                  </a:lnTo>
                  <a:lnTo>
                    <a:pt x="261" y="345"/>
                  </a:lnTo>
                  <a:lnTo>
                    <a:pt x="284" y="289"/>
                  </a:lnTo>
                  <a:lnTo>
                    <a:pt x="308" y="237"/>
                  </a:lnTo>
                  <a:lnTo>
                    <a:pt x="332" y="190"/>
                  </a:lnTo>
                  <a:lnTo>
                    <a:pt x="357" y="146"/>
                  </a:lnTo>
                  <a:lnTo>
                    <a:pt x="382" y="108"/>
                  </a:lnTo>
                  <a:lnTo>
                    <a:pt x="408" y="73"/>
                  </a:lnTo>
                  <a:lnTo>
                    <a:pt x="434" y="44"/>
                  </a:lnTo>
                  <a:lnTo>
                    <a:pt x="460" y="19"/>
                  </a:lnTo>
                  <a:lnTo>
                    <a:pt x="487" y="0"/>
                  </a:lnTo>
                </a:path>
              </a:pathLst>
            </a:custGeom>
            <a:noFill/>
            <a:ln w="0">
              <a:solidFill>
                <a:srgbClr val="FF0000"/>
              </a:solidFill>
              <a:prstDash val="sysDot"/>
              <a:round/>
              <a:headEnd/>
              <a:tailEnd/>
            </a:ln>
          </p:spPr>
          <p:txBody>
            <a:bodyPr/>
            <a:lstStyle/>
            <a:p>
              <a:endParaRPr lang="en-US" b="0"/>
            </a:p>
          </p:txBody>
        </p:sp>
        <p:sp>
          <p:nvSpPr>
            <p:cNvPr id="8203" name="Line 9"/>
            <p:cNvSpPr>
              <a:spLocks noChangeShapeType="1"/>
            </p:cNvSpPr>
            <p:nvPr/>
          </p:nvSpPr>
          <p:spPr bwMode="auto">
            <a:xfrm flipV="1">
              <a:off x="2561" y="474"/>
              <a:ext cx="20" cy="11"/>
            </a:xfrm>
            <a:prstGeom prst="line">
              <a:avLst/>
            </a:prstGeom>
            <a:noFill/>
            <a:ln w="0">
              <a:solidFill>
                <a:srgbClr val="00FF00"/>
              </a:solidFill>
              <a:prstDash val="sysDot"/>
              <a:round/>
              <a:headEnd/>
              <a:tailEnd/>
            </a:ln>
          </p:spPr>
          <p:txBody>
            <a:bodyPr/>
            <a:lstStyle/>
            <a:p>
              <a:endParaRPr lang="en-US"/>
            </a:p>
          </p:txBody>
        </p:sp>
        <p:sp>
          <p:nvSpPr>
            <p:cNvPr id="8204" name="Freeform 10"/>
            <p:cNvSpPr>
              <a:spLocks/>
            </p:cNvSpPr>
            <p:nvPr/>
          </p:nvSpPr>
          <p:spPr bwMode="auto">
            <a:xfrm>
              <a:off x="2572" y="446"/>
              <a:ext cx="69" cy="60"/>
            </a:xfrm>
            <a:custGeom>
              <a:avLst/>
              <a:gdLst>
                <a:gd name="T0" fmla="*/ 69 w 69"/>
                <a:gd name="T1" fmla="*/ 14 h 60"/>
                <a:gd name="T2" fmla="*/ 15 w 69"/>
                <a:gd name="T3" fmla="*/ 60 h 60"/>
                <a:gd name="T4" fmla="*/ 0 w 69"/>
                <a:gd name="T5" fmla="*/ 0 h 60"/>
                <a:gd name="T6" fmla="*/ 69 w 69"/>
                <a:gd name="T7" fmla="*/ 14 h 60"/>
                <a:gd name="T8" fmla="*/ 0 60000 65536"/>
                <a:gd name="T9" fmla="*/ 0 60000 65536"/>
                <a:gd name="T10" fmla="*/ 0 60000 65536"/>
                <a:gd name="T11" fmla="*/ 0 60000 65536"/>
                <a:gd name="T12" fmla="*/ 0 w 69"/>
                <a:gd name="T13" fmla="*/ 0 h 60"/>
                <a:gd name="T14" fmla="*/ 69 w 69"/>
                <a:gd name="T15" fmla="*/ 60 h 60"/>
              </a:gdLst>
              <a:ahLst/>
              <a:cxnLst>
                <a:cxn ang="T8">
                  <a:pos x="T0" y="T1"/>
                </a:cxn>
                <a:cxn ang="T9">
                  <a:pos x="T2" y="T3"/>
                </a:cxn>
                <a:cxn ang="T10">
                  <a:pos x="T4" y="T5"/>
                </a:cxn>
                <a:cxn ang="T11">
                  <a:pos x="T6" y="T7"/>
                </a:cxn>
              </a:cxnLst>
              <a:rect l="T12" t="T13" r="T14" b="T15"/>
              <a:pathLst>
                <a:path w="69" h="60">
                  <a:moveTo>
                    <a:pt x="69" y="14"/>
                  </a:moveTo>
                  <a:lnTo>
                    <a:pt x="15" y="60"/>
                  </a:lnTo>
                  <a:lnTo>
                    <a:pt x="0" y="0"/>
                  </a:lnTo>
                  <a:lnTo>
                    <a:pt x="69" y="14"/>
                  </a:lnTo>
                  <a:close/>
                </a:path>
              </a:pathLst>
            </a:custGeom>
            <a:solidFill>
              <a:srgbClr val="FF0000"/>
            </a:solidFill>
            <a:ln w="0">
              <a:solidFill>
                <a:srgbClr val="FF0000"/>
              </a:solidFill>
              <a:round/>
              <a:headEnd/>
              <a:tailEnd/>
            </a:ln>
          </p:spPr>
          <p:txBody>
            <a:bodyPr/>
            <a:lstStyle/>
            <a:p>
              <a:endParaRPr lang="en-US" b="0"/>
            </a:p>
          </p:txBody>
        </p:sp>
        <p:sp>
          <p:nvSpPr>
            <p:cNvPr id="8205" name="Freeform 11"/>
            <p:cNvSpPr>
              <a:spLocks/>
            </p:cNvSpPr>
            <p:nvPr/>
          </p:nvSpPr>
          <p:spPr bwMode="auto">
            <a:xfrm>
              <a:off x="1554" y="632"/>
              <a:ext cx="380" cy="1096"/>
            </a:xfrm>
            <a:custGeom>
              <a:avLst/>
              <a:gdLst>
                <a:gd name="T0" fmla="*/ 380 w 380"/>
                <a:gd name="T1" fmla="*/ 3 h 1932"/>
                <a:gd name="T2" fmla="*/ 379 w 380"/>
                <a:gd name="T3" fmla="*/ 3 h 1932"/>
                <a:gd name="T4" fmla="*/ 375 w 380"/>
                <a:gd name="T5" fmla="*/ 3 h 1932"/>
                <a:gd name="T6" fmla="*/ 371 w 380"/>
                <a:gd name="T7" fmla="*/ 3 h 1932"/>
                <a:gd name="T8" fmla="*/ 364 w 380"/>
                <a:gd name="T9" fmla="*/ 3 h 1932"/>
                <a:gd name="T10" fmla="*/ 355 w 380"/>
                <a:gd name="T11" fmla="*/ 3 h 1932"/>
                <a:gd name="T12" fmla="*/ 345 w 380"/>
                <a:gd name="T13" fmla="*/ 3 h 1932"/>
                <a:gd name="T14" fmla="*/ 333 w 380"/>
                <a:gd name="T15" fmla="*/ 3 h 1932"/>
                <a:gd name="T16" fmla="*/ 320 w 380"/>
                <a:gd name="T17" fmla="*/ 3 h 1932"/>
                <a:gd name="T18" fmla="*/ 306 w 380"/>
                <a:gd name="T19" fmla="*/ 3 h 1932"/>
                <a:gd name="T20" fmla="*/ 292 w 380"/>
                <a:gd name="T21" fmla="*/ 2 h 1932"/>
                <a:gd name="T22" fmla="*/ 276 w 380"/>
                <a:gd name="T23" fmla="*/ 2 h 1932"/>
                <a:gd name="T24" fmla="*/ 259 w 380"/>
                <a:gd name="T25" fmla="*/ 2 h 1932"/>
                <a:gd name="T26" fmla="*/ 243 w 380"/>
                <a:gd name="T27" fmla="*/ 2 h 1932"/>
                <a:gd name="T28" fmla="*/ 225 w 380"/>
                <a:gd name="T29" fmla="*/ 2 h 1932"/>
                <a:gd name="T30" fmla="*/ 206 w 380"/>
                <a:gd name="T31" fmla="*/ 2 h 1932"/>
                <a:gd name="T32" fmla="*/ 189 w 380"/>
                <a:gd name="T33" fmla="*/ 2 h 1932"/>
                <a:gd name="T34" fmla="*/ 172 w 380"/>
                <a:gd name="T35" fmla="*/ 2 h 1932"/>
                <a:gd name="T36" fmla="*/ 153 w 380"/>
                <a:gd name="T37" fmla="*/ 2 h 1932"/>
                <a:gd name="T38" fmla="*/ 135 w 380"/>
                <a:gd name="T39" fmla="*/ 2 h 1932"/>
                <a:gd name="T40" fmla="*/ 120 w 380"/>
                <a:gd name="T41" fmla="*/ 2 h 1932"/>
                <a:gd name="T42" fmla="*/ 102 w 380"/>
                <a:gd name="T43" fmla="*/ 1 h 1932"/>
                <a:gd name="T44" fmla="*/ 86 w 380"/>
                <a:gd name="T45" fmla="*/ 1 h 1932"/>
                <a:gd name="T46" fmla="*/ 72 w 380"/>
                <a:gd name="T47" fmla="*/ 1 h 1932"/>
                <a:gd name="T48" fmla="*/ 58 w 380"/>
                <a:gd name="T49" fmla="*/ 1 h 1932"/>
                <a:gd name="T50" fmla="*/ 45 w 380"/>
                <a:gd name="T51" fmla="*/ 1 h 1932"/>
                <a:gd name="T52" fmla="*/ 33 w 380"/>
                <a:gd name="T53" fmla="*/ 1 h 1932"/>
                <a:gd name="T54" fmla="*/ 23 w 380"/>
                <a:gd name="T55" fmla="*/ 1 h 1932"/>
                <a:gd name="T56" fmla="*/ 14 w 380"/>
                <a:gd name="T57" fmla="*/ 1 h 1932"/>
                <a:gd name="T58" fmla="*/ 8 w 380"/>
                <a:gd name="T59" fmla="*/ 1 h 1932"/>
                <a:gd name="T60" fmla="*/ 3 w 380"/>
                <a:gd name="T61" fmla="*/ 1 h 1932"/>
                <a:gd name="T62" fmla="*/ 0 w 380"/>
                <a:gd name="T63" fmla="*/ 0 h 193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80"/>
                <a:gd name="T97" fmla="*/ 0 h 1932"/>
                <a:gd name="T98" fmla="*/ 380 w 380"/>
                <a:gd name="T99" fmla="*/ 1932 h 193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80" h="1932">
                  <a:moveTo>
                    <a:pt x="380" y="1932"/>
                  </a:moveTo>
                  <a:lnTo>
                    <a:pt x="379" y="1840"/>
                  </a:lnTo>
                  <a:lnTo>
                    <a:pt x="375" y="1755"/>
                  </a:lnTo>
                  <a:lnTo>
                    <a:pt x="371" y="1673"/>
                  </a:lnTo>
                  <a:lnTo>
                    <a:pt x="364" y="1597"/>
                  </a:lnTo>
                  <a:lnTo>
                    <a:pt x="355" y="1526"/>
                  </a:lnTo>
                  <a:lnTo>
                    <a:pt x="345" y="1458"/>
                  </a:lnTo>
                  <a:lnTo>
                    <a:pt x="333" y="1393"/>
                  </a:lnTo>
                  <a:lnTo>
                    <a:pt x="320" y="1333"/>
                  </a:lnTo>
                  <a:lnTo>
                    <a:pt x="306" y="1277"/>
                  </a:lnTo>
                  <a:lnTo>
                    <a:pt x="292" y="1221"/>
                  </a:lnTo>
                  <a:lnTo>
                    <a:pt x="276" y="1168"/>
                  </a:lnTo>
                  <a:lnTo>
                    <a:pt x="259" y="1117"/>
                  </a:lnTo>
                  <a:lnTo>
                    <a:pt x="243" y="1066"/>
                  </a:lnTo>
                  <a:lnTo>
                    <a:pt x="225" y="1019"/>
                  </a:lnTo>
                  <a:lnTo>
                    <a:pt x="206" y="970"/>
                  </a:lnTo>
                  <a:lnTo>
                    <a:pt x="189" y="923"/>
                  </a:lnTo>
                  <a:lnTo>
                    <a:pt x="172" y="875"/>
                  </a:lnTo>
                  <a:lnTo>
                    <a:pt x="153" y="828"/>
                  </a:lnTo>
                  <a:lnTo>
                    <a:pt x="135" y="779"/>
                  </a:lnTo>
                  <a:lnTo>
                    <a:pt x="120" y="730"/>
                  </a:lnTo>
                  <a:lnTo>
                    <a:pt x="102" y="678"/>
                  </a:lnTo>
                  <a:lnTo>
                    <a:pt x="86" y="626"/>
                  </a:lnTo>
                  <a:lnTo>
                    <a:pt x="72" y="569"/>
                  </a:lnTo>
                  <a:lnTo>
                    <a:pt x="58" y="512"/>
                  </a:lnTo>
                  <a:lnTo>
                    <a:pt x="45" y="450"/>
                  </a:lnTo>
                  <a:lnTo>
                    <a:pt x="33" y="386"/>
                  </a:lnTo>
                  <a:lnTo>
                    <a:pt x="23" y="318"/>
                  </a:lnTo>
                  <a:lnTo>
                    <a:pt x="14" y="245"/>
                  </a:lnTo>
                  <a:lnTo>
                    <a:pt x="8" y="169"/>
                  </a:lnTo>
                  <a:lnTo>
                    <a:pt x="3" y="87"/>
                  </a:lnTo>
                  <a:lnTo>
                    <a:pt x="0" y="0"/>
                  </a:lnTo>
                </a:path>
              </a:pathLst>
            </a:custGeom>
            <a:noFill/>
            <a:ln w="0">
              <a:solidFill>
                <a:srgbClr val="FF0000"/>
              </a:solidFill>
              <a:prstDash val="sysDot"/>
              <a:round/>
              <a:headEnd/>
              <a:tailEnd/>
            </a:ln>
          </p:spPr>
          <p:txBody>
            <a:bodyPr/>
            <a:lstStyle/>
            <a:p>
              <a:endParaRPr lang="en-US" b="0"/>
            </a:p>
          </p:txBody>
        </p:sp>
        <p:sp>
          <p:nvSpPr>
            <p:cNvPr id="8206" name="Freeform 12"/>
            <p:cNvSpPr>
              <a:spLocks/>
            </p:cNvSpPr>
            <p:nvPr/>
          </p:nvSpPr>
          <p:spPr bwMode="auto">
            <a:xfrm>
              <a:off x="1536" y="541"/>
              <a:ext cx="63" cy="63"/>
            </a:xfrm>
            <a:custGeom>
              <a:avLst/>
              <a:gdLst>
                <a:gd name="T0" fmla="*/ 30 w 63"/>
                <a:gd name="T1" fmla="*/ 0 h 63"/>
                <a:gd name="T2" fmla="*/ 63 w 63"/>
                <a:gd name="T3" fmla="*/ 63 h 63"/>
                <a:gd name="T4" fmla="*/ 0 w 63"/>
                <a:gd name="T5" fmla="*/ 63 h 63"/>
                <a:gd name="T6" fmla="*/ 30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0" y="0"/>
                  </a:moveTo>
                  <a:lnTo>
                    <a:pt x="63" y="63"/>
                  </a:lnTo>
                  <a:lnTo>
                    <a:pt x="0" y="63"/>
                  </a:lnTo>
                  <a:lnTo>
                    <a:pt x="30" y="0"/>
                  </a:lnTo>
                  <a:close/>
                </a:path>
              </a:pathLst>
            </a:custGeom>
            <a:solidFill>
              <a:srgbClr val="FF0000"/>
            </a:solidFill>
            <a:ln w="0">
              <a:solidFill>
                <a:srgbClr val="FF0000"/>
              </a:solidFill>
              <a:round/>
              <a:headEnd/>
              <a:tailEnd/>
            </a:ln>
          </p:spPr>
          <p:txBody>
            <a:bodyPr/>
            <a:lstStyle/>
            <a:p>
              <a:endParaRPr lang="en-US" b="0"/>
            </a:p>
          </p:txBody>
        </p:sp>
        <p:sp>
          <p:nvSpPr>
            <p:cNvPr id="8207" name="Line 13"/>
            <p:cNvSpPr>
              <a:spLocks noChangeShapeType="1"/>
            </p:cNvSpPr>
            <p:nvPr/>
          </p:nvSpPr>
          <p:spPr bwMode="auto">
            <a:xfrm>
              <a:off x="3767" y="386"/>
              <a:ext cx="1" cy="1"/>
            </a:xfrm>
            <a:prstGeom prst="line">
              <a:avLst/>
            </a:prstGeom>
            <a:noFill/>
            <a:ln w="12700">
              <a:solidFill>
                <a:srgbClr val="000000"/>
              </a:solidFill>
              <a:round/>
              <a:headEnd/>
              <a:tailEnd/>
            </a:ln>
          </p:spPr>
          <p:txBody>
            <a:bodyPr/>
            <a:lstStyle/>
            <a:p>
              <a:endParaRPr lang="en-US"/>
            </a:p>
          </p:txBody>
        </p:sp>
        <p:sp>
          <p:nvSpPr>
            <p:cNvPr id="8208" name="Line 14"/>
            <p:cNvSpPr>
              <a:spLocks noChangeShapeType="1"/>
            </p:cNvSpPr>
            <p:nvPr/>
          </p:nvSpPr>
          <p:spPr bwMode="auto">
            <a:xfrm flipH="1">
              <a:off x="3767" y="386"/>
              <a:ext cx="141" cy="1"/>
            </a:xfrm>
            <a:prstGeom prst="line">
              <a:avLst/>
            </a:prstGeom>
            <a:noFill/>
            <a:ln w="12700">
              <a:solidFill>
                <a:srgbClr val="000000"/>
              </a:solidFill>
              <a:round/>
              <a:headEnd/>
              <a:tailEnd/>
            </a:ln>
          </p:spPr>
          <p:txBody>
            <a:bodyPr/>
            <a:lstStyle/>
            <a:p>
              <a:endParaRPr lang="en-US"/>
            </a:p>
          </p:txBody>
        </p:sp>
        <p:sp>
          <p:nvSpPr>
            <p:cNvPr id="8209" name="Line 15"/>
            <p:cNvSpPr>
              <a:spLocks noChangeShapeType="1"/>
            </p:cNvSpPr>
            <p:nvPr/>
          </p:nvSpPr>
          <p:spPr bwMode="auto">
            <a:xfrm>
              <a:off x="3767" y="386"/>
              <a:ext cx="32" cy="1"/>
            </a:xfrm>
            <a:prstGeom prst="line">
              <a:avLst/>
            </a:prstGeom>
            <a:noFill/>
            <a:ln w="12700">
              <a:solidFill>
                <a:srgbClr val="000000"/>
              </a:solidFill>
              <a:round/>
              <a:headEnd/>
              <a:tailEnd/>
            </a:ln>
          </p:spPr>
          <p:txBody>
            <a:bodyPr/>
            <a:lstStyle/>
            <a:p>
              <a:endParaRPr lang="en-US"/>
            </a:p>
          </p:txBody>
        </p:sp>
        <p:sp>
          <p:nvSpPr>
            <p:cNvPr id="8210" name="Freeform 16"/>
            <p:cNvSpPr>
              <a:spLocks/>
            </p:cNvSpPr>
            <p:nvPr/>
          </p:nvSpPr>
          <p:spPr bwMode="auto">
            <a:xfrm>
              <a:off x="3736" y="354"/>
              <a:ext cx="63" cy="63"/>
            </a:xfrm>
            <a:custGeom>
              <a:avLst/>
              <a:gdLst>
                <a:gd name="T0" fmla="*/ 0 w 63"/>
                <a:gd name="T1" fmla="*/ 32 h 63"/>
                <a:gd name="T2" fmla="*/ 63 w 63"/>
                <a:gd name="T3" fmla="*/ 0 h 63"/>
                <a:gd name="T4" fmla="*/ 63 w 63"/>
                <a:gd name="T5" fmla="*/ 63 h 63"/>
                <a:gd name="T6" fmla="*/ 0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2"/>
                  </a:moveTo>
                  <a:lnTo>
                    <a:pt x="63" y="0"/>
                  </a:lnTo>
                  <a:lnTo>
                    <a:pt x="63" y="63"/>
                  </a:lnTo>
                  <a:lnTo>
                    <a:pt x="0" y="32"/>
                  </a:lnTo>
                  <a:close/>
                </a:path>
              </a:pathLst>
            </a:custGeom>
            <a:solidFill>
              <a:srgbClr val="000000"/>
            </a:solidFill>
            <a:ln w="0">
              <a:solidFill>
                <a:srgbClr val="000000"/>
              </a:solidFill>
              <a:round/>
              <a:headEnd/>
              <a:tailEnd/>
            </a:ln>
          </p:spPr>
          <p:txBody>
            <a:bodyPr/>
            <a:lstStyle/>
            <a:p>
              <a:endParaRPr lang="en-US" b="0"/>
            </a:p>
          </p:txBody>
        </p:sp>
        <p:sp>
          <p:nvSpPr>
            <p:cNvPr id="8211" name="Line 17"/>
            <p:cNvSpPr>
              <a:spLocks noChangeShapeType="1"/>
            </p:cNvSpPr>
            <p:nvPr/>
          </p:nvSpPr>
          <p:spPr bwMode="auto">
            <a:xfrm>
              <a:off x="2867" y="1032"/>
              <a:ext cx="1" cy="1"/>
            </a:xfrm>
            <a:prstGeom prst="line">
              <a:avLst/>
            </a:prstGeom>
            <a:noFill/>
            <a:ln w="12700">
              <a:solidFill>
                <a:srgbClr val="000000"/>
              </a:solidFill>
              <a:round/>
              <a:headEnd/>
              <a:tailEnd/>
            </a:ln>
          </p:spPr>
          <p:txBody>
            <a:bodyPr/>
            <a:lstStyle/>
            <a:p>
              <a:endParaRPr lang="en-US"/>
            </a:p>
          </p:txBody>
        </p:sp>
        <p:sp>
          <p:nvSpPr>
            <p:cNvPr id="8212" name="Line 18"/>
            <p:cNvSpPr>
              <a:spLocks noChangeShapeType="1"/>
            </p:cNvSpPr>
            <p:nvPr/>
          </p:nvSpPr>
          <p:spPr bwMode="auto">
            <a:xfrm>
              <a:off x="2867" y="1011"/>
              <a:ext cx="1" cy="21"/>
            </a:xfrm>
            <a:prstGeom prst="line">
              <a:avLst/>
            </a:prstGeom>
            <a:noFill/>
            <a:ln w="12700">
              <a:solidFill>
                <a:srgbClr val="000000"/>
              </a:solidFill>
              <a:round/>
              <a:headEnd/>
              <a:tailEnd/>
            </a:ln>
          </p:spPr>
          <p:txBody>
            <a:bodyPr/>
            <a:lstStyle/>
            <a:p>
              <a:endParaRPr lang="en-US"/>
            </a:p>
          </p:txBody>
        </p:sp>
        <p:sp>
          <p:nvSpPr>
            <p:cNvPr id="8213" name="Line 19"/>
            <p:cNvSpPr>
              <a:spLocks noChangeShapeType="1"/>
            </p:cNvSpPr>
            <p:nvPr/>
          </p:nvSpPr>
          <p:spPr bwMode="auto">
            <a:xfrm>
              <a:off x="2867" y="1032"/>
              <a:ext cx="1" cy="46"/>
            </a:xfrm>
            <a:prstGeom prst="line">
              <a:avLst/>
            </a:prstGeom>
            <a:noFill/>
            <a:ln w="12700">
              <a:solidFill>
                <a:srgbClr val="000000"/>
              </a:solidFill>
              <a:round/>
              <a:headEnd/>
              <a:tailEnd/>
            </a:ln>
          </p:spPr>
          <p:txBody>
            <a:bodyPr/>
            <a:lstStyle/>
            <a:p>
              <a:endParaRPr lang="en-US"/>
            </a:p>
          </p:txBody>
        </p:sp>
        <p:sp>
          <p:nvSpPr>
            <p:cNvPr id="8214" name="Freeform 20"/>
            <p:cNvSpPr>
              <a:spLocks/>
            </p:cNvSpPr>
            <p:nvPr/>
          </p:nvSpPr>
          <p:spPr bwMode="auto">
            <a:xfrm>
              <a:off x="2835" y="1076"/>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15" name="Line 21"/>
            <p:cNvSpPr>
              <a:spLocks noChangeShapeType="1"/>
            </p:cNvSpPr>
            <p:nvPr/>
          </p:nvSpPr>
          <p:spPr bwMode="auto">
            <a:xfrm>
              <a:off x="3129" y="387"/>
              <a:ext cx="1" cy="1"/>
            </a:xfrm>
            <a:prstGeom prst="line">
              <a:avLst/>
            </a:prstGeom>
            <a:noFill/>
            <a:ln w="12700">
              <a:solidFill>
                <a:srgbClr val="000000"/>
              </a:solidFill>
              <a:round/>
              <a:headEnd/>
              <a:tailEnd/>
            </a:ln>
          </p:spPr>
          <p:txBody>
            <a:bodyPr/>
            <a:lstStyle/>
            <a:p>
              <a:endParaRPr lang="en-US"/>
            </a:p>
          </p:txBody>
        </p:sp>
        <p:sp>
          <p:nvSpPr>
            <p:cNvPr id="8216" name="Line 22"/>
            <p:cNvSpPr>
              <a:spLocks noChangeShapeType="1"/>
            </p:cNvSpPr>
            <p:nvPr/>
          </p:nvSpPr>
          <p:spPr bwMode="auto">
            <a:xfrm flipH="1">
              <a:off x="3129" y="387"/>
              <a:ext cx="319" cy="1"/>
            </a:xfrm>
            <a:prstGeom prst="line">
              <a:avLst/>
            </a:prstGeom>
            <a:noFill/>
            <a:ln w="12700">
              <a:solidFill>
                <a:srgbClr val="000000"/>
              </a:solidFill>
              <a:round/>
              <a:headEnd/>
              <a:tailEnd/>
            </a:ln>
          </p:spPr>
          <p:txBody>
            <a:bodyPr/>
            <a:lstStyle/>
            <a:p>
              <a:endParaRPr lang="en-US"/>
            </a:p>
          </p:txBody>
        </p:sp>
        <p:sp>
          <p:nvSpPr>
            <p:cNvPr id="8217" name="Line 23"/>
            <p:cNvSpPr>
              <a:spLocks noChangeShapeType="1"/>
            </p:cNvSpPr>
            <p:nvPr/>
          </p:nvSpPr>
          <p:spPr bwMode="auto">
            <a:xfrm>
              <a:off x="3129" y="387"/>
              <a:ext cx="18" cy="1"/>
            </a:xfrm>
            <a:prstGeom prst="line">
              <a:avLst/>
            </a:prstGeom>
            <a:noFill/>
            <a:ln w="12700">
              <a:solidFill>
                <a:srgbClr val="000000"/>
              </a:solidFill>
              <a:round/>
              <a:headEnd/>
              <a:tailEnd/>
            </a:ln>
          </p:spPr>
          <p:txBody>
            <a:bodyPr/>
            <a:lstStyle/>
            <a:p>
              <a:endParaRPr lang="en-US"/>
            </a:p>
          </p:txBody>
        </p:sp>
        <p:sp>
          <p:nvSpPr>
            <p:cNvPr id="8218" name="Freeform 24"/>
            <p:cNvSpPr>
              <a:spLocks/>
            </p:cNvSpPr>
            <p:nvPr/>
          </p:nvSpPr>
          <p:spPr bwMode="auto">
            <a:xfrm>
              <a:off x="3085" y="356"/>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19" name="Line 25"/>
            <p:cNvSpPr>
              <a:spLocks noChangeShapeType="1"/>
            </p:cNvSpPr>
            <p:nvPr/>
          </p:nvSpPr>
          <p:spPr bwMode="auto">
            <a:xfrm>
              <a:off x="2867" y="638"/>
              <a:ext cx="1" cy="1"/>
            </a:xfrm>
            <a:prstGeom prst="line">
              <a:avLst/>
            </a:prstGeom>
            <a:noFill/>
            <a:ln w="12700">
              <a:solidFill>
                <a:srgbClr val="000000"/>
              </a:solidFill>
              <a:round/>
              <a:headEnd/>
              <a:tailEnd/>
            </a:ln>
          </p:spPr>
          <p:txBody>
            <a:bodyPr/>
            <a:lstStyle/>
            <a:p>
              <a:endParaRPr lang="en-US"/>
            </a:p>
          </p:txBody>
        </p:sp>
        <p:sp>
          <p:nvSpPr>
            <p:cNvPr id="8220" name="Line 26"/>
            <p:cNvSpPr>
              <a:spLocks noChangeShapeType="1"/>
            </p:cNvSpPr>
            <p:nvPr/>
          </p:nvSpPr>
          <p:spPr bwMode="auto">
            <a:xfrm>
              <a:off x="2867" y="512"/>
              <a:ext cx="1" cy="126"/>
            </a:xfrm>
            <a:prstGeom prst="line">
              <a:avLst/>
            </a:prstGeom>
            <a:noFill/>
            <a:ln w="12700">
              <a:solidFill>
                <a:srgbClr val="000000"/>
              </a:solidFill>
              <a:round/>
              <a:headEnd/>
              <a:tailEnd/>
            </a:ln>
          </p:spPr>
          <p:txBody>
            <a:bodyPr/>
            <a:lstStyle/>
            <a:p>
              <a:endParaRPr lang="en-US"/>
            </a:p>
          </p:txBody>
        </p:sp>
        <p:sp>
          <p:nvSpPr>
            <p:cNvPr id="8221" name="Line 27"/>
            <p:cNvSpPr>
              <a:spLocks noChangeShapeType="1"/>
            </p:cNvSpPr>
            <p:nvPr/>
          </p:nvSpPr>
          <p:spPr bwMode="auto">
            <a:xfrm>
              <a:off x="2867" y="638"/>
              <a:ext cx="1" cy="4"/>
            </a:xfrm>
            <a:prstGeom prst="line">
              <a:avLst/>
            </a:prstGeom>
            <a:noFill/>
            <a:ln w="12700">
              <a:solidFill>
                <a:srgbClr val="000000"/>
              </a:solidFill>
              <a:round/>
              <a:headEnd/>
              <a:tailEnd/>
            </a:ln>
          </p:spPr>
          <p:txBody>
            <a:bodyPr/>
            <a:lstStyle/>
            <a:p>
              <a:endParaRPr lang="en-US"/>
            </a:p>
          </p:txBody>
        </p:sp>
        <p:sp>
          <p:nvSpPr>
            <p:cNvPr id="8222" name="Freeform 28"/>
            <p:cNvSpPr>
              <a:spLocks/>
            </p:cNvSpPr>
            <p:nvPr/>
          </p:nvSpPr>
          <p:spPr bwMode="auto">
            <a:xfrm>
              <a:off x="2835" y="640"/>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23" name="Line 29"/>
            <p:cNvSpPr>
              <a:spLocks noChangeShapeType="1"/>
            </p:cNvSpPr>
            <p:nvPr/>
          </p:nvSpPr>
          <p:spPr bwMode="auto">
            <a:xfrm>
              <a:off x="2219" y="375"/>
              <a:ext cx="1" cy="1"/>
            </a:xfrm>
            <a:prstGeom prst="line">
              <a:avLst/>
            </a:prstGeom>
            <a:noFill/>
            <a:ln w="12700">
              <a:solidFill>
                <a:srgbClr val="000000"/>
              </a:solidFill>
              <a:round/>
              <a:headEnd/>
              <a:tailEnd/>
            </a:ln>
          </p:spPr>
          <p:txBody>
            <a:bodyPr/>
            <a:lstStyle/>
            <a:p>
              <a:endParaRPr lang="en-US"/>
            </a:p>
          </p:txBody>
        </p:sp>
        <p:sp>
          <p:nvSpPr>
            <p:cNvPr id="8224" name="Line 30"/>
            <p:cNvSpPr>
              <a:spLocks noChangeShapeType="1"/>
            </p:cNvSpPr>
            <p:nvPr/>
          </p:nvSpPr>
          <p:spPr bwMode="auto">
            <a:xfrm>
              <a:off x="1820" y="375"/>
              <a:ext cx="399" cy="1"/>
            </a:xfrm>
            <a:prstGeom prst="line">
              <a:avLst/>
            </a:prstGeom>
            <a:noFill/>
            <a:ln w="12700">
              <a:solidFill>
                <a:srgbClr val="000000"/>
              </a:solidFill>
              <a:round/>
              <a:headEnd/>
              <a:tailEnd/>
            </a:ln>
          </p:spPr>
          <p:txBody>
            <a:bodyPr/>
            <a:lstStyle/>
            <a:p>
              <a:endParaRPr lang="en-US"/>
            </a:p>
          </p:txBody>
        </p:sp>
        <p:sp>
          <p:nvSpPr>
            <p:cNvPr id="8225" name="Line 31"/>
            <p:cNvSpPr>
              <a:spLocks noChangeShapeType="1"/>
            </p:cNvSpPr>
            <p:nvPr/>
          </p:nvSpPr>
          <p:spPr bwMode="auto">
            <a:xfrm>
              <a:off x="2219" y="375"/>
              <a:ext cx="370" cy="1"/>
            </a:xfrm>
            <a:prstGeom prst="line">
              <a:avLst/>
            </a:prstGeom>
            <a:noFill/>
            <a:ln w="12700">
              <a:solidFill>
                <a:srgbClr val="000000"/>
              </a:solidFill>
              <a:round/>
              <a:headEnd/>
              <a:tailEnd/>
            </a:ln>
          </p:spPr>
          <p:txBody>
            <a:bodyPr/>
            <a:lstStyle/>
            <a:p>
              <a:endParaRPr lang="en-US"/>
            </a:p>
          </p:txBody>
        </p:sp>
        <p:sp>
          <p:nvSpPr>
            <p:cNvPr id="8226" name="Freeform 32"/>
            <p:cNvSpPr>
              <a:spLocks/>
            </p:cNvSpPr>
            <p:nvPr/>
          </p:nvSpPr>
          <p:spPr bwMode="auto">
            <a:xfrm>
              <a:off x="2586" y="343"/>
              <a:ext cx="63" cy="63"/>
            </a:xfrm>
            <a:custGeom>
              <a:avLst/>
              <a:gdLst>
                <a:gd name="T0" fmla="*/ 63 w 63"/>
                <a:gd name="T1" fmla="*/ 32 h 63"/>
                <a:gd name="T2" fmla="*/ 0 w 63"/>
                <a:gd name="T3" fmla="*/ 63 h 63"/>
                <a:gd name="T4" fmla="*/ 0 w 63"/>
                <a:gd name="T5" fmla="*/ 0 h 63"/>
                <a:gd name="T6" fmla="*/ 63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63" y="32"/>
                  </a:moveTo>
                  <a:lnTo>
                    <a:pt x="0" y="63"/>
                  </a:lnTo>
                  <a:lnTo>
                    <a:pt x="0" y="0"/>
                  </a:lnTo>
                  <a:lnTo>
                    <a:pt x="63" y="32"/>
                  </a:lnTo>
                  <a:close/>
                </a:path>
              </a:pathLst>
            </a:custGeom>
            <a:solidFill>
              <a:srgbClr val="000000"/>
            </a:solidFill>
            <a:ln w="0">
              <a:solidFill>
                <a:srgbClr val="000000"/>
              </a:solidFill>
              <a:round/>
              <a:headEnd/>
              <a:tailEnd/>
            </a:ln>
          </p:spPr>
          <p:txBody>
            <a:bodyPr/>
            <a:lstStyle/>
            <a:p>
              <a:endParaRPr lang="en-US" b="0"/>
            </a:p>
          </p:txBody>
        </p:sp>
        <p:sp>
          <p:nvSpPr>
            <p:cNvPr id="8227" name="AutoShape 33"/>
            <p:cNvSpPr>
              <a:spLocks noChangeArrowheads="1"/>
            </p:cNvSpPr>
            <p:nvPr/>
          </p:nvSpPr>
          <p:spPr bwMode="auto">
            <a:xfrm>
              <a:off x="1200" y="207"/>
              <a:ext cx="622" cy="337"/>
            </a:xfrm>
            <a:prstGeom prst="roundRect">
              <a:avLst>
                <a:gd name="adj" fmla="val 15023"/>
              </a:avLst>
            </a:prstGeom>
            <a:solidFill>
              <a:srgbClr val="FFFFFF"/>
            </a:solidFill>
            <a:ln w="0">
              <a:solidFill>
                <a:srgbClr val="000000"/>
              </a:solidFill>
              <a:round/>
              <a:headEnd/>
              <a:tailEnd/>
            </a:ln>
          </p:spPr>
          <p:txBody>
            <a:bodyPr/>
            <a:lstStyle/>
            <a:p>
              <a:endParaRPr lang="en-US" b="0"/>
            </a:p>
          </p:txBody>
        </p:sp>
        <p:sp>
          <p:nvSpPr>
            <p:cNvPr id="8228" name="Rectangle 34"/>
            <p:cNvSpPr>
              <a:spLocks noChangeArrowheads="1"/>
            </p:cNvSpPr>
            <p:nvPr/>
          </p:nvSpPr>
          <p:spPr bwMode="auto">
            <a:xfrm>
              <a:off x="1249" y="270"/>
              <a:ext cx="549" cy="262"/>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Resource Planning</a:t>
              </a:r>
            </a:p>
            <a:p>
              <a:pPr algn="ctr" eaLnBrk="0" hangingPunct="0"/>
              <a:r>
                <a:rPr lang="en-US" sz="900" b="0">
                  <a:solidFill>
                    <a:srgbClr val="000000"/>
                  </a:solidFill>
                </a:rPr>
                <a:t>&amp;</a:t>
              </a:r>
            </a:p>
            <a:p>
              <a:pPr algn="ctr" eaLnBrk="0" hangingPunct="0"/>
              <a:r>
                <a:rPr lang="en-US" sz="900" b="0">
                  <a:solidFill>
                    <a:srgbClr val="000000"/>
                  </a:solidFill>
                </a:rPr>
                <a:t>Capital Budgeting </a:t>
              </a:r>
              <a:endParaRPr lang="en-US" b="0"/>
            </a:p>
          </p:txBody>
        </p:sp>
        <p:sp>
          <p:nvSpPr>
            <p:cNvPr id="8229" name="Rectangle 35"/>
            <p:cNvSpPr>
              <a:spLocks noChangeArrowheads="1"/>
            </p:cNvSpPr>
            <p:nvPr/>
          </p:nvSpPr>
          <p:spPr bwMode="auto">
            <a:xfrm>
              <a:off x="2649" y="261"/>
              <a:ext cx="436" cy="251"/>
            </a:xfrm>
            <a:prstGeom prst="rect">
              <a:avLst/>
            </a:prstGeom>
            <a:solidFill>
              <a:srgbClr val="FFFFFF"/>
            </a:solidFill>
            <a:ln w="0">
              <a:solidFill>
                <a:srgbClr val="000000"/>
              </a:solidFill>
              <a:miter lim="800000"/>
              <a:headEnd/>
              <a:tailEnd/>
            </a:ln>
          </p:spPr>
          <p:txBody>
            <a:bodyPr/>
            <a:lstStyle/>
            <a:p>
              <a:endParaRPr lang="en-US" b="0"/>
            </a:p>
          </p:txBody>
        </p:sp>
        <p:sp>
          <p:nvSpPr>
            <p:cNvPr id="8230" name="Rectangle 36"/>
            <p:cNvSpPr>
              <a:spLocks noChangeArrowheads="1"/>
            </p:cNvSpPr>
            <p:nvPr/>
          </p:nvSpPr>
          <p:spPr bwMode="auto">
            <a:xfrm>
              <a:off x="2718" y="308"/>
              <a:ext cx="309"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Prod &amp;Inv</a:t>
              </a:r>
            </a:p>
            <a:p>
              <a:pPr algn="ctr" eaLnBrk="0" hangingPunct="0"/>
              <a:r>
                <a:rPr lang="en-US" sz="900" b="0">
                  <a:solidFill>
                    <a:srgbClr val="000000"/>
                  </a:solidFill>
                </a:rPr>
                <a:t>Planning </a:t>
              </a:r>
              <a:endParaRPr lang="en-US" b="0"/>
            </a:p>
          </p:txBody>
        </p:sp>
        <p:sp>
          <p:nvSpPr>
            <p:cNvPr id="8231" name="Rectangle 37"/>
            <p:cNvSpPr>
              <a:spLocks noChangeArrowheads="1"/>
            </p:cNvSpPr>
            <p:nvPr/>
          </p:nvSpPr>
          <p:spPr bwMode="auto">
            <a:xfrm>
              <a:off x="2635" y="703"/>
              <a:ext cx="464" cy="308"/>
            </a:xfrm>
            <a:prstGeom prst="rect">
              <a:avLst/>
            </a:prstGeom>
            <a:solidFill>
              <a:srgbClr val="FFFFFF"/>
            </a:solidFill>
            <a:ln w="0">
              <a:solidFill>
                <a:srgbClr val="000000"/>
              </a:solidFill>
              <a:miter lim="800000"/>
              <a:headEnd/>
              <a:tailEnd/>
            </a:ln>
          </p:spPr>
          <p:txBody>
            <a:bodyPr/>
            <a:lstStyle/>
            <a:p>
              <a:endParaRPr lang="en-US" b="0"/>
            </a:p>
          </p:txBody>
        </p:sp>
        <p:sp>
          <p:nvSpPr>
            <p:cNvPr id="8232" name="Rectangle 38"/>
            <p:cNvSpPr>
              <a:spLocks noChangeArrowheads="1"/>
            </p:cNvSpPr>
            <p:nvPr/>
          </p:nvSpPr>
          <p:spPr bwMode="auto">
            <a:xfrm>
              <a:off x="2700" y="736"/>
              <a:ext cx="324" cy="262"/>
            </a:xfrm>
            <a:prstGeom prst="rect">
              <a:avLst/>
            </a:prstGeom>
            <a:noFill/>
            <a:ln w="9525">
              <a:noFill/>
              <a:miter lim="800000"/>
              <a:headEnd/>
              <a:tailEnd/>
            </a:ln>
          </p:spPr>
          <p:txBody>
            <a:bodyPr lIns="0" tIns="0" rIns="0" bIns="0">
              <a:spAutoFit/>
            </a:bodyPr>
            <a:lstStyle/>
            <a:p>
              <a:pPr algn="ctr" eaLnBrk="0" hangingPunct="0"/>
              <a:r>
                <a:rPr lang="en-US" sz="900" b="0">
                  <a:solidFill>
                    <a:srgbClr val="000000"/>
                  </a:solidFill>
                </a:rPr>
                <a:t>Master</a:t>
              </a:r>
            </a:p>
            <a:p>
              <a:pPr algn="ctr" eaLnBrk="0" hangingPunct="0"/>
              <a:r>
                <a:rPr lang="en-US" sz="900" b="0">
                  <a:solidFill>
                    <a:srgbClr val="000000"/>
                  </a:solidFill>
                </a:rPr>
                <a:t>Production</a:t>
              </a:r>
            </a:p>
            <a:p>
              <a:pPr algn="ctr" eaLnBrk="0" hangingPunct="0"/>
              <a:r>
                <a:rPr lang="en-US" sz="900" b="0">
                  <a:solidFill>
                    <a:srgbClr val="000000"/>
                  </a:solidFill>
                </a:rPr>
                <a:t>Scheduling</a:t>
              </a:r>
              <a:endParaRPr lang="en-US" b="0"/>
            </a:p>
          </p:txBody>
        </p:sp>
        <p:sp>
          <p:nvSpPr>
            <p:cNvPr id="8233" name="AutoShape 39"/>
            <p:cNvSpPr>
              <a:spLocks noChangeArrowheads="1"/>
            </p:cNvSpPr>
            <p:nvPr/>
          </p:nvSpPr>
          <p:spPr bwMode="auto">
            <a:xfrm>
              <a:off x="3908" y="261"/>
              <a:ext cx="377" cy="249"/>
            </a:xfrm>
            <a:prstGeom prst="roundRect">
              <a:avLst>
                <a:gd name="adj" fmla="val 14875"/>
              </a:avLst>
            </a:prstGeom>
            <a:solidFill>
              <a:srgbClr val="FFFFFF"/>
            </a:solidFill>
            <a:ln w="0">
              <a:solidFill>
                <a:srgbClr val="000000"/>
              </a:solidFill>
              <a:round/>
              <a:headEnd/>
              <a:tailEnd/>
            </a:ln>
          </p:spPr>
          <p:txBody>
            <a:bodyPr/>
            <a:lstStyle/>
            <a:p>
              <a:endParaRPr lang="en-US" b="0"/>
            </a:p>
          </p:txBody>
        </p:sp>
        <p:sp>
          <p:nvSpPr>
            <p:cNvPr id="8234" name="Rectangle 40"/>
            <p:cNvSpPr>
              <a:spLocks noChangeArrowheads="1"/>
            </p:cNvSpPr>
            <p:nvPr/>
          </p:nvSpPr>
          <p:spPr bwMode="auto">
            <a:xfrm>
              <a:off x="4021" y="394"/>
              <a:ext cx="14" cy="68"/>
            </a:xfrm>
            <a:prstGeom prst="rect">
              <a:avLst/>
            </a:prstGeom>
            <a:noFill/>
            <a:ln w="9525">
              <a:noFill/>
              <a:miter lim="800000"/>
              <a:headEnd/>
              <a:tailEnd/>
            </a:ln>
          </p:spPr>
          <p:txBody>
            <a:bodyPr wrap="none" lIns="0" tIns="0" rIns="0" bIns="0">
              <a:spAutoFit/>
            </a:bodyPr>
            <a:lstStyle/>
            <a:p>
              <a:pPr eaLnBrk="0" hangingPunct="0"/>
              <a:r>
                <a:rPr lang="en-US" sz="700" b="0">
                  <a:solidFill>
                    <a:srgbClr val="000000"/>
                  </a:solidFill>
                </a:rPr>
                <a:t> </a:t>
              </a:r>
              <a:endParaRPr lang="en-US" b="0"/>
            </a:p>
          </p:txBody>
        </p:sp>
        <p:sp>
          <p:nvSpPr>
            <p:cNvPr id="8235" name="Freeform 41"/>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close/>
                </a:path>
              </a:pathLst>
            </a:custGeom>
            <a:solidFill>
              <a:srgbClr val="FFFFFF"/>
            </a:solidFill>
            <a:ln w="0">
              <a:solidFill>
                <a:srgbClr val="000000"/>
              </a:solidFill>
              <a:round/>
              <a:headEnd/>
              <a:tailEnd/>
            </a:ln>
          </p:spPr>
          <p:txBody>
            <a:bodyPr/>
            <a:lstStyle/>
            <a:p>
              <a:endParaRPr lang="en-US" b="0"/>
            </a:p>
          </p:txBody>
        </p:sp>
        <p:sp>
          <p:nvSpPr>
            <p:cNvPr id="8236" name="Freeform 42"/>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path>
              </a:pathLst>
            </a:custGeom>
            <a:noFill/>
            <a:ln w="0">
              <a:solidFill>
                <a:srgbClr val="000000"/>
              </a:solidFill>
              <a:round/>
              <a:headEnd/>
              <a:tailEnd/>
            </a:ln>
          </p:spPr>
          <p:txBody>
            <a:bodyPr/>
            <a:lstStyle/>
            <a:p>
              <a:endParaRPr lang="en-US" b="0"/>
            </a:p>
          </p:txBody>
        </p:sp>
        <p:sp>
          <p:nvSpPr>
            <p:cNvPr id="8237" name="Freeform 43"/>
            <p:cNvSpPr>
              <a:spLocks/>
            </p:cNvSpPr>
            <p:nvPr/>
          </p:nvSpPr>
          <p:spPr bwMode="auto">
            <a:xfrm>
              <a:off x="2731" y="1190"/>
              <a:ext cx="273" cy="52"/>
            </a:xfrm>
            <a:custGeom>
              <a:avLst/>
              <a:gdLst>
                <a:gd name="T0" fmla="*/ 0 w 273"/>
                <a:gd name="T1" fmla="*/ 0 h 52"/>
                <a:gd name="T2" fmla="*/ 0 w 273"/>
                <a:gd name="T3" fmla="*/ 1 h 52"/>
                <a:gd name="T4" fmla="*/ 0 w 273"/>
                <a:gd name="T5" fmla="*/ 4 h 52"/>
                <a:gd name="T6" fmla="*/ 2 w 273"/>
                <a:gd name="T7" fmla="*/ 6 h 52"/>
                <a:gd name="T8" fmla="*/ 2 w 273"/>
                <a:gd name="T9" fmla="*/ 9 h 52"/>
                <a:gd name="T10" fmla="*/ 3 w 273"/>
                <a:gd name="T11" fmla="*/ 12 h 52"/>
                <a:gd name="T12" fmla="*/ 5 w 273"/>
                <a:gd name="T13" fmla="*/ 14 h 52"/>
                <a:gd name="T14" fmla="*/ 8 w 273"/>
                <a:gd name="T15" fmla="*/ 17 h 52"/>
                <a:gd name="T16" fmla="*/ 11 w 273"/>
                <a:gd name="T17" fmla="*/ 19 h 52"/>
                <a:gd name="T18" fmla="*/ 13 w 273"/>
                <a:gd name="T19" fmla="*/ 20 h 52"/>
                <a:gd name="T20" fmla="*/ 16 w 273"/>
                <a:gd name="T21" fmla="*/ 22 h 52"/>
                <a:gd name="T22" fmla="*/ 19 w 273"/>
                <a:gd name="T23" fmla="*/ 27 h 52"/>
                <a:gd name="T24" fmla="*/ 22 w 273"/>
                <a:gd name="T25" fmla="*/ 28 h 52"/>
                <a:gd name="T26" fmla="*/ 27 w 273"/>
                <a:gd name="T27" fmla="*/ 30 h 52"/>
                <a:gd name="T28" fmla="*/ 30 w 273"/>
                <a:gd name="T29" fmla="*/ 31 h 52"/>
                <a:gd name="T30" fmla="*/ 35 w 273"/>
                <a:gd name="T31" fmla="*/ 33 h 52"/>
                <a:gd name="T32" fmla="*/ 40 w 273"/>
                <a:gd name="T33" fmla="*/ 35 h 52"/>
                <a:gd name="T34" fmla="*/ 44 w 273"/>
                <a:gd name="T35" fmla="*/ 38 h 52"/>
                <a:gd name="T36" fmla="*/ 49 w 273"/>
                <a:gd name="T37" fmla="*/ 39 h 52"/>
                <a:gd name="T38" fmla="*/ 54 w 273"/>
                <a:gd name="T39" fmla="*/ 41 h 52"/>
                <a:gd name="T40" fmla="*/ 60 w 273"/>
                <a:gd name="T41" fmla="*/ 42 h 52"/>
                <a:gd name="T42" fmla="*/ 65 w 273"/>
                <a:gd name="T43" fmla="*/ 44 h 52"/>
                <a:gd name="T44" fmla="*/ 71 w 273"/>
                <a:gd name="T45" fmla="*/ 44 h 52"/>
                <a:gd name="T46" fmla="*/ 78 w 273"/>
                <a:gd name="T47" fmla="*/ 46 h 52"/>
                <a:gd name="T48" fmla="*/ 82 w 273"/>
                <a:gd name="T49" fmla="*/ 47 h 52"/>
                <a:gd name="T50" fmla="*/ 89 w 273"/>
                <a:gd name="T51" fmla="*/ 47 h 52"/>
                <a:gd name="T52" fmla="*/ 95 w 273"/>
                <a:gd name="T53" fmla="*/ 50 h 52"/>
                <a:gd name="T54" fmla="*/ 108 w 273"/>
                <a:gd name="T55" fmla="*/ 50 h 52"/>
                <a:gd name="T56" fmla="*/ 115 w 273"/>
                <a:gd name="T57" fmla="*/ 52 h 52"/>
                <a:gd name="T58" fmla="*/ 157 w 273"/>
                <a:gd name="T59" fmla="*/ 52 h 52"/>
                <a:gd name="T60" fmla="*/ 163 w 273"/>
                <a:gd name="T61" fmla="*/ 50 h 52"/>
                <a:gd name="T62" fmla="*/ 175 w 273"/>
                <a:gd name="T63" fmla="*/ 50 h 52"/>
                <a:gd name="T64" fmla="*/ 183 w 273"/>
                <a:gd name="T65" fmla="*/ 47 h 52"/>
                <a:gd name="T66" fmla="*/ 190 w 273"/>
                <a:gd name="T67" fmla="*/ 47 h 52"/>
                <a:gd name="T68" fmla="*/ 194 w 273"/>
                <a:gd name="T69" fmla="*/ 46 h 52"/>
                <a:gd name="T70" fmla="*/ 201 w 273"/>
                <a:gd name="T71" fmla="*/ 44 h 52"/>
                <a:gd name="T72" fmla="*/ 205 w 273"/>
                <a:gd name="T73" fmla="*/ 44 h 52"/>
                <a:gd name="T74" fmla="*/ 212 w 273"/>
                <a:gd name="T75" fmla="*/ 42 h 52"/>
                <a:gd name="T76" fmla="*/ 217 w 273"/>
                <a:gd name="T77" fmla="*/ 41 h 52"/>
                <a:gd name="T78" fmla="*/ 223 w 273"/>
                <a:gd name="T79" fmla="*/ 39 h 52"/>
                <a:gd name="T80" fmla="*/ 228 w 273"/>
                <a:gd name="T81" fmla="*/ 38 h 52"/>
                <a:gd name="T82" fmla="*/ 232 w 273"/>
                <a:gd name="T83" fmla="*/ 35 h 52"/>
                <a:gd name="T84" fmla="*/ 237 w 273"/>
                <a:gd name="T85" fmla="*/ 33 h 52"/>
                <a:gd name="T86" fmla="*/ 242 w 273"/>
                <a:gd name="T87" fmla="*/ 31 h 52"/>
                <a:gd name="T88" fmla="*/ 245 w 273"/>
                <a:gd name="T89" fmla="*/ 30 h 52"/>
                <a:gd name="T90" fmla="*/ 250 w 273"/>
                <a:gd name="T91" fmla="*/ 28 h 52"/>
                <a:gd name="T92" fmla="*/ 253 w 273"/>
                <a:gd name="T93" fmla="*/ 27 h 52"/>
                <a:gd name="T94" fmla="*/ 256 w 273"/>
                <a:gd name="T95" fmla="*/ 22 h 52"/>
                <a:gd name="T96" fmla="*/ 259 w 273"/>
                <a:gd name="T97" fmla="*/ 20 h 52"/>
                <a:gd name="T98" fmla="*/ 261 w 273"/>
                <a:gd name="T99" fmla="*/ 19 h 52"/>
                <a:gd name="T100" fmla="*/ 264 w 273"/>
                <a:gd name="T101" fmla="*/ 17 h 52"/>
                <a:gd name="T102" fmla="*/ 267 w 273"/>
                <a:gd name="T103" fmla="*/ 14 h 52"/>
                <a:gd name="T104" fmla="*/ 269 w 273"/>
                <a:gd name="T105" fmla="*/ 12 h 52"/>
                <a:gd name="T106" fmla="*/ 270 w 273"/>
                <a:gd name="T107" fmla="*/ 9 h 52"/>
                <a:gd name="T108" fmla="*/ 270 w 273"/>
                <a:gd name="T109" fmla="*/ 6 h 52"/>
                <a:gd name="T110" fmla="*/ 272 w 273"/>
                <a:gd name="T111" fmla="*/ 4 h 52"/>
                <a:gd name="T112" fmla="*/ 273 w 273"/>
                <a:gd name="T113" fmla="*/ 1 h 52"/>
                <a:gd name="T114" fmla="*/ 273 w 273"/>
                <a:gd name="T115" fmla="*/ 0 h 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3"/>
                <a:gd name="T175" fmla="*/ 0 h 52"/>
                <a:gd name="T176" fmla="*/ 273 w 273"/>
                <a:gd name="T177" fmla="*/ 52 h 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3" h="52">
                  <a:moveTo>
                    <a:pt x="0" y="0"/>
                  </a:moveTo>
                  <a:lnTo>
                    <a:pt x="0" y="1"/>
                  </a:lnTo>
                  <a:lnTo>
                    <a:pt x="0" y="4"/>
                  </a:lnTo>
                  <a:lnTo>
                    <a:pt x="2" y="6"/>
                  </a:lnTo>
                  <a:lnTo>
                    <a:pt x="2" y="9"/>
                  </a:lnTo>
                  <a:lnTo>
                    <a:pt x="3" y="12"/>
                  </a:lnTo>
                  <a:lnTo>
                    <a:pt x="5" y="14"/>
                  </a:lnTo>
                  <a:lnTo>
                    <a:pt x="8" y="17"/>
                  </a:lnTo>
                  <a:lnTo>
                    <a:pt x="11" y="19"/>
                  </a:lnTo>
                  <a:lnTo>
                    <a:pt x="13" y="20"/>
                  </a:lnTo>
                  <a:lnTo>
                    <a:pt x="16" y="22"/>
                  </a:lnTo>
                  <a:lnTo>
                    <a:pt x="19" y="27"/>
                  </a:lnTo>
                  <a:lnTo>
                    <a:pt x="22" y="28"/>
                  </a:lnTo>
                  <a:lnTo>
                    <a:pt x="27" y="30"/>
                  </a:lnTo>
                  <a:lnTo>
                    <a:pt x="30" y="31"/>
                  </a:lnTo>
                  <a:lnTo>
                    <a:pt x="35" y="33"/>
                  </a:lnTo>
                  <a:lnTo>
                    <a:pt x="40" y="35"/>
                  </a:lnTo>
                  <a:lnTo>
                    <a:pt x="44" y="38"/>
                  </a:lnTo>
                  <a:lnTo>
                    <a:pt x="49" y="39"/>
                  </a:lnTo>
                  <a:lnTo>
                    <a:pt x="54" y="41"/>
                  </a:lnTo>
                  <a:lnTo>
                    <a:pt x="60" y="42"/>
                  </a:lnTo>
                  <a:lnTo>
                    <a:pt x="65" y="44"/>
                  </a:lnTo>
                  <a:lnTo>
                    <a:pt x="71" y="44"/>
                  </a:lnTo>
                  <a:lnTo>
                    <a:pt x="78" y="46"/>
                  </a:lnTo>
                  <a:lnTo>
                    <a:pt x="82" y="47"/>
                  </a:lnTo>
                  <a:lnTo>
                    <a:pt x="89" y="47"/>
                  </a:lnTo>
                  <a:lnTo>
                    <a:pt x="95" y="50"/>
                  </a:lnTo>
                  <a:lnTo>
                    <a:pt x="108" y="50"/>
                  </a:lnTo>
                  <a:lnTo>
                    <a:pt x="115" y="52"/>
                  </a:lnTo>
                  <a:lnTo>
                    <a:pt x="157" y="52"/>
                  </a:lnTo>
                  <a:lnTo>
                    <a:pt x="163" y="50"/>
                  </a:lnTo>
                  <a:lnTo>
                    <a:pt x="175" y="50"/>
                  </a:lnTo>
                  <a:lnTo>
                    <a:pt x="183" y="47"/>
                  </a:lnTo>
                  <a:lnTo>
                    <a:pt x="190" y="47"/>
                  </a:lnTo>
                  <a:lnTo>
                    <a:pt x="194" y="46"/>
                  </a:lnTo>
                  <a:lnTo>
                    <a:pt x="201" y="44"/>
                  </a:lnTo>
                  <a:lnTo>
                    <a:pt x="205" y="44"/>
                  </a:lnTo>
                  <a:lnTo>
                    <a:pt x="212" y="42"/>
                  </a:lnTo>
                  <a:lnTo>
                    <a:pt x="217" y="41"/>
                  </a:lnTo>
                  <a:lnTo>
                    <a:pt x="223" y="39"/>
                  </a:lnTo>
                  <a:lnTo>
                    <a:pt x="228" y="38"/>
                  </a:lnTo>
                  <a:lnTo>
                    <a:pt x="232" y="35"/>
                  </a:lnTo>
                  <a:lnTo>
                    <a:pt x="237" y="33"/>
                  </a:lnTo>
                  <a:lnTo>
                    <a:pt x="242" y="31"/>
                  </a:lnTo>
                  <a:lnTo>
                    <a:pt x="245" y="30"/>
                  </a:lnTo>
                  <a:lnTo>
                    <a:pt x="250" y="28"/>
                  </a:lnTo>
                  <a:lnTo>
                    <a:pt x="253" y="27"/>
                  </a:lnTo>
                  <a:lnTo>
                    <a:pt x="256" y="22"/>
                  </a:lnTo>
                  <a:lnTo>
                    <a:pt x="259" y="20"/>
                  </a:lnTo>
                  <a:lnTo>
                    <a:pt x="261" y="19"/>
                  </a:lnTo>
                  <a:lnTo>
                    <a:pt x="264" y="17"/>
                  </a:lnTo>
                  <a:lnTo>
                    <a:pt x="267" y="14"/>
                  </a:lnTo>
                  <a:lnTo>
                    <a:pt x="269" y="12"/>
                  </a:lnTo>
                  <a:lnTo>
                    <a:pt x="270" y="9"/>
                  </a:lnTo>
                  <a:lnTo>
                    <a:pt x="270" y="6"/>
                  </a:lnTo>
                  <a:lnTo>
                    <a:pt x="272" y="4"/>
                  </a:lnTo>
                  <a:lnTo>
                    <a:pt x="273" y="1"/>
                  </a:lnTo>
                  <a:lnTo>
                    <a:pt x="273" y="0"/>
                  </a:lnTo>
                </a:path>
              </a:pathLst>
            </a:custGeom>
            <a:noFill/>
            <a:ln w="0">
              <a:solidFill>
                <a:srgbClr val="000000"/>
              </a:solidFill>
              <a:round/>
              <a:headEnd/>
              <a:tailEnd/>
            </a:ln>
          </p:spPr>
          <p:txBody>
            <a:bodyPr/>
            <a:lstStyle/>
            <a:p>
              <a:endParaRPr lang="en-US" b="0"/>
            </a:p>
          </p:txBody>
        </p:sp>
        <p:sp>
          <p:nvSpPr>
            <p:cNvPr id="8238" name="Rectangle 44"/>
            <p:cNvSpPr>
              <a:spLocks noChangeArrowheads="1"/>
            </p:cNvSpPr>
            <p:nvPr/>
          </p:nvSpPr>
          <p:spPr bwMode="auto">
            <a:xfrm>
              <a:off x="2773" y="1306"/>
              <a:ext cx="193" cy="116"/>
            </a:xfrm>
            <a:prstGeom prst="rect">
              <a:avLst/>
            </a:prstGeom>
            <a:noFill/>
            <a:ln w="9525">
              <a:noFill/>
              <a:miter lim="800000"/>
              <a:headEnd/>
              <a:tailEnd/>
            </a:ln>
          </p:spPr>
          <p:txBody>
            <a:bodyPr wrap="none" lIns="0" tIns="0" rIns="0" bIns="0">
              <a:spAutoFit/>
            </a:bodyPr>
            <a:lstStyle/>
            <a:p>
              <a:pPr algn="ctr" eaLnBrk="0" hangingPunct="0"/>
              <a:r>
                <a:rPr lang="en-US" sz="1200" b="0"/>
                <a:t>MPS</a:t>
              </a:r>
              <a:endParaRPr lang="en-US" sz="3200" b="0"/>
            </a:p>
          </p:txBody>
        </p:sp>
        <p:sp>
          <p:nvSpPr>
            <p:cNvPr id="8239" name="Freeform 45"/>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close/>
                </a:path>
              </a:pathLst>
            </a:custGeom>
            <a:solidFill>
              <a:srgbClr val="FFFFFF"/>
            </a:solidFill>
            <a:ln w="0">
              <a:solidFill>
                <a:srgbClr val="000000"/>
              </a:solidFill>
              <a:round/>
              <a:headEnd/>
              <a:tailEnd/>
            </a:ln>
          </p:spPr>
          <p:txBody>
            <a:bodyPr/>
            <a:lstStyle/>
            <a:p>
              <a:endParaRPr lang="en-US" b="0"/>
            </a:p>
          </p:txBody>
        </p:sp>
        <p:sp>
          <p:nvSpPr>
            <p:cNvPr id="8240" name="Freeform 46"/>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path>
              </a:pathLst>
            </a:custGeom>
            <a:noFill/>
            <a:ln w="0">
              <a:solidFill>
                <a:srgbClr val="000000"/>
              </a:solidFill>
              <a:round/>
              <a:headEnd/>
              <a:tailEnd/>
            </a:ln>
          </p:spPr>
          <p:txBody>
            <a:bodyPr/>
            <a:lstStyle/>
            <a:p>
              <a:endParaRPr lang="en-US" b="0"/>
            </a:p>
          </p:txBody>
        </p:sp>
        <p:sp>
          <p:nvSpPr>
            <p:cNvPr id="8241" name="Freeform 47"/>
            <p:cNvSpPr>
              <a:spLocks/>
            </p:cNvSpPr>
            <p:nvPr/>
          </p:nvSpPr>
          <p:spPr bwMode="auto">
            <a:xfrm>
              <a:off x="3448" y="280"/>
              <a:ext cx="288" cy="50"/>
            </a:xfrm>
            <a:custGeom>
              <a:avLst/>
              <a:gdLst>
                <a:gd name="T0" fmla="*/ 0 w 288"/>
                <a:gd name="T1" fmla="*/ 0 h 50"/>
                <a:gd name="T2" fmla="*/ 0 w 288"/>
                <a:gd name="T3" fmla="*/ 1 h 50"/>
                <a:gd name="T4" fmla="*/ 0 w 288"/>
                <a:gd name="T5" fmla="*/ 5 h 50"/>
                <a:gd name="T6" fmla="*/ 2 w 288"/>
                <a:gd name="T7" fmla="*/ 8 h 50"/>
                <a:gd name="T8" fmla="*/ 3 w 288"/>
                <a:gd name="T9" fmla="*/ 11 h 50"/>
                <a:gd name="T10" fmla="*/ 3 w 288"/>
                <a:gd name="T11" fmla="*/ 12 h 50"/>
                <a:gd name="T12" fmla="*/ 6 w 288"/>
                <a:gd name="T13" fmla="*/ 14 h 50"/>
                <a:gd name="T14" fmla="*/ 8 w 288"/>
                <a:gd name="T15" fmla="*/ 17 h 50"/>
                <a:gd name="T16" fmla="*/ 11 w 288"/>
                <a:gd name="T17" fmla="*/ 19 h 50"/>
                <a:gd name="T18" fmla="*/ 13 w 288"/>
                <a:gd name="T19" fmla="*/ 20 h 50"/>
                <a:gd name="T20" fmla="*/ 16 w 288"/>
                <a:gd name="T21" fmla="*/ 22 h 50"/>
                <a:gd name="T22" fmla="*/ 21 w 288"/>
                <a:gd name="T23" fmla="*/ 27 h 50"/>
                <a:gd name="T24" fmla="*/ 24 w 288"/>
                <a:gd name="T25" fmla="*/ 28 h 50"/>
                <a:gd name="T26" fmla="*/ 29 w 288"/>
                <a:gd name="T27" fmla="*/ 30 h 50"/>
                <a:gd name="T28" fmla="*/ 32 w 288"/>
                <a:gd name="T29" fmla="*/ 31 h 50"/>
                <a:gd name="T30" fmla="*/ 36 w 288"/>
                <a:gd name="T31" fmla="*/ 33 h 50"/>
                <a:gd name="T32" fmla="*/ 41 w 288"/>
                <a:gd name="T33" fmla="*/ 35 h 50"/>
                <a:gd name="T34" fmla="*/ 46 w 288"/>
                <a:gd name="T35" fmla="*/ 36 h 50"/>
                <a:gd name="T36" fmla="*/ 51 w 288"/>
                <a:gd name="T37" fmla="*/ 38 h 50"/>
                <a:gd name="T38" fmla="*/ 57 w 288"/>
                <a:gd name="T39" fmla="*/ 39 h 50"/>
                <a:gd name="T40" fmla="*/ 63 w 288"/>
                <a:gd name="T41" fmla="*/ 41 h 50"/>
                <a:gd name="T42" fmla="*/ 68 w 288"/>
                <a:gd name="T43" fmla="*/ 44 h 50"/>
                <a:gd name="T44" fmla="*/ 74 w 288"/>
                <a:gd name="T45" fmla="*/ 44 h 50"/>
                <a:gd name="T46" fmla="*/ 81 w 288"/>
                <a:gd name="T47" fmla="*/ 46 h 50"/>
                <a:gd name="T48" fmla="*/ 87 w 288"/>
                <a:gd name="T49" fmla="*/ 47 h 50"/>
                <a:gd name="T50" fmla="*/ 93 w 288"/>
                <a:gd name="T51" fmla="*/ 47 h 50"/>
                <a:gd name="T52" fmla="*/ 100 w 288"/>
                <a:gd name="T53" fmla="*/ 49 h 50"/>
                <a:gd name="T54" fmla="*/ 114 w 288"/>
                <a:gd name="T55" fmla="*/ 49 h 50"/>
                <a:gd name="T56" fmla="*/ 122 w 288"/>
                <a:gd name="T57" fmla="*/ 50 h 50"/>
                <a:gd name="T58" fmla="*/ 164 w 288"/>
                <a:gd name="T59" fmla="*/ 50 h 50"/>
                <a:gd name="T60" fmla="*/ 171 w 288"/>
                <a:gd name="T61" fmla="*/ 49 h 50"/>
                <a:gd name="T62" fmla="*/ 185 w 288"/>
                <a:gd name="T63" fmla="*/ 49 h 50"/>
                <a:gd name="T64" fmla="*/ 193 w 288"/>
                <a:gd name="T65" fmla="*/ 47 h 50"/>
                <a:gd name="T66" fmla="*/ 199 w 288"/>
                <a:gd name="T67" fmla="*/ 47 h 50"/>
                <a:gd name="T68" fmla="*/ 205 w 288"/>
                <a:gd name="T69" fmla="*/ 46 h 50"/>
                <a:gd name="T70" fmla="*/ 212 w 288"/>
                <a:gd name="T71" fmla="*/ 44 h 50"/>
                <a:gd name="T72" fmla="*/ 217 w 288"/>
                <a:gd name="T73" fmla="*/ 44 h 50"/>
                <a:gd name="T74" fmla="*/ 223 w 288"/>
                <a:gd name="T75" fmla="*/ 41 h 50"/>
                <a:gd name="T76" fmla="*/ 229 w 288"/>
                <a:gd name="T77" fmla="*/ 39 h 50"/>
                <a:gd name="T78" fmla="*/ 234 w 288"/>
                <a:gd name="T79" fmla="*/ 38 h 50"/>
                <a:gd name="T80" fmla="*/ 239 w 288"/>
                <a:gd name="T81" fmla="*/ 36 h 50"/>
                <a:gd name="T82" fmla="*/ 245 w 288"/>
                <a:gd name="T83" fmla="*/ 35 h 50"/>
                <a:gd name="T84" fmla="*/ 250 w 288"/>
                <a:gd name="T85" fmla="*/ 33 h 50"/>
                <a:gd name="T86" fmla="*/ 254 w 288"/>
                <a:gd name="T87" fmla="*/ 31 h 50"/>
                <a:gd name="T88" fmla="*/ 258 w 288"/>
                <a:gd name="T89" fmla="*/ 30 h 50"/>
                <a:gd name="T90" fmla="*/ 262 w 288"/>
                <a:gd name="T91" fmla="*/ 28 h 50"/>
                <a:gd name="T92" fmla="*/ 265 w 288"/>
                <a:gd name="T93" fmla="*/ 27 h 50"/>
                <a:gd name="T94" fmla="*/ 270 w 288"/>
                <a:gd name="T95" fmla="*/ 22 h 50"/>
                <a:gd name="T96" fmla="*/ 273 w 288"/>
                <a:gd name="T97" fmla="*/ 20 h 50"/>
                <a:gd name="T98" fmla="*/ 275 w 288"/>
                <a:gd name="T99" fmla="*/ 19 h 50"/>
                <a:gd name="T100" fmla="*/ 278 w 288"/>
                <a:gd name="T101" fmla="*/ 17 h 50"/>
                <a:gd name="T102" fmla="*/ 280 w 288"/>
                <a:gd name="T103" fmla="*/ 14 h 50"/>
                <a:gd name="T104" fmla="*/ 283 w 288"/>
                <a:gd name="T105" fmla="*/ 12 h 50"/>
                <a:gd name="T106" fmla="*/ 283 w 288"/>
                <a:gd name="T107" fmla="*/ 11 h 50"/>
                <a:gd name="T108" fmla="*/ 284 w 288"/>
                <a:gd name="T109" fmla="*/ 8 h 50"/>
                <a:gd name="T110" fmla="*/ 286 w 288"/>
                <a:gd name="T111" fmla="*/ 5 h 50"/>
                <a:gd name="T112" fmla="*/ 288 w 288"/>
                <a:gd name="T113" fmla="*/ 1 h 50"/>
                <a:gd name="T114" fmla="*/ 288 w 288"/>
                <a:gd name="T115" fmla="*/ 0 h 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8"/>
                <a:gd name="T175" fmla="*/ 0 h 50"/>
                <a:gd name="T176" fmla="*/ 288 w 288"/>
                <a:gd name="T177" fmla="*/ 50 h 5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8" h="50">
                  <a:moveTo>
                    <a:pt x="0" y="0"/>
                  </a:moveTo>
                  <a:lnTo>
                    <a:pt x="0" y="1"/>
                  </a:lnTo>
                  <a:lnTo>
                    <a:pt x="0" y="5"/>
                  </a:lnTo>
                  <a:lnTo>
                    <a:pt x="2" y="8"/>
                  </a:lnTo>
                  <a:lnTo>
                    <a:pt x="3" y="11"/>
                  </a:lnTo>
                  <a:lnTo>
                    <a:pt x="3" y="12"/>
                  </a:lnTo>
                  <a:lnTo>
                    <a:pt x="6" y="14"/>
                  </a:lnTo>
                  <a:lnTo>
                    <a:pt x="8" y="17"/>
                  </a:lnTo>
                  <a:lnTo>
                    <a:pt x="11" y="19"/>
                  </a:lnTo>
                  <a:lnTo>
                    <a:pt x="13" y="20"/>
                  </a:lnTo>
                  <a:lnTo>
                    <a:pt x="16" y="22"/>
                  </a:lnTo>
                  <a:lnTo>
                    <a:pt x="21" y="27"/>
                  </a:lnTo>
                  <a:lnTo>
                    <a:pt x="24" y="28"/>
                  </a:lnTo>
                  <a:lnTo>
                    <a:pt x="29" y="30"/>
                  </a:lnTo>
                  <a:lnTo>
                    <a:pt x="32" y="31"/>
                  </a:lnTo>
                  <a:lnTo>
                    <a:pt x="36" y="33"/>
                  </a:lnTo>
                  <a:lnTo>
                    <a:pt x="41" y="35"/>
                  </a:lnTo>
                  <a:lnTo>
                    <a:pt x="46" y="36"/>
                  </a:lnTo>
                  <a:lnTo>
                    <a:pt x="51" y="38"/>
                  </a:lnTo>
                  <a:lnTo>
                    <a:pt x="57" y="39"/>
                  </a:lnTo>
                  <a:lnTo>
                    <a:pt x="63" y="41"/>
                  </a:lnTo>
                  <a:lnTo>
                    <a:pt x="68" y="44"/>
                  </a:lnTo>
                  <a:lnTo>
                    <a:pt x="74" y="44"/>
                  </a:lnTo>
                  <a:lnTo>
                    <a:pt x="81" y="46"/>
                  </a:lnTo>
                  <a:lnTo>
                    <a:pt x="87" y="47"/>
                  </a:lnTo>
                  <a:lnTo>
                    <a:pt x="93" y="47"/>
                  </a:lnTo>
                  <a:lnTo>
                    <a:pt x="100" y="49"/>
                  </a:lnTo>
                  <a:lnTo>
                    <a:pt x="114" y="49"/>
                  </a:lnTo>
                  <a:lnTo>
                    <a:pt x="122" y="50"/>
                  </a:lnTo>
                  <a:lnTo>
                    <a:pt x="164" y="50"/>
                  </a:lnTo>
                  <a:lnTo>
                    <a:pt x="171" y="49"/>
                  </a:lnTo>
                  <a:lnTo>
                    <a:pt x="185" y="49"/>
                  </a:lnTo>
                  <a:lnTo>
                    <a:pt x="193" y="47"/>
                  </a:lnTo>
                  <a:lnTo>
                    <a:pt x="199" y="47"/>
                  </a:lnTo>
                  <a:lnTo>
                    <a:pt x="205" y="46"/>
                  </a:lnTo>
                  <a:lnTo>
                    <a:pt x="212" y="44"/>
                  </a:lnTo>
                  <a:lnTo>
                    <a:pt x="217" y="44"/>
                  </a:lnTo>
                  <a:lnTo>
                    <a:pt x="223" y="41"/>
                  </a:lnTo>
                  <a:lnTo>
                    <a:pt x="229" y="39"/>
                  </a:lnTo>
                  <a:lnTo>
                    <a:pt x="234" y="38"/>
                  </a:lnTo>
                  <a:lnTo>
                    <a:pt x="239" y="36"/>
                  </a:lnTo>
                  <a:lnTo>
                    <a:pt x="245" y="35"/>
                  </a:lnTo>
                  <a:lnTo>
                    <a:pt x="250" y="33"/>
                  </a:lnTo>
                  <a:lnTo>
                    <a:pt x="254" y="31"/>
                  </a:lnTo>
                  <a:lnTo>
                    <a:pt x="258" y="30"/>
                  </a:lnTo>
                  <a:lnTo>
                    <a:pt x="262" y="28"/>
                  </a:lnTo>
                  <a:lnTo>
                    <a:pt x="265" y="27"/>
                  </a:lnTo>
                  <a:lnTo>
                    <a:pt x="270" y="22"/>
                  </a:lnTo>
                  <a:lnTo>
                    <a:pt x="273" y="20"/>
                  </a:lnTo>
                  <a:lnTo>
                    <a:pt x="275" y="19"/>
                  </a:lnTo>
                  <a:lnTo>
                    <a:pt x="278" y="17"/>
                  </a:lnTo>
                  <a:lnTo>
                    <a:pt x="280" y="14"/>
                  </a:lnTo>
                  <a:lnTo>
                    <a:pt x="283" y="12"/>
                  </a:lnTo>
                  <a:lnTo>
                    <a:pt x="283" y="11"/>
                  </a:lnTo>
                  <a:lnTo>
                    <a:pt x="284" y="8"/>
                  </a:lnTo>
                  <a:lnTo>
                    <a:pt x="286" y="5"/>
                  </a:lnTo>
                  <a:lnTo>
                    <a:pt x="288" y="1"/>
                  </a:lnTo>
                  <a:lnTo>
                    <a:pt x="288" y="0"/>
                  </a:lnTo>
                </a:path>
              </a:pathLst>
            </a:custGeom>
            <a:noFill/>
            <a:ln w="0">
              <a:solidFill>
                <a:srgbClr val="000000"/>
              </a:solidFill>
              <a:round/>
              <a:headEnd/>
              <a:tailEnd/>
            </a:ln>
          </p:spPr>
          <p:txBody>
            <a:bodyPr/>
            <a:lstStyle/>
            <a:p>
              <a:endParaRPr lang="en-US" b="0"/>
            </a:p>
          </p:txBody>
        </p:sp>
        <p:sp>
          <p:nvSpPr>
            <p:cNvPr id="8242" name="Rectangle 48"/>
            <p:cNvSpPr>
              <a:spLocks noChangeArrowheads="1"/>
            </p:cNvSpPr>
            <p:nvPr/>
          </p:nvSpPr>
          <p:spPr bwMode="auto">
            <a:xfrm>
              <a:off x="3504" y="336"/>
              <a:ext cx="153"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Sales</a:t>
              </a:r>
            </a:p>
            <a:p>
              <a:pPr algn="ctr" eaLnBrk="0" hangingPunct="0"/>
              <a:r>
                <a:rPr lang="en-US" sz="900" b="0">
                  <a:solidFill>
                    <a:srgbClr val="000000"/>
                  </a:solidFill>
                </a:rPr>
                <a:t>Plan </a:t>
              </a:r>
              <a:endParaRPr lang="en-US" b="0"/>
            </a:p>
          </p:txBody>
        </p:sp>
        <p:sp>
          <p:nvSpPr>
            <p:cNvPr id="8243" name="Line 49"/>
            <p:cNvSpPr>
              <a:spLocks noChangeShapeType="1"/>
            </p:cNvSpPr>
            <p:nvPr/>
          </p:nvSpPr>
          <p:spPr bwMode="auto">
            <a:xfrm>
              <a:off x="2903" y="2675"/>
              <a:ext cx="1" cy="63"/>
            </a:xfrm>
            <a:prstGeom prst="line">
              <a:avLst/>
            </a:prstGeom>
            <a:noFill/>
            <a:ln w="12700">
              <a:solidFill>
                <a:srgbClr val="000000"/>
              </a:solidFill>
              <a:round/>
              <a:headEnd/>
              <a:tailEnd/>
            </a:ln>
          </p:spPr>
          <p:txBody>
            <a:bodyPr/>
            <a:lstStyle/>
            <a:p>
              <a:endParaRPr lang="en-US"/>
            </a:p>
          </p:txBody>
        </p:sp>
        <p:sp>
          <p:nvSpPr>
            <p:cNvPr id="8244" name="Freeform 50"/>
            <p:cNvSpPr>
              <a:spLocks/>
            </p:cNvSpPr>
            <p:nvPr/>
          </p:nvSpPr>
          <p:spPr bwMode="auto">
            <a:xfrm>
              <a:off x="2872" y="2738"/>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45" name="Freeform 51"/>
            <p:cNvSpPr>
              <a:spLocks/>
            </p:cNvSpPr>
            <p:nvPr/>
          </p:nvSpPr>
          <p:spPr bwMode="auto">
            <a:xfrm>
              <a:off x="2043" y="1683"/>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chemeClr val="tx1"/>
            </a:solidFill>
            <a:ln w="0">
              <a:solidFill>
                <a:schemeClr val="tx1"/>
              </a:solidFill>
              <a:round/>
              <a:headEnd/>
              <a:tailEnd/>
            </a:ln>
          </p:spPr>
          <p:txBody>
            <a:bodyPr/>
            <a:lstStyle/>
            <a:p>
              <a:endParaRPr lang="en-US" b="0"/>
            </a:p>
          </p:txBody>
        </p:sp>
        <p:sp>
          <p:nvSpPr>
            <p:cNvPr id="8246" name="Freeform 52"/>
            <p:cNvSpPr>
              <a:spLocks/>
            </p:cNvSpPr>
            <p:nvPr/>
          </p:nvSpPr>
          <p:spPr bwMode="auto">
            <a:xfrm>
              <a:off x="3560" y="1678"/>
              <a:ext cx="63" cy="63"/>
            </a:xfrm>
            <a:custGeom>
              <a:avLst/>
              <a:gdLst>
                <a:gd name="T0" fmla="*/ 32 w 63"/>
                <a:gd name="T1" fmla="*/ 63 h 63"/>
                <a:gd name="T2" fmla="*/ 0 w 63"/>
                <a:gd name="T3" fmla="*/ 0 h 63"/>
                <a:gd name="T4" fmla="*/ 63 w 63"/>
                <a:gd name="T5" fmla="*/ 0 h 63"/>
                <a:gd name="T6" fmla="*/ 32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63"/>
                  </a:moveTo>
                  <a:lnTo>
                    <a:pt x="0" y="0"/>
                  </a:lnTo>
                  <a:lnTo>
                    <a:pt x="63"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47" name="Line 53"/>
            <p:cNvSpPr>
              <a:spLocks noChangeShapeType="1"/>
            </p:cNvSpPr>
            <p:nvPr/>
          </p:nvSpPr>
          <p:spPr bwMode="auto">
            <a:xfrm>
              <a:off x="2074" y="2169"/>
              <a:ext cx="829" cy="1"/>
            </a:xfrm>
            <a:prstGeom prst="line">
              <a:avLst/>
            </a:prstGeom>
            <a:noFill/>
            <a:ln w="12700">
              <a:solidFill>
                <a:schemeClr val="tx1"/>
              </a:solidFill>
              <a:round/>
              <a:headEnd/>
              <a:tailEnd/>
            </a:ln>
          </p:spPr>
          <p:txBody>
            <a:bodyPr/>
            <a:lstStyle/>
            <a:p>
              <a:endParaRPr lang="en-US"/>
            </a:p>
          </p:txBody>
        </p:sp>
        <p:sp>
          <p:nvSpPr>
            <p:cNvPr id="8248" name="Line 54"/>
            <p:cNvSpPr>
              <a:spLocks noChangeShapeType="1"/>
            </p:cNvSpPr>
            <p:nvPr/>
          </p:nvSpPr>
          <p:spPr bwMode="auto">
            <a:xfrm>
              <a:off x="2074" y="1871"/>
              <a:ext cx="1" cy="298"/>
            </a:xfrm>
            <a:prstGeom prst="line">
              <a:avLst/>
            </a:prstGeom>
            <a:noFill/>
            <a:ln w="12700">
              <a:solidFill>
                <a:schemeClr val="tx1"/>
              </a:solidFill>
              <a:round/>
              <a:headEnd/>
              <a:tailEnd/>
            </a:ln>
          </p:spPr>
          <p:txBody>
            <a:bodyPr/>
            <a:lstStyle/>
            <a:p>
              <a:endParaRPr lang="en-US"/>
            </a:p>
          </p:txBody>
        </p:sp>
        <p:sp>
          <p:nvSpPr>
            <p:cNvPr id="8249" name="Line 55"/>
            <p:cNvSpPr>
              <a:spLocks noChangeShapeType="1"/>
            </p:cNvSpPr>
            <p:nvPr/>
          </p:nvSpPr>
          <p:spPr bwMode="auto">
            <a:xfrm>
              <a:off x="2903" y="2169"/>
              <a:ext cx="1" cy="75"/>
            </a:xfrm>
            <a:prstGeom prst="line">
              <a:avLst/>
            </a:prstGeom>
            <a:noFill/>
            <a:ln w="12700">
              <a:solidFill>
                <a:srgbClr val="0000FF"/>
              </a:solidFill>
              <a:round/>
              <a:headEnd/>
              <a:tailEnd/>
            </a:ln>
          </p:spPr>
          <p:txBody>
            <a:bodyPr/>
            <a:lstStyle/>
            <a:p>
              <a:endParaRPr lang="en-US"/>
            </a:p>
          </p:txBody>
        </p:sp>
        <p:sp>
          <p:nvSpPr>
            <p:cNvPr id="8250" name="Freeform 56"/>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FF"/>
            </a:solidFill>
            <a:ln w="0">
              <a:solidFill>
                <a:srgbClr val="0000FF"/>
              </a:solidFill>
              <a:round/>
              <a:headEnd/>
              <a:tailEnd/>
            </a:ln>
          </p:spPr>
          <p:txBody>
            <a:bodyPr/>
            <a:lstStyle/>
            <a:p>
              <a:endParaRPr lang="en-US" b="0"/>
            </a:p>
          </p:txBody>
        </p:sp>
        <p:sp>
          <p:nvSpPr>
            <p:cNvPr id="8251" name="Line 57"/>
            <p:cNvSpPr>
              <a:spLocks noChangeShapeType="1"/>
            </p:cNvSpPr>
            <p:nvPr/>
          </p:nvSpPr>
          <p:spPr bwMode="auto">
            <a:xfrm flipH="1">
              <a:off x="2903" y="2169"/>
              <a:ext cx="689" cy="1"/>
            </a:xfrm>
            <a:prstGeom prst="line">
              <a:avLst/>
            </a:prstGeom>
            <a:noFill/>
            <a:ln w="12700">
              <a:solidFill>
                <a:srgbClr val="000000"/>
              </a:solidFill>
              <a:round/>
              <a:headEnd/>
              <a:tailEnd/>
            </a:ln>
          </p:spPr>
          <p:txBody>
            <a:bodyPr/>
            <a:lstStyle/>
            <a:p>
              <a:endParaRPr lang="en-US"/>
            </a:p>
          </p:txBody>
        </p:sp>
        <p:sp>
          <p:nvSpPr>
            <p:cNvPr id="8252" name="Line 58"/>
            <p:cNvSpPr>
              <a:spLocks noChangeShapeType="1"/>
            </p:cNvSpPr>
            <p:nvPr/>
          </p:nvSpPr>
          <p:spPr bwMode="auto">
            <a:xfrm>
              <a:off x="3592" y="2005"/>
              <a:ext cx="1" cy="164"/>
            </a:xfrm>
            <a:prstGeom prst="line">
              <a:avLst/>
            </a:prstGeom>
            <a:noFill/>
            <a:ln w="12700">
              <a:solidFill>
                <a:srgbClr val="000000"/>
              </a:solidFill>
              <a:round/>
              <a:headEnd/>
              <a:tailEnd/>
            </a:ln>
          </p:spPr>
          <p:txBody>
            <a:bodyPr/>
            <a:lstStyle/>
            <a:p>
              <a:endParaRPr lang="en-US"/>
            </a:p>
          </p:txBody>
        </p:sp>
        <p:sp>
          <p:nvSpPr>
            <p:cNvPr id="8253" name="Line 59"/>
            <p:cNvSpPr>
              <a:spLocks noChangeShapeType="1"/>
            </p:cNvSpPr>
            <p:nvPr/>
          </p:nvSpPr>
          <p:spPr bwMode="auto">
            <a:xfrm>
              <a:off x="2903" y="2169"/>
              <a:ext cx="1" cy="75"/>
            </a:xfrm>
            <a:prstGeom prst="line">
              <a:avLst/>
            </a:prstGeom>
            <a:noFill/>
            <a:ln w="12700">
              <a:solidFill>
                <a:srgbClr val="000000"/>
              </a:solidFill>
              <a:round/>
              <a:headEnd/>
              <a:tailEnd/>
            </a:ln>
          </p:spPr>
          <p:txBody>
            <a:bodyPr/>
            <a:lstStyle/>
            <a:p>
              <a:endParaRPr lang="en-US"/>
            </a:p>
          </p:txBody>
        </p:sp>
        <p:sp>
          <p:nvSpPr>
            <p:cNvPr id="8254" name="Freeform 60"/>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55" name="Line 61"/>
            <p:cNvSpPr>
              <a:spLocks noChangeShapeType="1"/>
            </p:cNvSpPr>
            <p:nvPr/>
          </p:nvSpPr>
          <p:spPr bwMode="auto">
            <a:xfrm flipV="1">
              <a:off x="2074" y="1642"/>
              <a:ext cx="2" cy="104"/>
            </a:xfrm>
            <a:prstGeom prst="line">
              <a:avLst/>
            </a:prstGeom>
            <a:noFill/>
            <a:ln w="0">
              <a:solidFill>
                <a:schemeClr val="tx1"/>
              </a:solidFill>
              <a:prstDash val="sysDot"/>
              <a:round/>
              <a:headEnd/>
              <a:tailEnd/>
            </a:ln>
          </p:spPr>
          <p:txBody>
            <a:bodyPr/>
            <a:lstStyle/>
            <a:p>
              <a:endParaRPr lang="en-US"/>
            </a:p>
          </p:txBody>
        </p:sp>
        <p:sp>
          <p:nvSpPr>
            <p:cNvPr id="8256" name="Line 62"/>
            <p:cNvSpPr>
              <a:spLocks noChangeShapeType="1"/>
            </p:cNvSpPr>
            <p:nvPr/>
          </p:nvSpPr>
          <p:spPr bwMode="auto">
            <a:xfrm flipH="1" flipV="1">
              <a:off x="2073" y="1654"/>
              <a:ext cx="1" cy="92"/>
            </a:xfrm>
            <a:prstGeom prst="line">
              <a:avLst/>
            </a:prstGeom>
            <a:noFill/>
            <a:ln w="0">
              <a:solidFill>
                <a:schemeClr val="tx1"/>
              </a:solidFill>
              <a:prstDash val="sysDot"/>
              <a:round/>
              <a:headEnd/>
              <a:tailEnd/>
            </a:ln>
          </p:spPr>
          <p:txBody>
            <a:bodyPr/>
            <a:lstStyle/>
            <a:p>
              <a:endParaRPr lang="en-US"/>
            </a:p>
          </p:txBody>
        </p:sp>
        <p:sp>
          <p:nvSpPr>
            <p:cNvPr id="8257" name="Line 63"/>
            <p:cNvSpPr>
              <a:spLocks noChangeShapeType="1"/>
            </p:cNvSpPr>
            <p:nvPr/>
          </p:nvSpPr>
          <p:spPr bwMode="auto">
            <a:xfrm>
              <a:off x="3156" y="2985"/>
              <a:ext cx="940" cy="1"/>
            </a:xfrm>
            <a:prstGeom prst="line">
              <a:avLst/>
            </a:prstGeom>
            <a:noFill/>
            <a:ln w="12700">
              <a:solidFill>
                <a:srgbClr val="000000"/>
              </a:solidFill>
              <a:round/>
              <a:headEnd/>
              <a:tailEnd/>
            </a:ln>
          </p:spPr>
          <p:txBody>
            <a:bodyPr/>
            <a:lstStyle/>
            <a:p>
              <a:endParaRPr lang="en-US"/>
            </a:p>
          </p:txBody>
        </p:sp>
        <p:sp>
          <p:nvSpPr>
            <p:cNvPr id="8258" name="Line 64"/>
            <p:cNvSpPr>
              <a:spLocks noChangeShapeType="1"/>
            </p:cNvSpPr>
            <p:nvPr/>
          </p:nvSpPr>
          <p:spPr bwMode="auto">
            <a:xfrm flipV="1">
              <a:off x="4096" y="2113"/>
              <a:ext cx="1" cy="872"/>
            </a:xfrm>
            <a:prstGeom prst="line">
              <a:avLst/>
            </a:prstGeom>
            <a:noFill/>
            <a:ln w="12700">
              <a:solidFill>
                <a:srgbClr val="000000"/>
              </a:solidFill>
              <a:round/>
              <a:headEnd/>
              <a:tailEnd/>
            </a:ln>
          </p:spPr>
          <p:txBody>
            <a:bodyPr/>
            <a:lstStyle/>
            <a:p>
              <a:endParaRPr lang="en-US"/>
            </a:p>
          </p:txBody>
        </p:sp>
        <p:sp>
          <p:nvSpPr>
            <p:cNvPr id="8259" name="Freeform 65"/>
            <p:cNvSpPr>
              <a:spLocks/>
            </p:cNvSpPr>
            <p:nvPr/>
          </p:nvSpPr>
          <p:spPr bwMode="auto">
            <a:xfrm>
              <a:off x="4064" y="2057"/>
              <a:ext cx="63" cy="63"/>
            </a:xfrm>
            <a:custGeom>
              <a:avLst/>
              <a:gdLst>
                <a:gd name="T0" fmla="*/ 32 w 63"/>
                <a:gd name="T1" fmla="*/ 0 h 63"/>
                <a:gd name="T2" fmla="*/ 63 w 63"/>
                <a:gd name="T3" fmla="*/ 63 h 63"/>
                <a:gd name="T4" fmla="*/ 0 w 63"/>
                <a:gd name="T5" fmla="*/ 63 h 63"/>
                <a:gd name="T6" fmla="*/ 32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0"/>
                  </a:moveTo>
                  <a:lnTo>
                    <a:pt x="63" y="63"/>
                  </a:lnTo>
                  <a:lnTo>
                    <a:pt x="0" y="63"/>
                  </a:lnTo>
                  <a:lnTo>
                    <a:pt x="32" y="0"/>
                  </a:lnTo>
                  <a:close/>
                </a:path>
              </a:pathLst>
            </a:custGeom>
            <a:solidFill>
              <a:srgbClr val="000000"/>
            </a:solidFill>
            <a:ln w="0">
              <a:solidFill>
                <a:srgbClr val="000000"/>
              </a:solidFill>
              <a:round/>
              <a:headEnd/>
              <a:tailEnd/>
            </a:ln>
          </p:spPr>
          <p:txBody>
            <a:bodyPr/>
            <a:lstStyle/>
            <a:p>
              <a:endParaRPr lang="en-US" b="0"/>
            </a:p>
          </p:txBody>
        </p:sp>
        <p:sp>
          <p:nvSpPr>
            <p:cNvPr id="8260" name="Line 66"/>
            <p:cNvSpPr>
              <a:spLocks noChangeShapeType="1"/>
            </p:cNvSpPr>
            <p:nvPr/>
          </p:nvSpPr>
          <p:spPr bwMode="auto">
            <a:xfrm>
              <a:off x="3843" y="1872"/>
              <a:ext cx="1" cy="1"/>
            </a:xfrm>
            <a:prstGeom prst="line">
              <a:avLst/>
            </a:prstGeom>
            <a:noFill/>
            <a:ln w="12700">
              <a:solidFill>
                <a:srgbClr val="000000"/>
              </a:solidFill>
              <a:round/>
              <a:headEnd/>
              <a:tailEnd/>
            </a:ln>
          </p:spPr>
          <p:txBody>
            <a:bodyPr/>
            <a:lstStyle/>
            <a:p>
              <a:endParaRPr lang="en-US"/>
            </a:p>
          </p:txBody>
        </p:sp>
        <p:sp>
          <p:nvSpPr>
            <p:cNvPr id="8261" name="Line 67"/>
            <p:cNvSpPr>
              <a:spLocks noChangeShapeType="1"/>
            </p:cNvSpPr>
            <p:nvPr/>
          </p:nvSpPr>
          <p:spPr bwMode="auto">
            <a:xfrm flipH="1">
              <a:off x="3843" y="1872"/>
              <a:ext cx="122" cy="1"/>
            </a:xfrm>
            <a:prstGeom prst="line">
              <a:avLst/>
            </a:prstGeom>
            <a:noFill/>
            <a:ln w="12700">
              <a:solidFill>
                <a:srgbClr val="000000"/>
              </a:solidFill>
              <a:round/>
              <a:headEnd/>
              <a:tailEnd/>
            </a:ln>
          </p:spPr>
          <p:txBody>
            <a:bodyPr/>
            <a:lstStyle/>
            <a:p>
              <a:endParaRPr lang="en-US"/>
            </a:p>
          </p:txBody>
        </p:sp>
        <p:sp>
          <p:nvSpPr>
            <p:cNvPr id="8262" name="Line 68"/>
            <p:cNvSpPr>
              <a:spLocks noChangeShapeType="1"/>
            </p:cNvSpPr>
            <p:nvPr/>
          </p:nvSpPr>
          <p:spPr bwMode="auto">
            <a:xfrm>
              <a:off x="3843" y="1872"/>
              <a:ext cx="8" cy="1"/>
            </a:xfrm>
            <a:prstGeom prst="line">
              <a:avLst/>
            </a:prstGeom>
            <a:noFill/>
            <a:ln w="12700">
              <a:solidFill>
                <a:srgbClr val="000000"/>
              </a:solidFill>
              <a:round/>
              <a:headEnd/>
              <a:tailEnd/>
            </a:ln>
          </p:spPr>
          <p:txBody>
            <a:bodyPr/>
            <a:lstStyle/>
            <a:p>
              <a:endParaRPr lang="en-US"/>
            </a:p>
          </p:txBody>
        </p:sp>
        <p:sp>
          <p:nvSpPr>
            <p:cNvPr id="8263" name="Freeform 69"/>
            <p:cNvSpPr>
              <a:spLocks/>
            </p:cNvSpPr>
            <p:nvPr/>
          </p:nvSpPr>
          <p:spPr bwMode="auto">
            <a:xfrm>
              <a:off x="3789" y="1841"/>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64" name="Line 70"/>
            <p:cNvSpPr>
              <a:spLocks noChangeShapeType="1"/>
            </p:cNvSpPr>
            <p:nvPr/>
          </p:nvSpPr>
          <p:spPr bwMode="auto">
            <a:xfrm flipV="1">
              <a:off x="2074" y="1653"/>
              <a:ext cx="5" cy="93"/>
            </a:xfrm>
            <a:prstGeom prst="line">
              <a:avLst/>
            </a:prstGeom>
            <a:noFill/>
            <a:ln w="0">
              <a:solidFill>
                <a:schemeClr val="tx1"/>
              </a:solidFill>
              <a:prstDash val="sysDot"/>
              <a:round/>
              <a:headEnd/>
              <a:tailEnd/>
            </a:ln>
          </p:spPr>
          <p:txBody>
            <a:bodyPr/>
            <a:lstStyle/>
            <a:p>
              <a:endParaRPr lang="en-US"/>
            </a:p>
          </p:txBody>
        </p:sp>
        <p:sp>
          <p:nvSpPr>
            <p:cNvPr id="8265" name="Rectangle 71"/>
            <p:cNvSpPr>
              <a:spLocks noChangeArrowheads="1"/>
            </p:cNvSpPr>
            <p:nvPr/>
          </p:nvSpPr>
          <p:spPr bwMode="auto">
            <a:xfrm>
              <a:off x="1889" y="1746"/>
              <a:ext cx="372" cy="253"/>
            </a:xfrm>
            <a:prstGeom prst="rect">
              <a:avLst/>
            </a:prstGeom>
            <a:solidFill>
              <a:srgbClr val="FFFFFF"/>
            </a:solidFill>
            <a:ln w="0">
              <a:solidFill>
                <a:schemeClr val="tx1"/>
              </a:solidFill>
              <a:miter lim="800000"/>
              <a:headEnd/>
              <a:tailEnd/>
            </a:ln>
          </p:spPr>
          <p:txBody>
            <a:bodyPr/>
            <a:lstStyle/>
            <a:p>
              <a:endParaRPr lang="en-US" b="0"/>
            </a:p>
          </p:txBody>
        </p:sp>
        <p:sp>
          <p:nvSpPr>
            <p:cNvPr id="8266" name="Rectangle 72"/>
            <p:cNvSpPr>
              <a:spLocks noChangeArrowheads="1"/>
            </p:cNvSpPr>
            <p:nvPr/>
          </p:nvSpPr>
          <p:spPr bwMode="auto">
            <a:xfrm>
              <a:off x="1934" y="1790"/>
              <a:ext cx="261" cy="165"/>
            </a:xfrm>
            <a:prstGeom prst="rect">
              <a:avLst/>
            </a:prstGeom>
            <a:noFill/>
            <a:ln w="9525">
              <a:noFill/>
              <a:miter lim="800000"/>
              <a:headEnd/>
              <a:tailEnd/>
            </a:ln>
          </p:spPr>
          <p:txBody>
            <a:bodyPr wrap="none" lIns="0" tIns="0" rIns="0" bIns="0">
              <a:spAutoFit/>
            </a:bodyPr>
            <a:lstStyle/>
            <a:p>
              <a:pPr eaLnBrk="0" hangingPunct="0"/>
              <a:r>
                <a:rPr lang="en-US" sz="1700" b="0"/>
                <a:t>CRP</a:t>
              </a:r>
              <a:endParaRPr lang="en-US" b="0"/>
            </a:p>
          </p:txBody>
        </p:sp>
        <p:sp>
          <p:nvSpPr>
            <p:cNvPr id="8267" name="Freeform 73"/>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close/>
                </a:path>
              </a:pathLst>
            </a:custGeom>
            <a:solidFill>
              <a:srgbClr val="FFFFFF"/>
            </a:solidFill>
            <a:ln w="0">
              <a:solidFill>
                <a:srgbClr val="000000"/>
              </a:solidFill>
              <a:round/>
              <a:headEnd/>
              <a:tailEnd/>
            </a:ln>
          </p:spPr>
          <p:txBody>
            <a:bodyPr/>
            <a:lstStyle/>
            <a:p>
              <a:endParaRPr lang="en-US" b="0"/>
            </a:p>
          </p:txBody>
        </p:sp>
        <p:sp>
          <p:nvSpPr>
            <p:cNvPr id="8268" name="Freeform 74"/>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path>
              </a:pathLst>
            </a:custGeom>
            <a:noFill/>
            <a:ln w="0">
              <a:solidFill>
                <a:srgbClr val="000000"/>
              </a:solidFill>
              <a:round/>
              <a:headEnd/>
              <a:tailEnd/>
            </a:ln>
          </p:spPr>
          <p:txBody>
            <a:bodyPr/>
            <a:lstStyle/>
            <a:p>
              <a:endParaRPr lang="en-US" b="0"/>
            </a:p>
          </p:txBody>
        </p:sp>
        <p:sp>
          <p:nvSpPr>
            <p:cNvPr id="8269" name="Freeform 75"/>
            <p:cNvSpPr>
              <a:spLocks/>
            </p:cNvSpPr>
            <p:nvPr/>
          </p:nvSpPr>
          <p:spPr bwMode="auto">
            <a:xfrm>
              <a:off x="3965" y="1745"/>
              <a:ext cx="263" cy="60"/>
            </a:xfrm>
            <a:custGeom>
              <a:avLst/>
              <a:gdLst>
                <a:gd name="T0" fmla="*/ 0 w 263"/>
                <a:gd name="T1" fmla="*/ 0 h 60"/>
                <a:gd name="T2" fmla="*/ 0 w 263"/>
                <a:gd name="T3" fmla="*/ 1 h 60"/>
                <a:gd name="T4" fmla="*/ 0 w 263"/>
                <a:gd name="T5" fmla="*/ 6 h 60"/>
                <a:gd name="T6" fmla="*/ 1 w 263"/>
                <a:gd name="T7" fmla="*/ 7 h 60"/>
                <a:gd name="T8" fmla="*/ 1 w 263"/>
                <a:gd name="T9" fmla="*/ 12 h 60"/>
                <a:gd name="T10" fmla="*/ 3 w 263"/>
                <a:gd name="T11" fmla="*/ 14 h 60"/>
                <a:gd name="T12" fmla="*/ 4 w 263"/>
                <a:gd name="T13" fmla="*/ 15 h 60"/>
                <a:gd name="T14" fmla="*/ 6 w 263"/>
                <a:gd name="T15" fmla="*/ 20 h 60"/>
                <a:gd name="T16" fmla="*/ 9 w 263"/>
                <a:gd name="T17" fmla="*/ 22 h 60"/>
                <a:gd name="T18" fmla="*/ 12 w 263"/>
                <a:gd name="T19" fmla="*/ 25 h 60"/>
                <a:gd name="T20" fmla="*/ 14 w 263"/>
                <a:gd name="T21" fmla="*/ 26 h 60"/>
                <a:gd name="T22" fmla="*/ 19 w 263"/>
                <a:gd name="T23" fmla="*/ 30 h 60"/>
                <a:gd name="T24" fmla="*/ 22 w 263"/>
                <a:gd name="T25" fmla="*/ 33 h 60"/>
                <a:gd name="T26" fmla="*/ 25 w 263"/>
                <a:gd name="T27" fmla="*/ 34 h 60"/>
                <a:gd name="T28" fmla="*/ 30 w 263"/>
                <a:gd name="T29" fmla="*/ 36 h 60"/>
                <a:gd name="T30" fmla="*/ 33 w 263"/>
                <a:gd name="T31" fmla="*/ 39 h 60"/>
                <a:gd name="T32" fmla="*/ 37 w 263"/>
                <a:gd name="T33" fmla="*/ 41 h 60"/>
                <a:gd name="T34" fmla="*/ 42 w 263"/>
                <a:gd name="T35" fmla="*/ 42 h 60"/>
                <a:gd name="T36" fmla="*/ 47 w 263"/>
                <a:gd name="T37" fmla="*/ 45 h 60"/>
                <a:gd name="T38" fmla="*/ 52 w 263"/>
                <a:gd name="T39" fmla="*/ 47 h 60"/>
                <a:gd name="T40" fmla="*/ 56 w 263"/>
                <a:gd name="T41" fmla="*/ 48 h 60"/>
                <a:gd name="T42" fmla="*/ 63 w 263"/>
                <a:gd name="T43" fmla="*/ 50 h 60"/>
                <a:gd name="T44" fmla="*/ 67 w 263"/>
                <a:gd name="T45" fmla="*/ 50 h 60"/>
                <a:gd name="T46" fmla="*/ 74 w 263"/>
                <a:gd name="T47" fmla="*/ 53 h 60"/>
                <a:gd name="T48" fmla="*/ 80 w 263"/>
                <a:gd name="T49" fmla="*/ 55 h 60"/>
                <a:gd name="T50" fmla="*/ 85 w 263"/>
                <a:gd name="T51" fmla="*/ 55 h 60"/>
                <a:gd name="T52" fmla="*/ 91 w 263"/>
                <a:gd name="T53" fmla="*/ 56 h 60"/>
                <a:gd name="T54" fmla="*/ 104 w 263"/>
                <a:gd name="T55" fmla="*/ 56 h 60"/>
                <a:gd name="T56" fmla="*/ 110 w 263"/>
                <a:gd name="T57" fmla="*/ 60 h 60"/>
                <a:gd name="T58" fmla="*/ 151 w 263"/>
                <a:gd name="T59" fmla="*/ 60 h 60"/>
                <a:gd name="T60" fmla="*/ 156 w 263"/>
                <a:gd name="T61" fmla="*/ 56 h 60"/>
                <a:gd name="T62" fmla="*/ 169 w 263"/>
                <a:gd name="T63" fmla="*/ 56 h 60"/>
                <a:gd name="T64" fmla="*/ 176 w 263"/>
                <a:gd name="T65" fmla="*/ 55 h 60"/>
                <a:gd name="T66" fmla="*/ 181 w 263"/>
                <a:gd name="T67" fmla="*/ 55 h 60"/>
                <a:gd name="T68" fmla="*/ 187 w 263"/>
                <a:gd name="T69" fmla="*/ 53 h 60"/>
                <a:gd name="T70" fmla="*/ 194 w 263"/>
                <a:gd name="T71" fmla="*/ 50 h 60"/>
                <a:gd name="T72" fmla="*/ 199 w 263"/>
                <a:gd name="T73" fmla="*/ 50 h 60"/>
                <a:gd name="T74" fmla="*/ 205 w 263"/>
                <a:gd name="T75" fmla="*/ 48 h 60"/>
                <a:gd name="T76" fmla="*/ 210 w 263"/>
                <a:gd name="T77" fmla="*/ 47 h 60"/>
                <a:gd name="T78" fmla="*/ 214 w 263"/>
                <a:gd name="T79" fmla="*/ 45 h 60"/>
                <a:gd name="T80" fmla="*/ 219 w 263"/>
                <a:gd name="T81" fmla="*/ 42 h 60"/>
                <a:gd name="T82" fmla="*/ 224 w 263"/>
                <a:gd name="T83" fmla="*/ 41 h 60"/>
                <a:gd name="T84" fmla="*/ 229 w 263"/>
                <a:gd name="T85" fmla="*/ 39 h 60"/>
                <a:gd name="T86" fmla="*/ 232 w 263"/>
                <a:gd name="T87" fmla="*/ 36 h 60"/>
                <a:gd name="T88" fmla="*/ 236 w 263"/>
                <a:gd name="T89" fmla="*/ 34 h 60"/>
                <a:gd name="T90" fmla="*/ 240 w 263"/>
                <a:gd name="T91" fmla="*/ 33 h 60"/>
                <a:gd name="T92" fmla="*/ 243 w 263"/>
                <a:gd name="T93" fmla="*/ 30 h 60"/>
                <a:gd name="T94" fmla="*/ 247 w 263"/>
                <a:gd name="T95" fmla="*/ 26 h 60"/>
                <a:gd name="T96" fmla="*/ 249 w 263"/>
                <a:gd name="T97" fmla="*/ 25 h 60"/>
                <a:gd name="T98" fmla="*/ 252 w 263"/>
                <a:gd name="T99" fmla="*/ 22 h 60"/>
                <a:gd name="T100" fmla="*/ 255 w 263"/>
                <a:gd name="T101" fmla="*/ 20 h 60"/>
                <a:gd name="T102" fmla="*/ 257 w 263"/>
                <a:gd name="T103" fmla="*/ 15 h 60"/>
                <a:gd name="T104" fmla="*/ 259 w 263"/>
                <a:gd name="T105" fmla="*/ 14 h 60"/>
                <a:gd name="T106" fmla="*/ 260 w 263"/>
                <a:gd name="T107" fmla="*/ 12 h 60"/>
                <a:gd name="T108" fmla="*/ 260 w 263"/>
                <a:gd name="T109" fmla="*/ 7 h 60"/>
                <a:gd name="T110" fmla="*/ 262 w 263"/>
                <a:gd name="T111" fmla="*/ 6 h 60"/>
                <a:gd name="T112" fmla="*/ 263 w 263"/>
                <a:gd name="T113" fmla="*/ 1 h 60"/>
                <a:gd name="T114" fmla="*/ 263 w 263"/>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3"/>
                <a:gd name="T175" fmla="*/ 0 h 60"/>
                <a:gd name="T176" fmla="*/ 263 w 263"/>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3" h="60">
                  <a:moveTo>
                    <a:pt x="0" y="0"/>
                  </a:moveTo>
                  <a:lnTo>
                    <a:pt x="0" y="1"/>
                  </a:lnTo>
                  <a:lnTo>
                    <a:pt x="0" y="6"/>
                  </a:lnTo>
                  <a:lnTo>
                    <a:pt x="1" y="7"/>
                  </a:lnTo>
                  <a:lnTo>
                    <a:pt x="1" y="12"/>
                  </a:lnTo>
                  <a:lnTo>
                    <a:pt x="3" y="14"/>
                  </a:lnTo>
                  <a:lnTo>
                    <a:pt x="4" y="15"/>
                  </a:lnTo>
                  <a:lnTo>
                    <a:pt x="6" y="20"/>
                  </a:lnTo>
                  <a:lnTo>
                    <a:pt x="9" y="22"/>
                  </a:lnTo>
                  <a:lnTo>
                    <a:pt x="12" y="25"/>
                  </a:lnTo>
                  <a:lnTo>
                    <a:pt x="14" y="26"/>
                  </a:lnTo>
                  <a:lnTo>
                    <a:pt x="19" y="30"/>
                  </a:lnTo>
                  <a:lnTo>
                    <a:pt x="22" y="33"/>
                  </a:lnTo>
                  <a:lnTo>
                    <a:pt x="25" y="34"/>
                  </a:lnTo>
                  <a:lnTo>
                    <a:pt x="30" y="36"/>
                  </a:lnTo>
                  <a:lnTo>
                    <a:pt x="33" y="39"/>
                  </a:lnTo>
                  <a:lnTo>
                    <a:pt x="37" y="41"/>
                  </a:lnTo>
                  <a:lnTo>
                    <a:pt x="42" y="42"/>
                  </a:lnTo>
                  <a:lnTo>
                    <a:pt x="47" y="45"/>
                  </a:lnTo>
                  <a:lnTo>
                    <a:pt x="52" y="47"/>
                  </a:lnTo>
                  <a:lnTo>
                    <a:pt x="56" y="48"/>
                  </a:lnTo>
                  <a:lnTo>
                    <a:pt x="63" y="50"/>
                  </a:lnTo>
                  <a:lnTo>
                    <a:pt x="67" y="50"/>
                  </a:lnTo>
                  <a:lnTo>
                    <a:pt x="74" y="53"/>
                  </a:lnTo>
                  <a:lnTo>
                    <a:pt x="80" y="55"/>
                  </a:lnTo>
                  <a:lnTo>
                    <a:pt x="85" y="55"/>
                  </a:lnTo>
                  <a:lnTo>
                    <a:pt x="91" y="56"/>
                  </a:lnTo>
                  <a:lnTo>
                    <a:pt x="104" y="56"/>
                  </a:lnTo>
                  <a:lnTo>
                    <a:pt x="110" y="60"/>
                  </a:lnTo>
                  <a:lnTo>
                    <a:pt x="151" y="60"/>
                  </a:lnTo>
                  <a:lnTo>
                    <a:pt x="156" y="56"/>
                  </a:lnTo>
                  <a:lnTo>
                    <a:pt x="169" y="56"/>
                  </a:lnTo>
                  <a:lnTo>
                    <a:pt x="176" y="55"/>
                  </a:lnTo>
                  <a:lnTo>
                    <a:pt x="181" y="55"/>
                  </a:lnTo>
                  <a:lnTo>
                    <a:pt x="187" y="53"/>
                  </a:lnTo>
                  <a:lnTo>
                    <a:pt x="194" y="50"/>
                  </a:lnTo>
                  <a:lnTo>
                    <a:pt x="199" y="50"/>
                  </a:lnTo>
                  <a:lnTo>
                    <a:pt x="205" y="48"/>
                  </a:lnTo>
                  <a:lnTo>
                    <a:pt x="210" y="47"/>
                  </a:lnTo>
                  <a:lnTo>
                    <a:pt x="214" y="45"/>
                  </a:lnTo>
                  <a:lnTo>
                    <a:pt x="219" y="42"/>
                  </a:lnTo>
                  <a:lnTo>
                    <a:pt x="224" y="41"/>
                  </a:lnTo>
                  <a:lnTo>
                    <a:pt x="229" y="39"/>
                  </a:lnTo>
                  <a:lnTo>
                    <a:pt x="232" y="36"/>
                  </a:lnTo>
                  <a:lnTo>
                    <a:pt x="236" y="34"/>
                  </a:lnTo>
                  <a:lnTo>
                    <a:pt x="240" y="33"/>
                  </a:lnTo>
                  <a:lnTo>
                    <a:pt x="243" y="30"/>
                  </a:lnTo>
                  <a:lnTo>
                    <a:pt x="247" y="26"/>
                  </a:lnTo>
                  <a:lnTo>
                    <a:pt x="249" y="25"/>
                  </a:lnTo>
                  <a:lnTo>
                    <a:pt x="252" y="22"/>
                  </a:lnTo>
                  <a:lnTo>
                    <a:pt x="255" y="20"/>
                  </a:lnTo>
                  <a:lnTo>
                    <a:pt x="257" y="15"/>
                  </a:lnTo>
                  <a:lnTo>
                    <a:pt x="259" y="14"/>
                  </a:lnTo>
                  <a:lnTo>
                    <a:pt x="260" y="12"/>
                  </a:lnTo>
                  <a:lnTo>
                    <a:pt x="260" y="7"/>
                  </a:lnTo>
                  <a:lnTo>
                    <a:pt x="262" y="6"/>
                  </a:lnTo>
                  <a:lnTo>
                    <a:pt x="263" y="1"/>
                  </a:lnTo>
                  <a:lnTo>
                    <a:pt x="263" y="0"/>
                  </a:lnTo>
                </a:path>
              </a:pathLst>
            </a:custGeom>
            <a:noFill/>
            <a:ln w="0">
              <a:solidFill>
                <a:srgbClr val="000000"/>
              </a:solidFill>
              <a:round/>
              <a:headEnd/>
              <a:tailEnd/>
            </a:ln>
          </p:spPr>
          <p:txBody>
            <a:bodyPr/>
            <a:lstStyle/>
            <a:p>
              <a:endParaRPr lang="en-US" b="0"/>
            </a:p>
          </p:txBody>
        </p:sp>
        <p:sp>
          <p:nvSpPr>
            <p:cNvPr id="8270" name="Rectangle 76"/>
            <p:cNvSpPr>
              <a:spLocks noChangeArrowheads="1"/>
            </p:cNvSpPr>
            <p:nvPr/>
          </p:nvSpPr>
          <p:spPr bwMode="auto">
            <a:xfrm>
              <a:off x="4023" y="1819"/>
              <a:ext cx="141"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Mat</a:t>
              </a:r>
              <a:endParaRPr lang="en-US" b="0"/>
            </a:p>
          </p:txBody>
        </p:sp>
        <p:sp>
          <p:nvSpPr>
            <p:cNvPr id="8271" name="Rectangle 77"/>
            <p:cNvSpPr>
              <a:spLocks noChangeArrowheads="1"/>
            </p:cNvSpPr>
            <p:nvPr/>
          </p:nvSpPr>
          <p:spPr bwMode="auto">
            <a:xfrm>
              <a:off x="4023" y="1917"/>
              <a:ext cx="157"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INV</a:t>
              </a:r>
              <a:endParaRPr lang="en-US" b="0"/>
            </a:p>
          </p:txBody>
        </p:sp>
        <p:sp>
          <p:nvSpPr>
            <p:cNvPr id="8272" name="Rectangle 78"/>
            <p:cNvSpPr>
              <a:spLocks noChangeArrowheads="1"/>
            </p:cNvSpPr>
            <p:nvPr/>
          </p:nvSpPr>
          <p:spPr bwMode="auto">
            <a:xfrm>
              <a:off x="3394" y="1741"/>
              <a:ext cx="395" cy="264"/>
            </a:xfrm>
            <a:prstGeom prst="rect">
              <a:avLst/>
            </a:prstGeom>
            <a:solidFill>
              <a:srgbClr val="FFFFFF"/>
            </a:solidFill>
            <a:ln w="0">
              <a:solidFill>
                <a:srgbClr val="000000"/>
              </a:solidFill>
              <a:miter lim="800000"/>
              <a:headEnd/>
              <a:tailEnd/>
            </a:ln>
          </p:spPr>
          <p:txBody>
            <a:bodyPr/>
            <a:lstStyle/>
            <a:p>
              <a:endParaRPr lang="en-US" b="0"/>
            </a:p>
          </p:txBody>
        </p:sp>
        <p:sp>
          <p:nvSpPr>
            <p:cNvPr id="8273" name="Rectangle 79"/>
            <p:cNvSpPr>
              <a:spLocks noChangeArrowheads="1"/>
            </p:cNvSpPr>
            <p:nvPr/>
          </p:nvSpPr>
          <p:spPr bwMode="auto">
            <a:xfrm>
              <a:off x="3434" y="1790"/>
              <a:ext cx="291" cy="165"/>
            </a:xfrm>
            <a:prstGeom prst="rect">
              <a:avLst/>
            </a:prstGeom>
            <a:noFill/>
            <a:ln w="9525">
              <a:noFill/>
              <a:miter lim="800000"/>
              <a:headEnd/>
              <a:tailEnd/>
            </a:ln>
          </p:spPr>
          <p:txBody>
            <a:bodyPr wrap="none" lIns="0" tIns="0" rIns="0" bIns="0">
              <a:spAutoFit/>
            </a:bodyPr>
            <a:lstStyle/>
            <a:p>
              <a:pPr eaLnBrk="0" hangingPunct="0"/>
              <a:r>
                <a:rPr lang="en-US" sz="1700" b="0">
                  <a:solidFill>
                    <a:srgbClr val="000000"/>
                  </a:solidFill>
                </a:rPr>
                <a:t>MRP</a:t>
              </a:r>
              <a:endParaRPr lang="en-US" b="0"/>
            </a:p>
          </p:txBody>
        </p:sp>
        <p:sp>
          <p:nvSpPr>
            <p:cNvPr id="8274" name="Freeform 80"/>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close/>
                </a:path>
              </a:pathLst>
            </a:custGeom>
            <a:solidFill>
              <a:srgbClr val="FFFFFF"/>
            </a:solidFill>
            <a:ln w="0">
              <a:solidFill>
                <a:srgbClr val="000000"/>
              </a:solidFill>
              <a:round/>
              <a:headEnd/>
              <a:tailEnd/>
            </a:ln>
          </p:spPr>
          <p:txBody>
            <a:bodyPr/>
            <a:lstStyle/>
            <a:p>
              <a:endParaRPr lang="en-US" b="0"/>
            </a:p>
          </p:txBody>
        </p:sp>
        <p:sp>
          <p:nvSpPr>
            <p:cNvPr id="8275" name="Freeform 81"/>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path>
              </a:pathLst>
            </a:custGeom>
            <a:noFill/>
            <a:ln w="0">
              <a:solidFill>
                <a:srgbClr val="000000"/>
              </a:solidFill>
              <a:round/>
              <a:headEnd/>
              <a:tailEnd/>
            </a:ln>
          </p:spPr>
          <p:txBody>
            <a:bodyPr/>
            <a:lstStyle/>
            <a:p>
              <a:endParaRPr lang="en-US" b="0"/>
            </a:p>
          </p:txBody>
        </p:sp>
        <p:sp>
          <p:nvSpPr>
            <p:cNvPr id="8276" name="Freeform 82"/>
            <p:cNvSpPr>
              <a:spLocks/>
            </p:cNvSpPr>
            <p:nvPr/>
          </p:nvSpPr>
          <p:spPr bwMode="auto">
            <a:xfrm>
              <a:off x="2689" y="2362"/>
              <a:ext cx="431" cy="60"/>
            </a:xfrm>
            <a:custGeom>
              <a:avLst/>
              <a:gdLst>
                <a:gd name="T0" fmla="*/ 0 w 431"/>
                <a:gd name="T1" fmla="*/ 0 h 60"/>
                <a:gd name="T2" fmla="*/ 0 w 431"/>
                <a:gd name="T3" fmla="*/ 2 h 60"/>
                <a:gd name="T4" fmla="*/ 1 w 431"/>
                <a:gd name="T5" fmla="*/ 6 h 60"/>
                <a:gd name="T6" fmla="*/ 3 w 431"/>
                <a:gd name="T7" fmla="*/ 8 h 60"/>
                <a:gd name="T8" fmla="*/ 4 w 431"/>
                <a:gd name="T9" fmla="*/ 13 h 60"/>
                <a:gd name="T10" fmla="*/ 6 w 431"/>
                <a:gd name="T11" fmla="*/ 14 h 60"/>
                <a:gd name="T12" fmla="*/ 9 w 431"/>
                <a:gd name="T13" fmla="*/ 16 h 60"/>
                <a:gd name="T14" fmla="*/ 12 w 431"/>
                <a:gd name="T15" fmla="*/ 21 h 60"/>
                <a:gd name="T16" fmla="*/ 17 w 431"/>
                <a:gd name="T17" fmla="*/ 22 h 60"/>
                <a:gd name="T18" fmla="*/ 20 w 431"/>
                <a:gd name="T19" fmla="*/ 25 h 60"/>
                <a:gd name="T20" fmla="*/ 25 w 431"/>
                <a:gd name="T21" fmla="*/ 27 h 60"/>
                <a:gd name="T22" fmla="*/ 31 w 431"/>
                <a:gd name="T23" fmla="*/ 30 h 60"/>
                <a:gd name="T24" fmla="*/ 36 w 431"/>
                <a:gd name="T25" fmla="*/ 33 h 60"/>
                <a:gd name="T26" fmla="*/ 42 w 431"/>
                <a:gd name="T27" fmla="*/ 35 h 60"/>
                <a:gd name="T28" fmla="*/ 48 w 431"/>
                <a:gd name="T29" fmla="*/ 37 h 60"/>
                <a:gd name="T30" fmla="*/ 55 w 431"/>
                <a:gd name="T31" fmla="*/ 40 h 60"/>
                <a:gd name="T32" fmla="*/ 63 w 431"/>
                <a:gd name="T33" fmla="*/ 41 h 60"/>
                <a:gd name="T34" fmla="*/ 69 w 431"/>
                <a:gd name="T35" fmla="*/ 43 h 60"/>
                <a:gd name="T36" fmla="*/ 77 w 431"/>
                <a:gd name="T37" fmla="*/ 46 h 60"/>
                <a:gd name="T38" fmla="*/ 85 w 431"/>
                <a:gd name="T39" fmla="*/ 48 h 60"/>
                <a:gd name="T40" fmla="*/ 94 w 431"/>
                <a:gd name="T41" fmla="*/ 49 h 60"/>
                <a:gd name="T42" fmla="*/ 102 w 431"/>
                <a:gd name="T43" fmla="*/ 51 h 60"/>
                <a:gd name="T44" fmla="*/ 112 w 431"/>
                <a:gd name="T45" fmla="*/ 51 h 60"/>
                <a:gd name="T46" fmla="*/ 121 w 431"/>
                <a:gd name="T47" fmla="*/ 54 h 60"/>
                <a:gd name="T48" fmla="*/ 131 w 431"/>
                <a:gd name="T49" fmla="*/ 55 h 60"/>
                <a:gd name="T50" fmla="*/ 140 w 431"/>
                <a:gd name="T51" fmla="*/ 55 h 60"/>
                <a:gd name="T52" fmla="*/ 150 w 431"/>
                <a:gd name="T53" fmla="*/ 57 h 60"/>
                <a:gd name="T54" fmla="*/ 170 w 431"/>
                <a:gd name="T55" fmla="*/ 57 h 60"/>
                <a:gd name="T56" fmla="*/ 181 w 431"/>
                <a:gd name="T57" fmla="*/ 60 h 60"/>
                <a:gd name="T58" fmla="*/ 247 w 431"/>
                <a:gd name="T59" fmla="*/ 60 h 60"/>
                <a:gd name="T60" fmla="*/ 257 w 431"/>
                <a:gd name="T61" fmla="*/ 57 h 60"/>
                <a:gd name="T62" fmla="*/ 277 w 431"/>
                <a:gd name="T63" fmla="*/ 57 h 60"/>
                <a:gd name="T64" fmla="*/ 289 w 431"/>
                <a:gd name="T65" fmla="*/ 55 h 60"/>
                <a:gd name="T66" fmla="*/ 298 w 431"/>
                <a:gd name="T67" fmla="*/ 55 h 60"/>
                <a:gd name="T68" fmla="*/ 307 w 431"/>
                <a:gd name="T69" fmla="*/ 54 h 60"/>
                <a:gd name="T70" fmla="*/ 317 w 431"/>
                <a:gd name="T71" fmla="*/ 51 h 60"/>
                <a:gd name="T72" fmla="*/ 325 w 431"/>
                <a:gd name="T73" fmla="*/ 51 h 60"/>
                <a:gd name="T74" fmla="*/ 334 w 431"/>
                <a:gd name="T75" fmla="*/ 49 h 60"/>
                <a:gd name="T76" fmla="*/ 342 w 431"/>
                <a:gd name="T77" fmla="*/ 48 h 60"/>
                <a:gd name="T78" fmla="*/ 350 w 431"/>
                <a:gd name="T79" fmla="*/ 46 h 60"/>
                <a:gd name="T80" fmla="*/ 358 w 431"/>
                <a:gd name="T81" fmla="*/ 43 h 60"/>
                <a:gd name="T82" fmla="*/ 366 w 431"/>
                <a:gd name="T83" fmla="*/ 41 h 60"/>
                <a:gd name="T84" fmla="*/ 374 w 431"/>
                <a:gd name="T85" fmla="*/ 40 h 60"/>
                <a:gd name="T86" fmla="*/ 380 w 431"/>
                <a:gd name="T87" fmla="*/ 37 h 60"/>
                <a:gd name="T88" fmla="*/ 386 w 431"/>
                <a:gd name="T89" fmla="*/ 35 h 60"/>
                <a:gd name="T90" fmla="*/ 393 w 431"/>
                <a:gd name="T91" fmla="*/ 33 h 60"/>
                <a:gd name="T92" fmla="*/ 397 w 431"/>
                <a:gd name="T93" fmla="*/ 30 h 60"/>
                <a:gd name="T94" fmla="*/ 404 w 431"/>
                <a:gd name="T95" fmla="*/ 27 h 60"/>
                <a:gd name="T96" fmla="*/ 409 w 431"/>
                <a:gd name="T97" fmla="*/ 25 h 60"/>
                <a:gd name="T98" fmla="*/ 412 w 431"/>
                <a:gd name="T99" fmla="*/ 22 h 60"/>
                <a:gd name="T100" fmla="*/ 416 w 431"/>
                <a:gd name="T101" fmla="*/ 21 h 60"/>
                <a:gd name="T102" fmla="*/ 420 w 431"/>
                <a:gd name="T103" fmla="*/ 16 h 60"/>
                <a:gd name="T104" fmla="*/ 423 w 431"/>
                <a:gd name="T105" fmla="*/ 14 h 60"/>
                <a:gd name="T106" fmla="*/ 424 w 431"/>
                <a:gd name="T107" fmla="*/ 13 h 60"/>
                <a:gd name="T108" fmla="*/ 426 w 431"/>
                <a:gd name="T109" fmla="*/ 8 h 60"/>
                <a:gd name="T110" fmla="*/ 428 w 431"/>
                <a:gd name="T111" fmla="*/ 6 h 60"/>
                <a:gd name="T112" fmla="*/ 431 w 431"/>
                <a:gd name="T113" fmla="*/ 2 h 60"/>
                <a:gd name="T114" fmla="*/ 431 w 431"/>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1"/>
                <a:gd name="T175" fmla="*/ 0 h 60"/>
                <a:gd name="T176" fmla="*/ 431 w 431"/>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1" h="60">
                  <a:moveTo>
                    <a:pt x="0" y="0"/>
                  </a:moveTo>
                  <a:lnTo>
                    <a:pt x="0" y="2"/>
                  </a:lnTo>
                  <a:lnTo>
                    <a:pt x="1" y="6"/>
                  </a:lnTo>
                  <a:lnTo>
                    <a:pt x="3" y="8"/>
                  </a:lnTo>
                  <a:lnTo>
                    <a:pt x="4" y="13"/>
                  </a:lnTo>
                  <a:lnTo>
                    <a:pt x="6" y="14"/>
                  </a:lnTo>
                  <a:lnTo>
                    <a:pt x="9" y="16"/>
                  </a:lnTo>
                  <a:lnTo>
                    <a:pt x="12" y="21"/>
                  </a:lnTo>
                  <a:lnTo>
                    <a:pt x="17" y="22"/>
                  </a:lnTo>
                  <a:lnTo>
                    <a:pt x="20" y="25"/>
                  </a:lnTo>
                  <a:lnTo>
                    <a:pt x="25" y="27"/>
                  </a:lnTo>
                  <a:lnTo>
                    <a:pt x="31" y="30"/>
                  </a:lnTo>
                  <a:lnTo>
                    <a:pt x="36" y="33"/>
                  </a:lnTo>
                  <a:lnTo>
                    <a:pt x="42" y="35"/>
                  </a:lnTo>
                  <a:lnTo>
                    <a:pt x="48" y="37"/>
                  </a:lnTo>
                  <a:lnTo>
                    <a:pt x="55" y="40"/>
                  </a:lnTo>
                  <a:lnTo>
                    <a:pt x="63" y="41"/>
                  </a:lnTo>
                  <a:lnTo>
                    <a:pt x="69" y="43"/>
                  </a:lnTo>
                  <a:lnTo>
                    <a:pt x="77" y="46"/>
                  </a:lnTo>
                  <a:lnTo>
                    <a:pt x="85" y="48"/>
                  </a:lnTo>
                  <a:lnTo>
                    <a:pt x="94" y="49"/>
                  </a:lnTo>
                  <a:lnTo>
                    <a:pt x="102" y="51"/>
                  </a:lnTo>
                  <a:lnTo>
                    <a:pt x="112" y="51"/>
                  </a:lnTo>
                  <a:lnTo>
                    <a:pt x="121" y="54"/>
                  </a:lnTo>
                  <a:lnTo>
                    <a:pt x="131" y="55"/>
                  </a:lnTo>
                  <a:lnTo>
                    <a:pt x="140" y="55"/>
                  </a:lnTo>
                  <a:lnTo>
                    <a:pt x="150" y="57"/>
                  </a:lnTo>
                  <a:lnTo>
                    <a:pt x="170" y="57"/>
                  </a:lnTo>
                  <a:lnTo>
                    <a:pt x="181" y="60"/>
                  </a:lnTo>
                  <a:lnTo>
                    <a:pt x="247" y="60"/>
                  </a:lnTo>
                  <a:lnTo>
                    <a:pt x="257" y="57"/>
                  </a:lnTo>
                  <a:lnTo>
                    <a:pt x="277" y="57"/>
                  </a:lnTo>
                  <a:lnTo>
                    <a:pt x="289" y="55"/>
                  </a:lnTo>
                  <a:lnTo>
                    <a:pt x="298" y="55"/>
                  </a:lnTo>
                  <a:lnTo>
                    <a:pt x="307" y="54"/>
                  </a:lnTo>
                  <a:lnTo>
                    <a:pt x="317" y="51"/>
                  </a:lnTo>
                  <a:lnTo>
                    <a:pt x="325" y="51"/>
                  </a:lnTo>
                  <a:lnTo>
                    <a:pt x="334" y="49"/>
                  </a:lnTo>
                  <a:lnTo>
                    <a:pt x="342" y="48"/>
                  </a:lnTo>
                  <a:lnTo>
                    <a:pt x="350" y="46"/>
                  </a:lnTo>
                  <a:lnTo>
                    <a:pt x="358" y="43"/>
                  </a:lnTo>
                  <a:lnTo>
                    <a:pt x="366" y="41"/>
                  </a:lnTo>
                  <a:lnTo>
                    <a:pt x="374" y="40"/>
                  </a:lnTo>
                  <a:lnTo>
                    <a:pt x="380" y="37"/>
                  </a:lnTo>
                  <a:lnTo>
                    <a:pt x="386" y="35"/>
                  </a:lnTo>
                  <a:lnTo>
                    <a:pt x="393" y="33"/>
                  </a:lnTo>
                  <a:lnTo>
                    <a:pt x="397" y="30"/>
                  </a:lnTo>
                  <a:lnTo>
                    <a:pt x="404" y="27"/>
                  </a:lnTo>
                  <a:lnTo>
                    <a:pt x="409" y="25"/>
                  </a:lnTo>
                  <a:lnTo>
                    <a:pt x="412" y="22"/>
                  </a:lnTo>
                  <a:lnTo>
                    <a:pt x="416" y="21"/>
                  </a:lnTo>
                  <a:lnTo>
                    <a:pt x="420" y="16"/>
                  </a:lnTo>
                  <a:lnTo>
                    <a:pt x="423" y="14"/>
                  </a:lnTo>
                  <a:lnTo>
                    <a:pt x="424" y="13"/>
                  </a:lnTo>
                  <a:lnTo>
                    <a:pt x="426" y="8"/>
                  </a:lnTo>
                  <a:lnTo>
                    <a:pt x="428" y="6"/>
                  </a:lnTo>
                  <a:lnTo>
                    <a:pt x="431" y="2"/>
                  </a:lnTo>
                  <a:lnTo>
                    <a:pt x="431" y="0"/>
                  </a:lnTo>
                </a:path>
              </a:pathLst>
            </a:custGeom>
            <a:noFill/>
            <a:ln w="0">
              <a:solidFill>
                <a:srgbClr val="000000"/>
              </a:solidFill>
              <a:round/>
              <a:headEnd/>
              <a:tailEnd/>
            </a:ln>
          </p:spPr>
          <p:txBody>
            <a:bodyPr/>
            <a:lstStyle/>
            <a:p>
              <a:endParaRPr lang="en-US" b="0"/>
            </a:p>
          </p:txBody>
        </p:sp>
        <p:sp>
          <p:nvSpPr>
            <p:cNvPr id="8277" name="Rectangle 83"/>
            <p:cNvSpPr>
              <a:spLocks noChangeArrowheads="1"/>
            </p:cNvSpPr>
            <p:nvPr/>
          </p:nvSpPr>
          <p:spPr bwMode="auto">
            <a:xfrm>
              <a:off x="2736" y="2444"/>
              <a:ext cx="366"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CRP &amp;MRP</a:t>
              </a:r>
            </a:p>
            <a:p>
              <a:pPr algn="ctr" eaLnBrk="0" hangingPunct="0"/>
              <a:r>
                <a:rPr lang="en-US" sz="900" b="0">
                  <a:solidFill>
                    <a:srgbClr val="000000"/>
                  </a:solidFill>
                </a:rPr>
                <a:t>Records</a:t>
              </a:r>
              <a:endParaRPr lang="en-US" b="0"/>
            </a:p>
          </p:txBody>
        </p:sp>
        <p:sp>
          <p:nvSpPr>
            <p:cNvPr id="8278" name="Rectangle 84"/>
            <p:cNvSpPr>
              <a:spLocks noChangeArrowheads="1"/>
            </p:cNvSpPr>
            <p:nvPr/>
          </p:nvSpPr>
          <p:spPr bwMode="auto">
            <a:xfrm>
              <a:off x="2652" y="2801"/>
              <a:ext cx="504" cy="367"/>
            </a:xfrm>
            <a:prstGeom prst="rect">
              <a:avLst/>
            </a:prstGeom>
            <a:solidFill>
              <a:srgbClr val="FFFFFF"/>
            </a:solidFill>
            <a:ln w="0">
              <a:solidFill>
                <a:srgbClr val="000000"/>
              </a:solidFill>
              <a:miter lim="800000"/>
              <a:headEnd/>
              <a:tailEnd/>
            </a:ln>
          </p:spPr>
          <p:txBody>
            <a:bodyPr/>
            <a:lstStyle/>
            <a:p>
              <a:endParaRPr lang="en-US" b="0"/>
            </a:p>
          </p:txBody>
        </p:sp>
        <p:sp>
          <p:nvSpPr>
            <p:cNvPr id="8279" name="Rectangle 85"/>
            <p:cNvSpPr>
              <a:spLocks noChangeArrowheads="1"/>
            </p:cNvSpPr>
            <p:nvPr/>
          </p:nvSpPr>
          <p:spPr bwMode="auto">
            <a:xfrm>
              <a:off x="2676" y="2900"/>
              <a:ext cx="497"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Shop-floor &amp;</a:t>
              </a:r>
            </a:p>
            <a:p>
              <a:pPr algn="ctr" eaLnBrk="0" hangingPunct="0"/>
              <a:r>
                <a:rPr lang="en-US" sz="900" b="0">
                  <a:solidFill>
                    <a:srgbClr val="000000"/>
                  </a:solidFill>
                </a:rPr>
                <a:t>Vendor Systems </a:t>
              </a:r>
              <a:endParaRPr lang="en-US" b="0"/>
            </a:p>
          </p:txBody>
        </p:sp>
        <p:sp>
          <p:nvSpPr>
            <p:cNvPr id="8280" name="Rectangle 86"/>
            <p:cNvSpPr>
              <a:spLocks noChangeArrowheads="1"/>
            </p:cNvSpPr>
            <p:nvPr/>
          </p:nvSpPr>
          <p:spPr bwMode="auto">
            <a:xfrm>
              <a:off x="1680" y="912"/>
              <a:ext cx="496" cy="310"/>
            </a:xfrm>
            <a:prstGeom prst="rect">
              <a:avLst/>
            </a:prstGeom>
            <a:noFill/>
            <a:ln w="9525">
              <a:noFill/>
              <a:miter lim="800000"/>
              <a:headEnd/>
              <a:tailEnd/>
            </a:ln>
          </p:spPr>
          <p:txBody>
            <a:bodyPr wrap="none" lIns="0" tIns="0" rIns="0" bIns="0">
              <a:spAutoFit/>
            </a:bodyPr>
            <a:lstStyle/>
            <a:p>
              <a:pPr eaLnBrk="0" hangingPunct="0"/>
              <a:r>
                <a:rPr lang="en-US" sz="1600" b="0">
                  <a:solidFill>
                    <a:srgbClr val="FF0000"/>
                  </a:solidFill>
                </a:rPr>
                <a:t>Informal</a:t>
              </a:r>
            </a:p>
            <a:p>
              <a:pPr eaLnBrk="0" hangingPunct="0"/>
              <a:r>
                <a:rPr lang="en-US" sz="1600" b="0">
                  <a:solidFill>
                    <a:srgbClr val="FF0000"/>
                  </a:solidFill>
                </a:rPr>
                <a:t>Feedback</a:t>
              </a:r>
              <a:endParaRPr lang="en-US" b="0">
                <a:solidFill>
                  <a:srgbClr val="FF0000"/>
                </a:solidFill>
              </a:endParaRPr>
            </a:p>
          </p:txBody>
        </p:sp>
        <p:sp>
          <p:nvSpPr>
            <p:cNvPr id="8281" name="Line 87"/>
            <p:cNvSpPr>
              <a:spLocks noChangeShapeType="1"/>
            </p:cNvSpPr>
            <p:nvPr/>
          </p:nvSpPr>
          <p:spPr bwMode="auto">
            <a:xfrm flipV="1">
              <a:off x="4080" y="864"/>
              <a:ext cx="0" cy="816"/>
            </a:xfrm>
            <a:prstGeom prst="line">
              <a:avLst/>
            </a:prstGeom>
            <a:noFill/>
            <a:ln w="9525">
              <a:solidFill>
                <a:schemeClr val="tx1"/>
              </a:solidFill>
              <a:round/>
              <a:headEnd/>
              <a:tailEnd/>
            </a:ln>
          </p:spPr>
          <p:txBody>
            <a:bodyPr wrap="none" anchor="ctr"/>
            <a:lstStyle/>
            <a:p>
              <a:endParaRPr lang="en-US"/>
            </a:p>
          </p:txBody>
        </p:sp>
        <p:sp>
          <p:nvSpPr>
            <p:cNvPr id="8282" name="Line 88"/>
            <p:cNvSpPr>
              <a:spLocks noChangeShapeType="1"/>
            </p:cNvSpPr>
            <p:nvPr/>
          </p:nvSpPr>
          <p:spPr bwMode="auto">
            <a:xfrm flipH="1">
              <a:off x="3120" y="864"/>
              <a:ext cx="960" cy="0"/>
            </a:xfrm>
            <a:prstGeom prst="line">
              <a:avLst/>
            </a:prstGeom>
            <a:noFill/>
            <a:ln w="9525">
              <a:solidFill>
                <a:schemeClr val="tx1"/>
              </a:solidFill>
              <a:round/>
              <a:headEnd/>
              <a:tailEnd type="triangle" w="med" len="med"/>
            </a:ln>
          </p:spPr>
          <p:txBody>
            <a:bodyPr wrap="none" anchor="ctr"/>
            <a:lstStyle/>
            <a:p>
              <a:endParaRPr lang="en-US"/>
            </a:p>
          </p:txBody>
        </p:sp>
        <p:sp>
          <p:nvSpPr>
            <p:cNvPr id="8283" name="Rectangle 89"/>
            <p:cNvSpPr>
              <a:spLocks noChangeArrowheads="1"/>
            </p:cNvSpPr>
            <p:nvPr/>
          </p:nvSpPr>
          <p:spPr bwMode="auto">
            <a:xfrm>
              <a:off x="3998" y="308"/>
              <a:ext cx="265"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Demand </a:t>
              </a:r>
            </a:p>
            <a:p>
              <a:pPr algn="ctr" eaLnBrk="0" hangingPunct="0"/>
              <a:r>
                <a:rPr lang="en-US" sz="900" b="0">
                  <a:solidFill>
                    <a:srgbClr val="000000"/>
                  </a:solidFill>
                </a:rPr>
                <a:t>forecast </a:t>
              </a:r>
              <a:endParaRPr lang="en-US" b="0"/>
            </a:p>
          </p:txBody>
        </p:sp>
      </p:grpSp>
      <p:sp>
        <p:nvSpPr>
          <p:cNvPr id="8195" name="Rectangle 90"/>
          <p:cNvSpPr>
            <a:spLocks noGrp="1" noChangeArrowheads="1"/>
          </p:cNvSpPr>
          <p:nvPr>
            <p:ph type="title"/>
          </p:nvPr>
        </p:nvSpPr>
        <p:spPr/>
        <p:txBody>
          <a:bodyPr/>
          <a:lstStyle/>
          <a:p>
            <a:r>
              <a:rPr lang="en-US" dirty="0" smtClean="0"/>
              <a:t>Demand, Production, and Capacity Planning: </a:t>
            </a:r>
            <a:br>
              <a:rPr lang="en-US" dirty="0" smtClean="0"/>
            </a:br>
            <a:r>
              <a:rPr lang="en-US" dirty="0" smtClean="0"/>
              <a:t>	</a:t>
            </a:r>
            <a:r>
              <a:rPr lang="en-US" i="1" dirty="0" smtClean="0"/>
              <a:t>Pitfalls of Sales-Plan driven investments</a:t>
            </a:r>
          </a:p>
        </p:txBody>
      </p:sp>
      <p:sp>
        <p:nvSpPr>
          <p:cNvPr id="8196" name="AutoShape 91"/>
          <p:cNvSpPr>
            <a:spLocks/>
          </p:cNvSpPr>
          <p:nvPr/>
        </p:nvSpPr>
        <p:spPr bwMode="auto">
          <a:xfrm>
            <a:off x="2397525" y="4621725"/>
            <a:ext cx="1885950" cy="852488"/>
          </a:xfrm>
          <a:prstGeom prst="borderCallout1">
            <a:avLst>
              <a:gd name="adj1" fmla="val 13407"/>
              <a:gd name="adj2" fmla="val 104042"/>
              <a:gd name="adj3" fmla="val -50278"/>
              <a:gd name="adj4" fmla="val 134343"/>
            </a:avLst>
          </a:prstGeom>
          <a:solidFill>
            <a:srgbClr val="FFFFCC"/>
          </a:solidFill>
          <a:ln w="9525" algn="ctr">
            <a:solidFill>
              <a:schemeClr val="tx1"/>
            </a:solidFill>
            <a:prstDash val="dash"/>
            <a:miter lim="800000"/>
            <a:headEnd/>
            <a:tailEnd/>
          </a:ln>
        </p:spPr>
        <p:txBody>
          <a:bodyPr/>
          <a:lstStyle/>
          <a:p>
            <a:pPr algn="ctr"/>
            <a:r>
              <a:rPr lang="en-US" sz="1600" b="0"/>
              <a:t>CRP = How much capacity is required to produce MPS?</a:t>
            </a:r>
          </a:p>
        </p:txBody>
      </p:sp>
      <p:sp>
        <p:nvSpPr>
          <p:cNvPr id="94" name="TextBox 93"/>
          <p:cNvSpPr txBox="1"/>
          <p:nvPr/>
        </p:nvSpPr>
        <p:spPr>
          <a:xfrm>
            <a:off x="308758" y="1413164"/>
            <a:ext cx="3455720" cy="1569660"/>
          </a:xfrm>
          <a:prstGeom prst="rect">
            <a:avLst/>
          </a:prstGeom>
          <a:noFill/>
        </p:spPr>
        <p:txBody>
          <a:bodyPr wrap="square" rtlCol="0">
            <a:spAutoFit/>
          </a:bodyPr>
          <a:lstStyle/>
          <a:p>
            <a:r>
              <a:rPr lang="en-US" dirty="0" smtClean="0"/>
              <a:t>Still happens:</a:t>
            </a:r>
          </a:p>
          <a:p>
            <a:pPr>
              <a:buFontTx/>
              <a:buChar char="-"/>
            </a:pPr>
            <a:r>
              <a:rPr lang="en-US" dirty="0" smtClean="0"/>
              <a:t> Tech</a:t>
            </a:r>
          </a:p>
          <a:p>
            <a:pPr>
              <a:buFontTx/>
              <a:buChar char="-"/>
            </a:pPr>
            <a:r>
              <a:rPr lang="en-US" dirty="0" smtClean="0"/>
              <a:t> Medical devices</a:t>
            </a:r>
          </a:p>
          <a:p>
            <a:pPr>
              <a:buFontTx/>
              <a:buChar char="-"/>
            </a:pPr>
            <a:r>
              <a:rPr lang="en-US" dirty="0" smtClean="0"/>
              <a:t> Automotive</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smtClean="0"/>
              <a:t>Learning Points from Seagate Case:</a:t>
            </a:r>
            <a:br>
              <a:rPr lang="en-US" smtClean="0"/>
            </a:br>
            <a:r>
              <a:rPr lang="en-US" smtClean="0"/>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pPr>
            <a:r>
              <a:rPr lang="en-US" sz="1800" dirty="0" smtClean="0"/>
              <a:t>Capacity portfolio investment </a:t>
            </a:r>
            <a:r>
              <a:rPr lang="en-US" sz="1800" i="1" dirty="0" smtClean="0"/>
              <a:t>is simultaneous investment in multiple resource types.  </a:t>
            </a:r>
            <a:r>
              <a:rPr lang="en-US" sz="1800" dirty="0" smtClean="0"/>
              <a:t>The basic question is to determine the capacity for </a:t>
            </a:r>
            <a:r>
              <a:rPr lang="en-US" sz="1800" b="1" dirty="0" smtClean="0"/>
              <a:t>each</a:t>
            </a:r>
            <a:r>
              <a:rPr lang="en-US" sz="1800" dirty="0" smtClean="0"/>
              <a:t> resource type.</a:t>
            </a:r>
          </a:p>
          <a:p>
            <a:pPr>
              <a:lnSpc>
                <a:spcPct val="90000"/>
              </a:lnSpc>
            </a:pPr>
            <a:endParaRPr lang="en-US" sz="1800" dirty="0" smtClean="0"/>
          </a:p>
          <a:p>
            <a:r>
              <a:rPr lang="en-US" sz="1800" dirty="0" smtClean="0"/>
              <a:t>Don’t do sales-plan driven capacity planning</a:t>
            </a:r>
          </a:p>
          <a:p>
            <a:pPr lvl="1"/>
            <a:r>
              <a:rPr lang="en-US" dirty="0" smtClean="0"/>
              <a:t>i.e., don’t build capacity for one single demand scenario</a:t>
            </a:r>
          </a:p>
          <a:p>
            <a:pPr>
              <a:lnSpc>
                <a:spcPct val="90000"/>
              </a:lnSpc>
            </a:pPr>
            <a:endParaRPr lang="en-US" sz="1800" dirty="0" smtClean="0"/>
          </a:p>
          <a:p>
            <a:r>
              <a:rPr lang="en-US" sz="1800" dirty="0" smtClean="0"/>
              <a:t>Explicitly capture forecast uncertainty</a:t>
            </a:r>
          </a:p>
          <a:p>
            <a:pPr lvl="1"/>
            <a:r>
              <a:rPr lang="en-US" dirty="0" smtClean="0"/>
              <a:t>Agree on a demand forecast, i.e., set of scenarios, capturing correlation</a:t>
            </a:r>
          </a:p>
          <a:p>
            <a:pPr lvl="1"/>
            <a:r>
              <a:rPr lang="en-US" dirty="0" smtClean="0"/>
              <a:t>Build capacity based on the forecast.</a:t>
            </a:r>
          </a:p>
          <a:p>
            <a:pPr lvl="1"/>
            <a:r>
              <a:rPr lang="en-US" dirty="0" smtClean="0"/>
              <a:t>Use newsvendor logic to balance underage and overage consequences.</a:t>
            </a:r>
          </a:p>
          <a:p>
            <a:endParaRPr lang="en-US" sz="1800" dirty="0" smtClean="0"/>
          </a:p>
          <a:p>
            <a:r>
              <a:rPr lang="en-US" sz="1800" dirty="0" smtClean="0"/>
              <a:t>Use a portfolio approach</a:t>
            </a:r>
          </a:p>
          <a:p>
            <a:pPr lvl="1"/>
            <a:r>
              <a:rPr lang="en-US" dirty="0" smtClean="0"/>
              <a:t>Best capacity for resource X depends on capacity choice for resource Y.</a:t>
            </a:r>
          </a:p>
          <a:p>
            <a:pPr lvl="1"/>
            <a:r>
              <a:rPr lang="en-US" dirty="0" smtClean="0"/>
              <a:t>Network model captures moving bottlenecks and operational flexibility</a:t>
            </a:r>
          </a:p>
          <a:p>
            <a:pPr>
              <a:lnSpc>
                <a:spcPct val="90000"/>
              </a:lnSpc>
            </a:pPr>
            <a:endParaRPr lang="en-US" sz="1800" i="1" dirty="0" smtClean="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and S-card Framework of operations strategy</a:t>
            </a:r>
          </a:p>
        </p:txBody>
      </p:sp>
      <p:graphicFrame>
        <p:nvGraphicFramePr>
          <p:cNvPr id="4" name="Content Placeholder 3"/>
          <p:cNvGraphicFramePr>
            <a:graphicFrameLocks noGrp="1"/>
          </p:cNvGraphicFramePr>
          <p:nvPr>
            <p:ph idx="4294967295"/>
          </p:nvPr>
        </p:nvGraphicFramePr>
        <p:xfrm>
          <a:off x="1208175" y="2123089"/>
          <a:ext cx="4036488" cy="23267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2645352" y="2449102"/>
            <a:ext cx="1151416" cy="461665"/>
          </a:xfrm>
          <a:prstGeom prst="rect">
            <a:avLst/>
          </a:prstGeom>
          <a:noFill/>
        </p:spPr>
        <p:txBody>
          <a:bodyPr>
            <a:spAutoFit/>
          </a:bodyPr>
          <a:lstStyle/>
          <a:p>
            <a:pPr algn="ctr" defTabSz="457200" fontAlgn="auto">
              <a:spcBef>
                <a:spcPts val="0"/>
              </a:spcBef>
              <a:spcAft>
                <a:spcPts val="0"/>
              </a:spcAft>
              <a:defRPr/>
            </a:pPr>
            <a:r>
              <a:rPr lang="en-US"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1548820" y="3950252"/>
            <a:ext cx="1298824"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3244312" y="3950252"/>
            <a:ext cx="191828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2063872" y="3324708"/>
            <a:ext cx="2439492" cy="400110"/>
          </a:xfrm>
          <a:prstGeom prst="rect">
            <a:avLst/>
          </a:prstGeom>
          <a:noFill/>
        </p:spPr>
        <p:txBody>
          <a:bodyPr>
            <a:spAutoFit/>
          </a:bodyPr>
          <a:lstStyle/>
          <a:p>
            <a:pPr algn="ctr" defTabSz="457200" fontAlgn="auto">
              <a:spcBef>
                <a:spcPts val="0"/>
              </a:spcBef>
              <a:spcAft>
                <a:spcPts val="0"/>
              </a:spcAft>
              <a:defRPr/>
            </a:pPr>
            <a:r>
              <a:rPr lang="en-US" sz="2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20" name="AutoShape 35"/>
          <p:cNvCxnSpPr>
            <a:cxnSpLocks noChangeShapeType="1"/>
          </p:cNvCxnSpPr>
          <p:nvPr/>
        </p:nvCxnSpPr>
        <p:spPr bwMode="auto">
          <a:xfrm flipH="1">
            <a:off x="692618" y="4449995"/>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1805455" y="4449995"/>
            <a:ext cx="579438" cy="315913"/>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384893" y="4449995"/>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384893" y="4449995"/>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203668" y="4761145"/>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Sizing</a:t>
            </a:r>
          </a:p>
          <a:p>
            <a:pPr algn="ctr"/>
            <a:r>
              <a:rPr lang="en-US" sz="1200" i="0" dirty="0">
                <a:solidFill>
                  <a:prstClr val="black"/>
                </a:solidFill>
                <a:cs typeface="Arial" pitchFamily="34" charset="0"/>
              </a:rPr>
              <a:t>How much </a:t>
            </a:r>
            <a:r>
              <a:rPr lang="en-US" sz="1200" i="0" dirty="0" smtClean="0">
                <a:solidFill>
                  <a:prstClr val="black"/>
                </a:solidFill>
                <a:cs typeface="Arial" pitchFamily="34" charset="0"/>
              </a:rPr>
              <a:t>capacity?</a:t>
            </a:r>
            <a:endParaRPr lang="en-US" sz="1200" i="0" dirty="0">
              <a:solidFill>
                <a:prstClr val="black"/>
              </a:solidFill>
              <a:cs typeface="Arial" pitchFamily="34" charset="0"/>
            </a:endParaRPr>
          </a:p>
        </p:txBody>
      </p:sp>
      <p:sp>
        <p:nvSpPr>
          <p:cNvPr id="28" name="Text Box 47"/>
          <p:cNvSpPr txBox="1">
            <a:spLocks noChangeArrowheads="1"/>
          </p:cNvSpPr>
          <p:nvPr/>
        </p:nvSpPr>
        <p:spPr bwMode="auto">
          <a:xfrm>
            <a:off x="2407835" y="4761145"/>
            <a:ext cx="1270804" cy="868363"/>
          </a:xfrm>
          <a:prstGeom prst="rect">
            <a:avLst/>
          </a:prstGeom>
          <a:solidFill>
            <a:srgbClr val="FFFF00"/>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Type</a:t>
            </a:r>
          </a:p>
          <a:p>
            <a:pPr algn="ctr"/>
            <a:r>
              <a:rPr lang="en-US" sz="1200" i="0" dirty="0">
                <a:solidFill>
                  <a:prstClr val="black"/>
                </a:solidFill>
                <a:cs typeface="Arial" pitchFamily="34" charset="0"/>
              </a:rPr>
              <a:t>What </a:t>
            </a:r>
            <a:r>
              <a:rPr lang="en-US" sz="1200" i="0" dirty="0" smtClean="0">
                <a:solidFill>
                  <a:prstClr val="black"/>
                </a:solidFill>
                <a:cs typeface="Arial" pitchFamily="34" charset="0"/>
              </a:rPr>
              <a:t>kind </a:t>
            </a:r>
            <a:r>
              <a:rPr lang="en-US" sz="1200" i="0" dirty="0">
                <a:solidFill>
                  <a:prstClr val="black"/>
                </a:solidFill>
                <a:cs typeface="Arial" pitchFamily="34" charset="0"/>
              </a:rPr>
              <a:t>of </a:t>
            </a:r>
            <a:r>
              <a:rPr lang="en-US" sz="1200" i="0" dirty="0" smtClean="0">
                <a:solidFill>
                  <a:prstClr val="black"/>
                </a:solidFill>
                <a:cs typeface="Arial" pitchFamily="34" charset="0"/>
              </a:rPr>
              <a:t>resources? </a:t>
            </a:r>
            <a:r>
              <a:rPr lang="en-US" sz="1200" dirty="0" smtClean="0">
                <a:solidFill>
                  <a:prstClr val="black"/>
                </a:solidFill>
                <a:cs typeface="Arial" pitchFamily="34" charset="0"/>
              </a:rPr>
              <a:t>Dedicated-Flexible</a:t>
            </a:r>
            <a:endParaRPr lang="en-US" sz="800" i="0" dirty="0">
              <a:solidFill>
                <a:prstClr val="black"/>
              </a:solidFill>
              <a:cs typeface="Arial" pitchFamily="34" charset="0"/>
            </a:endParaRPr>
          </a:p>
        </p:txBody>
      </p:sp>
      <p:sp>
        <p:nvSpPr>
          <p:cNvPr id="29" name="Text Box 48"/>
          <p:cNvSpPr txBox="1">
            <a:spLocks noChangeArrowheads="1"/>
          </p:cNvSpPr>
          <p:nvPr/>
        </p:nvSpPr>
        <p:spPr bwMode="auto">
          <a:xfrm>
            <a:off x="1314918" y="4761145"/>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Timing</a:t>
            </a:r>
          </a:p>
          <a:p>
            <a:pPr algn="ctr"/>
            <a:r>
              <a:rPr lang="en-US" sz="1200" i="0" dirty="0">
                <a:solidFill>
                  <a:prstClr val="black"/>
                </a:solidFill>
                <a:cs typeface="Arial" pitchFamily="34" charset="0"/>
              </a:rPr>
              <a:t>When </a:t>
            </a:r>
            <a:r>
              <a:rPr lang="en-US" sz="1200" i="0" dirty="0" smtClean="0">
                <a:solidFill>
                  <a:prstClr val="black"/>
                </a:solidFill>
                <a:cs typeface="Arial" pitchFamily="34" charset="0"/>
              </a:rPr>
              <a:t>to expand </a:t>
            </a:r>
            <a:r>
              <a:rPr lang="en-US" sz="1200" i="0" dirty="0">
                <a:solidFill>
                  <a:prstClr val="black"/>
                </a:solidFill>
                <a:cs typeface="Arial" pitchFamily="34" charset="0"/>
              </a:rPr>
              <a:t>or </a:t>
            </a:r>
            <a:r>
              <a:rPr lang="en-US" sz="1200" i="0" dirty="0" smtClean="0">
                <a:solidFill>
                  <a:prstClr val="black"/>
                </a:solidFill>
                <a:cs typeface="Arial" pitchFamily="34" charset="0"/>
              </a:rPr>
              <a:t>contract?</a:t>
            </a:r>
            <a:endParaRPr lang="en-US" sz="1200" i="0" dirty="0">
              <a:solidFill>
                <a:prstClr val="black"/>
              </a:solidFill>
              <a:cs typeface="Arial" pitchFamily="34" charset="0"/>
            </a:endParaRPr>
          </a:p>
        </p:txBody>
      </p:sp>
      <p:sp>
        <p:nvSpPr>
          <p:cNvPr id="30" name="Text Box 49"/>
          <p:cNvSpPr txBox="1">
            <a:spLocks noChangeArrowheads="1"/>
          </p:cNvSpPr>
          <p:nvPr/>
        </p:nvSpPr>
        <p:spPr bwMode="auto">
          <a:xfrm>
            <a:off x="3705578" y="4761145"/>
            <a:ext cx="1023937" cy="868363"/>
          </a:xfrm>
          <a:prstGeom prst="rect">
            <a:avLst/>
          </a:prstGeom>
          <a:solidFill>
            <a:schemeClr val="bg1"/>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Location</a:t>
            </a:r>
          </a:p>
          <a:p>
            <a:pPr algn="ctr"/>
            <a:r>
              <a:rPr lang="en-US" sz="1200" i="0" dirty="0">
                <a:solidFill>
                  <a:prstClr val="black"/>
                </a:solidFill>
                <a:cs typeface="Arial" pitchFamily="34" charset="0"/>
              </a:rPr>
              <a:t>Where </a:t>
            </a:r>
            <a:r>
              <a:rPr lang="en-US" sz="1200" i="0" dirty="0" smtClean="0">
                <a:solidFill>
                  <a:prstClr val="black"/>
                </a:solidFill>
                <a:cs typeface="Arial" pitchFamily="34" charset="0"/>
              </a:rPr>
              <a:t>to position our resources?</a:t>
            </a:r>
            <a:endParaRPr lang="en-US" sz="800" i="0" dirty="0">
              <a:solidFill>
                <a:prstClr val="black"/>
              </a:solidFill>
              <a:cs typeface="Arial" pitchFamily="34" charset="0"/>
            </a:endParaRPr>
          </a:p>
        </p:txBody>
      </p:sp>
      <p:sp>
        <p:nvSpPr>
          <p:cNvPr id="22" name="Rectangle 7"/>
          <p:cNvSpPr txBox="1">
            <a:spLocks noChangeArrowheads="1"/>
          </p:cNvSpPr>
          <p:nvPr/>
        </p:nvSpPr>
        <p:spPr>
          <a:xfrm>
            <a:off x="6074973" y="1641015"/>
            <a:ext cx="2932387" cy="3375025"/>
          </a:xfrm>
          <a:prstGeom prst="rect">
            <a:avLst/>
          </a:prstGeom>
          <a:noFill/>
        </p:spPr>
        <p:txBody>
          <a:bodyPr/>
          <a:lstStyle/>
          <a:p>
            <a:pPr marL="342900" marR="0" lvl="0" indent="-342900" algn="l" defTabSz="457200" rtl="0" eaLnBrk="1" fontAlgn="base" latinLnBrk="0" hangingPunct="1">
              <a:lnSpc>
                <a:spcPct val="100000"/>
              </a:lnSpc>
              <a:spcBef>
                <a:spcPct val="20000"/>
              </a:spcBef>
              <a:spcAft>
                <a:spcPct val="0"/>
              </a:spcAft>
              <a:buClr>
                <a:srgbClr val="FF3300"/>
              </a:buClr>
              <a:buSzTx/>
              <a:buFont typeface="Arial" pitchFamily="34" charset="0"/>
              <a:buChar char="•"/>
              <a:tabLst/>
              <a:defRPr/>
            </a:pPr>
            <a:r>
              <a:rPr kumimoji="0" lang="en-US" sz="3200" b="1" i="0" u="none" strike="noStrike" kern="1200" cap="none" spc="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Optima"/>
                <a:ea typeface="+mn-ea"/>
                <a:cs typeface="Optima"/>
              </a:rPr>
              <a:t>A</a:t>
            </a:r>
            <a:r>
              <a:rPr kumimoji="0" lang="en-US" sz="3200" b="0" i="0" u="none" strike="noStrike" kern="1200" cap="none" spc="0" normalizeH="0" baseline="0" noProof="0" dirty="0" smtClean="0">
                <a:ln>
                  <a:noFill/>
                </a:ln>
                <a:solidFill>
                  <a:schemeClr val="bg1"/>
                </a:solidFill>
                <a:effectLst/>
                <a:uLnTx/>
                <a:uFillTx/>
                <a:latin typeface="Optima"/>
                <a:ea typeface="+mn-ea"/>
                <a:cs typeface="Optima"/>
              </a:rPr>
              <a:t>lignment</a:t>
            </a:r>
          </a:p>
          <a:p>
            <a:pPr marL="342900" marR="0" lvl="0" indent="-342900" algn="l" defTabSz="457200" rtl="0" eaLnBrk="1" fontAlgn="base" latinLnBrk="0" hangingPunct="1">
              <a:lnSpc>
                <a:spcPct val="100000"/>
              </a:lnSpc>
              <a:spcBef>
                <a:spcPct val="20000"/>
              </a:spcBef>
              <a:spcAft>
                <a:spcPct val="0"/>
              </a:spcAft>
              <a:buClr>
                <a:srgbClr val="FF3300"/>
              </a:buClr>
              <a:buSzTx/>
              <a:buFont typeface="Arial" pitchFamily="34" charset="0"/>
              <a:buChar char="•"/>
              <a:tabLst/>
              <a:defRPr/>
            </a:pPr>
            <a:r>
              <a:rPr kumimoji="0" lang="en-US" sz="3200" b="1" i="0" u="none" strike="noStrike" kern="1200" cap="none" spc="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Optima"/>
                <a:ea typeface="+mn-ea"/>
                <a:cs typeface="Optima"/>
              </a:rPr>
              <a:t>D</a:t>
            </a:r>
            <a:r>
              <a:rPr kumimoji="0" lang="en-US" sz="3200" b="0" i="0" u="none" strike="noStrike" kern="1200" cap="none" spc="0" normalizeH="0" baseline="0" noProof="0" dirty="0" smtClean="0">
                <a:ln>
                  <a:noFill/>
                </a:ln>
                <a:solidFill>
                  <a:schemeClr val="bg1"/>
                </a:solidFill>
                <a:effectLst/>
                <a:uLnTx/>
                <a:uFillTx/>
                <a:latin typeface="Optima"/>
                <a:ea typeface="+mn-ea"/>
                <a:cs typeface="Optima"/>
              </a:rPr>
              <a:t>efensibility</a:t>
            </a:r>
          </a:p>
          <a:p>
            <a:pPr marL="342900" marR="0" lvl="0" indent="-342900" algn="l" defTabSz="457200" rtl="0" eaLnBrk="1" fontAlgn="base" latinLnBrk="0" hangingPunct="1">
              <a:lnSpc>
                <a:spcPct val="100000"/>
              </a:lnSpc>
              <a:spcBef>
                <a:spcPct val="20000"/>
              </a:spcBef>
              <a:spcAft>
                <a:spcPct val="0"/>
              </a:spcAft>
              <a:buClr>
                <a:srgbClr val="FF3300"/>
              </a:buClr>
              <a:buSzTx/>
              <a:buFont typeface="Arial" pitchFamily="34" charset="0"/>
              <a:buChar char="•"/>
              <a:tabLst/>
              <a:defRPr/>
            </a:pPr>
            <a:r>
              <a:rPr kumimoji="0" lang="en-US" sz="3200" b="1" i="0" u="none" strike="noStrike" kern="1200" cap="none" spc="0" normalizeH="0" baseline="0" noProof="0" dirty="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uLnTx/>
                <a:uFillTx/>
                <a:latin typeface="Optima"/>
                <a:ea typeface="+mn-ea"/>
                <a:cs typeface="Optima"/>
              </a:rPr>
              <a:t>S</a:t>
            </a:r>
            <a:r>
              <a:rPr kumimoji="0" lang="en-US" sz="3200" b="0" i="0" u="none" strike="noStrike" kern="1200" cap="none" spc="0" normalizeH="0" baseline="0" noProof="0" dirty="0" smtClean="0">
                <a:ln>
                  <a:noFill/>
                </a:ln>
                <a:solidFill>
                  <a:srgbClr val="FFFF00"/>
                </a:solidFill>
                <a:effectLst/>
                <a:uLnTx/>
                <a:uFillTx/>
                <a:latin typeface="Optima"/>
                <a:ea typeface="+mn-ea"/>
                <a:cs typeface="Optima"/>
              </a:rPr>
              <a:t>calability</a:t>
            </a:r>
          </a:p>
          <a:p>
            <a:pPr marL="342900" marR="0" lvl="0" indent="-342900" algn="l" defTabSz="457200" rtl="0" eaLnBrk="1" fontAlgn="base" latinLnBrk="0" hangingPunct="1">
              <a:lnSpc>
                <a:spcPct val="100000"/>
              </a:lnSpc>
              <a:spcBef>
                <a:spcPct val="20000"/>
              </a:spcBef>
              <a:spcAft>
                <a:spcPct val="0"/>
              </a:spcAft>
              <a:buClr>
                <a:srgbClr val="FF3300"/>
              </a:buClr>
              <a:buSzTx/>
              <a:buFont typeface="Arial" pitchFamily="34" charset="0"/>
              <a:buChar char="•"/>
              <a:tabLst/>
              <a:defRPr/>
            </a:pPr>
            <a:r>
              <a:rPr kumimoji="0" lang="en-US" sz="3200" b="1" i="0" u="none" strike="noStrike" kern="1200" cap="none" spc="0" normalizeH="0" baseline="0" noProof="0" dirty="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uLnTx/>
                <a:uFillTx/>
                <a:latin typeface="Optima"/>
                <a:ea typeface="+mn-ea"/>
                <a:cs typeface="Optima"/>
              </a:rPr>
              <a:t>R</a:t>
            </a:r>
            <a:r>
              <a:rPr kumimoji="0" lang="en-US" sz="3200" b="0" i="0" u="none" strike="noStrike" kern="1200" cap="none" spc="0" normalizeH="0" baseline="0" noProof="0" dirty="0" smtClean="0">
                <a:ln>
                  <a:noFill/>
                </a:ln>
                <a:solidFill>
                  <a:srgbClr val="FFFF00"/>
                </a:solidFill>
                <a:effectLst/>
                <a:uLnTx/>
                <a:uFillTx/>
                <a:latin typeface="Optima"/>
                <a:ea typeface="+mn-ea"/>
                <a:cs typeface="Optima"/>
              </a:rPr>
              <a:t>isk</a:t>
            </a:r>
          </a:p>
          <a:p>
            <a:pPr marL="342900" marR="0" lvl="0" indent="-342900" algn="l" defTabSz="457200" rtl="0" eaLnBrk="1" fontAlgn="base" latinLnBrk="0" hangingPunct="1">
              <a:lnSpc>
                <a:spcPct val="100000"/>
              </a:lnSpc>
              <a:spcBef>
                <a:spcPct val="20000"/>
              </a:spcBef>
              <a:spcAft>
                <a:spcPct val="0"/>
              </a:spcAft>
              <a:buClr>
                <a:srgbClr val="FF3300"/>
              </a:buClr>
              <a:buSzTx/>
              <a:buFont typeface="Arial" pitchFamily="34" charset="0"/>
              <a:buChar char="•"/>
              <a:tabLst/>
              <a:defRPr/>
            </a:pPr>
            <a:r>
              <a:rPr kumimoji="0" lang="en-US" sz="3200" b="1" i="0" u="none" strike="noStrike" kern="1200" cap="none" spc="0" normalizeH="0" baseline="0" noProof="0" dirty="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uLnTx/>
                <a:uFillTx/>
                <a:latin typeface="Optima"/>
                <a:ea typeface="+mn-ea"/>
                <a:cs typeface="Optima"/>
              </a:rPr>
              <a:t>C</a:t>
            </a:r>
            <a:r>
              <a:rPr kumimoji="0" lang="en-US" sz="3200" b="0" i="0" u="none" strike="noStrike" kern="1200" cap="none" spc="0" normalizeH="0" baseline="0" noProof="0" dirty="0" smtClean="0">
                <a:ln>
                  <a:noFill/>
                </a:ln>
                <a:solidFill>
                  <a:srgbClr val="FFFF00"/>
                </a:solidFill>
                <a:effectLst/>
                <a:uLnTx/>
                <a:uFillTx/>
                <a:latin typeface="Optima"/>
                <a:ea typeface="+mn-ea"/>
                <a:cs typeface="Optima"/>
              </a:rPr>
              <a:t>omplexity</a:t>
            </a:r>
          </a:p>
          <a:p>
            <a:pPr marL="342900" marR="0" lvl="0" indent="-342900" algn="l" defTabSz="457200" rtl="0" eaLnBrk="1" fontAlgn="base" latinLnBrk="0" hangingPunct="1">
              <a:lnSpc>
                <a:spcPct val="100000"/>
              </a:lnSpc>
              <a:spcBef>
                <a:spcPct val="20000"/>
              </a:spcBef>
              <a:spcAft>
                <a:spcPct val="0"/>
              </a:spcAft>
              <a:buClr>
                <a:srgbClr val="FF3300"/>
              </a:buClr>
              <a:buSzTx/>
              <a:buFont typeface="Arial" pitchFamily="34" charset="0"/>
              <a:buChar char="•"/>
              <a:tabLst/>
              <a:defRPr/>
            </a:pPr>
            <a:endParaRPr kumimoji="0" lang="en-US" sz="3200" b="0" i="0" u="none" strike="noStrike" kern="1200" cap="none" spc="0" normalizeH="0" baseline="0" noProof="0" dirty="0" smtClean="0">
              <a:ln>
                <a:noFill/>
              </a:ln>
              <a:solidFill>
                <a:schemeClr val="bg1"/>
              </a:solidFill>
              <a:effectLst/>
              <a:uLnTx/>
              <a:uFillTx/>
              <a:latin typeface="Optima"/>
              <a:ea typeface="+mn-ea"/>
              <a:cs typeface="Optima"/>
            </a:endParaRPr>
          </a:p>
          <a:p>
            <a:pPr marL="1143000" marR="0" lvl="2" indent="-228600" algn="l" defTabSz="457200" rtl="0" eaLnBrk="1" fontAlgn="base" latinLnBrk="0" hangingPunct="1">
              <a:lnSpc>
                <a:spcPct val="100000"/>
              </a:lnSpc>
              <a:spcBef>
                <a:spcPct val="20000"/>
              </a:spcBef>
              <a:spcAft>
                <a:spcPct val="0"/>
              </a:spcAft>
              <a:buClr>
                <a:srgbClr val="FF3300"/>
              </a:buClr>
              <a:buSzTx/>
              <a:buFont typeface="Wingdings" pitchFamily="2" charset="2"/>
              <a:buNone/>
              <a:tabLst/>
              <a:defRPr/>
            </a:pPr>
            <a:endParaRPr kumimoji="0" lang="en-US" sz="2400" b="0" i="0" u="none" strike="noStrike" kern="1200" cap="none" spc="0" normalizeH="0" baseline="0" noProof="0" dirty="0" smtClean="0">
              <a:ln>
                <a:noFill/>
              </a:ln>
              <a:solidFill>
                <a:schemeClr val="bg1"/>
              </a:solidFill>
              <a:effectLst/>
              <a:uLnTx/>
              <a:uFillTx/>
              <a:latin typeface="Optima"/>
              <a:ea typeface="+mn-ea"/>
              <a:cs typeface="Optima"/>
            </a:endParaRPr>
          </a:p>
        </p:txBody>
      </p:sp>
      <p:sp>
        <p:nvSpPr>
          <p:cNvPr id="17" name="Curved Right Arrow 16"/>
          <p:cNvSpPr/>
          <p:nvPr/>
        </p:nvSpPr>
        <p:spPr>
          <a:xfrm rot="8382059">
            <a:off x="4415907" y="1669020"/>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8" name="Rectangle 17"/>
          <p:cNvSpPr/>
          <p:nvPr/>
        </p:nvSpPr>
        <p:spPr>
          <a:xfrm rot="2863666">
            <a:off x="4288870" y="2496450"/>
            <a:ext cx="1748992"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FFFF00"/>
                </a:solidFill>
                <a:effectLst>
                  <a:outerShdw blurRad="41275" dist="20320" dir="1800000" algn="tl" rotWithShape="0">
                    <a:srgbClr val="000000">
                      <a:alpha val="40000"/>
                    </a:srgbClr>
                  </a:outerShdw>
                </a:effectLst>
                <a:latin typeface="Calibri"/>
                <a:cs typeface="Arial" pitchFamily="34" charset="0"/>
              </a:rPr>
              <a:t>Innovation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smtClean="0"/>
              <a:t>Learning Points from Seagate Case:</a:t>
            </a:r>
            <a:br>
              <a:rPr lang="en-US" smtClean="0"/>
            </a:br>
            <a:r>
              <a:rPr lang="en-US" smtClean="0"/>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buNone/>
            </a:pPr>
            <a:endParaRPr lang="en-US" sz="1800" i="1" dirty="0" smtClean="0"/>
          </a:p>
          <a:p>
            <a:pPr>
              <a:lnSpc>
                <a:spcPct val="90000"/>
              </a:lnSpc>
            </a:pPr>
            <a:r>
              <a:rPr lang="en-US" sz="1800" b="1" i="1" dirty="0" smtClean="0"/>
              <a:t>Tailor operational hedges to specific risks:</a:t>
            </a:r>
          </a:p>
          <a:p>
            <a:pPr lvl="1">
              <a:lnSpc>
                <a:spcPct val="90000"/>
              </a:lnSpc>
              <a:buFont typeface="Times New Roman" pitchFamily="18" charset="0"/>
              <a:buAutoNum type="arabicPeriod"/>
            </a:pPr>
            <a:r>
              <a:rPr lang="en-US" dirty="0" smtClean="0"/>
              <a:t>Adding different amounts of reserves (“insurance” or safety capacity) to different resources.</a:t>
            </a:r>
          </a:p>
          <a:p>
            <a:pPr lvl="1">
              <a:lnSpc>
                <a:spcPct val="90000"/>
              </a:lnSpc>
              <a:buFont typeface="Times New Roman" pitchFamily="18" charset="0"/>
              <a:buAutoNum type="arabicPeriod"/>
            </a:pPr>
            <a:r>
              <a:rPr lang="en-US" dirty="0" smtClean="0"/>
              <a:t>Flexible resources pool demand risk and need less safety capacity. This also enables them to exercise their real switching option to maximize profits.</a:t>
            </a:r>
          </a:p>
          <a:p>
            <a:pPr lvl="1">
              <a:lnSpc>
                <a:spcPct val="90000"/>
              </a:lnSpc>
              <a:buFont typeface="Times New Roman" pitchFamily="18" charset="0"/>
              <a:buAutoNum type="arabicPeriod"/>
            </a:pPr>
            <a:endParaRPr lang="en-US" dirty="0" smtClean="0"/>
          </a:p>
          <a:p>
            <a:pPr>
              <a:lnSpc>
                <a:spcPct val="90000"/>
              </a:lnSpc>
            </a:pPr>
            <a:r>
              <a:rPr lang="en-US" sz="1800" dirty="0" smtClean="0"/>
              <a:t>The above mitigate operational risk: they reduce the expected mismatch cost and thus </a:t>
            </a:r>
            <a:r>
              <a:rPr lang="en-US" sz="1800" i="1" dirty="0" smtClean="0"/>
              <a:t>add </a:t>
            </a:r>
            <a:r>
              <a:rPr lang="en-US" sz="1800" dirty="0" smtClean="0"/>
              <a:t>value.  </a:t>
            </a:r>
          </a:p>
          <a:p>
            <a:pPr>
              <a:lnSpc>
                <a:spcPct val="90000"/>
              </a:lnSpc>
            </a:pPr>
            <a:endParaRPr lang="en-US" sz="1800" dirty="0" smtClean="0"/>
          </a:p>
          <a:p>
            <a:pPr>
              <a:lnSpc>
                <a:spcPct val="90000"/>
              </a:lnSpc>
            </a:pPr>
            <a:r>
              <a:rPr lang="en-US" sz="1800" dirty="0" smtClean="0"/>
              <a:t>They also mitigate financial risk: profit variability is reduced.  Risk-averse managers can reduce this further by “walking down the efficient mean-variance frontier.”</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GM Chevy</a:t>
            </a:r>
            <a:endParaRPr lang="en-US" dirty="0"/>
          </a:p>
        </p:txBody>
      </p:sp>
      <p:sp>
        <p:nvSpPr>
          <p:cNvPr id="3" name="Content Placeholder 2"/>
          <p:cNvSpPr>
            <a:spLocks noGrp="1"/>
          </p:cNvSpPr>
          <p:nvPr>
            <p:ph idx="1"/>
          </p:nvPr>
        </p:nvSpPr>
        <p:spPr/>
        <p:txBody>
          <a:bodyPr/>
          <a:lstStyle/>
          <a:p>
            <a:r>
              <a:rPr lang="en-US" dirty="0" smtClean="0"/>
              <a:t>2 assembly plants:</a:t>
            </a:r>
          </a:p>
          <a:p>
            <a:pPr lvl="1"/>
            <a:r>
              <a:rPr lang="en-US" dirty="0" smtClean="0"/>
              <a:t>Arlington, TX: 75,000 units/yr</a:t>
            </a:r>
          </a:p>
          <a:p>
            <a:pPr lvl="1"/>
            <a:r>
              <a:rPr lang="en-US" dirty="0" smtClean="0"/>
              <a:t>Fairfax, KS: 200,000 units/yr</a:t>
            </a:r>
          </a:p>
          <a:p>
            <a:r>
              <a:rPr lang="en-US" dirty="0" smtClean="0"/>
              <a:t>2 stamping plants:</a:t>
            </a:r>
          </a:p>
          <a:p>
            <a:pPr lvl="1"/>
            <a:r>
              <a:rPr lang="en-US" dirty="0" smtClean="0"/>
              <a:t>Pontiac, MI</a:t>
            </a:r>
          </a:p>
          <a:p>
            <a:pPr lvl="1"/>
            <a:r>
              <a:rPr lang="en-US" dirty="0" smtClean="0"/>
              <a:t>Fairfax, KS [contiguous, same location as assembly]</a:t>
            </a:r>
          </a:p>
          <a:p>
            <a:pPr lvl="1"/>
            <a:endParaRPr lang="en-US" dirty="0" smtClean="0"/>
          </a:p>
          <a:p>
            <a:r>
              <a:rPr lang="en-US" dirty="0" smtClean="0"/>
              <a:t>A die-set (for stamping hood, roof, etc) costs about $30 to $50M</a:t>
            </a:r>
          </a:p>
          <a:p>
            <a:endParaRPr lang="en-US" dirty="0" smtClean="0"/>
          </a:p>
          <a:p>
            <a:r>
              <a:rPr lang="en-US" dirty="0" smtClean="0"/>
              <a:t>Should we have one die-set in each plant, or 1 set in Fairfax (and ship to Arlington)?</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latin typeface="Arial Black" pitchFamily="34" charset="0"/>
              </a:rPr>
              <a:t>Seagate Technology</a:t>
            </a:r>
            <a:r>
              <a:rPr lang="en-US" smtClean="0"/>
              <a:t>:</a:t>
            </a:r>
            <a:br>
              <a:rPr lang="en-US" smtClean="0"/>
            </a:br>
            <a:r>
              <a:rPr lang="en-US" smtClean="0"/>
              <a:t>     </a:t>
            </a:r>
            <a:r>
              <a:rPr lang="en-US" i="1" smtClean="0"/>
              <a:t>Vertical Integration and impact on risk</a:t>
            </a:r>
            <a:endParaRPr lang="en-US" smtClean="0"/>
          </a:p>
        </p:txBody>
      </p:sp>
      <p:sp>
        <p:nvSpPr>
          <p:cNvPr id="299011" name="Rectangle 3"/>
          <p:cNvSpPr>
            <a:spLocks noGrp="1" noChangeArrowheads="1"/>
          </p:cNvSpPr>
          <p:nvPr>
            <p:ph idx="1"/>
          </p:nvPr>
        </p:nvSpPr>
        <p:spPr/>
        <p:txBody>
          <a:bodyPr/>
          <a:lstStyle/>
          <a:p>
            <a:r>
              <a:rPr lang="en-US" smtClean="0"/>
              <a:t>Seagate:	110,000 employees and $8.9 b in sales</a:t>
            </a:r>
          </a:p>
          <a:p>
            <a:r>
              <a:rPr lang="en-US" smtClean="0"/>
              <a:t>Quantum:	6,000 employees and $5.4 b in sales  </a:t>
            </a:r>
          </a:p>
          <a:p>
            <a:endParaRPr lang="en-US" smtClean="0"/>
          </a:p>
          <a:p>
            <a:pPr>
              <a:buClr>
                <a:srgbClr val="FF3300"/>
              </a:buClr>
              <a:buFont typeface="Wingdings" pitchFamily="2" charset="2"/>
              <a:buChar char="Ø"/>
            </a:pPr>
            <a:r>
              <a:rPr lang="en-US" smtClean="0"/>
              <a:t>Under which strategy is the impact of demand uncertainty on profit variability (risk) higher?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9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90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90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1"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a:t>
            </a:r>
            <a:endParaRPr lang="en-US" dirty="0"/>
          </a:p>
        </p:txBody>
      </p:sp>
      <p:sp>
        <p:nvSpPr>
          <p:cNvPr id="3" name="Content Placeholder 2"/>
          <p:cNvSpPr>
            <a:spLocks noGrp="1"/>
          </p:cNvSpPr>
          <p:nvPr>
            <p:ph idx="1"/>
          </p:nvPr>
        </p:nvSpPr>
        <p:spPr/>
        <p:txBody>
          <a:bodyPr/>
          <a:lstStyle/>
          <a:p>
            <a:r>
              <a:rPr lang="en-US" dirty="0" smtClean="0"/>
              <a:t>Value proposed capacity plan</a:t>
            </a:r>
          </a:p>
          <a:p>
            <a:r>
              <a:rPr lang="en-US" dirty="0" smtClean="0"/>
              <a:t>Consider other simple capacity investments</a:t>
            </a:r>
          </a:p>
          <a:p>
            <a:pPr lvl="1"/>
            <a:r>
              <a:rPr lang="en-US" dirty="0" smtClean="0"/>
              <a:t>Give bounds on value</a:t>
            </a:r>
          </a:p>
          <a:p>
            <a:pPr lvl="1"/>
            <a:r>
              <a:rPr lang="en-US" dirty="0" smtClean="0"/>
              <a:t>Build intuition</a:t>
            </a:r>
          </a:p>
          <a:p>
            <a:r>
              <a:rPr lang="en-US" dirty="0" smtClean="0"/>
              <a:t>Towards an value-maximizing investment</a:t>
            </a:r>
          </a:p>
          <a:p>
            <a:r>
              <a:rPr lang="en-US" dirty="0" smtClean="0"/>
              <a:t>Strengths and weaknesses</a:t>
            </a:r>
          </a:p>
          <a:p>
            <a:pPr lvl="1"/>
            <a:endParaRPr lang="en-US" dirty="0" smtClean="0"/>
          </a:p>
          <a:p>
            <a:pPr lvl="1"/>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Imagine we could build capacity after demand scenario is revealed?</a:t>
            </a:r>
            <a:endParaRPr lang="en-US" dirty="0"/>
          </a:p>
        </p:txBody>
      </p:sp>
      <p:sp>
        <p:nvSpPr>
          <p:cNvPr id="55" name="Rectangle 54"/>
          <p:cNvSpPr/>
          <p:nvPr/>
        </p:nvSpPr>
        <p:spPr>
          <a:xfrm>
            <a:off x="2819400" y="123169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6" name="Rectangle 55"/>
          <p:cNvSpPr/>
          <p:nvPr/>
        </p:nvSpPr>
        <p:spPr>
          <a:xfrm>
            <a:off x="6781800" y="12126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7" name="Oval 56"/>
          <p:cNvSpPr/>
          <p:nvPr/>
        </p:nvSpPr>
        <p:spPr>
          <a:xfrm>
            <a:off x="4724400" y="10983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8" name="Oval 57"/>
          <p:cNvSpPr/>
          <p:nvPr/>
        </p:nvSpPr>
        <p:spPr>
          <a:xfrm>
            <a:off x="838200" y="12507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9" name="Straight Arrow Connector 58"/>
          <p:cNvCxnSpPr/>
          <p:nvPr/>
        </p:nvCxnSpPr>
        <p:spPr>
          <a:xfrm>
            <a:off x="22860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0" name="Straight Arrow Connector 59"/>
          <p:cNvCxnSpPr/>
          <p:nvPr/>
        </p:nvCxnSpPr>
        <p:spPr>
          <a:xfrm>
            <a:off x="4267200" y="166904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1" name="Straight Arrow Connector 60"/>
          <p:cNvCxnSpPr/>
          <p:nvPr/>
        </p:nvCxnSpPr>
        <p:spPr>
          <a:xfrm>
            <a:off x="62484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62" name="TextBox 61"/>
          <p:cNvSpPr txBox="1"/>
          <p:nvPr/>
        </p:nvSpPr>
        <p:spPr>
          <a:xfrm>
            <a:off x="2819400" y="216514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63" name="TextBox 62"/>
          <p:cNvSpPr txBox="1"/>
          <p:nvPr/>
        </p:nvSpPr>
        <p:spPr>
          <a:xfrm>
            <a:off x="6629400" y="21651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64" name="Down Arrow 63"/>
          <p:cNvSpPr/>
          <p:nvPr/>
        </p:nvSpPr>
        <p:spPr>
          <a:xfrm>
            <a:off x="4038600" y="2622340"/>
            <a:ext cx="1219200" cy="7620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5" name="Rectangle 64"/>
          <p:cNvSpPr/>
          <p:nvPr/>
        </p:nvSpPr>
        <p:spPr>
          <a:xfrm>
            <a:off x="4800600" y="367009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6" name="Rectangle 65"/>
          <p:cNvSpPr/>
          <p:nvPr/>
        </p:nvSpPr>
        <p:spPr>
          <a:xfrm>
            <a:off x="6781800" y="36510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7" name="Oval 66"/>
          <p:cNvSpPr/>
          <p:nvPr/>
        </p:nvSpPr>
        <p:spPr>
          <a:xfrm>
            <a:off x="2819400" y="35367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8" name="Oval 67"/>
          <p:cNvSpPr/>
          <p:nvPr/>
        </p:nvSpPr>
        <p:spPr>
          <a:xfrm>
            <a:off x="838200" y="36891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69" name="Straight Arrow Connector 68"/>
          <p:cNvCxnSpPr/>
          <p:nvPr/>
        </p:nvCxnSpPr>
        <p:spPr>
          <a:xfrm>
            <a:off x="22860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70" name="Straight Arrow Connector 69"/>
          <p:cNvCxnSpPr>
            <a:stCxn id="67" idx="6"/>
          </p:cNvCxnSpPr>
          <p:nvPr/>
        </p:nvCxnSpPr>
        <p:spPr>
          <a:xfrm>
            <a:off x="4343400" y="4108240"/>
            <a:ext cx="457200" cy="397"/>
          </a:xfrm>
          <a:prstGeom prst="straightConnector1">
            <a:avLst/>
          </a:prstGeom>
          <a:noFill/>
          <a:ln w="12700" cap="flat" cmpd="sng" algn="ctr">
            <a:solidFill>
              <a:srgbClr val="4F81BD">
                <a:shade val="95000"/>
                <a:satMod val="105000"/>
              </a:srgbClr>
            </a:solidFill>
            <a:prstDash val="solid"/>
            <a:tailEnd type="arrow"/>
          </a:ln>
          <a:effectLst/>
        </p:spPr>
      </p:cxnSp>
      <p:cxnSp>
        <p:nvCxnSpPr>
          <p:cNvPr id="71" name="Straight Arrow Connector 70"/>
          <p:cNvCxnSpPr/>
          <p:nvPr/>
        </p:nvCxnSpPr>
        <p:spPr>
          <a:xfrm>
            <a:off x="62484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72" name="TextBox 71"/>
          <p:cNvSpPr txBox="1"/>
          <p:nvPr/>
        </p:nvSpPr>
        <p:spPr>
          <a:xfrm>
            <a:off x="5715000" y="49083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73" name="Right Brace 72"/>
          <p:cNvSpPr/>
          <p:nvPr/>
        </p:nvSpPr>
        <p:spPr>
          <a:xfrm rot="5400000">
            <a:off x="6553200" y="292714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74" name="TextBox 73"/>
          <p:cNvSpPr txBox="1"/>
          <p:nvPr/>
        </p:nvSpPr>
        <p:spPr>
          <a:xfrm>
            <a:off x="1556650" y="5289340"/>
            <a:ext cx="6372258"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kern="0" dirty="0" smtClean="0">
                <a:solidFill>
                  <a:sysClr val="windowText" lastClr="000000"/>
                </a:solidFill>
              </a:rPr>
              <a:t>Postponement allows </a:t>
            </a:r>
            <a:r>
              <a:rPr kumimoji="0" lang="en-US" sz="1800" b="1" i="0" u="none" strike="noStrike" kern="0" cap="none" spc="0" normalizeH="0" baseline="0" noProof="0" dirty="0" smtClean="0">
                <a:ln>
                  <a:noFill/>
                </a:ln>
                <a:solidFill>
                  <a:sysClr val="windowText" lastClr="000000"/>
                </a:solidFill>
                <a:effectLst/>
                <a:uLnTx/>
                <a:uFillTx/>
              </a:rPr>
              <a:t>setting capacity to exactly match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Assembly = Cheetah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Assembly = Barracuda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Test = Cheetah Demand + Barracuda Demand</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62" grpId="0"/>
      <p:bldP spid="63" grpId="0"/>
      <p:bldP spid="64" grpId="0" animBg="1"/>
      <p:bldP spid="65" grpId="0" animBg="1"/>
      <p:bldP spid="66" grpId="0" animBg="1"/>
      <p:bldP spid="67" grpId="0" animBg="1"/>
      <p:bldP spid="68" grpId="0" animBg="1"/>
      <p:bldP spid="72" grpId="0"/>
      <p:bldP spid="73" grpId="0" animBg="1"/>
      <p:bldP spid="7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Valuation of network capacity under uncertainty:</a:t>
            </a:r>
            <a:br>
              <a:rPr lang="en-US" dirty="0" smtClean="0"/>
            </a:br>
            <a:r>
              <a:rPr lang="en-US" dirty="0" smtClean="0"/>
              <a:t>	A Lagging Strategy yields Upper Bound</a:t>
            </a:r>
          </a:p>
        </p:txBody>
      </p:sp>
      <p:sp>
        <p:nvSpPr>
          <p:cNvPr id="11267" name="Content Placeholder 2"/>
          <p:cNvSpPr>
            <a:spLocks noGrp="1"/>
          </p:cNvSpPr>
          <p:nvPr>
            <p:ph idx="1"/>
          </p:nvPr>
        </p:nvSpPr>
        <p:spPr>
          <a:xfrm>
            <a:off x="455613" y="4776788"/>
            <a:ext cx="8229600" cy="1757362"/>
          </a:xfrm>
        </p:spPr>
        <p:txBody>
          <a:bodyPr/>
          <a:lstStyle/>
          <a:p>
            <a:r>
              <a:rPr lang="en-US" dirty="0" smtClean="0"/>
              <a:t>E(NPV) = $107M</a:t>
            </a:r>
          </a:p>
          <a:p>
            <a:pPr lvl="1"/>
            <a:r>
              <a:rPr lang="en-US" dirty="0" smtClean="0"/>
              <a:t>E(mismatch cost) = $0M</a:t>
            </a:r>
          </a:p>
          <a:p>
            <a:pPr lvl="1"/>
            <a:r>
              <a:rPr lang="en-US" dirty="0" smtClean="0"/>
              <a:t>E(value variability) = st.dev of value = $23.68M</a:t>
            </a:r>
          </a:p>
          <a:p>
            <a:r>
              <a:rPr lang="en-US" dirty="0" smtClean="0"/>
              <a:t>Building capacity in advance (which Seagate must) “costs” $18.75M!</a:t>
            </a:r>
          </a:p>
        </p:txBody>
      </p:sp>
      <p:sp>
        <p:nvSpPr>
          <p:cNvPr id="11268" name="Text Box 4"/>
          <p:cNvSpPr txBox="1">
            <a:spLocks noChangeArrowheads="1"/>
          </p:cNvSpPr>
          <p:nvPr/>
        </p:nvSpPr>
        <p:spPr bwMode="auto">
          <a:xfrm>
            <a:off x="1355725" y="1876425"/>
            <a:ext cx="765016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Pessimistic 25%:   (150, 350)	                 (150,350,500) costs $91.5M       (150, 350)        $165M                 $73.5M	        -$33.5M</a:t>
            </a:r>
          </a:p>
        </p:txBody>
      </p:sp>
      <p:sp>
        <p:nvSpPr>
          <p:cNvPr id="11269" name="Text Box 5"/>
          <p:cNvSpPr txBox="1">
            <a:spLocks noChangeArrowheads="1"/>
          </p:cNvSpPr>
          <p:nvPr/>
        </p:nvSpPr>
        <p:spPr bwMode="auto">
          <a:xfrm>
            <a:off x="1352550" y="2820988"/>
            <a:ext cx="7521575" cy="246062"/>
          </a:xfrm>
          <a:prstGeom prst="rect">
            <a:avLst/>
          </a:prstGeom>
          <a:noFill/>
          <a:ln w="9525">
            <a:noFill/>
            <a:miter lim="800000"/>
            <a:headEnd/>
            <a:tailEnd/>
          </a:ln>
        </p:spPr>
        <p:txBody>
          <a:bodyPr lIns="91427" tIns="45714" rIns="91427" bIns="45714">
            <a:spAutoFit/>
          </a:bodyPr>
          <a:lstStyle/>
          <a:p>
            <a:pPr defTabSz="912813" eaLnBrk="0" hangingPunct="0"/>
            <a:r>
              <a:rPr lang="en-US" sz="1000"/>
              <a:t>Most likely 50%:   (300, 300)	                 (300,300,600) costs $103M        (300,300)	        $210M	         $107M                  $0</a:t>
            </a:r>
          </a:p>
        </p:txBody>
      </p:sp>
      <p:sp>
        <p:nvSpPr>
          <p:cNvPr id="11270" name="Text Box 6"/>
          <p:cNvSpPr txBox="1">
            <a:spLocks noChangeArrowheads="1"/>
          </p:cNvSpPr>
          <p:nvPr/>
        </p:nvSpPr>
        <p:spPr bwMode="auto">
          <a:xfrm>
            <a:off x="1454150" y="3790950"/>
            <a:ext cx="744061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Optimistic 25%:	  (450, 250)                         (450,250,700) costs $114.5M    (450, 250)       $255M                $140.5M                 $33.5M</a:t>
            </a:r>
          </a:p>
        </p:txBody>
      </p:sp>
      <p:graphicFrame>
        <p:nvGraphicFramePr>
          <p:cNvPr id="8" name="Group 51"/>
          <p:cNvGraphicFramePr>
            <a:graphicFrameLocks noGrp="1"/>
          </p:cNvGraphicFramePr>
          <p:nvPr/>
        </p:nvGraphicFramePr>
        <p:xfrm>
          <a:off x="2300288" y="1098550"/>
          <a:ext cx="6747132" cy="3665515"/>
        </p:xfrm>
        <a:graphic>
          <a:graphicData uri="http://schemas.openxmlformats.org/drawingml/2006/table">
            <a:tbl>
              <a:tblPr/>
              <a:tblGrid>
                <a:gridCol w="782719"/>
                <a:gridCol w="2205843"/>
                <a:gridCol w="754256"/>
                <a:gridCol w="869627"/>
                <a:gridCol w="869627"/>
                <a:gridCol w="1265060"/>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Capacity</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And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err="1" smtClean="0">
                          <a:ln>
                            <a:noFill/>
                          </a:ln>
                          <a:solidFill>
                            <a:srgbClr val="FF0000"/>
                          </a:solidFill>
                          <a:effectLst/>
                          <a:latin typeface="Times New Roman" pitchFamily="18" charset="0"/>
                        </a:rPr>
                        <a:t>CapEx</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0" u="none" strike="noStrike" cap="none" normalizeH="0" baseline="0" dirty="0" smtClean="0">
                          <a:ln>
                            <a:noFill/>
                          </a:ln>
                          <a:solidFill>
                            <a:srgbClr val="FF0000"/>
                          </a:solidFill>
                          <a:effectLst/>
                          <a:latin typeface="+mj-lt"/>
                        </a:rPr>
                        <a:t>Value</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Value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$107M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$23.68M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301" name="Oval 29"/>
          <p:cNvSpPr>
            <a:spLocks noChangeArrowheads="1"/>
          </p:cNvSpPr>
          <p:nvPr/>
        </p:nvSpPr>
        <p:spPr bwMode="auto">
          <a:xfrm>
            <a:off x="31750" y="2608263"/>
            <a:ext cx="1157288"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sp>
        <p:nvSpPr>
          <p:cNvPr id="11302" name="Line 31"/>
          <p:cNvSpPr>
            <a:spLocks noChangeShapeType="1"/>
          </p:cNvSpPr>
          <p:nvPr/>
        </p:nvSpPr>
        <p:spPr bwMode="auto">
          <a:xfrm>
            <a:off x="1169988" y="3071813"/>
            <a:ext cx="2335212" cy="3175"/>
          </a:xfrm>
          <a:prstGeom prst="line">
            <a:avLst/>
          </a:prstGeom>
          <a:noFill/>
          <a:ln w="9525">
            <a:solidFill>
              <a:schemeClr val="tx1"/>
            </a:solidFill>
            <a:round/>
            <a:headEnd/>
            <a:tailEnd/>
          </a:ln>
        </p:spPr>
        <p:txBody>
          <a:bodyPr/>
          <a:lstStyle/>
          <a:p>
            <a:endParaRPr lang="en-US"/>
          </a:p>
        </p:txBody>
      </p:sp>
      <p:sp>
        <p:nvSpPr>
          <p:cNvPr id="11303" name="Freeform 32"/>
          <p:cNvSpPr>
            <a:spLocks/>
          </p:cNvSpPr>
          <p:nvPr/>
        </p:nvSpPr>
        <p:spPr bwMode="auto">
          <a:xfrm flipV="1">
            <a:off x="1165225" y="3074988"/>
            <a:ext cx="2359025" cy="965200"/>
          </a:xfrm>
          <a:custGeom>
            <a:avLst/>
            <a:gdLst>
              <a:gd name="T0" fmla="*/ 0 w 3494"/>
              <a:gd name="T1" fmla="*/ 965200 h 868"/>
              <a:gd name="T2" fmla="*/ 612583 w 3494"/>
              <a:gd name="T3" fmla="*/ 0 h 868"/>
              <a:gd name="T4" fmla="*/ 2359829 w 3494"/>
              <a:gd name="T5" fmla="*/ 0 h 868"/>
              <a:gd name="T6" fmla="*/ 0 60000 65536"/>
              <a:gd name="T7" fmla="*/ 0 60000 65536"/>
              <a:gd name="T8" fmla="*/ 0 60000 65536"/>
              <a:gd name="T9" fmla="*/ 0 w 3494"/>
              <a:gd name="T10" fmla="*/ 0 h 868"/>
              <a:gd name="T11" fmla="*/ 3494 w 3494"/>
              <a:gd name="T12" fmla="*/ 868 h 868"/>
            </a:gdLst>
            <a:ahLst/>
            <a:cxnLst>
              <a:cxn ang="T6">
                <a:pos x="T0" y="T1"/>
              </a:cxn>
              <a:cxn ang="T7">
                <a:pos x="T2" y="T3"/>
              </a:cxn>
              <a:cxn ang="T8">
                <a:pos x="T4" y="T5"/>
              </a:cxn>
            </a:cxnLst>
            <a:rect l="T9" t="T10" r="T11" b="T12"/>
            <a:pathLst>
              <a:path w="3494" h="868">
                <a:moveTo>
                  <a:pt x="0" y="868"/>
                </a:moveTo>
                <a:lnTo>
                  <a:pt x="907" y="0"/>
                </a:lnTo>
                <a:lnTo>
                  <a:pt x="3494" y="0"/>
                </a:lnTo>
              </a:path>
            </a:pathLst>
          </a:custGeom>
          <a:noFill/>
          <a:ln w="9525">
            <a:solidFill>
              <a:schemeClr val="tx1"/>
            </a:solidFill>
            <a:round/>
            <a:headEnd/>
            <a:tailEnd/>
          </a:ln>
        </p:spPr>
        <p:txBody>
          <a:bodyPr/>
          <a:lstStyle/>
          <a:p>
            <a:endParaRPr lang="en-US"/>
          </a:p>
        </p:txBody>
      </p:sp>
      <p:sp>
        <p:nvSpPr>
          <p:cNvPr id="11304" name="Freeform 33"/>
          <p:cNvSpPr>
            <a:spLocks/>
          </p:cNvSpPr>
          <p:nvPr/>
        </p:nvSpPr>
        <p:spPr bwMode="auto">
          <a:xfrm>
            <a:off x="1165225" y="2106613"/>
            <a:ext cx="2297113" cy="965200"/>
          </a:xfrm>
          <a:custGeom>
            <a:avLst/>
            <a:gdLst>
              <a:gd name="T0" fmla="*/ 0 w 3401"/>
              <a:gd name="T1" fmla="*/ 965200 h 868"/>
              <a:gd name="T2" fmla="*/ 612583 w 3401"/>
              <a:gd name="T3" fmla="*/ 0 h 868"/>
              <a:gd name="T4" fmla="*/ 2297018 w 3401"/>
              <a:gd name="T5" fmla="*/ 0 h 868"/>
              <a:gd name="T6" fmla="*/ 0 60000 65536"/>
              <a:gd name="T7" fmla="*/ 0 60000 65536"/>
              <a:gd name="T8" fmla="*/ 0 60000 65536"/>
              <a:gd name="T9" fmla="*/ 0 w 3401"/>
              <a:gd name="T10" fmla="*/ 0 h 868"/>
              <a:gd name="T11" fmla="*/ 3401 w 3401"/>
              <a:gd name="T12" fmla="*/ 868 h 868"/>
            </a:gdLst>
            <a:ahLst/>
            <a:cxnLst>
              <a:cxn ang="T6">
                <a:pos x="T0" y="T1"/>
              </a:cxn>
              <a:cxn ang="T7">
                <a:pos x="T2" y="T3"/>
              </a:cxn>
              <a:cxn ang="T8">
                <a:pos x="T4" y="T5"/>
              </a:cxn>
            </a:cxnLst>
            <a:rect l="T9" t="T10" r="T11" b="T12"/>
            <a:pathLst>
              <a:path w="3401" h="868">
                <a:moveTo>
                  <a:pt x="0" y="868"/>
                </a:moveTo>
                <a:lnTo>
                  <a:pt x="907" y="0"/>
                </a:lnTo>
                <a:lnTo>
                  <a:pt x="3401" y="0"/>
                </a:lnTo>
              </a:path>
            </a:pathLst>
          </a:custGeom>
          <a:noFill/>
          <a:ln w="9525">
            <a:solidFill>
              <a:schemeClr val="tx1"/>
            </a:solidFill>
            <a:round/>
            <a:headEnd/>
            <a:tailEnd/>
          </a:ln>
        </p:spPr>
        <p:txBody>
          <a:bodyPr/>
          <a:lstStyle/>
          <a:p>
            <a:endParaRPr lang="en-US"/>
          </a:p>
        </p:txBody>
      </p:sp>
      <p:sp>
        <p:nvSpPr>
          <p:cNvPr id="11305" name="Rectangle 34"/>
          <p:cNvSpPr>
            <a:spLocks noChangeArrowheads="1"/>
          </p:cNvSpPr>
          <p:nvPr/>
        </p:nvSpPr>
        <p:spPr bwMode="auto">
          <a:xfrm>
            <a:off x="3200400" y="185102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6" name="Rectangle 34"/>
          <p:cNvSpPr>
            <a:spLocks noChangeArrowheads="1"/>
          </p:cNvSpPr>
          <p:nvPr/>
        </p:nvSpPr>
        <p:spPr bwMode="auto">
          <a:xfrm>
            <a:off x="3200400" y="2786063"/>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7" name="Rectangle 34"/>
          <p:cNvSpPr>
            <a:spLocks noChangeArrowheads="1"/>
          </p:cNvSpPr>
          <p:nvPr/>
        </p:nvSpPr>
        <p:spPr bwMode="auto">
          <a:xfrm>
            <a:off x="3200400" y="374967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Comparing Leading and Lagging Strategies</a:t>
            </a:r>
            <a:endParaRPr lang="en-US" dirty="0"/>
          </a:p>
        </p:txBody>
      </p:sp>
      <p:grpSp>
        <p:nvGrpSpPr>
          <p:cNvPr id="75" name="Group 74"/>
          <p:cNvGrpSpPr/>
          <p:nvPr/>
        </p:nvGrpSpPr>
        <p:grpSpPr>
          <a:xfrm>
            <a:off x="685800" y="4569023"/>
            <a:ext cx="7772833" cy="1374577"/>
            <a:chOff x="838200" y="1371600"/>
            <a:chExt cx="7772833" cy="1374577"/>
          </a:xfrm>
        </p:grpSpPr>
        <p:sp>
          <p:nvSpPr>
            <p:cNvPr id="76" name="Rectangle 75"/>
            <p:cNvSpPr/>
            <p:nvPr/>
          </p:nvSpPr>
          <p:spPr>
            <a:xfrm>
              <a:off x="2819400" y="150495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7" name="Rectangle 76"/>
            <p:cNvSpPr/>
            <p:nvPr/>
          </p:nvSpPr>
          <p:spPr>
            <a:xfrm>
              <a:off x="6781800" y="14859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8" name="Oval 77"/>
            <p:cNvSpPr/>
            <p:nvPr/>
          </p:nvSpPr>
          <p:spPr>
            <a:xfrm>
              <a:off x="4724400" y="13716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9" name="Oval 78"/>
            <p:cNvSpPr/>
            <p:nvPr/>
          </p:nvSpPr>
          <p:spPr>
            <a:xfrm>
              <a:off x="838200" y="15240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80" name="Straight Arrow Connector 79"/>
            <p:cNvCxnSpPr/>
            <p:nvPr/>
          </p:nvCxnSpPr>
          <p:spPr>
            <a:xfrm>
              <a:off x="22860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1" name="Straight Arrow Connector 80"/>
            <p:cNvCxnSpPr/>
            <p:nvPr/>
          </p:nvCxnSpPr>
          <p:spPr>
            <a:xfrm>
              <a:off x="4267200" y="194230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2" name="Straight Arrow Connector 81"/>
            <p:cNvCxnSpPr/>
            <p:nvPr/>
          </p:nvCxnSpPr>
          <p:spPr>
            <a:xfrm>
              <a:off x="62484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83" name="TextBox 82"/>
            <p:cNvSpPr txBox="1"/>
            <p:nvPr/>
          </p:nvSpPr>
          <p:spPr>
            <a:xfrm>
              <a:off x="2819400" y="243840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84" name="TextBox 83"/>
            <p:cNvSpPr txBox="1"/>
            <p:nvPr/>
          </p:nvSpPr>
          <p:spPr>
            <a:xfrm>
              <a:off x="6629400" y="243840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grpSp>
      <p:sp>
        <p:nvSpPr>
          <p:cNvPr id="85" name="Down Arrow 84"/>
          <p:cNvSpPr/>
          <p:nvPr/>
        </p:nvSpPr>
        <p:spPr>
          <a:xfrm>
            <a:off x="4038600" y="3810000"/>
            <a:ext cx="990600" cy="3048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86" name="Group 85"/>
          <p:cNvGrpSpPr/>
          <p:nvPr/>
        </p:nvGrpSpPr>
        <p:grpSpPr>
          <a:xfrm>
            <a:off x="685800" y="1749623"/>
            <a:ext cx="7764874" cy="1679377"/>
            <a:chOff x="838200" y="3810000"/>
            <a:chExt cx="7764874" cy="1679377"/>
          </a:xfrm>
        </p:grpSpPr>
        <p:sp>
          <p:nvSpPr>
            <p:cNvPr id="87" name="Rectangle 86"/>
            <p:cNvSpPr/>
            <p:nvPr/>
          </p:nvSpPr>
          <p:spPr>
            <a:xfrm>
              <a:off x="4800600" y="394335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8" name="Rectangle 87"/>
            <p:cNvSpPr/>
            <p:nvPr/>
          </p:nvSpPr>
          <p:spPr>
            <a:xfrm>
              <a:off x="6781800" y="39243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9" name="Oval 88"/>
            <p:cNvSpPr/>
            <p:nvPr/>
          </p:nvSpPr>
          <p:spPr>
            <a:xfrm>
              <a:off x="2819400" y="38100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0" name="Oval 89"/>
            <p:cNvSpPr/>
            <p:nvPr/>
          </p:nvSpPr>
          <p:spPr>
            <a:xfrm>
              <a:off x="838200" y="39624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91" name="Straight Arrow Connector 90"/>
            <p:cNvCxnSpPr/>
            <p:nvPr/>
          </p:nvCxnSpPr>
          <p:spPr>
            <a:xfrm>
              <a:off x="22860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2" name="Straight Arrow Connector 91"/>
            <p:cNvCxnSpPr/>
            <p:nvPr/>
          </p:nvCxnSpPr>
          <p:spPr>
            <a:xfrm>
              <a:off x="42672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3" name="Straight Arrow Connector 92"/>
            <p:cNvCxnSpPr/>
            <p:nvPr/>
          </p:nvCxnSpPr>
          <p:spPr>
            <a:xfrm>
              <a:off x="62484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94" name="TextBox 93"/>
            <p:cNvSpPr txBox="1"/>
            <p:nvPr/>
          </p:nvSpPr>
          <p:spPr>
            <a:xfrm>
              <a:off x="4808574" y="5181600"/>
              <a:ext cx="379450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 =&gt; CAPACITY =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95" name="Right Brace 94"/>
            <p:cNvSpPr/>
            <p:nvPr/>
          </p:nvSpPr>
          <p:spPr>
            <a:xfrm rot="5400000">
              <a:off x="6553200" y="320040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sp>
        <p:nvSpPr>
          <p:cNvPr id="96" name="Rounded Rectangle 95"/>
          <p:cNvSpPr/>
          <p:nvPr/>
        </p:nvSpPr>
        <p:spPr>
          <a:xfrm>
            <a:off x="457200" y="12954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7" name="TextBox 96"/>
          <p:cNvSpPr txBox="1"/>
          <p:nvPr/>
        </p:nvSpPr>
        <p:spPr>
          <a:xfrm>
            <a:off x="2667000" y="1295400"/>
            <a:ext cx="3941272"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After</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Rounded Rectangle 97"/>
          <p:cNvSpPr/>
          <p:nvPr/>
        </p:nvSpPr>
        <p:spPr>
          <a:xfrm>
            <a:off x="457200" y="41910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9" name="TextBox 98"/>
          <p:cNvSpPr txBox="1"/>
          <p:nvPr/>
        </p:nvSpPr>
        <p:spPr>
          <a:xfrm>
            <a:off x="2510684" y="4191000"/>
            <a:ext cx="4101507"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Before</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Rectangle 99"/>
          <p:cNvSpPr/>
          <p:nvPr/>
        </p:nvSpPr>
        <p:spPr>
          <a:xfrm>
            <a:off x="1905000" y="3429000"/>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But Long Build Time Forces Seagate to Build Before</a:t>
            </a: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Rectangle 100"/>
          <p:cNvSpPr/>
          <p:nvPr/>
        </p:nvSpPr>
        <p:spPr>
          <a:xfrm>
            <a:off x="3124200" y="5943600"/>
            <a:ext cx="4572000" cy="338554"/>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Costly MISMATCHES in capacity and demand</a:t>
            </a:r>
            <a:endParaRPr kumimoji="0" lang="en-US" sz="1600" b="0" i="0" u="none" strike="noStrike" kern="0" cap="none" spc="0" normalizeH="0" baseline="0" noProof="0" dirty="0">
              <a:ln>
                <a:noFill/>
              </a:ln>
              <a:solidFill>
                <a:sysClr val="windowText" lastClr="000000"/>
              </a:solidFill>
              <a:effectLst/>
              <a:uLnTx/>
              <a:uFillTx/>
            </a:endParaRPr>
          </a:p>
        </p:txBody>
      </p:sp>
      <p:sp>
        <p:nvSpPr>
          <p:cNvPr id="102" name="Bent Arrow 101"/>
          <p:cNvSpPr/>
          <p:nvPr/>
        </p:nvSpPr>
        <p:spPr>
          <a:xfrm flipV="1">
            <a:off x="2971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3" name="Bent Arrow 102"/>
          <p:cNvSpPr/>
          <p:nvPr/>
        </p:nvSpPr>
        <p:spPr>
          <a:xfrm flipH="1" flipV="1">
            <a:off x="7543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4" name="Rectangle 103"/>
          <p:cNvSpPr/>
          <p:nvPr/>
        </p:nvSpPr>
        <p:spPr>
          <a:xfrm>
            <a:off x="685800" y="6309359"/>
            <a:ext cx="7696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Uncertainty a Critical Issue in Capacity Planning for Most Companies</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98" grpId="0" animBg="1"/>
      <p:bldP spid="99" grpId="0"/>
      <p:bldP spid="100" grpId="0"/>
      <p:bldP spid="101" grpId="0"/>
      <p:bldP spid="102" grpId="0" animBg="1"/>
      <p:bldP spid="103" grpId="0" animBg="1"/>
      <p:bldP spid="104"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0" y="0"/>
            <a:ext cx="9144000" cy="6124754"/>
          </a:xfrm>
          <a:prstGeom prst="rect">
            <a:avLst/>
          </a:prstGeom>
          <a:noFill/>
        </p:spPr>
        <p:txBody>
          <a:bodyPr wrap="square" rtlCol="0">
            <a:spAutoFit/>
          </a:bodyPr>
          <a:lstStyle/>
          <a:p>
            <a:r>
              <a:rPr lang="en-US" sz="1400" b="0" dirty="0" smtClean="0"/>
              <a:t>Seagate (excerpts recent annual report):</a:t>
            </a:r>
          </a:p>
          <a:p>
            <a:r>
              <a:rPr lang="en-US" sz="1400" b="0" dirty="0" smtClean="0"/>
              <a:t> </a:t>
            </a:r>
          </a:p>
          <a:p>
            <a:r>
              <a:rPr lang="en-US" sz="1400" b="0" dirty="0" smtClean="0"/>
              <a:t> </a:t>
            </a:r>
          </a:p>
          <a:p>
            <a:r>
              <a:rPr lang="en-US" sz="1400" b="0" dirty="0" smtClean="0"/>
              <a:t>Disk drive manufacturers are distinguished by their level of vertical integration, which is the degree to which they control the design and manufacture of the technology used in their products and by whether they are captive, producing disk drives for their own computer systems, or independent, producing disk drives as a stand-alone product</a:t>
            </a:r>
          </a:p>
          <a:p>
            <a:r>
              <a:rPr lang="en-US" sz="1400" b="0" dirty="0" smtClean="0"/>
              <a:t> </a:t>
            </a:r>
          </a:p>
          <a:p>
            <a:r>
              <a:rPr lang="en-US" sz="1400" b="0" dirty="0" smtClean="0"/>
              <a:t> Vertically integrated hard drive manufacturers design and produce their own read/write heads and recording media, which are critical technologies for disk drives. This integrated approach enables manufacturers to lower costs and to improve the functionality of components so that they work together efficiently. In contrast, manufacturers that are not integrated purchase most of their components from third-party suppliers, upon whom they depend for key elements of their technological innovation and differentiation. This can limit their ability to coordinate technology roadmaps and optimize the component design process for manufacturing efficiency and product reliability while making them reliant on the technology investment decisions of their suppliers.</a:t>
            </a:r>
          </a:p>
          <a:p>
            <a:r>
              <a:rPr lang="en-US" sz="1400" b="0" dirty="0" smtClean="0"/>
              <a:t> </a:t>
            </a:r>
          </a:p>
          <a:p>
            <a:r>
              <a:rPr lang="en-US" sz="1400" b="0" dirty="0" smtClean="0"/>
              <a:t>Independent manufacturers can enjoy a competitive advantage over captive manufacturers in working with OEMs because they do not compete with OEMs for computer system sales. We believe the competitive dynamics of the disk drive industry favor vertically integrated, independent manufacturers with the scale to make substantial technology investments and apply them across a broad product portfolio and set of customers.</a:t>
            </a:r>
          </a:p>
          <a:p>
            <a:r>
              <a:rPr lang="en-US" sz="1400" b="0" dirty="0" smtClean="0"/>
              <a:t> </a:t>
            </a:r>
          </a:p>
          <a:p>
            <a:r>
              <a:rPr lang="en-US" sz="1400" b="0" dirty="0" smtClean="0"/>
              <a:t>We pursue a vertically integrated business strategy based on the ownership of critical component technologies, allowing us to maintain control over our product roadmap and component cost, quality and availability. </a:t>
            </a:r>
            <a:r>
              <a:rPr lang="en-US" sz="1400" dirty="0" smtClean="0">
                <a:solidFill>
                  <a:srgbClr val="FF0000"/>
                </a:solidFill>
              </a:rPr>
              <a:t>We believe that because of our vertical design and manufacturing strategy, we are well suited to meet the challenges posed by the close interdependence of components for disk drives. Our manufacturing efficiency and flexibility are critical elements of our integrated business strategy</a:t>
            </a:r>
            <a:r>
              <a:rPr lang="en-US" sz="1400" b="0" dirty="0" smtClean="0"/>
              <a:t>. We continuously seek to improve our manufacturing efficiency. </a:t>
            </a:r>
            <a:r>
              <a:rPr lang="en-US" sz="1400" dirty="0" smtClean="0">
                <a:solidFill>
                  <a:srgbClr val="FF0000"/>
                </a:solidFill>
              </a:rPr>
              <a:t>A vertically integrated model, however, tends to have less flexibility when demand moderates because it exposes us to higher unit costs as capacity utilization is not optimized.</a:t>
            </a:r>
          </a:p>
          <a:p>
            <a:endParaRPr lang="en-US" sz="1400" b="0"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0" y="0"/>
            <a:ext cx="9144000" cy="6340197"/>
          </a:xfrm>
          <a:prstGeom prst="rect">
            <a:avLst/>
          </a:prstGeom>
          <a:noFill/>
        </p:spPr>
        <p:txBody>
          <a:bodyPr wrap="square" rtlCol="0">
            <a:spAutoFit/>
          </a:bodyPr>
          <a:lstStyle/>
          <a:p>
            <a:r>
              <a:rPr lang="en-US" sz="1400" b="0" dirty="0" smtClean="0"/>
              <a:t>Western Digital</a:t>
            </a:r>
          </a:p>
          <a:p>
            <a:r>
              <a:rPr lang="en-US" sz="1400" b="0" dirty="0" smtClean="0"/>
              <a:t> </a:t>
            </a:r>
          </a:p>
          <a:p>
            <a:r>
              <a:rPr lang="en-US" sz="1400" dirty="0" smtClean="0">
                <a:solidFill>
                  <a:srgbClr val="FF0000"/>
                </a:solidFill>
              </a:rPr>
              <a:t>Our prices and margins are subject to declines due to unpredictable end-user demand and oversupply of hard drives</a:t>
            </a:r>
            <a:r>
              <a:rPr lang="en-US" sz="1400" b="0" dirty="0" smtClean="0"/>
              <a:t>.</a:t>
            </a:r>
          </a:p>
          <a:p>
            <a:r>
              <a:rPr lang="en-US" sz="1400" b="0" dirty="0" smtClean="0"/>
              <a:t> </a:t>
            </a:r>
          </a:p>
          <a:p>
            <a:r>
              <a:rPr lang="en-US" sz="1400" b="0" dirty="0" smtClean="0"/>
              <a:t>Demand for our hard drives depends on the demand for systems manufactured by our customers and on storage upgrades to existing systems. </a:t>
            </a:r>
            <a:r>
              <a:rPr lang="en-US" sz="1400" dirty="0" smtClean="0">
                <a:solidFill>
                  <a:srgbClr val="FF0000"/>
                </a:solidFill>
              </a:rPr>
              <a:t>The demand for systems has been volatile in the past and often has had an exaggerated effect on the demand for hard drives in any given period. </a:t>
            </a:r>
            <a:r>
              <a:rPr lang="en-US" sz="1400" b="0" dirty="0" smtClean="0"/>
              <a:t>As a result, the hard drive market has experienced periods of excess capacity which can lead to liquidation of excess inventories and intense price competition. If intense price competition occurs, we may be forced to lower prices sooner and more than expected, which could result in lower revenue and gross margins.</a:t>
            </a:r>
          </a:p>
          <a:p>
            <a:r>
              <a:rPr lang="en-US" sz="1400" b="0" dirty="0" smtClean="0"/>
              <a:t> </a:t>
            </a:r>
          </a:p>
          <a:p>
            <a:r>
              <a:rPr lang="en-US" sz="1400" b="0" dirty="0" smtClean="0"/>
              <a:t>Our failure to accurately forecast market and customer demand for our products could adversely affect our business and financial results or operating efficiencies.</a:t>
            </a:r>
          </a:p>
          <a:p>
            <a:r>
              <a:rPr lang="en-US" sz="1400" b="0" dirty="0" smtClean="0"/>
              <a:t>The data storage industry faces difficulties in accurately forecasting market and customer demand for its products. </a:t>
            </a:r>
            <a:r>
              <a:rPr lang="en-US" sz="1400" dirty="0" smtClean="0">
                <a:solidFill>
                  <a:srgbClr val="FF0000"/>
                </a:solidFill>
              </a:rPr>
              <a:t>Accurately forecasting demand has become increasingly difficult for us, our customers and our suppliers </a:t>
            </a:r>
            <a:r>
              <a:rPr lang="en-US" sz="1400" b="0" dirty="0" smtClean="0"/>
              <a:t>in light of the volatility in global economic conditions. The variety and volume of products we manufacture is based in part on these forecasts. </a:t>
            </a:r>
            <a:r>
              <a:rPr lang="en-US" sz="1400" b="0" i="1" dirty="0" smtClean="0"/>
              <a:t>If our forecasts exceed actual market demand, or if market demand decreases significantly from our forecasts, then we could experience periods of product oversupply and price decreases, which could impact our financial performance. If our forecasts do not meet actual market demand, or if market demand increases significantly beyond our forecasts or beyond our ability to add manufacturing capacity, then we may not be able to satisfy customer product needs, which could result in a loss of market share if our competitors are able to meet customer demands</a:t>
            </a:r>
            <a:r>
              <a:rPr lang="en-US" sz="1400" b="0" dirty="0" smtClean="0"/>
              <a:t>.</a:t>
            </a:r>
          </a:p>
          <a:p>
            <a:r>
              <a:rPr lang="en-US" sz="1400" b="0" dirty="0" smtClean="0"/>
              <a:t> </a:t>
            </a:r>
          </a:p>
          <a:p>
            <a:r>
              <a:rPr lang="en-US" sz="1400" b="0" dirty="0" smtClean="0"/>
              <a:t>Although we receive forecasts from our customers, </a:t>
            </a:r>
            <a:r>
              <a:rPr lang="en-US" sz="1400" dirty="0" smtClean="0">
                <a:solidFill>
                  <a:srgbClr val="FF0000"/>
                </a:solidFill>
              </a:rPr>
              <a:t>they are not generally obligated to purchase the forecasted amounts</a:t>
            </a:r>
            <a:r>
              <a:rPr lang="en-US" sz="1400" b="0" dirty="0" smtClean="0"/>
              <a:t>. Sales volumes in the distribution and retail channels are volatile and harder to predict than sales to our OEM or ODM customers.  Failure by certain suppliers to effectively and efficiently develop and manufacture components, technology or production equipment for our products may adversely affect our operations.</a:t>
            </a:r>
          </a:p>
          <a:p>
            <a:r>
              <a:rPr lang="en-US" sz="1400" b="0" dirty="0" smtClean="0"/>
              <a:t> </a:t>
            </a:r>
          </a:p>
          <a:p>
            <a:r>
              <a:rPr lang="en-US" sz="1400" b="0" dirty="0" smtClean="0"/>
              <a:t>Contractual commitments with component suppliers may result in us paying increased charges and cash advances for such components or may cause us to have inadequate or excess component inventory.</a:t>
            </a:r>
            <a:endParaRPr lang="en-US" sz="1400" b="0"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0" y="0"/>
            <a:ext cx="7290907" cy="2308324"/>
          </a:xfrm>
          <a:prstGeom prst="rect">
            <a:avLst/>
          </a:prstGeom>
          <a:noFill/>
        </p:spPr>
        <p:txBody>
          <a:bodyPr wrap="none" rtlCol="0">
            <a:spAutoFit/>
          </a:bodyPr>
          <a:lstStyle/>
          <a:p>
            <a:r>
              <a:rPr lang="en-US" dirty="0" smtClean="0"/>
              <a:t>BMW to Create Sub-Brand for Battery-Powered Cars</a:t>
            </a:r>
          </a:p>
          <a:p>
            <a:r>
              <a:rPr lang="en-US" b="0" dirty="0" smtClean="0"/>
              <a:t>By </a:t>
            </a:r>
            <a:r>
              <a:rPr lang="en-US" b="0" dirty="0" smtClean="0">
                <a:hlinkClick r:id="rId2" tooltip="More Articles by Jack Ewing"/>
              </a:rPr>
              <a:t>JACK EWING</a:t>
            </a:r>
            <a:endParaRPr lang="en-US" b="0" dirty="0" smtClean="0"/>
          </a:p>
          <a:p>
            <a:r>
              <a:rPr lang="en-US" b="0" dirty="0" smtClean="0"/>
              <a:t>Published: February 21, 2011</a:t>
            </a:r>
          </a:p>
          <a:p>
            <a:endParaRPr lang="en-US" dirty="0" smtClean="0"/>
          </a:p>
          <a:p>
            <a:endParaRPr lang="en-US" dirty="0" smtClean="0"/>
          </a:p>
          <a:p>
            <a:endParaRPr lang="en-US" dirty="0"/>
          </a:p>
        </p:txBody>
      </p:sp>
      <p:sp>
        <p:nvSpPr>
          <p:cNvPr id="7" name="TextBox 6"/>
          <p:cNvSpPr txBox="1"/>
          <p:nvPr/>
        </p:nvSpPr>
        <p:spPr>
          <a:xfrm>
            <a:off x="0" y="1471614"/>
            <a:ext cx="7800975" cy="1938992"/>
          </a:xfrm>
          <a:prstGeom prst="rect">
            <a:avLst/>
          </a:prstGeom>
          <a:noFill/>
        </p:spPr>
        <p:txBody>
          <a:bodyPr wrap="square" rtlCol="0">
            <a:spAutoFit/>
          </a:bodyPr>
          <a:lstStyle/>
          <a:p>
            <a:r>
              <a:rPr lang="en-US" b="0" dirty="0" smtClean="0"/>
              <a:t>FRANKFURT — </a:t>
            </a:r>
            <a:r>
              <a:rPr lang="en-US" b="0" u="sng" dirty="0" smtClean="0">
                <a:hlinkClick r:id="rId3" tooltip="More articles about BMW."/>
              </a:rPr>
              <a:t>BMW</a:t>
            </a:r>
            <a:r>
              <a:rPr lang="en-US" b="0" dirty="0" smtClean="0"/>
              <a:t>, the German luxury car builder, said on Monday that it would create a sub-brand known as BMW </a:t>
            </a:r>
            <a:r>
              <a:rPr lang="en-US" b="0" dirty="0" err="1" smtClean="0"/>
              <a:t>i</a:t>
            </a:r>
            <a:r>
              <a:rPr lang="en-US" b="0" dirty="0" smtClean="0"/>
              <a:t> to market a line of battery-powered cars starting in 2013, and gave the most complete picture yet of how the </a:t>
            </a:r>
            <a:r>
              <a:rPr lang="en-US" dirty="0" smtClean="0">
                <a:solidFill>
                  <a:srgbClr val="FF0000"/>
                </a:solidFill>
              </a:rPr>
              <a:t>vehicles made of carbon fiber and aluminum</a:t>
            </a:r>
            <a:r>
              <a:rPr lang="en-US" b="0" dirty="0" smtClean="0"/>
              <a:t> would look.</a:t>
            </a:r>
            <a:endParaRPr lang="en-US" dirty="0"/>
          </a:p>
        </p:txBody>
      </p:sp>
      <p:pic>
        <p:nvPicPr>
          <p:cNvPr id="139269" name="Picture 5" descr="http://graphics8.nytimes.com/images/2011/02/22/business/22bmw_2/22bmw_2-popup.jpg"/>
          <p:cNvPicPr>
            <a:picLocks noChangeAspect="1" noChangeArrowheads="1"/>
          </p:cNvPicPr>
          <p:nvPr/>
        </p:nvPicPr>
        <p:blipFill>
          <a:blip r:embed="rId4" cstate="print"/>
          <a:srcRect/>
          <a:stretch>
            <a:fillRect/>
          </a:stretch>
        </p:blipFill>
        <p:spPr bwMode="auto">
          <a:xfrm>
            <a:off x="2952750" y="3362325"/>
            <a:ext cx="6191250" cy="3495675"/>
          </a:xfrm>
          <a:prstGeom prst="rect">
            <a:avLst/>
          </a:prstGeom>
          <a:noFill/>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 and Test Operations</a:t>
            </a:r>
            <a:endParaRPr lang="en-US" dirty="0"/>
          </a:p>
        </p:txBody>
      </p:sp>
      <p:sp>
        <p:nvSpPr>
          <p:cNvPr id="50" name="TextBox 49"/>
          <p:cNvSpPr txBox="1"/>
          <p:nvPr/>
        </p:nvSpPr>
        <p:spPr>
          <a:xfrm>
            <a:off x="533400" y="4267200"/>
            <a:ext cx="8305800" cy="20313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sng" strike="noStrike" kern="0" cap="none" spc="0" normalizeH="0" baseline="0" noProof="0" dirty="0" smtClean="0">
                <a:ln>
                  <a:noFill/>
                </a:ln>
                <a:solidFill>
                  <a:sysClr val="windowText" lastClr="000000"/>
                </a:solidFill>
                <a:effectLst/>
                <a:uLnTx/>
                <a:uFillTx/>
              </a:rPr>
              <a:t>Proposed capacity plan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Assembly: 300K units @ $30K per 1K units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Assembly: 300K units @ $20K per 1K units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Test: 600K Units @ $80K per 1k units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ysClr val="windowText" lastClr="000000"/>
                </a:solidFill>
                <a:effectLst/>
                <a:uLnTx/>
                <a:uFillTx/>
              </a:rPr>
              <a:t>CapEx</a:t>
            </a:r>
            <a:r>
              <a:rPr kumimoji="0" lang="en-US" sz="1800" b="0" i="0" u="none" strike="noStrike" kern="0" cap="none" spc="0" normalizeH="0" baseline="0" noProof="0" dirty="0" smtClean="0">
                <a:ln>
                  <a:noFill/>
                </a:ln>
                <a:solidFill>
                  <a:sysClr val="windowText" lastClr="000000"/>
                </a:solidFill>
                <a:effectLst/>
                <a:uLnTx/>
                <a:uFillTx/>
              </a:rPr>
              <a:t> = $40M (fixed)+9M (C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+ 6M (B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$48M (Test) = $103M</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 name="Group 16"/>
          <p:cNvGrpSpPr/>
          <p:nvPr/>
        </p:nvGrpSpPr>
        <p:grpSpPr>
          <a:xfrm>
            <a:off x="1981200" y="1379539"/>
            <a:ext cx="5181600" cy="2665197"/>
            <a:chOff x="1981200" y="1379539"/>
            <a:chExt cx="5181600" cy="2665197"/>
          </a:xfrm>
        </p:grpSpPr>
        <p:sp>
          <p:nvSpPr>
            <p:cNvPr id="18" name="Rectangle 17"/>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9" name="Rectangle 18"/>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ectangle 19"/>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21" name="Elbow Connector 20"/>
            <p:cNvCxnSpPr>
              <a:stCxn id="18"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2" name="Elbow Connector 21"/>
            <p:cNvCxnSpPr>
              <a:stCxn id="19"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3" name="Straight Arrow Connector 22"/>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24" name="Straight Arrow Connector 23"/>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25" name="TextBox 24"/>
            <p:cNvSpPr txBox="1"/>
            <p:nvPr/>
          </p:nvSpPr>
          <p:spPr>
            <a:xfrm>
              <a:off x="4114800" y="3767737"/>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6" name="TextBox 25"/>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7" name="TextBox 26"/>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8" name="TextBox 27"/>
            <p:cNvSpPr txBox="1"/>
            <p:nvPr/>
          </p:nvSpPr>
          <p:spPr>
            <a:xfrm>
              <a:off x="5562600" y="1379539"/>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margins</a:t>
              </a:r>
              <a:endParaRPr kumimoji="0" lang="en-US" sz="1200" b="0" i="0" u="none" strike="noStrike" kern="0" cap="none" spc="0" normalizeH="0" baseline="0" noProof="0" dirty="0">
                <a:ln>
                  <a:noFill/>
                </a:ln>
                <a:solidFill>
                  <a:sysClr val="windowText" lastClr="000000"/>
                </a:solidFill>
                <a:effectLst/>
                <a:uLnTx/>
                <a:uFillTx/>
              </a:endParaRPr>
            </a:p>
          </p:txBody>
        </p:sp>
        <p:sp>
          <p:nvSpPr>
            <p:cNvPr id="29" name="TextBox 28"/>
            <p:cNvSpPr txBox="1"/>
            <p:nvPr/>
          </p:nvSpPr>
          <p:spPr>
            <a:xfrm>
              <a:off x="5791200" y="176053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Cheetah: $400</a:t>
              </a:r>
              <a:endParaRPr kumimoji="0" lang="en-US" sz="1200" b="0" i="0" u="none" strike="noStrike" kern="0" cap="none" spc="0" normalizeH="0" baseline="0" noProof="0" dirty="0">
                <a:ln>
                  <a:noFill/>
                </a:ln>
                <a:solidFill>
                  <a:sysClr val="windowText" lastClr="000000"/>
                </a:solidFill>
                <a:effectLst/>
                <a:uLnTx/>
                <a:uFillTx/>
              </a:endParaRPr>
            </a:p>
          </p:txBody>
        </p:sp>
        <p:sp>
          <p:nvSpPr>
            <p:cNvPr id="30" name="TextBox 29"/>
            <p:cNvSpPr txBox="1"/>
            <p:nvPr/>
          </p:nvSpPr>
          <p:spPr>
            <a:xfrm>
              <a:off x="5791200" y="332977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Barracuda: $300</a:t>
              </a:r>
              <a:endParaRPr kumimoji="0" lang="en-US" sz="12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2400" dirty="0" smtClean="0"/>
              <a:t>Valuation of Proposed Capacity Plan: </a:t>
            </a:r>
            <a:br>
              <a:rPr lang="en-US" sz="2400" dirty="0" smtClean="0"/>
            </a:br>
            <a:r>
              <a:rPr lang="en-US" sz="2400" dirty="0" smtClean="0"/>
              <a:t>	No Uncertainty</a:t>
            </a:r>
          </a:p>
        </p:txBody>
      </p:sp>
      <p:sp>
        <p:nvSpPr>
          <p:cNvPr id="40963" name="Rectangle 3"/>
          <p:cNvSpPr>
            <a:spLocks noGrp="1" noChangeArrowheads="1"/>
          </p:cNvSpPr>
          <p:nvPr>
            <p:ph idx="1"/>
          </p:nvPr>
        </p:nvSpPr>
        <p:spPr/>
        <p:txBody>
          <a:bodyPr/>
          <a:lstStyle/>
          <a:p>
            <a:r>
              <a:rPr lang="en-US" dirty="0" smtClean="0"/>
              <a:t>Assume expected scenario (“sales plan”) occurs.</a:t>
            </a:r>
          </a:p>
          <a:p>
            <a:pPr lvl="1"/>
            <a:r>
              <a:rPr lang="en-US" dirty="0" smtClean="0"/>
              <a:t>Cheetah demand: 300K</a:t>
            </a:r>
          </a:p>
          <a:p>
            <a:pPr lvl="1"/>
            <a:r>
              <a:rPr lang="en-US" dirty="0" smtClean="0"/>
              <a:t>Barracuda demand: 300K</a:t>
            </a:r>
          </a:p>
          <a:p>
            <a:r>
              <a:rPr lang="en-US" dirty="0" smtClean="0"/>
              <a:t>Capacity plan is perfect match to demand</a:t>
            </a:r>
          </a:p>
          <a:p>
            <a:r>
              <a:rPr lang="en-US" dirty="0" smtClean="0"/>
              <a:t>Operating profit = $300 x 300k + $400 x 300k = $210 M</a:t>
            </a:r>
          </a:p>
          <a:p>
            <a:pPr lvl="1"/>
            <a:r>
              <a:rPr lang="en-US" dirty="0" smtClean="0"/>
              <a:t>NPV = $210M - $103M = $107M</a:t>
            </a:r>
          </a:p>
          <a:p>
            <a:pPr lvl="1"/>
            <a:r>
              <a:rPr lang="en-US" dirty="0" smtClean="0"/>
              <a:t>ROI = 107/103 = 104%</a:t>
            </a:r>
          </a:p>
          <a:p>
            <a:pPr lvl="1"/>
            <a:endParaRPr lang="en-US" dirty="0" smtClean="0"/>
          </a:p>
          <a:p>
            <a:pPr lvl="1"/>
            <a:endParaRPr lang="en-US" dirty="0" smtClean="0"/>
          </a:p>
          <a:p>
            <a:endParaRPr lang="en-US" dirty="0" smtClean="0"/>
          </a:p>
          <a:p>
            <a:pPr lvl="1"/>
            <a:endParaRPr lang="en-US" dirty="0" smtClean="0"/>
          </a:p>
          <a:p>
            <a:pPr>
              <a:defRPr/>
            </a:pPr>
            <a:r>
              <a:rPr lang="en-US" dirty="0" smtClean="0"/>
              <a:t>What is the impact of uncertainty?</a:t>
            </a:r>
          </a:p>
          <a:p>
            <a:pPr>
              <a:defRPr/>
            </a:pPr>
            <a:endParaRPr lang="en-US" dirty="0" smtClean="0"/>
          </a:p>
          <a:p>
            <a:pPr>
              <a:defRPr/>
            </a:pPr>
            <a:r>
              <a:rPr lang="en-US" dirty="0" smtClean="0"/>
              <a:t>What is the real option in this capacity portfolio?</a:t>
            </a:r>
          </a:p>
          <a:p>
            <a:pPr>
              <a:defRPr/>
            </a:pP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t>Valuation of network capacity under uncertainty</a:t>
            </a:r>
            <a:br>
              <a:rPr lang="en-US" dirty="0" smtClean="0"/>
            </a:br>
            <a:endParaRPr lang="en-US" dirty="0" smtClean="0"/>
          </a:p>
        </p:txBody>
      </p:sp>
      <p:sp>
        <p:nvSpPr>
          <p:cNvPr id="10243" name="Content Placeholder 2"/>
          <p:cNvSpPr>
            <a:spLocks noGrp="1"/>
          </p:cNvSpPr>
          <p:nvPr>
            <p:ph idx="1"/>
          </p:nvPr>
        </p:nvSpPr>
        <p:spPr>
          <a:xfrm>
            <a:off x="455613" y="4776788"/>
            <a:ext cx="8229600" cy="1757362"/>
          </a:xfrm>
        </p:spPr>
        <p:txBody>
          <a:bodyPr/>
          <a:lstStyle/>
          <a:p>
            <a:r>
              <a:rPr lang="en-US" dirty="0" smtClean="0"/>
              <a:t>E(NPV) = $191.25M - $103M = $88.25M</a:t>
            </a:r>
          </a:p>
          <a:p>
            <a:pPr lvl="1"/>
            <a:r>
              <a:rPr lang="en-US" dirty="0" smtClean="0"/>
              <a:t>E(mismatch cost) = $18.75M = $107M - $88.25M</a:t>
            </a:r>
          </a:p>
          <a:p>
            <a:pPr lvl="1"/>
            <a:r>
              <a:rPr lang="en-US" dirty="0" smtClean="0"/>
              <a:t>E(profit variability) = st.dev of operating profits = $24.59M</a:t>
            </a:r>
          </a:p>
        </p:txBody>
      </p:sp>
      <p:sp>
        <p:nvSpPr>
          <p:cNvPr id="10244" name="Text Box 4"/>
          <p:cNvSpPr txBox="1">
            <a:spLocks noChangeArrowheads="1"/>
          </p:cNvSpPr>
          <p:nvPr/>
        </p:nvSpPr>
        <p:spPr bwMode="auto">
          <a:xfrm>
            <a:off x="2849563" y="1876425"/>
            <a:ext cx="62357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Pessimistic 25%:   (150, 350)            (150, 300)                    (0, -50) = - $15M	$150M                 -$41.25M</a:t>
            </a:r>
          </a:p>
        </p:txBody>
      </p:sp>
      <p:sp>
        <p:nvSpPr>
          <p:cNvPr id="10245" name="Text Box 5"/>
          <p:cNvSpPr txBox="1">
            <a:spLocks noChangeArrowheads="1"/>
          </p:cNvSpPr>
          <p:nvPr/>
        </p:nvSpPr>
        <p:spPr bwMode="auto">
          <a:xfrm>
            <a:off x="2849563" y="2820988"/>
            <a:ext cx="6192837" cy="246062"/>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Most likely 50%:    (300, 300)           (300, 300)                    (0, 0 ) = $0	$210M                 $18.75M</a:t>
            </a:r>
          </a:p>
        </p:txBody>
      </p:sp>
      <p:sp>
        <p:nvSpPr>
          <p:cNvPr id="10246" name="Text Box 6"/>
          <p:cNvSpPr txBox="1">
            <a:spLocks noChangeArrowheads="1"/>
          </p:cNvSpPr>
          <p:nvPr/>
        </p:nvSpPr>
        <p:spPr bwMode="auto">
          <a:xfrm>
            <a:off x="2911475" y="3790950"/>
            <a:ext cx="61595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Optimistic 25%:	  (450, 250)            (300, 250)                   (-150,0) = -$60M	$195M                $3.75M</a:t>
            </a:r>
          </a:p>
        </p:txBody>
      </p:sp>
      <p:graphicFrame>
        <p:nvGraphicFramePr>
          <p:cNvPr id="8" name="Group 51"/>
          <p:cNvGraphicFramePr>
            <a:graphicFrameLocks noGrp="1"/>
          </p:cNvGraphicFramePr>
          <p:nvPr/>
        </p:nvGraphicFramePr>
        <p:xfrm>
          <a:off x="3879850" y="1098550"/>
          <a:ext cx="5071097" cy="3738917"/>
        </p:xfrm>
        <a:graphic>
          <a:graphicData uri="http://schemas.openxmlformats.org/drawingml/2006/table">
            <a:tbl>
              <a:tblPr/>
              <a:tblGrid>
                <a:gridCol w="864539"/>
                <a:gridCol w="1159170"/>
                <a:gridCol w="1159170"/>
                <a:gridCol w="860143"/>
                <a:gridCol w="1028075"/>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Mismatch units and cost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chemeClr val="tx1"/>
                          </a:solidFill>
                          <a:effectLst/>
                          <a:latin typeface="Times New Roman" pitchFamily="18" charset="0"/>
                        </a:rPr>
                        <a:t>-$18.75M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rPr>
                        <a:t> $191.25M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$24.59M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3" name="Text Box 28"/>
          <p:cNvSpPr txBox="1">
            <a:spLocks noChangeArrowheads="1"/>
          </p:cNvSpPr>
          <p:nvPr/>
        </p:nvSpPr>
        <p:spPr bwMode="auto">
          <a:xfrm>
            <a:off x="139700" y="3349625"/>
            <a:ext cx="1076325" cy="400050"/>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(300, 300, 600)</a:t>
            </a:r>
          </a:p>
          <a:p>
            <a:pPr defTabSz="912813" eaLnBrk="0" hangingPunct="0"/>
            <a:r>
              <a:rPr lang="en-US" sz="1000" b="0"/>
              <a:t>CapEx = $103M</a:t>
            </a:r>
          </a:p>
        </p:txBody>
      </p:sp>
      <p:sp>
        <p:nvSpPr>
          <p:cNvPr id="10274" name="Oval 29"/>
          <p:cNvSpPr>
            <a:spLocks noChangeArrowheads="1"/>
          </p:cNvSpPr>
          <p:nvPr/>
        </p:nvSpPr>
        <p:spPr bwMode="auto">
          <a:xfrm>
            <a:off x="1592263" y="2608263"/>
            <a:ext cx="1157287"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grpSp>
        <p:nvGrpSpPr>
          <p:cNvPr id="10275" name="Group 30"/>
          <p:cNvGrpSpPr>
            <a:grpSpLocks/>
          </p:cNvGrpSpPr>
          <p:nvPr/>
        </p:nvGrpSpPr>
        <p:grpSpPr bwMode="auto">
          <a:xfrm>
            <a:off x="2725738" y="2106613"/>
            <a:ext cx="1222375" cy="1933575"/>
            <a:chOff x="1811" y="1246"/>
            <a:chExt cx="1247" cy="1218"/>
          </a:xfrm>
        </p:grpSpPr>
        <p:sp>
          <p:nvSpPr>
            <p:cNvPr id="10278" name="Line 31"/>
            <p:cNvSpPr>
              <a:spLocks noChangeShapeType="1"/>
            </p:cNvSpPr>
            <p:nvPr/>
          </p:nvSpPr>
          <p:spPr bwMode="auto">
            <a:xfrm>
              <a:off x="1816" y="1854"/>
              <a:ext cx="1242" cy="0"/>
            </a:xfrm>
            <a:prstGeom prst="line">
              <a:avLst/>
            </a:prstGeom>
            <a:noFill/>
            <a:ln w="9525">
              <a:solidFill>
                <a:schemeClr val="tx1"/>
              </a:solidFill>
              <a:round/>
              <a:headEnd/>
              <a:tailEnd/>
            </a:ln>
          </p:spPr>
          <p:txBody>
            <a:bodyPr/>
            <a:lstStyle/>
            <a:p>
              <a:endParaRPr lang="en-US"/>
            </a:p>
          </p:txBody>
        </p:sp>
        <p:sp>
          <p:nvSpPr>
            <p:cNvPr id="10279" name="Freeform 32"/>
            <p:cNvSpPr>
              <a:spLocks/>
            </p:cNvSpPr>
            <p:nvPr/>
          </p:nvSpPr>
          <p:spPr bwMode="auto">
            <a:xfrm flipV="1">
              <a:off x="1811" y="185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sp>
          <p:nvSpPr>
            <p:cNvPr id="10280" name="Freeform 33"/>
            <p:cNvSpPr>
              <a:spLocks/>
            </p:cNvSpPr>
            <p:nvPr/>
          </p:nvSpPr>
          <p:spPr bwMode="auto">
            <a:xfrm>
              <a:off x="1811" y="124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grpSp>
      <p:sp>
        <p:nvSpPr>
          <p:cNvPr id="10276" name="Rectangle 34"/>
          <p:cNvSpPr>
            <a:spLocks noChangeArrowheads="1"/>
          </p:cNvSpPr>
          <p:nvPr/>
        </p:nvSpPr>
        <p:spPr bwMode="auto">
          <a:xfrm>
            <a:off x="87313" y="2759075"/>
            <a:ext cx="1143000"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0277" name="Line 35"/>
          <p:cNvSpPr>
            <a:spLocks noChangeShapeType="1"/>
          </p:cNvSpPr>
          <p:nvPr/>
        </p:nvSpPr>
        <p:spPr bwMode="auto">
          <a:xfrm>
            <a:off x="1220788" y="3033713"/>
            <a:ext cx="384175" cy="0"/>
          </a:xfrm>
          <a:prstGeom prst="line">
            <a:avLst/>
          </a:prstGeom>
          <a:noFill/>
          <a:ln w="9525">
            <a:solidFill>
              <a:schemeClr val="tx1"/>
            </a:solidFill>
            <a:round/>
            <a:headEnd/>
            <a:tailEnd type="triangle" w="med" len="med"/>
          </a:ln>
        </p:spPr>
        <p:txBody>
          <a:bodyPr lIns="94851" tIns="47425" rIns="94851" bIns="47425"/>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Simplification: Reduce variety or complexity: </a:t>
            </a:r>
            <a:br>
              <a:rPr lang="en-US" dirty="0" smtClean="0"/>
            </a:br>
            <a:r>
              <a:rPr lang="en-US" dirty="0" smtClean="0"/>
              <a:t>	Single Product or Dedicated Test</a:t>
            </a:r>
            <a:endParaRPr lang="en-US" dirty="0"/>
          </a:p>
        </p:txBody>
      </p:sp>
      <p:grpSp>
        <p:nvGrpSpPr>
          <p:cNvPr id="44" name="Group 43"/>
          <p:cNvGrpSpPr/>
          <p:nvPr/>
        </p:nvGrpSpPr>
        <p:grpSpPr>
          <a:xfrm>
            <a:off x="1866900" y="1630677"/>
            <a:ext cx="5257800" cy="1333500"/>
            <a:chOff x="2057400" y="2170331"/>
            <a:chExt cx="5257800" cy="1333500"/>
          </a:xfrm>
        </p:grpSpPr>
        <p:sp>
          <p:nvSpPr>
            <p:cNvPr id="45" name="Rectangle 44"/>
            <p:cNvSpPr/>
            <p:nvPr/>
          </p:nvSpPr>
          <p:spPr>
            <a:xfrm>
              <a:off x="2057400" y="2779931"/>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ectangle 45"/>
            <p:cNvSpPr/>
            <p:nvPr/>
          </p:nvSpPr>
          <p:spPr>
            <a:xfrm>
              <a:off x="4191000" y="2665631"/>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47" name="Elbow Connector 46"/>
            <p:cNvCxnSpPr>
              <a:stCxn id="45" idx="3"/>
              <a:endCxn id="46" idx="1"/>
            </p:cNvCxnSpPr>
            <p:nvPr/>
          </p:nvCxnSpPr>
          <p:spPr>
            <a:xfrm>
              <a:off x="3429000" y="3084731"/>
              <a:ext cx="762000" cy="158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8" name="Straight Arrow Connector 47"/>
            <p:cNvCxnSpPr>
              <a:stCxn id="46" idx="3"/>
            </p:cNvCxnSpPr>
            <p:nvPr/>
          </p:nvCxnSpPr>
          <p:spPr>
            <a:xfrm>
              <a:off x="5486400" y="3084731"/>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9" name="TextBox 48"/>
            <p:cNvSpPr txBox="1"/>
            <p:nvPr/>
          </p:nvSpPr>
          <p:spPr>
            <a:xfrm>
              <a:off x="20574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0" name="TextBox 49"/>
            <p:cNvSpPr txBox="1"/>
            <p:nvPr/>
          </p:nvSpPr>
          <p:spPr>
            <a:xfrm>
              <a:off x="41148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80K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1" name="TextBox 50"/>
            <p:cNvSpPr txBox="1"/>
            <p:nvPr/>
          </p:nvSpPr>
          <p:spPr>
            <a:xfrm>
              <a:off x="6019800" y="2743200"/>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pSp>
        <p:nvGrpSpPr>
          <p:cNvPr id="52" name="Group 51"/>
          <p:cNvGrpSpPr/>
          <p:nvPr/>
        </p:nvGrpSpPr>
        <p:grpSpPr>
          <a:xfrm>
            <a:off x="2541722" y="4297677"/>
            <a:ext cx="3554278" cy="1333500"/>
            <a:chOff x="2541722" y="4724400"/>
            <a:chExt cx="3554278" cy="1333500"/>
          </a:xfrm>
        </p:grpSpPr>
        <p:sp>
          <p:nvSpPr>
            <p:cNvPr id="53" name="Rectangle 52"/>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54" name="Straight Arrow Connector 53"/>
            <p:cNvCxnSpPr>
              <a:stCxn id="53"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55" name="TextBox 54"/>
            <p:cNvSpPr txBox="1"/>
            <p:nvPr/>
          </p:nvSpPr>
          <p:spPr>
            <a:xfrm>
              <a:off x="2541722" y="4724400"/>
              <a:ext cx="214784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30K+80K=110K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6" name="TextBox 55"/>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sp>
        <p:nvSpPr>
          <p:cNvPr id="57" name="Rectangle 56"/>
          <p:cNvSpPr/>
          <p:nvPr/>
        </p:nvSpPr>
        <p:spPr>
          <a:xfrm>
            <a:off x="1790700" y="1097277"/>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Imagine Seagate only sold the Cheetah drive</a:t>
            </a: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Rectangle 57"/>
          <p:cNvSpPr/>
          <p:nvPr/>
        </p:nvSpPr>
        <p:spPr>
          <a:xfrm>
            <a:off x="1790700" y="3154677"/>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Would set Assembly Capacity = Test Capacity </a:t>
            </a: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Rectangle 58"/>
          <p:cNvSpPr/>
          <p:nvPr/>
        </p:nvSpPr>
        <p:spPr>
          <a:xfrm>
            <a:off x="1524000" y="3840477"/>
            <a:ext cx="59436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Two-resource problem equivalent to a one-resource problem</a:t>
            </a: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Rectangle 59"/>
          <p:cNvSpPr/>
          <p:nvPr/>
        </p:nvSpPr>
        <p:spPr>
          <a:xfrm>
            <a:off x="1524000" y="5745477"/>
            <a:ext cx="5943600"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Determine optimal capacity, K*</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Set Assembly and Test Capacities equal to this K* </a:t>
            </a: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Down Arrow 60"/>
          <p:cNvSpPr/>
          <p:nvPr/>
        </p:nvSpPr>
        <p:spPr>
          <a:xfrm>
            <a:off x="4343400" y="3535677"/>
            <a:ext cx="304800" cy="304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Best Capacity</a:t>
            </a:r>
            <a:endParaRPr lang="en-US" dirty="0"/>
          </a:p>
        </p:txBody>
      </p:sp>
      <p:sp>
        <p:nvSpPr>
          <p:cNvPr id="34" name="Rectangle 33"/>
          <p:cNvSpPr/>
          <p:nvPr/>
        </p:nvSpPr>
        <p:spPr>
          <a:xfrm>
            <a:off x="1676400" y="1315534"/>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5" name="Rectangle 34"/>
          <p:cNvSpPr/>
          <p:nvPr/>
        </p:nvSpPr>
        <p:spPr>
          <a:xfrm>
            <a:off x="5638800" y="1296484"/>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6" name="Oval 35"/>
          <p:cNvSpPr/>
          <p:nvPr/>
        </p:nvSpPr>
        <p:spPr>
          <a:xfrm>
            <a:off x="3581400" y="1182184"/>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37" name="Straight Arrow Connector 36"/>
          <p:cNvCxnSpPr/>
          <p:nvPr/>
        </p:nvCxnSpPr>
        <p:spPr>
          <a:xfrm>
            <a:off x="3124200" y="1752890"/>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38" name="Straight Arrow Connector 37"/>
          <p:cNvCxnSpPr/>
          <p:nvPr/>
        </p:nvCxnSpPr>
        <p:spPr>
          <a:xfrm>
            <a:off x="5105400" y="1752890"/>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39" name="TextBox 38"/>
          <p:cNvSpPr txBox="1"/>
          <p:nvPr/>
        </p:nvSpPr>
        <p:spPr>
          <a:xfrm>
            <a:off x="1676400" y="2248984"/>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40" name="TextBox 39"/>
          <p:cNvSpPr txBox="1"/>
          <p:nvPr/>
        </p:nvSpPr>
        <p:spPr>
          <a:xfrm>
            <a:off x="5486400" y="2248984"/>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41" name="TextBox 40"/>
          <p:cNvSpPr txBox="1"/>
          <p:nvPr/>
        </p:nvSpPr>
        <p:spPr>
          <a:xfrm>
            <a:off x="685800" y="2858584"/>
            <a:ext cx="2590800"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A: Demand =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No 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p:txBody>
      </p:sp>
      <p:sp>
        <p:nvSpPr>
          <p:cNvPr id="42" name="TextBox 41"/>
          <p:cNvSpPr txBox="1"/>
          <p:nvPr/>
        </p:nvSpPr>
        <p:spPr>
          <a:xfrm>
            <a:off x="3359331" y="2858584"/>
            <a:ext cx="2806338"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B: Demand &lt;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less capacity!</a:t>
            </a:r>
          </a:p>
        </p:txBody>
      </p:sp>
      <p:sp>
        <p:nvSpPr>
          <p:cNvPr id="43" name="TextBox 42"/>
          <p:cNvSpPr txBox="1"/>
          <p:nvPr/>
        </p:nvSpPr>
        <p:spPr>
          <a:xfrm>
            <a:off x="6096000" y="2858584"/>
            <a:ext cx="3048000"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C: Demand &gt;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Capacity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more capacity!</a:t>
            </a:r>
          </a:p>
        </p:txBody>
      </p:sp>
      <p:sp>
        <p:nvSpPr>
          <p:cNvPr id="44" name="Cloud Callout 43"/>
          <p:cNvSpPr/>
          <p:nvPr/>
        </p:nvSpPr>
        <p:spPr>
          <a:xfrm>
            <a:off x="3733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overage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5" name="Cloud Callout 44"/>
          <p:cNvSpPr/>
          <p:nvPr/>
        </p:nvSpPr>
        <p:spPr>
          <a:xfrm>
            <a:off x="6400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underage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ounded Rectangle 45"/>
          <p:cNvSpPr/>
          <p:nvPr/>
        </p:nvSpPr>
        <p:spPr>
          <a:xfrm>
            <a:off x="3810000" y="5601784"/>
            <a:ext cx="3429000" cy="609600"/>
          </a:xfrm>
          <a:prstGeom prst="roundRec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Canonical Newsvendor Model!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animBg="1"/>
      <p:bldP spid="45" grpId="0" animBg="1"/>
      <p:bldP spid="4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Best Capacity for a single resource:</a:t>
            </a:r>
            <a:br>
              <a:rPr lang="en-US" dirty="0" smtClean="0"/>
            </a:br>
            <a:r>
              <a:rPr lang="en-US" dirty="0" smtClean="0"/>
              <a:t>	Marginal Analysis for 1D Cheetah Problem</a:t>
            </a:r>
            <a:endParaRPr lang="en-US" dirty="0"/>
          </a:p>
        </p:txBody>
      </p:sp>
      <p:sp>
        <p:nvSpPr>
          <p:cNvPr id="83" name="Text Placeholder 82"/>
          <p:cNvSpPr>
            <a:spLocks noGrp="1"/>
          </p:cNvSpPr>
          <p:nvPr>
            <p:ph type="body" sz="half" idx="2"/>
          </p:nvPr>
        </p:nvSpPr>
        <p:spPr>
          <a:xfrm>
            <a:off x="455613" y="3500846"/>
            <a:ext cx="8229600" cy="3033304"/>
          </a:xfrm>
        </p:spPr>
        <p:txBody>
          <a:bodyPr/>
          <a:lstStyle/>
          <a:p>
            <a:r>
              <a:rPr lang="en-US" dirty="0" smtClean="0"/>
              <a:t>Should we invest one more unit above 150?</a:t>
            </a:r>
          </a:p>
          <a:p>
            <a:pPr lvl="1"/>
            <a:r>
              <a:rPr lang="en-US" dirty="0" smtClean="0"/>
              <a:t>Marginal value = .5*$400 + .25*$400 = .75*$400 = Pr(shortage)*$400</a:t>
            </a:r>
          </a:p>
          <a:p>
            <a:pPr lvl="1"/>
            <a:r>
              <a:rPr lang="en-US" dirty="0" smtClean="0"/>
              <a:t>Marginal cost = $110</a:t>
            </a:r>
          </a:p>
          <a:p>
            <a:r>
              <a:rPr lang="en-US" dirty="0" smtClean="0"/>
              <a:t>Add to investment as long as Pr(shortage) &gt; 110/400 = .275 </a:t>
            </a:r>
          </a:p>
          <a:p>
            <a:pPr lvl="1">
              <a:buNone/>
            </a:pPr>
            <a:r>
              <a:rPr lang="en-US" dirty="0" smtClean="0"/>
              <a:t>= as long as service level &lt;</a:t>
            </a:r>
          </a:p>
          <a:p>
            <a:pPr lvl="1">
              <a:buNone/>
            </a:pPr>
            <a:r>
              <a:rPr lang="en-US" dirty="0" smtClean="0"/>
              <a:t>= 1D newsvendor model</a:t>
            </a:r>
          </a:p>
          <a:p>
            <a:pPr>
              <a:buFont typeface="Wingdings" pitchFamily="2" charset="2"/>
              <a:buChar char="Ø"/>
            </a:pPr>
            <a:r>
              <a:rPr lang="en-US" dirty="0" smtClean="0"/>
              <a:t>K* = 300 so set </a:t>
            </a:r>
            <a:r>
              <a:rPr lang="en-US" dirty="0" smtClean="0">
                <a:solidFill>
                  <a:sysClr val="windowText" lastClr="000000"/>
                </a:solidFill>
              </a:rPr>
              <a:t>capacities of Cheetah Assembly and Test both at 300</a:t>
            </a:r>
          </a:p>
          <a:p>
            <a:pPr>
              <a:buFont typeface="Wingdings" pitchFamily="2" charset="2"/>
              <a:buChar char="Ø"/>
            </a:pPr>
            <a:r>
              <a:rPr lang="en-US" dirty="0" smtClean="0">
                <a:solidFill>
                  <a:sysClr val="windowText" lastClr="000000"/>
                </a:solidFill>
              </a:rPr>
              <a:t>With single product, optimal safety capacity = 0!</a:t>
            </a:r>
          </a:p>
          <a:p>
            <a:pPr lvl="1">
              <a:buFont typeface="Arial" pitchFamily="34" charset="0"/>
              <a:buChar char="•"/>
            </a:pPr>
            <a:r>
              <a:rPr lang="en-US" dirty="0" smtClean="0">
                <a:solidFill>
                  <a:sysClr val="windowText" lastClr="000000"/>
                </a:solidFill>
              </a:rPr>
              <a:t>Same for single </a:t>
            </a:r>
            <a:r>
              <a:rPr lang="en-US" dirty="0" err="1" smtClean="0">
                <a:solidFill>
                  <a:sysClr val="windowText" lastClr="000000"/>
                </a:solidFill>
              </a:rPr>
              <a:t>Baracuda</a:t>
            </a:r>
            <a:r>
              <a:rPr lang="en-US" dirty="0" smtClean="0">
                <a:solidFill>
                  <a:sysClr val="windowText" lastClr="000000"/>
                </a:solidFill>
              </a:rPr>
              <a:t> product.</a:t>
            </a:r>
          </a:p>
          <a:p>
            <a:pPr>
              <a:buFont typeface="Wingdings" pitchFamily="2" charset="2"/>
              <a:buChar char="Ø"/>
            </a:pPr>
            <a:endParaRPr lang="en-US" dirty="0" smtClean="0">
              <a:solidFill>
                <a:sysClr val="windowText" lastClr="000000"/>
              </a:solidFill>
            </a:endParaRPr>
          </a:p>
          <a:p>
            <a:pPr>
              <a:buFont typeface="Wingdings" pitchFamily="2" charset="2"/>
              <a:buChar char="Ø"/>
            </a:pPr>
            <a:endParaRPr lang="en-US" dirty="0"/>
          </a:p>
        </p:txBody>
      </p:sp>
      <p:grpSp>
        <p:nvGrpSpPr>
          <p:cNvPr id="58" name="Group 57"/>
          <p:cNvGrpSpPr/>
          <p:nvPr/>
        </p:nvGrpSpPr>
        <p:grpSpPr>
          <a:xfrm>
            <a:off x="1447800" y="1338940"/>
            <a:ext cx="3200400" cy="1333500"/>
            <a:chOff x="2895600" y="4724400"/>
            <a:chExt cx="3200400" cy="1333500"/>
          </a:xfrm>
        </p:grpSpPr>
        <p:sp>
          <p:nvSpPr>
            <p:cNvPr id="59" name="Rectangle 58"/>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60" name="Straight Arrow Connector 59"/>
            <p:cNvCxnSpPr>
              <a:stCxn id="59"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61" name="TextBox 60"/>
            <p:cNvSpPr txBox="1"/>
            <p:nvPr/>
          </p:nvSpPr>
          <p:spPr>
            <a:xfrm>
              <a:off x="2895600" y="4724400"/>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$110 per  unit </a:t>
              </a:r>
              <a:endParaRPr kumimoji="0" lang="en-US" sz="1200" b="0" i="0" u="none" strike="noStrike" kern="0" cap="none" spc="0" normalizeH="0" baseline="0" noProof="0" dirty="0">
                <a:ln>
                  <a:noFill/>
                </a:ln>
                <a:solidFill>
                  <a:sysClr val="windowText" lastClr="000000"/>
                </a:solidFill>
                <a:effectLst/>
                <a:uLnTx/>
                <a:uFillTx/>
              </a:endParaRPr>
            </a:p>
          </p:txBody>
        </p:sp>
        <p:sp>
          <p:nvSpPr>
            <p:cNvPr id="62" name="TextBox 61"/>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aphicFrame>
        <p:nvGraphicFramePr>
          <p:cNvPr id="65" name="Object 3"/>
          <p:cNvGraphicFramePr>
            <a:graphicFrameLocks noChangeAspect="1"/>
          </p:cNvGraphicFramePr>
          <p:nvPr/>
        </p:nvGraphicFramePr>
        <p:xfrm>
          <a:off x="3590104" y="4855033"/>
          <a:ext cx="2071687" cy="533400"/>
        </p:xfrm>
        <a:graphic>
          <a:graphicData uri="http://schemas.openxmlformats.org/presentationml/2006/ole">
            <p:oleObj spid="_x0000_s89094" name="Equation" r:id="rId3" imgW="1676160" imgH="431640" progId="Equation.3">
              <p:embed/>
            </p:oleObj>
          </a:graphicData>
        </a:graphic>
      </p:graphicFrame>
      <p:graphicFrame>
        <p:nvGraphicFramePr>
          <p:cNvPr id="66" name="Object 4"/>
          <p:cNvGraphicFramePr>
            <a:graphicFrameLocks noChangeAspect="1"/>
          </p:cNvGraphicFramePr>
          <p:nvPr/>
        </p:nvGraphicFramePr>
        <p:xfrm>
          <a:off x="5658391" y="4855033"/>
          <a:ext cx="1914525" cy="487363"/>
        </p:xfrm>
        <a:graphic>
          <a:graphicData uri="http://schemas.openxmlformats.org/presentationml/2006/ole">
            <p:oleObj spid="_x0000_s89095" name="Equation" r:id="rId4" imgW="1549080" imgH="393480" progId="Equation.3">
              <p:embed/>
            </p:oleObj>
          </a:graphicData>
        </a:graphic>
      </p:graphicFrame>
      <p:sp>
        <p:nvSpPr>
          <p:cNvPr id="67" name="TextBox 66"/>
          <p:cNvSpPr txBox="1"/>
          <p:nvPr/>
        </p:nvSpPr>
        <p:spPr>
          <a:xfrm>
            <a:off x="5257800" y="1186540"/>
            <a:ext cx="214417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TextBox 67"/>
          <p:cNvSpPr txBox="1"/>
          <p:nvPr/>
        </p:nvSpPr>
        <p:spPr>
          <a:xfrm>
            <a:off x="58674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69" name="TextBox 68"/>
          <p:cNvSpPr txBox="1"/>
          <p:nvPr/>
        </p:nvSpPr>
        <p:spPr>
          <a:xfrm>
            <a:off x="68580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0" name="TextBox 69"/>
          <p:cNvSpPr txBox="1"/>
          <p:nvPr/>
        </p:nvSpPr>
        <p:spPr>
          <a:xfrm>
            <a:off x="48768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1" name="TextBox 70"/>
          <p:cNvSpPr txBox="1"/>
          <p:nvPr/>
        </p:nvSpPr>
        <p:spPr>
          <a:xfrm>
            <a:off x="58674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2" name="TextBox 71"/>
          <p:cNvSpPr txBox="1"/>
          <p:nvPr/>
        </p:nvSpPr>
        <p:spPr>
          <a:xfrm>
            <a:off x="68580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0.75</a:t>
            </a:r>
            <a:endParaRPr kumimoji="0" lang="en-US" sz="1600" b="0" i="0" u="none" strike="noStrike" kern="0" cap="none" spc="0" normalizeH="0" baseline="0" noProof="0" dirty="0">
              <a:ln>
                <a:noFill/>
              </a:ln>
              <a:solidFill>
                <a:sysClr val="windowText" lastClr="000000"/>
              </a:solidFill>
              <a:effectLst/>
              <a:uLnTx/>
              <a:uFillTx/>
            </a:endParaRPr>
          </a:p>
        </p:txBody>
      </p:sp>
      <p:sp>
        <p:nvSpPr>
          <p:cNvPr id="73" name="TextBox 72"/>
          <p:cNvSpPr txBox="1"/>
          <p:nvPr/>
        </p:nvSpPr>
        <p:spPr>
          <a:xfrm>
            <a:off x="48768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300</a:t>
            </a:r>
            <a:endParaRPr kumimoji="0" lang="en-US" sz="1600" b="0" i="0" u="none" strike="noStrike" kern="0" cap="none" spc="0" normalizeH="0" baseline="0" noProof="0" dirty="0">
              <a:ln>
                <a:noFill/>
              </a:ln>
              <a:solidFill>
                <a:sysClr val="windowText" lastClr="000000"/>
              </a:solidFill>
              <a:effectLst/>
              <a:uLnTx/>
              <a:uFillTx/>
            </a:endParaRPr>
          </a:p>
        </p:txBody>
      </p:sp>
      <p:sp>
        <p:nvSpPr>
          <p:cNvPr id="74" name="TextBox 73"/>
          <p:cNvSpPr txBox="1"/>
          <p:nvPr/>
        </p:nvSpPr>
        <p:spPr>
          <a:xfrm>
            <a:off x="58674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5" name="TextBox 74"/>
          <p:cNvSpPr txBox="1"/>
          <p:nvPr/>
        </p:nvSpPr>
        <p:spPr>
          <a:xfrm>
            <a:off x="68580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1.0</a:t>
            </a:r>
            <a:endParaRPr kumimoji="0" lang="en-US" sz="1600" b="0" i="0" u="none" strike="noStrike" kern="0" cap="none" spc="0" normalizeH="0" baseline="0" noProof="0" dirty="0">
              <a:ln>
                <a:noFill/>
              </a:ln>
              <a:solidFill>
                <a:sysClr val="windowText" lastClr="000000"/>
              </a:solidFill>
              <a:effectLst/>
              <a:uLnTx/>
              <a:uFillTx/>
            </a:endParaRPr>
          </a:p>
        </p:txBody>
      </p:sp>
      <p:sp>
        <p:nvSpPr>
          <p:cNvPr id="76" name="TextBox 75"/>
          <p:cNvSpPr txBox="1"/>
          <p:nvPr/>
        </p:nvSpPr>
        <p:spPr>
          <a:xfrm>
            <a:off x="48768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450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58674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8580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Cumulative 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48768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Demand</a:t>
            </a:r>
            <a:endParaRPr kumimoji="0" lang="en-US" sz="12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latin typeface="Arial Black" pitchFamily="34" charset="0"/>
              </a:rPr>
              <a:t>The real problem is more complicated</a:t>
            </a:r>
            <a:r>
              <a:rPr lang="en-US" dirty="0" smtClean="0"/>
              <a:t/>
            </a:r>
            <a:br>
              <a:rPr lang="en-US" dirty="0" smtClean="0"/>
            </a:br>
            <a:r>
              <a:rPr lang="en-US" dirty="0" smtClean="0"/>
              <a:t>	Necessity and Value of Network Analysis</a:t>
            </a:r>
          </a:p>
        </p:txBody>
      </p:sp>
      <p:sp>
        <p:nvSpPr>
          <p:cNvPr id="12291" name="Rectangle 3"/>
          <p:cNvSpPr>
            <a:spLocks noGrp="1" noChangeArrowheads="1"/>
          </p:cNvSpPr>
          <p:nvPr>
            <p:ph idx="1"/>
          </p:nvPr>
        </p:nvSpPr>
        <p:spPr>
          <a:xfrm>
            <a:off x="455613" y="3905794"/>
            <a:ext cx="8229600" cy="2628356"/>
          </a:xfrm>
        </p:spPr>
        <p:txBody>
          <a:bodyPr/>
          <a:lstStyle/>
          <a:p>
            <a:endParaRPr lang="en-US" dirty="0" smtClean="0"/>
          </a:p>
          <a:p>
            <a:endParaRPr lang="en-US" dirty="0" smtClean="0"/>
          </a:p>
          <a:p>
            <a:pPr>
              <a:buClr>
                <a:srgbClr val="FF3300"/>
              </a:buClr>
              <a:buFont typeface="Wingdings" pitchFamily="2" charset="2"/>
              <a:buChar char="Ø"/>
            </a:pPr>
            <a:r>
              <a:rPr lang="en-US" dirty="0" smtClean="0"/>
              <a:t>Network analysis is needed to capture:</a:t>
            </a:r>
          </a:p>
          <a:p>
            <a:pPr lvl="1"/>
            <a:r>
              <a:rPr lang="en-US" dirty="0" smtClean="0"/>
              <a:t>(shifting) bottlenecks in a multi-resource network</a:t>
            </a:r>
          </a:p>
          <a:p>
            <a:pPr lvl="1"/>
            <a:r>
              <a:rPr lang="en-US" dirty="0" smtClean="0"/>
              <a:t>correlated demands</a:t>
            </a:r>
          </a:p>
          <a:p>
            <a:pPr lvl="1"/>
            <a:r>
              <a:rPr lang="en-US" dirty="0" smtClean="0"/>
              <a:t>operational flexibility (substitution, rev. max) and hedging</a:t>
            </a:r>
          </a:p>
        </p:txBody>
      </p:sp>
      <p:sp>
        <p:nvSpPr>
          <p:cNvPr id="32" name="TextBox 31"/>
          <p:cNvSpPr txBox="1"/>
          <p:nvPr/>
        </p:nvSpPr>
        <p:spPr>
          <a:xfrm>
            <a:off x="3352800" y="3923201"/>
            <a:ext cx="33528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We need an “holistic” approach because Test is a shared resource</a:t>
            </a:r>
            <a:endParaRPr kumimoji="0" lang="en-US" sz="1800" b="0" i="0" u="none" strike="noStrike" kern="0" cap="none" spc="0" normalizeH="0" baseline="0" noProof="0" dirty="0">
              <a:ln>
                <a:noFill/>
              </a:ln>
              <a:solidFill>
                <a:sysClr val="windowText" lastClr="000000"/>
              </a:solidFill>
              <a:effectLst/>
              <a:uLnTx/>
              <a:uFillTx/>
            </a:endParaRPr>
          </a:p>
        </p:txBody>
      </p:sp>
      <p:sp>
        <p:nvSpPr>
          <p:cNvPr id="33" name="Down Arrow 32"/>
          <p:cNvSpPr/>
          <p:nvPr/>
        </p:nvSpPr>
        <p:spPr>
          <a:xfrm>
            <a:off x="4572000" y="3161201"/>
            <a:ext cx="609600" cy="685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34" name="Group 33"/>
          <p:cNvGrpSpPr/>
          <p:nvPr/>
        </p:nvGrpSpPr>
        <p:grpSpPr>
          <a:xfrm>
            <a:off x="2554354" y="944226"/>
            <a:ext cx="4412974" cy="2005218"/>
            <a:chOff x="1981200" y="1379539"/>
            <a:chExt cx="5181600" cy="2665197"/>
          </a:xfrm>
        </p:grpSpPr>
        <p:sp>
          <p:nvSpPr>
            <p:cNvPr id="35" name="Rectangle 34"/>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6" name="Rectangle 35"/>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7" name="Rectangle 36"/>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38" name="Elbow Connector 37"/>
            <p:cNvCxnSpPr>
              <a:stCxn id="35"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39" name="Elbow Connector 38"/>
            <p:cNvCxnSpPr>
              <a:stCxn id="36"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0" name="Straight Arrow Connector 39"/>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41" name="Straight Arrow Connector 40"/>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2" name="TextBox 41"/>
            <p:cNvSpPr txBox="1"/>
            <p:nvPr/>
          </p:nvSpPr>
          <p:spPr>
            <a:xfrm>
              <a:off x="4114800" y="3767737"/>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3" name="TextBox 42"/>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4" name="TextBox 43"/>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5" name="TextBox 44"/>
            <p:cNvSpPr txBox="1"/>
            <p:nvPr/>
          </p:nvSpPr>
          <p:spPr>
            <a:xfrm>
              <a:off x="5562600" y="1379539"/>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margins</a:t>
              </a:r>
              <a:endParaRPr kumimoji="0" lang="en-US" sz="1200" b="0" i="0" u="none" strike="noStrike" kern="0" cap="none" spc="0" normalizeH="0" baseline="0" noProof="0" dirty="0">
                <a:ln>
                  <a:noFill/>
                </a:ln>
                <a:solidFill>
                  <a:sysClr val="windowText" lastClr="000000"/>
                </a:solidFill>
                <a:effectLst/>
                <a:uLnTx/>
                <a:uFillTx/>
              </a:endParaRPr>
            </a:p>
          </p:txBody>
        </p:sp>
        <p:sp>
          <p:nvSpPr>
            <p:cNvPr id="46" name="TextBox 45"/>
            <p:cNvSpPr txBox="1"/>
            <p:nvPr/>
          </p:nvSpPr>
          <p:spPr>
            <a:xfrm>
              <a:off x="5791200" y="176053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Cheetah: $400</a:t>
              </a:r>
              <a:endParaRPr kumimoji="0" lang="en-US" sz="1200" b="0" i="0" u="none" strike="noStrike" kern="0" cap="none" spc="0" normalizeH="0" baseline="0" noProof="0" dirty="0">
                <a:ln>
                  <a:noFill/>
                </a:ln>
                <a:solidFill>
                  <a:sysClr val="windowText" lastClr="000000"/>
                </a:solidFill>
                <a:effectLst/>
                <a:uLnTx/>
                <a:uFillTx/>
              </a:endParaRPr>
            </a:p>
          </p:txBody>
        </p:sp>
        <p:sp>
          <p:nvSpPr>
            <p:cNvPr id="47" name="TextBox 46"/>
            <p:cNvSpPr txBox="1"/>
            <p:nvPr/>
          </p:nvSpPr>
          <p:spPr>
            <a:xfrm>
              <a:off x="5791200" y="332977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Barracuda: $300</a:t>
              </a:r>
              <a:endParaRPr kumimoji="0" lang="en-US" sz="12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8652</TotalTime>
  <Words>5075</Words>
  <Application>Microsoft Office PowerPoint</Application>
  <PresentationFormat>On-screen Show (4:3)</PresentationFormat>
  <Paragraphs>906</Paragraphs>
  <Slides>29</Slides>
  <Notes>20</Notes>
  <HiddenSlides>4</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29</vt:i4>
      </vt:variant>
    </vt:vector>
  </HeadingPairs>
  <TitlesOfParts>
    <vt:vector size="33" baseType="lpstr">
      <vt:lpstr>Cachon_Slide_Template</vt:lpstr>
      <vt:lpstr>1_Office Theme</vt:lpstr>
      <vt:lpstr>4_Cachon_Slide_Template</vt:lpstr>
      <vt:lpstr>Equation</vt:lpstr>
      <vt:lpstr>Slide 1</vt:lpstr>
      <vt:lpstr>VCAP  and S-card Framework of operations strategy</vt:lpstr>
      <vt:lpstr>Assembly and Test Operations</vt:lpstr>
      <vt:lpstr>Valuation of Proposed Capacity Plan:   No Uncertainty</vt:lpstr>
      <vt:lpstr>Valuation of network capacity under uncertainty </vt:lpstr>
      <vt:lpstr>Simplification: Reduce variety or complexity:   Single Product or Dedicated Test</vt:lpstr>
      <vt:lpstr>Determining the Best Capacity</vt:lpstr>
      <vt:lpstr>Determining the Best Capacity for a single resource:  Marginal Analysis for 1D Cheetah Problem</vt:lpstr>
      <vt:lpstr>The real problem is more complicated  Necessity and Value of Network Analysis</vt:lpstr>
      <vt:lpstr>Capacity for a Multi-Resource Network</vt:lpstr>
      <vt:lpstr>Proposed Capacity Plan</vt:lpstr>
      <vt:lpstr>Newsvendor Networks:  Marginal Analysis for Barracuda Assembly</vt:lpstr>
      <vt:lpstr>Newsvendor network analysis:  Marginal analysis of value of capacity in a network</vt:lpstr>
      <vt:lpstr>Operational Capacity Hedge:  K = (350, 350, 600)</vt:lpstr>
      <vt:lpstr>Seagate Technology:  Excel formulation and Mean-Variances </vt:lpstr>
      <vt:lpstr>Mean-Variance Analysis of Operational Hedging: Example via Capacity Portfolio Imbalance in Seagate</vt:lpstr>
      <vt:lpstr>Optimal Capacity Portfolio Investment:  Implementation Challenges</vt:lpstr>
      <vt:lpstr>Demand, Production, and Capacity Planning:   Pitfalls of Sales-Plan driven investments</vt:lpstr>
      <vt:lpstr>Learning Points from Seagate Case:  Operational hedging through capacity portfolios</vt:lpstr>
      <vt:lpstr>Learning Points from Seagate Case:  Operational hedging through capacity portfolios</vt:lpstr>
      <vt:lpstr>GM Chevy</vt:lpstr>
      <vt:lpstr>Seagate Technology:      Vertical Integration and impact on risk</vt:lpstr>
      <vt:lpstr>Approach</vt:lpstr>
      <vt:lpstr>Imagine we could build capacity after demand scenario is revealed?</vt:lpstr>
      <vt:lpstr>Valuation of network capacity under uncertainty:  A Lagging Strategy yields Upper Bound</vt:lpstr>
      <vt:lpstr>Comparing Leading and Lagging Strategies</vt:lpstr>
      <vt:lpstr>Slide 27</vt:lpstr>
      <vt:lpstr>Slide 28</vt:lpstr>
      <vt:lpstr>Slide 29</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495</cp:revision>
  <cp:lastPrinted>1998-09-23T22:10:47Z</cp:lastPrinted>
  <dcterms:created xsi:type="dcterms:W3CDTF">1998-09-22T23:11:58Z</dcterms:created>
  <dcterms:modified xsi:type="dcterms:W3CDTF">2012-02-01T23:26:19Z</dcterms:modified>
</cp:coreProperties>
</file>