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Lst>
  <p:notesMasterIdLst>
    <p:notesMasterId r:id="rId30"/>
  </p:notesMasterIdLst>
  <p:handoutMasterIdLst>
    <p:handoutMasterId r:id="rId31"/>
  </p:handoutMasterIdLst>
  <p:sldIdLst>
    <p:sldId id="428" r:id="rId2"/>
    <p:sldId id="429" r:id="rId3"/>
    <p:sldId id="430" r:id="rId4"/>
    <p:sldId id="431" r:id="rId5"/>
    <p:sldId id="370" r:id="rId6"/>
    <p:sldId id="407" r:id="rId7"/>
    <p:sldId id="408" r:id="rId8"/>
    <p:sldId id="414" r:id="rId9"/>
    <p:sldId id="411" r:id="rId10"/>
    <p:sldId id="410" r:id="rId11"/>
    <p:sldId id="415" r:id="rId12"/>
    <p:sldId id="388" r:id="rId13"/>
    <p:sldId id="357" r:id="rId14"/>
    <p:sldId id="358" r:id="rId15"/>
    <p:sldId id="362" r:id="rId16"/>
    <p:sldId id="413" r:id="rId17"/>
    <p:sldId id="424" r:id="rId18"/>
    <p:sldId id="416" r:id="rId19"/>
    <p:sldId id="417" r:id="rId20"/>
    <p:sldId id="418" r:id="rId21"/>
    <p:sldId id="419" r:id="rId22"/>
    <p:sldId id="420" r:id="rId23"/>
    <p:sldId id="421" r:id="rId24"/>
    <p:sldId id="422" r:id="rId25"/>
    <p:sldId id="427" r:id="rId26"/>
    <p:sldId id="366" r:id="rId27"/>
    <p:sldId id="363" r:id="rId28"/>
    <p:sldId id="426" r:id="rId29"/>
  </p:sldIdLst>
  <p:sldSz cx="9144000" cy="6858000" type="screen4x3"/>
  <p:notesSz cx="7010400" cy="9296400"/>
  <p:custDataLst>
    <p:tags r:id="rId32"/>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FFCC"/>
    <a:srgbClr val="FF0000"/>
    <a:srgbClr val="EAEAEA"/>
    <a:srgbClr val="FFFF99"/>
    <a:srgbClr val="99FF99"/>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52137" autoAdjust="0"/>
  </p:normalViewPr>
  <p:slideViewPr>
    <p:cSldViewPr snapToGrid="0">
      <p:cViewPr varScale="1">
        <p:scale>
          <a:sx n="78" d="100"/>
          <a:sy n="78" d="100"/>
        </p:scale>
        <p:origin x="-156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227844"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dirty="0" smtClean="0"/>
              <a:t>Operations Strategy: </a:t>
            </a:r>
            <a:r>
              <a:rPr lang="en-US" dirty="0"/>
              <a:t>Capacity Sizing, Investment, and Expansion</a:t>
            </a:r>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864CCE21-EC21-4F9C-8638-C618C0F13ACE}" type="datetime1">
              <a:rPr lang="en-US"/>
              <a:pPr>
                <a:defRPr/>
              </a:pPr>
              <a:t>1/23/2012</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C78D3E7-10DA-42F5-B19B-E1E198CA43FD}"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30219"/>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30219"/>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30219"/>
            <a:fld id="{E415FFFF-EA9E-4938-AB51-61CCB4E6930E}" type="slidenum">
              <a:rPr lang="en-US" smtClean="0"/>
              <a:pPr defTabSz="930219"/>
              <a:t>1</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89716" indent="-189716"/>
            <a:r>
              <a:rPr lang="en-US" dirty="0" smtClean="0"/>
              <a:t>What</a:t>
            </a:r>
            <a:r>
              <a:rPr lang="en-US" baseline="0" dirty="0" smtClean="0"/>
              <a:t> we have covered so far in the course can be summarized as follows:</a:t>
            </a:r>
          </a:p>
          <a:p>
            <a:pPr marL="189716" indent="-189716"/>
            <a:endParaRPr lang="en-US" baseline="0" dirty="0" smtClean="0"/>
          </a:p>
          <a:p>
            <a:pPr marL="189716" indent="-189716"/>
            <a:r>
              <a:rPr lang="en-US" baseline="0" dirty="0" smtClean="0"/>
              <a:t>Consider, as we shall see later in the course, your system has two operating locations: Mexico and China.</a:t>
            </a:r>
          </a:p>
          <a:p>
            <a:pPr marL="189716" indent="-189716">
              <a:buFontTx/>
              <a:buChar char="-"/>
            </a:pPr>
            <a:r>
              <a:rPr lang="en-US" baseline="0" dirty="0" smtClean="0"/>
              <a:t>Current system = produce each product at each location.  Linear intuitive management leads to a proportional increase in costs when doubling the number of products.</a:t>
            </a:r>
          </a:p>
          <a:p>
            <a:pPr marL="189716" indent="-189716">
              <a:buFontTx/>
              <a:buChar char="-"/>
            </a:pPr>
            <a:r>
              <a:rPr lang="en-US" baseline="0" dirty="0" smtClean="0"/>
              <a:t>Optimizing current system = optimizing each location in terms of inventory and production levels.  </a:t>
            </a:r>
            <a:r>
              <a:rPr lang="en-US" i="1" baseline="0" dirty="0" smtClean="0"/>
              <a:t>What cost increase do you expect?  </a:t>
            </a:r>
            <a:r>
              <a:rPr lang="en-US" i="0" baseline="0" dirty="0" smtClean="0"/>
              <a:t>Square root = x 1.4 instead of x 2.</a:t>
            </a:r>
          </a:p>
          <a:p>
            <a:pPr marL="189716" indent="-189716">
              <a:buFontTx/>
              <a:buChar char="-"/>
            </a:pPr>
            <a:r>
              <a:rPr lang="en-US" i="0" baseline="0" dirty="0" smtClean="0"/>
              <a:t>Moving to an optimal system = consider this an integrated global network where you optimize product allocation and use dual sourcing.</a:t>
            </a:r>
            <a:endParaRPr lang="en-US" baseline="0" dirty="0" smtClean="0"/>
          </a:p>
          <a:p>
            <a:pPr marL="189716" indent="-189716"/>
            <a:endParaRPr lang="en-US" baseline="0" dirty="0" smtClean="0"/>
          </a:p>
          <a:p>
            <a:pPr marL="189716" indent="-189716" defTabSz="881261">
              <a:defRPr/>
            </a:pPr>
            <a:r>
              <a:rPr lang="en-US" dirty="0" smtClean="0"/>
              <a:t>Operations management is about optimizing the existing system – this defines the trade-off curve for the given system.</a:t>
            </a:r>
          </a:p>
          <a:p>
            <a:pPr marL="189716" indent="-189716" defTabSz="881261">
              <a:defRPr/>
            </a:pPr>
            <a:r>
              <a:rPr lang="en-US" dirty="0" smtClean="0"/>
              <a:t>Operations strategy is about optimizing the entire operating system, and thereby moving to a better trade-off curve,</a:t>
            </a:r>
          </a:p>
          <a:p>
            <a:pPr marL="189716" indent="-189716" defTabSz="881261">
              <a:defRPr/>
            </a:pPr>
            <a:r>
              <a:rPr lang="en-US" dirty="0" smtClean="0"/>
              <a:t>and hopefully being</a:t>
            </a:r>
            <a:r>
              <a:rPr lang="en-US" baseline="0" dirty="0" smtClean="0"/>
              <a:t> and pushing t</a:t>
            </a:r>
            <a:r>
              <a:rPr lang="en-US" dirty="0" smtClean="0"/>
              <a:t>he frontier out.</a:t>
            </a:r>
          </a:p>
          <a:p>
            <a:pPr marL="189716" indent="-189716" defTabSz="881261">
              <a:defRPr/>
            </a:pPr>
            <a:endParaRPr lang="en-US" dirty="0" smtClean="0"/>
          </a:p>
          <a:p>
            <a:pPr marL="189716" indent="-189716" defTabSz="881261">
              <a:defRPr/>
            </a:pPr>
            <a:r>
              <a:rPr lang="en-US" dirty="0" smtClean="0"/>
              <a:t>The goal = to be the frontier = nobody can provide more differentiation</a:t>
            </a:r>
            <a:r>
              <a:rPr lang="en-US" baseline="0" dirty="0" smtClean="0"/>
              <a:t> at your cost, or your differentiation at lower cost.</a:t>
            </a:r>
            <a:endParaRPr lang="en-US" dirty="0" smtClean="0"/>
          </a:p>
          <a:p>
            <a:pPr marL="189716" indent="-189716" defTabSz="881261">
              <a:defRPr/>
            </a:pPr>
            <a:endParaRPr lang="en-US" dirty="0" smtClean="0"/>
          </a:p>
          <a:p>
            <a:pPr marL="189716" indent="-189716" defTabSz="881261">
              <a:defRPr/>
            </a:pPr>
            <a:endParaRPr lang="en-US" dirty="0" smtClean="0"/>
          </a:p>
          <a:p>
            <a:pPr marL="189716" indent="-189716"/>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39537"/>
            <a:fld id="{4AC48175-19CE-4895-B0F5-2A147E7927D0}" type="datetime1">
              <a:rPr lang="en-US" smtClean="0"/>
              <a:pPr defTabSz="939537"/>
              <a:t>1/23/2012</a:t>
            </a:fld>
            <a:endParaRPr lang="en-US" dirty="0" smtClean="0"/>
          </a:p>
        </p:txBody>
      </p:sp>
      <p:sp>
        <p:nvSpPr>
          <p:cNvPr id="59396" name="Rectangle 6"/>
          <p:cNvSpPr>
            <a:spLocks noGrp="1" noChangeArrowheads="1"/>
          </p:cNvSpPr>
          <p:nvPr>
            <p:ph type="ftr" sz="quarter" idx="4"/>
          </p:nvPr>
        </p:nvSpPr>
        <p:spPr>
          <a:noFill/>
        </p:spPr>
        <p:txBody>
          <a:bodyPr/>
          <a:lstStyle/>
          <a:p>
            <a:pPr defTabSz="939537"/>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39537"/>
            <a:fld id="{BD74B2A7-67E7-4364-B8CA-35A036F37176}" type="slidenum">
              <a:rPr lang="en-US" smtClean="0"/>
              <a:pPr defTabSz="939537"/>
              <a:t>11</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Often, capacity investment decisions</a:t>
            </a:r>
            <a:r>
              <a:rPr lang="en-US" baseline="0" dirty="0" smtClean="0"/>
              <a:t> start </a:t>
            </a:r>
            <a:r>
              <a:rPr lang="en-US" baseline="0" dirty="0" smtClean="0"/>
              <a:t>with an NPV </a:t>
            </a:r>
            <a:r>
              <a:rPr lang="en-US" baseline="0" dirty="0" smtClean="0"/>
              <a:t>analysis. As we will show in Harley, then </a:t>
            </a:r>
            <a:r>
              <a:rPr lang="en-US" baseline="0" dirty="0" smtClean="0"/>
              <a:t>it becomes clear that most of the differences in results stem from differences in how risk was incorporated</a:t>
            </a:r>
            <a:r>
              <a:rPr lang="en-US" baseline="0" dirty="0" smtClean="0"/>
              <a:t>. You </a:t>
            </a:r>
            <a:r>
              <a:rPr lang="en-US" baseline="0" dirty="0" smtClean="0"/>
              <a:t>can decompose profit and see how it depends on demand and capacity in various places.  And, given that demand is random, the interaction is tricky and you need to be clear on how to model it.</a:t>
            </a:r>
          </a:p>
          <a:p>
            <a:pPr>
              <a:defRPr/>
            </a:pPr>
            <a:r>
              <a:rPr lang="en-US" baseline="0" dirty="0" smtClean="0"/>
              <a:t>So then we can go into discussing how to incorporate risk.</a:t>
            </a:r>
          </a:p>
          <a:p>
            <a:pPr>
              <a:defRPr/>
            </a:pPr>
            <a:endParaRPr lang="en-US" baseline="0" dirty="0" smtClean="0"/>
          </a:p>
          <a:p>
            <a:pPr>
              <a:defRPr/>
            </a:pPr>
            <a:r>
              <a:rPr lang="en-US" baseline="0" dirty="0" smtClean="0"/>
              <a:t>In practice, many people tend to move to one of two extremes: 1 (you know exactly what’s going to happen) or 4 (you have no idea).</a:t>
            </a:r>
          </a:p>
          <a:p>
            <a:pPr>
              <a:defRPr/>
            </a:pPr>
            <a:r>
              <a:rPr lang="en-US" baseline="0" dirty="0" smtClean="0"/>
              <a:t>In reality, you typically find yourself, with a little bit of effort, in 2 (finite # of scenarios) or 3 (continuous distribution).</a:t>
            </a:r>
          </a:p>
          <a:p>
            <a:pPr>
              <a:defRPr/>
            </a:pPr>
            <a:r>
              <a:rPr lang="en-US" baseline="0" dirty="0" smtClean="0"/>
              <a:t>For many things, prediction markets work very well; this means that for many things, you can make predictions and true ambiguity is rare in the settings that we consider.</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498600" y="433388"/>
            <a:ext cx="10161588" cy="7621587"/>
          </a:xfrm>
          <a:ln/>
        </p:spPr>
      </p:sp>
      <p:sp>
        <p:nvSpPr>
          <p:cNvPr id="61443" name="Rectangle 3"/>
          <p:cNvSpPr>
            <a:spLocks noGrp="1" noChangeArrowheads="1"/>
          </p:cNvSpPr>
          <p:nvPr>
            <p:ph type="body" idx="1"/>
          </p:nvPr>
        </p:nvSpPr>
        <p:spPr>
          <a:xfrm>
            <a:off x="165829" y="8075940"/>
            <a:ext cx="6709172" cy="1169736"/>
          </a:xfrm>
          <a:noFill/>
          <a:ln/>
        </p:spPr>
        <p:txBody>
          <a:bodyPr/>
          <a:lstStyle/>
          <a:p>
            <a:r>
              <a:rPr lang="en-US" dirty="0" smtClean="0"/>
              <a:t>It can be argued that these approaches reflect the different means served:</a:t>
            </a:r>
          </a:p>
          <a:p>
            <a:r>
              <a:rPr lang="en-US" dirty="0" smtClean="0"/>
              <a:t>One number = this really reflects more the sales plan, the objectives</a:t>
            </a:r>
          </a:p>
          <a:p>
            <a:pPr defTabSz="881390">
              <a:defRPr/>
            </a:pPr>
            <a:r>
              <a:rPr lang="en-US" dirty="0" smtClean="0"/>
              <a:t>Only the other two are true “demand forecasts”.</a:t>
            </a:r>
          </a:p>
          <a:p>
            <a:endParaRPr lang="en-US" dirty="0" smtClean="0"/>
          </a:p>
          <a:p>
            <a:r>
              <a:rPr lang="en-US" baseline="0" dirty="0" smtClean="0"/>
              <a:t>Leading </a:t>
            </a:r>
            <a:r>
              <a:rPr lang="en-US" baseline="0" dirty="0" smtClean="0"/>
              <a:t>on question: so if you forecast, what is it that you are trying to forecast?</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39537"/>
            <a:fld id="{4AC48175-19CE-4895-B0F5-2A147E7927D0}" type="datetime1">
              <a:rPr lang="en-US" smtClean="0"/>
              <a:pPr defTabSz="939537"/>
              <a:t>1/23/2012</a:t>
            </a:fld>
            <a:endParaRPr lang="en-US" dirty="0" smtClean="0"/>
          </a:p>
        </p:txBody>
      </p:sp>
      <p:sp>
        <p:nvSpPr>
          <p:cNvPr id="59396" name="Rectangle 6"/>
          <p:cNvSpPr>
            <a:spLocks noGrp="1" noChangeArrowheads="1"/>
          </p:cNvSpPr>
          <p:nvPr>
            <p:ph type="ftr" sz="quarter" idx="4"/>
          </p:nvPr>
        </p:nvSpPr>
        <p:spPr>
          <a:noFill/>
        </p:spPr>
        <p:txBody>
          <a:bodyPr/>
          <a:lstStyle/>
          <a:p>
            <a:pPr defTabSz="939537"/>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39537"/>
            <a:fld id="{BD74B2A7-67E7-4364-B8CA-35A036F37176}" type="slidenum">
              <a:rPr lang="en-US" smtClean="0"/>
              <a:pPr defTabSz="939537"/>
              <a:t>13</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0348" indent="-220348">
              <a:buFont typeface="+mj-lt"/>
              <a:buAutoNum type="arabicPeriod"/>
              <a:defRPr/>
            </a:pPr>
            <a:r>
              <a:rPr lang="en-US" dirty="0" smtClean="0"/>
              <a:t>Typical one: game consoles.</a:t>
            </a:r>
          </a:p>
          <a:p>
            <a:pPr marL="220348" indent="-220348">
              <a:buFont typeface="+mj-lt"/>
              <a:buAutoNum type="arabicPeriod"/>
              <a:defRPr/>
            </a:pPr>
            <a:r>
              <a:rPr lang="en-US" dirty="0" smtClean="0"/>
              <a:t>cars with hybrid engines; </a:t>
            </a:r>
          </a:p>
          <a:p>
            <a:pPr marL="220348" indent="-220348">
              <a:buFont typeface="+mj-lt"/>
              <a:buAutoNum type="arabicPeriod"/>
              <a:defRPr/>
            </a:pPr>
            <a:r>
              <a:rPr lang="en-US" dirty="0" smtClean="0"/>
              <a:t>flu vaccine in Fall 2004 was in short supply b/c one supplier in UK fell out. </a:t>
            </a:r>
          </a:p>
          <a:p>
            <a:pPr marL="220348" indent="-220348">
              <a:buFont typeface="+mj-lt"/>
              <a:buAutoNum type="arabicPeriod"/>
              <a:defRPr/>
            </a:pPr>
            <a:r>
              <a:rPr lang="en-US" dirty="0" smtClean="0"/>
              <a:t>iPod mini was supply constrained through Hitachi GST.</a:t>
            </a:r>
          </a:p>
          <a:p>
            <a:pPr marL="220348" indent="-220348">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39537"/>
            <a:fld id="{1CB65FC1-1F48-43D9-B413-18DB4C643C81}" type="datetime1">
              <a:rPr lang="en-US" smtClean="0"/>
              <a:pPr defTabSz="939537"/>
              <a:t>1/23/2012</a:t>
            </a:fld>
            <a:endParaRPr lang="en-US" dirty="0" smtClean="0"/>
          </a:p>
        </p:txBody>
      </p:sp>
      <p:sp>
        <p:nvSpPr>
          <p:cNvPr id="60420" name="Rectangle 6"/>
          <p:cNvSpPr>
            <a:spLocks noGrp="1" noChangeArrowheads="1"/>
          </p:cNvSpPr>
          <p:nvPr>
            <p:ph type="ftr" sz="quarter" idx="4"/>
          </p:nvPr>
        </p:nvSpPr>
        <p:spPr>
          <a:noFill/>
        </p:spPr>
        <p:txBody>
          <a:bodyPr/>
          <a:lstStyle/>
          <a:p>
            <a:pPr defTabSz="939537"/>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39537"/>
            <a:fld id="{C6D22CBE-6242-4147-B7C0-4FA2836B58F5}" type="slidenum">
              <a:rPr lang="en-US" smtClean="0"/>
              <a:pPr defTabSz="939537"/>
              <a:t>14</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smtClean="0"/>
              <a:t>How estimate your standard deviation?</a:t>
            </a:r>
          </a:p>
          <a:p>
            <a:pPr>
              <a:buFontTx/>
              <a:buChar char="•"/>
            </a:pPr>
            <a:r>
              <a:rPr lang="en-US" smtClean="0"/>
              <a:t> can’t do in Harly case, need a “reasonable guess”</a:t>
            </a:r>
          </a:p>
          <a:p>
            <a:pPr>
              <a:buFontTx/>
              <a:buChar char="•"/>
            </a:pPr>
            <a:r>
              <a:rPr lang="en-US" smtClean="0"/>
              <a:t> should track A/F ratios and then set sigma = (sigma of A/F ratios) x point forecast</a:t>
            </a:r>
          </a:p>
          <a:p>
            <a:pPr>
              <a:buFontTx/>
              <a:buChar char="•"/>
            </a:pPr>
            <a:endParaRPr lang="en-US" smtClean="0"/>
          </a:p>
          <a:p>
            <a:r>
              <a:rPr lang="en-US" smtClean="0"/>
              <a:t>Scenario analysis:</a:t>
            </a:r>
          </a:p>
          <a:p>
            <a:pPr lvl="1">
              <a:buFontTx/>
              <a:buChar char="•"/>
            </a:pPr>
            <a:r>
              <a:rPr lang="en-US" smtClean="0"/>
              <a:t> set up at least three scenarios (expected, best, worst) of demand evoluation.</a:t>
            </a:r>
          </a:p>
          <a:p>
            <a:pPr lvl="1">
              <a:buFontTx/>
              <a:buChar char="•"/>
            </a:pPr>
            <a:r>
              <a:rPr lang="en-US" smtClean="0"/>
              <a:t> best: simulate thousands of scenarios automatically:</a:t>
            </a:r>
          </a:p>
          <a:p>
            <a:pPr lvl="2">
              <a:buFontTx/>
              <a:buChar char="•"/>
            </a:pPr>
            <a:r>
              <a:rPr lang="en-US" smtClean="0"/>
              <a:t>- draw random paths yourself and use data tables in Excel</a:t>
            </a:r>
          </a:p>
          <a:p>
            <a:pPr lvl="2">
              <a:buFontTx/>
              <a:buChar char="•"/>
            </a:pPr>
            <a:r>
              <a:rPr lang="en-US" smtClean="0"/>
              <a:t>- use a spreadsheet add-in such as At-Risk or Crystal Ball</a:t>
            </a:r>
          </a:p>
          <a:p>
            <a:pPr lvl="2">
              <a:buClr>
                <a:srgbClr val="FF0000"/>
              </a:buClr>
              <a:buFont typeface="Wingdings" pitchFamily="2" charset="2"/>
              <a:buChar char="Ø"/>
            </a:pPr>
            <a:r>
              <a:rPr lang="en-US" smtClean="0"/>
              <a:t> this is discussed in Sid’s spreadsheet elective.</a:t>
            </a:r>
          </a:p>
          <a:p>
            <a:pPr lvl="2">
              <a:buClr>
                <a:srgbClr val="FF0000"/>
              </a:buClr>
              <a:buFont typeface="Wingdings" pitchFamily="2" charset="2"/>
              <a:buChar char="Ø"/>
            </a:pPr>
            <a:endParaRPr lang="en-US" smtClean="0"/>
          </a:p>
          <a:p>
            <a:pPr>
              <a:buClr>
                <a:srgbClr val="FF0000"/>
              </a:buClr>
              <a:buFont typeface="Wingdings" pitchFamily="2" charset="2"/>
              <a:buNone/>
            </a:pPr>
            <a:r>
              <a:rPr lang="en-US" smtClean="0"/>
              <a:t>Do explain other means of forecasts: goal setting etc.  Very important!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39537"/>
            <a:fld id="{411980D7-A708-441D-8F6C-BD708395C543}" type="datetime1">
              <a:rPr lang="en-US" smtClean="0"/>
              <a:pPr defTabSz="939537"/>
              <a:t>1/23/2012</a:t>
            </a:fld>
            <a:endParaRPr lang="en-US" dirty="0" smtClean="0"/>
          </a:p>
        </p:txBody>
      </p:sp>
      <p:sp>
        <p:nvSpPr>
          <p:cNvPr id="66564" name="Rectangle 6"/>
          <p:cNvSpPr>
            <a:spLocks noGrp="1" noChangeArrowheads="1"/>
          </p:cNvSpPr>
          <p:nvPr>
            <p:ph type="ftr" sz="quarter" idx="4"/>
          </p:nvPr>
        </p:nvSpPr>
        <p:spPr>
          <a:noFill/>
        </p:spPr>
        <p:txBody>
          <a:bodyPr/>
          <a:lstStyle/>
          <a:p>
            <a:pPr defTabSz="939537"/>
            <a:r>
              <a:rPr lang="en-US" dirty="0" smtClean="0"/>
              <a:t>© Van Mieghem</a:t>
            </a:r>
          </a:p>
        </p:txBody>
      </p:sp>
      <p:sp>
        <p:nvSpPr>
          <p:cNvPr id="66565" name="Rectangle 7"/>
          <p:cNvSpPr>
            <a:spLocks noGrp="1" noChangeArrowheads="1"/>
          </p:cNvSpPr>
          <p:nvPr>
            <p:ph type="sldNum" sz="quarter" idx="5"/>
          </p:nvPr>
        </p:nvSpPr>
        <p:spPr>
          <a:noFill/>
        </p:spPr>
        <p:txBody>
          <a:bodyPr/>
          <a:lstStyle/>
          <a:p>
            <a:pPr defTabSz="939537"/>
            <a:fld id="{7DE2FA91-3852-42EA-88D3-41F2341E0840}" type="slidenum">
              <a:rPr lang="en-US" smtClean="0"/>
              <a:pPr defTabSz="939537"/>
              <a:t>15</a:t>
            </a:fld>
            <a:endParaRPr lang="en-US" dirty="0"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89744" indent="-189744"/>
            <a:r>
              <a:rPr lang="en-US" dirty="0" smtClean="0"/>
              <a:t>Stress: </a:t>
            </a:r>
          </a:p>
          <a:p>
            <a:pPr marL="189744" indent="-189744">
              <a:buFontTx/>
              <a:buAutoNum type="arabicPeriod"/>
            </a:pPr>
            <a:r>
              <a:rPr lang="en-US" dirty="0" smtClean="0"/>
              <a:t>Do capture volatility somehow </a:t>
            </a:r>
          </a:p>
          <a:p>
            <a:pPr marL="189744" indent="-189744">
              <a:buFontTx/>
              <a:buAutoNum type="arabicPeriod"/>
            </a:pPr>
            <a:r>
              <a:rPr lang="en-US" dirty="0" smtClean="0"/>
              <a:t>Use same demand forecast to evaluate all 5 options! (</a:t>
            </a:r>
            <a:r>
              <a:rPr lang="en-US" i="1" dirty="0" smtClean="0"/>
              <a:t>unless you have a good story of why future demand depends on your capacity strategy chosen.)</a:t>
            </a:r>
            <a:r>
              <a:rPr lang="en-US" dirty="0" smtClean="0"/>
              <a:t> This means also using same time-horizon in NPV for all 5 options.</a:t>
            </a:r>
          </a:p>
          <a:p>
            <a:pPr marL="189744" indent="-189744">
              <a:buFontTx/>
              <a:buAutoNum type="arabicPeriod"/>
            </a:pPr>
            <a:r>
              <a:rPr lang="en-US" dirty="0" smtClean="0"/>
              <a:t>Time horizon should be more than 5 years, say 10, b/c o/w you don’t capture the upside of </a:t>
            </a:r>
            <a:r>
              <a:rPr lang="en-US" dirty="0" err="1" smtClean="0"/>
              <a:t>greenfield</a:t>
            </a:r>
            <a:r>
              <a:rPr lang="en-US" dirty="0" smtClean="0"/>
              <a:t> compared to </a:t>
            </a:r>
            <a:r>
              <a:rPr lang="en-US" dirty="0" err="1" smtClean="0"/>
              <a:t>brownfield</a:t>
            </a:r>
            <a:r>
              <a:rPr lang="en-US" dirty="0" smtClean="0"/>
              <a:t>. (it will take 5 years for </a:t>
            </a:r>
            <a:r>
              <a:rPr lang="en-US" dirty="0" err="1" smtClean="0"/>
              <a:t>brownfield</a:t>
            </a:r>
            <a:r>
              <a:rPr lang="en-US" dirty="0" smtClean="0"/>
              <a:t> to be fully utilized!)</a:t>
            </a:r>
          </a:p>
          <a:p>
            <a:pPr marL="189744" indent="-189744">
              <a:buFontTx/>
              <a:buAutoNum type="arabicPeriod"/>
            </a:pPr>
            <a:r>
              <a:rPr lang="en-US" dirty="0" smtClean="0"/>
              <a:t>CI is often forgotten…</a:t>
            </a:r>
          </a:p>
          <a:p>
            <a:pPr marL="189744" indent="-189744">
              <a:buFontTx/>
              <a:buAutoNum type="arabicPeriod"/>
            </a:pPr>
            <a:r>
              <a:rPr lang="en-US" i="1" dirty="0" smtClean="0"/>
              <a:t>How did you capture risk?</a:t>
            </a:r>
            <a:endParaRPr lang="en-US" dirty="0" smtClean="0"/>
          </a:p>
          <a:p>
            <a:pPr marL="1103268" lvl="2" indent="-189744">
              <a:buFontTx/>
              <a:buChar char="•"/>
            </a:pPr>
            <a:r>
              <a:rPr lang="en-US" dirty="0" smtClean="0"/>
              <a:t>Disaster scenario: require break-even</a:t>
            </a:r>
          </a:p>
          <a:p>
            <a:pPr marL="1103268" lvl="2" indent="-189744">
              <a:buFontTx/>
              <a:buChar char="•"/>
            </a:pPr>
            <a:r>
              <a:rPr lang="en-US" dirty="0" smtClean="0"/>
              <a:t>Maximize </a:t>
            </a:r>
            <a:r>
              <a:rPr lang="en-US" i="1" dirty="0" smtClean="0"/>
              <a:t>expected </a:t>
            </a:r>
            <a:r>
              <a:rPr lang="en-US" dirty="0" smtClean="0"/>
              <a:t>NPV</a:t>
            </a:r>
          </a:p>
          <a:p>
            <a:pPr marL="1103268" lvl="2" indent="-189744">
              <a:buFontTx/>
              <a:buChar char="•"/>
            </a:pPr>
            <a:r>
              <a:rPr lang="en-US" dirty="0" smtClean="0"/>
              <a:t>Consider option values of delaying/better information</a:t>
            </a:r>
            <a:endParaRPr lang="en-US" i="1" dirty="0" smtClean="0"/>
          </a:p>
          <a:p>
            <a:pPr marL="189744" indent="-189744"/>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39537"/>
            <a:fld id="{4AC48175-19CE-4895-B0F5-2A147E7927D0}" type="datetime1">
              <a:rPr lang="en-US" smtClean="0"/>
              <a:pPr defTabSz="939537"/>
              <a:t>1/23/2012</a:t>
            </a:fld>
            <a:endParaRPr lang="en-US" dirty="0" smtClean="0"/>
          </a:p>
        </p:txBody>
      </p:sp>
      <p:sp>
        <p:nvSpPr>
          <p:cNvPr id="59396" name="Rectangle 6"/>
          <p:cNvSpPr>
            <a:spLocks noGrp="1" noChangeArrowheads="1"/>
          </p:cNvSpPr>
          <p:nvPr>
            <p:ph type="ftr" sz="quarter" idx="4"/>
          </p:nvPr>
        </p:nvSpPr>
        <p:spPr>
          <a:noFill/>
        </p:spPr>
        <p:txBody>
          <a:bodyPr/>
          <a:lstStyle/>
          <a:p>
            <a:pPr defTabSz="939537"/>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39537"/>
            <a:fld id="{BD74B2A7-67E7-4364-B8CA-35A036F37176}" type="slidenum">
              <a:rPr lang="en-US" smtClean="0"/>
              <a:pPr defTabSz="939537"/>
              <a:t>16</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Discuss this a little and then link to Seagate</a:t>
            </a:r>
            <a:r>
              <a:rPr lang="en-US" baseline="0" dirty="0" smtClean="0"/>
              <a:t> case where they should use this.</a:t>
            </a:r>
          </a:p>
          <a:p>
            <a:pPr>
              <a:defRPr/>
            </a:pPr>
            <a:endParaRPr lang="en-US" baseline="0" dirty="0" smtClean="0"/>
          </a:p>
          <a:p>
            <a:endParaRPr lang="en-US" dirty="0" smtClean="0"/>
          </a:p>
          <a:p>
            <a:r>
              <a:rPr lang="en-US" dirty="0" smtClean="0"/>
              <a:t>Decision analysis</a:t>
            </a:r>
            <a:r>
              <a:rPr lang="en-US" baseline="0" dirty="0" smtClean="0"/>
              <a:t> = decision trees (scenario analysis is a static decision tree)</a:t>
            </a:r>
            <a:endParaRPr lang="en-US" dirty="0" smtClean="0"/>
          </a:p>
          <a:p>
            <a:r>
              <a:rPr lang="en-US" dirty="0" smtClean="0"/>
              <a:t>When the Chileans worked on the rescue of the miners in 2011, they used decisions trees before</a:t>
            </a:r>
            <a:r>
              <a:rPr lang="en-US" baseline="0" dirty="0" smtClean="0"/>
              <a:t> making a decision on which action to pursue to rescue them and be prepared with the possible contingencies (air supply may be low; mine shaft may collapse, etc.)</a:t>
            </a:r>
          </a:p>
          <a:p>
            <a:pPr>
              <a:defRPr/>
            </a:pPr>
            <a:endParaRPr lang="en-US" baseline="0" dirty="0" smtClean="0"/>
          </a:p>
          <a:p>
            <a:pPr>
              <a:defRPr/>
            </a:pPr>
            <a:endParaRPr lang="en-US" baseline="0" dirty="0" smtClean="0"/>
          </a:p>
          <a:p>
            <a:pPr>
              <a:defRPr/>
            </a:pPr>
            <a:r>
              <a:rPr lang="en-US" baseline="0" dirty="0" smtClean="0"/>
              <a:t>Use this to remind them of </a:t>
            </a:r>
            <a:r>
              <a:rPr lang="en-US" baseline="0" dirty="0" smtClean="0"/>
              <a:t>the canonical model of risk in operations: newsvendor </a:t>
            </a:r>
            <a:r>
              <a:rPr lang="en-US" baseline="0" dirty="0" smtClean="0"/>
              <a:t>model, but now to decide on capacity (versus inventory).</a:t>
            </a:r>
          </a:p>
          <a:p>
            <a:pPr>
              <a:defRPr/>
            </a:pPr>
            <a:endParaRPr lang="en-US" baseline="0" dirty="0" smtClean="0"/>
          </a:p>
          <a:p>
            <a:pPr>
              <a:defRPr/>
            </a:pPr>
            <a:r>
              <a:rPr lang="en-US" baseline="0" dirty="0" smtClean="0"/>
              <a:t>1. Factor to build around: decide on capacity K, given fixed and variable investment cost (c_0 and </a:t>
            </a:r>
            <a:r>
              <a:rPr lang="en-US" baseline="0" dirty="0" err="1" smtClean="0"/>
              <a:t>c_K</a:t>
            </a:r>
            <a:r>
              <a:rPr lang="en-US" baseline="0" dirty="0" smtClean="0"/>
              <a:t>), and demand forecast and price.</a:t>
            </a:r>
          </a:p>
          <a:p>
            <a:pPr>
              <a:defRPr/>
            </a:pPr>
            <a:r>
              <a:rPr lang="en-US" baseline="0" dirty="0" smtClean="0"/>
              <a:t>2. Two scenarios: D &gt; K, or not</a:t>
            </a:r>
          </a:p>
          <a:p>
            <a:pPr>
              <a:defRPr/>
            </a:pPr>
            <a:r>
              <a:rPr lang="en-US" baseline="0" dirty="0" smtClean="0"/>
              <a:t>3. Assign probabilities</a:t>
            </a:r>
          </a:p>
          <a:p>
            <a:pPr>
              <a:defRPr/>
            </a:pPr>
            <a:r>
              <a:rPr lang="en-US" baseline="0" dirty="0" smtClean="0"/>
              <a:t>4. Cash flow in each scenario</a:t>
            </a:r>
          </a:p>
          <a:p>
            <a:pPr>
              <a:defRPr/>
            </a:pPr>
            <a:r>
              <a:rPr lang="en-US" baseline="0" dirty="0" smtClean="0"/>
              <a:t>5. ENPV</a:t>
            </a:r>
          </a:p>
          <a:p>
            <a:pPr>
              <a:defRPr/>
            </a:pPr>
            <a:endParaRPr lang="en-US" baseline="0" dirty="0" smtClean="0"/>
          </a:p>
          <a:p>
            <a:pPr>
              <a:defRPr/>
            </a:pPr>
            <a:r>
              <a:rPr lang="en-US" baseline="0" dirty="0" smtClean="0"/>
              <a:t>“Use this approach for the Seagate case where now you focus on 3 discrete scenarios and a network investment (multiple capacities—some dedicated, others shared).</a:t>
            </a:r>
          </a:p>
          <a:p>
            <a:pPr>
              <a:defRPr/>
            </a:pPr>
            <a:r>
              <a:rPr lang="en-US" baseline="0" dirty="0" smtClean="0"/>
              <a:t>Solution is simplified by comparing the marginal value of a specific capacity number with its marginal cost.”</a:t>
            </a:r>
          </a:p>
          <a:p>
            <a:pPr>
              <a:defRPr/>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41250"/>
            <a:fld id="{AC94F5F0-558E-40A6-A7E3-9907A82757E5}" type="datetime1">
              <a:rPr lang="en-US" smtClean="0"/>
              <a:pPr defTabSz="941250"/>
              <a:t>1/23/2012</a:t>
            </a:fld>
            <a:endParaRPr lang="en-US" dirty="0" smtClean="0"/>
          </a:p>
        </p:txBody>
      </p:sp>
      <p:sp>
        <p:nvSpPr>
          <p:cNvPr id="71684"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9716" indent="-189716">
              <a:buFontTx/>
              <a:buChar char="•"/>
              <a:defRPr/>
            </a:pPr>
            <a:r>
              <a:rPr lang="en-US" dirty="0" smtClean="0"/>
              <a:t> Nobody calls a likelihood of winning $1M a risk …</a:t>
            </a:r>
          </a:p>
          <a:p>
            <a:pPr marL="647176" lvl="1" indent="-189716">
              <a:buFontTx/>
              <a:buChar char="•"/>
              <a:defRPr/>
            </a:pPr>
            <a:r>
              <a:rPr lang="en-US" dirty="0" smtClean="0"/>
              <a:t>Undesirable … = hazard x exposure = p x $loss</a:t>
            </a:r>
          </a:p>
          <a:p>
            <a:pPr marL="647176" lvl="1" indent="-189716">
              <a:buFontTx/>
              <a:buChar char="•"/>
              <a:defRPr/>
            </a:pPr>
            <a:r>
              <a:rPr lang="en-US" dirty="0" smtClean="0"/>
              <a:t>Other measurements of risk:</a:t>
            </a:r>
          </a:p>
          <a:p>
            <a:pPr marL="1103106" lvl="2" indent="-189716">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03106" lvl="2" indent="-189716">
              <a:buFontTx/>
              <a:buChar char="•"/>
              <a:defRPr/>
            </a:pPr>
            <a:r>
              <a:rPr lang="en-US" dirty="0" smtClean="0"/>
              <a:t>Utility.  This boils down to using variance if:</a:t>
            </a:r>
          </a:p>
          <a:p>
            <a:pPr marL="1103106" lvl="2" indent="-189716">
              <a:buFontTx/>
              <a:buAutoNum type="arabicPeriod"/>
              <a:defRPr/>
            </a:pPr>
            <a:r>
              <a:rPr lang="en-US" dirty="0" smtClean="0"/>
              <a:t>Exponential utility (downside weighs more than upside)</a:t>
            </a:r>
          </a:p>
          <a:p>
            <a:pPr marL="1103106" lvl="2" indent="-189716">
              <a:buFontTx/>
              <a:buAutoNum type="arabicPeriod"/>
              <a:defRPr/>
            </a:pPr>
            <a:r>
              <a:rPr lang="en-US" dirty="0" smtClean="0"/>
              <a:t>Linear technology</a:t>
            </a:r>
          </a:p>
          <a:p>
            <a:pPr marL="1103106" lvl="2" indent="-189716">
              <a:buFontTx/>
              <a:buAutoNum type="arabicPeriod"/>
              <a:defRPr/>
            </a:pPr>
            <a:r>
              <a:rPr lang="en-US" dirty="0" smtClean="0"/>
              <a:t>Normal forecast</a:t>
            </a:r>
          </a:p>
          <a:p>
            <a:pPr marL="189716" indent="-189716">
              <a:buFontTx/>
              <a:buChar char="•"/>
              <a:defRPr/>
            </a:pPr>
            <a:endParaRPr lang="en-US" dirty="0" smtClean="0"/>
          </a:p>
          <a:p>
            <a:pPr marL="189716" indent="-189716">
              <a:buFontTx/>
              <a:buChar char="•"/>
              <a:defRPr/>
            </a:pPr>
            <a:endParaRPr lang="en-US" dirty="0" smtClean="0"/>
          </a:p>
          <a:p>
            <a:pPr marL="189716" indent="-189716">
              <a:buFontTx/>
              <a:buChar char="•"/>
              <a:defRPr/>
            </a:pPr>
            <a:r>
              <a:rPr lang="en-US" dirty="0" smtClean="0"/>
              <a:t>What is operational risk:  different interpretations</a:t>
            </a:r>
          </a:p>
          <a:p>
            <a:pPr marL="630411" lvl="1" indent="-189716">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30411" lvl="1" indent="-189716">
              <a:buFontTx/>
              <a:buChar char="•"/>
              <a:defRPr/>
            </a:pPr>
            <a:r>
              <a:rPr lang="en-US" dirty="0" smtClean="0"/>
              <a:t>2. mismatch risk</a:t>
            </a:r>
            <a:endParaRPr lang="en-US" dirty="0" smtClean="0"/>
          </a:p>
          <a:p>
            <a:pPr marL="189716" indent="-189716">
              <a:buFontTx/>
              <a:buChar char="•"/>
              <a:defRPr/>
            </a:pPr>
            <a:endParaRPr lang="en-US" dirty="0" smtClean="0"/>
          </a:p>
          <a:p>
            <a:pPr marL="189716" indent="-189716">
              <a:buFontTx/>
              <a:buChar char="•"/>
              <a:defRPr/>
            </a:pPr>
            <a:endParaRPr lang="en-US" dirty="0" smtClean="0"/>
          </a:p>
          <a:p>
            <a:pPr marL="189716" indent="-189716">
              <a:buFontTx/>
              <a:buChar char="•"/>
              <a:defRPr/>
            </a:pPr>
            <a:endParaRPr lang="en-US" dirty="0" smtClean="0"/>
          </a:p>
          <a:p>
            <a:pPr marL="189716" indent="-189716">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30346" lvl="1" indent="-189716">
              <a:buFontTx/>
              <a:buChar char="•"/>
              <a:defRPr/>
            </a:pPr>
            <a:r>
              <a:rPr lang="en-US" dirty="0" smtClean="0"/>
              <a:t>How do you analyze risk? Easiest is decision trees, otherwise simulation</a:t>
            </a:r>
          </a:p>
          <a:p>
            <a:pPr marL="189716" indent="-189716">
              <a:buFontTx/>
              <a:buChar char="•"/>
              <a:defRPr/>
            </a:pPr>
            <a:endParaRPr lang="en-US" dirty="0" smtClean="0"/>
          </a:p>
          <a:p>
            <a:pPr marL="189716" indent="-189716">
              <a:buFontTx/>
              <a:buChar char="•"/>
              <a:defRPr/>
            </a:pPr>
            <a:r>
              <a:rPr lang="en-US" dirty="0" smtClean="0"/>
              <a:t>Operational hedging = configure the operational system for speed and flexibility so as to be resilient to risk</a:t>
            </a:r>
          </a:p>
          <a:p>
            <a:pPr marL="630346" lvl="1" indent="-189716">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30346" lvl="1" indent="-189716">
              <a:buFontTx/>
              <a:buChar char="•"/>
              <a:defRPr/>
            </a:pPr>
            <a:r>
              <a:rPr lang="en-US" dirty="0" smtClean="0"/>
              <a:t>Of normal risk: flexible airline tickets or opaque tickets in Hotwire or Priceline</a:t>
            </a:r>
          </a:p>
          <a:p>
            <a:pPr marL="189716" indent="-189716">
              <a:buFontTx/>
              <a:buChar char="•"/>
              <a:defRPr/>
            </a:pPr>
            <a:r>
              <a:rPr lang="en-US" dirty="0" smtClean="0"/>
              <a:t>Financial hedging:</a:t>
            </a:r>
          </a:p>
          <a:p>
            <a:pPr marL="630346" lvl="1" indent="-189716">
              <a:buFontTx/>
              <a:buChar char="•"/>
              <a:defRPr/>
            </a:pPr>
            <a:r>
              <a:rPr lang="en-US" dirty="0" smtClean="0"/>
              <a:t>P&amp;G also has property insurance, one financial instrument to mitigate risk</a:t>
            </a:r>
          </a:p>
          <a:p>
            <a:pPr marL="630346" lvl="1" indent="-189716">
              <a:buFontTx/>
              <a:buChar char="•"/>
              <a:defRPr/>
            </a:pPr>
            <a:r>
              <a:rPr lang="en-US" dirty="0" smtClean="0"/>
              <a:t>Porsche is very dependent on US sales so it hedges its currency exchange rate risk with futures and other derivatives</a:t>
            </a:r>
          </a:p>
          <a:p>
            <a:pPr marL="630346" lvl="1" indent="-189716">
              <a:buFontTx/>
              <a:buChar char="•"/>
              <a:defRPr/>
            </a:pPr>
            <a:endParaRPr lang="en-US" dirty="0" smtClean="0"/>
          </a:p>
          <a:p>
            <a:pPr marL="189716" indent="-189716">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47176" lvl="1" indent="-189716">
              <a:buFontTx/>
              <a:buAutoNum type="arabicPeriod"/>
              <a:defRPr/>
            </a:pPr>
            <a:r>
              <a:rPr lang="en-US" dirty="0" smtClean="0"/>
              <a:t>Get more information</a:t>
            </a:r>
          </a:p>
          <a:p>
            <a:pPr marL="647176" lvl="1" indent="-189716">
              <a:buFontTx/>
              <a:buAutoNum type="arabicPeriod"/>
              <a:defRPr/>
            </a:pPr>
            <a:r>
              <a:rPr lang="en-US" dirty="0" smtClean="0"/>
              <a:t>Reduce my risk</a:t>
            </a:r>
          </a:p>
          <a:p>
            <a:pPr marL="189716" indent="-189716">
              <a:buFontTx/>
              <a:buChar char="•"/>
              <a:defRPr/>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41250"/>
            <a:fld id="{27B4CA9A-66BE-4997-954B-15625683DBA4}" type="datetime1">
              <a:rPr lang="en-US" smtClean="0"/>
              <a:pPr defTabSz="941250"/>
              <a:t>1/23/2012</a:t>
            </a:fld>
            <a:endParaRPr lang="en-US" dirty="0" smtClean="0"/>
          </a:p>
        </p:txBody>
      </p:sp>
      <p:sp>
        <p:nvSpPr>
          <p:cNvPr id="73732"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88885" indent="-188885"/>
            <a:r>
              <a:rPr lang="en-US" dirty="0" smtClean="0"/>
              <a:t>In general, RM is a </a:t>
            </a:r>
            <a:r>
              <a:rPr lang="en-US" i="1" dirty="0" smtClean="0"/>
              <a:t>process </a:t>
            </a:r>
            <a:r>
              <a:rPr lang="en-US" dirty="0" smtClean="0"/>
              <a:t>with four typical steps…</a:t>
            </a:r>
          </a:p>
          <a:p>
            <a:pPr marL="188885" indent="-188885"/>
            <a:endParaRPr lang="en-US" dirty="0" smtClean="0"/>
          </a:p>
          <a:p>
            <a:pPr marL="188885" indent="-188885"/>
            <a:r>
              <a:rPr lang="en-US" dirty="0" smtClean="0"/>
              <a:t>Challenge of RM is:</a:t>
            </a:r>
          </a:p>
          <a:p>
            <a:pPr marL="188885" indent="-188885">
              <a:buFontTx/>
              <a:buAutoNum type="arabicPeriod"/>
            </a:pPr>
            <a:r>
              <a:rPr lang="en-US" dirty="0" smtClean="0"/>
              <a:t>Planning (steps 1 &amp; 2): Identify risks and assess (categorize)</a:t>
            </a:r>
          </a:p>
          <a:p>
            <a:pPr marL="188885" indent="-188885">
              <a:buFontTx/>
              <a:buAutoNum type="arabicPeriod"/>
            </a:pPr>
            <a:r>
              <a:rPr lang="en-US" dirty="0" smtClean="0"/>
              <a:t>Tactical (step 3): involves risk detection and recovery</a:t>
            </a:r>
          </a:p>
          <a:p>
            <a:pPr marL="188885" indent="-188885">
              <a:buFontTx/>
              <a:buAutoNum type="arabicPeriod"/>
            </a:pPr>
            <a:r>
              <a:rPr lang="en-US" dirty="0" smtClean="0"/>
              <a:t>Strategic (step 4): develop a more resilient operation (through countermeasures and flexibility such that risk is acceptable while cost is acceptable)</a:t>
            </a:r>
          </a:p>
          <a:p>
            <a:pPr marL="188885" indent="-188885">
              <a:buFontTx/>
              <a:buAutoNum type="arabicPeriod"/>
            </a:pPr>
            <a:endParaRPr lang="en-US" dirty="0" smtClean="0"/>
          </a:p>
          <a:p>
            <a:pPr marL="188885" indent="-188885"/>
            <a:endParaRPr lang="en-US" dirty="0" smtClean="0"/>
          </a:p>
          <a:p>
            <a:pPr marL="188885" indent="-188885"/>
            <a:r>
              <a:rPr lang="en-US" dirty="0" smtClean="0"/>
              <a:t>Perhaps illustrate tactical step with Pringles story:</a:t>
            </a:r>
          </a:p>
          <a:p>
            <a:pPr marL="188885" indent="-188885">
              <a:buFontTx/>
              <a:buChar char="•"/>
            </a:pPr>
            <a:r>
              <a:rPr lang="en-US" dirty="0" smtClean="0"/>
              <a:t>Risk detection: Sunday May 4, 2003, Jackson TN: 1200 workers heard tornado warning sirens (elevated risk) &amp; evacuated</a:t>
            </a:r>
          </a:p>
          <a:p>
            <a:pPr marL="188885" indent="-188885">
              <a:buFontTx/>
              <a:buChar char="•"/>
            </a:pPr>
            <a:r>
              <a:rPr lang="en-US" dirty="0" smtClean="0"/>
              <a:t>18 min later a tornado hit: south end of building destroyed, roof damage, and rain damaged inventory and equipment. &gt; plant down</a:t>
            </a:r>
          </a:p>
          <a:p>
            <a:pPr marL="188885" indent="-188885">
              <a:buFontTx/>
              <a:buChar char="•"/>
            </a:pPr>
            <a:r>
              <a:rPr lang="en-US" dirty="0" smtClean="0"/>
              <a:t>Risk recovery: by 3am the contingency team was on it. Belgian </a:t>
            </a:r>
            <a:r>
              <a:rPr lang="en-US" dirty="0" err="1" smtClean="0"/>
              <a:t>Mechelen</a:t>
            </a:r>
            <a:r>
              <a:rPr lang="en-US" dirty="0" smtClean="0"/>
              <a:t> plant:</a:t>
            </a:r>
          </a:p>
          <a:p>
            <a:pPr marL="646018" lvl="1" indent="-188885">
              <a:buFontTx/>
              <a:buAutoNum type="arabicPeriod"/>
            </a:pPr>
            <a:r>
              <a:rPr lang="en-US" dirty="0" smtClean="0"/>
              <a:t>sent employees to help assess damage and reconstruct</a:t>
            </a:r>
          </a:p>
          <a:p>
            <a:pPr marL="646018" lvl="1" indent="-188885">
              <a:buFontTx/>
              <a:buAutoNum type="arabicPeriod"/>
            </a:pPr>
            <a:r>
              <a:rPr lang="en-US" dirty="0" smtClean="0"/>
              <a:t>Maxed capacity &amp; rerouted for Latin America and Asia</a:t>
            </a:r>
          </a:p>
          <a:p>
            <a:pPr marL="188885" indent="-188885">
              <a:buFontTx/>
              <a:buChar char="•"/>
            </a:pPr>
            <a:r>
              <a:rPr lang="en-US" dirty="0" smtClean="0"/>
              <a:t>May 12: temp roof installed + limited production of most popular flavors resumed.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41250"/>
            <a:fld id="{81A6571F-1DB6-42B0-B677-36A0B0A6ABF2}" type="datetime1">
              <a:rPr lang="en-US" smtClean="0"/>
              <a:pPr defTabSz="941250"/>
              <a:t>1/23/2012</a:t>
            </a:fld>
            <a:endParaRPr lang="en-US" dirty="0" smtClean="0"/>
          </a:p>
        </p:txBody>
      </p:sp>
      <p:sp>
        <p:nvSpPr>
          <p:cNvPr id="74756"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88885" indent="-188885">
              <a:buFontTx/>
              <a:buChar char="•"/>
            </a:pPr>
            <a:r>
              <a:rPr lang="en-US" dirty="0" smtClean="0"/>
              <a:t> ask: “what is my customer’s worst nightmare?”</a:t>
            </a:r>
          </a:p>
          <a:p>
            <a:pPr marL="188885" indent="-188885">
              <a:buFontTx/>
              <a:buChar char="•"/>
            </a:pPr>
            <a:endParaRPr lang="en-US" dirty="0" smtClean="0"/>
          </a:p>
          <a:p>
            <a:pPr marL="188885" indent="-188885">
              <a:buFontTx/>
              <a:buChar char="•"/>
            </a:pPr>
            <a:r>
              <a:rPr lang="en-US" dirty="0" smtClean="0"/>
              <a:t> political risk:</a:t>
            </a:r>
          </a:p>
          <a:p>
            <a:pPr marL="646018" lvl="1" indent="-188885">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46018" lvl="1" indent="-188885">
              <a:buFontTx/>
              <a:buAutoNum type="arabicPeriod"/>
            </a:pPr>
            <a:r>
              <a:rPr lang="en-US" dirty="0" smtClean="0"/>
              <a:t>GM Bochum plant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42598"/>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1/23/2012</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89744" indent="-189744">
              <a:buFontTx/>
              <a:buChar char="•"/>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30219"/>
            <a:r>
              <a:rPr lang="en-US" dirty="0"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30219"/>
            <a:r>
              <a:rPr lang="en-US" dirty="0" smtClean="0"/>
              <a:t>© Van Mieghem</a:t>
            </a:r>
          </a:p>
        </p:txBody>
      </p:sp>
      <p:sp>
        <p:nvSpPr>
          <p:cNvPr id="106500" name="Rectangle 7"/>
          <p:cNvSpPr>
            <a:spLocks noGrp="1" noChangeArrowheads="1"/>
          </p:cNvSpPr>
          <p:nvPr>
            <p:ph type="sldNum" sz="quarter" idx="5"/>
          </p:nvPr>
        </p:nvSpPr>
        <p:spPr>
          <a:noFill/>
        </p:spPr>
        <p:txBody>
          <a:bodyPr/>
          <a:lstStyle/>
          <a:p>
            <a:pPr defTabSz="930219"/>
            <a:fld id="{BBACED97-12A4-42FC-A076-E85969C6F7B9}" type="slidenum">
              <a:rPr lang="en-US" smtClean="0"/>
              <a:pPr defTabSz="930219"/>
              <a:t>2</a:t>
            </a:fld>
            <a:endParaRPr lang="en-US" dirty="0"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41250"/>
            <a:fld id="{F1C5B778-2331-4211-8C6F-A640CFE13E5B}" type="datetime1">
              <a:rPr lang="en-US" smtClean="0"/>
              <a:pPr defTabSz="941250"/>
              <a:t>1/23/2012</a:t>
            </a:fld>
            <a:endParaRPr lang="en-US" dirty="0" smtClean="0"/>
          </a:p>
        </p:txBody>
      </p:sp>
      <p:sp>
        <p:nvSpPr>
          <p:cNvPr id="75780"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88885" indent="-188885"/>
            <a:r>
              <a:rPr lang="en-US" dirty="0" smtClean="0"/>
              <a:t>Now assess all your identified risks &amp; prioritize.</a:t>
            </a:r>
          </a:p>
          <a:p>
            <a:pPr marL="188885" indent="-188885"/>
            <a:endParaRPr lang="en-US" dirty="0" smtClean="0"/>
          </a:p>
          <a:p>
            <a:pPr marL="188885" indent="-188885"/>
            <a:r>
              <a:rPr lang="en-US" dirty="0" smtClean="0"/>
              <a:t>How?  </a:t>
            </a:r>
          </a:p>
          <a:p>
            <a:pPr marL="188885" indent="-188885">
              <a:buFontTx/>
              <a:buChar char="•"/>
            </a:pPr>
            <a:r>
              <a:rPr lang="en-US" dirty="0" smtClean="0"/>
              <a:t>According to expected impact = p x loss.</a:t>
            </a:r>
          </a:p>
          <a:p>
            <a:pPr marL="646018" lvl="1" indent="-188885">
              <a:buFontTx/>
              <a:buAutoNum type="arabicPeriod"/>
            </a:pPr>
            <a:r>
              <a:rPr lang="en-US" dirty="0" smtClean="0"/>
              <a:t>“</a:t>
            </a:r>
            <a:r>
              <a:rPr lang="en-US" dirty="0" smtClean="0">
                <a:solidFill>
                  <a:srgbClr val="FF0000"/>
                </a:solidFill>
              </a:rPr>
              <a:t>nuisances</a:t>
            </a:r>
            <a:r>
              <a:rPr lang="en-US" dirty="0" smtClean="0"/>
              <a:t>” = Low – low quadrant </a:t>
            </a:r>
          </a:p>
          <a:p>
            <a:pPr marL="646018" lvl="1" indent="-188885">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46018" lvl="1" indent="-188885">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46018" lvl="1" indent="-188885">
              <a:buFontTx/>
              <a:buAutoNum type="arabicPeriod"/>
            </a:pPr>
            <a:r>
              <a:rPr lang="en-US" dirty="0" smtClean="0"/>
              <a:t>Non-existent = high-high</a:t>
            </a:r>
          </a:p>
          <a:p>
            <a:pPr marL="188885" indent="-188885">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41250"/>
            <a:fld id="{47ACE3CA-360C-470A-850E-66B3709F309A}" type="datetime1">
              <a:rPr lang="en-US" smtClean="0"/>
              <a:pPr defTabSz="941250"/>
              <a:t>1/23/2012</a:t>
            </a:fld>
            <a:endParaRPr lang="en-US" dirty="0" smtClean="0"/>
          </a:p>
        </p:txBody>
      </p:sp>
      <p:sp>
        <p:nvSpPr>
          <p:cNvPr id="76804"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41250"/>
            <a:fld id="{EAE39812-E173-4ED7-A09D-B44AF900101E}" type="datetime1">
              <a:rPr lang="en-US" smtClean="0"/>
              <a:pPr defTabSz="941250"/>
              <a:t>1/23/2012</a:t>
            </a:fld>
            <a:endParaRPr lang="en-US" dirty="0" smtClean="0"/>
          </a:p>
        </p:txBody>
      </p:sp>
      <p:sp>
        <p:nvSpPr>
          <p:cNvPr id="77828"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42598"/>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1/23/2012</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89744" indent="-189744">
              <a:buFontTx/>
              <a:buChar char="•"/>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1/23/2012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39537"/>
            <a:fld id="{77803B1E-E55D-4DE9-B28E-C0B757324E09}" type="datetime1">
              <a:rPr lang="en-US" smtClean="0"/>
              <a:pPr defTabSz="939537"/>
              <a:t>1/23/2012</a:t>
            </a:fld>
            <a:endParaRPr lang="en-US" dirty="0" smtClean="0"/>
          </a:p>
        </p:txBody>
      </p:sp>
      <p:sp>
        <p:nvSpPr>
          <p:cNvPr id="64516" name="Rectangle 6"/>
          <p:cNvSpPr>
            <a:spLocks noGrp="1" noChangeArrowheads="1"/>
          </p:cNvSpPr>
          <p:nvPr>
            <p:ph type="ftr" sz="quarter" idx="4"/>
          </p:nvPr>
        </p:nvSpPr>
        <p:spPr>
          <a:noFill/>
        </p:spPr>
        <p:txBody>
          <a:bodyPr/>
          <a:lstStyle/>
          <a:p>
            <a:pPr defTabSz="939537"/>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39537"/>
            <a:fld id="{8467C907-AAB8-43AF-BC80-14B5E6494ED3}" type="slidenum">
              <a:rPr lang="en-US" smtClean="0"/>
              <a:pPr defTabSz="939537"/>
              <a:t>26</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89744" indent="-189744"/>
            <a:r>
              <a:rPr lang="en-US" dirty="0" smtClean="0"/>
              <a:t>“What real options are imbedded in capacity?”</a:t>
            </a:r>
          </a:p>
          <a:p>
            <a:pPr marL="189744" indent="-189744"/>
            <a:endParaRPr lang="en-US" dirty="0" smtClean="0"/>
          </a:p>
          <a:p>
            <a:pPr marL="189744" indent="-189744"/>
            <a:r>
              <a:rPr lang="en-US" dirty="0" smtClean="0"/>
              <a:t>Discuss </a:t>
            </a:r>
            <a:r>
              <a:rPr lang="en-US" dirty="0" smtClean="0"/>
              <a:t>the kink: this is like a call option! It also shows that “capacity caps output”</a:t>
            </a:r>
          </a:p>
          <a:p>
            <a:pPr marL="647271" lvl="1" indent="-189744">
              <a:buFontTx/>
              <a:buChar char="•"/>
            </a:pPr>
            <a:r>
              <a:rPr lang="en-US" dirty="0" smtClean="0"/>
              <a:t>Capacity is a real call option in that we can choose to utilize it, but only up to a limit. </a:t>
            </a:r>
          </a:p>
          <a:p>
            <a:pPr marL="647271" lvl="1" indent="-189744">
              <a:buFontTx/>
              <a:buChar char="•"/>
            </a:pPr>
            <a:r>
              <a:rPr lang="en-US" dirty="0" smtClean="0"/>
              <a:t>Besides the call option, capacity also has several other imbedded options:</a:t>
            </a:r>
          </a:p>
          <a:p>
            <a:pPr marL="1103268" lvl="2" indent="-189744">
              <a:buFontTx/>
              <a:buChar char="•"/>
            </a:pPr>
            <a:r>
              <a:rPr lang="en-US" dirty="0" smtClean="0"/>
              <a:t>The capacity timing decision has an associated option value of delay</a:t>
            </a:r>
          </a:p>
          <a:p>
            <a:pPr marL="1103268" lvl="2" indent="-189744">
              <a:buFontTx/>
              <a:buChar char="•"/>
            </a:pPr>
            <a:r>
              <a:rPr lang="en-US" dirty="0" smtClean="0"/>
              <a:t>In a multi-product company, flexible resources have a switching or substitution option</a:t>
            </a:r>
          </a:p>
          <a:p>
            <a:pPr marL="1103268" lvl="2" indent="-189744">
              <a:buFontTx/>
              <a:buChar char="•"/>
            </a:pPr>
            <a:r>
              <a:rPr lang="en-US" dirty="0" smtClean="0"/>
              <a:t>flexible and redundant capacity has an option to reduce risk (see later in global network)</a:t>
            </a:r>
          </a:p>
          <a:p>
            <a:pPr marL="647271" lvl="1" indent="-189744"/>
            <a:endParaRPr lang="en-US" dirty="0" smtClean="0"/>
          </a:p>
          <a:p>
            <a:pPr marL="189744" indent="-189744"/>
            <a:r>
              <a:rPr lang="en-US" dirty="0" smtClean="0"/>
              <a:t>Then get into volatility, which is </a:t>
            </a:r>
            <a:r>
              <a:rPr lang="en-US" i="1" dirty="0" smtClean="0"/>
              <a:t>key </a:t>
            </a:r>
            <a:r>
              <a:rPr lang="en-US" dirty="0" smtClean="0"/>
              <a:t>to capacity valuation.  To see this, consider this simple example: </a:t>
            </a:r>
          </a:p>
          <a:p>
            <a:pPr marL="647271" lvl="1" indent="-189744">
              <a:buFontTx/>
              <a:buChar char="•"/>
            </a:pPr>
            <a:r>
              <a:rPr lang="en-US" dirty="0" smtClean="0"/>
              <a:t>assume first that we set capacity = mean demand.</a:t>
            </a:r>
          </a:p>
          <a:p>
            <a:pPr marL="647271" lvl="1" indent="-189744">
              <a:buFontTx/>
              <a:buChar char="•"/>
            </a:pPr>
            <a:r>
              <a:rPr lang="en-US" dirty="0" smtClean="0"/>
              <a:t>Explain capping by drawing output distribution: 50% mass point at </a:t>
            </a:r>
            <a:r>
              <a:rPr lang="en-US" i="1" dirty="0" smtClean="0"/>
              <a:t>K</a:t>
            </a:r>
            <a:r>
              <a:rPr lang="en-US" dirty="0" smtClean="0"/>
              <a:t>, and the rest goes through “unfiltered.”</a:t>
            </a:r>
          </a:p>
          <a:p>
            <a:pPr marL="647271" lvl="1" indent="-189744">
              <a:buFontTx/>
              <a:buChar char="•"/>
            </a:pPr>
            <a:r>
              <a:rPr lang="en-US" dirty="0"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47271" lvl="1" indent="-189744">
              <a:buClr>
                <a:srgbClr val="FF0000"/>
              </a:buClr>
              <a:buFont typeface="Wingdings" pitchFamily="2" charset="2"/>
              <a:buChar char="Ø"/>
            </a:pPr>
            <a:r>
              <a:rPr lang="en-US" dirty="0" smtClean="0"/>
              <a:t>Key Implication: If you disregard volatility, you overvalue capacity.  Think about how to include volatility in your Harley case.</a:t>
            </a:r>
          </a:p>
          <a:p>
            <a:pPr marL="647271" lvl="1" indent="-189744">
              <a:buClr>
                <a:srgbClr val="FF0000"/>
              </a:buClr>
              <a:buFont typeface="Wingdings" pitchFamily="2" charset="2"/>
              <a:buChar char="Ø"/>
            </a:pPr>
            <a:r>
              <a:rPr lang="en-US" dirty="0" smtClean="0"/>
              <a:t>The fact that the expected shortfall increases with volatility means that the </a:t>
            </a:r>
            <a:r>
              <a:rPr lang="en-US" i="1" dirty="0" smtClean="0"/>
              <a:t>marginal</a:t>
            </a:r>
            <a:r>
              <a:rPr lang="en-US" dirty="0" smtClean="0"/>
              <a:t> value of capacity </a:t>
            </a:r>
            <a:r>
              <a:rPr lang="en-US" i="1" dirty="0" smtClean="0"/>
              <a:t>depends on volatility.  </a:t>
            </a:r>
            <a:r>
              <a:rPr lang="en-US" dirty="0" smtClean="0"/>
              <a:t>Typically, you will invest </a:t>
            </a:r>
            <a:r>
              <a:rPr lang="en-US" i="1" dirty="0" smtClean="0"/>
              <a:t>more </a:t>
            </a:r>
            <a:r>
              <a:rPr lang="en-US" dirty="0" smtClean="0"/>
              <a:t>as volatility increases = safety capacity.</a:t>
            </a:r>
          </a:p>
          <a:p>
            <a:pPr marL="189744" indent="-189744">
              <a:buFontTx/>
              <a:buChar char="•"/>
            </a:pPr>
            <a:endParaRPr lang="en-US" dirty="0" smtClean="0"/>
          </a:p>
          <a:p>
            <a:pPr marL="189744" indent="-189744">
              <a:buFontTx/>
              <a:buChar char="•"/>
            </a:pPr>
            <a:r>
              <a:rPr lang="en-US" dirty="0" smtClean="0"/>
              <a:t>Difference with financial options:</a:t>
            </a:r>
          </a:p>
          <a:p>
            <a:pPr marL="647271" lvl="1" indent="-189744">
              <a:buFontTx/>
              <a:buAutoNum type="arabicPeriod"/>
            </a:pPr>
            <a:r>
              <a:rPr lang="en-US" dirty="0" smtClean="0"/>
              <a:t>Capacity is a durable good and can be exercised repeatedly</a:t>
            </a:r>
          </a:p>
          <a:p>
            <a:pPr marL="647271" lvl="1" indent="-189744">
              <a:buFontTx/>
              <a:buAutoNum type="arabicPeriod"/>
            </a:pPr>
            <a:r>
              <a:rPr lang="en-US" dirty="0" smtClean="0"/>
              <a:t>Capacity time horizons are much longer</a:t>
            </a:r>
          </a:p>
          <a:p>
            <a:pPr marL="647271" lvl="1" indent="-189744">
              <a:buFontTx/>
              <a:buAutoNum type="arabicPeriod"/>
            </a:pPr>
            <a:r>
              <a:rPr lang="en-US" dirty="0" smtClean="0"/>
              <a:t>Capacity options are about quantity constraints (not price constraints)</a:t>
            </a:r>
          </a:p>
          <a:p>
            <a:pPr marL="647271" lvl="1" indent="-189744">
              <a:buFontTx/>
              <a:buAutoNum type="arabicPeriod"/>
            </a:pPr>
            <a:r>
              <a:rPr lang="en-US" dirty="0" smtClean="0"/>
              <a:t>With capacity more volatility degrades value.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39537"/>
            <a:fld id="{E82C675C-EA6E-4738-B988-3E5DA986BE8D}" type="datetime1">
              <a:rPr lang="en-US" smtClean="0"/>
              <a:pPr defTabSz="939537"/>
              <a:t>1/23/2012</a:t>
            </a:fld>
            <a:endParaRPr lang="en-US" dirty="0" smtClean="0"/>
          </a:p>
        </p:txBody>
      </p:sp>
      <p:sp>
        <p:nvSpPr>
          <p:cNvPr id="65540" name="Rectangle 6"/>
          <p:cNvSpPr>
            <a:spLocks noGrp="1" noChangeArrowheads="1"/>
          </p:cNvSpPr>
          <p:nvPr>
            <p:ph type="ftr" sz="quarter" idx="4"/>
          </p:nvPr>
        </p:nvSpPr>
        <p:spPr>
          <a:noFill/>
        </p:spPr>
        <p:txBody>
          <a:bodyPr/>
          <a:lstStyle/>
          <a:p>
            <a:pPr defTabSz="939537"/>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39537"/>
            <a:fld id="{EAF7E189-9E0E-4C3F-A66E-FBF8C93C9161}" type="slidenum">
              <a:rPr lang="en-US" smtClean="0"/>
              <a:pPr defTabSz="939537"/>
              <a:t>27</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89744" indent="-189744"/>
            <a:r>
              <a:rPr lang="en-US" dirty="0" smtClean="0"/>
              <a:t>You can analyze the intuition from the previous graph with a newsvendor model, similar to the way you analyze optimal safety stock where we saw in the core class:  total stock = cycle stock (to fill average requirements) + z * sigma.</a:t>
            </a:r>
          </a:p>
          <a:p>
            <a:pPr marL="189744" indent="-189744"/>
            <a:r>
              <a:rPr lang="en-US" dirty="0" smtClean="0"/>
              <a:t> These graphs show the outcome of that analysis with normal demand.</a:t>
            </a:r>
          </a:p>
          <a:p>
            <a:pPr marL="189744" indent="-189744"/>
            <a:endParaRPr lang="en-US" dirty="0" smtClean="0"/>
          </a:p>
          <a:p>
            <a:pPr marL="189744" indent="-189744"/>
            <a:r>
              <a:rPr lang="en-US" dirty="0" smtClean="0"/>
              <a:t>Key insights:</a:t>
            </a:r>
          </a:p>
          <a:p>
            <a:pPr marL="189744" indent="-189744">
              <a:buFontTx/>
              <a:buAutoNum type="arabicPeriod"/>
            </a:pPr>
            <a:r>
              <a:rPr lang="en-US" dirty="0" smtClean="0"/>
              <a:t>Expected shortfall indeed increases in COV and safety capacity mitigates that</a:t>
            </a:r>
          </a:p>
          <a:p>
            <a:pPr marL="189744" indent="-189744">
              <a:buFontTx/>
              <a:buAutoNum type="arabicPeriod"/>
            </a:pPr>
            <a:r>
              <a:rPr lang="en-US" dirty="0" smtClean="0"/>
              <a:t>Optimal safety capacity depends on COV (linearly with normal demand if critical </a:t>
            </a:r>
            <a:r>
              <a:rPr lang="en-US" dirty="0" err="1" smtClean="0"/>
              <a:t>fractile</a:t>
            </a:r>
            <a:r>
              <a:rPr lang="en-US" dirty="0" smtClean="0"/>
              <a:t> &gt; 0.5)</a:t>
            </a:r>
          </a:p>
          <a:p>
            <a:pPr marL="189744" indent="-189744">
              <a:buFontTx/>
              <a:buAutoNum type="arabicPeriod"/>
            </a:pPr>
            <a:endParaRPr lang="en-US" dirty="0" smtClean="0"/>
          </a:p>
          <a:p>
            <a:pPr marL="189744" indent="-189744"/>
            <a:r>
              <a:rPr lang="en-US" b="1" dirty="0" smtClean="0"/>
              <a:t>THUS: </a:t>
            </a:r>
            <a:r>
              <a:rPr lang="en-US" dirty="0" smtClean="0"/>
              <a:t>to evaluate capacity strategy, we must incorporate volatility/risk!  Let discuss how you did that in Harley case!</a:t>
            </a:r>
            <a:endParaRPr lang="en-US" b="1"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41250"/>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41250"/>
            <a:fld id="{44A6C3F4-6487-441D-A490-072FDA5527AA}" type="datetime1">
              <a:rPr lang="en-US" smtClean="0"/>
              <a:pPr defTabSz="941250"/>
              <a:t>1/23/2012</a:t>
            </a:fld>
            <a:endParaRPr lang="en-US" dirty="0" smtClean="0"/>
          </a:p>
        </p:txBody>
      </p:sp>
      <p:sp>
        <p:nvSpPr>
          <p:cNvPr id="92164" name="Rectangle 6"/>
          <p:cNvSpPr>
            <a:spLocks noGrp="1" noChangeArrowheads="1"/>
          </p:cNvSpPr>
          <p:nvPr>
            <p:ph type="ftr" sz="quarter" idx="4"/>
          </p:nvPr>
        </p:nvSpPr>
        <p:spPr>
          <a:noFill/>
        </p:spPr>
        <p:txBody>
          <a:bodyPr/>
          <a:lstStyle/>
          <a:p>
            <a:pPr defTabSz="941250"/>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30219"/>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30219"/>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30219"/>
            <a:fld id="{14C6BE8B-345A-4DE0-A614-39E3C9F08C44}" type="slidenum">
              <a:rPr lang="en-US" smtClean="0"/>
              <a:pPr defTabSz="930219"/>
              <a:t>3</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30219"/>
            <a:r>
              <a:rPr lang="en-US" dirty="0"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30219"/>
            <a:r>
              <a:rPr lang="en-US" dirty="0" smtClean="0"/>
              <a:t>© Van Mieghem</a:t>
            </a:r>
          </a:p>
        </p:txBody>
      </p:sp>
      <p:sp>
        <p:nvSpPr>
          <p:cNvPr id="105476" name="Rectangle 7"/>
          <p:cNvSpPr>
            <a:spLocks noGrp="1" noChangeArrowheads="1"/>
          </p:cNvSpPr>
          <p:nvPr>
            <p:ph type="sldNum" sz="quarter" idx="5"/>
          </p:nvPr>
        </p:nvSpPr>
        <p:spPr>
          <a:noFill/>
        </p:spPr>
        <p:txBody>
          <a:bodyPr/>
          <a:lstStyle/>
          <a:p>
            <a:pPr defTabSz="930219"/>
            <a:fld id="{DF8978A5-675B-43D7-9435-31123FE44FB3}" type="slidenum">
              <a:rPr lang="en-US" smtClean="0"/>
              <a:pPr defTabSz="930219"/>
              <a:t>4</a:t>
            </a:fld>
            <a:endParaRPr lang="en-US" dirty="0"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9716" indent="-189716"/>
            <a:r>
              <a:rPr lang="en-US" dirty="0" smtClean="0"/>
              <a:t>Example: the cost of banking systems is strongly dependent on branch density: lower density = more centralization = lower cost.</a:t>
            </a:r>
          </a:p>
          <a:p>
            <a:pPr marL="189716" indent="-189716"/>
            <a:endParaRPr lang="en-US" dirty="0" smtClean="0"/>
          </a:p>
          <a:p>
            <a:pPr marL="189716" indent="-189716"/>
            <a:r>
              <a:rPr lang="en-US" dirty="0" smtClean="0"/>
              <a:t>However: Belgium and Switzerland both have higher branch density than US and UK yet lower cost.  Why?</a:t>
            </a:r>
          </a:p>
          <a:p>
            <a:pPr marL="189716" indent="-189716"/>
            <a:endParaRPr lang="en-US" dirty="0" smtClean="0"/>
          </a:p>
          <a:p>
            <a:pPr marL="189716" indent="-189716"/>
            <a:r>
              <a:rPr lang="en-US" dirty="0" smtClean="0"/>
              <a:t>Answer: productivity + how payments are made. The US and UK have extensive usage of checks while Belgium relies on electronic transactions. </a:t>
            </a:r>
          </a:p>
          <a:p>
            <a:pPr marL="189716" indent="-189716"/>
            <a:endParaRPr lang="en-US" dirty="0" smtClean="0"/>
          </a:p>
          <a:p>
            <a:pPr marL="189716" indent="-189716"/>
            <a:r>
              <a:rPr lang="en-US" dirty="0" smtClean="0"/>
              <a:t>Insight: to improve branch productivity, reduce check use.  </a:t>
            </a:r>
          </a:p>
          <a:p>
            <a:pPr marL="189716" indent="-189716"/>
            <a:r>
              <a:rPr lang="en-US" dirty="0" smtClean="0"/>
              <a:t>Example: First National Bank of Chicago (later Bank One, now Chase) found that total cost to process a check = $5 when it went through a human teller.</a:t>
            </a:r>
          </a:p>
          <a:p>
            <a:pPr marL="189716" indent="-189716"/>
            <a:r>
              <a:rPr lang="en-US" dirty="0" smtClean="0"/>
              <a:t>Why: </a:t>
            </a:r>
          </a:p>
          <a:p>
            <a:pPr marL="189716" indent="-189716">
              <a:buFontTx/>
              <a:buAutoNum type="arabicPeriod"/>
            </a:pPr>
            <a:r>
              <a:rPr lang="en-US" dirty="0" smtClean="0"/>
              <a:t>Huge intra-day seasonality: 8am-9:30am, noon, after work.  But you have to keep tellers throughout the day</a:t>
            </a:r>
          </a:p>
          <a:p>
            <a:pPr marL="189716" indent="-189716">
              <a:buFontTx/>
              <a:buAutoNum type="arabicPeriod"/>
            </a:pPr>
            <a:r>
              <a:rPr lang="en-US" dirty="0" smtClean="0"/>
              <a:t>People trying to deposit $2 rebate checks during peak times.</a:t>
            </a:r>
          </a:p>
          <a:p>
            <a:pPr marL="189716" indent="-189716"/>
            <a:r>
              <a:rPr lang="en-US" dirty="0" smtClean="0"/>
              <a:t>Action: charge customer $3 for every visit after their first four visits in a month + ask them to bundle checks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39537"/>
            <a:r>
              <a:rPr lang="en-US" dirty="0"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39537"/>
            <a:r>
              <a:rPr lang="en-US" dirty="0" smtClean="0"/>
              <a:t>© Van Mieghem</a:t>
            </a:r>
          </a:p>
        </p:txBody>
      </p:sp>
      <p:sp>
        <p:nvSpPr>
          <p:cNvPr id="50180" name="Rectangle 7"/>
          <p:cNvSpPr>
            <a:spLocks noGrp="1" noChangeArrowheads="1"/>
          </p:cNvSpPr>
          <p:nvPr>
            <p:ph type="sldNum" sz="quarter" idx="5"/>
          </p:nvPr>
        </p:nvSpPr>
        <p:spPr>
          <a:noFill/>
        </p:spPr>
        <p:txBody>
          <a:bodyPr/>
          <a:lstStyle/>
          <a:p>
            <a:pPr defTabSz="939537"/>
            <a:fld id="{90CC73E5-1913-4140-A321-C4D3D261280D}" type="slidenum">
              <a:rPr lang="en-US" smtClean="0"/>
              <a:pPr defTabSz="939537"/>
              <a:t>5</a:t>
            </a:fld>
            <a:endParaRPr lang="en-US" dirty="0" smtClean="0"/>
          </a:p>
        </p:txBody>
      </p:sp>
      <p:sp>
        <p:nvSpPr>
          <p:cNvPr id="50181" name="Rectangle 2"/>
          <p:cNvSpPr>
            <a:spLocks noGrp="1" noRot="1" noChangeAspect="1" noChangeArrowheads="1" noTextEdit="1"/>
          </p:cNvSpPr>
          <p:nvPr>
            <p:ph type="sldImg"/>
          </p:nvPr>
        </p:nvSpPr>
        <p:spPr>
          <a:xfrm>
            <a:off x="1463675" y="314325"/>
            <a:ext cx="4084638" cy="3063875"/>
          </a:xfrm>
          <a:ln/>
        </p:spPr>
      </p:sp>
      <p:sp>
        <p:nvSpPr>
          <p:cNvPr id="9" name="Notes Placeholder 8"/>
          <p:cNvSpPr>
            <a:spLocks noGrp="1"/>
          </p:cNvSpPr>
          <p:nvPr>
            <p:ph type="body" idx="1"/>
          </p:nvPr>
        </p:nvSpPr>
        <p:spPr>
          <a:xfrm>
            <a:off x="369690" y="3455408"/>
            <a:ext cx="6271022" cy="5619649"/>
          </a:xfrm>
        </p:spPr>
        <p:txBody>
          <a:bodyPr>
            <a:normAutofit/>
          </a:bodyPr>
          <a:lstStyle/>
          <a:p>
            <a:r>
              <a:rPr lang="en-US" dirty="0" smtClean="0"/>
              <a:t>2012:  The key points I want them to take away are:</a:t>
            </a:r>
          </a:p>
          <a:p>
            <a:pPr lvl="0"/>
            <a:r>
              <a:rPr lang="en-US" dirty="0" smtClean="0"/>
              <a:t>- What is a cap strategy?</a:t>
            </a:r>
          </a:p>
          <a:p>
            <a:pPr lvl="0">
              <a:buFontTx/>
              <a:buChar char="-"/>
            </a:pPr>
            <a:r>
              <a:rPr lang="en-US" dirty="0" smtClean="0"/>
              <a:t>Our main focus is on how to build models to guide capacity strategy; key attention goes towards incorporating risk:</a:t>
            </a:r>
          </a:p>
          <a:p>
            <a:pPr lvl="1">
              <a:buFontTx/>
              <a:buChar char="-"/>
            </a:pPr>
            <a:r>
              <a:rPr lang="en-US" dirty="0" smtClean="0"/>
              <a:t> in models</a:t>
            </a:r>
          </a:p>
          <a:p>
            <a:pPr lvl="1">
              <a:buFontTx/>
              <a:buChar char="-"/>
            </a:pPr>
            <a:r>
              <a:rPr lang="en-US" dirty="0" smtClean="0"/>
              <a:t> in the process of risk mgt and hedging</a:t>
            </a:r>
          </a:p>
          <a:p>
            <a:pPr>
              <a:defRPr/>
            </a:pPr>
            <a:endParaRPr lang="en-US" dirty="0" smtClean="0"/>
          </a:p>
          <a:p>
            <a:pPr marL="189744" indent="-189744">
              <a:defRPr/>
            </a:pPr>
            <a:endParaRPr lang="en-US" dirty="0" smtClean="0"/>
          </a:p>
          <a:p>
            <a:pPr>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“easy-to-flex”</a:t>
            </a:r>
          </a:p>
          <a:p>
            <a:endParaRPr lang="en-US" dirty="0" smtClean="0"/>
          </a:p>
          <a:p>
            <a:r>
              <a:rPr lang="en-US" dirty="0" smtClean="0"/>
              <a:t>Strategi</a:t>
            </a:r>
            <a:r>
              <a:rPr lang="en-US" baseline="0" dirty="0" smtClean="0"/>
              <a:t>c horizon can exceed 10 years in some industries, e.g., 15 years in </a:t>
            </a:r>
            <a:r>
              <a:rPr lang="en-US" baseline="0" dirty="0" err="1" smtClean="0"/>
              <a:t>pharma</a:t>
            </a:r>
            <a:r>
              <a:rPr lang="en-US" baseline="0" dirty="0" smtClean="0"/>
              <a:t>.</a:t>
            </a:r>
          </a:p>
          <a:p>
            <a:endParaRPr lang="en-US" baseline="0" dirty="0" smtClean="0"/>
          </a:p>
          <a:p>
            <a:r>
              <a:rPr lang="en-US" baseline="0" dirty="0" smtClean="0"/>
              <a:t>Other names used in practice:</a:t>
            </a:r>
          </a:p>
          <a:p>
            <a:pPr>
              <a:buFontTx/>
              <a:buChar char="-"/>
            </a:pPr>
            <a:r>
              <a:rPr lang="en-US" baseline="0" dirty="0" smtClean="0"/>
              <a:t>Strategic:  Resource requirements planning, the counterpart of demand management, both of which feed into long range production planning. </a:t>
            </a:r>
          </a:p>
          <a:p>
            <a:pPr>
              <a:buFontTx/>
              <a:buChar char="-"/>
            </a:pPr>
            <a:r>
              <a:rPr lang="en-US" baseline="0" dirty="0" smtClean="0"/>
              <a:t> Tactical: operates at two levels:</a:t>
            </a:r>
          </a:p>
          <a:p>
            <a:pPr marL="661043" lvl="1" indent="-220348">
              <a:buFont typeface="+mj-lt"/>
              <a:buAutoNum type="arabicPeriod"/>
            </a:pPr>
            <a:r>
              <a:rPr lang="en-US" baseline="0" dirty="0" smtClean="0"/>
              <a:t>the long range production plan feeds into the master production schedule (MPS) of </a:t>
            </a:r>
            <a:r>
              <a:rPr lang="en-US" i="1" baseline="0" dirty="0" smtClean="0"/>
              <a:t>end items</a:t>
            </a:r>
            <a:r>
              <a:rPr lang="en-US" baseline="0" dirty="0" smtClean="0"/>
              <a:t>, which is capacity agnostic.  Therefore, validating the feasibility of the MPS using “rough-cut capacity planning” is very important.</a:t>
            </a:r>
          </a:p>
          <a:p>
            <a:pPr marL="661043" lvl="1" indent="-220348">
              <a:buFont typeface="+mj-lt"/>
              <a:buAutoNum type="arabicPeriod"/>
            </a:pPr>
            <a:r>
              <a:rPr lang="en-US" baseline="0" dirty="0" smtClean="0"/>
              <a:t> The MPS feeds into the MRP covering both released orders and planned orders of </a:t>
            </a:r>
            <a:r>
              <a:rPr lang="en-US" i="1" baseline="0" dirty="0" smtClean="0"/>
              <a:t>input items </a:t>
            </a:r>
            <a:r>
              <a:rPr lang="en-US" baseline="0" dirty="0" smtClean="0"/>
              <a:t>(which again is capacity agnostic).  Use these releases into a detailed planning of CRP.</a:t>
            </a:r>
          </a:p>
          <a:p>
            <a:pPr>
              <a:buFontTx/>
              <a:buChar char="-"/>
            </a:pPr>
            <a:r>
              <a:rPr lang="en-US" baseline="0" dirty="0" smtClean="0"/>
              <a:t> Execution.</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baseline="0" dirty="0" smtClean="0"/>
              <a:t> </a:t>
            </a:r>
            <a:r>
              <a:rPr lang="en-US" baseline="0" dirty="0" err="1" smtClean="0"/>
              <a:t>CapEx</a:t>
            </a:r>
            <a:r>
              <a:rPr lang="en-US" baseline="0" dirty="0" smtClean="0"/>
              <a:t> Excellence book which reports on a specific </a:t>
            </a:r>
            <a:r>
              <a:rPr lang="en-US" dirty="0" smtClean="0"/>
              <a:t>McKinsey study</a:t>
            </a:r>
            <a:r>
              <a:rPr lang="en-US" baseline="0" dirty="0" smtClean="0"/>
              <a:t> that looked at S&amp;P500 firms (and removed the financial firms) and correlated their ROIC with all kinds of factors.</a:t>
            </a:r>
          </a:p>
          <a:p>
            <a:endParaRPr lang="en-US" baseline="0" dirty="0" smtClean="0"/>
          </a:p>
          <a:p>
            <a:r>
              <a:rPr lang="en-US" baseline="0" dirty="0" smtClean="0"/>
              <a:t>Facts (not on this slide):</a:t>
            </a:r>
          </a:p>
          <a:p>
            <a:pPr marL="220348" indent="-220348">
              <a:buAutoNum type="arabicPeriod"/>
            </a:pPr>
            <a:r>
              <a:rPr lang="en-US" baseline="0" dirty="0" smtClean="0"/>
              <a:t>Investments are a core driver of economic growth </a:t>
            </a:r>
            <a:r>
              <a:rPr lang="en-US" baseline="0" dirty="0" err="1" smtClean="0"/>
              <a:t>worlwide</a:t>
            </a:r>
            <a:r>
              <a:rPr lang="en-US" baseline="0" dirty="0" smtClean="0"/>
              <a:t>:  there is a 69% correlation between average investment rate over 1992-2007 and average real GDP growth. (although this is not cause effect!)</a:t>
            </a:r>
          </a:p>
          <a:p>
            <a:pPr marL="220348" indent="-220348">
              <a:buAutoNum type="arabicPeriod"/>
            </a:pPr>
            <a:r>
              <a:rPr lang="en-US" baseline="0" dirty="0" smtClean="0"/>
              <a:t>Over the past 20 years, companies have moved from profit maximization to value maximization: companies create value by investing capital at rates of return above their cost of capital.  This new focus on ROIC </a:t>
            </a:r>
            <a:r>
              <a:rPr lang="en-US" baseline="0" dirty="0" err="1" smtClean="0"/>
              <a:t>apears</a:t>
            </a:r>
            <a:r>
              <a:rPr lang="en-US" baseline="0" dirty="0" smtClean="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smtClean="0"/>
          </a:p>
          <a:p>
            <a:r>
              <a:rPr lang="en-US" baseline="0" dirty="0" smtClean="0"/>
              <a:t>McKinsey estimates that 48% of this 3.8% ROIC delta is investment related: </a:t>
            </a:r>
          </a:p>
          <a:p>
            <a:pPr marL="220348" indent="-220348">
              <a:buFont typeface="+mj-lt"/>
              <a:buAutoNum type="arabicPeriod"/>
            </a:pPr>
            <a:r>
              <a:rPr lang="en-US" baseline="0" dirty="0" smtClean="0"/>
              <a:t>about one quart (23%) is driven directly by reductions in the level of invested capital relative to net profits. (bottom of slide)</a:t>
            </a:r>
          </a:p>
          <a:p>
            <a:pPr marL="220348" indent="-220348">
              <a:buFont typeface="+mj-lt"/>
              <a:buAutoNum type="arabicPeriod"/>
            </a:pPr>
            <a:r>
              <a:rPr lang="en-US" baseline="0" dirty="0" smtClean="0"/>
              <a:t>About three-quarts (77%) derives from the </a:t>
            </a:r>
            <a:r>
              <a:rPr lang="en-US" baseline="0" dirty="0" err="1" smtClean="0"/>
              <a:t>groth</a:t>
            </a:r>
            <a:r>
              <a:rPr lang="en-US" baseline="0" dirty="0" smtClean="0"/>
              <a:t> in </a:t>
            </a:r>
            <a:r>
              <a:rPr lang="en-US" baseline="0" dirty="0" err="1" smtClean="0"/>
              <a:t>coprorate</a:t>
            </a:r>
            <a:r>
              <a:rPr lang="en-US" baseline="0" dirty="0" smtClean="0"/>
              <a:t> profits: either from cost improvement or revenue growth</a:t>
            </a:r>
            <a:endParaRPr lang="en-US" baseline="0" dirty="0" smtClean="0"/>
          </a:p>
          <a:p>
            <a:endParaRPr lang="en-US" baseline="0" dirty="0" smtClean="0"/>
          </a:p>
          <a:p>
            <a:r>
              <a:rPr lang="en-US" baseline="0" dirty="0" smtClean="0"/>
              <a:t>[Here </a:t>
            </a:r>
            <a:r>
              <a:rPr lang="en-US" baseline="0" dirty="0" smtClean="0"/>
              <a:t>we see that, if there is an increase in ROIC (let’s call that 100%), then 48% of the increase is due to </a:t>
            </a:r>
            <a:r>
              <a:rPr lang="en-US" baseline="0" dirty="0" err="1" smtClean="0"/>
              <a:t>CapEx</a:t>
            </a:r>
            <a:r>
              <a:rPr lang="en-US" baseline="0" dirty="0" smtClean="0"/>
              <a:t>.</a:t>
            </a:r>
          </a:p>
          <a:p>
            <a:r>
              <a:rPr lang="en-US" baseline="0" dirty="0" smtClean="0"/>
              <a:t>This can further be divided: 23% is direct capital effect and 77% (of the total 100%) is from return.  From that 77%, 25% is due to Cap Ex, as indicated in green.</a:t>
            </a:r>
          </a:p>
          <a:p>
            <a:r>
              <a:rPr lang="en-US" baseline="0" dirty="0" smtClean="0"/>
              <a:t>Etc</a:t>
            </a:r>
            <a:r>
              <a:rPr lang="en-US" baseline="0" dirty="0" smtClean="0"/>
              <a:t>….]</a:t>
            </a:r>
            <a:endParaRPr lang="en-US" baseline="0" dirty="0" smtClean="0"/>
          </a:p>
          <a:p>
            <a:endParaRPr lang="en-US" baseline="0" dirty="0" smtClean="0"/>
          </a:p>
          <a:p>
            <a:r>
              <a:rPr lang="en-US" baseline="0" dirty="0" smtClean="0"/>
              <a:t>The bottom line is that, when you see an ROIC increase, on average, about half of that comes from </a:t>
            </a:r>
            <a:r>
              <a:rPr lang="en-US" baseline="0" dirty="0" err="1" smtClean="0"/>
              <a:t>CapEx</a:t>
            </a:r>
            <a:r>
              <a:rPr lang="en-US" baseline="0" dirty="0" smtClean="0"/>
              <a:t>.</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1/23/2012</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866319" cy="4183380"/>
          </a:xfrm>
        </p:spPr>
        <p:txBody>
          <a:bodyPr>
            <a:noAutofit/>
          </a:bodyPr>
          <a:lstStyle/>
          <a:p>
            <a:pPr defTabSz="931717"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32929" indent="-232929" defTabSz="931717" eaLnBrk="1" fontAlgn="auto" hangingPunct="1">
              <a:spcBef>
                <a:spcPts val="0"/>
              </a:spcBef>
              <a:spcAft>
                <a:spcPts val="0"/>
              </a:spcAft>
              <a:buFont typeface="Arial" pitchFamily="34" charset="0"/>
              <a:buChar char="•"/>
              <a:defRPr/>
            </a:pPr>
            <a:r>
              <a:rPr lang="en-US" sz="800" dirty="0"/>
              <a:t>New Facility (Greenfield):</a:t>
            </a:r>
          </a:p>
          <a:p>
            <a:pPr lvl="1" indent="-237783" defTabSz="931717"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32929" indent="-232929" defTabSz="931717" eaLnBrk="1" fontAlgn="auto" hangingPunct="1">
              <a:spcBef>
                <a:spcPts val="0"/>
              </a:spcBef>
              <a:spcAft>
                <a:spcPts val="0"/>
              </a:spcAft>
              <a:buFont typeface="Arial" pitchFamily="34" charset="0"/>
              <a:buChar char="•"/>
              <a:defRPr/>
            </a:pPr>
            <a:r>
              <a:rPr lang="en-US" sz="800" dirty="0"/>
              <a:t>Expand existing facility (Brownfield):</a:t>
            </a:r>
          </a:p>
          <a:p>
            <a:pPr marL="461006" lvl="1" indent="-232929">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61006" lvl="1" indent="-232929">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32929" indent="-232929" defTabSz="931717" eaLnBrk="1" fontAlgn="auto" hangingPunct="1">
              <a:spcBef>
                <a:spcPts val="0"/>
              </a:spcBef>
              <a:spcAft>
                <a:spcPts val="0"/>
              </a:spcAft>
              <a:buFont typeface="Arial" pitchFamily="34" charset="0"/>
              <a:buChar char="•"/>
              <a:defRPr/>
            </a:pPr>
            <a:r>
              <a:rPr lang="en-US" sz="800" dirty="0"/>
              <a:t>Improve processes</a:t>
            </a:r>
          </a:p>
          <a:p>
            <a:pPr marL="461006" lvl="1" indent="-232929" defTabSz="931717"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61006" lvl="1" indent="-232929" defTabSz="931717"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61006" lvl="1" indent="-232929" defTabSz="931717"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32929" indent="-232929" defTabSz="931717" eaLnBrk="1" fontAlgn="auto" hangingPunct="1">
              <a:spcBef>
                <a:spcPts val="0"/>
              </a:spcBef>
              <a:spcAft>
                <a:spcPts val="0"/>
              </a:spcAft>
              <a:buFont typeface="Arial" pitchFamily="34" charset="0"/>
              <a:buChar char="•"/>
              <a:defRPr/>
            </a:pPr>
            <a:r>
              <a:rPr lang="en-US" sz="800" dirty="0"/>
              <a:t>Outsource some production</a:t>
            </a:r>
          </a:p>
          <a:p>
            <a:pPr marL="461006" lvl="1" indent="-232929" defTabSz="931717"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32929" indent="-232929" defTabSz="931717" eaLnBrk="1" fontAlgn="auto" hangingPunct="1">
              <a:spcBef>
                <a:spcPts val="0"/>
              </a:spcBef>
              <a:spcAft>
                <a:spcPts val="0"/>
              </a:spcAft>
              <a:buFont typeface="Arial" pitchFamily="34" charset="0"/>
              <a:buChar char="•"/>
              <a:defRPr/>
            </a:pPr>
            <a:r>
              <a:rPr lang="en-US" sz="800" dirty="0"/>
              <a:t>Add shift to existing facility</a:t>
            </a:r>
          </a:p>
          <a:p>
            <a:pPr marL="461006" lvl="1" indent="-232929" defTabSz="931717"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61006" lvl="1" indent="-232929" defTabSz="931717"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32929" indent="-232929" defTabSz="931717" eaLnBrk="1" fontAlgn="auto" hangingPunct="1">
              <a:spcBef>
                <a:spcPts val="0"/>
              </a:spcBef>
              <a:spcAft>
                <a:spcPts val="0"/>
              </a:spcAft>
              <a:buFont typeface="Arial" pitchFamily="34" charset="0"/>
              <a:buChar char="•"/>
              <a:defRPr/>
            </a:pPr>
            <a:endParaRPr lang="en-US" sz="800" dirty="0"/>
          </a:p>
          <a:p>
            <a:pPr marL="232929" indent="-232929" defTabSz="931717" eaLnBrk="1" fontAlgn="auto" hangingPunct="1">
              <a:spcBef>
                <a:spcPts val="0"/>
              </a:spcBef>
              <a:spcAft>
                <a:spcPts val="0"/>
              </a:spcAft>
              <a:buFont typeface="Arial" pitchFamily="34" charset="0"/>
              <a:buChar char="•"/>
              <a:defRPr/>
            </a:pPr>
            <a:endParaRPr lang="en-US" sz="800" dirty="0"/>
          </a:p>
          <a:p>
            <a:pPr marL="232929" indent="-232929" defTabSz="931717" eaLnBrk="1" fontAlgn="auto" hangingPunct="1">
              <a:spcBef>
                <a:spcPts val="0"/>
              </a:spcBef>
              <a:spcAft>
                <a:spcPts val="0"/>
              </a:spcAft>
              <a:defRPr/>
            </a:pPr>
            <a:endParaRPr lang="en-US" sz="800" dirty="0"/>
          </a:p>
          <a:p>
            <a:pPr marL="232929" indent="-232929" defTabSz="931717" eaLnBrk="1" fontAlgn="auto" hangingPunct="1">
              <a:spcBef>
                <a:spcPts val="0"/>
              </a:spcBef>
              <a:spcAft>
                <a:spcPts val="0"/>
              </a:spcAft>
              <a:defRPr/>
            </a:pPr>
            <a:endParaRPr lang="en-US" sz="800" dirty="0"/>
          </a:p>
          <a:p>
            <a:endParaRPr lang="en-US" sz="8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31717" eaLnBrk="1" fontAlgn="auto" hangingPunct="1">
              <a:spcBef>
                <a:spcPts val="0"/>
              </a:spcBef>
              <a:spcAft>
                <a:spcPts val="0"/>
              </a:spcAft>
              <a:defRPr/>
            </a:pPr>
            <a:r>
              <a:rPr lang="en-US" sz="600" dirty="0" smtClean="0"/>
              <a:t>JVM: during our course, we will focus on the 5 top ones.  </a:t>
            </a:r>
          </a:p>
          <a:p>
            <a:pPr defTabSz="931717" eaLnBrk="1" fontAlgn="auto" hangingPunct="1">
              <a:spcBef>
                <a:spcPts val="0"/>
              </a:spcBef>
              <a:spcAft>
                <a:spcPts val="0"/>
              </a:spcAft>
              <a:defRPr/>
            </a:pPr>
            <a:r>
              <a:rPr lang="en-US" sz="600" dirty="0" smtClean="0"/>
              <a:t>Today, most attention to uncertainty.  Why? </a:t>
            </a:r>
            <a:r>
              <a:rPr lang="en-US" sz="600" dirty="0" err="1" smtClean="0"/>
              <a:t>McK</a:t>
            </a:r>
            <a:r>
              <a:rPr lang="en-US" sz="600" dirty="0" smtClean="0"/>
              <a:t> states:</a:t>
            </a:r>
          </a:p>
          <a:p>
            <a:pPr marL="220348" indent="-220348" defTabSz="931717" eaLnBrk="1" fontAlgn="auto" hangingPunct="1">
              <a:spcBef>
                <a:spcPts val="0"/>
              </a:spcBef>
              <a:spcAft>
                <a:spcPts val="0"/>
              </a:spcAft>
              <a:buAutoNum type="arabicPeriod"/>
              <a:defRPr/>
            </a:pPr>
            <a:r>
              <a:rPr lang="en-US" sz="600" dirty="0" smtClean="0"/>
              <a:t>‘Redesigning the footprint can be the biggest and most important transformation a manufacturer can undertake.  Yet too many managers choose the footprint by using only a single set of future cost and demand assumptions.”</a:t>
            </a:r>
          </a:p>
          <a:p>
            <a:pPr marL="220348" indent="-220348" defTabSz="931717" eaLnBrk="1" fontAlgn="auto" hangingPunct="1">
              <a:spcBef>
                <a:spcPts val="0"/>
              </a:spcBef>
              <a:spcAft>
                <a:spcPts val="0"/>
              </a:spcAft>
              <a:buAutoNum type="arabicPeriod"/>
              <a:defRPr/>
            </a:pPr>
            <a:r>
              <a:rPr lang="en-US" sz="600" dirty="0" smtClean="0"/>
              <a:t>“In our experience, the missing ingredient in many manufacturing strategy decisions is a careful consideration of the value of flexibility.”</a:t>
            </a:r>
          </a:p>
          <a:p>
            <a:pPr defTabSz="931717" eaLnBrk="1" fontAlgn="auto" hangingPunct="1">
              <a:spcBef>
                <a:spcPts val="0"/>
              </a:spcBef>
              <a:spcAft>
                <a:spcPts val="0"/>
              </a:spcAft>
              <a:defRPr/>
            </a:pPr>
            <a:endParaRPr lang="en-US" sz="600" dirty="0" smtClean="0"/>
          </a:p>
          <a:p>
            <a:pPr defTabSz="931717" eaLnBrk="1" fontAlgn="auto" hangingPunct="1">
              <a:spcBef>
                <a:spcPts val="0"/>
              </a:spcBef>
              <a:spcAft>
                <a:spcPts val="0"/>
              </a:spcAft>
              <a:defRPr/>
            </a:pPr>
            <a:r>
              <a:rPr lang="en-US" sz="600" dirty="0" smtClean="0"/>
              <a:t>Slide is blank for students.</a:t>
            </a:r>
          </a:p>
          <a:p>
            <a:pPr defTabSz="931717" eaLnBrk="1" fontAlgn="auto" hangingPunct="1">
              <a:spcBef>
                <a:spcPts val="0"/>
              </a:spcBef>
              <a:spcAft>
                <a:spcPts val="0"/>
              </a:spcAft>
              <a:defRPr/>
            </a:pPr>
            <a:endParaRPr lang="en-US" sz="600" dirty="0" smtClean="0"/>
          </a:p>
          <a:p>
            <a:pPr defTabSz="931717" eaLnBrk="1" fontAlgn="auto" hangingPunct="1">
              <a:spcBef>
                <a:spcPts val="0"/>
              </a:spcBef>
              <a:spcAft>
                <a:spcPts val="0"/>
              </a:spcAft>
              <a:defRPr/>
            </a:pPr>
            <a:r>
              <a:rPr lang="en-US" sz="600" dirty="0" smtClean="0"/>
              <a:t>Ask students for relevant factors.</a:t>
            </a:r>
          </a:p>
          <a:p>
            <a:pPr marL="232929" indent="-232929" defTabSz="931717" eaLnBrk="1" fontAlgn="auto" hangingPunct="1">
              <a:spcBef>
                <a:spcPts val="0"/>
              </a:spcBef>
              <a:spcAft>
                <a:spcPts val="0"/>
              </a:spcAft>
              <a:buFont typeface="Arial" pitchFamily="34" charset="0"/>
              <a:buChar char="•"/>
              <a:defRPr/>
            </a:pPr>
            <a:r>
              <a:rPr lang="en-US" sz="600" dirty="0" smtClean="0"/>
              <a:t>Demand growth curve</a:t>
            </a:r>
          </a:p>
          <a:p>
            <a:pPr marL="698788" lvl="1" indent="-232929" defTabSz="931717"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32929" indent="-232929" defTabSz="931717" eaLnBrk="1" fontAlgn="auto" hangingPunct="1">
              <a:spcBef>
                <a:spcPts val="0"/>
              </a:spcBef>
              <a:spcAft>
                <a:spcPts val="0"/>
              </a:spcAft>
              <a:buFont typeface="Arial" pitchFamily="34" charset="0"/>
              <a:buChar char="•"/>
              <a:defRPr/>
            </a:pPr>
            <a:r>
              <a:rPr lang="en-US" sz="600" dirty="0" smtClean="0"/>
              <a:t>Scale economies.</a:t>
            </a:r>
          </a:p>
          <a:p>
            <a:pPr marL="698788" lvl="1" indent="-232929">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698788" lvl="1" indent="-232929" defTabSz="931717" eaLnBrk="1" fontAlgn="auto" hangingPunct="1">
              <a:spcBef>
                <a:spcPts val="0"/>
              </a:spcBef>
              <a:spcAft>
                <a:spcPts val="0"/>
              </a:spcAft>
              <a:buFont typeface="Arial" pitchFamily="34" charset="0"/>
              <a:buChar char="•"/>
              <a:defRPr/>
            </a:pPr>
            <a:r>
              <a:rPr lang="en-US" sz="600" dirty="0" smtClean="0"/>
              <a:t>Capacity -&gt;?</a:t>
            </a:r>
          </a:p>
          <a:p>
            <a:pPr marL="232929" indent="-232929" defTabSz="931717" eaLnBrk="1" fontAlgn="auto" hangingPunct="1">
              <a:spcBef>
                <a:spcPts val="0"/>
              </a:spcBef>
              <a:spcAft>
                <a:spcPts val="0"/>
              </a:spcAft>
              <a:buFont typeface="Arial" pitchFamily="34" charset="0"/>
              <a:buChar char="•"/>
              <a:defRPr/>
            </a:pPr>
            <a:r>
              <a:rPr lang="en-US" sz="600" dirty="0" smtClean="0"/>
              <a:t>Learning curves</a:t>
            </a:r>
          </a:p>
          <a:p>
            <a:pPr marL="698788" lvl="1" indent="-232929" defTabSz="931717"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32929" indent="-232929" defTabSz="931717" eaLnBrk="1" fontAlgn="auto" hangingPunct="1">
              <a:spcBef>
                <a:spcPts val="0"/>
              </a:spcBef>
              <a:spcAft>
                <a:spcPts val="0"/>
              </a:spcAft>
              <a:buFont typeface="Arial" pitchFamily="34" charset="0"/>
              <a:buChar char="•"/>
              <a:defRPr/>
            </a:pPr>
            <a:r>
              <a:rPr lang="en-US" sz="600" dirty="0" smtClean="0"/>
              <a:t>Technology roadmaps:</a:t>
            </a:r>
          </a:p>
          <a:p>
            <a:pPr marL="698788" lvl="1" indent="-232929">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698788" lvl="1" indent="-232929">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32929" indent="-232929" defTabSz="931717" eaLnBrk="1" fontAlgn="auto" hangingPunct="1">
              <a:spcBef>
                <a:spcPts val="0"/>
              </a:spcBef>
              <a:spcAft>
                <a:spcPts val="0"/>
              </a:spcAft>
              <a:buFont typeface="Arial" pitchFamily="34" charset="0"/>
              <a:buChar char="•"/>
              <a:defRPr/>
            </a:pPr>
            <a:r>
              <a:rPr lang="en-US" sz="600" dirty="0" smtClean="0"/>
              <a:t>Customer stickiness:</a:t>
            </a:r>
          </a:p>
          <a:p>
            <a:pPr marL="698788" lvl="1" indent="-232929">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32929" indent="-232929" defTabSz="931717" eaLnBrk="1" fontAlgn="auto" hangingPunct="1">
              <a:spcBef>
                <a:spcPts val="0"/>
              </a:spcBef>
              <a:spcAft>
                <a:spcPts val="0"/>
              </a:spcAft>
              <a:buFont typeface="Arial" pitchFamily="34" charset="0"/>
              <a:buChar char="•"/>
              <a:defRPr/>
            </a:pPr>
            <a:r>
              <a:rPr lang="en-US" sz="600" dirty="0" smtClean="0"/>
              <a:t>Competitor actions:</a:t>
            </a:r>
          </a:p>
          <a:p>
            <a:pPr marL="698788" lvl="1" indent="-232929">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32929" indent="-232929" defTabSz="931717" eaLnBrk="1" fontAlgn="auto" hangingPunct="1">
              <a:spcBef>
                <a:spcPts val="0"/>
              </a:spcBef>
              <a:spcAft>
                <a:spcPts val="0"/>
              </a:spcAft>
              <a:buFont typeface="Arial" pitchFamily="34" charset="0"/>
              <a:buChar char="•"/>
              <a:defRPr/>
            </a:pPr>
            <a:r>
              <a:rPr lang="en-US" sz="600" dirty="0" smtClean="0"/>
              <a:t>Supply Base</a:t>
            </a:r>
          </a:p>
          <a:p>
            <a:pPr marL="698788" lvl="1" indent="-232929" defTabSz="931717"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32929" indent="-232929" defTabSz="931717" eaLnBrk="1" fontAlgn="auto" hangingPunct="1">
              <a:spcBef>
                <a:spcPts val="0"/>
              </a:spcBef>
              <a:spcAft>
                <a:spcPts val="0"/>
              </a:spcAft>
              <a:buFont typeface="Arial" pitchFamily="34" charset="0"/>
              <a:buChar char="•"/>
              <a:defRPr/>
            </a:pPr>
            <a:r>
              <a:rPr lang="en-US" sz="600" dirty="0" smtClean="0"/>
              <a:t>Access to capital:</a:t>
            </a:r>
          </a:p>
          <a:p>
            <a:pPr marL="698788" lvl="1" indent="-232929">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32929" indent="-232929" defTabSz="931717" eaLnBrk="1" fontAlgn="auto" hangingPunct="1">
              <a:spcBef>
                <a:spcPts val="0"/>
              </a:spcBef>
              <a:spcAft>
                <a:spcPts val="0"/>
              </a:spcAft>
              <a:buFont typeface="Arial" pitchFamily="34" charset="0"/>
              <a:buChar char="•"/>
              <a:defRPr/>
            </a:pPr>
            <a:r>
              <a:rPr lang="en-US" sz="600" dirty="0" smtClean="0"/>
              <a:t>Time value of money:</a:t>
            </a:r>
          </a:p>
          <a:p>
            <a:pPr marL="698788" lvl="1" indent="-232929" defTabSz="931717" eaLnBrk="1" fontAlgn="auto" hangingPunct="1">
              <a:spcBef>
                <a:spcPts val="0"/>
              </a:spcBef>
              <a:spcAft>
                <a:spcPts val="0"/>
              </a:spcAft>
              <a:buFont typeface="Arial" pitchFamily="34" charset="0"/>
              <a:buChar char="•"/>
              <a:defRPr/>
            </a:pPr>
            <a:r>
              <a:rPr lang="en-US" sz="600" dirty="0" smtClean="0"/>
              <a:t>Relative to inflation</a:t>
            </a:r>
          </a:p>
          <a:p>
            <a:pPr marL="232929" indent="-232929" defTabSz="931717" eaLnBrk="1" fontAlgn="auto" hangingPunct="1">
              <a:spcBef>
                <a:spcPts val="0"/>
              </a:spcBef>
              <a:spcAft>
                <a:spcPts val="0"/>
              </a:spcAft>
              <a:buFont typeface="Arial" pitchFamily="34" charset="0"/>
              <a:buChar char="•"/>
              <a:defRPr/>
            </a:pPr>
            <a:r>
              <a:rPr lang="en-US" sz="600" dirty="0" smtClean="0"/>
              <a:t>Uncertainty: </a:t>
            </a:r>
          </a:p>
          <a:p>
            <a:pPr marL="698788" lvl="1" indent="-232929">
              <a:buFont typeface="Arial" pitchFamily="34" charset="0"/>
              <a:buChar char="•"/>
              <a:defRPr/>
            </a:pPr>
            <a:r>
              <a:rPr lang="en-US" sz="600" dirty="0" smtClean="0"/>
              <a:t>“The solar market has changed so much it’s almost enough to make you want to cry.” CEO of MiaSole. (Assigned Solyndra article) </a:t>
            </a:r>
          </a:p>
          <a:p>
            <a:pPr defTabSz="931717" eaLnBrk="1" fontAlgn="auto" hangingPunct="1">
              <a:spcBef>
                <a:spcPts val="0"/>
              </a:spcBef>
              <a:spcAft>
                <a:spcPts val="0"/>
              </a:spcAft>
              <a:defRPr/>
            </a:pPr>
            <a:endParaRPr lang="en-US" sz="600" dirty="0" smtClean="0"/>
          </a:p>
          <a:p>
            <a:pPr defTabSz="931717"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rPr>
              <a:t>Operations </a:t>
            </a:r>
            <a:r>
              <a:rPr lang="en-US" sz="80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notesSlide" Target="../notesSlides/notesSlide11.xml"/><Relationship Id="rId5" Type="http://schemas.openxmlformats.org/officeDocument/2006/relationships/tags" Target="../tags/tag8.xml"/><Relationship Id="rId10" Type="http://schemas.openxmlformats.org/officeDocument/2006/relationships/slideLayout" Target="../slideLayouts/slideLayout1.xml"/><Relationship Id="rId4" Type="http://schemas.openxmlformats.org/officeDocument/2006/relationships/tags" Target="../tags/tag7.xml"/><Relationship Id="rId9"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4" name="Rectangle 5"/>
          <p:cNvSpPr>
            <a:spLocks noChangeArrowheads="1"/>
          </p:cNvSpPr>
          <p:nvPr/>
        </p:nvSpPr>
        <p:spPr bwMode="auto">
          <a:xfrm>
            <a:off x="2749868" y="1595438"/>
            <a:ext cx="3502025" cy="2786063"/>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2772093" y="1822450"/>
            <a:ext cx="3422650" cy="25304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16200000">
            <a:off x="1466085" y="2616530"/>
            <a:ext cx="1208664" cy="293030"/>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dirty="0" smtClean="0">
                <a:solidFill>
                  <a:srgbClr val="000000"/>
                </a:solidFill>
                <a:latin typeface="Arial" pitchFamily="34" charset="0"/>
              </a:rPr>
              <a:t># products </a:t>
            </a:r>
            <a:r>
              <a:rPr lang="en-US" sz="1300" b="1" dirty="0" smtClean="0">
                <a:solidFill>
                  <a:srgbClr val="000000"/>
                </a:solidFill>
                <a:latin typeface="Arial" pitchFamily="34" charset="0"/>
              </a:rPr>
              <a:t>N</a:t>
            </a:r>
            <a:endParaRPr lang="en-US" sz="1300" b="1" i="0" dirty="0">
              <a:solidFill>
                <a:srgbClr val="000000"/>
              </a:solidFill>
              <a:latin typeface="Arial" pitchFamily="34" charset="0"/>
            </a:endParaRPr>
          </a:p>
        </p:txBody>
      </p:sp>
      <p:sp>
        <p:nvSpPr>
          <p:cNvPr id="35868" name="Freeform 26"/>
          <p:cNvSpPr>
            <a:spLocks/>
          </p:cNvSpPr>
          <p:nvPr/>
        </p:nvSpPr>
        <p:spPr bwMode="auto">
          <a:xfrm>
            <a:off x="3083243" y="2232660"/>
            <a:ext cx="1158875" cy="1337628"/>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 name="connsiteX0" fmla="*/ 0 w 10000"/>
              <a:gd name="connsiteY0" fmla="*/ 0 h 10000"/>
              <a:gd name="connsiteX1" fmla="*/ 2986 w 10000"/>
              <a:gd name="connsiteY1" fmla="*/ 3931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cubicBezTo>
                  <a:pt x="1124" y="2754"/>
                  <a:pt x="1089" y="2761"/>
                  <a:pt x="1868" y="4018"/>
                </a:cubicBezTo>
                <a:cubicBezTo>
                  <a:pt x="2647" y="5275"/>
                  <a:pt x="3318" y="6545"/>
                  <a:pt x="4673" y="7542"/>
                </a:cubicBezTo>
                <a:cubicBezTo>
                  <a:pt x="6028" y="8539"/>
                  <a:pt x="8323" y="9258"/>
                  <a:pt x="10000" y="10000"/>
                </a:cubicBezTo>
              </a:path>
            </a:pathLst>
          </a:custGeom>
          <a:noFill/>
          <a:ln w="28575">
            <a:solidFill>
              <a:schemeClr val="accent2">
                <a:lumMod val="60000"/>
                <a:lumOff val="40000"/>
              </a:schemeClr>
            </a:solidFill>
            <a:round/>
            <a:headEnd type="none" w="sm" len="sm"/>
            <a:tailEnd type="none" w="sm" len="sm"/>
          </a:ln>
        </p:spPr>
        <p:txBody>
          <a:bodyPr/>
          <a:lstStyle/>
          <a:p>
            <a:endParaRPr lang="en-US"/>
          </a:p>
        </p:txBody>
      </p:sp>
      <p:sp>
        <p:nvSpPr>
          <p:cNvPr id="35869" name="Freeform 27"/>
          <p:cNvSpPr>
            <a:spLocks/>
          </p:cNvSpPr>
          <p:nvPr/>
        </p:nvSpPr>
        <p:spPr bwMode="auto">
          <a:xfrm>
            <a:off x="2981643" y="3192463"/>
            <a:ext cx="3022600" cy="931863"/>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 name="connsiteX0" fmla="*/ 0 w 10000"/>
              <a:gd name="connsiteY0" fmla="*/ 0 h 10000"/>
              <a:gd name="connsiteX1" fmla="*/ 5338 w 10000"/>
              <a:gd name="connsiteY1" fmla="*/ 5922 h 10000"/>
              <a:gd name="connsiteX2" fmla="*/ 6854 w 10000"/>
              <a:gd name="connsiteY2" fmla="*/ 7530 h 10000"/>
              <a:gd name="connsiteX3" fmla="*/ 10000 w 10000"/>
              <a:gd name="connsiteY3"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10000 w 10000"/>
              <a:gd name="connsiteY1" fmla="*/ 10000 h 10000"/>
            </a:gdLst>
            <a:ahLst/>
            <a:cxnLst>
              <a:cxn ang="0">
                <a:pos x="connsiteX0" y="connsiteY0"/>
              </a:cxn>
              <a:cxn ang="0">
                <a:pos x="connsiteX1" y="connsiteY1"/>
              </a:cxn>
            </a:cxnLst>
            <a:rect l="l" t="t" r="r" b="b"/>
            <a:pathLst>
              <a:path w="10000" h="10000">
                <a:moveTo>
                  <a:pt x="0" y="0"/>
                </a:moveTo>
                <a:lnTo>
                  <a:pt x="10000" y="10000"/>
                </a:lnTo>
              </a:path>
            </a:pathLst>
          </a:custGeom>
          <a:noFill/>
          <a:ln w="28575">
            <a:solidFill>
              <a:schemeClr val="tx1"/>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08768" y="4705668"/>
            <a:ext cx="920750" cy="29051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dirty="0">
                <a:solidFill>
                  <a:srgbClr val="000000"/>
                </a:solidFill>
                <a:latin typeface="Arial" pitchFamily="34" charset="0"/>
              </a:rPr>
              <a:t>Unit Cost</a:t>
            </a:r>
          </a:p>
        </p:txBody>
      </p:sp>
      <p:sp>
        <p:nvSpPr>
          <p:cNvPr id="35871" name="Text Box 29"/>
          <p:cNvSpPr txBox="1">
            <a:spLocks noChangeArrowheads="1"/>
          </p:cNvSpPr>
          <p:nvPr/>
        </p:nvSpPr>
        <p:spPr bwMode="auto">
          <a:xfrm>
            <a:off x="5950268" y="4674553"/>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2749868" y="4674553"/>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high</a:t>
            </a:r>
          </a:p>
        </p:txBody>
      </p:sp>
      <p:sp>
        <p:nvSpPr>
          <p:cNvPr id="35873" name="Text Box 31"/>
          <p:cNvSpPr txBox="1">
            <a:spLocks noChangeArrowheads="1"/>
          </p:cNvSpPr>
          <p:nvPr/>
        </p:nvSpPr>
        <p:spPr bwMode="auto">
          <a:xfrm rot="16200000">
            <a:off x="2319655" y="4048125"/>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low</a:t>
            </a:r>
          </a:p>
        </p:txBody>
      </p:sp>
      <p:sp>
        <p:nvSpPr>
          <p:cNvPr id="35874" name="Text Box 32"/>
          <p:cNvSpPr txBox="1">
            <a:spLocks noChangeArrowheads="1"/>
          </p:cNvSpPr>
          <p:nvPr/>
        </p:nvSpPr>
        <p:spPr bwMode="auto">
          <a:xfrm rot="16200000">
            <a:off x="2232343" y="1538288"/>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438843" y="1212850"/>
            <a:ext cx="2635250" cy="366713"/>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2843467" y="1653540"/>
            <a:ext cx="1856597" cy="461665"/>
          </a:xfrm>
          <a:prstGeom prst="wedgeRectCallout">
            <a:avLst>
              <a:gd name="adj1" fmla="val -32206"/>
              <a:gd name="adj2" fmla="val 92616"/>
            </a:avLst>
          </a:prstGeom>
          <a:solidFill>
            <a:schemeClr val="accent6">
              <a:lumMod val="20000"/>
              <a:lumOff val="80000"/>
            </a:schemeClr>
          </a:solidFill>
          <a:ln w="12700">
            <a:solidFill>
              <a:schemeClr val="tx1"/>
            </a:solidFill>
            <a:miter lim="800000"/>
            <a:headEnd type="none" w="sm" len="sm"/>
            <a:tailEnd type="none" w="sm" len="sm"/>
          </a:ln>
        </p:spPr>
        <p:txBody>
          <a:bodyPr wrap="none">
            <a:spAutoFit/>
          </a:bodyPr>
          <a:lstStyle/>
          <a:p>
            <a:pPr algn="ctr" eaLnBrk="0" hangingPunct="0"/>
            <a:r>
              <a:rPr lang="en-US" sz="1200" i="0" dirty="0" smtClean="0">
                <a:latin typeface="Arial" pitchFamily="34" charset="0"/>
              </a:rPr>
              <a:t>Optimized management </a:t>
            </a:r>
          </a:p>
          <a:p>
            <a:pPr algn="ctr" eaLnBrk="0" hangingPunct="0"/>
            <a:r>
              <a:rPr lang="en-US" sz="1200" i="0" dirty="0" smtClean="0">
                <a:latin typeface="Arial" pitchFamily="34" charset="0"/>
              </a:rPr>
              <a:t>of existing system</a:t>
            </a:r>
            <a:endParaRPr lang="en-US" sz="1200" i="0" dirty="0">
              <a:latin typeface="Arial" pitchFamily="34" charset="0"/>
            </a:endParaRPr>
          </a:p>
        </p:txBody>
      </p:sp>
      <p:sp>
        <p:nvSpPr>
          <p:cNvPr id="35877" name="AutoShape 35"/>
          <p:cNvSpPr>
            <a:spLocks noChangeArrowheads="1"/>
          </p:cNvSpPr>
          <p:nvPr/>
        </p:nvSpPr>
        <p:spPr bwMode="auto">
          <a:xfrm>
            <a:off x="4251960" y="3894138"/>
            <a:ext cx="1165859" cy="461665"/>
          </a:xfrm>
          <a:prstGeom prst="wedgeRectCallout">
            <a:avLst>
              <a:gd name="adj1" fmla="val -3463"/>
              <a:gd name="adj2" fmla="val -70774"/>
            </a:avLst>
          </a:prstGeom>
          <a:noFill/>
          <a:ln w="12700">
            <a:solidFill>
              <a:schemeClr val="tx1"/>
            </a:solidFill>
            <a:miter lim="800000"/>
            <a:headEnd type="none" w="sm" len="sm"/>
            <a:tailEnd type="none" w="sm" len="sm"/>
          </a:ln>
        </p:spPr>
        <p:txBody>
          <a:bodyPr wrap="square">
            <a:spAutoFit/>
          </a:bodyPr>
          <a:lstStyle/>
          <a:p>
            <a:pPr algn="ctr" eaLnBrk="0" hangingPunct="0"/>
            <a:r>
              <a:rPr lang="en-US" sz="1200" i="0" dirty="0" smtClean="0">
                <a:latin typeface="Arial" pitchFamily="34" charset="0"/>
              </a:rPr>
              <a:t>Linear </a:t>
            </a:r>
          </a:p>
          <a:p>
            <a:pPr algn="ctr" eaLnBrk="0" hangingPunct="0"/>
            <a:r>
              <a:rPr lang="en-US" sz="1200" i="0" dirty="0" smtClean="0">
                <a:latin typeface="Arial" pitchFamily="34" charset="0"/>
              </a:rPr>
              <a:t>management</a:t>
            </a:r>
            <a:endParaRPr lang="en-US" sz="1200" i="0" dirty="0">
              <a:latin typeface="Arial" pitchFamily="34" charset="0"/>
            </a:endParaRPr>
          </a:p>
        </p:txBody>
      </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Trade-offs, Operations Management and Operations Strategy</a:t>
            </a:r>
          </a:p>
        </p:txBody>
      </p:sp>
      <p:cxnSp>
        <p:nvCxnSpPr>
          <p:cNvPr id="42" name="Straight Connector 41"/>
          <p:cNvCxnSpPr/>
          <p:nvPr/>
        </p:nvCxnSpPr>
        <p:spPr bwMode="auto">
          <a:xfrm rot="5400000" flipH="1" flipV="1">
            <a:off x="3790950" y="3958590"/>
            <a:ext cx="83058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Connector 43"/>
          <p:cNvCxnSpPr>
            <a:stCxn id="35868" idx="3"/>
          </p:cNvCxnSpPr>
          <p:nvPr/>
        </p:nvCxnSpPr>
        <p:spPr bwMode="auto">
          <a:xfrm flipH="1" flipV="1">
            <a:off x="2735580" y="355092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5" name="TextBox 44"/>
          <p:cNvSpPr txBox="1"/>
          <p:nvPr/>
        </p:nvSpPr>
        <p:spPr>
          <a:xfrm>
            <a:off x="2354580" y="3383280"/>
            <a:ext cx="389850" cy="338554"/>
          </a:xfrm>
          <a:prstGeom prst="rect">
            <a:avLst/>
          </a:prstGeom>
          <a:noFill/>
        </p:spPr>
        <p:txBody>
          <a:bodyPr wrap="none" rtlCol="0">
            <a:spAutoFit/>
          </a:bodyPr>
          <a:lstStyle/>
          <a:p>
            <a:r>
              <a:rPr lang="en-US" sz="1600" i="0" dirty="0" smtClean="0"/>
              <a:t>10</a:t>
            </a:r>
            <a:endParaRPr lang="en-US" sz="1600" i="0" dirty="0"/>
          </a:p>
        </p:txBody>
      </p:sp>
      <p:cxnSp>
        <p:nvCxnSpPr>
          <p:cNvPr id="46" name="Straight Connector 45"/>
          <p:cNvCxnSpPr/>
          <p:nvPr/>
        </p:nvCxnSpPr>
        <p:spPr bwMode="auto">
          <a:xfrm flipH="1" flipV="1">
            <a:off x="2735580" y="319278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8" name="TextBox 47"/>
          <p:cNvSpPr txBox="1"/>
          <p:nvPr/>
        </p:nvSpPr>
        <p:spPr>
          <a:xfrm>
            <a:off x="2354580" y="3017520"/>
            <a:ext cx="389850" cy="338554"/>
          </a:xfrm>
          <a:prstGeom prst="rect">
            <a:avLst/>
          </a:prstGeom>
          <a:noFill/>
        </p:spPr>
        <p:txBody>
          <a:bodyPr wrap="none" rtlCol="0">
            <a:spAutoFit/>
          </a:bodyPr>
          <a:lstStyle/>
          <a:p>
            <a:r>
              <a:rPr lang="en-US" sz="1600" i="0" dirty="0" smtClean="0"/>
              <a:t>20</a:t>
            </a:r>
            <a:endParaRPr lang="en-US" sz="1600" i="0" dirty="0"/>
          </a:p>
        </p:txBody>
      </p:sp>
      <p:sp>
        <p:nvSpPr>
          <p:cNvPr id="49" name="TextBox 48"/>
          <p:cNvSpPr txBox="1"/>
          <p:nvPr/>
        </p:nvSpPr>
        <p:spPr>
          <a:xfrm>
            <a:off x="4069080" y="4373880"/>
            <a:ext cx="276038" cy="338554"/>
          </a:xfrm>
          <a:prstGeom prst="rect">
            <a:avLst/>
          </a:prstGeom>
          <a:noFill/>
        </p:spPr>
        <p:txBody>
          <a:bodyPr wrap="none" rtlCol="0">
            <a:spAutoFit/>
          </a:bodyPr>
          <a:lstStyle/>
          <a:p>
            <a:r>
              <a:rPr lang="en-US" sz="1600" dirty="0" smtClean="0"/>
              <a:t>c</a:t>
            </a:r>
            <a:endParaRPr lang="en-US" sz="1600" dirty="0"/>
          </a:p>
        </p:txBody>
      </p:sp>
      <p:sp>
        <p:nvSpPr>
          <p:cNvPr id="50" name="TextBox 49"/>
          <p:cNvSpPr txBox="1"/>
          <p:nvPr/>
        </p:nvSpPr>
        <p:spPr>
          <a:xfrm>
            <a:off x="2842260" y="4373880"/>
            <a:ext cx="378630" cy="338554"/>
          </a:xfrm>
          <a:prstGeom prst="rect">
            <a:avLst/>
          </a:prstGeom>
          <a:noFill/>
        </p:spPr>
        <p:txBody>
          <a:bodyPr wrap="none" rtlCol="0">
            <a:spAutoFit/>
          </a:bodyPr>
          <a:lstStyle/>
          <a:p>
            <a:r>
              <a:rPr lang="en-US" sz="1600" i="0" dirty="0" smtClean="0"/>
              <a:t>2</a:t>
            </a:r>
            <a:r>
              <a:rPr lang="en-US" sz="1600" dirty="0" smtClean="0"/>
              <a:t>c</a:t>
            </a:r>
            <a:endParaRPr lang="en-US" sz="1600" dirty="0"/>
          </a:p>
        </p:txBody>
      </p:sp>
      <p:cxnSp>
        <p:nvCxnSpPr>
          <p:cNvPr id="51" name="Straight Connector 50"/>
          <p:cNvCxnSpPr/>
          <p:nvPr/>
        </p:nvCxnSpPr>
        <p:spPr bwMode="auto">
          <a:xfrm rot="5400000" flipH="1" flipV="1">
            <a:off x="247269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3" name="Straight Connector 52"/>
          <p:cNvCxnSpPr/>
          <p:nvPr/>
        </p:nvCxnSpPr>
        <p:spPr bwMode="auto">
          <a:xfrm rot="5400000" flipH="1" flipV="1">
            <a:off x="299847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7" name="Freeform 56"/>
          <p:cNvSpPr/>
          <p:nvPr/>
        </p:nvSpPr>
        <p:spPr bwMode="auto">
          <a:xfrm>
            <a:off x="3581400" y="2225040"/>
            <a:ext cx="2484120" cy="1767840"/>
          </a:xfrm>
          <a:custGeom>
            <a:avLst/>
            <a:gdLst>
              <a:gd name="connsiteX0" fmla="*/ 0 w 2545080"/>
              <a:gd name="connsiteY0" fmla="*/ 0 h 1821180"/>
              <a:gd name="connsiteX1" fmla="*/ 350520 w 2545080"/>
              <a:gd name="connsiteY1" fmla="*/ 518160 h 1821180"/>
              <a:gd name="connsiteX2" fmla="*/ 784860 w 2545080"/>
              <a:gd name="connsiteY2" fmla="*/ 86868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792480 w 2545080"/>
              <a:gd name="connsiteY2" fmla="*/ 92202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148840 w 2545080"/>
              <a:gd name="connsiteY4" fmla="*/ 1691640 h 1821180"/>
              <a:gd name="connsiteX5" fmla="*/ 2545080 w 2545080"/>
              <a:gd name="connsiteY5" fmla="*/ 1821180 h 1821180"/>
              <a:gd name="connsiteX0" fmla="*/ 0 w 2575560"/>
              <a:gd name="connsiteY0" fmla="*/ 0 h 1836420"/>
              <a:gd name="connsiteX1" fmla="*/ 350520 w 2575560"/>
              <a:gd name="connsiteY1" fmla="*/ 518160 h 1836420"/>
              <a:gd name="connsiteX2" fmla="*/ 807720 w 2575560"/>
              <a:gd name="connsiteY2" fmla="*/ 1013460 h 1836420"/>
              <a:gd name="connsiteX3" fmla="*/ 1432560 w 2575560"/>
              <a:gd name="connsiteY3" fmla="*/ 1417320 h 1836420"/>
              <a:gd name="connsiteX4" fmla="*/ 2148840 w 2575560"/>
              <a:gd name="connsiteY4" fmla="*/ 1691640 h 1836420"/>
              <a:gd name="connsiteX5" fmla="*/ 2575560 w 2575560"/>
              <a:gd name="connsiteY5" fmla="*/ 1836420 h 1836420"/>
              <a:gd name="connsiteX0" fmla="*/ 0 w 2484120"/>
              <a:gd name="connsiteY0" fmla="*/ 0 h 1767840"/>
              <a:gd name="connsiteX1" fmla="*/ 259080 w 2484120"/>
              <a:gd name="connsiteY1" fmla="*/ 449580 h 1767840"/>
              <a:gd name="connsiteX2" fmla="*/ 716280 w 2484120"/>
              <a:gd name="connsiteY2" fmla="*/ 944880 h 1767840"/>
              <a:gd name="connsiteX3" fmla="*/ 1341120 w 2484120"/>
              <a:gd name="connsiteY3" fmla="*/ 1348740 h 1767840"/>
              <a:gd name="connsiteX4" fmla="*/ 2057400 w 2484120"/>
              <a:gd name="connsiteY4" fmla="*/ 1623060 h 1767840"/>
              <a:gd name="connsiteX5" fmla="*/ 2484120 w 2484120"/>
              <a:gd name="connsiteY5" fmla="*/ 1767840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4120" h="1767840">
                <a:moveTo>
                  <a:pt x="0" y="0"/>
                </a:moveTo>
                <a:cubicBezTo>
                  <a:pt x="109855" y="186690"/>
                  <a:pt x="139700" y="292100"/>
                  <a:pt x="259080" y="449580"/>
                </a:cubicBezTo>
                <a:cubicBezTo>
                  <a:pt x="378460" y="607060"/>
                  <a:pt x="535940" y="795020"/>
                  <a:pt x="716280" y="944880"/>
                </a:cubicBezTo>
                <a:cubicBezTo>
                  <a:pt x="896620" y="1094740"/>
                  <a:pt x="1117600" y="1235710"/>
                  <a:pt x="1341120" y="1348740"/>
                </a:cubicBezTo>
                <a:cubicBezTo>
                  <a:pt x="1564640" y="1461770"/>
                  <a:pt x="1866900" y="1553210"/>
                  <a:pt x="2057400" y="1623060"/>
                </a:cubicBezTo>
                <a:cubicBezTo>
                  <a:pt x="2247900" y="1692910"/>
                  <a:pt x="2416810" y="1743710"/>
                  <a:pt x="2484120" y="1767840"/>
                </a:cubicBezTo>
              </a:path>
            </a:pathLst>
          </a:cu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Times New Roman" pitchFamily="18" charset="0"/>
            </a:endParaRPr>
          </a:p>
        </p:txBody>
      </p:sp>
      <p:sp>
        <p:nvSpPr>
          <p:cNvPr id="58" name="AutoShape 34"/>
          <p:cNvSpPr>
            <a:spLocks noChangeArrowheads="1"/>
          </p:cNvSpPr>
          <p:nvPr/>
        </p:nvSpPr>
        <p:spPr bwMode="auto">
          <a:xfrm>
            <a:off x="4300340" y="2446020"/>
            <a:ext cx="1457450" cy="461665"/>
          </a:xfrm>
          <a:prstGeom prst="wedgeRectCallout">
            <a:avLst>
              <a:gd name="adj1" fmla="val -43602"/>
              <a:gd name="adj2" fmla="val 79411"/>
            </a:avLst>
          </a:prstGeom>
          <a:solidFill>
            <a:srgbClr val="FF7C80"/>
          </a:solidFill>
          <a:ln w="12700">
            <a:solidFill>
              <a:schemeClr val="tx1"/>
            </a:solidFill>
            <a:miter lim="800000"/>
            <a:headEnd type="none" w="sm" len="sm"/>
            <a:tailEnd type="none" w="sm" len="sm"/>
          </a:ln>
        </p:spPr>
        <p:txBody>
          <a:bodyPr wrap="none">
            <a:spAutoFit/>
          </a:bodyPr>
          <a:lstStyle/>
          <a:p>
            <a:pPr algn="ctr" eaLnBrk="0" hangingPunct="0"/>
            <a:r>
              <a:rPr lang="en-US" sz="1200" b="1" i="0" dirty="0" smtClean="0">
                <a:solidFill>
                  <a:schemeClr val="bg1"/>
                </a:solidFill>
                <a:latin typeface="Arial" pitchFamily="34" charset="0"/>
              </a:rPr>
              <a:t>Optimized</a:t>
            </a:r>
          </a:p>
          <a:p>
            <a:pPr algn="ctr" eaLnBrk="0" hangingPunct="0"/>
            <a:r>
              <a:rPr lang="en-US" sz="1200" b="1" i="0" dirty="0" smtClean="0">
                <a:solidFill>
                  <a:schemeClr val="bg1"/>
                </a:solidFill>
                <a:latin typeface="Arial" pitchFamily="34" charset="0"/>
              </a:rPr>
              <a:t>operating system</a:t>
            </a:r>
            <a:endParaRPr lang="en-US" sz="1200" b="1" i="0" dirty="0">
              <a:solidFill>
                <a:schemeClr val="bg1"/>
              </a:solidFill>
              <a:latin typeface="Arial" pitchFamily="34" charset="0"/>
            </a:endParaRPr>
          </a:p>
        </p:txBody>
      </p:sp>
      <p:sp>
        <p:nvSpPr>
          <p:cNvPr id="60" name="Rectangle 3"/>
          <p:cNvSpPr txBox="1">
            <a:spLocks noChangeArrowheads="1"/>
          </p:cNvSpPr>
          <p:nvPr/>
        </p:nvSpPr>
        <p:spPr bwMode="auto">
          <a:xfrm>
            <a:off x="455613" y="5455920"/>
            <a:ext cx="8229600" cy="106553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Trade-off Principle: Operational competencies are governed by trade-offs that result from the specific operational system of assets and processes.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Factors that Influence Expansion Strategy </a:t>
            </a:r>
            <a:endParaRPr lang="en-US" dirty="0"/>
          </a:p>
        </p:txBody>
      </p:sp>
      <p:grpSp>
        <p:nvGrpSpPr>
          <p:cNvPr id="3" name="Group 48"/>
          <p:cNvGrpSpPr/>
          <p:nvPr/>
        </p:nvGrpSpPr>
        <p:grpSpPr>
          <a:xfrm>
            <a:off x="1562742" y="1234136"/>
            <a:ext cx="5684008" cy="4897467"/>
            <a:chOff x="1291522" y="1629902"/>
            <a:chExt cx="5684008" cy="4897467"/>
          </a:xfrm>
        </p:grpSpPr>
        <p:sp>
          <p:nvSpPr>
            <p:cNvPr id="60" name="Oval 59"/>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1" name="Oval 60"/>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2" name="Oval 61"/>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3" name="Oval 62"/>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4" name="Oval 63"/>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5" name="Oval 64"/>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6" name="Oval 65"/>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7" name="Oval 66"/>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8" name="Oval 67"/>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9" name="Oval 68"/>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0" name="Straight Arrow Connector 69"/>
            <p:cNvCxnSpPr>
              <a:stCxn id="68" idx="4"/>
              <a:endCxn id="71"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71" name="Oval 70"/>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72" name="Straight Arrow Connector 71"/>
            <p:cNvCxnSpPr>
              <a:stCxn id="60" idx="3"/>
              <a:endCxn id="71"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73" name="Straight Arrow Connector 72"/>
            <p:cNvCxnSpPr>
              <a:stCxn id="69" idx="2"/>
              <a:endCxn id="71"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74" name="Straight Arrow Connector 73"/>
            <p:cNvCxnSpPr>
              <a:stCxn id="61" idx="2"/>
              <a:endCxn id="71"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75" name="Straight Arrow Connector 74"/>
            <p:cNvCxnSpPr>
              <a:stCxn id="63" idx="1"/>
              <a:endCxn id="71"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76" name="Straight Arrow Connector 75"/>
            <p:cNvCxnSpPr>
              <a:stCxn id="62" idx="0"/>
              <a:endCxn id="71"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77" name="Straight Arrow Connector 76"/>
            <p:cNvCxnSpPr>
              <a:stCxn id="67" idx="5"/>
              <a:endCxn id="71"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78" name="Straight Arrow Connector 77"/>
            <p:cNvCxnSpPr>
              <a:stCxn id="66" idx="6"/>
              <a:endCxn id="71"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79" name="Straight Arrow Connector 78"/>
            <p:cNvCxnSpPr>
              <a:stCxn id="65" idx="6"/>
              <a:endCxn id="71"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80" name="Straight Arrow Connector 79"/>
            <p:cNvCxnSpPr>
              <a:stCxn id="64" idx="7"/>
              <a:endCxn id="71"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81" name="Oval 80"/>
            <p:cNvSpPr/>
            <p:nvPr/>
          </p:nvSpPr>
          <p:spPr>
            <a:xfrm>
              <a:off x="3122909" y="3200400"/>
              <a:ext cx="2060692" cy="1627321"/>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a:ea typeface="+mn-ea"/>
                  <a:cs typeface="+mn-cs"/>
                </a:rPr>
                <a:t>Capacity Expansion Strategy</a:t>
              </a: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Incorporating risk: why and how </a:t>
            </a:r>
          </a:p>
        </p:txBody>
      </p:sp>
      <p:sp>
        <p:nvSpPr>
          <p:cNvPr id="229379" name="Rectangle 3"/>
          <p:cNvSpPr>
            <a:spLocks noGrp="1" noChangeArrowheads="1"/>
          </p:cNvSpPr>
          <p:nvPr>
            <p:ph idx="1"/>
          </p:nvPr>
        </p:nvSpPr>
        <p:spPr>
          <a:xfrm>
            <a:off x="144463" y="1035050"/>
            <a:ext cx="8999537" cy="5286375"/>
          </a:xfrm>
        </p:spPr>
        <p:txBody>
          <a:bodyPr/>
          <a:lstStyle/>
          <a:p>
            <a:pPr marL="381000" indent="-381000" eaLnBrk="1" hangingPunct="1">
              <a:buFont typeface="Wingdings" pitchFamily="2" charset="2"/>
              <a:buNone/>
              <a:defRPr/>
            </a:pPr>
            <a:r>
              <a:rPr lang="en-US" dirty="0" smtClean="0"/>
              <a:t>4 levels of uncertainty:</a:t>
            </a:r>
          </a:p>
          <a:p>
            <a:pPr marL="457200" indent="-457200" eaLnBrk="1" hangingPunct="1">
              <a:buFont typeface="Wingdings" pitchFamily="2" charset="2"/>
              <a:buAutoNum type="arabicPeriod"/>
              <a:defRPr/>
            </a:pPr>
            <a:r>
              <a:rPr lang="en-US" dirty="0" smtClean="0"/>
              <a:t>A Clear-Enough </a:t>
            </a:r>
            <a:r>
              <a:rPr lang="en-US" dirty="0"/>
              <a:t>F</a:t>
            </a:r>
            <a:r>
              <a:rPr lang="en-US" dirty="0" smtClean="0"/>
              <a:t>uture</a:t>
            </a:r>
          </a:p>
          <a:p>
            <a:pPr marL="457200" indent="-457200" eaLnBrk="1" hangingPunct="1">
              <a:buFont typeface="Wingdings" pitchFamily="2" charset="2"/>
              <a:buAutoNum type="arabicPeriod"/>
              <a:defRPr/>
            </a:pPr>
            <a:r>
              <a:rPr lang="en-US" dirty="0" smtClean="0"/>
              <a:t>Alternate Futures</a:t>
            </a:r>
          </a:p>
          <a:p>
            <a:pPr marL="457200" indent="-457200" eaLnBrk="1" hangingPunct="1">
              <a:buFont typeface="Wingdings" pitchFamily="2" charset="2"/>
              <a:buAutoNum type="arabicPeriod"/>
              <a:defRPr/>
            </a:pPr>
            <a:r>
              <a:rPr lang="en-US" dirty="0" smtClean="0"/>
              <a:t>Range of Futures</a:t>
            </a:r>
          </a:p>
          <a:p>
            <a:pPr marL="457200" indent="-457200" eaLnBrk="1" hangingPunct="1">
              <a:buFont typeface="Wingdings" pitchFamily="2" charset="2"/>
              <a:buAutoNum type="arabicPeriod"/>
              <a:defRPr/>
            </a:pPr>
            <a:r>
              <a:rPr lang="en-US" dirty="0" smtClean="0"/>
              <a:t>True Ambiguity</a:t>
            </a:r>
          </a:p>
          <a:p>
            <a:pPr marL="457200" indent="-457200" eaLnBrk="1" hangingPunct="1">
              <a:buFont typeface="Wingdings" pitchFamily="2" charset="2"/>
              <a:buAutoNum type="arabicPeriod"/>
              <a:defRPr/>
            </a:pPr>
            <a:endParaRPr lang="en-US" dirty="0" smtClean="0"/>
          </a:p>
        </p:txBody>
      </p:sp>
      <p:cxnSp>
        <p:nvCxnSpPr>
          <p:cNvPr id="16" name="Elbow Connector 15"/>
          <p:cNvCxnSpPr/>
          <p:nvPr/>
        </p:nvCxnSpPr>
        <p:spPr>
          <a:xfrm>
            <a:off x="5792771" y="5062302"/>
            <a:ext cx="808021" cy="402373"/>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hape 8"/>
          <p:cNvCxnSpPr/>
          <p:nvPr/>
        </p:nvCxnSpPr>
        <p:spPr>
          <a:xfrm rot="5400000">
            <a:off x="6174652" y="4537193"/>
            <a:ext cx="559838" cy="492972"/>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hape 8"/>
          <p:cNvCxnSpPr/>
          <p:nvPr/>
        </p:nvCxnSpPr>
        <p:spPr>
          <a:xfrm rot="10800000" flipV="1">
            <a:off x="6713878" y="4202950"/>
            <a:ext cx="546997" cy="309865"/>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hape 8"/>
          <p:cNvCxnSpPr/>
          <p:nvPr/>
        </p:nvCxnSpPr>
        <p:spPr>
          <a:xfrm rot="10800000">
            <a:off x="6713877" y="4521176"/>
            <a:ext cx="530285" cy="291749"/>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29383" name="TextBox 229382"/>
          <p:cNvSpPr txBox="1"/>
          <p:nvPr/>
        </p:nvSpPr>
        <p:spPr>
          <a:xfrm>
            <a:off x="7319361" y="3943924"/>
            <a:ext cx="313009" cy="369332"/>
          </a:xfrm>
          <a:prstGeom prst="rect">
            <a:avLst/>
          </a:prstGeom>
          <a:noFill/>
        </p:spPr>
        <p:txBody>
          <a:bodyPr wrap="none" rtlCol="0">
            <a:spAutoFit/>
          </a:bodyPr>
          <a:lstStyle/>
          <a:p>
            <a:r>
              <a:rPr lang="en-US" sz="1800" dirty="0" smtClean="0">
                <a:solidFill>
                  <a:schemeClr val="accent6"/>
                </a:solidFill>
                <a:latin typeface="Optima"/>
                <a:cs typeface="Optima"/>
              </a:rPr>
              <a:t>1</a:t>
            </a:r>
          </a:p>
        </p:txBody>
      </p:sp>
      <p:sp>
        <p:nvSpPr>
          <p:cNvPr id="41" name="TextBox 40"/>
          <p:cNvSpPr txBox="1"/>
          <p:nvPr/>
        </p:nvSpPr>
        <p:spPr>
          <a:xfrm>
            <a:off x="7313007" y="4672872"/>
            <a:ext cx="313009" cy="369332"/>
          </a:xfrm>
          <a:prstGeom prst="rect">
            <a:avLst/>
          </a:prstGeom>
          <a:noFill/>
        </p:spPr>
        <p:txBody>
          <a:bodyPr wrap="none" rtlCol="0">
            <a:spAutoFit/>
          </a:bodyPr>
          <a:lstStyle/>
          <a:p>
            <a:r>
              <a:rPr lang="en-US" sz="1800" dirty="0" smtClean="0">
                <a:solidFill>
                  <a:schemeClr val="accent6"/>
                </a:solidFill>
                <a:latin typeface="Optima"/>
                <a:cs typeface="Optima"/>
              </a:rPr>
              <a:t>2</a:t>
            </a:r>
          </a:p>
        </p:txBody>
      </p:sp>
      <p:sp>
        <p:nvSpPr>
          <p:cNvPr id="42" name="TextBox 41"/>
          <p:cNvSpPr txBox="1"/>
          <p:nvPr/>
        </p:nvSpPr>
        <p:spPr>
          <a:xfrm>
            <a:off x="6671639" y="5318263"/>
            <a:ext cx="313009" cy="369332"/>
          </a:xfrm>
          <a:prstGeom prst="rect">
            <a:avLst/>
          </a:prstGeom>
          <a:noFill/>
        </p:spPr>
        <p:txBody>
          <a:bodyPr wrap="none" rtlCol="0">
            <a:spAutoFit/>
          </a:bodyPr>
          <a:lstStyle/>
          <a:p>
            <a:r>
              <a:rPr lang="en-US" sz="1800" dirty="0">
                <a:solidFill>
                  <a:schemeClr val="accent6"/>
                </a:solidFill>
                <a:latin typeface="Optima"/>
                <a:cs typeface="Optima"/>
              </a:rPr>
              <a:t>3</a:t>
            </a:r>
            <a:endParaRPr lang="en-US" sz="1800" dirty="0" smtClean="0">
              <a:solidFill>
                <a:schemeClr val="accent6"/>
              </a:solidFill>
              <a:latin typeface="Optima"/>
              <a:cs typeface="Optima"/>
            </a:endParaRPr>
          </a:p>
        </p:txBody>
      </p:sp>
      <p:cxnSp>
        <p:nvCxnSpPr>
          <p:cNvPr id="43" name="Straight Arrow Connector 42"/>
          <p:cNvCxnSpPr/>
          <p:nvPr/>
        </p:nvCxnSpPr>
        <p:spPr bwMode="auto">
          <a:xfrm flipH="1" flipV="1">
            <a:off x="5728934" y="1148348"/>
            <a:ext cx="13512" cy="2175105"/>
          </a:xfrm>
          <a:prstGeom prst="straightConnector1">
            <a:avLst/>
          </a:prstGeom>
          <a:ln>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4" name="Straight Arrow Connector 43"/>
          <p:cNvCxnSpPr/>
          <p:nvPr/>
        </p:nvCxnSpPr>
        <p:spPr bwMode="auto">
          <a:xfrm flipV="1">
            <a:off x="5746214" y="3309943"/>
            <a:ext cx="2090531" cy="379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5" name="Straight Connector 44"/>
          <p:cNvCxnSpPr/>
          <p:nvPr/>
        </p:nvCxnSpPr>
        <p:spPr bwMode="auto">
          <a:xfrm flipV="1">
            <a:off x="5742446" y="1769806"/>
            <a:ext cx="1999722" cy="567419"/>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6" name="Straight Arrow Connector 45"/>
          <p:cNvCxnSpPr/>
          <p:nvPr/>
        </p:nvCxnSpPr>
        <p:spPr bwMode="auto">
          <a:xfrm flipH="1" flipV="1">
            <a:off x="2898413" y="3615297"/>
            <a:ext cx="13512" cy="2175105"/>
          </a:xfrm>
          <a:prstGeom prst="straightConnector1">
            <a:avLst/>
          </a:prstGeom>
          <a:ln>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7" name="Straight Arrow Connector 46"/>
          <p:cNvCxnSpPr/>
          <p:nvPr/>
        </p:nvCxnSpPr>
        <p:spPr bwMode="auto">
          <a:xfrm flipV="1">
            <a:off x="2915693" y="5776892"/>
            <a:ext cx="2090531" cy="379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229390" name="Curved Connector 229389"/>
          <p:cNvCxnSpPr/>
          <p:nvPr/>
        </p:nvCxnSpPr>
        <p:spPr bwMode="auto">
          <a:xfrm>
            <a:off x="2916032" y="4286511"/>
            <a:ext cx="1520692" cy="1470616"/>
          </a:xfrm>
          <a:prstGeom prst="curvedConnector3">
            <a:avLst>
              <a:gd name="adj1" fmla="val 99451"/>
            </a:avLst>
          </a:prstGeom>
          <a:solidFill>
            <a:schemeClr val="accent1"/>
          </a:solidFill>
          <a:ln w="9525" cap="flat" cmpd="sng" algn="ctr">
            <a:solidFill>
              <a:schemeClr val="tx1"/>
            </a:solidFill>
            <a:prstDash val="dash"/>
            <a:round/>
            <a:headEnd type="none" w="med" len="med"/>
            <a:tailEnd type="none" w="med" len="med"/>
          </a:ln>
          <a:effectLst/>
          <a:scene3d>
            <a:camera prst="orthographicFront"/>
            <a:lightRig rig="threePt" dir="t"/>
          </a:scene3d>
          <a:sp3d>
            <a:bevelT/>
          </a:sp3d>
        </p:spPr>
      </p:cxnSp>
      <p:sp>
        <p:nvSpPr>
          <p:cNvPr id="229392" name="Freeform 229391"/>
          <p:cNvSpPr/>
          <p:nvPr/>
        </p:nvSpPr>
        <p:spPr>
          <a:xfrm>
            <a:off x="2916029" y="3977348"/>
            <a:ext cx="543105" cy="175503"/>
          </a:xfrm>
          <a:custGeom>
            <a:avLst/>
            <a:gdLst>
              <a:gd name="connsiteX0" fmla="*/ 0 w 543105"/>
              <a:gd name="connsiteY0" fmla="*/ 0 h 175503"/>
              <a:gd name="connsiteX1" fmla="*/ 543105 w 543105"/>
              <a:gd name="connsiteY1" fmla="*/ 175471 h 175503"/>
              <a:gd name="connsiteX2" fmla="*/ 0 w 543105"/>
              <a:gd name="connsiteY2" fmla="*/ 0 h 175503"/>
            </a:gdLst>
            <a:ahLst/>
            <a:cxnLst>
              <a:cxn ang="0">
                <a:pos x="connsiteX0" y="connsiteY0"/>
              </a:cxn>
              <a:cxn ang="0">
                <a:pos x="connsiteX1" y="connsiteY1"/>
              </a:cxn>
              <a:cxn ang="0">
                <a:pos x="connsiteX2" y="connsiteY2"/>
              </a:cxn>
            </a:cxnLst>
            <a:rect l="l" t="t" r="r" b="b"/>
            <a:pathLst>
              <a:path w="543105" h="175503">
                <a:moveTo>
                  <a:pt x="0" y="0"/>
                </a:moveTo>
                <a:lnTo>
                  <a:pt x="543105" y="175471"/>
                </a:lnTo>
                <a:cubicBezTo>
                  <a:pt x="538927" y="178256"/>
                  <a:pt x="0" y="0"/>
                  <a:pt x="0" y="0"/>
                </a:cubicBezTo>
                <a:close/>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229393" name="Freeform 229392"/>
          <p:cNvSpPr/>
          <p:nvPr/>
        </p:nvSpPr>
        <p:spPr>
          <a:xfrm>
            <a:off x="2899318" y="3877078"/>
            <a:ext cx="1988599" cy="818898"/>
          </a:xfrm>
          <a:custGeom>
            <a:avLst/>
            <a:gdLst>
              <a:gd name="connsiteX0" fmla="*/ 0 w 1988599"/>
              <a:gd name="connsiteY0" fmla="*/ 0 h 818898"/>
              <a:gd name="connsiteX1" fmla="*/ 0 w 1988599"/>
              <a:gd name="connsiteY1" fmla="*/ 0 h 818898"/>
              <a:gd name="connsiteX2" fmla="*/ 325863 w 1988599"/>
              <a:gd name="connsiteY2" fmla="*/ 91914 h 818898"/>
              <a:gd name="connsiteX3" fmla="*/ 559816 w 1988599"/>
              <a:gd name="connsiteY3" fmla="*/ 125337 h 818898"/>
              <a:gd name="connsiteX4" fmla="*/ 676792 w 1988599"/>
              <a:gd name="connsiteY4" fmla="*/ 150404 h 818898"/>
              <a:gd name="connsiteX5" fmla="*/ 785413 w 1988599"/>
              <a:gd name="connsiteY5" fmla="*/ 167116 h 818898"/>
              <a:gd name="connsiteX6" fmla="*/ 885679 w 1988599"/>
              <a:gd name="connsiteY6" fmla="*/ 192183 h 818898"/>
              <a:gd name="connsiteX7" fmla="*/ 1052788 w 1988599"/>
              <a:gd name="connsiteY7" fmla="*/ 250673 h 818898"/>
              <a:gd name="connsiteX8" fmla="*/ 1127987 w 1988599"/>
              <a:gd name="connsiteY8" fmla="*/ 267385 h 818898"/>
              <a:gd name="connsiteX9" fmla="*/ 1278385 w 1988599"/>
              <a:gd name="connsiteY9" fmla="*/ 350943 h 818898"/>
              <a:gd name="connsiteX10" fmla="*/ 1863267 w 1988599"/>
              <a:gd name="connsiteY10" fmla="*/ 752020 h 818898"/>
              <a:gd name="connsiteX11" fmla="*/ 1955177 w 1988599"/>
              <a:gd name="connsiteY11" fmla="*/ 802154 h 818898"/>
              <a:gd name="connsiteX12" fmla="*/ 1988599 w 1988599"/>
              <a:gd name="connsiteY12" fmla="*/ 818866 h 818898"/>
              <a:gd name="connsiteX13" fmla="*/ 1988599 w 1988599"/>
              <a:gd name="connsiteY13" fmla="*/ 818866 h 818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88599" h="818898">
                <a:moveTo>
                  <a:pt x="0" y="0"/>
                </a:moveTo>
                <a:lnTo>
                  <a:pt x="0" y="0"/>
                </a:lnTo>
                <a:cubicBezTo>
                  <a:pt x="149384" y="47533"/>
                  <a:pt x="182341" y="63209"/>
                  <a:pt x="325863" y="91914"/>
                </a:cubicBezTo>
                <a:cubicBezTo>
                  <a:pt x="423717" y="111485"/>
                  <a:pt x="458488" y="107866"/>
                  <a:pt x="559816" y="125337"/>
                </a:cubicBezTo>
                <a:cubicBezTo>
                  <a:pt x="599113" y="132113"/>
                  <a:pt x="637581" y="143142"/>
                  <a:pt x="676792" y="150404"/>
                </a:cubicBezTo>
                <a:cubicBezTo>
                  <a:pt x="712813" y="157075"/>
                  <a:pt x="749491" y="159931"/>
                  <a:pt x="785413" y="167116"/>
                </a:cubicBezTo>
                <a:cubicBezTo>
                  <a:pt x="819195" y="173873"/>
                  <a:pt x="852797" y="181907"/>
                  <a:pt x="885679" y="192183"/>
                </a:cubicBezTo>
                <a:cubicBezTo>
                  <a:pt x="942009" y="209787"/>
                  <a:pt x="994918" y="239098"/>
                  <a:pt x="1052788" y="250673"/>
                </a:cubicBezTo>
                <a:cubicBezTo>
                  <a:pt x="1062048" y="252525"/>
                  <a:pt x="1116187" y="262665"/>
                  <a:pt x="1127987" y="267385"/>
                </a:cubicBezTo>
                <a:cubicBezTo>
                  <a:pt x="1162943" y="281368"/>
                  <a:pt x="1265083" y="341829"/>
                  <a:pt x="1278385" y="350943"/>
                </a:cubicBezTo>
                <a:cubicBezTo>
                  <a:pt x="1347264" y="398140"/>
                  <a:pt x="1738943" y="689855"/>
                  <a:pt x="1863267" y="752020"/>
                </a:cubicBezTo>
                <a:cubicBezTo>
                  <a:pt x="1914617" y="777696"/>
                  <a:pt x="1908946" y="773259"/>
                  <a:pt x="1955177" y="802154"/>
                </a:cubicBezTo>
                <a:cubicBezTo>
                  <a:pt x="1984387" y="820411"/>
                  <a:pt x="1969694" y="818866"/>
                  <a:pt x="1988599" y="818866"/>
                </a:cubicBezTo>
                <a:lnTo>
                  <a:pt x="1988599" y="818866"/>
                </a:lnTo>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229394" name="TextBox 229393"/>
          <p:cNvSpPr txBox="1"/>
          <p:nvPr/>
        </p:nvSpPr>
        <p:spPr>
          <a:xfrm>
            <a:off x="927455" y="4754434"/>
            <a:ext cx="304393" cy="461665"/>
          </a:xfrm>
          <a:prstGeom prst="rect">
            <a:avLst/>
          </a:prstGeom>
          <a:noFill/>
        </p:spPr>
        <p:txBody>
          <a:bodyPr wrap="none" rtlCol="0">
            <a:spAutoFit/>
          </a:bodyPr>
          <a:lstStyle/>
          <a:p>
            <a:r>
              <a:rPr lang="en-US" dirty="0" smtClean="0">
                <a:solidFill>
                  <a:schemeClr val="accent6"/>
                </a:solidFill>
                <a:latin typeface="Optima"/>
                <a:cs typeface="Optima"/>
              </a:rPr>
              <a:t>?</a:t>
            </a:r>
            <a:endParaRPr lang="en-US" dirty="0">
              <a:solidFill>
                <a:schemeClr val="accent6"/>
              </a:solidFill>
              <a:latin typeface="Optima"/>
              <a:cs typeface="Optima"/>
            </a:endParaRPr>
          </a:p>
        </p:txBody>
      </p:sp>
      <p:cxnSp>
        <p:nvCxnSpPr>
          <p:cNvPr id="60" name="Straight Arrow Connector 59"/>
          <p:cNvCxnSpPr/>
          <p:nvPr/>
        </p:nvCxnSpPr>
        <p:spPr bwMode="auto">
          <a:xfrm>
            <a:off x="1294752" y="5020309"/>
            <a:ext cx="1245299" cy="1510"/>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2" name="Straight Arrow Connector 61"/>
          <p:cNvCxnSpPr/>
          <p:nvPr/>
        </p:nvCxnSpPr>
        <p:spPr bwMode="auto">
          <a:xfrm flipH="1" flipV="1">
            <a:off x="1169764" y="3960636"/>
            <a:ext cx="1664" cy="886198"/>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4" name="Straight Arrow Connector 63"/>
          <p:cNvCxnSpPr/>
          <p:nvPr/>
        </p:nvCxnSpPr>
        <p:spPr bwMode="auto">
          <a:xfrm flipH="1" flipV="1">
            <a:off x="91910" y="5030175"/>
            <a:ext cx="780724" cy="2482"/>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7" name="Straight Arrow Connector 66"/>
          <p:cNvCxnSpPr/>
          <p:nvPr/>
        </p:nvCxnSpPr>
        <p:spPr bwMode="auto">
          <a:xfrm>
            <a:off x="1150359" y="5185057"/>
            <a:ext cx="19398" cy="655628"/>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9" name="Straight Arrow Connector 68"/>
          <p:cNvCxnSpPr/>
          <p:nvPr/>
        </p:nvCxnSpPr>
        <p:spPr bwMode="auto">
          <a:xfrm>
            <a:off x="1277693" y="5170342"/>
            <a:ext cx="502019" cy="578429"/>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1" name="Straight Arrow Connector 70"/>
          <p:cNvCxnSpPr/>
          <p:nvPr/>
        </p:nvCxnSpPr>
        <p:spPr bwMode="auto">
          <a:xfrm flipV="1">
            <a:off x="1296406" y="4194598"/>
            <a:ext cx="742325" cy="66022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3" name="Straight Arrow Connector 72"/>
          <p:cNvCxnSpPr/>
          <p:nvPr/>
        </p:nvCxnSpPr>
        <p:spPr bwMode="auto">
          <a:xfrm flipH="1" flipV="1">
            <a:off x="334218" y="4202953"/>
            <a:ext cx="546417" cy="637152"/>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5" name="Straight Arrow Connector 74"/>
          <p:cNvCxnSpPr/>
          <p:nvPr/>
        </p:nvCxnSpPr>
        <p:spPr bwMode="auto">
          <a:xfrm flipH="1">
            <a:off x="334218" y="5199403"/>
            <a:ext cx="546417" cy="515945"/>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Tree>
    <p:custDataLst>
      <p:tags r:id="rId1"/>
    </p:custDataLst>
    <p:extLst>
      <p:ext uri="{BB962C8B-B14F-4D97-AF65-F5344CB8AC3E}">
        <p14:creationId xmlns="" xmlns:p14="http://schemas.microsoft.com/office/powerpoint/2010/main" val="967180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938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9390"/>
                                        </p:tgtEl>
                                        <p:attrNameLst>
                                          <p:attrName>style.visibility</p:attrName>
                                        </p:attrNameLst>
                                      </p:cBhvr>
                                      <p:to>
                                        <p:strVal val="visible"/>
                                      </p:to>
                                    </p:set>
                                  </p:childTnLst>
                                </p:cTn>
                              </p:par>
                              <p:par>
                                <p:cTn id="35" presetID="1" presetClass="entr" presetSubtype="0" fill="hold" grpId="0" nodeType="withEffect" nodePh="1">
                                  <p:stCondLst>
                                    <p:cond delay="0"/>
                                  </p:stCondLst>
                                  <p:endCondLst>
                                    <p:cond evt="begin" delay="0">
                                      <p:tn val="35"/>
                                    </p:cond>
                                  </p:endCondLst>
                                  <p:childTnLst>
                                    <p:set>
                                      <p:cBhvr>
                                        <p:cTn id="36" dur="1" fill="hold">
                                          <p:stCondLst>
                                            <p:cond delay="0"/>
                                          </p:stCondLst>
                                        </p:cTn>
                                        <p:tgtEl>
                                          <p:spTgt spid="229392"/>
                                        </p:tgtEl>
                                        <p:attrNameLst>
                                          <p:attrName>style.visibility</p:attrName>
                                        </p:attrNameLst>
                                      </p:cBhvr>
                                      <p:to>
                                        <p:strVal val="visible"/>
                                      </p:to>
                                    </p:set>
                                  </p:childTnLst>
                                </p:cTn>
                              </p:par>
                              <p:par>
                                <p:cTn id="37" presetID="1" presetClass="entr" presetSubtype="0" fill="hold" grpId="0" nodeType="withEffect" nodePh="1">
                                  <p:stCondLst>
                                    <p:cond delay="0"/>
                                  </p:stCondLst>
                                  <p:endCondLst>
                                    <p:cond evt="begin" delay="0">
                                      <p:tn val="37"/>
                                    </p:cond>
                                  </p:endCondLst>
                                  <p:childTnLst>
                                    <p:set>
                                      <p:cBhvr>
                                        <p:cTn id="38" dur="1" fill="hold">
                                          <p:stCondLst>
                                            <p:cond delay="0"/>
                                          </p:stCondLst>
                                        </p:cTn>
                                        <p:tgtEl>
                                          <p:spTgt spid="22939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939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P spid="41" grpId="0"/>
      <p:bldP spid="42" grpId="0"/>
      <p:bldP spid="229392" grpId="0"/>
      <p:bldP spid="229393" grpId="0"/>
      <p:bldP spid="2293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Financial Analysis of Capacity Strategy:</a:t>
            </a:r>
            <a:br>
              <a:rPr lang="en-US" smtClean="0"/>
            </a:br>
            <a:r>
              <a:rPr lang="en-US" smtClean="0"/>
              <a:t>	1. The Necessity of Forecasts</a:t>
            </a:r>
          </a:p>
        </p:txBody>
      </p:sp>
      <p:sp>
        <p:nvSpPr>
          <p:cNvPr id="229379" name="Rectangle 3"/>
          <p:cNvSpPr>
            <a:spLocks noGrp="1" noChangeArrowheads="1"/>
          </p:cNvSpPr>
          <p:nvPr>
            <p:ph idx="1"/>
          </p:nvPr>
        </p:nvSpPr>
        <p:spPr>
          <a:xfrm>
            <a:off x="144463" y="1035050"/>
            <a:ext cx="8999537" cy="5286375"/>
          </a:xfrm>
        </p:spPr>
        <p:txBody>
          <a:bodyPr/>
          <a:lstStyle/>
          <a:p>
            <a:pPr marL="381000" indent="-381000" eaLnBrk="1" hangingPunct="1">
              <a:buFont typeface="Wingdings" pitchFamily="2" charset="2"/>
              <a:buNone/>
              <a:defRPr/>
            </a:pPr>
            <a:r>
              <a:rPr lang="en-US" dirty="0" smtClean="0"/>
              <a:t>Forecast should include all predictions on the evolution of relevant factors, including:</a:t>
            </a:r>
          </a:p>
          <a:p>
            <a:pPr marL="381000" indent="-381000" eaLnBrk="1" hangingPunct="1">
              <a:buFont typeface="Wingdings" pitchFamily="2" charset="2"/>
              <a:buAutoNum type="arabicPeriod"/>
              <a:defRPr/>
            </a:pPr>
            <a:r>
              <a:rPr lang="en-US" dirty="0" smtClean="0"/>
              <a:t>Demand</a:t>
            </a:r>
          </a:p>
          <a:p>
            <a:pPr marL="381000" indent="-381000" eaLnBrk="1" hangingPunct="1">
              <a:buFont typeface="Wingdings" pitchFamily="2" charset="2"/>
              <a:buAutoNum type="arabicPeriod"/>
              <a:defRPr/>
            </a:pPr>
            <a:r>
              <a:rPr lang="en-US" dirty="0" smtClean="0"/>
              <a:t>Supply</a:t>
            </a:r>
          </a:p>
          <a:p>
            <a:pPr marL="381000" indent="-381000" eaLnBrk="1" hangingPunct="1">
              <a:buFont typeface="Wingdings" pitchFamily="2" charset="2"/>
              <a:buAutoNum type="arabicPeriod"/>
              <a:defRPr/>
            </a:pPr>
            <a:r>
              <a:rPr lang="en-US" dirty="0" smtClean="0"/>
              <a:t>Technology: </a:t>
            </a:r>
          </a:p>
          <a:p>
            <a:pPr marL="800100" lvl="1" indent="-342900" eaLnBrk="1" hangingPunct="1">
              <a:defRPr/>
            </a:pPr>
            <a:r>
              <a:rPr lang="en-US" dirty="0" smtClean="0"/>
              <a:t>Cost of capacity</a:t>
            </a:r>
          </a:p>
          <a:p>
            <a:pPr marL="800100" lvl="1" indent="-342900" eaLnBrk="1" hangingPunct="1">
              <a:defRPr/>
            </a:pPr>
            <a:r>
              <a:rPr lang="en-US" dirty="0" smtClean="0"/>
              <a:t>Learning and continuous improvement increase capacity (yield)</a:t>
            </a:r>
          </a:p>
          <a:p>
            <a:pPr marL="800100" lvl="1" indent="-342900" eaLnBrk="1" hangingPunct="1">
              <a:defRPr/>
            </a:pPr>
            <a:r>
              <a:rPr lang="en-US" dirty="0" smtClean="0"/>
              <a:t>New technologies</a:t>
            </a:r>
          </a:p>
          <a:p>
            <a:pPr marL="381000" indent="-381000" eaLnBrk="1" hangingPunct="1">
              <a:buFont typeface="Wingdings" pitchFamily="2" charset="2"/>
              <a:buAutoNum type="arabicPeriod"/>
              <a:defRPr/>
            </a:pPr>
            <a:r>
              <a:rPr lang="en-US" dirty="0" smtClean="0"/>
              <a:t>Strategic Uncertainty: Competition and environment</a:t>
            </a:r>
          </a:p>
          <a:p>
            <a:pPr marL="381000" indent="-381000" eaLnBrk="1" hangingPunct="1">
              <a:buNone/>
              <a:defRPr/>
            </a:pP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smtClean="0"/>
              <a:t>Principle: At a minimum, each forecast must specify expected value (mean) and volatility (standard deviation) by time bucket.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Other good approaches:</a:t>
            </a:r>
          </a:p>
          <a:p>
            <a:pPr marL="800100" lvl="1" indent="-342900" eaLnBrk="1" hangingPunct="1"/>
            <a:r>
              <a:rPr lang="en-US" smtClean="0"/>
              <a:t>Give ranges</a:t>
            </a:r>
          </a:p>
          <a:p>
            <a:pPr marL="800100" lvl="1" indent="-342900" eaLnBrk="1" hangingPunct="1"/>
            <a:r>
              <a:rPr lang="en-US" smtClean="0"/>
              <a:t>Scenario analysis: consider a set of </a:t>
            </a:r>
            <a:r>
              <a:rPr lang="en-US" i="1" smtClean="0"/>
              <a:t>sample paths </a:t>
            </a:r>
            <a:r>
              <a:rPr lang="en-US" smtClean="0"/>
              <a:t>(easy in spreadsheet)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Challenges in practice:</a:t>
            </a:r>
          </a:p>
          <a:p>
            <a:pPr marL="381000" indent="-381000" eaLnBrk="1" hangingPunct="1">
              <a:buFont typeface="Wingdings" pitchFamily="2" charset="2"/>
              <a:buAutoNum type="arabicPeriod"/>
            </a:pPr>
            <a:r>
              <a:rPr lang="en-US" smtClean="0"/>
              <a:t>Many companies use only point forecasts</a:t>
            </a:r>
          </a:p>
          <a:p>
            <a:pPr marL="381000" indent="-381000" eaLnBrk="1" hangingPunct="1">
              <a:buFont typeface="Wingdings" pitchFamily="2" charset="2"/>
              <a:buAutoNum type="arabicPeriod"/>
            </a:pPr>
            <a:r>
              <a:rPr lang="en-US" smtClean="0"/>
              <a:t>Forecasts require cross-functional input and agreement</a:t>
            </a:r>
          </a:p>
          <a:p>
            <a:pPr marL="381000" indent="-381000" eaLnBrk="1" hangingPunct="1">
              <a:buFont typeface="Wingdings" pitchFamily="2" charset="2"/>
              <a:buAutoNum type="arabicPeriod"/>
            </a:pPr>
            <a:r>
              <a:rPr lang="en-US" smtClean="0"/>
              <a:t>Most important: forecasts often serve other means:</a:t>
            </a:r>
          </a:p>
          <a:p>
            <a:pPr marL="800100" lvl="1" indent="-342900" eaLnBrk="1" hangingPunct="1">
              <a:buFont typeface="Wingdings" pitchFamily="2" charset="2"/>
              <a:buChar char="§"/>
            </a:pPr>
            <a:r>
              <a:rPr lang="en-US" smtClean="0"/>
              <a:t>Goal setting, often connected to incentive systems</a:t>
            </a:r>
          </a:p>
          <a:p>
            <a:pPr marL="800100" lvl="1" indent="-342900" eaLnBrk="1" hangingPunct="1">
              <a:buFont typeface="Wingdings" pitchFamily="2" charset="2"/>
              <a:buChar char="§"/>
            </a:pPr>
            <a:r>
              <a:rPr lang="en-US" smtClean="0"/>
              <a:t>Budgeting and financial reporting</a:t>
            </a:r>
          </a:p>
          <a:p>
            <a:pPr marL="381000" indent="-381000" eaLnBrk="1" hangingPunct="1">
              <a:buFont typeface="Wingdings" pitchFamily="2" charset="2"/>
              <a:buNone/>
            </a:pPr>
            <a:endParaRPr lang="en-US" smtClean="0"/>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Financial Analysis of Capacity Strategy </a:t>
            </a:r>
            <a:br>
              <a:rPr lang="en-US" dirty="0" smtClean="0"/>
            </a:br>
            <a:r>
              <a:rPr lang="en-US" dirty="0" smtClean="0"/>
              <a:t>       2. 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dirty="0" smtClean="0"/>
              <a:t>Forecasts of demand, supply and margins </a:t>
            </a:r>
          </a:p>
          <a:p>
            <a:pPr marL="457200" indent="-457200" eaLnBrk="1" hangingPunct="1">
              <a:buFontTx/>
              <a:buAutoNum type="arabicPeriod"/>
            </a:pPr>
            <a:r>
              <a:rPr lang="en-US" dirty="0" smtClean="0"/>
              <a:t>Distinguish </a:t>
            </a:r>
            <a:r>
              <a:rPr lang="en-US" i="1" dirty="0" smtClean="0"/>
              <a:t>demand</a:t>
            </a:r>
            <a:r>
              <a:rPr lang="en-US" dirty="0" smtClean="0"/>
              <a:t> from </a:t>
            </a:r>
            <a:r>
              <a:rPr lang="en-US" i="1" dirty="0" smtClean="0"/>
              <a:t>output and sales</a:t>
            </a:r>
            <a:r>
              <a:rPr lang="en-US" dirty="0" smtClean="0"/>
              <a:t>!</a:t>
            </a:r>
          </a:p>
          <a:p>
            <a:pPr marL="457200" indent="-457200" eaLnBrk="1" hangingPunct="1">
              <a:buFontTx/>
              <a:buAutoNum type="arabicPeriod"/>
            </a:pPr>
            <a:r>
              <a:rPr lang="en-US" dirty="0" smtClean="0"/>
              <a:t>Model capacity adjustments + continuous improvements</a:t>
            </a:r>
          </a:p>
          <a:p>
            <a:pPr marL="457200" indent="-457200" eaLnBrk="1" hangingPunct="1">
              <a:buFontTx/>
              <a:buAutoNum type="arabicPeriod"/>
            </a:pPr>
            <a:r>
              <a:rPr lang="en-US" dirty="0" smtClean="0"/>
              <a:t>Include plans or options for model changes and future new products</a:t>
            </a:r>
          </a:p>
          <a:p>
            <a:pPr marL="457200" indent="-457200" eaLnBrk="1" hangingPunct="1">
              <a:buFontTx/>
              <a:buAutoNum type="arabicPeriod"/>
            </a:pPr>
            <a:r>
              <a:rPr lang="en-US" dirty="0" smtClean="0"/>
              <a:t>Moving baseline: it is often easier to do two separate discounted cash flow analyses: 1. “do not invest” 2. “do invest” find NPV as their difference</a:t>
            </a:r>
          </a:p>
          <a:p>
            <a:pPr marL="457200" indent="-457200" eaLnBrk="1" hangingPunct="1">
              <a:buFontTx/>
              <a:buAutoNum type="arabicPeriod"/>
            </a:pPr>
            <a:r>
              <a:rPr lang="en-US" i="1" dirty="0" smtClean="0"/>
              <a:t>Capture risk</a:t>
            </a: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smtClean="0"/>
              <a:t>Scenario Analysis (concurrent, discrete)</a:t>
            </a:r>
          </a:p>
          <a:p>
            <a:pPr marL="457200" indent="-457200" eaLnBrk="1" hangingPunct="1">
              <a:buFont typeface="Wingdings" pitchFamily="2" charset="2"/>
              <a:buAutoNum type="arabicPeriod"/>
              <a:defRPr/>
            </a:pPr>
            <a:r>
              <a:rPr lang="en-US" sz="2400" dirty="0" smtClean="0"/>
              <a:t>Decision Trees (sequential, discrete)</a:t>
            </a:r>
          </a:p>
          <a:p>
            <a:pPr marL="457200" indent="-457200" eaLnBrk="1" hangingPunct="1">
              <a:buFont typeface="Wingdings" pitchFamily="2" charset="2"/>
              <a:buAutoNum type="arabicPeriod"/>
              <a:defRPr/>
            </a:pPr>
            <a:r>
              <a:rPr lang="en-US" sz="2400" dirty="0" smtClean="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smtClean="0"/>
              <a:t>Steps for Scenario Analysis:</a:t>
            </a:r>
          </a:p>
          <a:p>
            <a:pPr marL="457200" indent="-457200" eaLnBrk="1" hangingPunct="1">
              <a:buAutoNum type="arabicPeriod"/>
              <a:defRPr/>
            </a:pPr>
            <a:r>
              <a:rPr lang="en-US" sz="2400" dirty="0" smtClean="0"/>
              <a:t>Determine the factors you build around</a:t>
            </a:r>
          </a:p>
          <a:p>
            <a:pPr marL="457200" indent="-457200" eaLnBrk="1" hangingPunct="1">
              <a:buAutoNum type="arabicPeriod"/>
              <a:defRPr/>
            </a:pPr>
            <a:r>
              <a:rPr lang="en-US" sz="2400" dirty="0" smtClean="0"/>
              <a:t>Determine scenarios</a:t>
            </a:r>
          </a:p>
          <a:p>
            <a:pPr marL="457200" indent="-457200" eaLnBrk="1" hangingPunct="1">
              <a:buFont typeface="Wingdings" pitchFamily="2" charset="2"/>
              <a:buAutoNum type="arabicPeriod"/>
              <a:defRPr/>
            </a:pPr>
            <a:r>
              <a:rPr lang="en-US" sz="2400" dirty="0"/>
              <a:t>Assign </a:t>
            </a:r>
            <a:r>
              <a:rPr lang="en-US" sz="2400" dirty="0" smtClean="0"/>
              <a:t>probabilities</a:t>
            </a:r>
          </a:p>
          <a:p>
            <a:pPr marL="457200" indent="-457200" eaLnBrk="1" hangingPunct="1">
              <a:buAutoNum type="arabicPeriod"/>
              <a:defRPr/>
            </a:pPr>
            <a:r>
              <a:rPr lang="en-US" sz="2400" dirty="0" smtClean="0"/>
              <a:t>Estimate cash flow for each scenario</a:t>
            </a:r>
          </a:p>
          <a:p>
            <a:pPr marL="457200" indent="-457200" eaLnBrk="1" hangingPunct="1">
              <a:buAutoNum type="arabicPeriod"/>
              <a:defRPr/>
            </a:pPr>
            <a:r>
              <a:rPr lang="en-US" sz="2400" dirty="0" smtClean="0"/>
              <a:t>Compute Expected NPV</a:t>
            </a:r>
          </a:p>
          <a:p>
            <a:pPr marL="457200" indent="-457200" eaLnBrk="1" hangingPunct="1">
              <a:buAutoNum type="arabicPeriod"/>
              <a:defRPr/>
            </a:pPr>
            <a:endParaRPr lang="en-US" sz="2400" dirty="0" smtClean="0"/>
          </a:p>
          <a:p>
            <a:pPr marL="457200" indent="-457200" eaLnBrk="1" hangingPunct="1">
              <a:buAutoNum type="arabicPeriod"/>
              <a:defRPr/>
            </a:pPr>
            <a:endParaRPr lang="en-US" sz="2400" dirty="0" smtClean="0"/>
          </a:p>
          <a:p>
            <a:pPr marL="457200" indent="-457200" eaLnBrk="1" hangingPunct="1">
              <a:buFont typeface="Wingdings" pitchFamily="2" charset="2"/>
              <a:buAutoNum type="arabicPeriod"/>
              <a:defRPr/>
            </a:pPr>
            <a:endParaRPr lang="en-US" sz="2400" dirty="0" smtClean="0"/>
          </a:p>
        </p:txBody>
      </p:sp>
    </p:spTree>
    <p:custDataLst>
      <p:tags r:id="rId1"/>
    </p:custDataLst>
    <p:extLst>
      <p:ext uri="{BB962C8B-B14F-4D97-AF65-F5344CB8AC3E}">
        <p14:creationId xmlns="" xmlns:p14="http://schemas.microsoft.com/office/powerpoint/2010/main" val="1130747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Capacity Strategy: Sizing</a:t>
            </a:r>
            <a:br>
              <a:rPr lang="en-US" dirty="0" smtClean="0"/>
            </a:br>
            <a:r>
              <a:rPr lang="en-US" dirty="0" smtClean="0"/>
              <a:t>	Summary</a:t>
            </a:r>
          </a:p>
        </p:txBody>
      </p:sp>
      <p:sp>
        <p:nvSpPr>
          <p:cNvPr id="43011" name="Rectangle 3"/>
          <p:cNvSpPr>
            <a:spLocks noGrp="1" noChangeArrowheads="1"/>
          </p:cNvSpPr>
          <p:nvPr>
            <p:ph idx="1"/>
          </p:nvPr>
        </p:nvSpPr>
        <p:spPr/>
        <p:txBody>
          <a:bodyPr/>
          <a:lstStyle/>
          <a:p>
            <a:r>
              <a:rPr lang="en-US" dirty="0" smtClean="0"/>
              <a:t>The concept of a capacity strategy</a:t>
            </a:r>
          </a:p>
          <a:p>
            <a:pPr lvl="1"/>
            <a:r>
              <a:rPr lang="en-US" dirty="0" smtClean="0"/>
              <a:t>Long range plan of capacity sizing/adjustment over time with decisions on capacity type/technology and location</a:t>
            </a:r>
          </a:p>
          <a:p>
            <a:r>
              <a:rPr lang="en-US" dirty="0" smtClean="0"/>
              <a:t>Many factors to include.  Special attention must be devoted to the role of uncertainty and risk</a:t>
            </a:r>
          </a:p>
          <a:p>
            <a:r>
              <a:rPr lang="en-US" dirty="0" smtClean="0"/>
              <a:t>Tools to include risk:</a:t>
            </a:r>
          </a:p>
          <a:p>
            <a:pPr marL="857250" lvl="1" indent="-457200" eaLnBrk="1" hangingPunct="1">
              <a:defRPr/>
            </a:pPr>
            <a:r>
              <a:rPr lang="en-US" dirty="0" smtClean="0"/>
              <a:t>Scenario Analysis (concurrent, discrete)</a:t>
            </a:r>
          </a:p>
          <a:p>
            <a:pPr marL="857250" lvl="1" indent="-457200" eaLnBrk="1" hangingPunct="1">
              <a:defRPr/>
            </a:pPr>
            <a:r>
              <a:rPr lang="en-US" dirty="0" smtClean="0"/>
              <a:t>Decision Trees (sequential, discrete)</a:t>
            </a:r>
          </a:p>
          <a:p>
            <a:pPr marL="857250" lvl="1" indent="-457200" eaLnBrk="1" hangingPunct="1">
              <a:defRPr/>
            </a:pPr>
            <a:r>
              <a:rPr lang="en-US" dirty="0" smtClean="0"/>
              <a:t>Simulation</a:t>
            </a:r>
          </a:p>
          <a:p>
            <a:r>
              <a:rPr lang="en-US" dirty="0" smtClean="0"/>
              <a:t>Risk management as a process and operational hedging as strategic risk mitigation</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(week 4)</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a:t>
            </a:r>
            <a:r>
              <a:rPr lang="en-US" dirty="0" smtClean="0">
                <a:solidFill>
                  <a:schemeClr val="bg1"/>
                </a:solidFill>
              </a:rPr>
              <a:t>risk</a:t>
            </a:r>
          </a:p>
          <a:p>
            <a:pPr lvl="1" eaLnBrk="1" hangingPunct="1">
              <a:buClr>
                <a:srgbClr val="FF3300"/>
              </a:buClr>
              <a:defRPr/>
            </a:pPr>
            <a:r>
              <a:rPr lang="en-US" dirty="0" smtClean="0">
                <a:solidFill>
                  <a:schemeClr val="bg1"/>
                </a:solidFill>
              </a:rPr>
              <a:t>Modeling</a:t>
            </a:r>
          </a:p>
          <a:p>
            <a:pPr lvl="1" eaLnBrk="1" hangingPunct="1">
              <a:buClr>
                <a:srgbClr val="FF3300"/>
              </a:buClr>
              <a:defRPr/>
            </a:pPr>
            <a:r>
              <a:rPr lang="en-US" dirty="0" smtClean="0">
                <a:solidFill>
                  <a:schemeClr val="bg1"/>
                </a:solidFill>
              </a:rPr>
              <a:t>Risk  management and operational hedging</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recent capacity announcements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smtClean="0">
                <a:latin typeface="Optima"/>
                <a:cs typeface="Optima"/>
              </a:rPr>
              <a:t>New vaccine factory in Brazil</a:t>
            </a:r>
          </a:p>
          <a:p>
            <a:pPr algn="ctr"/>
            <a:r>
              <a:rPr lang="en-US" sz="2000" dirty="0" smtClean="0">
                <a:latin typeface="Optima"/>
                <a:cs typeface="Optima"/>
              </a:rPr>
              <a:t>Cost = $300-$500M</a:t>
            </a:r>
            <a:endParaRPr lang="en-US" sz="2000" dirty="0">
              <a:latin typeface="Optima"/>
              <a:cs typeface="Optima"/>
            </a:endParaRP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smtClean="0">
                <a:latin typeface="Optima"/>
                <a:cs typeface="Optima"/>
              </a:rPr>
              <a:t>New fabrication plant in Germany and expanding capacity in USA</a:t>
            </a:r>
          </a:p>
          <a:p>
            <a:pPr algn="ctr"/>
            <a:r>
              <a:rPr lang="en-US" sz="2000" dirty="0" smtClean="0">
                <a:latin typeface="Optima"/>
                <a:cs typeface="Optima"/>
              </a:rPr>
              <a:t>Cost = $3 billion</a:t>
            </a:r>
            <a:endParaRPr lang="en-US" sz="2000" dirty="0">
              <a:latin typeface="Optima"/>
              <a:cs typeface="Optima"/>
            </a:endParaRP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smtClean="0">
                <a:latin typeface="Optima"/>
                <a:cs typeface="Optima"/>
              </a:rPr>
              <a:t>Modernize transmission plant in Indiana</a:t>
            </a:r>
          </a:p>
          <a:p>
            <a:pPr algn="ctr"/>
            <a:r>
              <a:rPr lang="en-US" sz="2000" dirty="0" smtClean="0">
                <a:latin typeface="Optima"/>
                <a:cs typeface="Optima"/>
              </a:rPr>
              <a:t>Cost = $1.1 billion</a:t>
            </a:r>
            <a:endParaRPr lang="en-US" sz="2000" dirty="0">
              <a:latin typeface="Optima"/>
              <a:cs typeface="Optima"/>
            </a:endParaRP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 xmlns:p14="http://schemas.microsoft.com/office/powerpoint/2010/main" val="374999973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Planning Hierarchy</a:t>
            </a:r>
            <a:endParaRPr lang="en-US" dirty="0"/>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Tactical</a:t>
            </a:r>
          </a:p>
          <a:p>
            <a:pPr algn="ctr"/>
            <a:r>
              <a:rPr lang="en-US" sz="1800" dirty="0" smtClean="0">
                <a:latin typeface="Optima"/>
                <a:cs typeface="Optima"/>
              </a:rPr>
              <a:t>Capacity Planning</a:t>
            </a:r>
            <a:endParaRPr lang="en-US" sz="1800" dirty="0">
              <a:latin typeface="Optima"/>
              <a:cs typeface="Optima"/>
            </a:endParaRP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Strategic</a:t>
            </a:r>
          </a:p>
          <a:p>
            <a:pPr algn="ctr"/>
            <a:r>
              <a:rPr lang="en-US" sz="1800" dirty="0" smtClean="0">
                <a:latin typeface="Optima"/>
                <a:cs typeface="Optima"/>
              </a:rPr>
              <a:t>Capacity Planning</a:t>
            </a:r>
            <a:endParaRPr lang="en-US" sz="1800" dirty="0">
              <a:latin typeface="Optima"/>
              <a:cs typeface="Optima"/>
            </a:endParaRP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Executional</a:t>
            </a:r>
          </a:p>
          <a:p>
            <a:pPr algn="ctr"/>
            <a:r>
              <a:rPr lang="en-US" sz="1800" dirty="0" smtClean="0">
                <a:latin typeface="Optima"/>
                <a:cs typeface="Optima"/>
              </a:rPr>
              <a:t>Capacity Planning</a:t>
            </a:r>
            <a:endParaRPr lang="en-US" sz="1800" dirty="0">
              <a:latin typeface="Optima"/>
              <a:cs typeface="Optima"/>
            </a:endParaRP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Time Horizon</a:t>
            </a:r>
            <a:endParaRPr lang="en-US" sz="1800" dirty="0">
              <a:latin typeface="Optima"/>
              <a:cs typeface="Optima"/>
            </a:endParaRP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Planning Buckets</a:t>
            </a:r>
            <a:endParaRPr lang="en-US" sz="1800" dirty="0">
              <a:latin typeface="Optima"/>
              <a:cs typeface="Optima"/>
            </a:endParaRP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Decisions</a:t>
            </a:r>
            <a:endParaRPr lang="en-US" sz="1800" dirty="0">
              <a:latin typeface="Optima"/>
              <a:cs typeface="Optima"/>
            </a:endParaRP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0-30 days</a:t>
            </a:r>
            <a:endParaRPr lang="en-US" sz="1800" dirty="0">
              <a:solidFill>
                <a:schemeClr val="tx1"/>
              </a:solidFill>
              <a:latin typeface="Optima"/>
              <a:cs typeface="Optima"/>
            </a:endParaRP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1-18 months</a:t>
            </a:r>
            <a:endParaRPr lang="en-US" sz="1800" dirty="0">
              <a:solidFill>
                <a:schemeClr val="tx1"/>
              </a:solidFill>
              <a:latin typeface="Optima"/>
              <a:cs typeface="Optima"/>
            </a:endParaRP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1-5+ years</a:t>
            </a:r>
            <a:endParaRPr lang="en-US" sz="1800" dirty="0">
              <a:solidFill>
                <a:schemeClr val="tx1"/>
              </a:solidFill>
              <a:latin typeface="Optima"/>
              <a:cs typeface="Optima"/>
            </a:endParaRP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Hours or days</a:t>
            </a:r>
            <a:endParaRPr lang="en-US" sz="1800" dirty="0">
              <a:solidFill>
                <a:schemeClr val="tx1"/>
              </a:solidFill>
              <a:latin typeface="Optima"/>
              <a:cs typeface="Optima"/>
            </a:endParaRP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Weeks or months</a:t>
            </a:r>
            <a:endParaRPr lang="en-US" sz="1800" dirty="0">
              <a:solidFill>
                <a:schemeClr val="tx1"/>
              </a:solidFill>
              <a:latin typeface="Optima"/>
              <a:cs typeface="Optima"/>
            </a:endParaRP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Quarters or years</a:t>
            </a:r>
            <a:endParaRPr lang="en-US" sz="1800" dirty="0">
              <a:solidFill>
                <a:schemeClr val="tx1"/>
              </a:solidFill>
              <a:latin typeface="Optima"/>
              <a:cs typeface="Optima"/>
            </a:endParaRP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Schedule for existing resources</a:t>
            </a:r>
            <a:endParaRPr lang="en-US" sz="1800" dirty="0">
              <a:solidFill>
                <a:schemeClr val="tx1"/>
              </a:solidFill>
              <a:latin typeface="Optima"/>
              <a:cs typeface="Optima"/>
            </a:endParaRP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Optimal allocation of existing capacity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levels of easy-to-flex resources</a:t>
            </a:r>
            <a:endParaRPr lang="en-US" sz="1800" dirty="0">
              <a:solidFill>
                <a:schemeClr val="tx1"/>
              </a:solidFill>
              <a:latin typeface="Optima"/>
              <a:cs typeface="Optima"/>
            </a:endParaRP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Capacity expansion (contraction) of hard-to-flex resources</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technology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location</a:t>
            </a:r>
            <a:endParaRPr lang="en-US" sz="1800" dirty="0">
              <a:solidFill>
                <a:schemeClr val="tx1"/>
              </a:solidFill>
              <a:latin typeface="Optima"/>
              <a:cs typeface="Optima"/>
            </a:endParaRP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smtClean="0">
                <a:latin typeface="Optima"/>
                <a:cs typeface="Optima"/>
              </a:rPr>
              <a:t>Our Focus</a:t>
            </a:r>
            <a:endParaRPr lang="en-US" sz="1800" dirty="0">
              <a:latin typeface="Optima"/>
              <a:cs typeface="Optima"/>
            </a:endParaRPr>
          </a:p>
        </p:txBody>
      </p:sp>
    </p:spTree>
    <p:extLst>
      <p:ext uri="{BB962C8B-B14F-4D97-AF65-F5344CB8AC3E}">
        <p14:creationId xmlns="" xmlns:p14="http://schemas.microsoft.com/office/powerpoint/2010/main" val="382943257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smtClean="0">
                <a:latin typeface="Cambria" pitchFamily="18" charset="0"/>
              </a:rPr>
              <a:t>Return Effect</a:t>
            </a:r>
            <a:endParaRPr lang="en-US" sz="1200" dirty="0">
              <a:latin typeface="Cambria" pitchFamily="18" charset="0"/>
            </a:endParaRP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smtClean="0">
                <a:latin typeface="Cambria" pitchFamily="18" charset="0"/>
              </a:rPr>
              <a:t>Sales Effect</a:t>
            </a:r>
            <a:endParaRPr lang="en-US" sz="1200" dirty="0">
              <a:latin typeface="Cambria" pitchFamily="18" charset="0"/>
            </a:endParaRP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a:t>
            </a:r>
            <a:r>
              <a:rPr lang="en-US" sz="1200" dirty="0">
                <a:latin typeface="Cambria" pitchFamily="18" charset="0"/>
                <a:sym typeface="Symbol"/>
              </a:rPr>
              <a:t>.</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ROIC</a:t>
            </a:r>
            <a:endParaRPr lang="en-US" sz="1200" dirty="0">
              <a:latin typeface="Cambria" pitchFamily="18" charset="0"/>
            </a:endParaRP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smtClean="0">
                <a:latin typeface="Cambria" pitchFamily="18" charset="0"/>
              </a:rPr>
              <a:t>Reduced investment Effect</a:t>
            </a:r>
            <a:endParaRPr lang="en-US" sz="1200" dirty="0">
              <a:latin typeface="Cambria" pitchFamily="18" charset="0"/>
            </a:endParaRP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25</a:t>
            </a:r>
            <a:r>
              <a:rPr kumimoji="0" lang="en-US" sz="1200" b="0" i="0" u="none" strike="noStrike" cap="none" normalizeH="0" baseline="0" dirty="0" smtClean="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77</a:t>
            </a:r>
            <a:r>
              <a:rPr kumimoji="0" lang="en-US" sz="1200" b="0" i="0" u="none" strike="noStrike" cap="none" normalizeH="0" baseline="0" dirty="0" smtClean="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40</a:t>
            </a:r>
            <a:r>
              <a:rPr kumimoji="0" lang="en-US" sz="1200" b="0" i="0" u="none" strike="noStrike" cap="none" normalizeH="0" baseline="0" dirty="0" smtClean="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14</a:t>
            </a:r>
            <a:r>
              <a:rPr kumimoji="0" lang="en-US" sz="1200" b="0" i="0" u="none" strike="noStrike" cap="none" normalizeH="0" baseline="0" dirty="0" smtClean="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37</a:t>
            </a:r>
            <a:r>
              <a:rPr kumimoji="0" lang="en-US" sz="1200" b="0" i="0" u="none" strike="noStrike" cap="none" normalizeH="0" baseline="0" dirty="0" smtClean="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lang="en-US" sz="1200" dirty="0" smtClean="0">
                <a:solidFill>
                  <a:schemeClr val="tx1"/>
                </a:solidFill>
                <a:latin typeface="Optima"/>
                <a:cs typeface="Optima"/>
              </a:rPr>
              <a:t>0</a:t>
            </a:r>
            <a:r>
              <a:rPr kumimoji="0" lang="en-US" sz="1200" b="0" i="0" u="none" strike="noStrike" cap="none" normalizeH="0" baseline="0" dirty="0" smtClean="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a:t>
            </a:r>
            <a:r>
              <a:rPr kumimoji="0" lang="en-US" sz="1200" b="0" i="0" u="none" strike="noStrike" cap="none" normalizeH="0" baseline="0" dirty="0" smtClean="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10</a:t>
            </a:r>
            <a:r>
              <a:rPr kumimoji="0" lang="en-US" sz="1200" b="0" i="0" u="none" strike="noStrike" cap="none" normalizeH="0" baseline="0" dirty="0" smtClean="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a:t>
            </a:r>
            <a:r>
              <a:rPr kumimoji="0" lang="en-US" sz="1200" b="0" i="0" u="none" strike="noStrike" cap="none" normalizeH="0" baseline="0" dirty="0" smtClean="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26</a:t>
            </a:r>
            <a:r>
              <a:rPr kumimoji="0" lang="en-US" sz="1200" b="0" i="0" u="none" strike="noStrike" cap="none" normalizeH="0" baseline="0" dirty="0" smtClean="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smtClean="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15</a:t>
            </a:r>
            <a:r>
              <a:rPr kumimoji="0" lang="en-US" sz="1200" b="0" i="0" u="none" strike="noStrike" cap="none" normalizeH="0" baseline="0" dirty="0" smtClean="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endParaRPr kumimoji="0" lang="en-US" sz="1200" b="0" i="0" u="none" strike="noStrike" cap="none" normalizeH="0" baseline="0" dirty="0" smtClean="0">
              <a:ln>
                <a:noFill/>
              </a:ln>
              <a:solidFill>
                <a:schemeClr val="tx1"/>
              </a:solidFill>
              <a:effectLst/>
              <a:latin typeface="Optima"/>
              <a:cs typeface="Optima"/>
            </a:endParaRP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smtClean="0"/>
              <a:t>Source: </a:t>
            </a:r>
            <a:r>
              <a:rPr lang="en-US" sz="1400" dirty="0" err="1" smtClean="0"/>
              <a:t>CapEx</a:t>
            </a:r>
            <a:r>
              <a:rPr lang="en-US" sz="1400" dirty="0" smtClean="0"/>
              <a:t> Excellence by Hansen, </a:t>
            </a:r>
            <a:r>
              <a:rPr lang="en-US" sz="1400" dirty="0" err="1" smtClean="0"/>
              <a:t>Huhn</a:t>
            </a:r>
            <a:r>
              <a:rPr lang="en-US" sz="1400" dirty="0" smtClean="0"/>
              <a:t>, </a:t>
            </a:r>
          </a:p>
          <a:p>
            <a:r>
              <a:rPr lang="en-US" sz="1400" dirty="0" err="1" smtClean="0"/>
              <a:t>Legrand</a:t>
            </a:r>
            <a:r>
              <a:rPr lang="en-US" sz="1400" dirty="0" smtClean="0"/>
              <a:t>, </a:t>
            </a:r>
            <a:r>
              <a:rPr lang="en-US" sz="1400" dirty="0" err="1" smtClean="0"/>
              <a:t>Steiners</a:t>
            </a:r>
            <a:r>
              <a:rPr lang="en-US" sz="1400" dirty="0" smtClean="0"/>
              <a:t>, and </a:t>
            </a:r>
            <a:r>
              <a:rPr lang="en-US" sz="1400" dirty="0" err="1" smtClean="0"/>
              <a:t>Vahlenkamp</a:t>
            </a:r>
            <a:r>
              <a:rPr lang="en-US" sz="1400" dirty="0" smtClean="0"/>
              <a:t>. </a:t>
            </a:r>
          </a:p>
          <a:p>
            <a:r>
              <a:rPr lang="en-US" sz="1400" dirty="0" smtClean="0"/>
              <a:t>2009, Wiley.</a:t>
            </a:r>
            <a:endParaRPr lang="en-US" sz="1400" dirty="0"/>
          </a:p>
        </p:txBody>
      </p:sp>
    </p:spTree>
    <p:extLst>
      <p:ext uri="{BB962C8B-B14F-4D97-AF65-F5344CB8AC3E}">
        <p14:creationId xmlns="" xmlns:p14="http://schemas.microsoft.com/office/powerpoint/2010/main" val="11300495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Capacity Sizing </a:t>
            </a:r>
            <a:endParaRPr lang="en-US" dirty="0"/>
          </a:p>
        </p:txBody>
      </p:sp>
      <p:sp>
        <p:nvSpPr>
          <p:cNvPr id="6" name="Oval 5"/>
          <p:cNvSpPr/>
          <p:nvPr/>
        </p:nvSpPr>
        <p:spPr>
          <a:xfrm>
            <a:off x="1221783"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Add shift to existing facility </a:t>
            </a:r>
            <a:endParaRPr lang="en-US" sz="1400" dirty="0">
              <a:solidFill>
                <a:schemeClr val="tx1"/>
              </a:solidFill>
              <a:latin typeface="Optima"/>
              <a:cs typeface="Optima"/>
            </a:endParaRPr>
          </a:p>
        </p:txBody>
      </p:sp>
      <p:sp>
        <p:nvSpPr>
          <p:cNvPr id="8" name="Oval 7"/>
          <p:cNvSpPr/>
          <p:nvPr/>
        </p:nvSpPr>
        <p:spPr>
          <a:xfrm>
            <a:off x="5612971"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Extend Existing Facility (Brownfield)</a:t>
            </a:r>
            <a:endParaRPr lang="en-US" sz="1400" dirty="0">
              <a:solidFill>
                <a:schemeClr val="tx1"/>
              </a:solidFill>
              <a:latin typeface="Optima"/>
              <a:cs typeface="Optima"/>
            </a:endParaRPr>
          </a:p>
        </p:txBody>
      </p:sp>
      <p:sp>
        <p:nvSpPr>
          <p:cNvPr id="9" name="Oval 8"/>
          <p:cNvSpPr/>
          <p:nvPr/>
        </p:nvSpPr>
        <p:spPr>
          <a:xfrm>
            <a:off x="3396712" y="129281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New Facility (Greenfield)</a:t>
            </a:r>
            <a:endParaRPr lang="en-US" sz="1400" dirty="0">
              <a:solidFill>
                <a:schemeClr val="tx1"/>
              </a:solidFill>
              <a:latin typeface="Optima"/>
              <a:cs typeface="Optima"/>
            </a:endParaRPr>
          </a:p>
        </p:txBody>
      </p:sp>
      <p:sp>
        <p:nvSpPr>
          <p:cNvPr id="10" name="Oval 9"/>
          <p:cNvSpPr/>
          <p:nvPr/>
        </p:nvSpPr>
        <p:spPr>
          <a:xfrm>
            <a:off x="2071607"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Outsource (some) Production </a:t>
            </a:r>
            <a:endParaRPr lang="en-US" sz="1400" dirty="0">
              <a:solidFill>
                <a:schemeClr val="tx1"/>
              </a:solidFill>
              <a:latin typeface="Optima"/>
              <a:cs typeface="Optima"/>
            </a:endParaRPr>
          </a:p>
        </p:txBody>
      </p:sp>
      <p:sp>
        <p:nvSpPr>
          <p:cNvPr id="11" name="Oval 10"/>
          <p:cNvSpPr/>
          <p:nvPr/>
        </p:nvSpPr>
        <p:spPr>
          <a:xfrm>
            <a:off x="4838054"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Improve Processes</a:t>
            </a:r>
            <a:endParaRPr lang="en-US" sz="1400" dirty="0">
              <a:solidFill>
                <a:schemeClr val="tx1"/>
              </a:solidFill>
              <a:latin typeface="Optima"/>
              <a:cs typeface="Optima"/>
            </a:endParaRPr>
          </a:p>
        </p:txBody>
      </p:sp>
      <p:sp>
        <p:nvSpPr>
          <p:cNvPr id="28" name="Oval 27"/>
          <p:cNvSpPr/>
          <p:nvPr/>
        </p:nvSpPr>
        <p:spPr>
          <a:xfrm>
            <a:off x="4188414" y="405668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602063" y="342383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267785" y="352263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2885269" y="352263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041190" y="431239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246097" y="436406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293386" y="318877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Optima"/>
                <a:cs typeface="Optima"/>
              </a:rPr>
              <a:t>How to Increase Capacity?</a:t>
            </a:r>
            <a:endParaRPr lang="en-US" sz="2000" dirty="0">
              <a:solidFill>
                <a:schemeClr val="tx1"/>
              </a:solidFill>
              <a:latin typeface="Optima"/>
              <a:cs typeface="Optima"/>
            </a:endParaRPr>
          </a:p>
        </p:txBody>
      </p:sp>
    </p:spTree>
    <p:extLst>
      <p:ext uri="{BB962C8B-B14F-4D97-AF65-F5344CB8AC3E}">
        <p14:creationId xmlns="" xmlns:p14="http://schemas.microsoft.com/office/powerpoint/2010/main" val="3048600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2.xml><?xml version="1.0" encoding="utf-8"?>
<p:tagLst xmlns:a="http://schemas.openxmlformats.org/drawingml/2006/main" xmlns:r="http://schemas.openxmlformats.org/officeDocument/2006/relationships" xmlns:p="http://schemas.openxmlformats.org/presentationml/2006/main">
  <p:tag name="BAINBULLET" val="Tru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6.xml><?xml version="1.0" encoding="utf-8"?>
<p:tagLst xmlns:a="http://schemas.openxmlformats.org/drawingml/2006/main" xmlns:r="http://schemas.openxmlformats.org/officeDocument/2006/relationships" xmlns:p="http://schemas.openxmlformats.org/presentationml/2006/main">
  <p:tag name="BAINBULLET" val="True"/>
</p:tagLst>
</file>

<file path=ppt/tags/tag7.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8.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9.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7050</TotalTime>
  <Words>6354</Words>
  <Application>Microsoft Office PowerPoint</Application>
  <PresentationFormat>On-screen Show (4:3)</PresentationFormat>
  <Paragraphs>820</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4_Cachon_Slide_Template</vt:lpstr>
      <vt:lpstr>Summary so far: Trade-offs, Operations Management and Operations Strategy</vt:lpstr>
      <vt:lpstr>Summary Guidelines</vt:lpstr>
      <vt:lpstr>What is Productivity?  Powertrains per 1000 hours worked</vt:lpstr>
      <vt:lpstr>Productivity v. Operational Efficiency</vt:lpstr>
      <vt:lpstr>Slide 5</vt:lpstr>
      <vt:lpstr>Some recent capacity announcements</vt:lpstr>
      <vt:lpstr>Capacity Planning Hierarchy</vt:lpstr>
      <vt:lpstr>Contributions to ROIC increase, 1992-2007 (McKinsey)</vt:lpstr>
      <vt:lpstr>Approaches to Capacity Sizing </vt:lpstr>
      <vt:lpstr>Factors that Influence Expansion Strategy </vt:lpstr>
      <vt:lpstr>Incorporating risk: why and how </vt:lpstr>
      <vt:lpstr>Bain &amp; Company identifies three types of commonly used capacity planning forecasting methods</vt:lpstr>
      <vt:lpstr>Financial Analysis of Capacity Strategy:  1. The Necessity of Forecasts</vt:lpstr>
      <vt:lpstr>Forecasting in Practice</vt:lpstr>
      <vt:lpstr>Financial Analysis of Capacity Strategy         2. Valuation &amp; NPV: Important Operations Elements</vt:lpstr>
      <vt:lpstr>Tools to Incorporate risk into analysis:</vt:lpstr>
      <vt:lpstr>Risk Management and Operational Hedging</vt:lpstr>
      <vt:lpstr>Risk Management: a four step process</vt:lpstr>
      <vt:lpstr>Risk Management:  Step 1: identify the risks</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 Risk Management   Step 4: strategic risk mitigation</vt:lpstr>
      <vt:lpstr>Risk Management:  Step 4: strategic risk mitigation</vt:lpstr>
      <vt:lpstr>Capacity as a Real Option: Value and Volatility</vt:lpstr>
      <vt:lpstr>Capacity Sizing:  Volatility &amp; Safety Capacity </vt:lpstr>
      <vt:lpstr>Capacity Strategy: Sizing  Summary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413</cp:revision>
  <cp:lastPrinted>1998-09-23T22:10:47Z</cp:lastPrinted>
  <dcterms:created xsi:type="dcterms:W3CDTF">1998-09-22T23:11:58Z</dcterms:created>
  <dcterms:modified xsi:type="dcterms:W3CDTF">2012-01-23T18:14:33Z</dcterms:modified>
</cp:coreProperties>
</file>