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theme/themeOverride1.xml" ContentType="application/vnd.openxmlformats-officedocument.themeOverr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Default Extension="png" ContentType="image/png"/>
  <Override PartName="/ppt/diagrams/drawing3.xml" ContentType="application/vnd.ms-office.drawingml.diagramDrawing+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diagrams/quickStyle1.xml" ContentType="application/vnd.openxmlformats-officedocument.drawingml.diagramStyle+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theme/themeOverride2.xml" ContentType="application/vnd.openxmlformats-officedocument.themeOverr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xls" ContentType="application/vnd.ms-excel"/>
  <Override PartName="/ppt/notesSlides/notesSlide18.xml" ContentType="application/vnd.openxmlformats-officedocument.presentationml.notesSlide+xml"/>
  <Override PartName="/ppt/theme/themeOverride3.xml" ContentType="application/vnd.openxmlformats-officedocument.themeOverr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982" r:id="rId2"/>
  </p:sldMasterIdLst>
  <p:notesMasterIdLst>
    <p:notesMasterId r:id="rId45"/>
  </p:notesMasterIdLst>
  <p:handoutMasterIdLst>
    <p:handoutMasterId r:id="rId46"/>
  </p:handoutMasterIdLst>
  <p:sldIdLst>
    <p:sldId id="485" r:id="rId3"/>
    <p:sldId id="486" r:id="rId4"/>
    <p:sldId id="487" r:id="rId5"/>
    <p:sldId id="488" r:id="rId6"/>
    <p:sldId id="496" r:id="rId7"/>
    <p:sldId id="489" r:id="rId8"/>
    <p:sldId id="490" r:id="rId9"/>
    <p:sldId id="494" r:id="rId10"/>
    <p:sldId id="524" r:id="rId11"/>
    <p:sldId id="525" r:id="rId12"/>
    <p:sldId id="495" r:id="rId13"/>
    <p:sldId id="499" r:id="rId14"/>
    <p:sldId id="500" r:id="rId15"/>
    <p:sldId id="501" r:id="rId16"/>
    <p:sldId id="502" r:id="rId17"/>
    <p:sldId id="503" r:id="rId18"/>
    <p:sldId id="504" r:id="rId19"/>
    <p:sldId id="505" r:id="rId20"/>
    <p:sldId id="507" r:id="rId21"/>
    <p:sldId id="511" r:id="rId22"/>
    <p:sldId id="515" r:id="rId23"/>
    <p:sldId id="516" r:id="rId24"/>
    <p:sldId id="517" r:id="rId25"/>
    <p:sldId id="518" r:id="rId26"/>
    <p:sldId id="512" r:id="rId27"/>
    <p:sldId id="519" r:id="rId28"/>
    <p:sldId id="520" r:id="rId29"/>
    <p:sldId id="521" r:id="rId30"/>
    <p:sldId id="522" r:id="rId31"/>
    <p:sldId id="410" r:id="rId32"/>
    <p:sldId id="498" r:id="rId33"/>
    <p:sldId id="506" r:id="rId34"/>
    <p:sldId id="523" r:id="rId35"/>
    <p:sldId id="491" r:id="rId36"/>
    <p:sldId id="493" r:id="rId37"/>
    <p:sldId id="492" r:id="rId38"/>
    <p:sldId id="508" r:id="rId39"/>
    <p:sldId id="509" r:id="rId40"/>
    <p:sldId id="510" r:id="rId41"/>
    <p:sldId id="513" r:id="rId42"/>
    <p:sldId id="514" r:id="rId43"/>
    <p:sldId id="497" r:id="rId44"/>
  </p:sldIdLst>
  <p:sldSz cx="9144000" cy="6858000" type="screen4x3"/>
  <p:notesSz cx="68580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a:srgbClr val="EAEAEA"/>
    <a:srgbClr val="CCFFCC"/>
    <a:srgbClr val="FFCC99"/>
    <a:srgbClr val="FFFF00"/>
    <a:srgbClr val="FFFFCC"/>
    <a:srgbClr val="FF3300"/>
    <a:srgbClr val="F8F8F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22753" autoAdjust="0"/>
    <p:restoredTop sz="76835" autoAdjust="0"/>
  </p:normalViewPr>
  <p:slideViewPr>
    <p:cSldViewPr snapToGrid="0">
      <p:cViewPr varScale="1">
        <p:scale>
          <a:sx n="140" d="100"/>
          <a:sy n="140" d="100"/>
        </p:scale>
        <p:origin x="-264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25" d="100"/>
          <a:sy n="125" d="100"/>
        </p:scale>
        <p:origin x="-2766" y="-96"/>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Office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Office_Excel_Worksheet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Office_Excel_Worksheet3.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sz="1799" b="0" i="0" u="none" strike="noStrike" baseline="0">
                <a:solidFill>
                  <a:srgbClr val="000000"/>
                </a:solidFill>
                <a:latin typeface="Corbel"/>
                <a:ea typeface="Corbel"/>
                <a:cs typeface="Corbel"/>
              </a:defRPr>
            </a:pPr>
            <a:r>
              <a:rPr lang="en-US" sz="1600" b="0" i="1" u="none" strike="noStrike" baseline="0" dirty="0">
                <a:solidFill>
                  <a:srgbClr val="000000"/>
                </a:solidFill>
                <a:latin typeface="Arial" pitchFamily="34" charset="0"/>
                <a:cs typeface="Arial" pitchFamily="34" charset="0"/>
              </a:rPr>
              <a:t>N</a:t>
            </a:r>
            <a:r>
              <a:rPr lang="en-US" sz="1600" b="0" i="0" u="none" strike="noStrike" baseline="0" dirty="0">
                <a:solidFill>
                  <a:srgbClr val="000000"/>
                </a:solidFill>
                <a:latin typeface="Arial" pitchFamily="34" charset="0"/>
                <a:cs typeface="Arial" pitchFamily="34" charset="0"/>
              </a:rPr>
              <a:t>=4, </a:t>
            </a:r>
            <a:r>
              <a:rPr lang="en-US" sz="1600" b="0" i="1" u="none" strike="noStrike" baseline="0" dirty="0">
                <a:solidFill>
                  <a:srgbClr val="000000"/>
                </a:solidFill>
                <a:latin typeface="Arial" pitchFamily="34" charset="0"/>
                <a:cs typeface="Arial" pitchFamily="34" charset="0"/>
              </a:rPr>
              <a:t>U</a:t>
            </a:r>
            <a:r>
              <a:rPr lang="en-US" sz="1600" b="0" i="0" u="none" strike="noStrike" baseline="0" dirty="0">
                <a:solidFill>
                  <a:srgbClr val="000000"/>
                </a:solidFill>
                <a:latin typeface="Arial" pitchFamily="34" charset="0"/>
                <a:cs typeface="Arial" pitchFamily="34" charset="0"/>
              </a:rPr>
              <a:t>~[</a:t>
            </a:r>
            <a:r>
              <a:rPr lang="en-US" sz="1600" b="0" i="0" u="none" strike="noStrike" baseline="0" dirty="0" smtClean="0">
                <a:solidFill>
                  <a:srgbClr val="000000"/>
                </a:solidFill>
                <a:latin typeface="Arial" pitchFamily="34" charset="0"/>
                <a:cs typeface="Arial" pitchFamily="34" charset="0"/>
              </a:rPr>
              <a:t>70,130]</a:t>
            </a:r>
            <a:endParaRPr lang="en-US" sz="1600" b="0" i="0" u="none" strike="noStrike" baseline="0" dirty="0">
              <a:solidFill>
                <a:srgbClr val="000000"/>
              </a:solidFill>
              <a:latin typeface="Corbel"/>
            </a:endParaRPr>
          </a:p>
        </c:rich>
      </c:tx>
      <c:layout>
        <c:manualLayout>
          <c:xMode val="edge"/>
          <c:yMode val="edge"/>
          <c:x val="0.36577687216926452"/>
          <c:y val="2.3809590566757802E-2"/>
        </c:manualLayout>
      </c:layout>
      <c:spPr>
        <a:ln>
          <a:noFill/>
        </a:ln>
      </c:spPr>
    </c:title>
    <c:plotArea>
      <c:layout/>
      <c:barChart>
        <c:barDir val="col"/>
        <c:grouping val="clustered"/>
        <c:ser>
          <c:idx val="0"/>
          <c:order val="0"/>
          <c:tx>
            <c:strRef>
              <c:f>Sheet1!$B$1</c:f>
              <c:strCache>
                <c:ptCount val="1"/>
                <c:pt idx="0">
                  <c:v>N</c:v>
                </c:pt>
              </c:strCache>
            </c:strRef>
          </c:tx>
          <c:cat>
            <c:strRef>
              <c:f>Sheet1!$A$2:$A$7</c:f>
              <c:strCache>
                <c:ptCount val="6"/>
                <c:pt idx="0">
                  <c:v>UL</c:v>
                </c:pt>
                <c:pt idx="1">
                  <c:v>EFL</c:v>
                </c:pt>
                <c:pt idx="2">
                  <c:v>EBL</c:v>
                </c:pt>
                <c:pt idx="3">
                  <c:v>MFL</c:v>
                </c:pt>
                <c:pt idx="4">
                  <c:v>MBL</c:v>
                </c:pt>
                <c:pt idx="5">
                  <c:v>ES</c:v>
                </c:pt>
              </c:strCache>
            </c:strRef>
          </c:cat>
          <c:val>
            <c:numRef>
              <c:f>Sheet1!$B$2:$B$7</c:f>
              <c:numCache>
                <c:formatCode>General</c:formatCode>
                <c:ptCount val="6"/>
                <c:pt idx="0">
                  <c:v>130</c:v>
                </c:pt>
                <c:pt idx="1">
                  <c:v>400</c:v>
                </c:pt>
                <c:pt idx="2">
                  <c:v>0</c:v>
                </c:pt>
                <c:pt idx="3">
                  <c:v>150</c:v>
                </c:pt>
                <c:pt idx="4">
                  <c:v>50</c:v>
                </c:pt>
                <c:pt idx="5">
                  <c:v>100</c:v>
                </c:pt>
              </c:numCache>
            </c:numRef>
          </c:val>
        </c:ser>
        <c:ser>
          <c:idx val="1"/>
          <c:order val="1"/>
          <c:tx>
            <c:strRef>
              <c:f>Sheet1!$C$1</c:f>
              <c:strCache>
                <c:ptCount val="1"/>
                <c:pt idx="0">
                  <c:v>N-1</c:v>
                </c:pt>
              </c:strCache>
            </c:strRef>
          </c:tx>
          <c:cat>
            <c:strRef>
              <c:f>Sheet1!$A$2:$A$7</c:f>
              <c:strCache>
                <c:ptCount val="6"/>
                <c:pt idx="0">
                  <c:v>UL</c:v>
                </c:pt>
                <c:pt idx="1">
                  <c:v>EFL</c:v>
                </c:pt>
                <c:pt idx="2">
                  <c:v>EBL</c:v>
                </c:pt>
                <c:pt idx="3">
                  <c:v>MFL</c:v>
                </c:pt>
                <c:pt idx="4">
                  <c:v>MBL</c:v>
                </c:pt>
                <c:pt idx="5">
                  <c:v>ES</c:v>
                </c:pt>
              </c:strCache>
            </c:strRef>
          </c:cat>
          <c:val>
            <c:numRef>
              <c:f>Sheet1!$C$2:$C$7</c:f>
              <c:numCache>
                <c:formatCode>General</c:formatCode>
                <c:ptCount val="6"/>
                <c:pt idx="0">
                  <c:v>130</c:v>
                </c:pt>
                <c:pt idx="1">
                  <c:v>0</c:v>
                </c:pt>
                <c:pt idx="2">
                  <c:v>0</c:v>
                </c:pt>
                <c:pt idx="3">
                  <c:v>150</c:v>
                </c:pt>
                <c:pt idx="4">
                  <c:v>50</c:v>
                </c:pt>
                <c:pt idx="5">
                  <c:v>100</c:v>
                </c:pt>
              </c:numCache>
            </c:numRef>
          </c:val>
        </c:ser>
        <c:ser>
          <c:idx val="2"/>
          <c:order val="2"/>
          <c:tx>
            <c:strRef>
              <c:f>Sheet1!$D$1</c:f>
              <c:strCache>
                <c:ptCount val="1"/>
                <c:pt idx="0">
                  <c:v>N-2</c:v>
                </c:pt>
              </c:strCache>
            </c:strRef>
          </c:tx>
          <c:cat>
            <c:strRef>
              <c:f>Sheet1!$A$2:$A$7</c:f>
              <c:strCache>
                <c:ptCount val="6"/>
                <c:pt idx="0">
                  <c:v>UL</c:v>
                </c:pt>
                <c:pt idx="1">
                  <c:v>EFL</c:v>
                </c:pt>
                <c:pt idx="2">
                  <c:v>EBL</c:v>
                </c:pt>
                <c:pt idx="3">
                  <c:v>MFL</c:v>
                </c:pt>
                <c:pt idx="4">
                  <c:v>MBL</c:v>
                </c:pt>
                <c:pt idx="5">
                  <c:v>ES</c:v>
                </c:pt>
              </c:strCache>
            </c:strRef>
          </c:cat>
          <c:val>
            <c:numRef>
              <c:f>Sheet1!$D$2:$D$7</c:f>
              <c:numCache>
                <c:formatCode>General</c:formatCode>
                <c:ptCount val="6"/>
                <c:pt idx="0">
                  <c:v>130</c:v>
                </c:pt>
                <c:pt idx="1">
                  <c:v>0</c:v>
                </c:pt>
                <c:pt idx="2">
                  <c:v>0</c:v>
                </c:pt>
                <c:pt idx="3">
                  <c:v>50</c:v>
                </c:pt>
                <c:pt idx="4">
                  <c:v>150</c:v>
                </c:pt>
                <c:pt idx="5">
                  <c:v>100</c:v>
                </c:pt>
              </c:numCache>
            </c:numRef>
          </c:val>
        </c:ser>
        <c:ser>
          <c:idx val="3"/>
          <c:order val="3"/>
          <c:tx>
            <c:strRef>
              <c:f>Sheet1!$E$1</c:f>
              <c:strCache>
                <c:ptCount val="1"/>
                <c:pt idx="0">
                  <c:v>N-3</c:v>
                </c:pt>
              </c:strCache>
            </c:strRef>
          </c:tx>
          <c:cat>
            <c:strRef>
              <c:f>Sheet1!$A$2:$A$7</c:f>
              <c:strCache>
                <c:ptCount val="6"/>
                <c:pt idx="0">
                  <c:v>UL</c:v>
                </c:pt>
                <c:pt idx="1">
                  <c:v>EFL</c:v>
                </c:pt>
                <c:pt idx="2">
                  <c:v>EBL</c:v>
                </c:pt>
                <c:pt idx="3">
                  <c:v>MFL</c:v>
                </c:pt>
                <c:pt idx="4">
                  <c:v>MBL</c:v>
                </c:pt>
                <c:pt idx="5">
                  <c:v>ES</c:v>
                </c:pt>
              </c:strCache>
            </c:strRef>
          </c:cat>
          <c:val>
            <c:numRef>
              <c:f>Sheet1!$E$2:$E$7</c:f>
              <c:numCache>
                <c:formatCode>General</c:formatCode>
                <c:ptCount val="6"/>
                <c:pt idx="0">
                  <c:v>130</c:v>
                </c:pt>
                <c:pt idx="1">
                  <c:v>0</c:v>
                </c:pt>
                <c:pt idx="2">
                  <c:v>400</c:v>
                </c:pt>
                <c:pt idx="3">
                  <c:v>50</c:v>
                </c:pt>
                <c:pt idx="4">
                  <c:v>150</c:v>
                </c:pt>
                <c:pt idx="5">
                  <c:v>100</c:v>
                </c:pt>
              </c:numCache>
            </c:numRef>
          </c:val>
        </c:ser>
        <c:axId val="73562368"/>
        <c:axId val="73572352"/>
      </c:barChart>
      <c:catAx>
        <c:axId val="73562368"/>
        <c:scaling>
          <c:orientation val="minMax"/>
        </c:scaling>
        <c:axPos val="b"/>
        <c:numFmt formatCode="General" sourceLinked="1"/>
        <c:majorTickMark val="none"/>
        <c:tickLblPos val="nextTo"/>
        <c:txPr>
          <a:bodyPr rot="0" vert="horz"/>
          <a:lstStyle/>
          <a:p>
            <a:pPr>
              <a:defRPr sz="1799" b="0" i="0" u="none" strike="noStrike" baseline="0">
                <a:solidFill>
                  <a:srgbClr val="000000"/>
                </a:solidFill>
                <a:latin typeface="+mj-lt"/>
                <a:ea typeface="Corbel"/>
                <a:cs typeface="Arial" pitchFamily="34" charset="0"/>
              </a:defRPr>
            </a:pPr>
            <a:endParaRPr lang="en-US"/>
          </a:p>
        </c:txPr>
        <c:crossAx val="73572352"/>
        <c:crosses val="autoZero"/>
        <c:auto val="1"/>
        <c:lblAlgn val="ctr"/>
        <c:lblOffset val="100"/>
      </c:catAx>
      <c:valAx>
        <c:axId val="73572352"/>
        <c:scaling>
          <c:orientation val="minMax"/>
        </c:scaling>
        <c:axPos val="l"/>
        <c:majorGridlines/>
        <c:numFmt formatCode="General" sourceLinked="1"/>
        <c:majorTickMark val="none"/>
        <c:tickLblPos val="nextTo"/>
        <c:txPr>
          <a:bodyPr rot="0" vert="horz"/>
          <a:lstStyle/>
          <a:p>
            <a:pPr>
              <a:defRPr sz="1799" b="0" i="0" u="none" strike="noStrike" baseline="0">
                <a:solidFill>
                  <a:srgbClr val="000000"/>
                </a:solidFill>
                <a:latin typeface="+mj-lt"/>
                <a:ea typeface="Corbel"/>
                <a:cs typeface="Corbel"/>
              </a:defRPr>
            </a:pPr>
            <a:endParaRPr lang="en-US"/>
          </a:p>
        </c:txPr>
        <c:crossAx val="73562368"/>
        <c:crosses val="autoZero"/>
        <c:crossBetween val="between"/>
      </c:valAx>
      <c:spPr>
        <a:noFill/>
        <a:ln w="25382">
          <a:noFill/>
        </a:ln>
      </c:spPr>
    </c:plotArea>
    <c:legend>
      <c:legendPos val="r"/>
      <c:layout>
        <c:manualLayout>
          <c:xMode val="edge"/>
          <c:yMode val="edge"/>
          <c:x val="0.90539494656795949"/>
          <c:y val="4.9561905652001477E-2"/>
          <c:w val="9.2869015560311144E-2"/>
          <c:h val="0.35325716332936247"/>
        </c:manualLayout>
      </c:layout>
      <c:txPr>
        <a:bodyPr/>
        <a:lstStyle/>
        <a:p>
          <a:pPr>
            <a:defRPr sz="1652" b="0" i="0" u="none" strike="noStrike" baseline="0">
              <a:solidFill>
                <a:srgbClr val="000000"/>
              </a:solidFill>
              <a:latin typeface="+mj-lt"/>
              <a:ea typeface="Corbel"/>
              <a:cs typeface="Corbel"/>
            </a:defRPr>
          </a:pPr>
          <a:endParaRPr lang="en-US"/>
        </a:p>
      </c:txPr>
    </c:legend>
    <c:plotVisOnly val="1"/>
    <c:dispBlanksAs val="gap"/>
  </c:chart>
  <c:txPr>
    <a:bodyPr/>
    <a:lstStyle/>
    <a:p>
      <a:pPr>
        <a:defRPr sz="1799" b="0" i="0" u="none" strike="noStrike" baseline="0">
          <a:solidFill>
            <a:srgbClr val="000000"/>
          </a:solidFill>
          <a:latin typeface="Corbel"/>
          <a:ea typeface="Corbel"/>
          <a:cs typeface="Corbel"/>
        </a:defRPr>
      </a:pPr>
      <a:endParaRPr lang="en-US"/>
    </a:p>
  </c:txPr>
  <c:externalData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10"/>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3386590668703729"/>
          <c:y val="5.2575757575757359E-2"/>
          <c:w val="0.6568057351040113"/>
          <c:h val="0.74865688379861661"/>
        </c:manualLayout>
      </c:layout>
      <c:lineChart>
        <c:grouping val="standard"/>
        <c:ser>
          <c:idx val="0"/>
          <c:order val="0"/>
          <c:tx>
            <c:strRef>
              <c:f>Sheet1!$A$2</c:f>
              <c:strCache>
                <c:ptCount val="1"/>
                <c:pt idx="0">
                  <c:v>N=2</c:v>
                </c:pt>
              </c:strCache>
            </c:strRef>
          </c:tx>
          <c:cat>
            <c:strRef>
              <c:f>Sheet1!$B$1:$H$1</c:f>
              <c:strCache>
                <c:ptCount val="7"/>
                <c:pt idx="0">
                  <c:v>1</c:v>
                </c:pt>
                <c:pt idx="1">
                  <c:v>2</c:v>
                </c:pt>
                <c:pt idx="2">
                  <c:v>3</c:v>
                </c:pt>
                <c:pt idx="3">
                  <c:v>4</c:v>
                </c:pt>
                <c:pt idx="4">
                  <c:v>6</c:v>
                </c:pt>
                <c:pt idx="5">
                  <c:v>12</c:v>
                </c:pt>
                <c:pt idx="6">
                  <c:v>24</c:v>
                </c:pt>
              </c:strCache>
            </c:strRef>
          </c:cat>
          <c:val>
            <c:numRef>
              <c:f>Sheet1!$B$2:$H$2</c:f>
              <c:numCache>
                <c:formatCode>General</c:formatCode>
                <c:ptCount val="7"/>
                <c:pt idx="0">
                  <c:v>69.363378328072358</c:v>
                </c:pt>
                <c:pt idx="1">
                  <c:v>0</c:v>
                </c:pt>
              </c:numCache>
            </c:numRef>
          </c:val>
        </c:ser>
        <c:ser>
          <c:idx val="1"/>
          <c:order val="1"/>
          <c:tx>
            <c:strRef>
              <c:f>Sheet1!$A$3</c:f>
              <c:strCache>
                <c:ptCount val="1"/>
                <c:pt idx="0">
                  <c:v>N=4</c:v>
                </c:pt>
              </c:strCache>
            </c:strRef>
          </c:tx>
          <c:cat>
            <c:strRef>
              <c:f>Sheet1!$B$1:$H$1</c:f>
              <c:strCache>
                <c:ptCount val="7"/>
                <c:pt idx="0">
                  <c:v>1</c:v>
                </c:pt>
                <c:pt idx="1">
                  <c:v>2</c:v>
                </c:pt>
                <c:pt idx="2">
                  <c:v>3</c:v>
                </c:pt>
                <c:pt idx="3">
                  <c:v>4</c:v>
                </c:pt>
                <c:pt idx="4">
                  <c:v>6</c:v>
                </c:pt>
                <c:pt idx="5">
                  <c:v>12</c:v>
                </c:pt>
                <c:pt idx="6">
                  <c:v>24</c:v>
                </c:pt>
              </c:strCache>
            </c:strRef>
          </c:cat>
          <c:val>
            <c:numRef>
              <c:f>Sheet1!$B$3:$H$3</c:f>
              <c:numCache>
                <c:formatCode>General</c:formatCode>
                <c:ptCount val="7"/>
                <c:pt idx="0">
                  <c:v>162.86105967621324</c:v>
                </c:pt>
                <c:pt idx="1">
                  <c:v>80.738938790035888</c:v>
                </c:pt>
                <c:pt idx="2">
                  <c:v>40.484306729349136</c:v>
                </c:pt>
                <c:pt idx="3">
                  <c:v>0</c:v>
                </c:pt>
              </c:numCache>
            </c:numRef>
          </c:val>
        </c:ser>
        <c:ser>
          <c:idx val="2"/>
          <c:order val="2"/>
          <c:tx>
            <c:strRef>
              <c:f>Sheet1!$A$4</c:f>
              <c:strCache>
                <c:ptCount val="1"/>
                <c:pt idx="0">
                  <c:v>N=6</c:v>
                </c:pt>
              </c:strCache>
            </c:strRef>
          </c:tx>
          <c:cat>
            <c:strRef>
              <c:f>Sheet1!$B$1:$H$1</c:f>
              <c:strCache>
                <c:ptCount val="7"/>
                <c:pt idx="0">
                  <c:v>1</c:v>
                </c:pt>
                <c:pt idx="1">
                  <c:v>2</c:v>
                </c:pt>
                <c:pt idx="2">
                  <c:v>3</c:v>
                </c:pt>
                <c:pt idx="3">
                  <c:v>4</c:v>
                </c:pt>
                <c:pt idx="4">
                  <c:v>6</c:v>
                </c:pt>
                <c:pt idx="5">
                  <c:v>12</c:v>
                </c:pt>
                <c:pt idx="6">
                  <c:v>24</c:v>
                </c:pt>
              </c:strCache>
            </c:strRef>
          </c:cat>
          <c:val>
            <c:numRef>
              <c:f>Sheet1!$B$4:$H$4</c:f>
              <c:numCache>
                <c:formatCode>General</c:formatCode>
                <c:ptCount val="7"/>
                <c:pt idx="0">
                  <c:v>239.72486486858651</c:v>
                </c:pt>
                <c:pt idx="1">
                  <c:v>136.75191372805853</c:v>
                </c:pt>
                <c:pt idx="2">
                  <c:v>87.982527591717229</c:v>
                </c:pt>
                <c:pt idx="3">
                  <c:v>57.012216097913942</c:v>
                </c:pt>
                <c:pt idx="4">
                  <c:v>0</c:v>
                </c:pt>
              </c:numCache>
            </c:numRef>
          </c:val>
        </c:ser>
        <c:ser>
          <c:idx val="3"/>
          <c:order val="3"/>
          <c:tx>
            <c:strRef>
              <c:f>Sheet1!$A$5</c:f>
              <c:strCache>
                <c:ptCount val="1"/>
                <c:pt idx="0">
                  <c:v>N=12</c:v>
                </c:pt>
              </c:strCache>
            </c:strRef>
          </c:tx>
          <c:cat>
            <c:strRef>
              <c:f>Sheet1!$B$1:$H$1</c:f>
              <c:strCache>
                <c:ptCount val="7"/>
                <c:pt idx="0">
                  <c:v>1</c:v>
                </c:pt>
                <c:pt idx="1">
                  <c:v>2</c:v>
                </c:pt>
                <c:pt idx="2">
                  <c:v>3</c:v>
                </c:pt>
                <c:pt idx="3">
                  <c:v>4</c:v>
                </c:pt>
                <c:pt idx="4">
                  <c:v>6</c:v>
                </c:pt>
                <c:pt idx="5">
                  <c:v>12</c:v>
                </c:pt>
                <c:pt idx="6">
                  <c:v>24</c:v>
                </c:pt>
              </c:strCache>
            </c:strRef>
          </c:cat>
          <c:val>
            <c:numRef>
              <c:f>Sheet1!$B$5:$H$5</c:f>
              <c:numCache>
                <c:formatCode>General</c:formatCode>
                <c:ptCount val="7"/>
                <c:pt idx="0">
                  <c:v>434.11434875842724</c:v>
                </c:pt>
                <c:pt idx="1">
                  <c:v>272.75503970211122</c:v>
                </c:pt>
                <c:pt idx="2">
                  <c:v>201.41319052028192</c:v>
                </c:pt>
                <c:pt idx="3">
                  <c:v>157.70203863422907</c:v>
                </c:pt>
                <c:pt idx="4">
                  <c:v>101.64610013768601</c:v>
                </c:pt>
                <c:pt idx="5">
                  <c:v>0</c:v>
                </c:pt>
              </c:numCache>
            </c:numRef>
          </c:val>
        </c:ser>
        <c:ser>
          <c:idx val="4"/>
          <c:order val="4"/>
          <c:tx>
            <c:strRef>
              <c:f>Sheet1!$A$6</c:f>
              <c:strCache>
                <c:ptCount val="1"/>
                <c:pt idx="0">
                  <c:v>N=24</c:v>
                </c:pt>
              </c:strCache>
            </c:strRef>
          </c:tx>
          <c:cat>
            <c:strRef>
              <c:f>Sheet1!$B$1:$H$1</c:f>
              <c:strCache>
                <c:ptCount val="7"/>
                <c:pt idx="0">
                  <c:v>1</c:v>
                </c:pt>
                <c:pt idx="1">
                  <c:v>2</c:v>
                </c:pt>
                <c:pt idx="2">
                  <c:v>3</c:v>
                </c:pt>
                <c:pt idx="3">
                  <c:v>4</c:v>
                </c:pt>
                <c:pt idx="4">
                  <c:v>6</c:v>
                </c:pt>
                <c:pt idx="5">
                  <c:v>12</c:v>
                </c:pt>
                <c:pt idx="6">
                  <c:v>24</c:v>
                </c:pt>
              </c:strCache>
            </c:strRef>
          </c:cat>
          <c:val>
            <c:numRef>
              <c:f>Sheet1!$B$6:$H$6</c:f>
              <c:numCache>
                <c:formatCode>General</c:formatCode>
                <c:ptCount val="7"/>
                <c:pt idx="0">
                  <c:v>743.76442311486619</c:v>
                </c:pt>
                <c:pt idx="1">
                  <c:v>486.03466001025436</c:v>
                </c:pt>
                <c:pt idx="2">
                  <c:v>405.99954847327996</c:v>
                </c:pt>
                <c:pt idx="3">
                  <c:v>331.40130684068851</c:v>
                </c:pt>
                <c:pt idx="4">
                  <c:v>236.70116370014938</c:v>
                </c:pt>
                <c:pt idx="5">
                  <c:v>119.32050448129159</c:v>
                </c:pt>
                <c:pt idx="6">
                  <c:v>0</c:v>
                </c:pt>
              </c:numCache>
            </c:numRef>
          </c:val>
        </c:ser>
        <c:marker val="1"/>
        <c:axId val="125671296"/>
        <c:axId val="125693952"/>
      </c:lineChart>
      <c:catAx>
        <c:axId val="125671296"/>
        <c:scaling>
          <c:orientation val="minMax"/>
        </c:scaling>
        <c:axPos val="b"/>
        <c:title>
          <c:tx>
            <c:rich>
              <a:bodyPr/>
              <a:lstStyle/>
              <a:p>
                <a:pPr>
                  <a:defRPr/>
                </a:pPr>
                <a:r>
                  <a:rPr lang="en-US" b="0" i="1" dirty="0" smtClean="0">
                    <a:latin typeface="Times New Roman" pitchFamily="18" charset="0"/>
                    <a:cs typeface="Times New Roman" pitchFamily="18" charset="0"/>
                  </a:rPr>
                  <a:t>m</a:t>
                </a:r>
                <a:endParaRPr lang="en-US" b="0" i="1" dirty="0">
                  <a:latin typeface="Times New Roman" pitchFamily="18" charset="0"/>
                  <a:cs typeface="Times New Roman" pitchFamily="18" charset="0"/>
                </a:endParaRPr>
              </a:p>
            </c:rich>
          </c:tx>
          <c:layout/>
        </c:title>
        <c:numFmt formatCode="General" sourceLinked="1"/>
        <c:tickLblPos val="nextTo"/>
        <c:txPr>
          <a:bodyPr/>
          <a:lstStyle/>
          <a:p>
            <a:pPr>
              <a:defRPr>
                <a:latin typeface="Times New Roman" pitchFamily="18" charset="0"/>
                <a:cs typeface="Times New Roman" pitchFamily="18" charset="0"/>
              </a:defRPr>
            </a:pPr>
            <a:endParaRPr lang="en-US"/>
          </a:p>
        </c:txPr>
        <c:crossAx val="125693952"/>
        <c:crosses val="autoZero"/>
        <c:auto val="1"/>
        <c:lblAlgn val="ctr"/>
        <c:lblOffset val="100"/>
      </c:catAx>
      <c:valAx>
        <c:axId val="125693952"/>
        <c:scaling>
          <c:orientation val="minMax"/>
        </c:scaling>
        <c:axPos val="l"/>
        <c:numFmt formatCode="General" sourceLinked="1"/>
        <c:tickLblPos val="nextTo"/>
        <c:txPr>
          <a:bodyPr/>
          <a:lstStyle/>
          <a:p>
            <a:pPr>
              <a:defRPr>
                <a:latin typeface="Times New Roman" pitchFamily="18" charset="0"/>
                <a:cs typeface="Times New Roman" pitchFamily="18" charset="0"/>
              </a:defRPr>
            </a:pPr>
            <a:endParaRPr lang="en-US"/>
          </a:p>
        </c:txPr>
        <c:crossAx val="125671296"/>
        <c:crosses val="autoZero"/>
        <c:crossBetween val="between"/>
      </c:valAx>
    </c:plotArea>
    <c:legend>
      <c:legendPos val="r"/>
      <c:layout>
        <c:manualLayout>
          <c:xMode val="edge"/>
          <c:yMode val="edge"/>
          <c:x val="0.63904162817636856"/>
          <c:y val="0.20816242232016091"/>
          <c:w val="0.17477616973855867"/>
          <c:h val="0.43367497095650115"/>
        </c:manualLayout>
      </c:layout>
      <c:txPr>
        <a:bodyPr/>
        <a:lstStyle/>
        <a:p>
          <a:pPr>
            <a:defRPr i="1">
              <a:latin typeface="Times New Roman" pitchFamily="18" charset="0"/>
              <a:cs typeface="Times New Roman" pitchFamily="18" charset="0"/>
            </a:defRPr>
          </a:pPr>
          <a:endParaRPr lang="en-US"/>
        </a:p>
      </c:txPr>
    </c:legend>
    <c:plotVisOnly val="1"/>
    <c:dispBlanksAs val="gap"/>
  </c:chart>
  <c:txPr>
    <a:bodyPr/>
    <a:lstStyle/>
    <a:p>
      <a:pPr>
        <a:defRPr sz="1800"/>
      </a:pPr>
      <a:endParaRPr lang="en-US"/>
    </a:p>
  </c:txPr>
  <c:externalData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10"/>
  <c:clrMapOvr bg1="lt1" tx1="dk1" bg2="lt2" tx2="dk2" accent1="accent1" accent2="accent2" accent3="accent3" accent4="accent4" accent5="accent5" accent6="accent6" hlink="hlink" folHlink="folHlink"/>
  <c:chart>
    <c:plotArea>
      <c:layout/>
      <c:lineChart>
        <c:grouping val="standard"/>
        <c:ser>
          <c:idx val="0"/>
          <c:order val="0"/>
          <c:tx>
            <c:strRef>
              <c:f>Sheet1!$A$2</c:f>
              <c:strCache>
                <c:ptCount val="1"/>
                <c:pt idx="0">
                  <c:v>U~[70,130]</c:v>
                </c:pt>
              </c:strCache>
            </c:strRef>
          </c:tx>
          <c:cat>
            <c:strRef>
              <c:f>Sheet1!$B$1:$H$1</c:f>
              <c:strCache>
                <c:ptCount val="7"/>
                <c:pt idx="0">
                  <c:v>1</c:v>
                </c:pt>
                <c:pt idx="1">
                  <c:v>2</c:v>
                </c:pt>
                <c:pt idx="2">
                  <c:v>3</c:v>
                </c:pt>
                <c:pt idx="3">
                  <c:v>4</c:v>
                </c:pt>
                <c:pt idx="4">
                  <c:v>6</c:v>
                </c:pt>
                <c:pt idx="5">
                  <c:v>12</c:v>
                </c:pt>
                <c:pt idx="6">
                  <c:v>24</c:v>
                </c:pt>
              </c:strCache>
            </c:strRef>
          </c:cat>
          <c:val>
            <c:numRef>
              <c:f>Sheet1!$B$2:$H$2</c:f>
              <c:numCache>
                <c:formatCode>General</c:formatCode>
                <c:ptCount val="7"/>
                <c:pt idx="0">
                  <c:v>806.07</c:v>
                </c:pt>
                <c:pt idx="1">
                  <c:v>528.28000000000054</c:v>
                </c:pt>
                <c:pt idx="2">
                  <c:v>441.81</c:v>
                </c:pt>
                <c:pt idx="3">
                  <c:v>361.19</c:v>
                </c:pt>
                <c:pt idx="4">
                  <c:v>258.60000000000002</c:v>
                </c:pt>
                <c:pt idx="5">
                  <c:v>130.86000000000001</c:v>
                </c:pt>
                <c:pt idx="6">
                  <c:v>0</c:v>
                </c:pt>
              </c:numCache>
            </c:numRef>
          </c:val>
        </c:ser>
        <c:ser>
          <c:idx val="1"/>
          <c:order val="1"/>
          <c:tx>
            <c:strRef>
              <c:f>Sheet1!$A$3</c:f>
              <c:strCache>
                <c:ptCount val="1"/>
                <c:pt idx="0">
                  <c:v>U~[25,175]</c:v>
                </c:pt>
              </c:strCache>
            </c:strRef>
          </c:tx>
          <c:cat>
            <c:strRef>
              <c:f>Sheet1!$B$1:$H$1</c:f>
              <c:strCache>
                <c:ptCount val="7"/>
                <c:pt idx="0">
                  <c:v>1</c:v>
                </c:pt>
                <c:pt idx="1">
                  <c:v>2</c:v>
                </c:pt>
                <c:pt idx="2">
                  <c:v>3</c:v>
                </c:pt>
                <c:pt idx="3">
                  <c:v>4</c:v>
                </c:pt>
                <c:pt idx="4">
                  <c:v>6</c:v>
                </c:pt>
                <c:pt idx="5">
                  <c:v>12</c:v>
                </c:pt>
                <c:pt idx="6">
                  <c:v>24</c:v>
                </c:pt>
              </c:strCache>
            </c:strRef>
          </c:cat>
          <c:val>
            <c:numRef>
              <c:f>Sheet1!$B$3:$H$3</c:f>
              <c:numCache>
                <c:formatCode>General</c:formatCode>
                <c:ptCount val="7"/>
                <c:pt idx="0">
                  <c:v>405.48999999999899</c:v>
                </c:pt>
                <c:pt idx="1">
                  <c:v>255.83</c:v>
                </c:pt>
                <c:pt idx="2">
                  <c:v>210.09</c:v>
                </c:pt>
                <c:pt idx="3">
                  <c:v>167.5</c:v>
                </c:pt>
                <c:pt idx="4">
                  <c:v>114.32</c:v>
                </c:pt>
                <c:pt idx="5">
                  <c:v>50.620000000000012</c:v>
                </c:pt>
                <c:pt idx="6">
                  <c:v>0</c:v>
                </c:pt>
              </c:numCache>
            </c:numRef>
          </c:val>
        </c:ser>
        <c:marker val="1"/>
        <c:axId val="125751296"/>
        <c:axId val="125753216"/>
      </c:lineChart>
      <c:catAx>
        <c:axId val="125751296"/>
        <c:scaling>
          <c:orientation val="minMax"/>
        </c:scaling>
        <c:axPos val="b"/>
        <c:title>
          <c:tx>
            <c:rich>
              <a:bodyPr/>
              <a:lstStyle/>
              <a:p>
                <a:pPr>
                  <a:defRPr/>
                </a:pPr>
                <a:r>
                  <a:rPr lang="en-US" b="0" i="1" dirty="0" smtClean="0">
                    <a:latin typeface="Times New Roman" pitchFamily="18" charset="0"/>
                    <a:cs typeface="Times New Roman" pitchFamily="18" charset="0"/>
                  </a:rPr>
                  <a:t>m</a:t>
                </a:r>
                <a:endParaRPr lang="en-US" b="0" i="1" dirty="0">
                  <a:latin typeface="Times New Roman" pitchFamily="18" charset="0"/>
                  <a:cs typeface="Times New Roman" pitchFamily="18" charset="0"/>
                </a:endParaRPr>
              </a:p>
            </c:rich>
          </c:tx>
          <c:layout/>
        </c:title>
        <c:tickLblPos val="nextTo"/>
        <c:txPr>
          <a:bodyPr/>
          <a:lstStyle/>
          <a:p>
            <a:pPr>
              <a:defRPr>
                <a:latin typeface="Times New Roman" pitchFamily="18" charset="0"/>
                <a:cs typeface="Times New Roman" pitchFamily="18" charset="0"/>
              </a:defRPr>
            </a:pPr>
            <a:endParaRPr lang="en-US"/>
          </a:p>
        </c:txPr>
        <c:crossAx val="125753216"/>
        <c:crosses val="autoZero"/>
        <c:auto val="1"/>
        <c:lblAlgn val="ctr"/>
        <c:lblOffset val="100"/>
      </c:catAx>
      <c:valAx>
        <c:axId val="125753216"/>
        <c:scaling>
          <c:orientation val="minMax"/>
        </c:scaling>
        <c:axPos val="l"/>
        <c:numFmt formatCode="General" sourceLinked="1"/>
        <c:tickLblPos val="nextTo"/>
        <c:txPr>
          <a:bodyPr/>
          <a:lstStyle/>
          <a:p>
            <a:pPr>
              <a:defRPr>
                <a:latin typeface="Times New Roman" pitchFamily="18" charset="0"/>
                <a:cs typeface="Times New Roman" pitchFamily="18" charset="0"/>
              </a:defRPr>
            </a:pPr>
            <a:endParaRPr lang="en-US"/>
          </a:p>
        </c:txPr>
        <c:crossAx val="125751296"/>
        <c:crosses val="autoZero"/>
        <c:crossBetween val="between"/>
      </c:valAx>
    </c:plotArea>
    <c:legend>
      <c:legendPos val="r"/>
      <c:layout>
        <c:manualLayout>
          <c:xMode val="edge"/>
          <c:yMode val="edge"/>
          <c:x val="0.47986111111111118"/>
          <c:y val="0.28207627952756098"/>
          <c:w val="0.2938014403292194"/>
          <c:h val="0.1608474409448819"/>
        </c:manualLayout>
      </c:layout>
      <c:txPr>
        <a:bodyPr/>
        <a:lstStyle/>
        <a:p>
          <a:pPr>
            <a:defRPr sz="1600" i="0">
              <a:latin typeface="Times New Roman" pitchFamily="18" charset="0"/>
              <a:cs typeface="Times New Roman" pitchFamily="18" charset="0"/>
            </a:defRPr>
          </a:pPr>
          <a:endParaRPr lang="en-US"/>
        </a:p>
      </c:txPr>
    </c:legend>
    <c:plotVisOnly val="1"/>
  </c:chart>
  <c:txPr>
    <a:bodyPr/>
    <a:lstStyle/>
    <a:p>
      <a:pPr>
        <a:defRPr sz="1800"/>
      </a:pPr>
      <a:endParaRPr lang="en-US"/>
    </a:p>
  </c:txPr>
  <c:externalData r:id="rId2"/>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039A8BDD-5780-4E07-A8CB-07348362E472}" type="presOf" srcId="{F32F0913-A3AF-1446-B5C2-B320E756F7AD}" destId="{43B7E150-48FC-BF4A-9779-A59569998339}"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A859DD93-D3DB-EE47-AF2C-3AE2A1C64ADE}" srcId="{B21C862C-BCF1-F544-BD07-29CD2C2ABB4C}" destId="{76B5C694-B853-0246-BCA0-5E7F2433D535}" srcOrd="0" destOrd="0" parTransId="{801AEFB9-0C88-9441-96CF-AF5BFC1EBEF5}" sibTransId="{183C4D7A-51E5-9D4A-8722-B033BB650077}"/>
    <dgm:cxn modelId="{0418C5A4-598E-440E-B708-AC29AFF1F904}" type="presOf" srcId="{BE52F91F-FC70-D84E-8B56-57DD33F1959A}" destId="{FB9B2694-C9DD-5F41-AEF5-FE06D207342C}" srcOrd="0" destOrd="0" presId="urn:microsoft.com/office/officeart/2005/8/layout/equation1"/>
    <dgm:cxn modelId="{2A6C0BC5-A7AE-4B99-BDC4-33B1BF0642B1}" type="presOf" srcId="{E5FC7AF9-8C95-6A4C-A8DE-6C8A4D1F9430}" destId="{8C6BBD0A-341D-F448-AE4B-11C0CE9949B8}"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C3B068C5-8DBA-4FE2-9FDD-12D2EFD4D38A}" type="presOf" srcId="{B21C862C-BCF1-F544-BD07-29CD2C2ABB4C}" destId="{53655511-3EA9-E24B-ADA6-7E53EB5D5B44}" srcOrd="0" destOrd="0" presId="urn:microsoft.com/office/officeart/2005/8/layout/equation1"/>
    <dgm:cxn modelId="{8C160C62-E31F-47B3-B133-EBC0E28DC3E5}" type="presOf" srcId="{D407CFE4-E8FB-E245-AFDB-410BA6680B55}" destId="{8550BC7D-E478-6C47-BCD8-EB8C32D6A82C}" srcOrd="0" destOrd="0" presId="urn:microsoft.com/office/officeart/2005/8/layout/equation1"/>
    <dgm:cxn modelId="{5C1B1DC7-1DA2-4043-9680-68FDC298D1EF}" type="presOf" srcId="{183C4D7A-51E5-9D4A-8722-B033BB650077}" destId="{A2D8B243-9861-CB4C-9DC9-4D3970B797C1}" srcOrd="0" destOrd="0" presId="urn:microsoft.com/office/officeart/2005/8/layout/equation1"/>
    <dgm:cxn modelId="{994BA298-A34A-4CFA-824A-E9E7753EEA3E}" type="presOf" srcId="{76B5C694-B853-0246-BCA0-5E7F2433D535}" destId="{0472C170-12DA-B143-AD1C-711D1168B5FF}"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D743C96A-5ED1-4E40-B27E-B0B9F243826F}" type="presOf" srcId="{C17C9D10-EE76-7640-A94C-D94C87A3F6C3}" destId="{A9C6362F-FD2C-A44B-8412-4E042722523A}" srcOrd="0" destOrd="0" presId="urn:microsoft.com/office/officeart/2005/8/layout/equation1"/>
    <dgm:cxn modelId="{1264B522-AE85-4C29-B3B3-283C9F007E51}" type="presParOf" srcId="{53655511-3EA9-E24B-ADA6-7E53EB5D5B44}" destId="{0472C170-12DA-B143-AD1C-711D1168B5FF}" srcOrd="0" destOrd="0" presId="urn:microsoft.com/office/officeart/2005/8/layout/equation1"/>
    <dgm:cxn modelId="{B6CB2FC3-36CA-485C-9921-C65866DE90AE}" type="presParOf" srcId="{53655511-3EA9-E24B-ADA6-7E53EB5D5B44}" destId="{0A08B234-ABF7-DB43-A58C-B3C0794EAE49}" srcOrd="1" destOrd="0" presId="urn:microsoft.com/office/officeart/2005/8/layout/equation1"/>
    <dgm:cxn modelId="{7FFA2579-2082-487C-B220-A288FA0D949F}" type="presParOf" srcId="{53655511-3EA9-E24B-ADA6-7E53EB5D5B44}" destId="{A2D8B243-9861-CB4C-9DC9-4D3970B797C1}" srcOrd="2" destOrd="0" presId="urn:microsoft.com/office/officeart/2005/8/layout/equation1"/>
    <dgm:cxn modelId="{96269CAF-F0F7-48D0-B5D7-727F893FE9CE}" type="presParOf" srcId="{53655511-3EA9-E24B-ADA6-7E53EB5D5B44}" destId="{EDB500EE-8294-3F4B-8417-8BE8023C1D35}" srcOrd="3" destOrd="0" presId="urn:microsoft.com/office/officeart/2005/8/layout/equation1"/>
    <dgm:cxn modelId="{B3858FDB-347D-4F80-A832-E2C7B9A5CC99}" type="presParOf" srcId="{53655511-3EA9-E24B-ADA6-7E53EB5D5B44}" destId="{A9C6362F-FD2C-A44B-8412-4E042722523A}" srcOrd="4" destOrd="0" presId="urn:microsoft.com/office/officeart/2005/8/layout/equation1"/>
    <dgm:cxn modelId="{11F69FD0-6B79-4E16-B065-4431EEB12B26}" type="presParOf" srcId="{53655511-3EA9-E24B-ADA6-7E53EB5D5B44}" destId="{1D85500E-2E82-6A4A-91EE-9AF48FEC6C45}" srcOrd="5" destOrd="0" presId="urn:microsoft.com/office/officeart/2005/8/layout/equation1"/>
    <dgm:cxn modelId="{B103D074-69D0-46F8-8EB6-5EA79F38A93E}" type="presParOf" srcId="{53655511-3EA9-E24B-ADA6-7E53EB5D5B44}" destId="{43B7E150-48FC-BF4A-9779-A59569998339}" srcOrd="6" destOrd="0" presId="urn:microsoft.com/office/officeart/2005/8/layout/equation1"/>
    <dgm:cxn modelId="{9421A92E-B59A-409F-BEBD-210EAE7DC3C1}" type="presParOf" srcId="{53655511-3EA9-E24B-ADA6-7E53EB5D5B44}" destId="{88E048A8-2DA0-7B47-9D5D-4C623211681A}" srcOrd="7" destOrd="0" presId="urn:microsoft.com/office/officeart/2005/8/layout/equation1"/>
    <dgm:cxn modelId="{7AD670F8-49A1-4F38-AFD3-5E6687C44323}" type="presParOf" srcId="{53655511-3EA9-E24B-ADA6-7E53EB5D5B44}" destId="{8C6BBD0A-341D-F448-AE4B-11C0CE9949B8}" srcOrd="8" destOrd="0" presId="urn:microsoft.com/office/officeart/2005/8/layout/equation1"/>
    <dgm:cxn modelId="{5CA36CB3-B395-469E-ACA6-EDD998B20DA2}" type="presParOf" srcId="{53655511-3EA9-E24B-ADA6-7E53EB5D5B44}" destId="{73DEAC19-71FE-434C-B8AB-5F6FDE04D5DA}" srcOrd="9" destOrd="0" presId="urn:microsoft.com/office/officeart/2005/8/layout/equation1"/>
    <dgm:cxn modelId="{72F86506-5AB2-43B7-A603-76C1B93180E2}" type="presParOf" srcId="{53655511-3EA9-E24B-ADA6-7E53EB5D5B44}" destId="{FB9B2694-C9DD-5F41-AEF5-FE06D207342C}" srcOrd="10" destOrd="0" presId="urn:microsoft.com/office/officeart/2005/8/layout/equation1"/>
    <dgm:cxn modelId="{DA31CA80-7A67-4220-B53C-FD4DA1DCCDD0}" type="presParOf" srcId="{53655511-3EA9-E24B-ADA6-7E53EB5D5B44}" destId="{ABE3BCDB-6BFB-044A-9A25-2B53D8273D94}" srcOrd="11" destOrd="0" presId="urn:microsoft.com/office/officeart/2005/8/layout/equation1"/>
    <dgm:cxn modelId="{41E4F7ED-6DB6-41FF-AAC4-BF7E78636C37}"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C2282F39-AD31-48A8-91AA-32D6A8A19F90}" type="presOf" srcId="{AA2FB89F-C470-B44E-AC59-C9FA0E2D15F2}" destId="{106543B8-F3ED-2744-81A5-AD42C44AB69E}" srcOrd="0" destOrd="0" presId="urn:microsoft.com/office/officeart/2005/8/layout/pyramid4"/>
    <dgm:cxn modelId="{C40AAEAE-9E99-4AD3-8819-7A0355A81290}" type="presOf" srcId="{80187C9A-FEFD-434B-8FAC-5F0A0D851023}" destId="{8CB75068-601B-7B46-AE0F-1D9DC79E16E0}"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C3F5CE2B-FC9B-4E77-AC6F-9484CCC232F1}" type="presOf" srcId="{A2133739-58CC-5D45-88D0-0B85518225FD}" destId="{D89831E2-8F66-044A-8A21-10BA8F9799CB}"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7BDDE3EE-86E9-4225-A602-1C77676FEC22}" type="presOf" srcId="{678488E9-F429-764A-BCB8-15B61500D7A9}" destId="{8E50B0F8-BD19-1343-8DD1-7758ED02554B}"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46EE25B4-C424-4CCD-9810-21FDF6E0B904}" type="presOf" srcId="{9EAE6792-C656-3F46-9BE5-78EA6FA6DB4C}" destId="{BAD5D478-11BA-D045-A5CB-CADEDE07340F}" srcOrd="0" destOrd="0" presId="urn:microsoft.com/office/officeart/2005/8/layout/pyramid4"/>
    <dgm:cxn modelId="{791C4B3A-E999-46F5-9CEE-5DCAFFDC56DA}" type="presParOf" srcId="{8E50B0F8-BD19-1343-8DD1-7758ED02554B}" destId="{8CB75068-601B-7B46-AE0F-1D9DC79E16E0}" srcOrd="0" destOrd="0" presId="urn:microsoft.com/office/officeart/2005/8/layout/pyramid4"/>
    <dgm:cxn modelId="{0A5DFC53-5937-41DE-9406-C078CACEEE82}" type="presParOf" srcId="{8E50B0F8-BD19-1343-8DD1-7758ED02554B}" destId="{D89831E2-8F66-044A-8A21-10BA8F9799CB}" srcOrd="1" destOrd="0" presId="urn:microsoft.com/office/officeart/2005/8/layout/pyramid4"/>
    <dgm:cxn modelId="{FB736595-50EB-4595-8877-290283BA5135}" type="presParOf" srcId="{8E50B0F8-BD19-1343-8DD1-7758ED02554B}" destId="{BAD5D478-11BA-D045-A5CB-CADEDE07340F}" srcOrd="2" destOrd="0" presId="urn:microsoft.com/office/officeart/2005/8/layout/pyramid4"/>
    <dgm:cxn modelId="{8AD99621-B2DA-4AF0-87F0-375D6582263F}"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29C9512-1036-445C-91F8-35C29CEF173F}" type="doc">
      <dgm:prSet loTypeId="urn:microsoft.com/office/officeart/2005/8/layout/chart3" loCatId="cycle" qsTypeId="urn:microsoft.com/office/officeart/2005/8/quickstyle/simple1" qsCatId="simple" csTypeId="urn:microsoft.com/office/officeart/2005/8/colors/accent1_3" csCatId="accent1" phldr="1"/>
      <dgm:spPr/>
    </dgm:pt>
    <dgm:pt modelId="{F5781956-3067-45E4-8653-CDC091480A71}">
      <dgm:prSet phldrT="[Text]"/>
      <dgm:spPr/>
      <dgm:t>
        <a:bodyPr/>
        <a:lstStyle/>
        <a:p>
          <a:r>
            <a:rPr lang="en-US" b="1" dirty="0" smtClean="0"/>
            <a:t>Complementary and therapeutic feeding interventions</a:t>
          </a:r>
          <a:endParaRPr lang="en-US" b="1" dirty="0"/>
        </a:p>
      </dgm:t>
    </dgm:pt>
    <dgm:pt modelId="{A8E3096E-E195-4095-A589-FE0A560398B1}" type="parTrans" cxnId="{042B63CA-B359-4F8B-BA46-2B4C5449D215}">
      <dgm:prSet/>
      <dgm:spPr/>
      <dgm:t>
        <a:bodyPr/>
        <a:lstStyle/>
        <a:p>
          <a:endParaRPr lang="en-US"/>
        </a:p>
      </dgm:t>
    </dgm:pt>
    <dgm:pt modelId="{E3B8B28E-1EEC-4C34-AD57-F8CB448BC3AC}" type="sibTrans" cxnId="{042B63CA-B359-4F8B-BA46-2B4C5449D215}">
      <dgm:prSet/>
      <dgm:spPr/>
      <dgm:t>
        <a:bodyPr/>
        <a:lstStyle/>
        <a:p>
          <a:endParaRPr lang="en-US"/>
        </a:p>
      </dgm:t>
    </dgm:pt>
    <dgm:pt modelId="{3DCE2CF0-435F-44D5-90E2-973774AD7EDF}">
      <dgm:prSet phldrT="[Text]"/>
      <dgm:spPr/>
      <dgm:t>
        <a:bodyPr/>
        <a:lstStyle/>
        <a:p>
          <a:r>
            <a:rPr lang="en-US" dirty="0" smtClean="0"/>
            <a:t>Micronutrients and de-worming</a:t>
          </a:r>
          <a:endParaRPr lang="en-US" dirty="0"/>
        </a:p>
      </dgm:t>
    </dgm:pt>
    <dgm:pt modelId="{62A53ABB-F921-42FA-9555-6BC42096A94A}" type="parTrans" cxnId="{9D5F64BE-6639-4684-A14A-248F39A48FB2}">
      <dgm:prSet/>
      <dgm:spPr/>
      <dgm:t>
        <a:bodyPr/>
        <a:lstStyle/>
        <a:p>
          <a:endParaRPr lang="en-US"/>
        </a:p>
      </dgm:t>
    </dgm:pt>
    <dgm:pt modelId="{776CCFC5-ABB7-490E-AEA2-B314CDE0B8CF}" type="sibTrans" cxnId="{9D5F64BE-6639-4684-A14A-248F39A48FB2}">
      <dgm:prSet/>
      <dgm:spPr/>
      <dgm:t>
        <a:bodyPr/>
        <a:lstStyle/>
        <a:p>
          <a:endParaRPr lang="en-US"/>
        </a:p>
      </dgm:t>
    </dgm:pt>
    <dgm:pt modelId="{6D30EDA6-496E-4EA0-9465-8643E3800910}">
      <dgm:prSet phldrT="[Text]"/>
      <dgm:spPr/>
      <dgm:t>
        <a:bodyPr/>
        <a:lstStyle/>
        <a:p>
          <a:r>
            <a:rPr lang="en-US" dirty="0" smtClean="0"/>
            <a:t>Behavior change interventions</a:t>
          </a:r>
          <a:endParaRPr lang="en-US" dirty="0"/>
        </a:p>
      </dgm:t>
    </dgm:pt>
    <dgm:pt modelId="{93CC594E-9394-47C2-97C2-E2CA03B49D72}" type="parTrans" cxnId="{DFC67591-CD10-4A5C-A5E7-AA5C4DE523AD}">
      <dgm:prSet/>
      <dgm:spPr/>
      <dgm:t>
        <a:bodyPr/>
        <a:lstStyle/>
        <a:p>
          <a:endParaRPr lang="en-US"/>
        </a:p>
      </dgm:t>
    </dgm:pt>
    <dgm:pt modelId="{030DE354-B9FA-43C5-BF65-37322F536748}" type="sibTrans" cxnId="{DFC67591-CD10-4A5C-A5E7-AA5C4DE523AD}">
      <dgm:prSet/>
      <dgm:spPr/>
      <dgm:t>
        <a:bodyPr/>
        <a:lstStyle/>
        <a:p>
          <a:endParaRPr lang="en-US"/>
        </a:p>
      </dgm:t>
    </dgm:pt>
    <dgm:pt modelId="{03836B75-AB20-4607-9A2B-2C3ED2C98F3E}">
      <dgm:prSet phldrT="[Text]"/>
      <dgm:spPr/>
      <dgm:t>
        <a:bodyPr/>
        <a:lstStyle/>
        <a:p>
          <a:r>
            <a:rPr lang="en-US" dirty="0" smtClean="0"/>
            <a:t>Capacity and Research</a:t>
          </a:r>
          <a:endParaRPr lang="en-US" dirty="0"/>
        </a:p>
      </dgm:t>
    </dgm:pt>
    <dgm:pt modelId="{9E44F3C4-89B3-4AB2-94F8-206E75175539}" type="parTrans" cxnId="{7AB8F77D-A3DD-466F-8566-330C2B8B6035}">
      <dgm:prSet/>
      <dgm:spPr/>
      <dgm:t>
        <a:bodyPr/>
        <a:lstStyle/>
        <a:p>
          <a:endParaRPr lang="en-US"/>
        </a:p>
      </dgm:t>
    </dgm:pt>
    <dgm:pt modelId="{4AC99126-F0AE-45AE-B308-190841EF5EA3}" type="sibTrans" cxnId="{7AB8F77D-A3DD-466F-8566-330C2B8B6035}">
      <dgm:prSet/>
      <dgm:spPr/>
      <dgm:t>
        <a:bodyPr/>
        <a:lstStyle/>
        <a:p>
          <a:endParaRPr lang="en-US"/>
        </a:p>
      </dgm:t>
    </dgm:pt>
    <dgm:pt modelId="{DBD1B3B5-628B-4DE5-9A0B-024180CE2405}" type="pres">
      <dgm:prSet presAssocID="{A29C9512-1036-445C-91F8-35C29CEF173F}" presName="compositeShape" presStyleCnt="0">
        <dgm:presLayoutVars>
          <dgm:chMax val="7"/>
          <dgm:dir/>
          <dgm:resizeHandles val="exact"/>
        </dgm:presLayoutVars>
      </dgm:prSet>
      <dgm:spPr/>
    </dgm:pt>
    <dgm:pt modelId="{E69A90BD-1DBE-4387-A46F-930D50D35354}" type="pres">
      <dgm:prSet presAssocID="{A29C9512-1036-445C-91F8-35C29CEF173F}" presName="wedge1" presStyleLbl="node1" presStyleIdx="0" presStyleCnt="4" custScaleX="133081" custScaleY="110619"/>
      <dgm:spPr/>
      <dgm:t>
        <a:bodyPr/>
        <a:lstStyle/>
        <a:p>
          <a:endParaRPr lang="en-US"/>
        </a:p>
      </dgm:t>
    </dgm:pt>
    <dgm:pt modelId="{5C44476A-4268-4652-AE9C-F02E641820BC}" type="pres">
      <dgm:prSet presAssocID="{A29C9512-1036-445C-91F8-35C29CEF173F}" presName="wedge1Tx" presStyleLbl="node1" presStyleIdx="0" presStyleCnt="4">
        <dgm:presLayoutVars>
          <dgm:chMax val="0"/>
          <dgm:chPref val="0"/>
          <dgm:bulletEnabled val="1"/>
        </dgm:presLayoutVars>
      </dgm:prSet>
      <dgm:spPr/>
      <dgm:t>
        <a:bodyPr/>
        <a:lstStyle/>
        <a:p>
          <a:endParaRPr lang="en-US"/>
        </a:p>
      </dgm:t>
    </dgm:pt>
    <dgm:pt modelId="{39253946-1626-48AD-96F5-526E536E52E7}" type="pres">
      <dgm:prSet presAssocID="{A29C9512-1036-445C-91F8-35C29CEF173F}" presName="wedge2" presStyleLbl="node1" presStyleIdx="1" presStyleCnt="4" custScaleX="146002" custScaleY="123540"/>
      <dgm:spPr/>
      <dgm:t>
        <a:bodyPr/>
        <a:lstStyle/>
        <a:p>
          <a:endParaRPr lang="en-US"/>
        </a:p>
      </dgm:t>
    </dgm:pt>
    <dgm:pt modelId="{12BA645A-F8EC-41CC-825C-04C85E7D1B40}" type="pres">
      <dgm:prSet presAssocID="{A29C9512-1036-445C-91F8-35C29CEF173F}" presName="wedge2Tx" presStyleLbl="node1" presStyleIdx="1" presStyleCnt="4">
        <dgm:presLayoutVars>
          <dgm:chMax val="0"/>
          <dgm:chPref val="0"/>
          <dgm:bulletEnabled val="1"/>
        </dgm:presLayoutVars>
      </dgm:prSet>
      <dgm:spPr/>
      <dgm:t>
        <a:bodyPr/>
        <a:lstStyle/>
        <a:p>
          <a:endParaRPr lang="en-US"/>
        </a:p>
      </dgm:t>
    </dgm:pt>
    <dgm:pt modelId="{8D8EE901-C518-4712-9657-198B93EEB4AD}" type="pres">
      <dgm:prSet presAssocID="{A29C9512-1036-445C-91F8-35C29CEF173F}" presName="wedge3" presStyleLbl="node1" presStyleIdx="2" presStyleCnt="4" custScaleX="132524" custScaleY="123540"/>
      <dgm:spPr/>
      <dgm:t>
        <a:bodyPr/>
        <a:lstStyle/>
        <a:p>
          <a:endParaRPr lang="en-US"/>
        </a:p>
      </dgm:t>
    </dgm:pt>
    <dgm:pt modelId="{767BB62E-6F47-4E52-921D-DA7422C2439E}" type="pres">
      <dgm:prSet presAssocID="{A29C9512-1036-445C-91F8-35C29CEF173F}" presName="wedge3Tx" presStyleLbl="node1" presStyleIdx="2" presStyleCnt="4">
        <dgm:presLayoutVars>
          <dgm:chMax val="0"/>
          <dgm:chPref val="0"/>
          <dgm:bulletEnabled val="1"/>
        </dgm:presLayoutVars>
      </dgm:prSet>
      <dgm:spPr/>
      <dgm:t>
        <a:bodyPr/>
        <a:lstStyle/>
        <a:p>
          <a:endParaRPr lang="en-US"/>
        </a:p>
      </dgm:t>
    </dgm:pt>
    <dgm:pt modelId="{316355DB-C584-438D-A5DD-CFE1681A05C2}" type="pres">
      <dgm:prSet presAssocID="{A29C9512-1036-445C-91F8-35C29CEF173F}" presName="wedge4" presStyleLbl="node1" presStyleIdx="3" presStyleCnt="4" custScaleX="132525" custScaleY="114555"/>
      <dgm:spPr/>
      <dgm:t>
        <a:bodyPr/>
        <a:lstStyle/>
        <a:p>
          <a:endParaRPr lang="en-US"/>
        </a:p>
      </dgm:t>
    </dgm:pt>
    <dgm:pt modelId="{3BFA8EB0-A629-4DEE-A9E1-4C0480E6225D}" type="pres">
      <dgm:prSet presAssocID="{A29C9512-1036-445C-91F8-35C29CEF173F}" presName="wedge4Tx" presStyleLbl="node1" presStyleIdx="3" presStyleCnt="4">
        <dgm:presLayoutVars>
          <dgm:chMax val="0"/>
          <dgm:chPref val="0"/>
          <dgm:bulletEnabled val="1"/>
        </dgm:presLayoutVars>
      </dgm:prSet>
      <dgm:spPr/>
      <dgm:t>
        <a:bodyPr/>
        <a:lstStyle/>
        <a:p>
          <a:endParaRPr lang="en-US"/>
        </a:p>
      </dgm:t>
    </dgm:pt>
  </dgm:ptLst>
  <dgm:cxnLst>
    <dgm:cxn modelId="{B25EBAB9-B50A-434E-8972-F307BE2BEFB0}" type="presOf" srcId="{6D30EDA6-496E-4EA0-9465-8643E3800910}" destId="{767BB62E-6F47-4E52-921D-DA7422C2439E}" srcOrd="1" destOrd="0" presId="urn:microsoft.com/office/officeart/2005/8/layout/chart3"/>
    <dgm:cxn modelId="{D32FE464-2590-4FE3-8B06-3B103EA43875}" type="presOf" srcId="{6D30EDA6-496E-4EA0-9465-8643E3800910}" destId="{8D8EE901-C518-4712-9657-198B93EEB4AD}" srcOrd="0" destOrd="0" presId="urn:microsoft.com/office/officeart/2005/8/layout/chart3"/>
    <dgm:cxn modelId="{042B63CA-B359-4F8B-BA46-2B4C5449D215}" srcId="{A29C9512-1036-445C-91F8-35C29CEF173F}" destId="{F5781956-3067-45E4-8653-CDC091480A71}" srcOrd="0" destOrd="0" parTransId="{A8E3096E-E195-4095-A589-FE0A560398B1}" sibTransId="{E3B8B28E-1EEC-4C34-AD57-F8CB448BC3AC}"/>
    <dgm:cxn modelId="{D83E37BE-3DC3-48DE-A368-A037E190C8D8}" type="presOf" srcId="{F5781956-3067-45E4-8653-CDC091480A71}" destId="{5C44476A-4268-4652-AE9C-F02E641820BC}" srcOrd="1" destOrd="0" presId="urn:microsoft.com/office/officeart/2005/8/layout/chart3"/>
    <dgm:cxn modelId="{F7717ABD-4660-4F6A-94CD-EE26DF982FEC}" type="presOf" srcId="{F5781956-3067-45E4-8653-CDC091480A71}" destId="{E69A90BD-1DBE-4387-A46F-930D50D35354}" srcOrd="0" destOrd="0" presId="urn:microsoft.com/office/officeart/2005/8/layout/chart3"/>
    <dgm:cxn modelId="{1E036B16-FC6D-4393-A332-BE72711D62F8}" type="presOf" srcId="{A29C9512-1036-445C-91F8-35C29CEF173F}" destId="{DBD1B3B5-628B-4DE5-9A0B-024180CE2405}" srcOrd="0" destOrd="0" presId="urn:microsoft.com/office/officeart/2005/8/layout/chart3"/>
    <dgm:cxn modelId="{4C77C7B2-2806-433B-9B0C-D1F16BA35EA4}" type="presOf" srcId="{3DCE2CF0-435F-44D5-90E2-973774AD7EDF}" destId="{12BA645A-F8EC-41CC-825C-04C85E7D1B40}" srcOrd="1" destOrd="0" presId="urn:microsoft.com/office/officeart/2005/8/layout/chart3"/>
    <dgm:cxn modelId="{39B5721A-7767-4AF9-AD6F-2856695446B3}" type="presOf" srcId="{03836B75-AB20-4607-9A2B-2C3ED2C98F3E}" destId="{316355DB-C584-438D-A5DD-CFE1681A05C2}" srcOrd="0" destOrd="0" presId="urn:microsoft.com/office/officeart/2005/8/layout/chart3"/>
    <dgm:cxn modelId="{9D5F64BE-6639-4684-A14A-248F39A48FB2}" srcId="{A29C9512-1036-445C-91F8-35C29CEF173F}" destId="{3DCE2CF0-435F-44D5-90E2-973774AD7EDF}" srcOrd="1" destOrd="0" parTransId="{62A53ABB-F921-42FA-9555-6BC42096A94A}" sibTransId="{776CCFC5-ABB7-490E-AEA2-B314CDE0B8CF}"/>
    <dgm:cxn modelId="{68317F5B-E360-4F00-87B2-1181A5F0E7B7}" type="presOf" srcId="{3DCE2CF0-435F-44D5-90E2-973774AD7EDF}" destId="{39253946-1626-48AD-96F5-526E536E52E7}" srcOrd="0" destOrd="0" presId="urn:microsoft.com/office/officeart/2005/8/layout/chart3"/>
    <dgm:cxn modelId="{DFC67591-CD10-4A5C-A5E7-AA5C4DE523AD}" srcId="{A29C9512-1036-445C-91F8-35C29CEF173F}" destId="{6D30EDA6-496E-4EA0-9465-8643E3800910}" srcOrd="2" destOrd="0" parTransId="{93CC594E-9394-47C2-97C2-E2CA03B49D72}" sibTransId="{030DE354-B9FA-43C5-BF65-37322F536748}"/>
    <dgm:cxn modelId="{7AB8F77D-A3DD-466F-8566-330C2B8B6035}" srcId="{A29C9512-1036-445C-91F8-35C29CEF173F}" destId="{03836B75-AB20-4607-9A2B-2C3ED2C98F3E}" srcOrd="3" destOrd="0" parTransId="{9E44F3C4-89B3-4AB2-94F8-206E75175539}" sibTransId="{4AC99126-F0AE-45AE-B308-190841EF5EA3}"/>
    <dgm:cxn modelId="{87D6CD16-5217-47C4-90D0-70F32F211BF2}" type="presOf" srcId="{03836B75-AB20-4607-9A2B-2C3ED2C98F3E}" destId="{3BFA8EB0-A629-4DEE-A9E1-4C0480E6225D}" srcOrd="1" destOrd="0" presId="urn:microsoft.com/office/officeart/2005/8/layout/chart3"/>
    <dgm:cxn modelId="{B5B32651-1E06-46C7-B097-6E5AD02B8E39}" type="presParOf" srcId="{DBD1B3B5-628B-4DE5-9A0B-024180CE2405}" destId="{E69A90BD-1DBE-4387-A46F-930D50D35354}" srcOrd="0" destOrd="0" presId="urn:microsoft.com/office/officeart/2005/8/layout/chart3"/>
    <dgm:cxn modelId="{B2FF8D36-EDA9-46DC-8B05-E261DA41E3BA}" type="presParOf" srcId="{DBD1B3B5-628B-4DE5-9A0B-024180CE2405}" destId="{5C44476A-4268-4652-AE9C-F02E641820BC}" srcOrd="1" destOrd="0" presId="urn:microsoft.com/office/officeart/2005/8/layout/chart3"/>
    <dgm:cxn modelId="{82D9F8DE-5B7F-4057-B514-EEEEF46D6396}" type="presParOf" srcId="{DBD1B3B5-628B-4DE5-9A0B-024180CE2405}" destId="{39253946-1626-48AD-96F5-526E536E52E7}" srcOrd="2" destOrd="0" presId="urn:microsoft.com/office/officeart/2005/8/layout/chart3"/>
    <dgm:cxn modelId="{9918AA11-A65A-4200-9C09-78C4E0EA8D2C}" type="presParOf" srcId="{DBD1B3B5-628B-4DE5-9A0B-024180CE2405}" destId="{12BA645A-F8EC-41CC-825C-04C85E7D1B40}" srcOrd="3" destOrd="0" presId="urn:microsoft.com/office/officeart/2005/8/layout/chart3"/>
    <dgm:cxn modelId="{24A2C14C-8A09-41C2-9817-EA8515548AAD}" type="presParOf" srcId="{DBD1B3B5-628B-4DE5-9A0B-024180CE2405}" destId="{8D8EE901-C518-4712-9657-198B93EEB4AD}" srcOrd="4" destOrd="0" presId="urn:microsoft.com/office/officeart/2005/8/layout/chart3"/>
    <dgm:cxn modelId="{84001D85-A59F-474F-85ED-491BE1AEBF8C}" type="presParOf" srcId="{DBD1B3B5-628B-4DE5-9A0B-024180CE2405}" destId="{767BB62E-6F47-4E52-921D-DA7422C2439E}" srcOrd="5" destOrd="0" presId="urn:microsoft.com/office/officeart/2005/8/layout/chart3"/>
    <dgm:cxn modelId="{EF6DBEF5-F5CA-4088-AACD-0C5304EBA4F1}" type="presParOf" srcId="{DBD1B3B5-628B-4DE5-9A0B-024180CE2405}" destId="{316355DB-C584-438D-A5DD-CFE1681A05C2}" srcOrd="6" destOrd="0" presId="urn:microsoft.com/office/officeart/2005/8/layout/chart3"/>
    <dgm:cxn modelId="{1209AADD-8674-4D65-8478-10A95B6F4C51}" type="presParOf" srcId="{DBD1B3B5-628B-4DE5-9A0B-024180CE2405}" destId="{3BFA8EB0-A629-4DEE-A9E1-4C0480E6225D}" srcOrd="7" destOrd="0" presId="urn:microsoft.com/office/officeart/2005/8/layout/char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2423" y="284593"/>
        <a:ext cx="1320031" cy="1320031"/>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098104" y="561799"/>
        <a:ext cx="765618" cy="765618"/>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245709" y="284593"/>
        <a:ext cx="1320031" cy="1320031"/>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2341075">
        <a:off x="3512894" y="561799"/>
        <a:ext cx="765618" cy="765618"/>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604795" y="284593"/>
        <a:ext cx="1320031" cy="1320031"/>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30993" y="561799"/>
        <a:ext cx="765618" cy="765618"/>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904817" y="284593"/>
        <a:ext cx="1320031" cy="132003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2190922" y="0"/>
          <a:ext cx="4278561" cy="2628900"/>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190922" y="0"/>
        <a:ext cx="4278561" cy="2628900"/>
      </dsp:txXfrm>
    </dsp:sp>
    <dsp:sp modelId="{D89831E2-8F66-044A-8A21-10BA8F9799CB}">
      <dsp:nvSpPr>
        <dsp:cNvPr id="0" name=""/>
        <dsp:cNvSpPr/>
      </dsp:nvSpPr>
      <dsp:spPr>
        <a:xfrm>
          <a:off x="117640" y="2628900"/>
          <a:ext cx="4225772" cy="2628900"/>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17640" y="2628900"/>
        <a:ext cx="4225772" cy="2628900"/>
      </dsp:txXfrm>
    </dsp:sp>
    <dsp:sp modelId="{BAD5D478-11BA-D045-A5CB-CADEDE07340F}">
      <dsp:nvSpPr>
        <dsp:cNvPr id="0" name=""/>
        <dsp:cNvSpPr/>
      </dsp:nvSpPr>
      <dsp:spPr>
        <a:xfrm rot="10800000">
          <a:off x="2190922" y="2628900"/>
          <a:ext cx="4278561" cy="2628900"/>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2190922" y="2628900"/>
        <a:ext cx="4278561" cy="2628900"/>
      </dsp:txXfrm>
    </dsp:sp>
    <dsp:sp modelId="{106543B8-F3ED-2744-81A5-AD42C44AB69E}">
      <dsp:nvSpPr>
        <dsp:cNvPr id="0" name=""/>
        <dsp:cNvSpPr/>
      </dsp:nvSpPr>
      <dsp:spPr>
        <a:xfrm>
          <a:off x="4343413" y="2628900"/>
          <a:ext cx="4278561" cy="2628900"/>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343413" y="2628900"/>
        <a:ext cx="4278561" cy="262890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69A90BD-1DBE-4387-A46F-930D50D35354}">
      <dsp:nvSpPr>
        <dsp:cNvPr id="0" name=""/>
        <dsp:cNvSpPr/>
      </dsp:nvSpPr>
      <dsp:spPr>
        <a:xfrm>
          <a:off x="162661" y="0"/>
          <a:ext cx="4940584" cy="4106690"/>
        </a:xfrm>
        <a:prstGeom prst="pie">
          <a:avLst>
            <a:gd name="adj1" fmla="val 16200000"/>
            <a:gd name="adj2" fmla="val 0"/>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t>Complementary and therapeutic feeding interventions</a:t>
          </a:r>
          <a:endParaRPr lang="en-US" sz="1800" b="1" kern="1200" dirty="0"/>
        </a:p>
      </dsp:txBody>
      <dsp:txXfrm>
        <a:off x="2689417" y="759738"/>
        <a:ext cx="1823310" cy="1222229"/>
      </dsp:txXfrm>
    </dsp:sp>
    <dsp:sp modelId="{39253946-1626-48AD-96F5-526E536E52E7}">
      <dsp:nvSpPr>
        <dsp:cNvPr id="0" name=""/>
        <dsp:cNvSpPr/>
      </dsp:nvSpPr>
      <dsp:spPr>
        <a:xfrm>
          <a:off x="-233635" y="-83389"/>
          <a:ext cx="5420271" cy="4586378"/>
        </a:xfrm>
        <a:prstGeom prst="pie">
          <a:avLst>
            <a:gd name="adj1" fmla="val 0"/>
            <a:gd name="adj2" fmla="val 5400000"/>
          </a:avLst>
        </a:prstGeom>
        <a:solidFill>
          <a:schemeClr val="accent1">
            <a:shade val="80000"/>
            <a:hueOff val="-191224"/>
            <a:satOff val="-16195"/>
            <a:lumOff val="1210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Micronutrients and de-worming</a:t>
          </a:r>
          <a:endParaRPr lang="en-US" sz="1700" kern="1200" dirty="0"/>
        </a:p>
      </dsp:txBody>
      <dsp:txXfrm>
        <a:off x="2573290" y="2291699"/>
        <a:ext cx="2000338" cy="1364993"/>
      </dsp:txXfrm>
    </dsp:sp>
    <dsp:sp modelId="{8D8EE901-C518-4712-9657-198B93EEB4AD}">
      <dsp:nvSpPr>
        <dsp:cNvPr id="0" name=""/>
        <dsp:cNvSpPr/>
      </dsp:nvSpPr>
      <dsp:spPr>
        <a:xfrm>
          <a:off x="16547" y="-83389"/>
          <a:ext cx="4919905" cy="4586378"/>
        </a:xfrm>
        <a:prstGeom prst="pie">
          <a:avLst>
            <a:gd name="adj1" fmla="val 5400000"/>
            <a:gd name="adj2" fmla="val 10800000"/>
          </a:avLst>
        </a:prstGeom>
        <a:solidFill>
          <a:schemeClr val="accent1">
            <a:shade val="80000"/>
            <a:hueOff val="-382449"/>
            <a:satOff val="-32389"/>
            <a:lumOff val="2420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Behavior change interventions</a:t>
          </a:r>
          <a:endParaRPr lang="en-US" sz="1700" kern="1200" dirty="0"/>
        </a:p>
      </dsp:txBody>
      <dsp:txXfrm>
        <a:off x="572965" y="2291699"/>
        <a:ext cx="1815679" cy="1364993"/>
      </dsp:txXfrm>
    </dsp:sp>
    <dsp:sp modelId="{316355DB-C584-438D-A5DD-CFE1681A05C2}">
      <dsp:nvSpPr>
        <dsp:cNvPr id="0" name=""/>
        <dsp:cNvSpPr/>
      </dsp:nvSpPr>
      <dsp:spPr>
        <a:xfrm>
          <a:off x="16528" y="83393"/>
          <a:ext cx="4919942" cy="4252813"/>
        </a:xfrm>
        <a:prstGeom prst="pie">
          <a:avLst>
            <a:gd name="adj1" fmla="val 10800000"/>
            <a:gd name="adj2" fmla="val 16200000"/>
          </a:avLst>
        </a:prstGeom>
        <a:solidFill>
          <a:schemeClr val="accent1">
            <a:shade val="80000"/>
            <a:hueOff val="-573673"/>
            <a:satOff val="-48584"/>
            <a:lumOff val="3631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Capacity and Research</a:t>
          </a:r>
          <a:endParaRPr lang="en-US" sz="1700" kern="1200" dirty="0"/>
        </a:p>
      </dsp:txBody>
      <dsp:txXfrm>
        <a:off x="572950" y="868138"/>
        <a:ext cx="1815693" cy="1265718"/>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3.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1"/>
            <a:ext cx="5341442" cy="307421"/>
          </a:xfrm>
          <a:prstGeom prst="rect">
            <a:avLst/>
          </a:prstGeom>
          <a:noFill/>
          <a:ln w="9525">
            <a:noFill/>
            <a:miter lim="800000"/>
            <a:headEnd/>
            <a:tailEnd/>
          </a:ln>
          <a:effectLst/>
        </p:spPr>
        <p:txBody>
          <a:bodyPr vert="horz" wrap="square" lIns="93134" tIns="46569" rIns="93134" bIns="46569" numCol="1" anchor="t" anchorCtr="0" compatLnSpc="1">
            <a:prstTxWarp prst="textNoShape">
              <a:avLst/>
            </a:prstTxWarp>
          </a:bodyPr>
          <a:lstStyle>
            <a:lvl1pPr defTabSz="931726" eaLnBrk="0" hangingPunct="0">
              <a:defRPr sz="900"/>
            </a:lvl1pPr>
          </a:lstStyle>
          <a:p>
            <a:pPr>
              <a:defRPr/>
            </a:pPr>
            <a:r>
              <a:rPr lang="en-US" dirty="0" smtClean="0"/>
              <a:t>OPNS454: </a:t>
            </a:r>
            <a:r>
              <a:rPr lang="en-US" dirty="0"/>
              <a:t>Improvement and Innovation</a:t>
            </a:r>
          </a:p>
        </p:txBody>
      </p:sp>
      <p:sp>
        <p:nvSpPr>
          <p:cNvPr id="28675" name="Rectangle 3"/>
          <p:cNvSpPr>
            <a:spLocks noGrp="1" noChangeArrowheads="1"/>
          </p:cNvSpPr>
          <p:nvPr>
            <p:ph type="dt" sz="quarter" idx="1"/>
          </p:nvPr>
        </p:nvSpPr>
        <p:spPr bwMode="auto">
          <a:xfrm>
            <a:off x="5531942" y="1"/>
            <a:ext cx="1326058" cy="307421"/>
          </a:xfrm>
          <a:prstGeom prst="rect">
            <a:avLst/>
          </a:prstGeom>
          <a:noFill/>
          <a:ln w="9525">
            <a:noFill/>
            <a:miter lim="800000"/>
            <a:headEnd/>
            <a:tailEnd/>
          </a:ln>
          <a:effectLst/>
        </p:spPr>
        <p:txBody>
          <a:bodyPr vert="horz" wrap="square" lIns="93134" tIns="46569" rIns="93134" bIns="46569" numCol="1" anchor="t" anchorCtr="0" compatLnSpc="1">
            <a:prstTxWarp prst="textNoShape">
              <a:avLst/>
            </a:prstTxWarp>
          </a:bodyPr>
          <a:lstStyle>
            <a:lvl1pPr algn="r" defTabSz="931726" eaLnBrk="0" hangingPunct="0">
              <a:defRPr sz="900"/>
            </a:lvl1pPr>
          </a:lstStyle>
          <a:p>
            <a:pPr>
              <a:defRPr/>
            </a:pPr>
            <a:fld id="{E3A421C3-7B69-4F37-9459-2E2A6E372506}" type="datetime1">
              <a:rPr lang="en-US"/>
              <a:pPr>
                <a:defRPr/>
              </a:pPr>
              <a:t>3/8/2012</a:t>
            </a:fld>
            <a:endParaRPr lang="en-US"/>
          </a:p>
        </p:txBody>
      </p:sp>
      <p:sp>
        <p:nvSpPr>
          <p:cNvPr id="28676" name="Rectangle 4"/>
          <p:cNvSpPr>
            <a:spLocks noGrp="1" noChangeArrowheads="1"/>
          </p:cNvSpPr>
          <p:nvPr>
            <p:ph type="ftr" sz="quarter" idx="2"/>
          </p:nvPr>
        </p:nvSpPr>
        <p:spPr bwMode="auto">
          <a:xfrm>
            <a:off x="1" y="8972073"/>
            <a:ext cx="5618262" cy="319717"/>
          </a:xfrm>
          <a:prstGeom prst="rect">
            <a:avLst/>
          </a:prstGeom>
          <a:noFill/>
          <a:ln w="9525">
            <a:noFill/>
            <a:miter lim="800000"/>
            <a:headEnd/>
            <a:tailEnd/>
          </a:ln>
          <a:effectLst/>
        </p:spPr>
        <p:txBody>
          <a:bodyPr vert="horz" wrap="square" lIns="93134" tIns="46569" rIns="93134" bIns="46569" numCol="1" anchor="b" anchorCtr="0" compatLnSpc="1">
            <a:prstTxWarp prst="textNoShape">
              <a:avLst/>
            </a:prstTxWarp>
          </a:bodyPr>
          <a:lstStyle>
            <a:lvl1pPr defTabSz="931726" eaLnBrk="0" hangingPunct="0">
              <a:defRPr sz="900"/>
            </a:lvl1pPr>
          </a:lstStyle>
          <a:p>
            <a:pPr>
              <a:defRPr/>
            </a:pPr>
            <a:r>
              <a:rPr lang="en-US"/>
              <a:t>OPNS454   ©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2972098" cy="227491"/>
          </a:xfrm>
          <a:prstGeom prst="rect">
            <a:avLst/>
          </a:prstGeom>
          <a:noFill/>
          <a:ln w="9525">
            <a:noFill/>
            <a:miter lim="800000"/>
            <a:headEnd/>
            <a:tailEnd/>
          </a:ln>
          <a:effectLst/>
        </p:spPr>
        <p:txBody>
          <a:bodyPr vert="horz" wrap="square" lIns="93134" tIns="46569" rIns="93134" bIns="46569" numCol="1" anchor="t" anchorCtr="0" compatLnSpc="1">
            <a:prstTxWarp prst="textNoShape">
              <a:avLst/>
            </a:prstTxWarp>
          </a:bodyPr>
          <a:lstStyle>
            <a:lvl1pPr defTabSz="931726" eaLnBrk="0" hangingPunct="0">
              <a:defRPr sz="800"/>
            </a:lvl1pPr>
          </a:lstStyle>
          <a:p>
            <a:pPr>
              <a:defRPr/>
            </a:pPr>
            <a:r>
              <a:rPr lang="en-US"/>
              <a:t>OPNS454 Week 9: Improvement and Innovation</a:t>
            </a:r>
          </a:p>
        </p:txBody>
      </p:sp>
      <p:sp>
        <p:nvSpPr>
          <p:cNvPr id="4099" name="Rectangle 3"/>
          <p:cNvSpPr>
            <a:spLocks noGrp="1" noChangeArrowheads="1"/>
          </p:cNvSpPr>
          <p:nvPr>
            <p:ph type="dt" idx="1"/>
          </p:nvPr>
        </p:nvSpPr>
        <p:spPr bwMode="auto">
          <a:xfrm>
            <a:off x="3885904" y="0"/>
            <a:ext cx="2972097" cy="227491"/>
          </a:xfrm>
          <a:prstGeom prst="rect">
            <a:avLst/>
          </a:prstGeom>
          <a:noFill/>
          <a:ln w="9525">
            <a:noFill/>
            <a:miter lim="800000"/>
            <a:headEnd/>
            <a:tailEnd/>
          </a:ln>
          <a:effectLst/>
        </p:spPr>
        <p:txBody>
          <a:bodyPr vert="horz" wrap="square" lIns="93134" tIns="46569" rIns="93134" bIns="46569" numCol="1" anchor="t" anchorCtr="0" compatLnSpc="1">
            <a:prstTxWarp prst="textNoShape">
              <a:avLst/>
            </a:prstTxWarp>
          </a:bodyPr>
          <a:lstStyle>
            <a:lvl1pPr algn="r" defTabSz="931726" eaLnBrk="0" hangingPunct="0">
              <a:defRPr sz="800"/>
            </a:lvl1pPr>
          </a:lstStyle>
          <a:p>
            <a:pPr>
              <a:defRPr/>
            </a:pPr>
            <a:fld id="{1F3C02A6-BD56-4C6B-96C6-37CC5F8E55F1}" type="datetime1">
              <a:rPr lang="en-US"/>
              <a:pPr>
                <a:defRPr/>
              </a:pPr>
              <a:t>3/8/2012</a:t>
            </a:fld>
            <a:endParaRPr lang="en-US"/>
          </a:p>
        </p:txBody>
      </p:sp>
      <p:sp>
        <p:nvSpPr>
          <p:cNvPr id="34820" name="Rectangle 4"/>
          <p:cNvSpPr>
            <a:spLocks noGrp="1" noRot="1" noChangeAspect="1" noChangeArrowheads="1" noTextEdit="1"/>
          </p:cNvSpPr>
          <p:nvPr>
            <p:ph type="sldImg" idx="2"/>
          </p:nvPr>
        </p:nvSpPr>
        <p:spPr bwMode="auto">
          <a:xfrm>
            <a:off x="238125" y="319088"/>
            <a:ext cx="4646613"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45567" y="3895020"/>
            <a:ext cx="6366867" cy="5080126"/>
          </a:xfrm>
          <a:prstGeom prst="rect">
            <a:avLst/>
          </a:prstGeom>
          <a:noFill/>
          <a:ln w="9525">
            <a:noFill/>
            <a:miter lim="800000"/>
            <a:headEnd/>
            <a:tailEnd/>
          </a:ln>
          <a:effectLst/>
        </p:spPr>
        <p:txBody>
          <a:bodyPr vert="horz" wrap="square" lIns="93134" tIns="46569" rIns="93134" bIns="4656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050464"/>
            <a:ext cx="2972098" cy="245937"/>
          </a:xfrm>
          <a:prstGeom prst="rect">
            <a:avLst/>
          </a:prstGeom>
          <a:noFill/>
          <a:ln w="9525">
            <a:noFill/>
            <a:miter lim="800000"/>
            <a:headEnd/>
            <a:tailEnd/>
          </a:ln>
          <a:effectLst/>
        </p:spPr>
        <p:txBody>
          <a:bodyPr vert="horz" wrap="square" lIns="93134" tIns="46569" rIns="93134" bIns="46569" numCol="1" anchor="b" anchorCtr="0" compatLnSpc="1">
            <a:prstTxWarp prst="textNoShape">
              <a:avLst/>
            </a:prstTxWarp>
          </a:bodyPr>
          <a:lstStyle>
            <a:lvl1pPr defTabSz="931726" eaLnBrk="0" hangingPunct="0">
              <a:defRPr sz="800"/>
            </a:lvl1pPr>
          </a:lstStyle>
          <a:p>
            <a:pPr>
              <a:defRPr/>
            </a:pPr>
            <a:r>
              <a:rPr lang="en-US"/>
              <a:t>OPNS454   © Van Mieghem</a:t>
            </a:r>
          </a:p>
        </p:txBody>
      </p:sp>
      <p:sp>
        <p:nvSpPr>
          <p:cNvPr id="4103" name="Rectangle 7"/>
          <p:cNvSpPr>
            <a:spLocks noGrp="1" noChangeArrowheads="1"/>
          </p:cNvSpPr>
          <p:nvPr>
            <p:ph type="sldNum" sz="quarter" idx="5"/>
          </p:nvPr>
        </p:nvSpPr>
        <p:spPr bwMode="auto">
          <a:xfrm>
            <a:off x="3885904" y="9050464"/>
            <a:ext cx="2972097" cy="245937"/>
          </a:xfrm>
          <a:prstGeom prst="rect">
            <a:avLst/>
          </a:prstGeom>
          <a:noFill/>
          <a:ln w="9525">
            <a:noFill/>
            <a:miter lim="800000"/>
            <a:headEnd/>
            <a:tailEnd/>
          </a:ln>
          <a:effectLst/>
        </p:spPr>
        <p:txBody>
          <a:bodyPr vert="horz" wrap="square" lIns="93134" tIns="46569" rIns="93134" bIns="46569" numCol="1" anchor="b" anchorCtr="0" compatLnSpc="1">
            <a:prstTxWarp prst="textNoShape">
              <a:avLst/>
            </a:prstTxWarp>
          </a:bodyPr>
          <a:lstStyle>
            <a:lvl1pPr algn="r" defTabSz="931726" eaLnBrk="0" hangingPunct="0">
              <a:defRPr sz="800"/>
            </a:lvl1pPr>
          </a:lstStyle>
          <a:p>
            <a:pPr>
              <a:defRPr/>
            </a:pPr>
            <a:fld id="{5B8AE1A4-7F09-45E4-A651-E4D9F1245998}"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p:spPr>
        <p:txBody>
          <a:bodyPr/>
          <a:lstStyle/>
          <a:p>
            <a:pPr defTabSz="936477"/>
            <a:r>
              <a:rPr lang="en-US" dirty="0" smtClean="0"/>
              <a:t>OPNS454 Week 9: Improvement and Innovation</a:t>
            </a:r>
          </a:p>
        </p:txBody>
      </p:sp>
      <p:sp>
        <p:nvSpPr>
          <p:cNvPr id="62467" name="Rectangle 6"/>
          <p:cNvSpPr>
            <a:spLocks noGrp="1" noChangeArrowheads="1"/>
          </p:cNvSpPr>
          <p:nvPr>
            <p:ph type="ftr" sz="quarter" idx="4"/>
          </p:nvPr>
        </p:nvSpPr>
        <p:spPr>
          <a:noFill/>
        </p:spPr>
        <p:txBody>
          <a:bodyPr/>
          <a:lstStyle/>
          <a:p>
            <a:pPr defTabSz="936477"/>
            <a:r>
              <a:rPr lang="en-US" dirty="0" smtClean="0"/>
              <a:t>© Van Mieghem</a:t>
            </a:r>
          </a:p>
        </p:txBody>
      </p:sp>
      <p:sp>
        <p:nvSpPr>
          <p:cNvPr id="62468" name="Rectangle 7"/>
          <p:cNvSpPr>
            <a:spLocks noGrp="1" noChangeArrowheads="1"/>
          </p:cNvSpPr>
          <p:nvPr>
            <p:ph type="sldNum" sz="quarter" idx="5"/>
          </p:nvPr>
        </p:nvSpPr>
        <p:spPr>
          <a:noFill/>
        </p:spPr>
        <p:txBody>
          <a:bodyPr/>
          <a:lstStyle/>
          <a:p>
            <a:pPr defTabSz="936477"/>
            <a:fld id="{BA247DE2-1E85-496E-809F-823AAD4A4A66}" type="slidenum">
              <a:rPr lang="en-US" smtClean="0"/>
              <a:pPr defTabSz="936477"/>
              <a:t>1</a:t>
            </a:fld>
            <a:endParaRPr lang="en-US" dirty="0" smtClean="0"/>
          </a:p>
        </p:txBody>
      </p:sp>
      <p:sp>
        <p:nvSpPr>
          <p:cNvPr id="29701" name="Notes Placeholder 8"/>
          <p:cNvSpPr>
            <a:spLocks noGrp="1"/>
          </p:cNvSpPr>
          <p:nvPr>
            <p:ph type="body" idx="1"/>
          </p:nvPr>
        </p:nvSpPr>
        <p:spPr>
          <a:ln/>
        </p:spPr>
        <p:txBody>
          <a:bodyPr/>
          <a:lstStyle/>
          <a:p>
            <a:pPr>
              <a:defRPr/>
            </a:pPr>
            <a:r>
              <a:rPr lang="en-US" dirty="0" smtClean="0"/>
              <a:t>2007 Nov 12 time plan (for 1.5hr day class):</a:t>
            </a:r>
          </a:p>
          <a:p>
            <a:pPr marL="220252" indent="-220252">
              <a:defRPr/>
            </a:pPr>
            <a:endParaRPr lang="en-US" dirty="0" smtClean="0"/>
          </a:p>
          <a:p>
            <a:pPr>
              <a:defRPr/>
            </a:pPr>
            <a:endParaRPr lang="en-US" dirty="0" smtClean="0"/>
          </a:p>
          <a:p>
            <a:pPr>
              <a:defRPr/>
            </a:pPr>
            <a:endParaRPr lang="en-US" dirty="0" smtClean="0"/>
          </a:p>
          <a:p>
            <a:pPr>
              <a:defRPr/>
            </a:pPr>
            <a:endParaRPr lang="en-US" dirty="0" smtClean="0"/>
          </a:p>
        </p:txBody>
      </p:sp>
      <p:sp>
        <p:nvSpPr>
          <p:cNvPr id="62470"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000" dirty="0" smtClean="0"/>
              <a:t>Malnutrition interventions:</a:t>
            </a:r>
          </a:p>
          <a:p>
            <a:pPr lvl="1"/>
            <a:r>
              <a:rPr lang="en-US" sz="2000" dirty="0" smtClean="0"/>
              <a:t>Complementary and therapeutic feeding interventions</a:t>
            </a:r>
          </a:p>
          <a:p>
            <a:pPr lvl="2"/>
            <a:r>
              <a:rPr lang="en-US" sz="2000" dirty="0" smtClean="0"/>
              <a:t>For children 6-23 months of age</a:t>
            </a:r>
          </a:p>
          <a:p>
            <a:pPr lvl="3"/>
            <a:r>
              <a:rPr lang="en-US" sz="1600" dirty="0" smtClean="0"/>
              <a:t>Provision of micronutrient fortified and/or enhanced complementary foods for prevention and treatment of moderate malnutrition</a:t>
            </a:r>
          </a:p>
          <a:p>
            <a:pPr lvl="3"/>
            <a:r>
              <a:rPr lang="en-US" sz="1600" dirty="0" smtClean="0"/>
              <a:t>$3.6 billion per year</a:t>
            </a:r>
          </a:p>
          <a:p>
            <a:pPr lvl="2"/>
            <a:r>
              <a:rPr lang="en-US" sz="2000" dirty="0" smtClean="0"/>
              <a:t>For children under 5 years of age</a:t>
            </a:r>
          </a:p>
          <a:p>
            <a:pPr lvl="3"/>
            <a:r>
              <a:rPr lang="en-US" sz="1600" dirty="0" smtClean="0"/>
              <a:t>Community based severe acute malnutrition</a:t>
            </a:r>
          </a:p>
          <a:p>
            <a:pPr lvl="3"/>
            <a:r>
              <a:rPr lang="en-US" sz="1600" dirty="0" smtClean="0"/>
              <a:t>$2.6 billion per year</a:t>
            </a:r>
          </a:p>
          <a:p>
            <a:pPr lvl="3">
              <a:buNone/>
            </a:pPr>
            <a:endParaRPr lang="en-US" dirty="0" smtClean="0"/>
          </a:p>
          <a:p>
            <a:pPr lvl="1"/>
            <a:r>
              <a:rPr lang="en-US" sz="2000" dirty="0" smtClean="0"/>
              <a:t>Micronutrients and de-worming: $1.5 billion per year</a:t>
            </a:r>
            <a:endParaRPr lang="en-US" sz="1600" dirty="0" smtClean="0"/>
          </a:p>
          <a:p>
            <a:pPr lvl="1"/>
            <a:r>
              <a:rPr lang="en-US" sz="2000" dirty="0" smtClean="0"/>
              <a:t>Behavior change interventions: $2.9 billion per year</a:t>
            </a:r>
          </a:p>
          <a:p>
            <a:pPr lvl="1"/>
            <a:r>
              <a:rPr lang="en-US" sz="2000" dirty="0" smtClean="0"/>
              <a:t>Capacity and research: $1.2 billion</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0A383741-120A-43A8-9888-03C8D50D6B32}" type="slidenum">
              <a:rPr lang="en-US" smtClean="0"/>
              <a:pPr/>
              <a:t>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RUTFs – the best weapon to date</a:t>
            </a:r>
            <a:br>
              <a:rPr lang="en-US" dirty="0" smtClean="0"/>
            </a:br>
            <a:r>
              <a:rPr lang="en-US" dirty="0" smtClean="0"/>
              <a:t>Even though the cost of powdered milk, a leading ingredient of ready-to-use therapeutic foods, or RUTFs, doubled over 18 months, UNICEF continues to </a:t>
            </a:r>
            <a:r>
              <a:rPr lang="en-US" dirty="0" err="1" smtClean="0"/>
              <a:t>fulfil</a:t>
            </a:r>
            <a:r>
              <a:rPr lang="en-US" dirty="0" smtClean="0"/>
              <a:t> its promise to help save lives for just a dollar a day – the cost of a daily ration of RUTF for a severely wasted child.</a:t>
            </a:r>
          </a:p>
          <a:p>
            <a:r>
              <a:rPr lang="en-US" dirty="0" smtClean="0"/>
              <a:t>“We are protected from rising production costs because we are the largest procurer of RUTF in the world,” Ms. </a:t>
            </a:r>
            <a:r>
              <a:rPr lang="en-US" dirty="0" err="1" smtClean="0"/>
              <a:t>Mulder</a:t>
            </a:r>
            <a:r>
              <a:rPr lang="en-US" dirty="0" smtClean="0"/>
              <a:t> said, adding that many producers are experimenting with pastes using more local ingredients and reducing the amount of milk.</a:t>
            </a:r>
          </a:p>
          <a:p>
            <a:r>
              <a:rPr lang="en-US" dirty="0" smtClean="0"/>
              <a:t>“They are using other ingredients such as Soya, and chick peas,” said Ms. </a:t>
            </a:r>
            <a:r>
              <a:rPr lang="en-US" dirty="0" err="1" smtClean="0"/>
              <a:t>Mulder</a:t>
            </a:r>
            <a:r>
              <a:rPr lang="en-US" dirty="0" smtClean="0"/>
              <a:t>. “It’s the complex minerals and vitamins that are so special about RUTFs. That’s what treats the malnutrition and helps protect the child from any further infections.”</a:t>
            </a:r>
          </a:p>
          <a:p>
            <a:endParaRPr lang="en-US" dirty="0" smtClean="0"/>
          </a:p>
          <a:p>
            <a:r>
              <a:rPr lang="en-US" dirty="0" smtClean="0"/>
              <a:t>Treating malnutrition at home</a:t>
            </a:r>
            <a:br>
              <a:rPr lang="en-US" dirty="0" smtClean="0"/>
            </a:br>
            <a:r>
              <a:rPr lang="en-US" dirty="0" smtClean="0"/>
              <a:t>Since 1995, UNICEF has advocated a model of community-based management of severe acute malnutrition using RUTF and fortified milk to treat young children in the home. This avoids hospitalization, which is often a burden of time and money for families coping with severely malnourished children. </a:t>
            </a:r>
          </a:p>
          <a:p>
            <a:r>
              <a:rPr lang="en-US" dirty="0" smtClean="0"/>
              <a:t>Last year, UNICEF provided $18 million worth of RUTF in more than 40 countries.</a:t>
            </a:r>
          </a:p>
          <a:p>
            <a:r>
              <a:rPr lang="en-US" dirty="0" smtClean="0"/>
              <a:t>The organization is also soliciting additional funds, working for more integration of hospital and community feeding </a:t>
            </a:r>
            <a:r>
              <a:rPr lang="en-US" dirty="0" err="1" smtClean="0"/>
              <a:t>centres</a:t>
            </a:r>
            <a:r>
              <a:rPr lang="en-US" dirty="0" smtClean="0"/>
              <a:t>, and providing more supplementary feeding to treat malnutrition before it becomes severe. </a:t>
            </a:r>
          </a:p>
          <a:p>
            <a:r>
              <a:rPr lang="en-US" dirty="0" smtClean="0"/>
              <a:t>As world leaders and aid workers cope with the food crisis, they must assess short- and long-term interventions. But as UNICEF Executive Director Ann M. </a:t>
            </a:r>
            <a:r>
              <a:rPr lang="en-US" dirty="0" err="1" smtClean="0"/>
              <a:t>Veneman</a:t>
            </a:r>
            <a:r>
              <a:rPr lang="en-US" dirty="0" smtClean="0"/>
              <a:t> warned yesterday at an African development summit in Yokohama, Japan, the current food crisis has the potential of reversing important health gains achieved in recent years in some of the world’s poorest countries.</a:t>
            </a:r>
          </a:p>
          <a:p>
            <a:endParaRPr lang="en-US" dirty="0"/>
          </a:p>
        </p:txBody>
      </p:sp>
      <p:sp>
        <p:nvSpPr>
          <p:cNvPr id="4" name="Slide Number Placeholder 3"/>
          <p:cNvSpPr>
            <a:spLocks noGrp="1"/>
          </p:cNvSpPr>
          <p:nvPr>
            <p:ph type="sldNum" sz="quarter" idx="10"/>
          </p:nvPr>
        </p:nvSpPr>
        <p:spPr/>
        <p:txBody>
          <a:bodyPr/>
          <a:lstStyle/>
          <a:p>
            <a:fld id="{3230B10C-135E-4163-A7EF-C7E670A1D2B8}" type="slidenum">
              <a:rPr lang="en-US" smtClean="0"/>
              <a:pPr/>
              <a:t>15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Slide Image Placeholder 1"/>
          <p:cNvSpPr>
            <a:spLocks noGrp="1" noRot="1" noChangeAspect="1" noTextEdit="1"/>
          </p:cNvSpPr>
          <p:nvPr>
            <p:ph type="sldImg"/>
          </p:nvPr>
        </p:nvSpPr>
        <p:spPr bwMode="auto">
          <a:noFill/>
          <a:ln>
            <a:solidFill>
              <a:srgbClr val="000000"/>
            </a:solidFill>
            <a:miter lim="800000"/>
            <a:headEnd/>
            <a:tailEnd/>
          </a:ln>
        </p:spPr>
      </p:sp>
      <p:sp>
        <p:nvSpPr>
          <p:cNvPr id="1515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t>Has the demand trajectory  remained the same or decreased in 2009 and 2010?</a:t>
            </a:r>
          </a:p>
          <a:p>
            <a:pPr eaLnBrk="1" hangingPunct="1"/>
            <a:endParaRPr lang="en-US" dirty="0" smtClean="0"/>
          </a:p>
          <a:p>
            <a:r>
              <a:rPr lang="en-US" sz="1000" kern="1200" dirty="0" err="1" smtClean="0">
                <a:solidFill>
                  <a:schemeClr val="tx1"/>
                </a:solidFill>
                <a:latin typeface="Times New Roman" pitchFamily="18" charset="0"/>
                <a:ea typeface="+mn-ea"/>
                <a:cs typeface="+mn-cs"/>
              </a:rPr>
              <a:t>Plumpy's</a:t>
            </a:r>
            <a:r>
              <a:rPr lang="en-US" sz="1000" kern="1200" dirty="0" smtClean="0">
                <a:solidFill>
                  <a:schemeClr val="tx1"/>
                </a:solidFill>
                <a:latin typeface="Times New Roman" pitchFamily="18" charset="0"/>
                <a:ea typeface="+mn-ea"/>
                <a:cs typeface="+mn-cs"/>
              </a:rPr>
              <a:t> Nut: Food bar with 2yr shelf life that is high in protein and does not need water.</a:t>
            </a:r>
          </a:p>
          <a:p>
            <a:r>
              <a:rPr lang="en-US" sz="1000" kern="1200" dirty="0" smtClean="0">
                <a:solidFill>
                  <a:schemeClr val="tx1"/>
                </a:solidFill>
                <a:latin typeface="Times New Roman" pitchFamily="18" charset="0"/>
                <a:ea typeface="+mn-ea"/>
                <a:cs typeface="+mn-cs"/>
              </a:rPr>
              <a:t>Efficacy: in about 7 weeks one can get the kids into a state that is still bad (they cannot swallow!) but much better.</a:t>
            </a:r>
          </a:p>
          <a:p>
            <a:r>
              <a:rPr lang="en-US" sz="1000" kern="1200" dirty="0" smtClean="0">
                <a:solidFill>
                  <a:schemeClr val="tx1"/>
                </a:solidFill>
                <a:latin typeface="Times New Roman" pitchFamily="18" charset="0"/>
                <a:ea typeface="+mn-ea"/>
                <a:cs typeface="+mn-cs"/>
              </a:rPr>
              <a:t>Manufactured in 1998 by </a:t>
            </a:r>
            <a:r>
              <a:rPr lang="en-US" sz="1000" kern="1200" dirty="0" err="1" smtClean="0">
                <a:solidFill>
                  <a:schemeClr val="tx1"/>
                </a:solidFill>
                <a:latin typeface="Times New Roman" pitchFamily="18" charset="0"/>
                <a:ea typeface="+mn-ea"/>
                <a:cs typeface="+mn-cs"/>
              </a:rPr>
              <a:t>Nutriset</a:t>
            </a:r>
            <a:r>
              <a:rPr lang="en-US" sz="1000" kern="1200" dirty="0" smtClean="0">
                <a:solidFill>
                  <a:schemeClr val="tx1"/>
                </a:solidFill>
                <a:latin typeface="Times New Roman" pitchFamily="18" charset="0"/>
                <a:ea typeface="+mn-ea"/>
                <a:cs typeface="+mn-cs"/>
              </a:rPr>
              <a:t> from France; now there are about 7mfgrs.  (there was a political aspect to this)</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A key issue here is funding constraints (which isn't typical in commercial settings). Donor agencies give an annual allotment, but regional offices never know when they will get the money.  And when they get it, they acquire as much </a:t>
            </a:r>
            <a:r>
              <a:rPr lang="en-US" sz="1000" kern="1200" dirty="0" err="1" smtClean="0">
                <a:solidFill>
                  <a:schemeClr val="tx1"/>
                </a:solidFill>
                <a:latin typeface="Times New Roman" pitchFamily="18" charset="0"/>
                <a:ea typeface="+mn-ea"/>
                <a:cs typeface="+mn-cs"/>
              </a:rPr>
              <a:t>plummy</a:t>
            </a:r>
            <a:r>
              <a:rPr lang="en-US" sz="1000" kern="1200" dirty="0" smtClean="0">
                <a:solidFill>
                  <a:schemeClr val="tx1"/>
                </a:solidFill>
                <a:latin typeface="Times New Roman" pitchFamily="18" charset="0"/>
                <a:ea typeface="+mn-ea"/>
                <a:cs typeface="+mn-cs"/>
              </a:rPr>
              <a:t> nut as they can.</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There is a loss of about 5 to 27% in the supply chain.</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Q: how to effectively manage inventory given that funding is restricted and unpredictable?</a:t>
            </a:r>
          </a:p>
          <a:p>
            <a:r>
              <a:rPr lang="en-US" sz="1000" kern="1200" dirty="0" smtClean="0">
                <a:solidFill>
                  <a:schemeClr val="tx1"/>
                </a:solidFill>
                <a:latin typeface="Times New Roman" pitchFamily="18" charset="0"/>
                <a:ea typeface="+mn-ea"/>
                <a:cs typeface="+mn-cs"/>
              </a:rPr>
              <a:t>Three streams of research: interface ops/fin; inv mgt under capacity constraints; humanitarian ops (Jeremy </a:t>
            </a:r>
            <a:r>
              <a:rPr lang="en-US" sz="1000" kern="1200" dirty="0" err="1" smtClean="0">
                <a:solidFill>
                  <a:schemeClr val="tx1"/>
                </a:solidFill>
                <a:latin typeface="Times New Roman" pitchFamily="18" charset="0"/>
                <a:ea typeface="+mn-ea"/>
                <a:cs typeface="+mn-cs"/>
              </a:rPr>
              <a:t>Gallien</a:t>
            </a:r>
            <a:r>
              <a:rPr lang="en-US" sz="1000" kern="1200" dirty="0" smtClean="0">
                <a:solidFill>
                  <a:schemeClr val="tx1"/>
                </a:solidFill>
                <a:latin typeface="Times New Roman" pitchFamily="18" charset="0"/>
                <a:ea typeface="+mn-ea"/>
                <a:cs typeface="+mn-cs"/>
              </a:rPr>
              <a:t>)</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Deterministic results:</a:t>
            </a:r>
          </a:p>
          <a:p>
            <a:r>
              <a:rPr lang="en-US" sz="1000" kern="1200" dirty="0" smtClean="0">
                <a:solidFill>
                  <a:schemeClr val="tx1"/>
                </a:solidFill>
                <a:latin typeface="Times New Roman" pitchFamily="18" charset="0"/>
                <a:ea typeface="+mn-ea"/>
                <a:cs typeface="+mn-cs"/>
              </a:rPr>
              <a:t>Funding delays are worse than early funding.  (because backlogs are more expensive than holding!)</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Stochastic results: (</a:t>
            </a:r>
            <a:r>
              <a:rPr lang="en-US" sz="1000" kern="1200" dirty="0" err="1" smtClean="0">
                <a:solidFill>
                  <a:schemeClr val="tx1"/>
                </a:solidFill>
                <a:latin typeface="Times New Roman" pitchFamily="18" charset="0"/>
                <a:ea typeface="+mn-ea"/>
                <a:cs typeface="+mn-cs"/>
              </a:rPr>
              <a:t>rt,qt</a:t>
            </a:r>
            <a:r>
              <a:rPr lang="en-US" sz="1000" kern="1200" dirty="0" smtClean="0">
                <a:solidFill>
                  <a:schemeClr val="tx1"/>
                </a:solidFill>
                <a:latin typeface="Times New Roman" pitchFamily="18" charset="0"/>
                <a:ea typeface="+mn-ea"/>
                <a:cs typeface="+mn-cs"/>
              </a:rPr>
              <a:t>) base stock is optimal in every time t. Again, funding delays are worse and more funding variability is more costly.</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Numerical study: </a:t>
            </a:r>
          </a:p>
          <a:p>
            <a:r>
              <a:rPr lang="en-US" sz="1000" kern="1200" dirty="0" smtClean="0">
                <a:solidFill>
                  <a:schemeClr val="tx1"/>
                </a:solidFill>
                <a:latin typeface="Times New Roman" pitchFamily="18" charset="0"/>
                <a:ea typeface="+mn-ea"/>
                <a:cs typeface="+mn-cs"/>
              </a:rPr>
              <a:t>- losses due to back loading are significantly higher (948%!) than front loading. </a:t>
            </a:r>
          </a:p>
          <a:p>
            <a:r>
              <a:rPr lang="en-US" sz="1000" kern="1200" dirty="0" smtClean="0">
                <a:solidFill>
                  <a:schemeClr val="tx1"/>
                </a:solidFill>
                <a:latin typeface="Times New Roman" pitchFamily="18" charset="0"/>
                <a:ea typeface="+mn-ea"/>
                <a:cs typeface="+mn-cs"/>
              </a:rPr>
              <a:t>- It is better to have a 25% front than 100% </a:t>
            </a:r>
            <a:r>
              <a:rPr lang="en-US" sz="1000" kern="1200" dirty="0" err="1" smtClean="0">
                <a:solidFill>
                  <a:schemeClr val="tx1"/>
                </a:solidFill>
                <a:latin typeface="Times New Roman" pitchFamily="18" charset="0"/>
                <a:ea typeface="+mn-ea"/>
                <a:cs typeface="+mn-cs"/>
              </a:rPr>
              <a:t>backloaded</a:t>
            </a:r>
            <a:r>
              <a:rPr lang="en-US" sz="1000" kern="1200" dirty="0" smtClean="0">
                <a:solidFill>
                  <a:schemeClr val="tx1"/>
                </a:solidFill>
                <a:latin typeface="Times New Roman" pitchFamily="18" charset="0"/>
                <a:ea typeface="+mn-ea"/>
                <a:cs typeface="+mn-cs"/>
              </a:rPr>
              <a:t>!</a:t>
            </a:r>
          </a:p>
          <a:p>
            <a:r>
              <a:rPr lang="en-US" sz="1000" kern="1200" dirty="0" smtClean="0">
                <a:solidFill>
                  <a:schemeClr val="tx1"/>
                </a:solidFill>
                <a:latin typeface="Times New Roman" pitchFamily="18" charset="0"/>
                <a:ea typeface="+mn-ea"/>
                <a:cs typeface="+mn-cs"/>
              </a:rPr>
              <a:t>- nice graph of stochastic uncertainty</a:t>
            </a:r>
          </a:p>
          <a:p>
            <a:endParaRPr lang="en-US" dirty="0" smtClean="0"/>
          </a:p>
          <a:p>
            <a:pPr eaLnBrk="1" hangingPunct="1"/>
            <a:endParaRPr lang="en-US" dirty="0" smtClean="0"/>
          </a:p>
        </p:txBody>
      </p:sp>
      <p:sp>
        <p:nvSpPr>
          <p:cNvPr id="542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32C9D0A5-F32D-4280-9871-0E1C4AE93355}" type="slidenum">
              <a:rPr lang="en-US" smtClean="0">
                <a:ea typeface="ＭＳ Ｐゴシック" pitchFamily="34" charset="-128"/>
              </a:rPr>
              <a:pPr>
                <a:defRPr/>
              </a:pPr>
              <a:t>16</a:t>
            </a:fld>
            <a:endParaRPr lang="en-US" smtClean="0">
              <a:ea typeface="ＭＳ Ｐゴシック"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Brookings</a:t>
            </a:r>
            <a:r>
              <a:rPr lang="en-US" baseline="0" dirty="0" smtClean="0"/>
              <a:t> Institution study conducted in 2008 estimates that for every dollar received in funding, somewhere between 7-28 cents is lost because of inefficiencies caused by funding delays</a:t>
            </a:r>
            <a:endParaRPr lang="en-US" dirty="0"/>
          </a:p>
        </p:txBody>
      </p:sp>
      <p:sp>
        <p:nvSpPr>
          <p:cNvPr id="4" name="Slide Number Placeholder 3"/>
          <p:cNvSpPr>
            <a:spLocks noGrp="1"/>
          </p:cNvSpPr>
          <p:nvPr>
            <p:ph type="sldNum" sz="quarter" idx="10"/>
          </p:nvPr>
        </p:nvSpPr>
        <p:spPr/>
        <p:txBody>
          <a:bodyPr/>
          <a:lstStyle/>
          <a:p>
            <a:fld id="{3230B10C-135E-4163-A7EF-C7E670A1D2B8}" type="slidenum">
              <a:rPr lang="en-US" smtClean="0"/>
              <a:pPr/>
              <a:t>17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30B10C-135E-4163-A7EF-C7E670A1D2B8}" type="slidenum">
              <a:rPr lang="en-US" smtClean="0"/>
              <a:pPr/>
              <a:t>18</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30B10C-135E-4163-A7EF-C7E670A1D2B8}" type="slidenum">
              <a:rPr lang="en-US" smtClean="0"/>
              <a:pPr/>
              <a:t>19</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Is</a:t>
            </a:r>
            <a:r>
              <a:rPr lang="en-US" baseline="0" dirty="0" smtClean="0"/>
              <a:t> more funding better? Yes, if they are </a:t>
            </a:r>
            <a:r>
              <a:rPr lang="en-US" baseline="0" dirty="0" err="1" smtClean="0"/>
              <a:t>majorized</a:t>
            </a:r>
            <a:r>
              <a:rPr lang="en-US" baseline="0" dirty="0" smtClean="0"/>
              <a:t>. Otherwise, it depends on the installment sizes</a:t>
            </a:r>
            <a:endParaRPr lang="en-US" dirty="0"/>
          </a:p>
        </p:txBody>
      </p:sp>
      <p:sp>
        <p:nvSpPr>
          <p:cNvPr id="4" name="Slide Number Placeholder 3"/>
          <p:cNvSpPr>
            <a:spLocks noGrp="1"/>
          </p:cNvSpPr>
          <p:nvPr>
            <p:ph type="sldNum" sz="quarter" idx="10"/>
          </p:nvPr>
        </p:nvSpPr>
        <p:spPr/>
        <p:txBody>
          <a:bodyPr/>
          <a:lstStyle/>
          <a:p>
            <a:fld id="{3230B10C-135E-4163-A7EF-C7E670A1D2B8}" type="slidenum">
              <a:rPr lang="en-US" smtClean="0"/>
              <a:pPr/>
              <a:t>20</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30B10C-135E-4163-A7EF-C7E670A1D2B8}" type="slidenum">
              <a:rPr lang="en-US" smtClean="0"/>
              <a:pPr/>
              <a:t>21</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30B10C-135E-4163-A7EF-C7E670A1D2B8}" type="slidenum">
              <a:rPr lang="en-US" smtClean="0"/>
              <a:pPr/>
              <a:t>22</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defRPr/>
            </a:pPr>
            <a:r>
              <a:rPr lang="en-US" sz="1100" dirty="0" smtClean="0">
                <a:latin typeface="+mn-lt"/>
              </a:rPr>
              <a:t>Average cost increase</a:t>
            </a:r>
          </a:p>
          <a:p>
            <a:pPr algn="just">
              <a:defRPr/>
            </a:pPr>
            <a:r>
              <a:rPr lang="en-US" sz="1100" dirty="0" smtClean="0">
                <a:latin typeface="+mn-lt"/>
              </a:rPr>
              <a:t>ESAB (one period-delay): 100.8 %</a:t>
            </a:r>
          </a:p>
          <a:p>
            <a:pPr algn="just">
              <a:defRPr/>
            </a:pPr>
            <a:r>
              <a:rPr lang="en-US" sz="1100" dirty="0" smtClean="0">
                <a:latin typeface="+mn-lt"/>
              </a:rPr>
              <a:t>MBL: 248.1 %</a:t>
            </a:r>
          </a:p>
          <a:p>
            <a:pPr algn="just">
              <a:defRPr/>
            </a:pPr>
            <a:r>
              <a:rPr lang="en-US" sz="1100" dirty="0" smtClean="0">
                <a:latin typeface="+mn-lt"/>
              </a:rPr>
              <a:t>EBL : 948.6 %</a:t>
            </a:r>
          </a:p>
          <a:p>
            <a:pPr algn="just">
              <a:defRPr/>
            </a:pPr>
            <a:endParaRPr lang="en-US" sz="1100" dirty="0" smtClean="0">
              <a:latin typeface="+mn-lt"/>
            </a:endParaRPr>
          </a:p>
          <a:p>
            <a:pPr algn="just" defTabSz="931717" eaLnBrk="1" fontAlgn="auto" hangingPunct="1">
              <a:spcBef>
                <a:spcPts val="0"/>
              </a:spcBef>
              <a:spcAft>
                <a:spcPts val="0"/>
              </a:spcAft>
              <a:defRPr/>
            </a:pPr>
            <a:r>
              <a:rPr lang="en-US" sz="1100" dirty="0" smtClean="0">
                <a:latin typeface="+mn-lt"/>
              </a:rPr>
              <a:t>MFL: average savings  29.8 %</a:t>
            </a:r>
          </a:p>
          <a:p>
            <a:pPr algn="just" defTabSz="931717" eaLnBrk="1" fontAlgn="auto" hangingPunct="1">
              <a:spcBef>
                <a:spcPts val="0"/>
              </a:spcBef>
              <a:spcAft>
                <a:spcPts val="0"/>
              </a:spcAft>
              <a:defRPr/>
            </a:pPr>
            <a:endParaRPr lang="en-US" sz="1100" dirty="0" smtClean="0">
              <a:latin typeface="+mn-lt"/>
            </a:endParaRPr>
          </a:p>
          <a:p>
            <a:pPr algn="just" defTabSz="931717" eaLnBrk="1" fontAlgn="auto" hangingPunct="1">
              <a:spcBef>
                <a:spcPts val="0"/>
              </a:spcBef>
              <a:spcAft>
                <a:spcPts val="0"/>
              </a:spcAft>
              <a:defRPr/>
            </a:pPr>
            <a:endParaRPr lang="en-US" sz="1100" dirty="0" smtClean="0">
              <a:latin typeface="+mn-lt"/>
            </a:endParaRPr>
          </a:p>
          <a:p>
            <a:pPr algn="just" defTabSz="931717" eaLnBrk="1" fontAlgn="auto" hangingPunct="1">
              <a:spcBef>
                <a:spcPts val="0"/>
              </a:spcBef>
              <a:spcAft>
                <a:spcPts val="0"/>
              </a:spcAft>
              <a:defRPr/>
            </a:pPr>
            <a:r>
              <a:rPr lang="en-US" sz="1100" dirty="0" smtClean="0">
                <a:latin typeface="+mn-lt"/>
              </a:rPr>
              <a:t>I need tables for the full set as well as this- These graphs are hard to read sometimes. </a:t>
            </a:r>
          </a:p>
          <a:p>
            <a:pPr algn="just">
              <a:defRPr/>
            </a:pPr>
            <a:endParaRPr lang="en-US" dirty="0"/>
          </a:p>
        </p:txBody>
      </p:sp>
      <p:sp>
        <p:nvSpPr>
          <p:cNvPr id="4" name="Slide Number Placeholder 3"/>
          <p:cNvSpPr>
            <a:spLocks noGrp="1"/>
          </p:cNvSpPr>
          <p:nvPr>
            <p:ph type="sldNum" sz="quarter" idx="10"/>
          </p:nvPr>
        </p:nvSpPr>
        <p:spPr/>
        <p:txBody>
          <a:bodyPr/>
          <a:lstStyle/>
          <a:p>
            <a:fld id="{3230B10C-135E-4163-A7EF-C7E670A1D2B8}" type="slidenum">
              <a:rPr lang="en-US" smtClean="0"/>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3491" name="Rectangle 3"/>
          <p:cNvSpPr>
            <a:spLocks noGrp="1" noChangeArrowheads="1"/>
          </p:cNvSpPr>
          <p:nvPr>
            <p:ph type="dt" sz="quarter" idx="1"/>
          </p:nvPr>
        </p:nvSpPr>
        <p:spPr/>
        <p:txBody>
          <a:bodyPr/>
          <a:lstStyle/>
          <a:p>
            <a:pPr>
              <a:defRPr/>
            </a:pPr>
            <a:fld id="{06D0E045-3836-40FE-8A1B-ADD2BBBE4C9A}" type="datetime1">
              <a:rPr lang="en-US" smtClean="0"/>
              <a:pPr>
                <a:defRPr/>
              </a:pPr>
              <a:t>3/8/2012</a:t>
            </a:fld>
            <a:endParaRPr lang="en-US" smtClean="0"/>
          </a:p>
        </p:txBody>
      </p:sp>
      <p:sp>
        <p:nvSpPr>
          <p:cNvPr id="63492" name="Rectangle 6"/>
          <p:cNvSpPr>
            <a:spLocks noGrp="1" noChangeArrowheads="1"/>
          </p:cNvSpPr>
          <p:nvPr>
            <p:ph type="ftr" sz="quarter" idx="4"/>
          </p:nvPr>
        </p:nvSpPr>
        <p:spPr/>
        <p:txBody>
          <a:bodyPr/>
          <a:lstStyle/>
          <a:p>
            <a:pPr>
              <a:defRPr/>
            </a:pPr>
            <a:r>
              <a:rPr lang="en-US" smtClean="0"/>
              <a:t>© Van Mieghem</a:t>
            </a:r>
          </a:p>
        </p:txBody>
      </p:sp>
      <p:sp>
        <p:nvSpPr>
          <p:cNvPr id="63493" name="Rectangle 7"/>
          <p:cNvSpPr>
            <a:spLocks noGrp="1" noChangeArrowheads="1"/>
          </p:cNvSpPr>
          <p:nvPr>
            <p:ph type="sldNum" sz="quarter" idx="5"/>
          </p:nvPr>
        </p:nvSpPr>
        <p:spPr/>
        <p:txBody>
          <a:bodyPr/>
          <a:lstStyle/>
          <a:p>
            <a:pPr>
              <a:defRPr/>
            </a:pPr>
            <a:fld id="{AAADB25C-0930-4D73-A330-6C6837D4A242}" type="slidenum">
              <a:rPr lang="en-US" smtClean="0"/>
              <a:pPr>
                <a:defRPr/>
              </a:pPr>
              <a:t>2</a:t>
            </a:fld>
            <a:endParaRPr lang="en-US" smtClean="0"/>
          </a:p>
        </p:txBody>
      </p:sp>
      <p:sp>
        <p:nvSpPr>
          <p:cNvPr id="61446" name="Rectangle 4"/>
          <p:cNvSpPr>
            <a:spLocks noGrp="1" noRot="1" noChangeAspect="1" noChangeArrowheads="1" noTextEdit="1"/>
          </p:cNvSpPr>
          <p:nvPr>
            <p:ph type="sldImg"/>
          </p:nvPr>
        </p:nvSpPr>
        <p:spPr>
          <a:ln/>
        </p:spPr>
      </p:sp>
      <p:sp>
        <p:nvSpPr>
          <p:cNvPr id="61447" name="Rectangle 5"/>
          <p:cNvSpPr>
            <a:spLocks noGrp="1" noChangeArrowheads="1"/>
          </p:cNvSpPr>
          <p:nvPr>
            <p:ph type="body" idx="1"/>
          </p:nvPr>
        </p:nvSpPr>
        <p:spPr>
          <a:noFill/>
          <a:ln/>
        </p:spPr>
        <p:txBody>
          <a:bodyPr/>
          <a:lstStyle/>
          <a:p>
            <a:r>
              <a:rPr lang="en-US" dirty="0" smtClean="0"/>
              <a:t>Goals: today we’ll discuss the key elements of OS; next class we’ll do the second part.</a:t>
            </a:r>
          </a:p>
          <a:p>
            <a:r>
              <a:rPr lang="en-US" dirty="0" smtClean="0"/>
              <a:t>It is important to set expectations on </a:t>
            </a:r>
            <a:r>
              <a:rPr lang="en-US" i="1" dirty="0" smtClean="0"/>
              <a:t>how </a:t>
            </a:r>
            <a:r>
              <a:rPr lang="en-US" dirty="0" smtClean="0"/>
              <a:t>we will do this:</a:t>
            </a:r>
          </a:p>
          <a:p>
            <a:r>
              <a:rPr lang="en-US" dirty="0" smtClean="0"/>
              <a:t>Approach #1: </a:t>
            </a:r>
            <a:r>
              <a:rPr lang="en-US" i="1" dirty="0" smtClean="0"/>
              <a:t>emphasize the connecting of strategy and operations: “what can I learn from operations to guide strategy and, vice versa, how does strategy guide the configuration of the operational system?”</a:t>
            </a:r>
          </a:p>
          <a:p>
            <a:pPr lvl="1"/>
            <a:r>
              <a:rPr lang="en-US" dirty="0" smtClean="0"/>
              <a:t>For each case, ask what the strategic questions are and ask how operations impact that answer. </a:t>
            </a:r>
          </a:p>
          <a:p>
            <a:r>
              <a:rPr lang="en-US" dirty="0" smtClean="0"/>
              <a:t>Approach #2: integrate and provide a balanced view of the firm by applying known tools to more complex settings:</a:t>
            </a:r>
          </a:p>
          <a:p>
            <a:pPr lvl="1"/>
            <a:r>
              <a:rPr lang="en-US" dirty="0" smtClean="0"/>
              <a:t>Will use stuff you know: capacity, inventory, queuing; cost accounting; finance (NPV); economics &amp; competitive analysis. MIX of QUANT and QUAL!</a:t>
            </a:r>
          </a:p>
          <a:p>
            <a:pPr lvl="1"/>
            <a:r>
              <a:rPr lang="en-US" dirty="0" smtClean="0">
                <a:solidFill>
                  <a:srgbClr val="FF3300"/>
                </a:solidFill>
              </a:rPr>
              <a:t>This will force you to “assimilate what you (thought you) know, but had not yet internalized”</a:t>
            </a:r>
          </a:p>
          <a:p>
            <a:pPr lvl="1"/>
            <a:r>
              <a:rPr lang="en-US" dirty="0" err="1" smtClean="0">
                <a:solidFill>
                  <a:srgbClr val="FF3300"/>
                </a:solidFill>
              </a:rPr>
              <a:t>Appyling</a:t>
            </a:r>
            <a:r>
              <a:rPr lang="en-US" dirty="0" smtClean="0">
                <a:solidFill>
                  <a:srgbClr val="FF3300"/>
                </a:solidFill>
              </a:rPr>
              <a:t> frameworks/theory using models &amp; tools is difficult: it requires</a:t>
            </a:r>
          </a:p>
          <a:p>
            <a:pPr lvl="3"/>
            <a:r>
              <a:rPr lang="en-US" dirty="0" smtClean="0">
                <a:solidFill>
                  <a:srgbClr val="FF3300"/>
                </a:solidFill>
              </a:rPr>
              <a:t>1. Judgment, 2. Approximations and assumptions</a:t>
            </a:r>
          </a:p>
          <a:p>
            <a:pPr lvl="3"/>
            <a:r>
              <a:rPr lang="en-US" dirty="0" smtClean="0">
                <a:solidFill>
                  <a:srgbClr val="FF3300"/>
                </a:solidFill>
              </a:rPr>
              <a:t>Sensitivity of results to these assumptions</a:t>
            </a:r>
          </a:p>
          <a:p>
            <a:pPr lvl="2"/>
            <a:r>
              <a:rPr lang="en-US" dirty="0" smtClean="0">
                <a:solidFill>
                  <a:srgbClr val="FF3300"/>
                </a:solidFill>
              </a:rPr>
              <a:t>Who has taken fin decisions? This class is similar in that it applies theory from core courses to applications; whereas they focus on finance, we focus on ops.</a:t>
            </a:r>
          </a:p>
          <a:p>
            <a:r>
              <a:rPr lang="en-US" dirty="0" smtClean="0"/>
              <a:t>One can add (from Galvin’s book):</a:t>
            </a:r>
          </a:p>
          <a:p>
            <a:pPr lvl="1"/>
            <a:r>
              <a:rPr lang="en-US" dirty="0" smtClean="0"/>
              <a:t>- perspective: we consider decisions involving operations in a broader context that includes marketing and competitive concerns, and evaluate them against financial and strategic imperatives. G: Students are exposed to a wide range of competitive environments; each requires the integration of business and operations strategies and the focus of manufacturing on a narrow set of goals.</a:t>
            </a:r>
          </a:p>
          <a:p>
            <a:pPr lvl="1"/>
            <a:r>
              <a:rPr lang="en-US" dirty="0" smtClean="0"/>
              <a:t>- tools: Galvin: To assist in the above process—and, also, to ensure effective implementation—a number of tools are provided.  Two classes:</a:t>
            </a:r>
          </a:p>
          <a:p>
            <a:pPr lvl="2"/>
            <a:r>
              <a:rPr lang="en-US" dirty="0" smtClean="0"/>
              <a:t>1. Largely technical tools, of interest primarily to ops specialists: e.g., SPC and measurement of total factor productivity</a:t>
            </a:r>
          </a:p>
          <a:p>
            <a:pPr lvl="2"/>
            <a:r>
              <a:rPr lang="en-US" dirty="0" smtClean="0"/>
              <a:t>2. Conceptual and strategic tools to assist general managers planning to compete through superior ops: e.g., focused factories and the four stages of mfg.</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eaLnBrk="1" fontAlgn="auto" hangingPunct="1">
              <a:spcBef>
                <a:spcPts val="0"/>
              </a:spcBef>
              <a:spcAft>
                <a:spcPts val="0"/>
              </a:spcAft>
              <a:defRPr/>
            </a:pPr>
            <a:r>
              <a:rPr lang="en-US" sz="1100" dirty="0" smtClean="0">
                <a:latin typeface="+mn-lt"/>
              </a:rPr>
              <a:t>Even MBL at 25 % funding level significantly better than EBL at 100 % funding level</a:t>
            </a:r>
          </a:p>
          <a:p>
            <a:endParaRPr lang="en-US" dirty="0" smtClean="0"/>
          </a:p>
          <a:p>
            <a:pPr defTabSz="931717" eaLnBrk="1" fontAlgn="auto" hangingPunct="1">
              <a:spcBef>
                <a:spcPts val="0"/>
              </a:spcBef>
              <a:spcAft>
                <a:spcPts val="0"/>
              </a:spcAft>
              <a:defRPr/>
            </a:pPr>
            <a:r>
              <a:rPr lang="en-US" sz="1100" dirty="0" smtClean="0">
                <a:latin typeface="+mn-lt"/>
              </a:rPr>
              <a:t>Similar results for 50 % funding level</a:t>
            </a:r>
          </a:p>
          <a:p>
            <a:endParaRPr lang="en-US" dirty="0"/>
          </a:p>
        </p:txBody>
      </p:sp>
      <p:sp>
        <p:nvSpPr>
          <p:cNvPr id="4" name="Slide Number Placeholder 3"/>
          <p:cNvSpPr>
            <a:spLocks noGrp="1"/>
          </p:cNvSpPr>
          <p:nvPr>
            <p:ph type="sldNum" sz="quarter" idx="10"/>
          </p:nvPr>
        </p:nvSpPr>
        <p:spPr/>
        <p:txBody>
          <a:bodyPr/>
          <a:lstStyle/>
          <a:p>
            <a:fld id="{3230B10C-135E-4163-A7EF-C7E670A1D2B8}" type="slidenum">
              <a:rPr lang="en-US" smtClean="0"/>
              <a:pPr/>
              <a:t>24</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30B10C-135E-4163-A7EF-C7E670A1D2B8}" type="slidenum">
              <a:rPr lang="en-US" smtClean="0"/>
              <a:pPr/>
              <a:t>25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30B10C-135E-4163-A7EF-C7E670A1D2B8}" type="slidenum">
              <a:rPr lang="en-US" smtClean="0"/>
              <a:pPr/>
              <a:t>26</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30B10C-135E-4163-A7EF-C7E670A1D2B8}" type="slidenum">
              <a:rPr lang="en-US" smtClean="0"/>
              <a:pPr/>
              <a:t>27</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30B10C-135E-4163-A7EF-C7E670A1D2B8}" type="slidenum">
              <a:rPr lang="en-US" smtClean="0"/>
              <a:pPr/>
              <a:t>28</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30B10C-135E-4163-A7EF-C7E670A1D2B8}" type="slidenum">
              <a:rPr lang="en-US" smtClean="0"/>
              <a:pPr/>
              <a:t>29</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dirty="0" smtClean="0"/>
          </a:p>
        </p:txBody>
      </p:sp>
      <p:sp>
        <p:nvSpPr>
          <p:cNvPr id="66564" name="Header Placeholder 3"/>
          <p:cNvSpPr>
            <a:spLocks noGrp="1"/>
          </p:cNvSpPr>
          <p:nvPr>
            <p:ph type="hdr" sz="quarter"/>
          </p:nvPr>
        </p:nvSpPr>
        <p:spPr>
          <a:noFill/>
        </p:spPr>
        <p:txBody>
          <a:bodyPr/>
          <a:lstStyle/>
          <a:p>
            <a:pPr defTabSz="930356"/>
            <a:r>
              <a:rPr lang="en-US" dirty="0" smtClean="0"/>
              <a:t>OPNS454 Week 9: Improvement and Innovation</a:t>
            </a:r>
          </a:p>
        </p:txBody>
      </p:sp>
      <p:sp>
        <p:nvSpPr>
          <p:cNvPr id="66565" name="Date Placeholder 4"/>
          <p:cNvSpPr>
            <a:spLocks noGrp="1"/>
          </p:cNvSpPr>
          <p:nvPr>
            <p:ph type="dt" sz="quarter" idx="1"/>
          </p:nvPr>
        </p:nvSpPr>
        <p:spPr>
          <a:noFill/>
        </p:spPr>
        <p:txBody>
          <a:bodyPr/>
          <a:lstStyle/>
          <a:p>
            <a:pPr defTabSz="930356"/>
            <a:fld id="{B59692FF-B7A7-4848-AAD5-13BDDFC6220C}" type="datetime1">
              <a:rPr lang="en-US" smtClean="0"/>
              <a:pPr defTabSz="930356"/>
              <a:t>3/8/2012</a:t>
            </a:fld>
            <a:endParaRPr lang="en-US" dirty="0" smtClean="0"/>
          </a:p>
        </p:txBody>
      </p:sp>
      <p:sp>
        <p:nvSpPr>
          <p:cNvPr id="66566" name="Footer Placeholder 5"/>
          <p:cNvSpPr>
            <a:spLocks noGrp="1"/>
          </p:cNvSpPr>
          <p:nvPr>
            <p:ph type="ftr" sz="quarter" idx="4"/>
          </p:nvPr>
        </p:nvSpPr>
        <p:spPr>
          <a:noFill/>
        </p:spPr>
        <p:txBody>
          <a:bodyPr/>
          <a:lstStyle/>
          <a:p>
            <a:pPr defTabSz="930356"/>
            <a:r>
              <a:rPr lang="en-US" dirty="0" smtClean="0"/>
              <a:t>OPNS454   © Van Mieghem</a:t>
            </a:r>
          </a:p>
        </p:txBody>
      </p:sp>
      <p:sp>
        <p:nvSpPr>
          <p:cNvPr id="66567" name="Slide Number Placeholder 6"/>
          <p:cNvSpPr>
            <a:spLocks noGrp="1"/>
          </p:cNvSpPr>
          <p:nvPr>
            <p:ph type="sldNum" sz="quarter" idx="5"/>
          </p:nvPr>
        </p:nvSpPr>
        <p:spPr>
          <a:noFill/>
        </p:spPr>
        <p:txBody>
          <a:bodyPr/>
          <a:lstStyle/>
          <a:p>
            <a:pPr defTabSz="930356"/>
            <a:fld id="{08FF573C-A7B0-482A-873B-3580A1DB14F7}" type="slidenum">
              <a:rPr lang="en-US" smtClean="0"/>
              <a:pPr defTabSz="930356"/>
              <a:t>30</a:t>
            </a:fld>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30B10C-135E-4163-A7EF-C7E670A1D2B8}" type="slidenum">
              <a:rPr lang="en-US" smtClean="0"/>
              <a:pPr/>
              <a:t>31</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30B10C-135E-4163-A7EF-C7E670A1D2B8}" type="slidenum">
              <a:rPr lang="en-US" smtClean="0"/>
              <a:pPr/>
              <a:t>32</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30B10C-135E-4163-A7EF-C7E670A1D2B8}" type="slidenum">
              <a:rPr lang="en-US" smtClean="0"/>
              <a:pPr/>
              <a:t>33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dirty="0" smtClean="0"/>
              <a:t>What are our distinctive </a:t>
            </a:r>
            <a:r>
              <a:rPr lang="en-US" i="1" dirty="0" smtClean="0"/>
              <a:t>capabilities </a:t>
            </a:r>
            <a:r>
              <a:rPr lang="en-US" dirty="0" smtClean="0"/>
              <a:t>or </a:t>
            </a:r>
            <a:r>
              <a:rPr lang="en-US" i="1" dirty="0" smtClean="0"/>
              <a:t>competences</a:t>
            </a:r>
            <a:r>
              <a:rPr lang="en-US"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i="1" dirty="0" smtClean="0">
                <a:solidFill>
                  <a:srgbClr val="FF3300"/>
                </a:solidFill>
              </a:rPr>
              <a:t>Are competencies fully determined by resources and processes?</a:t>
            </a:r>
            <a:r>
              <a:rPr lang="en-US" i="1" dirty="0" smtClean="0"/>
              <a:t> </a:t>
            </a:r>
            <a:r>
              <a:rPr lang="en-US" dirty="0" smtClean="0"/>
              <a:t>Values = standards by which employees set priorities. When they are set automatically (by process) they constitute the culture, which allows decentralized aligned decision making.</a:t>
            </a:r>
          </a:p>
          <a:p>
            <a:r>
              <a:rPr lang="en-US" dirty="0" smtClean="0"/>
              <a:t>Value = 3 P’s = profit, people, planet</a:t>
            </a:r>
          </a:p>
          <a:p>
            <a:r>
              <a:rPr lang="en-US" dirty="0" smtClean="0"/>
              <a:t>Consider profit: We thus have a clear metric for evaluation and improvement of OS: NPV</a:t>
            </a:r>
          </a:p>
          <a:p>
            <a:pPr lvl="1"/>
            <a:r>
              <a:rPr lang="en-US" dirty="0" smtClean="0"/>
              <a:t>We always want to make sure our recommendations are financially sound.  After all, </a:t>
            </a:r>
            <a:r>
              <a:rPr lang="en-US" i="1" dirty="0" smtClean="0"/>
              <a:t>why are we in business?</a:t>
            </a:r>
          </a:p>
          <a:p>
            <a:pPr lvl="1"/>
            <a:r>
              <a:rPr lang="en-US"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dirty="0" smtClean="0">
                <a:solidFill>
                  <a:srgbClr val="FF3300"/>
                </a:solidFill>
              </a:rPr>
              <a:t>The main advantages for NPV of cash flows are</a:t>
            </a:r>
            <a:r>
              <a:rPr lang="en-US" dirty="0" smtClean="0"/>
              <a:t>: </a:t>
            </a:r>
          </a:p>
          <a:p>
            <a:pPr lvl="1">
              <a:buFontTx/>
              <a:buAutoNum type="arabicPeriod"/>
            </a:pPr>
            <a:r>
              <a:rPr lang="en-US" dirty="0" smtClean="0"/>
              <a:t>In-line with financial theory</a:t>
            </a:r>
          </a:p>
          <a:p>
            <a:pPr lvl="1">
              <a:buFontTx/>
              <a:buAutoNum type="arabicPeriod"/>
            </a:pPr>
            <a:r>
              <a:rPr lang="en-US" dirty="0" smtClean="0"/>
              <a:t>Cash flows are harder to manipulate than a single measure; </a:t>
            </a:r>
          </a:p>
          <a:p>
            <a:pPr lvl="1">
              <a:buFontTx/>
              <a:buAutoNum type="arabicPeriod"/>
            </a:pPr>
            <a:r>
              <a:rPr lang="en-US" dirty="0" smtClean="0"/>
              <a:t>they recognize the longer term and temporal character of many decisions, yours as well as your competitors’ </a:t>
            </a:r>
          </a:p>
          <a:p>
            <a:pPr lvl="1">
              <a:buFontTx/>
              <a:buAutoNum type="arabicPeriod"/>
            </a:pPr>
            <a:r>
              <a:rPr lang="en-US" dirty="0" smtClean="0"/>
              <a:t>they allow us to incorporate risk attitudes and uncertainty.</a:t>
            </a:r>
          </a:p>
          <a:p>
            <a:r>
              <a:rPr lang="en-US" dirty="0" smtClean="0">
                <a:solidFill>
                  <a:srgbClr val="FF3300"/>
                </a:solidFill>
              </a:rPr>
              <a:t>But be cognizant that not everything is properly expressed in money!  Always consider people + planet!</a:t>
            </a:r>
            <a:endParaRPr lang="en-US" dirty="0" smtClean="0"/>
          </a:p>
          <a:p>
            <a:pPr lvl="1"/>
            <a:endParaRPr lang="en-US" dirty="0" smtClean="0"/>
          </a:p>
          <a:p>
            <a:r>
              <a:rPr lang="en-US" dirty="0" smtClean="0"/>
              <a:t>Maximizing NPV gives us a quantitative tool, but it only works well for determining correct parameter choice + choice between alternatives.</a:t>
            </a:r>
          </a:p>
          <a:p>
            <a:pPr lvl="1"/>
            <a:r>
              <a:rPr lang="en-US" dirty="0" smtClean="0"/>
              <a:t>The next slide details the typical components of the resource and process view that you can work on; abstractly, these are the “parameters” you could optimize over</a:t>
            </a:r>
          </a:p>
          <a:p>
            <a:pPr lvl="1"/>
            <a:r>
              <a:rPr lang="en-US"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3/8/2012</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3</a:t>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blue do not serve India</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3/8/2012</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35</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30B10C-135E-4163-A7EF-C7E670A1D2B8}" type="slidenum">
              <a:rPr lang="en-US" smtClean="0"/>
              <a:pPr/>
              <a:t>37</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30B10C-135E-4163-A7EF-C7E670A1D2B8}" type="slidenum">
              <a:rPr lang="en-US" smtClean="0"/>
              <a:pPr/>
              <a:t>38</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30B10C-135E-4163-A7EF-C7E670A1D2B8}" type="slidenum">
              <a:rPr lang="en-US" smtClean="0"/>
              <a:pPr/>
              <a:t>39</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30B10C-135E-4163-A7EF-C7E670A1D2B8}" type="slidenum">
              <a:rPr lang="en-US" smtClean="0"/>
              <a:pPr/>
              <a:t>40</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30B10C-135E-4163-A7EF-C7E670A1D2B8}" type="slidenum">
              <a:rPr lang="en-US" smtClean="0"/>
              <a:pPr/>
              <a:t>41</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endParaRPr lang="en-US" smtClean="0"/>
          </a:p>
        </p:txBody>
      </p:sp>
      <p:sp>
        <p:nvSpPr>
          <p:cNvPr id="32772" name="Header Placeholder 3"/>
          <p:cNvSpPr>
            <a:spLocks noGrp="1"/>
          </p:cNvSpPr>
          <p:nvPr>
            <p:ph type="hdr" sz="quarter"/>
          </p:nvPr>
        </p:nvSpPr>
        <p:spPr>
          <a:noFill/>
        </p:spPr>
        <p:txBody>
          <a:bodyPr/>
          <a:lstStyle/>
          <a:p>
            <a:pPr defTabSz="930356"/>
            <a:r>
              <a:rPr lang="en-US" dirty="0" smtClean="0"/>
              <a:t>OPNS454 Week10: Course Summary</a:t>
            </a:r>
          </a:p>
        </p:txBody>
      </p:sp>
      <p:sp>
        <p:nvSpPr>
          <p:cNvPr id="32773" name="Date Placeholder 4"/>
          <p:cNvSpPr>
            <a:spLocks noGrp="1"/>
          </p:cNvSpPr>
          <p:nvPr>
            <p:ph type="dt" sz="quarter" idx="1"/>
          </p:nvPr>
        </p:nvSpPr>
        <p:spPr>
          <a:noFill/>
        </p:spPr>
        <p:txBody>
          <a:bodyPr/>
          <a:lstStyle/>
          <a:p>
            <a:pPr defTabSz="930356"/>
            <a:fld id="{1563861B-A7ED-4383-817F-68550EDE1C98}" type="datetime1">
              <a:rPr lang="en-US" smtClean="0"/>
              <a:pPr defTabSz="930356"/>
              <a:t>3/8/2012</a:t>
            </a:fld>
            <a:endParaRPr lang="en-US" dirty="0" smtClean="0"/>
          </a:p>
        </p:txBody>
      </p:sp>
      <p:sp>
        <p:nvSpPr>
          <p:cNvPr id="32774" name="Footer Placeholder 5"/>
          <p:cNvSpPr>
            <a:spLocks noGrp="1"/>
          </p:cNvSpPr>
          <p:nvPr>
            <p:ph type="ftr" sz="quarter" idx="4"/>
          </p:nvPr>
        </p:nvSpPr>
        <p:spPr>
          <a:noFill/>
        </p:spPr>
        <p:txBody>
          <a:bodyPr/>
          <a:lstStyle/>
          <a:p>
            <a:pPr defTabSz="930356"/>
            <a:r>
              <a:rPr lang="en-US" dirty="0" smtClean="0"/>
              <a:t>© Van Mieghem</a:t>
            </a:r>
          </a:p>
        </p:txBody>
      </p:sp>
      <p:sp>
        <p:nvSpPr>
          <p:cNvPr id="32775" name="Slide Number Placeholder 6"/>
          <p:cNvSpPr>
            <a:spLocks noGrp="1"/>
          </p:cNvSpPr>
          <p:nvPr>
            <p:ph type="sldNum" sz="quarter" idx="5"/>
          </p:nvPr>
        </p:nvSpPr>
        <p:spPr>
          <a:noFill/>
        </p:spPr>
        <p:txBody>
          <a:bodyPr/>
          <a:lstStyle/>
          <a:p>
            <a:pPr defTabSz="930356"/>
            <a:fld id="{10BC8D57-B5CA-4C22-877F-9FB2CCEC40CF}" type="slidenum">
              <a:rPr lang="en-US" smtClean="0"/>
              <a:pPr defTabSz="930356"/>
              <a:t>42</a:t>
            </a:fld>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Mnemonic for score card.</a:t>
            </a:r>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3/8/2012</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4</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90000"/>
              </a:lnSpc>
              <a:defRPr/>
            </a:pPr>
            <a:r>
              <a:rPr lang="en-US" dirty="0" smtClean="0"/>
              <a:t>I found this graphical representation useful to remind me to cover all the key decisions in OS.</a:t>
            </a:r>
          </a:p>
          <a:p>
            <a:pPr lvl="1">
              <a:lnSpc>
                <a:spcPct val="90000"/>
              </a:lnSpc>
              <a:defRPr/>
            </a:pPr>
            <a:r>
              <a:rPr lang="en-US" dirty="0" smtClean="0"/>
              <a:t>Can continue Sharp example or </a:t>
            </a:r>
            <a:r>
              <a:rPr lang="en-US" i="1" dirty="0" smtClean="0"/>
              <a:t>better: </a:t>
            </a:r>
            <a:r>
              <a:rPr lang="en-US" dirty="0" smtClean="0"/>
              <a:t>introduce the four project as examples.</a:t>
            </a:r>
          </a:p>
          <a:p>
            <a:pPr>
              <a:lnSpc>
                <a:spcPct val="90000"/>
              </a:lnSpc>
              <a:defRPr/>
            </a:pPr>
            <a:r>
              <a:rPr lang="en-US" dirty="0" smtClean="0"/>
              <a:t>We will clarify what each box means and what question to answer for each box using Min-case 1.</a:t>
            </a:r>
          </a:p>
          <a:p>
            <a:pPr lvl="1">
              <a:lnSpc>
                <a:spcPct val="90000"/>
              </a:lnSpc>
              <a:defRPr/>
            </a:pPr>
            <a:r>
              <a:rPr lang="en-US" dirty="0" smtClean="0"/>
              <a:t>This will be a high-level first application of the framework; the textbook applies it to Zara and we’ll have a service banking example later.</a:t>
            </a:r>
          </a:p>
          <a:p>
            <a:pPr lvl="1">
              <a:lnSpc>
                <a:spcPct val="90000"/>
              </a:lnSpc>
              <a:defRPr/>
            </a:pPr>
            <a:r>
              <a:rPr lang="en-US" dirty="0" smtClean="0"/>
              <a:t>The course is structured to cover pretty much one box per week in detail.</a:t>
            </a:r>
          </a:p>
          <a:p>
            <a:pPr lvl="1">
              <a:lnSpc>
                <a:spcPct val="90000"/>
              </a:lnSpc>
              <a:defRPr/>
            </a:pPr>
            <a:endParaRPr lang="en-US" dirty="0" smtClean="0"/>
          </a:p>
          <a:p>
            <a:pPr>
              <a:lnSpc>
                <a:spcPct val="90000"/>
              </a:lnSpc>
              <a:defRPr/>
            </a:pPr>
            <a:r>
              <a:rPr lang="en-US" dirty="0" smtClean="0"/>
              <a:t>Fillers: if I have time leftover: Discuss examples of companies that use one (or some) drivers as key to their OS:</a:t>
            </a:r>
          </a:p>
          <a:p>
            <a:pPr lvl="1">
              <a:lnSpc>
                <a:spcPct val="90000"/>
              </a:lnSpc>
              <a:defRPr/>
            </a:pPr>
            <a:r>
              <a:rPr lang="en-US" dirty="0" smtClean="0"/>
              <a:t>Ford: to survive, the company must drastically shrink its size (bring assets and balance sheet in line with reduced sales). </a:t>
            </a:r>
          </a:p>
          <a:p>
            <a:pPr lvl="2">
              <a:lnSpc>
                <a:spcPct val="90000"/>
              </a:lnSpc>
              <a:defRPr/>
            </a:pPr>
            <a:r>
              <a:rPr lang="en-US" dirty="0" smtClean="0"/>
              <a:t>Main question is what is the right overall capacity, when, where, and which plants to close. I think their main mistake was timing: too slow in cutting capacity</a:t>
            </a:r>
          </a:p>
          <a:p>
            <a:pPr lvl="1">
              <a:lnSpc>
                <a:spcPct val="90000"/>
              </a:lnSpc>
              <a:defRPr/>
            </a:pPr>
            <a:r>
              <a:rPr lang="en-US" dirty="0" smtClean="0"/>
              <a:t>Why did Cerberus buy Chrysler? What is it that they know about running a car company that Daimler does not know?</a:t>
            </a:r>
          </a:p>
          <a:p>
            <a:pPr lvl="2">
              <a:lnSpc>
                <a:spcPct val="90000"/>
              </a:lnSpc>
              <a:defRPr/>
            </a:pPr>
            <a:r>
              <a:rPr lang="en-US" dirty="0" smtClean="0"/>
              <a:t>Is it the assets or the processes?</a:t>
            </a:r>
          </a:p>
          <a:p>
            <a:pPr lvl="2">
              <a:lnSpc>
                <a:spcPct val="90000"/>
              </a:lnSpc>
              <a:defRPr/>
            </a:pPr>
            <a:r>
              <a:rPr lang="en-US" dirty="0" smtClean="0"/>
              <a:t>Could be that two years from now the private equity company sells it to a Chinese company to give them directly an infrastructure in the US (assets) and a distribution and marketing &amp; sales processes</a:t>
            </a:r>
          </a:p>
          <a:p>
            <a:pPr lvl="1">
              <a:lnSpc>
                <a:spcPct val="90000"/>
              </a:lnSpc>
              <a:defRPr/>
            </a:pPr>
            <a:r>
              <a:rPr lang="en-US" dirty="0" smtClean="0"/>
              <a:t>Google: what does ops </a:t>
            </a:r>
            <a:r>
              <a:rPr lang="en-US" dirty="0" err="1" smtClean="0"/>
              <a:t>strat</a:t>
            </a:r>
            <a:r>
              <a:rPr lang="en-US" dirty="0" smtClean="0"/>
              <a:t> mean for them?</a:t>
            </a:r>
          </a:p>
          <a:p>
            <a:pPr lvl="2">
              <a:lnSpc>
                <a:spcPct val="90000"/>
              </a:lnSpc>
              <a:defRPr/>
            </a:pPr>
            <a:r>
              <a:rPr lang="en-US" dirty="0" smtClean="0"/>
              <a:t>What are their main assets? (servers, people, algorithms/software, advertising partners/customers) </a:t>
            </a:r>
          </a:p>
          <a:p>
            <a:pPr lvl="2">
              <a:lnSpc>
                <a:spcPct val="90000"/>
              </a:lnSpc>
              <a:defRPr/>
            </a:pPr>
            <a:r>
              <a:rPr lang="en-US" dirty="0" smtClean="0"/>
              <a:t>What kind of tech: 4 types: product, process, transportation and coordination (ICT (information and coordination tech).</a:t>
            </a:r>
          </a:p>
          <a:p>
            <a:pPr lvl="2">
              <a:lnSpc>
                <a:spcPct val="90000"/>
              </a:lnSpc>
              <a:defRPr/>
            </a:pPr>
            <a:r>
              <a:rPr lang="en-US" dirty="0" smtClean="0"/>
              <a:t>Perhaps key ops </a:t>
            </a:r>
            <a:r>
              <a:rPr lang="en-US" dirty="0" err="1" smtClean="0"/>
              <a:t>strat</a:t>
            </a:r>
            <a:r>
              <a:rPr lang="en-US" dirty="0" smtClean="0"/>
              <a:t> is to help answer comp </a:t>
            </a:r>
            <a:r>
              <a:rPr lang="en-US" dirty="0" err="1" smtClean="0"/>
              <a:t>strat</a:t>
            </a:r>
            <a:r>
              <a:rPr lang="en-US" dirty="0" smtClean="0"/>
              <a:t> questions: what kind of businesses should we enter? Do we have the assets and processes to develop and market open source office software (compete against Microsoft)  How does ops help? (compete through web-hosted </a:t>
            </a:r>
            <a:r>
              <a:rPr lang="en-US" dirty="0" err="1" smtClean="0"/>
              <a:t>software;better</a:t>
            </a:r>
            <a:r>
              <a:rPr lang="en-US" dirty="0" smtClean="0"/>
              <a:t> web presence, capability)</a:t>
            </a:r>
          </a:p>
          <a:p>
            <a:pPr>
              <a:lnSpc>
                <a:spcPct val="90000"/>
              </a:lnSpc>
              <a:defRPr/>
            </a:pPr>
            <a:endParaRPr lang="en-US" dirty="0" smtClean="0"/>
          </a:p>
          <a:p>
            <a:pPr>
              <a:lnSpc>
                <a:spcPct val="90000"/>
              </a:lnSpc>
              <a:defRPr/>
            </a:pPr>
            <a:r>
              <a:rPr lang="en-US" dirty="0" smtClean="0"/>
              <a:t>How would you apply this framework to study SCM? Which drivers are most important in SCM?</a:t>
            </a:r>
          </a:p>
          <a:p>
            <a:pPr lvl="1">
              <a:lnSpc>
                <a:spcPct val="90000"/>
              </a:lnSpc>
              <a:defRPr/>
            </a:pPr>
            <a:r>
              <a:rPr lang="en-US" dirty="0" smtClean="0"/>
              <a:t>Resource = mostly inventory of the right amount, time, type and the right location</a:t>
            </a:r>
          </a:p>
          <a:p>
            <a:pPr lvl="1">
              <a:lnSpc>
                <a:spcPct val="90000"/>
              </a:lnSpc>
              <a:defRPr/>
            </a:pPr>
            <a:r>
              <a:rPr lang="en-US" dirty="0" smtClean="0"/>
              <a:t>Processes = mostly coordination (information) of supply by transportation technologies to match demand</a:t>
            </a:r>
          </a:p>
          <a:p>
            <a:pPr>
              <a:defRPr/>
            </a:pP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idx="11"/>
          </p:nvPr>
        </p:nvSpPr>
        <p:spPr/>
        <p:txBody>
          <a:bodyPr/>
          <a:lstStyle/>
          <a:p>
            <a:pPr>
              <a:defRPr/>
            </a:pPr>
            <a:fld id="{577F2C5D-8CAA-4F71-8536-926EBD83E312}" type="datetime1">
              <a:rPr lang="en-US" smtClean="0">
                <a:solidFill>
                  <a:prstClr val="black"/>
                </a:solidFill>
              </a:rPr>
              <a:pPr>
                <a:defRPr/>
              </a:pPr>
              <a:t>3/8/2012</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solidFill>
                  <a:prstClr val="black"/>
                </a:solidFill>
              </a:rPr>
              <a:pPr>
                <a:defRPr/>
              </a:pPr>
              <a:t>5</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356" eaLnBrk="0" hangingPunct="0">
              <a:defRPr sz="2300">
                <a:solidFill>
                  <a:schemeClr val="tx1"/>
                </a:solidFill>
                <a:latin typeface="Times New Roman" charset="0"/>
                <a:ea typeface="ＭＳ Ｐゴシック" charset="0"/>
                <a:cs typeface="ＭＳ Ｐゴシック" charset="0"/>
              </a:defRPr>
            </a:lvl1pPr>
            <a:lvl2pPr marL="716130" indent="-275434" defTabSz="930356" eaLnBrk="0" hangingPunct="0">
              <a:defRPr sz="2300">
                <a:solidFill>
                  <a:schemeClr val="tx1"/>
                </a:solidFill>
                <a:latin typeface="Times New Roman" charset="0"/>
                <a:ea typeface="ＭＳ Ｐゴシック" charset="0"/>
              </a:defRPr>
            </a:lvl2pPr>
            <a:lvl3pPr marL="1101738" indent="-220348" defTabSz="930356" eaLnBrk="0" hangingPunct="0">
              <a:defRPr sz="2300">
                <a:solidFill>
                  <a:schemeClr val="tx1"/>
                </a:solidFill>
                <a:latin typeface="Times New Roman" charset="0"/>
                <a:ea typeface="ＭＳ Ｐゴシック" charset="0"/>
              </a:defRPr>
            </a:lvl3pPr>
            <a:lvl4pPr marL="1542433" indent="-220348" defTabSz="930356" eaLnBrk="0" hangingPunct="0">
              <a:defRPr sz="2300">
                <a:solidFill>
                  <a:schemeClr val="tx1"/>
                </a:solidFill>
                <a:latin typeface="Times New Roman" charset="0"/>
                <a:ea typeface="ＭＳ Ｐゴシック" charset="0"/>
              </a:defRPr>
            </a:lvl4pPr>
            <a:lvl5pPr marL="1983128" indent="-220348" defTabSz="930356" eaLnBrk="0" hangingPunct="0">
              <a:defRPr sz="2300">
                <a:solidFill>
                  <a:schemeClr val="tx1"/>
                </a:solidFill>
                <a:latin typeface="Times New Roman" charset="0"/>
                <a:ea typeface="ＭＳ Ｐゴシック" charset="0"/>
              </a:defRPr>
            </a:lvl5pPr>
            <a:lvl6pPr marL="2423823" indent="-220348" defTabSz="930356" eaLnBrk="0" fontAlgn="base" hangingPunct="0">
              <a:spcBef>
                <a:spcPct val="0"/>
              </a:spcBef>
              <a:spcAft>
                <a:spcPct val="0"/>
              </a:spcAft>
              <a:defRPr sz="2300">
                <a:solidFill>
                  <a:schemeClr val="tx1"/>
                </a:solidFill>
                <a:latin typeface="Times New Roman" charset="0"/>
                <a:ea typeface="ＭＳ Ｐゴシック" charset="0"/>
              </a:defRPr>
            </a:lvl6pPr>
            <a:lvl7pPr marL="2864518" indent="-220348" defTabSz="930356" eaLnBrk="0" fontAlgn="base" hangingPunct="0">
              <a:spcBef>
                <a:spcPct val="0"/>
              </a:spcBef>
              <a:spcAft>
                <a:spcPct val="0"/>
              </a:spcAft>
              <a:defRPr sz="2300">
                <a:solidFill>
                  <a:schemeClr val="tx1"/>
                </a:solidFill>
                <a:latin typeface="Times New Roman" charset="0"/>
                <a:ea typeface="ＭＳ Ｐゴシック" charset="0"/>
              </a:defRPr>
            </a:lvl7pPr>
            <a:lvl8pPr marL="3305213" indent="-220348" defTabSz="930356" eaLnBrk="0" fontAlgn="base" hangingPunct="0">
              <a:spcBef>
                <a:spcPct val="0"/>
              </a:spcBef>
              <a:spcAft>
                <a:spcPct val="0"/>
              </a:spcAft>
              <a:defRPr sz="2300">
                <a:solidFill>
                  <a:schemeClr val="tx1"/>
                </a:solidFill>
                <a:latin typeface="Times New Roman" charset="0"/>
                <a:ea typeface="ＭＳ Ｐゴシック" charset="0"/>
              </a:defRPr>
            </a:lvl8pPr>
            <a:lvl9pPr marL="3745908" indent="-220348" defTabSz="930356"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solidFill>
                  <a:prstClr val="black"/>
                </a:solidFill>
              </a:rPr>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356" eaLnBrk="0" hangingPunct="0">
              <a:defRPr sz="2300">
                <a:solidFill>
                  <a:schemeClr val="tx1"/>
                </a:solidFill>
                <a:latin typeface="Times New Roman" charset="0"/>
                <a:ea typeface="ＭＳ Ｐゴシック" charset="0"/>
                <a:cs typeface="ＭＳ Ｐゴシック" charset="0"/>
              </a:defRPr>
            </a:lvl1pPr>
            <a:lvl2pPr marL="716130" indent="-275434" defTabSz="930356" eaLnBrk="0" hangingPunct="0">
              <a:defRPr sz="2300">
                <a:solidFill>
                  <a:schemeClr val="tx1"/>
                </a:solidFill>
                <a:latin typeface="Times New Roman" charset="0"/>
                <a:ea typeface="ＭＳ Ｐゴシック" charset="0"/>
              </a:defRPr>
            </a:lvl2pPr>
            <a:lvl3pPr marL="1101738" indent="-220348" defTabSz="930356" eaLnBrk="0" hangingPunct="0">
              <a:defRPr sz="2300">
                <a:solidFill>
                  <a:schemeClr val="tx1"/>
                </a:solidFill>
                <a:latin typeface="Times New Roman" charset="0"/>
                <a:ea typeface="ＭＳ Ｐゴシック" charset="0"/>
              </a:defRPr>
            </a:lvl3pPr>
            <a:lvl4pPr marL="1542433" indent="-220348" defTabSz="930356" eaLnBrk="0" hangingPunct="0">
              <a:defRPr sz="2300">
                <a:solidFill>
                  <a:schemeClr val="tx1"/>
                </a:solidFill>
                <a:latin typeface="Times New Roman" charset="0"/>
                <a:ea typeface="ＭＳ Ｐゴシック" charset="0"/>
              </a:defRPr>
            </a:lvl4pPr>
            <a:lvl5pPr marL="1983128" indent="-220348" defTabSz="930356" eaLnBrk="0" hangingPunct="0">
              <a:defRPr sz="2300">
                <a:solidFill>
                  <a:schemeClr val="tx1"/>
                </a:solidFill>
                <a:latin typeface="Times New Roman" charset="0"/>
                <a:ea typeface="ＭＳ Ｐゴシック" charset="0"/>
              </a:defRPr>
            </a:lvl5pPr>
            <a:lvl6pPr marL="2423823" indent="-220348" defTabSz="930356" eaLnBrk="0" fontAlgn="base" hangingPunct="0">
              <a:spcBef>
                <a:spcPct val="0"/>
              </a:spcBef>
              <a:spcAft>
                <a:spcPct val="0"/>
              </a:spcAft>
              <a:defRPr sz="2300">
                <a:solidFill>
                  <a:schemeClr val="tx1"/>
                </a:solidFill>
                <a:latin typeface="Times New Roman" charset="0"/>
                <a:ea typeface="ＭＳ Ｐゴシック" charset="0"/>
              </a:defRPr>
            </a:lvl6pPr>
            <a:lvl7pPr marL="2864518" indent="-220348" defTabSz="930356" eaLnBrk="0" fontAlgn="base" hangingPunct="0">
              <a:spcBef>
                <a:spcPct val="0"/>
              </a:spcBef>
              <a:spcAft>
                <a:spcPct val="0"/>
              </a:spcAft>
              <a:defRPr sz="2300">
                <a:solidFill>
                  <a:schemeClr val="tx1"/>
                </a:solidFill>
                <a:latin typeface="Times New Roman" charset="0"/>
                <a:ea typeface="ＭＳ Ｐゴシック" charset="0"/>
              </a:defRPr>
            </a:lvl7pPr>
            <a:lvl8pPr marL="3305213" indent="-220348" defTabSz="930356" eaLnBrk="0" fontAlgn="base" hangingPunct="0">
              <a:spcBef>
                <a:spcPct val="0"/>
              </a:spcBef>
              <a:spcAft>
                <a:spcPct val="0"/>
              </a:spcAft>
              <a:defRPr sz="2300">
                <a:solidFill>
                  <a:schemeClr val="tx1"/>
                </a:solidFill>
                <a:latin typeface="Times New Roman" charset="0"/>
                <a:ea typeface="ＭＳ Ｐゴシック" charset="0"/>
              </a:defRPr>
            </a:lvl8pPr>
            <a:lvl9pPr marL="3745908" indent="-220348" defTabSz="930356" eaLnBrk="0" fontAlgn="base" hangingPunct="0">
              <a:spcBef>
                <a:spcPct val="0"/>
              </a:spcBef>
              <a:spcAft>
                <a:spcPct val="0"/>
              </a:spcAft>
              <a:defRPr sz="2300">
                <a:solidFill>
                  <a:schemeClr val="tx1"/>
                </a:solidFill>
                <a:latin typeface="Times New Roman" charset="0"/>
                <a:ea typeface="ＭＳ Ｐゴシック" charset="0"/>
              </a:defRPr>
            </a:lvl9pPr>
          </a:lstStyle>
          <a:p>
            <a:fld id="{A4D5736D-F090-1D48-8DE5-51FA57EFD1B5}" type="datetime1">
              <a:rPr lang="en-US" sz="1000">
                <a:solidFill>
                  <a:prstClr val="black"/>
                </a:solidFill>
              </a:rPr>
              <a:pPr/>
              <a:t>3/8/2012</a:t>
            </a:fld>
            <a:endParaRPr lang="en-US" sz="1000" dirty="0">
              <a:solidFill>
                <a:prstClr val="black"/>
              </a:solidFill>
            </a:endParaRPr>
          </a:p>
        </p:txBody>
      </p:sp>
      <p:sp>
        <p:nvSpPr>
          <p:cNvPr id="10243" name="Rectangle 6"/>
          <p:cNvSpPr>
            <a:spLocks noGrp="1" noChangeArrowheads="1"/>
          </p:cNvSpPr>
          <p:nvPr>
            <p:ph type="ftr" sz="quarter" idx="4"/>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356" eaLnBrk="0" hangingPunct="0">
              <a:defRPr sz="2300">
                <a:solidFill>
                  <a:schemeClr val="tx1"/>
                </a:solidFill>
                <a:latin typeface="Times New Roman" charset="0"/>
                <a:ea typeface="ＭＳ Ｐゴシック" charset="0"/>
                <a:cs typeface="ＭＳ Ｐゴシック" charset="0"/>
              </a:defRPr>
            </a:lvl1pPr>
            <a:lvl2pPr marL="716130" indent="-275434" defTabSz="930356" eaLnBrk="0" hangingPunct="0">
              <a:defRPr sz="2300">
                <a:solidFill>
                  <a:schemeClr val="tx1"/>
                </a:solidFill>
                <a:latin typeface="Times New Roman" charset="0"/>
                <a:ea typeface="ＭＳ Ｐゴシック" charset="0"/>
              </a:defRPr>
            </a:lvl2pPr>
            <a:lvl3pPr marL="1101738" indent="-220348" defTabSz="930356" eaLnBrk="0" hangingPunct="0">
              <a:defRPr sz="2300">
                <a:solidFill>
                  <a:schemeClr val="tx1"/>
                </a:solidFill>
                <a:latin typeface="Times New Roman" charset="0"/>
                <a:ea typeface="ＭＳ Ｐゴシック" charset="0"/>
              </a:defRPr>
            </a:lvl3pPr>
            <a:lvl4pPr marL="1542433" indent="-220348" defTabSz="930356" eaLnBrk="0" hangingPunct="0">
              <a:defRPr sz="2300">
                <a:solidFill>
                  <a:schemeClr val="tx1"/>
                </a:solidFill>
                <a:latin typeface="Times New Roman" charset="0"/>
                <a:ea typeface="ＭＳ Ｐゴシック" charset="0"/>
              </a:defRPr>
            </a:lvl4pPr>
            <a:lvl5pPr marL="1983128" indent="-220348" defTabSz="930356" eaLnBrk="0" hangingPunct="0">
              <a:defRPr sz="2300">
                <a:solidFill>
                  <a:schemeClr val="tx1"/>
                </a:solidFill>
                <a:latin typeface="Times New Roman" charset="0"/>
                <a:ea typeface="ＭＳ Ｐゴシック" charset="0"/>
              </a:defRPr>
            </a:lvl5pPr>
            <a:lvl6pPr marL="2423823" indent="-220348" defTabSz="930356" eaLnBrk="0" fontAlgn="base" hangingPunct="0">
              <a:spcBef>
                <a:spcPct val="0"/>
              </a:spcBef>
              <a:spcAft>
                <a:spcPct val="0"/>
              </a:spcAft>
              <a:defRPr sz="2300">
                <a:solidFill>
                  <a:schemeClr val="tx1"/>
                </a:solidFill>
                <a:latin typeface="Times New Roman" charset="0"/>
                <a:ea typeface="ＭＳ Ｐゴシック" charset="0"/>
              </a:defRPr>
            </a:lvl6pPr>
            <a:lvl7pPr marL="2864518" indent="-220348" defTabSz="930356" eaLnBrk="0" fontAlgn="base" hangingPunct="0">
              <a:spcBef>
                <a:spcPct val="0"/>
              </a:spcBef>
              <a:spcAft>
                <a:spcPct val="0"/>
              </a:spcAft>
              <a:defRPr sz="2300">
                <a:solidFill>
                  <a:schemeClr val="tx1"/>
                </a:solidFill>
                <a:latin typeface="Times New Roman" charset="0"/>
                <a:ea typeface="ＭＳ Ｐゴシック" charset="0"/>
              </a:defRPr>
            </a:lvl7pPr>
            <a:lvl8pPr marL="3305213" indent="-220348" defTabSz="930356" eaLnBrk="0" fontAlgn="base" hangingPunct="0">
              <a:spcBef>
                <a:spcPct val="0"/>
              </a:spcBef>
              <a:spcAft>
                <a:spcPct val="0"/>
              </a:spcAft>
              <a:defRPr sz="2300">
                <a:solidFill>
                  <a:schemeClr val="tx1"/>
                </a:solidFill>
                <a:latin typeface="Times New Roman" charset="0"/>
                <a:ea typeface="ＭＳ Ｐゴシック" charset="0"/>
              </a:defRPr>
            </a:lvl8pPr>
            <a:lvl9pPr marL="3745908" indent="-220348" defTabSz="930356"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solidFill>
                  <a:prstClr val="black"/>
                </a:solidFill>
              </a:rPr>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05098" y="3962654"/>
            <a:ext cx="6552902" cy="5089349"/>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200456" indent="-200456"/>
            <a:r>
              <a:rPr lang="en-US" dirty="0">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dirty="0">
                <a:latin typeface="Times New Roman" charset="0"/>
                <a:ea typeface="ＭＳ Ｐゴシック" charset="0"/>
                <a:cs typeface="ＭＳ Ｐゴシック" charset="0"/>
              </a:rPr>
              <a:t>s the first time the students are hearing this.]</a:t>
            </a:r>
          </a:p>
          <a:p>
            <a:pPr marL="200456" indent="-200456"/>
            <a:endParaRPr lang="en-US" dirty="0">
              <a:latin typeface="Times New Roman" charset="0"/>
              <a:ea typeface="ＭＳ Ｐゴシック" charset="0"/>
              <a:cs typeface="ＭＳ Ｐゴシック" charset="0"/>
            </a:endParaRPr>
          </a:p>
          <a:p>
            <a:pPr marL="200456" indent="-200456"/>
            <a:r>
              <a:rPr lang="en-US" dirty="0">
                <a:latin typeface="Times New Roman" charset="0"/>
                <a:ea typeface="ＭＳ Ｐゴシック" charset="0"/>
                <a:cs typeface="ＭＳ Ｐゴシック" charset="0"/>
              </a:rPr>
              <a:t>To answer question 1, we must address the key elements in OS and know how to evaluate their collective impact.</a:t>
            </a:r>
          </a:p>
          <a:p>
            <a:pPr marL="641151" lvl="1" indent="-200456">
              <a:buFontTx/>
              <a:buChar char="•"/>
            </a:pPr>
            <a:r>
              <a:rPr lang="en-US" dirty="0">
                <a:latin typeface="Times New Roman" charset="0"/>
                <a:ea typeface="ＭＳ Ｐゴシック" charset="0"/>
              </a:rPr>
              <a:t>Use the framework</a:t>
            </a:r>
          </a:p>
          <a:p>
            <a:pPr marL="641151" lvl="1" indent="-200456">
              <a:buFontTx/>
              <a:buChar char="•"/>
            </a:pPr>
            <a:r>
              <a:rPr lang="en-US" dirty="0">
                <a:latin typeface="Times New Roman" charset="0"/>
                <a:ea typeface="ＭＳ Ｐゴシック" charset="0"/>
              </a:rPr>
              <a:t>Evaluate qualitatively and financially</a:t>
            </a:r>
          </a:p>
          <a:p>
            <a:pPr marL="200456" indent="-200456"/>
            <a:r>
              <a:rPr lang="en-US" dirty="0">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41151" lvl="1" indent="-200456">
              <a:buFontTx/>
              <a:buChar char="•"/>
            </a:pPr>
            <a:r>
              <a:rPr lang="en-US" dirty="0">
                <a:latin typeface="Times New Roman" charset="0"/>
                <a:ea typeface="ＭＳ Ｐゴシック" charset="0"/>
              </a:rPr>
              <a:t>Understand the trade-offs among different drivers and of the operational system</a:t>
            </a:r>
          </a:p>
          <a:p>
            <a:pPr marL="641151" lvl="1" indent="-200456">
              <a:buFontTx/>
              <a:buChar char="•"/>
            </a:pPr>
            <a:r>
              <a:rPr lang="en-US" dirty="0">
                <a:latin typeface="Times New Roman" charset="0"/>
                <a:ea typeface="ＭＳ Ｐゴシック" charset="0"/>
              </a:rPr>
              <a:t>Tailor the operational system to the competitive strategy (= optimize)</a:t>
            </a:r>
          </a:p>
          <a:p>
            <a:pPr marL="641151" lvl="1" indent="-200456">
              <a:buFontTx/>
              <a:buChar char="•"/>
            </a:pPr>
            <a:endParaRPr lang="en-US" dirty="0">
              <a:latin typeface="Times New Roman" charset="0"/>
              <a:ea typeface="ＭＳ Ｐゴシック" charset="0"/>
            </a:endParaRPr>
          </a:p>
          <a:p>
            <a:pPr marL="200456" indent="-200456"/>
            <a:r>
              <a:rPr lang="en-US" dirty="0">
                <a:latin typeface="Times New Roman" charset="0"/>
                <a:ea typeface="ＭＳ Ｐゴシック" charset="0"/>
                <a:cs typeface="ＭＳ Ｐゴシック" charset="0"/>
              </a:rPr>
              <a:t>The course has three parts:</a:t>
            </a:r>
          </a:p>
          <a:p>
            <a:pPr marL="200456" indent="-200456"/>
            <a:r>
              <a:rPr lang="en-US" dirty="0">
                <a:latin typeface="Times New Roman" charset="0"/>
                <a:ea typeface="ＭＳ Ｐゴシック" charset="0"/>
                <a:cs typeface="ＭＳ Ｐゴシック" charset="0"/>
              </a:rPr>
              <a:t>Part I introduces the framework + evaluates whether operations makes CA sustainable.</a:t>
            </a:r>
          </a:p>
          <a:p>
            <a:pPr marL="200456" indent="-200456"/>
            <a:r>
              <a:rPr lang="en-US" dirty="0">
                <a:latin typeface="Times New Roman" charset="0"/>
                <a:ea typeface="ＭＳ Ｐゴシック" charset="0"/>
                <a:cs typeface="ＭＳ Ｐゴシック" charset="0"/>
              </a:rPr>
              <a:t>Parts II and III investigate each element in the framework in detail to:</a:t>
            </a:r>
          </a:p>
          <a:p>
            <a:pPr marL="641151" lvl="1" indent="-200456">
              <a:buFontTx/>
              <a:buAutoNum type="arabicPeriod"/>
            </a:pPr>
            <a:r>
              <a:rPr lang="en-US" dirty="0">
                <a:latin typeface="Times New Roman" charset="0"/>
                <a:ea typeface="ＭＳ Ｐゴシック" charset="0"/>
              </a:rPr>
              <a:t>establish its drivers and the trade-offs</a:t>
            </a:r>
          </a:p>
          <a:p>
            <a:pPr marL="641151" lvl="1" indent="-200456">
              <a:buFontTx/>
              <a:buAutoNum type="arabicPeriod"/>
            </a:pPr>
            <a:r>
              <a:rPr lang="en-US" dirty="0">
                <a:latin typeface="Times New Roman" charset="0"/>
                <a:ea typeface="ＭＳ Ｐゴシック" charset="0"/>
              </a:rPr>
              <a:t>Tailor and optimize the operations strategy</a:t>
            </a:r>
          </a:p>
          <a:p>
            <a:pPr marL="200456" indent="-200456"/>
            <a:r>
              <a:rPr lang="en-US" dirty="0">
                <a:latin typeface="Times New Roman" charset="0"/>
                <a:ea typeface="ＭＳ Ｐゴシック" charset="0"/>
                <a:cs typeface="ＭＳ Ｐゴシック" charset="0"/>
              </a:rPr>
              <a:t>Part II focuses on the assets while Part III focuses on the activities.</a:t>
            </a:r>
          </a:p>
          <a:p>
            <a:pPr marL="200456" indent="-200456"/>
            <a:endParaRPr lang="en-US" dirty="0">
              <a:latin typeface="Times New Roman" charset="0"/>
              <a:ea typeface="ＭＳ Ｐゴシック" charset="0"/>
              <a:cs typeface="ＭＳ Ｐゴシック" charset="0"/>
            </a:endParaRPr>
          </a:p>
          <a:p>
            <a:pPr marL="200456" indent="-200456"/>
            <a:endParaRPr lang="en-US" dirty="0">
              <a:latin typeface="Times New Roman" charset="0"/>
              <a:ea typeface="ＭＳ Ｐゴシック" charset="0"/>
              <a:cs typeface="ＭＳ Ｐゴシック" charset="0"/>
            </a:endParaRPr>
          </a:p>
          <a:p>
            <a:pPr marL="200456" indent="-200456">
              <a:buFontTx/>
              <a:buAutoNum type="arabicPeriod"/>
            </a:pPr>
            <a:endParaRPr lang="en-US" dirty="0">
              <a:latin typeface="Times New Roman" charset="0"/>
              <a:ea typeface="ＭＳ Ｐゴシック" charset="0"/>
              <a:cs typeface="ＭＳ Ｐゴシック"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ChangeArrowheads="1"/>
          </p:cNvSpPr>
          <p:nvPr>
            <p:ph type="hdr" sz="quarter"/>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356" eaLnBrk="0" hangingPunct="0">
              <a:defRPr sz="2300">
                <a:solidFill>
                  <a:schemeClr val="tx1"/>
                </a:solidFill>
                <a:latin typeface="Times New Roman" charset="0"/>
                <a:ea typeface="ＭＳ Ｐゴシック" charset="0"/>
                <a:cs typeface="ＭＳ Ｐゴシック" charset="0"/>
              </a:defRPr>
            </a:lvl1pPr>
            <a:lvl2pPr marL="716130" indent="-275434" defTabSz="930356" eaLnBrk="0" hangingPunct="0">
              <a:defRPr sz="2300">
                <a:solidFill>
                  <a:schemeClr val="tx1"/>
                </a:solidFill>
                <a:latin typeface="Times New Roman" charset="0"/>
                <a:ea typeface="ＭＳ Ｐゴシック" charset="0"/>
              </a:defRPr>
            </a:lvl2pPr>
            <a:lvl3pPr marL="1101738" indent="-220348" defTabSz="930356" eaLnBrk="0" hangingPunct="0">
              <a:defRPr sz="2300">
                <a:solidFill>
                  <a:schemeClr val="tx1"/>
                </a:solidFill>
                <a:latin typeface="Times New Roman" charset="0"/>
                <a:ea typeface="ＭＳ Ｐゴシック" charset="0"/>
              </a:defRPr>
            </a:lvl3pPr>
            <a:lvl4pPr marL="1542433" indent="-220348" defTabSz="930356" eaLnBrk="0" hangingPunct="0">
              <a:defRPr sz="2300">
                <a:solidFill>
                  <a:schemeClr val="tx1"/>
                </a:solidFill>
                <a:latin typeface="Times New Roman" charset="0"/>
                <a:ea typeface="ＭＳ Ｐゴシック" charset="0"/>
              </a:defRPr>
            </a:lvl4pPr>
            <a:lvl5pPr marL="1983128" indent="-220348" defTabSz="930356" eaLnBrk="0" hangingPunct="0">
              <a:defRPr sz="2300">
                <a:solidFill>
                  <a:schemeClr val="tx1"/>
                </a:solidFill>
                <a:latin typeface="Times New Roman" charset="0"/>
                <a:ea typeface="ＭＳ Ｐゴシック" charset="0"/>
              </a:defRPr>
            </a:lvl5pPr>
            <a:lvl6pPr marL="2423823" indent="-220348" defTabSz="930356" eaLnBrk="0" fontAlgn="base" hangingPunct="0">
              <a:spcBef>
                <a:spcPct val="0"/>
              </a:spcBef>
              <a:spcAft>
                <a:spcPct val="0"/>
              </a:spcAft>
              <a:defRPr sz="2300">
                <a:solidFill>
                  <a:schemeClr val="tx1"/>
                </a:solidFill>
                <a:latin typeface="Times New Roman" charset="0"/>
                <a:ea typeface="ＭＳ Ｐゴシック" charset="0"/>
              </a:defRPr>
            </a:lvl6pPr>
            <a:lvl7pPr marL="2864518" indent="-220348" defTabSz="930356" eaLnBrk="0" fontAlgn="base" hangingPunct="0">
              <a:spcBef>
                <a:spcPct val="0"/>
              </a:spcBef>
              <a:spcAft>
                <a:spcPct val="0"/>
              </a:spcAft>
              <a:defRPr sz="2300">
                <a:solidFill>
                  <a:schemeClr val="tx1"/>
                </a:solidFill>
                <a:latin typeface="Times New Roman" charset="0"/>
                <a:ea typeface="ＭＳ Ｐゴシック" charset="0"/>
              </a:defRPr>
            </a:lvl7pPr>
            <a:lvl8pPr marL="3305213" indent="-220348" defTabSz="930356" eaLnBrk="0" fontAlgn="base" hangingPunct="0">
              <a:spcBef>
                <a:spcPct val="0"/>
              </a:spcBef>
              <a:spcAft>
                <a:spcPct val="0"/>
              </a:spcAft>
              <a:defRPr sz="2300">
                <a:solidFill>
                  <a:schemeClr val="tx1"/>
                </a:solidFill>
                <a:latin typeface="Times New Roman" charset="0"/>
                <a:ea typeface="ＭＳ Ｐゴシック" charset="0"/>
              </a:defRPr>
            </a:lvl8pPr>
            <a:lvl9pPr marL="3745908" indent="-220348" defTabSz="930356"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solidFill>
                  <a:prstClr val="black"/>
                </a:solidFill>
              </a:rPr>
              <a:t>OPNS454 Week10: Course Summary</a:t>
            </a:r>
          </a:p>
        </p:txBody>
      </p:sp>
      <p:sp>
        <p:nvSpPr>
          <p:cNvPr id="12290" name="Rectangle 3"/>
          <p:cNvSpPr>
            <a:spLocks noGrp="1" noChangeArrowheads="1"/>
          </p:cNvSpPr>
          <p:nvPr>
            <p:ph type="dt" sz="quarter"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356" eaLnBrk="0" hangingPunct="0">
              <a:defRPr sz="2300">
                <a:solidFill>
                  <a:schemeClr val="tx1"/>
                </a:solidFill>
                <a:latin typeface="Times New Roman" charset="0"/>
                <a:ea typeface="ＭＳ Ｐゴシック" charset="0"/>
                <a:cs typeface="ＭＳ Ｐゴシック" charset="0"/>
              </a:defRPr>
            </a:lvl1pPr>
            <a:lvl2pPr marL="716130" indent="-275434" defTabSz="930356" eaLnBrk="0" hangingPunct="0">
              <a:defRPr sz="2300">
                <a:solidFill>
                  <a:schemeClr val="tx1"/>
                </a:solidFill>
                <a:latin typeface="Times New Roman" charset="0"/>
                <a:ea typeface="ＭＳ Ｐゴシック" charset="0"/>
              </a:defRPr>
            </a:lvl2pPr>
            <a:lvl3pPr marL="1101738" indent="-220348" defTabSz="930356" eaLnBrk="0" hangingPunct="0">
              <a:defRPr sz="2300">
                <a:solidFill>
                  <a:schemeClr val="tx1"/>
                </a:solidFill>
                <a:latin typeface="Times New Roman" charset="0"/>
                <a:ea typeface="ＭＳ Ｐゴシック" charset="0"/>
              </a:defRPr>
            </a:lvl3pPr>
            <a:lvl4pPr marL="1542433" indent="-220348" defTabSz="930356" eaLnBrk="0" hangingPunct="0">
              <a:defRPr sz="2300">
                <a:solidFill>
                  <a:schemeClr val="tx1"/>
                </a:solidFill>
                <a:latin typeface="Times New Roman" charset="0"/>
                <a:ea typeface="ＭＳ Ｐゴシック" charset="0"/>
              </a:defRPr>
            </a:lvl4pPr>
            <a:lvl5pPr marL="1983128" indent="-220348" defTabSz="930356" eaLnBrk="0" hangingPunct="0">
              <a:defRPr sz="2300">
                <a:solidFill>
                  <a:schemeClr val="tx1"/>
                </a:solidFill>
                <a:latin typeface="Times New Roman" charset="0"/>
                <a:ea typeface="ＭＳ Ｐゴシック" charset="0"/>
              </a:defRPr>
            </a:lvl5pPr>
            <a:lvl6pPr marL="2423823" indent="-220348" defTabSz="930356" eaLnBrk="0" fontAlgn="base" hangingPunct="0">
              <a:spcBef>
                <a:spcPct val="0"/>
              </a:spcBef>
              <a:spcAft>
                <a:spcPct val="0"/>
              </a:spcAft>
              <a:defRPr sz="2300">
                <a:solidFill>
                  <a:schemeClr val="tx1"/>
                </a:solidFill>
                <a:latin typeface="Times New Roman" charset="0"/>
                <a:ea typeface="ＭＳ Ｐゴシック" charset="0"/>
              </a:defRPr>
            </a:lvl6pPr>
            <a:lvl7pPr marL="2864518" indent="-220348" defTabSz="930356" eaLnBrk="0" fontAlgn="base" hangingPunct="0">
              <a:spcBef>
                <a:spcPct val="0"/>
              </a:spcBef>
              <a:spcAft>
                <a:spcPct val="0"/>
              </a:spcAft>
              <a:defRPr sz="2300">
                <a:solidFill>
                  <a:schemeClr val="tx1"/>
                </a:solidFill>
                <a:latin typeface="Times New Roman" charset="0"/>
                <a:ea typeface="ＭＳ Ｐゴシック" charset="0"/>
              </a:defRPr>
            </a:lvl7pPr>
            <a:lvl8pPr marL="3305213" indent="-220348" defTabSz="930356" eaLnBrk="0" fontAlgn="base" hangingPunct="0">
              <a:spcBef>
                <a:spcPct val="0"/>
              </a:spcBef>
              <a:spcAft>
                <a:spcPct val="0"/>
              </a:spcAft>
              <a:defRPr sz="2300">
                <a:solidFill>
                  <a:schemeClr val="tx1"/>
                </a:solidFill>
                <a:latin typeface="Times New Roman" charset="0"/>
                <a:ea typeface="ＭＳ Ｐゴシック" charset="0"/>
              </a:defRPr>
            </a:lvl8pPr>
            <a:lvl9pPr marL="3745908" indent="-220348" defTabSz="930356" eaLnBrk="0" fontAlgn="base" hangingPunct="0">
              <a:spcBef>
                <a:spcPct val="0"/>
              </a:spcBef>
              <a:spcAft>
                <a:spcPct val="0"/>
              </a:spcAft>
              <a:defRPr sz="2300">
                <a:solidFill>
                  <a:schemeClr val="tx1"/>
                </a:solidFill>
                <a:latin typeface="Times New Roman" charset="0"/>
                <a:ea typeface="ＭＳ Ｐゴシック" charset="0"/>
              </a:defRPr>
            </a:lvl9pPr>
          </a:lstStyle>
          <a:p>
            <a:fld id="{D873399E-34E8-514A-9C36-0B90B84261F9}" type="datetime1">
              <a:rPr lang="en-US" sz="1000">
                <a:solidFill>
                  <a:prstClr val="black"/>
                </a:solidFill>
              </a:rPr>
              <a:pPr/>
              <a:t>3/8/2012</a:t>
            </a:fld>
            <a:endParaRPr lang="en-US" sz="1000" dirty="0">
              <a:solidFill>
                <a:prstClr val="black"/>
              </a:solidFill>
            </a:endParaRPr>
          </a:p>
        </p:txBody>
      </p:sp>
      <p:sp>
        <p:nvSpPr>
          <p:cNvPr id="12291" name="Rectangle 6"/>
          <p:cNvSpPr>
            <a:spLocks noGrp="1" noChangeArrowheads="1"/>
          </p:cNvSpPr>
          <p:nvPr>
            <p:ph type="ftr" sz="quarter" idx="4"/>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356" eaLnBrk="0" hangingPunct="0">
              <a:defRPr sz="2300">
                <a:solidFill>
                  <a:schemeClr val="tx1"/>
                </a:solidFill>
                <a:latin typeface="Times New Roman" charset="0"/>
                <a:ea typeface="ＭＳ Ｐゴシック" charset="0"/>
                <a:cs typeface="ＭＳ Ｐゴシック" charset="0"/>
              </a:defRPr>
            </a:lvl1pPr>
            <a:lvl2pPr marL="716130" indent="-275434" defTabSz="930356" eaLnBrk="0" hangingPunct="0">
              <a:defRPr sz="2300">
                <a:solidFill>
                  <a:schemeClr val="tx1"/>
                </a:solidFill>
                <a:latin typeface="Times New Roman" charset="0"/>
                <a:ea typeface="ＭＳ Ｐゴシック" charset="0"/>
              </a:defRPr>
            </a:lvl2pPr>
            <a:lvl3pPr marL="1101738" indent="-220348" defTabSz="930356" eaLnBrk="0" hangingPunct="0">
              <a:defRPr sz="2300">
                <a:solidFill>
                  <a:schemeClr val="tx1"/>
                </a:solidFill>
                <a:latin typeface="Times New Roman" charset="0"/>
                <a:ea typeface="ＭＳ Ｐゴシック" charset="0"/>
              </a:defRPr>
            </a:lvl3pPr>
            <a:lvl4pPr marL="1542433" indent="-220348" defTabSz="930356" eaLnBrk="0" hangingPunct="0">
              <a:defRPr sz="2300">
                <a:solidFill>
                  <a:schemeClr val="tx1"/>
                </a:solidFill>
                <a:latin typeface="Times New Roman" charset="0"/>
                <a:ea typeface="ＭＳ Ｐゴシック" charset="0"/>
              </a:defRPr>
            </a:lvl4pPr>
            <a:lvl5pPr marL="1983128" indent="-220348" defTabSz="930356" eaLnBrk="0" hangingPunct="0">
              <a:defRPr sz="2300">
                <a:solidFill>
                  <a:schemeClr val="tx1"/>
                </a:solidFill>
                <a:latin typeface="Times New Roman" charset="0"/>
                <a:ea typeface="ＭＳ Ｐゴシック" charset="0"/>
              </a:defRPr>
            </a:lvl5pPr>
            <a:lvl6pPr marL="2423823" indent="-220348" defTabSz="930356" eaLnBrk="0" fontAlgn="base" hangingPunct="0">
              <a:spcBef>
                <a:spcPct val="0"/>
              </a:spcBef>
              <a:spcAft>
                <a:spcPct val="0"/>
              </a:spcAft>
              <a:defRPr sz="2300">
                <a:solidFill>
                  <a:schemeClr val="tx1"/>
                </a:solidFill>
                <a:latin typeface="Times New Roman" charset="0"/>
                <a:ea typeface="ＭＳ Ｐゴシック" charset="0"/>
              </a:defRPr>
            </a:lvl6pPr>
            <a:lvl7pPr marL="2864518" indent="-220348" defTabSz="930356" eaLnBrk="0" fontAlgn="base" hangingPunct="0">
              <a:spcBef>
                <a:spcPct val="0"/>
              </a:spcBef>
              <a:spcAft>
                <a:spcPct val="0"/>
              </a:spcAft>
              <a:defRPr sz="2300">
                <a:solidFill>
                  <a:schemeClr val="tx1"/>
                </a:solidFill>
                <a:latin typeface="Times New Roman" charset="0"/>
                <a:ea typeface="ＭＳ Ｐゴシック" charset="0"/>
              </a:defRPr>
            </a:lvl7pPr>
            <a:lvl8pPr marL="3305213" indent="-220348" defTabSz="930356" eaLnBrk="0" fontAlgn="base" hangingPunct="0">
              <a:spcBef>
                <a:spcPct val="0"/>
              </a:spcBef>
              <a:spcAft>
                <a:spcPct val="0"/>
              </a:spcAft>
              <a:defRPr sz="2300">
                <a:solidFill>
                  <a:schemeClr val="tx1"/>
                </a:solidFill>
                <a:latin typeface="Times New Roman" charset="0"/>
                <a:ea typeface="ＭＳ Ｐゴシック" charset="0"/>
              </a:defRPr>
            </a:lvl8pPr>
            <a:lvl9pPr marL="3745908" indent="-220348" defTabSz="930356"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solidFill>
                  <a:prstClr val="black"/>
                </a:solidFill>
              </a:rPr>
              <a:t>© Van Mieghem</a:t>
            </a:r>
          </a:p>
        </p:txBody>
      </p:sp>
      <p:sp>
        <p:nvSpPr>
          <p:cNvPr id="12292" name="Rectangle 2"/>
          <p:cNvSpPr>
            <a:spLocks noGrp="1" noRot="1" noChangeAspect="1" noChangeArrowheads="1" noTextEdit="1"/>
          </p:cNvSpPr>
          <p:nvPr>
            <p:ph type="sldImg"/>
          </p:nvPr>
        </p:nvSpPr>
        <p:spPr>
          <a:ln/>
        </p:spPr>
      </p:sp>
      <p:sp>
        <p:nvSpPr>
          <p:cNvPr id="12293" name="Rectangle 3"/>
          <p:cNvSpPr>
            <a:spLocks noGrp="1" noChangeArrowheads="1"/>
          </p:cNvSpPr>
          <p:nvPr>
            <p:ph type="body" idx="1"/>
          </p:nvPr>
        </p:nvSpPr>
        <p:spPr>
          <a:xfrm>
            <a:off x="305098" y="3962654"/>
            <a:ext cx="6552902" cy="5089349"/>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200456" indent="-200456"/>
            <a:endParaRPr lang="en-US" dirty="0">
              <a:latin typeface="Times New Roman" charset="0"/>
              <a:ea typeface="ＭＳ Ｐゴシック" charset="0"/>
              <a:cs typeface="ＭＳ Ｐゴシック" charset="0"/>
            </a:endParaRPr>
          </a:p>
          <a:p>
            <a:pPr marL="200456" indent="-200456"/>
            <a:endParaRPr lang="en-US" dirty="0">
              <a:latin typeface="Times New Roman" charset="0"/>
              <a:ea typeface="ＭＳ Ｐゴシック" charset="0"/>
              <a:cs typeface="ＭＳ Ｐゴシック" charset="0"/>
            </a:endParaRPr>
          </a:p>
          <a:p>
            <a:pPr marL="200456" indent="-200456">
              <a:buFontTx/>
              <a:buAutoNum type="arabicPeriod"/>
            </a:pPr>
            <a:endParaRPr lang="en-US" dirty="0">
              <a:latin typeface="Times New Roman" charset="0"/>
              <a:ea typeface="ＭＳ Ｐゴシック" charset="0"/>
              <a:cs typeface="ＭＳ Ｐゴシック"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RUTF = Ready-to-Use Therapeutic Foods</a:t>
            </a:r>
          </a:p>
          <a:p>
            <a:endParaRPr lang="en-US" dirty="0" smtClean="0"/>
          </a:p>
          <a:p>
            <a:endParaRPr lang="en-US" dirty="0" smtClean="0"/>
          </a:p>
          <a:p>
            <a:r>
              <a:rPr lang="en-US" dirty="0" smtClean="0"/>
              <a:t>http://www.unicef.org/nutrition/index_44186.html</a:t>
            </a:r>
          </a:p>
          <a:p>
            <a:r>
              <a:rPr lang="en-US" dirty="0" smtClean="0"/>
              <a:t>NEW YORK, USA, 28 May 2008 – Prices of basic foodstuffs are rising across the globe, and with them the </a:t>
            </a:r>
            <a:r>
              <a:rPr lang="en-US" dirty="0" err="1" smtClean="0"/>
              <a:t>spectre</a:t>
            </a:r>
            <a:r>
              <a:rPr lang="en-US" dirty="0" smtClean="0"/>
              <a:t> of hunger on a massive scale. </a:t>
            </a:r>
          </a:p>
          <a:p>
            <a:r>
              <a:rPr lang="en-US" dirty="0" smtClean="0"/>
              <a:t>“What happens when food becomes expensive, is that families cut down to two meals or even one meal a day. Then the quality of food is also sacrificed,” said UNICEF’s Senior Advisor on Nutrition, Flora </a:t>
            </a:r>
            <a:r>
              <a:rPr lang="en-US" dirty="0" err="1" smtClean="0"/>
              <a:t>Sibanda</a:t>
            </a:r>
            <a:r>
              <a:rPr lang="en-US" dirty="0" smtClean="0"/>
              <a:t> </a:t>
            </a:r>
            <a:r>
              <a:rPr lang="en-US" dirty="0" err="1" smtClean="0"/>
              <a:t>Mulder</a:t>
            </a:r>
            <a:r>
              <a:rPr lang="en-US" dirty="0" smtClean="0"/>
              <a:t>. “Household insecurity, food insecurity will cause acute malnutrition.”</a:t>
            </a:r>
          </a:p>
          <a:p>
            <a:r>
              <a:rPr lang="en-US" dirty="0" smtClean="0"/>
              <a:t>As the world braces for a so-called ‘silent tsunami’ caused by food inflation, UNICEF is prepared to continue fulfilling its mandate of treating the most critical cases – the 20 million children under the age of five suffering from severe acute malnutrition.</a:t>
            </a:r>
          </a:p>
          <a:p>
            <a:endParaRPr lang="en-US" dirty="0" smtClean="0"/>
          </a:p>
          <a:p>
            <a:r>
              <a:rPr lang="en-US" dirty="0" smtClean="0"/>
              <a:t>Many faces of malnutrition</a:t>
            </a:r>
            <a:br>
              <a:rPr lang="en-US" dirty="0" smtClean="0"/>
            </a:br>
            <a:r>
              <a:rPr lang="en-US" dirty="0" smtClean="0"/>
              <a:t>Regardless of how sharp the current price hikes and how deep the ensuing food shortages, one easily predictable result of the current situation is more acute malnutrition. But malnutrition presents itself in a wide range of severities.</a:t>
            </a:r>
          </a:p>
          <a:p>
            <a:r>
              <a:rPr lang="en-US" dirty="0" smtClean="0"/>
              <a:t>Moderate malnutrition is best treated with high-quality food provided by agencies such as the World Food Organization. During a food crisis, however, these provisions are already spread thin, raising the risk of a deterioration into severe malnutrition.</a:t>
            </a:r>
          </a:p>
          <a:p>
            <a:r>
              <a:rPr lang="en-US" dirty="0" smtClean="0"/>
              <a:t>That’s where UNICEF steps in, with a life-saving basket of therapeutic foods that can be easily administered at home to the most physically wasted babies. Pastes like </a:t>
            </a:r>
            <a:r>
              <a:rPr lang="en-US" dirty="0" err="1" smtClean="0"/>
              <a:t>Plumpy’nut</a:t>
            </a:r>
            <a:r>
              <a:rPr lang="en-US" dirty="0" smtClean="0"/>
              <a:t>, made of peanut, oil, milk, sugar and micronutrients, have been saving lives on the brink for the past decade – restoring weight and health to millions of severely malnourished babies.</a:t>
            </a:r>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3230B10C-135E-4163-A7EF-C7E670A1D2B8}" type="slidenum">
              <a:rPr lang="en-US" smtClean="0"/>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A383741-120A-43A8-9888-03C8D50D6B32}"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Slide Number Placeholder 4"/>
          <p:cNvSpPr>
            <a:spLocks noGrp="1"/>
          </p:cNvSpPr>
          <p:nvPr>
            <p:ph type="sldNum" sz="quarter" idx="11"/>
          </p:nvPr>
        </p:nvSpPr>
        <p:spPr>
          <a:xfrm>
            <a:off x="6921500" y="6572250"/>
            <a:ext cx="2133600" cy="234950"/>
          </a:xfrm>
          <a:prstGeom prst="rect">
            <a:avLst/>
          </a:prstGeom>
        </p:spPr>
        <p:txBody>
          <a:bodyPr/>
          <a:lstStyle>
            <a:lvl1pPr>
              <a:defRPr/>
            </a:lvl1pPr>
          </a:lstStyle>
          <a:p>
            <a:pPr>
              <a:defRPr/>
            </a:pPr>
            <a:fld id="{9E350160-6AA3-4D2C-B7B2-A0BEC35750D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3/8/2012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3/8/2012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3/8/2012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3/8/2012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3/8/2012</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3/8/2012</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3/8/2012</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3/8/2012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3/8/2012</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3/8/2012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3/8/2012</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 id="2147483994" r:id="rId19"/>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3/8/2012</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cSld>
  <p:clrMap bg1="lt1" tx1="dk1" bg2="lt2" tx2="dk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 id="2147483988" r:id="rId6"/>
    <p:sldLayoutId id="2147483989" r:id="rId7"/>
    <p:sldLayoutId id="2147483990" r:id="rId8"/>
    <p:sldLayoutId id="2147483991" r:id="rId9"/>
    <p:sldLayoutId id="2147483992" r:id="rId10"/>
    <p:sldLayoutId id="2147483993"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wmf"/><Relationship Id="rId1" Type="http://schemas.openxmlformats.org/officeDocument/2006/relationships/slideLayout" Target="../slideLayouts/slideLayout6.xml"/><Relationship Id="rId4" Type="http://schemas.openxmlformats.org/officeDocument/2006/relationships/image" Target="../media/image6.emf"/></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13.jpeg"/><Relationship Id="rId4" Type="http://schemas.openxmlformats.org/officeDocument/2006/relationships/hyperlink" Target="http://www.cbsnews.com/video/watch/?id=4201082n&amp;tag=related;photovideo"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Microsoft_Office_Excel_97-2003_Worksheet1.xls"/></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Microsoft_Office_Excel_97-2003_Worksheet3.xls"/><Relationship Id="rId5" Type="http://schemas.openxmlformats.org/officeDocument/2006/relationships/oleObject" Target="../embeddings/Microsoft_Office_Excel_97-2003_Worksheet2.xls"/><Relationship Id="rId4" Type="http://schemas.openxmlformats.org/officeDocument/2006/relationships/oleObject" Target="../embeddings/oleObject3.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oleObject4.bin"/></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5.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69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70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2"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a:t>
            </a:r>
            <a:r>
              <a:rPr lang="en-US" sz="3600" dirty="0" smtClean="0">
                <a:solidFill>
                  <a:schemeClr val="bg1"/>
                </a:solidFill>
                <a:latin typeface="Garamond" pitchFamily="18" charset="0"/>
              </a:rPr>
              <a:t>Strategy</a:t>
            </a:r>
            <a:endParaRPr lang="en-US" sz="3600" dirty="0">
              <a:solidFill>
                <a:schemeClr val="bg1"/>
              </a:solidFill>
              <a:latin typeface="Garamond" pitchFamily="18" charset="0"/>
            </a:endParaRPr>
          </a:p>
          <a:p>
            <a:pPr algn="ctr" eaLnBrk="0" hangingPunct="0">
              <a:spcBef>
                <a:spcPct val="50000"/>
              </a:spcBef>
            </a:pPr>
            <a:r>
              <a:rPr lang="en-US" sz="3600" dirty="0" smtClean="0">
                <a:solidFill>
                  <a:srgbClr val="FF3300"/>
                </a:solidFill>
                <a:latin typeface="Garamond" pitchFamily="18" charset="0"/>
              </a:rPr>
              <a:t>Course Summary</a:t>
            </a:r>
            <a:endParaRPr lang="en-US" sz="3600" b="1" dirty="0">
              <a:solidFill>
                <a:srgbClr val="FF3300"/>
              </a:solidFill>
              <a:latin typeface="Garamond" pitchFamily="18" charset="0"/>
            </a:endParaRPr>
          </a:p>
        </p:txBody>
      </p:sp>
      <p:sp>
        <p:nvSpPr>
          <p:cNvPr id="13319" name="Rectangle 7"/>
          <p:cNvSpPr>
            <a:spLocks noGrp="1" noChangeArrowheads="1"/>
          </p:cNvSpPr>
          <p:nvPr>
            <p:ph idx="1"/>
          </p:nvPr>
        </p:nvSpPr>
        <p:spPr>
          <a:xfrm>
            <a:off x="457200" y="1828800"/>
            <a:ext cx="8261350" cy="4648200"/>
          </a:xfrm>
        </p:spPr>
        <p:txBody>
          <a:bodyPr/>
          <a:lstStyle/>
          <a:p>
            <a:pPr eaLnBrk="1" hangingPunct="1">
              <a:buClr>
                <a:srgbClr val="FF3300"/>
              </a:buClr>
            </a:pPr>
            <a:r>
              <a:rPr lang="en-US" dirty="0" smtClean="0">
                <a:solidFill>
                  <a:schemeClr val="bg1"/>
                </a:solidFill>
              </a:rPr>
              <a:t>Course and Peer Evaluations</a:t>
            </a:r>
          </a:p>
          <a:p>
            <a:pPr eaLnBrk="1" hangingPunct="1"/>
            <a:endParaRPr lang="en-US" dirty="0" smtClean="0">
              <a:solidFill>
                <a:schemeClr val="bg1"/>
              </a:solidFill>
            </a:endParaRPr>
          </a:p>
          <a:p>
            <a:pPr eaLnBrk="1" hangingPunct="1"/>
            <a:r>
              <a:rPr lang="en-US" dirty="0" smtClean="0">
                <a:solidFill>
                  <a:schemeClr val="bg1"/>
                </a:solidFill>
              </a:rPr>
              <a:t>Wrap-up &amp; Course Summary</a:t>
            </a:r>
          </a:p>
          <a:p>
            <a:pPr lvl="1" eaLnBrk="1" hangingPunct="1"/>
            <a:r>
              <a:rPr lang="en-US" dirty="0" smtClean="0">
                <a:solidFill>
                  <a:schemeClr val="bg1"/>
                </a:solidFill>
              </a:rPr>
              <a:t>Social and sustainable innovations: </a:t>
            </a:r>
            <a:r>
              <a:rPr lang="en-US" dirty="0" err="1" smtClean="0">
                <a:solidFill>
                  <a:schemeClr val="bg1"/>
                </a:solidFill>
              </a:rPr>
              <a:t>Unicef</a:t>
            </a:r>
            <a:r>
              <a:rPr lang="en-US" dirty="0" smtClean="0">
                <a:solidFill>
                  <a:schemeClr val="bg1"/>
                </a:solidFill>
              </a:rPr>
              <a:t>  </a:t>
            </a:r>
            <a:r>
              <a:rPr lang="en-US" dirty="0" err="1" smtClean="0">
                <a:solidFill>
                  <a:schemeClr val="bg1"/>
                </a:solidFill>
              </a:rPr>
              <a:t>Plumpy</a:t>
            </a:r>
            <a:r>
              <a:rPr lang="en-US" dirty="0" smtClean="0">
                <a:solidFill>
                  <a:schemeClr val="bg1"/>
                </a:solidFill>
              </a:rPr>
              <a:t> Nut</a:t>
            </a:r>
          </a:p>
          <a:p>
            <a:pPr lvl="1" eaLnBrk="1" hangingPunct="1"/>
            <a:r>
              <a:rPr lang="en-US" dirty="0" smtClean="0">
                <a:solidFill>
                  <a:schemeClr val="bg1"/>
                </a:solidFill>
              </a:rPr>
              <a:t>Capstone </a:t>
            </a:r>
          </a:p>
          <a:p>
            <a:pPr marL="457200" indent="-457200" eaLnBrk="1" hangingPunct="1">
              <a:buClr>
                <a:srgbClr val="FF3300"/>
              </a:buClr>
              <a:buFont typeface="+mj-lt"/>
              <a:buAutoNum type="arabicPeriod"/>
              <a:defRPr/>
            </a:pPr>
            <a:endParaRPr lang="en-US" dirty="0" smtClean="0">
              <a:solidFill>
                <a:schemeClr val="bg1"/>
              </a:solidFill>
            </a:endParaRP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Capstone: simplified stochastic system</a:t>
            </a:r>
            <a:br>
              <a:rPr lang="en-US" dirty="0" smtClean="0"/>
            </a:br>
            <a:r>
              <a:rPr lang="en-US" dirty="0" smtClean="0"/>
              <a:t>	Dedicated solution</a:t>
            </a:r>
            <a:endParaRPr lang="en-US" dirty="0"/>
          </a:p>
        </p:txBody>
      </p:sp>
      <p:pic>
        <p:nvPicPr>
          <p:cNvPr id="175107" name="Picture 3"/>
          <p:cNvPicPr>
            <a:picLocks noChangeAspect="1" noChangeArrowheads="1"/>
          </p:cNvPicPr>
          <p:nvPr/>
        </p:nvPicPr>
        <p:blipFill>
          <a:blip r:embed="rId2" cstate="print"/>
          <a:srcRect/>
          <a:stretch>
            <a:fillRect/>
          </a:stretch>
        </p:blipFill>
        <p:spPr bwMode="auto">
          <a:xfrm>
            <a:off x="615713" y="1146769"/>
            <a:ext cx="6534150" cy="1152525"/>
          </a:xfrm>
          <a:prstGeom prst="rect">
            <a:avLst/>
          </a:prstGeom>
          <a:noFill/>
          <a:ln w="9525">
            <a:noFill/>
            <a:miter lim="800000"/>
            <a:headEnd/>
            <a:tailEnd/>
          </a:ln>
          <a:effectLst/>
        </p:spPr>
      </p:pic>
      <p:pic>
        <p:nvPicPr>
          <p:cNvPr id="175109" name="Picture 5"/>
          <p:cNvPicPr>
            <a:picLocks noChangeAspect="1" noChangeArrowheads="1"/>
          </p:cNvPicPr>
          <p:nvPr/>
        </p:nvPicPr>
        <p:blipFill>
          <a:blip r:embed="rId3" cstate="print"/>
          <a:srcRect/>
          <a:stretch>
            <a:fillRect/>
          </a:stretch>
        </p:blipFill>
        <p:spPr bwMode="auto">
          <a:xfrm>
            <a:off x="615713" y="2654846"/>
            <a:ext cx="6534150" cy="1152525"/>
          </a:xfrm>
          <a:prstGeom prst="rect">
            <a:avLst/>
          </a:prstGeom>
          <a:noFill/>
          <a:ln w="9525">
            <a:noFill/>
            <a:miter lim="800000"/>
            <a:headEnd/>
            <a:tailEnd/>
          </a:ln>
          <a:effectLst/>
        </p:spPr>
      </p:pic>
      <p:pic>
        <p:nvPicPr>
          <p:cNvPr id="175110" name="Picture 6"/>
          <p:cNvPicPr>
            <a:picLocks noChangeAspect="1" noChangeArrowheads="1"/>
          </p:cNvPicPr>
          <p:nvPr/>
        </p:nvPicPr>
        <p:blipFill>
          <a:blip r:embed="rId4" cstate="print"/>
          <a:srcRect/>
          <a:stretch>
            <a:fillRect/>
          </a:stretch>
        </p:blipFill>
        <p:spPr bwMode="auto">
          <a:xfrm>
            <a:off x="615713" y="4218368"/>
            <a:ext cx="6534150" cy="1724025"/>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Capstone</a:t>
            </a:r>
            <a:br>
              <a:rPr lang="en-US" dirty="0" smtClean="0"/>
            </a:br>
            <a:endParaRPr lang="en-US" dirty="0"/>
          </a:p>
        </p:txBody>
      </p:sp>
      <p:pic>
        <p:nvPicPr>
          <p:cNvPr id="60419" name="Picture 3"/>
          <p:cNvPicPr>
            <a:picLocks noChangeAspect="1" noChangeArrowheads="1"/>
          </p:cNvPicPr>
          <p:nvPr/>
        </p:nvPicPr>
        <p:blipFill>
          <a:blip r:embed="rId2" cstate="print"/>
          <a:srcRect/>
          <a:stretch>
            <a:fillRect/>
          </a:stretch>
        </p:blipFill>
        <p:spPr bwMode="auto">
          <a:xfrm>
            <a:off x="0" y="535538"/>
            <a:ext cx="9144000" cy="3454726"/>
          </a:xfrm>
          <a:prstGeom prst="rect">
            <a:avLst/>
          </a:prstGeom>
          <a:noFill/>
          <a:ln w="9525">
            <a:noFill/>
            <a:miter lim="800000"/>
            <a:headEnd/>
            <a:tailEnd/>
          </a:ln>
          <a:effectLst/>
        </p:spPr>
      </p:pic>
      <p:pic>
        <p:nvPicPr>
          <p:cNvPr id="60420" name="Picture 4"/>
          <p:cNvPicPr>
            <a:picLocks noChangeAspect="1" noChangeArrowheads="1"/>
          </p:cNvPicPr>
          <p:nvPr/>
        </p:nvPicPr>
        <p:blipFill>
          <a:blip r:embed="rId3" cstate="print"/>
          <a:srcRect/>
          <a:stretch>
            <a:fillRect/>
          </a:stretch>
        </p:blipFill>
        <p:spPr bwMode="auto">
          <a:xfrm>
            <a:off x="636998" y="4574307"/>
            <a:ext cx="8054939" cy="1454466"/>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pPr>
              <a:defRPr/>
            </a:pPr>
            <a:r>
              <a:rPr lang="en-US" dirty="0" smtClean="0"/>
              <a:t>Social and Sustainable Innovations</a:t>
            </a:r>
            <a:br>
              <a:rPr lang="en-US" dirty="0" smtClean="0"/>
            </a:br>
            <a:r>
              <a:rPr lang="en-US" dirty="0" smtClean="0"/>
              <a:t>	Humanitarian Operations: </a:t>
            </a:r>
            <a:r>
              <a:rPr lang="en-US" dirty="0" err="1" smtClean="0"/>
              <a:t>Unicef</a:t>
            </a:r>
            <a:endParaRPr lang="en-US" dirty="0"/>
          </a:p>
        </p:txBody>
      </p:sp>
      <p:sp>
        <p:nvSpPr>
          <p:cNvPr id="8" name="Content Placeholder 2"/>
          <p:cNvSpPr txBox="1">
            <a:spLocks/>
          </p:cNvSpPr>
          <p:nvPr/>
        </p:nvSpPr>
        <p:spPr bwMode="auto">
          <a:xfrm>
            <a:off x="457200" y="1317625"/>
            <a:ext cx="8229600" cy="4625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sz="1800" b="0" i="0" u="none" strike="noStrike" kern="0" cap="none" spc="0" normalizeH="0" baseline="0" noProof="0" dirty="0" smtClean="0">
              <a:ln>
                <a:noFill/>
              </a:ln>
              <a:solidFill>
                <a:schemeClr val="tx1"/>
              </a:solidFill>
              <a:effectLst/>
              <a:uLnTx/>
              <a:uFillTx/>
              <a:latin typeface="+mn-lt"/>
            </a:endParaRPr>
          </a:p>
        </p:txBody>
      </p:sp>
      <p:pic>
        <p:nvPicPr>
          <p:cNvPr id="9" name="Picture 2" descr="06_08_06 Dire Dawa 492"/>
          <p:cNvPicPr>
            <a:picLocks noChangeAspect="1" noChangeArrowheads="1"/>
          </p:cNvPicPr>
          <p:nvPr/>
        </p:nvPicPr>
        <p:blipFill>
          <a:blip r:embed="rId3" cstate="print"/>
          <a:srcRect t="10043" b="7468"/>
          <a:stretch>
            <a:fillRect/>
          </a:stretch>
        </p:blipFill>
        <p:spPr bwMode="auto">
          <a:xfrm>
            <a:off x="3200400" y="1752600"/>
            <a:ext cx="2895600" cy="3585092"/>
          </a:xfrm>
          <a:prstGeom prst="rect">
            <a:avLst/>
          </a:prstGeom>
          <a:noFill/>
          <a:ln w="9525">
            <a:noFill/>
            <a:miter lim="800000"/>
            <a:headEnd/>
            <a:tailEnd/>
          </a:ln>
        </p:spPr>
      </p:pic>
      <p:sp>
        <p:nvSpPr>
          <p:cNvPr id="13" name="TextBox 12"/>
          <p:cNvSpPr txBox="1"/>
          <p:nvPr/>
        </p:nvSpPr>
        <p:spPr>
          <a:xfrm>
            <a:off x="2514600" y="5257800"/>
            <a:ext cx="4495800" cy="461665"/>
          </a:xfrm>
          <a:prstGeom prst="rect">
            <a:avLst/>
          </a:prstGeom>
          <a:noFill/>
        </p:spPr>
        <p:txBody>
          <a:bodyPr wrap="square" rtlCol="0">
            <a:spAutoFit/>
          </a:bodyPr>
          <a:lstStyle/>
          <a:p>
            <a:r>
              <a:rPr lang="en-US" sz="2400" b="1" dirty="0" smtClean="0"/>
              <a:t>UNICEF RUTF Supply Chain</a:t>
            </a:r>
            <a:endParaRPr lang="en-US" sz="2400"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Malnutrition – Global Emergency</a:t>
            </a:r>
            <a:endParaRPr lang="en-US" dirty="0"/>
          </a:p>
        </p:txBody>
      </p:sp>
      <p:sp>
        <p:nvSpPr>
          <p:cNvPr id="3" name="Content Placeholder 2"/>
          <p:cNvSpPr>
            <a:spLocks noGrp="1"/>
          </p:cNvSpPr>
          <p:nvPr>
            <p:ph idx="1"/>
          </p:nvPr>
        </p:nvSpPr>
        <p:spPr/>
        <p:txBody>
          <a:bodyPr>
            <a:normAutofit/>
          </a:bodyPr>
          <a:lstStyle/>
          <a:p>
            <a:r>
              <a:rPr lang="en-US" sz="2400" dirty="0" smtClean="0"/>
              <a:t>Worldwide, 178 million children are underweight and 20 million children suffer from Severe Acute Malnutrition (SAM) each year.</a:t>
            </a:r>
          </a:p>
          <a:p>
            <a:r>
              <a:rPr lang="en-US" sz="2400" dirty="0" smtClean="0"/>
              <a:t>Contributes to death of 3.5 to 5 million children (under age 5) each year. Quick detection of acute malnutrition is critical to saving young lives. </a:t>
            </a:r>
          </a:p>
          <a:p>
            <a:pPr>
              <a:buNone/>
            </a:pPr>
            <a:endParaRPr lang="en-US" sz="2000" dirty="0" smtClean="0"/>
          </a:p>
          <a:p>
            <a:endParaRPr lang="en-US" sz="2000" dirty="0" smtClean="0"/>
          </a:p>
          <a:p>
            <a:endParaRPr lang="en-US" sz="2000" dirty="0"/>
          </a:p>
        </p:txBody>
      </p:sp>
      <p:pic>
        <p:nvPicPr>
          <p:cNvPr id="5" name="Picture 2"/>
          <p:cNvPicPr>
            <a:picLocks noChangeAspect="1" noChangeArrowheads="1"/>
          </p:cNvPicPr>
          <p:nvPr/>
        </p:nvPicPr>
        <p:blipFill>
          <a:blip r:embed="rId3" cstate="print"/>
          <a:srcRect/>
          <a:stretch>
            <a:fillRect/>
          </a:stretch>
        </p:blipFill>
        <p:spPr bwMode="auto">
          <a:xfrm>
            <a:off x="4513780" y="3165296"/>
            <a:ext cx="3505200" cy="2651602"/>
          </a:xfrm>
          <a:prstGeom prst="rect">
            <a:avLst/>
          </a:prstGeom>
          <a:noFill/>
          <a:ln w="9525">
            <a:noFill/>
            <a:miter lim="800000"/>
            <a:headEnd/>
            <a:tailEnd/>
          </a:ln>
        </p:spPr>
      </p:pic>
      <p:sp>
        <p:nvSpPr>
          <p:cNvPr id="6" name="Rectangle 5"/>
          <p:cNvSpPr/>
          <p:nvPr/>
        </p:nvSpPr>
        <p:spPr>
          <a:xfrm>
            <a:off x="102359" y="5829658"/>
            <a:ext cx="4572000" cy="738664"/>
          </a:xfrm>
          <a:prstGeom prst="rect">
            <a:avLst/>
          </a:prstGeom>
        </p:spPr>
        <p:txBody>
          <a:bodyPr>
            <a:spAutoFit/>
          </a:bodyPr>
          <a:lstStyle/>
          <a:p>
            <a:r>
              <a:rPr lang="en-US" sz="1400" dirty="0" smtClean="0"/>
              <a:t>For children under age five, an arm circumference less than 110 mm is considered an indication of severe acute malnutrition. </a:t>
            </a:r>
            <a:endParaRPr lang="en-US" sz="1400" dirty="0"/>
          </a:p>
        </p:txBody>
      </p:sp>
      <p:pic>
        <p:nvPicPr>
          <p:cNvPr id="144385" name="Picture 1"/>
          <p:cNvPicPr>
            <a:picLocks noChangeAspect="1" noChangeArrowheads="1"/>
          </p:cNvPicPr>
          <p:nvPr/>
        </p:nvPicPr>
        <p:blipFill>
          <a:blip r:embed="rId4" cstate="print"/>
          <a:srcRect/>
          <a:stretch>
            <a:fillRect/>
          </a:stretch>
        </p:blipFill>
        <p:spPr bwMode="auto">
          <a:xfrm>
            <a:off x="555577" y="4181617"/>
            <a:ext cx="1905000" cy="13335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Combating Malnutrition</a:t>
            </a:r>
            <a:endParaRPr lang="en-US" dirty="0"/>
          </a:p>
        </p:txBody>
      </p:sp>
      <p:sp>
        <p:nvSpPr>
          <p:cNvPr id="3" name="Content Placeholder 2"/>
          <p:cNvSpPr>
            <a:spLocks noGrp="1"/>
          </p:cNvSpPr>
          <p:nvPr>
            <p:ph idx="1"/>
          </p:nvPr>
        </p:nvSpPr>
        <p:spPr/>
        <p:txBody>
          <a:bodyPr>
            <a:normAutofit/>
          </a:bodyPr>
          <a:lstStyle/>
          <a:p>
            <a:r>
              <a:rPr lang="en-US" sz="2000" dirty="0" smtClean="0"/>
              <a:t>UNICEF’s Millennium Development Goal – reduce under-nutrition by half between 1990 – 2015</a:t>
            </a:r>
          </a:p>
          <a:p>
            <a:pPr lvl="0"/>
            <a:r>
              <a:rPr lang="en-US" sz="2000" dirty="0" smtClean="0"/>
              <a:t>Therapeutic feeding intervention</a:t>
            </a:r>
          </a:p>
          <a:p>
            <a:pPr lvl="1"/>
            <a:r>
              <a:rPr lang="en-US" sz="1600" dirty="0" smtClean="0"/>
              <a:t>6 </a:t>
            </a:r>
            <a:r>
              <a:rPr lang="en-US" sz="1600" dirty="0"/>
              <a:t>– 23 months of age – $3.6 billion per year</a:t>
            </a:r>
          </a:p>
          <a:p>
            <a:pPr lvl="1"/>
            <a:r>
              <a:rPr lang="en-US" sz="1600" dirty="0"/>
              <a:t>&lt; 5 years: $2.6 billion per year</a:t>
            </a:r>
          </a:p>
          <a:p>
            <a:endParaRPr lang="en-US" sz="2000" dirty="0" smtClean="0"/>
          </a:p>
          <a:p>
            <a:endParaRPr lang="en-US" sz="2000" dirty="0" smtClean="0"/>
          </a:p>
          <a:p>
            <a:endParaRPr lang="en-US" sz="2400" dirty="0" smtClean="0"/>
          </a:p>
          <a:p>
            <a:pPr>
              <a:buNone/>
            </a:pPr>
            <a:endParaRPr lang="en-US" sz="2000" dirty="0"/>
          </a:p>
        </p:txBody>
      </p:sp>
      <p:graphicFrame>
        <p:nvGraphicFramePr>
          <p:cNvPr id="4" name="Diagram 3"/>
          <p:cNvGraphicFramePr/>
          <p:nvPr>
            <p:extLst>
              <p:ext uri="{D42A27DB-BD31-4B8C-83A1-F6EECF244321}">
                <p14:modId xmlns:p14="http://schemas.microsoft.com/office/powerpoint/2010/main" xmlns="" val="969462790"/>
              </p:ext>
            </p:extLst>
          </p:nvPr>
        </p:nvGraphicFramePr>
        <p:xfrm>
          <a:off x="3810000" y="2155844"/>
          <a:ext cx="4953000" cy="4419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833507465"/>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Plumpy’ Nut </a:t>
            </a:r>
            <a:endParaRPr lang="en-US" dirty="0"/>
          </a:p>
        </p:txBody>
      </p:sp>
      <p:pic>
        <p:nvPicPr>
          <p:cNvPr id="4" name="Picture 3" descr="Plumpy nut pic1.jpg"/>
          <p:cNvPicPr>
            <a:picLocks noChangeAspect="1"/>
          </p:cNvPicPr>
          <p:nvPr/>
        </p:nvPicPr>
        <p:blipFill>
          <a:blip r:embed="rId3" cstate="print"/>
          <a:stretch>
            <a:fillRect/>
          </a:stretch>
        </p:blipFill>
        <p:spPr>
          <a:xfrm>
            <a:off x="5105401" y="3773270"/>
            <a:ext cx="2895600" cy="1922679"/>
          </a:xfrm>
          <a:prstGeom prst="rect">
            <a:avLst/>
          </a:prstGeom>
        </p:spPr>
      </p:pic>
      <p:pic>
        <p:nvPicPr>
          <p:cNvPr id="5" name="Picture 4" descr="Plumpynut_MC_TC.jpg">
            <a:hlinkClick r:id="rId4"/>
          </p:cNvPr>
          <p:cNvPicPr>
            <a:picLocks noChangeAspect="1"/>
          </p:cNvPicPr>
          <p:nvPr/>
        </p:nvPicPr>
        <p:blipFill>
          <a:blip r:embed="rId5" cstate="print"/>
          <a:stretch>
            <a:fillRect/>
          </a:stretch>
        </p:blipFill>
        <p:spPr>
          <a:xfrm>
            <a:off x="685800" y="1828800"/>
            <a:ext cx="2857500" cy="1905000"/>
          </a:xfrm>
          <a:prstGeom prst="rect">
            <a:avLst/>
          </a:prstGeom>
        </p:spPr>
      </p:pic>
      <p:sp>
        <p:nvSpPr>
          <p:cNvPr id="6" name="TextBox 5"/>
          <p:cNvSpPr txBox="1"/>
          <p:nvPr/>
        </p:nvSpPr>
        <p:spPr>
          <a:xfrm>
            <a:off x="4038600" y="1752600"/>
            <a:ext cx="4267200" cy="923330"/>
          </a:xfrm>
          <a:prstGeom prst="rect">
            <a:avLst/>
          </a:prstGeom>
          <a:noFill/>
        </p:spPr>
        <p:txBody>
          <a:bodyPr wrap="square" rtlCol="0">
            <a:spAutoFit/>
          </a:bodyPr>
          <a:lstStyle/>
          <a:p>
            <a:r>
              <a:rPr lang="en-US" dirty="0" smtClean="0"/>
              <a:t>Each 500-calorie foil sachet of Plumpy’Nut is about the nutritional equivalent of a glass of milk and a multivitamin. </a:t>
            </a:r>
            <a:endParaRPr lang="en-US" dirty="0"/>
          </a:p>
        </p:txBody>
      </p:sp>
      <p:sp>
        <p:nvSpPr>
          <p:cNvPr id="7" name="TextBox 6"/>
          <p:cNvSpPr txBox="1"/>
          <p:nvPr/>
        </p:nvSpPr>
        <p:spPr>
          <a:xfrm>
            <a:off x="533400" y="4495800"/>
            <a:ext cx="4038600" cy="923330"/>
          </a:xfrm>
          <a:prstGeom prst="rect">
            <a:avLst/>
          </a:prstGeom>
          <a:noFill/>
        </p:spPr>
        <p:txBody>
          <a:bodyPr wrap="square" rtlCol="0">
            <a:spAutoFit/>
          </a:bodyPr>
          <a:lstStyle/>
          <a:p>
            <a:r>
              <a:rPr lang="en-US" dirty="0" smtClean="0"/>
              <a:t>Typically given to children 6 to 59 months of age that suffer from Severe Acute Malnutrition (SAM).</a:t>
            </a:r>
            <a:endParaRPr lang="en-US" dirty="0"/>
          </a:p>
        </p:txBody>
      </p:sp>
      <p:sp>
        <p:nvSpPr>
          <p:cNvPr id="9" name="Rectangle 8"/>
          <p:cNvSpPr/>
          <p:nvPr/>
        </p:nvSpPr>
        <p:spPr>
          <a:xfrm>
            <a:off x="4333164" y="6162647"/>
            <a:ext cx="4572000" cy="461665"/>
          </a:xfrm>
          <a:prstGeom prst="rect">
            <a:avLst/>
          </a:prstGeom>
        </p:spPr>
        <p:txBody>
          <a:bodyPr>
            <a:spAutoFit/>
          </a:bodyPr>
          <a:lstStyle/>
          <a:p>
            <a:r>
              <a:rPr lang="en-US" sz="1200" dirty="0" smtClean="0"/>
              <a:t>http://www.youtube.com/watch?feature=player_embedded&amp;v=jByDYosIPJI</a:t>
            </a:r>
            <a:endParaRPr lang="en-US" sz="1200"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9395" name="Object 14"/>
          <p:cNvGraphicFramePr>
            <a:graphicFrameLocks noChangeAspect="1"/>
          </p:cNvGraphicFramePr>
          <p:nvPr/>
        </p:nvGraphicFramePr>
        <p:xfrm>
          <a:off x="609600" y="990600"/>
          <a:ext cx="8153400" cy="4829311"/>
        </p:xfrm>
        <a:graphic>
          <a:graphicData uri="http://schemas.openxmlformats.org/presentationml/2006/ole">
            <p:oleObj spid="_x0000_s61442" name="Chart" r:id="rId4" imgW="8229532" imgH="4533900" progId="MSGraph.Chart.8">
              <p:embed followColorScheme="full"/>
            </p:oleObj>
          </a:graphicData>
        </a:graphic>
      </p:graphicFrame>
      <p:sp>
        <p:nvSpPr>
          <p:cNvPr id="9" name="Title 8"/>
          <p:cNvSpPr>
            <a:spLocks noGrp="1"/>
          </p:cNvSpPr>
          <p:nvPr>
            <p:ph type="title"/>
          </p:nvPr>
        </p:nvSpPr>
        <p:spPr/>
        <p:txBody>
          <a:bodyPr/>
          <a:lstStyle/>
          <a:p>
            <a:r>
              <a:rPr lang="en-US" dirty="0" smtClean="0"/>
              <a:t>UNICEF Demand</a:t>
            </a:r>
            <a:endParaRPr lang="en-US" dirty="0"/>
          </a:p>
        </p:txBody>
      </p:sp>
      <p:sp>
        <p:nvSpPr>
          <p:cNvPr id="10" name="TextBox 14"/>
          <p:cNvSpPr txBox="1">
            <a:spLocks noChangeArrowheads="1"/>
          </p:cNvSpPr>
          <p:nvPr/>
        </p:nvSpPr>
        <p:spPr bwMode="auto">
          <a:xfrm>
            <a:off x="6370637" y="6429375"/>
            <a:ext cx="2620963" cy="276225"/>
          </a:xfrm>
          <a:prstGeom prst="rect">
            <a:avLst/>
          </a:prstGeom>
          <a:noFill/>
          <a:ln w="9525">
            <a:noFill/>
            <a:miter lim="800000"/>
            <a:headEnd/>
            <a:tailEnd/>
          </a:ln>
        </p:spPr>
        <p:txBody>
          <a:bodyPr wrap="none">
            <a:spAutoFit/>
          </a:bodyPr>
          <a:lstStyle/>
          <a:p>
            <a:r>
              <a:rPr lang="en-US" sz="1200" i="1" dirty="0"/>
              <a:t>Table: Steve Jarrett, UNICEF. 2008.</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4000" dirty="0" smtClean="0"/>
              <a:t>Donor funding unpredictability and delays</a:t>
            </a:r>
            <a:endParaRPr lang="en-US" sz="4000" dirty="0"/>
          </a:p>
        </p:txBody>
      </p:sp>
      <p:sp>
        <p:nvSpPr>
          <p:cNvPr id="1028" name="Content Placeholder 2"/>
          <p:cNvSpPr>
            <a:spLocks noGrp="1"/>
          </p:cNvSpPr>
          <p:nvPr>
            <p:ph idx="1"/>
          </p:nvPr>
        </p:nvSpPr>
        <p:spPr/>
        <p:txBody>
          <a:bodyPr/>
          <a:lstStyle/>
          <a:p>
            <a:pPr algn="just"/>
            <a:r>
              <a:rPr lang="en-US" sz="2000" dirty="0" smtClean="0"/>
              <a:t>Unpredictability and delays in donor funding result in impaired supply chain management and reduced coverage (Global Health Council 2010)</a:t>
            </a:r>
          </a:p>
          <a:p>
            <a:pPr algn="just"/>
            <a:r>
              <a:rPr lang="en-US" sz="2000" dirty="0" smtClean="0"/>
              <a:t>Leads to several problems including </a:t>
            </a:r>
            <a:r>
              <a:rPr lang="en-US" sz="2000" dirty="0" err="1" smtClean="0"/>
              <a:t>stockouts</a:t>
            </a:r>
            <a:r>
              <a:rPr lang="en-US" sz="2000" dirty="0" smtClean="0"/>
              <a:t>, decreased confidence in the program and higher cost of supplies.</a:t>
            </a:r>
          </a:p>
          <a:p>
            <a:endParaRPr lang="en-US" sz="2000" dirty="0" smtClean="0"/>
          </a:p>
        </p:txBody>
      </p:sp>
      <p:sp>
        <p:nvSpPr>
          <p:cNvPr id="13" name="TextBox 12"/>
          <p:cNvSpPr txBox="1"/>
          <p:nvPr/>
        </p:nvSpPr>
        <p:spPr>
          <a:xfrm>
            <a:off x="3505200" y="3657600"/>
            <a:ext cx="5410200" cy="461665"/>
          </a:xfrm>
          <a:prstGeom prst="rect">
            <a:avLst/>
          </a:prstGeom>
          <a:noFill/>
        </p:spPr>
        <p:txBody>
          <a:bodyPr>
            <a:spAutoFit/>
          </a:bodyPr>
          <a:lstStyle/>
          <a:p>
            <a:pPr algn="just">
              <a:defRPr/>
            </a:pPr>
            <a:endParaRPr lang="en-US" sz="2400" b="1" dirty="0"/>
          </a:p>
        </p:txBody>
      </p:sp>
      <p:sp>
        <p:nvSpPr>
          <p:cNvPr id="14" name="TextBox 13"/>
          <p:cNvSpPr txBox="1"/>
          <p:nvPr/>
        </p:nvSpPr>
        <p:spPr>
          <a:xfrm>
            <a:off x="4038600" y="4648200"/>
            <a:ext cx="5029200" cy="369888"/>
          </a:xfrm>
          <a:prstGeom prst="rect">
            <a:avLst/>
          </a:prstGeom>
          <a:noFill/>
        </p:spPr>
        <p:txBody>
          <a:bodyPr>
            <a:spAutoFit/>
          </a:bodyPr>
          <a:lstStyle/>
          <a:p>
            <a:pPr>
              <a:defRPr/>
            </a:pPr>
            <a:endParaRPr lang="en-US" dirty="0">
              <a:latin typeface="+mj-lt"/>
            </a:endParaRPr>
          </a:p>
        </p:txBody>
      </p:sp>
      <p:sp>
        <p:nvSpPr>
          <p:cNvPr id="15" name="TextBox 14"/>
          <p:cNvSpPr txBox="1"/>
          <p:nvPr/>
        </p:nvSpPr>
        <p:spPr>
          <a:xfrm>
            <a:off x="236562" y="5776414"/>
            <a:ext cx="5029200" cy="307777"/>
          </a:xfrm>
          <a:prstGeom prst="rect">
            <a:avLst/>
          </a:prstGeom>
          <a:noFill/>
        </p:spPr>
        <p:txBody>
          <a:bodyPr>
            <a:spAutoFit/>
          </a:bodyPr>
          <a:lstStyle/>
          <a:p>
            <a:pPr>
              <a:defRPr/>
            </a:pPr>
            <a:r>
              <a:rPr lang="en-US" sz="1400" dirty="0">
                <a:latin typeface="+mj-lt"/>
              </a:rPr>
              <a:t>(Source: Brookings Institute, 2008)</a:t>
            </a:r>
          </a:p>
        </p:txBody>
      </p:sp>
      <p:graphicFrame>
        <p:nvGraphicFramePr>
          <p:cNvPr id="34" name="Chart 3"/>
          <p:cNvGraphicFramePr>
            <a:graphicFrameLocks/>
          </p:cNvGraphicFramePr>
          <p:nvPr/>
        </p:nvGraphicFramePr>
        <p:xfrm>
          <a:off x="1016000" y="3759200"/>
          <a:ext cx="2834640" cy="1645920"/>
        </p:xfrm>
        <a:graphic>
          <a:graphicData uri="http://schemas.openxmlformats.org/presentationml/2006/ole">
            <p:oleObj spid="_x0000_s62469" r:id="rId4" imgW="3115326" imgH="2566638" progId="Excel.Sheet.8">
              <p:embed/>
            </p:oleObj>
          </a:graphicData>
        </a:graphic>
      </p:graphicFrame>
      <p:sp>
        <p:nvSpPr>
          <p:cNvPr id="35" name="TextBox 34"/>
          <p:cNvSpPr txBox="1"/>
          <p:nvPr/>
        </p:nvSpPr>
        <p:spPr>
          <a:xfrm>
            <a:off x="2133600" y="3505200"/>
            <a:ext cx="838200" cy="369888"/>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Times New Roman"/>
              </a:rPr>
              <a:t>$1.00</a:t>
            </a:r>
          </a:p>
        </p:txBody>
      </p:sp>
      <p:sp>
        <p:nvSpPr>
          <p:cNvPr id="36" name="TextBox 35"/>
          <p:cNvSpPr txBox="1"/>
          <p:nvPr/>
        </p:nvSpPr>
        <p:spPr>
          <a:xfrm>
            <a:off x="2057400" y="4648200"/>
            <a:ext cx="762000" cy="369888"/>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Times New Roman"/>
              </a:rPr>
              <a:t>$ 0.72</a:t>
            </a:r>
          </a:p>
        </p:txBody>
      </p:sp>
      <p:cxnSp>
        <p:nvCxnSpPr>
          <p:cNvPr id="37" name="Straight Connector 36"/>
          <p:cNvCxnSpPr/>
          <p:nvPr/>
        </p:nvCxnSpPr>
        <p:spPr>
          <a:xfrm>
            <a:off x="1371600" y="3886200"/>
            <a:ext cx="533400" cy="0"/>
          </a:xfrm>
          <a:prstGeom prst="line">
            <a:avLst/>
          </a:prstGeom>
          <a:noFill/>
          <a:ln w="9525" cap="flat" cmpd="sng" algn="ctr">
            <a:solidFill>
              <a:srgbClr val="000000"/>
            </a:solidFill>
            <a:prstDash val="solid"/>
          </a:ln>
          <a:effectLst/>
        </p:spPr>
      </p:cxnSp>
      <p:cxnSp>
        <p:nvCxnSpPr>
          <p:cNvPr id="38" name="Straight Connector 37"/>
          <p:cNvCxnSpPr/>
          <p:nvPr/>
        </p:nvCxnSpPr>
        <p:spPr>
          <a:xfrm>
            <a:off x="1371600" y="4267200"/>
            <a:ext cx="533400" cy="0"/>
          </a:xfrm>
          <a:prstGeom prst="line">
            <a:avLst/>
          </a:prstGeom>
          <a:noFill/>
          <a:ln w="9525" cap="flat" cmpd="sng" algn="ctr">
            <a:solidFill>
              <a:srgbClr val="000000"/>
            </a:solidFill>
            <a:prstDash val="solid"/>
          </a:ln>
          <a:effectLst/>
        </p:spPr>
      </p:cxnSp>
      <p:cxnSp>
        <p:nvCxnSpPr>
          <p:cNvPr id="39" name="Straight Arrow Connector 38"/>
          <p:cNvCxnSpPr/>
          <p:nvPr/>
        </p:nvCxnSpPr>
        <p:spPr>
          <a:xfrm>
            <a:off x="1828800" y="3962400"/>
            <a:ext cx="0" cy="304800"/>
          </a:xfrm>
          <a:prstGeom prst="straightConnector1">
            <a:avLst/>
          </a:prstGeom>
          <a:noFill/>
          <a:ln w="9525" cap="flat" cmpd="sng" algn="ctr">
            <a:solidFill>
              <a:srgbClr val="000000"/>
            </a:solidFill>
            <a:prstDash val="solid"/>
            <a:headEnd type="arrow"/>
            <a:tailEnd type="arrow"/>
          </a:ln>
          <a:effectLst/>
        </p:spPr>
      </p:cxnSp>
      <p:sp>
        <p:nvSpPr>
          <p:cNvPr id="40" name="TextBox 39"/>
          <p:cNvSpPr txBox="1"/>
          <p:nvPr/>
        </p:nvSpPr>
        <p:spPr>
          <a:xfrm>
            <a:off x="381000" y="3962400"/>
            <a:ext cx="1676400" cy="64633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Times New Roman"/>
              </a:rPr>
              <a:t>7-28 % </a:t>
            </a:r>
            <a:endParaRPr kumimoji="0" lang="en-US" sz="1800" b="0" i="0" u="none" strike="noStrike" kern="0" cap="none" spc="0" normalizeH="0" baseline="0" noProof="0" dirty="0" smtClean="0">
              <a:ln>
                <a:noFill/>
              </a:ln>
              <a:solidFill>
                <a:sysClr val="windowText" lastClr="000000"/>
              </a:solidFill>
              <a:effectLst/>
              <a:uLnTx/>
              <a:uFillTx/>
              <a:latin typeface="Times New Roman"/>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Times New Roman"/>
              </a:rPr>
              <a:t>value lost</a:t>
            </a:r>
            <a:endParaRPr kumimoji="0" lang="en-US" sz="1800" b="0" i="0" u="none" strike="noStrike" kern="0" cap="none" spc="0" normalizeH="0" baseline="0" noProof="0" dirty="0">
              <a:ln>
                <a:noFill/>
              </a:ln>
              <a:solidFill>
                <a:sysClr val="windowText" lastClr="000000"/>
              </a:solidFill>
              <a:effectLst/>
              <a:uLnTx/>
              <a:uFillTx/>
              <a:latin typeface="Times New Roman"/>
            </a:endParaRPr>
          </a:p>
        </p:txBody>
      </p:sp>
      <p:sp>
        <p:nvSpPr>
          <p:cNvPr id="41" name="TextBox 40"/>
          <p:cNvSpPr txBox="1"/>
          <p:nvPr/>
        </p:nvSpPr>
        <p:spPr>
          <a:xfrm>
            <a:off x="838200" y="4887913"/>
            <a:ext cx="1143000" cy="369887"/>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Times New Roman"/>
              </a:rPr>
              <a:t>Aid value </a:t>
            </a:r>
          </a:p>
        </p:txBody>
      </p:sp>
      <p:sp>
        <p:nvSpPr>
          <p:cNvPr id="42" name="TextBox 41"/>
          <p:cNvSpPr txBox="1"/>
          <p:nvPr/>
        </p:nvSpPr>
        <p:spPr>
          <a:xfrm>
            <a:off x="177421" y="3461722"/>
            <a:ext cx="1803779" cy="369332"/>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Times New Roman"/>
              </a:rPr>
              <a:t>Funding received</a:t>
            </a:r>
            <a:endParaRPr kumimoji="0" lang="en-US" sz="1800" b="0" i="0" u="none" strike="noStrike" kern="0" cap="none" spc="0" normalizeH="0" baseline="0" noProof="0" dirty="0">
              <a:ln>
                <a:noFill/>
              </a:ln>
              <a:solidFill>
                <a:sysClr val="windowText" lastClr="000000"/>
              </a:solidFill>
              <a:effectLst/>
              <a:uLnTx/>
              <a:uFillTx/>
              <a:latin typeface="Times New Roman"/>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8">
                                            <p:txEl>
                                              <p:pRg st="0" end="0"/>
                                            </p:txEl>
                                          </p:spTgt>
                                        </p:tgtEl>
                                        <p:attrNameLst>
                                          <p:attrName>style.visibility</p:attrName>
                                        </p:attrNameLst>
                                      </p:cBhvr>
                                      <p:to>
                                        <p:strVal val="visible"/>
                                      </p:to>
                                    </p:set>
                                    <p:animEffect transition="in" filter="blinds(horizontal)">
                                      <p:cBhvr>
                                        <p:cTn id="7" dur="500"/>
                                        <p:tgtEl>
                                          <p:spTgt spid="102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8">
                                            <p:txEl>
                                              <p:pRg st="1" end="1"/>
                                            </p:txEl>
                                          </p:spTgt>
                                        </p:tgtEl>
                                        <p:attrNameLst>
                                          <p:attrName>style.visibility</p:attrName>
                                        </p:attrNameLst>
                                      </p:cBhvr>
                                      <p:to>
                                        <p:strVal val="visible"/>
                                      </p:to>
                                    </p:set>
                                    <p:animEffect transition="in" filter="blinds(horizontal)">
                                      <p:cBhvr>
                                        <p:cTn id="12" dur="500"/>
                                        <p:tgtEl>
                                          <p:spTgt spid="1028">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linds(horizont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blinds(horizontal)">
                                      <p:cBhvr>
                                        <p:cTn id="20" dur="500"/>
                                        <p:tgtEl>
                                          <p:spTgt spid="35"/>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blinds(horizontal)">
                                      <p:cBhvr>
                                        <p:cTn id="23" dur="500"/>
                                        <p:tgtEl>
                                          <p:spTgt spid="40"/>
                                        </p:tgtEl>
                                      </p:cBhvr>
                                    </p:animEffect>
                                  </p:childTnLst>
                                </p:cTn>
                              </p:par>
                              <p:par>
                                <p:cTn id="24" presetID="3" presetClass="entr" presetSubtype="10"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blinds(horizontal)">
                                      <p:cBhvr>
                                        <p:cTn id="26" dur="500"/>
                                        <p:tgtEl>
                                          <p:spTgt spid="34"/>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blinds(horizontal)">
                                      <p:cBhvr>
                                        <p:cTn id="29" dur="500"/>
                                        <p:tgtEl>
                                          <p:spTgt spid="41"/>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blinds(horizontal)">
                                      <p:cBhvr>
                                        <p:cTn id="32" dur="500"/>
                                        <p:tgtEl>
                                          <p:spTgt spid="36"/>
                                        </p:tgtEl>
                                      </p:cBhvr>
                                    </p:animEffect>
                                  </p:childTnLst>
                                </p:cTn>
                              </p:par>
                              <p:par>
                                <p:cTn id="33" presetID="3" presetClass="entr" presetSubtype="10"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blinds(horizontal)">
                                      <p:cBhvr>
                                        <p:cTn id="35" dur="500"/>
                                        <p:tgtEl>
                                          <p:spTgt spid="37"/>
                                        </p:tgtEl>
                                      </p:cBhvr>
                                    </p:animEffect>
                                  </p:childTnLst>
                                </p:cTn>
                              </p:par>
                              <p:par>
                                <p:cTn id="36" presetID="3" presetClass="entr" presetSubtype="10" fill="hold"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blinds(horizontal)">
                                      <p:cBhvr>
                                        <p:cTn id="38" dur="500"/>
                                        <p:tgtEl>
                                          <p:spTgt spid="38"/>
                                        </p:tgtEl>
                                      </p:cBhvr>
                                    </p:animEffect>
                                  </p:childTnLst>
                                </p:cTn>
                              </p:par>
                              <p:par>
                                <p:cTn id="39" presetID="3" presetClass="entr" presetSubtype="10" fill="hold"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blinds(horizontal)">
                                      <p:cBhvr>
                                        <p:cTn id="41" dur="500"/>
                                        <p:tgtEl>
                                          <p:spTgt spid="39"/>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blinds(horizontal)">
                                      <p:cBhvr>
                                        <p:cTn id="4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5" grpId="0"/>
      <p:bldP spid="36" grpId="0"/>
      <p:bldP spid="40" grpId="0"/>
      <p:bldP spid="41" grpId="0"/>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4000" dirty="0" smtClean="0"/>
              <a:t>Research Questions</a:t>
            </a:r>
            <a:endParaRPr lang="en-US" sz="4000" dirty="0"/>
          </a:p>
        </p:txBody>
      </p:sp>
      <p:sp>
        <p:nvSpPr>
          <p:cNvPr id="26627" name="Content Placeholder 2"/>
          <p:cNvSpPr>
            <a:spLocks noGrp="1"/>
          </p:cNvSpPr>
          <p:nvPr>
            <p:ph idx="1"/>
          </p:nvPr>
        </p:nvSpPr>
        <p:spPr>
          <a:xfrm>
            <a:off x="685800" y="1295400"/>
            <a:ext cx="7848600" cy="2438400"/>
          </a:xfrm>
        </p:spPr>
        <p:txBody>
          <a:bodyPr/>
          <a:lstStyle/>
          <a:p>
            <a:pPr algn="just"/>
            <a:endParaRPr lang="en-US" sz="2000" dirty="0" smtClean="0"/>
          </a:p>
          <a:p>
            <a:pPr algn="just"/>
            <a:r>
              <a:rPr lang="en-US" sz="2400" dirty="0" smtClean="0"/>
              <a:t>How to effectively manage inventory given that funding is restricted  and unpredictable? </a:t>
            </a:r>
          </a:p>
          <a:p>
            <a:pPr algn="just"/>
            <a:r>
              <a:rPr lang="en-US" sz="2400" dirty="0" smtClean="0"/>
              <a:t>What is the impact of funding amount, schedules and the uncertainty around them on overall performance in terms of cost and delay?</a:t>
            </a:r>
          </a:p>
          <a:p>
            <a:pPr algn="just">
              <a:buNone/>
            </a:pPr>
            <a:r>
              <a:rPr lang="en-US" sz="2400" dirty="0" smtClean="0"/>
              <a:t> </a:t>
            </a:r>
          </a:p>
        </p:txBody>
      </p:sp>
      <p:sp>
        <p:nvSpPr>
          <p:cNvPr id="5" name="Rectangle 4"/>
          <p:cNvSpPr/>
          <p:nvPr/>
        </p:nvSpPr>
        <p:spPr>
          <a:xfrm>
            <a:off x="30595" y="5743475"/>
            <a:ext cx="4729180" cy="276999"/>
          </a:xfrm>
          <a:prstGeom prst="rect">
            <a:avLst/>
          </a:prstGeom>
        </p:spPr>
        <p:txBody>
          <a:bodyPr wrap="none">
            <a:spAutoFit/>
          </a:bodyPr>
          <a:lstStyle/>
          <a:p>
            <a:pPr marL="342900" lvl="0" indent="-342900" algn="ctr">
              <a:spcBef>
                <a:spcPct val="20000"/>
              </a:spcBef>
              <a:defRPr/>
            </a:pPr>
            <a:r>
              <a:rPr lang="en-US" sz="1200" kern="0" dirty="0" smtClean="0"/>
              <a:t>Source of research: </a:t>
            </a:r>
            <a:r>
              <a:rPr lang="en-US" sz="1200" kern="0" dirty="0" err="1" smtClean="0"/>
              <a:t>Jayashankar</a:t>
            </a:r>
            <a:r>
              <a:rPr lang="en-US" sz="1200" kern="0" dirty="0" smtClean="0"/>
              <a:t> M. Swaminathan and </a:t>
            </a:r>
            <a:r>
              <a:rPr lang="en-US" sz="1200" dirty="0" err="1" smtClean="0"/>
              <a:t>Karthik</a:t>
            </a:r>
            <a:r>
              <a:rPr lang="en-US" sz="1200" dirty="0" smtClean="0"/>
              <a:t> </a:t>
            </a:r>
            <a:r>
              <a:rPr lang="en-US" sz="1200" dirty="0" err="1" smtClean="0"/>
              <a:t>Natarajan</a:t>
            </a:r>
            <a:endParaRPr lang="en-US" sz="1200" kern="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animEffect transition="in" filter="blinds(horizontal)">
                                      <p:cBhvr>
                                        <p:cTn id="7" dur="500"/>
                                        <p:tgtEl>
                                          <p:spTgt spid="2662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627">
                                            <p:txEl>
                                              <p:pRg st="2" end="2"/>
                                            </p:txEl>
                                          </p:spTgt>
                                        </p:tgtEl>
                                        <p:attrNameLst>
                                          <p:attrName>style.visibility</p:attrName>
                                        </p:attrNameLst>
                                      </p:cBhvr>
                                      <p:to>
                                        <p:strVal val="visible"/>
                                      </p:to>
                                    </p:set>
                                    <p:animEffect transition="in" filter="blinds(horizontal)">
                                      <p:cBhvr>
                                        <p:cTn id="12" dur="500"/>
                                        <p:tgtEl>
                                          <p:spTgt spid="26627">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6627">
                                            <p:txEl>
                                              <p:pRg st="3" end="3"/>
                                            </p:txEl>
                                          </p:spTgt>
                                        </p:tgtEl>
                                        <p:attrNameLst>
                                          <p:attrName>style.visibility</p:attrName>
                                        </p:attrNameLst>
                                      </p:cBhvr>
                                      <p:to>
                                        <p:strVal val="visible"/>
                                      </p:to>
                                    </p:set>
                                    <p:animEffect transition="in" filter="blinds(horizontal)">
                                      <p:cBhvr>
                                        <p:cTn id="15" dur="500"/>
                                        <p:tgtEl>
                                          <p:spTgt spid="2662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sz="4000" dirty="0" smtClean="0">
                <a:solidFill>
                  <a:schemeClr val="tx1"/>
                </a:solidFill>
              </a:rPr>
              <a:t>Model</a:t>
            </a:r>
            <a:endParaRPr lang="en-US" sz="4000" dirty="0">
              <a:solidFill>
                <a:schemeClr val="tx1"/>
              </a:solidFill>
            </a:endParaRPr>
          </a:p>
        </p:txBody>
      </p:sp>
      <p:sp>
        <p:nvSpPr>
          <p:cNvPr id="2052" name="Content Placeholder 2"/>
          <p:cNvSpPr>
            <a:spLocks noGrp="1"/>
          </p:cNvSpPr>
          <p:nvPr>
            <p:ph idx="1"/>
          </p:nvPr>
        </p:nvSpPr>
        <p:spPr>
          <a:xfrm>
            <a:off x="838200" y="1447800"/>
            <a:ext cx="7772400" cy="3886200"/>
          </a:xfrm>
        </p:spPr>
        <p:txBody>
          <a:bodyPr/>
          <a:lstStyle/>
          <a:p>
            <a:pPr eaLnBrk="1" hangingPunct="1"/>
            <a:r>
              <a:rPr lang="en-US" sz="2000" dirty="0" smtClean="0"/>
              <a:t>Finite horizon, periodic review, single product</a:t>
            </a:r>
          </a:p>
          <a:p>
            <a:pPr eaLnBrk="1" hangingPunct="1"/>
            <a:r>
              <a:rPr lang="en-US" sz="2000" dirty="0" smtClean="0"/>
              <a:t>Periods </a:t>
            </a:r>
            <a:r>
              <a:rPr lang="en-US" sz="2000" i="1" dirty="0" smtClean="0"/>
              <a:t>N, N-1, N-2, …,1</a:t>
            </a:r>
            <a:endParaRPr lang="en-US" sz="2000" dirty="0" smtClean="0"/>
          </a:p>
          <a:p>
            <a:pPr eaLnBrk="1" hangingPunct="1"/>
            <a:r>
              <a:rPr lang="en-US" sz="2000" dirty="0" smtClean="0"/>
              <a:t>Demands       , </a:t>
            </a:r>
            <a:r>
              <a:rPr lang="en-US" sz="2000" i="1" dirty="0" smtClean="0"/>
              <a:t>t=N, N-1,…,1 </a:t>
            </a:r>
            <a:r>
              <a:rPr lang="en-US" sz="2000" dirty="0" smtClean="0"/>
              <a:t>independent but not necessarily identical </a:t>
            </a:r>
          </a:p>
          <a:p>
            <a:pPr eaLnBrk="1" hangingPunct="1"/>
            <a:r>
              <a:rPr lang="en-US" sz="2000" dirty="0" smtClean="0"/>
              <a:t>External funding received in </a:t>
            </a:r>
            <a:r>
              <a:rPr lang="en-US" sz="2000" i="1" dirty="0" smtClean="0"/>
              <a:t>m </a:t>
            </a:r>
            <a:r>
              <a:rPr lang="en-US" sz="2000" i="1" dirty="0" smtClean="0">
                <a:latin typeface="Corbel"/>
              </a:rPr>
              <a:t>≤</a:t>
            </a:r>
            <a:r>
              <a:rPr lang="en-US" sz="2000" i="1" dirty="0" smtClean="0"/>
              <a:t> N </a:t>
            </a:r>
            <a:r>
              <a:rPr lang="en-US" sz="2000" dirty="0" smtClean="0"/>
              <a:t>installments. </a:t>
            </a:r>
          </a:p>
          <a:p>
            <a:pPr eaLnBrk="1" hangingPunct="1"/>
            <a:r>
              <a:rPr lang="en-US" sz="2000" dirty="0" smtClean="0"/>
              <a:t>Funding vector </a:t>
            </a:r>
            <a:r>
              <a:rPr lang="en-US" sz="2000" i="1" dirty="0" smtClean="0"/>
              <a:t>Z=(Z</a:t>
            </a:r>
            <a:r>
              <a:rPr lang="en-US" sz="2000" i="1" baseline="-25000" dirty="0" smtClean="0"/>
              <a:t>1 </a:t>
            </a:r>
            <a:r>
              <a:rPr lang="en-US" sz="2000" i="1" dirty="0" smtClean="0"/>
              <a:t>, Z</a:t>
            </a:r>
            <a:r>
              <a:rPr lang="en-US" sz="2000" i="1" baseline="-25000" dirty="0" smtClean="0"/>
              <a:t>2 </a:t>
            </a:r>
            <a:r>
              <a:rPr lang="en-US" sz="2000" i="1" dirty="0" smtClean="0"/>
              <a:t>,…,</a:t>
            </a:r>
            <a:r>
              <a:rPr lang="en-US" sz="2000" i="1" dirty="0" err="1" smtClean="0"/>
              <a:t>Z</a:t>
            </a:r>
            <a:r>
              <a:rPr lang="en-US" sz="2000" i="1" baseline="-25000" dirty="0" err="1" smtClean="0"/>
              <a:t>m</a:t>
            </a:r>
            <a:r>
              <a:rPr lang="en-US" sz="2000" i="1" baseline="-25000" dirty="0" smtClean="0"/>
              <a:t> </a:t>
            </a:r>
            <a:r>
              <a:rPr lang="en-US" sz="2000" i="1" dirty="0" smtClean="0"/>
              <a:t>)</a:t>
            </a:r>
          </a:p>
          <a:p>
            <a:pPr eaLnBrk="1" hangingPunct="1"/>
            <a:endParaRPr lang="en-US" i="1" dirty="0" smtClean="0"/>
          </a:p>
          <a:p>
            <a:pPr eaLnBrk="1" hangingPunct="1"/>
            <a:r>
              <a:rPr lang="en-US" dirty="0" smtClean="0"/>
              <a:t>Decision: order per period subject to cash constraint</a:t>
            </a:r>
          </a:p>
          <a:p>
            <a:pPr eaLnBrk="1" hangingPunct="1"/>
            <a:endParaRPr lang="en-US" dirty="0" smtClean="0"/>
          </a:p>
          <a:p>
            <a:pPr eaLnBrk="1" hangingPunct="1"/>
            <a:r>
              <a:rPr lang="en-US" dirty="0" smtClean="0"/>
              <a:t>Objective: Minimize total holding and backlogging cost </a:t>
            </a:r>
          </a:p>
          <a:p>
            <a:pPr eaLnBrk="1" hangingPunct="1"/>
            <a:endParaRPr lang="en-US" sz="2000" dirty="0" smtClean="0"/>
          </a:p>
          <a:p>
            <a:pPr eaLnBrk="1" hangingPunct="1">
              <a:buNone/>
            </a:pPr>
            <a:endParaRPr lang="en-US" sz="2000" dirty="0" smtClean="0"/>
          </a:p>
        </p:txBody>
      </p:sp>
      <p:graphicFrame>
        <p:nvGraphicFramePr>
          <p:cNvPr id="2050" name="Object 2"/>
          <p:cNvGraphicFramePr>
            <a:graphicFrameLocks noChangeAspect="1"/>
          </p:cNvGraphicFramePr>
          <p:nvPr/>
        </p:nvGraphicFramePr>
        <p:xfrm>
          <a:off x="2286000" y="2209800"/>
          <a:ext cx="304800" cy="420688"/>
        </p:xfrm>
        <a:graphic>
          <a:graphicData uri="http://schemas.openxmlformats.org/presentationml/2006/ole">
            <p:oleObj spid="_x0000_s63490" name="Equation" r:id="rId4" imgW="164880" imgH="228600" progId="Equation.3">
              <p:embed/>
            </p:oleObj>
          </a:graphicData>
        </a:graphic>
      </p:graphicFrame>
      <p:cxnSp>
        <p:nvCxnSpPr>
          <p:cNvPr id="6" name="Straight Arrow Connector 5"/>
          <p:cNvCxnSpPr/>
          <p:nvPr/>
        </p:nvCxnSpPr>
        <p:spPr>
          <a:xfrm>
            <a:off x="1524000" y="5836736"/>
            <a:ext cx="66294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524000" y="5673223"/>
            <a:ext cx="0" cy="304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3276600" y="5684336"/>
            <a:ext cx="0" cy="304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9"/>
          <p:cNvSpPr txBox="1">
            <a:spLocks noChangeArrowheads="1"/>
          </p:cNvSpPr>
          <p:nvPr/>
        </p:nvSpPr>
        <p:spPr bwMode="auto">
          <a:xfrm>
            <a:off x="1371600" y="5989136"/>
            <a:ext cx="228600" cy="338554"/>
          </a:xfrm>
          <a:prstGeom prst="rect">
            <a:avLst/>
          </a:prstGeom>
          <a:noFill/>
          <a:ln w="9525">
            <a:noFill/>
            <a:miter lim="800000"/>
            <a:headEnd/>
            <a:tailEnd/>
          </a:ln>
        </p:spPr>
        <p:txBody>
          <a:bodyPr>
            <a:spAutoFit/>
          </a:bodyPr>
          <a:lstStyle/>
          <a:p>
            <a:r>
              <a:rPr lang="en-US" sz="1600" dirty="0">
                <a:latin typeface="+mj-lt"/>
                <a:cs typeface="Arial" pitchFamily="34" charset="0"/>
              </a:rPr>
              <a:t>N</a:t>
            </a:r>
          </a:p>
        </p:txBody>
      </p:sp>
      <p:sp>
        <p:nvSpPr>
          <p:cNvPr id="10" name="TextBox 10"/>
          <p:cNvSpPr txBox="1">
            <a:spLocks noChangeArrowheads="1"/>
          </p:cNvSpPr>
          <p:nvPr/>
        </p:nvSpPr>
        <p:spPr bwMode="auto">
          <a:xfrm>
            <a:off x="3124200" y="5989136"/>
            <a:ext cx="685800" cy="338554"/>
          </a:xfrm>
          <a:prstGeom prst="rect">
            <a:avLst/>
          </a:prstGeom>
          <a:noFill/>
          <a:ln w="9525">
            <a:noFill/>
            <a:miter lim="800000"/>
            <a:headEnd/>
            <a:tailEnd/>
          </a:ln>
        </p:spPr>
        <p:txBody>
          <a:bodyPr>
            <a:spAutoFit/>
          </a:bodyPr>
          <a:lstStyle/>
          <a:p>
            <a:r>
              <a:rPr lang="en-US" sz="1600" dirty="0">
                <a:latin typeface="+mj-lt"/>
                <a:cs typeface="Arial" pitchFamily="34" charset="0"/>
              </a:rPr>
              <a:t>N-1</a:t>
            </a:r>
          </a:p>
        </p:txBody>
      </p:sp>
      <p:cxnSp>
        <p:nvCxnSpPr>
          <p:cNvPr id="11" name="Straight Arrow Connector 10"/>
          <p:cNvCxnSpPr/>
          <p:nvPr/>
        </p:nvCxnSpPr>
        <p:spPr>
          <a:xfrm>
            <a:off x="1524000" y="5303336"/>
            <a:ext cx="0" cy="304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TextBox 13"/>
          <p:cNvSpPr txBox="1">
            <a:spLocks noChangeArrowheads="1"/>
          </p:cNvSpPr>
          <p:nvPr/>
        </p:nvSpPr>
        <p:spPr bwMode="auto">
          <a:xfrm>
            <a:off x="1219200" y="4933448"/>
            <a:ext cx="1447800" cy="338554"/>
          </a:xfrm>
          <a:prstGeom prst="rect">
            <a:avLst/>
          </a:prstGeom>
          <a:noFill/>
          <a:ln w="9525">
            <a:noFill/>
            <a:miter lim="800000"/>
            <a:headEnd/>
            <a:tailEnd/>
          </a:ln>
        </p:spPr>
        <p:txBody>
          <a:bodyPr>
            <a:spAutoFit/>
          </a:bodyPr>
          <a:lstStyle/>
          <a:p>
            <a:r>
              <a:rPr lang="en-US" sz="1600" dirty="0">
                <a:latin typeface="+mj-lt"/>
                <a:cs typeface="Arial" pitchFamily="34" charset="0"/>
              </a:rPr>
              <a:t>Funding</a:t>
            </a:r>
          </a:p>
        </p:txBody>
      </p:sp>
      <p:cxnSp>
        <p:nvCxnSpPr>
          <p:cNvPr id="13" name="Straight Arrow Connector 12"/>
          <p:cNvCxnSpPr/>
          <p:nvPr/>
        </p:nvCxnSpPr>
        <p:spPr>
          <a:xfrm flipH="1" flipV="1">
            <a:off x="1676400" y="5912936"/>
            <a:ext cx="381000" cy="381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20"/>
          <p:cNvSpPr txBox="1">
            <a:spLocks noChangeArrowheads="1"/>
          </p:cNvSpPr>
          <p:nvPr/>
        </p:nvSpPr>
        <p:spPr bwMode="auto">
          <a:xfrm>
            <a:off x="2057400" y="6141536"/>
            <a:ext cx="838200" cy="338554"/>
          </a:xfrm>
          <a:prstGeom prst="rect">
            <a:avLst/>
          </a:prstGeom>
          <a:noFill/>
          <a:ln w="9525">
            <a:noFill/>
            <a:miter lim="800000"/>
            <a:headEnd/>
            <a:tailEnd/>
          </a:ln>
        </p:spPr>
        <p:txBody>
          <a:bodyPr>
            <a:spAutoFit/>
          </a:bodyPr>
          <a:lstStyle/>
          <a:p>
            <a:r>
              <a:rPr lang="en-US" sz="1600" dirty="0">
                <a:latin typeface="+mj-lt"/>
                <a:cs typeface="Arial" pitchFamily="34" charset="0"/>
              </a:rPr>
              <a:t>Order</a:t>
            </a:r>
          </a:p>
        </p:txBody>
      </p:sp>
      <p:cxnSp>
        <p:nvCxnSpPr>
          <p:cNvPr id="15" name="Straight Arrow Connector 14"/>
          <p:cNvCxnSpPr/>
          <p:nvPr/>
        </p:nvCxnSpPr>
        <p:spPr>
          <a:xfrm flipH="1">
            <a:off x="2438400" y="5303336"/>
            <a:ext cx="228600" cy="457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TextBox 23"/>
          <p:cNvSpPr txBox="1">
            <a:spLocks noChangeArrowheads="1"/>
          </p:cNvSpPr>
          <p:nvPr/>
        </p:nvSpPr>
        <p:spPr bwMode="auto">
          <a:xfrm>
            <a:off x="2362200" y="4922336"/>
            <a:ext cx="1066800" cy="338554"/>
          </a:xfrm>
          <a:prstGeom prst="rect">
            <a:avLst/>
          </a:prstGeom>
          <a:noFill/>
          <a:ln w="9525">
            <a:noFill/>
            <a:miter lim="800000"/>
            <a:headEnd/>
            <a:tailEnd/>
          </a:ln>
        </p:spPr>
        <p:txBody>
          <a:bodyPr>
            <a:spAutoFit/>
          </a:bodyPr>
          <a:lstStyle/>
          <a:p>
            <a:r>
              <a:rPr lang="en-US" sz="1600" dirty="0">
                <a:latin typeface="+mj-lt"/>
                <a:cs typeface="Arial" pitchFamily="34" charset="0"/>
              </a:rPr>
              <a:t>Demand</a:t>
            </a:r>
          </a:p>
        </p:txBody>
      </p:sp>
      <p:cxnSp>
        <p:nvCxnSpPr>
          <p:cNvPr id="17" name="Straight Connector 16"/>
          <p:cNvCxnSpPr/>
          <p:nvPr/>
        </p:nvCxnSpPr>
        <p:spPr>
          <a:xfrm>
            <a:off x="6781800" y="5673223"/>
            <a:ext cx="0" cy="304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0"/>
          <p:cNvSpPr txBox="1">
            <a:spLocks noChangeArrowheads="1"/>
          </p:cNvSpPr>
          <p:nvPr/>
        </p:nvSpPr>
        <p:spPr bwMode="auto">
          <a:xfrm>
            <a:off x="6705600" y="5978023"/>
            <a:ext cx="381000" cy="338554"/>
          </a:xfrm>
          <a:prstGeom prst="rect">
            <a:avLst/>
          </a:prstGeom>
          <a:noFill/>
          <a:ln w="9525">
            <a:noFill/>
            <a:miter lim="800000"/>
            <a:headEnd/>
            <a:tailEnd/>
          </a:ln>
        </p:spPr>
        <p:txBody>
          <a:bodyPr>
            <a:spAutoFit/>
          </a:bodyPr>
          <a:lstStyle/>
          <a:p>
            <a:r>
              <a:rPr lang="en-US" sz="1600" dirty="0">
                <a:latin typeface="+mj-lt"/>
                <a:cs typeface="Arial" pitchFamily="34" charset="0"/>
              </a:rPr>
              <a:t>1</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cTn>
                              </p:par>
                              <p:par>
                                <p:cTn id="16" presetID="3" presetClass="entr" presetSubtype="1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blinds(horizontal)">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Goals &amp; Approach of this course</a:t>
            </a:r>
          </a:p>
        </p:txBody>
      </p:sp>
      <p:sp>
        <p:nvSpPr>
          <p:cNvPr id="141315" name="Rectangle 3"/>
          <p:cNvSpPr>
            <a:spLocks noGrp="1" noChangeArrowheads="1"/>
          </p:cNvSpPr>
          <p:nvPr>
            <p:ph idx="1"/>
          </p:nvPr>
        </p:nvSpPr>
        <p:spPr>
          <a:xfrm>
            <a:off x="354013" y="1098550"/>
            <a:ext cx="8574087" cy="5302250"/>
          </a:xfrm>
        </p:spPr>
        <p:txBody>
          <a:bodyPr/>
          <a:lstStyle/>
          <a:p>
            <a:pPr marL="457200" indent="-457200" eaLnBrk="1" hangingPunct="1"/>
            <a:r>
              <a:rPr lang="en-US" smtClean="0"/>
              <a:t>Goal: by the end of this course you will be able to:</a:t>
            </a:r>
          </a:p>
          <a:p>
            <a:pPr marL="838200" lvl="1" indent="-381000" eaLnBrk="1" hangingPunct="1">
              <a:buFontTx/>
              <a:buAutoNum type="arabicPeriod"/>
            </a:pPr>
            <a:r>
              <a:rPr lang="en-US" smtClean="0">
                <a:solidFill>
                  <a:srgbClr val="FF3300"/>
                </a:solidFill>
              </a:rPr>
              <a:t>Formulate an operations strategy</a:t>
            </a:r>
          </a:p>
          <a:p>
            <a:pPr marL="1257300" lvl="2" indent="-342900" eaLnBrk="1" hangingPunct="1"/>
            <a:r>
              <a:rPr lang="en-US" smtClean="0"/>
              <a:t>Understand the key elements and decisions</a:t>
            </a:r>
          </a:p>
          <a:p>
            <a:pPr marL="838200" lvl="1" indent="-381000" eaLnBrk="1" hangingPunct="1">
              <a:buFontTx/>
              <a:buAutoNum type="arabicPeriod"/>
            </a:pPr>
            <a:r>
              <a:rPr lang="en-US" smtClean="0">
                <a:solidFill>
                  <a:srgbClr val="FF3300"/>
                </a:solidFill>
              </a:rPr>
              <a:t>Analyze, Value and Optimize an operations strategy</a:t>
            </a:r>
          </a:p>
          <a:p>
            <a:pPr marL="1257300" lvl="2" indent="-342900" eaLnBrk="1" hangingPunct="1"/>
            <a:r>
              <a:rPr lang="en-US" smtClean="0"/>
              <a:t>Analyze key drivers/decisions for each element in an ops strategy</a:t>
            </a:r>
          </a:p>
          <a:p>
            <a:pPr marL="1257300" lvl="2" indent="-342900" eaLnBrk="1" hangingPunct="1"/>
            <a:r>
              <a:rPr lang="en-US" smtClean="0"/>
              <a:t>Evaluate them qualitatively and financially</a:t>
            </a:r>
          </a:p>
          <a:p>
            <a:pPr marL="1257300" lvl="2" indent="-342900" eaLnBrk="1" hangingPunct="1"/>
            <a:r>
              <a:rPr lang="en-US" smtClean="0"/>
              <a:t>Develop recommendations and implementation plans</a:t>
            </a:r>
          </a:p>
          <a:p>
            <a:pPr marL="457200" indent="-457200" eaLnBrk="1" hangingPunct="1"/>
            <a:endParaRPr lang="en-US" smtClean="0"/>
          </a:p>
          <a:p>
            <a:pPr marL="457200" indent="-457200" eaLnBrk="1" hangingPunct="1"/>
            <a:r>
              <a:rPr lang="en-US" smtClean="0"/>
              <a:t>Approach:	</a:t>
            </a:r>
            <a:endParaRPr lang="en-US" smtClean="0">
              <a:solidFill>
                <a:srgbClr val="FF3300"/>
              </a:solidFill>
            </a:endParaRPr>
          </a:p>
          <a:p>
            <a:pPr marL="838200" lvl="1" indent="-381000" eaLnBrk="1" hangingPunct="1">
              <a:buFontTx/>
              <a:buAutoNum type="arabicPeriod"/>
            </a:pPr>
            <a:r>
              <a:rPr lang="en-US" smtClean="0">
                <a:solidFill>
                  <a:srgbClr val="FF3300"/>
                </a:solidFill>
              </a:rPr>
              <a:t>Connect the strategic level with the operational level</a:t>
            </a:r>
          </a:p>
          <a:p>
            <a:pPr marL="1257300" lvl="2" indent="-342900" eaLnBrk="1" hangingPunct="1"/>
            <a:r>
              <a:rPr lang="en-US" smtClean="0"/>
              <a:t>Each session and case will have strategic level questions</a:t>
            </a:r>
          </a:p>
          <a:p>
            <a:pPr marL="1257300" lvl="2" indent="-342900" eaLnBrk="1" hangingPunct="1"/>
            <a:r>
              <a:rPr lang="en-US" smtClean="0"/>
              <a:t>We will use detailed operational analysis to guide strategic decisions so they are grounded in reality</a:t>
            </a:r>
          </a:p>
          <a:p>
            <a:pPr marL="838200" lvl="1" indent="-381000" eaLnBrk="1" hangingPunct="1">
              <a:buFontTx/>
              <a:buAutoNum type="arabicPeriod"/>
            </a:pPr>
            <a:r>
              <a:rPr lang="en-US" smtClean="0">
                <a:solidFill>
                  <a:srgbClr val="FF3300"/>
                </a:solidFill>
              </a:rPr>
              <a:t>Our metric is value maximization using qualitative and quantitative tools </a:t>
            </a:r>
            <a:r>
              <a:rPr lang="en-US" smtClean="0"/>
              <a:t> </a:t>
            </a:r>
          </a:p>
          <a:p>
            <a:pPr marL="1257300" lvl="2" indent="-342900" eaLnBrk="1" hangingPunct="1"/>
            <a:r>
              <a:rPr lang="en-US" smtClean="0"/>
              <a:t>Each week will focus on a key decision in operations strategy; each case will ask for a quantitative analysis</a:t>
            </a:r>
          </a:p>
          <a:p>
            <a:pPr marL="1257300" lvl="2" indent="-342900" eaLnBrk="1" hangingPunct="1"/>
            <a:r>
              <a:rPr lang="en-US" smtClean="0"/>
              <a:t>We will draw on concepts from operations as well as the basics from finance for overall </a:t>
            </a:r>
            <a:r>
              <a:rPr lang="en-US" i="1" smtClean="0"/>
              <a:t>evaluation </a:t>
            </a:r>
            <a:r>
              <a:rPr lang="en-US" smtClean="0"/>
              <a:t>(NPV, risk) and strategy</a:t>
            </a:r>
          </a:p>
        </p:txBody>
      </p:sp>
      <p:sp>
        <p:nvSpPr>
          <p:cNvPr id="22532" name="AutoShape 4"/>
          <p:cNvSpPr>
            <a:spLocks noChangeArrowheads="1"/>
          </p:cNvSpPr>
          <p:nvPr/>
        </p:nvSpPr>
        <p:spPr bwMode="auto">
          <a:xfrm>
            <a:off x="7588250" y="1466850"/>
            <a:ext cx="1317625" cy="484188"/>
          </a:xfrm>
          <a:prstGeom prst="wedgeRoundRectCallout">
            <a:avLst>
              <a:gd name="adj1" fmla="val -126625"/>
              <a:gd name="adj2" fmla="val 3623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descriptive</a:t>
            </a:r>
          </a:p>
        </p:txBody>
      </p:sp>
      <p:sp>
        <p:nvSpPr>
          <p:cNvPr id="22533" name="AutoShape 5"/>
          <p:cNvSpPr>
            <a:spLocks noChangeArrowheads="1"/>
          </p:cNvSpPr>
          <p:nvPr/>
        </p:nvSpPr>
        <p:spPr bwMode="auto">
          <a:xfrm>
            <a:off x="7588250" y="2139950"/>
            <a:ext cx="1317625" cy="484188"/>
          </a:xfrm>
          <a:prstGeom prst="wedgeRoundRectCallout">
            <a:avLst>
              <a:gd name="adj1" fmla="val -129278"/>
              <a:gd name="adj2" fmla="val -836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analytic</a:t>
            </a:r>
          </a:p>
        </p:txBody>
      </p:sp>
      <p:sp>
        <p:nvSpPr>
          <p:cNvPr id="22534" name="AutoShape 6"/>
          <p:cNvSpPr>
            <a:spLocks noChangeArrowheads="1"/>
          </p:cNvSpPr>
          <p:nvPr/>
        </p:nvSpPr>
        <p:spPr bwMode="auto">
          <a:xfrm>
            <a:off x="7588250" y="3190875"/>
            <a:ext cx="1516063" cy="484188"/>
          </a:xfrm>
          <a:prstGeom prst="wedgeRoundRectCallout">
            <a:avLst>
              <a:gd name="adj1" fmla="val -117435"/>
              <a:gd name="adj2" fmla="val -62458"/>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insight &amp; action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1315">
                                            <p:txEl>
                                              <p:pRg st="0" end="0"/>
                                            </p:txEl>
                                          </p:spTgt>
                                        </p:tgtEl>
                                        <p:attrNameLst>
                                          <p:attrName>style.visibility</p:attrName>
                                        </p:attrNameLst>
                                      </p:cBhvr>
                                      <p:to>
                                        <p:strVal val="visible"/>
                                      </p:to>
                                    </p:set>
                                    <p:anim calcmode="lin" valueType="num">
                                      <p:cBhvr additive="base">
                                        <p:cTn id="7" dur="500" fill="hold"/>
                                        <p:tgtEl>
                                          <p:spTgt spid="1413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131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1315">
                                            <p:txEl>
                                              <p:pRg st="1" end="1"/>
                                            </p:txEl>
                                          </p:spTgt>
                                        </p:tgtEl>
                                        <p:attrNameLst>
                                          <p:attrName>style.visibility</p:attrName>
                                        </p:attrNameLst>
                                      </p:cBhvr>
                                      <p:to>
                                        <p:strVal val="visible"/>
                                      </p:to>
                                    </p:set>
                                    <p:anim calcmode="lin" valueType="num">
                                      <p:cBhvr additive="base">
                                        <p:cTn id="11" dur="500" fill="hold"/>
                                        <p:tgtEl>
                                          <p:spTgt spid="14131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131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1315">
                                            <p:txEl>
                                              <p:pRg st="2" end="2"/>
                                            </p:txEl>
                                          </p:spTgt>
                                        </p:tgtEl>
                                        <p:attrNameLst>
                                          <p:attrName>style.visibility</p:attrName>
                                        </p:attrNameLst>
                                      </p:cBhvr>
                                      <p:to>
                                        <p:strVal val="visible"/>
                                      </p:to>
                                    </p:set>
                                    <p:anim calcmode="lin" valueType="num">
                                      <p:cBhvr additive="base">
                                        <p:cTn id="15" dur="500" fill="hold"/>
                                        <p:tgtEl>
                                          <p:spTgt spid="14131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1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5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1315">
                                            <p:txEl>
                                              <p:pRg st="3" end="3"/>
                                            </p:txEl>
                                          </p:spTgt>
                                        </p:tgtEl>
                                        <p:attrNameLst>
                                          <p:attrName>style.visibility</p:attrName>
                                        </p:attrNameLst>
                                      </p:cBhvr>
                                      <p:to>
                                        <p:strVal val="visible"/>
                                      </p:to>
                                    </p:set>
                                    <p:anim calcmode="lin" valueType="num">
                                      <p:cBhvr additive="base">
                                        <p:cTn id="25" dur="500" fill="hold"/>
                                        <p:tgtEl>
                                          <p:spTgt spid="1413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1315">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1315">
                                            <p:txEl>
                                              <p:pRg st="4" end="4"/>
                                            </p:txEl>
                                          </p:spTgt>
                                        </p:tgtEl>
                                        <p:attrNameLst>
                                          <p:attrName>style.visibility</p:attrName>
                                        </p:attrNameLst>
                                      </p:cBhvr>
                                      <p:to>
                                        <p:strVal val="visible"/>
                                      </p:to>
                                    </p:set>
                                    <p:anim calcmode="lin" valueType="num">
                                      <p:cBhvr additive="base">
                                        <p:cTn id="29" dur="500" fill="hold"/>
                                        <p:tgtEl>
                                          <p:spTgt spid="141315">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1315">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1315">
                                            <p:txEl>
                                              <p:pRg st="5" end="5"/>
                                            </p:txEl>
                                          </p:spTgt>
                                        </p:tgtEl>
                                        <p:attrNameLst>
                                          <p:attrName>style.visibility</p:attrName>
                                        </p:attrNameLst>
                                      </p:cBhvr>
                                      <p:to>
                                        <p:strVal val="visible"/>
                                      </p:to>
                                    </p:set>
                                    <p:anim calcmode="lin" valueType="num">
                                      <p:cBhvr additive="base">
                                        <p:cTn id="33" dur="500" fill="hold"/>
                                        <p:tgtEl>
                                          <p:spTgt spid="141315">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1315">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1315">
                                            <p:txEl>
                                              <p:pRg st="6" end="6"/>
                                            </p:txEl>
                                          </p:spTgt>
                                        </p:tgtEl>
                                        <p:attrNameLst>
                                          <p:attrName>style.visibility</p:attrName>
                                        </p:attrNameLst>
                                      </p:cBhvr>
                                      <p:to>
                                        <p:strVal val="visible"/>
                                      </p:to>
                                    </p:set>
                                    <p:anim calcmode="lin" valueType="num">
                                      <p:cBhvr additive="base">
                                        <p:cTn id="37" dur="500" fill="hold"/>
                                        <p:tgtEl>
                                          <p:spTgt spid="14131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131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53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53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1315">
                                            <p:txEl>
                                              <p:pRg st="8" end="8"/>
                                            </p:txEl>
                                          </p:spTgt>
                                        </p:tgtEl>
                                        <p:attrNameLst>
                                          <p:attrName>style.visibility</p:attrName>
                                        </p:attrNameLst>
                                      </p:cBhvr>
                                      <p:to>
                                        <p:strVal val="visible"/>
                                      </p:to>
                                    </p:set>
                                    <p:anim calcmode="lin" valueType="num">
                                      <p:cBhvr additive="base">
                                        <p:cTn id="49" dur="500" fill="hold"/>
                                        <p:tgtEl>
                                          <p:spTgt spid="141315">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41315">
                                            <p:txEl>
                                              <p:pRg st="8" end="8"/>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41315">
                                            <p:txEl>
                                              <p:pRg st="9" end="9"/>
                                            </p:txEl>
                                          </p:spTgt>
                                        </p:tgtEl>
                                        <p:attrNameLst>
                                          <p:attrName>style.visibility</p:attrName>
                                        </p:attrNameLst>
                                      </p:cBhvr>
                                      <p:to>
                                        <p:strVal val="visible"/>
                                      </p:to>
                                    </p:set>
                                    <p:anim calcmode="lin" valueType="num">
                                      <p:cBhvr additive="base">
                                        <p:cTn id="53" dur="500" fill="hold"/>
                                        <p:tgtEl>
                                          <p:spTgt spid="141315">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41315">
                                            <p:txEl>
                                              <p:pRg st="9" end="9"/>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1315">
                                            <p:txEl>
                                              <p:pRg st="10" end="10"/>
                                            </p:txEl>
                                          </p:spTgt>
                                        </p:tgtEl>
                                        <p:attrNameLst>
                                          <p:attrName>style.visibility</p:attrName>
                                        </p:attrNameLst>
                                      </p:cBhvr>
                                      <p:to>
                                        <p:strVal val="visible"/>
                                      </p:to>
                                    </p:set>
                                    <p:anim calcmode="lin" valueType="num">
                                      <p:cBhvr additive="base">
                                        <p:cTn id="57" dur="500" fill="hold"/>
                                        <p:tgtEl>
                                          <p:spTgt spid="141315">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41315">
                                            <p:txEl>
                                              <p:pRg st="10" end="10"/>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1315">
                                            <p:txEl>
                                              <p:pRg st="11" end="11"/>
                                            </p:txEl>
                                          </p:spTgt>
                                        </p:tgtEl>
                                        <p:attrNameLst>
                                          <p:attrName>style.visibility</p:attrName>
                                        </p:attrNameLst>
                                      </p:cBhvr>
                                      <p:to>
                                        <p:strVal val="visible"/>
                                      </p:to>
                                    </p:set>
                                    <p:anim calcmode="lin" valueType="num">
                                      <p:cBhvr additive="base">
                                        <p:cTn id="61" dur="500" fill="hold"/>
                                        <p:tgtEl>
                                          <p:spTgt spid="141315">
                                            <p:txEl>
                                              <p:pRg st="11" end="1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41315">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1315">
                                            <p:txEl>
                                              <p:pRg st="12" end="12"/>
                                            </p:txEl>
                                          </p:spTgt>
                                        </p:tgtEl>
                                        <p:attrNameLst>
                                          <p:attrName>style.visibility</p:attrName>
                                        </p:attrNameLst>
                                      </p:cBhvr>
                                      <p:to>
                                        <p:strVal val="visible"/>
                                      </p:to>
                                    </p:set>
                                    <p:anim calcmode="lin" valueType="num">
                                      <p:cBhvr additive="base">
                                        <p:cTn id="67" dur="500" fill="hold"/>
                                        <p:tgtEl>
                                          <p:spTgt spid="141315">
                                            <p:txEl>
                                              <p:pRg st="12" end="1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41315">
                                            <p:txEl>
                                              <p:pRg st="12" end="12"/>
                                            </p:txEl>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41315">
                                            <p:txEl>
                                              <p:pRg st="13" end="13"/>
                                            </p:txEl>
                                          </p:spTgt>
                                        </p:tgtEl>
                                        <p:attrNameLst>
                                          <p:attrName>style.visibility</p:attrName>
                                        </p:attrNameLst>
                                      </p:cBhvr>
                                      <p:to>
                                        <p:strVal val="visible"/>
                                      </p:to>
                                    </p:set>
                                    <p:anim calcmode="lin" valueType="num">
                                      <p:cBhvr additive="base">
                                        <p:cTn id="71" dur="500" fill="hold"/>
                                        <p:tgtEl>
                                          <p:spTgt spid="141315">
                                            <p:txEl>
                                              <p:pRg st="13" end="13"/>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41315">
                                            <p:txEl>
                                              <p:pRg st="13" end="13"/>
                                            </p:txEl>
                                          </p:spTgt>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41315">
                                            <p:txEl>
                                              <p:pRg st="14" end="14"/>
                                            </p:txEl>
                                          </p:spTgt>
                                        </p:tgtEl>
                                        <p:attrNameLst>
                                          <p:attrName>style.visibility</p:attrName>
                                        </p:attrNameLst>
                                      </p:cBhvr>
                                      <p:to>
                                        <p:strVal val="visible"/>
                                      </p:to>
                                    </p:set>
                                    <p:anim calcmode="lin" valueType="num">
                                      <p:cBhvr additive="base">
                                        <p:cTn id="75" dur="500" fill="hold"/>
                                        <p:tgtEl>
                                          <p:spTgt spid="141315">
                                            <p:txEl>
                                              <p:pRg st="14" end="14"/>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141315">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build="p"/>
      <p:bldP spid="22532" grpId="0" animBg="1"/>
      <p:bldP spid="22533" grpId="0" animBg="1"/>
      <p:bldP spid="2253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4000" dirty="0" smtClean="0"/>
              <a:t>Deterministic Funding Schedule</a:t>
            </a:r>
            <a:endParaRPr lang="en-US" sz="4000" dirty="0"/>
          </a:p>
        </p:txBody>
      </p:sp>
      <p:sp>
        <p:nvSpPr>
          <p:cNvPr id="5128" name="Content Placeholder 2"/>
          <p:cNvSpPr>
            <a:spLocks noGrp="1"/>
          </p:cNvSpPr>
          <p:nvPr>
            <p:ph idx="1"/>
          </p:nvPr>
        </p:nvSpPr>
        <p:spPr>
          <a:xfrm>
            <a:off x="457200" y="1219200"/>
            <a:ext cx="8229600" cy="4625975"/>
          </a:xfrm>
        </p:spPr>
        <p:txBody>
          <a:bodyPr/>
          <a:lstStyle/>
          <a:p>
            <a:pPr eaLnBrk="1" hangingPunct="1"/>
            <a:r>
              <a:rPr lang="en-US" sz="2000" dirty="0" smtClean="0"/>
              <a:t>Do funding patterns matter?</a:t>
            </a:r>
            <a:endParaRPr lang="en-US" sz="2000" b="1" dirty="0" smtClean="0">
              <a:solidFill>
                <a:srgbClr val="0070C0"/>
              </a:solidFill>
            </a:endParaRPr>
          </a:p>
          <a:p>
            <a:pPr eaLnBrk="1" hangingPunct="1"/>
            <a:endParaRPr lang="en-US" sz="2000" dirty="0" smtClean="0"/>
          </a:p>
          <a:p>
            <a:pPr lvl="1" eaLnBrk="1" hangingPunct="1"/>
            <a:r>
              <a:rPr lang="en-US" sz="1800" dirty="0" smtClean="0"/>
              <a:t>Front-loaded funding is better than a back-loaded one</a:t>
            </a:r>
          </a:p>
          <a:p>
            <a:pPr lvl="1" eaLnBrk="1" hangingPunct="1"/>
            <a:endParaRPr lang="en-US" sz="1600" dirty="0" smtClean="0"/>
          </a:p>
          <a:p>
            <a:pPr lvl="1" eaLnBrk="1" hangingPunct="1"/>
            <a:endParaRPr lang="en-US" sz="1600" dirty="0" smtClean="0"/>
          </a:p>
          <a:p>
            <a:pPr lvl="1" eaLnBrk="1" hangingPunct="1"/>
            <a:endParaRPr lang="en-US" sz="1600" dirty="0" smtClean="0"/>
          </a:p>
          <a:p>
            <a:pPr eaLnBrk="1" hangingPunct="1"/>
            <a:endParaRPr lang="en-US" sz="2000" dirty="0" smtClean="0"/>
          </a:p>
          <a:p>
            <a:pPr eaLnBrk="1" hangingPunct="1"/>
            <a:r>
              <a:rPr lang="en-US" sz="2000" dirty="0" smtClean="0"/>
              <a:t>Losses due to funding delays are higher than the benefits from receiving funding early.</a:t>
            </a:r>
          </a:p>
        </p:txBody>
      </p:sp>
      <p:graphicFrame>
        <p:nvGraphicFramePr>
          <p:cNvPr id="5122" name="Object 4"/>
          <p:cNvGraphicFramePr>
            <a:graphicFrameLocks noChangeAspect="1"/>
          </p:cNvGraphicFramePr>
          <p:nvPr/>
        </p:nvGraphicFramePr>
        <p:xfrm>
          <a:off x="4514850" y="2597706"/>
          <a:ext cx="114300" cy="215900"/>
        </p:xfrm>
        <a:graphic>
          <a:graphicData uri="http://schemas.openxmlformats.org/presentationml/2006/ole">
            <p:oleObj spid="_x0000_s66562" name="Equation" r:id="rId4" imgW="114120" imgH="215640" progId="Equation.3">
              <p:embed/>
            </p:oleObj>
          </a:graphicData>
        </a:graphic>
      </p:graphicFrame>
      <p:graphicFrame>
        <p:nvGraphicFramePr>
          <p:cNvPr id="5124" name="Chart 9"/>
          <p:cNvGraphicFramePr>
            <a:graphicFrameLocks/>
          </p:cNvGraphicFramePr>
          <p:nvPr/>
        </p:nvGraphicFramePr>
        <p:xfrm>
          <a:off x="2082800" y="2185904"/>
          <a:ext cx="6583363" cy="1006475"/>
        </p:xfrm>
        <a:graphic>
          <a:graphicData uri="http://schemas.openxmlformats.org/presentationml/2006/ole">
            <p:oleObj spid="_x0000_s66563" r:id="rId5" imgW="5035732" imgH="1652159" progId="Excel.Sheet.8">
              <p:embed/>
            </p:oleObj>
          </a:graphicData>
        </a:graphic>
      </p:graphicFrame>
      <p:sp>
        <p:nvSpPr>
          <p:cNvPr id="11" name="TextBox 10"/>
          <p:cNvSpPr txBox="1"/>
          <p:nvPr/>
        </p:nvSpPr>
        <p:spPr>
          <a:xfrm>
            <a:off x="990600" y="2553256"/>
            <a:ext cx="1524000" cy="338138"/>
          </a:xfrm>
          <a:prstGeom prst="rect">
            <a:avLst/>
          </a:prstGeom>
          <a:noFill/>
        </p:spPr>
        <p:txBody>
          <a:bodyPr>
            <a:spAutoFit/>
          </a:bodyPr>
          <a:lstStyle/>
          <a:p>
            <a:pPr>
              <a:defRPr/>
            </a:pPr>
            <a:r>
              <a:rPr lang="en-US" sz="1600" dirty="0">
                <a:latin typeface="+mj-lt"/>
              </a:rPr>
              <a:t>Front-loading</a:t>
            </a:r>
          </a:p>
        </p:txBody>
      </p:sp>
      <p:graphicFrame>
        <p:nvGraphicFramePr>
          <p:cNvPr id="5125" name="Chart 11"/>
          <p:cNvGraphicFramePr>
            <a:graphicFrameLocks/>
          </p:cNvGraphicFramePr>
          <p:nvPr/>
        </p:nvGraphicFramePr>
        <p:xfrm>
          <a:off x="4156075" y="2212561"/>
          <a:ext cx="6583363" cy="1004887"/>
        </p:xfrm>
        <a:graphic>
          <a:graphicData uri="http://schemas.openxmlformats.org/presentationml/2006/ole">
            <p:oleObj spid="_x0000_s66564" r:id="rId6" imgW="5035732" imgH="1652159" progId="Excel.Sheet.8">
              <p:embed/>
            </p:oleObj>
          </a:graphicData>
        </a:graphic>
      </p:graphicFrame>
      <p:sp>
        <p:nvSpPr>
          <p:cNvPr id="13" name="TextBox 12"/>
          <p:cNvSpPr txBox="1"/>
          <p:nvPr/>
        </p:nvSpPr>
        <p:spPr>
          <a:xfrm>
            <a:off x="6096000" y="2553256"/>
            <a:ext cx="1524000" cy="338138"/>
          </a:xfrm>
          <a:prstGeom prst="rect">
            <a:avLst/>
          </a:prstGeom>
          <a:noFill/>
        </p:spPr>
        <p:txBody>
          <a:bodyPr>
            <a:spAutoFit/>
          </a:bodyPr>
          <a:lstStyle/>
          <a:p>
            <a:pPr>
              <a:defRPr/>
            </a:pPr>
            <a:r>
              <a:rPr lang="en-US" sz="1600" dirty="0">
                <a:latin typeface="+mj-lt"/>
              </a:rPr>
              <a:t>Back-loading</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8">
                                            <p:txEl>
                                              <p:pRg st="0" end="0"/>
                                            </p:txEl>
                                          </p:spTgt>
                                        </p:tgtEl>
                                        <p:attrNameLst>
                                          <p:attrName>style.visibility</p:attrName>
                                        </p:attrNameLst>
                                      </p:cBhvr>
                                      <p:to>
                                        <p:strVal val="visible"/>
                                      </p:to>
                                    </p:set>
                                    <p:animEffect transition="in" filter="blinds(horizontal)">
                                      <p:cBhvr>
                                        <p:cTn id="7" dur="500"/>
                                        <p:tgtEl>
                                          <p:spTgt spid="512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128">
                                            <p:txEl>
                                              <p:pRg st="2" end="2"/>
                                            </p:txEl>
                                          </p:spTgt>
                                        </p:tgtEl>
                                        <p:attrNameLst>
                                          <p:attrName>style.visibility</p:attrName>
                                        </p:attrNameLst>
                                      </p:cBhvr>
                                      <p:to>
                                        <p:strVal val="visible"/>
                                      </p:to>
                                    </p:set>
                                    <p:animEffect transition="in" filter="blinds(horizontal)">
                                      <p:cBhvr>
                                        <p:cTn id="10" dur="500"/>
                                        <p:tgtEl>
                                          <p:spTgt spid="5128">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125"/>
                                        </p:tgtEl>
                                        <p:attrNameLst>
                                          <p:attrName>style.visibility</p:attrName>
                                        </p:attrNameLst>
                                      </p:cBhvr>
                                      <p:to>
                                        <p:strVal val="visible"/>
                                      </p:to>
                                    </p:set>
                                    <p:animEffect transition="in" filter="blinds(horizontal)">
                                      <p:cBhvr>
                                        <p:cTn id="13" dur="500"/>
                                        <p:tgtEl>
                                          <p:spTgt spid="512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par>
                                <p:cTn id="17" presetID="3" presetClass="entr" presetSubtype="10" fill="hold" nodeType="withEffect">
                                  <p:stCondLst>
                                    <p:cond delay="0"/>
                                  </p:stCondLst>
                                  <p:childTnLst>
                                    <p:set>
                                      <p:cBhvr>
                                        <p:cTn id="18" dur="1" fill="hold">
                                          <p:stCondLst>
                                            <p:cond delay="0"/>
                                          </p:stCondLst>
                                        </p:cTn>
                                        <p:tgtEl>
                                          <p:spTgt spid="5124"/>
                                        </p:tgtEl>
                                        <p:attrNameLst>
                                          <p:attrName>style.visibility</p:attrName>
                                        </p:attrNameLst>
                                      </p:cBhvr>
                                      <p:to>
                                        <p:strVal val="visible"/>
                                      </p:to>
                                    </p:set>
                                    <p:animEffect transition="in" filter="blinds(horizontal)">
                                      <p:cBhvr>
                                        <p:cTn id="19" dur="500"/>
                                        <p:tgtEl>
                                          <p:spTgt spid="5124"/>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128">
                                            <p:txEl>
                                              <p:pRg st="7" end="7"/>
                                            </p:txEl>
                                          </p:spTgt>
                                        </p:tgtEl>
                                        <p:attrNameLst>
                                          <p:attrName>style.visibility</p:attrName>
                                        </p:attrNameLst>
                                      </p:cBhvr>
                                      <p:to>
                                        <p:strVal val="visible"/>
                                      </p:to>
                                    </p:set>
                                    <p:animEffect transition="in" filter="blinds(horizontal)">
                                      <p:cBhvr>
                                        <p:cTn id="27" dur="500"/>
                                        <p:tgtEl>
                                          <p:spTgt spid="512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defRPr/>
            </a:pPr>
            <a:r>
              <a:rPr lang="en-US" sz="4000" dirty="0" smtClean="0"/>
              <a:t>Numerical Study: Deterministic Funding</a:t>
            </a:r>
            <a:endParaRPr lang="en-US" sz="4000" dirty="0"/>
          </a:p>
        </p:txBody>
      </p:sp>
      <p:sp>
        <p:nvSpPr>
          <p:cNvPr id="30723" name="Content Placeholder 2"/>
          <p:cNvSpPr>
            <a:spLocks noGrp="1"/>
          </p:cNvSpPr>
          <p:nvPr>
            <p:ph idx="1"/>
          </p:nvPr>
        </p:nvSpPr>
        <p:spPr/>
        <p:txBody>
          <a:bodyPr/>
          <a:lstStyle/>
          <a:p>
            <a:r>
              <a:rPr lang="en-US" sz="2000" dirty="0" smtClean="0"/>
              <a:t>Deterministic funding schedules</a:t>
            </a:r>
          </a:p>
          <a:p>
            <a:pPr lvl="1"/>
            <a:r>
              <a:rPr lang="en-US" sz="1800" i="1" dirty="0" smtClean="0"/>
              <a:t>N</a:t>
            </a:r>
            <a:r>
              <a:rPr lang="en-US" sz="1800" dirty="0" smtClean="0"/>
              <a:t>=2, 4, 6, 12, 24</a:t>
            </a:r>
          </a:p>
          <a:p>
            <a:pPr lvl="1"/>
            <a:r>
              <a:rPr lang="en-US" sz="1800" i="1" dirty="0" smtClean="0"/>
              <a:t>h</a:t>
            </a:r>
            <a:r>
              <a:rPr lang="en-US" sz="1800" dirty="0" smtClean="0"/>
              <a:t>=0.01, 0.05, 0.1, 0.25</a:t>
            </a:r>
          </a:p>
          <a:p>
            <a:pPr lvl="1"/>
            <a:r>
              <a:rPr lang="en-US" sz="1800" dirty="0" smtClean="0"/>
              <a:t>Critical ratio </a:t>
            </a:r>
            <a:r>
              <a:rPr lang="en-US" sz="1800" i="1" dirty="0" smtClean="0"/>
              <a:t>(b-c)/(</a:t>
            </a:r>
            <a:r>
              <a:rPr lang="en-US" sz="1800" i="1" dirty="0" err="1" smtClean="0"/>
              <a:t>b+h</a:t>
            </a:r>
            <a:r>
              <a:rPr lang="en-US" sz="1800" i="1" dirty="0" smtClean="0"/>
              <a:t>)</a:t>
            </a:r>
            <a:r>
              <a:rPr lang="en-US" sz="1800" dirty="0" smtClean="0"/>
              <a:t>=0.2, 0.4, 0.6, 0.8, 0.9, 0.95</a:t>
            </a:r>
          </a:p>
          <a:p>
            <a:pPr lvl="1"/>
            <a:r>
              <a:rPr lang="en-US" sz="1800" dirty="0" smtClean="0"/>
              <a:t>Demand </a:t>
            </a:r>
            <a:r>
              <a:rPr lang="en-US" sz="1800" i="1" dirty="0" smtClean="0"/>
              <a:t>U</a:t>
            </a:r>
            <a:r>
              <a:rPr lang="en-US" sz="1800" dirty="0" smtClean="0"/>
              <a:t>~[70, 130], </a:t>
            </a:r>
            <a:r>
              <a:rPr lang="en-US" sz="1800" i="1" dirty="0" smtClean="0"/>
              <a:t>U</a:t>
            </a:r>
            <a:r>
              <a:rPr lang="en-US" sz="1800" dirty="0" smtClean="0"/>
              <a:t>~[25, 175] , </a:t>
            </a:r>
            <a:r>
              <a:rPr lang="en-US" sz="1800" i="1" dirty="0" smtClean="0"/>
              <a:t>N</a:t>
            </a:r>
            <a:r>
              <a:rPr lang="en-US" sz="1800" dirty="0" smtClean="0"/>
              <a:t>~[70,130] and </a:t>
            </a:r>
            <a:r>
              <a:rPr lang="en-US" sz="1800" i="1" dirty="0" smtClean="0"/>
              <a:t>N</a:t>
            </a:r>
            <a:r>
              <a:rPr lang="en-US" sz="1800" dirty="0" smtClean="0"/>
              <a:t>~[25, 175] </a:t>
            </a:r>
          </a:p>
          <a:p>
            <a:endParaRPr lang="en-US" sz="2200" dirty="0" smtClean="0"/>
          </a:p>
          <a:p>
            <a:r>
              <a:rPr lang="en-US" sz="2000" dirty="0" smtClean="0"/>
              <a:t>Funding patterns</a:t>
            </a:r>
          </a:p>
          <a:p>
            <a:pPr lvl="1" algn="just"/>
            <a:r>
              <a:rPr lang="en-US" sz="1800" dirty="0" smtClean="0"/>
              <a:t>Five funding patterns </a:t>
            </a:r>
          </a:p>
          <a:p>
            <a:pPr lvl="1" algn="just"/>
            <a:r>
              <a:rPr lang="en-US" sz="1800" dirty="0" smtClean="0"/>
              <a:t>Total funding for all patterns (except UL) = </a:t>
            </a:r>
            <a:r>
              <a:rPr lang="en-US" sz="1800" i="1" dirty="0" smtClean="0"/>
              <a:t>N</a:t>
            </a:r>
            <a:r>
              <a:rPr lang="en-US" sz="1800" dirty="0" smtClean="0"/>
              <a:t> * funding level * mean demand</a:t>
            </a:r>
          </a:p>
          <a:p>
            <a:pPr lvl="1"/>
            <a:r>
              <a:rPr lang="en-US" sz="1800" dirty="0" smtClean="0"/>
              <a:t>Four funding levels: 0.25 (severely under-financed), 0.5 (moderately under-financed), 0.75 (mildly under-financed), 1 (fully-financed)</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4000" dirty="0" smtClean="0"/>
              <a:t>Numerical Study: Deterministic Funding</a:t>
            </a:r>
            <a:endParaRPr lang="en-US" sz="4000" dirty="0"/>
          </a:p>
        </p:txBody>
      </p:sp>
      <p:sp>
        <p:nvSpPr>
          <p:cNvPr id="10244" name="Content Placeholder 2"/>
          <p:cNvSpPr>
            <a:spLocks noGrp="1"/>
          </p:cNvSpPr>
          <p:nvPr>
            <p:ph idx="1"/>
          </p:nvPr>
        </p:nvSpPr>
        <p:spPr/>
        <p:txBody>
          <a:bodyPr/>
          <a:lstStyle/>
          <a:p>
            <a:pPr marL="438150" lvl="1" indent="-319088">
              <a:spcBef>
                <a:spcPct val="0"/>
              </a:spcBef>
              <a:buClr>
                <a:schemeClr val="accent1"/>
              </a:buClr>
              <a:buSzPct val="80000"/>
              <a:buFont typeface="Wingdings" pitchFamily="2" charset="2"/>
              <a:buNone/>
            </a:pPr>
            <a:r>
              <a:rPr lang="en-US" sz="2000" b="1" dirty="0" smtClean="0">
                <a:solidFill>
                  <a:srgbClr val="0070C0"/>
                </a:solidFill>
              </a:rPr>
              <a:t>	Funding patterns</a:t>
            </a:r>
          </a:p>
          <a:p>
            <a:pPr marL="703263" lvl="2" indent="-319088" algn="just">
              <a:spcBef>
                <a:spcPct val="0"/>
              </a:spcBef>
              <a:buSzPct val="80000"/>
              <a:buFont typeface="Wingdings 2" pitchFamily="18" charset="2"/>
              <a:buChar char=""/>
            </a:pPr>
            <a:r>
              <a:rPr lang="en-US" sz="1800" dirty="0" smtClean="0"/>
              <a:t>Unlimited funding (</a:t>
            </a:r>
            <a:r>
              <a:rPr lang="en-US" sz="1800" b="1" dirty="0" smtClean="0">
                <a:solidFill>
                  <a:srgbClr val="FF0000"/>
                </a:solidFill>
              </a:rPr>
              <a:t>UL</a:t>
            </a:r>
            <a:r>
              <a:rPr lang="en-US" sz="1800" dirty="0" smtClean="0"/>
              <a:t>), extremely front-loaded (</a:t>
            </a:r>
            <a:r>
              <a:rPr lang="en-US" sz="1800" b="1" dirty="0" smtClean="0">
                <a:solidFill>
                  <a:srgbClr val="FF0000"/>
                </a:solidFill>
              </a:rPr>
              <a:t>EFL</a:t>
            </a:r>
            <a:r>
              <a:rPr lang="en-US" sz="1800" dirty="0" smtClean="0"/>
              <a:t>), extremely back-loaded (</a:t>
            </a:r>
            <a:r>
              <a:rPr lang="en-US" sz="1800" b="1" dirty="0" smtClean="0">
                <a:solidFill>
                  <a:srgbClr val="FF0000"/>
                </a:solidFill>
              </a:rPr>
              <a:t>EBL</a:t>
            </a:r>
            <a:r>
              <a:rPr lang="en-US" sz="1800" dirty="0" smtClean="0"/>
              <a:t>), moderately front-loaded (</a:t>
            </a:r>
            <a:r>
              <a:rPr lang="en-US" sz="1800" b="1" dirty="0" smtClean="0">
                <a:solidFill>
                  <a:srgbClr val="FF0000"/>
                </a:solidFill>
              </a:rPr>
              <a:t>MFL</a:t>
            </a:r>
            <a:r>
              <a:rPr lang="en-US" sz="1800" dirty="0" smtClean="0"/>
              <a:t>), moderately back-loaded (</a:t>
            </a:r>
            <a:r>
              <a:rPr lang="en-US" sz="1800" b="1" dirty="0" smtClean="0">
                <a:solidFill>
                  <a:srgbClr val="FF0000"/>
                </a:solidFill>
              </a:rPr>
              <a:t>MBL</a:t>
            </a:r>
            <a:r>
              <a:rPr lang="en-US" sz="1800" dirty="0" smtClean="0"/>
              <a:t>),  evenly spread (</a:t>
            </a:r>
            <a:r>
              <a:rPr lang="en-US" sz="1800" b="1" dirty="0" smtClean="0">
                <a:solidFill>
                  <a:srgbClr val="FF0000"/>
                </a:solidFill>
              </a:rPr>
              <a:t>ES</a:t>
            </a:r>
            <a:r>
              <a:rPr lang="en-US" sz="1800" dirty="0" smtClean="0"/>
              <a:t>)</a:t>
            </a:r>
          </a:p>
          <a:p>
            <a:pPr marL="703263" lvl="2" indent="-319088" algn="just">
              <a:spcBef>
                <a:spcPct val="0"/>
              </a:spcBef>
              <a:buSzPct val="80000"/>
              <a:buFont typeface="Wingdings 2" pitchFamily="18" charset="2"/>
              <a:buChar char=""/>
            </a:pPr>
            <a:r>
              <a:rPr lang="en-US" sz="1800" dirty="0" smtClean="0"/>
              <a:t>Say </a:t>
            </a:r>
            <a:r>
              <a:rPr lang="en-US" sz="1800" i="1" dirty="0" smtClean="0"/>
              <a:t>U ~ </a:t>
            </a:r>
            <a:r>
              <a:rPr lang="en-US" sz="1800" dirty="0" smtClean="0"/>
              <a:t>[70,130], then total funding = 400, consider different patterns:</a:t>
            </a:r>
          </a:p>
          <a:p>
            <a:endParaRPr lang="en-US" dirty="0" smtClean="0"/>
          </a:p>
        </p:txBody>
      </p:sp>
      <p:graphicFrame>
        <p:nvGraphicFramePr>
          <p:cNvPr id="28" name="Chart 3"/>
          <p:cNvGraphicFramePr>
            <a:graphicFrameLocks/>
          </p:cNvGraphicFramePr>
          <p:nvPr/>
        </p:nvGraphicFramePr>
        <p:xfrm>
          <a:off x="1219200" y="2819400"/>
          <a:ext cx="7315200" cy="2651760"/>
        </p:xfrm>
        <a:graphic>
          <a:graphicData uri="http://schemas.openxmlformats.org/drawingml/2006/chart">
            <c:chart xmlns:c="http://schemas.openxmlformats.org/drawingml/2006/chart" xmlns:r="http://schemas.openxmlformats.org/officeDocument/2006/relationships" r:id="rId3"/>
          </a:graphicData>
        </a:graphic>
      </p:graphicFrame>
      <p:sp>
        <p:nvSpPr>
          <p:cNvPr id="29" name="TextBox 28"/>
          <p:cNvSpPr txBox="1"/>
          <p:nvPr/>
        </p:nvSpPr>
        <p:spPr>
          <a:xfrm>
            <a:off x="2133600" y="4267200"/>
            <a:ext cx="609600" cy="307975"/>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latin typeface="+mj-lt"/>
              </a:rPr>
              <a:t>130</a:t>
            </a:r>
          </a:p>
        </p:txBody>
      </p:sp>
      <p:sp>
        <p:nvSpPr>
          <p:cNvPr id="30" name="TextBox 29"/>
          <p:cNvSpPr txBox="1"/>
          <p:nvPr/>
        </p:nvSpPr>
        <p:spPr>
          <a:xfrm>
            <a:off x="2667000" y="3429000"/>
            <a:ext cx="990600" cy="307975"/>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latin typeface="+mj-lt"/>
              </a:rPr>
              <a:t>(400,0,0,0)</a:t>
            </a:r>
          </a:p>
        </p:txBody>
      </p:sp>
      <p:sp>
        <p:nvSpPr>
          <p:cNvPr id="31" name="TextBox 30"/>
          <p:cNvSpPr txBox="1"/>
          <p:nvPr/>
        </p:nvSpPr>
        <p:spPr>
          <a:xfrm>
            <a:off x="4114800" y="3429000"/>
            <a:ext cx="1447800" cy="307975"/>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latin typeface="+mj-lt"/>
              </a:rPr>
              <a:t>(0,0,0,400)</a:t>
            </a:r>
          </a:p>
        </p:txBody>
      </p:sp>
      <p:sp>
        <p:nvSpPr>
          <p:cNvPr id="32" name="TextBox 31"/>
          <p:cNvSpPr txBox="1"/>
          <p:nvPr/>
        </p:nvSpPr>
        <p:spPr>
          <a:xfrm>
            <a:off x="4876800" y="4191000"/>
            <a:ext cx="609600" cy="307975"/>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latin typeface="+mj-lt"/>
              </a:rPr>
              <a:t>150</a:t>
            </a:r>
          </a:p>
        </p:txBody>
      </p:sp>
      <p:sp>
        <p:nvSpPr>
          <p:cNvPr id="33" name="TextBox 32"/>
          <p:cNvSpPr txBox="1"/>
          <p:nvPr/>
        </p:nvSpPr>
        <p:spPr>
          <a:xfrm>
            <a:off x="5257800" y="4568825"/>
            <a:ext cx="609600" cy="307975"/>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latin typeface="+mj-lt"/>
              </a:rPr>
              <a:t>50</a:t>
            </a:r>
          </a:p>
        </p:txBody>
      </p:sp>
      <p:sp>
        <p:nvSpPr>
          <p:cNvPr id="34" name="TextBox 33"/>
          <p:cNvSpPr txBox="1"/>
          <p:nvPr/>
        </p:nvSpPr>
        <p:spPr>
          <a:xfrm>
            <a:off x="5867400" y="4568825"/>
            <a:ext cx="609600" cy="307975"/>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latin typeface="+mj-lt"/>
              </a:rPr>
              <a:t>50</a:t>
            </a:r>
          </a:p>
        </p:txBody>
      </p:sp>
      <p:sp>
        <p:nvSpPr>
          <p:cNvPr id="35" name="TextBox 34"/>
          <p:cNvSpPr txBox="1"/>
          <p:nvPr/>
        </p:nvSpPr>
        <p:spPr>
          <a:xfrm>
            <a:off x="6172200" y="4191000"/>
            <a:ext cx="609600" cy="307975"/>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latin typeface="+mj-lt"/>
              </a:rPr>
              <a:t>150</a:t>
            </a:r>
          </a:p>
        </p:txBody>
      </p:sp>
      <p:sp>
        <p:nvSpPr>
          <p:cNvPr id="36" name="TextBox 35"/>
          <p:cNvSpPr txBox="1"/>
          <p:nvPr/>
        </p:nvSpPr>
        <p:spPr>
          <a:xfrm>
            <a:off x="6934200" y="4343400"/>
            <a:ext cx="609600" cy="307975"/>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latin typeface="+mj-lt"/>
              </a:rPr>
              <a:t>100</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4000" dirty="0" smtClean="0"/>
              <a:t>Numerical Study: Deterministic Funding</a:t>
            </a:r>
            <a:endParaRPr lang="en-US" sz="4000" dirty="0"/>
          </a:p>
        </p:txBody>
      </p:sp>
      <p:sp>
        <p:nvSpPr>
          <p:cNvPr id="5" name="TextBox 4"/>
          <p:cNvSpPr txBox="1"/>
          <p:nvPr/>
        </p:nvSpPr>
        <p:spPr>
          <a:xfrm>
            <a:off x="762000" y="1295400"/>
            <a:ext cx="4419600" cy="461963"/>
          </a:xfrm>
          <a:prstGeom prst="rect">
            <a:avLst/>
          </a:prstGeom>
          <a:noFill/>
        </p:spPr>
        <p:txBody>
          <a:bodyPr>
            <a:spAutoFit/>
          </a:bodyPr>
          <a:lstStyle/>
          <a:p>
            <a:pPr>
              <a:defRPr/>
            </a:pPr>
            <a:r>
              <a:rPr lang="en-US" sz="2400" b="1" dirty="0">
                <a:solidFill>
                  <a:srgbClr val="0070C0"/>
                </a:solidFill>
                <a:latin typeface="+mj-lt"/>
              </a:rPr>
              <a:t>Impact of </a:t>
            </a:r>
            <a:r>
              <a:rPr lang="en-US" sz="2400" b="1" dirty="0" smtClean="0">
                <a:solidFill>
                  <a:srgbClr val="0070C0"/>
                </a:solidFill>
                <a:latin typeface="+mj-lt"/>
              </a:rPr>
              <a:t>Funding pattern</a:t>
            </a:r>
            <a:endParaRPr lang="en-US" sz="2400" b="1" dirty="0">
              <a:solidFill>
                <a:srgbClr val="0070C0"/>
              </a:solidFill>
              <a:latin typeface="+mj-lt"/>
            </a:endParaRPr>
          </a:p>
        </p:txBody>
      </p:sp>
      <p:sp>
        <p:nvSpPr>
          <p:cNvPr id="6" name="TextBox 5"/>
          <p:cNvSpPr txBox="1"/>
          <p:nvPr/>
        </p:nvSpPr>
        <p:spPr>
          <a:xfrm>
            <a:off x="851848" y="4645925"/>
            <a:ext cx="7086600" cy="1569660"/>
          </a:xfrm>
          <a:prstGeom prst="rect">
            <a:avLst/>
          </a:prstGeom>
          <a:noFill/>
        </p:spPr>
        <p:txBody>
          <a:bodyPr wrap="square">
            <a:spAutoFit/>
          </a:bodyPr>
          <a:lstStyle/>
          <a:p>
            <a:pPr>
              <a:buClr>
                <a:srgbClr val="FF0000"/>
              </a:buClr>
              <a:buFont typeface="Wingdings" pitchFamily="2" charset="2"/>
              <a:buChar char="Ø"/>
              <a:defRPr/>
            </a:pPr>
            <a:r>
              <a:rPr lang="en-US" i="1" dirty="0" smtClean="0">
                <a:latin typeface="+mj-lt"/>
              </a:rPr>
              <a:t> It is critical </a:t>
            </a:r>
            <a:r>
              <a:rPr lang="en-US" i="1" dirty="0">
                <a:latin typeface="+mj-lt"/>
              </a:rPr>
              <a:t>to avoid funding </a:t>
            </a:r>
            <a:r>
              <a:rPr lang="en-US" i="1" dirty="0" smtClean="0">
                <a:latin typeface="+mj-lt"/>
              </a:rPr>
              <a:t>delay</a:t>
            </a:r>
          </a:p>
          <a:p>
            <a:pPr>
              <a:buFont typeface="Wingdings" pitchFamily="2" charset="2"/>
              <a:buChar char="Ø"/>
              <a:defRPr/>
            </a:pPr>
            <a:r>
              <a:rPr lang="en-US" i="1" dirty="0" smtClean="0">
                <a:latin typeface="+mj-lt"/>
              </a:rPr>
              <a:t> Losses </a:t>
            </a:r>
            <a:r>
              <a:rPr lang="en-US" i="1" dirty="0">
                <a:latin typeface="+mj-lt"/>
              </a:rPr>
              <a:t>due to back-loading are </a:t>
            </a:r>
            <a:r>
              <a:rPr lang="en-US" i="1" dirty="0" smtClean="0">
                <a:latin typeface="+mj-lt"/>
              </a:rPr>
              <a:t>significantly higher (948%) </a:t>
            </a:r>
            <a:r>
              <a:rPr lang="en-US" i="1" dirty="0">
                <a:latin typeface="+mj-lt"/>
              </a:rPr>
              <a:t>than the </a:t>
            </a:r>
            <a:r>
              <a:rPr lang="en-US" i="1" dirty="0" smtClean="0">
                <a:latin typeface="+mj-lt"/>
              </a:rPr>
              <a:t>benefits </a:t>
            </a:r>
            <a:r>
              <a:rPr lang="en-US" i="1" dirty="0">
                <a:latin typeface="+mj-lt"/>
              </a:rPr>
              <a:t>of </a:t>
            </a:r>
            <a:r>
              <a:rPr lang="en-US" i="1" dirty="0" smtClean="0">
                <a:latin typeface="+mj-lt"/>
              </a:rPr>
              <a:t>front-loading (31%)</a:t>
            </a:r>
          </a:p>
          <a:p>
            <a:pPr>
              <a:buFont typeface="Wingdings" pitchFamily="2" charset="2"/>
              <a:buChar char="Ø"/>
              <a:defRPr/>
            </a:pPr>
            <a:r>
              <a:rPr lang="en-US" i="1" dirty="0" smtClean="0"/>
              <a:t> Moderate front  loading can bring substantial savings</a:t>
            </a:r>
            <a:endParaRPr lang="en-US" dirty="0"/>
          </a:p>
        </p:txBody>
      </p:sp>
      <p:sp>
        <p:nvSpPr>
          <p:cNvPr id="7" name="TextBox 6"/>
          <p:cNvSpPr txBox="1"/>
          <p:nvPr/>
        </p:nvSpPr>
        <p:spPr>
          <a:xfrm>
            <a:off x="685800" y="1897040"/>
            <a:ext cx="3962400" cy="369888"/>
          </a:xfrm>
          <a:prstGeom prst="rect">
            <a:avLst/>
          </a:prstGeom>
          <a:noFill/>
        </p:spPr>
        <p:txBody>
          <a:bodyPr>
            <a:spAutoFit/>
          </a:bodyPr>
          <a:lstStyle/>
          <a:p>
            <a:pPr>
              <a:defRPr/>
            </a:pPr>
            <a:r>
              <a:rPr lang="en-US" dirty="0">
                <a:latin typeface="+mj-lt"/>
              </a:rPr>
              <a:t>% cost difference relative to ES funding</a:t>
            </a:r>
          </a:p>
        </p:txBody>
      </p:sp>
      <p:graphicFrame>
        <p:nvGraphicFramePr>
          <p:cNvPr id="9" name="Table 8"/>
          <p:cNvGraphicFramePr>
            <a:graphicFrameLocks noGrp="1"/>
          </p:cNvGraphicFramePr>
          <p:nvPr/>
        </p:nvGraphicFramePr>
        <p:xfrm>
          <a:off x="990600" y="2354240"/>
          <a:ext cx="6988898" cy="1524000"/>
        </p:xfrm>
        <a:graphic>
          <a:graphicData uri="http://schemas.openxmlformats.org/drawingml/2006/table">
            <a:tbl>
              <a:tblPr firstRow="1" bandRow="1">
                <a:tableStyleId>{68D230F3-CF80-4859-8CE7-A43EE81993B5}</a:tableStyleId>
              </a:tblPr>
              <a:tblGrid>
                <a:gridCol w="1219200"/>
                <a:gridCol w="929640"/>
                <a:gridCol w="1037155"/>
                <a:gridCol w="1037155"/>
                <a:gridCol w="921916"/>
                <a:gridCol w="921916"/>
                <a:gridCol w="921916"/>
              </a:tblGrid>
              <a:tr h="304800">
                <a:tc>
                  <a:txBody>
                    <a:bodyPr/>
                    <a:lstStyle/>
                    <a:p>
                      <a:pPr algn="ctr" fontAlgn="b"/>
                      <a:r>
                        <a:rPr lang="en-US" sz="1600" u="none" strike="noStrike" dirty="0"/>
                        <a:t> </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a:t>N=2</a:t>
                      </a:r>
                      <a:endParaRPr lang="en-US" sz="1600" b="0" i="1" u="none" strike="noStrike" dirty="0">
                        <a:solidFill>
                          <a:srgbClr val="000000"/>
                        </a:solidFill>
                        <a:latin typeface="+mj-lt"/>
                      </a:endParaRPr>
                    </a:p>
                  </a:txBody>
                  <a:tcPr marL="7620" marR="7620" marT="7620" marB="0" anchor="b"/>
                </a:tc>
                <a:tc>
                  <a:txBody>
                    <a:bodyPr/>
                    <a:lstStyle/>
                    <a:p>
                      <a:pPr algn="ctr" fontAlgn="b"/>
                      <a:r>
                        <a:rPr lang="en-US" sz="1600" u="none" strike="noStrike" dirty="0"/>
                        <a:t>N=4</a:t>
                      </a:r>
                      <a:endParaRPr lang="en-US" sz="1600" b="0" i="1" u="none" strike="noStrike" dirty="0">
                        <a:solidFill>
                          <a:srgbClr val="000000"/>
                        </a:solidFill>
                        <a:latin typeface="+mj-lt"/>
                      </a:endParaRPr>
                    </a:p>
                  </a:txBody>
                  <a:tcPr marL="7620" marR="7620" marT="7620" marB="0" anchor="b"/>
                </a:tc>
                <a:tc>
                  <a:txBody>
                    <a:bodyPr/>
                    <a:lstStyle/>
                    <a:p>
                      <a:pPr algn="ctr" fontAlgn="b"/>
                      <a:r>
                        <a:rPr lang="en-US" sz="1600" u="none" strike="noStrike"/>
                        <a:t>N=6</a:t>
                      </a:r>
                      <a:endParaRPr lang="en-US" sz="1600" b="0" i="1" u="none" strike="noStrike">
                        <a:solidFill>
                          <a:srgbClr val="000000"/>
                        </a:solidFill>
                        <a:latin typeface="+mj-lt"/>
                      </a:endParaRPr>
                    </a:p>
                  </a:txBody>
                  <a:tcPr marL="7620" marR="7620" marT="7620" marB="0" anchor="b"/>
                </a:tc>
                <a:tc>
                  <a:txBody>
                    <a:bodyPr/>
                    <a:lstStyle/>
                    <a:p>
                      <a:pPr algn="ctr" fontAlgn="b"/>
                      <a:r>
                        <a:rPr lang="en-US" sz="1600" u="none" strike="noStrike"/>
                        <a:t>N=12</a:t>
                      </a:r>
                      <a:endParaRPr lang="en-US" sz="1600" b="0" i="1" u="none" strike="noStrike">
                        <a:solidFill>
                          <a:srgbClr val="000000"/>
                        </a:solidFill>
                        <a:latin typeface="+mj-lt"/>
                      </a:endParaRPr>
                    </a:p>
                  </a:txBody>
                  <a:tcPr marL="7620" marR="7620" marT="7620" marB="0" anchor="b"/>
                </a:tc>
                <a:tc>
                  <a:txBody>
                    <a:bodyPr/>
                    <a:lstStyle/>
                    <a:p>
                      <a:pPr algn="ctr" fontAlgn="b"/>
                      <a:r>
                        <a:rPr lang="en-US" sz="1600" u="none" strike="noStrike"/>
                        <a:t>N=24</a:t>
                      </a:r>
                      <a:endParaRPr lang="en-US" sz="1600" b="0" i="1" u="none" strike="noStrike">
                        <a:solidFill>
                          <a:srgbClr val="000000"/>
                        </a:solidFill>
                        <a:latin typeface="+mj-lt"/>
                      </a:endParaRPr>
                    </a:p>
                  </a:txBody>
                  <a:tcPr marL="7620" marR="7620" marT="7620" marB="0" anchor="b"/>
                </a:tc>
                <a:tc>
                  <a:txBody>
                    <a:bodyPr/>
                    <a:lstStyle/>
                    <a:p>
                      <a:pPr algn="ctr" fontAlgn="b"/>
                      <a:r>
                        <a:rPr lang="en-US" sz="1600" u="none" strike="noStrike"/>
                        <a:t>Average</a:t>
                      </a:r>
                      <a:endParaRPr lang="en-US" sz="1600" b="0" i="0" u="none" strike="noStrike">
                        <a:solidFill>
                          <a:srgbClr val="000000"/>
                        </a:solidFill>
                        <a:latin typeface="+mj-lt"/>
                      </a:endParaRPr>
                    </a:p>
                  </a:txBody>
                  <a:tcPr marL="7620" marR="7620" marT="7620" marB="0" anchor="b"/>
                </a:tc>
              </a:tr>
              <a:tr h="304800">
                <a:tc>
                  <a:txBody>
                    <a:bodyPr/>
                    <a:lstStyle/>
                    <a:p>
                      <a:pPr algn="ctr" fontAlgn="b"/>
                      <a:r>
                        <a:rPr lang="en-US" sz="1600" u="none" strike="noStrike"/>
                        <a:t>EBL</a:t>
                      </a:r>
                      <a:endParaRPr lang="en-US" sz="1600" b="0" i="0" u="none" strike="noStrike">
                        <a:solidFill>
                          <a:srgbClr val="000000"/>
                        </a:solidFill>
                        <a:latin typeface="+mj-lt"/>
                      </a:endParaRPr>
                    </a:p>
                  </a:txBody>
                  <a:tcPr marL="7620" marR="7620" marT="7620" marB="0" anchor="b"/>
                </a:tc>
                <a:tc>
                  <a:txBody>
                    <a:bodyPr/>
                    <a:lstStyle/>
                    <a:p>
                      <a:pPr algn="ctr" fontAlgn="b"/>
                      <a:r>
                        <a:rPr lang="en-US" sz="1600" u="none" strike="noStrike" dirty="0" smtClean="0"/>
                        <a:t>152.54</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smtClean="0"/>
                        <a:t>425.68</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smtClean="0"/>
                        <a:t>664.40</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smtClean="0"/>
                        <a:t>1269.97</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smtClean="0"/>
                        <a:t>2230.19</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smtClean="0"/>
                        <a:t>948.56</a:t>
                      </a:r>
                      <a:endParaRPr lang="en-US" sz="1600" b="0" i="0" u="none" strike="noStrike" dirty="0">
                        <a:solidFill>
                          <a:srgbClr val="000000"/>
                        </a:solidFill>
                        <a:latin typeface="+mj-lt"/>
                      </a:endParaRPr>
                    </a:p>
                  </a:txBody>
                  <a:tcPr marL="7620" marR="7620" marT="7620" marB="0" anchor="b"/>
                </a:tc>
              </a:tr>
              <a:tr h="304800">
                <a:tc>
                  <a:txBody>
                    <a:bodyPr/>
                    <a:lstStyle/>
                    <a:p>
                      <a:pPr algn="ctr" fontAlgn="b"/>
                      <a:r>
                        <a:rPr lang="en-US" sz="1600" u="none" strike="noStrike"/>
                        <a:t>MBL</a:t>
                      </a:r>
                      <a:endParaRPr lang="en-US" sz="1600" b="0" i="0" u="none" strike="noStrike">
                        <a:solidFill>
                          <a:srgbClr val="000000"/>
                        </a:solidFill>
                        <a:latin typeface="+mj-lt"/>
                      </a:endParaRPr>
                    </a:p>
                  </a:txBody>
                  <a:tcPr marL="7620" marR="7620" marT="7620" marB="0" anchor="b"/>
                </a:tc>
                <a:tc>
                  <a:txBody>
                    <a:bodyPr/>
                    <a:lstStyle/>
                    <a:p>
                      <a:pPr algn="ctr" fontAlgn="b"/>
                      <a:r>
                        <a:rPr lang="en-US" sz="1600" u="none" strike="noStrike" dirty="0" smtClean="0"/>
                        <a:t>69.42</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smtClean="0"/>
                        <a:t>126.30</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smtClean="0"/>
                        <a:t>178.97</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smtClean="0"/>
                        <a:t>318.55</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smtClean="0"/>
                        <a:t>547.26</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smtClean="0"/>
                        <a:t>248.10</a:t>
                      </a:r>
                      <a:endParaRPr lang="en-US" sz="1600" b="0" i="0" u="none" strike="noStrike" dirty="0">
                        <a:solidFill>
                          <a:srgbClr val="000000"/>
                        </a:solidFill>
                        <a:latin typeface="+mj-lt"/>
                      </a:endParaRPr>
                    </a:p>
                  </a:txBody>
                  <a:tcPr marL="7620" marR="7620" marT="7620" marB="0" anchor="b"/>
                </a:tc>
              </a:tr>
              <a:tr h="304800">
                <a:tc>
                  <a:txBody>
                    <a:bodyPr/>
                    <a:lstStyle/>
                    <a:p>
                      <a:pPr algn="ctr" fontAlgn="b"/>
                      <a:r>
                        <a:rPr lang="en-US" sz="1600" u="none" strike="noStrike"/>
                        <a:t>MFL</a:t>
                      </a:r>
                      <a:endParaRPr lang="en-US" sz="1600" b="0" i="0" u="none" strike="noStrike">
                        <a:solidFill>
                          <a:srgbClr val="000000"/>
                        </a:solidFill>
                        <a:latin typeface="+mj-lt"/>
                      </a:endParaRPr>
                    </a:p>
                  </a:txBody>
                  <a:tcPr marL="7620" marR="7620" marT="7620" marB="0" anchor="b"/>
                </a:tc>
                <a:tc>
                  <a:txBody>
                    <a:bodyPr/>
                    <a:lstStyle/>
                    <a:p>
                      <a:pPr algn="ctr" fontAlgn="b"/>
                      <a:r>
                        <a:rPr lang="en-US" sz="1600" u="none" strike="noStrike" dirty="0"/>
                        <a:t>-13.23</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a:t>-</a:t>
                      </a:r>
                      <a:r>
                        <a:rPr lang="en-US" sz="1600" u="none" strike="noStrike" dirty="0" smtClean="0"/>
                        <a:t>23.10</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a:t>-</a:t>
                      </a:r>
                      <a:r>
                        <a:rPr lang="en-US" sz="1600" u="none" strike="noStrike" dirty="0" smtClean="0"/>
                        <a:t>28.63</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a:t>-</a:t>
                      </a:r>
                      <a:r>
                        <a:rPr lang="en-US" sz="1600" u="none" strike="noStrike" dirty="0" smtClean="0"/>
                        <a:t>37.61</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a:t>-</a:t>
                      </a:r>
                      <a:r>
                        <a:rPr lang="en-US" sz="1600" u="none" strike="noStrike" dirty="0" smtClean="0"/>
                        <a:t>46.22</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a:t>-</a:t>
                      </a:r>
                      <a:r>
                        <a:rPr lang="en-US" sz="1600" u="none" strike="noStrike" dirty="0" smtClean="0"/>
                        <a:t>29.76</a:t>
                      </a:r>
                      <a:endParaRPr lang="en-US" sz="1600" b="0" i="0" u="none" strike="noStrike" dirty="0">
                        <a:solidFill>
                          <a:srgbClr val="000000"/>
                        </a:solidFill>
                        <a:latin typeface="+mj-lt"/>
                      </a:endParaRPr>
                    </a:p>
                  </a:txBody>
                  <a:tcPr marL="7620" marR="7620" marT="7620" marB="0" anchor="b"/>
                </a:tc>
              </a:tr>
              <a:tr h="304800">
                <a:tc>
                  <a:txBody>
                    <a:bodyPr/>
                    <a:lstStyle/>
                    <a:p>
                      <a:pPr algn="ctr" fontAlgn="b"/>
                      <a:r>
                        <a:rPr lang="en-US" sz="1600" u="none" strike="noStrike" dirty="0"/>
                        <a:t>EFL</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a:t>-</a:t>
                      </a:r>
                      <a:r>
                        <a:rPr lang="en-US" sz="1600" u="none" strike="noStrike" dirty="0" smtClean="0"/>
                        <a:t>13.69</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a:t>-</a:t>
                      </a:r>
                      <a:r>
                        <a:rPr lang="en-US" sz="1600" u="none" strike="noStrike" dirty="0" smtClean="0"/>
                        <a:t>24.90</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a:t>-</a:t>
                      </a:r>
                      <a:r>
                        <a:rPr lang="en-US" sz="1600" u="none" strike="noStrike" dirty="0" smtClean="0"/>
                        <a:t>30.76</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a:t>-</a:t>
                      </a:r>
                      <a:r>
                        <a:rPr lang="en-US" sz="1600" u="none" strike="noStrike" dirty="0" smtClean="0"/>
                        <a:t>39.86</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a:t>-</a:t>
                      </a:r>
                      <a:r>
                        <a:rPr lang="en-US" sz="1600" u="none" strike="noStrike" dirty="0" smtClean="0"/>
                        <a:t>48.30</a:t>
                      </a:r>
                      <a:endParaRPr lang="en-US" sz="1600" b="0" i="0" u="none" strike="noStrike" dirty="0">
                        <a:solidFill>
                          <a:srgbClr val="000000"/>
                        </a:solidFill>
                        <a:latin typeface="+mj-lt"/>
                      </a:endParaRPr>
                    </a:p>
                  </a:txBody>
                  <a:tcPr marL="7620" marR="7620" marT="7620" marB="0" anchor="b"/>
                </a:tc>
                <a:tc>
                  <a:txBody>
                    <a:bodyPr/>
                    <a:lstStyle/>
                    <a:p>
                      <a:pPr algn="ctr" fontAlgn="b"/>
                      <a:r>
                        <a:rPr lang="en-US" sz="1600" u="none" strike="noStrike" dirty="0"/>
                        <a:t>-</a:t>
                      </a:r>
                      <a:r>
                        <a:rPr lang="en-US" sz="1600" u="none" strike="noStrike" dirty="0" smtClean="0"/>
                        <a:t>31.50</a:t>
                      </a:r>
                      <a:endParaRPr lang="en-US" sz="1600" b="0" i="0" u="none" strike="noStrike" dirty="0">
                        <a:solidFill>
                          <a:srgbClr val="000000"/>
                        </a:solidFill>
                        <a:latin typeface="+mj-lt"/>
                      </a:endParaRPr>
                    </a:p>
                  </a:txBody>
                  <a:tcPr marL="7620" marR="7620" marT="7620" marB="0" anchor="b"/>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linds(horizontal)">
                                      <p:cBhvr>
                                        <p:cTn id="10" dur="500"/>
                                        <p:tgtEl>
                                          <p:spTgt spid="6">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blinds(horizontal)">
                                      <p:cBhvr>
                                        <p:cTn id="13" dur="500"/>
                                        <p:tgtEl>
                                          <p:spTgt spid="6">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blinds(horizontal)">
                                      <p:cBhvr>
                                        <p:cTn id="18" dur="500"/>
                                        <p:tgtEl>
                                          <p:spTgt spid="6">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blinds(horizontal)">
                                      <p:cBhvr>
                                        <p:cTn id="21" dur="500"/>
                                        <p:tgtEl>
                                          <p:spTgt spid="6">
                                            <p:txEl>
                                              <p:pRg st="1" end="1"/>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blinds(horizontal)">
                                      <p:cBhvr>
                                        <p:cTn id="24"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4000" dirty="0" smtClean="0"/>
              <a:t>Numerical Study: Deterministic Funding</a:t>
            </a:r>
            <a:endParaRPr lang="en-US" sz="4000" dirty="0"/>
          </a:p>
        </p:txBody>
      </p:sp>
      <p:sp>
        <p:nvSpPr>
          <p:cNvPr id="15" name="TextBox 14"/>
          <p:cNvSpPr txBox="1"/>
          <p:nvPr/>
        </p:nvSpPr>
        <p:spPr>
          <a:xfrm>
            <a:off x="457200" y="1219200"/>
            <a:ext cx="4876800" cy="461963"/>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0070C0"/>
                </a:solidFill>
                <a:effectLst/>
                <a:uLnTx/>
                <a:uFillTx/>
                <a:latin typeface="Times New Roman"/>
              </a:rPr>
              <a:t>Funding level vs. </a:t>
            </a:r>
            <a:r>
              <a:rPr kumimoji="0" lang="en-US" sz="2400" b="1" i="0" u="none" strike="noStrike" kern="0" cap="none" spc="0" normalizeH="0" baseline="0" noProof="0" dirty="0" smtClean="0">
                <a:ln>
                  <a:noFill/>
                </a:ln>
                <a:solidFill>
                  <a:srgbClr val="0070C0"/>
                </a:solidFill>
                <a:effectLst/>
                <a:uLnTx/>
                <a:uFillTx/>
                <a:latin typeface="Times New Roman"/>
              </a:rPr>
              <a:t>Funding pattern</a:t>
            </a:r>
            <a:endParaRPr kumimoji="0" lang="en-US" sz="2400" b="1" i="0" u="none" strike="noStrike" kern="0" cap="none" spc="0" normalizeH="0" baseline="0" noProof="0" dirty="0">
              <a:ln>
                <a:noFill/>
              </a:ln>
              <a:solidFill>
                <a:srgbClr val="0070C0"/>
              </a:solidFill>
              <a:effectLst/>
              <a:uLnTx/>
              <a:uFillTx/>
              <a:latin typeface="Times New Roman"/>
            </a:endParaRPr>
          </a:p>
        </p:txBody>
      </p:sp>
      <p:sp>
        <p:nvSpPr>
          <p:cNvPr id="16" name="TextBox 15"/>
          <p:cNvSpPr txBox="1"/>
          <p:nvPr/>
        </p:nvSpPr>
        <p:spPr>
          <a:xfrm>
            <a:off x="533400" y="1752600"/>
            <a:ext cx="4800600" cy="646113"/>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Times New Roman"/>
              </a:rPr>
              <a:t>% cost difference (relative to UL funding)</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Times New Roman"/>
              </a:rPr>
              <a:t>		</a:t>
            </a:r>
            <a:r>
              <a:rPr kumimoji="0" lang="en-US" sz="1800" b="0" i="1" u="none" strike="noStrike" kern="0" cap="none" spc="0" normalizeH="0" baseline="0" noProof="0" dirty="0">
                <a:ln>
                  <a:noFill/>
                </a:ln>
                <a:solidFill>
                  <a:sysClr val="windowText" lastClr="000000"/>
                </a:solidFill>
                <a:effectLst/>
                <a:uLnTx/>
                <a:uFillTx/>
                <a:latin typeface="Times New Roman"/>
              </a:rPr>
              <a:t>N</a:t>
            </a:r>
            <a:r>
              <a:rPr kumimoji="0" lang="en-US" sz="1800" b="0" i="0" u="none" strike="noStrike" kern="0" cap="none" spc="0" normalizeH="0" baseline="0" noProof="0" dirty="0">
                <a:ln>
                  <a:noFill/>
                </a:ln>
                <a:solidFill>
                  <a:sysClr val="windowText" lastClr="000000"/>
                </a:solidFill>
                <a:effectLst/>
                <a:uLnTx/>
                <a:uFillTx/>
                <a:latin typeface="Times New Roman"/>
              </a:rPr>
              <a:t>=24</a:t>
            </a:r>
          </a:p>
        </p:txBody>
      </p:sp>
      <p:sp>
        <p:nvSpPr>
          <p:cNvPr id="17" name="TextBox 16"/>
          <p:cNvSpPr txBox="1"/>
          <p:nvPr/>
        </p:nvSpPr>
        <p:spPr>
          <a:xfrm>
            <a:off x="381000" y="4038600"/>
            <a:ext cx="7924800" cy="2031325"/>
          </a:xfrm>
          <a:prstGeom prst="rect">
            <a:avLst/>
          </a:prstGeom>
          <a:noFill/>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FF0000"/>
              </a:solidFill>
              <a:effectLst/>
              <a:uLnTx/>
              <a:uFillTx/>
              <a:latin typeface="Times New Roman"/>
            </a:endParaRPr>
          </a:p>
          <a:p>
            <a:pPr marL="0" marR="0" lvl="0" indent="0" algn="just" defTabSz="914400" eaLnBrk="1" fontAlgn="auto" latinLnBrk="0" hangingPunct="1">
              <a:lnSpc>
                <a:spcPct val="100000"/>
              </a:lnSpc>
              <a:spcBef>
                <a:spcPts val="0"/>
              </a:spcBef>
              <a:spcAft>
                <a:spcPts val="0"/>
              </a:spcAft>
              <a:buClrTx/>
              <a:buSzTx/>
              <a:buFont typeface="Wingdings" pitchFamily="2" charset="2"/>
              <a:buChar char="Ø"/>
              <a:tabLst/>
              <a:defRPr/>
            </a:pPr>
            <a:r>
              <a:rPr kumimoji="0" lang="en-US" sz="1800" b="0" i="1" u="none" strike="noStrike" kern="0" cap="none" spc="0" normalizeH="0" baseline="0" noProof="0" dirty="0" smtClean="0">
                <a:ln>
                  <a:noFill/>
                </a:ln>
                <a:solidFill>
                  <a:sysClr val="windowText" lastClr="000000"/>
                </a:solidFill>
                <a:effectLst/>
                <a:uLnTx/>
                <a:uFillTx/>
                <a:latin typeface="Times New Roman"/>
              </a:rPr>
              <a:t>At medium to high funding levels early funding can have a significant impact </a:t>
            </a:r>
          </a:p>
          <a:p>
            <a:pPr marL="0" marR="0" lvl="0" indent="0" algn="just" defTabSz="914400" eaLnBrk="1" fontAlgn="auto" latinLnBrk="0" hangingPunct="1">
              <a:lnSpc>
                <a:spcPct val="100000"/>
              </a:lnSpc>
              <a:spcBef>
                <a:spcPts val="0"/>
              </a:spcBef>
              <a:spcAft>
                <a:spcPts val="0"/>
              </a:spcAft>
              <a:buClrTx/>
              <a:buSzTx/>
              <a:buFont typeface="Wingdings" pitchFamily="2" charset="2"/>
              <a:buChar char="Ø"/>
              <a:tabLst/>
              <a:defRPr/>
            </a:pPr>
            <a:r>
              <a:rPr kumimoji="0" lang="en-US" sz="1800" b="0" i="1" u="none" strike="noStrike" kern="0" cap="none" spc="0" normalizeH="0" baseline="0" noProof="0" dirty="0" smtClean="0">
                <a:ln>
                  <a:noFill/>
                </a:ln>
                <a:solidFill>
                  <a:sysClr val="windowText" lastClr="000000"/>
                </a:solidFill>
                <a:effectLst/>
                <a:uLnTx/>
                <a:uFillTx/>
                <a:latin typeface="Times New Roman"/>
              </a:rPr>
              <a:t> Moderately front loaded partial funding maybe better than fully back loaded funding</a:t>
            </a:r>
          </a:p>
          <a:p>
            <a:pPr marL="0" marR="0" lvl="0" indent="0" algn="just" defTabSz="914400" eaLnBrk="1" fontAlgn="auto" latinLnBrk="0" hangingPunct="1">
              <a:lnSpc>
                <a:spcPct val="100000"/>
              </a:lnSpc>
              <a:spcBef>
                <a:spcPts val="0"/>
              </a:spcBef>
              <a:spcAft>
                <a:spcPts val="0"/>
              </a:spcAft>
              <a:buClrTx/>
              <a:buSzTx/>
              <a:buFont typeface="Wingdings" pitchFamily="2" charset="2"/>
              <a:buChar char="§"/>
              <a:tabLst/>
              <a:defRPr/>
            </a:pPr>
            <a:endParaRPr kumimoji="0" lang="en-US" sz="1800" b="1" i="0" u="none" strike="noStrike" kern="0" cap="none" spc="0" normalizeH="0" baseline="0" noProof="0" dirty="0" smtClean="0">
              <a:ln>
                <a:noFill/>
              </a:ln>
              <a:solidFill>
                <a:srgbClr val="FF0000"/>
              </a:solidFill>
              <a:effectLst/>
              <a:uLnTx/>
              <a:uFillTx/>
              <a:latin typeface="Times New Roman"/>
            </a:endParaRPr>
          </a:p>
          <a:p>
            <a:pPr marL="0" marR="0" lvl="0" indent="0" algn="just" defTabSz="914400" eaLnBrk="1" fontAlgn="auto" latinLnBrk="0" hangingPunct="1">
              <a:lnSpc>
                <a:spcPct val="100000"/>
              </a:lnSpc>
              <a:spcBef>
                <a:spcPts val="0"/>
              </a:spcBef>
              <a:spcAft>
                <a:spcPts val="0"/>
              </a:spcAft>
              <a:buClrTx/>
              <a:buSzTx/>
              <a:buFont typeface="Wingdings" pitchFamily="2" charset="2"/>
              <a:buChar char="§"/>
              <a:tabLst/>
              <a:defRPr/>
            </a:pPr>
            <a:endParaRPr kumimoji="0" lang="en-US" sz="1800" b="1" i="0" u="none" strike="noStrike" kern="0" cap="none" spc="0" normalizeH="0" baseline="0" noProof="0" dirty="0" smtClean="0">
              <a:ln>
                <a:noFill/>
              </a:ln>
              <a:solidFill>
                <a:srgbClr val="FF0000"/>
              </a:solidFill>
              <a:effectLst/>
              <a:uLnTx/>
              <a:uFillTx/>
              <a:latin typeface="Times New Roman"/>
            </a:endParaRPr>
          </a:p>
          <a:p>
            <a:pPr marL="0" marR="0" lvl="0" indent="0" algn="just" defTabSz="914400" eaLnBrk="1" fontAlgn="auto" latinLnBrk="0" hangingPunct="1">
              <a:lnSpc>
                <a:spcPct val="100000"/>
              </a:lnSpc>
              <a:spcBef>
                <a:spcPts val="0"/>
              </a:spcBef>
              <a:spcAft>
                <a:spcPts val="0"/>
              </a:spcAft>
              <a:buClrTx/>
              <a:buSzTx/>
              <a:buFont typeface="Wingdings" pitchFamily="2" charset="2"/>
              <a:buChar char="§"/>
              <a:tabLst/>
              <a:defRPr/>
            </a:pPr>
            <a:endParaRPr kumimoji="0" lang="en-US" sz="1800" b="1" i="0" u="none" strike="noStrike" kern="0" cap="none" spc="0" normalizeH="0" baseline="0" noProof="0" dirty="0">
              <a:ln>
                <a:noFill/>
              </a:ln>
              <a:solidFill>
                <a:srgbClr val="FF0000"/>
              </a:solidFill>
              <a:effectLst/>
              <a:uLnTx/>
              <a:uFillTx/>
              <a:latin typeface="Times New Roman"/>
            </a:endParaRPr>
          </a:p>
        </p:txBody>
      </p:sp>
      <p:graphicFrame>
        <p:nvGraphicFramePr>
          <p:cNvPr id="18" name="Table 17"/>
          <p:cNvGraphicFramePr>
            <a:graphicFrameLocks noGrp="1"/>
          </p:cNvGraphicFramePr>
          <p:nvPr/>
        </p:nvGraphicFramePr>
        <p:xfrm>
          <a:off x="1447800" y="2514600"/>
          <a:ext cx="6019800" cy="1371600"/>
        </p:xfrm>
        <a:graphic>
          <a:graphicData uri="http://schemas.openxmlformats.org/drawingml/2006/table">
            <a:tbl>
              <a:tblPr firstRow="1" bandRow="1"/>
              <a:tblGrid>
                <a:gridCol w="1003300"/>
                <a:gridCol w="1003300"/>
                <a:gridCol w="1003300"/>
                <a:gridCol w="1003300"/>
                <a:gridCol w="1003300"/>
                <a:gridCol w="1003300"/>
              </a:tblGrid>
              <a:tr h="274320">
                <a:tc>
                  <a:txBody>
                    <a:bodyPr/>
                    <a:lstStyle>
                      <a:defPPr>
                        <a:defRPr lang="en-US"/>
                      </a:defPPr>
                      <a:lvl1pPr marL="0" algn="l" defTabSz="914400" rtl="0" eaLnBrk="1" latinLnBrk="0" hangingPunct="1">
                        <a:defRPr sz="1800" b="1" kern="1200">
                          <a:solidFill>
                            <a:schemeClr val="tx1"/>
                          </a:solidFill>
                          <a:latin typeface="Times New Roman"/>
                        </a:defRPr>
                      </a:lvl1pPr>
                      <a:lvl2pPr marL="457200" algn="l" defTabSz="914400" rtl="0" eaLnBrk="1" latinLnBrk="0" hangingPunct="1">
                        <a:defRPr sz="1800" b="1" kern="1200">
                          <a:solidFill>
                            <a:schemeClr val="tx1"/>
                          </a:solidFill>
                          <a:latin typeface="Times New Roman"/>
                        </a:defRPr>
                      </a:lvl2pPr>
                      <a:lvl3pPr marL="914400" algn="l" defTabSz="914400" rtl="0" eaLnBrk="1" latinLnBrk="0" hangingPunct="1">
                        <a:defRPr sz="1800" b="1" kern="1200">
                          <a:solidFill>
                            <a:schemeClr val="tx1"/>
                          </a:solidFill>
                          <a:latin typeface="Times New Roman"/>
                        </a:defRPr>
                      </a:lvl3pPr>
                      <a:lvl4pPr marL="1371600" algn="l" defTabSz="914400" rtl="0" eaLnBrk="1" latinLnBrk="0" hangingPunct="1">
                        <a:defRPr sz="1800" b="1" kern="1200">
                          <a:solidFill>
                            <a:schemeClr val="tx1"/>
                          </a:solidFill>
                          <a:latin typeface="Times New Roman"/>
                        </a:defRPr>
                      </a:lvl4pPr>
                      <a:lvl5pPr marL="1828800" algn="l" defTabSz="914400" rtl="0" eaLnBrk="1" latinLnBrk="0" hangingPunct="1">
                        <a:defRPr sz="1800" b="1" kern="1200">
                          <a:solidFill>
                            <a:schemeClr val="tx1"/>
                          </a:solidFill>
                          <a:latin typeface="Times New Roman"/>
                        </a:defRPr>
                      </a:lvl5pPr>
                      <a:lvl6pPr marL="2286000" algn="l" defTabSz="914400" rtl="0" eaLnBrk="1" latinLnBrk="0" hangingPunct="1">
                        <a:defRPr sz="1800" b="1" kern="1200">
                          <a:solidFill>
                            <a:schemeClr val="tx1"/>
                          </a:solidFill>
                          <a:latin typeface="Times New Roman"/>
                        </a:defRPr>
                      </a:lvl6pPr>
                      <a:lvl7pPr marL="2743200" algn="l" defTabSz="914400" rtl="0" eaLnBrk="1" latinLnBrk="0" hangingPunct="1">
                        <a:defRPr sz="1800" b="1" kern="1200">
                          <a:solidFill>
                            <a:schemeClr val="tx1"/>
                          </a:solidFill>
                          <a:latin typeface="Times New Roman"/>
                        </a:defRPr>
                      </a:lvl7pPr>
                      <a:lvl8pPr marL="3200400" algn="l" defTabSz="914400" rtl="0" eaLnBrk="1" latinLnBrk="0" hangingPunct="1">
                        <a:defRPr sz="1800" b="1" kern="1200">
                          <a:solidFill>
                            <a:schemeClr val="tx1"/>
                          </a:solidFill>
                          <a:latin typeface="Times New Roman"/>
                        </a:defRPr>
                      </a:lvl8pPr>
                      <a:lvl9pPr marL="3657600" algn="l" defTabSz="914400" rtl="0" eaLnBrk="1" latinLnBrk="0" hangingPunct="1">
                        <a:defRPr sz="1800" b="1" kern="1200">
                          <a:solidFill>
                            <a:schemeClr val="tx1"/>
                          </a:solidFill>
                          <a:latin typeface="Times New Roman"/>
                        </a:defRPr>
                      </a:lvl9pPr>
                    </a:lstStyle>
                    <a:p>
                      <a:pPr algn="ctr" fontAlgn="b"/>
                      <a:endParaRPr lang="en-US" sz="1600" b="0" i="0" u="none" strike="noStrike" dirty="0">
                        <a:solidFill>
                          <a:srgbClr val="000000"/>
                        </a:solidFill>
                        <a:latin typeface="+mj-lt"/>
                      </a:endParaRPr>
                    </a:p>
                  </a:txBody>
                  <a:tcPr marL="9525" marR="9525" marT="9525" marB="0" anchor="b">
                    <a:lnL>
                      <a:noFill/>
                    </a:lnL>
                    <a:lnR>
                      <a:noFill/>
                    </a:lnR>
                    <a:lnT w="12700" cmpd="sng">
                      <a:solidFill>
                        <a:srgbClr val="3333CC"/>
                      </a:solidFill>
                    </a:lnT>
                    <a:lnB w="12700" cmpd="sng">
                      <a:solidFill>
                        <a:srgbClr val="3333CC"/>
                      </a:solidFill>
                    </a:lnB>
                    <a:lnTlToBr w="12700" cmpd="sng">
                      <a:noFill/>
                      <a:prstDash val="solid"/>
                    </a:lnTlToBr>
                    <a:lnBlToTr w="12700" cmpd="sng">
                      <a:noFill/>
                      <a:prstDash val="solid"/>
                    </a:lnBlToTr>
                    <a:noFill/>
                  </a:tcPr>
                </a:tc>
                <a:tc>
                  <a:txBody>
                    <a:bodyPr/>
                    <a:lstStyle>
                      <a:defPPr>
                        <a:defRPr lang="en-US"/>
                      </a:defPPr>
                      <a:lvl1pPr marL="0" algn="l" defTabSz="914400" rtl="0" eaLnBrk="1" latinLnBrk="0" hangingPunct="1">
                        <a:defRPr sz="1800" b="1" kern="1200">
                          <a:solidFill>
                            <a:schemeClr val="tx1"/>
                          </a:solidFill>
                          <a:latin typeface="Times New Roman"/>
                        </a:defRPr>
                      </a:lvl1pPr>
                      <a:lvl2pPr marL="457200" algn="l" defTabSz="914400" rtl="0" eaLnBrk="1" latinLnBrk="0" hangingPunct="1">
                        <a:defRPr sz="1800" b="1" kern="1200">
                          <a:solidFill>
                            <a:schemeClr val="tx1"/>
                          </a:solidFill>
                          <a:latin typeface="Times New Roman"/>
                        </a:defRPr>
                      </a:lvl2pPr>
                      <a:lvl3pPr marL="914400" algn="l" defTabSz="914400" rtl="0" eaLnBrk="1" latinLnBrk="0" hangingPunct="1">
                        <a:defRPr sz="1800" b="1" kern="1200">
                          <a:solidFill>
                            <a:schemeClr val="tx1"/>
                          </a:solidFill>
                          <a:latin typeface="Times New Roman"/>
                        </a:defRPr>
                      </a:lvl3pPr>
                      <a:lvl4pPr marL="1371600" algn="l" defTabSz="914400" rtl="0" eaLnBrk="1" latinLnBrk="0" hangingPunct="1">
                        <a:defRPr sz="1800" b="1" kern="1200">
                          <a:solidFill>
                            <a:schemeClr val="tx1"/>
                          </a:solidFill>
                          <a:latin typeface="Times New Roman"/>
                        </a:defRPr>
                      </a:lvl4pPr>
                      <a:lvl5pPr marL="1828800" algn="l" defTabSz="914400" rtl="0" eaLnBrk="1" latinLnBrk="0" hangingPunct="1">
                        <a:defRPr sz="1800" b="1" kern="1200">
                          <a:solidFill>
                            <a:schemeClr val="tx1"/>
                          </a:solidFill>
                          <a:latin typeface="Times New Roman"/>
                        </a:defRPr>
                      </a:lvl5pPr>
                      <a:lvl6pPr marL="2286000" algn="l" defTabSz="914400" rtl="0" eaLnBrk="1" latinLnBrk="0" hangingPunct="1">
                        <a:defRPr sz="1800" b="1" kern="1200">
                          <a:solidFill>
                            <a:schemeClr val="tx1"/>
                          </a:solidFill>
                          <a:latin typeface="Times New Roman"/>
                        </a:defRPr>
                      </a:lvl6pPr>
                      <a:lvl7pPr marL="2743200" algn="l" defTabSz="914400" rtl="0" eaLnBrk="1" latinLnBrk="0" hangingPunct="1">
                        <a:defRPr sz="1800" b="1" kern="1200">
                          <a:solidFill>
                            <a:schemeClr val="tx1"/>
                          </a:solidFill>
                          <a:latin typeface="Times New Roman"/>
                        </a:defRPr>
                      </a:lvl7pPr>
                      <a:lvl8pPr marL="3200400" algn="l" defTabSz="914400" rtl="0" eaLnBrk="1" latinLnBrk="0" hangingPunct="1">
                        <a:defRPr sz="1800" b="1" kern="1200">
                          <a:solidFill>
                            <a:schemeClr val="tx1"/>
                          </a:solidFill>
                          <a:latin typeface="Times New Roman"/>
                        </a:defRPr>
                      </a:lvl8pPr>
                      <a:lvl9pPr marL="3657600" algn="l" defTabSz="914400" rtl="0" eaLnBrk="1" latinLnBrk="0" hangingPunct="1">
                        <a:defRPr sz="1800" b="1" kern="1200">
                          <a:solidFill>
                            <a:schemeClr val="tx1"/>
                          </a:solidFill>
                          <a:latin typeface="Times New Roman"/>
                        </a:defRPr>
                      </a:lvl9pPr>
                    </a:lstStyle>
                    <a:p>
                      <a:pPr algn="ctr" fontAlgn="b"/>
                      <a:r>
                        <a:rPr lang="en-US" sz="1600" u="none" strike="noStrike"/>
                        <a:t>EBL</a:t>
                      </a:r>
                      <a:endParaRPr lang="en-US" sz="1600" b="0" i="0" u="none" strike="noStrike">
                        <a:solidFill>
                          <a:srgbClr val="000000"/>
                        </a:solidFill>
                        <a:latin typeface="+mj-lt"/>
                      </a:endParaRPr>
                    </a:p>
                  </a:txBody>
                  <a:tcPr marL="9525" marR="9525" marT="9525" marB="0" anchor="b">
                    <a:lnL>
                      <a:noFill/>
                    </a:lnL>
                    <a:lnR>
                      <a:noFill/>
                    </a:lnR>
                    <a:lnT w="12700" cmpd="sng">
                      <a:solidFill>
                        <a:srgbClr val="3333CC"/>
                      </a:solidFill>
                    </a:lnT>
                    <a:lnB w="12700" cmpd="sng">
                      <a:solidFill>
                        <a:srgbClr val="3333CC"/>
                      </a:solidFill>
                    </a:lnB>
                    <a:lnTlToBr w="12700" cmpd="sng">
                      <a:noFill/>
                      <a:prstDash val="solid"/>
                    </a:lnTlToBr>
                    <a:lnBlToTr w="12700" cmpd="sng">
                      <a:noFill/>
                      <a:prstDash val="solid"/>
                    </a:lnBlToTr>
                    <a:noFill/>
                  </a:tcPr>
                </a:tc>
                <a:tc>
                  <a:txBody>
                    <a:bodyPr/>
                    <a:lstStyle>
                      <a:defPPr>
                        <a:defRPr lang="en-US"/>
                      </a:defPPr>
                      <a:lvl1pPr marL="0" algn="l" defTabSz="914400" rtl="0" eaLnBrk="1" latinLnBrk="0" hangingPunct="1">
                        <a:defRPr sz="1800" b="1" kern="1200">
                          <a:solidFill>
                            <a:schemeClr val="tx1"/>
                          </a:solidFill>
                          <a:latin typeface="Times New Roman"/>
                        </a:defRPr>
                      </a:lvl1pPr>
                      <a:lvl2pPr marL="457200" algn="l" defTabSz="914400" rtl="0" eaLnBrk="1" latinLnBrk="0" hangingPunct="1">
                        <a:defRPr sz="1800" b="1" kern="1200">
                          <a:solidFill>
                            <a:schemeClr val="tx1"/>
                          </a:solidFill>
                          <a:latin typeface="Times New Roman"/>
                        </a:defRPr>
                      </a:lvl2pPr>
                      <a:lvl3pPr marL="914400" algn="l" defTabSz="914400" rtl="0" eaLnBrk="1" latinLnBrk="0" hangingPunct="1">
                        <a:defRPr sz="1800" b="1" kern="1200">
                          <a:solidFill>
                            <a:schemeClr val="tx1"/>
                          </a:solidFill>
                          <a:latin typeface="Times New Roman"/>
                        </a:defRPr>
                      </a:lvl3pPr>
                      <a:lvl4pPr marL="1371600" algn="l" defTabSz="914400" rtl="0" eaLnBrk="1" latinLnBrk="0" hangingPunct="1">
                        <a:defRPr sz="1800" b="1" kern="1200">
                          <a:solidFill>
                            <a:schemeClr val="tx1"/>
                          </a:solidFill>
                          <a:latin typeface="Times New Roman"/>
                        </a:defRPr>
                      </a:lvl4pPr>
                      <a:lvl5pPr marL="1828800" algn="l" defTabSz="914400" rtl="0" eaLnBrk="1" latinLnBrk="0" hangingPunct="1">
                        <a:defRPr sz="1800" b="1" kern="1200">
                          <a:solidFill>
                            <a:schemeClr val="tx1"/>
                          </a:solidFill>
                          <a:latin typeface="Times New Roman"/>
                        </a:defRPr>
                      </a:lvl5pPr>
                      <a:lvl6pPr marL="2286000" algn="l" defTabSz="914400" rtl="0" eaLnBrk="1" latinLnBrk="0" hangingPunct="1">
                        <a:defRPr sz="1800" b="1" kern="1200">
                          <a:solidFill>
                            <a:schemeClr val="tx1"/>
                          </a:solidFill>
                          <a:latin typeface="Times New Roman"/>
                        </a:defRPr>
                      </a:lvl6pPr>
                      <a:lvl7pPr marL="2743200" algn="l" defTabSz="914400" rtl="0" eaLnBrk="1" latinLnBrk="0" hangingPunct="1">
                        <a:defRPr sz="1800" b="1" kern="1200">
                          <a:solidFill>
                            <a:schemeClr val="tx1"/>
                          </a:solidFill>
                          <a:latin typeface="Times New Roman"/>
                        </a:defRPr>
                      </a:lvl7pPr>
                      <a:lvl8pPr marL="3200400" algn="l" defTabSz="914400" rtl="0" eaLnBrk="1" latinLnBrk="0" hangingPunct="1">
                        <a:defRPr sz="1800" b="1" kern="1200">
                          <a:solidFill>
                            <a:schemeClr val="tx1"/>
                          </a:solidFill>
                          <a:latin typeface="Times New Roman"/>
                        </a:defRPr>
                      </a:lvl8pPr>
                      <a:lvl9pPr marL="3657600" algn="l" defTabSz="914400" rtl="0" eaLnBrk="1" latinLnBrk="0" hangingPunct="1">
                        <a:defRPr sz="1800" b="1" kern="1200">
                          <a:solidFill>
                            <a:schemeClr val="tx1"/>
                          </a:solidFill>
                          <a:latin typeface="Times New Roman"/>
                        </a:defRPr>
                      </a:lvl9pPr>
                    </a:lstStyle>
                    <a:p>
                      <a:pPr algn="ctr" fontAlgn="b"/>
                      <a:r>
                        <a:rPr lang="en-US" sz="1600" u="none" strike="noStrike"/>
                        <a:t>MBL</a:t>
                      </a:r>
                      <a:endParaRPr lang="en-US" sz="1600" b="0" i="0" u="none" strike="noStrike">
                        <a:solidFill>
                          <a:srgbClr val="000000"/>
                        </a:solidFill>
                        <a:latin typeface="+mj-lt"/>
                      </a:endParaRPr>
                    </a:p>
                  </a:txBody>
                  <a:tcPr marL="9525" marR="9525" marT="9525" marB="0" anchor="b">
                    <a:lnL>
                      <a:noFill/>
                    </a:lnL>
                    <a:lnR>
                      <a:noFill/>
                    </a:lnR>
                    <a:lnT w="12700" cmpd="sng">
                      <a:solidFill>
                        <a:srgbClr val="3333CC"/>
                      </a:solidFill>
                    </a:lnT>
                    <a:lnB w="12700" cmpd="sng">
                      <a:solidFill>
                        <a:srgbClr val="3333CC"/>
                      </a:solidFill>
                    </a:lnB>
                    <a:lnTlToBr w="12700" cmpd="sng">
                      <a:noFill/>
                      <a:prstDash val="solid"/>
                    </a:lnTlToBr>
                    <a:lnBlToTr w="12700" cmpd="sng">
                      <a:noFill/>
                      <a:prstDash val="solid"/>
                    </a:lnBlToTr>
                    <a:noFill/>
                  </a:tcPr>
                </a:tc>
                <a:tc>
                  <a:txBody>
                    <a:bodyPr/>
                    <a:lstStyle>
                      <a:defPPr>
                        <a:defRPr lang="en-US"/>
                      </a:defPPr>
                      <a:lvl1pPr marL="0" algn="l" defTabSz="914400" rtl="0" eaLnBrk="1" latinLnBrk="0" hangingPunct="1">
                        <a:defRPr sz="1800" b="1" kern="1200">
                          <a:solidFill>
                            <a:schemeClr val="tx1"/>
                          </a:solidFill>
                          <a:latin typeface="Times New Roman"/>
                        </a:defRPr>
                      </a:lvl1pPr>
                      <a:lvl2pPr marL="457200" algn="l" defTabSz="914400" rtl="0" eaLnBrk="1" latinLnBrk="0" hangingPunct="1">
                        <a:defRPr sz="1800" b="1" kern="1200">
                          <a:solidFill>
                            <a:schemeClr val="tx1"/>
                          </a:solidFill>
                          <a:latin typeface="Times New Roman"/>
                        </a:defRPr>
                      </a:lvl2pPr>
                      <a:lvl3pPr marL="914400" algn="l" defTabSz="914400" rtl="0" eaLnBrk="1" latinLnBrk="0" hangingPunct="1">
                        <a:defRPr sz="1800" b="1" kern="1200">
                          <a:solidFill>
                            <a:schemeClr val="tx1"/>
                          </a:solidFill>
                          <a:latin typeface="Times New Roman"/>
                        </a:defRPr>
                      </a:lvl3pPr>
                      <a:lvl4pPr marL="1371600" algn="l" defTabSz="914400" rtl="0" eaLnBrk="1" latinLnBrk="0" hangingPunct="1">
                        <a:defRPr sz="1800" b="1" kern="1200">
                          <a:solidFill>
                            <a:schemeClr val="tx1"/>
                          </a:solidFill>
                          <a:latin typeface="Times New Roman"/>
                        </a:defRPr>
                      </a:lvl4pPr>
                      <a:lvl5pPr marL="1828800" algn="l" defTabSz="914400" rtl="0" eaLnBrk="1" latinLnBrk="0" hangingPunct="1">
                        <a:defRPr sz="1800" b="1" kern="1200">
                          <a:solidFill>
                            <a:schemeClr val="tx1"/>
                          </a:solidFill>
                          <a:latin typeface="Times New Roman"/>
                        </a:defRPr>
                      </a:lvl5pPr>
                      <a:lvl6pPr marL="2286000" algn="l" defTabSz="914400" rtl="0" eaLnBrk="1" latinLnBrk="0" hangingPunct="1">
                        <a:defRPr sz="1800" b="1" kern="1200">
                          <a:solidFill>
                            <a:schemeClr val="tx1"/>
                          </a:solidFill>
                          <a:latin typeface="Times New Roman"/>
                        </a:defRPr>
                      </a:lvl6pPr>
                      <a:lvl7pPr marL="2743200" algn="l" defTabSz="914400" rtl="0" eaLnBrk="1" latinLnBrk="0" hangingPunct="1">
                        <a:defRPr sz="1800" b="1" kern="1200">
                          <a:solidFill>
                            <a:schemeClr val="tx1"/>
                          </a:solidFill>
                          <a:latin typeface="Times New Roman"/>
                        </a:defRPr>
                      </a:lvl7pPr>
                      <a:lvl8pPr marL="3200400" algn="l" defTabSz="914400" rtl="0" eaLnBrk="1" latinLnBrk="0" hangingPunct="1">
                        <a:defRPr sz="1800" b="1" kern="1200">
                          <a:solidFill>
                            <a:schemeClr val="tx1"/>
                          </a:solidFill>
                          <a:latin typeface="Times New Roman"/>
                        </a:defRPr>
                      </a:lvl8pPr>
                      <a:lvl9pPr marL="3657600" algn="l" defTabSz="914400" rtl="0" eaLnBrk="1" latinLnBrk="0" hangingPunct="1">
                        <a:defRPr sz="1800" b="1" kern="1200">
                          <a:solidFill>
                            <a:schemeClr val="tx1"/>
                          </a:solidFill>
                          <a:latin typeface="Times New Roman"/>
                        </a:defRPr>
                      </a:lvl9pPr>
                    </a:lstStyle>
                    <a:p>
                      <a:pPr algn="ctr" fontAlgn="b"/>
                      <a:r>
                        <a:rPr lang="en-US" sz="1600" u="none" strike="noStrike"/>
                        <a:t>ES</a:t>
                      </a:r>
                      <a:endParaRPr lang="en-US" sz="1600" b="0" i="0" u="none" strike="noStrike">
                        <a:solidFill>
                          <a:srgbClr val="000000"/>
                        </a:solidFill>
                        <a:latin typeface="+mj-lt"/>
                      </a:endParaRPr>
                    </a:p>
                  </a:txBody>
                  <a:tcPr marL="9525" marR="9525" marT="9525" marB="0" anchor="b">
                    <a:lnL>
                      <a:noFill/>
                    </a:lnL>
                    <a:lnR>
                      <a:noFill/>
                    </a:lnR>
                    <a:lnT w="12700" cmpd="sng">
                      <a:solidFill>
                        <a:srgbClr val="3333CC"/>
                      </a:solidFill>
                    </a:lnT>
                    <a:lnB w="12700" cmpd="sng">
                      <a:solidFill>
                        <a:srgbClr val="3333CC"/>
                      </a:solidFill>
                    </a:lnB>
                    <a:lnTlToBr w="12700" cmpd="sng">
                      <a:noFill/>
                      <a:prstDash val="solid"/>
                    </a:lnTlToBr>
                    <a:lnBlToTr w="12700" cmpd="sng">
                      <a:noFill/>
                      <a:prstDash val="solid"/>
                    </a:lnBlToTr>
                    <a:noFill/>
                  </a:tcPr>
                </a:tc>
                <a:tc>
                  <a:txBody>
                    <a:bodyPr/>
                    <a:lstStyle>
                      <a:defPPr>
                        <a:defRPr lang="en-US"/>
                      </a:defPPr>
                      <a:lvl1pPr marL="0" algn="l" defTabSz="914400" rtl="0" eaLnBrk="1" latinLnBrk="0" hangingPunct="1">
                        <a:defRPr sz="1800" b="1" kern="1200">
                          <a:solidFill>
                            <a:schemeClr val="tx1"/>
                          </a:solidFill>
                          <a:latin typeface="Times New Roman"/>
                        </a:defRPr>
                      </a:lvl1pPr>
                      <a:lvl2pPr marL="457200" algn="l" defTabSz="914400" rtl="0" eaLnBrk="1" latinLnBrk="0" hangingPunct="1">
                        <a:defRPr sz="1800" b="1" kern="1200">
                          <a:solidFill>
                            <a:schemeClr val="tx1"/>
                          </a:solidFill>
                          <a:latin typeface="Times New Roman"/>
                        </a:defRPr>
                      </a:lvl2pPr>
                      <a:lvl3pPr marL="914400" algn="l" defTabSz="914400" rtl="0" eaLnBrk="1" latinLnBrk="0" hangingPunct="1">
                        <a:defRPr sz="1800" b="1" kern="1200">
                          <a:solidFill>
                            <a:schemeClr val="tx1"/>
                          </a:solidFill>
                          <a:latin typeface="Times New Roman"/>
                        </a:defRPr>
                      </a:lvl3pPr>
                      <a:lvl4pPr marL="1371600" algn="l" defTabSz="914400" rtl="0" eaLnBrk="1" latinLnBrk="0" hangingPunct="1">
                        <a:defRPr sz="1800" b="1" kern="1200">
                          <a:solidFill>
                            <a:schemeClr val="tx1"/>
                          </a:solidFill>
                          <a:latin typeface="Times New Roman"/>
                        </a:defRPr>
                      </a:lvl4pPr>
                      <a:lvl5pPr marL="1828800" algn="l" defTabSz="914400" rtl="0" eaLnBrk="1" latinLnBrk="0" hangingPunct="1">
                        <a:defRPr sz="1800" b="1" kern="1200">
                          <a:solidFill>
                            <a:schemeClr val="tx1"/>
                          </a:solidFill>
                          <a:latin typeface="Times New Roman"/>
                        </a:defRPr>
                      </a:lvl5pPr>
                      <a:lvl6pPr marL="2286000" algn="l" defTabSz="914400" rtl="0" eaLnBrk="1" latinLnBrk="0" hangingPunct="1">
                        <a:defRPr sz="1800" b="1" kern="1200">
                          <a:solidFill>
                            <a:schemeClr val="tx1"/>
                          </a:solidFill>
                          <a:latin typeface="Times New Roman"/>
                        </a:defRPr>
                      </a:lvl6pPr>
                      <a:lvl7pPr marL="2743200" algn="l" defTabSz="914400" rtl="0" eaLnBrk="1" latinLnBrk="0" hangingPunct="1">
                        <a:defRPr sz="1800" b="1" kern="1200">
                          <a:solidFill>
                            <a:schemeClr val="tx1"/>
                          </a:solidFill>
                          <a:latin typeface="Times New Roman"/>
                        </a:defRPr>
                      </a:lvl7pPr>
                      <a:lvl8pPr marL="3200400" algn="l" defTabSz="914400" rtl="0" eaLnBrk="1" latinLnBrk="0" hangingPunct="1">
                        <a:defRPr sz="1800" b="1" kern="1200">
                          <a:solidFill>
                            <a:schemeClr val="tx1"/>
                          </a:solidFill>
                          <a:latin typeface="Times New Roman"/>
                        </a:defRPr>
                      </a:lvl8pPr>
                      <a:lvl9pPr marL="3657600" algn="l" defTabSz="914400" rtl="0" eaLnBrk="1" latinLnBrk="0" hangingPunct="1">
                        <a:defRPr sz="1800" b="1" kern="1200">
                          <a:solidFill>
                            <a:schemeClr val="tx1"/>
                          </a:solidFill>
                          <a:latin typeface="Times New Roman"/>
                        </a:defRPr>
                      </a:lvl9pPr>
                    </a:lstStyle>
                    <a:p>
                      <a:pPr algn="ctr" fontAlgn="b"/>
                      <a:r>
                        <a:rPr lang="en-US" sz="1600" u="none" strike="noStrike"/>
                        <a:t>MFL</a:t>
                      </a:r>
                      <a:endParaRPr lang="en-US" sz="1600" b="0" i="0" u="none" strike="noStrike">
                        <a:solidFill>
                          <a:srgbClr val="000000"/>
                        </a:solidFill>
                        <a:latin typeface="+mj-lt"/>
                      </a:endParaRPr>
                    </a:p>
                  </a:txBody>
                  <a:tcPr marL="9525" marR="9525" marT="9525" marB="0" anchor="b">
                    <a:lnL>
                      <a:noFill/>
                    </a:lnL>
                    <a:lnR>
                      <a:noFill/>
                    </a:lnR>
                    <a:lnT w="12700" cmpd="sng">
                      <a:solidFill>
                        <a:srgbClr val="3333CC"/>
                      </a:solidFill>
                    </a:lnT>
                    <a:lnB w="12700" cmpd="sng">
                      <a:solidFill>
                        <a:srgbClr val="3333CC"/>
                      </a:solidFill>
                    </a:lnB>
                    <a:lnTlToBr w="12700" cmpd="sng">
                      <a:noFill/>
                      <a:prstDash val="solid"/>
                    </a:lnTlToBr>
                    <a:lnBlToTr w="12700" cmpd="sng">
                      <a:noFill/>
                      <a:prstDash val="solid"/>
                    </a:lnBlToTr>
                    <a:noFill/>
                  </a:tcPr>
                </a:tc>
                <a:tc>
                  <a:txBody>
                    <a:bodyPr/>
                    <a:lstStyle>
                      <a:defPPr>
                        <a:defRPr lang="en-US"/>
                      </a:defPPr>
                      <a:lvl1pPr marL="0" algn="l" defTabSz="914400" rtl="0" eaLnBrk="1" latinLnBrk="0" hangingPunct="1">
                        <a:defRPr sz="1800" b="1" kern="1200">
                          <a:solidFill>
                            <a:schemeClr val="tx1"/>
                          </a:solidFill>
                          <a:latin typeface="Times New Roman"/>
                        </a:defRPr>
                      </a:lvl1pPr>
                      <a:lvl2pPr marL="457200" algn="l" defTabSz="914400" rtl="0" eaLnBrk="1" latinLnBrk="0" hangingPunct="1">
                        <a:defRPr sz="1800" b="1" kern="1200">
                          <a:solidFill>
                            <a:schemeClr val="tx1"/>
                          </a:solidFill>
                          <a:latin typeface="Times New Roman"/>
                        </a:defRPr>
                      </a:lvl2pPr>
                      <a:lvl3pPr marL="914400" algn="l" defTabSz="914400" rtl="0" eaLnBrk="1" latinLnBrk="0" hangingPunct="1">
                        <a:defRPr sz="1800" b="1" kern="1200">
                          <a:solidFill>
                            <a:schemeClr val="tx1"/>
                          </a:solidFill>
                          <a:latin typeface="Times New Roman"/>
                        </a:defRPr>
                      </a:lvl3pPr>
                      <a:lvl4pPr marL="1371600" algn="l" defTabSz="914400" rtl="0" eaLnBrk="1" latinLnBrk="0" hangingPunct="1">
                        <a:defRPr sz="1800" b="1" kern="1200">
                          <a:solidFill>
                            <a:schemeClr val="tx1"/>
                          </a:solidFill>
                          <a:latin typeface="Times New Roman"/>
                        </a:defRPr>
                      </a:lvl4pPr>
                      <a:lvl5pPr marL="1828800" algn="l" defTabSz="914400" rtl="0" eaLnBrk="1" latinLnBrk="0" hangingPunct="1">
                        <a:defRPr sz="1800" b="1" kern="1200">
                          <a:solidFill>
                            <a:schemeClr val="tx1"/>
                          </a:solidFill>
                          <a:latin typeface="Times New Roman"/>
                        </a:defRPr>
                      </a:lvl5pPr>
                      <a:lvl6pPr marL="2286000" algn="l" defTabSz="914400" rtl="0" eaLnBrk="1" latinLnBrk="0" hangingPunct="1">
                        <a:defRPr sz="1800" b="1" kern="1200">
                          <a:solidFill>
                            <a:schemeClr val="tx1"/>
                          </a:solidFill>
                          <a:latin typeface="Times New Roman"/>
                        </a:defRPr>
                      </a:lvl6pPr>
                      <a:lvl7pPr marL="2743200" algn="l" defTabSz="914400" rtl="0" eaLnBrk="1" latinLnBrk="0" hangingPunct="1">
                        <a:defRPr sz="1800" b="1" kern="1200">
                          <a:solidFill>
                            <a:schemeClr val="tx1"/>
                          </a:solidFill>
                          <a:latin typeface="Times New Roman"/>
                        </a:defRPr>
                      </a:lvl7pPr>
                      <a:lvl8pPr marL="3200400" algn="l" defTabSz="914400" rtl="0" eaLnBrk="1" latinLnBrk="0" hangingPunct="1">
                        <a:defRPr sz="1800" b="1" kern="1200">
                          <a:solidFill>
                            <a:schemeClr val="tx1"/>
                          </a:solidFill>
                          <a:latin typeface="Times New Roman"/>
                        </a:defRPr>
                      </a:lvl8pPr>
                      <a:lvl9pPr marL="3657600" algn="l" defTabSz="914400" rtl="0" eaLnBrk="1" latinLnBrk="0" hangingPunct="1">
                        <a:defRPr sz="1800" b="1" kern="1200">
                          <a:solidFill>
                            <a:schemeClr val="tx1"/>
                          </a:solidFill>
                          <a:latin typeface="Times New Roman"/>
                        </a:defRPr>
                      </a:lvl9pPr>
                    </a:lstStyle>
                    <a:p>
                      <a:pPr algn="ctr" fontAlgn="b"/>
                      <a:r>
                        <a:rPr lang="en-US" sz="1600" u="none" strike="noStrike"/>
                        <a:t>EFL</a:t>
                      </a:r>
                      <a:endParaRPr lang="en-US" sz="1600" b="0" i="0" u="none" strike="noStrike">
                        <a:solidFill>
                          <a:srgbClr val="000000"/>
                        </a:solidFill>
                        <a:latin typeface="+mj-lt"/>
                      </a:endParaRPr>
                    </a:p>
                  </a:txBody>
                  <a:tcPr marL="9525" marR="9525" marT="9525" marB="0" anchor="b">
                    <a:lnL>
                      <a:noFill/>
                    </a:lnL>
                    <a:lnR>
                      <a:noFill/>
                    </a:lnR>
                    <a:lnT w="12700" cmpd="sng">
                      <a:solidFill>
                        <a:srgbClr val="3333CC"/>
                      </a:solidFill>
                    </a:lnT>
                    <a:lnB w="12700" cmpd="sng">
                      <a:solidFill>
                        <a:srgbClr val="3333CC"/>
                      </a:solidFill>
                    </a:lnB>
                    <a:lnTlToBr w="12700" cmpd="sng">
                      <a:noFill/>
                      <a:prstDash val="solid"/>
                    </a:lnTlToBr>
                    <a:lnBlToTr w="12700" cmpd="sng">
                      <a:noFill/>
                      <a:prstDash val="solid"/>
                    </a:lnBlToTr>
                    <a:noFill/>
                  </a:tcPr>
                </a:tc>
              </a:tr>
              <a:tr h="274320">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25%</a:t>
                      </a:r>
                      <a:endParaRPr lang="en-US" sz="1600" b="0" i="0" u="none" strike="noStrike">
                        <a:solidFill>
                          <a:srgbClr val="000000"/>
                        </a:solidFill>
                        <a:latin typeface="+mj-lt"/>
                      </a:endParaRPr>
                    </a:p>
                  </a:txBody>
                  <a:tcPr marL="9525" marR="9525" marT="9525" marB="0" anchor="b">
                    <a:lnL>
                      <a:noFill/>
                    </a:lnL>
                    <a:lnR>
                      <a:noFill/>
                    </a:lnR>
                    <a:lnT w="12700" cmpd="sng">
                      <a:solidFill>
                        <a:srgbClr val="3333CC"/>
                      </a:solidFill>
                    </a:lnT>
                    <a:lnB>
                      <a:noFill/>
                    </a:lnB>
                    <a:lnTlToBr w="12700" cmpd="sng">
                      <a:noFill/>
                      <a:prstDash val="solid"/>
                    </a:lnTlToBr>
                    <a:lnBlToTr w="12700" cmpd="sng">
                      <a:noFill/>
                      <a:prstDash val="solid"/>
                    </a:lnBlToTr>
                    <a:solidFill>
                      <a:srgbClr val="3333CC">
                        <a:alpha val="20000"/>
                      </a:srgbClr>
                    </a:solidFill>
                  </a:tcPr>
                </a:tc>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8357.25</a:t>
                      </a:r>
                      <a:endParaRPr lang="en-US" sz="1600" b="0" i="0" u="none" strike="noStrike">
                        <a:solidFill>
                          <a:srgbClr val="000000"/>
                        </a:solidFill>
                        <a:latin typeface="+mj-lt"/>
                      </a:endParaRPr>
                    </a:p>
                  </a:txBody>
                  <a:tcPr marL="9525" marR="9525" marT="9525" marB="0" anchor="b">
                    <a:lnL>
                      <a:noFill/>
                    </a:lnL>
                    <a:lnR>
                      <a:noFill/>
                    </a:lnR>
                    <a:lnT w="12700" cmpd="sng">
                      <a:solidFill>
                        <a:srgbClr val="3333CC"/>
                      </a:solidFill>
                    </a:lnT>
                    <a:lnB>
                      <a:noFill/>
                    </a:lnB>
                    <a:lnTlToBr w="12700" cmpd="sng">
                      <a:noFill/>
                      <a:prstDash val="solid"/>
                    </a:lnTlToBr>
                    <a:lnBlToTr w="12700" cmpd="sng">
                      <a:noFill/>
                      <a:prstDash val="solid"/>
                    </a:lnBlToTr>
                    <a:solidFill>
                      <a:srgbClr val="3333CC">
                        <a:alpha val="20000"/>
                      </a:srgbClr>
                    </a:solidFill>
                  </a:tcPr>
                </a:tc>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6894.14</a:t>
                      </a:r>
                      <a:endParaRPr lang="en-US" sz="1600" b="0" i="0" u="none" strike="noStrike">
                        <a:solidFill>
                          <a:srgbClr val="000000"/>
                        </a:solidFill>
                        <a:latin typeface="+mj-lt"/>
                      </a:endParaRPr>
                    </a:p>
                  </a:txBody>
                  <a:tcPr marL="9525" marR="9525" marT="9525" marB="0" anchor="b">
                    <a:lnL>
                      <a:noFill/>
                    </a:lnL>
                    <a:lnR>
                      <a:noFill/>
                    </a:lnR>
                    <a:lnT w="12700" cmpd="sng">
                      <a:solidFill>
                        <a:srgbClr val="3333CC"/>
                      </a:solidFill>
                    </a:lnT>
                    <a:lnB>
                      <a:noFill/>
                    </a:lnB>
                    <a:lnTlToBr w="12700" cmpd="sng">
                      <a:noFill/>
                      <a:prstDash val="solid"/>
                    </a:lnTlToBr>
                    <a:lnBlToTr w="12700" cmpd="sng">
                      <a:noFill/>
                      <a:prstDash val="solid"/>
                    </a:lnBlToTr>
                    <a:solidFill>
                      <a:srgbClr val="3333CC">
                        <a:alpha val="20000"/>
                      </a:srgbClr>
                    </a:solidFill>
                  </a:tcPr>
                </a:tc>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6377.74</a:t>
                      </a:r>
                      <a:endParaRPr lang="en-US" sz="1600" b="0" i="0" u="none" strike="noStrike">
                        <a:solidFill>
                          <a:srgbClr val="000000"/>
                        </a:solidFill>
                        <a:latin typeface="+mj-lt"/>
                      </a:endParaRPr>
                    </a:p>
                  </a:txBody>
                  <a:tcPr marL="9525" marR="9525" marT="9525" marB="0" anchor="b">
                    <a:lnL>
                      <a:noFill/>
                    </a:lnL>
                    <a:lnR>
                      <a:noFill/>
                    </a:lnR>
                    <a:lnT w="12700" cmpd="sng">
                      <a:solidFill>
                        <a:srgbClr val="3333CC"/>
                      </a:solidFill>
                    </a:lnT>
                    <a:lnB>
                      <a:noFill/>
                    </a:lnB>
                    <a:lnTlToBr w="12700" cmpd="sng">
                      <a:noFill/>
                      <a:prstDash val="solid"/>
                    </a:lnTlToBr>
                    <a:lnBlToTr w="12700" cmpd="sng">
                      <a:noFill/>
                      <a:prstDash val="solid"/>
                    </a:lnBlToTr>
                    <a:solidFill>
                      <a:srgbClr val="3333CC">
                        <a:alpha val="20000"/>
                      </a:srgbClr>
                    </a:solidFill>
                  </a:tcPr>
                </a:tc>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5861.40</a:t>
                      </a:r>
                      <a:endParaRPr lang="en-US" sz="1600" b="0" i="0" u="none" strike="noStrike">
                        <a:solidFill>
                          <a:srgbClr val="000000"/>
                        </a:solidFill>
                        <a:latin typeface="+mj-lt"/>
                      </a:endParaRPr>
                    </a:p>
                  </a:txBody>
                  <a:tcPr marL="9525" marR="9525" marT="9525" marB="0" anchor="b">
                    <a:lnL>
                      <a:noFill/>
                    </a:lnL>
                    <a:lnR>
                      <a:noFill/>
                    </a:lnR>
                    <a:lnT w="12700" cmpd="sng">
                      <a:solidFill>
                        <a:srgbClr val="3333CC"/>
                      </a:solidFill>
                    </a:lnT>
                    <a:lnB>
                      <a:noFill/>
                    </a:lnB>
                    <a:lnTlToBr w="12700" cmpd="sng">
                      <a:noFill/>
                      <a:prstDash val="solid"/>
                    </a:lnTlToBr>
                    <a:lnBlToTr w="12700" cmpd="sng">
                      <a:noFill/>
                      <a:prstDash val="solid"/>
                    </a:lnBlToTr>
                    <a:solidFill>
                      <a:srgbClr val="3333CC">
                        <a:alpha val="20000"/>
                      </a:srgbClr>
                    </a:solidFill>
                  </a:tcPr>
                </a:tc>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4837.84</a:t>
                      </a:r>
                      <a:endParaRPr lang="en-US" sz="1600" b="0" i="0" u="none" strike="noStrike">
                        <a:solidFill>
                          <a:srgbClr val="000000"/>
                        </a:solidFill>
                        <a:latin typeface="+mj-lt"/>
                      </a:endParaRPr>
                    </a:p>
                  </a:txBody>
                  <a:tcPr marL="9525" marR="9525" marT="9525" marB="0" anchor="b">
                    <a:lnL>
                      <a:noFill/>
                    </a:lnL>
                    <a:lnR>
                      <a:noFill/>
                    </a:lnR>
                    <a:lnT w="12700" cmpd="sng">
                      <a:solidFill>
                        <a:srgbClr val="3333CC"/>
                      </a:solidFill>
                    </a:lnT>
                    <a:lnB>
                      <a:noFill/>
                    </a:lnB>
                    <a:lnTlToBr w="12700" cmpd="sng">
                      <a:noFill/>
                      <a:prstDash val="solid"/>
                    </a:lnTlToBr>
                    <a:lnBlToTr w="12700" cmpd="sng">
                      <a:noFill/>
                      <a:prstDash val="solid"/>
                    </a:lnBlToTr>
                    <a:solidFill>
                      <a:srgbClr val="3333CC">
                        <a:alpha val="20000"/>
                      </a:srgbClr>
                    </a:solidFill>
                  </a:tcPr>
                </a:tc>
              </a:tr>
              <a:tr h="274320">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50%</a:t>
                      </a:r>
                      <a:endParaRPr lang="en-US" sz="1600" b="0" i="0" u="none" strike="noStrike">
                        <a:solidFill>
                          <a:srgbClr val="000000"/>
                        </a:solidFill>
                        <a:latin typeface="+mj-lt"/>
                      </a:endParaRPr>
                    </a:p>
                  </a:txBody>
                  <a:tcPr marL="9525" marR="9525" marT="9525" marB="0" anchor="b">
                    <a:lnL>
                      <a:noFill/>
                    </a:lnL>
                    <a:lnR>
                      <a:noFill/>
                    </a:lnR>
                    <a:lnT>
                      <a:noFill/>
                    </a:lnT>
                    <a:lnB>
                      <a:noFill/>
                    </a:lnB>
                    <a:lnTlToBr w="12700" cmpd="sng">
                      <a:noFill/>
                      <a:prstDash val="solid"/>
                    </a:lnTlToBr>
                    <a:lnBlToTr w="12700" cmpd="sng">
                      <a:noFill/>
                      <a:prstDash val="solid"/>
                    </a:lnBlToTr>
                    <a:noFill/>
                  </a:tcPr>
                </a:tc>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dirty="0"/>
                        <a:t>8208.85</a:t>
                      </a:r>
                      <a:endParaRPr lang="en-US" sz="1600" b="0" i="0" u="none" strike="noStrike" dirty="0">
                        <a:solidFill>
                          <a:srgbClr val="000000"/>
                        </a:solidFill>
                        <a:latin typeface="+mj-lt"/>
                      </a:endParaRPr>
                    </a:p>
                  </a:txBody>
                  <a:tcPr marL="9525" marR="9525" marT="9525" marB="0" anchor="b">
                    <a:lnL>
                      <a:noFill/>
                    </a:lnL>
                    <a:lnR>
                      <a:noFill/>
                    </a:lnR>
                    <a:lnT>
                      <a:noFill/>
                    </a:lnT>
                    <a:lnB>
                      <a:noFill/>
                    </a:lnB>
                    <a:lnTlToBr w="12700" cmpd="sng">
                      <a:noFill/>
                      <a:prstDash val="solid"/>
                    </a:lnTlToBr>
                    <a:lnBlToTr w="12700" cmpd="sng">
                      <a:noFill/>
                      <a:prstDash val="solid"/>
                    </a:lnBlToTr>
                    <a:noFill/>
                  </a:tcPr>
                </a:tc>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5282.63</a:t>
                      </a:r>
                      <a:endParaRPr lang="en-US" sz="1600" b="0" i="0" u="none" strike="noStrike">
                        <a:solidFill>
                          <a:srgbClr val="000000"/>
                        </a:solidFill>
                        <a:latin typeface="+mj-lt"/>
                      </a:endParaRPr>
                    </a:p>
                  </a:txBody>
                  <a:tcPr marL="9525" marR="9525" marT="9525" marB="0" anchor="b">
                    <a:lnL>
                      <a:noFill/>
                    </a:lnL>
                    <a:lnR>
                      <a:noFill/>
                    </a:lnR>
                    <a:lnT>
                      <a:noFill/>
                    </a:lnT>
                    <a:lnB>
                      <a:noFill/>
                    </a:lnB>
                    <a:lnTlToBr w="12700" cmpd="sng">
                      <a:noFill/>
                      <a:prstDash val="solid"/>
                    </a:lnTlToBr>
                    <a:lnBlToTr w="12700" cmpd="sng">
                      <a:noFill/>
                      <a:prstDash val="solid"/>
                    </a:lnBlToTr>
                    <a:noFill/>
                  </a:tcPr>
                </a:tc>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4250.12</a:t>
                      </a:r>
                      <a:endParaRPr lang="en-US" sz="1600" b="0" i="0" u="none" strike="noStrike">
                        <a:solidFill>
                          <a:srgbClr val="000000"/>
                        </a:solidFill>
                        <a:latin typeface="+mj-lt"/>
                      </a:endParaRPr>
                    </a:p>
                  </a:txBody>
                  <a:tcPr marL="9525" marR="9525" marT="9525" marB="0" anchor="b">
                    <a:lnL>
                      <a:noFill/>
                    </a:lnL>
                    <a:lnR>
                      <a:noFill/>
                    </a:lnR>
                    <a:lnT>
                      <a:noFill/>
                    </a:lnT>
                    <a:lnB>
                      <a:noFill/>
                    </a:lnB>
                    <a:lnTlToBr w="12700" cmpd="sng">
                      <a:noFill/>
                      <a:prstDash val="solid"/>
                    </a:lnTlToBr>
                    <a:lnBlToTr w="12700" cmpd="sng">
                      <a:noFill/>
                      <a:prstDash val="solid"/>
                    </a:lnBlToTr>
                    <a:noFill/>
                  </a:tcPr>
                </a:tc>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3220.79</a:t>
                      </a:r>
                      <a:endParaRPr lang="en-US" sz="1600" b="0" i="0" u="none" strike="noStrike">
                        <a:solidFill>
                          <a:srgbClr val="000000"/>
                        </a:solidFill>
                        <a:latin typeface="+mj-lt"/>
                      </a:endParaRPr>
                    </a:p>
                  </a:txBody>
                  <a:tcPr marL="9525" marR="9525" marT="9525" marB="0" anchor="b">
                    <a:lnL>
                      <a:noFill/>
                    </a:lnL>
                    <a:lnR>
                      <a:noFill/>
                    </a:lnR>
                    <a:lnT>
                      <a:noFill/>
                    </a:lnT>
                    <a:lnB>
                      <a:noFill/>
                    </a:lnB>
                    <a:lnTlToBr w="12700" cmpd="sng">
                      <a:noFill/>
                      <a:prstDash val="solid"/>
                    </a:lnTlToBr>
                    <a:lnBlToTr w="12700" cmpd="sng">
                      <a:noFill/>
                      <a:prstDash val="solid"/>
                    </a:lnBlToTr>
                    <a:noFill/>
                  </a:tcPr>
                </a:tc>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2200.73</a:t>
                      </a:r>
                      <a:endParaRPr lang="en-US" sz="1600" b="0" i="0" u="none" strike="noStrike">
                        <a:solidFill>
                          <a:srgbClr val="000000"/>
                        </a:solidFill>
                        <a:latin typeface="+mj-lt"/>
                      </a:endParaRPr>
                    </a:p>
                  </a:txBody>
                  <a:tcPr marL="9525" marR="9525" marT="9525" marB="0" anchor="b">
                    <a:lnL>
                      <a:noFill/>
                    </a:lnL>
                    <a:lnR>
                      <a:noFill/>
                    </a:lnR>
                    <a:lnT>
                      <a:noFill/>
                    </a:lnT>
                    <a:lnB>
                      <a:noFill/>
                    </a:lnB>
                    <a:lnTlToBr w="12700" cmpd="sng">
                      <a:noFill/>
                      <a:prstDash val="solid"/>
                    </a:lnTlToBr>
                    <a:lnBlToTr w="12700" cmpd="sng">
                      <a:noFill/>
                      <a:prstDash val="solid"/>
                    </a:lnBlToTr>
                    <a:noFill/>
                  </a:tcPr>
                </a:tc>
              </a:tr>
              <a:tr h="274320">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75%</a:t>
                      </a:r>
                      <a:endParaRPr lang="en-US" sz="1600" b="0" i="0" u="none" strike="noStrike">
                        <a:solidFill>
                          <a:srgbClr val="000000"/>
                        </a:solidFill>
                        <a:latin typeface="+mj-lt"/>
                      </a:endParaRPr>
                    </a:p>
                  </a:txBody>
                  <a:tcPr marL="9525" marR="9525" marT="9525" marB="0" anchor="b">
                    <a:lnL>
                      <a:noFill/>
                    </a:lnL>
                    <a:lnR>
                      <a:noFill/>
                    </a:lnR>
                    <a:lnT>
                      <a:noFill/>
                    </a:lnT>
                    <a:lnB>
                      <a:noFill/>
                    </a:lnB>
                    <a:lnTlToBr w="12700" cmpd="sng">
                      <a:noFill/>
                      <a:prstDash val="solid"/>
                    </a:lnTlToBr>
                    <a:lnBlToTr w="12700" cmpd="sng">
                      <a:noFill/>
                      <a:prstDash val="solid"/>
                    </a:lnBlToTr>
                    <a:solidFill>
                      <a:srgbClr val="3333CC">
                        <a:alpha val="20000"/>
                      </a:srgbClr>
                    </a:solidFill>
                  </a:tcPr>
                </a:tc>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8060.46</a:t>
                      </a:r>
                      <a:endParaRPr lang="en-US" sz="1600" b="0" i="0" u="none" strike="noStrike">
                        <a:solidFill>
                          <a:srgbClr val="000000"/>
                        </a:solidFill>
                        <a:latin typeface="+mj-lt"/>
                      </a:endParaRPr>
                    </a:p>
                  </a:txBody>
                  <a:tcPr marL="9525" marR="9525" marT="9525" marB="0" anchor="b">
                    <a:lnL>
                      <a:noFill/>
                    </a:lnL>
                    <a:lnR>
                      <a:noFill/>
                    </a:lnR>
                    <a:lnT>
                      <a:noFill/>
                    </a:lnT>
                    <a:lnB>
                      <a:noFill/>
                    </a:lnB>
                    <a:lnTlToBr w="12700" cmpd="sng">
                      <a:noFill/>
                      <a:prstDash val="solid"/>
                    </a:lnTlToBr>
                    <a:lnBlToTr w="12700" cmpd="sng">
                      <a:noFill/>
                      <a:prstDash val="solid"/>
                    </a:lnBlToTr>
                    <a:solidFill>
                      <a:srgbClr val="3333CC">
                        <a:alpha val="20000"/>
                      </a:srgbClr>
                    </a:solidFill>
                  </a:tcPr>
                </a:tc>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3671.19</a:t>
                      </a:r>
                      <a:endParaRPr lang="en-US" sz="1600" b="0" i="0" u="none" strike="noStrike">
                        <a:solidFill>
                          <a:srgbClr val="000000"/>
                        </a:solidFill>
                        <a:latin typeface="+mj-lt"/>
                      </a:endParaRPr>
                    </a:p>
                  </a:txBody>
                  <a:tcPr marL="9525" marR="9525" marT="9525" marB="0" anchor="b">
                    <a:lnL>
                      <a:noFill/>
                    </a:lnL>
                    <a:lnR>
                      <a:noFill/>
                    </a:lnR>
                    <a:lnT>
                      <a:noFill/>
                    </a:lnT>
                    <a:lnB>
                      <a:noFill/>
                    </a:lnB>
                    <a:lnTlToBr w="12700" cmpd="sng">
                      <a:noFill/>
                      <a:prstDash val="solid"/>
                    </a:lnTlToBr>
                    <a:lnBlToTr w="12700" cmpd="sng">
                      <a:noFill/>
                      <a:prstDash val="solid"/>
                    </a:lnBlToTr>
                    <a:solidFill>
                      <a:srgbClr val="3333CC">
                        <a:alpha val="20000"/>
                      </a:srgbClr>
                    </a:solidFill>
                  </a:tcPr>
                </a:tc>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2125.99</a:t>
                      </a:r>
                      <a:endParaRPr lang="en-US" sz="1600" b="0" i="0" u="none" strike="noStrike">
                        <a:solidFill>
                          <a:srgbClr val="000000"/>
                        </a:solidFill>
                        <a:latin typeface="+mj-lt"/>
                      </a:endParaRPr>
                    </a:p>
                  </a:txBody>
                  <a:tcPr marL="9525" marR="9525" marT="9525" marB="0" anchor="b">
                    <a:lnL>
                      <a:noFill/>
                    </a:lnL>
                    <a:lnR>
                      <a:noFill/>
                    </a:lnR>
                    <a:lnT>
                      <a:noFill/>
                    </a:lnT>
                    <a:lnB>
                      <a:noFill/>
                    </a:lnB>
                    <a:lnTlToBr w="12700" cmpd="sng">
                      <a:noFill/>
                      <a:prstDash val="solid"/>
                    </a:lnTlToBr>
                    <a:lnBlToTr w="12700" cmpd="sng">
                      <a:noFill/>
                      <a:prstDash val="solid"/>
                    </a:lnBlToTr>
                    <a:solidFill>
                      <a:srgbClr val="3333CC">
                        <a:alpha val="20000"/>
                      </a:srgbClr>
                    </a:solidFill>
                  </a:tcPr>
                </a:tc>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923.60</a:t>
                      </a:r>
                      <a:endParaRPr lang="en-US" sz="1600" b="0" i="0" u="none" strike="noStrike">
                        <a:solidFill>
                          <a:srgbClr val="000000"/>
                        </a:solidFill>
                        <a:latin typeface="+mj-lt"/>
                      </a:endParaRPr>
                    </a:p>
                  </a:txBody>
                  <a:tcPr marL="9525" marR="9525" marT="9525" marB="0" anchor="b">
                    <a:lnL>
                      <a:noFill/>
                    </a:lnL>
                    <a:lnR>
                      <a:noFill/>
                    </a:lnR>
                    <a:lnT>
                      <a:noFill/>
                    </a:lnT>
                    <a:lnB>
                      <a:noFill/>
                    </a:lnB>
                    <a:lnTlToBr w="12700" cmpd="sng">
                      <a:noFill/>
                      <a:prstDash val="solid"/>
                    </a:lnTlToBr>
                    <a:lnBlToTr w="12700" cmpd="sng">
                      <a:noFill/>
                      <a:prstDash val="solid"/>
                    </a:lnBlToTr>
                    <a:solidFill>
                      <a:srgbClr val="3333CC">
                        <a:alpha val="20000"/>
                      </a:srgbClr>
                    </a:solidFill>
                  </a:tcPr>
                </a:tc>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596.72</a:t>
                      </a:r>
                      <a:endParaRPr lang="en-US" sz="1600" b="0" i="0" u="none" strike="noStrike">
                        <a:solidFill>
                          <a:srgbClr val="000000"/>
                        </a:solidFill>
                        <a:latin typeface="+mj-lt"/>
                      </a:endParaRPr>
                    </a:p>
                  </a:txBody>
                  <a:tcPr marL="9525" marR="9525" marT="9525" marB="0" anchor="b">
                    <a:lnL>
                      <a:noFill/>
                    </a:lnL>
                    <a:lnR>
                      <a:noFill/>
                    </a:lnR>
                    <a:lnT>
                      <a:noFill/>
                    </a:lnT>
                    <a:lnB>
                      <a:noFill/>
                    </a:lnB>
                    <a:lnTlToBr w="12700" cmpd="sng">
                      <a:noFill/>
                      <a:prstDash val="solid"/>
                    </a:lnTlToBr>
                    <a:lnBlToTr w="12700" cmpd="sng">
                      <a:noFill/>
                      <a:prstDash val="solid"/>
                    </a:lnBlToTr>
                    <a:solidFill>
                      <a:srgbClr val="3333CC">
                        <a:alpha val="20000"/>
                      </a:srgbClr>
                    </a:solidFill>
                  </a:tcPr>
                </a:tc>
              </a:tr>
              <a:tr h="274320">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100%</a:t>
                      </a:r>
                      <a:endParaRPr lang="en-US" sz="1600" b="0" i="0" u="none" strike="noStrike">
                        <a:solidFill>
                          <a:srgbClr val="000000"/>
                        </a:solidFill>
                        <a:latin typeface="+mj-lt"/>
                      </a:endParaRPr>
                    </a:p>
                  </a:txBody>
                  <a:tcPr marL="9525" marR="9525" marT="9525" marB="0" anchor="b">
                    <a:lnL>
                      <a:noFill/>
                    </a:lnL>
                    <a:lnR>
                      <a:noFill/>
                    </a:lnR>
                    <a:lnT>
                      <a:noFill/>
                    </a:lnT>
                    <a:lnB w="12700" cmpd="sng">
                      <a:solidFill>
                        <a:srgbClr val="3333CC"/>
                      </a:solidFill>
                    </a:lnB>
                    <a:lnTlToBr w="12700" cmpd="sng">
                      <a:noFill/>
                      <a:prstDash val="solid"/>
                    </a:lnTlToBr>
                    <a:lnBlToTr w="12700" cmpd="sng">
                      <a:noFill/>
                      <a:prstDash val="solid"/>
                    </a:lnBlToTr>
                    <a:noFill/>
                  </a:tcPr>
                </a:tc>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7917.89</a:t>
                      </a:r>
                      <a:endParaRPr lang="en-US" sz="1600" b="0" i="0" u="none" strike="noStrike">
                        <a:solidFill>
                          <a:srgbClr val="000000"/>
                        </a:solidFill>
                        <a:latin typeface="+mj-lt"/>
                      </a:endParaRPr>
                    </a:p>
                  </a:txBody>
                  <a:tcPr marL="9525" marR="9525" marT="9525" marB="0" anchor="b">
                    <a:lnL>
                      <a:noFill/>
                    </a:lnL>
                    <a:lnR>
                      <a:noFill/>
                    </a:lnR>
                    <a:lnT>
                      <a:noFill/>
                    </a:lnT>
                    <a:lnB w="12700" cmpd="sng">
                      <a:solidFill>
                        <a:srgbClr val="3333CC"/>
                      </a:solidFill>
                    </a:lnB>
                    <a:lnTlToBr w="12700" cmpd="sng">
                      <a:noFill/>
                      <a:prstDash val="solid"/>
                    </a:lnTlToBr>
                    <a:lnBlToTr w="12700" cmpd="sng">
                      <a:noFill/>
                      <a:prstDash val="solid"/>
                    </a:lnBlToTr>
                    <a:noFill/>
                  </a:tcPr>
                </a:tc>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dirty="0"/>
                        <a:t>2086.40</a:t>
                      </a:r>
                      <a:endParaRPr lang="en-US" sz="1600" b="0" i="0" u="none" strike="noStrike" dirty="0">
                        <a:solidFill>
                          <a:srgbClr val="000000"/>
                        </a:solidFill>
                        <a:latin typeface="+mj-lt"/>
                      </a:endParaRPr>
                    </a:p>
                  </a:txBody>
                  <a:tcPr marL="9525" marR="9525" marT="9525" marB="0" anchor="b">
                    <a:lnL>
                      <a:noFill/>
                    </a:lnL>
                    <a:lnR>
                      <a:noFill/>
                    </a:lnR>
                    <a:lnT>
                      <a:noFill/>
                    </a:lnT>
                    <a:lnB w="12700" cmpd="sng">
                      <a:solidFill>
                        <a:srgbClr val="3333CC"/>
                      </a:solidFill>
                    </a:lnB>
                    <a:lnTlToBr w="12700" cmpd="sng">
                      <a:noFill/>
                      <a:prstDash val="solid"/>
                    </a:lnTlToBr>
                    <a:lnBlToTr w="12700" cmpd="sng">
                      <a:noFill/>
                      <a:prstDash val="solid"/>
                    </a:lnBlToTr>
                    <a:noFill/>
                  </a:tcPr>
                </a:tc>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213.73</a:t>
                      </a:r>
                      <a:endParaRPr lang="en-US" sz="1600" b="0" i="0" u="none" strike="noStrike">
                        <a:solidFill>
                          <a:srgbClr val="000000"/>
                        </a:solidFill>
                        <a:latin typeface="+mj-lt"/>
                      </a:endParaRPr>
                    </a:p>
                  </a:txBody>
                  <a:tcPr marL="9525" marR="9525" marT="9525" marB="0" anchor="b">
                    <a:lnL>
                      <a:noFill/>
                    </a:lnL>
                    <a:lnR>
                      <a:noFill/>
                    </a:lnR>
                    <a:lnT>
                      <a:noFill/>
                    </a:lnT>
                    <a:lnB w="12700" cmpd="sng">
                      <a:solidFill>
                        <a:srgbClr val="3333CC"/>
                      </a:solidFill>
                    </a:lnB>
                    <a:lnTlToBr w="12700" cmpd="sng">
                      <a:noFill/>
                      <a:prstDash val="solid"/>
                    </a:lnTlToBr>
                    <a:lnBlToTr w="12700" cmpd="sng">
                      <a:noFill/>
                      <a:prstDash val="solid"/>
                    </a:lnBlToTr>
                    <a:noFill/>
                  </a:tcPr>
                </a:tc>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a:t>26.65</a:t>
                      </a:r>
                      <a:endParaRPr lang="en-US" sz="1600" b="0" i="0" u="none" strike="noStrike">
                        <a:solidFill>
                          <a:srgbClr val="000000"/>
                        </a:solidFill>
                        <a:latin typeface="+mj-lt"/>
                      </a:endParaRPr>
                    </a:p>
                  </a:txBody>
                  <a:tcPr marL="9525" marR="9525" marT="9525" marB="0" anchor="b">
                    <a:lnL>
                      <a:noFill/>
                    </a:lnL>
                    <a:lnR>
                      <a:noFill/>
                    </a:lnR>
                    <a:lnT>
                      <a:noFill/>
                    </a:lnT>
                    <a:lnB w="12700" cmpd="sng">
                      <a:solidFill>
                        <a:srgbClr val="3333CC"/>
                      </a:solidFill>
                    </a:lnB>
                    <a:lnTlToBr w="12700" cmpd="sng">
                      <a:noFill/>
                      <a:prstDash val="solid"/>
                    </a:lnTlToBr>
                    <a:lnBlToTr w="12700" cmpd="sng">
                      <a:noFill/>
                      <a:prstDash val="solid"/>
                    </a:lnBlToTr>
                    <a:noFill/>
                  </a:tcPr>
                </a:tc>
                <a:tc>
                  <a:txBody>
                    <a:bodyPr/>
                    <a:lstStyle>
                      <a:defPPr>
                        <a:defRPr lang="en-US"/>
                      </a:defPPr>
                      <a:lvl1pPr marL="0" algn="l" defTabSz="914400" rtl="0" eaLnBrk="1" latinLnBrk="0" hangingPunct="1">
                        <a:defRPr sz="1800" kern="1200">
                          <a:solidFill>
                            <a:schemeClr val="tx1"/>
                          </a:solidFill>
                          <a:latin typeface="Times New Roman"/>
                        </a:defRPr>
                      </a:lvl1pPr>
                      <a:lvl2pPr marL="457200" algn="l" defTabSz="914400" rtl="0" eaLnBrk="1" latinLnBrk="0" hangingPunct="1">
                        <a:defRPr sz="1800" kern="1200">
                          <a:solidFill>
                            <a:schemeClr val="tx1"/>
                          </a:solidFill>
                          <a:latin typeface="Times New Roman"/>
                        </a:defRPr>
                      </a:lvl2pPr>
                      <a:lvl3pPr marL="914400" algn="l" defTabSz="914400" rtl="0" eaLnBrk="1" latinLnBrk="0" hangingPunct="1">
                        <a:defRPr sz="1800" kern="1200">
                          <a:solidFill>
                            <a:schemeClr val="tx1"/>
                          </a:solidFill>
                          <a:latin typeface="Times New Roman"/>
                        </a:defRPr>
                      </a:lvl3pPr>
                      <a:lvl4pPr marL="1371600" algn="l" defTabSz="914400" rtl="0" eaLnBrk="1" latinLnBrk="0" hangingPunct="1">
                        <a:defRPr sz="1800" kern="1200">
                          <a:solidFill>
                            <a:schemeClr val="tx1"/>
                          </a:solidFill>
                          <a:latin typeface="Times New Roman"/>
                        </a:defRPr>
                      </a:lvl4pPr>
                      <a:lvl5pPr marL="1828800" algn="l" defTabSz="914400" rtl="0" eaLnBrk="1" latinLnBrk="0" hangingPunct="1">
                        <a:defRPr sz="1800" kern="1200">
                          <a:solidFill>
                            <a:schemeClr val="tx1"/>
                          </a:solidFill>
                          <a:latin typeface="Times New Roman"/>
                        </a:defRPr>
                      </a:lvl5pPr>
                      <a:lvl6pPr marL="2286000" algn="l" defTabSz="914400" rtl="0" eaLnBrk="1" latinLnBrk="0" hangingPunct="1">
                        <a:defRPr sz="1800" kern="1200">
                          <a:solidFill>
                            <a:schemeClr val="tx1"/>
                          </a:solidFill>
                          <a:latin typeface="Times New Roman"/>
                        </a:defRPr>
                      </a:lvl6pPr>
                      <a:lvl7pPr marL="2743200" algn="l" defTabSz="914400" rtl="0" eaLnBrk="1" latinLnBrk="0" hangingPunct="1">
                        <a:defRPr sz="1800" kern="1200">
                          <a:solidFill>
                            <a:schemeClr val="tx1"/>
                          </a:solidFill>
                          <a:latin typeface="Times New Roman"/>
                        </a:defRPr>
                      </a:lvl7pPr>
                      <a:lvl8pPr marL="3200400" algn="l" defTabSz="914400" rtl="0" eaLnBrk="1" latinLnBrk="0" hangingPunct="1">
                        <a:defRPr sz="1800" kern="1200">
                          <a:solidFill>
                            <a:schemeClr val="tx1"/>
                          </a:solidFill>
                          <a:latin typeface="Times New Roman"/>
                        </a:defRPr>
                      </a:lvl8pPr>
                      <a:lvl9pPr marL="3657600" algn="l" defTabSz="914400" rtl="0" eaLnBrk="1" latinLnBrk="0" hangingPunct="1">
                        <a:defRPr sz="1800" kern="1200">
                          <a:solidFill>
                            <a:schemeClr val="tx1"/>
                          </a:solidFill>
                          <a:latin typeface="Times New Roman"/>
                        </a:defRPr>
                      </a:lvl9pPr>
                    </a:lstStyle>
                    <a:p>
                      <a:pPr algn="ctr" fontAlgn="b"/>
                      <a:r>
                        <a:rPr lang="en-US" sz="1600" u="none" strike="noStrike" dirty="0"/>
                        <a:t>16.80</a:t>
                      </a:r>
                      <a:endParaRPr lang="en-US" sz="1600" b="0" i="0" u="none" strike="noStrike" dirty="0">
                        <a:solidFill>
                          <a:srgbClr val="000000"/>
                        </a:solidFill>
                        <a:latin typeface="+mj-lt"/>
                      </a:endParaRPr>
                    </a:p>
                  </a:txBody>
                  <a:tcPr marL="9525" marR="9525" marT="9525" marB="0" anchor="b">
                    <a:lnL>
                      <a:noFill/>
                    </a:lnL>
                    <a:lnR>
                      <a:noFill/>
                    </a:lnR>
                    <a:lnT>
                      <a:noFill/>
                    </a:lnT>
                    <a:lnB w="12700" cmpd="sng">
                      <a:solidFill>
                        <a:srgbClr val="3333CC"/>
                      </a:solidFill>
                    </a:lnB>
                    <a:lnTlToBr w="12700" cmpd="sng">
                      <a:noFill/>
                      <a:prstDash val="solid"/>
                    </a:lnTlToBr>
                    <a:lnBlToTr w="12700" cmpd="sng">
                      <a:noFill/>
                      <a:prstDash val="solid"/>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4000" dirty="0" smtClean="0"/>
              <a:t>Stochastic Funding Schedule</a:t>
            </a:r>
            <a:endParaRPr lang="en-US" sz="4000" dirty="0"/>
          </a:p>
        </p:txBody>
      </p:sp>
      <p:sp>
        <p:nvSpPr>
          <p:cNvPr id="6148" name="Content Placeholder 2"/>
          <p:cNvSpPr>
            <a:spLocks noGrp="1"/>
          </p:cNvSpPr>
          <p:nvPr>
            <p:ph idx="1"/>
          </p:nvPr>
        </p:nvSpPr>
        <p:spPr/>
        <p:txBody>
          <a:bodyPr/>
          <a:lstStyle/>
          <a:p>
            <a:r>
              <a:rPr lang="en-US" sz="2000" dirty="0" smtClean="0"/>
              <a:t>Time of receipt of installments uncertain</a:t>
            </a:r>
          </a:p>
          <a:p>
            <a:endParaRPr lang="en-US" i="1" dirty="0" smtClean="0"/>
          </a:p>
          <a:p>
            <a:r>
              <a:rPr lang="en-US" i="1" dirty="0" smtClean="0"/>
              <a:t>Results</a:t>
            </a:r>
          </a:p>
          <a:p>
            <a:pPr marL="438150" indent="-319088">
              <a:buSzPct val="80000"/>
              <a:buFont typeface="Wingdings 2" pitchFamily="18" charset="2"/>
              <a:buChar char=""/>
              <a:defRPr/>
            </a:pPr>
            <a:r>
              <a:rPr lang="en-US" dirty="0" smtClean="0"/>
              <a:t>Stochastically earlier funding leads to better performance</a:t>
            </a:r>
          </a:p>
          <a:p>
            <a:pPr marL="438150" indent="-319088">
              <a:buSzPct val="80000"/>
              <a:buFont typeface="Wingdings 2" pitchFamily="18" charset="2"/>
              <a:buChar char=""/>
              <a:defRPr/>
            </a:pPr>
            <a:endParaRPr lang="en-US" dirty="0" smtClean="0"/>
          </a:p>
          <a:p>
            <a:pPr marL="438150" indent="-319088">
              <a:buSzPct val="80000"/>
              <a:buFont typeface="Wingdings 2" pitchFamily="18" charset="2"/>
              <a:buChar char=""/>
              <a:defRPr/>
            </a:pPr>
            <a:endParaRPr lang="en-US" dirty="0" smtClean="0"/>
          </a:p>
          <a:p>
            <a:pPr marL="438150" indent="-319088">
              <a:buSzPct val="80000"/>
              <a:buFont typeface="Wingdings 2" pitchFamily="18" charset="2"/>
              <a:buChar char=""/>
              <a:defRPr/>
            </a:pPr>
            <a:endParaRPr lang="en-US" dirty="0" smtClean="0"/>
          </a:p>
          <a:p>
            <a:pPr marL="438150" indent="-319088">
              <a:buSzPct val="80000"/>
              <a:defRPr/>
            </a:pPr>
            <a:endParaRPr lang="en-US" dirty="0" smtClean="0"/>
          </a:p>
          <a:p>
            <a:pPr marL="438150" indent="-319088">
              <a:buSzPct val="80000"/>
              <a:buFont typeface="Wingdings 2" pitchFamily="18" charset="2"/>
              <a:buChar char=""/>
              <a:defRPr/>
            </a:pPr>
            <a:r>
              <a:rPr lang="en-US" dirty="0" smtClean="0"/>
              <a:t>Higher variability in funding timing drives up operating costs</a:t>
            </a:r>
          </a:p>
          <a:p>
            <a:endParaRPr lang="en-US" sz="2000" i="1"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8">
                                            <p:txEl>
                                              <p:pRg st="3" end="3"/>
                                            </p:txEl>
                                          </p:spTgt>
                                        </p:tgtEl>
                                        <p:attrNameLst>
                                          <p:attrName>style.visibility</p:attrName>
                                        </p:attrNameLst>
                                      </p:cBhvr>
                                      <p:to>
                                        <p:strVal val="visible"/>
                                      </p:to>
                                    </p:set>
                                    <p:animEffect transition="in" filter="blinds(horizontal)">
                                      <p:cBhvr>
                                        <p:cTn id="7" dur="500"/>
                                        <p:tgtEl>
                                          <p:spTgt spid="6148">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8">
                                            <p:txEl>
                                              <p:pRg st="8" end="8"/>
                                            </p:txEl>
                                          </p:spTgt>
                                        </p:tgtEl>
                                        <p:attrNameLst>
                                          <p:attrName>style.visibility</p:attrName>
                                        </p:attrNameLst>
                                      </p:cBhvr>
                                      <p:to>
                                        <p:strVal val="visible"/>
                                      </p:to>
                                    </p:set>
                                    <p:animEffect transition="in" filter="blinds(horizontal)">
                                      <p:cBhvr>
                                        <p:cTn id="12" dur="500"/>
                                        <p:tgtEl>
                                          <p:spTgt spid="614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defRPr/>
            </a:pPr>
            <a:r>
              <a:rPr lang="en-US" sz="4000" dirty="0" smtClean="0"/>
              <a:t>Numerical Study: Stochastic Funding</a:t>
            </a:r>
            <a:endParaRPr lang="en-US" sz="4000" dirty="0"/>
          </a:p>
        </p:txBody>
      </p:sp>
      <p:sp>
        <p:nvSpPr>
          <p:cNvPr id="31747" name="Content Placeholder 2"/>
          <p:cNvSpPr>
            <a:spLocks noGrp="1"/>
          </p:cNvSpPr>
          <p:nvPr>
            <p:ph idx="1"/>
          </p:nvPr>
        </p:nvSpPr>
        <p:spPr/>
        <p:txBody>
          <a:bodyPr/>
          <a:lstStyle/>
          <a:p>
            <a:pPr algn="just"/>
            <a:r>
              <a:rPr lang="en-US" sz="2000" dirty="0" smtClean="0"/>
              <a:t>Cost parameters and demand distributions same as deterministic funding. We vary the number of installments </a:t>
            </a:r>
            <a:r>
              <a:rPr lang="en-US" sz="2000" i="1" dirty="0" smtClean="0"/>
              <a:t>m</a:t>
            </a:r>
          </a:p>
          <a:p>
            <a:pPr algn="just"/>
            <a:endParaRPr lang="en-US" sz="2000" i="1" dirty="0" smtClean="0"/>
          </a:p>
          <a:p>
            <a:pPr algn="just"/>
            <a:endParaRPr lang="en-US" sz="2000" i="1" dirty="0" smtClean="0"/>
          </a:p>
          <a:p>
            <a:pPr algn="just"/>
            <a:endParaRPr lang="en-US" sz="2000" i="1" dirty="0" smtClean="0"/>
          </a:p>
          <a:p>
            <a:pPr algn="just"/>
            <a:endParaRPr lang="en-US" sz="2000" i="1" dirty="0" smtClean="0"/>
          </a:p>
          <a:p>
            <a:pPr algn="just"/>
            <a:endParaRPr lang="en-US" sz="2000" i="1" dirty="0" smtClean="0"/>
          </a:p>
          <a:p>
            <a:pPr algn="just"/>
            <a:endParaRPr lang="en-US" sz="2000" i="1" dirty="0" smtClean="0"/>
          </a:p>
          <a:p>
            <a:pPr algn="just"/>
            <a:endParaRPr lang="en-US" sz="2000" i="1" dirty="0" smtClean="0"/>
          </a:p>
          <a:p>
            <a:pPr algn="just"/>
            <a:r>
              <a:rPr lang="en-US" sz="2000" dirty="0" smtClean="0"/>
              <a:t>Amount in each installment = (</a:t>
            </a:r>
            <a:r>
              <a:rPr lang="en-US" sz="2000" i="1" dirty="0" smtClean="0"/>
              <a:t>N/m</a:t>
            </a:r>
            <a:r>
              <a:rPr lang="en-US" sz="2000" dirty="0" smtClean="0"/>
              <a:t>)*mean demand</a:t>
            </a:r>
          </a:p>
          <a:p>
            <a:pPr algn="just"/>
            <a:r>
              <a:rPr lang="en-US" sz="2000" dirty="0" smtClean="0"/>
              <a:t>Zero or one installment received in each period. Total number of funding possibilities is </a:t>
            </a:r>
            <a:r>
              <a:rPr lang="en-US" sz="2000" i="1" dirty="0" smtClean="0"/>
              <a:t>N!/(m!(N-m)!), </a:t>
            </a:r>
            <a:r>
              <a:rPr lang="en-US" sz="2000" dirty="0" smtClean="0"/>
              <a:t>all are equally likely</a:t>
            </a:r>
          </a:p>
          <a:p>
            <a:pPr algn="just"/>
            <a:endParaRPr lang="en-US" sz="2000" b="1" i="1" dirty="0" smtClean="0">
              <a:solidFill>
                <a:srgbClr val="FF0000"/>
              </a:solidFill>
            </a:endParaRPr>
          </a:p>
          <a:p>
            <a:pPr algn="just"/>
            <a:endParaRPr lang="en-US" sz="2000" b="1" i="1" dirty="0" smtClean="0">
              <a:solidFill>
                <a:srgbClr val="FF0000"/>
              </a:solidFill>
            </a:endParaRPr>
          </a:p>
          <a:p>
            <a:pPr algn="just"/>
            <a:endParaRPr lang="en-US" sz="2000" i="1" dirty="0" smtClean="0"/>
          </a:p>
          <a:p>
            <a:pPr algn="just"/>
            <a:endParaRPr lang="en-US" sz="2000" i="1" dirty="0" smtClean="0"/>
          </a:p>
        </p:txBody>
      </p:sp>
      <p:graphicFrame>
        <p:nvGraphicFramePr>
          <p:cNvPr id="4" name="Table 3"/>
          <p:cNvGraphicFramePr>
            <a:graphicFrameLocks noGrp="1"/>
          </p:cNvGraphicFramePr>
          <p:nvPr/>
        </p:nvGraphicFramePr>
        <p:xfrm>
          <a:off x="2819400" y="2133600"/>
          <a:ext cx="3291840" cy="2194560"/>
        </p:xfrm>
        <a:graphic>
          <a:graphicData uri="http://schemas.openxmlformats.org/drawingml/2006/table">
            <a:tbl>
              <a:tblPr firstRow="1" bandRow="1">
                <a:tableStyleId>{0E3FDE45-AF77-4B5C-9715-49D594BDF05E}</a:tableStyleId>
              </a:tblPr>
              <a:tblGrid>
                <a:gridCol w="1645920"/>
                <a:gridCol w="1645920"/>
              </a:tblGrid>
              <a:tr h="274320">
                <a:tc>
                  <a:txBody>
                    <a:bodyPr/>
                    <a:lstStyle/>
                    <a:p>
                      <a:pPr algn="l"/>
                      <a:r>
                        <a:rPr lang="en-US" dirty="0" smtClean="0"/>
                        <a:t>N</a:t>
                      </a:r>
                      <a:endParaRPr lang="en-US" i="1" dirty="0"/>
                    </a:p>
                  </a:txBody>
                  <a:tcPr/>
                </a:tc>
                <a:tc>
                  <a:txBody>
                    <a:bodyPr/>
                    <a:lstStyle/>
                    <a:p>
                      <a:pPr algn="l"/>
                      <a:r>
                        <a:rPr lang="en-US" dirty="0" smtClean="0"/>
                        <a:t>m</a:t>
                      </a:r>
                      <a:endParaRPr lang="en-US" i="1" dirty="0"/>
                    </a:p>
                  </a:txBody>
                  <a:tcPr/>
                </a:tc>
              </a:tr>
              <a:tr h="274320">
                <a:tc>
                  <a:txBody>
                    <a:bodyPr/>
                    <a:lstStyle/>
                    <a:p>
                      <a:pPr algn="l"/>
                      <a:r>
                        <a:rPr lang="en-US" dirty="0" smtClean="0"/>
                        <a:t>2</a:t>
                      </a:r>
                      <a:endParaRPr lang="en-US" dirty="0"/>
                    </a:p>
                  </a:txBody>
                  <a:tcPr/>
                </a:tc>
                <a:tc>
                  <a:txBody>
                    <a:bodyPr/>
                    <a:lstStyle/>
                    <a:p>
                      <a:pPr algn="l"/>
                      <a:r>
                        <a:rPr lang="en-US" dirty="0" smtClean="0"/>
                        <a:t>1,2</a:t>
                      </a:r>
                      <a:endParaRPr lang="en-US" dirty="0"/>
                    </a:p>
                  </a:txBody>
                  <a:tcPr/>
                </a:tc>
              </a:tr>
              <a:tr h="274320">
                <a:tc>
                  <a:txBody>
                    <a:bodyPr/>
                    <a:lstStyle/>
                    <a:p>
                      <a:pPr algn="l"/>
                      <a:r>
                        <a:rPr lang="en-US" dirty="0" smtClean="0"/>
                        <a:t>4</a:t>
                      </a:r>
                      <a:endParaRPr lang="en-US" dirty="0"/>
                    </a:p>
                  </a:txBody>
                  <a:tcPr/>
                </a:tc>
                <a:tc>
                  <a:txBody>
                    <a:bodyPr/>
                    <a:lstStyle/>
                    <a:p>
                      <a:pPr algn="l"/>
                      <a:r>
                        <a:rPr lang="en-US" dirty="0" smtClean="0"/>
                        <a:t>1,2,3,4</a:t>
                      </a:r>
                      <a:endParaRPr lang="en-US" dirty="0"/>
                    </a:p>
                  </a:txBody>
                  <a:tcPr/>
                </a:tc>
              </a:tr>
              <a:tr h="274320">
                <a:tc>
                  <a:txBody>
                    <a:bodyPr/>
                    <a:lstStyle/>
                    <a:p>
                      <a:pPr algn="l"/>
                      <a:r>
                        <a:rPr lang="en-US" dirty="0" smtClean="0"/>
                        <a:t>6</a:t>
                      </a:r>
                      <a:endParaRPr lang="en-US" dirty="0"/>
                    </a:p>
                  </a:txBody>
                  <a:tcPr/>
                </a:tc>
                <a:tc>
                  <a:txBody>
                    <a:bodyPr/>
                    <a:lstStyle/>
                    <a:p>
                      <a:pPr algn="l"/>
                      <a:r>
                        <a:rPr lang="en-US" dirty="0" smtClean="0"/>
                        <a:t>1,2,3,4,6</a:t>
                      </a:r>
                      <a:endParaRPr lang="en-US" dirty="0"/>
                    </a:p>
                  </a:txBody>
                  <a:tcPr/>
                </a:tc>
              </a:tr>
              <a:tr h="274320">
                <a:tc>
                  <a:txBody>
                    <a:bodyPr/>
                    <a:lstStyle/>
                    <a:p>
                      <a:pPr algn="l"/>
                      <a:r>
                        <a:rPr lang="en-US" dirty="0" smtClean="0"/>
                        <a:t>12</a:t>
                      </a:r>
                      <a:endParaRPr lang="en-US" dirty="0"/>
                    </a:p>
                  </a:txBody>
                  <a:tcPr/>
                </a:tc>
                <a:tc>
                  <a:txBody>
                    <a:bodyPr/>
                    <a:lstStyle/>
                    <a:p>
                      <a:pPr algn="l"/>
                      <a:r>
                        <a:rPr lang="en-US" dirty="0" smtClean="0"/>
                        <a:t>1,2,3,4,6,12</a:t>
                      </a:r>
                      <a:endParaRPr lang="en-US" dirty="0"/>
                    </a:p>
                  </a:txBody>
                  <a:tcPr/>
                </a:tc>
              </a:tr>
              <a:tr h="274320">
                <a:tc>
                  <a:txBody>
                    <a:bodyPr/>
                    <a:lstStyle/>
                    <a:p>
                      <a:pPr algn="l"/>
                      <a:r>
                        <a:rPr lang="en-US" dirty="0" smtClean="0"/>
                        <a:t>24</a:t>
                      </a:r>
                      <a:endParaRPr lang="en-US" dirty="0"/>
                    </a:p>
                  </a:txBody>
                  <a:tcPr/>
                </a:tc>
                <a:tc>
                  <a:txBody>
                    <a:bodyPr/>
                    <a:lstStyle/>
                    <a:p>
                      <a:pPr algn="l"/>
                      <a:r>
                        <a:rPr lang="en-US" dirty="0" smtClean="0"/>
                        <a:t>1,2,3,4,6,12,24</a:t>
                      </a:r>
                      <a:endParaRPr lang="en-US" dirty="0"/>
                    </a:p>
                  </a:txBody>
                  <a:tcPr/>
                </a:tc>
              </a:tr>
            </a:tbl>
          </a:graphicData>
        </a:graphic>
      </p:graphicFrame>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defRPr/>
            </a:pPr>
            <a:r>
              <a:rPr lang="en-US" sz="4000" dirty="0" smtClean="0"/>
              <a:t>Numerical Study: Stochastic Funding</a:t>
            </a:r>
            <a:endParaRPr lang="en-US" sz="4000" dirty="0"/>
          </a:p>
        </p:txBody>
      </p:sp>
      <p:sp>
        <p:nvSpPr>
          <p:cNvPr id="15364" name="Content Placeholder 2"/>
          <p:cNvSpPr>
            <a:spLocks noGrp="1"/>
          </p:cNvSpPr>
          <p:nvPr>
            <p:ph idx="4294967295"/>
          </p:nvPr>
        </p:nvSpPr>
        <p:spPr>
          <a:xfrm>
            <a:off x="0" y="1219200"/>
            <a:ext cx="8229600" cy="4625975"/>
          </a:xfrm>
        </p:spPr>
        <p:txBody>
          <a:bodyPr/>
          <a:lstStyle/>
          <a:p>
            <a:pPr>
              <a:buFont typeface="Wingdings 2" pitchFamily="18" charset="2"/>
              <a:buNone/>
            </a:pPr>
            <a:r>
              <a:rPr lang="en-US" sz="2400" b="1" dirty="0" smtClean="0">
                <a:solidFill>
                  <a:srgbClr val="0070C0"/>
                </a:solidFill>
              </a:rPr>
              <a:t>	Impact of funding uncertainty</a:t>
            </a:r>
          </a:p>
        </p:txBody>
      </p:sp>
      <p:sp>
        <p:nvSpPr>
          <p:cNvPr id="5" name="TextBox 4"/>
          <p:cNvSpPr txBox="1"/>
          <p:nvPr/>
        </p:nvSpPr>
        <p:spPr>
          <a:xfrm>
            <a:off x="990600" y="1752600"/>
            <a:ext cx="3581400" cy="646113"/>
          </a:xfrm>
          <a:prstGeom prst="rect">
            <a:avLst/>
          </a:prstGeom>
          <a:noFill/>
        </p:spPr>
        <p:txBody>
          <a:bodyPr wrap="square">
            <a:spAutoFit/>
          </a:bodyPr>
          <a:lstStyle/>
          <a:p>
            <a:pPr>
              <a:defRPr/>
            </a:pPr>
            <a:r>
              <a:rPr lang="en-US" dirty="0">
                <a:latin typeface="+mj-lt"/>
              </a:rPr>
              <a:t>% cost </a:t>
            </a:r>
            <a:r>
              <a:rPr lang="en-US" dirty="0" smtClean="0">
                <a:latin typeface="+mj-lt"/>
              </a:rPr>
              <a:t>difference (relative </a:t>
            </a:r>
            <a:r>
              <a:rPr lang="en-US" dirty="0">
                <a:latin typeface="+mj-lt"/>
              </a:rPr>
              <a:t>to ES funding)</a:t>
            </a:r>
          </a:p>
        </p:txBody>
      </p:sp>
      <p:sp>
        <p:nvSpPr>
          <p:cNvPr id="6" name="TextBox 5"/>
          <p:cNvSpPr txBox="1"/>
          <p:nvPr/>
        </p:nvSpPr>
        <p:spPr>
          <a:xfrm>
            <a:off x="4800600" y="2286000"/>
            <a:ext cx="4038600" cy="1754326"/>
          </a:xfrm>
          <a:prstGeom prst="rect">
            <a:avLst/>
          </a:prstGeom>
          <a:noFill/>
        </p:spPr>
        <p:txBody>
          <a:bodyPr>
            <a:spAutoFit/>
          </a:bodyPr>
          <a:lstStyle/>
          <a:p>
            <a:pPr algn="just">
              <a:buFont typeface="Wingdings" pitchFamily="2" charset="2"/>
              <a:buChar char="§"/>
              <a:defRPr/>
            </a:pPr>
            <a:endParaRPr lang="en-US" dirty="0">
              <a:latin typeface="+mj-lt"/>
            </a:endParaRPr>
          </a:p>
          <a:p>
            <a:pPr algn="just">
              <a:buFont typeface="Wingdings" pitchFamily="2" charset="2"/>
              <a:buChar char="§"/>
              <a:defRPr/>
            </a:pPr>
            <a:r>
              <a:rPr lang="en-US" i="1" dirty="0" smtClean="0">
                <a:latin typeface="+mj-lt"/>
              </a:rPr>
              <a:t>Making </a:t>
            </a:r>
            <a:r>
              <a:rPr lang="en-US" i="1" dirty="0">
                <a:latin typeface="+mj-lt"/>
              </a:rPr>
              <a:t>the funding more even and predictable lowers operating </a:t>
            </a:r>
            <a:r>
              <a:rPr lang="en-US" i="1" dirty="0" smtClean="0">
                <a:latin typeface="+mj-lt"/>
              </a:rPr>
              <a:t>costs</a:t>
            </a:r>
          </a:p>
          <a:p>
            <a:pPr algn="just">
              <a:buFont typeface="Wingdings" pitchFamily="2" charset="2"/>
              <a:buChar char="§"/>
              <a:defRPr/>
            </a:pPr>
            <a:endParaRPr lang="en-US" b="1" dirty="0" smtClean="0">
              <a:solidFill>
                <a:srgbClr val="FF0000"/>
              </a:solidFill>
              <a:latin typeface="+mj-lt"/>
            </a:endParaRPr>
          </a:p>
          <a:p>
            <a:pPr algn="just">
              <a:buFont typeface="Wingdings" pitchFamily="2" charset="2"/>
              <a:buChar char="§"/>
              <a:defRPr/>
            </a:pPr>
            <a:r>
              <a:rPr lang="en-US" i="1" dirty="0" smtClean="0">
                <a:latin typeface="+mj-lt"/>
              </a:rPr>
              <a:t>Reducing uncertainty shows diminishing rates of return</a:t>
            </a:r>
            <a:endParaRPr lang="en-US" i="1" dirty="0"/>
          </a:p>
        </p:txBody>
      </p:sp>
      <p:graphicFrame>
        <p:nvGraphicFramePr>
          <p:cNvPr id="15" name="Chart 3"/>
          <p:cNvGraphicFramePr>
            <a:graphicFrameLocks/>
          </p:cNvGraphicFramePr>
          <p:nvPr/>
        </p:nvGraphicFramePr>
        <p:xfrm>
          <a:off x="381000" y="2362200"/>
          <a:ext cx="4937760" cy="329184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Numerical Study: Stochastic Funding</a:t>
            </a:r>
            <a:endParaRPr lang="en-US" sz="4000" dirty="0"/>
          </a:p>
        </p:txBody>
      </p:sp>
      <p:sp>
        <p:nvSpPr>
          <p:cNvPr id="13" name="Rectangle 12"/>
          <p:cNvSpPr/>
          <p:nvPr/>
        </p:nvSpPr>
        <p:spPr>
          <a:xfrm>
            <a:off x="838200" y="1371600"/>
            <a:ext cx="4195379"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rgbClr val="0070C0"/>
                </a:solidFill>
                <a:effectLst/>
                <a:uLnTx/>
                <a:uFillTx/>
              </a:rPr>
              <a:t>Impact of demand uncertainty</a:t>
            </a:r>
            <a:endParaRPr kumimoji="0" lang="en-US" sz="2400" b="0" i="0" u="none" strike="noStrike" kern="0" cap="none" spc="0" normalizeH="0" baseline="0" noProof="0" dirty="0">
              <a:ln>
                <a:noFill/>
              </a:ln>
              <a:solidFill>
                <a:sysClr val="windowText" lastClr="000000"/>
              </a:solidFill>
              <a:effectLst/>
              <a:uLnTx/>
              <a:uFillTx/>
            </a:endParaRPr>
          </a:p>
        </p:txBody>
      </p:sp>
      <p:sp>
        <p:nvSpPr>
          <p:cNvPr id="14" name="TextBox 13"/>
          <p:cNvSpPr txBox="1"/>
          <p:nvPr/>
        </p:nvSpPr>
        <p:spPr>
          <a:xfrm>
            <a:off x="838200" y="1868269"/>
            <a:ext cx="4038600" cy="64633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Times New Roman"/>
              </a:rPr>
              <a:t>% cost </a:t>
            </a:r>
            <a:r>
              <a:rPr kumimoji="0" lang="en-US" sz="1800" b="0" i="0" u="none" strike="noStrike" kern="0" cap="none" spc="0" normalizeH="0" baseline="0" noProof="0" dirty="0" smtClean="0">
                <a:ln>
                  <a:noFill/>
                </a:ln>
                <a:solidFill>
                  <a:sysClr val="windowText" lastClr="000000"/>
                </a:solidFill>
                <a:effectLst/>
                <a:uLnTx/>
                <a:uFillTx/>
                <a:latin typeface="Times New Roman"/>
              </a:rPr>
              <a:t>difference (relative </a:t>
            </a:r>
            <a:r>
              <a:rPr kumimoji="0" lang="en-US" sz="1800" b="0" i="0" u="none" strike="noStrike" kern="0" cap="none" spc="0" normalizeH="0" baseline="0" noProof="0" dirty="0">
                <a:ln>
                  <a:noFill/>
                </a:ln>
                <a:solidFill>
                  <a:sysClr val="windowText" lastClr="000000"/>
                </a:solidFill>
                <a:effectLst/>
                <a:uLnTx/>
                <a:uFillTx/>
                <a:latin typeface="Times New Roman"/>
              </a:rPr>
              <a:t>to ES funding</a:t>
            </a:r>
            <a:r>
              <a:rPr kumimoji="0" lang="en-US" sz="1800" b="0" i="0" u="none" strike="noStrike" kern="0" cap="none" spc="0" normalizeH="0" baseline="0" noProof="0" dirty="0" smtClean="0">
                <a:ln>
                  <a:noFill/>
                </a:ln>
                <a:solidFill>
                  <a:sysClr val="windowText" lastClr="000000"/>
                </a:solidFill>
                <a:effectLst/>
                <a:uLnTx/>
                <a:uFillTx/>
                <a:latin typeface="Times New Roman"/>
              </a:rPr>
              <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1" u="none" strike="noStrike" kern="0" cap="none" spc="0" normalizeH="0" baseline="0" noProof="0" dirty="0" smtClean="0">
                <a:ln>
                  <a:noFill/>
                </a:ln>
                <a:solidFill>
                  <a:sysClr val="windowText" lastClr="000000"/>
                </a:solidFill>
                <a:effectLst/>
                <a:uLnTx/>
                <a:uFillTx/>
                <a:latin typeface="Times New Roman"/>
              </a:rPr>
              <a:t>N</a:t>
            </a:r>
            <a:r>
              <a:rPr kumimoji="0" lang="en-US" sz="1800" b="0" i="0" u="none" strike="noStrike" kern="0" cap="none" spc="0" normalizeH="0" baseline="0" noProof="0" dirty="0" smtClean="0">
                <a:ln>
                  <a:noFill/>
                </a:ln>
                <a:solidFill>
                  <a:sysClr val="windowText" lastClr="000000"/>
                </a:solidFill>
                <a:effectLst/>
                <a:uLnTx/>
                <a:uFillTx/>
                <a:latin typeface="Times New Roman"/>
              </a:rPr>
              <a:t>=24</a:t>
            </a:r>
            <a:endParaRPr kumimoji="0" lang="en-US" sz="1800" b="0" i="0" u="none" strike="noStrike" kern="0" cap="none" spc="0" normalizeH="0" baseline="0" noProof="0" dirty="0">
              <a:ln>
                <a:noFill/>
              </a:ln>
              <a:solidFill>
                <a:sysClr val="windowText" lastClr="000000"/>
              </a:solidFill>
              <a:effectLst/>
              <a:uLnTx/>
              <a:uFillTx/>
              <a:latin typeface="Times New Roman"/>
            </a:endParaRPr>
          </a:p>
        </p:txBody>
      </p:sp>
      <p:graphicFrame>
        <p:nvGraphicFramePr>
          <p:cNvPr id="15" name="Chart 14"/>
          <p:cNvGraphicFramePr/>
          <p:nvPr/>
        </p:nvGraphicFramePr>
        <p:xfrm>
          <a:off x="685800" y="2209800"/>
          <a:ext cx="4754880" cy="3383280"/>
        </p:xfrm>
        <a:graphic>
          <a:graphicData uri="http://schemas.openxmlformats.org/drawingml/2006/chart">
            <c:chart xmlns:c="http://schemas.openxmlformats.org/drawingml/2006/chart" xmlns:r="http://schemas.openxmlformats.org/officeDocument/2006/relationships" r:id="rId3"/>
          </a:graphicData>
        </a:graphic>
      </p:graphicFrame>
      <p:sp>
        <p:nvSpPr>
          <p:cNvPr id="16" name="Rectangle 15"/>
          <p:cNvSpPr/>
          <p:nvPr/>
        </p:nvSpPr>
        <p:spPr>
          <a:xfrm>
            <a:off x="5105400" y="2971800"/>
            <a:ext cx="3657600" cy="1200329"/>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en-US" sz="1800" b="0" i="1" u="none" strike="noStrike" kern="0" cap="none" spc="0" normalizeH="0" baseline="0" noProof="0" dirty="0" smtClean="0">
              <a:ln>
                <a:noFill/>
              </a:ln>
              <a:solidFill>
                <a:sysClr val="windowText" lastClr="000000"/>
              </a:solidFill>
              <a:effectLst/>
              <a:uLnTx/>
              <a:uFillTx/>
            </a:endParaRPr>
          </a:p>
          <a:p>
            <a:pPr marL="0" marR="0" lvl="0" indent="0" algn="just" defTabSz="914400" eaLnBrk="1" fontAlgn="auto" latinLnBrk="0" hangingPunct="1">
              <a:lnSpc>
                <a:spcPct val="100000"/>
              </a:lnSpc>
              <a:spcBef>
                <a:spcPts val="0"/>
              </a:spcBef>
              <a:spcAft>
                <a:spcPts val="0"/>
              </a:spcAft>
              <a:buClrTx/>
              <a:buSzTx/>
              <a:buFont typeface="Wingdings" pitchFamily="2" charset="2"/>
              <a:buChar char="§"/>
              <a:tabLst/>
              <a:defRPr/>
            </a:pPr>
            <a:r>
              <a:rPr kumimoji="0" lang="en-US" sz="1800" b="0" i="1" u="none" strike="noStrike" kern="0" cap="none" spc="0" normalizeH="0" baseline="0" noProof="0" dirty="0" smtClean="0">
                <a:ln>
                  <a:noFill/>
                </a:ln>
                <a:solidFill>
                  <a:sysClr val="windowText" lastClr="000000"/>
                </a:solidFill>
                <a:effectLst/>
                <a:uLnTx/>
                <a:uFillTx/>
              </a:rPr>
              <a:t>Demand uncertainty undermines the benefit of reducing funding uncertainty</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4000" dirty="0" smtClean="0"/>
              <a:t>Conclusions on Funding Strategy</a:t>
            </a:r>
            <a:endParaRPr lang="en-US" sz="4000" dirty="0"/>
          </a:p>
        </p:txBody>
      </p:sp>
      <p:sp>
        <p:nvSpPr>
          <p:cNvPr id="32771" name="Content Placeholder 2"/>
          <p:cNvSpPr>
            <a:spLocks noGrp="1"/>
          </p:cNvSpPr>
          <p:nvPr>
            <p:ph idx="1"/>
          </p:nvPr>
        </p:nvSpPr>
        <p:spPr/>
        <p:txBody>
          <a:bodyPr/>
          <a:lstStyle/>
          <a:p>
            <a:pPr algn="just"/>
            <a:r>
              <a:rPr lang="en-US" sz="2400" dirty="0" smtClean="0"/>
              <a:t>Front-loading yields substantial benefits in under-financed systems but the benefits are non-monotone in funding level</a:t>
            </a:r>
          </a:p>
          <a:p>
            <a:pPr algn="just"/>
            <a:r>
              <a:rPr lang="en-US" sz="2400" dirty="0" smtClean="0"/>
              <a:t>In fully-financed systems, timing plays a big role and it is critical to avoid back-loading</a:t>
            </a:r>
          </a:p>
          <a:p>
            <a:pPr algn="just"/>
            <a:r>
              <a:rPr lang="en-US" sz="2400" dirty="0" smtClean="0"/>
              <a:t>Making the funding more even and predictable lowers operating costs significantly and this effect is moderated by the demand uncertainty</a:t>
            </a:r>
          </a:p>
          <a:p>
            <a:pPr algn="just"/>
            <a:endParaRPr lang="en-US" sz="2400" dirty="0" smtClean="0"/>
          </a:p>
          <a:p>
            <a:r>
              <a:rPr lang="en-US" dirty="0" smtClean="0"/>
              <a:t>Recent Development</a:t>
            </a:r>
          </a:p>
          <a:p>
            <a:pPr lvl="1"/>
            <a:r>
              <a:rPr lang="en-US" dirty="0" smtClean="0"/>
              <a:t>Pledge Guarantee for Health</a:t>
            </a:r>
          </a:p>
          <a:p>
            <a:pPr lvl="2"/>
            <a:r>
              <a:rPr lang="en-US" dirty="0" smtClean="0"/>
              <a:t>Short term line of credits based on pledges and UNF</a:t>
            </a:r>
          </a:p>
          <a:p>
            <a:pPr lvl="1"/>
            <a:r>
              <a:rPr lang="en-US" dirty="0" smtClean="0"/>
              <a:t>Issuance of Bonds by GAVI</a:t>
            </a:r>
          </a:p>
          <a:p>
            <a:pPr algn="just"/>
            <a:endParaRPr lang="en-US" sz="2400" dirty="0" smtClean="0"/>
          </a:p>
          <a:p>
            <a:pPr algn="just"/>
            <a:endParaRPr lang="en-US" sz="20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blinds(horizontal)">
                                      <p:cBhvr>
                                        <p:cTn id="7" dur="500"/>
                                        <p:tgtEl>
                                          <p:spTgt spid="327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blinds(horizontal)">
                                      <p:cBhvr>
                                        <p:cTn id="12" dur="500"/>
                                        <p:tgtEl>
                                          <p:spTgt spid="327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2771">
                                            <p:txEl>
                                              <p:pRg st="2" end="2"/>
                                            </p:txEl>
                                          </p:spTgt>
                                        </p:tgtEl>
                                        <p:attrNameLst>
                                          <p:attrName>style.visibility</p:attrName>
                                        </p:attrNameLst>
                                      </p:cBhvr>
                                      <p:to>
                                        <p:strVal val="visible"/>
                                      </p:to>
                                    </p:set>
                                    <p:animEffect transition="in" filter="blinds(horizontal)">
                                      <p:cBhvr>
                                        <p:cTn id="17" dur="500"/>
                                        <p:tgtEl>
                                          <p:spTgt spid="3277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2771">
                                            <p:txEl>
                                              <p:pRg st="4" end="4"/>
                                            </p:txEl>
                                          </p:spTgt>
                                        </p:tgtEl>
                                        <p:attrNameLst>
                                          <p:attrName>style.visibility</p:attrName>
                                        </p:attrNameLst>
                                      </p:cBhvr>
                                      <p:to>
                                        <p:strVal val="visible"/>
                                      </p:to>
                                    </p:set>
                                    <p:animEffect transition="in" filter="blinds(horizontal)">
                                      <p:cBhvr>
                                        <p:cTn id="22" dur="500"/>
                                        <p:tgtEl>
                                          <p:spTgt spid="3277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2771">
                                            <p:txEl>
                                              <p:pRg st="5" end="5"/>
                                            </p:txEl>
                                          </p:spTgt>
                                        </p:tgtEl>
                                        <p:attrNameLst>
                                          <p:attrName>style.visibility</p:attrName>
                                        </p:attrNameLst>
                                      </p:cBhvr>
                                      <p:to>
                                        <p:strVal val="visible"/>
                                      </p:to>
                                    </p:set>
                                    <p:animEffect transition="in" filter="blinds(horizontal)">
                                      <p:cBhvr>
                                        <p:cTn id="27" dur="500"/>
                                        <p:tgtEl>
                                          <p:spTgt spid="32771">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2771">
                                            <p:txEl>
                                              <p:pRg st="6" end="6"/>
                                            </p:txEl>
                                          </p:spTgt>
                                        </p:tgtEl>
                                        <p:attrNameLst>
                                          <p:attrName>style.visibility</p:attrName>
                                        </p:attrNameLst>
                                      </p:cBhvr>
                                      <p:to>
                                        <p:strVal val="visible"/>
                                      </p:to>
                                    </p:set>
                                    <p:animEffect transition="in" filter="blinds(horizontal)">
                                      <p:cBhvr>
                                        <p:cTn id="32" dur="500"/>
                                        <p:tgtEl>
                                          <p:spTgt spid="32771">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2771">
                                            <p:txEl>
                                              <p:pRg st="7" end="7"/>
                                            </p:txEl>
                                          </p:spTgt>
                                        </p:tgtEl>
                                        <p:attrNameLst>
                                          <p:attrName>style.visibility</p:attrName>
                                        </p:attrNameLst>
                                      </p:cBhvr>
                                      <p:to>
                                        <p:strVal val="visible"/>
                                      </p:to>
                                    </p:set>
                                    <p:animEffect transition="in" filter="blinds(horizontal)">
                                      <p:cBhvr>
                                        <p:cTn id="37" dur="500"/>
                                        <p:tgtEl>
                                          <p:spTgt spid="3277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Operations strategy</a:t>
            </a:r>
            <a:br>
              <a:rPr lang="en-US" sz="2800" dirty="0" smtClean="0">
                <a:solidFill>
                  <a:schemeClr val="bg1"/>
                </a:solidFill>
              </a:rPr>
            </a:br>
            <a:r>
              <a:rPr lang="en-US" sz="2800" dirty="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7" name="Rectangle 6"/>
          <p:cNvSpPr/>
          <p:nvPr/>
        </p:nvSpPr>
        <p:spPr>
          <a:xfrm>
            <a:off x="755472" y="1364716"/>
            <a:ext cx="1001604" cy="3632983"/>
          </a:xfrm>
          <a:prstGeom prst="rect">
            <a:avLst/>
          </a:prstGeom>
          <a:noFill/>
        </p:spPr>
        <p:txBody>
          <a:bodyPr vert="wordArtVert" wrap="none" anchor="ctr"/>
          <a:lstStyle/>
          <a:p>
            <a:pPr algn="ct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alue</a:t>
            </a:r>
          </a:p>
        </p:txBody>
      </p:sp>
      <p:sp>
        <p:nvSpPr>
          <p:cNvPr id="10" name="Rectangle 9"/>
          <p:cNvSpPr/>
          <p:nvPr/>
        </p:nvSpPr>
        <p:spPr>
          <a:xfrm>
            <a:off x="5070389" y="1335190"/>
            <a:ext cx="1302980" cy="4154983"/>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ssets</a:t>
            </a:r>
          </a:p>
        </p:txBody>
      </p:sp>
      <p:sp>
        <p:nvSpPr>
          <p:cNvPr id="11" name="Rectangle 10"/>
          <p:cNvSpPr/>
          <p:nvPr/>
        </p:nvSpPr>
        <p:spPr>
          <a:xfrm>
            <a:off x="7433739" y="1353078"/>
            <a:ext cx="1177065" cy="4647426"/>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rocess</a:t>
            </a:r>
          </a:p>
        </p:txBody>
      </p:sp>
      <p:sp>
        <p:nvSpPr>
          <p:cNvPr id="12" name="Rectangle 11"/>
          <p:cNvSpPr/>
          <p:nvPr/>
        </p:nvSpPr>
        <p:spPr>
          <a:xfrm>
            <a:off x="2817360" y="1188182"/>
            <a:ext cx="1001604" cy="5130035"/>
          </a:xfrm>
          <a:prstGeom prst="rect">
            <a:avLst/>
          </a:prstGeom>
          <a:noFill/>
        </p:spPr>
        <p:txBody>
          <a:bodyPr vert="wordArtVert" anchor="ctr"/>
          <a:lstStyle/>
          <a:p>
            <a:pPr algn="ct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ompete</a:t>
            </a:r>
          </a:p>
        </p:txBody>
      </p:sp>
      <p:sp>
        <p:nvSpPr>
          <p:cNvPr id="14" name="Rectangle 13"/>
          <p:cNvSpPr/>
          <p:nvPr/>
        </p:nvSpPr>
        <p:spPr>
          <a:xfrm>
            <a:off x="3359411" y="5581037"/>
            <a:ext cx="1047082" cy="584775"/>
          </a:xfrm>
          <a:prstGeom prst="rect">
            <a:avLst/>
          </a:prstGeom>
        </p:spPr>
        <p:txBody>
          <a:bodyPr wrap="none">
            <a:spAutoFit/>
          </a:bodyPr>
          <a:lstStyle/>
          <a:p>
            <a:pPr defTabSz="457200" fontAlgn="auto">
              <a:spcBef>
                <a:spcPts val="0"/>
              </a:spcBef>
              <a:spcAft>
                <a:spcPts val="0"/>
              </a:spcAft>
              <a:defRPr/>
            </a:pPr>
            <a:r>
              <a:rPr lang="en-US" sz="3200" b="1" dirty="0" err="1">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ncies</a:t>
            </a:r>
            <a:endParaRPr lang="en-US" sz="3200" dirty="0">
              <a:solidFill>
                <a:prstClr val="black"/>
              </a:solidFill>
              <a:latin typeface="Calibri"/>
              <a:cs typeface="Arial" pitchFamily="34" charset="0"/>
            </a:endParaRPr>
          </a:p>
        </p:txBody>
      </p:sp>
      <p:sp>
        <p:nvSpPr>
          <p:cNvPr id="13" name="Rectangle 23"/>
          <p:cNvSpPr txBox="1">
            <a:spLocks noChangeArrowheads="1"/>
          </p:cNvSpPr>
          <p:nvPr/>
        </p:nvSpPr>
        <p:spPr>
          <a:xfrm>
            <a:off x="455613" y="6011624"/>
            <a:ext cx="8229600" cy="788988"/>
          </a:xfrm>
          <a:prstGeom prst="rect">
            <a:avLst/>
          </a:prstGeom>
        </p:spPr>
        <p:txBody>
          <a:bodyPr/>
          <a:lstStyle/>
          <a:p>
            <a:pPr marL="342900" indent="-342900" defTabSz="457200" fontAlgn="auto">
              <a:spcBef>
                <a:spcPct val="20000"/>
              </a:spcBef>
              <a:spcAft>
                <a:spcPts val="0"/>
              </a:spcAft>
              <a:buClr>
                <a:srgbClr val="FF3300"/>
              </a:buClr>
              <a:buFont typeface="Wingdings" pitchFamily="2" charset="2"/>
              <a:buChar char="Ø"/>
              <a:defRPr/>
            </a:pPr>
            <a:r>
              <a:rPr lang="en-US" sz="1800" dirty="0">
                <a:solidFill>
                  <a:prstClr val="white"/>
                </a:solidFill>
                <a:latin typeface="Calibri"/>
                <a:cs typeface="Arial" pitchFamily="34" charset="0"/>
              </a:rPr>
              <a:t>Operations strategy is a plan for </a:t>
            </a:r>
            <a:r>
              <a:rPr lang="en-US" sz="1800" dirty="0" smtClean="0">
                <a:solidFill>
                  <a:prstClr val="white"/>
                </a:solidFill>
                <a:latin typeface="Calibri"/>
                <a:cs typeface="Arial" pitchFamily="34" charset="0"/>
              </a:rPr>
              <a:t>configuring the Operating System, i.e., developing </a:t>
            </a:r>
            <a:r>
              <a:rPr lang="en-US" sz="1800" dirty="0">
                <a:solidFill>
                  <a:prstClr val="white"/>
                </a:solidFill>
                <a:latin typeface="Calibri"/>
                <a:cs typeface="Arial" pitchFamily="34" charset="0"/>
              </a:rPr>
              <a:t>resources and configuring processes such that the resulting competencies maximize </a:t>
            </a:r>
            <a:r>
              <a:rPr lang="en-US" sz="1800" dirty="0" smtClean="0">
                <a:solidFill>
                  <a:prstClr val="white"/>
                </a:solidFill>
                <a:latin typeface="Calibri"/>
                <a:cs typeface="Arial" pitchFamily="34" charset="0"/>
              </a:rPr>
              <a:t>value</a:t>
            </a:r>
            <a:endParaRPr lang="en-US" sz="1800" dirty="0">
              <a:solidFill>
                <a:prstClr val="white"/>
              </a:solidFill>
              <a:latin typeface="Calibri"/>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z="2400" smtClean="0"/>
              <a:t>Improvement and Innovation:</a:t>
            </a:r>
            <a:br>
              <a:rPr lang="en-US" sz="2400" smtClean="0"/>
            </a:br>
            <a:r>
              <a:rPr lang="en-US" sz="2400" smtClean="0"/>
              <a:t>	Putting it all together</a:t>
            </a:r>
          </a:p>
        </p:txBody>
      </p:sp>
      <p:sp>
        <p:nvSpPr>
          <p:cNvPr id="33795" name="TextBox 4"/>
          <p:cNvSpPr txBox="1">
            <a:spLocks noChangeArrowheads="1"/>
          </p:cNvSpPr>
          <p:nvPr/>
        </p:nvSpPr>
        <p:spPr bwMode="auto">
          <a:xfrm>
            <a:off x="2224088" y="965200"/>
            <a:ext cx="4133850" cy="646113"/>
          </a:xfrm>
          <a:prstGeom prst="rect">
            <a:avLst/>
          </a:prstGeom>
          <a:noFill/>
          <a:ln w="9525">
            <a:noFill/>
            <a:miter lim="800000"/>
            <a:headEnd/>
            <a:tailEnd/>
          </a:ln>
        </p:spPr>
        <p:txBody>
          <a:bodyPr wrap="none"/>
          <a:lstStyle/>
          <a:p>
            <a:pPr algn="ctr"/>
            <a:r>
              <a:rPr lang="en-US" sz="1800"/>
              <a:t>Main topic = prepare for the future = build</a:t>
            </a:r>
          </a:p>
          <a:p>
            <a:pPr algn="ctr"/>
            <a:r>
              <a:rPr lang="en-US" sz="1800"/>
              <a:t>capabilities for improvement &amp; innovation</a:t>
            </a:r>
          </a:p>
        </p:txBody>
      </p:sp>
      <p:sp>
        <p:nvSpPr>
          <p:cNvPr id="33796" name="TextBox 5"/>
          <p:cNvSpPr txBox="1">
            <a:spLocks noChangeArrowheads="1"/>
          </p:cNvSpPr>
          <p:nvPr/>
        </p:nvSpPr>
        <p:spPr bwMode="auto">
          <a:xfrm>
            <a:off x="3781425" y="1803400"/>
            <a:ext cx="1019175" cy="369888"/>
          </a:xfrm>
          <a:prstGeom prst="rect">
            <a:avLst/>
          </a:prstGeom>
          <a:noFill/>
          <a:ln w="9525">
            <a:noFill/>
            <a:miter lim="800000"/>
            <a:headEnd/>
            <a:tailEnd/>
          </a:ln>
        </p:spPr>
        <p:txBody>
          <a:bodyPr wrap="none">
            <a:spAutoFit/>
          </a:bodyPr>
          <a:lstStyle/>
          <a:p>
            <a:pPr algn="ctr"/>
            <a:r>
              <a:rPr lang="en-US" sz="1800"/>
              <a:t>Learning</a:t>
            </a:r>
          </a:p>
        </p:txBody>
      </p:sp>
      <p:sp>
        <p:nvSpPr>
          <p:cNvPr id="33797" name="TextBox 6"/>
          <p:cNvSpPr txBox="1">
            <a:spLocks noChangeArrowheads="1"/>
          </p:cNvSpPr>
          <p:nvPr/>
        </p:nvSpPr>
        <p:spPr bwMode="auto">
          <a:xfrm>
            <a:off x="765175" y="2317750"/>
            <a:ext cx="2354263" cy="646113"/>
          </a:xfrm>
          <a:prstGeom prst="rect">
            <a:avLst/>
          </a:prstGeom>
          <a:noFill/>
          <a:ln w="9525">
            <a:noFill/>
            <a:miter lim="800000"/>
            <a:headEnd/>
            <a:tailEnd/>
          </a:ln>
        </p:spPr>
        <p:txBody>
          <a:bodyPr wrap="none"/>
          <a:lstStyle/>
          <a:p>
            <a:pPr algn="ctr"/>
            <a:r>
              <a:rPr lang="en-US" sz="1800"/>
              <a:t>By doing</a:t>
            </a:r>
          </a:p>
          <a:p>
            <a:pPr algn="ctr"/>
            <a:r>
              <a:rPr lang="en-US" sz="1800"/>
              <a:t>= process improvement</a:t>
            </a:r>
          </a:p>
        </p:txBody>
      </p:sp>
      <p:sp>
        <p:nvSpPr>
          <p:cNvPr id="33798" name="TextBox 7"/>
          <p:cNvSpPr txBox="1">
            <a:spLocks noChangeArrowheads="1"/>
          </p:cNvSpPr>
          <p:nvPr/>
        </p:nvSpPr>
        <p:spPr bwMode="auto">
          <a:xfrm>
            <a:off x="4960938" y="2317750"/>
            <a:ext cx="3122612" cy="646113"/>
          </a:xfrm>
          <a:prstGeom prst="rect">
            <a:avLst/>
          </a:prstGeom>
          <a:noFill/>
          <a:ln w="9525">
            <a:noFill/>
            <a:miter lim="800000"/>
            <a:headEnd/>
            <a:tailEnd/>
          </a:ln>
        </p:spPr>
        <p:txBody>
          <a:bodyPr wrap="none"/>
          <a:lstStyle/>
          <a:p>
            <a:pPr algn="ctr"/>
            <a:r>
              <a:rPr lang="en-US" sz="1800"/>
              <a:t>Before doing</a:t>
            </a:r>
          </a:p>
          <a:p>
            <a:pPr algn="ctr"/>
            <a:r>
              <a:rPr lang="en-US" sz="1800"/>
              <a:t>= product or process innovation</a:t>
            </a:r>
          </a:p>
        </p:txBody>
      </p:sp>
      <p:sp>
        <p:nvSpPr>
          <p:cNvPr id="33799" name="TextBox 8"/>
          <p:cNvSpPr txBox="1">
            <a:spLocks noChangeArrowheads="1"/>
          </p:cNvSpPr>
          <p:nvPr/>
        </p:nvSpPr>
        <p:spPr bwMode="auto">
          <a:xfrm>
            <a:off x="5086350" y="3371850"/>
            <a:ext cx="2871788" cy="635000"/>
          </a:xfrm>
          <a:prstGeom prst="rect">
            <a:avLst/>
          </a:prstGeom>
          <a:noFill/>
          <a:ln w="9525">
            <a:noFill/>
            <a:miter lim="800000"/>
            <a:headEnd/>
            <a:tailEnd/>
          </a:ln>
        </p:spPr>
        <p:txBody>
          <a:bodyPr wrap="none"/>
          <a:lstStyle/>
          <a:p>
            <a:pPr algn="ctr"/>
            <a:r>
              <a:rPr lang="en-US" sz="1800"/>
              <a:t>Design strategies</a:t>
            </a:r>
          </a:p>
          <a:p>
            <a:pPr algn="ctr"/>
            <a:r>
              <a:rPr lang="en-US" sz="1800"/>
              <a:t>Plan, Iterate, or Select strategies</a:t>
            </a:r>
          </a:p>
        </p:txBody>
      </p:sp>
      <p:sp>
        <p:nvSpPr>
          <p:cNvPr id="33800" name="TextBox 9"/>
          <p:cNvSpPr txBox="1">
            <a:spLocks noChangeArrowheads="1"/>
          </p:cNvSpPr>
          <p:nvPr/>
        </p:nvSpPr>
        <p:spPr bwMode="auto">
          <a:xfrm>
            <a:off x="550863" y="3348038"/>
            <a:ext cx="2781300" cy="682625"/>
          </a:xfrm>
          <a:prstGeom prst="rect">
            <a:avLst/>
          </a:prstGeom>
          <a:noFill/>
          <a:ln w="9525">
            <a:noFill/>
            <a:miter lim="800000"/>
            <a:headEnd/>
            <a:tailEnd/>
          </a:ln>
        </p:spPr>
        <p:txBody>
          <a:bodyPr/>
          <a:lstStyle/>
          <a:p>
            <a:pPr algn="ctr"/>
            <a:r>
              <a:rPr lang="en-US" sz="1800"/>
              <a:t>Learning curve</a:t>
            </a:r>
          </a:p>
          <a:p>
            <a:pPr algn="ctr"/>
            <a:r>
              <a:rPr lang="en-US" sz="1800"/>
              <a:t>kaizen &amp; standardized work</a:t>
            </a:r>
          </a:p>
          <a:p>
            <a:pPr algn="ctr"/>
            <a:endParaRPr lang="en-US" sz="1800"/>
          </a:p>
        </p:txBody>
      </p:sp>
      <p:sp>
        <p:nvSpPr>
          <p:cNvPr id="33801" name="TextBox 10"/>
          <p:cNvSpPr txBox="1">
            <a:spLocks noChangeArrowheads="1"/>
          </p:cNvSpPr>
          <p:nvPr/>
        </p:nvSpPr>
        <p:spPr bwMode="auto">
          <a:xfrm>
            <a:off x="550863" y="4346575"/>
            <a:ext cx="2781300" cy="463550"/>
          </a:xfrm>
          <a:prstGeom prst="rect">
            <a:avLst/>
          </a:prstGeom>
          <a:noFill/>
          <a:ln w="9525">
            <a:noFill/>
            <a:miter lim="800000"/>
            <a:headEnd/>
            <a:tailEnd/>
          </a:ln>
        </p:spPr>
        <p:txBody>
          <a:bodyPr/>
          <a:lstStyle/>
          <a:p>
            <a:pPr algn="ctr"/>
            <a:r>
              <a:rPr lang="en-US" sz="1800"/>
              <a:t>Cost ↓</a:t>
            </a:r>
          </a:p>
          <a:p>
            <a:pPr algn="ctr"/>
            <a:endParaRPr lang="en-US" sz="1800"/>
          </a:p>
        </p:txBody>
      </p:sp>
      <p:sp>
        <p:nvSpPr>
          <p:cNvPr id="33802" name="TextBox 11"/>
          <p:cNvSpPr txBox="1">
            <a:spLocks noChangeArrowheads="1"/>
          </p:cNvSpPr>
          <p:nvPr/>
        </p:nvSpPr>
        <p:spPr bwMode="auto">
          <a:xfrm>
            <a:off x="5130800" y="4346575"/>
            <a:ext cx="2781300" cy="463550"/>
          </a:xfrm>
          <a:prstGeom prst="rect">
            <a:avLst/>
          </a:prstGeom>
          <a:noFill/>
          <a:ln w="9525">
            <a:noFill/>
            <a:miter lim="800000"/>
            <a:headEnd/>
            <a:tailEnd/>
          </a:ln>
        </p:spPr>
        <p:txBody>
          <a:bodyPr/>
          <a:lstStyle/>
          <a:p>
            <a:pPr algn="ctr"/>
            <a:r>
              <a:rPr lang="en-US" sz="1800"/>
              <a:t>Functionality ↑</a:t>
            </a:r>
          </a:p>
          <a:p>
            <a:pPr algn="ctr"/>
            <a:endParaRPr lang="en-US" sz="1800"/>
          </a:p>
        </p:txBody>
      </p:sp>
      <p:sp>
        <p:nvSpPr>
          <p:cNvPr id="33803" name="Right Brace 12"/>
          <p:cNvSpPr>
            <a:spLocks/>
          </p:cNvSpPr>
          <p:nvPr/>
        </p:nvSpPr>
        <p:spPr bwMode="auto">
          <a:xfrm rot="5400000">
            <a:off x="4058444" y="2605882"/>
            <a:ext cx="338137" cy="4921250"/>
          </a:xfrm>
          <a:prstGeom prst="rightBrace">
            <a:avLst>
              <a:gd name="adj1" fmla="val 8355"/>
              <a:gd name="adj2" fmla="val 50000"/>
            </a:avLst>
          </a:prstGeom>
          <a:noFill/>
          <a:ln w="12700" algn="ctr">
            <a:solidFill>
              <a:srgbClr val="FF0000"/>
            </a:solidFill>
            <a:round/>
            <a:headEnd/>
            <a:tailEnd/>
          </a:ln>
        </p:spPr>
        <p:txBody>
          <a:bodyPr wrap="none">
            <a:spAutoFit/>
          </a:bodyPr>
          <a:lstStyle/>
          <a:p>
            <a:endParaRPr lang="en-US"/>
          </a:p>
        </p:txBody>
      </p:sp>
      <p:sp>
        <p:nvSpPr>
          <p:cNvPr id="33804" name="TextBox 13"/>
          <p:cNvSpPr txBox="1">
            <a:spLocks noChangeArrowheads="1"/>
          </p:cNvSpPr>
          <p:nvPr/>
        </p:nvSpPr>
        <p:spPr bwMode="auto">
          <a:xfrm>
            <a:off x="1766888" y="5273675"/>
            <a:ext cx="5127625" cy="646113"/>
          </a:xfrm>
          <a:prstGeom prst="rect">
            <a:avLst/>
          </a:prstGeom>
          <a:noFill/>
          <a:ln w="9525">
            <a:noFill/>
            <a:miter lim="800000"/>
            <a:headEnd/>
            <a:tailEnd/>
          </a:ln>
        </p:spPr>
        <p:txBody>
          <a:bodyPr wrap="none">
            <a:spAutoFit/>
          </a:bodyPr>
          <a:lstStyle/>
          <a:p>
            <a:pPr algn="ctr"/>
            <a:r>
              <a:rPr lang="en-US" sz="1800"/>
              <a:t>Interplay between these two learning modes </a:t>
            </a:r>
            <a:r>
              <a:rPr lang="en-US" sz="1800" i="1"/>
              <a:t>predicts</a:t>
            </a:r>
          </a:p>
          <a:p>
            <a:pPr algn="ctr"/>
            <a:r>
              <a:rPr lang="en-US" sz="1800"/>
              <a:t>innovation dynamics</a:t>
            </a:r>
          </a:p>
        </p:txBody>
      </p:sp>
      <p:cxnSp>
        <p:nvCxnSpPr>
          <p:cNvPr id="33805" name="Straight Arrow Connector 17"/>
          <p:cNvCxnSpPr>
            <a:cxnSpLocks noChangeShapeType="1"/>
            <a:stCxn id="33795" idx="2"/>
            <a:endCxn id="33796" idx="0"/>
          </p:cNvCxnSpPr>
          <p:nvPr/>
        </p:nvCxnSpPr>
        <p:spPr bwMode="auto">
          <a:xfrm rot="5400000">
            <a:off x="4194969" y="1707357"/>
            <a:ext cx="192087" cy="0"/>
          </a:xfrm>
          <a:prstGeom prst="straightConnector1">
            <a:avLst/>
          </a:prstGeom>
          <a:noFill/>
          <a:ln w="9525" algn="ctr">
            <a:solidFill>
              <a:srgbClr val="0070C0"/>
            </a:solidFill>
            <a:round/>
            <a:headEnd/>
            <a:tailEnd type="arrow" w="med" len="med"/>
          </a:ln>
        </p:spPr>
      </p:cxnSp>
      <p:cxnSp>
        <p:nvCxnSpPr>
          <p:cNvPr id="33806" name="Straight Arrow Connector 20"/>
          <p:cNvCxnSpPr>
            <a:cxnSpLocks noChangeShapeType="1"/>
            <a:stCxn id="33796" idx="1"/>
            <a:endCxn id="33797" idx="0"/>
          </p:cNvCxnSpPr>
          <p:nvPr/>
        </p:nvCxnSpPr>
        <p:spPr bwMode="auto">
          <a:xfrm rot="10800000" flipV="1">
            <a:off x="1941513" y="1989138"/>
            <a:ext cx="1839912" cy="328612"/>
          </a:xfrm>
          <a:prstGeom prst="straightConnector1">
            <a:avLst/>
          </a:prstGeom>
          <a:noFill/>
          <a:ln w="9525" algn="ctr">
            <a:solidFill>
              <a:srgbClr val="0070C0"/>
            </a:solidFill>
            <a:round/>
            <a:headEnd/>
            <a:tailEnd type="arrow" w="med" len="med"/>
          </a:ln>
        </p:spPr>
      </p:cxnSp>
      <p:cxnSp>
        <p:nvCxnSpPr>
          <p:cNvPr id="33807" name="Straight Arrow Connector 23"/>
          <p:cNvCxnSpPr>
            <a:cxnSpLocks noChangeShapeType="1"/>
            <a:stCxn id="33796" idx="3"/>
            <a:endCxn id="33798" idx="0"/>
          </p:cNvCxnSpPr>
          <p:nvPr/>
        </p:nvCxnSpPr>
        <p:spPr bwMode="auto">
          <a:xfrm>
            <a:off x="4800600" y="1989138"/>
            <a:ext cx="1720850" cy="328612"/>
          </a:xfrm>
          <a:prstGeom prst="straightConnector1">
            <a:avLst/>
          </a:prstGeom>
          <a:noFill/>
          <a:ln w="9525" algn="ctr">
            <a:solidFill>
              <a:srgbClr val="0070C0"/>
            </a:solidFill>
            <a:round/>
            <a:headEnd/>
            <a:tailEnd type="arrow" w="med" len="med"/>
          </a:ln>
        </p:spPr>
      </p:cxnSp>
      <p:cxnSp>
        <p:nvCxnSpPr>
          <p:cNvPr id="33808" name="Straight Arrow Connector 26"/>
          <p:cNvCxnSpPr>
            <a:cxnSpLocks noChangeShapeType="1"/>
            <a:stCxn id="33797" idx="2"/>
            <a:endCxn id="33800" idx="0"/>
          </p:cNvCxnSpPr>
          <p:nvPr/>
        </p:nvCxnSpPr>
        <p:spPr bwMode="auto">
          <a:xfrm rot="5400000">
            <a:off x="1750219" y="3155157"/>
            <a:ext cx="384175" cy="1587"/>
          </a:xfrm>
          <a:prstGeom prst="straightConnector1">
            <a:avLst/>
          </a:prstGeom>
          <a:noFill/>
          <a:ln w="9525" algn="ctr">
            <a:solidFill>
              <a:srgbClr val="0070C0"/>
            </a:solidFill>
            <a:round/>
            <a:headEnd/>
            <a:tailEnd type="arrow" w="med" len="med"/>
          </a:ln>
        </p:spPr>
      </p:cxnSp>
      <p:cxnSp>
        <p:nvCxnSpPr>
          <p:cNvPr id="33809" name="Straight Arrow Connector 29"/>
          <p:cNvCxnSpPr>
            <a:cxnSpLocks noChangeShapeType="1"/>
            <a:stCxn id="33798" idx="2"/>
            <a:endCxn id="33799" idx="0"/>
          </p:cNvCxnSpPr>
          <p:nvPr/>
        </p:nvCxnSpPr>
        <p:spPr bwMode="auto">
          <a:xfrm rot="5400000">
            <a:off x="6318250" y="3167063"/>
            <a:ext cx="407987" cy="1588"/>
          </a:xfrm>
          <a:prstGeom prst="straightConnector1">
            <a:avLst/>
          </a:prstGeom>
          <a:noFill/>
          <a:ln w="9525" algn="ctr">
            <a:solidFill>
              <a:srgbClr val="0070C0"/>
            </a:solidFill>
            <a:round/>
            <a:headEnd/>
            <a:tailEnd type="arrow" w="med" len="med"/>
          </a:ln>
        </p:spPr>
      </p:cxnSp>
      <p:cxnSp>
        <p:nvCxnSpPr>
          <p:cNvPr id="33810" name="Straight Arrow Connector 32"/>
          <p:cNvCxnSpPr>
            <a:cxnSpLocks noChangeShapeType="1"/>
            <a:endCxn id="33801" idx="0"/>
          </p:cNvCxnSpPr>
          <p:nvPr/>
        </p:nvCxnSpPr>
        <p:spPr bwMode="auto">
          <a:xfrm rot="16200000" flipH="1">
            <a:off x="1812925" y="4217988"/>
            <a:ext cx="250825" cy="6350"/>
          </a:xfrm>
          <a:prstGeom prst="straightConnector1">
            <a:avLst/>
          </a:prstGeom>
          <a:noFill/>
          <a:ln w="9525" algn="ctr">
            <a:solidFill>
              <a:srgbClr val="0070C0"/>
            </a:solidFill>
            <a:round/>
            <a:headEnd/>
            <a:tailEnd type="arrow" w="med" len="med"/>
          </a:ln>
        </p:spPr>
      </p:cxnSp>
      <p:cxnSp>
        <p:nvCxnSpPr>
          <p:cNvPr id="33811" name="Straight Arrow Connector 37"/>
          <p:cNvCxnSpPr>
            <a:cxnSpLocks noChangeShapeType="1"/>
            <a:stCxn id="33799" idx="2"/>
            <a:endCxn id="33802" idx="0"/>
          </p:cNvCxnSpPr>
          <p:nvPr/>
        </p:nvCxnSpPr>
        <p:spPr bwMode="auto">
          <a:xfrm rot="5400000">
            <a:off x="6351587" y="4176713"/>
            <a:ext cx="339725" cy="0"/>
          </a:xfrm>
          <a:prstGeom prst="straightConnector1">
            <a:avLst/>
          </a:prstGeom>
          <a:noFill/>
          <a:ln w="9525" algn="ctr">
            <a:solidFill>
              <a:srgbClr val="0070C0"/>
            </a:solidFill>
            <a:round/>
            <a:headEnd/>
            <a:tailEnd type="arrow" w="med" len="med"/>
          </a:ln>
        </p:spPr>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95400" y="3276600"/>
            <a:ext cx="6477000" cy="461665"/>
          </a:xfrm>
          <a:prstGeom prst="rect">
            <a:avLst/>
          </a:prstGeom>
          <a:noFill/>
        </p:spPr>
        <p:txBody>
          <a:bodyPr wrap="square" rtlCol="0">
            <a:spAutoFit/>
          </a:bodyPr>
          <a:lstStyle/>
          <a:p>
            <a:r>
              <a:rPr lang="en-US" sz="2400" b="1" smtClean="0">
                <a:latin typeface="Arial" pitchFamily="34" charset="0"/>
                <a:cs typeface="Arial" pitchFamily="34" charset="0"/>
              </a:rPr>
              <a:t>          </a:t>
            </a:r>
            <a:endParaRPr lang="en-US" sz="2400" b="1" dirty="0">
              <a:latin typeface="Arial" pitchFamily="34" charset="0"/>
              <a:cs typeface="Arial" pitchFamily="34" charset="0"/>
            </a:endParaRPr>
          </a:p>
        </p:txBody>
      </p:sp>
      <p:sp>
        <p:nvSpPr>
          <p:cNvPr id="7" name="Text Placeholder 6"/>
          <p:cNvSpPr>
            <a:spLocks noGrp="1"/>
          </p:cNvSpPr>
          <p:nvPr>
            <p:ph type="body" sz="half" idx="1"/>
          </p:nvPr>
        </p:nvSpPr>
        <p:spPr>
          <a:xfrm>
            <a:off x="762000" y="1143000"/>
            <a:ext cx="7848600" cy="1828800"/>
          </a:xfrm>
        </p:spPr>
        <p:txBody>
          <a:bodyPr/>
          <a:lstStyle/>
          <a:p>
            <a:pPr algn="ctr">
              <a:buNone/>
            </a:pPr>
            <a:r>
              <a:rPr lang="en-US" dirty="0" smtClean="0"/>
              <a:t>   </a:t>
            </a:r>
            <a:endParaRPr lang="en-US" dirty="0"/>
          </a:p>
        </p:txBody>
      </p:sp>
      <p:sp>
        <p:nvSpPr>
          <p:cNvPr id="8" name="Title 1"/>
          <p:cNvSpPr txBox="1">
            <a:spLocks/>
          </p:cNvSpPr>
          <p:nvPr/>
        </p:nvSpPr>
        <p:spPr bwMode="auto">
          <a:xfrm>
            <a:off x="685800" y="1524000"/>
            <a:ext cx="8077200" cy="167335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i="0" strike="noStrike" kern="0" cap="none" spc="0" normalizeH="0" baseline="0" noProof="0" dirty="0" smtClean="0">
                <a:ln>
                  <a:noFill/>
                </a:ln>
                <a:effectLst/>
                <a:uLnTx/>
                <a:uFillTx/>
                <a:latin typeface="+mj-lt"/>
                <a:ea typeface="+mj-ea"/>
                <a:cs typeface="+mj-cs"/>
              </a:rPr>
              <a:t>Inventory Management under  </a:t>
            </a:r>
            <a:r>
              <a:rPr lang="en-US" sz="4400" kern="0" dirty="0" smtClean="0">
                <a:latin typeface="+mj-lt"/>
                <a:ea typeface="+mj-ea"/>
                <a:cs typeface="+mj-cs"/>
              </a:rPr>
              <a:t>F</a:t>
            </a:r>
            <a:r>
              <a:rPr kumimoji="0" lang="en-US" sz="4400" i="0" strike="noStrike" kern="0" cap="none" spc="0" normalizeH="0" baseline="0" noProof="0" dirty="0" err="1" smtClean="0">
                <a:ln>
                  <a:noFill/>
                </a:ln>
                <a:effectLst/>
                <a:uLnTx/>
                <a:uFillTx/>
                <a:latin typeface="+mj-lt"/>
                <a:ea typeface="+mj-ea"/>
                <a:cs typeface="+mj-cs"/>
              </a:rPr>
              <a:t>unding</a:t>
            </a:r>
            <a:r>
              <a:rPr kumimoji="0" lang="en-US" sz="4400" i="0" strike="noStrike" kern="0" cap="none" spc="0" normalizeH="0" baseline="0" noProof="0" dirty="0" smtClean="0">
                <a:ln>
                  <a:noFill/>
                </a:ln>
                <a:effectLst/>
                <a:uLnTx/>
                <a:uFillTx/>
                <a:latin typeface="+mj-lt"/>
                <a:ea typeface="+mj-ea"/>
                <a:cs typeface="+mj-cs"/>
              </a:rPr>
              <a:t> </a:t>
            </a:r>
            <a:r>
              <a:rPr lang="en-US" sz="4400" kern="0" dirty="0" smtClean="0">
                <a:latin typeface="+mj-lt"/>
                <a:ea typeface="+mj-ea"/>
                <a:cs typeface="+mj-cs"/>
              </a:rPr>
              <a:t>C</a:t>
            </a:r>
            <a:r>
              <a:rPr kumimoji="0" lang="en-US" sz="4400" i="0" strike="noStrike" kern="0" cap="none" spc="0" normalizeH="0" baseline="0" noProof="0" dirty="0" err="1" smtClean="0">
                <a:ln>
                  <a:noFill/>
                </a:ln>
                <a:effectLst/>
                <a:uLnTx/>
                <a:uFillTx/>
                <a:latin typeface="+mj-lt"/>
                <a:ea typeface="+mj-ea"/>
                <a:cs typeface="+mj-cs"/>
              </a:rPr>
              <a:t>onstraints</a:t>
            </a:r>
            <a:endParaRPr kumimoji="0" lang="en-US" sz="4400" i="0" strike="noStrike" kern="0" cap="none" spc="0" normalizeH="0" baseline="0" noProof="0" dirty="0">
              <a:ln>
                <a:noFill/>
              </a:ln>
              <a:effectLst/>
              <a:uLnTx/>
              <a:uFillTx/>
              <a:latin typeface="+mj-lt"/>
              <a:ea typeface="+mj-ea"/>
              <a:cs typeface="+mj-cs"/>
            </a:endParaRPr>
          </a:p>
        </p:txBody>
      </p:sp>
      <p:sp>
        <p:nvSpPr>
          <p:cNvPr id="9" name="Subtitle 2"/>
          <p:cNvSpPr txBox="1">
            <a:spLocks/>
          </p:cNvSpPr>
          <p:nvPr/>
        </p:nvSpPr>
        <p:spPr bwMode="auto">
          <a:xfrm>
            <a:off x="685800" y="3376612"/>
            <a:ext cx="8077200" cy="1500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ctr" defTabSz="914400" rtl="0" eaLnBrk="1" fontAlgn="base" latinLnBrk="0" hangingPunct="1">
              <a:lnSpc>
                <a:spcPct val="100000"/>
              </a:lnSpc>
              <a:spcBef>
                <a:spcPct val="20000"/>
              </a:spcBef>
              <a:spcAft>
                <a:spcPct val="0"/>
              </a:spcAft>
              <a:buClrTx/>
              <a:buSzTx/>
              <a:tabLst/>
              <a:defRPr/>
            </a:pPr>
            <a:r>
              <a:rPr kumimoji="0" lang="en-US" sz="2000" b="0" i="0" u="none" strike="noStrike" kern="0" cap="none" spc="0" normalizeH="0" baseline="0" noProof="0" dirty="0" err="1" smtClean="0">
                <a:ln>
                  <a:noFill/>
                </a:ln>
                <a:solidFill>
                  <a:schemeClr val="tx1"/>
                </a:solidFill>
                <a:effectLst/>
                <a:uLnTx/>
                <a:uFillTx/>
                <a:latin typeface="+mn-lt"/>
                <a:ea typeface="+mn-ea"/>
                <a:cs typeface="+mn-cs"/>
              </a:rPr>
              <a:t>Jayashankar</a:t>
            </a:r>
            <a:r>
              <a:rPr kumimoji="0" lang="en-US" sz="2000" b="0" i="0" u="none" strike="noStrike" kern="0" cap="none" spc="0" normalizeH="0" baseline="0" noProof="0" dirty="0" smtClean="0">
                <a:ln>
                  <a:noFill/>
                </a:ln>
                <a:solidFill>
                  <a:schemeClr val="tx1"/>
                </a:solidFill>
                <a:effectLst/>
                <a:uLnTx/>
                <a:uFillTx/>
                <a:latin typeface="+mn-lt"/>
                <a:ea typeface="+mn-ea"/>
                <a:cs typeface="+mn-cs"/>
              </a:rPr>
              <a:t> M. Swaminathan</a:t>
            </a:r>
          </a:p>
          <a:p>
            <a:pPr marL="342900" marR="0" lvl="0" indent="-342900" algn="ctr" defTabSz="914400" rtl="0" eaLnBrk="1" fontAlgn="base" latinLnBrk="0" hangingPunct="1">
              <a:lnSpc>
                <a:spcPct val="100000"/>
              </a:lnSpc>
              <a:spcBef>
                <a:spcPct val="20000"/>
              </a:spcBef>
              <a:spcAft>
                <a:spcPct val="0"/>
              </a:spcAft>
              <a:buClrTx/>
              <a:buSzTx/>
              <a:tabLst/>
              <a:defRPr/>
            </a:pPr>
            <a:r>
              <a:rPr kumimoji="0" lang="en-US" sz="2000" b="0" i="0" u="none" strike="noStrike" kern="0" cap="none" spc="0" normalizeH="0" baseline="0" noProof="0" dirty="0" smtClean="0">
                <a:ln>
                  <a:noFill/>
                </a:ln>
                <a:solidFill>
                  <a:schemeClr val="tx1"/>
                </a:solidFill>
                <a:effectLst/>
                <a:uLnTx/>
                <a:uFillTx/>
                <a:latin typeface="+mn-lt"/>
                <a:ea typeface="+mn-ea"/>
                <a:cs typeface="+mn-cs"/>
              </a:rPr>
              <a:t>Kenan-Flagler Business School</a:t>
            </a:r>
          </a:p>
          <a:p>
            <a:pPr marL="342900" marR="0" lvl="0" indent="-342900" algn="ctr" defTabSz="914400" rtl="0" eaLnBrk="1" fontAlgn="base" latinLnBrk="0" hangingPunct="1">
              <a:lnSpc>
                <a:spcPct val="100000"/>
              </a:lnSpc>
              <a:spcBef>
                <a:spcPct val="20000"/>
              </a:spcBef>
              <a:spcAft>
                <a:spcPct val="0"/>
              </a:spcAft>
              <a:buClrTx/>
              <a:buSzTx/>
              <a:tabLst/>
              <a:defRPr/>
            </a:pPr>
            <a:r>
              <a:rPr kumimoji="0" lang="en-US" sz="2000" b="0" i="0" u="none" strike="noStrike" kern="0" cap="none" spc="0" normalizeH="0" baseline="0" noProof="0" dirty="0" smtClean="0">
                <a:ln>
                  <a:noFill/>
                </a:ln>
                <a:solidFill>
                  <a:schemeClr val="tx1"/>
                </a:solidFill>
                <a:effectLst/>
                <a:uLnTx/>
                <a:uFillTx/>
                <a:latin typeface="+mn-lt"/>
                <a:ea typeface="+mn-ea"/>
                <a:cs typeface="+mn-cs"/>
              </a:rPr>
              <a:t> University</a:t>
            </a:r>
            <a:r>
              <a:rPr kumimoji="0" lang="en-US" sz="2000" b="0" i="0" u="none" strike="noStrike" kern="0" cap="none" spc="0" normalizeH="0" noProof="0" dirty="0" smtClean="0">
                <a:ln>
                  <a:noFill/>
                </a:ln>
                <a:solidFill>
                  <a:schemeClr val="tx1"/>
                </a:solidFill>
                <a:effectLst/>
                <a:uLnTx/>
                <a:uFillTx/>
                <a:latin typeface="+mn-lt"/>
                <a:ea typeface="+mn-ea"/>
                <a:cs typeface="+mn-cs"/>
              </a:rPr>
              <a:t> of North Carolina,</a:t>
            </a:r>
            <a:r>
              <a:rPr kumimoji="0" lang="en-US" sz="2000" b="0" i="0" u="none" strike="noStrike" kern="0" cap="none" spc="0" normalizeH="0" baseline="0" noProof="0" dirty="0" smtClean="0">
                <a:ln>
                  <a:noFill/>
                </a:ln>
                <a:solidFill>
                  <a:schemeClr val="tx1"/>
                </a:solidFill>
                <a:effectLst/>
                <a:uLnTx/>
                <a:uFillTx/>
                <a:latin typeface="+mn-lt"/>
                <a:ea typeface="+mn-ea"/>
                <a:cs typeface="+mn-cs"/>
              </a:rPr>
              <a:t> Chapel Hill</a:t>
            </a:r>
          </a:p>
        </p:txBody>
      </p:sp>
      <p:sp>
        <p:nvSpPr>
          <p:cNvPr id="6" name="TextBox 5"/>
          <p:cNvSpPr txBox="1"/>
          <p:nvPr/>
        </p:nvSpPr>
        <p:spPr>
          <a:xfrm>
            <a:off x="2971800" y="5029200"/>
            <a:ext cx="3741730" cy="400110"/>
          </a:xfrm>
          <a:prstGeom prst="rect">
            <a:avLst/>
          </a:prstGeom>
          <a:noFill/>
        </p:spPr>
        <p:txBody>
          <a:bodyPr wrap="none" rtlCol="0">
            <a:spAutoFit/>
          </a:bodyPr>
          <a:lstStyle/>
          <a:p>
            <a:r>
              <a:rPr lang="en-US" sz="2000" i="1" dirty="0" smtClean="0"/>
              <a:t>Joint work with </a:t>
            </a:r>
            <a:r>
              <a:rPr lang="en-US" sz="2000" i="1" dirty="0" err="1" smtClean="0"/>
              <a:t>Karthik</a:t>
            </a:r>
            <a:r>
              <a:rPr lang="en-US" sz="2000" i="1" dirty="0" smtClean="0"/>
              <a:t> </a:t>
            </a:r>
            <a:r>
              <a:rPr lang="en-US" sz="2000" i="1" dirty="0" err="1" smtClean="0"/>
              <a:t>Natarajan</a:t>
            </a:r>
            <a:endParaRPr lang="en-US" sz="2000" i="1"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772400" cy="838200"/>
          </a:xfrm>
        </p:spPr>
        <p:txBody>
          <a:bodyPr/>
          <a:lstStyle/>
          <a:p>
            <a:pPr>
              <a:defRPr/>
            </a:pPr>
            <a:r>
              <a:rPr lang="en-US" sz="4000" dirty="0" smtClean="0"/>
              <a:t>Related Literature</a:t>
            </a:r>
            <a:endParaRPr lang="en-US" sz="4000" dirty="0"/>
          </a:p>
        </p:txBody>
      </p:sp>
      <p:sp>
        <p:nvSpPr>
          <p:cNvPr id="27651" name="Content Placeholder 2"/>
          <p:cNvSpPr>
            <a:spLocks noGrp="1"/>
          </p:cNvSpPr>
          <p:nvPr>
            <p:ph idx="1"/>
          </p:nvPr>
        </p:nvSpPr>
        <p:spPr>
          <a:xfrm>
            <a:off x="381000" y="914400"/>
            <a:ext cx="8229600" cy="4625975"/>
          </a:xfrm>
        </p:spPr>
        <p:txBody>
          <a:bodyPr/>
          <a:lstStyle/>
          <a:p>
            <a:pPr algn="just"/>
            <a:r>
              <a:rPr lang="en-US" sz="2400" dirty="0" smtClean="0"/>
              <a:t>Interface between operations and finance</a:t>
            </a:r>
          </a:p>
          <a:p>
            <a:pPr lvl="1" algn="just"/>
            <a:r>
              <a:rPr lang="en-US" sz="1800" dirty="0" smtClean="0"/>
              <a:t>Archibald et al. (2002) – compare ordering decisions of a start up firm with an established firm</a:t>
            </a:r>
          </a:p>
          <a:p>
            <a:pPr lvl="1" algn="just"/>
            <a:r>
              <a:rPr lang="en-US" sz="1800" dirty="0" err="1" smtClean="0"/>
              <a:t>Babich</a:t>
            </a:r>
            <a:r>
              <a:rPr lang="en-US" sz="1800" dirty="0" smtClean="0"/>
              <a:t> and </a:t>
            </a:r>
            <a:r>
              <a:rPr lang="en-US" sz="1800" dirty="0" err="1" smtClean="0"/>
              <a:t>Sobel</a:t>
            </a:r>
            <a:r>
              <a:rPr lang="en-US" sz="1800" dirty="0" smtClean="0"/>
              <a:t> (2004) – coordination of operational (production, capacity expansion ) decisions with financial (bank loans) decisions</a:t>
            </a:r>
          </a:p>
          <a:p>
            <a:pPr lvl="1" algn="just"/>
            <a:r>
              <a:rPr lang="en-US" sz="1800" dirty="0" smtClean="0"/>
              <a:t>Chao et al. (2008) – optimal ordering policy for a self-financing retailer maximizing terminal wealth at the end of the horizon</a:t>
            </a:r>
          </a:p>
          <a:p>
            <a:pPr algn="just"/>
            <a:r>
              <a:rPr lang="en-US" sz="2400" dirty="0" smtClean="0"/>
              <a:t>Inventory management under capacity constraints</a:t>
            </a:r>
          </a:p>
          <a:p>
            <a:pPr lvl="1" algn="just"/>
            <a:r>
              <a:rPr lang="en-US" sz="1800" dirty="0" smtClean="0"/>
              <a:t>Federgruen and </a:t>
            </a:r>
            <a:r>
              <a:rPr lang="en-US" sz="1800" dirty="0" err="1" smtClean="0"/>
              <a:t>Zipkin</a:t>
            </a:r>
            <a:r>
              <a:rPr lang="en-US" sz="1800" dirty="0" smtClean="0"/>
              <a:t> (1986 </a:t>
            </a:r>
            <a:r>
              <a:rPr lang="en-US" sz="1800" dirty="0" err="1" smtClean="0"/>
              <a:t>a,b</a:t>
            </a:r>
            <a:r>
              <a:rPr lang="en-US" sz="1800" dirty="0" smtClean="0"/>
              <a:t>), </a:t>
            </a:r>
            <a:r>
              <a:rPr lang="en-US" sz="1800" dirty="0" err="1" smtClean="0"/>
              <a:t>Kapuscinski</a:t>
            </a:r>
            <a:r>
              <a:rPr lang="en-US" sz="1800" dirty="0" smtClean="0"/>
              <a:t> and Tayur (1998), Aviv and Federgruen (1997) – periodic review inventory model with deterministic capacity and random demands</a:t>
            </a:r>
          </a:p>
          <a:p>
            <a:pPr lvl="1" algn="just"/>
            <a:r>
              <a:rPr lang="en-US" sz="1800" dirty="0" err="1" smtClean="0"/>
              <a:t>Ciarallo</a:t>
            </a:r>
            <a:r>
              <a:rPr lang="en-US" sz="1800" dirty="0" smtClean="0"/>
              <a:t> et al. (1994) , Wang and </a:t>
            </a:r>
            <a:r>
              <a:rPr lang="en-US" sz="1800" dirty="0" err="1" smtClean="0"/>
              <a:t>Gerchak</a:t>
            </a:r>
            <a:r>
              <a:rPr lang="en-US" sz="1800" dirty="0" smtClean="0"/>
              <a:t> (1996)  – periodic review models with uncertain production capacities</a:t>
            </a:r>
            <a:endParaRPr lang="en-US" sz="2000" dirty="0" smtClean="0"/>
          </a:p>
          <a:p>
            <a:pPr algn="just"/>
            <a:r>
              <a:rPr lang="en-US" sz="2400" dirty="0" smtClean="0"/>
              <a:t>Ongoing work on Humanitarian Operations</a:t>
            </a:r>
          </a:p>
          <a:p>
            <a:pPr algn="just"/>
            <a:endParaRPr lang="en-US" sz="2000" dirty="0" smtClean="0"/>
          </a:p>
        </p:txBody>
      </p:sp>
      <p:sp>
        <p:nvSpPr>
          <p:cNvPr id="4" name="Slide Number Placeholder 3"/>
          <p:cNvSpPr>
            <a:spLocks noGrp="1"/>
          </p:cNvSpPr>
          <p:nvPr>
            <p:ph type="sldNum" sz="quarter" idx="4294967295"/>
          </p:nvPr>
        </p:nvSpPr>
        <p:spPr>
          <a:xfrm>
            <a:off x="8204200" y="6477000"/>
            <a:ext cx="733425" cy="274638"/>
          </a:xfrm>
          <a:prstGeom prst="rect">
            <a:avLst/>
          </a:prstGeom>
        </p:spPr>
        <p:txBody>
          <a:bodyPr/>
          <a:lstStyle/>
          <a:p>
            <a:pPr>
              <a:defRPr/>
            </a:pPr>
            <a:fld id="{DA42643A-653E-479D-80C9-77E2D79B2CE0}" type="slidenum">
              <a:rPr lang="en-US" smtClean="0"/>
              <a:pPr>
                <a:defRPr/>
              </a:pPr>
              <a:t>32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blinds(horizontal)">
                                      <p:cBhvr>
                                        <p:cTn id="7" dur="500"/>
                                        <p:tgtEl>
                                          <p:spTgt spid="27651">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7651">
                                            <p:txEl>
                                              <p:pRg st="1" end="1"/>
                                            </p:txEl>
                                          </p:spTgt>
                                        </p:tgtEl>
                                        <p:attrNameLst>
                                          <p:attrName>style.visibility</p:attrName>
                                        </p:attrNameLst>
                                      </p:cBhvr>
                                      <p:to>
                                        <p:strVal val="visible"/>
                                      </p:to>
                                    </p:set>
                                    <p:animEffect transition="in" filter="blinds(horizontal)">
                                      <p:cBhvr>
                                        <p:cTn id="10" dur="500"/>
                                        <p:tgtEl>
                                          <p:spTgt spid="27651">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7651">
                                            <p:txEl>
                                              <p:pRg st="2" end="2"/>
                                            </p:txEl>
                                          </p:spTgt>
                                        </p:tgtEl>
                                        <p:attrNameLst>
                                          <p:attrName>style.visibility</p:attrName>
                                        </p:attrNameLst>
                                      </p:cBhvr>
                                      <p:to>
                                        <p:strVal val="visible"/>
                                      </p:to>
                                    </p:set>
                                    <p:animEffect transition="in" filter="blinds(horizontal)">
                                      <p:cBhvr>
                                        <p:cTn id="13" dur="500"/>
                                        <p:tgtEl>
                                          <p:spTgt spid="27651">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7651">
                                            <p:txEl>
                                              <p:pRg st="3" end="3"/>
                                            </p:txEl>
                                          </p:spTgt>
                                        </p:tgtEl>
                                        <p:attrNameLst>
                                          <p:attrName>style.visibility</p:attrName>
                                        </p:attrNameLst>
                                      </p:cBhvr>
                                      <p:to>
                                        <p:strVal val="visible"/>
                                      </p:to>
                                    </p:set>
                                    <p:animEffect transition="in" filter="blinds(horizontal)">
                                      <p:cBhvr>
                                        <p:cTn id="16" dur="500"/>
                                        <p:tgtEl>
                                          <p:spTgt spid="27651">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27651">
                                            <p:txEl>
                                              <p:pRg st="4" end="4"/>
                                            </p:txEl>
                                          </p:spTgt>
                                        </p:tgtEl>
                                        <p:attrNameLst>
                                          <p:attrName>style.visibility</p:attrName>
                                        </p:attrNameLst>
                                      </p:cBhvr>
                                      <p:to>
                                        <p:strVal val="visible"/>
                                      </p:to>
                                    </p:set>
                                    <p:animEffect transition="in" filter="blinds(horizontal)">
                                      <p:cBhvr>
                                        <p:cTn id="21" dur="500"/>
                                        <p:tgtEl>
                                          <p:spTgt spid="27651">
                                            <p:txEl>
                                              <p:pRg st="4" end="4"/>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27651">
                                            <p:txEl>
                                              <p:pRg st="5" end="5"/>
                                            </p:txEl>
                                          </p:spTgt>
                                        </p:tgtEl>
                                        <p:attrNameLst>
                                          <p:attrName>style.visibility</p:attrName>
                                        </p:attrNameLst>
                                      </p:cBhvr>
                                      <p:to>
                                        <p:strVal val="visible"/>
                                      </p:to>
                                    </p:set>
                                    <p:animEffect transition="in" filter="blinds(horizontal)">
                                      <p:cBhvr>
                                        <p:cTn id="24" dur="500"/>
                                        <p:tgtEl>
                                          <p:spTgt spid="27651">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27651">
                                            <p:txEl>
                                              <p:pRg st="6" end="6"/>
                                            </p:txEl>
                                          </p:spTgt>
                                        </p:tgtEl>
                                        <p:attrNameLst>
                                          <p:attrName>style.visibility</p:attrName>
                                        </p:attrNameLst>
                                      </p:cBhvr>
                                      <p:to>
                                        <p:strVal val="visible"/>
                                      </p:to>
                                    </p:set>
                                    <p:animEffect transition="in" filter="blinds(horizontal)">
                                      <p:cBhvr>
                                        <p:cTn id="27" dur="500"/>
                                        <p:tgtEl>
                                          <p:spTgt spid="27651">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7651">
                                            <p:txEl>
                                              <p:pRg st="7" end="7"/>
                                            </p:txEl>
                                          </p:spTgt>
                                        </p:tgtEl>
                                        <p:attrNameLst>
                                          <p:attrName>style.visibility</p:attrName>
                                        </p:attrNameLst>
                                      </p:cBhvr>
                                      <p:to>
                                        <p:strVal val="visible"/>
                                      </p:to>
                                    </p:set>
                                    <p:animEffect transition="in" filter="blinds(horizontal)">
                                      <p:cBhvr>
                                        <p:cTn id="32" dur="500"/>
                                        <p:tgtEl>
                                          <p:spTgt spid="2765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idx="1"/>
          </p:nvPr>
        </p:nvSpPr>
        <p:spPr/>
        <p:txBody>
          <a:bodyPr/>
          <a:lstStyle/>
          <a:p>
            <a:r>
              <a:rPr lang="en-US" dirty="0" smtClean="0"/>
              <a:t>Recent Development</a:t>
            </a:r>
          </a:p>
          <a:p>
            <a:pPr lvl="1"/>
            <a:r>
              <a:rPr lang="en-US" dirty="0" smtClean="0"/>
              <a:t>Pledge Guarantee for Health</a:t>
            </a:r>
          </a:p>
          <a:p>
            <a:pPr lvl="2"/>
            <a:r>
              <a:rPr lang="en-US" dirty="0" smtClean="0"/>
              <a:t>Short term line of credits based on pledges and UNF</a:t>
            </a:r>
          </a:p>
          <a:p>
            <a:pPr lvl="1"/>
            <a:r>
              <a:rPr lang="en-US" dirty="0" smtClean="0"/>
              <a:t>Issuance of Bonds by GAVI</a:t>
            </a:r>
          </a:p>
          <a:p>
            <a:pPr lvl="1">
              <a:buNone/>
            </a:pP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524000" y="2643165"/>
          <a:ext cx="6095999" cy="1571670"/>
        </p:xfrm>
        <a:graphic>
          <a:graphicData uri="http://schemas.openxmlformats.org/drawingml/2006/table">
            <a:tbl>
              <a:tblPr/>
              <a:tblGrid>
                <a:gridCol w="2638711"/>
                <a:gridCol w="1540853"/>
                <a:gridCol w="240758"/>
                <a:gridCol w="240758"/>
                <a:gridCol w="192607"/>
                <a:gridCol w="240758"/>
                <a:gridCol w="240758"/>
                <a:gridCol w="760796"/>
              </a:tblGrid>
              <a:tr h="416030">
                <a:tc>
                  <a:txBody>
                    <a:bodyPr/>
                    <a:lstStyle/>
                    <a:p>
                      <a:endParaRPr lang="en-US" sz="800" dirty="0">
                        <a:latin typeface="Calibri"/>
                        <a:ea typeface="Times New Roman"/>
                        <a:cs typeface="Times New Roman"/>
                      </a:endParaRPr>
                    </a:p>
                  </a:txBody>
                  <a:tcPr marL="0" marR="0" marT="0" marB="0" anchor="ctr">
                    <a:lnL>
                      <a:noFill/>
                    </a:lnL>
                    <a:lnR>
                      <a:noFill/>
                    </a:lnR>
                    <a:lnT>
                      <a:noFill/>
                    </a:lnT>
                    <a:lnB>
                      <a:noFill/>
                    </a:lnB>
                  </a:tcPr>
                </a:tc>
                <a:tc>
                  <a:txBody>
                    <a:bodyPr/>
                    <a:lstStyle/>
                    <a:p>
                      <a:pPr marL="0" marR="0">
                        <a:spcBef>
                          <a:spcPts val="0"/>
                        </a:spcBef>
                        <a:spcAft>
                          <a:spcPts val="0"/>
                        </a:spcAft>
                      </a:pPr>
                      <a:r>
                        <a:rPr lang="en-US" sz="900">
                          <a:latin typeface="Times New Roman"/>
                          <a:ea typeface="Times New Roman"/>
                          <a:cs typeface="Times New Roman"/>
                        </a:rPr>
                        <a:t>PV (per quarter) Whole dataset</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spcBef>
                          <a:spcPts val="0"/>
                        </a:spcBef>
                        <a:spcAft>
                          <a:spcPts val="0"/>
                        </a:spcAft>
                      </a:pPr>
                      <a:r>
                        <a:rPr lang="en-US" sz="900">
                          <a:latin typeface="Times New Roman"/>
                          <a:ea typeface="Times New Roman"/>
                          <a:cs typeface="Times New Roman"/>
                        </a:rPr>
                        <a:t>KU</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spcBef>
                          <a:spcPts val="0"/>
                        </a:spcBef>
                        <a:spcAft>
                          <a:spcPts val="0"/>
                        </a:spcAft>
                      </a:pPr>
                      <a:r>
                        <a:rPr lang="en-US" sz="900">
                          <a:latin typeface="Times New Roman"/>
                          <a:ea typeface="Times New Roman"/>
                          <a:cs typeface="Times New Roman"/>
                        </a:rPr>
                        <a:t>KB</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spcBef>
                          <a:spcPts val="0"/>
                        </a:spcBef>
                        <a:spcAft>
                          <a:spcPts val="0"/>
                        </a:spcAft>
                      </a:pPr>
                      <a:r>
                        <a:rPr lang="en-US" sz="900">
                          <a:latin typeface="Times New Roman"/>
                          <a:ea typeface="Times New Roman"/>
                          <a:cs typeface="Times New Roman"/>
                        </a:rPr>
                        <a:t>KR</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spcBef>
                          <a:spcPts val="0"/>
                        </a:spcBef>
                        <a:spcAft>
                          <a:spcPts val="0"/>
                        </a:spcAft>
                      </a:pPr>
                      <a:r>
                        <a:rPr lang="en-US" sz="900">
                          <a:latin typeface="Times New Roman"/>
                          <a:ea typeface="Times New Roman"/>
                          <a:cs typeface="Times New Roman"/>
                        </a:rPr>
                        <a:t>KI</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spcBef>
                          <a:spcPts val="0"/>
                        </a:spcBef>
                        <a:spcAft>
                          <a:spcPts val="0"/>
                        </a:spcAft>
                      </a:pPr>
                      <a:r>
                        <a:rPr lang="en-US" sz="900">
                          <a:latin typeface="Times New Roman"/>
                          <a:ea typeface="Times New Roman"/>
                          <a:cs typeface="Times New Roman"/>
                        </a:rPr>
                        <a:t>KC</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spcBef>
                          <a:spcPts val="0"/>
                        </a:spcBef>
                        <a:spcAft>
                          <a:spcPts val="0"/>
                        </a:spcAft>
                      </a:pPr>
                      <a:r>
                        <a:rPr lang="en-US" sz="900">
                          <a:latin typeface="Times New Roman"/>
                          <a:ea typeface="Times New Roman"/>
                          <a:cs typeface="Times New Roman"/>
                        </a:rPr>
                        <a:t>Data for Game (PV for 16 periods)</a:t>
                      </a:r>
                      <a:endParaRPr lang="en-US" sz="900">
                        <a:latin typeface="Times New Roman"/>
                        <a:ea typeface="Calibri"/>
                        <a:cs typeface="Times New Roman"/>
                      </a:endParaRPr>
                    </a:p>
                  </a:txBody>
                  <a:tcPr marL="0" marR="0" marT="0" marB="0" anchor="ctr">
                    <a:lnL>
                      <a:noFill/>
                    </a:lnL>
                    <a:lnR>
                      <a:noFill/>
                    </a:lnR>
                    <a:lnT>
                      <a:noFill/>
                    </a:lnT>
                    <a:lnB>
                      <a:noFill/>
                    </a:lnB>
                  </a:tcPr>
                </a:tc>
              </a:tr>
              <a:tr h="144455">
                <a:tc>
                  <a:txBody>
                    <a:bodyPr/>
                    <a:lstStyle/>
                    <a:p>
                      <a:pPr marL="0" marR="0">
                        <a:spcBef>
                          <a:spcPts val="0"/>
                        </a:spcBef>
                        <a:spcAft>
                          <a:spcPts val="0"/>
                        </a:spcAft>
                      </a:pPr>
                      <a:r>
                        <a:rPr lang="en-US" sz="900" dirty="0">
                          <a:latin typeface="Times New Roman"/>
                          <a:ea typeface="Times New Roman"/>
                          <a:cs typeface="Times New Roman"/>
                        </a:rPr>
                        <a:t>Candidate 2: Dedicated (with only profitable locations)</a:t>
                      </a:r>
                      <a:endParaRPr lang="en-US" sz="900" dirty="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dirty="0">
                          <a:latin typeface="Times New Roman"/>
                          <a:ea typeface="Times New Roman"/>
                          <a:cs typeface="Times New Roman"/>
                        </a:rPr>
                        <a:t> 322,330 </a:t>
                      </a:r>
                      <a:endParaRPr lang="en-US" sz="900" dirty="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dirty="0">
                          <a:latin typeface="Times New Roman"/>
                          <a:ea typeface="Times New Roman"/>
                          <a:cs typeface="Times New Roman"/>
                        </a:rPr>
                        <a:t>202</a:t>
                      </a:r>
                      <a:endParaRPr lang="en-US" sz="900" dirty="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dirty="0">
                          <a:latin typeface="Times New Roman"/>
                          <a:ea typeface="Times New Roman"/>
                          <a:cs typeface="Times New Roman"/>
                        </a:rPr>
                        <a:t>96</a:t>
                      </a:r>
                      <a:endParaRPr lang="en-US" sz="900" dirty="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dirty="0">
                          <a:latin typeface="Times New Roman"/>
                          <a:ea typeface="Times New Roman"/>
                          <a:cs typeface="Times New Roman"/>
                        </a:rPr>
                        <a:t> 4,983,900 </a:t>
                      </a:r>
                      <a:endParaRPr lang="en-US" sz="900" dirty="0">
                        <a:latin typeface="Times New Roman"/>
                        <a:ea typeface="Calibri"/>
                        <a:cs typeface="Times New Roman"/>
                      </a:endParaRPr>
                    </a:p>
                  </a:txBody>
                  <a:tcPr marL="0" marR="0" marT="0" marB="0" anchor="ctr">
                    <a:lnL>
                      <a:noFill/>
                    </a:lnL>
                    <a:lnR>
                      <a:noFill/>
                    </a:lnR>
                    <a:lnT>
                      <a:noFill/>
                    </a:lnT>
                    <a:lnB>
                      <a:noFill/>
                    </a:lnB>
                  </a:tcPr>
                </a:tc>
              </a:tr>
              <a:tr h="144455">
                <a:tc>
                  <a:txBody>
                    <a:bodyPr/>
                    <a:lstStyle/>
                    <a:p>
                      <a:pPr marL="0" marR="0">
                        <a:spcBef>
                          <a:spcPts val="0"/>
                        </a:spcBef>
                        <a:spcAft>
                          <a:spcPts val="0"/>
                        </a:spcAft>
                      </a:pPr>
                      <a:r>
                        <a:rPr lang="en-US" sz="900">
                          <a:latin typeface="Times New Roman"/>
                          <a:ea typeface="Times New Roman"/>
                          <a:cs typeface="Times New Roman"/>
                        </a:rPr>
                        <a:t>Chaining</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dirty="0">
                          <a:latin typeface="Times New Roman"/>
                          <a:ea typeface="Times New Roman"/>
                          <a:cs typeface="Times New Roman"/>
                        </a:rPr>
                        <a:t> 308,060 </a:t>
                      </a:r>
                      <a:endParaRPr lang="en-US" sz="900" dirty="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20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101</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57</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41</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242</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dirty="0">
                          <a:latin typeface="Times New Roman"/>
                          <a:ea typeface="Times New Roman"/>
                          <a:cs typeface="Times New Roman"/>
                        </a:rPr>
                        <a:t> 4,806,500 </a:t>
                      </a:r>
                      <a:endParaRPr lang="en-US" sz="900" dirty="0">
                        <a:latin typeface="Times New Roman"/>
                        <a:ea typeface="Calibri"/>
                        <a:cs typeface="Times New Roman"/>
                      </a:endParaRPr>
                    </a:p>
                  </a:txBody>
                  <a:tcPr marL="0" marR="0" marT="0" marB="0" anchor="ctr">
                    <a:lnL>
                      <a:noFill/>
                    </a:lnL>
                    <a:lnR>
                      <a:noFill/>
                    </a:lnR>
                    <a:lnT>
                      <a:noFill/>
                    </a:lnT>
                    <a:lnB>
                      <a:noFill/>
                    </a:lnB>
                  </a:tcPr>
                </a:tc>
              </a:tr>
              <a:tr h="144455">
                <a:tc>
                  <a:txBody>
                    <a:bodyPr/>
                    <a:lstStyle/>
                    <a:p>
                      <a:pPr marL="0" marR="0">
                        <a:spcBef>
                          <a:spcPts val="0"/>
                        </a:spcBef>
                        <a:spcAft>
                          <a:spcPts val="0"/>
                        </a:spcAft>
                      </a:pPr>
                      <a:r>
                        <a:rPr lang="en-US" sz="900" dirty="0">
                          <a:latin typeface="Times New Roman"/>
                          <a:ea typeface="Times New Roman"/>
                          <a:cs typeface="Times New Roman"/>
                        </a:rPr>
                        <a:t>Full China</a:t>
                      </a:r>
                      <a:endParaRPr lang="en-US" sz="900" dirty="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dirty="0">
                          <a:latin typeface="Times New Roman"/>
                          <a:ea typeface="Times New Roman"/>
                          <a:cs typeface="Times New Roman"/>
                        </a:rPr>
                        <a:t> 388,810 </a:t>
                      </a:r>
                      <a:endParaRPr lang="en-US" sz="900" dirty="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dirty="0">
                          <a:latin typeface="Times New Roman"/>
                          <a:ea typeface="Times New Roman"/>
                          <a:cs typeface="Times New Roman"/>
                        </a:rPr>
                        <a:t>0</a:t>
                      </a:r>
                      <a:endParaRPr lang="en-US" sz="900" dirty="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dirty="0">
                          <a:latin typeface="Times New Roman"/>
                          <a:ea typeface="Times New Roman"/>
                          <a:cs typeface="Times New Roman"/>
                        </a:rPr>
                        <a:t>0</a:t>
                      </a:r>
                      <a:endParaRPr lang="en-US" sz="900" dirty="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461</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dirty="0">
                          <a:latin typeface="Times New Roman"/>
                          <a:ea typeface="Times New Roman"/>
                          <a:cs typeface="Times New Roman"/>
                        </a:rPr>
                        <a:t> 6,117,600 </a:t>
                      </a:r>
                      <a:endParaRPr lang="en-US" sz="900" dirty="0">
                        <a:latin typeface="Times New Roman"/>
                        <a:ea typeface="Calibri"/>
                        <a:cs typeface="Times New Roman"/>
                      </a:endParaRPr>
                    </a:p>
                  </a:txBody>
                  <a:tcPr marL="0" marR="0" marT="0" marB="0" anchor="ctr">
                    <a:lnL>
                      <a:noFill/>
                    </a:lnL>
                    <a:lnR>
                      <a:noFill/>
                    </a:lnR>
                    <a:lnT>
                      <a:noFill/>
                    </a:lnT>
                    <a:lnB>
                      <a:noFill/>
                    </a:lnB>
                  </a:tcPr>
                </a:tc>
              </a:tr>
              <a:tr h="144455">
                <a:tc>
                  <a:txBody>
                    <a:bodyPr/>
                    <a:lstStyle/>
                    <a:p>
                      <a:pPr marL="0" marR="0">
                        <a:spcBef>
                          <a:spcPts val="0"/>
                        </a:spcBef>
                        <a:spcAft>
                          <a:spcPts val="0"/>
                        </a:spcAft>
                      </a:pPr>
                      <a:r>
                        <a:rPr lang="en-US" sz="900">
                          <a:latin typeface="Times New Roman"/>
                          <a:ea typeface="Times New Roman"/>
                          <a:cs typeface="Times New Roman"/>
                        </a:rPr>
                        <a:t>No Risk Solution</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 244,230 </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200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100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50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67</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137</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 3,699,200 </a:t>
                      </a:r>
                      <a:endParaRPr lang="en-US" sz="900">
                        <a:latin typeface="Times New Roman"/>
                        <a:ea typeface="Calibri"/>
                        <a:cs typeface="Times New Roman"/>
                      </a:endParaRPr>
                    </a:p>
                  </a:txBody>
                  <a:tcPr marL="0" marR="0" marT="0" marB="0" anchor="ctr">
                    <a:lnL>
                      <a:noFill/>
                    </a:lnL>
                    <a:lnR>
                      <a:noFill/>
                    </a:lnR>
                    <a:lnT>
                      <a:noFill/>
                    </a:lnT>
                    <a:lnB>
                      <a:noFill/>
                    </a:lnB>
                  </a:tcPr>
                </a:tc>
              </a:tr>
              <a:tr h="144455">
                <a:tc>
                  <a:txBody>
                    <a:bodyPr/>
                    <a:lstStyle/>
                    <a:p>
                      <a:pPr marL="0" marR="0">
                        <a:spcBef>
                          <a:spcPts val="0"/>
                        </a:spcBef>
                        <a:spcAft>
                          <a:spcPts val="0"/>
                        </a:spcAft>
                      </a:pPr>
                      <a:r>
                        <a:rPr lang="en-US" sz="900" dirty="0">
                          <a:latin typeface="Times New Roman"/>
                          <a:ea typeface="Times New Roman"/>
                          <a:cs typeface="Times New Roman"/>
                        </a:rPr>
                        <a:t>Candidate 1: C (for US, B, C); I (for I, R)</a:t>
                      </a:r>
                      <a:endParaRPr lang="en-US" sz="900" dirty="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dirty="0">
                          <a:latin typeface="Times New Roman"/>
                          <a:ea typeface="Times New Roman"/>
                          <a:cs typeface="Times New Roman"/>
                        </a:rPr>
                        <a:t> 390,350 </a:t>
                      </a:r>
                      <a:endParaRPr lang="en-US" sz="900" dirty="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92</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362</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dirty="0">
                          <a:latin typeface="Times New Roman"/>
                          <a:ea typeface="Times New Roman"/>
                          <a:cs typeface="Times New Roman"/>
                        </a:rPr>
                        <a:t> 6,154,800 </a:t>
                      </a:r>
                      <a:endParaRPr lang="en-US" sz="900" dirty="0">
                        <a:latin typeface="Times New Roman"/>
                        <a:ea typeface="Calibri"/>
                        <a:cs typeface="Times New Roman"/>
                      </a:endParaRPr>
                    </a:p>
                  </a:txBody>
                  <a:tcPr marL="0" marR="0" marT="0" marB="0" anchor="ctr">
                    <a:lnL>
                      <a:noFill/>
                    </a:lnL>
                    <a:lnR>
                      <a:noFill/>
                    </a:lnR>
                    <a:lnT>
                      <a:noFill/>
                    </a:lnT>
                    <a:lnB>
                      <a:noFill/>
                    </a:lnB>
                  </a:tcPr>
                </a:tc>
              </a:tr>
              <a:tr h="144455">
                <a:tc>
                  <a:txBody>
                    <a:bodyPr/>
                    <a:lstStyle/>
                    <a:p>
                      <a:pPr marL="0" marR="0">
                        <a:spcBef>
                          <a:spcPts val="0"/>
                        </a:spcBef>
                        <a:spcAft>
                          <a:spcPts val="0"/>
                        </a:spcAft>
                      </a:pPr>
                      <a:r>
                        <a:rPr lang="en-US" sz="900">
                          <a:latin typeface="Times New Roman"/>
                          <a:ea typeface="Times New Roman"/>
                          <a:cs typeface="Times New Roman"/>
                        </a:rPr>
                        <a:t>Group 6: C for U B R C</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 399,225 </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409</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 6,316,800 </a:t>
                      </a:r>
                      <a:endParaRPr lang="en-US" sz="900">
                        <a:latin typeface="Times New Roman"/>
                        <a:ea typeface="Calibri"/>
                        <a:cs typeface="Times New Roman"/>
                      </a:endParaRPr>
                    </a:p>
                  </a:txBody>
                  <a:tcPr marL="0" marR="0" marT="0" marB="0" anchor="ctr">
                    <a:lnL>
                      <a:noFill/>
                    </a:lnL>
                    <a:lnR>
                      <a:noFill/>
                    </a:lnR>
                    <a:lnT>
                      <a:noFill/>
                    </a:lnT>
                    <a:lnB>
                      <a:noFill/>
                    </a:lnB>
                  </a:tcPr>
                </a:tc>
              </a:tr>
              <a:tr h="144455">
                <a:tc>
                  <a:txBody>
                    <a:bodyPr/>
                    <a:lstStyle/>
                    <a:p>
                      <a:pPr marL="0" marR="0">
                        <a:spcBef>
                          <a:spcPts val="0"/>
                        </a:spcBef>
                        <a:spcAft>
                          <a:spcPts val="0"/>
                        </a:spcAft>
                      </a:pPr>
                      <a:r>
                        <a:rPr lang="en-US" sz="900">
                          <a:latin typeface="Times New Roman"/>
                          <a:ea typeface="Times New Roman"/>
                          <a:cs typeface="Times New Roman"/>
                        </a:rPr>
                        <a:t>Group 6 (optimized)</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dirty="0">
                          <a:latin typeface="Times New Roman"/>
                          <a:ea typeface="Times New Roman"/>
                          <a:cs typeface="Times New Roman"/>
                        </a:rPr>
                        <a:t> 399,256 </a:t>
                      </a:r>
                      <a:endParaRPr lang="en-US" sz="900" dirty="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411</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dirty="0">
                          <a:latin typeface="Times New Roman"/>
                          <a:ea typeface="Times New Roman"/>
                          <a:cs typeface="Times New Roman"/>
                        </a:rPr>
                        <a:t> 6,310,000 </a:t>
                      </a:r>
                      <a:endParaRPr lang="en-US" sz="900" dirty="0">
                        <a:latin typeface="Times New Roman"/>
                        <a:ea typeface="Calibri"/>
                        <a:cs typeface="Times New Roman"/>
                      </a:endParaRPr>
                    </a:p>
                  </a:txBody>
                  <a:tcPr marL="0" marR="0" marT="0" marB="0" anchor="ctr">
                    <a:lnL>
                      <a:noFill/>
                    </a:lnL>
                    <a:lnR>
                      <a:noFill/>
                    </a:lnR>
                    <a:lnT>
                      <a:noFill/>
                    </a:lnT>
                    <a:lnB>
                      <a:noFill/>
                    </a:lnB>
                  </a:tcPr>
                </a:tc>
              </a:tr>
              <a:tr h="144455">
                <a:tc>
                  <a:txBody>
                    <a:bodyPr/>
                    <a:lstStyle/>
                    <a:p>
                      <a:pPr marL="0" marR="0">
                        <a:spcBef>
                          <a:spcPts val="0"/>
                        </a:spcBef>
                        <a:spcAft>
                          <a:spcPts val="0"/>
                        </a:spcAft>
                      </a:pPr>
                      <a:r>
                        <a:rPr lang="en-US" sz="900">
                          <a:latin typeface="Times New Roman"/>
                          <a:ea typeface="Times New Roman"/>
                          <a:cs typeface="Times New Roman"/>
                        </a:rPr>
                        <a:t>China to U B R</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dirty="0">
                          <a:latin typeface="Times New Roman"/>
                          <a:ea typeface="Times New Roman"/>
                          <a:cs typeface="Times New Roman"/>
                        </a:rPr>
                        <a:t> 391,030 </a:t>
                      </a:r>
                      <a:endParaRPr lang="en-US" sz="900" dirty="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a:latin typeface="Times New Roman"/>
                          <a:ea typeface="Times New Roman"/>
                          <a:cs typeface="Times New Roman"/>
                        </a:rPr>
                        <a:t>350</a:t>
                      </a:r>
                      <a:endParaRPr lang="en-US" sz="900">
                        <a:latin typeface="Times New Roman"/>
                        <a:ea typeface="Calibri"/>
                        <a:cs typeface="Times New Roman"/>
                      </a:endParaRPr>
                    </a:p>
                  </a:txBody>
                  <a:tcPr marL="0" marR="0" marT="0" marB="0" anchor="ctr">
                    <a:lnL>
                      <a:noFill/>
                    </a:lnL>
                    <a:lnR>
                      <a:noFill/>
                    </a:lnR>
                    <a:lnT>
                      <a:noFill/>
                    </a:lnT>
                    <a:lnB>
                      <a:noFill/>
                    </a:lnB>
                  </a:tcPr>
                </a:tc>
                <a:tc>
                  <a:txBody>
                    <a:bodyPr/>
                    <a:lstStyle/>
                    <a:p>
                      <a:pPr marL="0" marR="0" algn="r">
                        <a:spcBef>
                          <a:spcPts val="0"/>
                        </a:spcBef>
                        <a:spcAft>
                          <a:spcPts val="0"/>
                        </a:spcAft>
                      </a:pPr>
                      <a:r>
                        <a:rPr lang="en-US" sz="900" dirty="0">
                          <a:latin typeface="Times New Roman"/>
                          <a:ea typeface="Times New Roman"/>
                          <a:cs typeface="Times New Roman"/>
                        </a:rPr>
                        <a:t> 6,229,000 </a:t>
                      </a:r>
                      <a:endParaRPr lang="en-US" sz="900" dirty="0">
                        <a:latin typeface="Times New Roman"/>
                        <a:ea typeface="Calibri"/>
                        <a:cs typeface="Times New Roman"/>
                      </a:endParaRPr>
                    </a:p>
                  </a:txBody>
                  <a:tcPr marL="0" marR="0" marT="0" marB="0" anchor="ctr">
                    <a:lnL>
                      <a:noFill/>
                    </a:lnL>
                    <a:lnR>
                      <a:noFill/>
                    </a:lnR>
                    <a:lnT>
                      <a:noFill/>
                    </a:lnT>
                    <a:lnB>
                      <a:noFill/>
                    </a:lnB>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685800"/>
          </a:xfrm>
        </p:spPr>
        <p:txBody>
          <a:bodyPr>
            <a:normAutofit/>
          </a:bodyPr>
          <a:lstStyle/>
          <a:p>
            <a:r>
              <a:rPr lang="en-US" sz="3600" dirty="0"/>
              <a:t> </a:t>
            </a:r>
            <a:r>
              <a:rPr lang="en-US" altLang="zh-CN" sz="3600" dirty="0" smtClean="0"/>
              <a:t>Cost and Profit Summary</a:t>
            </a:r>
            <a:endParaRPr lang="en-US" sz="3600" dirty="0"/>
          </a:p>
        </p:txBody>
      </p:sp>
      <p:graphicFrame>
        <p:nvGraphicFramePr>
          <p:cNvPr id="4" name="Table 3"/>
          <p:cNvGraphicFramePr>
            <a:graphicFrameLocks noGrp="1"/>
          </p:cNvGraphicFramePr>
          <p:nvPr>
            <p:extLst>
              <p:ext uri="{D42A27DB-BD31-4B8C-83A1-F6EECF244321}">
                <p14:modId xmlns="" xmlns:p14="http://schemas.microsoft.com/office/powerpoint/2010/main" val="2178460171"/>
              </p:ext>
            </p:extLst>
          </p:nvPr>
        </p:nvGraphicFramePr>
        <p:xfrm>
          <a:off x="609599" y="1371603"/>
          <a:ext cx="7848601" cy="4543161"/>
        </p:xfrm>
        <a:graphic>
          <a:graphicData uri="http://schemas.openxmlformats.org/drawingml/2006/table">
            <a:tbl>
              <a:tblPr/>
              <a:tblGrid>
                <a:gridCol w="1303574"/>
                <a:gridCol w="1330731"/>
                <a:gridCol w="1303574"/>
                <a:gridCol w="1303574"/>
                <a:gridCol w="700948"/>
                <a:gridCol w="1906200"/>
              </a:tblGrid>
              <a:tr h="457197">
                <a:tc>
                  <a:txBody>
                    <a:bodyPr/>
                    <a:lstStyle/>
                    <a:p>
                      <a:pPr algn="ctr" fontAlgn="b"/>
                      <a:endParaRPr lang="en-US" sz="1600" b="0" i="0" u="none" strike="noStrike" dirty="0">
                        <a:solidFill>
                          <a:srgbClr val="000000"/>
                        </a:solidFill>
                        <a:effectLst/>
                        <a:latin typeface="Calibri"/>
                      </a:endParaRPr>
                    </a:p>
                  </a:txBody>
                  <a:tcPr marL="7620" marR="7620" marT="7620"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a:rPr>
                        <a:t>Shortage Cost</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a:rPr>
                        <a:t>Total Cap Cost</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a:rPr>
                        <a:t>Net Profit</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a:rPr>
                        <a:t>Rank</a:t>
                      </a:r>
                    </a:p>
                  </a:txBody>
                  <a:tcPr marL="7620" marR="7620" marT="7620"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r>
              <a:tr h="340497">
                <a:tc>
                  <a:txBody>
                    <a:bodyPr/>
                    <a:lstStyle/>
                    <a:p>
                      <a:pPr algn="ctr" fontAlgn="b"/>
                      <a:r>
                        <a:rPr lang="en-US" sz="1600" b="0" i="0" u="none" strike="noStrike" dirty="0">
                          <a:solidFill>
                            <a:srgbClr val="000000"/>
                          </a:solidFill>
                          <a:effectLst/>
                          <a:latin typeface="Calibri"/>
                        </a:rPr>
                        <a:t>Group1</a:t>
                      </a:r>
                    </a:p>
                  </a:txBody>
                  <a:tcPr marL="7620" marR="7620" marT="7620"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ctr" fontAlgn="b"/>
                      <a:r>
                        <a:rPr lang="en-US" sz="1600" b="0" i="0" u="none" strike="noStrike">
                          <a:solidFill>
                            <a:srgbClr val="000000"/>
                          </a:solidFill>
                          <a:effectLst/>
                          <a:latin typeface="Calibri"/>
                        </a:rPr>
                        <a:t>310570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ctr" fontAlgn="b"/>
                      <a:r>
                        <a:rPr lang="en-US" sz="1600" b="0" i="0" u="none" strike="noStrike">
                          <a:solidFill>
                            <a:srgbClr val="000000"/>
                          </a:solidFill>
                          <a:effectLst/>
                          <a:latin typeface="Calibri"/>
                        </a:rPr>
                        <a:t>9348800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ctr" fontAlgn="b"/>
                      <a:r>
                        <a:rPr lang="en-US" sz="1600" b="0" i="0" u="none" strike="noStrike" dirty="0">
                          <a:solidFill>
                            <a:srgbClr val="000000"/>
                          </a:solidFill>
                          <a:effectLst/>
                          <a:latin typeface="Calibri"/>
                        </a:rPr>
                        <a:t>6150980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r" fontAlgn="b"/>
                      <a:r>
                        <a:rPr lang="en-US" sz="1100" b="0" i="0" u="none" strike="noStrike" dirty="0">
                          <a:solidFill>
                            <a:srgbClr val="000000"/>
                          </a:solidFill>
                          <a:latin typeface="Calibri"/>
                        </a:rPr>
                        <a:t>97.4%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ctr" fontAlgn="b"/>
                      <a:r>
                        <a:rPr lang="en-US" sz="1600" b="0" i="0" u="none" strike="noStrike" dirty="0">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tcPr>
                </a:tc>
              </a:tr>
              <a:tr h="340497">
                <a:tc>
                  <a:txBody>
                    <a:bodyPr/>
                    <a:lstStyle/>
                    <a:p>
                      <a:pPr algn="ctr" fontAlgn="b"/>
                      <a:r>
                        <a:rPr lang="en-US" sz="1600" b="0" i="0" u="none" strike="noStrike" dirty="0">
                          <a:solidFill>
                            <a:srgbClr val="000000"/>
                          </a:solidFill>
                          <a:effectLst/>
                          <a:latin typeface="Calibri"/>
                        </a:rPr>
                        <a:t>Group2</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a:solidFill>
                            <a:srgbClr val="000000"/>
                          </a:solidFill>
                          <a:effectLst/>
                          <a:latin typeface="Calibri"/>
                        </a:rPr>
                        <a:t>290570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a:solidFill>
                            <a:srgbClr val="000000"/>
                          </a:solidFill>
                          <a:effectLst/>
                          <a:latin typeface="Calibri"/>
                        </a:rPr>
                        <a:t>9428800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a:rPr>
                        <a:t>6140980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latin typeface="Calibri"/>
                        </a:rPr>
                        <a:t>97.2%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tcPr>
                </a:tc>
              </a:tr>
              <a:tr h="340497">
                <a:tc>
                  <a:txBody>
                    <a:bodyPr/>
                    <a:lstStyle/>
                    <a:p>
                      <a:pPr algn="ctr" fontAlgn="b"/>
                      <a:r>
                        <a:rPr lang="en-US" sz="1600" b="0" i="0" u="none" strike="noStrike" dirty="0">
                          <a:solidFill>
                            <a:srgbClr val="000000"/>
                          </a:solidFill>
                          <a:effectLst/>
                          <a:latin typeface="Calibri"/>
                        </a:rPr>
                        <a:t>Group3</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smtClean="0">
                          <a:solidFill>
                            <a:srgbClr val="000000"/>
                          </a:solidFill>
                          <a:effectLst/>
                          <a:latin typeface="Calibri"/>
                        </a:rPr>
                        <a:t>335120</a:t>
                      </a:r>
                      <a:endParaRPr lang="en-US" sz="16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smtClean="0">
                          <a:solidFill>
                            <a:srgbClr val="000000"/>
                          </a:solidFill>
                          <a:effectLst/>
                          <a:latin typeface="Calibri"/>
                        </a:rPr>
                        <a:t>9256000</a:t>
                      </a:r>
                      <a:endParaRPr lang="en-US" sz="16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smtClean="0">
                          <a:solidFill>
                            <a:srgbClr val="000000"/>
                          </a:solidFill>
                          <a:effectLst/>
                          <a:latin typeface="Calibri"/>
                        </a:rPr>
                        <a:t>6155730</a:t>
                      </a:r>
                      <a:endParaRPr lang="en-US" sz="16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latin typeface="Calibri"/>
                        </a:rPr>
                        <a:t>97.5%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tcPr>
                </a:tc>
              </a:tr>
              <a:tr h="340497">
                <a:tc>
                  <a:txBody>
                    <a:bodyPr/>
                    <a:lstStyle/>
                    <a:p>
                      <a:pPr algn="ctr" fontAlgn="b"/>
                      <a:r>
                        <a:rPr lang="en-US" sz="1600" b="0" i="0" u="none" strike="noStrike" dirty="0">
                          <a:solidFill>
                            <a:srgbClr val="000000"/>
                          </a:solidFill>
                          <a:effectLst/>
                          <a:latin typeface="Calibri"/>
                        </a:rPr>
                        <a:t>Group4</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a:solidFill>
                            <a:srgbClr val="000000"/>
                          </a:solidFill>
                          <a:effectLst/>
                          <a:latin typeface="Calibri"/>
                        </a:rPr>
                        <a:t>228800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a:solidFill>
                            <a:srgbClr val="000000"/>
                          </a:solidFill>
                          <a:effectLst/>
                          <a:latin typeface="Calibri"/>
                        </a:rPr>
                        <a:t>9520000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a:rPr>
                        <a:t>6121140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latin typeface="Calibri"/>
                        </a:rPr>
                        <a:t>96.9%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tcPr>
                </a:tc>
              </a:tr>
              <a:tr h="340497">
                <a:tc>
                  <a:txBody>
                    <a:bodyPr/>
                    <a:lstStyle/>
                    <a:p>
                      <a:pPr algn="ctr" fontAlgn="b"/>
                      <a:r>
                        <a:rPr lang="en-US" sz="1600" b="0" i="0" u="none" strike="noStrike" dirty="0">
                          <a:solidFill>
                            <a:srgbClr val="000000"/>
                          </a:solidFill>
                          <a:effectLst/>
                          <a:latin typeface="Calibri"/>
                        </a:rPr>
                        <a:t>Group5</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solidFill>
                      <a:srgbClr val="00B0F0"/>
                    </a:solidFill>
                  </a:tcPr>
                </a:tc>
                <a:tc>
                  <a:txBody>
                    <a:bodyPr/>
                    <a:lstStyle/>
                    <a:p>
                      <a:pPr algn="ctr" fontAlgn="b"/>
                      <a:r>
                        <a:rPr lang="en-US" sz="1600" b="0" i="0" u="none" strike="noStrike">
                          <a:solidFill>
                            <a:srgbClr val="000000"/>
                          </a:solidFill>
                          <a:effectLst/>
                          <a:latin typeface="Calibri"/>
                        </a:rPr>
                        <a:t>207720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a:solidFill>
                            <a:srgbClr val="000000"/>
                          </a:solidFill>
                          <a:effectLst/>
                          <a:latin typeface="Calibri"/>
                        </a:rPr>
                        <a:t>6612800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a:rPr>
                        <a:t>5959420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latin typeface="Calibri"/>
                        </a:rPr>
                        <a:t>94.3%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tcPr>
                </a:tc>
              </a:tr>
              <a:tr h="340497">
                <a:tc>
                  <a:txBody>
                    <a:bodyPr/>
                    <a:lstStyle/>
                    <a:p>
                      <a:pPr algn="ctr" fontAlgn="b"/>
                      <a:r>
                        <a:rPr lang="en-US" sz="1600" b="0" i="0" u="none" strike="noStrike" dirty="0">
                          <a:solidFill>
                            <a:srgbClr val="000000"/>
                          </a:solidFill>
                          <a:effectLst/>
                          <a:latin typeface="Calibri"/>
                        </a:rPr>
                        <a:t>Group6</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solidFill>
                      <a:srgbClr val="00B0F0"/>
                    </a:solidFill>
                  </a:tcPr>
                </a:tc>
                <a:tc>
                  <a:txBody>
                    <a:bodyPr/>
                    <a:lstStyle/>
                    <a:p>
                      <a:pPr algn="ctr" fontAlgn="b"/>
                      <a:r>
                        <a:rPr lang="en-US" sz="1600" b="0" i="0" u="none" strike="noStrike">
                          <a:solidFill>
                            <a:srgbClr val="000000"/>
                          </a:solidFill>
                          <a:effectLst/>
                          <a:latin typeface="Calibri"/>
                        </a:rPr>
                        <a:t>166400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a:solidFill>
                            <a:srgbClr val="000000"/>
                          </a:solidFill>
                          <a:effectLst/>
                          <a:latin typeface="Calibri"/>
                        </a:rPr>
                        <a:t>8224000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a:rPr>
                        <a:t>6316800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latin typeface="Calibri"/>
                        </a:rPr>
                        <a:t>100.0%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tcPr>
                </a:tc>
              </a:tr>
              <a:tr h="340497">
                <a:tc>
                  <a:txBody>
                    <a:bodyPr/>
                    <a:lstStyle/>
                    <a:p>
                      <a:pPr algn="ctr" fontAlgn="b"/>
                      <a:r>
                        <a:rPr lang="en-US" sz="1600" b="0" i="0" u="none" strike="noStrike" dirty="0">
                          <a:solidFill>
                            <a:srgbClr val="000000"/>
                          </a:solidFill>
                          <a:effectLst/>
                          <a:latin typeface="Calibri"/>
                        </a:rPr>
                        <a:t>Group7</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a:solidFill>
                            <a:srgbClr val="000000"/>
                          </a:solidFill>
                          <a:effectLst/>
                          <a:latin typeface="Calibri"/>
                        </a:rPr>
                        <a:t>279220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a:solidFill>
                            <a:srgbClr val="000000"/>
                          </a:solidFill>
                          <a:effectLst/>
                          <a:latin typeface="Calibri"/>
                        </a:rPr>
                        <a:t>9484800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a:rPr>
                        <a:t>6125830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latin typeface="Calibri"/>
                        </a:rPr>
                        <a:t>97.0%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tcPr>
                </a:tc>
              </a:tr>
              <a:tr h="340497">
                <a:tc>
                  <a:txBody>
                    <a:bodyPr/>
                    <a:lstStyle/>
                    <a:p>
                      <a:pPr algn="ctr" fontAlgn="b"/>
                      <a:r>
                        <a:rPr lang="en-US" sz="1600" b="0" i="0" u="none" strike="noStrike" dirty="0">
                          <a:solidFill>
                            <a:srgbClr val="000000"/>
                          </a:solidFill>
                          <a:effectLst/>
                          <a:latin typeface="Calibri"/>
                        </a:rPr>
                        <a:t>Group8</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a:solidFill>
                            <a:srgbClr val="000000"/>
                          </a:solidFill>
                          <a:effectLst/>
                          <a:latin typeface="Calibri"/>
                        </a:rPr>
                        <a:t>332200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a:solidFill>
                            <a:srgbClr val="000000"/>
                          </a:solidFill>
                          <a:effectLst/>
                          <a:latin typeface="Calibri"/>
                        </a:rPr>
                        <a:t>9262400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a:rPr>
                        <a:t>6160650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latin typeface="Calibri"/>
                        </a:rPr>
                        <a:t>97.5%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tcPr>
                </a:tc>
              </a:tr>
              <a:tr h="340497">
                <a:tc>
                  <a:txBody>
                    <a:bodyPr/>
                    <a:lstStyle/>
                    <a:p>
                      <a:pPr algn="ctr" fontAlgn="b"/>
                      <a:r>
                        <a:rPr lang="en-US" sz="1600" b="0" i="0" u="none" strike="noStrike" dirty="0">
                          <a:solidFill>
                            <a:srgbClr val="000000"/>
                          </a:solidFill>
                          <a:effectLst/>
                          <a:latin typeface="Calibri"/>
                        </a:rPr>
                        <a:t>Group9</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a:solidFill>
                            <a:srgbClr val="000000"/>
                          </a:solidFill>
                          <a:effectLst/>
                          <a:latin typeface="Calibri"/>
                        </a:rPr>
                        <a:t>267620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a:solidFill>
                            <a:srgbClr val="000000"/>
                          </a:solidFill>
                          <a:effectLst/>
                          <a:latin typeface="Calibri"/>
                        </a:rPr>
                        <a:t>9360000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a:rPr>
                        <a:t>6142320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latin typeface="Calibri"/>
                        </a:rPr>
                        <a:t>97.2%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tcPr>
                </a:tc>
              </a:tr>
              <a:tr h="340497">
                <a:tc>
                  <a:txBody>
                    <a:bodyPr/>
                    <a:lstStyle/>
                    <a:p>
                      <a:pPr algn="ctr" fontAlgn="b"/>
                      <a:r>
                        <a:rPr lang="en-US" sz="1600" b="0" i="0" u="none" strike="noStrike" dirty="0">
                          <a:solidFill>
                            <a:srgbClr val="000000"/>
                          </a:solidFill>
                          <a:effectLst/>
                          <a:latin typeface="Calibri"/>
                        </a:rPr>
                        <a:t>Group10</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solidFill>
                      <a:srgbClr val="00B0F0"/>
                    </a:solidFill>
                  </a:tcPr>
                </a:tc>
                <a:tc>
                  <a:txBody>
                    <a:bodyPr/>
                    <a:lstStyle/>
                    <a:p>
                      <a:pPr algn="ctr" fontAlgn="b"/>
                      <a:r>
                        <a:rPr lang="en-US" sz="1600" b="0" i="0" u="none" strike="noStrike">
                          <a:solidFill>
                            <a:srgbClr val="000000"/>
                          </a:solidFill>
                          <a:effectLst/>
                          <a:latin typeface="Calibri"/>
                        </a:rPr>
                        <a:t>40680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a:solidFill>
                            <a:srgbClr val="000000"/>
                          </a:solidFill>
                          <a:effectLst/>
                          <a:latin typeface="Calibri"/>
                        </a:rPr>
                        <a:t>9992000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a:rPr>
                        <a:t>5114780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latin typeface="Calibri"/>
                        </a:rPr>
                        <a:t>81.0%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tcPr>
                </a:tc>
              </a:tr>
              <a:tr h="340497">
                <a:tc>
                  <a:txBody>
                    <a:bodyPr/>
                    <a:lstStyle/>
                    <a:p>
                      <a:pPr algn="ctr" fontAlgn="b"/>
                      <a:r>
                        <a:rPr lang="en-US" sz="1600" b="0" i="0" u="none" strike="noStrike" dirty="0">
                          <a:solidFill>
                            <a:srgbClr val="000000"/>
                          </a:solidFill>
                          <a:effectLst/>
                          <a:latin typeface="Calibri"/>
                        </a:rPr>
                        <a:t>Group11</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a:solidFill>
                            <a:srgbClr val="000000"/>
                          </a:solidFill>
                          <a:effectLst/>
                          <a:latin typeface="Calibri"/>
                        </a:rPr>
                        <a:t>267280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a:solidFill>
                            <a:srgbClr val="000000"/>
                          </a:solidFill>
                          <a:effectLst/>
                          <a:latin typeface="Calibri"/>
                        </a:rPr>
                        <a:t>10704000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a:rPr>
                        <a:t>5227240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100" b="0" i="0" u="none" strike="noStrike">
                          <a:solidFill>
                            <a:srgbClr val="000000"/>
                          </a:solidFill>
                          <a:latin typeface="Calibri"/>
                        </a:rPr>
                        <a:t>82.8%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1600" b="0" i="0" u="none" strike="noStrike" dirty="0">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tcPr>
                </a:tc>
              </a:tr>
              <a:tr h="340497">
                <a:tc>
                  <a:txBody>
                    <a:bodyPr/>
                    <a:lstStyle/>
                    <a:p>
                      <a:pPr algn="ctr" fontAlgn="b"/>
                      <a:r>
                        <a:rPr lang="en-US" sz="1600" b="0" i="0" u="none" strike="noStrike" dirty="0">
                          <a:solidFill>
                            <a:srgbClr val="000000"/>
                          </a:solidFill>
                          <a:effectLst/>
                          <a:latin typeface="Calibri"/>
                        </a:rPr>
                        <a:t>Group12</a:t>
                      </a:r>
                    </a:p>
                  </a:txBody>
                  <a:tcPr marL="7620" marR="7620" marT="7620"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a:rPr>
                        <a:t>232480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a:rPr>
                        <a:t>9395200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a:rPr>
                        <a:t>6180300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r" fontAlgn="b"/>
                      <a:r>
                        <a:rPr lang="en-US" sz="1100" b="0" i="0" u="none" strike="noStrike" dirty="0">
                          <a:solidFill>
                            <a:srgbClr val="000000"/>
                          </a:solidFill>
                          <a:latin typeface="Calibri"/>
                        </a:rPr>
                        <a:t>97.8%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6551040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685800"/>
          </a:xfrm>
        </p:spPr>
        <p:txBody>
          <a:bodyPr>
            <a:normAutofit/>
          </a:bodyPr>
          <a:lstStyle/>
          <a:p>
            <a:r>
              <a:rPr lang="en-US" sz="3600" dirty="0"/>
              <a:t> </a:t>
            </a:r>
            <a:r>
              <a:rPr lang="en-US" altLang="zh-CN" sz="3600" dirty="0" smtClean="0"/>
              <a:t>N</a:t>
            </a:r>
            <a:r>
              <a:rPr lang="en-US" sz="3600" dirty="0" smtClean="0"/>
              <a:t>etwork </a:t>
            </a:r>
            <a:r>
              <a:rPr lang="en-US" sz="3600" dirty="0"/>
              <a:t>configurations</a:t>
            </a:r>
          </a:p>
        </p:txBody>
      </p:sp>
      <p:graphicFrame>
        <p:nvGraphicFramePr>
          <p:cNvPr id="7" name="Table 6"/>
          <p:cNvGraphicFramePr>
            <a:graphicFrameLocks noGrp="1"/>
          </p:cNvGraphicFramePr>
          <p:nvPr>
            <p:extLst>
              <p:ext uri="{D42A27DB-BD31-4B8C-83A1-F6EECF244321}">
                <p14:modId xmlns="" xmlns:p14="http://schemas.microsoft.com/office/powerpoint/2010/main" val="2152615332"/>
              </p:ext>
            </p:extLst>
          </p:nvPr>
        </p:nvGraphicFramePr>
        <p:xfrm>
          <a:off x="533401" y="1490490"/>
          <a:ext cx="8153399" cy="4224510"/>
        </p:xfrm>
        <a:graphic>
          <a:graphicData uri="http://schemas.openxmlformats.org/drawingml/2006/table">
            <a:tbl>
              <a:tblPr/>
              <a:tblGrid>
                <a:gridCol w="838199"/>
                <a:gridCol w="7315200"/>
              </a:tblGrid>
              <a:tr h="321555">
                <a:tc>
                  <a:txBody>
                    <a:bodyPr/>
                    <a:lstStyle/>
                    <a:p>
                      <a:pPr algn="l" fontAlgn="b"/>
                      <a:endParaRPr lang="en-US" sz="1600" b="0" i="0" u="none" strike="noStrike" dirty="0">
                        <a:solidFill>
                          <a:srgbClr val="000000"/>
                        </a:solidFill>
                        <a:effectLst/>
                        <a:latin typeface="Calibri"/>
                      </a:endParaRPr>
                    </a:p>
                  </a:txBody>
                  <a:tcPr marL="7620" marR="7620" marT="7620"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smtClean="0">
                          <a:solidFill>
                            <a:srgbClr val="000000"/>
                          </a:solidFill>
                          <a:effectLst/>
                          <a:latin typeface="Calibri"/>
                        </a:rPr>
                        <a:t>Strategy</a:t>
                      </a:r>
                      <a:endParaRPr lang="en-US" sz="16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r>
              <a:tr h="321555">
                <a:tc>
                  <a:txBody>
                    <a:bodyPr/>
                    <a:lstStyle/>
                    <a:p>
                      <a:pPr algn="l" fontAlgn="b"/>
                      <a:r>
                        <a:rPr lang="en-US" sz="1600" b="0" i="0" u="none" strike="noStrike" dirty="0">
                          <a:solidFill>
                            <a:srgbClr val="000000"/>
                          </a:solidFill>
                          <a:effectLst/>
                          <a:latin typeface="Calibri"/>
                        </a:rPr>
                        <a:t>Group1</a:t>
                      </a:r>
                    </a:p>
                  </a:txBody>
                  <a:tcPr marL="7620" marR="7620" marT="7620"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l" fontAlgn="b"/>
                      <a:r>
                        <a:rPr lang="en-US" sz="1600" b="0" i="0" u="none" strike="noStrike" dirty="0" smtClean="0">
                          <a:solidFill>
                            <a:srgbClr val="000000"/>
                          </a:solidFill>
                          <a:effectLst/>
                          <a:latin typeface="Calibri"/>
                        </a:rPr>
                        <a:t>China (362) serves </a:t>
                      </a:r>
                      <a:r>
                        <a:rPr lang="en-US" sz="1600" b="0" i="0" u="none" strike="noStrike" dirty="0">
                          <a:solidFill>
                            <a:srgbClr val="000000"/>
                          </a:solidFill>
                          <a:effectLst/>
                          <a:latin typeface="Calibri"/>
                        </a:rPr>
                        <a:t>U,B and C. India </a:t>
                      </a:r>
                      <a:r>
                        <a:rPr lang="en-US" sz="1600" b="0" i="0" u="none" strike="noStrike" dirty="0" smtClean="0">
                          <a:solidFill>
                            <a:srgbClr val="000000"/>
                          </a:solidFill>
                          <a:effectLst/>
                          <a:latin typeface="Calibri"/>
                        </a:rPr>
                        <a:t>(93) serves </a:t>
                      </a:r>
                      <a:r>
                        <a:rPr lang="en-US" sz="1600" b="0" i="0" u="none" strike="noStrike" dirty="0">
                          <a:solidFill>
                            <a:srgbClr val="000000"/>
                          </a:solidFill>
                          <a:effectLst/>
                          <a:latin typeface="Calibri"/>
                        </a:rPr>
                        <a:t>I and R.</a:t>
                      </a:r>
                    </a:p>
                  </a:txBody>
                  <a:tcPr marL="7620" marR="7620" marT="7620"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tcPr>
                </a:tc>
              </a:tr>
              <a:tr h="321555">
                <a:tc>
                  <a:txBody>
                    <a:bodyPr/>
                    <a:lstStyle/>
                    <a:p>
                      <a:pPr algn="l" fontAlgn="b"/>
                      <a:r>
                        <a:rPr lang="en-US" sz="1600" b="0" i="0" u="none" strike="noStrike">
                          <a:solidFill>
                            <a:srgbClr val="000000"/>
                          </a:solidFill>
                          <a:effectLst/>
                          <a:latin typeface="Calibri"/>
                        </a:rPr>
                        <a:t>Group2</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tcPr>
                </a:tc>
                <a:tc>
                  <a:txBody>
                    <a:bodyPr/>
                    <a:lstStyle/>
                    <a:p>
                      <a:pPr algn="l" fontAlgn="b"/>
                      <a:r>
                        <a:rPr lang="en-US" sz="1600" b="0" i="0" u="none" strike="noStrike" dirty="0" smtClean="0">
                          <a:solidFill>
                            <a:srgbClr val="000000"/>
                          </a:solidFill>
                          <a:effectLst/>
                          <a:latin typeface="Calibri"/>
                        </a:rPr>
                        <a:t>China (367) serves </a:t>
                      </a:r>
                      <a:r>
                        <a:rPr lang="en-US" sz="1600" b="0" i="0" u="none" strike="noStrike" dirty="0">
                          <a:solidFill>
                            <a:srgbClr val="000000"/>
                          </a:solidFill>
                          <a:effectLst/>
                          <a:latin typeface="Calibri"/>
                        </a:rPr>
                        <a:t>U,B and C. </a:t>
                      </a:r>
                      <a:r>
                        <a:rPr lang="en-US" sz="1600" b="0" i="0" u="none" strike="noStrike" dirty="0" smtClean="0">
                          <a:solidFill>
                            <a:srgbClr val="000000"/>
                          </a:solidFill>
                          <a:effectLst/>
                          <a:latin typeface="Calibri"/>
                        </a:rPr>
                        <a:t>India (93) serves </a:t>
                      </a:r>
                      <a:r>
                        <a:rPr lang="en-US" sz="1600" b="0" i="0" u="none" strike="noStrike" dirty="0">
                          <a:solidFill>
                            <a:srgbClr val="000000"/>
                          </a:solidFill>
                          <a:effectLst/>
                          <a:latin typeface="Calibri"/>
                        </a:rPr>
                        <a:t>I and R.</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tcPr>
                </a:tc>
              </a:tr>
              <a:tr h="321555">
                <a:tc>
                  <a:txBody>
                    <a:bodyPr/>
                    <a:lstStyle/>
                    <a:p>
                      <a:pPr algn="l" fontAlgn="b"/>
                      <a:r>
                        <a:rPr lang="en-US" sz="1600" b="0" i="0" u="none" strike="noStrike">
                          <a:solidFill>
                            <a:srgbClr val="000000"/>
                          </a:solidFill>
                          <a:effectLst/>
                          <a:latin typeface="Calibri"/>
                        </a:rPr>
                        <a:t>Group3</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tcPr>
                </a:tc>
                <a:tc>
                  <a:txBody>
                    <a:bodyPr/>
                    <a:lstStyle/>
                    <a:p>
                      <a:pPr algn="l" fontAlgn="b"/>
                      <a:r>
                        <a:rPr lang="en-US" sz="1600" b="0" i="0" u="none" strike="noStrike" dirty="0" smtClean="0">
                          <a:solidFill>
                            <a:srgbClr val="000000"/>
                          </a:solidFill>
                          <a:effectLst/>
                          <a:latin typeface="Calibri"/>
                        </a:rPr>
                        <a:t>China (365) serves </a:t>
                      </a:r>
                      <a:r>
                        <a:rPr lang="en-US" sz="1600" b="0" i="0" u="none" strike="noStrike" dirty="0">
                          <a:solidFill>
                            <a:srgbClr val="000000"/>
                          </a:solidFill>
                          <a:effectLst/>
                          <a:latin typeface="Calibri"/>
                        </a:rPr>
                        <a:t>U,B and C. India </a:t>
                      </a:r>
                      <a:r>
                        <a:rPr lang="en-US" sz="1600" b="0" i="0" u="none" strike="noStrike" dirty="0" smtClean="0">
                          <a:solidFill>
                            <a:srgbClr val="000000"/>
                          </a:solidFill>
                          <a:effectLst/>
                          <a:latin typeface="Calibri"/>
                        </a:rPr>
                        <a:t>(85) serves </a:t>
                      </a:r>
                      <a:r>
                        <a:rPr lang="en-US" sz="1600" b="0" i="0" u="none" strike="noStrike" dirty="0">
                          <a:solidFill>
                            <a:srgbClr val="000000"/>
                          </a:solidFill>
                          <a:effectLst/>
                          <a:latin typeface="Calibri"/>
                        </a:rPr>
                        <a:t>I and R.</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tcPr>
                </a:tc>
              </a:tr>
              <a:tr h="321555">
                <a:tc>
                  <a:txBody>
                    <a:bodyPr/>
                    <a:lstStyle/>
                    <a:p>
                      <a:pPr algn="l" fontAlgn="b"/>
                      <a:r>
                        <a:rPr lang="en-US" sz="1600" b="0" i="0" u="none" strike="noStrike" dirty="0">
                          <a:solidFill>
                            <a:srgbClr val="000000"/>
                          </a:solidFill>
                          <a:effectLst/>
                          <a:latin typeface="Calibri"/>
                        </a:rPr>
                        <a:t>Group4</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tcPr>
                </a:tc>
                <a:tc>
                  <a:txBody>
                    <a:bodyPr/>
                    <a:lstStyle/>
                    <a:p>
                      <a:pPr algn="l" fontAlgn="b"/>
                      <a:r>
                        <a:rPr lang="en-US" sz="1600" b="0" i="0" u="none" strike="noStrike" dirty="0">
                          <a:solidFill>
                            <a:srgbClr val="000000"/>
                          </a:solidFill>
                          <a:effectLst/>
                          <a:latin typeface="Calibri"/>
                        </a:rPr>
                        <a:t>China </a:t>
                      </a:r>
                      <a:r>
                        <a:rPr lang="en-US" sz="1600" b="0" i="0" u="none" strike="noStrike" dirty="0" smtClean="0">
                          <a:solidFill>
                            <a:srgbClr val="000000"/>
                          </a:solidFill>
                          <a:effectLst/>
                          <a:latin typeface="Calibri"/>
                        </a:rPr>
                        <a:t>(460) serves </a:t>
                      </a:r>
                      <a:r>
                        <a:rPr lang="en-US" sz="1600" b="0" i="0" u="none" strike="noStrike" dirty="0">
                          <a:solidFill>
                            <a:srgbClr val="000000"/>
                          </a:solidFill>
                          <a:effectLst/>
                          <a:latin typeface="Calibri"/>
                        </a:rPr>
                        <a:t>all </a:t>
                      </a:r>
                      <a:r>
                        <a:rPr lang="en-US" sz="1600" b="0" i="0" u="none" strike="noStrike" dirty="0" smtClean="0">
                          <a:solidFill>
                            <a:srgbClr val="000000"/>
                          </a:solidFill>
                          <a:effectLst/>
                          <a:latin typeface="Calibri"/>
                        </a:rPr>
                        <a:t>countries.</a:t>
                      </a:r>
                      <a:endParaRPr lang="en-US" sz="16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tcPr>
                </a:tc>
              </a:tr>
              <a:tr h="373425">
                <a:tc>
                  <a:txBody>
                    <a:bodyPr/>
                    <a:lstStyle/>
                    <a:p>
                      <a:pPr algn="l" fontAlgn="b"/>
                      <a:r>
                        <a:rPr lang="en-US" sz="1600" b="0" i="0" u="none" strike="noStrike" dirty="0">
                          <a:solidFill>
                            <a:srgbClr val="000000"/>
                          </a:solidFill>
                          <a:effectLst/>
                          <a:latin typeface="Calibri"/>
                        </a:rPr>
                        <a:t>Group5</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tcPr>
                </a:tc>
                <a:tc>
                  <a:txBody>
                    <a:bodyPr/>
                    <a:lstStyle/>
                    <a:p>
                      <a:pPr algn="l" fontAlgn="b"/>
                      <a:r>
                        <a:rPr lang="en-US" sz="1600" b="0" i="0" u="none" strike="noStrike" dirty="0" smtClean="0">
                          <a:solidFill>
                            <a:srgbClr val="000000"/>
                          </a:solidFill>
                          <a:effectLst/>
                          <a:latin typeface="Calibri"/>
                        </a:rPr>
                        <a:t>China (305) </a:t>
                      </a:r>
                      <a:r>
                        <a:rPr lang="en-US" sz="1600" b="0" i="0" u="none" strike="noStrike" dirty="0">
                          <a:solidFill>
                            <a:srgbClr val="000000"/>
                          </a:solidFill>
                          <a:effectLst/>
                          <a:latin typeface="Calibri"/>
                        </a:rPr>
                        <a:t>support U and B. US </a:t>
                      </a:r>
                      <a:r>
                        <a:rPr lang="en-US" sz="1600" b="0" i="0" u="none" strike="noStrike" dirty="0" smtClean="0">
                          <a:solidFill>
                            <a:srgbClr val="000000"/>
                          </a:solidFill>
                          <a:effectLst/>
                          <a:latin typeface="Calibri"/>
                        </a:rPr>
                        <a:t>(41) support </a:t>
                      </a:r>
                      <a:r>
                        <a:rPr lang="en-US" sz="1600" b="0" i="0" u="none" strike="noStrike" dirty="0">
                          <a:solidFill>
                            <a:srgbClr val="000000"/>
                          </a:solidFill>
                          <a:effectLst/>
                          <a:latin typeface="Calibri"/>
                        </a:rPr>
                        <a:t>Russia. No one </a:t>
                      </a:r>
                      <a:r>
                        <a:rPr lang="en-US" sz="1600" b="0" i="0" u="none" strike="noStrike" dirty="0" smtClean="0">
                          <a:solidFill>
                            <a:srgbClr val="000000"/>
                          </a:solidFill>
                          <a:effectLst/>
                          <a:latin typeface="Calibri"/>
                        </a:rPr>
                        <a:t>serves </a:t>
                      </a:r>
                      <a:r>
                        <a:rPr lang="en-US" sz="1600" b="0" i="0" u="none" strike="noStrike" dirty="0">
                          <a:solidFill>
                            <a:srgbClr val="000000"/>
                          </a:solidFill>
                          <a:effectLst/>
                          <a:latin typeface="Calibri"/>
                        </a:rPr>
                        <a:t>C and I.</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solidFill>
                      <a:srgbClr val="FFFFFF"/>
                    </a:solidFill>
                  </a:tcPr>
                </a:tc>
              </a:tr>
              <a:tr h="321555">
                <a:tc>
                  <a:txBody>
                    <a:bodyPr/>
                    <a:lstStyle/>
                    <a:p>
                      <a:pPr algn="l" fontAlgn="b"/>
                      <a:r>
                        <a:rPr lang="en-US" sz="1600" b="0" i="0" u="none" strike="noStrike">
                          <a:solidFill>
                            <a:srgbClr val="000000"/>
                          </a:solidFill>
                          <a:effectLst/>
                          <a:latin typeface="Calibri"/>
                        </a:rPr>
                        <a:t>Group6</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tcPr>
                </a:tc>
                <a:tc>
                  <a:txBody>
                    <a:bodyPr/>
                    <a:lstStyle/>
                    <a:p>
                      <a:pPr algn="l" fontAlgn="b"/>
                      <a:r>
                        <a:rPr lang="en-US" sz="1600" b="0" i="0" u="none" strike="noStrike" dirty="0">
                          <a:solidFill>
                            <a:srgbClr val="000000"/>
                          </a:solidFill>
                          <a:effectLst/>
                          <a:latin typeface="Calibri"/>
                        </a:rPr>
                        <a:t>China </a:t>
                      </a:r>
                      <a:r>
                        <a:rPr lang="en-US" sz="1600" b="0" i="0" u="none" strike="noStrike" dirty="0" smtClean="0">
                          <a:solidFill>
                            <a:srgbClr val="000000"/>
                          </a:solidFill>
                          <a:effectLst/>
                          <a:latin typeface="Calibri"/>
                        </a:rPr>
                        <a:t>(409) serves </a:t>
                      </a:r>
                      <a:r>
                        <a:rPr lang="en-US" sz="1600" b="0" i="0" u="none" strike="noStrike" dirty="0">
                          <a:solidFill>
                            <a:srgbClr val="000000"/>
                          </a:solidFill>
                          <a:effectLst/>
                          <a:latin typeface="Calibri"/>
                        </a:rPr>
                        <a:t>U,B,R and C. No one </a:t>
                      </a:r>
                      <a:r>
                        <a:rPr lang="en-US" sz="1600" b="0" i="0" u="none" strike="noStrike" dirty="0" smtClean="0">
                          <a:solidFill>
                            <a:srgbClr val="000000"/>
                          </a:solidFill>
                          <a:effectLst/>
                          <a:latin typeface="Calibri"/>
                        </a:rPr>
                        <a:t>serves India.</a:t>
                      </a:r>
                      <a:endParaRPr lang="en-US" sz="16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tcPr>
                </a:tc>
              </a:tr>
              <a:tr h="321555">
                <a:tc>
                  <a:txBody>
                    <a:bodyPr/>
                    <a:lstStyle/>
                    <a:p>
                      <a:pPr algn="l" fontAlgn="b"/>
                      <a:r>
                        <a:rPr lang="en-US" sz="1600" b="0" i="0" u="none" strike="noStrike">
                          <a:solidFill>
                            <a:srgbClr val="000000"/>
                          </a:solidFill>
                          <a:effectLst/>
                          <a:latin typeface="Calibri"/>
                        </a:rPr>
                        <a:t>Group7</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tcPr>
                </a:tc>
                <a:tc>
                  <a:txBody>
                    <a:bodyPr/>
                    <a:lstStyle/>
                    <a:p>
                      <a:pPr algn="l" fontAlgn="b"/>
                      <a:r>
                        <a:rPr lang="en-US" sz="1600" b="0" i="0" u="none" strike="noStrike" dirty="0" smtClean="0">
                          <a:solidFill>
                            <a:srgbClr val="000000"/>
                          </a:solidFill>
                          <a:effectLst/>
                          <a:latin typeface="Calibri"/>
                        </a:rPr>
                        <a:t>China (365) serves </a:t>
                      </a:r>
                      <a:r>
                        <a:rPr lang="en-US" sz="1600" b="0" i="0" u="none" strike="noStrike" dirty="0">
                          <a:solidFill>
                            <a:srgbClr val="000000"/>
                          </a:solidFill>
                          <a:effectLst/>
                          <a:latin typeface="Calibri"/>
                        </a:rPr>
                        <a:t>U,B and C. </a:t>
                      </a:r>
                      <a:r>
                        <a:rPr lang="en-US" sz="1600" b="0" i="0" u="none" strike="noStrike" dirty="0" smtClean="0">
                          <a:solidFill>
                            <a:srgbClr val="000000"/>
                          </a:solidFill>
                          <a:effectLst/>
                          <a:latin typeface="Calibri"/>
                        </a:rPr>
                        <a:t>India (98) serves </a:t>
                      </a:r>
                      <a:r>
                        <a:rPr lang="en-US" sz="1600" b="0" i="0" u="none" strike="noStrike" dirty="0">
                          <a:solidFill>
                            <a:srgbClr val="000000"/>
                          </a:solidFill>
                          <a:effectLst/>
                          <a:latin typeface="Calibri"/>
                        </a:rPr>
                        <a:t>I and R.</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tcPr>
                </a:tc>
              </a:tr>
              <a:tr h="321555">
                <a:tc>
                  <a:txBody>
                    <a:bodyPr/>
                    <a:lstStyle/>
                    <a:p>
                      <a:pPr algn="l" fontAlgn="b"/>
                      <a:r>
                        <a:rPr lang="en-US" sz="1600" b="0" i="0" u="none" strike="noStrike">
                          <a:solidFill>
                            <a:srgbClr val="000000"/>
                          </a:solidFill>
                          <a:effectLst/>
                          <a:latin typeface="Calibri"/>
                        </a:rPr>
                        <a:t>Group8</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tcPr>
                </a:tc>
                <a:tc>
                  <a:txBody>
                    <a:bodyPr/>
                    <a:lstStyle/>
                    <a:p>
                      <a:pPr algn="l" fontAlgn="b"/>
                      <a:r>
                        <a:rPr lang="en-US" sz="1600" b="0" i="0" u="none" strike="noStrike" dirty="0">
                          <a:solidFill>
                            <a:srgbClr val="000000"/>
                          </a:solidFill>
                          <a:effectLst/>
                          <a:latin typeface="Calibri"/>
                        </a:rPr>
                        <a:t>China </a:t>
                      </a:r>
                      <a:r>
                        <a:rPr lang="en-US" sz="1600" b="0" i="0" u="none" strike="noStrike" dirty="0" smtClean="0">
                          <a:solidFill>
                            <a:srgbClr val="000000"/>
                          </a:solidFill>
                          <a:effectLst/>
                          <a:latin typeface="Calibri"/>
                        </a:rPr>
                        <a:t>(361) serves </a:t>
                      </a:r>
                      <a:r>
                        <a:rPr lang="en-US" sz="1600" b="0" i="0" u="none" strike="noStrike" dirty="0">
                          <a:solidFill>
                            <a:srgbClr val="000000"/>
                          </a:solidFill>
                          <a:effectLst/>
                          <a:latin typeface="Calibri"/>
                        </a:rPr>
                        <a:t>U,B and C. India </a:t>
                      </a:r>
                      <a:r>
                        <a:rPr lang="en-US" sz="1600" b="0" i="0" u="none" strike="noStrike" dirty="0" smtClean="0">
                          <a:solidFill>
                            <a:srgbClr val="000000"/>
                          </a:solidFill>
                          <a:effectLst/>
                          <a:latin typeface="Calibri"/>
                        </a:rPr>
                        <a:t>(89) serves </a:t>
                      </a:r>
                      <a:r>
                        <a:rPr lang="en-US" sz="1600" b="0" i="0" u="none" strike="noStrike" dirty="0">
                          <a:solidFill>
                            <a:srgbClr val="000000"/>
                          </a:solidFill>
                          <a:effectLst/>
                          <a:latin typeface="Calibri"/>
                        </a:rPr>
                        <a:t>I and R.</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tcPr>
                </a:tc>
              </a:tr>
              <a:tr h="321555">
                <a:tc>
                  <a:txBody>
                    <a:bodyPr/>
                    <a:lstStyle/>
                    <a:p>
                      <a:pPr algn="l" fontAlgn="b"/>
                      <a:r>
                        <a:rPr lang="en-US" sz="1600" b="0" i="0" u="none" strike="noStrike">
                          <a:solidFill>
                            <a:srgbClr val="000000"/>
                          </a:solidFill>
                          <a:effectLst/>
                          <a:latin typeface="Calibri"/>
                        </a:rPr>
                        <a:t>Group9</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tcPr>
                </a:tc>
                <a:tc>
                  <a:txBody>
                    <a:bodyPr/>
                    <a:lstStyle/>
                    <a:p>
                      <a:pPr algn="l" fontAlgn="b"/>
                      <a:r>
                        <a:rPr lang="en-US" sz="1600" b="0" i="0" u="none" strike="noStrike" dirty="0" smtClean="0">
                          <a:solidFill>
                            <a:srgbClr val="000000"/>
                          </a:solidFill>
                          <a:effectLst/>
                          <a:latin typeface="Calibri"/>
                        </a:rPr>
                        <a:t>China (450) serves </a:t>
                      </a:r>
                      <a:r>
                        <a:rPr lang="en-US" sz="1600" b="0" i="0" u="none" strike="noStrike" dirty="0">
                          <a:solidFill>
                            <a:srgbClr val="000000"/>
                          </a:solidFill>
                          <a:effectLst/>
                          <a:latin typeface="Calibri"/>
                        </a:rPr>
                        <a:t>all </a:t>
                      </a:r>
                      <a:r>
                        <a:rPr lang="en-US" sz="1600" b="0" i="0" u="none" strike="noStrike" dirty="0" smtClean="0">
                          <a:solidFill>
                            <a:srgbClr val="000000"/>
                          </a:solidFill>
                          <a:effectLst/>
                          <a:latin typeface="Calibri"/>
                        </a:rPr>
                        <a:t>countries.</a:t>
                      </a:r>
                      <a:endParaRPr lang="en-US" sz="16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tcPr>
                </a:tc>
              </a:tr>
              <a:tr h="313980">
                <a:tc>
                  <a:txBody>
                    <a:bodyPr/>
                    <a:lstStyle/>
                    <a:p>
                      <a:pPr algn="l" fontAlgn="b"/>
                      <a:r>
                        <a:rPr lang="en-US" sz="1600" b="0" i="0" u="none" strike="noStrike" dirty="0">
                          <a:solidFill>
                            <a:srgbClr val="000000"/>
                          </a:solidFill>
                          <a:effectLst/>
                          <a:latin typeface="Calibri"/>
                        </a:rPr>
                        <a:t>Group10</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tcPr>
                </a:tc>
                <a:tc>
                  <a:txBody>
                    <a:bodyPr/>
                    <a:lstStyle/>
                    <a:p>
                      <a:pPr algn="l" fontAlgn="b"/>
                      <a:r>
                        <a:rPr lang="en-US" sz="1600" b="0" i="0" u="none" strike="noStrike" dirty="0">
                          <a:solidFill>
                            <a:srgbClr val="000000"/>
                          </a:solidFill>
                          <a:effectLst/>
                          <a:latin typeface="Calibri"/>
                        </a:rPr>
                        <a:t>China </a:t>
                      </a:r>
                      <a:r>
                        <a:rPr lang="en-US" sz="1600" b="0" i="0" u="none" strike="noStrike" dirty="0" smtClean="0">
                          <a:solidFill>
                            <a:srgbClr val="000000"/>
                          </a:solidFill>
                          <a:effectLst/>
                          <a:latin typeface="Calibri"/>
                        </a:rPr>
                        <a:t>(353) serves </a:t>
                      </a:r>
                      <a:r>
                        <a:rPr lang="en-US" sz="1600" b="0" i="0" u="none" strike="noStrike" dirty="0">
                          <a:solidFill>
                            <a:srgbClr val="000000"/>
                          </a:solidFill>
                          <a:effectLst/>
                          <a:latin typeface="Calibri"/>
                        </a:rPr>
                        <a:t>U and C. Russia </a:t>
                      </a:r>
                      <a:r>
                        <a:rPr lang="en-US" sz="1600" b="0" i="0" u="none" strike="noStrike" dirty="0" smtClean="0">
                          <a:solidFill>
                            <a:srgbClr val="000000"/>
                          </a:solidFill>
                          <a:effectLst/>
                          <a:latin typeface="Calibri"/>
                        </a:rPr>
                        <a:t>(165) serves </a:t>
                      </a:r>
                      <a:r>
                        <a:rPr lang="en-US" sz="1600" b="0" i="0" u="none" strike="noStrike" dirty="0">
                          <a:solidFill>
                            <a:srgbClr val="000000"/>
                          </a:solidFill>
                          <a:effectLst/>
                          <a:latin typeface="Calibri"/>
                        </a:rPr>
                        <a:t>B and R. No one </a:t>
                      </a:r>
                      <a:r>
                        <a:rPr lang="en-US" sz="1600" b="0" i="0" u="none" strike="noStrike" dirty="0" smtClean="0">
                          <a:solidFill>
                            <a:srgbClr val="000000"/>
                          </a:solidFill>
                          <a:effectLst/>
                          <a:latin typeface="Calibri"/>
                        </a:rPr>
                        <a:t>serves India.</a:t>
                      </a:r>
                      <a:endParaRPr lang="en-US" sz="16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tcPr>
                </a:tc>
              </a:tr>
              <a:tr h="321555">
                <a:tc>
                  <a:txBody>
                    <a:bodyPr/>
                    <a:lstStyle/>
                    <a:p>
                      <a:pPr algn="l" fontAlgn="b"/>
                      <a:r>
                        <a:rPr lang="en-US" sz="1600" b="0" i="0" u="none" strike="noStrike">
                          <a:solidFill>
                            <a:srgbClr val="000000"/>
                          </a:solidFill>
                          <a:effectLst/>
                          <a:latin typeface="Calibri"/>
                        </a:rPr>
                        <a:t>Group11</a:t>
                      </a:r>
                    </a:p>
                  </a:txBody>
                  <a:tcPr marL="7620" marR="7620" marT="7620" marB="0" anchor="b">
                    <a:lnL>
                      <a:noFill/>
                    </a:lnL>
                    <a:lnR w="12700" cap="flat" cmpd="sng" algn="ctr">
                      <a:solidFill>
                        <a:schemeClr val="tx1"/>
                      </a:solidFill>
                      <a:prstDash val="solid"/>
                      <a:round/>
                      <a:headEnd type="none" w="med" len="med"/>
                      <a:tailEnd type="none" w="med" len="med"/>
                    </a:lnR>
                    <a:lnT>
                      <a:noFill/>
                    </a:lnT>
                    <a:lnB>
                      <a:noFill/>
                    </a:lnB>
                  </a:tcPr>
                </a:tc>
                <a:tc>
                  <a:txBody>
                    <a:bodyPr/>
                    <a:lstStyle/>
                    <a:p>
                      <a:pPr algn="l" fontAlgn="b"/>
                      <a:r>
                        <a:rPr lang="en-US" sz="1600" b="0" i="0" u="none" strike="noStrike" dirty="0">
                          <a:solidFill>
                            <a:srgbClr val="000000"/>
                          </a:solidFill>
                          <a:effectLst/>
                          <a:latin typeface="Calibri"/>
                        </a:rPr>
                        <a:t>China </a:t>
                      </a:r>
                      <a:r>
                        <a:rPr lang="en-US" sz="1600" b="0" i="0" u="none" strike="noStrike" dirty="0" smtClean="0">
                          <a:solidFill>
                            <a:srgbClr val="000000"/>
                          </a:solidFill>
                          <a:effectLst/>
                          <a:latin typeface="Calibri"/>
                        </a:rPr>
                        <a:t>(300) serves </a:t>
                      </a:r>
                      <a:r>
                        <a:rPr lang="en-US" sz="1600" b="0" i="0" u="none" strike="noStrike" dirty="0">
                          <a:solidFill>
                            <a:srgbClr val="000000"/>
                          </a:solidFill>
                          <a:effectLst/>
                          <a:latin typeface="Calibri"/>
                        </a:rPr>
                        <a:t>R, I and </a:t>
                      </a:r>
                      <a:r>
                        <a:rPr lang="en-US" sz="1600" b="0" i="0" u="none" strike="noStrike" dirty="0" smtClean="0">
                          <a:solidFill>
                            <a:srgbClr val="000000"/>
                          </a:solidFill>
                          <a:effectLst/>
                          <a:latin typeface="Calibri"/>
                        </a:rPr>
                        <a:t>C. </a:t>
                      </a:r>
                      <a:r>
                        <a:rPr lang="en-US" sz="1600" b="0" i="0" u="none" strike="noStrike" dirty="0">
                          <a:solidFill>
                            <a:srgbClr val="000000"/>
                          </a:solidFill>
                          <a:effectLst/>
                          <a:latin typeface="Calibri"/>
                        </a:rPr>
                        <a:t>US </a:t>
                      </a:r>
                      <a:r>
                        <a:rPr lang="en-US" sz="1600" b="0" i="0" u="none" strike="noStrike" dirty="0" smtClean="0">
                          <a:solidFill>
                            <a:srgbClr val="000000"/>
                          </a:solidFill>
                          <a:effectLst/>
                          <a:latin typeface="Calibri"/>
                        </a:rPr>
                        <a:t>(184) serves </a:t>
                      </a:r>
                      <a:r>
                        <a:rPr lang="en-US" sz="1600" b="0" i="0" u="none" strike="noStrike" dirty="0">
                          <a:solidFill>
                            <a:srgbClr val="000000"/>
                          </a:solidFill>
                          <a:effectLst/>
                          <a:latin typeface="Calibri"/>
                        </a:rPr>
                        <a:t>U and B.</a:t>
                      </a:r>
                    </a:p>
                  </a:txBody>
                  <a:tcPr marL="7620" marR="7620" marT="7620" marB="0" anchor="b">
                    <a:lnL w="12700" cap="flat" cmpd="sng" algn="ctr">
                      <a:solidFill>
                        <a:schemeClr val="tx1"/>
                      </a:solidFill>
                      <a:prstDash val="solid"/>
                      <a:round/>
                      <a:headEnd type="none" w="med" len="med"/>
                      <a:tailEnd type="none" w="med" len="med"/>
                    </a:lnL>
                    <a:lnR>
                      <a:noFill/>
                    </a:lnR>
                    <a:lnT>
                      <a:noFill/>
                    </a:lnT>
                    <a:lnB>
                      <a:noFill/>
                    </a:lnB>
                  </a:tcPr>
                </a:tc>
              </a:tr>
              <a:tr h="321555">
                <a:tc>
                  <a:txBody>
                    <a:bodyPr/>
                    <a:lstStyle/>
                    <a:p>
                      <a:pPr algn="l" fontAlgn="b"/>
                      <a:r>
                        <a:rPr lang="en-US" sz="1600" b="0" i="0" u="none" strike="noStrike" dirty="0">
                          <a:solidFill>
                            <a:srgbClr val="000000"/>
                          </a:solidFill>
                          <a:effectLst/>
                          <a:latin typeface="Calibri"/>
                        </a:rPr>
                        <a:t>Group12</a:t>
                      </a:r>
                    </a:p>
                  </a:txBody>
                  <a:tcPr marL="7620" marR="7620" marT="7620"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China </a:t>
                      </a:r>
                      <a:r>
                        <a:rPr lang="en-US" sz="1600" b="0" i="0" u="none" strike="noStrike" dirty="0" smtClean="0">
                          <a:solidFill>
                            <a:srgbClr val="000000"/>
                          </a:solidFill>
                          <a:effectLst/>
                          <a:latin typeface="Calibri"/>
                        </a:rPr>
                        <a:t>(366) serves </a:t>
                      </a:r>
                      <a:r>
                        <a:rPr lang="en-US" sz="1600" b="0" i="0" u="none" strike="noStrike" dirty="0">
                          <a:solidFill>
                            <a:srgbClr val="000000"/>
                          </a:solidFill>
                          <a:effectLst/>
                          <a:latin typeface="Calibri"/>
                        </a:rPr>
                        <a:t>U,B and C. </a:t>
                      </a:r>
                      <a:r>
                        <a:rPr lang="en-US" sz="1600" b="0" i="0" u="none" strike="noStrike" dirty="0" smtClean="0">
                          <a:solidFill>
                            <a:srgbClr val="000000"/>
                          </a:solidFill>
                          <a:effectLst/>
                          <a:latin typeface="Calibri"/>
                        </a:rPr>
                        <a:t>Russia (92) serves </a:t>
                      </a:r>
                      <a:r>
                        <a:rPr lang="en-US" sz="1600" b="0" i="0" u="none" strike="noStrike" dirty="0">
                          <a:solidFill>
                            <a:srgbClr val="000000"/>
                          </a:solidFill>
                          <a:effectLst/>
                          <a:latin typeface="Calibri"/>
                        </a:rPr>
                        <a:t>I and R.</a:t>
                      </a:r>
                    </a:p>
                  </a:txBody>
                  <a:tcPr marL="7620" marR="7620" marT="7620"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4870724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sz="4000" dirty="0" smtClean="0">
                <a:solidFill>
                  <a:schemeClr val="tx1"/>
                </a:solidFill>
              </a:rPr>
              <a:t>Deterministic Funding Schedule</a:t>
            </a:r>
            <a:endParaRPr lang="en-US" sz="4000" dirty="0">
              <a:solidFill>
                <a:schemeClr val="tx1"/>
              </a:solidFill>
            </a:endParaRPr>
          </a:p>
        </p:txBody>
      </p:sp>
      <p:sp>
        <p:nvSpPr>
          <p:cNvPr id="3076" name="Content Placeholder 2"/>
          <p:cNvSpPr>
            <a:spLocks noGrp="1"/>
          </p:cNvSpPr>
          <p:nvPr>
            <p:ph idx="1"/>
          </p:nvPr>
        </p:nvSpPr>
        <p:spPr>
          <a:xfrm>
            <a:off x="685800" y="1295400"/>
            <a:ext cx="7772400" cy="3886200"/>
          </a:xfrm>
        </p:spPr>
        <p:txBody>
          <a:bodyPr/>
          <a:lstStyle/>
          <a:p>
            <a:pPr eaLnBrk="1" hangingPunct="1">
              <a:buSzPct val="100000"/>
              <a:buFont typeface="Wingdings" pitchFamily="2" charset="2"/>
              <a:buChar char="§"/>
            </a:pPr>
            <a:r>
              <a:rPr lang="en-US" sz="2000" dirty="0" smtClean="0"/>
              <a:t>Time of receipt of each installment is known</a:t>
            </a:r>
          </a:p>
          <a:p>
            <a:pPr eaLnBrk="1" hangingPunct="1"/>
            <a:r>
              <a:rPr lang="en-US" sz="2000" dirty="0" smtClean="0"/>
              <a:t>Sequence of events in each period</a:t>
            </a:r>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endParaRPr lang="en-US" sz="2000" dirty="0" smtClean="0"/>
          </a:p>
          <a:p>
            <a:pPr eaLnBrk="1" hangingPunct="1">
              <a:buFont typeface="Wingdings 2" pitchFamily="18" charset="2"/>
              <a:buNone/>
            </a:pPr>
            <a:endParaRPr lang="en-US" dirty="0" smtClean="0"/>
          </a:p>
          <a:p>
            <a:pPr eaLnBrk="1" hangingPunct="1">
              <a:buFont typeface="Wingdings 2" pitchFamily="18" charset="2"/>
              <a:buNone/>
            </a:pPr>
            <a:endParaRPr lang="en-US" dirty="0" smtClean="0"/>
          </a:p>
        </p:txBody>
      </p:sp>
      <p:cxnSp>
        <p:nvCxnSpPr>
          <p:cNvPr id="5" name="Straight Arrow Connector 4"/>
          <p:cNvCxnSpPr/>
          <p:nvPr/>
        </p:nvCxnSpPr>
        <p:spPr>
          <a:xfrm>
            <a:off x="1524000" y="3352800"/>
            <a:ext cx="66294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524000" y="3189287"/>
            <a:ext cx="0" cy="304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3276600" y="3200400"/>
            <a:ext cx="0" cy="304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80" name="TextBox 9"/>
          <p:cNvSpPr txBox="1">
            <a:spLocks noChangeArrowheads="1"/>
          </p:cNvSpPr>
          <p:nvPr/>
        </p:nvSpPr>
        <p:spPr bwMode="auto">
          <a:xfrm>
            <a:off x="1371600" y="3505200"/>
            <a:ext cx="228600" cy="369887"/>
          </a:xfrm>
          <a:prstGeom prst="rect">
            <a:avLst/>
          </a:prstGeom>
          <a:noFill/>
          <a:ln w="9525">
            <a:noFill/>
            <a:miter lim="800000"/>
            <a:headEnd/>
            <a:tailEnd/>
          </a:ln>
        </p:spPr>
        <p:txBody>
          <a:bodyPr>
            <a:spAutoFit/>
          </a:bodyPr>
          <a:lstStyle/>
          <a:p>
            <a:r>
              <a:rPr lang="en-US" dirty="0">
                <a:latin typeface="+mj-lt"/>
                <a:cs typeface="Arial" pitchFamily="34" charset="0"/>
              </a:rPr>
              <a:t>N</a:t>
            </a:r>
          </a:p>
        </p:txBody>
      </p:sp>
      <p:sp>
        <p:nvSpPr>
          <p:cNvPr id="3081" name="TextBox 10"/>
          <p:cNvSpPr txBox="1">
            <a:spLocks noChangeArrowheads="1"/>
          </p:cNvSpPr>
          <p:nvPr/>
        </p:nvSpPr>
        <p:spPr bwMode="auto">
          <a:xfrm>
            <a:off x="3124200" y="3505200"/>
            <a:ext cx="685800" cy="369887"/>
          </a:xfrm>
          <a:prstGeom prst="rect">
            <a:avLst/>
          </a:prstGeom>
          <a:noFill/>
          <a:ln w="9525">
            <a:noFill/>
            <a:miter lim="800000"/>
            <a:headEnd/>
            <a:tailEnd/>
          </a:ln>
        </p:spPr>
        <p:txBody>
          <a:bodyPr>
            <a:spAutoFit/>
          </a:bodyPr>
          <a:lstStyle/>
          <a:p>
            <a:r>
              <a:rPr lang="en-US" dirty="0">
                <a:latin typeface="+mj-lt"/>
                <a:cs typeface="Arial" pitchFamily="34" charset="0"/>
              </a:rPr>
              <a:t>N-1</a:t>
            </a:r>
          </a:p>
        </p:txBody>
      </p:sp>
      <p:cxnSp>
        <p:nvCxnSpPr>
          <p:cNvPr id="13" name="Straight Arrow Connector 12"/>
          <p:cNvCxnSpPr/>
          <p:nvPr/>
        </p:nvCxnSpPr>
        <p:spPr>
          <a:xfrm>
            <a:off x="1524000" y="2819400"/>
            <a:ext cx="0" cy="304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83" name="TextBox 13"/>
          <p:cNvSpPr txBox="1">
            <a:spLocks noChangeArrowheads="1"/>
          </p:cNvSpPr>
          <p:nvPr/>
        </p:nvSpPr>
        <p:spPr bwMode="auto">
          <a:xfrm>
            <a:off x="1219200" y="2449512"/>
            <a:ext cx="1447800" cy="369888"/>
          </a:xfrm>
          <a:prstGeom prst="rect">
            <a:avLst/>
          </a:prstGeom>
          <a:noFill/>
          <a:ln w="9525">
            <a:noFill/>
            <a:miter lim="800000"/>
            <a:headEnd/>
            <a:tailEnd/>
          </a:ln>
        </p:spPr>
        <p:txBody>
          <a:bodyPr>
            <a:spAutoFit/>
          </a:bodyPr>
          <a:lstStyle/>
          <a:p>
            <a:r>
              <a:rPr lang="en-US" dirty="0">
                <a:latin typeface="+mj-lt"/>
                <a:cs typeface="Arial" pitchFamily="34" charset="0"/>
              </a:rPr>
              <a:t>Funding</a:t>
            </a:r>
          </a:p>
        </p:txBody>
      </p:sp>
      <p:cxnSp>
        <p:nvCxnSpPr>
          <p:cNvPr id="18" name="Straight Arrow Connector 17"/>
          <p:cNvCxnSpPr/>
          <p:nvPr/>
        </p:nvCxnSpPr>
        <p:spPr>
          <a:xfrm flipH="1" flipV="1">
            <a:off x="1676400" y="3429000"/>
            <a:ext cx="381000" cy="381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85" name="TextBox 20"/>
          <p:cNvSpPr txBox="1">
            <a:spLocks noChangeArrowheads="1"/>
          </p:cNvSpPr>
          <p:nvPr/>
        </p:nvSpPr>
        <p:spPr bwMode="auto">
          <a:xfrm>
            <a:off x="2057400" y="3657600"/>
            <a:ext cx="838200" cy="369887"/>
          </a:xfrm>
          <a:prstGeom prst="rect">
            <a:avLst/>
          </a:prstGeom>
          <a:noFill/>
          <a:ln w="9525">
            <a:noFill/>
            <a:miter lim="800000"/>
            <a:headEnd/>
            <a:tailEnd/>
          </a:ln>
        </p:spPr>
        <p:txBody>
          <a:bodyPr>
            <a:spAutoFit/>
          </a:bodyPr>
          <a:lstStyle/>
          <a:p>
            <a:r>
              <a:rPr lang="en-US" dirty="0">
                <a:latin typeface="+mj-lt"/>
                <a:cs typeface="Arial" pitchFamily="34" charset="0"/>
              </a:rPr>
              <a:t>Order</a:t>
            </a:r>
          </a:p>
        </p:txBody>
      </p:sp>
      <p:cxnSp>
        <p:nvCxnSpPr>
          <p:cNvPr id="23" name="Straight Arrow Connector 22"/>
          <p:cNvCxnSpPr/>
          <p:nvPr/>
        </p:nvCxnSpPr>
        <p:spPr>
          <a:xfrm flipH="1">
            <a:off x="2438400" y="2819400"/>
            <a:ext cx="228600" cy="457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87" name="TextBox 23"/>
          <p:cNvSpPr txBox="1">
            <a:spLocks noChangeArrowheads="1"/>
          </p:cNvSpPr>
          <p:nvPr/>
        </p:nvSpPr>
        <p:spPr bwMode="auto">
          <a:xfrm>
            <a:off x="2362200" y="2438400"/>
            <a:ext cx="1066800" cy="369887"/>
          </a:xfrm>
          <a:prstGeom prst="rect">
            <a:avLst/>
          </a:prstGeom>
          <a:noFill/>
          <a:ln w="9525">
            <a:noFill/>
            <a:miter lim="800000"/>
            <a:headEnd/>
            <a:tailEnd/>
          </a:ln>
        </p:spPr>
        <p:txBody>
          <a:bodyPr>
            <a:spAutoFit/>
          </a:bodyPr>
          <a:lstStyle/>
          <a:p>
            <a:r>
              <a:rPr lang="en-US" dirty="0">
                <a:latin typeface="+mj-lt"/>
                <a:cs typeface="Arial" pitchFamily="34" charset="0"/>
              </a:rPr>
              <a:t>Demand</a:t>
            </a:r>
          </a:p>
        </p:txBody>
      </p:sp>
      <p:cxnSp>
        <p:nvCxnSpPr>
          <p:cNvPr id="27" name="Straight Connector 26"/>
          <p:cNvCxnSpPr/>
          <p:nvPr/>
        </p:nvCxnSpPr>
        <p:spPr>
          <a:xfrm>
            <a:off x="6781800" y="3189287"/>
            <a:ext cx="0" cy="304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3074" name="Object 2"/>
          <p:cNvGraphicFramePr>
            <a:graphicFrameLocks noChangeAspect="1"/>
          </p:cNvGraphicFramePr>
          <p:nvPr/>
        </p:nvGraphicFramePr>
        <p:xfrm>
          <a:off x="1674795" y="4157663"/>
          <a:ext cx="6173805" cy="871537"/>
        </p:xfrm>
        <a:graphic>
          <a:graphicData uri="http://schemas.openxmlformats.org/presentationml/2006/ole">
            <p:oleObj spid="_x0000_s64514" name="Equation" r:id="rId4" imgW="5041800" imgH="711000" progId="Equation.3">
              <p:embed/>
            </p:oleObj>
          </a:graphicData>
        </a:graphic>
      </p:graphicFrame>
      <p:cxnSp>
        <p:nvCxnSpPr>
          <p:cNvPr id="30" name="Straight Arrow Connector 29"/>
          <p:cNvCxnSpPr/>
          <p:nvPr/>
        </p:nvCxnSpPr>
        <p:spPr>
          <a:xfrm flipV="1">
            <a:off x="1752600" y="4724400"/>
            <a:ext cx="228600" cy="457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90" name="TextBox 30"/>
          <p:cNvSpPr txBox="1">
            <a:spLocks noChangeArrowheads="1"/>
          </p:cNvSpPr>
          <p:nvPr/>
        </p:nvSpPr>
        <p:spPr bwMode="auto">
          <a:xfrm>
            <a:off x="1143000" y="5068888"/>
            <a:ext cx="1143000" cy="646112"/>
          </a:xfrm>
          <a:prstGeom prst="rect">
            <a:avLst/>
          </a:prstGeom>
          <a:noFill/>
          <a:ln w="9525">
            <a:noFill/>
            <a:miter lim="800000"/>
            <a:headEnd/>
            <a:tailEnd/>
          </a:ln>
        </p:spPr>
        <p:txBody>
          <a:bodyPr>
            <a:spAutoFit/>
          </a:bodyPr>
          <a:lstStyle/>
          <a:p>
            <a:r>
              <a:rPr lang="en-US" dirty="0">
                <a:latin typeface="+mj-lt"/>
                <a:cs typeface="Arial" pitchFamily="34" charset="0"/>
              </a:rPr>
              <a:t>On-hand inventory</a:t>
            </a:r>
          </a:p>
        </p:txBody>
      </p:sp>
      <p:cxnSp>
        <p:nvCxnSpPr>
          <p:cNvPr id="32" name="Straight Arrow Connector 31"/>
          <p:cNvCxnSpPr/>
          <p:nvPr/>
        </p:nvCxnSpPr>
        <p:spPr>
          <a:xfrm flipH="1" flipV="1">
            <a:off x="2362200" y="4724400"/>
            <a:ext cx="304800" cy="457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92" name="TextBox 32"/>
          <p:cNvSpPr txBox="1">
            <a:spLocks noChangeArrowheads="1"/>
          </p:cNvSpPr>
          <p:nvPr/>
        </p:nvSpPr>
        <p:spPr bwMode="auto">
          <a:xfrm>
            <a:off x="2590800" y="5068888"/>
            <a:ext cx="1219200" cy="646112"/>
          </a:xfrm>
          <a:prstGeom prst="rect">
            <a:avLst/>
          </a:prstGeom>
          <a:noFill/>
          <a:ln w="9525">
            <a:noFill/>
            <a:miter lim="800000"/>
            <a:headEnd/>
            <a:tailEnd/>
          </a:ln>
        </p:spPr>
        <p:txBody>
          <a:bodyPr>
            <a:spAutoFit/>
          </a:bodyPr>
          <a:lstStyle/>
          <a:p>
            <a:r>
              <a:rPr lang="en-US" dirty="0">
                <a:latin typeface="+mj-lt"/>
                <a:cs typeface="Arial" pitchFamily="34" charset="0"/>
              </a:rPr>
              <a:t>Available capital</a:t>
            </a:r>
          </a:p>
        </p:txBody>
      </p:sp>
      <p:sp>
        <p:nvSpPr>
          <p:cNvPr id="3093" name="TextBox 10"/>
          <p:cNvSpPr txBox="1">
            <a:spLocks noChangeArrowheads="1"/>
          </p:cNvSpPr>
          <p:nvPr/>
        </p:nvSpPr>
        <p:spPr bwMode="auto">
          <a:xfrm>
            <a:off x="6705600" y="3494087"/>
            <a:ext cx="381000" cy="369888"/>
          </a:xfrm>
          <a:prstGeom prst="rect">
            <a:avLst/>
          </a:prstGeom>
          <a:noFill/>
          <a:ln w="9525">
            <a:noFill/>
            <a:miter lim="800000"/>
            <a:headEnd/>
            <a:tailEnd/>
          </a:ln>
        </p:spPr>
        <p:txBody>
          <a:bodyPr>
            <a:spAutoFit/>
          </a:bodyPr>
          <a:lstStyle/>
          <a:p>
            <a:r>
              <a:rPr lang="en-US" dirty="0">
                <a:latin typeface="+mj-lt"/>
                <a:cs typeface="Arial" pitchFamily="34" charset="0"/>
              </a:rPr>
              <a:t>1</a:t>
            </a:r>
          </a:p>
        </p:txBody>
      </p:sp>
      <p:sp>
        <p:nvSpPr>
          <p:cNvPr id="22" name="Slide Number Placeholder 21"/>
          <p:cNvSpPr>
            <a:spLocks noGrp="1"/>
          </p:cNvSpPr>
          <p:nvPr>
            <p:ph type="sldNum" sz="quarter" idx="4294967295"/>
          </p:nvPr>
        </p:nvSpPr>
        <p:spPr>
          <a:xfrm>
            <a:off x="8204200" y="6477000"/>
            <a:ext cx="733425" cy="274638"/>
          </a:xfrm>
          <a:prstGeom prst="rect">
            <a:avLst/>
          </a:prstGeom>
        </p:spPr>
        <p:txBody>
          <a:bodyPr/>
          <a:lstStyle/>
          <a:p>
            <a:pPr>
              <a:defRPr/>
            </a:pPr>
            <a:fld id="{01CFCAD7-E3AA-4B1C-812B-97B02C798904}" type="slidenum">
              <a:rPr lang="en-US" smtClean="0"/>
              <a:pPr>
                <a:defRPr/>
              </a:pPr>
              <a:t>37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83"/>
                                        </p:tgtEl>
                                        <p:attrNameLst>
                                          <p:attrName>style.visibility</p:attrName>
                                        </p:attrNameLst>
                                      </p:cBhvr>
                                      <p:to>
                                        <p:strVal val="visible"/>
                                      </p:to>
                                    </p:set>
                                    <p:animEffect transition="in" filter="blinds(horizontal)">
                                      <p:cBhvr>
                                        <p:cTn id="7" dur="500"/>
                                        <p:tgtEl>
                                          <p:spTgt spid="3083"/>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085"/>
                                        </p:tgtEl>
                                        <p:attrNameLst>
                                          <p:attrName>style.visibility</p:attrName>
                                        </p:attrNameLst>
                                      </p:cBhvr>
                                      <p:to>
                                        <p:strVal val="visible"/>
                                      </p:to>
                                    </p:set>
                                    <p:animEffect transition="in" filter="blinds(horizontal)">
                                      <p:cBhvr>
                                        <p:cTn id="15" dur="500"/>
                                        <p:tgtEl>
                                          <p:spTgt spid="3085"/>
                                        </p:tgtEl>
                                      </p:cBhvr>
                                    </p:animEffect>
                                  </p:childTnLst>
                                </p:cTn>
                              </p:par>
                              <p:par>
                                <p:cTn id="16" presetID="3" presetClass="entr" presetSubtype="1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linds(horizontal)">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linds(horizontal)">
                                      <p:cBhvr>
                                        <p:cTn id="23" dur="500"/>
                                        <p:tgtEl>
                                          <p:spTgt spid="23"/>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087"/>
                                        </p:tgtEl>
                                        <p:attrNameLst>
                                          <p:attrName>style.visibility</p:attrName>
                                        </p:attrNameLst>
                                      </p:cBhvr>
                                      <p:to>
                                        <p:strVal val="visible"/>
                                      </p:to>
                                    </p:set>
                                    <p:animEffect transition="in" filter="blinds(horizontal)">
                                      <p:cBhvr>
                                        <p:cTn id="26" dur="500"/>
                                        <p:tgtEl>
                                          <p:spTgt spid="308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3074"/>
                                        </p:tgtEl>
                                        <p:attrNameLst>
                                          <p:attrName>style.visibility</p:attrName>
                                        </p:attrNameLst>
                                      </p:cBhvr>
                                      <p:to>
                                        <p:strVal val="visible"/>
                                      </p:to>
                                    </p:set>
                                    <p:animEffect transition="in" filter="blinds(horizontal)">
                                      <p:cBhvr>
                                        <p:cTn id="31" dur="500"/>
                                        <p:tgtEl>
                                          <p:spTgt spid="3074"/>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090"/>
                                        </p:tgtEl>
                                        <p:attrNameLst>
                                          <p:attrName>style.visibility</p:attrName>
                                        </p:attrNameLst>
                                      </p:cBhvr>
                                      <p:to>
                                        <p:strVal val="visible"/>
                                      </p:to>
                                    </p:set>
                                    <p:animEffect transition="in" filter="blinds(horizontal)">
                                      <p:cBhvr>
                                        <p:cTn id="34" dur="500"/>
                                        <p:tgtEl>
                                          <p:spTgt spid="3090"/>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3092"/>
                                        </p:tgtEl>
                                        <p:attrNameLst>
                                          <p:attrName>style.visibility</p:attrName>
                                        </p:attrNameLst>
                                      </p:cBhvr>
                                      <p:to>
                                        <p:strVal val="visible"/>
                                      </p:to>
                                    </p:set>
                                    <p:animEffect transition="in" filter="blinds(horizontal)">
                                      <p:cBhvr>
                                        <p:cTn id="37" dur="500"/>
                                        <p:tgtEl>
                                          <p:spTgt spid="3092"/>
                                        </p:tgtEl>
                                      </p:cBhvr>
                                    </p:animEffect>
                                  </p:childTnLst>
                                </p:cTn>
                              </p:par>
                              <p:par>
                                <p:cTn id="38" presetID="3" presetClass="entr" presetSubtype="10"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blinds(horizontal)">
                                      <p:cBhvr>
                                        <p:cTn id="40" dur="500"/>
                                        <p:tgtEl>
                                          <p:spTgt spid="32"/>
                                        </p:tgtEl>
                                      </p:cBhvr>
                                    </p:animEffect>
                                  </p:childTnLst>
                                </p:cTn>
                              </p:par>
                              <p:par>
                                <p:cTn id="41" presetID="3" presetClass="entr" presetSubtype="10"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blinds(horizontal)">
                                      <p:cBhvr>
                                        <p:cTn id="4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3" grpId="0"/>
      <p:bldP spid="3085" grpId="0"/>
      <p:bldP spid="3087" grpId="0"/>
      <p:bldP spid="3090" grpId="0"/>
      <p:bldP spid="309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sz="4000" dirty="0" smtClean="0">
                <a:solidFill>
                  <a:schemeClr val="tx1"/>
                </a:solidFill>
              </a:rPr>
              <a:t>Deterministic Funding Schedule</a:t>
            </a:r>
            <a:endParaRPr lang="en-US" sz="4000" dirty="0">
              <a:solidFill>
                <a:schemeClr val="tx1"/>
              </a:solidFill>
            </a:endParaRPr>
          </a:p>
        </p:txBody>
      </p:sp>
      <p:sp>
        <p:nvSpPr>
          <p:cNvPr id="28675" name="Content Placeholder 2"/>
          <p:cNvSpPr>
            <a:spLocks noGrp="1"/>
          </p:cNvSpPr>
          <p:nvPr>
            <p:ph idx="1"/>
          </p:nvPr>
        </p:nvSpPr>
        <p:spPr>
          <a:xfrm>
            <a:off x="685800" y="1143000"/>
            <a:ext cx="7772400" cy="3886200"/>
          </a:xfrm>
        </p:spPr>
        <p:txBody>
          <a:bodyPr/>
          <a:lstStyle/>
          <a:p>
            <a:pPr eaLnBrk="1" hangingPunct="1"/>
            <a:endParaRPr lang="en-US" sz="2000" dirty="0" smtClean="0"/>
          </a:p>
          <a:p>
            <a:pPr eaLnBrk="1" hangingPunct="1"/>
            <a:endParaRPr lang="en-US" sz="2000" dirty="0" smtClean="0"/>
          </a:p>
          <a:p>
            <a:pPr eaLnBrk="1" hangingPunct="1"/>
            <a:endParaRPr lang="en-US" sz="2000" dirty="0" smtClean="0"/>
          </a:p>
          <a:p>
            <a:pPr eaLnBrk="1" hangingPunct="1"/>
            <a:r>
              <a:rPr lang="en-US" sz="2000" dirty="0" smtClean="0"/>
              <a:t>Define </a:t>
            </a:r>
            <a:r>
              <a:rPr lang="en-US" sz="2000" i="1" dirty="0" err="1" smtClean="0"/>
              <a:t>R</a:t>
            </a:r>
            <a:r>
              <a:rPr lang="en-US" sz="2000" i="1" baseline="-25000" dirty="0" err="1" smtClean="0"/>
              <a:t>t</a:t>
            </a:r>
            <a:r>
              <a:rPr lang="en-US" sz="2000" i="1" dirty="0" smtClean="0"/>
              <a:t>=</a:t>
            </a:r>
            <a:r>
              <a:rPr lang="en-US" sz="2000" i="1" dirty="0" err="1" smtClean="0"/>
              <a:t>r</a:t>
            </a:r>
            <a:r>
              <a:rPr lang="en-US" sz="2000" i="1" baseline="-25000" dirty="0" err="1" smtClean="0"/>
              <a:t>t</a:t>
            </a:r>
            <a:r>
              <a:rPr lang="en-US" sz="2000" i="1" dirty="0" err="1" smtClean="0"/>
              <a:t>+c∙x</a:t>
            </a:r>
            <a:r>
              <a:rPr lang="en-US" sz="2000" i="1" baseline="-25000" dirty="0" err="1" smtClean="0"/>
              <a:t>t</a:t>
            </a:r>
            <a:endParaRPr lang="en-US" sz="2000" i="1" baseline="-25000" dirty="0" smtClean="0"/>
          </a:p>
          <a:p>
            <a:pPr eaLnBrk="1" hangingPunct="1"/>
            <a:endParaRPr lang="en-US" sz="2000" i="1" baseline="-25000" dirty="0" smtClean="0"/>
          </a:p>
          <a:p>
            <a:pPr eaLnBrk="1" hangingPunct="1"/>
            <a:endParaRPr lang="en-US" sz="2000" i="1" baseline="-25000" dirty="0" smtClean="0"/>
          </a:p>
          <a:p>
            <a:pPr eaLnBrk="1" hangingPunct="1"/>
            <a:endParaRPr lang="en-US" sz="2000" i="1" baseline="-25000" dirty="0" smtClean="0"/>
          </a:p>
          <a:p>
            <a:pPr eaLnBrk="1" hangingPunct="1"/>
            <a:endParaRPr lang="en-US" sz="2000" i="1" baseline="-25000" dirty="0" smtClean="0"/>
          </a:p>
          <a:p>
            <a:pPr eaLnBrk="1" hangingPunct="1"/>
            <a:endParaRPr lang="en-US" sz="2000" i="1" baseline="-25000" dirty="0" smtClean="0"/>
          </a:p>
          <a:p>
            <a:pPr lvl="1" eaLnBrk="1" hangingPunct="1"/>
            <a:r>
              <a:rPr lang="en-US" sz="1800" dirty="0" smtClean="0"/>
              <a:t>Difficult to implement since it is state and funding vector-dependent</a:t>
            </a:r>
          </a:p>
          <a:p>
            <a:pPr lvl="1" eaLnBrk="1" hangingPunct="1"/>
            <a:r>
              <a:rPr lang="en-US" sz="1800" i="1" dirty="0" smtClean="0"/>
              <a:t>The  state-dependency can be eliminated</a:t>
            </a:r>
            <a:endParaRPr lang="en-US" sz="1600" i="1" baseline="-25000" dirty="0" smtClean="0"/>
          </a:p>
          <a:p>
            <a:pPr eaLnBrk="1" hangingPunct="1"/>
            <a:endParaRPr lang="en-US" sz="2000" dirty="0" smtClean="0"/>
          </a:p>
        </p:txBody>
      </p:sp>
      <p:sp>
        <p:nvSpPr>
          <p:cNvPr id="6" name="TextBox 5"/>
          <p:cNvSpPr txBox="1"/>
          <p:nvPr/>
        </p:nvSpPr>
        <p:spPr>
          <a:xfrm>
            <a:off x="838200" y="1377950"/>
            <a:ext cx="7086600" cy="677108"/>
          </a:xfrm>
          <a:prstGeom prst="rect">
            <a:avLst/>
          </a:prstGeom>
          <a:noFill/>
          <a:ln w="12700">
            <a:solidFill>
              <a:schemeClr val="tx1"/>
            </a:solidFill>
          </a:ln>
        </p:spPr>
        <p:txBody>
          <a:bodyPr wrap="square">
            <a:spAutoFit/>
          </a:bodyPr>
          <a:lstStyle/>
          <a:p>
            <a:pPr>
              <a:defRPr/>
            </a:pPr>
            <a:r>
              <a:rPr lang="en-US" sz="2000" b="1" dirty="0" smtClean="0">
                <a:solidFill>
                  <a:srgbClr val="0070C0"/>
                </a:solidFill>
                <a:latin typeface="+mj-lt"/>
              </a:rPr>
              <a:t>Joint convexity: </a:t>
            </a:r>
            <a:r>
              <a:rPr lang="en-US" sz="2000" i="1" dirty="0" err="1" smtClean="0">
                <a:latin typeface="+mj-lt"/>
              </a:rPr>
              <a:t>V</a:t>
            </a:r>
            <a:r>
              <a:rPr lang="en-US" sz="2000" i="1" baseline="-25000" dirty="0" err="1" smtClean="0">
                <a:latin typeface="+mj-lt"/>
              </a:rPr>
              <a:t>t</a:t>
            </a:r>
            <a:r>
              <a:rPr lang="en-US" sz="2000" i="1" dirty="0" smtClean="0">
                <a:latin typeface="+mj-lt"/>
              </a:rPr>
              <a:t>(</a:t>
            </a:r>
            <a:r>
              <a:rPr lang="en-US" sz="2000" i="1" dirty="0" err="1" smtClean="0">
                <a:latin typeface="+mj-lt"/>
              </a:rPr>
              <a:t>x</a:t>
            </a:r>
            <a:r>
              <a:rPr lang="en-US" sz="2000" i="1" baseline="-25000" dirty="0" err="1" smtClean="0">
                <a:latin typeface="+mj-lt"/>
              </a:rPr>
              <a:t>t</a:t>
            </a:r>
            <a:r>
              <a:rPr lang="en-US" sz="2000" i="1" baseline="-25000" dirty="0" smtClean="0">
                <a:latin typeface="+mj-lt"/>
              </a:rPr>
              <a:t> </a:t>
            </a:r>
            <a:r>
              <a:rPr lang="en-US" sz="2000" i="1" dirty="0">
                <a:latin typeface="+mj-lt"/>
              </a:rPr>
              <a:t>, </a:t>
            </a:r>
            <a:r>
              <a:rPr lang="en-US" sz="2000" i="1" dirty="0" err="1">
                <a:latin typeface="+mj-lt"/>
              </a:rPr>
              <a:t>r</a:t>
            </a:r>
            <a:r>
              <a:rPr lang="en-US" sz="2000" i="1" baseline="-25000" dirty="0" err="1">
                <a:latin typeface="+mj-lt"/>
              </a:rPr>
              <a:t>t</a:t>
            </a:r>
            <a:r>
              <a:rPr lang="en-US" sz="2000" i="1" dirty="0">
                <a:latin typeface="+mj-lt"/>
              </a:rPr>
              <a:t>) </a:t>
            </a:r>
            <a:r>
              <a:rPr lang="en-US" sz="2000" dirty="0">
                <a:latin typeface="+mj-lt"/>
              </a:rPr>
              <a:t>is jointly convex in </a:t>
            </a:r>
            <a:r>
              <a:rPr lang="en-US" sz="2000" i="1" dirty="0" err="1">
                <a:latin typeface="+mj-lt"/>
              </a:rPr>
              <a:t>x</a:t>
            </a:r>
            <a:r>
              <a:rPr lang="en-US" sz="2000" i="1" baseline="-25000" dirty="0" err="1">
                <a:latin typeface="+mj-lt"/>
              </a:rPr>
              <a:t>t</a:t>
            </a:r>
            <a:r>
              <a:rPr lang="en-US" sz="2000" dirty="0">
                <a:latin typeface="+mj-lt"/>
              </a:rPr>
              <a:t> and </a:t>
            </a:r>
            <a:r>
              <a:rPr lang="en-US" sz="2000" i="1" dirty="0" err="1">
                <a:latin typeface="+mj-lt"/>
              </a:rPr>
              <a:t>r</a:t>
            </a:r>
            <a:r>
              <a:rPr lang="en-US" sz="2000" i="1" baseline="-25000" dirty="0" err="1">
                <a:latin typeface="+mj-lt"/>
              </a:rPr>
              <a:t>t</a:t>
            </a:r>
            <a:r>
              <a:rPr lang="en-US" sz="2000" dirty="0">
                <a:latin typeface="+mj-lt"/>
              </a:rPr>
              <a:t> </a:t>
            </a:r>
          </a:p>
          <a:p>
            <a:pPr>
              <a:defRPr/>
            </a:pPr>
            <a:endParaRPr lang="en-US" dirty="0"/>
          </a:p>
        </p:txBody>
      </p:sp>
      <p:sp>
        <p:nvSpPr>
          <p:cNvPr id="8" name="TextBox 7"/>
          <p:cNvSpPr txBox="1"/>
          <p:nvPr/>
        </p:nvSpPr>
        <p:spPr>
          <a:xfrm>
            <a:off x="838200" y="2743200"/>
            <a:ext cx="7132320" cy="984885"/>
          </a:xfrm>
          <a:prstGeom prst="rect">
            <a:avLst/>
          </a:prstGeom>
          <a:noFill/>
          <a:ln w="12700">
            <a:solidFill>
              <a:schemeClr val="tx1"/>
            </a:solidFill>
          </a:ln>
        </p:spPr>
        <p:txBody>
          <a:bodyPr wrap="square">
            <a:spAutoFit/>
          </a:bodyPr>
          <a:lstStyle/>
          <a:p>
            <a:pPr>
              <a:defRPr/>
            </a:pPr>
            <a:r>
              <a:rPr lang="en-US" sz="2000" b="1" dirty="0" smtClean="0">
                <a:solidFill>
                  <a:srgbClr val="0070C0"/>
                </a:solidFill>
                <a:latin typeface="+mj-lt"/>
              </a:rPr>
              <a:t>Base-stock policy: </a:t>
            </a:r>
            <a:r>
              <a:rPr lang="en-US" sz="2000" i="1" dirty="0" err="1" smtClean="0">
                <a:latin typeface="+mj-lt"/>
              </a:rPr>
              <a:t>R</a:t>
            </a:r>
            <a:r>
              <a:rPr lang="en-US" sz="2000" i="1" baseline="-25000" dirty="0" err="1" smtClean="0">
                <a:latin typeface="+mj-lt"/>
              </a:rPr>
              <a:t>t</a:t>
            </a:r>
            <a:r>
              <a:rPr lang="en-US" sz="2000" i="1" dirty="0" smtClean="0">
                <a:latin typeface="+mj-lt"/>
              </a:rPr>
              <a:t> </a:t>
            </a:r>
            <a:r>
              <a:rPr lang="en-US" sz="2000" i="1" dirty="0">
                <a:latin typeface="+mj-lt"/>
              </a:rPr>
              <a:t>– </a:t>
            </a:r>
            <a:r>
              <a:rPr lang="en-US" sz="2000" dirty="0">
                <a:latin typeface="+mj-lt"/>
              </a:rPr>
              <a:t>dependent base-stock policy is optimal in period </a:t>
            </a:r>
            <a:r>
              <a:rPr lang="en-US" sz="2000" dirty="0" smtClean="0">
                <a:latin typeface="+mj-lt"/>
              </a:rPr>
              <a:t> </a:t>
            </a:r>
            <a:r>
              <a:rPr lang="en-US" sz="2000" i="1" dirty="0" smtClean="0">
                <a:latin typeface="+mj-lt"/>
              </a:rPr>
              <a:t>t</a:t>
            </a:r>
            <a:endParaRPr lang="en-US" sz="2000" dirty="0">
              <a:latin typeface="+mj-lt"/>
            </a:endParaRPr>
          </a:p>
          <a:p>
            <a:pPr>
              <a:defRPr/>
            </a:pPr>
            <a:endParaRPr lang="en-US" dirty="0"/>
          </a:p>
        </p:txBody>
      </p:sp>
      <p:sp>
        <p:nvSpPr>
          <p:cNvPr id="7" name="Slide Number Placeholder 6"/>
          <p:cNvSpPr>
            <a:spLocks noGrp="1"/>
          </p:cNvSpPr>
          <p:nvPr>
            <p:ph type="sldNum" sz="quarter" idx="4294967295"/>
          </p:nvPr>
        </p:nvSpPr>
        <p:spPr>
          <a:xfrm>
            <a:off x="8204200" y="6477000"/>
            <a:ext cx="733425" cy="274638"/>
          </a:xfrm>
          <a:prstGeom prst="rect">
            <a:avLst/>
          </a:prstGeom>
        </p:spPr>
        <p:txBody>
          <a:bodyPr/>
          <a:lstStyle/>
          <a:p>
            <a:pPr>
              <a:defRPr/>
            </a:pPr>
            <a:fld id="{432DDC83-3C64-4851-BB48-1CE0C70FCE03}" type="slidenum">
              <a:rPr lang="en-US" smtClean="0"/>
              <a:pPr>
                <a:defRPr/>
              </a:pPr>
              <a:t>38</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8675">
                                            <p:txEl>
                                              <p:pRg st="3" end="3"/>
                                            </p:txEl>
                                          </p:spTgt>
                                        </p:tgtEl>
                                        <p:attrNameLst>
                                          <p:attrName>style.visibility</p:attrName>
                                        </p:attrNameLst>
                                      </p:cBhvr>
                                      <p:to>
                                        <p:strVal val="visible"/>
                                      </p:to>
                                    </p:set>
                                    <p:animEffect transition="in" filter="blinds(horizontal)">
                                      <p:cBhvr>
                                        <p:cTn id="12" dur="500"/>
                                        <p:tgtEl>
                                          <p:spTgt spid="2867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8675">
                                            <p:txEl>
                                              <p:pRg st="9" end="9"/>
                                            </p:txEl>
                                          </p:spTgt>
                                        </p:tgtEl>
                                        <p:attrNameLst>
                                          <p:attrName>style.visibility</p:attrName>
                                        </p:attrNameLst>
                                      </p:cBhvr>
                                      <p:to>
                                        <p:strVal val="visible"/>
                                      </p:to>
                                    </p:set>
                                    <p:animEffect transition="in" filter="blinds(horizontal)">
                                      <p:cBhvr>
                                        <p:cTn id="22" dur="500"/>
                                        <p:tgtEl>
                                          <p:spTgt spid="28675">
                                            <p:txEl>
                                              <p:pRg st="9" end="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8675">
                                            <p:txEl>
                                              <p:pRg st="10" end="10"/>
                                            </p:txEl>
                                          </p:spTgt>
                                        </p:tgtEl>
                                        <p:attrNameLst>
                                          <p:attrName>style.visibility</p:attrName>
                                        </p:attrNameLst>
                                      </p:cBhvr>
                                      <p:to>
                                        <p:strVal val="visible"/>
                                      </p:to>
                                    </p:set>
                                    <p:animEffect transition="in" filter="blinds(horizontal)">
                                      <p:cBhvr>
                                        <p:cTn id="27" dur="500"/>
                                        <p:tgtEl>
                                          <p:spTgt spid="2867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4000" dirty="0" smtClean="0"/>
              <a:t>Deterministic Funding Schedule</a:t>
            </a:r>
            <a:endParaRPr lang="en-US" sz="4000" dirty="0"/>
          </a:p>
        </p:txBody>
      </p:sp>
      <p:sp>
        <p:nvSpPr>
          <p:cNvPr id="4100" name="Content Placeholder 2"/>
          <p:cNvSpPr>
            <a:spLocks noGrp="1"/>
          </p:cNvSpPr>
          <p:nvPr>
            <p:ph idx="1"/>
          </p:nvPr>
        </p:nvSpPr>
        <p:spPr>
          <a:xfrm>
            <a:off x="304800" y="1241425"/>
            <a:ext cx="8229600" cy="4625975"/>
          </a:xfrm>
        </p:spPr>
        <p:txBody>
          <a:bodyPr/>
          <a:lstStyle/>
          <a:p>
            <a:pPr eaLnBrk="1" hangingPunct="1">
              <a:buFont typeface="Wingdings 2" pitchFamily="18" charset="2"/>
              <a:buNone/>
            </a:pPr>
            <a:r>
              <a:rPr lang="en-US" sz="2400" b="1" dirty="0" smtClean="0">
                <a:solidFill>
                  <a:srgbClr val="0070C0"/>
                </a:solidFill>
              </a:rPr>
              <a:t>	Simplification of the optimal replenishment policy</a:t>
            </a:r>
          </a:p>
          <a:p>
            <a:pPr eaLnBrk="1" hangingPunct="1"/>
            <a:endParaRPr lang="en-US" sz="2000" dirty="0" smtClean="0"/>
          </a:p>
          <a:p>
            <a:pPr eaLnBrk="1" hangingPunct="1"/>
            <a:r>
              <a:rPr lang="en-US" sz="2000" dirty="0" smtClean="0"/>
              <a:t>The unconstrained base-stock levels continue to be optimal</a:t>
            </a:r>
          </a:p>
          <a:p>
            <a:pPr lvl="1" eaLnBrk="1" hangingPunct="1"/>
            <a:r>
              <a:rPr lang="en-US" sz="1600" dirty="0" smtClean="0"/>
              <a:t>Unused funding can be used later, acts like transferable capacity</a:t>
            </a:r>
          </a:p>
          <a:p>
            <a:pPr lvl="1" eaLnBrk="1" hangingPunct="1"/>
            <a:r>
              <a:rPr lang="en-US" sz="1600" dirty="0" smtClean="0"/>
              <a:t>Total procurement capacity over the horizon is unaffected by individual procurement decisions. </a:t>
            </a:r>
          </a:p>
          <a:p>
            <a:pPr lvl="1" eaLnBrk="1" hangingPunct="1"/>
            <a:endParaRPr lang="en-US" sz="1600" dirty="0" smtClean="0"/>
          </a:p>
          <a:p>
            <a:pPr eaLnBrk="1" hangingPunct="1"/>
            <a:r>
              <a:rPr lang="en-US" sz="2000" dirty="0" smtClean="0"/>
              <a:t>Optimal policy is to order up to</a:t>
            </a:r>
          </a:p>
          <a:p>
            <a:pPr eaLnBrk="1" hangingPunct="1"/>
            <a:endParaRPr lang="en-US" sz="2000" dirty="0" smtClean="0"/>
          </a:p>
          <a:p>
            <a:pPr eaLnBrk="1" hangingPunct="1"/>
            <a:endParaRPr lang="en-US" sz="2000" dirty="0" smtClean="0"/>
          </a:p>
          <a:p>
            <a:pPr eaLnBrk="1" hangingPunct="1"/>
            <a:r>
              <a:rPr lang="en-US" sz="2000" dirty="0" smtClean="0"/>
              <a:t>Easy to implement</a:t>
            </a:r>
          </a:p>
          <a:p>
            <a:pPr lvl="1" eaLnBrk="1" hangingPunct="1"/>
            <a:r>
              <a:rPr lang="en-US" sz="1600" dirty="0" smtClean="0"/>
              <a:t>Decisions  made only based on the current state of the system</a:t>
            </a:r>
          </a:p>
          <a:p>
            <a:pPr lvl="2" eaLnBrk="1" hangingPunct="1"/>
            <a:endParaRPr lang="en-US" sz="1200" dirty="0" smtClean="0"/>
          </a:p>
        </p:txBody>
      </p:sp>
      <p:graphicFrame>
        <p:nvGraphicFramePr>
          <p:cNvPr id="4098" name="Object 2"/>
          <p:cNvGraphicFramePr>
            <a:graphicFrameLocks noChangeAspect="1"/>
          </p:cNvGraphicFramePr>
          <p:nvPr/>
        </p:nvGraphicFramePr>
        <p:xfrm>
          <a:off x="4191000" y="3536950"/>
          <a:ext cx="2606675" cy="1111250"/>
        </p:xfrm>
        <a:graphic>
          <a:graphicData uri="http://schemas.openxmlformats.org/presentationml/2006/ole">
            <p:oleObj spid="_x0000_s65538" name="Equation" r:id="rId4" imgW="2323800" imgH="990360" progId="Equation.3">
              <p:embed/>
            </p:oleObj>
          </a:graphicData>
        </a:graphic>
      </p:graphicFrame>
      <p:sp>
        <p:nvSpPr>
          <p:cNvPr id="5" name="Slide Number Placeholder 4"/>
          <p:cNvSpPr>
            <a:spLocks noGrp="1"/>
          </p:cNvSpPr>
          <p:nvPr>
            <p:ph type="sldNum" sz="quarter" idx="4294967295"/>
          </p:nvPr>
        </p:nvSpPr>
        <p:spPr>
          <a:xfrm>
            <a:off x="8204200" y="6477000"/>
            <a:ext cx="733425" cy="274638"/>
          </a:xfrm>
          <a:prstGeom prst="rect">
            <a:avLst/>
          </a:prstGeom>
        </p:spPr>
        <p:txBody>
          <a:bodyPr/>
          <a:lstStyle/>
          <a:p>
            <a:pPr>
              <a:defRPr/>
            </a:pPr>
            <a:fld id="{10491D67-6074-4177-88CA-12595E51E48B}" type="slidenum">
              <a:rPr lang="en-US" smtClean="0"/>
              <a:pPr>
                <a:defRPr/>
              </a:pPr>
              <a:t>39</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00">
                                            <p:txEl>
                                              <p:pRg st="2" end="2"/>
                                            </p:txEl>
                                          </p:spTgt>
                                        </p:tgtEl>
                                        <p:attrNameLst>
                                          <p:attrName>style.visibility</p:attrName>
                                        </p:attrNameLst>
                                      </p:cBhvr>
                                      <p:to>
                                        <p:strVal val="visible"/>
                                      </p:to>
                                    </p:set>
                                    <p:animEffect transition="in" filter="blinds(horizontal)">
                                      <p:cBhvr>
                                        <p:cTn id="7" dur="500"/>
                                        <p:tgtEl>
                                          <p:spTgt spid="4100">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100">
                                            <p:txEl>
                                              <p:pRg st="3" end="3"/>
                                            </p:txEl>
                                          </p:spTgt>
                                        </p:tgtEl>
                                        <p:attrNameLst>
                                          <p:attrName>style.visibility</p:attrName>
                                        </p:attrNameLst>
                                      </p:cBhvr>
                                      <p:to>
                                        <p:strVal val="visible"/>
                                      </p:to>
                                    </p:set>
                                    <p:animEffect transition="in" filter="blinds(horizontal)">
                                      <p:cBhvr>
                                        <p:cTn id="10" dur="500"/>
                                        <p:tgtEl>
                                          <p:spTgt spid="4100">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100">
                                            <p:txEl>
                                              <p:pRg st="4" end="4"/>
                                            </p:txEl>
                                          </p:spTgt>
                                        </p:tgtEl>
                                        <p:attrNameLst>
                                          <p:attrName>style.visibility</p:attrName>
                                        </p:attrNameLst>
                                      </p:cBhvr>
                                      <p:to>
                                        <p:strVal val="visible"/>
                                      </p:to>
                                    </p:set>
                                    <p:animEffect transition="in" filter="blinds(horizontal)">
                                      <p:cBhvr>
                                        <p:cTn id="13" dur="500"/>
                                        <p:tgtEl>
                                          <p:spTgt spid="4100">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100">
                                            <p:txEl>
                                              <p:pRg st="6" end="6"/>
                                            </p:txEl>
                                          </p:spTgt>
                                        </p:tgtEl>
                                        <p:attrNameLst>
                                          <p:attrName>style.visibility</p:attrName>
                                        </p:attrNameLst>
                                      </p:cBhvr>
                                      <p:to>
                                        <p:strVal val="visible"/>
                                      </p:to>
                                    </p:set>
                                    <p:animEffect transition="in" filter="blinds(horizontal)">
                                      <p:cBhvr>
                                        <p:cTn id="18" dur="500"/>
                                        <p:tgtEl>
                                          <p:spTgt spid="4100">
                                            <p:txEl>
                                              <p:pRg st="6" end="6"/>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4098"/>
                                        </p:tgtEl>
                                        <p:attrNameLst>
                                          <p:attrName>style.visibility</p:attrName>
                                        </p:attrNameLst>
                                      </p:cBhvr>
                                      <p:to>
                                        <p:strVal val="visible"/>
                                      </p:to>
                                    </p:set>
                                    <p:animEffect transition="in" filter="blinds(horizontal)">
                                      <p:cBhvr>
                                        <p:cTn id="21" dur="500"/>
                                        <p:tgtEl>
                                          <p:spTgt spid="4098"/>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4100">
                                            <p:txEl>
                                              <p:pRg st="9" end="9"/>
                                            </p:txEl>
                                          </p:spTgt>
                                        </p:tgtEl>
                                        <p:attrNameLst>
                                          <p:attrName>style.visibility</p:attrName>
                                        </p:attrNameLst>
                                      </p:cBhvr>
                                      <p:to>
                                        <p:strVal val="visible"/>
                                      </p:to>
                                    </p:set>
                                    <p:animEffect transition="in" filter="blinds(horizontal)">
                                      <p:cBhvr>
                                        <p:cTn id="26" dur="500"/>
                                        <p:tgtEl>
                                          <p:spTgt spid="4100">
                                            <p:txEl>
                                              <p:pRg st="9" end="9"/>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4100">
                                            <p:txEl>
                                              <p:pRg st="10" end="10"/>
                                            </p:txEl>
                                          </p:spTgt>
                                        </p:tgtEl>
                                        <p:attrNameLst>
                                          <p:attrName>style.visibility</p:attrName>
                                        </p:attrNameLst>
                                      </p:cBhvr>
                                      <p:to>
                                        <p:strVal val="visible"/>
                                      </p:to>
                                    </p:set>
                                    <p:animEffect transition="in" filter="blinds(horizontal)">
                                      <p:cBhvr>
                                        <p:cTn id="29" dur="500"/>
                                        <p:tgtEl>
                                          <p:spTgt spid="4100">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smtClean="0">
                <a:solidFill>
                  <a:schemeClr val="bg1"/>
                </a:solidFill>
                <a:latin typeface="Optima"/>
                <a:cs typeface="Optima"/>
              </a:rPr>
              <a:t>Assessment Framework: </a:t>
            </a:r>
            <a:r>
              <a:rPr lang="en-US" sz="2800" dirty="0" err="1" smtClean="0">
                <a:solidFill>
                  <a:schemeClr val="bg1"/>
                </a:solidFill>
                <a:latin typeface="Optima"/>
                <a:cs typeface="Optima"/>
              </a:rPr>
              <a:t>s-cArD</a:t>
            </a:r>
            <a:endParaRPr lang="en-US" sz="2800" dirty="0" smtClean="0">
              <a:solidFill>
                <a:schemeClr val="bg1"/>
              </a:solidFill>
              <a:latin typeface="Optima"/>
              <a:cs typeface="Optima"/>
            </a:endParaRPr>
          </a:p>
        </p:txBody>
      </p:sp>
      <p:sp>
        <p:nvSpPr>
          <p:cNvPr id="18" name="Rectangle 7"/>
          <p:cNvSpPr>
            <a:spLocks noGrp="1" noChangeArrowheads="1"/>
          </p:cNvSpPr>
          <p:nvPr>
            <p:ph idx="1"/>
          </p:nvPr>
        </p:nvSpPr>
        <p:spPr>
          <a:xfrm>
            <a:off x="444500" y="968375"/>
            <a:ext cx="8261350" cy="3375025"/>
          </a:xfrm>
        </p:spPr>
        <p:txBody>
          <a:bodyPr/>
          <a:lstStyle/>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A</a:t>
            </a:r>
            <a:r>
              <a:rPr lang="en-US" dirty="0" smtClean="0">
                <a:solidFill>
                  <a:schemeClr val="bg1"/>
                </a:solidFill>
                <a:latin typeface="Optima"/>
                <a:cs typeface="Optima"/>
              </a:rPr>
              <a:t>lignment</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D</a:t>
            </a:r>
            <a:r>
              <a:rPr lang="en-US" dirty="0" smtClean="0">
                <a:solidFill>
                  <a:schemeClr val="bg1"/>
                </a:solidFill>
                <a:latin typeface="Optima"/>
                <a:cs typeface="Optima"/>
              </a:rPr>
              <a:t>efensibility</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S</a:t>
            </a:r>
            <a:r>
              <a:rPr lang="en-US" dirty="0" smtClean="0">
                <a:solidFill>
                  <a:schemeClr val="bg1"/>
                </a:solidFill>
                <a:latin typeface="Optima"/>
                <a:cs typeface="Optima"/>
              </a:rPr>
              <a:t>calability</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R</a:t>
            </a:r>
            <a:r>
              <a:rPr lang="en-US" dirty="0" smtClean="0">
                <a:solidFill>
                  <a:schemeClr val="bg1"/>
                </a:solidFill>
                <a:latin typeface="Optima"/>
                <a:cs typeface="Optima"/>
              </a:rPr>
              <a:t>isk</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C</a:t>
            </a:r>
            <a:r>
              <a:rPr lang="en-US" dirty="0" smtClean="0">
                <a:solidFill>
                  <a:schemeClr val="bg1"/>
                </a:solidFill>
                <a:latin typeface="Optima"/>
                <a:cs typeface="Optima"/>
              </a:rPr>
              <a:t>omplexity</a:t>
            </a:r>
          </a:p>
          <a:p>
            <a:pPr eaLnBrk="1" hangingPunct="1">
              <a:buClr>
                <a:srgbClr val="FF3300"/>
              </a:buClr>
            </a:pPr>
            <a:endParaRPr lang="en-US" dirty="0" smtClean="0">
              <a:solidFill>
                <a:schemeClr val="bg1"/>
              </a:solidFill>
              <a:latin typeface="Optima"/>
              <a:cs typeface="Optima"/>
            </a:endParaRPr>
          </a:p>
          <a:p>
            <a:pPr lvl="2" eaLnBrk="1" hangingPunct="1">
              <a:buClr>
                <a:srgbClr val="FF3300"/>
              </a:buClr>
              <a:buFont typeface="Wingdings" pitchFamily="2" charset="2"/>
              <a:buNone/>
            </a:pPr>
            <a:endParaRPr lang="en-US" dirty="0" smtClean="0">
              <a:solidFill>
                <a:schemeClr val="bg1"/>
              </a:solidFill>
              <a:latin typeface="Optima"/>
              <a:cs typeface="Optim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4000" dirty="0" smtClean="0"/>
              <a:t>Stochastic Funding Schedule</a:t>
            </a:r>
            <a:endParaRPr lang="en-US" sz="4000" dirty="0"/>
          </a:p>
        </p:txBody>
      </p:sp>
      <p:sp>
        <p:nvSpPr>
          <p:cNvPr id="29699" name="Content Placeholder 2"/>
          <p:cNvSpPr>
            <a:spLocks noGrp="1"/>
          </p:cNvSpPr>
          <p:nvPr>
            <p:ph idx="1"/>
          </p:nvPr>
        </p:nvSpPr>
        <p:spPr>
          <a:xfrm>
            <a:off x="685800" y="1219200"/>
            <a:ext cx="7772400" cy="3886200"/>
          </a:xfrm>
        </p:spPr>
        <p:txBody>
          <a:bodyPr/>
          <a:lstStyle/>
          <a:p>
            <a:endParaRPr lang="en-US" dirty="0" smtClean="0"/>
          </a:p>
          <a:p>
            <a:endParaRPr lang="en-US" dirty="0" smtClean="0"/>
          </a:p>
          <a:p>
            <a:endParaRPr lang="en-US" dirty="0" smtClean="0"/>
          </a:p>
          <a:p>
            <a:endParaRPr lang="en-US" dirty="0" smtClean="0"/>
          </a:p>
          <a:p>
            <a:pPr lvl="1"/>
            <a:r>
              <a:rPr lang="en-US" sz="1800" dirty="0" smtClean="0"/>
              <a:t>Difficult to implement since state-dependent</a:t>
            </a:r>
          </a:p>
          <a:p>
            <a:pPr lvl="1"/>
            <a:r>
              <a:rPr lang="en-US" sz="1800" dirty="0" smtClean="0"/>
              <a:t>Again, the state-dependency can be eliminated using the same technique that we used under deterministic funding</a:t>
            </a:r>
          </a:p>
          <a:p>
            <a:pPr lvl="1"/>
            <a:r>
              <a:rPr lang="en-US" sz="1800" dirty="0" smtClean="0"/>
              <a:t>Optimal replenishment policy same as the deterministic case</a:t>
            </a:r>
          </a:p>
        </p:txBody>
      </p:sp>
      <p:sp>
        <p:nvSpPr>
          <p:cNvPr id="6" name="TextBox 5"/>
          <p:cNvSpPr txBox="1"/>
          <p:nvPr/>
        </p:nvSpPr>
        <p:spPr>
          <a:xfrm>
            <a:off x="838200" y="1447800"/>
            <a:ext cx="7543800" cy="677108"/>
          </a:xfrm>
          <a:prstGeom prst="rect">
            <a:avLst/>
          </a:prstGeom>
          <a:noFill/>
          <a:ln w="12700">
            <a:solidFill>
              <a:schemeClr val="tx1"/>
            </a:solidFill>
          </a:ln>
        </p:spPr>
        <p:txBody>
          <a:bodyPr wrap="square">
            <a:spAutoFit/>
          </a:bodyPr>
          <a:lstStyle/>
          <a:p>
            <a:pPr>
              <a:defRPr/>
            </a:pPr>
            <a:r>
              <a:rPr lang="en-US" sz="2000" b="1" dirty="0" smtClean="0">
                <a:solidFill>
                  <a:srgbClr val="0070C0"/>
                </a:solidFill>
                <a:latin typeface="+mj-lt"/>
              </a:rPr>
              <a:t>Joint convexity:</a:t>
            </a:r>
            <a:r>
              <a:rPr lang="en-US" sz="2000" i="1" dirty="0" smtClean="0">
                <a:latin typeface="+mj-lt"/>
              </a:rPr>
              <a:t> </a:t>
            </a:r>
            <a:r>
              <a:rPr lang="en-US" sz="2000" i="1" dirty="0" err="1" smtClean="0">
                <a:latin typeface="+mj-lt"/>
              </a:rPr>
              <a:t>J</a:t>
            </a:r>
            <a:r>
              <a:rPr lang="en-US" sz="2000" i="1" baseline="-25000" dirty="0" err="1" smtClean="0">
                <a:latin typeface="+mj-lt"/>
              </a:rPr>
              <a:t>t</a:t>
            </a:r>
            <a:r>
              <a:rPr lang="en-US" sz="2000" i="1" baseline="-25000" dirty="0" smtClean="0">
                <a:latin typeface="+mj-lt"/>
              </a:rPr>
              <a:t> </a:t>
            </a:r>
            <a:r>
              <a:rPr lang="en-US" sz="2000" i="1" dirty="0" smtClean="0">
                <a:latin typeface="+mj-lt"/>
              </a:rPr>
              <a:t>(</a:t>
            </a:r>
            <a:r>
              <a:rPr lang="en-US" sz="2000" i="1" dirty="0" err="1">
                <a:latin typeface="+mj-lt"/>
              </a:rPr>
              <a:t>x</a:t>
            </a:r>
            <a:r>
              <a:rPr lang="en-US" sz="2000" i="1" baseline="-25000" dirty="0" err="1">
                <a:latin typeface="+mj-lt"/>
              </a:rPr>
              <a:t>t</a:t>
            </a:r>
            <a:r>
              <a:rPr lang="en-US" sz="2000" i="1" baseline="-25000" dirty="0">
                <a:latin typeface="+mj-lt"/>
              </a:rPr>
              <a:t> </a:t>
            </a:r>
            <a:r>
              <a:rPr lang="en-US" sz="2000" i="1" dirty="0">
                <a:latin typeface="+mj-lt"/>
              </a:rPr>
              <a:t>, </a:t>
            </a:r>
            <a:r>
              <a:rPr lang="en-US" sz="2000" i="1" dirty="0" err="1">
                <a:latin typeface="+mj-lt"/>
              </a:rPr>
              <a:t>r</a:t>
            </a:r>
            <a:r>
              <a:rPr lang="en-US" sz="2000" i="1" baseline="-25000" dirty="0" err="1">
                <a:latin typeface="+mj-lt"/>
              </a:rPr>
              <a:t>t</a:t>
            </a:r>
            <a:r>
              <a:rPr lang="en-US" sz="2000" i="1" dirty="0">
                <a:latin typeface="+mj-lt"/>
              </a:rPr>
              <a:t> , </a:t>
            </a:r>
            <a:r>
              <a:rPr lang="en-US" sz="2000" i="1" dirty="0" err="1" smtClean="0">
                <a:latin typeface="+mj-lt"/>
              </a:rPr>
              <a:t>O</a:t>
            </a:r>
            <a:r>
              <a:rPr lang="en-US" sz="2000" i="1" baseline="-25000" dirty="0" err="1" smtClean="0">
                <a:latin typeface="+mj-lt"/>
              </a:rPr>
              <a:t>t</a:t>
            </a:r>
            <a:r>
              <a:rPr lang="en-US" sz="2000" i="1" baseline="-25000" dirty="0" smtClean="0">
                <a:latin typeface="+mj-lt"/>
              </a:rPr>
              <a:t> </a:t>
            </a:r>
            <a:r>
              <a:rPr lang="en-US" sz="2000" i="1" dirty="0" smtClean="0">
                <a:latin typeface="+mj-lt"/>
              </a:rPr>
              <a:t>) </a:t>
            </a:r>
            <a:r>
              <a:rPr lang="en-US" sz="2000" dirty="0">
                <a:latin typeface="+mj-lt"/>
              </a:rPr>
              <a:t>is jointly convex in </a:t>
            </a:r>
            <a:r>
              <a:rPr lang="en-US" sz="2000" i="1" dirty="0" err="1">
                <a:latin typeface="+mj-lt"/>
              </a:rPr>
              <a:t>x</a:t>
            </a:r>
            <a:r>
              <a:rPr lang="en-US" sz="2000" i="1" baseline="-25000" dirty="0" err="1">
                <a:latin typeface="+mj-lt"/>
              </a:rPr>
              <a:t>t</a:t>
            </a:r>
            <a:r>
              <a:rPr lang="en-US" sz="2000" dirty="0">
                <a:latin typeface="+mj-lt"/>
              </a:rPr>
              <a:t> and </a:t>
            </a:r>
            <a:r>
              <a:rPr lang="en-US" sz="2000" i="1" dirty="0" err="1">
                <a:latin typeface="+mj-lt"/>
              </a:rPr>
              <a:t>r</a:t>
            </a:r>
            <a:r>
              <a:rPr lang="en-US" sz="2000" i="1" baseline="-25000" dirty="0" err="1">
                <a:latin typeface="+mj-lt"/>
              </a:rPr>
              <a:t>t</a:t>
            </a:r>
            <a:r>
              <a:rPr lang="en-US" sz="2000" dirty="0">
                <a:latin typeface="+mj-lt"/>
              </a:rPr>
              <a:t> for fixed </a:t>
            </a:r>
            <a:r>
              <a:rPr lang="en-US" sz="2000" i="1" dirty="0" err="1">
                <a:latin typeface="+mj-lt"/>
              </a:rPr>
              <a:t>O</a:t>
            </a:r>
            <a:r>
              <a:rPr lang="en-US" sz="2000" i="1" baseline="-25000" dirty="0" err="1">
                <a:latin typeface="+mj-lt"/>
              </a:rPr>
              <a:t>t</a:t>
            </a:r>
            <a:endParaRPr lang="en-US" sz="2000" i="1" baseline="-25000" dirty="0">
              <a:latin typeface="+mj-lt"/>
            </a:endParaRPr>
          </a:p>
          <a:p>
            <a:pPr>
              <a:defRPr/>
            </a:pPr>
            <a:endParaRPr lang="en-US" dirty="0"/>
          </a:p>
        </p:txBody>
      </p:sp>
      <p:sp>
        <p:nvSpPr>
          <p:cNvPr id="7" name="TextBox 6"/>
          <p:cNvSpPr txBox="1"/>
          <p:nvPr/>
        </p:nvSpPr>
        <p:spPr>
          <a:xfrm>
            <a:off x="838200" y="2590801"/>
            <a:ext cx="7543800" cy="731520"/>
          </a:xfrm>
          <a:prstGeom prst="rect">
            <a:avLst/>
          </a:prstGeom>
          <a:noFill/>
          <a:ln w="12700">
            <a:solidFill>
              <a:schemeClr val="tx1"/>
            </a:solidFill>
          </a:ln>
        </p:spPr>
        <p:txBody>
          <a:bodyPr wrap="square">
            <a:spAutoFit/>
          </a:bodyPr>
          <a:lstStyle/>
          <a:p>
            <a:pPr>
              <a:defRPr/>
            </a:pPr>
            <a:r>
              <a:rPr lang="en-US" sz="2000" b="1" dirty="0" smtClean="0">
                <a:solidFill>
                  <a:srgbClr val="0070C0"/>
                </a:solidFill>
                <a:latin typeface="+mj-lt"/>
              </a:rPr>
              <a:t>Base-stock policy: </a:t>
            </a:r>
            <a:r>
              <a:rPr lang="en-US" sz="2000" i="1" dirty="0" smtClean="0">
                <a:latin typeface="+mj-lt"/>
              </a:rPr>
              <a:t>(</a:t>
            </a:r>
            <a:r>
              <a:rPr lang="en-US" sz="2000" i="1" dirty="0" err="1">
                <a:latin typeface="+mj-lt"/>
              </a:rPr>
              <a:t>R</a:t>
            </a:r>
            <a:r>
              <a:rPr lang="en-US" sz="2000" i="1" baseline="-25000" dirty="0" err="1">
                <a:latin typeface="+mj-lt"/>
              </a:rPr>
              <a:t>t</a:t>
            </a:r>
            <a:r>
              <a:rPr lang="en-US" sz="2000" i="1" dirty="0">
                <a:latin typeface="+mj-lt"/>
              </a:rPr>
              <a:t> ,</a:t>
            </a:r>
            <a:r>
              <a:rPr lang="en-US" sz="2000" i="1" dirty="0" err="1">
                <a:latin typeface="+mj-lt"/>
              </a:rPr>
              <a:t>O</a:t>
            </a:r>
            <a:r>
              <a:rPr lang="en-US" sz="2000" i="1" baseline="-25000" dirty="0" err="1">
                <a:latin typeface="+mj-lt"/>
              </a:rPr>
              <a:t>t</a:t>
            </a:r>
            <a:r>
              <a:rPr lang="en-US" sz="2000" i="1" baseline="-25000" dirty="0">
                <a:latin typeface="+mj-lt"/>
              </a:rPr>
              <a:t> </a:t>
            </a:r>
            <a:r>
              <a:rPr lang="en-US" sz="2000" i="1" dirty="0" smtClean="0">
                <a:latin typeface="+mj-lt"/>
              </a:rPr>
              <a:t>)– </a:t>
            </a:r>
            <a:r>
              <a:rPr lang="en-US" sz="2000" dirty="0">
                <a:latin typeface="+mj-lt"/>
              </a:rPr>
              <a:t>dependent base-stock policy is optimal in period </a:t>
            </a:r>
            <a:r>
              <a:rPr lang="en-US" sz="2000" i="1" dirty="0">
                <a:latin typeface="+mj-lt"/>
              </a:rPr>
              <a:t>t</a:t>
            </a:r>
            <a:endParaRPr lang="en-US" sz="2000" dirty="0">
              <a:latin typeface="+mj-lt"/>
            </a:endParaRPr>
          </a:p>
          <a:p>
            <a:pPr>
              <a:defRPr/>
            </a:pPr>
            <a:endParaRPr lang="en-US" dirty="0"/>
          </a:p>
        </p:txBody>
      </p:sp>
      <p:sp>
        <p:nvSpPr>
          <p:cNvPr id="8" name="Slide Number Placeholder 7"/>
          <p:cNvSpPr>
            <a:spLocks noGrp="1"/>
          </p:cNvSpPr>
          <p:nvPr>
            <p:ph type="sldNum" sz="quarter" idx="4294967295"/>
          </p:nvPr>
        </p:nvSpPr>
        <p:spPr>
          <a:xfrm>
            <a:off x="8204200" y="6477000"/>
            <a:ext cx="733425" cy="274638"/>
          </a:xfrm>
          <a:prstGeom prst="rect">
            <a:avLst/>
          </a:prstGeom>
        </p:spPr>
        <p:txBody>
          <a:bodyPr/>
          <a:lstStyle/>
          <a:p>
            <a:pPr>
              <a:defRPr/>
            </a:pPr>
            <a:fld id="{F4801C22-EA5C-4F93-8F50-D8C6D42BCFDE}" type="slidenum">
              <a:rPr lang="en-US" smtClean="0"/>
              <a:pPr>
                <a:defRPr/>
              </a:pPr>
              <a:t>40</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9699">
                                            <p:txEl>
                                              <p:pRg st="4" end="4"/>
                                            </p:txEl>
                                          </p:spTgt>
                                        </p:tgtEl>
                                        <p:attrNameLst>
                                          <p:attrName>style.visibility</p:attrName>
                                        </p:attrNameLst>
                                      </p:cBhvr>
                                      <p:to>
                                        <p:strVal val="visible"/>
                                      </p:to>
                                    </p:set>
                                    <p:animEffect transition="in" filter="blinds(horizontal)">
                                      <p:cBhvr>
                                        <p:cTn id="17" dur="500"/>
                                        <p:tgtEl>
                                          <p:spTgt spid="29699">
                                            <p:txEl>
                                              <p:pRg st="4" end="4"/>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29699">
                                            <p:txEl>
                                              <p:pRg st="5" end="5"/>
                                            </p:txEl>
                                          </p:spTgt>
                                        </p:tgtEl>
                                        <p:attrNameLst>
                                          <p:attrName>style.visibility</p:attrName>
                                        </p:attrNameLst>
                                      </p:cBhvr>
                                      <p:to>
                                        <p:strVal val="visible"/>
                                      </p:to>
                                    </p:set>
                                    <p:animEffect transition="in" filter="blinds(horizontal)">
                                      <p:cBhvr>
                                        <p:cTn id="20" dur="500"/>
                                        <p:tgtEl>
                                          <p:spTgt spid="29699">
                                            <p:txEl>
                                              <p:pRg st="5" end="5"/>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29699">
                                            <p:txEl>
                                              <p:pRg st="6" end="6"/>
                                            </p:txEl>
                                          </p:spTgt>
                                        </p:tgtEl>
                                        <p:attrNameLst>
                                          <p:attrName>style.visibility</p:attrName>
                                        </p:attrNameLst>
                                      </p:cBhvr>
                                      <p:to>
                                        <p:strVal val="visible"/>
                                      </p:to>
                                    </p:set>
                                    <p:animEffect transition="in" filter="blinds(horizontal)">
                                      <p:cBhvr>
                                        <p:cTn id="23" dur="500"/>
                                        <p:tgtEl>
                                          <p:spTgt spid="296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4000" dirty="0" smtClean="0"/>
              <a:t>Stochastic Funding Schedule</a:t>
            </a:r>
            <a:endParaRPr lang="en-US" sz="4000" dirty="0"/>
          </a:p>
        </p:txBody>
      </p:sp>
      <p:sp>
        <p:nvSpPr>
          <p:cNvPr id="4" name="Content Placeholder 2"/>
          <p:cNvSpPr txBox="1">
            <a:spLocks/>
          </p:cNvSpPr>
          <p:nvPr/>
        </p:nvSpPr>
        <p:spPr bwMode="auto">
          <a:xfrm>
            <a:off x="457200" y="1219200"/>
            <a:ext cx="8686800" cy="4625975"/>
          </a:xfrm>
          <a:prstGeom prst="rect">
            <a:avLst/>
          </a:prstGeom>
          <a:noFill/>
          <a:ln w="9525">
            <a:noFill/>
            <a:miter lim="800000"/>
            <a:headEnd/>
            <a:tailEnd/>
          </a:ln>
        </p:spPr>
        <p:txBody>
          <a:bodyPr lIns="54864" tIns="91440"/>
          <a:lstStyle/>
          <a:p>
            <a:pPr marL="438150" indent="-319088" eaLnBrk="0" hangingPunct="0">
              <a:buClr>
                <a:schemeClr val="accent1"/>
              </a:buClr>
              <a:buSzPct val="80000"/>
              <a:defRPr/>
            </a:pPr>
            <a:endParaRPr lang="en-US" sz="2000" dirty="0">
              <a:latin typeface="+mn-lt"/>
              <a:cs typeface="+mn-cs"/>
            </a:endParaRPr>
          </a:p>
          <a:p>
            <a:pPr marL="438150" indent="-319088" eaLnBrk="0" hangingPunct="0">
              <a:buClr>
                <a:schemeClr val="accent1"/>
              </a:buClr>
              <a:buSzPct val="80000"/>
              <a:buFont typeface="Wingdings 2" pitchFamily="18" charset="2"/>
              <a:buChar char=""/>
              <a:defRPr/>
            </a:pPr>
            <a:endParaRPr lang="en-US" sz="2000" dirty="0">
              <a:latin typeface="+mn-lt"/>
              <a:cs typeface="+mn-cs"/>
            </a:endParaRPr>
          </a:p>
          <a:p>
            <a:pPr marL="438150" indent="-319088" eaLnBrk="0" hangingPunct="0">
              <a:buClr>
                <a:schemeClr val="accent1"/>
              </a:buClr>
              <a:buSzPct val="80000"/>
              <a:buFont typeface="Wingdings 2" pitchFamily="18" charset="2"/>
              <a:buChar char=""/>
              <a:defRPr/>
            </a:pPr>
            <a:endParaRPr lang="en-US" sz="2000" dirty="0">
              <a:latin typeface="+mn-lt"/>
              <a:cs typeface="+mn-cs"/>
            </a:endParaRPr>
          </a:p>
          <a:p>
            <a:pPr marL="438150" indent="-319088" eaLnBrk="0" hangingPunct="0">
              <a:buClr>
                <a:schemeClr val="accent1"/>
              </a:buClr>
              <a:buSzPct val="80000"/>
              <a:buFont typeface="Wingdings 2" pitchFamily="18" charset="2"/>
              <a:buChar char=""/>
              <a:defRPr/>
            </a:pPr>
            <a:endParaRPr lang="en-US" sz="2000" dirty="0">
              <a:latin typeface="+mn-lt"/>
              <a:cs typeface="+mn-cs"/>
            </a:endParaRPr>
          </a:p>
          <a:p>
            <a:pPr marL="438150" indent="-319088" eaLnBrk="0" hangingPunct="0">
              <a:buClr>
                <a:schemeClr val="accent1"/>
              </a:buClr>
              <a:buSzPct val="80000"/>
              <a:buFont typeface="Wingdings 2" pitchFamily="18" charset="2"/>
              <a:buChar char=""/>
              <a:defRPr/>
            </a:pPr>
            <a:endParaRPr lang="en-US" sz="2000" dirty="0">
              <a:latin typeface="+mn-lt"/>
              <a:cs typeface="+mn-cs"/>
            </a:endParaRPr>
          </a:p>
          <a:p>
            <a:pPr marL="438150" indent="-319088" eaLnBrk="0" hangingPunct="0">
              <a:buSzPct val="80000"/>
              <a:buFont typeface="Wingdings 2" pitchFamily="18" charset="2"/>
              <a:buChar char=""/>
              <a:defRPr/>
            </a:pPr>
            <a:r>
              <a:rPr lang="en-US" sz="2000" dirty="0" smtClean="0"/>
              <a:t>Stochastically earlier funding leads to better performance</a:t>
            </a:r>
          </a:p>
          <a:p>
            <a:pPr marL="438150" indent="-319088" eaLnBrk="0" hangingPunct="0">
              <a:buSzPct val="80000"/>
              <a:buFont typeface="Wingdings 2" pitchFamily="18" charset="2"/>
              <a:buChar char=""/>
              <a:defRPr/>
            </a:pPr>
            <a:endParaRPr lang="en-US" sz="2000" dirty="0" smtClean="0"/>
          </a:p>
          <a:p>
            <a:pPr marL="438150" indent="-319088" eaLnBrk="0" hangingPunct="0">
              <a:buSzPct val="80000"/>
              <a:buFont typeface="Wingdings 2" pitchFamily="18" charset="2"/>
              <a:buChar char=""/>
              <a:defRPr/>
            </a:pPr>
            <a:endParaRPr lang="en-US" sz="2000" dirty="0" smtClean="0"/>
          </a:p>
          <a:p>
            <a:pPr marL="438150" indent="-319088" eaLnBrk="0" hangingPunct="0">
              <a:buSzPct val="80000"/>
              <a:defRPr/>
            </a:pPr>
            <a:endParaRPr lang="en-US" sz="2000" dirty="0" smtClean="0"/>
          </a:p>
          <a:p>
            <a:pPr marL="438150" indent="-319088" eaLnBrk="0" hangingPunct="0">
              <a:buSzPct val="80000"/>
              <a:buFont typeface="Wingdings 2" pitchFamily="18" charset="2"/>
              <a:buChar char=""/>
              <a:defRPr/>
            </a:pPr>
            <a:endParaRPr lang="en-US" sz="2000" dirty="0" smtClean="0"/>
          </a:p>
          <a:p>
            <a:pPr marL="438150" indent="-319088" eaLnBrk="0" hangingPunct="0">
              <a:buSzPct val="80000"/>
              <a:buFont typeface="Wingdings 2" pitchFamily="18" charset="2"/>
              <a:buChar char=""/>
              <a:defRPr/>
            </a:pPr>
            <a:endParaRPr lang="en-US" sz="2000" dirty="0" smtClean="0"/>
          </a:p>
          <a:p>
            <a:pPr marL="438150" indent="-319088" eaLnBrk="0" hangingPunct="0">
              <a:buSzPct val="80000"/>
              <a:defRPr/>
            </a:pPr>
            <a:endParaRPr lang="en-US" sz="2000" dirty="0" smtClean="0"/>
          </a:p>
          <a:p>
            <a:pPr marL="438150" indent="-319088" eaLnBrk="0" hangingPunct="0">
              <a:buSzPct val="80000"/>
              <a:buFont typeface="Wingdings 2" pitchFamily="18" charset="2"/>
              <a:buChar char=""/>
              <a:defRPr/>
            </a:pPr>
            <a:r>
              <a:rPr lang="en-US" sz="2000" dirty="0" smtClean="0">
                <a:latin typeface="+mn-lt"/>
                <a:cs typeface="+mn-cs"/>
              </a:rPr>
              <a:t>Higher </a:t>
            </a:r>
            <a:r>
              <a:rPr lang="en-US" sz="2000" dirty="0">
                <a:latin typeface="+mn-lt"/>
                <a:cs typeface="+mn-cs"/>
              </a:rPr>
              <a:t>variability in funding timing drives up </a:t>
            </a:r>
            <a:r>
              <a:rPr lang="en-US" sz="2000" dirty="0" smtClean="0">
                <a:latin typeface="+mn-lt"/>
                <a:cs typeface="+mn-cs"/>
              </a:rPr>
              <a:t>operating </a:t>
            </a:r>
            <a:r>
              <a:rPr lang="en-US" sz="2000" dirty="0">
                <a:latin typeface="+mn-lt"/>
                <a:cs typeface="+mn-cs"/>
              </a:rPr>
              <a:t>costs</a:t>
            </a:r>
          </a:p>
        </p:txBody>
      </p:sp>
      <p:sp>
        <p:nvSpPr>
          <p:cNvPr id="6" name="TextBox 5"/>
          <p:cNvSpPr txBox="1"/>
          <p:nvPr/>
        </p:nvSpPr>
        <p:spPr>
          <a:xfrm>
            <a:off x="914400" y="1600200"/>
            <a:ext cx="6096000" cy="1005840"/>
          </a:xfrm>
          <a:prstGeom prst="rect">
            <a:avLst/>
          </a:prstGeom>
          <a:noFill/>
          <a:ln w="12700">
            <a:solidFill>
              <a:schemeClr val="tx1"/>
            </a:solidFill>
          </a:ln>
        </p:spPr>
        <p:txBody>
          <a:bodyPr wrap="square">
            <a:spAutoFit/>
          </a:bodyPr>
          <a:lstStyle/>
          <a:p>
            <a:pPr>
              <a:defRPr/>
            </a:pPr>
            <a:r>
              <a:rPr lang="en-US" sz="2000" b="1" dirty="0" smtClean="0">
                <a:solidFill>
                  <a:srgbClr val="0070C0"/>
                </a:solidFill>
                <a:latin typeface="+mj-lt"/>
              </a:rPr>
              <a:t> </a:t>
            </a:r>
            <a:endParaRPr lang="en-US" sz="2000" i="1" dirty="0">
              <a:latin typeface="+mj-lt"/>
            </a:endParaRPr>
          </a:p>
          <a:p>
            <a:pPr>
              <a:defRPr/>
            </a:pPr>
            <a:r>
              <a:rPr lang="en-US" sz="2000" i="1" dirty="0">
                <a:latin typeface="+mj-lt"/>
              </a:rPr>
              <a:t>           </a:t>
            </a:r>
            <a:endParaRPr lang="en-US" dirty="0"/>
          </a:p>
        </p:txBody>
      </p:sp>
      <p:sp>
        <p:nvSpPr>
          <p:cNvPr id="7" name="TextBox 6"/>
          <p:cNvSpPr txBox="1"/>
          <p:nvPr/>
        </p:nvSpPr>
        <p:spPr>
          <a:xfrm>
            <a:off x="914400" y="3581400"/>
            <a:ext cx="6049962" cy="1188720"/>
          </a:xfrm>
          <a:prstGeom prst="rect">
            <a:avLst/>
          </a:prstGeom>
          <a:noFill/>
          <a:ln w="12700">
            <a:solidFill>
              <a:schemeClr val="tx1"/>
            </a:solidFill>
          </a:ln>
        </p:spPr>
        <p:txBody>
          <a:bodyPr wrap="square">
            <a:spAutoFit/>
          </a:bodyPr>
          <a:lstStyle/>
          <a:p>
            <a:pPr>
              <a:defRPr/>
            </a:pPr>
            <a:r>
              <a:rPr lang="en-US" sz="2000" b="1" dirty="0" smtClean="0">
                <a:solidFill>
                  <a:srgbClr val="0070C0"/>
                </a:solidFill>
                <a:latin typeface="+mj-lt"/>
              </a:rPr>
              <a:t> </a:t>
            </a:r>
            <a:endParaRPr lang="en-US" sz="2000" i="1" dirty="0">
              <a:latin typeface="+mj-lt"/>
            </a:endParaRPr>
          </a:p>
          <a:p>
            <a:pPr>
              <a:defRPr/>
            </a:pPr>
            <a:r>
              <a:rPr lang="en-US" sz="2000" i="1" dirty="0">
                <a:latin typeface="+mj-lt"/>
              </a:rPr>
              <a:t>           </a:t>
            </a:r>
            <a:endParaRPr lang="en-US" dirty="0"/>
          </a:p>
        </p:txBody>
      </p:sp>
      <p:graphicFrame>
        <p:nvGraphicFramePr>
          <p:cNvPr id="9219" name="Object 3"/>
          <p:cNvGraphicFramePr>
            <a:graphicFrameLocks noChangeAspect="1"/>
          </p:cNvGraphicFramePr>
          <p:nvPr/>
        </p:nvGraphicFramePr>
        <p:xfrm>
          <a:off x="1289050" y="3848100"/>
          <a:ext cx="5399088" cy="876300"/>
        </p:xfrm>
        <a:graphic>
          <a:graphicData uri="http://schemas.openxmlformats.org/presentationml/2006/ole">
            <p:oleObj spid="_x0000_s68610" name="Equation" r:id="rId4" imgW="3911400" imgH="634680" progId="Equation.3">
              <p:embed/>
            </p:oleObj>
          </a:graphicData>
        </a:graphic>
      </p:graphicFrame>
      <p:sp>
        <p:nvSpPr>
          <p:cNvPr id="8" name="Slide Number Placeholder 7"/>
          <p:cNvSpPr>
            <a:spLocks noGrp="1"/>
          </p:cNvSpPr>
          <p:nvPr>
            <p:ph type="sldNum" sz="quarter" idx="4294967295"/>
          </p:nvPr>
        </p:nvSpPr>
        <p:spPr>
          <a:xfrm>
            <a:off x="8204200" y="6477000"/>
            <a:ext cx="733425" cy="274638"/>
          </a:xfrm>
          <a:prstGeom prst="rect">
            <a:avLst/>
          </a:prstGeom>
        </p:spPr>
        <p:txBody>
          <a:bodyPr/>
          <a:lstStyle/>
          <a:p>
            <a:pPr>
              <a:defRPr/>
            </a:pPr>
            <a:fld id="{BE6DBD87-DBF8-43A1-AF54-35C538198CA6}" type="slidenum">
              <a:rPr lang="en-US" smtClean="0"/>
              <a:pPr>
                <a:defRPr/>
              </a:pPr>
              <a:t>41</a:t>
            </a:fld>
            <a:endParaRPr lang="en-US"/>
          </a:p>
        </p:txBody>
      </p:sp>
      <p:graphicFrame>
        <p:nvGraphicFramePr>
          <p:cNvPr id="75780" name="Object 3"/>
          <p:cNvGraphicFramePr>
            <a:graphicFrameLocks noChangeAspect="1"/>
          </p:cNvGraphicFramePr>
          <p:nvPr/>
        </p:nvGraphicFramePr>
        <p:xfrm>
          <a:off x="1560513" y="1776413"/>
          <a:ext cx="4595812" cy="636587"/>
        </p:xfrm>
        <a:graphic>
          <a:graphicData uri="http://schemas.openxmlformats.org/presentationml/2006/ole">
            <p:oleObj spid="_x0000_s68611" name="Equation" r:id="rId5" imgW="3479760" imgH="4824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5780"/>
                                        </p:tgtEl>
                                        <p:attrNameLst>
                                          <p:attrName>style.visibility</p:attrName>
                                        </p:attrNameLst>
                                      </p:cBhvr>
                                      <p:to>
                                        <p:strVal val="visible"/>
                                      </p:to>
                                    </p:set>
                                    <p:animEffect transition="in" filter="blinds(horizontal)">
                                      <p:cBhvr>
                                        <p:cTn id="7" dur="500"/>
                                        <p:tgtEl>
                                          <p:spTgt spid="75780"/>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5" end="5"/>
                                            </p:txEl>
                                          </p:spTgt>
                                        </p:tgtEl>
                                        <p:attrNameLst>
                                          <p:attrName>style.visibility</p:attrName>
                                        </p:attrNameLst>
                                      </p:cBhvr>
                                      <p:to>
                                        <p:strVal val="visible"/>
                                      </p:to>
                                    </p:set>
                                    <p:animEffect transition="in" filter="blinds(horizontal)">
                                      <p:cBhvr>
                                        <p:cTn id="10" dur="500"/>
                                        <p:tgtEl>
                                          <p:spTgt spid="4">
                                            <p:txEl>
                                              <p:pRg st="5" end="5"/>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
                                            <p:txEl>
                                              <p:pRg st="12" end="12"/>
                                            </p:txEl>
                                          </p:spTgt>
                                        </p:tgtEl>
                                        <p:attrNameLst>
                                          <p:attrName>style.visibility</p:attrName>
                                        </p:attrNameLst>
                                      </p:cBhvr>
                                      <p:to>
                                        <p:strVal val="visible"/>
                                      </p:to>
                                    </p:set>
                                    <p:animEffect transition="in" filter="blinds(horizontal)">
                                      <p:cBhvr>
                                        <p:cTn id="18" dur="500"/>
                                        <p:tgtEl>
                                          <p:spTgt spid="4">
                                            <p:txEl>
                                              <p:pRg st="12" end="12"/>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9219"/>
                                        </p:tgtEl>
                                        <p:attrNameLst>
                                          <p:attrName>style.visibility</p:attrName>
                                        </p:attrNameLst>
                                      </p:cBhvr>
                                      <p:to>
                                        <p:strVal val="visible"/>
                                      </p:to>
                                    </p:set>
                                    <p:animEffect transition="in" filter="blinds(horizontal)">
                                      <p:cBhvr>
                                        <p:cTn id="21" dur="500"/>
                                        <p:tgtEl>
                                          <p:spTgt spid="921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Rectangle 6"/>
          <p:cNvSpPr>
            <a:spLocks noChangeArrowheads="1"/>
          </p:cNvSpPr>
          <p:nvPr/>
        </p:nvSpPr>
        <p:spPr bwMode="auto">
          <a:xfrm>
            <a:off x="1676400" y="2286000"/>
            <a:ext cx="5410200" cy="838200"/>
          </a:xfrm>
          <a:prstGeom prst="rect">
            <a:avLst/>
          </a:prstGeom>
          <a:solidFill>
            <a:srgbClr val="66CCFF"/>
          </a:solidFill>
          <a:ln w="9525" algn="ctr">
            <a:solidFill>
              <a:schemeClr val="tx1"/>
            </a:solidFill>
            <a:prstDash val="dash"/>
            <a:miter lim="800000"/>
            <a:headEnd/>
            <a:tailEnd/>
          </a:ln>
        </p:spPr>
        <p:txBody>
          <a:bodyPr anchor="ctr">
            <a:spAutoFit/>
          </a:bodyPr>
          <a:lstStyle/>
          <a:p>
            <a:endParaRPr lang="en-US"/>
          </a:p>
        </p:txBody>
      </p:sp>
      <p:sp>
        <p:nvSpPr>
          <p:cNvPr id="4099" name="Rectangle 4"/>
          <p:cNvSpPr>
            <a:spLocks noGrp="1" noChangeArrowheads="1"/>
          </p:cNvSpPr>
          <p:nvPr>
            <p:ph type="title"/>
          </p:nvPr>
        </p:nvSpPr>
        <p:spPr/>
        <p:txBody>
          <a:bodyPr/>
          <a:lstStyle/>
          <a:p>
            <a:pPr eaLnBrk="1" hangingPunct="1"/>
            <a:r>
              <a:rPr lang="en-US" dirty="0" smtClean="0"/>
              <a:t>Evaluations:</a:t>
            </a:r>
            <a:br>
              <a:rPr lang="en-US" dirty="0" smtClean="0"/>
            </a:br>
            <a:r>
              <a:rPr lang="en-US" dirty="0" smtClean="0"/>
              <a:t>	Please fill out 2 evaluations</a:t>
            </a:r>
          </a:p>
        </p:txBody>
      </p:sp>
      <p:sp>
        <p:nvSpPr>
          <p:cNvPr id="4100" name="Rectangle 5"/>
          <p:cNvSpPr>
            <a:spLocks noGrp="1" noChangeArrowheads="1"/>
          </p:cNvSpPr>
          <p:nvPr>
            <p:ph type="body" idx="1"/>
          </p:nvPr>
        </p:nvSpPr>
        <p:spPr>
          <a:xfrm>
            <a:off x="457200" y="1222375"/>
            <a:ext cx="8229600" cy="5095875"/>
          </a:xfrm>
        </p:spPr>
        <p:txBody>
          <a:bodyPr/>
          <a:lstStyle/>
          <a:p>
            <a:pPr marL="381000" indent="-381000" eaLnBrk="1" hangingPunct="1">
              <a:buFont typeface="Wingdings" pitchFamily="2" charset="2"/>
              <a:buAutoNum type="arabicPeriod"/>
            </a:pPr>
            <a:r>
              <a:rPr lang="en-US" dirty="0" smtClean="0"/>
              <a:t>TCEs on-line</a:t>
            </a:r>
          </a:p>
          <a:p>
            <a:pPr marL="800100" lvl="1" indent="-342900" eaLnBrk="1" hangingPunct="1">
              <a:buFont typeface="Wingdings" pitchFamily="2" charset="2"/>
              <a:buChar char="§"/>
            </a:pPr>
            <a:r>
              <a:rPr lang="en-US" dirty="0" smtClean="0"/>
              <a:t>Only for students formally enrolled in the class</a:t>
            </a:r>
          </a:p>
          <a:p>
            <a:pPr marL="800100" lvl="1" indent="-342900" eaLnBrk="1" hangingPunct="1">
              <a:buFont typeface="Wingdings" pitchFamily="2" charset="2"/>
              <a:buChar char="§"/>
            </a:pPr>
            <a:r>
              <a:rPr lang="en-US" dirty="0" smtClean="0"/>
              <a:t>Course number:</a:t>
            </a:r>
          </a:p>
          <a:p>
            <a:pPr marL="1219200" lvl="2" indent="-304800" eaLnBrk="1" hangingPunct="1">
              <a:buFont typeface="Wingdings" pitchFamily="2" charset="2"/>
              <a:buChar char="§"/>
            </a:pPr>
            <a:r>
              <a:rPr lang="en-US" sz="2400" dirty="0" smtClean="0"/>
              <a:t>OPNS – 454 – 0 – 61 and 62</a:t>
            </a:r>
          </a:p>
          <a:p>
            <a:pPr marL="800100" lvl="1" indent="-342900" eaLnBrk="1" hangingPunct="1"/>
            <a:endParaRPr lang="en-US" dirty="0" smtClean="0"/>
          </a:p>
          <a:p>
            <a:pPr marL="800100" lvl="1" indent="-342900" eaLnBrk="1" hangingPunct="1"/>
            <a:endParaRPr lang="en-US" dirty="0" smtClean="0"/>
          </a:p>
          <a:p>
            <a:pPr marL="381000" indent="-381000" eaLnBrk="1" hangingPunct="1">
              <a:buFont typeface="Wingdings" pitchFamily="2" charset="2"/>
              <a:buAutoNum type="arabicPeriod"/>
            </a:pPr>
            <a:endParaRPr lang="en-US" dirty="0" smtClean="0"/>
          </a:p>
          <a:p>
            <a:pPr marL="381000" indent="-381000" eaLnBrk="1" hangingPunct="1">
              <a:buFont typeface="Wingdings" pitchFamily="2" charset="2"/>
              <a:buAutoNum type="arabicPeriod"/>
            </a:pPr>
            <a:r>
              <a:rPr lang="en-US" dirty="0" smtClean="0"/>
              <a:t>Peer evaluations (returned to me + private info):</a:t>
            </a:r>
          </a:p>
          <a:p>
            <a:pPr marL="800100" lvl="1" indent="-342900" eaLnBrk="1" hangingPunct="1"/>
            <a:r>
              <a:rPr lang="en-US" dirty="0" smtClean="0"/>
              <a:t>Fill out your name &amp; group #</a:t>
            </a:r>
          </a:p>
          <a:p>
            <a:pPr marL="800100" lvl="1" indent="-342900" eaLnBrk="1" hangingPunct="1"/>
            <a:r>
              <a:rPr lang="en-US" dirty="0" smtClean="0"/>
              <a:t>Give each team member, </a:t>
            </a:r>
            <a:r>
              <a:rPr lang="en-US" u="sng" dirty="0" smtClean="0"/>
              <a:t>yourself included</a:t>
            </a:r>
            <a:r>
              <a:rPr lang="en-US" dirty="0" smtClean="0"/>
              <a:t>, a score from 0 to 5 (5 is best)</a:t>
            </a:r>
          </a:p>
          <a:p>
            <a:pPr marL="800100" lvl="1" indent="-342900" eaLnBrk="1" hangingPunct="1"/>
            <a:r>
              <a:rPr lang="en-US" dirty="0" smtClean="0"/>
              <a:t>Please add comments to explain the strength of deviations</a:t>
            </a:r>
          </a:p>
          <a:p>
            <a:pPr marL="381000" indent="-381000" eaLnBrk="1" hangingPunct="1">
              <a:buFont typeface="Wingdings" pitchFamily="2" charset="2"/>
              <a:buAutoNum type="arabicPeriod"/>
            </a:pPr>
            <a:endParaRPr lang="en-US" dirty="0" smtClean="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91412" y="1304840"/>
          <a:ext cx="86868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752390" y="2505670"/>
            <a:ext cx="1564843"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Value</a:t>
            </a:r>
          </a:p>
        </p:txBody>
      </p:sp>
      <p:sp>
        <p:nvSpPr>
          <p:cNvPr id="6" name="Rectangle 5"/>
          <p:cNvSpPr/>
          <p:nvPr/>
        </p:nvSpPr>
        <p:spPr>
          <a:xfrm>
            <a:off x="1629301" y="4958026"/>
            <a:ext cx="1658522"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Assets</a:t>
            </a:r>
          </a:p>
        </p:txBody>
      </p:sp>
      <p:sp>
        <p:nvSpPr>
          <p:cNvPr id="8" name="Rectangle 7"/>
          <p:cNvSpPr/>
          <p:nvPr/>
        </p:nvSpPr>
        <p:spPr>
          <a:xfrm>
            <a:off x="2633415" y="3705140"/>
            <a:ext cx="3793025" cy="1323439"/>
          </a:xfrm>
          <a:prstGeom prst="rect">
            <a:avLst/>
          </a:prstGeom>
          <a:noFill/>
        </p:spPr>
        <p:txBody>
          <a:bodyPr wrap="none">
            <a:spAutoFit/>
          </a:bodyPr>
          <a:lstStyle/>
          <a:p>
            <a:pPr algn="ctr" defTabSz="457200" fontAlgn="auto">
              <a:spcBef>
                <a:spcPts val="0"/>
              </a:spcBef>
              <a:spcAft>
                <a:spcPts val="0"/>
              </a:spcAft>
              <a:defRPr/>
            </a:pPr>
            <a:r>
              <a:rPr lang="en-US" sz="440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Competencies</a:t>
            </a:r>
          </a:p>
          <a:p>
            <a:pPr algn="ctr" defTabSz="457200" fontAlgn="auto">
              <a:spcBef>
                <a:spcPts val="0"/>
              </a:spcBef>
              <a:spcAft>
                <a:spcPts val="0"/>
              </a:spcAft>
              <a:defRPr/>
            </a:pPr>
            <a:r>
              <a:rPr lang="en-US" sz="1800" dirty="0" smtClean="0">
                <a:solidFill>
                  <a:prstClr val="white"/>
                </a:solidFill>
                <a:latin typeface="Optima"/>
                <a:cs typeface="Optima"/>
              </a:rPr>
              <a:t>Cost, Time, Quality, </a:t>
            </a:r>
          </a:p>
          <a:p>
            <a:pPr algn="ctr" defTabSz="457200" fontAlgn="auto">
              <a:spcBef>
                <a:spcPts val="0"/>
              </a:spcBef>
              <a:spcAft>
                <a:spcPts val="0"/>
              </a:spcAft>
              <a:defRPr/>
            </a:pPr>
            <a:r>
              <a:rPr lang="en-US" sz="1800" dirty="0" smtClean="0">
                <a:solidFill>
                  <a:prstClr val="white"/>
                </a:solidFill>
                <a:latin typeface="Optima"/>
                <a:cs typeface="Optima"/>
              </a:rPr>
              <a:t>Flexibility</a:t>
            </a:r>
            <a:endParaRPr lang="en-US" sz="1800" dirty="0">
              <a:ln w="12700">
                <a:solidFill>
                  <a:srgbClr val="FFFFFF"/>
                </a:solidFill>
                <a:prstDash val="solid"/>
              </a:ln>
              <a:solidFill>
                <a:prstClr val="white"/>
              </a:solidFill>
              <a:latin typeface="Optima"/>
              <a:cs typeface="Optima"/>
            </a:endParaRPr>
          </a:p>
        </p:txBody>
      </p:sp>
      <p:sp>
        <p:nvSpPr>
          <p:cNvPr id="10" name="Curved Right Arrow 9"/>
          <p:cNvSpPr/>
          <p:nvPr/>
        </p:nvSpPr>
        <p:spPr>
          <a:xfrm rot="8382059">
            <a:off x="6862763" y="1222375"/>
            <a:ext cx="876300" cy="4573588"/>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latin typeface="Optima"/>
              <a:cs typeface="Optima"/>
            </a:endParaRPr>
          </a:p>
        </p:txBody>
      </p:sp>
      <p:sp>
        <p:nvSpPr>
          <p:cNvPr id="11" name="Curved Right Arrow 10"/>
          <p:cNvSpPr/>
          <p:nvPr/>
        </p:nvSpPr>
        <p:spPr>
          <a:xfrm rot="2302157">
            <a:off x="1285875" y="1082675"/>
            <a:ext cx="874713" cy="4573588"/>
          </a:xfrm>
          <a:prstGeom prst="curvedRightArrow">
            <a:avLst/>
          </a:prstGeom>
          <a:effectLst>
            <a:outerShdw blurRad="40000" dist="23000" dir="5400000" rotWithShape="0">
              <a:srgbClr val="000000">
                <a:alpha val="35000"/>
              </a:srgb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latin typeface="Optima"/>
              <a:cs typeface="Optima"/>
            </a:endParaRPr>
          </a:p>
        </p:txBody>
      </p:sp>
      <p:sp>
        <p:nvSpPr>
          <p:cNvPr id="12" name="Rectangle 11"/>
          <p:cNvSpPr/>
          <p:nvPr/>
        </p:nvSpPr>
        <p:spPr>
          <a:xfrm rot="2863666">
            <a:off x="6680429" y="2561219"/>
            <a:ext cx="2829894"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Innovation</a:t>
            </a:r>
          </a:p>
        </p:txBody>
      </p:sp>
      <p:sp>
        <p:nvSpPr>
          <p:cNvPr id="13" name="Rectangle 12"/>
          <p:cNvSpPr/>
          <p:nvPr/>
        </p:nvSpPr>
        <p:spPr>
          <a:xfrm rot="18948115">
            <a:off x="-390377" y="2070738"/>
            <a:ext cx="3494021"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Improvement</a:t>
            </a:r>
          </a:p>
        </p:txBody>
      </p:sp>
      <p:sp>
        <p:nvSpPr>
          <p:cNvPr id="14" name="Isosceles Triangle 13"/>
          <p:cNvSpPr/>
          <p:nvPr/>
        </p:nvSpPr>
        <p:spPr>
          <a:xfrm>
            <a:off x="1630014" y="3972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Sizing</a:t>
            </a:r>
            <a:endParaRPr lang="en-US" dirty="0">
              <a:solidFill>
                <a:prstClr val="white"/>
              </a:solidFill>
              <a:latin typeface="Optima"/>
              <a:cs typeface="Optima"/>
            </a:endParaRPr>
          </a:p>
        </p:txBody>
      </p:sp>
      <p:sp>
        <p:nvSpPr>
          <p:cNvPr id="17" name="Isosceles Triangle 16"/>
          <p:cNvSpPr/>
          <p:nvPr/>
        </p:nvSpPr>
        <p:spPr>
          <a:xfrm>
            <a:off x="2942346" y="5615096"/>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Location</a:t>
            </a:r>
            <a:endParaRPr lang="en-US" dirty="0">
              <a:solidFill>
                <a:prstClr val="white"/>
              </a:solidFill>
              <a:latin typeface="Optima"/>
              <a:cs typeface="Optima"/>
            </a:endParaRPr>
          </a:p>
        </p:txBody>
      </p:sp>
      <p:sp>
        <p:nvSpPr>
          <p:cNvPr id="18" name="Isosceles Triangle 17"/>
          <p:cNvSpPr/>
          <p:nvPr/>
        </p:nvSpPr>
        <p:spPr>
          <a:xfrm>
            <a:off x="317681" y="5623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Timing</a:t>
            </a:r>
            <a:endParaRPr lang="en-US" dirty="0">
              <a:solidFill>
                <a:prstClr val="white"/>
              </a:solidFill>
              <a:latin typeface="Optima"/>
              <a:cs typeface="Optima"/>
            </a:endParaRPr>
          </a:p>
        </p:txBody>
      </p:sp>
      <p:sp>
        <p:nvSpPr>
          <p:cNvPr id="19" name="Isosceles Triangle 18"/>
          <p:cNvSpPr/>
          <p:nvPr/>
        </p:nvSpPr>
        <p:spPr>
          <a:xfrm>
            <a:off x="7294214" y="5623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Demand</a:t>
            </a:r>
            <a:endParaRPr lang="en-US" dirty="0">
              <a:solidFill>
                <a:prstClr val="white"/>
              </a:solidFill>
              <a:latin typeface="Optima"/>
              <a:cs typeface="Optima"/>
            </a:endParaRPr>
          </a:p>
        </p:txBody>
      </p:sp>
      <p:sp>
        <p:nvSpPr>
          <p:cNvPr id="20" name="Isosceles Triangle 19"/>
          <p:cNvSpPr/>
          <p:nvPr/>
        </p:nvSpPr>
        <p:spPr>
          <a:xfrm>
            <a:off x="4551014" y="5615097"/>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Supply</a:t>
            </a:r>
            <a:endParaRPr lang="en-US" dirty="0">
              <a:solidFill>
                <a:prstClr val="white"/>
              </a:solidFill>
              <a:latin typeface="Optima"/>
              <a:cs typeface="Optima"/>
            </a:endParaRPr>
          </a:p>
        </p:txBody>
      </p:sp>
      <p:sp>
        <p:nvSpPr>
          <p:cNvPr id="21" name="Isosceles Triangle 20"/>
          <p:cNvSpPr/>
          <p:nvPr/>
        </p:nvSpPr>
        <p:spPr>
          <a:xfrm>
            <a:off x="5902238" y="3930230"/>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Technology</a:t>
            </a:r>
            <a:endParaRPr lang="en-US" dirty="0">
              <a:solidFill>
                <a:prstClr val="white"/>
              </a:solidFill>
              <a:latin typeface="Optima"/>
              <a:cs typeface="Optima"/>
            </a:endParaRPr>
          </a:p>
        </p:txBody>
      </p:sp>
      <p:sp>
        <p:nvSpPr>
          <p:cNvPr id="7" name="Rectangle 6"/>
          <p:cNvSpPr/>
          <p:nvPr/>
        </p:nvSpPr>
        <p:spPr>
          <a:xfrm>
            <a:off x="5403282" y="5034228"/>
            <a:ext cx="2504899"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Processes</a:t>
            </a:r>
          </a:p>
        </p:txBody>
      </p:sp>
      <p:sp>
        <p:nvSpPr>
          <p:cNvPr id="22" name="Isosceles Triangle 21"/>
          <p:cNvSpPr/>
          <p:nvPr/>
        </p:nvSpPr>
        <p:spPr>
          <a:xfrm>
            <a:off x="1638481" y="5628528"/>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Type</a:t>
            </a:r>
            <a:endParaRPr lang="en-US" dirty="0">
              <a:solidFill>
                <a:prstClr val="white"/>
              </a:solidFill>
              <a:latin typeface="Optima"/>
              <a:cs typeface="Optima"/>
            </a:endParaRPr>
          </a:p>
        </p:txBody>
      </p:sp>
      <p:sp>
        <p:nvSpPr>
          <p:cNvPr id="23" name="Title 1"/>
          <p:cNvSpPr>
            <a:spLocks noGrp="1"/>
          </p:cNvSpPr>
          <p:nvPr>
            <p:ph type="title"/>
          </p:nvPr>
        </p:nvSpPr>
        <p:spPr>
          <a:xfrm>
            <a:off x="457200" y="274638"/>
            <a:ext cx="8686800" cy="665162"/>
          </a:xfrm>
        </p:spPr>
        <p:txBody>
          <a:bodyPr/>
          <a:lstStyle/>
          <a:p>
            <a:pPr algn="l"/>
            <a:r>
              <a:rPr lang="en-US" sz="2800" dirty="0" smtClean="0">
                <a:solidFill>
                  <a:schemeClr val="bg1"/>
                </a:solidFill>
                <a:latin typeface="Optima"/>
                <a:cs typeface="Optima"/>
              </a:rPr>
              <a:t>VCAP Framework for key decisions of operations strategy</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solidFill>
                  <a:prstClr val="black"/>
                </a:solidFill>
                <a:latin typeface="Optima"/>
                <a:ea typeface="ＭＳ 明朝"/>
                <a:cs typeface="Optima"/>
              </a:rPr>
              <a:t>Is the Operating System </a:t>
            </a:r>
            <a:r>
              <a:rPr lang="en-US" sz="1200" b="1" dirty="0">
                <a:solidFill>
                  <a:prstClr val="black"/>
                </a:solidFill>
                <a:latin typeface="Optima"/>
                <a:ea typeface="ＭＳ 明朝"/>
                <a:cs typeface="Optima"/>
              </a:rPr>
              <a:t>aligned </a:t>
            </a:r>
            <a:r>
              <a:rPr lang="en-US" sz="1200" dirty="0">
                <a:solidFill>
                  <a:prstClr val="black"/>
                </a:solidFill>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solidFill>
                  <a:prstClr val="black"/>
                </a:solidFill>
                <a:latin typeface="Optima"/>
                <a:ea typeface="ＭＳ 明朝"/>
                <a:cs typeface="Optima"/>
              </a:rPr>
              <a:t>Is the current OS maximizing shareholders’ </a:t>
            </a:r>
            <a:r>
              <a:rPr lang="en-US" sz="1200" b="1" dirty="0">
                <a:solidFill>
                  <a:prstClr val="black"/>
                </a:solidFill>
                <a:latin typeface="Optima"/>
                <a:ea typeface="ＭＳ 明朝"/>
                <a:cs typeface="Optima"/>
              </a:rPr>
              <a:t>value</a:t>
            </a:r>
            <a:r>
              <a:rPr lang="en-US" sz="1200" dirty="0">
                <a:solidFill>
                  <a:prstClr val="black"/>
                </a:solidFill>
                <a:latin typeface="Optima"/>
                <a:ea typeface="ＭＳ 明朝"/>
                <a:cs typeface="Optima"/>
              </a:rPr>
              <a:t>?</a:t>
            </a:r>
          </a:p>
        </p:txBody>
      </p:sp>
      <p:cxnSp>
        <p:nvCxnSpPr>
          <p:cNvPr id="8" name="Straight Arrow Connector 7"/>
          <p:cNvCxnSpPr>
            <a:stCxn id="6" idx="2"/>
            <a:endCxn id="7" idx="0"/>
          </p:cNvCxnSpPr>
          <p:nvPr/>
        </p:nvCxnSpPr>
        <p:spPr>
          <a:xfrm>
            <a:off x="4267200" y="2311400"/>
            <a:ext cx="0" cy="444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solidFill>
                  <a:prstClr val="black"/>
                </a:solidFill>
                <a:latin typeface="Optima"/>
                <a:ea typeface="ＭＳ 明朝"/>
                <a:cs typeface="Optima"/>
              </a:rPr>
              <a:t>Is the current position </a:t>
            </a:r>
            <a:r>
              <a:rPr lang="en-US" sz="1200" b="1">
                <a:solidFill>
                  <a:prstClr val="black"/>
                </a:solidFill>
                <a:latin typeface="Optima"/>
                <a:ea typeface="ＭＳ 明朝"/>
                <a:cs typeface="Optima"/>
              </a:rPr>
              <a:t>defensible</a:t>
            </a:r>
            <a:r>
              <a:rPr lang="en-US" sz="1200">
                <a:solidFill>
                  <a:prstClr val="black"/>
                </a:solidFill>
                <a:latin typeface="Optima"/>
                <a:ea typeface="ＭＳ 明朝"/>
                <a:cs typeface="Optima"/>
              </a:rPr>
              <a:t> using the current OS?</a:t>
            </a:r>
          </a:p>
        </p:txBody>
      </p:sp>
      <p:cxnSp>
        <p:nvCxnSpPr>
          <p:cNvPr id="10" name="Straight Arrow Connector 9"/>
          <p:cNvCxnSpPr>
            <a:stCxn id="7" idx="2"/>
            <a:endCxn id="9" idx="0"/>
          </p:cNvCxnSpPr>
          <p:nvPr/>
        </p:nvCxnSpPr>
        <p:spPr>
          <a:xfrm>
            <a:off x="42672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solidFill>
                  <a:prstClr val="black"/>
                </a:solidFill>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solidFill>
                  <a:prstClr val="black"/>
                </a:solidFill>
                <a:latin typeface="Optima"/>
                <a:ea typeface="ＭＳ 明朝"/>
                <a:cs typeface="Optima"/>
              </a:rPr>
              <a:t>Financial statements</a:t>
            </a:r>
          </a:p>
          <a:p>
            <a:pPr>
              <a:spcBef>
                <a:spcPts val="0"/>
              </a:spcBef>
              <a:spcAft>
                <a:spcPts val="0"/>
              </a:spcAft>
              <a:defRPr/>
            </a:pPr>
            <a:r>
              <a:rPr lang="en-US" sz="1200" dirty="0">
                <a:solidFill>
                  <a:prstClr val="black"/>
                </a:solidFill>
                <a:latin typeface="Optima"/>
                <a:ea typeface="ＭＳ 明朝"/>
                <a:cs typeface="Optima"/>
              </a:rPr>
              <a:t>Industry comparable</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solidFill>
                  <a:prstClr val="black"/>
                </a:solidFill>
                <a:latin typeface="Optima"/>
                <a:ea typeface="ＭＳ 明朝"/>
                <a:cs typeface="Optima"/>
              </a:rPr>
              <a:t>Competitive intelligence</a:t>
            </a:r>
          </a:p>
          <a:p>
            <a:pPr>
              <a:spcBef>
                <a:spcPts val="0"/>
              </a:spcBef>
              <a:spcAft>
                <a:spcPts val="0"/>
              </a:spcAft>
              <a:defRPr/>
            </a:pPr>
            <a:r>
              <a:rPr lang="en-US" sz="1200" dirty="0">
                <a:solidFill>
                  <a:prstClr val="black"/>
                </a:solidFill>
                <a:latin typeface="Optima"/>
                <a:ea typeface="ＭＳ 明朝"/>
                <a:cs typeface="Optima"/>
              </a:rPr>
              <a:t>Cost data</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p:txBody>
      </p:sp>
      <p:sp>
        <p:nvSpPr>
          <p:cNvPr id="45" name="Text Box 8"/>
          <p:cNvSpPr txBox="1"/>
          <p:nvPr/>
        </p:nvSpPr>
        <p:spPr>
          <a:xfrm>
            <a:off x="3352800" y="48260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solidFill>
                  <a:prstClr val="black"/>
                </a:solidFill>
                <a:latin typeface="Optima"/>
                <a:ea typeface="ＭＳ 明朝"/>
                <a:cs typeface="Times New Roman"/>
              </a:rPr>
              <a:t>For each key activity: Make or Buy?</a:t>
            </a:r>
          </a:p>
        </p:txBody>
      </p:sp>
      <p:cxnSp>
        <p:nvCxnSpPr>
          <p:cNvPr id="46" name="Straight Arrow Connector 45"/>
          <p:cNvCxnSpPr>
            <a:stCxn id="9" idx="2"/>
            <a:endCxn id="45" idx="0"/>
          </p:cNvCxnSpPr>
          <p:nvPr/>
        </p:nvCxnSpPr>
        <p:spPr>
          <a:xfrm>
            <a:off x="4267200" y="4470400"/>
            <a:ext cx="0" cy="355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1752600" y="49276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381000" y="4749800"/>
            <a:ext cx="2438400" cy="8001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solidFill>
                  <a:prstClr val="black"/>
                </a:solidFill>
                <a:latin typeface="Optima"/>
                <a:ea typeface="ＭＳ 明朝"/>
                <a:cs typeface="Times New Roman"/>
              </a:rPr>
              <a:t>Risk</a:t>
            </a:r>
            <a:r>
              <a:rPr lang="en-US" sz="1200" dirty="0">
                <a:solidFill>
                  <a:prstClr val="black"/>
                </a:solidFill>
                <a:latin typeface="Optima"/>
                <a:ea typeface="ＭＳ 明朝"/>
                <a:cs typeface="Times New Roman"/>
              </a:rPr>
              <a:t> Assessment</a:t>
            </a:r>
          </a:p>
          <a:p>
            <a:pPr>
              <a:spcBef>
                <a:spcPts val="0"/>
              </a:spcBef>
              <a:spcAft>
                <a:spcPts val="0"/>
              </a:spcAft>
              <a:defRPr/>
            </a:pPr>
            <a:r>
              <a:rPr lang="en-US" sz="1200" dirty="0">
                <a:solidFill>
                  <a:prstClr val="black"/>
                </a:solidFill>
                <a:latin typeface="Optima"/>
                <a:ea typeface="ＭＳ 明朝"/>
                <a:cs typeface="Times New Roman"/>
              </a:rPr>
              <a:t>Cost, sales and technology forecast</a:t>
            </a:r>
          </a:p>
          <a:p>
            <a:pPr>
              <a:spcBef>
                <a:spcPts val="0"/>
              </a:spcBef>
              <a:spcAft>
                <a:spcPts val="0"/>
              </a:spcAft>
              <a:defRPr/>
            </a:pPr>
            <a:r>
              <a:rPr lang="en-US" sz="1200" dirty="0">
                <a:solidFill>
                  <a:prstClr val="black"/>
                </a:solidFill>
                <a:latin typeface="Optima"/>
                <a:ea typeface="ＭＳ 明朝"/>
                <a:cs typeface="Times New Roman"/>
              </a:rPr>
              <a:t>Supplier base info</a:t>
            </a:r>
          </a:p>
          <a:p>
            <a:pPr>
              <a:spcBef>
                <a:spcPts val="0"/>
              </a:spcBef>
              <a:spcAft>
                <a:spcPts val="0"/>
              </a:spcAft>
              <a:defRPr/>
            </a:pPr>
            <a:r>
              <a:rPr lang="en-US" sz="1200" dirty="0">
                <a:solidFill>
                  <a:prstClr val="black"/>
                </a:solidFill>
                <a:latin typeface="Optima"/>
                <a:ea typeface="ＭＳ 明朝"/>
                <a:cs typeface="Times New Roman"/>
              </a:rPr>
              <a:t>Logistical costs</a:t>
            </a:r>
          </a:p>
          <a:p>
            <a:pPr>
              <a:spcBef>
                <a:spcPts val="0"/>
              </a:spcBef>
              <a:spcAft>
                <a:spcPts val="0"/>
              </a:spcAft>
              <a:defRPr/>
            </a:pPr>
            <a:r>
              <a:rPr lang="en-US" sz="1200" dirty="0">
                <a:solidFill>
                  <a:prstClr val="black"/>
                </a:solidFill>
                <a:latin typeface="Optima"/>
                <a:ea typeface="ＭＳ 明朝"/>
                <a:cs typeface="Times New Roman"/>
              </a:rPr>
              <a:t> </a:t>
            </a:r>
          </a:p>
          <a:p>
            <a:pPr>
              <a:spcBef>
                <a:spcPts val="0"/>
              </a:spcBef>
              <a:spcAft>
                <a:spcPts val="0"/>
              </a:spcAft>
              <a:defRPr/>
            </a:pPr>
            <a:r>
              <a:rPr lang="en-US" sz="1200" dirty="0">
                <a:solidFill>
                  <a:prstClr val="black"/>
                </a:solidFill>
                <a:latin typeface="Optima"/>
                <a:ea typeface="ＭＳ 明朝"/>
                <a:cs typeface="Times New Roman"/>
              </a:rPr>
              <a:t> </a:t>
            </a:r>
          </a:p>
          <a:p>
            <a:pPr>
              <a:spcBef>
                <a:spcPts val="0"/>
              </a:spcBef>
              <a:spcAft>
                <a:spcPts val="0"/>
              </a:spcAft>
              <a:defRPr/>
            </a:pPr>
            <a:r>
              <a:rPr lang="en-US" sz="1200" dirty="0">
                <a:solidFill>
                  <a:prstClr val="black"/>
                </a:solidFill>
                <a:latin typeface="Optima"/>
                <a:ea typeface="ＭＳ 明朝"/>
                <a:cs typeface="Times New Roman"/>
              </a:rPr>
              <a:t> </a:t>
            </a:r>
          </a:p>
        </p:txBody>
      </p:sp>
      <p:cxnSp>
        <p:nvCxnSpPr>
          <p:cNvPr id="50" name="Elbow Connector 49"/>
          <p:cNvCxnSpPr/>
          <p:nvPr/>
        </p:nvCxnSpPr>
        <p:spPr>
          <a:xfrm rot="10800000" flipV="1">
            <a:off x="2095500" y="5359400"/>
            <a:ext cx="1257300" cy="444500"/>
          </a:xfrm>
          <a:prstGeom prst="bentConnector3">
            <a:avLst>
              <a:gd name="adj1" fmla="val 9983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p:nvPr/>
        </p:nvCxnSpPr>
        <p:spPr>
          <a:xfrm>
            <a:off x="5187577" y="5372100"/>
            <a:ext cx="1307123" cy="454269"/>
          </a:xfrm>
          <a:prstGeom prst="bentConnector3">
            <a:avLst>
              <a:gd name="adj1" fmla="val 100160"/>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667000" y="5359400"/>
            <a:ext cx="661988" cy="3429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solidFill>
                  <a:prstClr val="black"/>
                </a:solidFill>
                <a:ea typeface="ＭＳ 明朝"/>
                <a:cs typeface="Times New Roman"/>
              </a:rPr>
              <a:t>Invest</a:t>
            </a:r>
            <a:endParaRPr lang="en-US" sz="1200" dirty="0">
              <a:solidFill>
                <a:prstClr val="black"/>
              </a:solidFill>
              <a:ea typeface="ＭＳ 明朝"/>
              <a:cs typeface="Times New Roman"/>
            </a:endParaRPr>
          </a:p>
        </p:txBody>
      </p:sp>
      <p:sp>
        <p:nvSpPr>
          <p:cNvPr id="53" name="Text Box 15"/>
          <p:cNvSpPr txBox="1"/>
          <p:nvPr/>
        </p:nvSpPr>
        <p:spPr>
          <a:xfrm>
            <a:off x="5808900" y="5359400"/>
            <a:ext cx="685800" cy="3429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solidFill>
                  <a:prstClr val="black"/>
                </a:solidFill>
                <a:ea typeface="ＭＳ 明朝"/>
                <a:cs typeface="Times New Roman"/>
              </a:rPr>
              <a:t>Source</a:t>
            </a:r>
            <a:endParaRPr lang="en-US" sz="1200" dirty="0">
              <a:solidFill>
                <a:prstClr val="black"/>
              </a:solidFill>
              <a:ea typeface="ＭＳ 明朝"/>
              <a:cs typeface="Times New Roman"/>
            </a:endParaRPr>
          </a:p>
        </p:txBody>
      </p:sp>
      <p:sp>
        <p:nvSpPr>
          <p:cNvPr id="23" name="Line Callout 2 (Border and Accent Bar) 22"/>
          <p:cNvSpPr/>
          <p:nvPr/>
        </p:nvSpPr>
        <p:spPr>
          <a:xfrm>
            <a:off x="5811600" y="1059000"/>
            <a:ext cx="1943100" cy="457200"/>
          </a:xfrm>
          <a:prstGeom prst="accentBorderCallout2">
            <a:avLst>
              <a:gd name="adj1" fmla="val 18750"/>
              <a:gd name="adj2" fmla="val -8333"/>
              <a:gd name="adj3" fmla="val 18750"/>
              <a:gd name="adj4" fmla="val -16667"/>
              <a:gd name="adj5" fmla="val 122015"/>
              <a:gd name="adj6" fmla="val -32774"/>
            </a:avLst>
          </a:prstGeom>
        </p:spPr>
        <p:style>
          <a:lnRef idx="2">
            <a:schemeClr val="dk1"/>
          </a:lnRef>
          <a:fillRef idx="1">
            <a:schemeClr val="lt1"/>
          </a:fillRef>
          <a:effectRef idx="0">
            <a:schemeClr val="dk1"/>
          </a:effectRef>
          <a:fontRef idx="minor">
            <a:schemeClr val="dk1"/>
          </a:fontRef>
        </p:style>
        <p:txBody>
          <a:bodyPr anchor="ctr"/>
          <a:lstStyle/>
          <a:p>
            <a:endParaRPr lang="en-US" sz="1200">
              <a:solidFill>
                <a:srgbClr val="000000"/>
              </a:solidFill>
              <a:latin typeface="Optima" charset="0"/>
              <a:ea typeface="MS Mincho" pitchFamily="49" charset="-128"/>
            </a:endParaRPr>
          </a:p>
          <a:p>
            <a:r>
              <a:rPr lang="en-US" sz="1200">
                <a:solidFill>
                  <a:srgbClr val="000000"/>
                </a:solidFill>
                <a:latin typeface="Optima" charset="0"/>
                <a:ea typeface="MS Mincho" pitchFamily="49" charset="-128"/>
              </a:rPr>
              <a:t>Strategic Operations audit</a:t>
            </a:r>
          </a:p>
          <a:p>
            <a:r>
              <a:rPr lang="en-US" sz="1200">
                <a:solidFill>
                  <a:srgbClr val="000000"/>
                </a:solidFill>
                <a:latin typeface="Optima" charset="0"/>
                <a:ea typeface="MS Mincho" pitchFamily="49" charset="-128"/>
              </a:rPr>
              <a:t>Product process matrix</a:t>
            </a:r>
          </a:p>
          <a:p>
            <a:pPr algn="ctr"/>
            <a:r>
              <a:rPr lang="en-US" sz="1200">
                <a:solidFill>
                  <a:srgbClr val="000000"/>
                </a:solidFill>
                <a:latin typeface="Optima" charset="0"/>
                <a:ea typeface="MS Mincho" pitchFamily="49" charset="-128"/>
              </a:rPr>
              <a:t> </a:t>
            </a:r>
          </a:p>
        </p:txBody>
      </p:sp>
      <p:sp>
        <p:nvSpPr>
          <p:cNvPr id="24" name="Line Callout 2 (Border and Accent Bar) 23"/>
          <p:cNvSpPr/>
          <p:nvPr/>
        </p:nvSpPr>
        <p:spPr>
          <a:xfrm>
            <a:off x="5811600" y="2278200"/>
            <a:ext cx="1943100" cy="457200"/>
          </a:xfrm>
          <a:prstGeom prst="accentBorderCallout2">
            <a:avLst>
              <a:gd name="adj1" fmla="val 18750"/>
              <a:gd name="adj2" fmla="val -8333"/>
              <a:gd name="adj3" fmla="val 18750"/>
              <a:gd name="adj4" fmla="val -16667"/>
              <a:gd name="adj5" fmla="val 105354"/>
              <a:gd name="adj6" fmla="val -32291"/>
            </a:avLst>
          </a:prstGeom>
        </p:spPr>
        <p:style>
          <a:lnRef idx="2">
            <a:schemeClr val="dk1"/>
          </a:lnRef>
          <a:fillRef idx="1">
            <a:schemeClr val="lt1"/>
          </a:fillRef>
          <a:effectRef idx="0">
            <a:schemeClr val="dk1"/>
          </a:effectRef>
          <a:fontRef idx="minor">
            <a:schemeClr val="dk1"/>
          </a:fontRef>
        </p:style>
        <p:txBody>
          <a:bodyPr anchor="ctr"/>
          <a:lstStyle/>
          <a:p>
            <a:endParaRPr lang="en-US" sz="1200">
              <a:solidFill>
                <a:srgbClr val="000000"/>
              </a:solidFill>
              <a:latin typeface="Optima" charset="0"/>
              <a:ea typeface="MS Mincho" pitchFamily="49" charset="-128"/>
            </a:endParaRPr>
          </a:p>
          <a:p>
            <a:r>
              <a:rPr lang="en-US" sz="1200">
                <a:solidFill>
                  <a:srgbClr val="000000"/>
                </a:solidFill>
                <a:latin typeface="Optima" charset="0"/>
                <a:ea typeface="MS Mincho" pitchFamily="49" charset="-128"/>
              </a:rPr>
              <a:t>ROIC tree</a:t>
            </a:r>
          </a:p>
          <a:p>
            <a:r>
              <a:rPr lang="en-US" sz="1200">
                <a:solidFill>
                  <a:srgbClr val="000000"/>
                </a:solidFill>
                <a:latin typeface="Optima" charset="0"/>
                <a:ea typeface="MS Mincho" pitchFamily="49" charset="-128"/>
              </a:rPr>
              <a:t>KPI tree</a:t>
            </a:r>
          </a:p>
          <a:p>
            <a:pPr algn="ctr"/>
            <a:r>
              <a:rPr lang="en-US" sz="1200">
                <a:solidFill>
                  <a:srgbClr val="000000"/>
                </a:solidFill>
                <a:latin typeface="Optima" charset="0"/>
                <a:ea typeface="MS Mincho" pitchFamily="49" charset="-128"/>
              </a:rPr>
              <a:t> </a:t>
            </a:r>
          </a:p>
        </p:txBody>
      </p:sp>
      <p:sp>
        <p:nvSpPr>
          <p:cNvPr id="25" name="Line Callout 2 (Border and Accent Bar) 24"/>
          <p:cNvSpPr/>
          <p:nvPr/>
        </p:nvSpPr>
        <p:spPr>
          <a:xfrm>
            <a:off x="5925900" y="3116400"/>
            <a:ext cx="1828800" cy="609600"/>
          </a:xfrm>
          <a:prstGeom prst="accentBorderCallout2">
            <a:avLst>
              <a:gd name="adj1" fmla="val 18750"/>
              <a:gd name="adj2" fmla="val -8333"/>
              <a:gd name="adj3" fmla="val 18750"/>
              <a:gd name="adj4" fmla="val -16667"/>
              <a:gd name="adj5" fmla="val 111102"/>
              <a:gd name="adj6" fmla="val -39733"/>
            </a:avLst>
          </a:prstGeom>
        </p:spPr>
        <p:style>
          <a:lnRef idx="2">
            <a:schemeClr val="dk1"/>
          </a:lnRef>
          <a:fillRef idx="1">
            <a:schemeClr val="lt1"/>
          </a:fillRef>
          <a:effectRef idx="0">
            <a:schemeClr val="dk1"/>
          </a:effectRef>
          <a:fontRef idx="minor">
            <a:schemeClr val="dk1"/>
          </a:fontRef>
        </p:style>
        <p:txBody>
          <a:bodyPr anchor="ctr"/>
          <a:lstStyle/>
          <a:p>
            <a:endParaRPr lang="en-US" sz="1200">
              <a:solidFill>
                <a:srgbClr val="000000"/>
              </a:solidFill>
              <a:latin typeface="Optima" charset="0"/>
              <a:ea typeface="MS Mincho" pitchFamily="49" charset="-128"/>
            </a:endParaRPr>
          </a:p>
          <a:p>
            <a:r>
              <a:rPr lang="en-US" sz="1200">
                <a:solidFill>
                  <a:srgbClr val="000000"/>
                </a:solidFill>
                <a:latin typeface="Optima" charset="0"/>
                <a:ea typeface="MS Mincho" pitchFamily="49" charset="-128"/>
              </a:rPr>
              <a:t>Competitive benchmarking using tradeoff curves</a:t>
            </a:r>
          </a:p>
          <a:p>
            <a:pPr algn="ctr"/>
            <a:r>
              <a:rPr lang="en-US" sz="1200">
                <a:solidFill>
                  <a:srgbClr val="000000"/>
                </a:solidFill>
                <a:latin typeface="Optima" charset="0"/>
                <a:ea typeface="MS Mincho" pitchFamily="49" charset="-128"/>
              </a:rPr>
              <a:t> </a:t>
            </a:r>
          </a:p>
        </p:txBody>
      </p:sp>
    </p:spTree>
    <p:extLst>
      <p:ext uri="{BB962C8B-B14F-4D97-AF65-F5344CB8AC3E}">
        <p14:creationId xmlns:p14="http://schemas.microsoft.com/office/powerpoint/2010/main" xmlns="" val="501797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4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8"/>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47"/>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withGroup">
                            <p:stCondLst>
                              <p:cond delay="0"/>
                            </p:stCondLst>
                            <p:childTnLst>
                              <p:par>
                                <p:cTn id="63" presetID="1" presetClass="entr" presetSubtype="0"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3"/>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P spid="45" grpId="0" animBg="1"/>
      <p:bldP spid="48" grpId="0"/>
      <p:bldP spid="52" grpId="0"/>
      <p:bldP spid="53" grpId="0"/>
      <p:bldP spid="23" grpId="0" animBg="1"/>
      <p:bldP spid="24"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ChangeArrowheads="1"/>
          </p:cNvSpPr>
          <p:nvPr>
            <p:ph type="title"/>
          </p:nvPr>
        </p:nvSpPr>
        <p:spPr>
          <a:xfrm>
            <a:off x="152400" y="-169862"/>
            <a:ext cx="8229600" cy="1143000"/>
          </a:xfrm>
        </p:spPr>
        <p:txBody>
          <a:bodyPr/>
          <a:lstStyle/>
          <a:p>
            <a:pPr eaLnBrk="1" hangingPunct="1"/>
            <a:r>
              <a:rPr lang="en-US" dirty="0">
                <a:latin typeface="Optima" charset="0"/>
                <a:ea typeface="ＭＳ Ｐゴシック" charset="0"/>
                <a:cs typeface="Optima" charset="0"/>
              </a:rPr>
              <a:t>Roadmap</a:t>
            </a:r>
            <a:r>
              <a:rPr lang="en-US" dirty="0">
                <a:latin typeface="Times New Roman" charset="0"/>
                <a:ea typeface="ＭＳ Ｐゴシック" charset="0"/>
                <a:cs typeface="ＭＳ Ｐゴシック" charset="0"/>
              </a:rPr>
              <a:t>	</a:t>
            </a:r>
          </a:p>
        </p:txBody>
      </p:sp>
      <p:sp>
        <p:nvSpPr>
          <p:cNvPr id="45" name="Text Box 8"/>
          <p:cNvSpPr txBox="1"/>
          <p:nvPr/>
        </p:nvSpPr>
        <p:spPr>
          <a:xfrm>
            <a:off x="3629342" y="1312863"/>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solidFill>
                  <a:prstClr val="black"/>
                </a:solidFill>
                <a:latin typeface="Optima"/>
                <a:ea typeface="ＭＳ 明朝"/>
                <a:cs typeface="Optima"/>
              </a:rPr>
              <a:t>For each key activity: Make or Buy?</a:t>
            </a:r>
          </a:p>
        </p:txBody>
      </p:sp>
      <p:cxnSp>
        <p:nvCxnSpPr>
          <p:cNvPr id="46" name="Straight Arrow Connector 45"/>
          <p:cNvCxnSpPr/>
          <p:nvPr/>
        </p:nvCxnSpPr>
        <p:spPr>
          <a:xfrm>
            <a:off x="4419600" y="969963"/>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2019300" y="1414463"/>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647700" y="1236663"/>
            <a:ext cx="2438400" cy="8001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solidFill>
                  <a:prstClr val="black"/>
                </a:solidFill>
                <a:latin typeface="Optima"/>
                <a:ea typeface="ＭＳ 明朝"/>
                <a:cs typeface="Optima"/>
              </a:rPr>
              <a:t>Risk</a:t>
            </a:r>
            <a:r>
              <a:rPr lang="en-US" sz="1200" dirty="0">
                <a:solidFill>
                  <a:prstClr val="black"/>
                </a:solidFill>
                <a:latin typeface="Optima"/>
                <a:ea typeface="ＭＳ 明朝"/>
                <a:cs typeface="Optima"/>
              </a:rPr>
              <a:t> Assessment</a:t>
            </a:r>
          </a:p>
          <a:p>
            <a:pPr>
              <a:spcBef>
                <a:spcPts val="0"/>
              </a:spcBef>
              <a:spcAft>
                <a:spcPts val="0"/>
              </a:spcAft>
              <a:defRPr/>
            </a:pPr>
            <a:r>
              <a:rPr lang="en-US" sz="1200" dirty="0">
                <a:solidFill>
                  <a:prstClr val="black"/>
                </a:solidFill>
                <a:latin typeface="Optima"/>
                <a:ea typeface="ＭＳ 明朝"/>
                <a:cs typeface="Optima"/>
              </a:rPr>
              <a:t>Cost, sales and technology forecast</a:t>
            </a:r>
          </a:p>
          <a:p>
            <a:pPr>
              <a:spcBef>
                <a:spcPts val="0"/>
              </a:spcBef>
              <a:spcAft>
                <a:spcPts val="0"/>
              </a:spcAft>
              <a:defRPr/>
            </a:pPr>
            <a:r>
              <a:rPr lang="en-US" sz="1200" dirty="0">
                <a:solidFill>
                  <a:prstClr val="black"/>
                </a:solidFill>
                <a:latin typeface="Optima"/>
                <a:ea typeface="ＭＳ 明朝"/>
                <a:cs typeface="Optima"/>
              </a:rPr>
              <a:t>Supplier base info</a:t>
            </a:r>
          </a:p>
          <a:p>
            <a:pPr>
              <a:spcBef>
                <a:spcPts val="0"/>
              </a:spcBef>
              <a:spcAft>
                <a:spcPts val="0"/>
              </a:spcAft>
              <a:defRPr/>
            </a:pPr>
            <a:r>
              <a:rPr lang="en-US" sz="1200" dirty="0">
                <a:solidFill>
                  <a:prstClr val="black"/>
                </a:solidFill>
                <a:latin typeface="Optima"/>
                <a:ea typeface="ＭＳ 明朝"/>
                <a:cs typeface="Optima"/>
              </a:rPr>
              <a:t>Logistical costs</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p:txBody>
      </p:sp>
      <p:sp>
        <p:nvSpPr>
          <p:cNvPr id="49" name="Line Callout 2 (Border and Accent Bar) 48"/>
          <p:cNvSpPr/>
          <p:nvPr/>
        </p:nvSpPr>
        <p:spPr>
          <a:xfrm>
            <a:off x="6019800" y="457200"/>
            <a:ext cx="1828800" cy="1028700"/>
          </a:xfrm>
          <a:prstGeom prst="accentBorderCallout2">
            <a:avLst>
              <a:gd name="adj1" fmla="val 18750"/>
              <a:gd name="adj2" fmla="val -8333"/>
              <a:gd name="adj3" fmla="val 18750"/>
              <a:gd name="adj4" fmla="val -16667"/>
              <a:gd name="adj5" fmla="val 81388"/>
              <a:gd name="adj6" fmla="val -37076"/>
            </a:avLst>
          </a:prstGeom>
        </p:spPr>
        <p:style>
          <a:lnRef idx="2">
            <a:schemeClr val="dk1"/>
          </a:lnRef>
          <a:fillRef idx="1">
            <a:schemeClr val="lt1"/>
          </a:fillRef>
          <a:effectRef idx="0">
            <a:schemeClr val="dk1"/>
          </a:effectRef>
          <a:fontRef idx="minor">
            <a:schemeClr val="dk1"/>
          </a:fontRef>
        </p:style>
        <p:txBody>
          <a:bodyPr anchor="ctr"/>
          <a:lstStyle/>
          <a:p>
            <a:pPr>
              <a:spcBef>
                <a:spcPts val="0"/>
              </a:spcBef>
              <a:spcAft>
                <a:spcPts val="0"/>
              </a:spcAft>
              <a:defRPr/>
            </a:pPr>
            <a:endParaRPr lang="en-US" sz="1200" dirty="0">
              <a:solidFill>
                <a:prstClr val="black"/>
              </a:solidFill>
              <a:latin typeface="Optima"/>
              <a:ea typeface="ＭＳ 明朝"/>
              <a:cs typeface="Optima"/>
            </a:endParaRPr>
          </a:p>
          <a:p>
            <a:pPr>
              <a:spcBef>
                <a:spcPts val="0"/>
              </a:spcBef>
              <a:spcAft>
                <a:spcPts val="0"/>
              </a:spcAft>
              <a:defRPr/>
            </a:pPr>
            <a:r>
              <a:rPr lang="en-US" sz="1200" dirty="0">
                <a:solidFill>
                  <a:prstClr val="black"/>
                </a:solidFill>
                <a:latin typeface="Optima"/>
                <a:ea typeface="ＭＳ 明朝"/>
                <a:cs typeface="Optima"/>
              </a:rPr>
              <a:t>Strategic Sourcing Framework</a:t>
            </a:r>
          </a:p>
          <a:p>
            <a:pPr>
              <a:spcBef>
                <a:spcPts val="0"/>
              </a:spcBef>
              <a:spcAft>
                <a:spcPts val="0"/>
              </a:spcAft>
              <a:defRPr/>
            </a:pPr>
            <a:r>
              <a:rPr lang="en-US" sz="1200" dirty="0">
                <a:solidFill>
                  <a:prstClr val="black"/>
                </a:solidFill>
                <a:latin typeface="Optima"/>
                <a:ea typeface="ＭＳ 明朝"/>
                <a:cs typeface="Optima"/>
              </a:rPr>
              <a:t>Feasible? Aligned? Necessary? Management capability?</a:t>
            </a:r>
          </a:p>
          <a:p>
            <a:pPr algn="ctr">
              <a:spcBef>
                <a:spcPts val="0"/>
              </a:spcBef>
              <a:spcAft>
                <a:spcPts val="0"/>
              </a:spcAft>
              <a:defRPr/>
            </a:pPr>
            <a:r>
              <a:rPr lang="en-US" sz="1200" dirty="0">
                <a:solidFill>
                  <a:prstClr val="black"/>
                </a:solidFill>
                <a:latin typeface="Optima"/>
                <a:ea typeface="ＭＳ 明朝"/>
                <a:cs typeface="Optima"/>
              </a:rPr>
              <a:t> </a:t>
            </a:r>
          </a:p>
        </p:txBody>
      </p:sp>
      <p:cxnSp>
        <p:nvCxnSpPr>
          <p:cNvPr id="50" name="Elbow Connector 49"/>
          <p:cNvCxnSpPr>
            <a:endCxn id="27" idx="0"/>
          </p:cNvCxnSpPr>
          <p:nvPr/>
        </p:nvCxnSpPr>
        <p:spPr>
          <a:xfrm rot="10800000" flipV="1">
            <a:off x="2368038" y="1846262"/>
            <a:ext cx="1251463" cy="21113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a:endCxn id="26" idx="0"/>
          </p:cNvCxnSpPr>
          <p:nvPr/>
        </p:nvCxnSpPr>
        <p:spPr>
          <a:xfrm>
            <a:off x="5448300" y="1858963"/>
            <a:ext cx="1269025" cy="19843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933700" y="1591392"/>
            <a:ext cx="661988" cy="3429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solidFill>
                  <a:prstClr val="black"/>
                </a:solidFill>
                <a:latin typeface="Optima"/>
                <a:ea typeface="ＭＳ 明朝"/>
                <a:cs typeface="Optima"/>
              </a:rPr>
              <a:t>Invest</a:t>
            </a:r>
            <a:endParaRPr lang="en-US" sz="1200" dirty="0">
              <a:solidFill>
                <a:prstClr val="black"/>
              </a:solidFill>
              <a:latin typeface="Optima"/>
              <a:ea typeface="ＭＳ 明朝"/>
              <a:cs typeface="Optima"/>
            </a:endParaRPr>
          </a:p>
        </p:txBody>
      </p:sp>
      <p:sp>
        <p:nvSpPr>
          <p:cNvPr id="53" name="Text Box 15"/>
          <p:cNvSpPr txBox="1"/>
          <p:nvPr/>
        </p:nvSpPr>
        <p:spPr>
          <a:xfrm>
            <a:off x="5448300" y="1629492"/>
            <a:ext cx="776654" cy="3429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solidFill>
                  <a:prstClr val="black"/>
                </a:solidFill>
                <a:latin typeface="Optima"/>
                <a:ea typeface="ＭＳ 明朝"/>
                <a:cs typeface="Optima"/>
              </a:rPr>
              <a:t>Source</a:t>
            </a:r>
            <a:endParaRPr lang="en-US" sz="1200" dirty="0">
              <a:solidFill>
                <a:prstClr val="black"/>
              </a:solidFill>
              <a:latin typeface="Optima"/>
              <a:ea typeface="ＭＳ 明朝"/>
              <a:cs typeface="Optima"/>
            </a:endParaRPr>
          </a:p>
        </p:txBody>
      </p:sp>
      <p:sp>
        <p:nvSpPr>
          <p:cNvPr id="26" name="Text Box 10"/>
          <p:cNvSpPr txBox="1"/>
          <p:nvPr/>
        </p:nvSpPr>
        <p:spPr>
          <a:xfrm>
            <a:off x="5802925" y="2057400"/>
            <a:ext cx="1828800" cy="20574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solidFill>
                  <a:prstClr val="black"/>
                </a:solidFill>
                <a:latin typeface="Optima"/>
                <a:ea typeface="ＭＳ 明朝"/>
                <a:cs typeface="Optima"/>
              </a:rPr>
              <a:t>Long term relationship or market buy?</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Dual of single sourcing?</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Onshore or offshore?</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Which supplier?</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How do you manage the relationship?</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 </a:t>
            </a:r>
          </a:p>
          <a:p>
            <a:pPr>
              <a:spcBef>
                <a:spcPts val="0"/>
              </a:spcBef>
              <a:spcAft>
                <a:spcPts val="0"/>
              </a:spcAft>
              <a:defRPr/>
            </a:pPr>
            <a:r>
              <a:rPr lang="en-US" sz="1200">
                <a:solidFill>
                  <a:prstClr val="black"/>
                </a:solidFill>
                <a:latin typeface="Optima"/>
                <a:ea typeface="ＭＳ 明朝"/>
                <a:cs typeface="Optima"/>
              </a:rPr>
              <a:t> </a:t>
            </a:r>
          </a:p>
        </p:txBody>
      </p:sp>
      <p:sp>
        <p:nvSpPr>
          <p:cNvPr id="27" name="Text Box 11"/>
          <p:cNvSpPr txBox="1"/>
          <p:nvPr/>
        </p:nvSpPr>
        <p:spPr>
          <a:xfrm>
            <a:off x="1453637" y="2057400"/>
            <a:ext cx="1828800" cy="20574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dirty="0">
                <a:solidFill>
                  <a:prstClr val="black"/>
                </a:solidFill>
                <a:latin typeface="Optima"/>
                <a:ea typeface="ＭＳ 明朝"/>
                <a:cs typeface="Optima"/>
              </a:rPr>
              <a:t>Size?</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Timing? (Lagging or Leading)</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Flexible or dedicated?</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Onshore or offshore?</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Technology?</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a:p>
            <a:pPr>
              <a:spcBef>
                <a:spcPts val="0"/>
              </a:spcBef>
              <a:spcAft>
                <a:spcPts val="0"/>
              </a:spcAft>
              <a:defRPr/>
            </a:pPr>
            <a:r>
              <a:rPr lang="en-US" sz="1200" dirty="0">
                <a:solidFill>
                  <a:prstClr val="black"/>
                </a:solidFill>
                <a:latin typeface="Optima"/>
                <a:ea typeface="ＭＳ 明朝"/>
                <a:cs typeface="Optima"/>
              </a:rPr>
              <a:t> </a:t>
            </a:r>
          </a:p>
        </p:txBody>
      </p:sp>
      <p:cxnSp>
        <p:nvCxnSpPr>
          <p:cNvPr id="28" name="Elbow Connector 27"/>
          <p:cNvCxnSpPr>
            <a:stCxn id="27" idx="2"/>
            <a:endCxn id="30" idx="1"/>
          </p:cNvCxnSpPr>
          <p:nvPr/>
        </p:nvCxnSpPr>
        <p:spPr>
          <a:xfrm rot="16200000" flipH="1">
            <a:off x="2827239" y="3655597"/>
            <a:ext cx="342900" cy="1261305"/>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9" name="Elbow Connector 28"/>
          <p:cNvCxnSpPr>
            <a:stCxn id="26" idx="2"/>
            <a:endCxn id="30" idx="3"/>
          </p:cNvCxnSpPr>
          <p:nvPr/>
        </p:nvCxnSpPr>
        <p:spPr>
          <a:xfrm rot="5400000">
            <a:off x="5916284" y="3656659"/>
            <a:ext cx="342900" cy="125918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30" name="Text Box 18"/>
          <p:cNvSpPr txBox="1"/>
          <p:nvPr/>
        </p:nvSpPr>
        <p:spPr>
          <a:xfrm>
            <a:off x="3629342" y="41148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solidFill>
                  <a:prstClr val="black"/>
                </a:solidFill>
                <a:latin typeface="Optima"/>
                <a:ea typeface="ＭＳ 明朝"/>
                <a:cs typeface="Optima"/>
              </a:rPr>
              <a:t>Is the system too </a:t>
            </a:r>
            <a:r>
              <a:rPr lang="en-US" sz="1200" b="1">
                <a:solidFill>
                  <a:prstClr val="black"/>
                </a:solidFill>
                <a:latin typeface="Optima"/>
                <a:ea typeface="ＭＳ 明朝"/>
                <a:cs typeface="Optima"/>
              </a:rPr>
              <a:t>complex</a:t>
            </a:r>
            <a:r>
              <a:rPr lang="en-US" sz="1200">
                <a:solidFill>
                  <a:prstClr val="black"/>
                </a:solidFill>
                <a:latin typeface="Optima"/>
                <a:ea typeface="ＭＳ 明朝"/>
                <a:cs typeface="Optima"/>
              </a:rPr>
              <a:t>?</a:t>
            </a:r>
          </a:p>
        </p:txBody>
      </p:sp>
      <p:sp>
        <p:nvSpPr>
          <p:cNvPr id="42" name="Text Box 19"/>
          <p:cNvSpPr txBox="1"/>
          <p:nvPr/>
        </p:nvSpPr>
        <p:spPr>
          <a:xfrm>
            <a:off x="3629342" y="51054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solidFill>
                  <a:prstClr val="black"/>
                </a:solidFill>
                <a:latin typeface="Optima"/>
                <a:ea typeface="ＭＳ 明朝"/>
                <a:cs typeface="Optima"/>
              </a:rPr>
              <a:t>Is the OS improving fast enough?</a:t>
            </a:r>
          </a:p>
        </p:txBody>
      </p:sp>
      <p:cxnSp>
        <p:nvCxnSpPr>
          <p:cNvPr id="43" name="Straight Arrow Connector 42"/>
          <p:cNvCxnSpPr>
            <a:stCxn id="30" idx="2"/>
            <a:endCxn id="42" idx="0"/>
          </p:cNvCxnSpPr>
          <p:nvPr/>
        </p:nvCxnSpPr>
        <p:spPr>
          <a:xfrm>
            <a:off x="4543742" y="4800600"/>
            <a:ext cx="0" cy="304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55" name="Text Box 20"/>
          <p:cNvSpPr txBox="1"/>
          <p:nvPr/>
        </p:nvSpPr>
        <p:spPr>
          <a:xfrm>
            <a:off x="3629342" y="60198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solidFill>
                  <a:prstClr val="black"/>
                </a:solidFill>
                <a:latin typeface="Optima"/>
                <a:ea typeface="ＭＳ 明朝"/>
                <a:cs typeface="Optima"/>
              </a:rPr>
              <a:t>Are there any new trends, competitors or risks?</a:t>
            </a:r>
          </a:p>
        </p:txBody>
      </p:sp>
      <p:cxnSp>
        <p:nvCxnSpPr>
          <p:cNvPr id="56" name="Straight Arrow Connector 55"/>
          <p:cNvCxnSpPr>
            <a:stCxn id="42" idx="2"/>
            <a:endCxn id="55" idx="0"/>
          </p:cNvCxnSpPr>
          <p:nvPr/>
        </p:nvCxnSpPr>
        <p:spPr>
          <a:xfrm>
            <a:off x="4543742" y="5791200"/>
            <a:ext cx="0" cy="228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7" name="Elbow Connector 56"/>
          <p:cNvCxnSpPr>
            <a:stCxn id="55" idx="3"/>
          </p:cNvCxnSpPr>
          <p:nvPr/>
        </p:nvCxnSpPr>
        <p:spPr>
          <a:xfrm flipV="1">
            <a:off x="5458142" y="6097712"/>
            <a:ext cx="2720087" cy="264988"/>
          </a:xfrm>
          <a:prstGeom prst="bentConnector3">
            <a:avLst>
              <a:gd name="adj1" fmla="val 100047"/>
            </a:avLst>
          </a:prstGeom>
          <a:ln>
            <a:tailEnd type="triangle"/>
          </a:ln>
        </p:spPr>
        <p:style>
          <a:lnRef idx="2">
            <a:schemeClr val="accent1"/>
          </a:lnRef>
          <a:fillRef idx="0">
            <a:schemeClr val="accent1"/>
          </a:fillRef>
          <a:effectRef idx="1">
            <a:schemeClr val="accent1"/>
          </a:effectRef>
          <a:fontRef idx="minor">
            <a:schemeClr val="tx1"/>
          </a:fontRef>
        </p:style>
      </p:cxnSp>
      <p:sp>
        <p:nvSpPr>
          <p:cNvPr id="31" name="Line Callout 2 (Border and Accent Bar) 30"/>
          <p:cNvSpPr/>
          <p:nvPr/>
        </p:nvSpPr>
        <p:spPr>
          <a:xfrm>
            <a:off x="8254800" y="2602238"/>
            <a:ext cx="800100" cy="702562"/>
          </a:xfrm>
          <a:prstGeom prst="accentBorderCallout2">
            <a:avLst>
              <a:gd name="adj1" fmla="val 18750"/>
              <a:gd name="adj2" fmla="val -8333"/>
              <a:gd name="adj3" fmla="val 18750"/>
              <a:gd name="adj4" fmla="val -16667"/>
              <a:gd name="adj5" fmla="val 66184"/>
              <a:gd name="adj6" fmla="val -82623"/>
            </a:avLst>
          </a:prstGeom>
        </p:spPr>
        <p:style>
          <a:lnRef idx="2">
            <a:schemeClr val="dk1"/>
          </a:lnRef>
          <a:fillRef idx="1">
            <a:schemeClr val="lt1"/>
          </a:fillRef>
          <a:effectRef idx="0">
            <a:schemeClr val="dk1"/>
          </a:effectRef>
          <a:fontRef idx="minor">
            <a:schemeClr val="dk1"/>
          </a:fontRef>
        </p:style>
        <p:txBody>
          <a:bodyPr anchor="ctr"/>
          <a:lstStyle/>
          <a:p>
            <a:r>
              <a:rPr lang="en-US" sz="1200" dirty="0">
                <a:solidFill>
                  <a:srgbClr val="000000"/>
                </a:solidFill>
                <a:latin typeface="Optima" charset="0"/>
                <a:ea typeface="MS Mincho" pitchFamily="49" charset="-128"/>
              </a:rPr>
              <a:t>TCO and </a:t>
            </a:r>
            <a:r>
              <a:rPr lang="en-US" sz="1200" dirty="0" smtClean="0">
                <a:solidFill>
                  <a:srgbClr val="000000"/>
                </a:solidFill>
                <a:latin typeface="Optima" charset="0"/>
                <a:ea typeface="MS Mincho" pitchFamily="49" charset="-128"/>
              </a:rPr>
              <a:t>TLC</a:t>
            </a:r>
          </a:p>
          <a:p>
            <a:r>
              <a:rPr lang="en-US" sz="1200" dirty="0" smtClean="0">
                <a:solidFill>
                  <a:srgbClr val="000000"/>
                </a:solidFill>
                <a:latin typeface="Optima" charset="0"/>
                <a:ea typeface="MS Mincho" pitchFamily="49" charset="-128"/>
              </a:rPr>
              <a:t>TBS</a:t>
            </a:r>
            <a:endParaRPr lang="en-US" sz="1200" dirty="0">
              <a:solidFill>
                <a:srgbClr val="000000"/>
              </a:solidFill>
              <a:latin typeface="Optima" charset="0"/>
              <a:ea typeface="MS Mincho" pitchFamily="49" charset="-128"/>
            </a:endParaRPr>
          </a:p>
          <a:p>
            <a:pPr algn="ctr"/>
            <a:r>
              <a:rPr lang="en-US" sz="1200" dirty="0">
                <a:solidFill>
                  <a:srgbClr val="000000"/>
                </a:solidFill>
                <a:latin typeface="Optima" charset="0"/>
                <a:ea typeface="MS Mincho" pitchFamily="49" charset="-128"/>
              </a:rPr>
              <a:t> </a:t>
            </a:r>
          </a:p>
        </p:txBody>
      </p:sp>
      <p:sp>
        <p:nvSpPr>
          <p:cNvPr id="32" name="Line Callout 2 (Border and Accent Bar) 31"/>
          <p:cNvSpPr/>
          <p:nvPr/>
        </p:nvSpPr>
        <p:spPr>
          <a:xfrm>
            <a:off x="0" y="3045600"/>
            <a:ext cx="1257300" cy="876038"/>
          </a:xfrm>
          <a:prstGeom prst="accentBorderCallout2">
            <a:avLst>
              <a:gd name="adj1" fmla="val 36954"/>
              <a:gd name="adj2" fmla="val 101776"/>
              <a:gd name="adj3" fmla="val -14224"/>
              <a:gd name="adj4" fmla="val 102703"/>
              <a:gd name="adj5" fmla="val -24175"/>
              <a:gd name="adj6" fmla="val 114797"/>
            </a:avLst>
          </a:prstGeom>
        </p:spPr>
        <p:style>
          <a:lnRef idx="2">
            <a:schemeClr val="dk1"/>
          </a:lnRef>
          <a:fillRef idx="1">
            <a:schemeClr val="lt1"/>
          </a:fillRef>
          <a:effectRef idx="0">
            <a:schemeClr val="dk1"/>
          </a:effectRef>
          <a:fontRef idx="minor">
            <a:schemeClr val="dk1"/>
          </a:fontRef>
        </p:style>
        <p:txBody>
          <a:bodyPr anchor="ctr"/>
          <a:lstStyle/>
          <a:p>
            <a:r>
              <a:rPr lang="en-US" sz="1200" dirty="0">
                <a:solidFill>
                  <a:srgbClr val="000000"/>
                </a:solidFill>
                <a:latin typeface="Optima" charset="0"/>
                <a:ea typeface="MS Mincho" pitchFamily="49" charset="-128"/>
              </a:rPr>
              <a:t>Newsvendor network</a:t>
            </a:r>
          </a:p>
          <a:p>
            <a:r>
              <a:rPr lang="en-US" sz="1200" dirty="0">
                <a:solidFill>
                  <a:srgbClr val="000000"/>
                </a:solidFill>
                <a:latin typeface="Optima" charset="0"/>
                <a:ea typeface="MS Mincho" pitchFamily="49" charset="-128"/>
              </a:rPr>
              <a:t>Decision Trees</a:t>
            </a:r>
          </a:p>
          <a:p>
            <a:r>
              <a:rPr lang="en-US" sz="1200" dirty="0">
                <a:solidFill>
                  <a:srgbClr val="000000"/>
                </a:solidFill>
                <a:latin typeface="Optima" charset="0"/>
                <a:ea typeface="MS Mincho" pitchFamily="49" charset="-128"/>
              </a:rPr>
              <a:t>TLC</a:t>
            </a:r>
          </a:p>
          <a:p>
            <a:pPr algn="ctr"/>
            <a:r>
              <a:rPr lang="en-US" sz="1200" dirty="0">
                <a:solidFill>
                  <a:srgbClr val="000000"/>
                </a:solidFill>
                <a:latin typeface="Optima" charset="0"/>
                <a:ea typeface="MS Mincho" pitchFamily="49" charset="-128"/>
              </a:rPr>
              <a:t> </a:t>
            </a:r>
          </a:p>
        </p:txBody>
      </p:sp>
      <p:sp>
        <p:nvSpPr>
          <p:cNvPr id="33" name="Line Callout 2 (Border and Accent Bar) 32"/>
          <p:cNvSpPr/>
          <p:nvPr/>
        </p:nvSpPr>
        <p:spPr>
          <a:xfrm>
            <a:off x="6248400" y="4863600"/>
            <a:ext cx="1828800" cy="457200"/>
          </a:xfrm>
          <a:prstGeom prst="accentBorderCallout2">
            <a:avLst>
              <a:gd name="adj1" fmla="val 18750"/>
              <a:gd name="adj2" fmla="val -8333"/>
              <a:gd name="adj3" fmla="val 18750"/>
              <a:gd name="adj4" fmla="val -16667"/>
              <a:gd name="adj5" fmla="val -49571"/>
              <a:gd name="adj6" fmla="val -42779"/>
            </a:avLst>
          </a:prstGeom>
        </p:spPr>
        <p:style>
          <a:lnRef idx="2">
            <a:schemeClr val="dk1"/>
          </a:lnRef>
          <a:fillRef idx="1">
            <a:schemeClr val="lt1"/>
          </a:fillRef>
          <a:effectRef idx="0">
            <a:schemeClr val="dk1"/>
          </a:effectRef>
          <a:fontRef idx="minor">
            <a:schemeClr val="dk1"/>
          </a:fontRef>
        </p:style>
        <p:txBody>
          <a:bodyPr anchor="ctr"/>
          <a:lstStyle/>
          <a:p>
            <a:endParaRPr lang="en-US" sz="1200" dirty="0">
              <a:solidFill>
                <a:srgbClr val="000000"/>
              </a:solidFill>
              <a:latin typeface="Optima" charset="0"/>
              <a:ea typeface="MS Mincho" pitchFamily="49" charset="-128"/>
            </a:endParaRPr>
          </a:p>
          <a:p>
            <a:r>
              <a:rPr lang="en-US" sz="1200" dirty="0" smtClean="0">
                <a:solidFill>
                  <a:srgbClr val="000000"/>
                </a:solidFill>
                <a:latin typeface="Optima" charset="0"/>
                <a:ea typeface="MS Mincho" pitchFamily="49" charset="-128"/>
              </a:rPr>
              <a:t>modularity</a:t>
            </a:r>
            <a:endParaRPr lang="en-US" sz="1200" dirty="0">
              <a:solidFill>
                <a:srgbClr val="000000"/>
              </a:solidFill>
              <a:latin typeface="Optima" charset="0"/>
              <a:ea typeface="MS Mincho" pitchFamily="49" charset="-128"/>
            </a:endParaRPr>
          </a:p>
          <a:p>
            <a:r>
              <a:rPr lang="en-US" sz="1200" dirty="0">
                <a:solidFill>
                  <a:srgbClr val="000000"/>
                </a:solidFill>
                <a:latin typeface="Optima" charset="0"/>
                <a:ea typeface="MS Mincho" pitchFamily="49" charset="-128"/>
              </a:rPr>
              <a:t>Design Process Matrix</a:t>
            </a:r>
          </a:p>
          <a:p>
            <a:pPr algn="ctr"/>
            <a:r>
              <a:rPr lang="en-US" sz="1200" dirty="0">
                <a:solidFill>
                  <a:srgbClr val="000000"/>
                </a:solidFill>
                <a:latin typeface="Optima" charset="0"/>
                <a:ea typeface="MS Mincho" pitchFamily="49" charset="-128"/>
              </a:rPr>
              <a:t> </a:t>
            </a:r>
          </a:p>
        </p:txBody>
      </p:sp>
      <p:sp>
        <p:nvSpPr>
          <p:cNvPr id="34" name="Line Callout 2 (Border and Accent Bar) 33"/>
          <p:cNvSpPr/>
          <p:nvPr/>
        </p:nvSpPr>
        <p:spPr>
          <a:xfrm>
            <a:off x="6286500" y="5663700"/>
            <a:ext cx="1371600" cy="457200"/>
          </a:xfrm>
          <a:prstGeom prst="accentBorderCallout2">
            <a:avLst>
              <a:gd name="adj1" fmla="val 18750"/>
              <a:gd name="adj2" fmla="val -8333"/>
              <a:gd name="adj3" fmla="val 18750"/>
              <a:gd name="adj4" fmla="val -16667"/>
              <a:gd name="adj5" fmla="val -68471"/>
              <a:gd name="adj6" fmla="val -60207"/>
            </a:avLst>
          </a:prstGeom>
        </p:spPr>
        <p:style>
          <a:lnRef idx="2">
            <a:schemeClr val="dk1"/>
          </a:lnRef>
          <a:fillRef idx="1">
            <a:schemeClr val="lt1"/>
          </a:fillRef>
          <a:effectRef idx="0">
            <a:schemeClr val="dk1"/>
          </a:effectRef>
          <a:fontRef idx="minor">
            <a:schemeClr val="dk1"/>
          </a:fontRef>
        </p:style>
        <p:txBody>
          <a:bodyPr anchor="ctr"/>
          <a:lstStyle/>
          <a:p>
            <a:r>
              <a:rPr lang="en-US" sz="1200">
                <a:solidFill>
                  <a:srgbClr val="000000"/>
                </a:solidFill>
                <a:latin typeface="Optima" charset="0"/>
                <a:ea typeface="MS Mincho" pitchFamily="49" charset="-128"/>
              </a:rPr>
              <a:t>Learning curve</a:t>
            </a:r>
          </a:p>
          <a:p>
            <a:pPr algn="ctr"/>
            <a:r>
              <a:rPr lang="en-US" sz="1200">
                <a:solidFill>
                  <a:srgbClr val="000000"/>
                </a:solidFill>
                <a:latin typeface="Optima" charset="0"/>
                <a:ea typeface="MS Mincho" pitchFamily="49" charset="-128"/>
              </a:rPr>
              <a:t> </a:t>
            </a:r>
          </a:p>
        </p:txBody>
      </p:sp>
    </p:spTree>
    <p:extLst>
      <p:ext uri="{BB962C8B-B14F-4D97-AF65-F5344CB8AC3E}">
        <p14:creationId xmlns:p14="http://schemas.microsoft.com/office/powerpoint/2010/main" xmlns="" val="7890958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4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5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5"/>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27" grpId="0" animBg="1"/>
      <p:bldP spid="30" grpId="0" animBg="1"/>
      <p:bldP spid="42" grpId="0" animBg="1"/>
      <p:bldP spid="55" grpId="0" animBg="1"/>
      <p:bldP spid="31" grpId="0" animBg="1"/>
      <p:bldP spid="32" grpId="0" animBg="1"/>
      <p:bldP spid="33" grpId="0" animBg="1"/>
      <p:bldP spid="3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Capstone</a:t>
            </a:r>
            <a:endParaRPr lang="en-US" dirty="0"/>
          </a:p>
        </p:txBody>
      </p:sp>
      <p:pic>
        <p:nvPicPr>
          <p:cNvPr id="59395" name="Picture 3"/>
          <p:cNvPicPr>
            <a:picLocks noChangeAspect="1" noChangeArrowheads="1"/>
          </p:cNvPicPr>
          <p:nvPr/>
        </p:nvPicPr>
        <p:blipFill>
          <a:blip r:embed="rId2" cstate="print"/>
          <a:srcRect l="21132" t="3409" r="13585" b="3409"/>
          <a:stretch>
            <a:fillRect/>
          </a:stretch>
        </p:blipFill>
        <p:spPr bwMode="auto">
          <a:xfrm>
            <a:off x="1125415" y="1201026"/>
            <a:ext cx="7350390" cy="4646684"/>
          </a:xfrm>
          <a:prstGeom prst="rect">
            <a:avLst/>
          </a:prstGeom>
          <a:noFill/>
          <a:ln w="9525">
            <a:noFill/>
            <a:miter lim="800000"/>
            <a:headEnd/>
            <a:tailEnd/>
          </a:ln>
          <a:effectLst/>
        </p:spPr>
      </p:pic>
      <p:sp>
        <p:nvSpPr>
          <p:cNvPr id="8" name="TextBox 7"/>
          <p:cNvSpPr txBox="1"/>
          <p:nvPr/>
        </p:nvSpPr>
        <p:spPr>
          <a:xfrm>
            <a:off x="3985846" y="5345722"/>
            <a:ext cx="1656862" cy="369332"/>
          </a:xfrm>
          <a:prstGeom prst="rect">
            <a:avLst/>
          </a:prstGeom>
          <a:solidFill>
            <a:schemeClr val="bg1"/>
          </a:solidFill>
        </p:spPr>
        <p:txBody>
          <a:bodyPr wrap="square" rtlCol="0">
            <a:spAutoFit/>
          </a:bodyPr>
          <a:lstStyle/>
          <a:p>
            <a:pPr algn="ctr"/>
            <a:r>
              <a:rPr lang="en-US" sz="1800" b="1" dirty="0" smtClean="0"/>
              <a:t>Bin = Up to</a:t>
            </a:r>
            <a:endParaRPr lang="en-US" sz="18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Capstone: generating candidate solutions</a:t>
            </a:r>
            <a:br>
              <a:rPr lang="en-US" dirty="0" smtClean="0"/>
            </a:br>
            <a:r>
              <a:rPr lang="en-US" dirty="0" smtClean="0"/>
              <a:t>	Simplified deterministic system</a:t>
            </a:r>
            <a:endParaRPr lang="en-US" dirty="0"/>
          </a:p>
        </p:txBody>
      </p:sp>
      <p:pic>
        <p:nvPicPr>
          <p:cNvPr id="149506" name="Picture 2"/>
          <p:cNvPicPr>
            <a:picLocks noChangeAspect="1" noChangeArrowheads="1"/>
          </p:cNvPicPr>
          <p:nvPr/>
        </p:nvPicPr>
        <p:blipFill>
          <a:blip r:embed="rId2" cstate="print"/>
          <a:srcRect/>
          <a:stretch>
            <a:fillRect/>
          </a:stretch>
        </p:blipFill>
        <p:spPr bwMode="auto">
          <a:xfrm>
            <a:off x="633697" y="2497912"/>
            <a:ext cx="7153275" cy="1152525"/>
          </a:xfrm>
          <a:prstGeom prst="rect">
            <a:avLst/>
          </a:prstGeom>
          <a:noFill/>
          <a:ln w="9525">
            <a:noFill/>
            <a:miter lim="800000"/>
            <a:headEnd/>
            <a:tailEnd/>
          </a:ln>
          <a:effectLst/>
        </p:spPr>
      </p:pic>
      <p:graphicFrame>
        <p:nvGraphicFramePr>
          <p:cNvPr id="4" name="Table 3"/>
          <p:cNvGraphicFramePr>
            <a:graphicFrameLocks noGrp="1"/>
          </p:cNvGraphicFramePr>
          <p:nvPr/>
        </p:nvGraphicFramePr>
        <p:xfrm>
          <a:off x="616330" y="4059910"/>
          <a:ext cx="5727698" cy="2259330"/>
        </p:xfrm>
        <a:graphic>
          <a:graphicData uri="http://schemas.openxmlformats.org/drawingml/2006/table">
            <a:tbl>
              <a:tblPr/>
              <a:tblGrid>
                <a:gridCol w="3310679"/>
                <a:gridCol w="801433"/>
                <a:gridCol w="775990"/>
                <a:gridCol w="839596"/>
              </a:tblGrid>
              <a:tr h="190500">
                <a:tc gridSpan="2">
                  <a:txBody>
                    <a:bodyPr/>
                    <a:lstStyle/>
                    <a:p>
                      <a:pPr algn="l" fontAlgn="b"/>
                      <a:r>
                        <a:rPr lang="en-US" sz="1100" b="0" i="0" u="none" strike="noStrike" dirty="0">
                          <a:solidFill>
                            <a:srgbClr val="FF0000"/>
                          </a:solidFill>
                          <a:latin typeface="Calibri"/>
                        </a:rPr>
                        <a:t>Candidate 0. 3 plants: R (for R), I (for I) and C (for US, B, C)</a:t>
                      </a:r>
                    </a:p>
                  </a:txBody>
                  <a:tcPr marL="9525" marR="9525" marT="9525" marB="0" anchor="b">
                    <a:lnL>
                      <a:noFill/>
                    </a:lnL>
                    <a:lnR>
                      <a:noFill/>
                    </a:lnR>
                    <a:lnT>
                      <a:noFill/>
                    </a:lnT>
                    <a:lnB>
                      <a:noFill/>
                    </a:lnB>
                  </a:tcPr>
                </a:tc>
                <a:tc hMerge="1">
                  <a:txBody>
                    <a:bodyPr/>
                    <a:lstStyle/>
                    <a:p>
                      <a:endParaRPr lang="en-US"/>
                    </a:p>
                  </a:txBody>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gridSpan="4">
                  <a:txBody>
                    <a:bodyPr/>
                    <a:lstStyle/>
                    <a:p>
                      <a:pPr algn="l" fontAlgn="b"/>
                      <a:r>
                        <a:rPr lang="en-US" sz="1100" b="0" i="0" u="none" strike="noStrike">
                          <a:solidFill>
                            <a:srgbClr val="000000"/>
                          </a:solidFill>
                          <a:latin typeface="Calibri"/>
                        </a:rPr>
                        <a:t>(Note that the flex cost is less than the fixed cost, so better to increase flex than add a new location)</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190500">
                <a:tc gridSpan="4">
                  <a:txBody>
                    <a:bodyPr/>
                    <a:lstStyle/>
                    <a:p>
                      <a:pPr algn="l" fontAlgn="b"/>
                      <a:r>
                        <a:rPr lang="en-US" sz="1100" b="0" i="0" u="none" strike="noStrike">
                          <a:solidFill>
                            <a:srgbClr val="000000"/>
                          </a:solidFill>
                          <a:latin typeface="Calibri"/>
                        </a:rPr>
                        <a:t>But fixed costs are $35k ($10k in US), and serving Russia and india from two locations</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190500">
                <a:tc gridSpan="2">
                  <a:txBody>
                    <a:bodyPr/>
                    <a:lstStyle/>
                    <a:p>
                      <a:pPr algn="l" fontAlgn="b"/>
                      <a:r>
                        <a:rPr lang="en-US" sz="1100" b="0" i="0" u="none" strike="noStrike">
                          <a:solidFill>
                            <a:srgbClr val="000000"/>
                          </a:solidFill>
                          <a:latin typeface="Calibri"/>
                        </a:rPr>
                        <a:t>would yield at most ($1030+$430=$1460)x(50+66) - 2x35k =</a:t>
                      </a:r>
                    </a:p>
                  </a:txBody>
                  <a:tcPr marL="9525" marR="9525" marT="9525" marB="0" anchor="b">
                    <a:lnL>
                      <a:noFill/>
                    </a:lnL>
                    <a:lnR>
                      <a:noFill/>
                    </a:lnR>
                    <a:lnT>
                      <a:noFill/>
                    </a:lnT>
                    <a:lnB>
                      <a:noFill/>
                    </a:lnB>
                  </a:tcPr>
                </a:tc>
                <a:tc hMerge="1">
                  <a:txBody>
                    <a:bodyPr/>
                    <a:lstStyle/>
                    <a:p>
                      <a:endParaRPr lang="en-US"/>
                    </a:p>
                  </a:txBody>
                  <a:tcPr/>
                </a:tc>
                <a:tc>
                  <a:txBody>
                    <a:bodyPr/>
                    <a:lstStyle/>
                    <a:p>
                      <a:pPr algn="l" fontAlgn="b"/>
                      <a:r>
                        <a:rPr lang="en-US" sz="1100" b="0" i="0" u="none" strike="noStrike">
                          <a:solidFill>
                            <a:srgbClr val="000000"/>
                          </a:solidFill>
                          <a:latin typeface="Calibri"/>
                        </a:rPr>
                        <a:t> $        10,117 </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a:txBody>
                    <a:bodyPr/>
                    <a:lstStyle/>
                    <a:p>
                      <a:pPr algn="l" fontAlgn="b"/>
                      <a:r>
                        <a:rPr lang="en-US" sz="1100" b="0" i="0" u="none" strike="noStrike" dirty="0">
                          <a:solidFill>
                            <a:srgbClr val="000000"/>
                          </a:solidFill>
                          <a:latin typeface="Calibri"/>
                        </a:rPr>
                        <a:t>versus from </a:t>
                      </a:r>
                      <a:r>
                        <a:rPr lang="en-US" sz="1100" b="0" i="0" u="none" strike="noStrike" dirty="0" err="1">
                          <a:solidFill>
                            <a:srgbClr val="000000"/>
                          </a:solidFill>
                          <a:latin typeface="Calibri"/>
                        </a:rPr>
                        <a:t>Rus</a:t>
                      </a:r>
                      <a:r>
                        <a:rPr lang="en-US" sz="1100" b="0" i="0" u="none" strike="noStrike" dirty="0">
                          <a:solidFill>
                            <a:srgbClr val="000000"/>
                          </a:solidFill>
                          <a:latin typeface="Calibri"/>
                        </a:rPr>
                        <a:t> gives ($1030+$260 = $1290) - 35k - 10k =</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en-US" sz="1100" b="0" i="0" u="none" strike="noStrike">
                          <a:solidFill>
                            <a:srgbClr val="000000"/>
                          </a:solidFill>
                          <a:latin typeface="Calibri"/>
                        </a:rPr>
                        <a:t> $  23,803.00 </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a:txBody>
                    <a:bodyPr/>
                    <a:lstStyle/>
                    <a:p>
                      <a:pPr algn="l" fontAlgn="b"/>
                      <a:r>
                        <a:rPr lang="en-US" sz="1100" b="0" i="0" u="none" strike="noStrike">
                          <a:solidFill>
                            <a:srgbClr val="000000"/>
                          </a:solidFill>
                          <a:latin typeface="Calibri"/>
                        </a:rPr>
                        <a:t>versus from I gives ( 860+430 = $1290) - 35k - 10k =</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en-US" sz="1100" b="0" i="0" u="none" strike="noStrike">
                          <a:solidFill>
                            <a:srgbClr val="000000"/>
                          </a:solidFill>
                          <a:latin typeface="Calibri"/>
                        </a:rPr>
                        <a:t> $  26,616.50 </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200025">
                <a:tc gridSpan="2">
                  <a:txBody>
                    <a:bodyPr/>
                    <a:lstStyle/>
                    <a:p>
                      <a:pPr algn="l" fontAlgn="b"/>
                      <a:r>
                        <a:rPr lang="en-US" sz="1100" b="0" i="0" u="none" strike="noStrike">
                          <a:solidFill>
                            <a:srgbClr val="000000"/>
                          </a:solidFill>
                          <a:latin typeface="Calibri"/>
                        </a:rPr>
                        <a:t>versus both from China gives ($980+380 = 1360)x(50+66) -2x30k</a:t>
                      </a:r>
                    </a:p>
                  </a:txBody>
                  <a:tcPr marL="9525" marR="9525" marT="9525" marB="0" anchor="b">
                    <a:lnL>
                      <a:noFill/>
                    </a:lnL>
                    <a:lnR>
                      <a:noFill/>
                    </a:lnR>
                    <a:lnT>
                      <a:noFill/>
                    </a:lnT>
                    <a:lnB>
                      <a:noFill/>
                    </a:lnB>
                  </a:tcPr>
                </a:tc>
                <a:tc hMerge="1">
                  <a:txBody>
                    <a:bodyPr/>
                    <a:lstStyle/>
                    <a:p>
                      <a:endParaRPr lang="en-US"/>
                    </a:p>
                  </a:txBody>
                  <a:tcPr/>
                </a:tc>
                <a:tc>
                  <a:txBody>
                    <a:bodyPr/>
                    <a:lstStyle/>
                    <a:p>
                      <a:pPr algn="l" fontAlgn="b"/>
                      <a:r>
                        <a:rPr lang="en-US" sz="1100" b="0" i="0" u="none" strike="noStrike">
                          <a:solidFill>
                            <a:srgbClr val="000000"/>
                          </a:solidFill>
                          <a:latin typeface="Calibri"/>
                        </a:rPr>
                        <a:t> $  14,289.00 </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a:txBody>
                    <a:bodyPr/>
                    <a:lstStyle/>
                    <a:p>
                      <a:pPr algn="l" fontAlgn="b"/>
                      <a:r>
                        <a:rPr lang="en-US" sz="1100" b="0" i="0" u="none" strike="noStrike">
                          <a:solidFill>
                            <a:srgbClr val="FF0000"/>
                          </a:solidFill>
                          <a:latin typeface="Calibri"/>
                        </a:rPr>
                        <a:t>Candidate 1: China (for US, B, C) and India (for R, I)</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gridSpan="2">
                  <a:txBody>
                    <a:bodyPr/>
                    <a:lstStyle/>
                    <a:p>
                      <a:pPr algn="l" fontAlgn="b"/>
                      <a:r>
                        <a:rPr lang="en-US" sz="1100" b="0" i="0" u="none" strike="noStrike">
                          <a:solidFill>
                            <a:srgbClr val="000000"/>
                          </a:solidFill>
                          <a:latin typeface="Calibri"/>
                        </a:rPr>
                        <a:t>But note that fixed cost in US is low: is it better to serve US from US?</a:t>
                      </a:r>
                    </a:p>
                  </a:txBody>
                  <a:tcPr marL="9525" marR="9525" marT="9525" marB="0" anchor="b">
                    <a:lnL>
                      <a:noFill/>
                    </a:lnL>
                    <a:lnR>
                      <a:noFill/>
                    </a:lnR>
                    <a:lnT>
                      <a:noFill/>
                    </a:lnT>
                    <a:lnB>
                      <a:noFill/>
                    </a:lnB>
                  </a:tcPr>
                </a:tc>
                <a:tc hMerge="1">
                  <a:txBody>
                    <a:bodyPr/>
                    <a:lstStyle/>
                    <a:p>
                      <a:endParaRPr lang="en-US"/>
                    </a:p>
                  </a:txBody>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gridSpan="2">
                  <a:txBody>
                    <a:bodyPr/>
                    <a:lstStyle/>
                    <a:p>
                      <a:pPr algn="l" fontAlgn="b"/>
                      <a:r>
                        <a:rPr lang="en-US" sz="1100" b="0" i="0" u="none" strike="noStrike">
                          <a:solidFill>
                            <a:srgbClr val="000000"/>
                          </a:solidFill>
                          <a:latin typeface="Calibri"/>
                        </a:rPr>
                        <a:t>Relative to candidate 1, marginal profit is 1570*200-10k - (1730*200-30k)</a:t>
                      </a:r>
                    </a:p>
                  </a:txBody>
                  <a:tcPr marL="9525" marR="9525" marT="9525" marB="0" anchor="b">
                    <a:lnL>
                      <a:noFill/>
                    </a:lnL>
                    <a:lnR>
                      <a:noFill/>
                    </a:lnR>
                    <a:lnT>
                      <a:noFill/>
                    </a:lnT>
                    <a:lnB>
                      <a:noFill/>
                    </a:lnB>
                  </a:tcPr>
                </a:tc>
                <a:tc hMerge="1">
                  <a:txBody>
                    <a:bodyPr/>
                    <a:lstStyle/>
                    <a:p>
                      <a:endParaRPr lang="en-US"/>
                    </a:p>
                  </a:txBody>
                  <a:tcPr/>
                </a:tc>
                <a:tc>
                  <a:txBody>
                    <a:bodyPr/>
                    <a:lstStyle/>
                    <a:p>
                      <a:pPr algn="l" fontAlgn="b"/>
                      <a:r>
                        <a:rPr lang="en-US" sz="1100" b="0" i="0" u="none" strike="noStrike">
                          <a:solidFill>
                            <a:srgbClr val="000000"/>
                          </a:solidFill>
                          <a:latin typeface="Calibri"/>
                        </a:rPr>
                        <a:t> $     (12,000)</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gridSpan="3">
                  <a:txBody>
                    <a:bodyPr/>
                    <a:lstStyle/>
                    <a:p>
                      <a:pPr algn="l" fontAlgn="b"/>
                      <a:r>
                        <a:rPr lang="en-US" sz="1100" b="0" i="0" u="none" strike="noStrike">
                          <a:solidFill>
                            <a:srgbClr val="000000"/>
                          </a:solidFill>
                          <a:latin typeface="Calibri"/>
                        </a:rPr>
                        <a:t>No: we loose op profit of 160x200 = 32k and only gain 20k in fixed cost</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a:txBody>
                    <a:bodyPr/>
                    <a:lstStyle/>
                    <a:p>
                      <a:pPr algn="l" fontAlgn="b"/>
                      <a:endParaRPr lang="en-US" sz="1100" b="0" i="0" u="none" strike="noStrike" dirty="0">
                        <a:solidFill>
                          <a:srgbClr val="000000"/>
                        </a:solidFill>
                        <a:latin typeface="Calibri"/>
                      </a:endParaRPr>
                    </a:p>
                  </a:txBody>
                  <a:tcPr marL="9525" marR="9525" marT="9525" marB="0" anchor="b">
                    <a:lnL>
                      <a:noFill/>
                    </a:lnL>
                    <a:lnR>
                      <a:noFill/>
                    </a:lnR>
                    <a:lnT>
                      <a:noFill/>
                    </a:lnT>
                    <a:lnB>
                      <a:noFill/>
                    </a:lnB>
                  </a:tcPr>
                </a:tc>
              </a:tr>
            </a:tbl>
          </a:graphicData>
        </a:graphic>
      </p:graphicFrame>
      <p:pic>
        <p:nvPicPr>
          <p:cNvPr id="149507" name="Picture 3"/>
          <p:cNvPicPr>
            <a:picLocks noChangeAspect="1" noChangeArrowheads="1"/>
          </p:cNvPicPr>
          <p:nvPr/>
        </p:nvPicPr>
        <p:blipFill>
          <a:blip r:embed="rId3" cstate="print"/>
          <a:srcRect/>
          <a:stretch>
            <a:fillRect/>
          </a:stretch>
        </p:blipFill>
        <p:spPr bwMode="auto">
          <a:xfrm>
            <a:off x="645924" y="1064883"/>
            <a:ext cx="3457575" cy="11525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_rels/themeOverride1.xml.rels><?xml version="1.0" encoding="UTF-8" standalone="yes"?>
<Relationships xmlns="http://schemas.openxmlformats.org/package/2006/relationships"><Relationship Id="rId1" Type="http://schemas.openxmlformats.org/officeDocument/2006/relationships/image" Target="../media/image20.jpeg"/></Relationships>
</file>

<file path=ppt/theme/_rels/themeOverride2.xml.rels><?xml version="1.0" encoding="UTF-8" standalone="yes"?>
<Relationships xmlns="http://schemas.openxmlformats.org/package/2006/relationships"><Relationship Id="rId1" Type="http://schemas.openxmlformats.org/officeDocument/2006/relationships/image" Target="../media/image20.jpeg"/></Relationships>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Override>
</file>

<file path=ppt/theme/themeOverride2.xml><?xml version="1.0" encoding="utf-8"?>
<a:themeOverride xmlns:a="http://schemas.openxmlformats.org/drawingml/2006/main">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Override>
</file>

<file path=ppt/theme/themeOverride3.xml><?xml version="1.0" encoding="utf-8"?>
<a:themeOverride xmlns:a="http://schemas.openxmlformats.org/drawingml/2006/main">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6870</TotalTime>
  <Words>4434</Words>
  <Application>Microsoft Office PowerPoint</Application>
  <PresentationFormat>On-screen Show (4:3)</PresentationFormat>
  <Paragraphs>908</Paragraphs>
  <Slides>42</Slides>
  <Notes>36</Notes>
  <HiddenSlides>2</HiddenSlides>
  <MMClips>0</MMClips>
  <ScaleCrop>false</ScaleCrop>
  <HeadingPairs>
    <vt:vector size="6" baseType="variant">
      <vt:variant>
        <vt:lpstr>Theme</vt:lpstr>
      </vt:variant>
      <vt:variant>
        <vt:i4>2</vt:i4>
      </vt:variant>
      <vt:variant>
        <vt:lpstr>Embedded OLE Servers</vt:lpstr>
      </vt:variant>
      <vt:variant>
        <vt:i4>3</vt:i4>
      </vt:variant>
      <vt:variant>
        <vt:lpstr>Slide Titles</vt:lpstr>
      </vt:variant>
      <vt:variant>
        <vt:i4>42</vt:i4>
      </vt:variant>
    </vt:vector>
  </HeadingPairs>
  <TitlesOfParts>
    <vt:vector size="47" baseType="lpstr">
      <vt:lpstr>Cachon_Slide_Template</vt:lpstr>
      <vt:lpstr>Office Theme</vt:lpstr>
      <vt:lpstr>Chart</vt:lpstr>
      <vt:lpstr>Microsoft Office Excel 97-2003 Worksheet</vt:lpstr>
      <vt:lpstr>Equation</vt:lpstr>
      <vt:lpstr>Slide 1</vt:lpstr>
      <vt:lpstr>Goals &amp; Approach of this course</vt:lpstr>
      <vt:lpstr>Operations strategy  &amp; Principle of value maximization</vt:lpstr>
      <vt:lpstr>Assessment Framework: s-cArD</vt:lpstr>
      <vt:lpstr>VCAP Framework for key decisions of operations strategy</vt:lpstr>
      <vt:lpstr>Operating System Design Roadmap  </vt:lpstr>
      <vt:lpstr>Roadmap </vt:lpstr>
      <vt:lpstr>Capstone</vt:lpstr>
      <vt:lpstr>Capstone: generating candidate solutions  Simplified deterministic system</vt:lpstr>
      <vt:lpstr>Capstone: simplified stochastic system  Dedicated solution</vt:lpstr>
      <vt:lpstr>Capstone </vt:lpstr>
      <vt:lpstr>Social and Sustainable Innovations  Humanitarian Operations: Unicef</vt:lpstr>
      <vt:lpstr>Malnutrition – Global Emergency</vt:lpstr>
      <vt:lpstr>Combating Malnutrition</vt:lpstr>
      <vt:lpstr>Plumpy’ Nut </vt:lpstr>
      <vt:lpstr>UNICEF Demand</vt:lpstr>
      <vt:lpstr>Donor funding unpredictability and delays</vt:lpstr>
      <vt:lpstr>Research Questions</vt:lpstr>
      <vt:lpstr>Model</vt:lpstr>
      <vt:lpstr>Deterministic Funding Schedule</vt:lpstr>
      <vt:lpstr>Numerical Study: Deterministic Funding</vt:lpstr>
      <vt:lpstr>Numerical Study: Deterministic Funding</vt:lpstr>
      <vt:lpstr>Numerical Study: Deterministic Funding</vt:lpstr>
      <vt:lpstr>Numerical Study: Deterministic Funding</vt:lpstr>
      <vt:lpstr>Stochastic Funding Schedule</vt:lpstr>
      <vt:lpstr>Numerical Study: Stochastic Funding</vt:lpstr>
      <vt:lpstr>Numerical Study: Stochastic Funding</vt:lpstr>
      <vt:lpstr>Numerical Study: Stochastic Funding</vt:lpstr>
      <vt:lpstr>Conclusions on Funding Strategy</vt:lpstr>
      <vt:lpstr>Improvement and Innovation:  Putting it all together</vt:lpstr>
      <vt:lpstr>Slide 31</vt:lpstr>
      <vt:lpstr>Related Literature</vt:lpstr>
      <vt:lpstr>Conclusions</vt:lpstr>
      <vt:lpstr>Slide 34</vt:lpstr>
      <vt:lpstr> Cost and Profit Summary</vt:lpstr>
      <vt:lpstr> Network configurations</vt:lpstr>
      <vt:lpstr>Deterministic Funding Schedule</vt:lpstr>
      <vt:lpstr>Deterministic Funding Schedule</vt:lpstr>
      <vt:lpstr>Deterministic Funding Schedule</vt:lpstr>
      <vt:lpstr>Stochastic Funding Schedule</vt:lpstr>
      <vt:lpstr>Stochastic Funding Schedule</vt:lpstr>
      <vt:lpstr>Evaluations:  Please fill out 2 evaluations</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A. Van Mieghem</cp:lastModifiedBy>
  <cp:revision>528</cp:revision>
  <cp:lastPrinted>1998-09-23T22:10:47Z</cp:lastPrinted>
  <dcterms:created xsi:type="dcterms:W3CDTF">1998-09-22T23:11:58Z</dcterms:created>
  <dcterms:modified xsi:type="dcterms:W3CDTF">2012-03-08T23:19:50Z</dcterms:modified>
</cp:coreProperties>
</file>