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5"/>
  </p:notesMasterIdLst>
  <p:handoutMasterIdLst>
    <p:handoutMasterId r:id="rId36"/>
  </p:handoutMasterIdLst>
  <p:sldIdLst>
    <p:sldId id="485" r:id="rId2"/>
    <p:sldId id="476" r:id="rId3"/>
    <p:sldId id="483" r:id="rId4"/>
    <p:sldId id="393" r:id="rId5"/>
    <p:sldId id="488" r:id="rId6"/>
    <p:sldId id="492" r:id="rId7"/>
    <p:sldId id="408" r:id="rId8"/>
    <p:sldId id="412" r:id="rId9"/>
    <p:sldId id="501" r:id="rId10"/>
    <p:sldId id="508" r:id="rId11"/>
    <p:sldId id="494" r:id="rId12"/>
    <p:sldId id="495" r:id="rId13"/>
    <p:sldId id="496" r:id="rId14"/>
    <p:sldId id="497" r:id="rId15"/>
    <p:sldId id="498" r:id="rId16"/>
    <p:sldId id="499" r:id="rId17"/>
    <p:sldId id="479" r:id="rId18"/>
    <p:sldId id="480" r:id="rId19"/>
    <p:sldId id="484" r:id="rId20"/>
    <p:sldId id="504" r:id="rId21"/>
    <p:sldId id="503" r:id="rId22"/>
    <p:sldId id="505" r:id="rId23"/>
    <p:sldId id="506" r:id="rId24"/>
    <p:sldId id="507" r:id="rId25"/>
    <p:sldId id="500" r:id="rId26"/>
    <p:sldId id="410" r:id="rId27"/>
    <p:sldId id="469" r:id="rId28"/>
    <p:sldId id="489" r:id="rId29"/>
    <p:sldId id="502" r:id="rId30"/>
    <p:sldId id="440" r:id="rId31"/>
    <p:sldId id="413" r:id="rId32"/>
    <p:sldId id="414" r:id="rId33"/>
    <p:sldId id="442" r:id="rId3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76865" autoAdjust="0"/>
  </p:normalViewPr>
  <p:slideViewPr>
    <p:cSldViewPr snapToGrid="0">
      <p:cViewPr varScale="1">
        <p:scale>
          <a:sx n="132" d="100"/>
          <a:sy n="132" d="100"/>
        </p:scale>
        <p:origin x="-94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5" d="100"/>
          <a:sy n="125" d="100"/>
        </p:scale>
        <p:origin x="-2766"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dirty="0" smtClean="0"/>
              <a:t>OPNS454: </a:t>
            </a:r>
            <a:r>
              <a:rPr lang="en-US" dirty="0"/>
              <a:t>Improvement and Innovation</a:t>
            </a:r>
          </a:p>
        </p:txBody>
      </p:sp>
      <p:sp>
        <p:nvSpPr>
          <p:cNvPr id="28675" name="Rectangle 3"/>
          <p:cNvSpPr>
            <a:spLocks noGrp="1" noChangeArrowheads="1"/>
          </p:cNvSpPr>
          <p:nvPr>
            <p:ph type="dt" sz="quarter" idx="1"/>
          </p:nvPr>
        </p:nvSpPr>
        <p:spPr bwMode="auto">
          <a:xfrm>
            <a:off x="5900738" y="0"/>
            <a:ext cx="1414462"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900"/>
            </a:lvl1pPr>
          </a:lstStyle>
          <a:p>
            <a:pPr>
              <a:defRPr/>
            </a:pPr>
            <a:fld id="{E3A421C3-7B69-4F37-9459-2E2A6E372506}" type="datetime1">
              <a:rPr lang="en-US"/>
              <a:pPr>
                <a:defRPr/>
              </a:pPr>
              <a:t>3/5/2012</a:t>
            </a:fld>
            <a:endParaRPr lang="en-US"/>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3/5/2012</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eb.mit.edu/sloan-auto-lab/research/beforeh2/files/kromer_electric_powertrains.pd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3/5/2012</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17</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3/5/2012</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18</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3/5/2012</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19</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DD5CD493-D894-4420-A928-2D7162352BDD}" type="slidenum">
              <a:rPr lang="en-US">
                <a:solidFill>
                  <a:prstClr val="black"/>
                </a:solidFill>
              </a:rPr>
              <a:pPr/>
              <a:t>20</a:t>
            </a:fld>
            <a:endParaRPr lang="en-US">
              <a:solidFill>
                <a:prstClr val="black"/>
              </a:solidFill>
            </a:endParaRPr>
          </a:p>
        </p:txBody>
      </p:sp>
      <p:sp>
        <p:nvSpPr>
          <p:cNvPr id="60419" name="Rectangle 2"/>
          <p:cNvSpPr>
            <a:spLocks noGrp="1" noRot="1" noChangeAspect="1" noChangeArrowheads="1" noTextEdit="1"/>
          </p:cNvSpPr>
          <p:nvPr>
            <p:ph type="sldImg"/>
          </p:nvPr>
        </p:nvSpPr>
        <p:spPr>
          <a:xfrm>
            <a:off x="1231900" y="723900"/>
            <a:ext cx="4851400" cy="3638550"/>
          </a:xfrm>
          <a:ln/>
        </p:spPr>
      </p:sp>
      <p:sp>
        <p:nvSpPr>
          <p:cNvPr id="60420" name="Rectangle 3"/>
          <p:cNvSpPr>
            <a:spLocks noGrp="1" noChangeArrowheads="1"/>
          </p:cNvSpPr>
          <p:nvPr>
            <p:ph type="body" idx="1"/>
          </p:nvPr>
        </p:nvSpPr>
        <p:spPr>
          <a:xfrm>
            <a:off x="976314" y="4559301"/>
            <a:ext cx="5362575" cy="4324350"/>
          </a:xfrm>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8E966D4-5EE0-437E-A945-DF54BF127004}" type="slidenum">
              <a:rPr lang="en-US"/>
              <a:pPr/>
              <a:t>22</a:t>
            </a:fld>
            <a:endParaRPr lang="en-US"/>
          </a:p>
        </p:txBody>
      </p:sp>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dirty="0"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3/5/2012</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26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3/5/2012</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27</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3/5/2012</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28</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31"/>
          <p:cNvSpPr>
            <a:spLocks noGrp="1" noChangeArrowheads="1"/>
          </p:cNvSpPr>
          <p:nvPr>
            <p:ph type="sldNum" sz="quarter" idx="5"/>
          </p:nvPr>
        </p:nvSpPr>
        <p:spPr>
          <a:noFill/>
        </p:spPr>
        <p:txBody>
          <a:bodyPr/>
          <a:lstStyle/>
          <a:p>
            <a:fld id="{6DB40682-C214-4318-B89B-2CC36728D9CC}" type="slidenum">
              <a:rPr lang="en-US"/>
              <a:pPr/>
              <a:t>29</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3/5/2012</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30</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3/5/2012</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3/5/2012</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31</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3/5/2012</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32</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3/5/2012</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33</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3/5/2012</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3/5/2012</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4</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3/5/2012</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3/5/2012</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3/5/2012</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7</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3/5/2012</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8</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smtClean="0"/>
              <a:t>http://chiefexecutive.net/how-business-experimentation-fuels-innovation</a:t>
            </a:r>
          </a:p>
          <a:p>
            <a:endParaRPr lang="en-US" dirty="0" smtClean="0"/>
          </a:p>
          <a:p>
            <a:r>
              <a:rPr lang="en-US" b="1" dirty="0" smtClean="0"/>
              <a:t>How Business Experimentation Fuels Innovation</a:t>
            </a:r>
          </a:p>
          <a:p>
            <a:r>
              <a:rPr lang="en-US" dirty="0" smtClean="0"/>
              <a:t>June 6 2011 by Stefan </a:t>
            </a:r>
            <a:r>
              <a:rPr lang="en-US" dirty="0" err="1" smtClean="0"/>
              <a:t>Thomke</a:t>
            </a:r>
            <a:endParaRPr lang="en-US" dirty="0" smtClean="0"/>
          </a:p>
          <a:p>
            <a:r>
              <a:rPr lang="en-US" dirty="0" smtClean="0"/>
              <a:t/>
            </a:r>
            <a:br>
              <a:rPr lang="en-US" dirty="0" smtClean="0"/>
            </a:br>
            <a:r>
              <a:rPr lang="en-US" dirty="0" smtClean="0"/>
              <a:t>At the heart of every company’s ability to innovate lies a process of experimentation that enables the organization to create and refine its products and services. In fact, no product can be a product without it first having been an idea subsequently shaped through experimentation. Today, a major development project involves literally thousands of experiments, all with the same objective: to learn, through rounds of organized testing, whether the product concept or proposed technical solution holds promise for addressing a need or problem. The information derived from each round is then incorporated into the next set of experiments, until the final product ultimately results. In short, innovations do not arrive fully fledged but are nurtured—through an experimentation process that takes place in laboratories and development organizations.</a:t>
            </a:r>
          </a:p>
          <a:p>
            <a:r>
              <a:rPr lang="en-US" b="1" dirty="0" smtClean="0"/>
              <a:t>The Leadership Challenge</a:t>
            </a:r>
          </a:p>
          <a:p>
            <a:r>
              <a:rPr lang="en-US" dirty="0" smtClean="0"/>
              <a:t>All organizations have an – explicit or implicit — experimentation process, but few senior managers organize that process to invite innovation. In fact, the book </a:t>
            </a:r>
            <a:r>
              <a:rPr lang="en-US" i="1" dirty="0" smtClean="0"/>
              <a:t>In Search of Excellence</a:t>
            </a:r>
            <a:r>
              <a:rPr lang="en-US" dirty="0" smtClean="0"/>
              <a:t> noted years ago:</a:t>
            </a:r>
          </a:p>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But our experience has been that most big institutions have forgotten how to test and learn. They seem to prefer analysis and debate to trying something out, and they are paralyzed by fear of failure, however, small.”</a:t>
            </a:r>
          </a:p>
          <a:p>
            <a:r>
              <a:rPr lang="en-US" dirty="0" smtClean="0"/>
              <a:t>This holds especially in the development of new products and services, where no idea can become a product without having been shaped, to one degree or another, through the process of experimentation. But experimentation has often been expensive in terms of the time involved and the labor expended, even as it has been essential in terms of innovation. What has changed, particularly given new information-based technologies available today, is that it is now possible to perform more experiments in an economically viable way while accelerating the drive towards innovation. Not only can more experiments be run today, the kind of experiments possible is expanding. Never before has it been so economically feasible to ask “what-if” questions and generate preliminary answers. New technologies such as computer modeling &amp; simulation and rapid prototyping enable organizations to both challenge presumed answers and pose more questions. They amplify how innovators learn from experiments, creating the potential for higher performance and new ways of creating value for firms and their customers. At the same time, many companies that do not fully unlock that potential because how they design, organize, and manage their approach to innovation gets in the way. That is, even deploying new technology for experimentation, these organizations are not organized to capture its potential value—in experimentation, in innovation.</a:t>
            </a:r>
          </a:p>
          <a:p>
            <a:r>
              <a:rPr lang="en-US" dirty="0" smtClean="0"/>
              <a:t>“Experimentation” encompasses success and failure; it is an iterative process of understanding what doesn’t work and what does. Both results are equally important for learning, which is the goal of any experiment and of experimentation overall. Thus, a crash test that results in unacceptable safety for drivers, a software user interface that confuses customers, or a drug that is toxic can all be desirable outcomes of an experiment – provided these results are revealed early in an innovation process and can be subsequently reexamined. Because few resources have been committed in these early stages, decision-making is still flexible, and other approaches can be “experimented with” quickly. In a nutshell, experiments that result in failure are not failed experiments—but they frequently are considered that when anything deviating from what was intended is deemed “failure”.</a:t>
            </a:r>
          </a:p>
          <a:p>
            <a:r>
              <a:rPr lang="en-US" dirty="0" smtClean="0"/>
              <a:t>Herein lies the managerial dilemma that innovators face. A relentless organizational focus on success makes true experimentation all too rare. Because business experiments that reveal what doesn’t work are frequently deemed “failures,” tests may be delayed, rarely carried out, or simply labeled verification, implying that only finding out what works is the primary goal of an experiment. If there is a problem in the experiment, it will, under this logic, be revealed very late in the game. But when feedback on what does not work comes so late, costs can spiral out of control; worse, opportunities for innovation are lost at that point—reinforcing the emphasis on “getting it right the first time.” By contrast, when managers understand that effective business experiments are supposed to reveal what does not work early, they realize that the knowledge gained then can benefit the next round of experiments and lead to more innovative ideas and concepts – early “failures” can lead to more powerful successes faster. IDEO, a leading product development firm, calls this “failing often to succeed sooner.”</a:t>
            </a:r>
          </a:p>
          <a:p>
            <a:r>
              <a:rPr lang="en-US" b="1" dirty="0" smtClean="0"/>
              <a:t>Next Steps</a:t>
            </a:r>
          </a:p>
          <a:p>
            <a:r>
              <a:rPr lang="en-US" dirty="0" smtClean="0"/>
              <a:t>I frequently ask management audiences to list all the business experiments that they are aware of in their companies. After all, in the absence of similar experiences or good predictability of outcomes in complex business settings, true experimentation is the only way to manage uncertainty and identify promising innovation in the future. Projects that become experiments after they are finished or during late stages don’t count because they usually provide few opportunities to learn. However, projects that are designed, funded and managed as experiments (i.e., maximize learning from success and failure) do matter and should be an integral part of a firm’s innovation strategy. I have found that few leaders can prepare such a list or present a portfolio of organizational experiments – even though they know that experimentation is the lifeblood of new products, services and business opportunities. Thomas Edison could not have said it more clearly: “The real measure of success is the number of experiments that can be crowded into twenty-four hours.”</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3/5/2012</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images.google.com/imgres?imgurl=http://blogs.menupages.com/southflorida/Starbucks-logo.gif&amp;imgrefurl=http://blogs.menupages.com/southflorida/category/chains/&amp;usg=__fSnsUDM0n6Vp68lSNd8-WlM6WEA=&amp;h=972&amp;w=956&amp;sz=221&amp;hl=en&amp;start=1&amp;sig2=QCKXcJyvRXEcCKL7yS9HBA&amp;tbnid=I6KOYqwqs3KzmM:&amp;tbnh=149&amp;tbnw=147&amp;prev=/images?q=starbucks&amp;gbv=2&amp;hl=en&amp;ei=Ku3qSoKiEteclAem8eX_BA" TargetMode="External"/><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images.google.com/imgres?imgurl=http://fyi.oreilly.com/twitter-logo.jpg&amp;imgrefurl=http://blogs.oreilly.com/cgi-bin/mt/mt-search.cgi?blog_id=48&amp;tag=twitter&amp;limit=20&amp;usg=__uT1zSRrdRSWUYC8Fa1nNpT19uew=&amp;h=295&amp;w=800&amp;sz=33&amp;hl=en&amp;start=1&amp;sig2=5FSZN1-i8l45JVUcRK-f1w&amp;um=1&amp;tbnid=HlgeaHb1DzF49M:&amp;tbnh=53&amp;tbnw=143&amp;prev=/images?q=twitter&amp;hl=en&amp;rlz=1W1ADBR_en&amp;sa=N&amp;um=1&amp;ei=YHQmStn-PMqwmAfO6-3pBw"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The learning curve as a tool to track and predict improvement</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7938"/>
            <a:ext cx="9144000" cy="955675"/>
          </a:xfrm>
        </p:spPr>
        <p:txBody>
          <a:bodyPr/>
          <a:lstStyle/>
          <a:p>
            <a:r>
              <a:rPr lang="en-US" dirty="0" smtClean="0"/>
              <a:t>“</a:t>
            </a:r>
            <a:r>
              <a:rPr lang="en-US" dirty="0" err="1" smtClean="0"/>
              <a:t>Jugaad</a:t>
            </a:r>
            <a:r>
              <a:rPr lang="en-US" dirty="0" smtClean="0"/>
              <a:t>” and Frugal Engineering</a:t>
            </a:r>
            <a:endParaRPr lang="en-US" dirty="0"/>
          </a:p>
        </p:txBody>
      </p:sp>
      <p:sp>
        <p:nvSpPr>
          <p:cNvPr id="6" name="Rectangle 5"/>
          <p:cNvSpPr/>
          <p:nvPr/>
        </p:nvSpPr>
        <p:spPr>
          <a:xfrm>
            <a:off x="437086" y="3925368"/>
            <a:ext cx="2495427" cy="461665"/>
          </a:xfrm>
          <a:prstGeom prst="rect">
            <a:avLst/>
          </a:prstGeom>
        </p:spPr>
        <p:txBody>
          <a:bodyPr wrap="none">
            <a:spAutoFit/>
          </a:bodyPr>
          <a:lstStyle/>
          <a:p>
            <a:r>
              <a:rPr lang="en-US" b="1" dirty="0" smtClean="0"/>
              <a:t>Godrej </a:t>
            </a:r>
            <a:r>
              <a:rPr lang="en-US" b="1" dirty="0" err="1" smtClean="0"/>
              <a:t>chotukool</a:t>
            </a:r>
            <a:endParaRPr lang="en-US" b="1" dirty="0"/>
          </a:p>
        </p:txBody>
      </p:sp>
      <p:pic>
        <p:nvPicPr>
          <p:cNvPr id="32771" name="Picture 3"/>
          <p:cNvPicPr>
            <a:picLocks noChangeAspect="1" noChangeArrowheads="1"/>
          </p:cNvPicPr>
          <p:nvPr/>
        </p:nvPicPr>
        <p:blipFill>
          <a:blip r:embed="rId2" cstate="print"/>
          <a:srcRect/>
          <a:stretch>
            <a:fillRect/>
          </a:stretch>
        </p:blipFill>
        <p:spPr bwMode="auto">
          <a:xfrm>
            <a:off x="574913" y="1716525"/>
            <a:ext cx="2162175" cy="2114550"/>
          </a:xfrm>
          <a:prstGeom prst="rect">
            <a:avLst/>
          </a:prstGeom>
          <a:noFill/>
          <a:ln w="9525">
            <a:noFill/>
            <a:miter lim="800000"/>
            <a:headEnd/>
            <a:tailEnd/>
          </a:ln>
        </p:spPr>
      </p:pic>
      <p:pic>
        <p:nvPicPr>
          <p:cNvPr id="32772" name="Picture 4"/>
          <p:cNvPicPr>
            <a:picLocks noChangeAspect="1" noChangeArrowheads="1"/>
          </p:cNvPicPr>
          <p:nvPr/>
        </p:nvPicPr>
        <p:blipFill>
          <a:blip r:embed="rId3" cstate="print"/>
          <a:srcRect/>
          <a:stretch>
            <a:fillRect/>
          </a:stretch>
        </p:blipFill>
        <p:spPr bwMode="auto">
          <a:xfrm>
            <a:off x="3720300" y="1754475"/>
            <a:ext cx="1905000" cy="1390650"/>
          </a:xfrm>
          <a:prstGeom prst="rect">
            <a:avLst/>
          </a:prstGeom>
          <a:noFill/>
          <a:ln w="9525">
            <a:noFill/>
            <a:miter lim="800000"/>
            <a:headEnd/>
            <a:tailEnd/>
          </a:ln>
        </p:spPr>
      </p:pic>
      <p:sp>
        <p:nvSpPr>
          <p:cNvPr id="10" name="Rectangle 9"/>
          <p:cNvSpPr/>
          <p:nvPr/>
        </p:nvSpPr>
        <p:spPr>
          <a:xfrm>
            <a:off x="3626686" y="3342168"/>
            <a:ext cx="2398413" cy="830997"/>
          </a:xfrm>
          <a:prstGeom prst="rect">
            <a:avLst/>
          </a:prstGeom>
        </p:spPr>
        <p:txBody>
          <a:bodyPr wrap="none">
            <a:spAutoFit/>
          </a:bodyPr>
          <a:lstStyle/>
          <a:p>
            <a:pPr algn="ctr"/>
            <a:r>
              <a:rPr lang="en-US" b="1" dirty="0" smtClean="0"/>
              <a:t>The one </a:t>
            </a:r>
            <a:r>
              <a:rPr lang="en-US" b="1" dirty="0" err="1" smtClean="0"/>
              <a:t>lakh</a:t>
            </a:r>
            <a:r>
              <a:rPr lang="en-US" b="1" dirty="0" smtClean="0"/>
              <a:t> car</a:t>
            </a:r>
          </a:p>
          <a:p>
            <a:pPr algn="ctr"/>
            <a:r>
              <a:rPr lang="en-US" b="1" dirty="0" smtClean="0"/>
              <a:t>Tata </a:t>
            </a:r>
            <a:r>
              <a:rPr lang="en-US" b="1" dirty="0" err="1" smtClean="0"/>
              <a:t>Nano</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329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Or was the problem a mindset one?</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6"/>
                </a:solidFill>
              </a:rPr>
              <a:t>But our experience has been that most big institutions have forgotten how to test and learn. They seem to prefer analysis and debate to trying something out, and they are paralyzed by fear of failure, however, small.”</a:t>
            </a:r>
          </a:p>
          <a:p>
            <a:endParaRPr lang="en-US" dirty="0" smtClean="0">
              <a:solidFill>
                <a:schemeClr val="accent6"/>
              </a:solidFill>
            </a:endParaRPr>
          </a:p>
          <a:p>
            <a:pPr>
              <a:buFont typeface="Wingdings" pitchFamily="2" charset="2"/>
              <a:buChar char="Ø"/>
            </a:pPr>
            <a:r>
              <a:rPr lang="en-US" dirty="0" err="1" smtClean="0"/>
              <a:t>Thomke</a:t>
            </a:r>
            <a:r>
              <a:rPr lang="en-US" dirty="0" smtClean="0"/>
              <a:t>: “I frequently ask management audiences to list all the business experiments that they are aware of in their companies. … I have found that few leaders can prepare such a list or present a portfolio of organizational experiments – even though they know that experimentation is the lifeblood of new products, services and business opportunities. Thomas Edison could not have said it more clearly: “The real measure of success is the number of experiments that can be crowded into twenty-four hours.”</a:t>
            </a:r>
            <a:endParaRPr lang="en-US" dirty="0">
              <a:solidFill>
                <a:schemeClr val="accent6"/>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3516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Improvement and Innovation as a process:</a:t>
            </a:r>
            <a:br>
              <a:rPr lang="en-US" dirty="0" smtClean="0"/>
            </a:br>
            <a:r>
              <a:rPr lang="en-US" dirty="0" smtClean="0"/>
              <a:t>	Continuous v. Radical</a:t>
            </a:r>
          </a:p>
        </p:txBody>
      </p:sp>
      <p:sp>
        <p:nvSpPr>
          <p:cNvPr id="25" name="Rectangle 4"/>
          <p:cNvSpPr>
            <a:spLocks noChangeArrowheads="1"/>
          </p:cNvSpPr>
          <p:nvPr/>
        </p:nvSpPr>
        <p:spPr bwMode="auto">
          <a:xfrm>
            <a:off x="787400" y="2362200"/>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344863"/>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44487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3124200"/>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95922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629025"/>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849688"/>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AutoShape 3"/>
          <p:cNvSpPr>
            <a:spLocks noChangeArrowheads="1"/>
          </p:cNvSpPr>
          <p:nvPr/>
        </p:nvSpPr>
        <p:spPr bwMode="auto">
          <a:xfrm>
            <a:off x="2124075" y="1968500"/>
            <a:ext cx="1771650" cy="1577975"/>
          </a:xfrm>
          <a:prstGeom prst="homePlate">
            <a:avLst>
              <a:gd name="adj" fmla="val 28068"/>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400" b="1">
                <a:solidFill>
                  <a:srgbClr val="FFFFFF"/>
                </a:solidFill>
                <a:latin typeface="Arial" pitchFamily="34" charset="0"/>
              </a:rPr>
              <a:t>Discovery</a:t>
            </a:r>
          </a:p>
        </p:txBody>
      </p:sp>
      <p:sp>
        <p:nvSpPr>
          <p:cNvPr id="22532" name="Text Box 4"/>
          <p:cNvSpPr txBox="1">
            <a:spLocks noChangeArrowheads="1"/>
          </p:cNvSpPr>
          <p:nvPr/>
        </p:nvSpPr>
        <p:spPr bwMode="auto">
          <a:xfrm>
            <a:off x="2124075" y="3556000"/>
            <a:ext cx="1728788" cy="2654300"/>
          </a:xfrm>
          <a:prstGeom prst="rect">
            <a:avLst/>
          </a:prstGeom>
          <a:noFill/>
          <a:ln w="12700">
            <a:solidFill>
              <a:schemeClr val="tx1"/>
            </a:solidFill>
            <a:miter lim="800000"/>
            <a:headEnd/>
            <a:tailEnd/>
          </a:ln>
        </p:spPr>
        <p:txBody>
          <a:bodyPr lIns="90187" tIns="45094" rIns="90187" bIns="45094">
            <a:spAutoFit/>
          </a:bodyPr>
          <a:lstStyle/>
          <a:p>
            <a:pPr defTabSz="901700" eaLnBrk="0" hangingPunct="0">
              <a:spcBef>
                <a:spcPct val="50000"/>
              </a:spcBef>
              <a:buFontTx/>
              <a:buChar char="•"/>
            </a:pPr>
            <a:r>
              <a:rPr lang="en-US" sz="1400" b="1">
                <a:solidFill>
                  <a:srgbClr val="000000"/>
                </a:solidFill>
                <a:latin typeface="Arial" pitchFamily="34" charset="0"/>
              </a:rPr>
              <a:t>  5,000 – 10,000 Compounds Evaluated</a:t>
            </a:r>
          </a:p>
          <a:p>
            <a:pPr defTabSz="901700" eaLnBrk="0" hangingPunct="0">
              <a:spcBef>
                <a:spcPct val="50000"/>
              </a:spcBef>
              <a:buFontTx/>
              <a:buChar char="•"/>
            </a:pPr>
            <a:r>
              <a:rPr lang="en-US" sz="1400" b="1">
                <a:solidFill>
                  <a:srgbClr val="000000"/>
                </a:solidFill>
                <a:latin typeface="Arial" pitchFamily="34" charset="0"/>
              </a:rPr>
              <a:t>  6.5 yrs. </a:t>
            </a:r>
          </a:p>
          <a:p>
            <a:pPr defTabSz="901700" eaLnBrk="0" hangingPunct="0">
              <a:spcBef>
                <a:spcPct val="50000"/>
              </a:spcBef>
              <a:buFontTx/>
              <a:buChar char="•"/>
            </a:pPr>
            <a:r>
              <a:rPr lang="en-US" sz="1400" b="1">
                <a:solidFill>
                  <a:srgbClr val="000000"/>
                </a:solidFill>
                <a:latin typeface="Arial" pitchFamily="34" charset="0"/>
              </a:rPr>
              <a:t>Target Focus followed by Lead Focus.</a:t>
            </a:r>
          </a:p>
          <a:p>
            <a:pPr defTabSz="901700" eaLnBrk="0" hangingPunct="0">
              <a:spcBef>
                <a:spcPct val="50000"/>
              </a:spcBef>
              <a:buFontTx/>
              <a:buChar char="•"/>
            </a:pPr>
            <a:r>
              <a:rPr lang="en-US" sz="1400" b="1">
                <a:solidFill>
                  <a:srgbClr val="000000"/>
                </a:solidFill>
                <a:latin typeface="Arial" pitchFamily="34" charset="0"/>
              </a:rPr>
              <a:t>  5 – 10 compounds</a:t>
            </a:r>
          </a:p>
          <a:p>
            <a:pPr defTabSz="901700" eaLnBrk="0" hangingPunct="0">
              <a:spcBef>
                <a:spcPct val="50000"/>
              </a:spcBef>
              <a:buFontTx/>
              <a:buChar char="•"/>
            </a:pPr>
            <a:r>
              <a:rPr lang="en-US" sz="1400" b="1">
                <a:solidFill>
                  <a:srgbClr val="000000"/>
                </a:solidFill>
                <a:latin typeface="Arial" pitchFamily="34" charset="0"/>
              </a:rPr>
              <a:t> Throughput </a:t>
            </a:r>
          </a:p>
        </p:txBody>
      </p:sp>
      <p:sp>
        <p:nvSpPr>
          <p:cNvPr id="22533" name="Text Box 5"/>
          <p:cNvSpPr txBox="1">
            <a:spLocks noChangeArrowheads="1"/>
          </p:cNvSpPr>
          <p:nvPr/>
        </p:nvSpPr>
        <p:spPr bwMode="auto">
          <a:xfrm>
            <a:off x="4271963" y="3556000"/>
            <a:ext cx="1728787" cy="2867025"/>
          </a:xfrm>
          <a:prstGeom prst="rect">
            <a:avLst/>
          </a:prstGeom>
          <a:noFill/>
          <a:ln w="12700">
            <a:solidFill>
              <a:schemeClr val="tx1"/>
            </a:solidFill>
            <a:miter lim="800000"/>
            <a:headEnd/>
            <a:tailEnd/>
          </a:ln>
        </p:spPr>
        <p:txBody>
          <a:bodyPr lIns="90187" tIns="45094" rIns="90187" bIns="45094">
            <a:spAutoFit/>
          </a:bodyPr>
          <a:lstStyle/>
          <a:p>
            <a:pPr defTabSz="901700" eaLnBrk="0" hangingPunct="0">
              <a:spcBef>
                <a:spcPct val="50000"/>
              </a:spcBef>
              <a:buFontTx/>
              <a:buChar char="•"/>
            </a:pPr>
            <a:r>
              <a:rPr lang="en-US" sz="1400" b="1">
                <a:solidFill>
                  <a:srgbClr val="000000"/>
                </a:solidFill>
                <a:latin typeface="Arial" pitchFamily="34" charset="0"/>
              </a:rPr>
              <a:t> 5 - 10 Compounds Evaluated  </a:t>
            </a:r>
          </a:p>
          <a:p>
            <a:pPr defTabSz="901700" eaLnBrk="0" hangingPunct="0">
              <a:spcBef>
                <a:spcPct val="50000"/>
              </a:spcBef>
              <a:buFontTx/>
              <a:buChar char="•"/>
            </a:pPr>
            <a:r>
              <a:rPr lang="en-US" sz="1400" b="1">
                <a:solidFill>
                  <a:srgbClr val="000000"/>
                </a:solidFill>
                <a:latin typeface="Arial" pitchFamily="34" charset="0"/>
              </a:rPr>
              <a:t> 2.5 – 3.5 yrs.</a:t>
            </a:r>
          </a:p>
          <a:p>
            <a:pPr defTabSz="901700" eaLnBrk="0" hangingPunct="0">
              <a:spcBef>
                <a:spcPct val="50000"/>
              </a:spcBef>
              <a:buFontTx/>
              <a:buChar char="•"/>
            </a:pPr>
            <a:r>
              <a:rPr lang="en-US" sz="1400" b="1">
                <a:solidFill>
                  <a:srgbClr val="000000"/>
                </a:solidFill>
                <a:latin typeface="Arial" pitchFamily="34" charset="0"/>
              </a:rPr>
              <a:t>  Compound Focus followed by indication Focus</a:t>
            </a:r>
          </a:p>
          <a:p>
            <a:pPr defTabSz="901700" eaLnBrk="0" hangingPunct="0">
              <a:spcBef>
                <a:spcPct val="50000"/>
              </a:spcBef>
              <a:buFontTx/>
              <a:buChar char="•"/>
            </a:pPr>
            <a:r>
              <a:rPr lang="en-US" sz="1400" b="1">
                <a:solidFill>
                  <a:srgbClr val="000000"/>
                </a:solidFill>
                <a:latin typeface="Arial" pitchFamily="34" charset="0"/>
              </a:rPr>
              <a:t>  1 – 3  compounds </a:t>
            </a:r>
          </a:p>
          <a:p>
            <a:pPr defTabSz="901700" eaLnBrk="0" hangingPunct="0">
              <a:spcBef>
                <a:spcPct val="50000"/>
              </a:spcBef>
            </a:pPr>
            <a:endParaRPr lang="en-US" sz="1400" b="1">
              <a:solidFill>
                <a:srgbClr val="000000"/>
              </a:solidFill>
              <a:latin typeface="Arial" pitchFamily="34" charset="0"/>
            </a:endParaRPr>
          </a:p>
        </p:txBody>
      </p:sp>
      <p:sp>
        <p:nvSpPr>
          <p:cNvPr id="22534" name="Text Box 6"/>
          <p:cNvSpPr txBox="1">
            <a:spLocks noChangeArrowheads="1"/>
          </p:cNvSpPr>
          <p:nvPr/>
        </p:nvSpPr>
        <p:spPr bwMode="auto">
          <a:xfrm>
            <a:off x="6300788" y="3556000"/>
            <a:ext cx="1728787" cy="2867025"/>
          </a:xfrm>
          <a:prstGeom prst="rect">
            <a:avLst/>
          </a:prstGeom>
          <a:noFill/>
          <a:ln w="12700">
            <a:solidFill>
              <a:schemeClr val="tx1"/>
            </a:solidFill>
            <a:miter lim="800000"/>
            <a:headEnd/>
            <a:tailEnd/>
          </a:ln>
        </p:spPr>
        <p:txBody>
          <a:bodyPr lIns="90187" tIns="45094" rIns="90187" bIns="45094">
            <a:spAutoFit/>
          </a:bodyPr>
          <a:lstStyle/>
          <a:p>
            <a:pPr defTabSz="901700" eaLnBrk="0" hangingPunct="0">
              <a:spcBef>
                <a:spcPct val="50000"/>
              </a:spcBef>
              <a:buFontTx/>
              <a:buChar char="•"/>
            </a:pPr>
            <a:r>
              <a:rPr lang="en-US" sz="1400" b="1">
                <a:solidFill>
                  <a:srgbClr val="000000"/>
                </a:solidFill>
                <a:latin typeface="Arial" pitchFamily="34" charset="0"/>
              </a:rPr>
              <a:t> 1 – 3  Compounds Evaluated  </a:t>
            </a:r>
          </a:p>
          <a:p>
            <a:pPr defTabSz="901700" eaLnBrk="0" hangingPunct="0">
              <a:spcBef>
                <a:spcPct val="50000"/>
              </a:spcBef>
              <a:buFontTx/>
              <a:buChar char="•"/>
            </a:pPr>
            <a:r>
              <a:rPr lang="en-US" sz="1400" b="1">
                <a:solidFill>
                  <a:srgbClr val="000000"/>
                </a:solidFill>
                <a:latin typeface="Arial" pitchFamily="34" charset="0"/>
              </a:rPr>
              <a:t> 2.5 - 3.5 yrs.</a:t>
            </a:r>
          </a:p>
          <a:p>
            <a:pPr defTabSz="901700" eaLnBrk="0" hangingPunct="0">
              <a:spcBef>
                <a:spcPct val="50000"/>
              </a:spcBef>
              <a:buFontTx/>
              <a:buChar char="•"/>
            </a:pPr>
            <a:r>
              <a:rPr lang="en-US" sz="1400" b="1">
                <a:solidFill>
                  <a:srgbClr val="000000"/>
                </a:solidFill>
                <a:latin typeface="Arial" pitchFamily="34" charset="0"/>
              </a:rPr>
              <a:t>  Indication Focus followed by Extension Focus.        </a:t>
            </a:r>
          </a:p>
          <a:p>
            <a:pPr defTabSz="901700" eaLnBrk="0" hangingPunct="0">
              <a:spcBef>
                <a:spcPct val="50000"/>
              </a:spcBef>
              <a:buFontTx/>
              <a:buChar char="•"/>
            </a:pPr>
            <a:r>
              <a:rPr lang="en-US" sz="1400" b="1">
                <a:solidFill>
                  <a:srgbClr val="000000"/>
                </a:solidFill>
                <a:latin typeface="Arial" pitchFamily="34" charset="0"/>
              </a:rPr>
              <a:t>  0 – 2  compounds</a:t>
            </a:r>
          </a:p>
          <a:p>
            <a:pPr defTabSz="901700" eaLnBrk="0" hangingPunct="0">
              <a:spcBef>
                <a:spcPct val="50000"/>
              </a:spcBef>
            </a:pPr>
            <a:endParaRPr lang="en-US" sz="1400" b="1">
              <a:solidFill>
                <a:srgbClr val="000000"/>
              </a:solidFill>
              <a:latin typeface="Arial" pitchFamily="34" charset="0"/>
            </a:endParaRPr>
          </a:p>
        </p:txBody>
      </p:sp>
      <p:sp>
        <p:nvSpPr>
          <p:cNvPr id="22535" name="Text Box 7"/>
          <p:cNvSpPr txBox="1">
            <a:spLocks noChangeArrowheads="1"/>
          </p:cNvSpPr>
          <p:nvPr/>
        </p:nvSpPr>
        <p:spPr bwMode="auto">
          <a:xfrm>
            <a:off x="0" y="3556000"/>
            <a:ext cx="2092325" cy="514350"/>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400" b="1" i="1">
                <a:solidFill>
                  <a:srgbClr val="000000"/>
                </a:solidFill>
                <a:latin typeface="Arial" pitchFamily="34" charset="0"/>
              </a:rPr>
              <a:t>Size of Opportunity Funnel</a:t>
            </a:r>
          </a:p>
        </p:txBody>
      </p:sp>
      <p:sp>
        <p:nvSpPr>
          <p:cNvPr id="22536" name="Text Box 8"/>
          <p:cNvSpPr txBox="1">
            <a:spLocks noChangeArrowheads="1"/>
          </p:cNvSpPr>
          <p:nvPr/>
        </p:nvSpPr>
        <p:spPr bwMode="auto">
          <a:xfrm>
            <a:off x="365125" y="4308475"/>
            <a:ext cx="1727200" cy="300038"/>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400" b="1" i="1">
                <a:solidFill>
                  <a:srgbClr val="000000"/>
                </a:solidFill>
                <a:latin typeface="Arial" pitchFamily="34" charset="0"/>
              </a:rPr>
              <a:t>Cycle Time</a:t>
            </a:r>
          </a:p>
        </p:txBody>
      </p:sp>
      <p:sp>
        <p:nvSpPr>
          <p:cNvPr id="22537" name="Text Box 9"/>
          <p:cNvSpPr txBox="1">
            <a:spLocks noChangeArrowheads="1"/>
          </p:cNvSpPr>
          <p:nvPr/>
        </p:nvSpPr>
        <p:spPr bwMode="auto">
          <a:xfrm>
            <a:off x="365125" y="4608513"/>
            <a:ext cx="1727200" cy="301625"/>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400" b="1" i="1">
                <a:solidFill>
                  <a:srgbClr val="000000"/>
                </a:solidFill>
                <a:latin typeface="Arial" pitchFamily="34" charset="0"/>
              </a:rPr>
              <a:t>Project Definition</a:t>
            </a:r>
          </a:p>
        </p:txBody>
      </p:sp>
      <p:sp>
        <p:nvSpPr>
          <p:cNvPr id="22538" name="Text Box 10"/>
          <p:cNvSpPr txBox="1">
            <a:spLocks noChangeArrowheads="1"/>
          </p:cNvSpPr>
          <p:nvPr/>
        </p:nvSpPr>
        <p:spPr bwMode="auto">
          <a:xfrm>
            <a:off x="365125" y="5360988"/>
            <a:ext cx="1727200" cy="300037"/>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400" b="1" i="1">
                <a:solidFill>
                  <a:srgbClr val="000000"/>
                </a:solidFill>
                <a:latin typeface="Arial" pitchFamily="34" charset="0"/>
              </a:rPr>
              <a:t>Output</a:t>
            </a:r>
          </a:p>
        </p:txBody>
      </p:sp>
      <p:sp>
        <p:nvSpPr>
          <p:cNvPr id="22540" name="Text Box 12"/>
          <p:cNvSpPr txBox="1">
            <a:spLocks noChangeArrowheads="1"/>
          </p:cNvSpPr>
          <p:nvPr/>
        </p:nvSpPr>
        <p:spPr bwMode="auto">
          <a:xfrm>
            <a:off x="288925" y="5802313"/>
            <a:ext cx="1728788" cy="301625"/>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400" b="1" i="1">
                <a:solidFill>
                  <a:srgbClr val="000000"/>
                </a:solidFill>
                <a:latin typeface="Arial" pitchFamily="34" charset="0"/>
              </a:rPr>
              <a:t>Dominant Theme</a:t>
            </a:r>
          </a:p>
        </p:txBody>
      </p:sp>
      <p:sp>
        <p:nvSpPr>
          <p:cNvPr id="22541" name="AutoShape 13"/>
          <p:cNvSpPr>
            <a:spLocks noChangeArrowheads="1"/>
          </p:cNvSpPr>
          <p:nvPr/>
        </p:nvSpPr>
        <p:spPr bwMode="auto">
          <a:xfrm>
            <a:off x="815975"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dirty="0">
                <a:solidFill>
                  <a:srgbClr val="FFFFFF"/>
                </a:solidFill>
                <a:latin typeface="Arial" pitchFamily="34" charset="0"/>
              </a:rPr>
              <a:t>Target ID</a:t>
            </a:r>
          </a:p>
          <a:p>
            <a:pPr algn="ctr" defTabSz="901700" eaLnBrk="0" hangingPunct="0"/>
            <a:r>
              <a:rPr lang="en-US" sz="1200" b="1" dirty="0">
                <a:solidFill>
                  <a:srgbClr val="FFFFFF"/>
                </a:solidFill>
                <a:latin typeface="Arial" pitchFamily="34" charset="0"/>
              </a:rPr>
              <a:t>&amp; </a:t>
            </a:r>
          </a:p>
          <a:p>
            <a:pPr algn="ctr" defTabSz="901700" eaLnBrk="0" hangingPunct="0"/>
            <a:r>
              <a:rPr lang="en-US" sz="1200" b="1" dirty="0">
                <a:solidFill>
                  <a:srgbClr val="FFFFFF"/>
                </a:solidFill>
                <a:latin typeface="Arial" pitchFamily="34" charset="0"/>
              </a:rPr>
              <a:t>Validation</a:t>
            </a:r>
          </a:p>
        </p:txBody>
      </p:sp>
      <p:sp>
        <p:nvSpPr>
          <p:cNvPr id="22542" name="AutoShape 14"/>
          <p:cNvSpPr>
            <a:spLocks noChangeArrowheads="1"/>
          </p:cNvSpPr>
          <p:nvPr/>
        </p:nvSpPr>
        <p:spPr bwMode="auto">
          <a:xfrm>
            <a:off x="1943100"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Screening </a:t>
            </a:r>
          </a:p>
          <a:p>
            <a:pPr algn="ctr" defTabSz="901700" eaLnBrk="0" hangingPunct="0"/>
            <a:r>
              <a:rPr lang="en-US" sz="1200" b="1">
                <a:solidFill>
                  <a:srgbClr val="FFFFFF"/>
                </a:solidFill>
                <a:latin typeface="Arial" pitchFamily="34" charset="0"/>
              </a:rPr>
              <a:t>&amp; </a:t>
            </a:r>
          </a:p>
          <a:p>
            <a:pPr algn="ctr" defTabSz="901700" eaLnBrk="0" hangingPunct="0"/>
            <a:r>
              <a:rPr lang="en-US" sz="1200" b="1">
                <a:solidFill>
                  <a:srgbClr val="FFFFFF"/>
                </a:solidFill>
                <a:latin typeface="Arial" pitchFamily="34" charset="0"/>
              </a:rPr>
              <a:t>   Optimization</a:t>
            </a:r>
          </a:p>
        </p:txBody>
      </p:sp>
      <p:sp>
        <p:nvSpPr>
          <p:cNvPr id="22543" name="AutoShape 15"/>
          <p:cNvSpPr>
            <a:spLocks noChangeArrowheads="1"/>
          </p:cNvSpPr>
          <p:nvPr/>
        </p:nvSpPr>
        <p:spPr bwMode="auto">
          <a:xfrm>
            <a:off x="3070225"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Pre-Clinical </a:t>
            </a:r>
          </a:p>
          <a:p>
            <a:pPr algn="ctr" defTabSz="901700" eaLnBrk="0" hangingPunct="0"/>
            <a:r>
              <a:rPr lang="en-US" sz="1200" b="1">
                <a:solidFill>
                  <a:srgbClr val="FFFFFF"/>
                </a:solidFill>
                <a:latin typeface="Arial" pitchFamily="34" charset="0"/>
              </a:rPr>
              <a:t>Testing </a:t>
            </a:r>
          </a:p>
          <a:p>
            <a:pPr algn="ctr" defTabSz="901700" eaLnBrk="0" hangingPunct="0"/>
            <a:r>
              <a:rPr lang="en-US" sz="1200" b="1">
                <a:solidFill>
                  <a:srgbClr val="FFFFFF"/>
                </a:solidFill>
                <a:latin typeface="Arial" pitchFamily="34" charset="0"/>
              </a:rPr>
              <a:t>   </a:t>
            </a:r>
          </a:p>
        </p:txBody>
      </p:sp>
      <p:sp>
        <p:nvSpPr>
          <p:cNvPr id="22544" name="AutoShape 16"/>
          <p:cNvSpPr>
            <a:spLocks noChangeArrowheads="1"/>
          </p:cNvSpPr>
          <p:nvPr/>
        </p:nvSpPr>
        <p:spPr bwMode="auto">
          <a:xfrm>
            <a:off x="4197350"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Phase I</a:t>
            </a:r>
          </a:p>
          <a:p>
            <a:pPr algn="ctr" defTabSz="901700" eaLnBrk="0" hangingPunct="0"/>
            <a:r>
              <a:rPr lang="en-US" sz="1200" b="1">
                <a:solidFill>
                  <a:srgbClr val="FFFFFF"/>
                </a:solidFill>
                <a:latin typeface="Arial" pitchFamily="34" charset="0"/>
              </a:rPr>
              <a:t>  Clinical </a:t>
            </a:r>
          </a:p>
          <a:p>
            <a:pPr algn="ctr" defTabSz="901700" eaLnBrk="0" hangingPunct="0"/>
            <a:r>
              <a:rPr lang="en-US" sz="1200" b="1">
                <a:solidFill>
                  <a:srgbClr val="FFFFFF"/>
                </a:solidFill>
                <a:latin typeface="Arial" pitchFamily="34" charset="0"/>
              </a:rPr>
              <a:t>   </a:t>
            </a:r>
          </a:p>
        </p:txBody>
      </p:sp>
      <p:sp>
        <p:nvSpPr>
          <p:cNvPr id="22545" name="AutoShape 17"/>
          <p:cNvSpPr>
            <a:spLocks noChangeArrowheads="1"/>
          </p:cNvSpPr>
          <p:nvPr/>
        </p:nvSpPr>
        <p:spPr bwMode="auto">
          <a:xfrm>
            <a:off x="5324475"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Phase II</a:t>
            </a:r>
          </a:p>
          <a:p>
            <a:pPr algn="ctr" defTabSz="901700" eaLnBrk="0" hangingPunct="0"/>
            <a:r>
              <a:rPr lang="en-US" sz="1200" b="1">
                <a:solidFill>
                  <a:srgbClr val="FFFFFF"/>
                </a:solidFill>
                <a:latin typeface="Arial" pitchFamily="34" charset="0"/>
              </a:rPr>
              <a:t>  Clinical </a:t>
            </a:r>
          </a:p>
          <a:p>
            <a:pPr algn="ctr" defTabSz="901700" eaLnBrk="0" hangingPunct="0"/>
            <a:r>
              <a:rPr lang="en-US" sz="1200" b="1">
                <a:solidFill>
                  <a:srgbClr val="FFFFFF"/>
                </a:solidFill>
                <a:latin typeface="Arial" pitchFamily="34" charset="0"/>
              </a:rPr>
              <a:t>   </a:t>
            </a:r>
          </a:p>
        </p:txBody>
      </p:sp>
      <p:sp>
        <p:nvSpPr>
          <p:cNvPr id="22546" name="AutoShape 18"/>
          <p:cNvSpPr>
            <a:spLocks noChangeArrowheads="1"/>
          </p:cNvSpPr>
          <p:nvPr/>
        </p:nvSpPr>
        <p:spPr bwMode="auto">
          <a:xfrm>
            <a:off x="6451600"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Phase III</a:t>
            </a:r>
          </a:p>
          <a:p>
            <a:pPr algn="ctr" defTabSz="901700" eaLnBrk="0" hangingPunct="0"/>
            <a:r>
              <a:rPr lang="en-US" sz="1200" b="1">
                <a:solidFill>
                  <a:srgbClr val="FFFFFF"/>
                </a:solidFill>
                <a:latin typeface="Arial" pitchFamily="34" charset="0"/>
              </a:rPr>
              <a:t>  Clinical </a:t>
            </a:r>
          </a:p>
          <a:p>
            <a:pPr algn="ctr" defTabSz="901700" eaLnBrk="0" hangingPunct="0"/>
            <a:r>
              <a:rPr lang="en-US" sz="1200" b="1">
                <a:solidFill>
                  <a:srgbClr val="FFFFFF"/>
                </a:solidFill>
                <a:latin typeface="Arial" pitchFamily="34" charset="0"/>
              </a:rPr>
              <a:t>   </a:t>
            </a:r>
          </a:p>
        </p:txBody>
      </p:sp>
      <p:sp>
        <p:nvSpPr>
          <p:cNvPr id="22547" name="AutoShape 19"/>
          <p:cNvSpPr>
            <a:spLocks noChangeArrowheads="1"/>
          </p:cNvSpPr>
          <p:nvPr/>
        </p:nvSpPr>
        <p:spPr bwMode="auto">
          <a:xfrm>
            <a:off x="7578725" y="1216025"/>
            <a:ext cx="1352550" cy="722313"/>
          </a:xfrm>
          <a:prstGeom prst="chevron">
            <a:avLst>
              <a:gd name="adj" fmla="val 4681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   WMA</a:t>
            </a:r>
          </a:p>
          <a:p>
            <a:pPr algn="ctr" defTabSz="901700" eaLnBrk="0" hangingPunct="0"/>
            <a:r>
              <a:rPr lang="en-US" sz="1200" b="1">
                <a:solidFill>
                  <a:srgbClr val="FFFFFF"/>
                </a:solidFill>
                <a:latin typeface="Arial" pitchFamily="34" charset="0"/>
              </a:rPr>
              <a:t>&amp;</a:t>
            </a:r>
          </a:p>
          <a:p>
            <a:pPr algn="ctr" defTabSz="901700" eaLnBrk="0" hangingPunct="0"/>
            <a:r>
              <a:rPr lang="en-US" sz="1200" b="1">
                <a:solidFill>
                  <a:srgbClr val="FFFFFF"/>
                </a:solidFill>
                <a:latin typeface="Arial" pitchFamily="34" charset="0"/>
              </a:rPr>
              <a:t>Post Filing</a:t>
            </a:r>
          </a:p>
        </p:txBody>
      </p:sp>
      <p:sp>
        <p:nvSpPr>
          <p:cNvPr id="22548" name="Text Box 20"/>
          <p:cNvSpPr txBox="1">
            <a:spLocks noChangeArrowheads="1"/>
          </p:cNvSpPr>
          <p:nvPr/>
        </p:nvSpPr>
        <p:spPr bwMode="auto">
          <a:xfrm>
            <a:off x="2693988" y="990600"/>
            <a:ext cx="1127125" cy="241300"/>
          </a:xfrm>
          <a:prstGeom prst="rect">
            <a:avLst/>
          </a:prstGeom>
          <a:noFill/>
          <a:ln w="12700">
            <a:noFill/>
            <a:miter lim="800000"/>
            <a:headEnd/>
            <a:tailEnd/>
          </a:ln>
        </p:spPr>
        <p:txBody>
          <a:bodyPr lIns="90187" tIns="45094" rIns="90187" bIns="45094">
            <a:spAutoFit/>
          </a:bodyPr>
          <a:lstStyle/>
          <a:p>
            <a:pPr algn="ctr" defTabSz="901700" eaLnBrk="0" hangingPunct="0">
              <a:spcBef>
                <a:spcPct val="50000"/>
              </a:spcBef>
            </a:pPr>
            <a:r>
              <a:rPr lang="en-US" sz="1000" b="1">
                <a:solidFill>
                  <a:srgbClr val="FF0000"/>
                </a:solidFill>
                <a:latin typeface="Arial" pitchFamily="34" charset="0"/>
              </a:rPr>
              <a:t>IP Process</a:t>
            </a:r>
          </a:p>
        </p:txBody>
      </p:sp>
      <p:sp>
        <p:nvSpPr>
          <p:cNvPr id="22549" name="Line 21"/>
          <p:cNvSpPr>
            <a:spLocks noChangeShapeType="1"/>
          </p:cNvSpPr>
          <p:nvPr/>
        </p:nvSpPr>
        <p:spPr bwMode="auto">
          <a:xfrm>
            <a:off x="3670300" y="1141413"/>
            <a:ext cx="301625" cy="0"/>
          </a:xfrm>
          <a:prstGeom prst="line">
            <a:avLst/>
          </a:prstGeom>
          <a:noFill/>
          <a:ln w="12700">
            <a:solidFill>
              <a:srgbClr val="FF0000"/>
            </a:solidFill>
            <a:round/>
            <a:headEnd/>
            <a:tailEnd type="triangle" w="med" len="med"/>
          </a:ln>
        </p:spPr>
        <p:txBody>
          <a:bodyPr wrap="none" anchor="ctr"/>
          <a:lstStyle/>
          <a:p>
            <a:endParaRPr lang="en-US" sz="1200" b="1">
              <a:solidFill>
                <a:srgbClr val="000000"/>
              </a:solidFill>
              <a:latin typeface="Arial" pitchFamily="34" charset="0"/>
            </a:endParaRPr>
          </a:p>
        </p:txBody>
      </p:sp>
      <p:sp>
        <p:nvSpPr>
          <p:cNvPr id="22550" name="Line 22"/>
          <p:cNvSpPr>
            <a:spLocks noChangeShapeType="1"/>
          </p:cNvSpPr>
          <p:nvPr/>
        </p:nvSpPr>
        <p:spPr bwMode="auto">
          <a:xfrm flipH="1">
            <a:off x="2317750" y="1141413"/>
            <a:ext cx="450850" cy="0"/>
          </a:xfrm>
          <a:prstGeom prst="line">
            <a:avLst/>
          </a:prstGeom>
          <a:noFill/>
          <a:ln w="12700">
            <a:solidFill>
              <a:srgbClr val="FF0000"/>
            </a:solidFill>
            <a:round/>
            <a:headEnd/>
            <a:tailEnd type="triangle" w="med" len="med"/>
          </a:ln>
        </p:spPr>
        <p:txBody>
          <a:bodyPr wrap="none" anchor="ctr"/>
          <a:lstStyle/>
          <a:p>
            <a:endParaRPr lang="en-US" sz="1200" b="1">
              <a:solidFill>
                <a:srgbClr val="000000"/>
              </a:solidFill>
              <a:latin typeface="Arial" pitchFamily="34" charset="0"/>
            </a:endParaRPr>
          </a:p>
        </p:txBody>
      </p:sp>
      <p:sp>
        <p:nvSpPr>
          <p:cNvPr id="22551" name="AutoShape 23"/>
          <p:cNvSpPr>
            <a:spLocks noChangeArrowheads="1"/>
          </p:cNvSpPr>
          <p:nvPr/>
        </p:nvSpPr>
        <p:spPr bwMode="auto">
          <a:xfrm>
            <a:off x="4271963" y="2419350"/>
            <a:ext cx="1771650" cy="676275"/>
          </a:xfrm>
          <a:prstGeom prst="homePlate">
            <a:avLst>
              <a:gd name="adj" fmla="val 65493"/>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400" b="1">
                <a:solidFill>
                  <a:srgbClr val="FFFFFF"/>
                </a:solidFill>
                <a:latin typeface="Arial" pitchFamily="34" charset="0"/>
              </a:rPr>
              <a:t>Proof Of</a:t>
            </a:r>
          </a:p>
          <a:p>
            <a:pPr algn="ctr" defTabSz="901700" eaLnBrk="0" hangingPunct="0"/>
            <a:r>
              <a:rPr lang="en-US" sz="1400" b="1">
                <a:solidFill>
                  <a:srgbClr val="FFFFFF"/>
                </a:solidFill>
                <a:latin typeface="Arial" pitchFamily="34" charset="0"/>
              </a:rPr>
              <a:t>Concept</a:t>
            </a:r>
          </a:p>
        </p:txBody>
      </p:sp>
      <p:sp>
        <p:nvSpPr>
          <p:cNvPr id="22552" name="AutoShape 24"/>
          <p:cNvSpPr>
            <a:spLocks noChangeArrowheads="1"/>
          </p:cNvSpPr>
          <p:nvPr/>
        </p:nvSpPr>
        <p:spPr bwMode="auto">
          <a:xfrm>
            <a:off x="6300788" y="2570163"/>
            <a:ext cx="1954212" cy="300037"/>
          </a:xfrm>
          <a:prstGeom prst="homePlate">
            <a:avLst>
              <a:gd name="adj" fmla="val 162831"/>
            </a:avLst>
          </a:prstGeom>
          <a:solidFill>
            <a:schemeClr val="hlink"/>
          </a:solidFill>
          <a:ln w="12700">
            <a:solidFill>
              <a:schemeClr val="tx1"/>
            </a:solidFill>
            <a:miter lim="800000"/>
            <a:headEnd/>
            <a:tailEnd/>
          </a:ln>
        </p:spPr>
        <p:txBody>
          <a:bodyPr wrap="none" lIns="90187" tIns="45094" rIns="90187" bIns="45094" anchor="ctr"/>
          <a:lstStyle/>
          <a:p>
            <a:pPr algn="ctr" defTabSz="901700" eaLnBrk="0" hangingPunct="0"/>
            <a:r>
              <a:rPr lang="en-US" sz="1200" b="1">
                <a:solidFill>
                  <a:srgbClr val="FFFFFF"/>
                </a:solidFill>
                <a:latin typeface="Arial" pitchFamily="34" charset="0"/>
              </a:rPr>
              <a:t>Product Development</a:t>
            </a:r>
          </a:p>
        </p:txBody>
      </p:sp>
      <p:sp>
        <p:nvSpPr>
          <p:cNvPr id="22553" name="Text Box 25"/>
          <p:cNvSpPr txBox="1">
            <a:spLocks noChangeArrowheads="1"/>
          </p:cNvSpPr>
          <p:nvPr/>
        </p:nvSpPr>
        <p:spPr bwMode="auto">
          <a:xfrm>
            <a:off x="76200" y="6449400"/>
            <a:ext cx="3653564" cy="230832"/>
          </a:xfrm>
          <a:prstGeom prst="rect">
            <a:avLst/>
          </a:prstGeom>
          <a:noFill/>
          <a:ln w="9525">
            <a:noFill/>
            <a:miter lim="800000"/>
            <a:headEnd/>
            <a:tailEnd/>
          </a:ln>
        </p:spPr>
        <p:txBody>
          <a:bodyPr wrap="none">
            <a:spAutoFit/>
          </a:bodyPr>
          <a:lstStyle/>
          <a:p>
            <a:r>
              <a:rPr lang="en-US" sz="900" dirty="0">
                <a:solidFill>
                  <a:srgbClr val="000000"/>
                </a:solidFill>
                <a:latin typeface="Arial" pitchFamily="34" charset="0"/>
              </a:rPr>
              <a:t>Source: Merck case (</a:t>
            </a:r>
            <a:r>
              <a:rPr lang="en-US" sz="900" dirty="0" err="1">
                <a:solidFill>
                  <a:srgbClr val="000000"/>
                </a:solidFill>
                <a:latin typeface="Arial" pitchFamily="34" charset="0"/>
              </a:rPr>
              <a:t>Girotra</a:t>
            </a:r>
            <a:r>
              <a:rPr lang="en-US" sz="900" dirty="0">
                <a:solidFill>
                  <a:srgbClr val="000000"/>
                </a:solidFill>
                <a:latin typeface="Arial" pitchFamily="34" charset="0"/>
              </a:rPr>
              <a:t>, Terwiesch, Ulrich), Brian Kelly (Merck)</a:t>
            </a:r>
          </a:p>
        </p:txBody>
      </p:sp>
      <p:sp>
        <p:nvSpPr>
          <p:cNvPr id="27" name="Title 26"/>
          <p:cNvSpPr>
            <a:spLocks noGrp="1"/>
          </p:cNvSpPr>
          <p:nvPr>
            <p:ph type="title"/>
          </p:nvPr>
        </p:nvSpPr>
        <p:spPr/>
        <p:txBody>
          <a:bodyPr/>
          <a:lstStyle/>
          <a:p>
            <a:r>
              <a:rPr lang="en-US" dirty="0" smtClean="0">
                <a:solidFill>
                  <a:srgbClr val="3333CC"/>
                </a:solidFill>
                <a:latin typeface="Arial" pitchFamily="34" charset="0"/>
              </a:rPr>
              <a:t>Careful Processes guide and select experimentation </a:t>
            </a:r>
            <a:br>
              <a:rPr lang="en-US" dirty="0" smtClean="0">
                <a:solidFill>
                  <a:srgbClr val="3333CC"/>
                </a:solidFill>
                <a:latin typeface="Arial" pitchFamily="34" charset="0"/>
              </a:rPr>
            </a:br>
            <a:r>
              <a:rPr lang="en-US" dirty="0" smtClean="0">
                <a:solidFill>
                  <a:srgbClr val="3333CC"/>
                </a:solidFill>
                <a:latin typeface="Arial" pitchFamily="34" charset="0"/>
              </a:rPr>
              <a:t>	</a:t>
            </a:r>
            <a:r>
              <a:rPr lang="en-US" sz="2000" dirty="0" smtClean="0">
                <a:solidFill>
                  <a:srgbClr val="3333CC"/>
                </a:solidFill>
                <a:latin typeface="Arial" pitchFamily="34" charset="0"/>
              </a:rPr>
              <a:t>Innovation is not Much Different from Manufacturing…</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Stage-Gate Process</a:t>
            </a:r>
            <a:endParaRPr lang="en-US" dirty="0"/>
          </a:p>
        </p:txBody>
      </p:sp>
      <p:pic>
        <p:nvPicPr>
          <p:cNvPr id="136194" name="Picture 2"/>
          <p:cNvPicPr>
            <a:picLocks noChangeAspect="1" noChangeArrowheads="1"/>
          </p:cNvPicPr>
          <p:nvPr/>
        </p:nvPicPr>
        <p:blipFill>
          <a:blip r:embed="rId2" cstate="print"/>
          <a:srcRect/>
          <a:stretch>
            <a:fillRect/>
          </a:stretch>
        </p:blipFill>
        <p:spPr bwMode="auto">
          <a:xfrm>
            <a:off x="3614400" y="-1"/>
            <a:ext cx="5529600" cy="686939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93924" name="Picture 4" descr="cascading-tournament"/>
          <p:cNvPicPr>
            <a:picLocks noChangeAspect="1" noChangeArrowheads="1"/>
          </p:cNvPicPr>
          <p:nvPr/>
        </p:nvPicPr>
        <p:blipFill>
          <a:blip r:embed="rId3" cstate="print"/>
          <a:srcRect/>
          <a:stretch>
            <a:fillRect/>
          </a:stretch>
        </p:blipFill>
        <p:spPr bwMode="auto">
          <a:xfrm>
            <a:off x="1086497" y="1058400"/>
            <a:ext cx="7047206" cy="5343550"/>
          </a:xfrm>
          <a:prstGeom prst="rect">
            <a:avLst/>
          </a:prstGeom>
          <a:noFill/>
        </p:spPr>
      </p:pic>
      <p:sp>
        <p:nvSpPr>
          <p:cNvPr id="5" name="Title 4"/>
          <p:cNvSpPr>
            <a:spLocks noGrp="1"/>
          </p:cNvSpPr>
          <p:nvPr>
            <p:ph type="title"/>
          </p:nvPr>
        </p:nvSpPr>
        <p:spPr/>
        <p:txBody>
          <a:bodyPr/>
          <a:lstStyle/>
          <a:p>
            <a:r>
              <a:rPr lang="en-US" dirty="0" smtClean="0"/>
              <a:t>The Innovation Tournament: The Process of Innovation</a:t>
            </a:r>
            <a:br>
              <a:rPr lang="en-US" dirty="0" smtClean="0"/>
            </a:br>
            <a:endParaRPr lang="en-US" dirty="0"/>
          </a:p>
        </p:txBody>
      </p:sp>
      <p:sp>
        <p:nvSpPr>
          <p:cNvPr id="7" name="Rectangle 6"/>
          <p:cNvSpPr/>
          <p:nvPr/>
        </p:nvSpPr>
        <p:spPr>
          <a:xfrm>
            <a:off x="0" y="6332246"/>
            <a:ext cx="2488182" cy="338554"/>
          </a:xfrm>
          <a:prstGeom prst="rect">
            <a:avLst/>
          </a:prstGeom>
        </p:spPr>
        <p:txBody>
          <a:bodyPr wrap="none">
            <a:spAutoFit/>
          </a:bodyPr>
          <a:lstStyle/>
          <a:p>
            <a:r>
              <a:rPr lang="en-US" sz="1600" dirty="0" smtClean="0"/>
              <a:t>innovationtournaments.com</a:t>
            </a:r>
            <a:endParaRPr lang="en-US" sz="1600" dirty="0"/>
          </a:p>
        </p:txBody>
      </p:sp>
      <p:pic>
        <p:nvPicPr>
          <p:cNvPr id="137218" name="Picture 2"/>
          <p:cNvPicPr>
            <a:picLocks noChangeAspect="1" noChangeArrowheads="1"/>
          </p:cNvPicPr>
          <p:nvPr/>
        </p:nvPicPr>
        <p:blipFill>
          <a:blip r:embed="rId4" cstate="print"/>
          <a:srcRect/>
          <a:stretch>
            <a:fillRect/>
          </a:stretch>
        </p:blipFill>
        <p:spPr bwMode="auto">
          <a:xfrm>
            <a:off x="7387200" y="4187665"/>
            <a:ext cx="1756801" cy="2670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Levers that Lead to More Exceptional Opportunities</a:t>
            </a:r>
            <a:br>
              <a:rPr lang="en-US" dirty="0" smtClean="0"/>
            </a:br>
            <a:endParaRPr lang="en-US" dirty="0"/>
          </a:p>
        </p:txBody>
      </p:sp>
      <p:pic>
        <p:nvPicPr>
          <p:cNvPr id="3" name="Picture 3" descr="opp-generation-process-colo"/>
          <p:cNvPicPr>
            <a:picLocks noChangeAspect="1" noChangeArrowheads="1"/>
          </p:cNvPicPr>
          <p:nvPr/>
        </p:nvPicPr>
        <p:blipFill>
          <a:blip r:embed="rId2" cstate="print"/>
          <a:srcRect/>
          <a:stretch>
            <a:fillRect/>
          </a:stretch>
        </p:blipFill>
        <p:spPr bwMode="auto">
          <a:xfrm>
            <a:off x="666750" y="1227175"/>
            <a:ext cx="8020050" cy="4873625"/>
          </a:xfrm>
          <a:prstGeom prst="rect">
            <a:avLst/>
          </a:prstGeom>
          <a:noFill/>
        </p:spPr>
      </p:pic>
      <p:sp>
        <p:nvSpPr>
          <p:cNvPr id="4" name="AutoShape 6"/>
          <p:cNvSpPr>
            <a:spLocks noChangeArrowheads="1"/>
          </p:cNvSpPr>
          <p:nvPr/>
        </p:nvSpPr>
        <p:spPr bwMode="auto">
          <a:xfrm>
            <a:off x="5410200" y="4805400"/>
            <a:ext cx="304800" cy="381000"/>
          </a:xfrm>
          <a:prstGeom prst="rightArrow">
            <a:avLst>
              <a:gd name="adj1" fmla="val 50000"/>
              <a:gd name="adj2" fmla="val 25000"/>
            </a:avLst>
          </a:prstGeom>
          <a:solidFill>
            <a:srgbClr val="336600"/>
          </a:solidFill>
          <a:ln w="9525">
            <a:solidFill>
              <a:schemeClr val="tx1"/>
            </a:solidFill>
            <a:miter lim="800000"/>
            <a:headEnd/>
            <a:tailEnd type="none" w="sm" len="lg"/>
          </a:ln>
          <a:effectLst/>
        </p:spPr>
        <p:txBody>
          <a:bodyPr wrap="none" anchor="ctr"/>
          <a:lstStyle/>
          <a:p>
            <a:endParaRPr lang="en-US"/>
          </a:p>
        </p:txBody>
      </p:sp>
      <p:sp>
        <p:nvSpPr>
          <p:cNvPr id="5" name="AutoShape 8"/>
          <p:cNvSpPr>
            <a:spLocks noChangeArrowheads="1"/>
          </p:cNvSpPr>
          <p:nvPr/>
        </p:nvSpPr>
        <p:spPr bwMode="auto">
          <a:xfrm rot="-5400000">
            <a:off x="2781300" y="2633700"/>
            <a:ext cx="304800" cy="381000"/>
          </a:xfrm>
          <a:prstGeom prst="rightArrow">
            <a:avLst>
              <a:gd name="adj1" fmla="val 50000"/>
              <a:gd name="adj2" fmla="val 25000"/>
            </a:avLst>
          </a:prstGeom>
          <a:solidFill>
            <a:srgbClr val="336600"/>
          </a:solidFill>
          <a:ln w="9525">
            <a:solidFill>
              <a:schemeClr val="tx1"/>
            </a:solidFill>
            <a:miter lim="800000"/>
            <a:headEnd/>
            <a:tailEnd type="none" w="sm" len="lg"/>
          </a:ln>
          <a:effectLst/>
        </p:spPr>
        <p:txBody>
          <a:bodyPr wrap="none" anchor="ctr"/>
          <a:lstStyle/>
          <a:p>
            <a:endParaRPr lang="en-US"/>
          </a:p>
        </p:txBody>
      </p:sp>
      <p:sp>
        <p:nvSpPr>
          <p:cNvPr id="6" name="AutoShape 11"/>
          <p:cNvSpPr>
            <a:spLocks/>
          </p:cNvSpPr>
          <p:nvPr/>
        </p:nvSpPr>
        <p:spPr bwMode="auto">
          <a:xfrm>
            <a:off x="2590800" y="3662400"/>
            <a:ext cx="76200" cy="838200"/>
          </a:xfrm>
          <a:prstGeom prst="leftBracket">
            <a:avLst>
              <a:gd name="adj" fmla="val 91667"/>
            </a:avLst>
          </a:prstGeom>
          <a:noFill/>
          <a:ln w="28575">
            <a:solidFill>
              <a:srgbClr val="FF9933"/>
            </a:solidFill>
            <a:round/>
            <a:headEnd/>
            <a:tailEnd type="none" w="sm" len="lg"/>
          </a:ln>
          <a:effectLst/>
        </p:spPr>
        <p:txBody>
          <a:bodyPr wrap="none" anchor="ctr"/>
          <a:lstStyle/>
          <a:p>
            <a:endParaRPr lang="en-US"/>
          </a:p>
        </p:txBody>
      </p:sp>
      <p:sp>
        <p:nvSpPr>
          <p:cNvPr id="7" name="Oval 16"/>
          <p:cNvSpPr>
            <a:spLocks noChangeArrowheads="1"/>
          </p:cNvSpPr>
          <p:nvPr/>
        </p:nvSpPr>
        <p:spPr bwMode="auto">
          <a:xfrm>
            <a:off x="5029200" y="4843500"/>
            <a:ext cx="304800" cy="304800"/>
          </a:xfrm>
          <a:prstGeom prst="ellipse">
            <a:avLst/>
          </a:prstGeom>
          <a:solidFill>
            <a:srgbClr val="006600"/>
          </a:solidFill>
          <a:ln w="9525">
            <a:solidFill>
              <a:schemeClr val="tx1"/>
            </a:solidFill>
            <a:round/>
            <a:headEnd/>
            <a:tailEnd type="none" w="sm" len="lg"/>
          </a:ln>
          <a:effectLst/>
        </p:spPr>
        <p:txBody>
          <a:bodyPr wrap="none" anchor="ctr"/>
          <a:lstStyle/>
          <a:p>
            <a:pPr algn="ctr"/>
            <a:r>
              <a:rPr lang="en-US" sz="1800">
                <a:solidFill>
                  <a:schemeClr val="bg1"/>
                </a:solidFill>
              </a:rPr>
              <a:t>1</a:t>
            </a:r>
          </a:p>
        </p:txBody>
      </p:sp>
      <p:sp>
        <p:nvSpPr>
          <p:cNvPr id="8" name="Oval 18"/>
          <p:cNvSpPr>
            <a:spLocks noChangeArrowheads="1"/>
          </p:cNvSpPr>
          <p:nvPr/>
        </p:nvSpPr>
        <p:spPr bwMode="auto">
          <a:xfrm>
            <a:off x="2781300" y="2290800"/>
            <a:ext cx="304800" cy="304800"/>
          </a:xfrm>
          <a:prstGeom prst="ellipse">
            <a:avLst/>
          </a:prstGeom>
          <a:solidFill>
            <a:srgbClr val="006600"/>
          </a:solidFill>
          <a:ln w="9525">
            <a:solidFill>
              <a:schemeClr val="tx1"/>
            </a:solidFill>
            <a:round/>
            <a:headEnd/>
            <a:tailEnd type="none" w="sm" len="lg"/>
          </a:ln>
          <a:effectLst/>
        </p:spPr>
        <p:txBody>
          <a:bodyPr wrap="none" anchor="ctr"/>
          <a:lstStyle/>
          <a:p>
            <a:pPr algn="ctr"/>
            <a:r>
              <a:rPr lang="en-US" sz="1800">
                <a:solidFill>
                  <a:schemeClr val="bg1"/>
                </a:solidFill>
              </a:rPr>
              <a:t>2</a:t>
            </a:r>
          </a:p>
        </p:txBody>
      </p:sp>
      <p:sp>
        <p:nvSpPr>
          <p:cNvPr id="9" name="Oval 19"/>
          <p:cNvSpPr>
            <a:spLocks noChangeArrowheads="1"/>
          </p:cNvSpPr>
          <p:nvPr/>
        </p:nvSpPr>
        <p:spPr bwMode="auto">
          <a:xfrm>
            <a:off x="2743200" y="4424400"/>
            <a:ext cx="304800" cy="304800"/>
          </a:xfrm>
          <a:prstGeom prst="ellipse">
            <a:avLst/>
          </a:prstGeom>
          <a:solidFill>
            <a:srgbClr val="006600"/>
          </a:solidFill>
          <a:ln w="9525">
            <a:solidFill>
              <a:schemeClr val="tx1"/>
            </a:solidFill>
            <a:round/>
            <a:headEnd/>
            <a:tailEnd type="none" w="sm" len="lg"/>
          </a:ln>
          <a:effectLst/>
        </p:spPr>
        <p:txBody>
          <a:bodyPr wrap="none" anchor="ctr"/>
          <a:lstStyle/>
          <a:p>
            <a:pPr algn="ctr"/>
            <a:r>
              <a:rPr lang="en-US" sz="1800">
                <a:solidFill>
                  <a:schemeClr val="bg1"/>
                </a:solidFill>
              </a:rPr>
              <a:t>3</a:t>
            </a:r>
          </a:p>
        </p:txBody>
      </p:sp>
      <p:sp>
        <p:nvSpPr>
          <p:cNvPr id="10" name="Oval 20"/>
          <p:cNvSpPr>
            <a:spLocks noChangeArrowheads="1"/>
          </p:cNvSpPr>
          <p:nvPr/>
        </p:nvSpPr>
        <p:spPr bwMode="auto">
          <a:xfrm>
            <a:off x="7086600" y="2138400"/>
            <a:ext cx="304800" cy="304800"/>
          </a:xfrm>
          <a:prstGeom prst="ellipse">
            <a:avLst/>
          </a:prstGeom>
          <a:solidFill>
            <a:srgbClr val="006600"/>
          </a:solidFill>
          <a:ln w="9525">
            <a:solidFill>
              <a:schemeClr val="tx1"/>
            </a:solidFill>
            <a:round/>
            <a:headEnd/>
            <a:tailEnd type="none" w="sm" len="lg"/>
          </a:ln>
          <a:effectLst/>
        </p:spPr>
        <p:txBody>
          <a:bodyPr wrap="none" anchor="ctr"/>
          <a:lstStyle/>
          <a:p>
            <a:pPr algn="ctr"/>
            <a:r>
              <a:rPr lang="en-US" sz="1800" dirty="0">
                <a:solidFill>
                  <a:schemeClr val="bg1"/>
                </a:solidFill>
              </a:rPr>
              <a:t>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Tournament: Consumer Driven Suggestion System</a:t>
            </a:r>
            <a:br>
              <a:rPr lang="en-US" dirty="0" smtClean="0"/>
            </a:br>
            <a:r>
              <a:rPr lang="en-US" dirty="0" smtClean="0"/>
              <a:t>	Crowd sourcing</a:t>
            </a:r>
            <a:endParaRPr lang="en-US" dirty="0"/>
          </a:p>
        </p:txBody>
      </p:sp>
      <p:sp>
        <p:nvSpPr>
          <p:cNvPr id="6" name="Content Placeholder 5"/>
          <p:cNvSpPr>
            <a:spLocks noGrp="1"/>
          </p:cNvSpPr>
          <p:nvPr>
            <p:ph idx="1"/>
          </p:nvPr>
        </p:nvSpPr>
        <p:spPr>
          <a:xfrm>
            <a:off x="455613" y="5472000"/>
            <a:ext cx="8229600" cy="1095488"/>
          </a:xfrm>
        </p:spPr>
        <p:txBody>
          <a:bodyPr/>
          <a:lstStyle/>
          <a:p>
            <a:r>
              <a:rPr lang="en-US" dirty="0" smtClean="0"/>
              <a:t>Every consumer can participate; similar initiatives at Starbucks and Google</a:t>
            </a:r>
          </a:p>
          <a:p>
            <a:r>
              <a:rPr lang="en-US" dirty="0" smtClean="0"/>
              <a:t>Even more ideas, higher variance in ideas</a:t>
            </a:r>
          </a:p>
          <a:p>
            <a:endParaRPr lang="en-US" dirty="0"/>
          </a:p>
        </p:txBody>
      </p:sp>
      <p:pic>
        <p:nvPicPr>
          <p:cNvPr id="3" name="Picture 6"/>
          <p:cNvPicPr>
            <a:picLocks noChangeAspect="1" noChangeArrowheads="1"/>
          </p:cNvPicPr>
          <p:nvPr/>
        </p:nvPicPr>
        <p:blipFill>
          <a:blip r:embed="rId2" cstate="print"/>
          <a:srcRect/>
          <a:stretch>
            <a:fillRect/>
          </a:stretch>
        </p:blipFill>
        <p:spPr bwMode="auto">
          <a:xfrm>
            <a:off x="3144179" y="1366360"/>
            <a:ext cx="3605230" cy="3745640"/>
          </a:xfrm>
          <a:prstGeom prst="rect">
            <a:avLst/>
          </a:prstGeom>
          <a:noFill/>
          <a:ln w="9525" algn="ctr">
            <a:noFill/>
            <a:miter lim="800000"/>
            <a:headEnd/>
            <a:tailEnd/>
          </a:ln>
        </p:spPr>
      </p:pic>
      <p:pic>
        <p:nvPicPr>
          <p:cNvPr id="4" name="Picture 2" descr="http://t2.gstatic.com/images?q=tbn:I6KOYqwqs3KzmM:http://blogs.menupages.com/southflorida/Starbucks-logo.gif">
            <a:hlinkClick r:id="rId3"/>
          </p:cNvPr>
          <p:cNvPicPr>
            <a:picLocks noChangeAspect="1" noChangeArrowheads="1"/>
          </p:cNvPicPr>
          <p:nvPr/>
        </p:nvPicPr>
        <p:blipFill>
          <a:blip r:embed="rId4" cstate="print"/>
          <a:srcRect/>
          <a:stretch>
            <a:fillRect/>
          </a:stretch>
        </p:blipFill>
        <p:spPr bwMode="auto">
          <a:xfrm>
            <a:off x="8112511" y="5819774"/>
            <a:ext cx="1024289" cy="1038226"/>
          </a:xfrm>
          <a:prstGeom prst="rect">
            <a:avLst/>
          </a:prstGeom>
          <a:noFill/>
        </p:spPr>
      </p:pic>
      <p:pic>
        <p:nvPicPr>
          <p:cNvPr id="5" name="Picture 4" descr="http://blog1.ebates.com/ebates/staples.jpg"/>
          <p:cNvPicPr>
            <a:picLocks noChangeAspect="1" noChangeArrowheads="1"/>
          </p:cNvPicPr>
          <p:nvPr/>
        </p:nvPicPr>
        <p:blipFill>
          <a:blip r:embed="rId5" cstate="print"/>
          <a:srcRect/>
          <a:stretch>
            <a:fillRect/>
          </a:stretch>
        </p:blipFill>
        <p:spPr bwMode="auto">
          <a:xfrm>
            <a:off x="6629400" y="864600"/>
            <a:ext cx="1752600" cy="873329"/>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Points:</a:t>
            </a:r>
            <a:br>
              <a:rPr lang="en-US" dirty="0" smtClean="0"/>
            </a:br>
            <a:r>
              <a:rPr lang="en-US" dirty="0" smtClean="0"/>
              <a: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3 types of innovation:</a:t>
            </a:r>
          </a:p>
          <a:p>
            <a:pPr lvl="1"/>
            <a:r>
              <a:rPr lang="en-US" dirty="0" smtClean="0"/>
              <a:t>Product innovation</a:t>
            </a:r>
          </a:p>
          <a:p>
            <a:pPr lvl="1"/>
            <a:r>
              <a:rPr lang="en-US" dirty="0" smtClean="0"/>
              <a:t>Process innovation</a:t>
            </a:r>
          </a:p>
          <a:p>
            <a:pPr lvl="1"/>
            <a:r>
              <a:rPr lang="en-US" dirty="0" smtClean="0"/>
              <a:t>Business model innovation</a:t>
            </a:r>
          </a:p>
          <a:p>
            <a:endParaRPr lang="en-US" dirty="0" smtClean="0"/>
          </a:p>
          <a:p>
            <a:r>
              <a:rPr lang="en-US" dirty="0" smtClean="0"/>
              <a:t>Key challenge is the balance between </a:t>
            </a:r>
            <a:r>
              <a:rPr lang="en-US" i="1" dirty="0" smtClean="0"/>
              <a:t>exploration </a:t>
            </a:r>
            <a:r>
              <a:rPr lang="en-US" dirty="0" smtClean="0"/>
              <a:t>and </a:t>
            </a:r>
            <a:r>
              <a:rPr lang="en-US" i="1" dirty="0" smtClean="0"/>
              <a:t>exploitation</a:t>
            </a:r>
          </a:p>
          <a:p>
            <a:endParaRPr lang="en-US" i="1" dirty="0" smtClean="0"/>
          </a:p>
          <a:p>
            <a:r>
              <a:rPr lang="en-US" dirty="0" smtClean="0"/>
              <a:t>Processes to guide innovation</a:t>
            </a:r>
          </a:p>
          <a:p>
            <a:pPr lvl="1"/>
            <a:r>
              <a:rPr lang="en-US" dirty="0" smtClean="0"/>
              <a:t>Separate, focused </a:t>
            </a:r>
            <a:r>
              <a:rPr lang="en-US" i="1" dirty="0" smtClean="0"/>
              <a:t>mavericks </a:t>
            </a:r>
            <a:r>
              <a:rPr lang="en-US" dirty="0" smtClean="0"/>
              <a:t>as experimenters</a:t>
            </a:r>
          </a:p>
          <a:p>
            <a:pPr lvl="1"/>
            <a:r>
              <a:rPr lang="en-US" dirty="0" smtClean="0"/>
              <a:t>Frugal engineering</a:t>
            </a:r>
          </a:p>
          <a:p>
            <a:pPr lvl="1"/>
            <a:r>
              <a:rPr lang="en-US" dirty="0" smtClean="0"/>
              <a:t>Stage-Gate process to guide exploration into exploitation</a:t>
            </a:r>
          </a:p>
          <a:p>
            <a:pPr lvl="1"/>
            <a:r>
              <a:rPr lang="en-US" dirty="0" smtClean="0"/>
              <a:t>Innovation Tournaments (innovationtournaments.com)</a:t>
            </a:r>
          </a:p>
          <a:p>
            <a:pPr lvl="1"/>
            <a:r>
              <a:rPr lang="en-US" dirty="0" smtClean="0"/>
              <a:t>Crowd sourcing</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itle 81"/>
          <p:cNvSpPr>
            <a:spLocks noGrp="1"/>
          </p:cNvSpPr>
          <p:nvPr>
            <p:ph type="title"/>
          </p:nvPr>
        </p:nvSpPr>
        <p:spPr/>
        <p:txBody>
          <a:bodyPr/>
          <a:lstStyle/>
          <a:p>
            <a:r>
              <a:rPr lang="en-US" dirty="0" smtClean="0"/>
              <a:t>What is an Innovation?</a:t>
            </a:r>
            <a:br>
              <a:rPr lang="en-US" dirty="0" smtClean="0"/>
            </a:br>
            <a:endParaRPr lang="en-US" dirty="0"/>
          </a:p>
        </p:txBody>
      </p:sp>
      <p:sp>
        <p:nvSpPr>
          <p:cNvPr id="172" name="Line 2"/>
          <p:cNvSpPr>
            <a:spLocks noChangeShapeType="1"/>
          </p:cNvSpPr>
          <p:nvPr/>
        </p:nvSpPr>
        <p:spPr bwMode="auto">
          <a:xfrm flipV="1">
            <a:off x="990600" y="1255800"/>
            <a:ext cx="304800" cy="3048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3" name="Line 3"/>
          <p:cNvSpPr>
            <a:spLocks noChangeShapeType="1"/>
          </p:cNvSpPr>
          <p:nvPr/>
        </p:nvSpPr>
        <p:spPr bwMode="auto">
          <a:xfrm flipH="1" flipV="1">
            <a:off x="609600" y="2246400"/>
            <a:ext cx="22860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4" name="Line 4"/>
          <p:cNvSpPr>
            <a:spLocks noChangeShapeType="1"/>
          </p:cNvSpPr>
          <p:nvPr/>
        </p:nvSpPr>
        <p:spPr bwMode="auto">
          <a:xfrm flipV="1">
            <a:off x="1676400" y="1865400"/>
            <a:ext cx="15240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5" name="Line 5"/>
          <p:cNvSpPr>
            <a:spLocks noChangeShapeType="1"/>
          </p:cNvSpPr>
          <p:nvPr/>
        </p:nvSpPr>
        <p:spPr bwMode="auto">
          <a:xfrm>
            <a:off x="1828800" y="2551200"/>
            <a:ext cx="7620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6" name="Line 6"/>
          <p:cNvSpPr>
            <a:spLocks noChangeShapeType="1"/>
          </p:cNvSpPr>
          <p:nvPr/>
        </p:nvSpPr>
        <p:spPr bwMode="auto">
          <a:xfrm flipV="1">
            <a:off x="2209800" y="2246400"/>
            <a:ext cx="304800" cy="3048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7" name="Line 7"/>
          <p:cNvSpPr>
            <a:spLocks noChangeShapeType="1"/>
          </p:cNvSpPr>
          <p:nvPr/>
        </p:nvSpPr>
        <p:spPr bwMode="auto">
          <a:xfrm flipV="1">
            <a:off x="2667000" y="2703600"/>
            <a:ext cx="15240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8" name="Line 8"/>
          <p:cNvSpPr>
            <a:spLocks noChangeShapeType="1"/>
          </p:cNvSpPr>
          <p:nvPr/>
        </p:nvSpPr>
        <p:spPr bwMode="auto">
          <a:xfrm flipH="1">
            <a:off x="1905000" y="3160800"/>
            <a:ext cx="381000" cy="2286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79" name="Line 9"/>
          <p:cNvSpPr>
            <a:spLocks noChangeShapeType="1"/>
          </p:cNvSpPr>
          <p:nvPr/>
        </p:nvSpPr>
        <p:spPr bwMode="auto">
          <a:xfrm flipV="1">
            <a:off x="1371600" y="4532400"/>
            <a:ext cx="304800" cy="3048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80" name="Line 10"/>
          <p:cNvSpPr>
            <a:spLocks noChangeShapeType="1"/>
          </p:cNvSpPr>
          <p:nvPr/>
        </p:nvSpPr>
        <p:spPr bwMode="auto">
          <a:xfrm>
            <a:off x="2057400" y="1408200"/>
            <a:ext cx="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nvGrpSpPr>
          <p:cNvPr id="181" name="Group 11"/>
          <p:cNvGrpSpPr>
            <a:grpSpLocks/>
          </p:cNvGrpSpPr>
          <p:nvPr/>
        </p:nvGrpSpPr>
        <p:grpSpPr bwMode="auto">
          <a:xfrm>
            <a:off x="6351587" y="1408200"/>
            <a:ext cx="419100" cy="419100"/>
            <a:chOff x="2832" y="2832"/>
            <a:chExt cx="264" cy="264"/>
          </a:xfrm>
        </p:grpSpPr>
        <p:sp>
          <p:nvSpPr>
            <p:cNvPr id="182" name="Oval 12"/>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83" name="Oval 13"/>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84" name="Oval 14"/>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185" name="Group 15"/>
          <p:cNvGrpSpPr>
            <a:grpSpLocks/>
          </p:cNvGrpSpPr>
          <p:nvPr/>
        </p:nvGrpSpPr>
        <p:grpSpPr bwMode="auto">
          <a:xfrm>
            <a:off x="7037387" y="1865400"/>
            <a:ext cx="419100" cy="419100"/>
            <a:chOff x="2832" y="2832"/>
            <a:chExt cx="264" cy="264"/>
          </a:xfrm>
        </p:grpSpPr>
        <p:sp>
          <p:nvSpPr>
            <p:cNvPr id="186" name="Oval 16"/>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87" name="Oval 17"/>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88" name="Oval 18"/>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189" name="Group 19"/>
          <p:cNvGrpSpPr>
            <a:grpSpLocks/>
          </p:cNvGrpSpPr>
          <p:nvPr/>
        </p:nvGrpSpPr>
        <p:grpSpPr bwMode="auto">
          <a:xfrm>
            <a:off x="6351587" y="2246400"/>
            <a:ext cx="419100" cy="419100"/>
            <a:chOff x="2832" y="2832"/>
            <a:chExt cx="264" cy="264"/>
          </a:xfrm>
        </p:grpSpPr>
        <p:sp>
          <p:nvSpPr>
            <p:cNvPr id="190" name="Oval 20"/>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91" name="Oval 21"/>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92" name="Oval 22"/>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193" name="Group 23"/>
          <p:cNvGrpSpPr>
            <a:grpSpLocks/>
          </p:cNvGrpSpPr>
          <p:nvPr/>
        </p:nvGrpSpPr>
        <p:grpSpPr bwMode="auto">
          <a:xfrm>
            <a:off x="7037387" y="1179600"/>
            <a:ext cx="419100" cy="419100"/>
            <a:chOff x="2832" y="2832"/>
            <a:chExt cx="264" cy="264"/>
          </a:xfrm>
        </p:grpSpPr>
        <p:sp>
          <p:nvSpPr>
            <p:cNvPr id="194" name="Oval 24"/>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95" name="Oval 25"/>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96" name="Oval 26"/>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197" name="Group 27"/>
          <p:cNvGrpSpPr>
            <a:grpSpLocks/>
          </p:cNvGrpSpPr>
          <p:nvPr/>
        </p:nvGrpSpPr>
        <p:grpSpPr bwMode="auto">
          <a:xfrm>
            <a:off x="7494587" y="2322600"/>
            <a:ext cx="419100" cy="419100"/>
            <a:chOff x="2832" y="2832"/>
            <a:chExt cx="264" cy="264"/>
          </a:xfrm>
        </p:grpSpPr>
        <p:sp>
          <p:nvSpPr>
            <p:cNvPr id="198" name="Oval 28"/>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199" name="Oval 29"/>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00" name="Oval 30"/>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01" name="Group 31"/>
          <p:cNvGrpSpPr>
            <a:grpSpLocks/>
          </p:cNvGrpSpPr>
          <p:nvPr/>
        </p:nvGrpSpPr>
        <p:grpSpPr bwMode="auto">
          <a:xfrm>
            <a:off x="6961187" y="2779800"/>
            <a:ext cx="419100" cy="419100"/>
            <a:chOff x="2832" y="2832"/>
            <a:chExt cx="264" cy="264"/>
          </a:xfrm>
        </p:grpSpPr>
        <p:sp>
          <p:nvSpPr>
            <p:cNvPr id="202" name="Oval 32"/>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03" name="Oval 33"/>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04" name="Oval 34"/>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05" name="Group 35"/>
          <p:cNvGrpSpPr>
            <a:grpSpLocks/>
          </p:cNvGrpSpPr>
          <p:nvPr/>
        </p:nvGrpSpPr>
        <p:grpSpPr bwMode="auto">
          <a:xfrm>
            <a:off x="7646987" y="1484400"/>
            <a:ext cx="419100" cy="419100"/>
            <a:chOff x="2832" y="2832"/>
            <a:chExt cx="264" cy="264"/>
          </a:xfrm>
        </p:grpSpPr>
        <p:sp>
          <p:nvSpPr>
            <p:cNvPr id="206" name="Oval 36"/>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07" name="Oval 37"/>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08" name="Oval 38"/>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09" name="Group 39"/>
          <p:cNvGrpSpPr>
            <a:grpSpLocks/>
          </p:cNvGrpSpPr>
          <p:nvPr/>
        </p:nvGrpSpPr>
        <p:grpSpPr bwMode="auto">
          <a:xfrm>
            <a:off x="8104187" y="2094000"/>
            <a:ext cx="419100" cy="419100"/>
            <a:chOff x="2832" y="2832"/>
            <a:chExt cx="264" cy="264"/>
          </a:xfrm>
        </p:grpSpPr>
        <p:sp>
          <p:nvSpPr>
            <p:cNvPr id="210" name="Oval 40"/>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11" name="Oval 41"/>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12" name="Oval 42"/>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13" name="Group 43"/>
          <p:cNvGrpSpPr>
            <a:grpSpLocks/>
          </p:cNvGrpSpPr>
          <p:nvPr/>
        </p:nvGrpSpPr>
        <p:grpSpPr bwMode="auto">
          <a:xfrm>
            <a:off x="7723187" y="2932200"/>
            <a:ext cx="419100" cy="419100"/>
            <a:chOff x="2832" y="2832"/>
            <a:chExt cx="264" cy="264"/>
          </a:xfrm>
        </p:grpSpPr>
        <p:sp>
          <p:nvSpPr>
            <p:cNvPr id="214" name="Oval 44"/>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15" name="Oval 45"/>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16" name="Oval 46"/>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17" name="Group 47"/>
          <p:cNvGrpSpPr>
            <a:grpSpLocks/>
          </p:cNvGrpSpPr>
          <p:nvPr/>
        </p:nvGrpSpPr>
        <p:grpSpPr bwMode="auto">
          <a:xfrm>
            <a:off x="3935412" y="4456200"/>
            <a:ext cx="636588" cy="419100"/>
            <a:chOff x="2887" y="2064"/>
            <a:chExt cx="401" cy="264"/>
          </a:xfrm>
        </p:grpSpPr>
        <p:sp>
          <p:nvSpPr>
            <p:cNvPr id="218" name="Oval 48"/>
            <p:cNvSpPr>
              <a:spLocks noChangeArrowheads="1"/>
            </p:cNvSpPr>
            <p:nvPr/>
          </p:nvSpPr>
          <p:spPr bwMode="auto">
            <a:xfrm>
              <a:off x="3132" y="2172"/>
              <a:ext cx="48" cy="48"/>
            </a:xfrm>
            <a:prstGeom prst="ellipse">
              <a:avLst/>
            </a:prstGeom>
            <a:solidFill>
              <a:srgbClr val="FF6600"/>
            </a:solidFill>
            <a:ln w="9525">
              <a:solidFill>
                <a:srgbClr val="FF99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19" name="Oval 49"/>
            <p:cNvSpPr>
              <a:spLocks noChangeArrowheads="1"/>
            </p:cNvSpPr>
            <p:nvPr/>
          </p:nvSpPr>
          <p:spPr bwMode="auto">
            <a:xfrm>
              <a:off x="3084" y="2124"/>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20" name="Oval 50"/>
            <p:cNvSpPr>
              <a:spLocks noChangeArrowheads="1"/>
            </p:cNvSpPr>
            <p:nvPr/>
          </p:nvSpPr>
          <p:spPr bwMode="auto">
            <a:xfrm>
              <a:off x="3024" y="2064"/>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21" name="Line 51"/>
            <p:cNvSpPr>
              <a:spLocks noChangeShapeType="1"/>
            </p:cNvSpPr>
            <p:nvPr/>
          </p:nvSpPr>
          <p:spPr bwMode="auto">
            <a:xfrm flipV="1">
              <a:off x="2887" y="2184"/>
              <a:ext cx="240" cy="0"/>
            </a:xfrm>
            <a:prstGeom prst="line">
              <a:avLst/>
            </a:prstGeom>
            <a:noFill/>
            <a:ln w="57150">
              <a:solidFill>
                <a:srgbClr val="FF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sp>
        <p:nvSpPr>
          <p:cNvPr id="222" name="Text Box 52"/>
          <p:cNvSpPr txBox="1">
            <a:spLocks noChangeArrowheads="1"/>
          </p:cNvSpPr>
          <p:nvPr/>
        </p:nvSpPr>
        <p:spPr bwMode="auto">
          <a:xfrm>
            <a:off x="8218487" y="2703600"/>
            <a:ext cx="593432" cy="261610"/>
          </a:xfrm>
          <a:prstGeom prst="rect">
            <a:avLst/>
          </a:prstGeom>
          <a:noFill/>
          <a:ln w="9525">
            <a:noFill/>
            <a:miter lim="800000"/>
            <a:headEnd/>
            <a:tailEnd type="none" w="med" len="lg"/>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Text" lastClr="000000"/>
                </a:solidFill>
                <a:effectLst/>
                <a:uLnTx/>
                <a:uFillTx/>
                <a:latin typeface="Arial" pitchFamily="34" charset="0"/>
                <a:cs typeface="Arial" pitchFamily="34" charset="0"/>
              </a:rPr>
              <a:t>Needs</a:t>
            </a:r>
          </a:p>
        </p:txBody>
      </p:sp>
      <p:sp>
        <p:nvSpPr>
          <p:cNvPr id="223" name="Text Box 53"/>
          <p:cNvSpPr txBox="1">
            <a:spLocks noChangeArrowheads="1"/>
          </p:cNvSpPr>
          <p:nvPr/>
        </p:nvSpPr>
        <p:spPr bwMode="auto">
          <a:xfrm>
            <a:off x="609600" y="2932200"/>
            <a:ext cx="766557" cy="261610"/>
          </a:xfrm>
          <a:prstGeom prst="rect">
            <a:avLst/>
          </a:prstGeom>
          <a:noFill/>
          <a:ln w="9525">
            <a:noFill/>
            <a:miter lim="800000"/>
            <a:headEnd/>
            <a:tailEnd type="none" w="med" len="lg"/>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a:ln>
                  <a:noFill/>
                </a:ln>
                <a:solidFill>
                  <a:sysClr val="windowText" lastClr="000000"/>
                </a:solidFill>
                <a:effectLst/>
                <a:uLnTx/>
                <a:uFillTx/>
                <a:latin typeface="Arial" pitchFamily="34" charset="0"/>
                <a:cs typeface="Arial" pitchFamily="34" charset="0"/>
              </a:rPr>
              <a:t>Solutions</a:t>
            </a:r>
          </a:p>
        </p:txBody>
      </p:sp>
      <p:sp>
        <p:nvSpPr>
          <p:cNvPr id="224" name="Text Box 54"/>
          <p:cNvSpPr txBox="1">
            <a:spLocks noChangeArrowheads="1"/>
          </p:cNvSpPr>
          <p:nvPr/>
        </p:nvSpPr>
        <p:spPr bwMode="auto">
          <a:xfrm>
            <a:off x="3048000" y="1255800"/>
            <a:ext cx="2743200" cy="646331"/>
          </a:xfrm>
          <a:prstGeom prst="rect">
            <a:avLst/>
          </a:prstGeom>
          <a:noFill/>
          <a:ln w="9525">
            <a:noFill/>
            <a:miter lim="800000"/>
            <a:headEnd/>
            <a:tailEnd type="none" w="med" len="lg"/>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99"/>
                </a:solidFill>
                <a:effectLst/>
                <a:uLnTx/>
                <a:uFillTx/>
                <a:latin typeface="Arial" pitchFamily="34" charset="0"/>
                <a:cs typeface="Arial" pitchFamily="34" charset="0"/>
              </a:rPr>
              <a:t>INNOVATION</a:t>
            </a:r>
            <a:r>
              <a:rPr kumimoji="0" lang="en-US" sz="1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 =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novel match </a:t>
            </a:r>
            <a:r>
              <a:rPr kumimoji="0" lang="en-US" sz="1200" b="1" i="0" u="none" strike="noStrike" kern="0" cap="none" spc="0" normalizeH="0" baseline="0" noProof="0" dirty="0">
                <a:ln>
                  <a:noFill/>
                </a:ln>
                <a:solidFill>
                  <a:sysClr val="windowText" lastClr="000000"/>
                </a:solidFill>
                <a:effectLst/>
                <a:uLnTx/>
                <a:uFillTx/>
                <a:latin typeface="Arial" pitchFamily="34" charset="0"/>
                <a:cs typeface="Arial" pitchFamily="34" charset="0"/>
              </a:rPr>
              <a:t>of a solution and </a:t>
            </a:r>
            <a:r>
              <a:rPr kumimoji="0" lang="en-US" sz="12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need that creates value</a:t>
            </a:r>
            <a:endParaRPr kumimoji="0" lang="en-US" sz="12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225" name="Line 55"/>
          <p:cNvSpPr>
            <a:spLocks noChangeShapeType="1"/>
          </p:cNvSpPr>
          <p:nvPr/>
        </p:nvSpPr>
        <p:spPr bwMode="auto">
          <a:xfrm flipV="1">
            <a:off x="1143000" y="1789200"/>
            <a:ext cx="152400" cy="381000"/>
          </a:xfrm>
          <a:prstGeom prst="line">
            <a:avLst/>
          </a:prstGeom>
          <a:noFill/>
          <a:ln w="28575">
            <a:solidFill>
              <a:srgbClr val="00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26" name="AutoShape 69"/>
          <p:cNvSpPr>
            <a:spLocks noChangeArrowheads="1"/>
          </p:cNvSpPr>
          <p:nvPr/>
        </p:nvSpPr>
        <p:spPr bwMode="auto">
          <a:xfrm>
            <a:off x="4419600" y="2246400"/>
            <a:ext cx="381000" cy="304800"/>
          </a:xfrm>
          <a:prstGeom prst="rightArrow">
            <a:avLst>
              <a:gd name="adj1" fmla="val 50000"/>
              <a:gd name="adj2" fmla="val 31250"/>
            </a:avLst>
          </a:prstGeom>
          <a:noFill/>
          <a:ln w="9525">
            <a:solidFill>
              <a:srgbClr val="000000"/>
            </a:solidFill>
            <a:miter lim="800000"/>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27" name="Rectangle 86"/>
          <p:cNvSpPr>
            <a:spLocks noChangeArrowheads="1"/>
          </p:cNvSpPr>
          <p:nvPr/>
        </p:nvSpPr>
        <p:spPr bwMode="auto">
          <a:xfrm>
            <a:off x="3657600" y="3922800"/>
            <a:ext cx="2133600" cy="1219200"/>
          </a:xfrm>
          <a:prstGeom prst="rect">
            <a:avLst/>
          </a:prstGeom>
          <a:noFill/>
          <a:ln w="9525">
            <a:solidFill>
              <a:srgbClr val="000000"/>
            </a:solidFill>
            <a:miter lim="800000"/>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28" name="Text Box 87"/>
          <p:cNvSpPr txBox="1">
            <a:spLocks noChangeArrowheads="1"/>
          </p:cNvSpPr>
          <p:nvPr/>
        </p:nvSpPr>
        <p:spPr bwMode="auto">
          <a:xfrm>
            <a:off x="3681413" y="3975188"/>
            <a:ext cx="2338387" cy="276999"/>
          </a:xfrm>
          <a:prstGeom prst="rect">
            <a:avLst/>
          </a:prstGeom>
          <a:noFill/>
          <a:ln w="9525">
            <a:noFill/>
            <a:miter lim="800000"/>
            <a:headEnd/>
            <a:tailEnd type="none" w="med" len="lg"/>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Novelty in the matching</a:t>
            </a:r>
            <a:endParaRPr kumimoji="0" lang="en-US" sz="12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229" name="Rectangle 88"/>
          <p:cNvSpPr>
            <a:spLocks noChangeArrowheads="1"/>
          </p:cNvSpPr>
          <p:nvPr/>
        </p:nvSpPr>
        <p:spPr bwMode="auto">
          <a:xfrm>
            <a:off x="914400" y="3922800"/>
            <a:ext cx="2133600" cy="1219200"/>
          </a:xfrm>
          <a:prstGeom prst="rect">
            <a:avLst/>
          </a:prstGeom>
          <a:noFill/>
          <a:ln w="9525">
            <a:solidFill>
              <a:srgbClr val="000000"/>
            </a:solidFill>
            <a:miter lim="800000"/>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30" name="Text Box 89"/>
          <p:cNvSpPr txBox="1">
            <a:spLocks noChangeArrowheads="1"/>
          </p:cNvSpPr>
          <p:nvPr/>
        </p:nvSpPr>
        <p:spPr bwMode="auto">
          <a:xfrm>
            <a:off x="938213" y="3975188"/>
            <a:ext cx="2566987" cy="276999"/>
          </a:xfrm>
          <a:prstGeom prst="rect">
            <a:avLst/>
          </a:prstGeom>
          <a:noFill/>
          <a:ln w="9525">
            <a:noFill/>
            <a:miter lim="800000"/>
            <a:headEnd/>
            <a:tailEnd type="none" w="med" len="lg"/>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Novelty in the Solution</a:t>
            </a:r>
            <a:endParaRPr kumimoji="0" lang="en-US" sz="12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231" name="TextBox 230"/>
          <p:cNvSpPr txBox="1"/>
          <p:nvPr/>
        </p:nvSpPr>
        <p:spPr>
          <a:xfrm>
            <a:off x="4800600" y="2094000"/>
            <a:ext cx="32733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a:t>
            </a:r>
            <a:endParaRPr kumimoji="0" lang="en-US" sz="20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232" name="Rectangle 86"/>
          <p:cNvSpPr>
            <a:spLocks noChangeArrowheads="1"/>
          </p:cNvSpPr>
          <p:nvPr/>
        </p:nvSpPr>
        <p:spPr bwMode="auto">
          <a:xfrm>
            <a:off x="6477000" y="3922800"/>
            <a:ext cx="2133600" cy="1219200"/>
          </a:xfrm>
          <a:prstGeom prst="rect">
            <a:avLst/>
          </a:prstGeom>
          <a:noFill/>
          <a:ln w="9525">
            <a:solidFill>
              <a:srgbClr val="000000"/>
            </a:solidFill>
            <a:miter lim="800000"/>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33" name="Text Box 87"/>
          <p:cNvSpPr txBox="1">
            <a:spLocks noChangeArrowheads="1"/>
          </p:cNvSpPr>
          <p:nvPr/>
        </p:nvSpPr>
        <p:spPr bwMode="auto">
          <a:xfrm>
            <a:off x="6500813" y="3975188"/>
            <a:ext cx="2338387" cy="276999"/>
          </a:xfrm>
          <a:prstGeom prst="rect">
            <a:avLst/>
          </a:prstGeom>
          <a:noFill/>
          <a:ln w="9525">
            <a:noFill/>
            <a:miter lim="800000"/>
            <a:headEnd/>
            <a:tailEnd type="none" w="med" len="lg"/>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Novelty in the Need</a:t>
            </a:r>
            <a:endParaRPr kumimoji="0" lang="en-US" sz="12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grpSp>
        <p:nvGrpSpPr>
          <p:cNvPr id="234" name="Group 90"/>
          <p:cNvGrpSpPr>
            <a:grpSpLocks/>
          </p:cNvGrpSpPr>
          <p:nvPr/>
        </p:nvGrpSpPr>
        <p:grpSpPr bwMode="auto">
          <a:xfrm>
            <a:off x="6934200" y="4456200"/>
            <a:ext cx="419100" cy="419100"/>
            <a:chOff x="2832" y="2832"/>
            <a:chExt cx="264" cy="264"/>
          </a:xfrm>
        </p:grpSpPr>
        <p:sp>
          <p:nvSpPr>
            <p:cNvPr id="235" name="Oval 91"/>
            <p:cNvSpPr>
              <a:spLocks noChangeArrowheads="1"/>
            </p:cNvSpPr>
            <p:nvPr/>
          </p:nvSpPr>
          <p:spPr bwMode="auto">
            <a:xfrm>
              <a:off x="2940" y="2940"/>
              <a:ext cx="48" cy="48"/>
            </a:xfrm>
            <a:prstGeom prst="ellipse">
              <a:avLst/>
            </a:prstGeom>
            <a:solidFill>
              <a:srgbClr val="000000"/>
            </a:solidFill>
            <a:ln w="9525">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36" name="Oval 92"/>
            <p:cNvSpPr>
              <a:spLocks noChangeArrowheads="1"/>
            </p:cNvSpPr>
            <p:nvPr/>
          </p:nvSpPr>
          <p:spPr bwMode="auto">
            <a:xfrm>
              <a:off x="2892" y="2892"/>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37" name="Oval 93"/>
            <p:cNvSpPr>
              <a:spLocks noChangeArrowheads="1"/>
            </p:cNvSpPr>
            <p:nvPr/>
          </p:nvSpPr>
          <p:spPr bwMode="auto">
            <a:xfrm>
              <a:off x="2832" y="2832"/>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grpSp>
        <p:nvGrpSpPr>
          <p:cNvPr id="238" name="Group 47"/>
          <p:cNvGrpSpPr>
            <a:grpSpLocks/>
          </p:cNvGrpSpPr>
          <p:nvPr/>
        </p:nvGrpSpPr>
        <p:grpSpPr bwMode="auto">
          <a:xfrm>
            <a:off x="3657600" y="2170200"/>
            <a:ext cx="636588" cy="419100"/>
            <a:chOff x="2887" y="2064"/>
            <a:chExt cx="401" cy="264"/>
          </a:xfrm>
        </p:grpSpPr>
        <p:sp>
          <p:nvSpPr>
            <p:cNvPr id="239" name="Oval 48"/>
            <p:cNvSpPr>
              <a:spLocks noChangeArrowheads="1"/>
            </p:cNvSpPr>
            <p:nvPr/>
          </p:nvSpPr>
          <p:spPr bwMode="auto">
            <a:xfrm>
              <a:off x="3132" y="2172"/>
              <a:ext cx="48" cy="48"/>
            </a:xfrm>
            <a:prstGeom prst="ellipse">
              <a:avLst/>
            </a:prstGeom>
            <a:solidFill>
              <a:srgbClr val="FF6600"/>
            </a:solidFill>
            <a:ln w="9525">
              <a:solidFill>
                <a:srgbClr val="FF99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40" name="Oval 49"/>
            <p:cNvSpPr>
              <a:spLocks noChangeArrowheads="1"/>
            </p:cNvSpPr>
            <p:nvPr/>
          </p:nvSpPr>
          <p:spPr bwMode="auto">
            <a:xfrm>
              <a:off x="3084" y="2124"/>
              <a:ext cx="144" cy="14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41" name="Oval 50"/>
            <p:cNvSpPr>
              <a:spLocks noChangeArrowheads="1"/>
            </p:cNvSpPr>
            <p:nvPr/>
          </p:nvSpPr>
          <p:spPr bwMode="auto">
            <a:xfrm>
              <a:off x="3024" y="2064"/>
              <a:ext cx="264" cy="264"/>
            </a:xfrm>
            <a:prstGeom prst="ellipse">
              <a:avLst/>
            </a:prstGeom>
            <a:noFill/>
            <a:ln w="57150">
              <a:solidFill>
                <a:srgbClr val="000000"/>
              </a:solidFill>
              <a:round/>
              <a:headEnd/>
              <a:tailEnd type="none" w="med" len="lg"/>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sp>
          <p:nvSpPr>
            <p:cNvPr id="242" name="Line 51"/>
            <p:cNvSpPr>
              <a:spLocks noChangeShapeType="1"/>
            </p:cNvSpPr>
            <p:nvPr/>
          </p:nvSpPr>
          <p:spPr bwMode="auto">
            <a:xfrm flipV="1">
              <a:off x="2887" y="2184"/>
              <a:ext cx="240" cy="0"/>
            </a:xfrm>
            <a:prstGeom prst="line">
              <a:avLst/>
            </a:prstGeom>
            <a:noFill/>
            <a:ln w="57150">
              <a:solidFill>
                <a:srgbClr val="FF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Arial" pitchFamily="34" charset="0"/>
                <a:cs typeface="Arial" pitchFamily="34" charset="0"/>
              </a:endParaRPr>
            </a:p>
          </p:txBody>
        </p:sp>
      </p:grpSp>
      <p:pic>
        <p:nvPicPr>
          <p:cNvPr id="243" name="Picture 13" descr="http://playlistmag.com/publications/playlist/images/2004/11/04ipod_front_librarysm.gif"/>
          <p:cNvPicPr>
            <a:picLocks noChangeAspect="1" noChangeArrowheads="1"/>
          </p:cNvPicPr>
          <p:nvPr/>
        </p:nvPicPr>
        <p:blipFill>
          <a:blip r:embed="rId3" cstate="print"/>
          <a:srcRect/>
          <a:stretch>
            <a:fillRect/>
          </a:stretch>
        </p:blipFill>
        <p:spPr bwMode="auto">
          <a:xfrm>
            <a:off x="4800600" y="4303800"/>
            <a:ext cx="609600" cy="687448"/>
          </a:xfrm>
          <a:prstGeom prst="rect">
            <a:avLst/>
          </a:prstGeom>
          <a:noFill/>
          <a:ln w="9525">
            <a:noFill/>
            <a:miter lim="800000"/>
            <a:headEnd/>
            <a:tailEnd/>
          </a:ln>
        </p:spPr>
      </p:pic>
      <p:pic>
        <p:nvPicPr>
          <p:cNvPr id="244" name="Picture 6" descr="http://tbn2.google.com/images?q=tbn:HlgeaHb1DzF49M:http://fyi.oreilly.com/twitter-logo.jpg">
            <a:hlinkClick r:id="rId4"/>
          </p:cNvPr>
          <p:cNvPicPr>
            <a:picLocks noChangeAspect="1" noChangeArrowheads="1"/>
          </p:cNvPicPr>
          <p:nvPr/>
        </p:nvPicPr>
        <p:blipFill>
          <a:blip r:embed="rId5" cstate="print"/>
          <a:srcRect/>
          <a:stretch>
            <a:fillRect/>
          </a:stretch>
        </p:blipFill>
        <p:spPr bwMode="auto">
          <a:xfrm>
            <a:off x="7583517" y="4456200"/>
            <a:ext cx="950883" cy="352426"/>
          </a:xfrm>
          <a:prstGeom prst="rect">
            <a:avLst/>
          </a:prstGeom>
          <a:noFill/>
        </p:spPr>
      </p:pic>
      <p:pic>
        <p:nvPicPr>
          <p:cNvPr id="245" name="Picture 5" descr="zocor-molecule-3d"/>
          <p:cNvPicPr>
            <a:picLocks noChangeAspect="1" noChangeArrowheads="1"/>
          </p:cNvPicPr>
          <p:nvPr/>
        </p:nvPicPr>
        <p:blipFill>
          <a:blip r:embed="rId6" cstate="print"/>
          <a:srcRect/>
          <a:stretch>
            <a:fillRect/>
          </a:stretch>
        </p:blipFill>
        <p:spPr bwMode="auto">
          <a:xfrm>
            <a:off x="1981200" y="4303800"/>
            <a:ext cx="680244" cy="685800"/>
          </a:xfrm>
          <a:prstGeom prst="rect">
            <a:avLst/>
          </a:prstGeom>
          <a:noFill/>
        </p:spPr>
      </p:pic>
      <p:sp>
        <p:nvSpPr>
          <p:cNvPr id="246" name="Rectangle 245"/>
          <p:cNvSpPr/>
          <p:nvPr/>
        </p:nvSpPr>
        <p:spPr>
          <a:xfrm>
            <a:off x="270000" y="5288340"/>
            <a:ext cx="4572000" cy="1200329"/>
          </a:xfrm>
          <a:prstGeom prst="rect">
            <a:avLst/>
          </a:prstGeom>
        </p:spPr>
        <p:txBody>
          <a:bodyPr>
            <a:spAutoFit/>
          </a:bodyPr>
          <a:lstStyle/>
          <a:p>
            <a:r>
              <a:rPr lang="en-US" sz="1800" dirty="0" smtClean="0">
                <a:latin typeface="Arial" pitchFamily="34" charset="0"/>
                <a:cs typeface="Arial" pitchFamily="34" charset="0"/>
              </a:rPr>
              <a:t>3 types of innovation:</a:t>
            </a:r>
          </a:p>
          <a:p>
            <a:pPr lvl="1"/>
            <a:r>
              <a:rPr lang="en-US" sz="1800" dirty="0" smtClean="0">
                <a:latin typeface="Arial" pitchFamily="34" charset="0"/>
                <a:cs typeface="Arial" pitchFamily="34" charset="0"/>
              </a:rPr>
              <a:t>Product innovation</a:t>
            </a:r>
          </a:p>
          <a:p>
            <a:pPr lvl="1"/>
            <a:r>
              <a:rPr lang="en-US" sz="1800" dirty="0" smtClean="0">
                <a:latin typeface="Arial" pitchFamily="34" charset="0"/>
                <a:cs typeface="Arial" pitchFamily="34" charset="0"/>
              </a:rPr>
              <a:t>Process innovation</a:t>
            </a:r>
          </a:p>
          <a:p>
            <a:pPr lvl="1"/>
            <a:r>
              <a:rPr lang="en-US" sz="1800" dirty="0" smtClean="0">
                <a:latin typeface="Arial" pitchFamily="34" charset="0"/>
                <a:cs typeface="Arial" pitchFamily="34" charset="0"/>
              </a:rPr>
              <a:t>Business model innovation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3"/>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p:oleObj spid="_x0000_s1026" name="Chart" r:id="rId4" imgW="11163173" imgH="7477057" progId="MSGraph.Chart.8">
              <p:embed/>
            </p:oleObj>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cap="none" dirty="0" smtClean="0"/>
              <a:t>Innovation at</a:t>
            </a:r>
            <a:br>
              <a:rPr lang="en-US" cap="none" dirty="0" smtClean="0"/>
            </a:br>
            <a:r>
              <a:rPr lang="en-US" cap="none" dirty="0" smtClean="0"/>
              <a:t>Mahindra &amp; Mahindra</a:t>
            </a:r>
            <a:endParaRPr lang="en-US" cap="none" dirty="0"/>
          </a:p>
        </p:txBody>
      </p:sp>
      <p:pic>
        <p:nvPicPr>
          <p:cNvPr id="135170" name="Picture 2"/>
          <p:cNvPicPr>
            <a:picLocks noChangeAspect="1" noChangeArrowheads="1"/>
          </p:cNvPicPr>
          <p:nvPr/>
        </p:nvPicPr>
        <p:blipFill>
          <a:blip r:embed="rId2" cstate="print"/>
          <a:srcRect/>
          <a:stretch>
            <a:fillRect/>
          </a:stretch>
        </p:blipFill>
        <p:spPr bwMode="auto">
          <a:xfrm>
            <a:off x="704850" y="701550"/>
            <a:ext cx="7734300" cy="2171700"/>
          </a:xfrm>
          <a:prstGeom prst="rect">
            <a:avLst/>
          </a:prstGeom>
          <a:noFill/>
          <a:ln w="9525">
            <a:noFill/>
            <a:miter lim="800000"/>
            <a:headEnd/>
            <a:tailEnd/>
          </a:ln>
        </p:spPr>
      </p:pic>
      <p:pic>
        <p:nvPicPr>
          <p:cNvPr id="135171" name="Picture 3"/>
          <p:cNvPicPr>
            <a:picLocks noChangeAspect="1" noChangeArrowheads="1"/>
          </p:cNvPicPr>
          <p:nvPr/>
        </p:nvPicPr>
        <p:blipFill>
          <a:blip r:embed="rId3" cstate="print"/>
          <a:srcRect/>
          <a:stretch>
            <a:fillRect/>
          </a:stretch>
        </p:blipFill>
        <p:spPr bwMode="auto">
          <a:xfrm>
            <a:off x="6772200" y="4468200"/>
            <a:ext cx="1676400" cy="1219200"/>
          </a:xfrm>
          <a:prstGeom prst="rect">
            <a:avLst/>
          </a:prstGeom>
          <a:noFill/>
          <a:ln w="9525">
            <a:noFill/>
            <a:miter lim="800000"/>
            <a:headEnd/>
            <a:tailEnd/>
          </a:ln>
        </p:spPr>
      </p:pic>
      <p:pic>
        <p:nvPicPr>
          <p:cNvPr id="135172" name="Picture 4"/>
          <p:cNvPicPr>
            <a:picLocks noChangeAspect="1" noChangeArrowheads="1"/>
          </p:cNvPicPr>
          <p:nvPr/>
        </p:nvPicPr>
        <p:blipFill>
          <a:blip r:embed="rId4" cstate="print"/>
          <a:srcRect/>
          <a:stretch>
            <a:fillRect/>
          </a:stretch>
        </p:blipFill>
        <p:spPr bwMode="auto">
          <a:xfrm>
            <a:off x="4701600" y="696600"/>
            <a:ext cx="3868800" cy="21762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6551</TotalTime>
  <Words>3026</Words>
  <Application>Microsoft Office PowerPoint</Application>
  <PresentationFormat>On-screen Show (4:3)</PresentationFormat>
  <Paragraphs>648</Paragraphs>
  <Slides>33</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Cachon_Slide_Template</vt:lpstr>
      <vt:lpstr>Chart</vt:lpstr>
      <vt:lpstr>Slide 1</vt:lpstr>
      <vt:lpstr>Improvement and Innovation as a process:  Continuous v. Radical</vt:lpstr>
      <vt:lpstr>Improvement as a process</vt:lpstr>
      <vt:lpstr>The Learning Curve</vt:lpstr>
      <vt:lpstr>Slide 5</vt:lpstr>
      <vt:lpstr>The Learning Curve  Application: new technologies</vt:lpstr>
      <vt:lpstr>The Learning Curve   The difference with Economies of Scale</vt:lpstr>
      <vt:lpstr>The Learning Curve   Summary</vt:lpstr>
      <vt:lpstr>Innovation at Mahindra &amp; Mahindra</vt:lpstr>
      <vt:lpstr>“Jugaad” and Frugal Engineering</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Innovations embody unforeseeable uncertainty  Unk Unks </vt:lpstr>
      <vt:lpstr>Three fundamental approaches to manage uncertainty</vt:lpstr>
      <vt:lpstr>Innovation projects with significant unk unks can use a tailored management approach</vt:lpstr>
      <vt:lpstr>Careful Processes guide and select experimentation   Innovation is not Much Different from Manufacturing…</vt:lpstr>
      <vt:lpstr>Stage-Gate Process</vt:lpstr>
      <vt:lpstr>The Innovation Tournament: The Process of Innovation </vt:lpstr>
      <vt:lpstr>Four Levers that Lead to More Exceptional Opportunities </vt:lpstr>
      <vt:lpstr>Example Tournament: Consumer Driven Suggestion System  Crowd sourcing</vt:lpstr>
      <vt:lpstr>Learning Points:  Processes to foster innovation in existing operations</vt:lpstr>
      <vt:lpstr>Improvement and Innovation:  Putting it all together</vt:lpstr>
      <vt:lpstr>Operations Strategy: Today  </vt:lpstr>
      <vt:lpstr>ITT:   Innovation and Product Design </vt:lpstr>
      <vt:lpstr>What is an Innovation? </vt:lpstr>
      <vt:lpstr>The Learning Curve  Application: DVD and HD Display</vt:lpstr>
      <vt:lpstr>The Learning Curve  Application: Moore’s Law (cost formulation)</vt:lpstr>
      <vt:lpstr>The Learning Curve  Application: Moore’s Law (usual formulation)</vt:lpstr>
      <vt:lpstr>Learning Models: Conceptual vs. Operational</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481</cp:revision>
  <cp:lastPrinted>1998-09-23T22:10:47Z</cp:lastPrinted>
  <dcterms:created xsi:type="dcterms:W3CDTF">1998-09-22T23:11:58Z</dcterms:created>
  <dcterms:modified xsi:type="dcterms:W3CDTF">2012-03-05T18:48:39Z</dcterms:modified>
</cp:coreProperties>
</file>