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39" r:id="rId3"/>
    <p:sldId id="340" r:id="rId4"/>
    <p:sldId id="341" r:id="rId5"/>
    <p:sldId id="342" r:id="rId6"/>
    <p:sldId id="343" r:id="rId7"/>
    <p:sldId id="344" r:id="rId8"/>
    <p:sldId id="345" r:id="rId9"/>
    <p:sldId id="346" r:id="rId10"/>
    <p:sldId id="347" r:id="rId11"/>
    <p:sldId id="353" r:id="rId12"/>
    <p:sldId id="354" r:id="rId13"/>
    <p:sldId id="348" r:id="rId14"/>
    <p:sldId id="350" r:id="rId15"/>
    <p:sldId id="351" r:id="rId16"/>
    <p:sldId id="355" r:id="rId17"/>
    <p:sldId id="356" r:id="rId18"/>
    <p:sldId id="357" r:id="rId19"/>
    <p:sldId id="352"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tchell Petersen" initials="MP" lastIdx="7" clrIdx="0"/>
  <p:cmAuthor id="1" name="Mary Maloney" initials="MM"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84" y="17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9D937D0-FD9D-4B7A-9026-51DFF075B878}" type="datetimeFigureOut">
              <a:rPr lang="en-US" smtClean="0"/>
              <a:t>3/4/2014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F5569BA-5ABD-4001-88B7-DB911FBAF7B0}" type="slidenum">
              <a:rPr lang="en-US" smtClean="0"/>
              <a:t>‹#›</a:t>
            </a:fld>
            <a:endParaRPr lang="en-US"/>
          </a:p>
        </p:txBody>
      </p:sp>
    </p:spTree>
    <p:extLst>
      <p:ext uri="{BB962C8B-B14F-4D97-AF65-F5344CB8AC3E}">
        <p14:creationId xmlns:p14="http://schemas.microsoft.com/office/powerpoint/2010/main" val="3224247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a:t>
            </a:fld>
            <a:endParaRPr lang="en-US"/>
          </a:p>
        </p:txBody>
      </p:sp>
    </p:spTree>
    <p:extLst>
      <p:ext uri="{BB962C8B-B14F-4D97-AF65-F5344CB8AC3E}">
        <p14:creationId xmlns:p14="http://schemas.microsoft.com/office/powerpoint/2010/main" val="3209262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10</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11</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12</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13</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14</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15</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16</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17</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18</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19</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3</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4</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5</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6</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7</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8</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9</a:t>
            </a:fld>
            <a:endParaRPr lang="en-US"/>
          </a:p>
        </p:txBody>
      </p:sp>
    </p:spTree>
    <p:extLst>
      <p:ext uri="{BB962C8B-B14F-4D97-AF65-F5344CB8AC3E}">
        <p14:creationId xmlns:p14="http://schemas.microsoft.com/office/powerpoint/2010/main" val="165311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3/4/2014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014972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3/4/2014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3152752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3/4/2014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3755670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3/4/2014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966458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CBE2C3-A9FD-4784-94E6-74BE352006E0}" type="datetimeFigureOut">
              <a:rPr lang="en-US" smtClean="0"/>
              <a:t>3/4/2014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750471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CBE2C3-A9FD-4784-94E6-74BE352006E0}" type="datetimeFigureOut">
              <a:rPr lang="en-US" smtClean="0"/>
              <a:t>3/4/2014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417263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CBE2C3-A9FD-4784-94E6-74BE352006E0}" type="datetimeFigureOut">
              <a:rPr lang="en-US" smtClean="0"/>
              <a:t>3/4/2014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196296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CBE2C3-A9FD-4784-94E6-74BE352006E0}" type="datetimeFigureOut">
              <a:rPr lang="en-US" smtClean="0"/>
              <a:t>3/4/2014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093355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CBE2C3-A9FD-4784-94E6-74BE352006E0}" type="datetimeFigureOut">
              <a:rPr lang="en-US" smtClean="0"/>
              <a:t>3/4/2014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854576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BE2C3-A9FD-4784-94E6-74BE352006E0}" type="datetimeFigureOut">
              <a:rPr lang="en-US" smtClean="0"/>
              <a:t>3/4/2014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1320169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BE2C3-A9FD-4784-94E6-74BE352006E0}" type="datetimeFigureOut">
              <a:rPr lang="en-US" smtClean="0"/>
              <a:t>3/4/2014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159704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CBE2C3-A9FD-4784-94E6-74BE352006E0}" type="datetimeFigureOut">
              <a:rPr lang="en-US" smtClean="0"/>
              <a:t>3/4/2014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B27F79-CE20-4071-92CD-652D95B7211D}" type="slidenum">
              <a:rPr lang="en-US" smtClean="0"/>
              <a:t>‹#›</a:t>
            </a:fld>
            <a:endParaRPr lang="en-US"/>
          </a:p>
        </p:txBody>
      </p:sp>
    </p:spTree>
    <p:extLst>
      <p:ext uri="{BB962C8B-B14F-4D97-AF65-F5344CB8AC3E}">
        <p14:creationId xmlns:p14="http://schemas.microsoft.com/office/powerpoint/2010/main" val="1243714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1"/>
            <a:ext cx="7772400" cy="1695450"/>
          </a:xfrm>
        </p:spPr>
        <p:txBody>
          <a:bodyPr/>
          <a:lstStyle/>
          <a:p>
            <a:r>
              <a:rPr lang="en-US" dirty="0">
                <a:latin typeface="Book Antiqua" panose="02040602050305030304" pitchFamily="18" charset="0"/>
              </a:rPr>
              <a:t>Finance 441 Tutorial </a:t>
            </a:r>
            <a:r>
              <a:rPr lang="en-US" dirty="0" smtClean="0">
                <a:latin typeface="Book Antiqua" panose="02040602050305030304" pitchFamily="18" charset="0"/>
              </a:rPr>
              <a:t>8</a:t>
            </a:r>
            <a:endParaRPr lang="en-US" dirty="0">
              <a:latin typeface="Book Antiqua" panose="02040602050305030304" pitchFamily="18" charset="0"/>
            </a:endParaRPr>
          </a:p>
        </p:txBody>
      </p:sp>
      <p:sp>
        <p:nvSpPr>
          <p:cNvPr id="3" name="Subtitle 2"/>
          <p:cNvSpPr>
            <a:spLocks noGrp="1"/>
          </p:cNvSpPr>
          <p:nvPr>
            <p:ph type="subTitle" idx="1"/>
          </p:nvPr>
        </p:nvSpPr>
        <p:spPr/>
        <p:txBody>
          <a:bodyPr/>
          <a:lstStyle/>
          <a:p>
            <a:r>
              <a:rPr lang="en-US" dirty="0" smtClean="0">
                <a:latin typeface="Book Antiqua" panose="02040602050305030304" pitchFamily="18" charset="0"/>
              </a:rPr>
              <a:t>TA: </a:t>
            </a:r>
            <a:r>
              <a:rPr lang="en-US" dirty="0" err="1" smtClean="0">
                <a:latin typeface="Book Antiqua" panose="02040602050305030304" pitchFamily="18" charset="0"/>
              </a:rPr>
              <a:t>Mame</a:t>
            </a:r>
            <a:r>
              <a:rPr lang="en-US" dirty="0" smtClean="0">
                <a:latin typeface="Book Antiqua" panose="02040602050305030304" pitchFamily="18" charset="0"/>
              </a:rPr>
              <a:t> Maloney</a:t>
            </a:r>
          </a:p>
          <a:p>
            <a:r>
              <a:rPr lang="en-US" sz="2000" dirty="0" smtClean="0">
                <a:latin typeface="Book Antiqua" panose="02040602050305030304" pitchFamily="18" charset="0"/>
              </a:rPr>
              <a:t>Email: m-maloney@kellogg.northwestern.edu</a:t>
            </a:r>
          </a:p>
          <a:p>
            <a:r>
              <a:rPr lang="en-US" dirty="0" smtClean="0">
                <a:latin typeface="Book Antiqua" panose="02040602050305030304" pitchFamily="18" charset="0"/>
              </a:rPr>
              <a:t>March </a:t>
            </a:r>
            <a:r>
              <a:rPr lang="en-US" dirty="0" smtClean="0">
                <a:latin typeface="Book Antiqua" panose="02040602050305030304" pitchFamily="18" charset="0"/>
              </a:rPr>
              <a:t>12, </a:t>
            </a:r>
            <a:r>
              <a:rPr lang="en-US" dirty="0" smtClean="0">
                <a:latin typeface="Book Antiqua" panose="02040602050305030304" pitchFamily="18" charset="0"/>
              </a:rPr>
              <a:t>2014</a:t>
            </a:r>
            <a:endParaRPr lang="en-US" dirty="0">
              <a:latin typeface="Book Antiqua" panose="02040602050305030304" pitchFamily="18" charset="0"/>
            </a:endParaRPr>
          </a:p>
        </p:txBody>
      </p:sp>
    </p:spTree>
    <p:extLst>
      <p:ext uri="{BB962C8B-B14F-4D97-AF65-F5344CB8AC3E}">
        <p14:creationId xmlns:p14="http://schemas.microsoft.com/office/powerpoint/2010/main" val="2175012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smtClean="0">
                <a:latin typeface="Palatino Linotype" pitchFamily="18" charset="0"/>
              </a:rPr>
              <a:t>2: </a:t>
            </a:r>
            <a:r>
              <a:rPr lang="en-US" sz="2400" dirty="0" smtClean="0">
                <a:latin typeface="Palatino Linotype" pitchFamily="18" charset="0"/>
              </a:rPr>
              <a:t>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smtClean="0">
                <a:solidFill>
                  <a:schemeClr val="tx1">
                    <a:lumMod val="95000"/>
                    <a:lumOff val="5000"/>
                  </a:schemeClr>
                </a:solidFill>
                <a:latin typeface="Palatino Linotype" pitchFamily="18" charset="0"/>
              </a:rPr>
              <a:t>a) Based </a:t>
            </a:r>
            <a:r>
              <a:rPr lang="en-US" sz="2000" b="1" dirty="0">
                <a:solidFill>
                  <a:schemeClr val="tx1">
                    <a:lumMod val="95000"/>
                    <a:lumOff val="5000"/>
                  </a:schemeClr>
                </a:solidFill>
                <a:latin typeface="Palatino Linotype" pitchFamily="18" charset="0"/>
              </a:rPr>
              <a:t>on </a:t>
            </a:r>
            <a:r>
              <a:rPr lang="en-US" sz="2000" b="1" dirty="0" err="1">
                <a:solidFill>
                  <a:schemeClr val="tx1">
                    <a:lumMod val="95000"/>
                    <a:lumOff val="5000"/>
                  </a:schemeClr>
                </a:solidFill>
                <a:latin typeface="Palatino Linotype" pitchFamily="18" charset="0"/>
              </a:rPr>
              <a:t>Hanesbrand’s</a:t>
            </a:r>
            <a:r>
              <a:rPr lang="en-US" sz="2000" b="1" dirty="0">
                <a:solidFill>
                  <a:schemeClr val="tx1">
                    <a:lumMod val="95000"/>
                    <a:lumOff val="5000"/>
                  </a:schemeClr>
                </a:solidFill>
                <a:latin typeface="Palatino Linotype" pitchFamily="18" charset="0"/>
              </a:rPr>
              <a:t> current financials and the opinions of </a:t>
            </a:r>
            <a:r>
              <a:rPr lang="en-US" sz="2000" b="1" dirty="0" err="1">
                <a:solidFill>
                  <a:schemeClr val="tx1">
                    <a:lumMod val="95000"/>
                    <a:lumOff val="5000"/>
                  </a:schemeClr>
                </a:solidFill>
                <a:latin typeface="Palatino Linotype" pitchFamily="18" charset="0"/>
              </a:rPr>
              <a:t>Moodys</a:t>
            </a:r>
            <a:r>
              <a:rPr lang="en-US" sz="2000" b="1" dirty="0">
                <a:solidFill>
                  <a:schemeClr val="tx1">
                    <a:lumMod val="95000"/>
                    <a:lumOff val="5000"/>
                  </a:schemeClr>
                </a:solidFill>
                <a:latin typeface="Palatino Linotype" pitchFamily="18" charset="0"/>
              </a:rPr>
              <a:t> and S&amp;P</a:t>
            </a:r>
            <a:r>
              <a:rPr lang="en-US" sz="2000" b="1" dirty="0" smtClean="0">
                <a:solidFill>
                  <a:schemeClr val="tx1">
                    <a:lumMod val="95000"/>
                    <a:lumOff val="5000"/>
                  </a:schemeClr>
                </a:solidFill>
                <a:latin typeface="Palatino Linotype" pitchFamily="18" charset="0"/>
              </a:rPr>
              <a:t>, </a:t>
            </a:r>
            <a:r>
              <a:rPr lang="en-US" sz="2000" b="1" dirty="0" err="1" smtClean="0">
                <a:solidFill>
                  <a:schemeClr val="tx1">
                    <a:lumMod val="95000"/>
                    <a:lumOff val="5000"/>
                  </a:schemeClr>
                </a:solidFill>
                <a:latin typeface="Palatino Linotype" pitchFamily="18" charset="0"/>
              </a:rPr>
              <a:t>Hanesbrand’s</a:t>
            </a:r>
            <a:r>
              <a:rPr lang="en-US" sz="2000" b="1" dirty="0" smtClean="0">
                <a:solidFill>
                  <a:schemeClr val="tx1">
                    <a:lumMod val="95000"/>
                    <a:lumOff val="5000"/>
                  </a:schemeClr>
                </a:solidFill>
                <a:latin typeface="Palatino Linotype" pitchFamily="18" charset="0"/>
              </a:rPr>
              <a:t> </a:t>
            </a:r>
            <a:r>
              <a:rPr lang="en-US" sz="2000" b="1" dirty="0">
                <a:solidFill>
                  <a:schemeClr val="tx1">
                    <a:lumMod val="95000"/>
                    <a:lumOff val="5000"/>
                  </a:schemeClr>
                </a:solidFill>
                <a:latin typeface="Palatino Linotype" pitchFamily="18" charset="0"/>
              </a:rPr>
              <a:t>new bonds will be rated A. If the Mr. Lee Wyatt, the CFO, knew that the </a:t>
            </a:r>
            <a:r>
              <a:rPr lang="en-US" sz="2000" b="1" dirty="0" smtClean="0">
                <a:solidFill>
                  <a:schemeClr val="tx1">
                    <a:lumMod val="95000"/>
                    <a:lumOff val="5000"/>
                  </a:schemeClr>
                </a:solidFill>
                <a:latin typeface="Palatino Linotype" pitchFamily="18" charset="0"/>
              </a:rPr>
              <a:t>firm should </a:t>
            </a:r>
            <a:r>
              <a:rPr lang="en-US" sz="2000" b="1" dirty="0">
                <a:solidFill>
                  <a:schemeClr val="tx1">
                    <a:lumMod val="95000"/>
                    <a:lumOff val="5000"/>
                  </a:schemeClr>
                </a:solidFill>
                <a:latin typeface="Palatino Linotype" pitchFamily="18" charset="0"/>
              </a:rPr>
              <a:t>really be an </a:t>
            </a:r>
            <a:r>
              <a:rPr lang="en-US" sz="2000" b="1" dirty="0" err="1">
                <a:solidFill>
                  <a:schemeClr val="tx1">
                    <a:lumMod val="95000"/>
                    <a:lumOff val="5000"/>
                  </a:schemeClr>
                </a:solidFill>
                <a:latin typeface="Palatino Linotype" pitchFamily="18" charset="0"/>
              </a:rPr>
              <a:t>Aaa</a:t>
            </a:r>
            <a:r>
              <a:rPr lang="en-US" sz="2000" b="1" dirty="0">
                <a:solidFill>
                  <a:schemeClr val="tx1">
                    <a:lumMod val="95000"/>
                    <a:lumOff val="5000"/>
                  </a:schemeClr>
                </a:solidFill>
                <a:latin typeface="Palatino Linotype" pitchFamily="18" charset="0"/>
              </a:rPr>
              <a:t> credit risk, how much would he be willing to pay to convince </a:t>
            </a:r>
            <a:r>
              <a:rPr lang="en-US" sz="2000" b="1" dirty="0" smtClean="0">
                <a:solidFill>
                  <a:schemeClr val="tx1">
                    <a:lumMod val="95000"/>
                    <a:lumOff val="5000"/>
                  </a:schemeClr>
                </a:solidFill>
                <a:latin typeface="Palatino Linotype" pitchFamily="18" charset="0"/>
              </a:rPr>
              <a:t>the market </a:t>
            </a:r>
            <a:r>
              <a:rPr lang="en-US" sz="2000" b="1" dirty="0">
                <a:solidFill>
                  <a:schemeClr val="tx1">
                    <a:lumMod val="95000"/>
                    <a:lumOff val="5000"/>
                  </a:schemeClr>
                </a:solidFill>
                <a:latin typeface="Palatino Linotype" pitchFamily="18" charset="0"/>
              </a:rPr>
              <a:t>they are truly an </a:t>
            </a:r>
            <a:r>
              <a:rPr lang="en-US" sz="2000" b="1" dirty="0" err="1">
                <a:solidFill>
                  <a:schemeClr val="tx1">
                    <a:lumMod val="95000"/>
                    <a:lumOff val="5000"/>
                  </a:schemeClr>
                </a:solidFill>
                <a:latin typeface="Palatino Linotype" pitchFamily="18" charset="0"/>
              </a:rPr>
              <a:t>Aaa</a:t>
            </a:r>
            <a:r>
              <a:rPr lang="en-US" sz="2000" b="1" dirty="0">
                <a:solidFill>
                  <a:schemeClr val="tx1">
                    <a:lumMod val="95000"/>
                    <a:lumOff val="5000"/>
                  </a:schemeClr>
                </a:solidFill>
                <a:latin typeface="Palatino Linotype" pitchFamily="18" charset="0"/>
              </a:rPr>
              <a:t> credit risk prior to issuing the </a:t>
            </a:r>
            <a:r>
              <a:rPr lang="en-US" sz="2000" b="1" dirty="0" smtClean="0">
                <a:solidFill>
                  <a:schemeClr val="tx1">
                    <a:lumMod val="95000"/>
                    <a:lumOff val="5000"/>
                  </a:schemeClr>
                </a:solidFill>
                <a:latin typeface="Palatino Linotype" pitchFamily="18" charset="0"/>
              </a:rPr>
              <a:t>bond?</a:t>
            </a:r>
          </a:p>
          <a:p>
            <a:pPr marL="457200" indent="-457200">
              <a:buFont typeface="Arial" pitchFamily="34" charset="0"/>
              <a:buAutoNum type="alphaLcParenR"/>
            </a:pPr>
            <a:endParaRPr lang="en-US" sz="20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2667015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smtClean="0">
                <a:latin typeface="Palatino Linotype" pitchFamily="18" charset="0"/>
              </a:rPr>
              <a:t>2: </a:t>
            </a:r>
            <a:r>
              <a:rPr lang="en-US" sz="2400" dirty="0" smtClean="0">
                <a:latin typeface="Palatino Linotype" pitchFamily="18" charset="0"/>
              </a:rPr>
              <a:t>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457200" indent="-457200">
              <a:buAutoNum type="alphaLcParenR"/>
            </a:pPr>
            <a:r>
              <a:rPr lang="en-US" sz="2000" b="1" dirty="0" smtClean="0">
                <a:solidFill>
                  <a:schemeClr val="tx1">
                    <a:lumMod val="95000"/>
                    <a:lumOff val="5000"/>
                  </a:schemeClr>
                </a:solidFill>
                <a:latin typeface="Palatino Linotype" pitchFamily="18" charset="0"/>
              </a:rPr>
              <a:t>Cont’d</a:t>
            </a:r>
          </a:p>
          <a:p>
            <a:pPr marL="0" indent="0">
              <a:buNone/>
            </a:pPr>
            <a:endParaRPr lang="en-US" sz="2000" b="1" dirty="0">
              <a:solidFill>
                <a:schemeClr val="tx1">
                  <a:lumMod val="95000"/>
                  <a:lumOff val="5000"/>
                </a:schemeClr>
              </a:solidFill>
              <a:latin typeface="Palatino Linotype" pitchFamily="18" charset="0"/>
            </a:endParaRPr>
          </a:p>
          <a:p>
            <a:pPr marL="0" indent="0">
              <a:buNone/>
            </a:pPr>
            <a:endParaRPr lang="en-US" sz="2000" b="1" dirty="0" smtClean="0">
              <a:solidFill>
                <a:schemeClr val="tx1">
                  <a:lumMod val="95000"/>
                  <a:lumOff val="5000"/>
                </a:schemeClr>
              </a:solidFill>
              <a:latin typeface="Palatino Linotype" pitchFamily="18" charset="0"/>
            </a:endParaRPr>
          </a:p>
          <a:p>
            <a:pPr marL="457200" indent="-457200">
              <a:buFont typeface="Arial" pitchFamily="34" charset="0"/>
              <a:buAutoNum type="alphaLcParenR"/>
            </a:pPr>
            <a:endParaRPr lang="en-US" sz="20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1130700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smtClean="0">
                <a:latin typeface="Palatino Linotype" pitchFamily="18" charset="0"/>
              </a:rPr>
              <a:t>2: </a:t>
            </a:r>
            <a:r>
              <a:rPr lang="en-US" sz="2400" dirty="0" smtClean="0">
                <a:latin typeface="Palatino Linotype" pitchFamily="18" charset="0"/>
              </a:rPr>
              <a:t>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457200" indent="-457200">
              <a:buAutoNum type="alphaLcParenR"/>
            </a:pPr>
            <a:r>
              <a:rPr lang="en-US" sz="2000" b="1" dirty="0" smtClean="0">
                <a:solidFill>
                  <a:schemeClr val="tx1">
                    <a:lumMod val="95000"/>
                    <a:lumOff val="5000"/>
                  </a:schemeClr>
                </a:solidFill>
                <a:latin typeface="Palatino Linotype" pitchFamily="18" charset="0"/>
              </a:rPr>
              <a:t>Cont’d</a:t>
            </a:r>
          </a:p>
          <a:p>
            <a:pPr marL="0" indent="0">
              <a:buNone/>
            </a:pPr>
            <a:endParaRPr lang="en-US" sz="2000" b="1" dirty="0">
              <a:solidFill>
                <a:schemeClr val="tx1">
                  <a:lumMod val="95000"/>
                  <a:lumOff val="5000"/>
                </a:schemeClr>
              </a:solidFill>
              <a:latin typeface="Palatino Linotype" pitchFamily="18" charset="0"/>
            </a:endParaRPr>
          </a:p>
          <a:p>
            <a:pPr marL="457200" indent="-457200">
              <a:buFont typeface="Arial" pitchFamily="34" charset="0"/>
              <a:buAutoNum type="alphaLcParenR"/>
            </a:pPr>
            <a:endParaRPr lang="en-US" sz="2000" b="1" dirty="0" smtClean="0">
              <a:solidFill>
                <a:schemeClr val="tx1">
                  <a:lumMod val="95000"/>
                  <a:lumOff val="5000"/>
                </a:schemeClr>
              </a:solidFill>
              <a:latin typeface="Palatino Linotype" pitchFamily="18" charset="0"/>
            </a:endParaRPr>
          </a:p>
          <a:p>
            <a:pPr marL="457200" indent="-457200">
              <a:buFont typeface="Arial" pitchFamily="34" charset="0"/>
              <a:buAutoNum type="alphaLcParenR"/>
            </a:pPr>
            <a:endParaRPr lang="en-US" sz="20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843862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smtClean="0">
                <a:latin typeface="Palatino Linotype" pitchFamily="18" charset="0"/>
              </a:rPr>
              <a:t>2: </a:t>
            </a:r>
            <a:r>
              <a:rPr lang="en-US" sz="2400" dirty="0" smtClean="0">
                <a:latin typeface="Palatino Linotype" pitchFamily="18" charset="0"/>
              </a:rPr>
              <a:t>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smtClean="0">
                <a:solidFill>
                  <a:schemeClr val="tx1">
                    <a:lumMod val="95000"/>
                    <a:lumOff val="5000"/>
                  </a:schemeClr>
                </a:solidFill>
                <a:latin typeface="Palatino Linotype" pitchFamily="18" charset="0"/>
              </a:rPr>
              <a:t>b) Based </a:t>
            </a:r>
            <a:r>
              <a:rPr lang="en-US" sz="2000" b="1" dirty="0">
                <a:solidFill>
                  <a:schemeClr val="tx1">
                    <a:lumMod val="95000"/>
                    <a:lumOff val="5000"/>
                  </a:schemeClr>
                </a:solidFill>
                <a:latin typeface="Palatino Linotype" pitchFamily="18" charset="0"/>
              </a:rPr>
              <a:t>on Mr. Wyatt’s information, </a:t>
            </a:r>
            <a:r>
              <a:rPr lang="en-US" sz="2000" b="1" dirty="0" err="1">
                <a:solidFill>
                  <a:schemeClr val="tx1">
                    <a:lumMod val="95000"/>
                    <a:lumOff val="5000"/>
                  </a:schemeClr>
                </a:solidFill>
                <a:latin typeface="Palatino Linotype" pitchFamily="18" charset="0"/>
              </a:rPr>
              <a:t>Hanesbrand</a:t>
            </a:r>
            <a:r>
              <a:rPr lang="en-US" sz="2000" b="1" dirty="0">
                <a:solidFill>
                  <a:schemeClr val="tx1">
                    <a:lumMod val="95000"/>
                    <a:lumOff val="5000"/>
                  </a:schemeClr>
                </a:solidFill>
                <a:latin typeface="Palatino Linotype" pitchFamily="18" charset="0"/>
              </a:rPr>
              <a:t> is actually an A credit risk, just as the </a:t>
            </a:r>
            <a:r>
              <a:rPr lang="en-US" sz="2000" b="1" dirty="0" smtClean="0">
                <a:solidFill>
                  <a:schemeClr val="tx1">
                    <a:lumMod val="95000"/>
                    <a:lumOff val="5000"/>
                  </a:schemeClr>
                </a:solidFill>
                <a:latin typeface="Palatino Linotype" pitchFamily="18" charset="0"/>
              </a:rPr>
              <a:t>market believes</a:t>
            </a:r>
            <a:r>
              <a:rPr lang="en-US" sz="2000" b="1" dirty="0">
                <a:solidFill>
                  <a:schemeClr val="tx1">
                    <a:lumMod val="95000"/>
                    <a:lumOff val="5000"/>
                  </a:schemeClr>
                </a:solidFill>
                <a:latin typeface="Palatino Linotype" pitchFamily="18" charset="0"/>
              </a:rPr>
              <a:t>. However, he would like to preserve </a:t>
            </a:r>
            <a:r>
              <a:rPr lang="en-US" sz="2000" b="1" dirty="0" err="1">
                <a:solidFill>
                  <a:schemeClr val="tx1">
                    <a:lumMod val="95000"/>
                    <a:lumOff val="5000"/>
                  </a:schemeClr>
                </a:solidFill>
                <a:latin typeface="Palatino Linotype" pitchFamily="18" charset="0"/>
              </a:rPr>
              <a:t>Hanesbrand’s</a:t>
            </a:r>
            <a:r>
              <a:rPr lang="en-US" sz="2000" b="1" dirty="0">
                <a:solidFill>
                  <a:schemeClr val="tx1">
                    <a:lumMod val="95000"/>
                    <a:lumOff val="5000"/>
                  </a:schemeClr>
                </a:solidFill>
                <a:latin typeface="Palatino Linotype" pitchFamily="18" charset="0"/>
              </a:rPr>
              <a:t> cash over the next year </a:t>
            </a:r>
            <a:r>
              <a:rPr lang="en-US" sz="2000" b="1" dirty="0" smtClean="0">
                <a:solidFill>
                  <a:schemeClr val="tx1">
                    <a:lumMod val="95000"/>
                    <a:lumOff val="5000"/>
                  </a:schemeClr>
                </a:solidFill>
                <a:latin typeface="Palatino Linotype" pitchFamily="18" charset="0"/>
              </a:rPr>
              <a:t>by reducing </a:t>
            </a:r>
            <a:r>
              <a:rPr lang="en-US" sz="2000" b="1" dirty="0">
                <a:solidFill>
                  <a:schemeClr val="tx1">
                    <a:lumMod val="95000"/>
                    <a:lumOff val="5000"/>
                  </a:schemeClr>
                </a:solidFill>
                <a:latin typeface="Palatino Linotype" pitchFamily="18" charset="0"/>
              </a:rPr>
              <a:t>their interest burden and thus has decided to issue a convertible bond, instead </a:t>
            </a:r>
            <a:r>
              <a:rPr lang="en-US" sz="2000" b="1" dirty="0" smtClean="0">
                <a:solidFill>
                  <a:schemeClr val="tx1">
                    <a:lumMod val="95000"/>
                    <a:lumOff val="5000"/>
                  </a:schemeClr>
                </a:solidFill>
                <a:latin typeface="Palatino Linotype" pitchFamily="18" charset="0"/>
              </a:rPr>
              <a:t>of the </a:t>
            </a:r>
            <a:r>
              <a:rPr lang="en-US" sz="2000" b="1" dirty="0">
                <a:solidFill>
                  <a:schemeClr val="tx1">
                    <a:lumMod val="95000"/>
                    <a:lumOff val="5000"/>
                  </a:schemeClr>
                </a:solidFill>
                <a:latin typeface="Palatino Linotype" pitchFamily="18" charset="0"/>
              </a:rPr>
              <a:t>standard bond which would yield 5.8%. The convertible bond will require a coupon </a:t>
            </a:r>
            <a:r>
              <a:rPr lang="en-US" sz="2000" b="1" dirty="0" smtClean="0">
                <a:solidFill>
                  <a:schemeClr val="tx1">
                    <a:lumMod val="95000"/>
                    <a:lumOff val="5000"/>
                  </a:schemeClr>
                </a:solidFill>
                <a:latin typeface="Palatino Linotype" pitchFamily="18" charset="0"/>
              </a:rPr>
              <a:t>rate of </a:t>
            </a:r>
            <a:r>
              <a:rPr lang="en-US" sz="2000" b="1" dirty="0">
                <a:solidFill>
                  <a:schemeClr val="tx1">
                    <a:lumMod val="95000"/>
                    <a:lumOff val="5000"/>
                  </a:schemeClr>
                </a:solidFill>
                <a:latin typeface="Palatino Linotype" pitchFamily="18" charset="0"/>
              </a:rPr>
              <a:t>only 2% to sell at par. Bondholders will have the option of receiving the interest </a:t>
            </a:r>
            <a:r>
              <a:rPr lang="en-US" sz="2000" b="1" dirty="0" smtClean="0">
                <a:solidFill>
                  <a:schemeClr val="tx1">
                    <a:lumMod val="95000"/>
                    <a:lumOff val="5000"/>
                  </a:schemeClr>
                </a:solidFill>
                <a:latin typeface="Palatino Linotype" pitchFamily="18" charset="0"/>
              </a:rPr>
              <a:t>and principal </a:t>
            </a:r>
            <a:r>
              <a:rPr lang="en-US" sz="2000" b="1" dirty="0">
                <a:solidFill>
                  <a:schemeClr val="tx1">
                    <a:lumMod val="95000"/>
                    <a:lumOff val="5000"/>
                  </a:schemeClr>
                </a:solidFill>
                <a:latin typeface="Palatino Linotype" pitchFamily="18" charset="0"/>
              </a:rPr>
              <a:t>at maturity or 12,000 shares of </a:t>
            </a:r>
            <a:r>
              <a:rPr lang="en-US" sz="2000" b="1" dirty="0" err="1">
                <a:solidFill>
                  <a:schemeClr val="tx1">
                    <a:lumMod val="95000"/>
                    <a:lumOff val="5000"/>
                  </a:schemeClr>
                </a:solidFill>
                <a:latin typeface="Palatino Linotype" pitchFamily="18" charset="0"/>
              </a:rPr>
              <a:t>Hanesbrand</a:t>
            </a:r>
            <a:r>
              <a:rPr lang="en-US" sz="2000" b="1" dirty="0">
                <a:solidFill>
                  <a:schemeClr val="tx1">
                    <a:lumMod val="95000"/>
                    <a:lumOff val="5000"/>
                  </a:schemeClr>
                </a:solidFill>
                <a:latin typeface="Palatino Linotype" pitchFamily="18" charset="0"/>
              </a:rPr>
              <a:t> stock. If </a:t>
            </a:r>
            <a:r>
              <a:rPr lang="en-US" sz="2000" b="1" dirty="0" err="1">
                <a:solidFill>
                  <a:schemeClr val="tx1">
                    <a:lumMod val="95000"/>
                    <a:lumOff val="5000"/>
                  </a:schemeClr>
                </a:solidFill>
                <a:latin typeface="Palatino Linotype" pitchFamily="18" charset="0"/>
              </a:rPr>
              <a:t>Hanesbrand</a:t>
            </a:r>
            <a:r>
              <a:rPr lang="en-US" sz="2000" b="1" dirty="0">
                <a:solidFill>
                  <a:schemeClr val="tx1">
                    <a:lumMod val="95000"/>
                    <a:lumOff val="5000"/>
                  </a:schemeClr>
                </a:solidFill>
                <a:latin typeface="Palatino Linotype" pitchFamily="18" charset="0"/>
              </a:rPr>
              <a:t> issues </a:t>
            </a:r>
            <a:r>
              <a:rPr lang="en-US" sz="2000" b="1" dirty="0" smtClean="0">
                <a:solidFill>
                  <a:schemeClr val="tx1">
                    <a:lumMod val="95000"/>
                    <a:lumOff val="5000"/>
                  </a:schemeClr>
                </a:solidFill>
                <a:latin typeface="Palatino Linotype" pitchFamily="18" charset="0"/>
              </a:rPr>
              <a:t>the convertible </a:t>
            </a:r>
            <a:r>
              <a:rPr lang="en-US" sz="2000" b="1" dirty="0">
                <a:solidFill>
                  <a:schemeClr val="tx1">
                    <a:lumMod val="95000"/>
                    <a:lumOff val="5000"/>
                  </a:schemeClr>
                </a:solidFill>
                <a:latin typeface="Palatino Linotype" pitchFamily="18" charset="0"/>
              </a:rPr>
              <a:t>bond, what can you tell </a:t>
            </a:r>
            <a:r>
              <a:rPr lang="en-US" sz="2000" b="1" dirty="0" smtClean="0">
                <a:solidFill>
                  <a:schemeClr val="tx1">
                    <a:lumMod val="95000"/>
                    <a:lumOff val="5000"/>
                  </a:schemeClr>
                </a:solidFill>
                <a:latin typeface="Palatino Linotype" pitchFamily="18" charset="0"/>
              </a:rPr>
              <a:t>me </a:t>
            </a:r>
            <a:r>
              <a:rPr lang="en-US" sz="2000" b="1" dirty="0">
                <a:solidFill>
                  <a:schemeClr val="tx1">
                    <a:lumMod val="95000"/>
                    <a:lumOff val="5000"/>
                  </a:schemeClr>
                </a:solidFill>
                <a:latin typeface="Palatino Linotype" pitchFamily="18" charset="0"/>
              </a:rPr>
              <a:t>about the yield on </a:t>
            </a:r>
            <a:r>
              <a:rPr lang="en-US" sz="2000" b="1" dirty="0" err="1">
                <a:solidFill>
                  <a:schemeClr val="tx1">
                    <a:lumMod val="95000"/>
                    <a:lumOff val="5000"/>
                  </a:schemeClr>
                </a:solidFill>
                <a:latin typeface="Palatino Linotype" pitchFamily="18" charset="0"/>
              </a:rPr>
              <a:t>Hanesbrand’s</a:t>
            </a:r>
            <a:r>
              <a:rPr lang="en-US" sz="2000" b="1" dirty="0">
                <a:solidFill>
                  <a:schemeClr val="tx1">
                    <a:lumMod val="95000"/>
                    <a:lumOff val="5000"/>
                  </a:schemeClr>
                </a:solidFill>
                <a:latin typeface="Palatino Linotype" pitchFamily="18" charset="0"/>
              </a:rPr>
              <a:t> current bank loan</a:t>
            </a:r>
            <a:r>
              <a:rPr lang="en-US" sz="2000" b="1" dirty="0" smtClean="0">
                <a:solidFill>
                  <a:schemeClr val="tx1">
                    <a:lumMod val="95000"/>
                    <a:lumOff val="5000"/>
                  </a:schemeClr>
                </a:solidFill>
                <a:latin typeface="Palatino Linotype" pitchFamily="18" charset="0"/>
              </a:rPr>
              <a:t>?</a:t>
            </a:r>
          </a:p>
          <a:p>
            <a:pPr marL="0" indent="0">
              <a:buNone/>
            </a:pPr>
            <a:endParaRPr lang="en-US" sz="2000" b="1" dirty="0" smtClean="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632808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smtClean="0">
                <a:latin typeface="Palatino Linotype" pitchFamily="18" charset="0"/>
              </a:rPr>
              <a:t>2: </a:t>
            </a:r>
            <a:r>
              <a:rPr lang="en-US" sz="2400" dirty="0" smtClean="0">
                <a:latin typeface="Palatino Linotype" pitchFamily="18" charset="0"/>
              </a:rPr>
              <a:t>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smtClean="0">
                <a:solidFill>
                  <a:schemeClr val="tx1">
                    <a:lumMod val="95000"/>
                    <a:lumOff val="5000"/>
                  </a:schemeClr>
                </a:solidFill>
                <a:latin typeface="Palatino Linotype" pitchFamily="18" charset="0"/>
              </a:rPr>
              <a:t>c) </a:t>
            </a:r>
            <a:r>
              <a:rPr lang="en-US" sz="2000" b="1" dirty="0">
                <a:solidFill>
                  <a:schemeClr val="tx1">
                    <a:lumMod val="95000"/>
                    <a:lumOff val="5000"/>
                  </a:schemeClr>
                </a:solidFill>
                <a:latin typeface="Palatino Linotype" pitchFamily="18" charset="0"/>
              </a:rPr>
              <a:t>Investors pay $100K to purchase each convertible bond. What is the value of the option </a:t>
            </a:r>
            <a:r>
              <a:rPr lang="en-US" sz="2000" b="1" dirty="0" smtClean="0">
                <a:solidFill>
                  <a:schemeClr val="tx1">
                    <a:lumMod val="95000"/>
                    <a:lumOff val="5000"/>
                  </a:schemeClr>
                </a:solidFill>
                <a:latin typeface="Palatino Linotype" pitchFamily="18" charset="0"/>
              </a:rPr>
              <a:t>to convert </a:t>
            </a:r>
            <a:r>
              <a:rPr lang="en-US" sz="2000" b="1" dirty="0">
                <a:solidFill>
                  <a:schemeClr val="tx1">
                    <a:lumMod val="95000"/>
                    <a:lumOff val="5000"/>
                  </a:schemeClr>
                </a:solidFill>
                <a:latin typeface="Palatino Linotype" pitchFamily="18" charset="0"/>
              </a:rPr>
              <a:t>the bond into 12K shares</a:t>
            </a:r>
            <a:r>
              <a:rPr lang="en-US" sz="2000" b="1" dirty="0" smtClean="0">
                <a:solidFill>
                  <a:schemeClr val="tx1">
                    <a:lumMod val="95000"/>
                    <a:lumOff val="5000"/>
                  </a:schemeClr>
                </a:solidFill>
                <a:latin typeface="Palatino Linotype" pitchFamily="18" charset="0"/>
              </a:rPr>
              <a:t>?</a:t>
            </a:r>
          </a:p>
          <a:p>
            <a:pPr marL="0" indent="0">
              <a:buNone/>
            </a:pPr>
            <a:endParaRPr lang="en-US" sz="2000" b="1" dirty="0" smtClean="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161269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smtClean="0">
                <a:latin typeface="Palatino Linotype" pitchFamily="18" charset="0"/>
              </a:rPr>
              <a:t>2: </a:t>
            </a:r>
            <a:r>
              <a:rPr lang="en-US" sz="2400" dirty="0" smtClean="0">
                <a:latin typeface="Palatino Linotype" pitchFamily="18" charset="0"/>
              </a:rPr>
              <a:t>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a:solidFill>
                  <a:schemeClr val="tx1">
                    <a:lumMod val="95000"/>
                    <a:lumOff val="5000"/>
                  </a:schemeClr>
                </a:solidFill>
                <a:latin typeface="Palatino Linotype" pitchFamily="18" charset="0"/>
              </a:rPr>
              <a:t>d</a:t>
            </a:r>
            <a:r>
              <a:rPr lang="en-US" sz="2000" b="1" dirty="0" smtClean="0">
                <a:solidFill>
                  <a:schemeClr val="tx1">
                    <a:lumMod val="95000"/>
                    <a:lumOff val="5000"/>
                  </a:schemeClr>
                </a:solidFill>
                <a:latin typeface="Palatino Linotype" pitchFamily="18" charset="0"/>
              </a:rPr>
              <a:t>) </a:t>
            </a:r>
            <a:r>
              <a:rPr lang="en-US" sz="2000" b="1" dirty="0">
                <a:solidFill>
                  <a:schemeClr val="tx1">
                    <a:lumMod val="95000"/>
                    <a:lumOff val="5000"/>
                  </a:schemeClr>
                </a:solidFill>
                <a:latin typeface="Palatino Linotype" pitchFamily="18" charset="0"/>
              </a:rPr>
              <a:t>Draw the payoff diagram to one convertible bond as a function of the assets of the firm </a:t>
            </a:r>
            <a:r>
              <a:rPr lang="en-US" sz="2000" b="1" dirty="0" smtClean="0">
                <a:solidFill>
                  <a:schemeClr val="tx1">
                    <a:lumMod val="95000"/>
                    <a:lumOff val="5000"/>
                  </a:schemeClr>
                </a:solidFill>
                <a:latin typeface="Palatino Linotype" pitchFamily="18" charset="0"/>
              </a:rPr>
              <a:t>one year </a:t>
            </a:r>
            <a:r>
              <a:rPr lang="en-US" sz="2000" b="1" dirty="0">
                <a:solidFill>
                  <a:schemeClr val="tx1">
                    <a:lumMod val="95000"/>
                    <a:lumOff val="5000"/>
                  </a:schemeClr>
                </a:solidFill>
                <a:latin typeface="Palatino Linotype" pitchFamily="18" charset="0"/>
              </a:rPr>
              <a:t>from today (i.e., the day before the bank loan and bond are due</a:t>
            </a:r>
            <a:r>
              <a:rPr lang="en-US" sz="2000" b="1" dirty="0" smtClean="0">
                <a:solidFill>
                  <a:schemeClr val="tx1">
                    <a:lumMod val="95000"/>
                    <a:lumOff val="5000"/>
                  </a:schemeClr>
                </a:solidFill>
                <a:latin typeface="Palatino Linotype" pitchFamily="18" charset="0"/>
              </a:rPr>
              <a:t>).</a:t>
            </a:r>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209800"/>
            <a:ext cx="6554788" cy="4222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3258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smtClean="0">
                <a:latin typeface="Palatino Linotype" pitchFamily="18" charset="0"/>
              </a:rPr>
              <a:t>2: </a:t>
            </a:r>
            <a:r>
              <a:rPr lang="en-US" sz="2400" dirty="0" smtClean="0">
                <a:latin typeface="Palatino Linotype" pitchFamily="18" charset="0"/>
              </a:rPr>
              <a:t>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a:solidFill>
                  <a:schemeClr val="tx1">
                    <a:lumMod val="95000"/>
                    <a:lumOff val="5000"/>
                  </a:schemeClr>
                </a:solidFill>
                <a:latin typeface="Palatino Linotype" pitchFamily="18" charset="0"/>
              </a:rPr>
              <a:t>d</a:t>
            </a:r>
            <a:r>
              <a:rPr lang="en-US" sz="2000" b="1" dirty="0" smtClean="0">
                <a:solidFill>
                  <a:schemeClr val="tx1">
                    <a:lumMod val="95000"/>
                    <a:lumOff val="5000"/>
                  </a:schemeClr>
                </a:solidFill>
                <a:latin typeface="Palatino Linotype" pitchFamily="18" charset="0"/>
              </a:rPr>
              <a:t>) Cont’d</a:t>
            </a:r>
          </a:p>
        </p:txBody>
      </p:sp>
    </p:spTree>
    <p:extLst>
      <p:ext uri="{BB962C8B-B14F-4D97-AF65-F5344CB8AC3E}">
        <p14:creationId xmlns:p14="http://schemas.microsoft.com/office/powerpoint/2010/main" val="34592838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smtClean="0">
                <a:latin typeface="Palatino Linotype" pitchFamily="18" charset="0"/>
              </a:rPr>
              <a:t>2: </a:t>
            </a:r>
            <a:r>
              <a:rPr lang="en-US" sz="2400" dirty="0" smtClean="0">
                <a:latin typeface="Palatino Linotype" pitchFamily="18" charset="0"/>
              </a:rPr>
              <a:t>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a:solidFill>
                  <a:schemeClr val="tx1">
                    <a:lumMod val="95000"/>
                    <a:lumOff val="5000"/>
                  </a:schemeClr>
                </a:solidFill>
                <a:latin typeface="Palatino Linotype" pitchFamily="18" charset="0"/>
              </a:rPr>
              <a:t>d</a:t>
            </a:r>
            <a:r>
              <a:rPr lang="en-US" sz="2000" b="1" dirty="0" smtClean="0">
                <a:solidFill>
                  <a:schemeClr val="tx1">
                    <a:lumMod val="95000"/>
                    <a:lumOff val="5000"/>
                  </a:schemeClr>
                </a:solidFill>
                <a:latin typeface="Palatino Linotype" pitchFamily="18" charset="0"/>
              </a:rPr>
              <a:t>) Cont’d</a:t>
            </a:r>
          </a:p>
        </p:txBody>
      </p:sp>
    </p:spTree>
    <p:extLst>
      <p:ext uri="{BB962C8B-B14F-4D97-AF65-F5344CB8AC3E}">
        <p14:creationId xmlns:p14="http://schemas.microsoft.com/office/powerpoint/2010/main" val="2262157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smtClean="0">
                <a:latin typeface="Palatino Linotype" pitchFamily="18" charset="0"/>
              </a:rPr>
              <a:t>2: </a:t>
            </a:r>
            <a:r>
              <a:rPr lang="en-US" sz="2400" dirty="0" smtClean="0">
                <a:latin typeface="Palatino Linotype" pitchFamily="18" charset="0"/>
              </a:rPr>
              <a:t>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a:solidFill>
                  <a:schemeClr val="tx1">
                    <a:lumMod val="95000"/>
                    <a:lumOff val="5000"/>
                  </a:schemeClr>
                </a:solidFill>
                <a:latin typeface="Palatino Linotype" pitchFamily="18" charset="0"/>
              </a:rPr>
              <a:t>d</a:t>
            </a:r>
            <a:r>
              <a:rPr lang="en-US" sz="2000" b="1" dirty="0" smtClean="0">
                <a:solidFill>
                  <a:schemeClr val="tx1">
                    <a:lumMod val="95000"/>
                    <a:lumOff val="5000"/>
                  </a:schemeClr>
                </a:solidFill>
                <a:latin typeface="Palatino Linotype" pitchFamily="18" charset="0"/>
              </a:rPr>
              <a:t>) Cont’d</a:t>
            </a:r>
          </a:p>
        </p:txBody>
      </p:sp>
    </p:spTree>
    <p:extLst>
      <p:ext uri="{BB962C8B-B14F-4D97-AF65-F5344CB8AC3E}">
        <p14:creationId xmlns:p14="http://schemas.microsoft.com/office/powerpoint/2010/main" val="28210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smtClean="0">
                <a:latin typeface="Palatino Linotype" pitchFamily="18" charset="0"/>
              </a:rPr>
              <a:t>2: </a:t>
            </a:r>
            <a:r>
              <a:rPr lang="en-US" sz="2400" dirty="0" smtClean="0">
                <a:latin typeface="Palatino Linotype" pitchFamily="18" charset="0"/>
              </a:rPr>
              <a:t>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a:solidFill>
                  <a:schemeClr val="tx1">
                    <a:lumMod val="95000"/>
                    <a:lumOff val="5000"/>
                  </a:schemeClr>
                </a:solidFill>
                <a:latin typeface="Palatino Linotype" pitchFamily="18" charset="0"/>
              </a:rPr>
              <a:t>e</a:t>
            </a:r>
            <a:r>
              <a:rPr lang="en-US" sz="2000" b="1" dirty="0" smtClean="0">
                <a:solidFill>
                  <a:schemeClr val="tx1">
                    <a:lumMod val="95000"/>
                    <a:lumOff val="5000"/>
                  </a:schemeClr>
                </a:solidFill>
                <a:latin typeface="Palatino Linotype" pitchFamily="18" charset="0"/>
              </a:rPr>
              <a:t>) </a:t>
            </a:r>
            <a:r>
              <a:rPr lang="en-US" sz="2000" b="1" dirty="0">
                <a:solidFill>
                  <a:schemeClr val="tx1">
                    <a:lumMod val="95000"/>
                    <a:lumOff val="5000"/>
                  </a:schemeClr>
                </a:solidFill>
                <a:latin typeface="Palatino Linotype" pitchFamily="18" charset="0"/>
              </a:rPr>
              <a:t>Increasing the leverage of a firm often makes the debt riskier and thus raises the </a:t>
            </a:r>
            <a:r>
              <a:rPr lang="en-US" sz="2000" b="1" dirty="0" smtClean="0">
                <a:solidFill>
                  <a:schemeClr val="tx1">
                    <a:lumMod val="95000"/>
                    <a:lumOff val="5000"/>
                  </a:schemeClr>
                </a:solidFill>
                <a:latin typeface="Palatino Linotype" pitchFamily="18" charset="0"/>
              </a:rPr>
              <a:t>expected return </a:t>
            </a:r>
            <a:r>
              <a:rPr lang="en-US" sz="2000" b="1" dirty="0">
                <a:solidFill>
                  <a:schemeClr val="tx1">
                    <a:lumMod val="95000"/>
                    <a:lumOff val="5000"/>
                  </a:schemeClr>
                </a:solidFill>
                <a:latin typeface="Palatino Linotype" pitchFamily="18" charset="0"/>
              </a:rPr>
              <a:t>on the debt. When </a:t>
            </a:r>
            <a:r>
              <a:rPr lang="en-US" sz="2000" b="1" dirty="0" err="1">
                <a:solidFill>
                  <a:schemeClr val="tx1">
                    <a:lumMod val="95000"/>
                    <a:lumOff val="5000"/>
                  </a:schemeClr>
                </a:solidFill>
                <a:latin typeface="Palatino Linotype" pitchFamily="18" charset="0"/>
              </a:rPr>
              <a:t>Hanesbrand</a:t>
            </a:r>
            <a:r>
              <a:rPr lang="en-US" sz="2000" b="1" dirty="0">
                <a:solidFill>
                  <a:schemeClr val="tx1">
                    <a:lumMod val="95000"/>
                    <a:lumOff val="5000"/>
                  </a:schemeClr>
                </a:solidFill>
                <a:latin typeface="Palatino Linotype" pitchFamily="18" charset="0"/>
              </a:rPr>
              <a:t> issued the convertible debt, they increased the </a:t>
            </a:r>
            <a:r>
              <a:rPr lang="en-US" sz="2000" b="1" dirty="0" smtClean="0">
                <a:solidFill>
                  <a:schemeClr val="tx1">
                    <a:lumMod val="95000"/>
                    <a:lumOff val="5000"/>
                  </a:schemeClr>
                </a:solidFill>
                <a:latin typeface="Palatino Linotype" pitchFamily="18" charset="0"/>
              </a:rPr>
              <a:t>leverage of </a:t>
            </a:r>
            <a:r>
              <a:rPr lang="en-US" sz="2000" b="1" dirty="0">
                <a:solidFill>
                  <a:schemeClr val="tx1">
                    <a:lumMod val="95000"/>
                    <a:lumOff val="5000"/>
                  </a:schemeClr>
                </a:solidFill>
                <a:latin typeface="Palatino Linotype" pitchFamily="18" charset="0"/>
              </a:rPr>
              <a:t>the firm. How did this change the riskiness of the bank loan</a:t>
            </a:r>
            <a:r>
              <a:rPr lang="en-US" sz="2000" b="1" dirty="0" smtClean="0">
                <a:solidFill>
                  <a:schemeClr val="tx1">
                    <a:lumMod val="95000"/>
                    <a:lumOff val="5000"/>
                  </a:schemeClr>
                </a:solidFill>
                <a:latin typeface="Palatino Linotype" pitchFamily="18" charset="0"/>
              </a:rPr>
              <a:t>?</a:t>
            </a:r>
          </a:p>
          <a:p>
            <a:pPr marL="0" indent="0">
              <a:buNone/>
            </a:pPr>
            <a:endParaRPr lang="en-US" sz="2000" b="1" dirty="0" smtClean="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2253926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a:solidFill>
                  <a:schemeClr val="tx1">
                    <a:lumMod val="95000"/>
                    <a:lumOff val="5000"/>
                  </a:schemeClr>
                </a:solidFill>
                <a:latin typeface="Palatino Linotype" pitchFamily="18" charset="0"/>
              </a:rPr>
              <a:t>PEPCO issues one million convertible bonds with a maturity of 5 years and an 8 percent coupon.  Prior to this, they were an all equity firm and the annual standard deviation of their equity returns was 25%.  Each bond has a face value of $1000 and sold for this price.  The conversion ratio is five.  If PEPCO issues straight debt, it will need a coupon rate of 10 percent to sell for par.  Each convertible bond can be exchanged for five shares of PEPCO’s common stock.  The current stock price is $108 per share and there are 25 million shares outstanding.  Assume the probability of default for the convertible bond is zero and that PEPCO stock does not pay dividends.  The equity beta on PEPCO is 1.0, and the average excess return on the market portfolio is 8.4</a:t>
            </a:r>
            <a:r>
              <a:rPr lang="en-US" sz="2000" b="1" dirty="0" smtClean="0">
                <a:solidFill>
                  <a:schemeClr val="tx1">
                    <a:lumMod val="95000"/>
                    <a:lumOff val="5000"/>
                  </a:schemeClr>
                </a:solidFill>
                <a:latin typeface="Palatino Linotype" pitchFamily="18" charset="0"/>
              </a:rPr>
              <a:t>%.</a:t>
            </a:r>
          </a:p>
          <a:p>
            <a:pPr marL="0" indent="0">
              <a:buNone/>
            </a:pPr>
            <a:endParaRPr lang="en-US" sz="2000" b="1" dirty="0">
              <a:solidFill>
                <a:schemeClr val="tx1">
                  <a:lumMod val="95000"/>
                  <a:lumOff val="5000"/>
                </a:schemeClr>
              </a:solidFill>
              <a:latin typeface="Palatino Linotype" pitchFamily="18" charset="0"/>
            </a:endParaRPr>
          </a:p>
          <a:p>
            <a:pPr marL="457200" indent="-457200">
              <a:buFont typeface="Arial" pitchFamily="34" charset="0"/>
              <a:buAutoNum type="alphaLcParenR"/>
            </a:pPr>
            <a:endParaRPr lang="en-US" sz="20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539349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457200" indent="-457200">
              <a:buFont typeface="Arial" pitchFamily="34" charset="0"/>
              <a:buAutoNum type="alphaLcParenR"/>
            </a:pPr>
            <a:r>
              <a:rPr lang="en-US" sz="2000" b="1" dirty="0">
                <a:solidFill>
                  <a:schemeClr val="tx1">
                    <a:lumMod val="95000"/>
                    <a:lumOff val="5000"/>
                  </a:schemeClr>
                </a:solidFill>
                <a:latin typeface="Palatino Linotype" pitchFamily="18" charset="0"/>
              </a:rPr>
              <a:t>A convertible bond is a straight bond plus an option to convert into stock.  What is the market value of the straight bond component of PEPCO’s convertible bond?</a:t>
            </a:r>
          </a:p>
          <a:p>
            <a:pPr marL="457200" indent="-457200">
              <a:buFont typeface="Arial" pitchFamily="34" charset="0"/>
              <a:buAutoNum type="alphaLcParenR"/>
            </a:pPr>
            <a:r>
              <a:rPr lang="en-US" sz="2000" b="1" dirty="0">
                <a:solidFill>
                  <a:schemeClr val="tx1">
                    <a:lumMod val="95000"/>
                    <a:lumOff val="5000"/>
                  </a:schemeClr>
                </a:solidFill>
                <a:latin typeface="Palatino Linotype" pitchFamily="18" charset="0"/>
              </a:rPr>
              <a:t>What is the market value of the option to convert which is embedded in the PEPCO convertible bond?</a:t>
            </a:r>
          </a:p>
          <a:p>
            <a:pPr marL="457200" indent="-457200">
              <a:buFont typeface="Arial" pitchFamily="34" charset="0"/>
              <a:buAutoNum type="alphaLcParenR"/>
            </a:pPr>
            <a:r>
              <a:rPr lang="en-US" sz="2000" b="1" dirty="0">
                <a:solidFill>
                  <a:schemeClr val="tx1">
                    <a:lumMod val="95000"/>
                    <a:lumOff val="5000"/>
                  </a:schemeClr>
                </a:solidFill>
                <a:latin typeface="Palatino Linotype" pitchFamily="18" charset="0"/>
              </a:rPr>
              <a:t>What is the cost of debt for PEPCO?  This is the expected return on their straight debt.</a:t>
            </a:r>
          </a:p>
          <a:p>
            <a:pPr marL="457200" indent="-457200">
              <a:buFont typeface="Arial" pitchFamily="34" charset="0"/>
              <a:buAutoNum type="alphaLcParenR"/>
            </a:pPr>
            <a:r>
              <a:rPr lang="en-US" sz="2000" b="1" dirty="0">
                <a:solidFill>
                  <a:schemeClr val="tx1">
                    <a:lumMod val="95000"/>
                    <a:lumOff val="5000"/>
                  </a:schemeClr>
                </a:solidFill>
                <a:latin typeface="Palatino Linotype" pitchFamily="18" charset="0"/>
              </a:rPr>
              <a:t>If the embedded option has a beta of 3, what is the expected rate of return on the option?</a:t>
            </a:r>
          </a:p>
          <a:p>
            <a:pPr marL="457200" indent="-457200">
              <a:buFont typeface="Arial" pitchFamily="34" charset="0"/>
              <a:buAutoNum type="alphaLcParenR"/>
            </a:pPr>
            <a:r>
              <a:rPr lang="en-US" sz="2000" b="1" dirty="0">
                <a:solidFill>
                  <a:schemeClr val="tx1">
                    <a:lumMod val="95000"/>
                    <a:lumOff val="5000"/>
                  </a:schemeClr>
                </a:solidFill>
                <a:latin typeface="Palatino Linotype" pitchFamily="18" charset="0"/>
              </a:rPr>
              <a:t>What is the cost of PEPCO’s convertible bond?  This is the expected rate of return that investors require to hold PEPCO’s convertible debt</a:t>
            </a:r>
            <a:r>
              <a:rPr lang="en-US" sz="2000" b="1" dirty="0" smtClean="0">
                <a:solidFill>
                  <a:schemeClr val="tx1">
                    <a:lumMod val="95000"/>
                    <a:lumOff val="5000"/>
                  </a:schemeClr>
                </a:solidFill>
                <a:latin typeface="Palatino Linotype" pitchFamily="18" charset="0"/>
              </a:rPr>
              <a:t>.</a:t>
            </a:r>
            <a:endParaRPr lang="en-US" sz="2000" b="1" dirty="0">
              <a:solidFill>
                <a:schemeClr val="tx1">
                  <a:lumMod val="95000"/>
                  <a:lumOff val="5000"/>
                </a:schemeClr>
              </a:solidFill>
              <a:latin typeface="Palatino Linotype" pitchFamily="18" charset="0"/>
            </a:endParaRPr>
          </a:p>
          <a:p>
            <a:pPr marL="457200" indent="-457200">
              <a:buFont typeface="Arial" pitchFamily="34" charset="0"/>
              <a:buAutoNum type="alphaLcParenR"/>
            </a:pPr>
            <a:endParaRPr lang="en-US" sz="20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3051441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smtClean="0">
                <a:solidFill>
                  <a:schemeClr val="tx1">
                    <a:lumMod val="95000"/>
                    <a:lumOff val="5000"/>
                  </a:schemeClr>
                </a:solidFill>
                <a:latin typeface="Palatino Linotype" pitchFamily="18" charset="0"/>
              </a:rPr>
              <a:t>a)     A </a:t>
            </a:r>
            <a:r>
              <a:rPr lang="en-US" sz="2000" b="1" dirty="0">
                <a:solidFill>
                  <a:schemeClr val="tx1">
                    <a:lumMod val="95000"/>
                    <a:lumOff val="5000"/>
                  </a:schemeClr>
                </a:solidFill>
                <a:latin typeface="Palatino Linotype" pitchFamily="18" charset="0"/>
              </a:rPr>
              <a:t>convertible bond is a straight bond plus an option to convert into stock.  What is the market value of the straight bond component of PEPCO’s convertible bond</a:t>
            </a:r>
            <a:r>
              <a:rPr lang="en-US" sz="2000" b="1" dirty="0" smtClean="0">
                <a:solidFill>
                  <a:schemeClr val="tx1">
                    <a:lumMod val="95000"/>
                    <a:lumOff val="5000"/>
                  </a:schemeClr>
                </a:solidFill>
                <a:latin typeface="Palatino Linotype" pitchFamily="18" charset="0"/>
              </a:rPr>
              <a:t>?</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endParaRPr lang="en-US" sz="2000" dirty="0">
              <a:solidFill>
                <a:srgbClr val="0070C0"/>
              </a:solidFill>
              <a:latin typeface="Palatino Linotype" pitchFamily="18" charset="0"/>
            </a:endParaRPr>
          </a:p>
        </p:txBody>
      </p:sp>
    </p:spTree>
    <p:extLst>
      <p:ext uri="{BB962C8B-B14F-4D97-AF65-F5344CB8AC3E}">
        <p14:creationId xmlns:p14="http://schemas.microsoft.com/office/powerpoint/2010/main" val="4133593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457200" indent="-457200">
              <a:buAutoNum type="alphaLcParenR" startAt="2"/>
            </a:pPr>
            <a:r>
              <a:rPr lang="en-US" sz="2000" b="1" dirty="0" smtClean="0">
                <a:solidFill>
                  <a:schemeClr val="tx1">
                    <a:lumMod val="95000"/>
                    <a:lumOff val="5000"/>
                  </a:schemeClr>
                </a:solidFill>
                <a:latin typeface="Palatino Linotype" pitchFamily="18" charset="0"/>
              </a:rPr>
              <a:t>What </a:t>
            </a:r>
            <a:r>
              <a:rPr lang="en-US" sz="2000" b="1" dirty="0">
                <a:solidFill>
                  <a:schemeClr val="tx1">
                    <a:lumMod val="95000"/>
                    <a:lumOff val="5000"/>
                  </a:schemeClr>
                </a:solidFill>
                <a:latin typeface="Palatino Linotype" pitchFamily="18" charset="0"/>
              </a:rPr>
              <a:t>is the market value of the option to convert which is embedded in the PEPCO convertible bond</a:t>
            </a:r>
            <a:r>
              <a:rPr lang="en-US" sz="2000" b="1" dirty="0" smtClean="0">
                <a:solidFill>
                  <a:schemeClr val="tx1">
                    <a:lumMod val="95000"/>
                    <a:lumOff val="5000"/>
                  </a:schemeClr>
                </a:solidFill>
                <a:latin typeface="Palatino Linotype" pitchFamily="18" charset="0"/>
              </a:rPr>
              <a:t>?</a:t>
            </a:r>
          </a:p>
          <a:p>
            <a:pPr marL="0" lvl="0" indent="0">
              <a:buNone/>
            </a:pPr>
            <a:endParaRPr lang="en-US" sz="2000" dirty="0" smtClean="0">
              <a:solidFill>
                <a:srgbClr val="0070C0"/>
              </a:solidFill>
              <a:latin typeface="Palatino Linotype" pitchFamily="18" charset="0"/>
            </a:endParaRPr>
          </a:p>
          <a:p>
            <a:pPr marL="0" indent="0">
              <a:buNone/>
            </a:pPr>
            <a:endParaRPr lang="en-US" sz="2000" dirty="0">
              <a:solidFill>
                <a:srgbClr val="0070C0"/>
              </a:solidFill>
              <a:latin typeface="Palatino Linotype" pitchFamily="18" charset="0"/>
            </a:endParaRPr>
          </a:p>
          <a:p>
            <a:pPr marL="457200" indent="-457200">
              <a:buFont typeface="Arial" pitchFamily="34" charset="0"/>
              <a:buAutoNum type="alphaLcParenR"/>
            </a:pPr>
            <a:endParaRPr lang="en-US" sz="2000" dirty="0">
              <a:solidFill>
                <a:srgbClr val="0070C0"/>
              </a:solidFill>
              <a:latin typeface="Palatino Linotype" pitchFamily="18" charset="0"/>
            </a:endParaRPr>
          </a:p>
        </p:txBody>
      </p:sp>
    </p:spTree>
    <p:extLst>
      <p:ext uri="{BB962C8B-B14F-4D97-AF65-F5344CB8AC3E}">
        <p14:creationId xmlns:p14="http://schemas.microsoft.com/office/powerpoint/2010/main" val="1584209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smtClean="0">
                <a:solidFill>
                  <a:schemeClr val="tx1">
                    <a:lumMod val="95000"/>
                    <a:lumOff val="5000"/>
                  </a:schemeClr>
                </a:solidFill>
                <a:latin typeface="Palatino Linotype" pitchFamily="18" charset="0"/>
              </a:rPr>
              <a:t>c)     What </a:t>
            </a:r>
            <a:r>
              <a:rPr lang="en-US" sz="2000" b="1" dirty="0">
                <a:solidFill>
                  <a:schemeClr val="tx1">
                    <a:lumMod val="95000"/>
                    <a:lumOff val="5000"/>
                  </a:schemeClr>
                </a:solidFill>
                <a:latin typeface="Palatino Linotype" pitchFamily="18" charset="0"/>
              </a:rPr>
              <a:t>is the cost of debt for PEPCO?  This is the expected return on their straight debt.</a:t>
            </a:r>
          </a:p>
          <a:p>
            <a:pPr marL="457200" indent="-457200">
              <a:buFont typeface="Arial" pitchFamily="34" charset="0"/>
              <a:buAutoNum type="alphaLcParenR"/>
            </a:pPr>
            <a:endParaRPr lang="en-US" sz="2000" b="1" dirty="0" smtClean="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1692060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smtClean="0">
                <a:solidFill>
                  <a:schemeClr val="tx1">
                    <a:lumMod val="95000"/>
                    <a:lumOff val="5000"/>
                  </a:schemeClr>
                </a:solidFill>
                <a:latin typeface="Palatino Linotype" pitchFamily="18" charset="0"/>
              </a:rPr>
              <a:t>d)     If </a:t>
            </a:r>
            <a:r>
              <a:rPr lang="en-US" sz="2000" b="1" dirty="0">
                <a:solidFill>
                  <a:schemeClr val="tx1">
                    <a:lumMod val="95000"/>
                    <a:lumOff val="5000"/>
                  </a:schemeClr>
                </a:solidFill>
                <a:latin typeface="Palatino Linotype" pitchFamily="18" charset="0"/>
              </a:rPr>
              <a:t>the embedded option has a beta of 3, what is the expected rate of return on the </a:t>
            </a:r>
            <a:r>
              <a:rPr lang="en-US" sz="2000" b="1" dirty="0" smtClean="0">
                <a:solidFill>
                  <a:schemeClr val="tx1">
                    <a:lumMod val="95000"/>
                    <a:lumOff val="5000"/>
                  </a:schemeClr>
                </a:solidFill>
                <a:latin typeface="Palatino Linotype" pitchFamily="18" charset="0"/>
              </a:rPr>
              <a:t>option?</a:t>
            </a:r>
          </a:p>
          <a:p>
            <a:pPr marL="0" indent="0">
              <a:buNone/>
            </a:pPr>
            <a:endParaRPr lang="en-US" sz="2000" b="1" dirty="0" smtClean="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38827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smtClean="0">
                <a:solidFill>
                  <a:schemeClr val="tx1">
                    <a:lumMod val="95000"/>
                    <a:lumOff val="5000"/>
                  </a:schemeClr>
                </a:solidFill>
                <a:latin typeface="Palatino Linotype" pitchFamily="18" charset="0"/>
              </a:rPr>
              <a:t>e)     What </a:t>
            </a:r>
            <a:r>
              <a:rPr lang="en-US" sz="2000" b="1" dirty="0">
                <a:solidFill>
                  <a:schemeClr val="tx1">
                    <a:lumMod val="95000"/>
                    <a:lumOff val="5000"/>
                  </a:schemeClr>
                </a:solidFill>
                <a:latin typeface="Palatino Linotype" pitchFamily="18" charset="0"/>
              </a:rPr>
              <a:t>is the cost of PEPCO’s convertible bond?  This is the expected rate of return that investors require to hold PEPCO’s convertible debt</a:t>
            </a:r>
            <a:r>
              <a:rPr lang="en-US" sz="2000" b="1" dirty="0" smtClean="0">
                <a:solidFill>
                  <a:schemeClr val="tx1">
                    <a:lumMod val="95000"/>
                    <a:lumOff val="5000"/>
                  </a:schemeClr>
                </a:solidFill>
                <a:latin typeface="Palatino Linotype" pitchFamily="18" charset="0"/>
              </a:rPr>
              <a:t>.</a:t>
            </a:r>
          </a:p>
          <a:p>
            <a:pPr marL="0" indent="0">
              <a:buNone/>
            </a:pPr>
            <a:endParaRPr lang="en-US" sz="2000" dirty="0">
              <a:solidFill>
                <a:srgbClr val="0070C0"/>
              </a:solidFill>
              <a:latin typeface="Palatino Linotype" pitchFamily="18" charset="0"/>
            </a:endParaRPr>
          </a:p>
          <a:p>
            <a:pPr marL="457200" indent="-457200">
              <a:buFont typeface="Arial" pitchFamily="34" charset="0"/>
              <a:buAutoNum type="alphaLcParenR"/>
            </a:pPr>
            <a:endParaRPr lang="en-US" sz="20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1453855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smtClean="0">
                <a:latin typeface="Palatino Linotype" pitchFamily="18" charset="0"/>
              </a:rPr>
              <a:t>2: </a:t>
            </a:r>
            <a:r>
              <a:rPr lang="en-US" sz="2400" dirty="0" smtClean="0">
                <a:latin typeface="Palatino Linotype" pitchFamily="18" charset="0"/>
              </a:rPr>
              <a:t>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800" b="1" dirty="0" err="1">
                <a:solidFill>
                  <a:schemeClr val="tx1">
                    <a:lumMod val="95000"/>
                    <a:lumOff val="5000"/>
                  </a:schemeClr>
                </a:solidFill>
                <a:latin typeface="Palatino Linotype" pitchFamily="18" charset="0"/>
              </a:rPr>
              <a:t>Hanesbrand</a:t>
            </a:r>
            <a:r>
              <a:rPr lang="en-US" sz="1800" b="1" dirty="0">
                <a:solidFill>
                  <a:schemeClr val="tx1">
                    <a:lumMod val="95000"/>
                    <a:lumOff val="5000"/>
                  </a:schemeClr>
                </a:solidFill>
                <a:latin typeface="Palatino Linotype" pitchFamily="18" charset="0"/>
              </a:rPr>
              <a:t>, which markets men’s and women’s clothing, saw their sales slow in the second half </a:t>
            </a:r>
            <a:r>
              <a:rPr lang="en-US" sz="1800" b="1" dirty="0" smtClean="0">
                <a:solidFill>
                  <a:schemeClr val="tx1">
                    <a:lumMod val="95000"/>
                    <a:lumOff val="5000"/>
                  </a:schemeClr>
                </a:solidFill>
                <a:latin typeface="Palatino Linotype" pitchFamily="18" charset="0"/>
              </a:rPr>
              <a:t>of 2007</a:t>
            </a:r>
            <a:r>
              <a:rPr lang="en-US" sz="1800" b="1" dirty="0">
                <a:solidFill>
                  <a:schemeClr val="tx1">
                    <a:lumMod val="95000"/>
                    <a:lumOff val="5000"/>
                  </a:schemeClr>
                </a:solidFill>
                <a:latin typeface="Palatino Linotype" pitchFamily="18" charset="0"/>
              </a:rPr>
              <a:t>. To address softness in their sales, they have decided to launch a new advertising campaign. </a:t>
            </a:r>
            <a:r>
              <a:rPr lang="en-US" sz="1800" b="1" dirty="0" smtClean="0">
                <a:solidFill>
                  <a:schemeClr val="tx1">
                    <a:lumMod val="95000"/>
                    <a:lumOff val="5000"/>
                  </a:schemeClr>
                </a:solidFill>
                <a:latin typeface="Palatino Linotype" pitchFamily="18" charset="0"/>
              </a:rPr>
              <a:t>To fund </a:t>
            </a:r>
            <a:r>
              <a:rPr lang="en-US" sz="1800" b="1" dirty="0">
                <a:solidFill>
                  <a:schemeClr val="tx1">
                    <a:lumMod val="95000"/>
                    <a:lumOff val="5000"/>
                  </a:schemeClr>
                </a:solidFill>
                <a:latin typeface="Palatino Linotype" pitchFamily="18" charset="0"/>
              </a:rPr>
              <a:t>the advertising campaign, to pay for needed renovation in their manufacturing facilities, and </a:t>
            </a:r>
            <a:r>
              <a:rPr lang="en-US" sz="1800" b="1" dirty="0" smtClean="0">
                <a:solidFill>
                  <a:schemeClr val="tx1">
                    <a:lumMod val="95000"/>
                    <a:lumOff val="5000"/>
                  </a:schemeClr>
                </a:solidFill>
                <a:latin typeface="Palatino Linotype" pitchFamily="18" charset="0"/>
              </a:rPr>
              <a:t>to stockpile </a:t>
            </a:r>
            <a:r>
              <a:rPr lang="en-US" sz="1800" b="1" dirty="0">
                <a:solidFill>
                  <a:schemeClr val="tx1">
                    <a:lumMod val="95000"/>
                    <a:lumOff val="5000"/>
                  </a:schemeClr>
                </a:solidFill>
                <a:latin typeface="Palatino Linotype" pitchFamily="18" charset="0"/>
              </a:rPr>
              <a:t>capital for future investment in case the economy continues to deteriorate, they </a:t>
            </a:r>
            <a:r>
              <a:rPr lang="en-US" sz="1800" b="1" dirty="0" smtClean="0">
                <a:solidFill>
                  <a:schemeClr val="tx1">
                    <a:lumMod val="95000"/>
                    <a:lumOff val="5000"/>
                  </a:schemeClr>
                </a:solidFill>
                <a:latin typeface="Palatino Linotype" pitchFamily="18" charset="0"/>
              </a:rPr>
              <a:t>have decided </a:t>
            </a:r>
            <a:r>
              <a:rPr lang="en-US" sz="1800" b="1" dirty="0">
                <a:solidFill>
                  <a:schemeClr val="tx1">
                    <a:lumMod val="95000"/>
                    <a:lumOff val="5000"/>
                  </a:schemeClr>
                </a:solidFill>
                <a:latin typeface="Palatino Linotype" pitchFamily="18" charset="0"/>
              </a:rPr>
              <a:t>to raise $50M in the bond market. The bonds will mature next year and be sold for their </a:t>
            </a:r>
            <a:r>
              <a:rPr lang="en-US" sz="1800" b="1" dirty="0" smtClean="0">
                <a:solidFill>
                  <a:schemeClr val="tx1">
                    <a:lumMod val="95000"/>
                    <a:lumOff val="5000"/>
                  </a:schemeClr>
                </a:solidFill>
                <a:latin typeface="Palatino Linotype" pitchFamily="18" charset="0"/>
              </a:rPr>
              <a:t>face value </a:t>
            </a:r>
            <a:r>
              <a:rPr lang="en-US" sz="1800" b="1" dirty="0">
                <a:solidFill>
                  <a:schemeClr val="tx1">
                    <a:lumMod val="95000"/>
                    <a:lumOff val="5000"/>
                  </a:schemeClr>
                </a:solidFill>
                <a:latin typeface="Palatino Linotype" pitchFamily="18" charset="0"/>
              </a:rPr>
              <a:t>of $100,000 per bond. The new debt will be junior to </a:t>
            </a:r>
            <a:r>
              <a:rPr lang="en-US" sz="1800" b="1" dirty="0" err="1">
                <a:solidFill>
                  <a:schemeClr val="tx1">
                    <a:lumMod val="95000"/>
                    <a:lumOff val="5000"/>
                  </a:schemeClr>
                </a:solidFill>
                <a:latin typeface="Palatino Linotype" pitchFamily="18" charset="0"/>
              </a:rPr>
              <a:t>Hanesbrand’s</a:t>
            </a:r>
            <a:r>
              <a:rPr lang="en-US" sz="1800" b="1" dirty="0">
                <a:solidFill>
                  <a:schemeClr val="tx1">
                    <a:lumMod val="95000"/>
                    <a:lumOff val="5000"/>
                  </a:schemeClr>
                </a:solidFill>
                <a:latin typeface="Palatino Linotype" pitchFamily="18" charset="0"/>
              </a:rPr>
              <a:t> current bank loan. </a:t>
            </a:r>
            <a:r>
              <a:rPr lang="en-US" sz="1800" b="1" dirty="0" smtClean="0">
                <a:solidFill>
                  <a:schemeClr val="tx1">
                    <a:lumMod val="95000"/>
                    <a:lumOff val="5000"/>
                  </a:schemeClr>
                </a:solidFill>
                <a:latin typeface="Palatino Linotype" pitchFamily="18" charset="0"/>
              </a:rPr>
              <a:t>The bank </a:t>
            </a:r>
            <a:r>
              <a:rPr lang="en-US" sz="1800" b="1" dirty="0">
                <a:solidFill>
                  <a:schemeClr val="tx1">
                    <a:lumMod val="95000"/>
                    <a:lumOff val="5000"/>
                  </a:schemeClr>
                </a:solidFill>
                <a:latin typeface="Palatino Linotype" pitchFamily="18" charset="0"/>
              </a:rPr>
              <a:t>loan from JP Morgan matures next year and the total interest and principal payment due at </a:t>
            </a:r>
            <a:r>
              <a:rPr lang="en-US" sz="1800" b="1" dirty="0" smtClean="0">
                <a:solidFill>
                  <a:schemeClr val="tx1">
                    <a:lumMod val="95000"/>
                    <a:lumOff val="5000"/>
                  </a:schemeClr>
                </a:solidFill>
                <a:latin typeface="Palatino Linotype" pitchFamily="18" charset="0"/>
              </a:rPr>
              <a:t>that time </a:t>
            </a:r>
            <a:r>
              <a:rPr lang="en-US" sz="1800" b="1" dirty="0">
                <a:solidFill>
                  <a:schemeClr val="tx1">
                    <a:lumMod val="95000"/>
                    <a:lumOff val="5000"/>
                  </a:schemeClr>
                </a:solidFill>
                <a:latin typeface="Palatino Linotype" pitchFamily="18" charset="0"/>
              </a:rPr>
              <a:t>is $10M. This is </a:t>
            </a:r>
            <a:r>
              <a:rPr lang="en-US" sz="1800" b="1" dirty="0" err="1">
                <a:solidFill>
                  <a:schemeClr val="tx1">
                    <a:lumMod val="95000"/>
                    <a:lumOff val="5000"/>
                  </a:schemeClr>
                </a:solidFill>
                <a:latin typeface="Palatino Linotype" pitchFamily="18" charset="0"/>
              </a:rPr>
              <a:t>Hanesbrand’s</a:t>
            </a:r>
            <a:r>
              <a:rPr lang="en-US" sz="1800" b="1" dirty="0">
                <a:solidFill>
                  <a:schemeClr val="tx1">
                    <a:lumMod val="95000"/>
                    <a:lumOff val="5000"/>
                  </a:schemeClr>
                </a:solidFill>
                <a:latin typeface="Palatino Linotype" pitchFamily="18" charset="0"/>
              </a:rPr>
              <a:t> only current debt. The rest of the firm is equity financed </a:t>
            </a:r>
            <a:r>
              <a:rPr lang="en-US" sz="1800" b="1" dirty="0" smtClean="0">
                <a:solidFill>
                  <a:schemeClr val="tx1">
                    <a:lumMod val="95000"/>
                    <a:lumOff val="5000"/>
                  </a:schemeClr>
                </a:solidFill>
                <a:latin typeface="Palatino Linotype" pitchFamily="18" charset="0"/>
              </a:rPr>
              <a:t>and there </a:t>
            </a:r>
            <a:r>
              <a:rPr lang="en-US" sz="1800" b="1" dirty="0">
                <a:solidFill>
                  <a:schemeClr val="tx1">
                    <a:lumMod val="95000"/>
                    <a:lumOff val="5000"/>
                  </a:schemeClr>
                </a:solidFill>
                <a:latin typeface="Palatino Linotype" pitchFamily="18" charset="0"/>
              </a:rPr>
              <a:t>are currently 16M shares outstanding. Current interest rates on one year debt are presented </a:t>
            </a:r>
            <a:r>
              <a:rPr lang="en-US" sz="1800" b="1" dirty="0" smtClean="0">
                <a:solidFill>
                  <a:schemeClr val="tx1">
                    <a:lumMod val="95000"/>
                    <a:lumOff val="5000"/>
                  </a:schemeClr>
                </a:solidFill>
                <a:latin typeface="Palatino Linotype" pitchFamily="18" charset="0"/>
              </a:rPr>
              <a:t>in following </a:t>
            </a:r>
            <a:r>
              <a:rPr lang="en-US" sz="1800" b="1" dirty="0">
                <a:solidFill>
                  <a:schemeClr val="tx1">
                    <a:lumMod val="95000"/>
                    <a:lumOff val="5000"/>
                  </a:schemeClr>
                </a:solidFill>
                <a:latin typeface="Palatino Linotype" pitchFamily="18" charset="0"/>
              </a:rPr>
              <a:t>table</a:t>
            </a:r>
            <a:r>
              <a:rPr lang="en-US" sz="1800" b="1" dirty="0" smtClean="0">
                <a:solidFill>
                  <a:schemeClr val="tx1">
                    <a:lumMod val="95000"/>
                    <a:lumOff val="5000"/>
                  </a:schemeClr>
                </a:solidFill>
                <a:latin typeface="Palatino Linotype" pitchFamily="18" charset="0"/>
              </a:rPr>
              <a:t>:</a:t>
            </a:r>
          </a:p>
          <a:p>
            <a:pPr marL="0" indent="0">
              <a:buNone/>
            </a:pPr>
            <a:endParaRPr lang="en-US" sz="1800" b="1" dirty="0">
              <a:solidFill>
                <a:schemeClr val="tx1">
                  <a:lumMod val="95000"/>
                  <a:lumOff val="5000"/>
                </a:schemeClr>
              </a:solidFill>
              <a:latin typeface="Palatino Linotype"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67261808"/>
              </p:ext>
            </p:extLst>
          </p:nvPr>
        </p:nvGraphicFramePr>
        <p:xfrm>
          <a:off x="1447800" y="5105400"/>
          <a:ext cx="6096000" cy="74168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n-US" dirty="0" smtClean="0">
                          <a:solidFill>
                            <a:schemeClr val="tx1"/>
                          </a:solidFill>
                          <a:latin typeface="Palatino Linotype" panose="02040502050505030304" pitchFamily="18" charset="0"/>
                        </a:rPr>
                        <a:t>Bond</a:t>
                      </a:r>
                      <a:endParaRPr lang="en-US" dirty="0">
                        <a:solidFill>
                          <a:schemeClr val="tx1"/>
                        </a:solidFill>
                        <a:latin typeface="Palatino Linotype" panose="02040502050505030304" pitchFamily="18"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dirty="0" smtClean="0">
                          <a:solidFill>
                            <a:schemeClr val="tx1"/>
                          </a:solidFill>
                          <a:latin typeface="Palatino Linotype" panose="02040502050505030304" pitchFamily="18" charset="0"/>
                        </a:rPr>
                        <a:t>T-Bill</a:t>
                      </a:r>
                      <a:endParaRPr lang="en-US" dirty="0">
                        <a:solidFill>
                          <a:schemeClr val="tx1"/>
                        </a:solidFill>
                        <a:latin typeface="Palatino Linotype" panose="02040502050505030304" pitchFamily="18"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dirty="0" err="1" smtClean="0">
                          <a:solidFill>
                            <a:schemeClr val="tx1"/>
                          </a:solidFill>
                          <a:latin typeface="Palatino Linotype" panose="02040502050505030304" pitchFamily="18" charset="0"/>
                        </a:rPr>
                        <a:t>Aaa</a:t>
                      </a:r>
                      <a:endParaRPr lang="en-US" dirty="0">
                        <a:solidFill>
                          <a:schemeClr val="tx1"/>
                        </a:solidFill>
                        <a:latin typeface="Palatino Linotype" panose="02040502050505030304" pitchFamily="18"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dirty="0" err="1" smtClean="0">
                          <a:solidFill>
                            <a:schemeClr val="tx1"/>
                          </a:solidFill>
                          <a:latin typeface="Palatino Linotype" panose="02040502050505030304" pitchFamily="18" charset="0"/>
                        </a:rPr>
                        <a:t>Aa</a:t>
                      </a:r>
                      <a:endParaRPr lang="en-US" dirty="0">
                        <a:solidFill>
                          <a:schemeClr val="tx1"/>
                        </a:solidFill>
                        <a:latin typeface="Palatino Linotype" panose="02040502050505030304" pitchFamily="18"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dirty="0" smtClean="0">
                          <a:solidFill>
                            <a:schemeClr val="tx1"/>
                          </a:solidFill>
                          <a:latin typeface="Palatino Linotype" panose="02040502050505030304" pitchFamily="18" charset="0"/>
                        </a:rPr>
                        <a:t>A</a:t>
                      </a:r>
                      <a:endParaRPr lang="en-US" dirty="0">
                        <a:solidFill>
                          <a:schemeClr val="tx1"/>
                        </a:solidFill>
                        <a:latin typeface="Palatino Linotype" panose="02040502050505030304" pitchFamily="18"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dirty="0" smtClean="0">
                          <a:solidFill>
                            <a:schemeClr val="tx1"/>
                          </a:solidFill>
                          <a:latin typeface="Palatino Linotype" panose="02040502050505030304" pitchFamily="18" charset="0"/>
                        </a:rPr>
                        <a:t>Baa</a:t>
                      </a:r>
                      <a:endParaRPr lang="en-US" dirty="0">
                        <a:solidFill>
                          <a:schemeClr val="tx1"/>
                        </a:solidFill>
                        <a:latin typeface="Palatino Linotype" panose="02040502050505030304" pitchFamily="18"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70840">
                <a:tc>
                  <a:txBody>
                    <a:bodyPr/>
                    <a:lstStyle/>
                    <a:p>
                      <a:pPr algn="ctr"/>
                      <a:r>
                        <a:rPr lang="en-US" smtClean="0">
                          <a:solidFill>
                            <a:schemeClr val="tx1"/>
                          </a:solidFill>
                          <a:latin typeface="Palatino Linotype" panose="02040502050505030304" pitchFamily="18" charset="0"/>
                        </a:rPr>
                        <a:t>Rate</a:t>
                      </a:r>
                      <a:endParaRPr lang="en-US" dirty="0">
                        <a:solidFill>
                          <a:schemeClr val="tx1"/>
                        </a:solidFill>
                        <a:latin typeface="Palatino Linotype" panose="02040502050505030304"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dirty="0" smtClean="0">
                          <a:solidFill>
                            <a:schemeClr val="tx1"/>
                          </a:solidFill>
                          <a:latin typeface="Palatino Linotype" panose="02040502050505030304" pitchFamily="18" charset="0"/>
                        </a:rPr>
                        <a:t>5.0</a:t>
                      </a:r>
                      <a:endParaRPr lang="en-US" dirty="0">
                        <a:solidFill>
                          <a:schemeClr val="tx1"/>
                        </a:solidFill>
                        <a:latin typeface="Palatino Linotype" panose="02040502050505030304"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dirty="0" smtClean="0">
                          <a:solidFill>
                            <a:schemeClr val="tx1"/>
                          </a:solidFill>
                          <a:latin typeface="Palatino Linotype" panose="02040502050505030304" pitchFamily="18" charset="0"/>
                        </a:rPr>
                        <a:t>5.5</a:t>
                      </a:r>
                      <a:endParaRPr lang="en-US" dirty="0">
                        <a:solidFill>
                          <a:schemeClr val="tx1"/>
                        </a:solidFill>
                        <a:latin typeface="Palatino Linotype" panose="02040502050505030304"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dirty="0" smtClean="0">
                          <a:solidFill>
                            <a:schemeClr val="tx1"/>
                          </a:solidFill>
                          <a:latin typeface="Palatino Linotype" panose="02040502050505030304" pitchFamily="18" charset="0"/>
                        </a:rPr>
                        <a:t>5.6</a:t>
                      </a:r>
                      <a:endParaRPr lang="en-US" dirty="0">
                        <a:solidFill>
                          <a:schemeClr val="tx1"/>
                        </a:solidFill>
                        <a:latin typeface="Palatino Linotype" panose="02040502050505030304"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dirty="0" smtClean="0">
                          <a:solidFill>
                            <a:schemeClr val="tx1"/>
                          </a:solidFill>
                          <a:latin typeface="Palatino Linotype" panose="02040502050505030304" pitchFamily="18" charset="0"/>
                        </a:rPr>
                        <a:t>5.8</a:t>
                      </a:r>
                      <a:endParaRPr lang="en-US" dirty="0">
                        <a:solidFill>
                          <a:schemeClr val="tx1"/>
                        </a:solidFill>
                        <a:latin typeface="Palatino Linotype" panose="02040502050505030304"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dirty="0" smtClean="0">
                          <a:solidFill>
                            <a:schemeClr val="tx1"/>
                          </a:solidFill>
                          <a:latin typeface="Palatino Linotype" panose="02040502050505030304" pitchFamily="18" charset="0"/>
                        </a:rPr>
                        <a:t>6.1</a:t>
                      </a:r>
                      <a:endParaRPr lang="en-US" dirty="0">
                        <a:solidFill>
                          <a:schemeClr val="tx1"/>
                        </a:solidFill>
                        <a:latin typeface="Palatino Linotype" panose="02040502050505030304"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4857060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1334</TotalTime>
  <Words>1008</Words>
  <Application>Microsoft Office PowerPoint</Application>
  <PresentationFormat>On-screen Show (4:3)</PresentationFormat>
  <Paragraphs>78</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Finance 441 Tutorial 8</vt:lpstr>
      <vt:lpstr>Question 1: Convertible Bonds</vt:lpstr>
      <vt:lpstr>Question 1: Convertible Bonds</vt:lpstr>
      <vt:lpstr>Question 1: Convertible Bonds</vt:lpstr>
      <vt:lpstr>Question 1: Convertible Bonds</vt:lpstr>
      <vt:lpstr>Question 1: Convertible Bonds</vt:lpstr>
      <vt:lpstr>Question 1: Convertible Bonds</vt:lpstr>
      <vt:lpstr>Question 1: Convertible Bonds</vt:lpstr>
      <vt:lpstr>Question 2: Convertible Bonds</vt:lpstr>
      <vt:lpstr>Question 2: Convertible Bonds</vt:lpstr>
      <vt:lpstr>Question 2: Convertible Bonds</vt:lpstr>
      <vt:lpstr>Question 2: Convertible Bonds</vt:lpstr>
      <vt:lpstr>Question 2: Convertible Bonds</vt:lpstr>
      <vt:lpstr>Question 2: Convertible Bonds</vt:lpstr>
      <vt:lpstr>Question 2: Convertible Bonds</vt:lpstr>
      <vt:lpstr>Question 2: Convertible Bonds</vt:lpstr>
      <vt:lpstr>Question 2: Convertible Bonds</vt:lpstr>
      <vt:lpstr>Question 2: Convertible Bonds</vt:lpstr>
      <vt:lpstr>Question 2: Convertible Bonds</vt:lpstr>
    </vt:vector>
  </TitlesOfParts>
  <Company>Kellogg School of Management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 90 MF II Tutorial 1</dc:title>
  <dc:creator>Andrea Lu</dc:creator>
  <cp:lastModifiedBy>Mary Maloney</cp:lastModifiedBy>
  <cp:revision>133</cp:revision>
  <cp:lastPrinted>2012-10-01T16:57:34Z</cp:lastPrinted>
  <dcterms:created xsi:type="dcterms:W3CDTF">2012-09-28T19:36:51Z</dcterms:created>
  <dcterms:modified xsi:type="dcterms:W3CDTF">2014-03-05T00:26:04Z</dcterms:modified>
</cp:coreProperties>
</file>