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39" r:id="rId3"/>
    <p:sldId id="340" r:id="rId4"/>
    <p:sldId id="341" r:id="rId5"/>
    <p:sldId id="342" r:id="rId6"/>
    <p:sldId id="343" r:id="rId7"/>
    <p:sldId id="344" r:id="rId8"/>
    <p:sldId id="345" r:id="rId9"/>
    <p:sldId id="346" r:id="rId10"/>
    <p:sldId id="347" r:id="rId11"/>
    <p:sldId id="353" r:id="rId12"/>
    <p:sldId id="354" r:id="rId13"/>
    <p:sldId id="348" r:id="rId14"/>
    <p:sldId id="350" r:id="rId15"/>
    <p:sldId id="351" r:id="rId16"/>
    <p:sldId id="355" r:id="rId17"/>
    <p:sldId id="356" r:id="rId18"/>
    <p:sldId id="357" r:id="rId19"/>
    <p:sldId id="352"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tchell Petersen" initials="MP" lastIdx="7" clrIdx="0"/>
  <p:cmAuthor id="1" name="Mary Maloney" initials="M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1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9D937D0-FD9D-4B7A-9026-51DFF075B878}" type="datetimeFigureOut">
              <a:rPr lang="en-US" smtClean="0"/>
              <a:t>3/4/2014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5569BA-5ABD-4001-88B7-DB911FBAF7B0}" type="slidenum">
              <a:rPr lang="en-US" smtClean="0"/>
              <a:t>‹#›</a:t>
            </a:fld>
            <a:endParaRPr lang="en-US"/>
          </a:p>
        </p:txBody>
      </p:sp>
    </p:spTree>
    <p:extLst>
      <p:ext uri="{BB962C8B-B14F-4D97-AF65-F5344CB8AC3E}">
        <p14:creationId xmlns:p14="http://schemas.microsoft.com/office/powerpoint/2010/main" val="3224247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a:t>
            </a:fld>
            <a:endParaRPr lang="en-US"/>
          </a:p>
        </p:txBody>
      </p:sp>
    </p:spTree>
    <p:extLst>
      <p:ext uri="{BB962C8B-B14F-4D97-AF65-F5344CB8AC3E}">
        <p14:creationId xmlns:p14="http://schemas.microsoft.com/office/powerpoint/2010/main" val="3209262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10</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11</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19</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9</a:t>
            </a:fld>
            <a:endParaRPr lang="en-US"/>
          </a:p>
        </p:txBody>
      </p:sp>
    </p:spTree>
    <p:extLst>
      <p:ext uri="{BB962C8B-B14F-4D97-AF65-F5344CB8AC3E}">
        <p14:creationId xmlns:p14="http://schemas.microsoft.com/office/powerpoint/2010/main" val="165311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1497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15275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755670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96645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CBE2C3-A9FD-4784-94E6-74BE352006E0}" type="datetimeFigureOut">
              <a:rPr lang="en-US" smtClean="0"/>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750471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CBE2C3-A9FD-4784-94E6-74BE352006E0}" type="datetimeFigureOut">
              <a:rPr lang="en-US" smtClean="0"/>
              <a:t>3/4/2014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417263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CBE2C3-A9FD-4784-94E6-74BE352006E0}" type="datetimeFigureOut">
              <a:rPr lang="en-US" smtClean="0"/>
              <a:t>3/4/2014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96296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CBE2C3-A9FD-4784-94E6-74BE352006E0}" type="datetimeFigureOut">
              <a:rPr lang="en-US" smtClean="0"/>
              <a:t>3/4/2014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93355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BE2C3-A9FD-4784-94E6-74BE352006E0}" type="datetimeFigureOut">
              <a:rPr lang="en-US" smtClean="0"/>
              <a:t>3/4/2014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854576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3/4/2014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320169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3/4/2014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159704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BE2C3-A9FD-4784-94E6-74BE352006E0}" type="datetimeFigureOut">
              <a:rPr lang="en-US" smtClean="0"/>
              <a:t>3/4/2014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27F79-CE20-4071-92CD-652D95B7211D}" type="slidenum">
              <a:rPr lang="en-US" smtClean="0"/>
              <a:t>‹#›</a:t>
            </a:fld>
            <a:endParaRPr lang="en-US"/>
          </a:p>
        </p:txBody>
      </p:sp>
    </p:spTree>
    <p:extLst>
      <p:ext uri="{BB962C8B-B14F-4D97-AF65-F5344CB8AC3E}">
        <p14:creationId xmlns:p14="http://schemas.microsoft.com/office/powerpoint/2010/main" val="1243714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w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wmf"/><Relationship Id="rId4" Type="http://schemas.openxmlformats.org/officeDocument/2006/relationships/oleObject" Target="../embeddings/oleObject5.bin"/></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7.wmf"/><Relationship Id="rId4" Type="http://schemas.openxmlformats.org/officeDocument/2006/relationships/oleObject" Target="../embeddings/oleObject6.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8.wmf"/><Relationship Id="rId4" Type="http://schemas.openxmlformats.org/officeDocument/2006/relationships/oleObject" Target="../embeddings/oleObject7.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772400" cy="1695450"/>
          </a:xfrm>
        </p:spPr>
        <p:txBody>
          <a:bodyPr/>
          <a:lstStyle/>
          <a:p>
            <a:r>
              <a:rPr lang="en-US" dirty="0">
                <a:latin typeface="Book Antiqua" panose="02040602050305030304" pitchFamily="18" charset="0"/>
              </a:rPr>
              <a:t>Finance 441 Tutorial </a:t>
            </a:r>
            <a:r>
              <a:rPr lang="en-US" dirty="0" smtClean="0">
                <a:latin typeface="Book Antiqua" panose="02040602050305030304" pitchFamily="18" charset="0"/>
              </a:rPr>
              <a:t>8</a:t>
            </a:r>
            <a:endParaRPr lang="en-US" dirty="0">
              <a:latin typeface="Book Antiqua" panose="02040602050305030304" pitchFamily="18" charset="0"/>
            </a:endParaRPr>
          </a:p>
        </p:txBody>
      </p:sp>
      <p:sp>
        <p:nvSpPr>
          <p:cNvPr id="3" name="Subtitle 2"/>
          <p:cNvSpPr>
            <a:spLocks noGrp="1"/>
          </p:cNvSpPr>
          <p:nvPr>
            <p:ph type="subTitle" idx="1"/>
          </p:nvPr>
        </p:nvSpPr>
        <p:spPr/>
        <p:txBody>
          <a:bodyPr/>
          <a:lstStyle/>
          <a:p>
            <a:r>
              <a:rPr lang="en-US" dirty="0" smtClean="0">
                <a:latin typeface="Book Antiqua" panose="02040602050305030304" pitchFamily="18" charset="0"/>
              </a:rPr>
              <a:t>TA: </a:t>
            </a:r>
            <a:r>
              <a:rPr lang="en-US" dirty="0" err="1" smtClean="0">
                <a:latin typeface="Book Antiqua" panose="02040602050305030304" pitchFamily="18" charset="0"/>
              </a:rPr>
              <a:t>Mame</a:t>
            </a:r>
            <a:r>
              <a:rPr lang="en-US" dirty="0" smtClean="0">
                <a:latin typeface="Book Antiqua" panose="02040602050305030304" pitchFamily="18" charset="0"/>
              </a:rPr>
              <a:t> Maloney</a:t>
            </a:r>
          </a:p>
          <a:p>
            <a:r>
              <a:rPr lang="en-US" sz="2000" dirty="0" smtClean="0">
                <a:latin typeface="Book Antiqua" panose="02040602050305030304" pitchFamily="18" charset="0"/>
              </a:rPr>
              <a:t>Email: m-maloney@kellogg.northwestern.edu</a:t>
            </a:r>
          </a:p>
          <a:p>
            <a:r>
              <a:rPr lang="en-US" dirty="0" smtClean="0">
                <a:latin typeface="Book Antiqua" panose="02040602050305030304" pitchFamily="18" charset="0"/>
              </a:rPr>
              <a:t>March </a:t>
            </a:r>
            <a:r>
              <a:rPr lang="en-US" dirty="0" smtClean="0">
                <a:latin typeface="Book Antiqua" panose="02040602050305030304" pitchFamily="18" charset="0"/>
              </a:rPr>
              <a:t>12, </a:t>
            </a:r>
            <a:r>
              <a:rPr lang="en-US" dirty="0" smtClean="0">
                <a:latin typeface="Book Antiqua" panose="02040602050305030304" pitchFamily="18" charset="0"/>
              </a:rPr>
              <a:t>2014</a:t>
            </a:r>
            <a:endParaRPr lang="en-US" dirty="0">
              <a:latin typeface="Book Antiqua" panose="02040602050305030304" pitchFamily="18" charset="0"/>
            </a:endParaRPr>
          </a:p>
        </p:txBody>
      </p:sp>
    </p:spTree>
    <p:extLst>
      <p:ext uri="{BB962C8B-B14F-4D97-AF65-F5344CB8AC3E}">
        <p14:creationId xmlns:p14="http://schemas.microsoft.com/office/powerpoint/2010/main" val="2175012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smtClean="0">
                <a:solidFill>
                  <a:schemeClr val="tx1">
                    <a:lumMod val="95000"/>
                    <a:lumOff val="5000"/>
                  </a:schemeClr>
                </a:solidFill>
                <a:latin typeface="Palatino Linotype" pitchFamily="18" charset="0"/>
              </a:rPr>
              <a:t>a) Based </a:t>
            </a:r>
            <a:r>
              <a:rPr lang="en-US" sz="2000" b="1" dirty="0">
                <a:solidFill>
                  <a:schemeClr val="tx1">
                    <a:lumMod val="95000"/>
                    <a:lumOff val="5000"/>
                  </a:schemeClr>
                </a:solidFill>
                <a:latin typeface="Palatino Linotype" pitchFamily="18" charset="0"/>
              </a:rPr>
              <a:t>on </a:t>
            </a:r>
            <a:r>
              <a:rPr lang="en-US" sz="2000" b="1" dirty="0" err="1">
                <a:solidFill>
                  <a:schemeClr val="tx1">
                    <a:lumMod val="95000"/>
                    <a:lumOff val="5000"/>
                  </a:schemeClr>
                </a:solidFill>
                <a:latin typeface="Palatino Linotype" pitchFamily="18" charset="0"/>
              </a:rPr>
              <a:t>Hanesbrand’s</a:t>
            </a:r>
            <a:r>
              <a:rPr lang="en-US" sz="2000" b="1" dirty="0">
                <a:solidFill>
                  <a:schemeClr val="tx1">
                    <a:lumMod val="95000"/>
                    <a:lumOff val="5000"/>
                  </a:schemeClr>
                </a:solidFill>
                <a:latin typeface="Palatino Linotype" pitchFamily="18" charset="0"/>
              </a:rPr>
              <a:t> current financials and the opinions of </a:t>
            </a:r>
            <a:r>
              <a:rPr lang="en-US" sz="2000" b="1" dirty="0" err="1">
                <a:solidFill>
                  <a:schemeClr val="tx1">
                    <a:lumMod val="95000"/>
                    <a:lumOff val="5000"/>
                  </a:schemeClr>
                </a:solidFill>
                <a:latin typeface="Palatino Linotype" pitchFamily="18" charset="0"/>
              </a:rPr>
              <a:t>Moodys</a:t>
            </a:r>
            <a:r>
              <a:rPr lang="en-US" sz="2000" b="1" dirty="0">
                <a:solidFill>
                  <a:schemeClr val="tx1">
                    <a:lumMod val="95000"/>
                    <a:lumOff val="5000"/>
                  </a:schemeClr>
                </a:solidFill>
                <a:latin typeface="Palatino Linotype" pitchFamily="18" charset="0"/>
              </a:rPr>
              <a:t> and S&amp;P</a:t>
            </a:r>
            <a:r>
              <a:rPr lang="en-US" sz="2000" b="1" dirty="0" smtClean="0">
                <a:solidFill>
                  <a:schemeClr val="tx1">
                    <a:lumMod val="95000"/>
                    <a:lumOff val="5000"/>
                  </a:schemeClr>
                </a:solidFill>
                <a:latin typeface="Palatino Linotype" pitchFamily="18" charset="0"/>
              </a:rPr>
              <a:t>, </a:t>
            </a:r>
            <a:r>
              <a:rPr lang="en-US" sz="2000" b="1" dirty="0" err="1" smtClean="0">
                <a:solidFill>
                  <a:schemeClr val="tx1">
                    <a:lumMod val="95000"/>
                    <a:lumOff val="5000"/>
                  </a:schemeClr>
                </a:solidFill>
                <a:latin typeface="Palatino Linotype" pitchFamily="18" charset="0"/>
              </a:rPr>
              <a:t>Hanesbrand’s</a:t>
            </a:r>
            <a:r>
              <a:rPr lang="en-US" sz="2000" b="1" dirty="0" smtClean="0">
                <a:solidFill>
                  <a:schemeClr val="tx1">
                    <a:lumMod val="95000"/>
                    <a:lumOff val="5000"/>
                  </a:schemeClr>
                </a:solidFill>
                <a:latin typeface="Palatino Linotype" pitchFamily="18" charset="0"/>
              </a:rPr>
              <a:t> </a:t>
            </a:r>
            <a:r>
              <a:rPr lang="en-US" sz="2000" b="1" dirty="0">
                <a:solidFill>
                  <a:schemeClr val="tx1">
                    <a:lumMod val="95000"/>
                    <a:lumOff val="5000"/>
                  </a:schemeClr>
                </a:solidFill>
                <a:latin typeface="Palatino Linotype" pitchFamily="18" charset="0"/>
              </a:rPr>
              <a:t>new bonds will be rated A. If the Mr. Lee Wyatt, the CFO, knew that the </a:t>
            </a:r>
            <a:r>
              <a:rPr lang="en-US" sz="2000" b="1" dirty="0" smtClean="0">
                <a:solidFill>
                  <a:schemeClr val="tx1">
                    <a:lumMod val="95000"/>
                    <a:lumOff val="5000"/>
                  </a:schemeClr>
                </a:solidFill>
                <a:latin typeface="Palatino Linotype" pitchFamily="18" charset="0"/>
              </a:rPr>
              <a:t>firm should </a:t>
            </a:r>
            <a:r>
              <a:rPr lang="en-US" sz="2000" b="1" dirty="0">
                <a:solidFill>
                  <a:schemeClr val="tx1">
                    <a:lumMod val="95000"/>
                    <a:lumOff val="5000"/>
                  </a:schemeClr>
                </a:solidFill>
                <a:latin typeface="Palatino Linotype" pitchFamily="18" charset="0"/>
              </a:rPr>
              <a:t>really be an </a:t>
            </a:r>
            <a:r>
              <a:rPr lang="en-US" sz="2000" b="1" dirty="0" err="1">
                <a:solidFill>
                  <a:schemeClr val="tx1">
                    <a:lumMod val="95000"/>
                    <a:lumOff val="5000"/>
                  </a:schemeClr>
                </a:solidFill>
                <a:latin typeface="Palatino Linotype" pitchFamily="18" charset="0"/>
              </a:rPr>
              <a:t>Aaa</a:t>
            </a:r>
            <a:r>
              <a:rPr lang="en-US" sz="2000" b="1" dirty="0">
                <a:solidFill>
                  <a:schemeClr val="tx1">
                    <a:lumMod val="95000"/>
                    <a:lumOff val="5000"/>
                  </a:schemeClr>
                </a:solidFill>
                <a:latin typeface="Palatino Linotype" pitchFamily="18" charset="0"/>
              </a:rPr>
              <a:t> credit risk, how much would he be willing to pay to convince </a:t>
            </a:r>
            <a:r>
              <a:rPr lang="en-US" sz="2000" b="1" dirty="0" smtClean="0">
                <a:solidFill>
                  <a:schemeClr val="tx1">
                    <a:lumMod val="95000"/>
                    <a:lumOff val="5000"/>
                  </a:schemeClr>
                </a:solidFill>
                <a:latin typeface="Palatino Linotype" pitchFamily="18" charset="0"/>
              </a:rPr>
              <a:t>the market </a:t>
            </a:r>
            <a:r>
              <a:rPr lang="en-US" sz="2000" b="1" dirty="0">
                <a:solidFill>
                  <a:schemeClr val="tx1">
                    <a:lumMod val="95000"/>
                    <a:lumOff val="5000"/>
                  </a:schemeClr>
                </a:solidFill>
                <a:latin typeface="Palatino Linotype" pitchFamily="18" charset="0"/>
              </a:rPr>
              <a:t>they are truly an </a:t>
            </a:r>
            <a:r>
              <a:rPr lang="en-US" sz="2000" b="1" dirty="0" err="1">
                <a:solidFill>
                  <a:schemeClr val="tx1">
                    <a:lumMod val="95000"/>
                    <a:lumOff val="5000"/>
                  </a:schemeClr>
                </a:solidFill>
                <a:latin typeface="Palatino Linotype" pitchFamily="18" charset="0"/>
              </a:rPr>
              <a:t>Aaa</a:t>
            </a:r>
            <a:r>
              <a:rPr lang="en-US" sz="2000" b="1" dirty="0">
                <a:solidFill>
                  <a:schemeClr val="tx1">
                    <a:lumMod val="95000"/>
                    <a:lumOff val="5000"/>
                  </a:schemeClr>
                </a:solidFill>
                <a:latin typeface="Palatino Linotype" pitchFamily="18" charset="0"/>
              </a:rPr>
              <a:t> credit risk prior to issuing the </a:t>
            </a:r>
            <a:r>
              <a:rPr lang="en-US" sz="2000" b="1" dirty="0" smtClean="0">
                <a:solidFill>
                  <a:schemeClr val="tx1">
                    <a:lumMod val="95000"/>
                    <a:lumOff val="5000"/>
                  </a:schemeClr>
                </a:solidFill>
                <a:latin typeface="Palatino Linotype" pitchFamily="18" charset="0"/>
              </a:rPr>
              <a:t>bond?</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To </a:t>
            </a:r>
            <a:r>
              <a:rPr lang="en-US" sz="2000" dirty="0">
                <a:solidFill>
                  <a:srgbClr val="0070C0"/>
                </a:solidFill>
                <a:latin typeface="Palatino Linotype" pitchFamily="18" charset="0"/>
              </a:rPr>
              <a:t>calculate this number, we compare what </a:t>
            </a:r>
            <a:r>
              <a:rPr lang="en-US" sz="2000" dirty="0" err="1">
                <a:solidFill>
                  <a:srgbClr val="0070C0"/>
                </a:solidFill>
                <a:latin typeface="Palatino Linotype" pitchFamily="18" charset="0"/>
              </a:rPr>
              <a:t>Hanesbrand</a:t>
            </a:r>
            <a:r>
              <a:rPr lang="en-US" sz="2000" dirty="0">
                <a:solidFill>
                  <a:srgbClr val="0070C0"/>
                </a:solidFill>
                <a:latin typeface="Palatino Linotype" pitchFamily="18" charset="0"/>
              </a:rPr>
              <a:t> will sell </a:t>
            </a:r>
            <a:r>
              <a:rPr lang="en-US" sz="2000" dirty="0" smtClean="0">
                <a:solidFill>
                  <a:srgbClr val="0070C0"/>
                </a:solidFill>
                <a:latin typeface="Palatino Linotype" pitchFamily="18" charset="0"/>
              </a:rPr>
              <a:t>the debt </a:t>
            </a:r>
            <a:r>
              <a:rPr lang="en-US" sz="2000" dirty="0">
                <a:solidFill>
                  <a:srgbClr val="0070C0"/>
                </a:solidFill>
                <a:latin typeface="Palatino Linotype" pitchFamily="18" charset="0"/>
              </a:rPr>
              <a:t>for given the market’s perception of </a:t>
            </a:r>
            <a:r>
              <a:rPr lang="en-US" sz="2000" dirty="0" err="1">
                <a:solidFill>
                  <a:srgbClr val="0070C0"/>
                </a:solidFill>
                <a:latin typeface="Palatino Linotype" pitchFamily="18" charset="0"/>
              </a:rPr>
              <a:t>Hanesbrand’s</a:t>
            </a:r>
            <a:r>
              <a:rPr lang="en-US" sz="2000" dirty="0">
                <a:solidFill>
                  <a:srgbClr val="0070C0"/>
                </a:solidFill>
                <a:latin typeface="Palatino Linotype" pitchFamily="18" charset="0"/>
              </a:rPr>
              <a:t> credit risk (A) versus the </a:t>
            </a:r>
            <a:r>
              <a:rPr lang="en-US" sz="2000" dirty="0" smtClean="0">
                <a:solidFill>
                  <a:srgbClr val="0070C0"/>
                </a:solidFill>
                <a:latin typeface="Palatino Linotype" pitchFamily="18" charset="0"/>
              </a:rPr>
              <a:t>true value </a:t>
            </a:r>
            <a:r>
              <a:rPr lang="en-US" sz="2000" dirty="0">
                <a:solidFill>
                  <a:srgbClr val="0070C0"/>
                </a:solidFill>
                <a:latin typeface="Palatino Linotype" pitchFamily="18" charset="0"/>
              </a:rPr>
              <a:t>of the bond if </a:t>
            </a:r>
            <a:r>
              <a:rPr lang="en-US" sz="2000" dirty="0" err="1">
                <a:solidFill>
                  <a:srgbClr val="0070C0"/>
                </a:solidFill>
                <a:latin typeface="Palatino Linotype" pitchFamily="18" charset="0"/>
              </a:rPr>
              <a:t>Hanesbrand</a:t>
            </a:r>
            <a:r>
              <a:rPr lang="en-US" sz="2000" dirty="0">
                <a:solidFill>
                  <a:srgbClr val="0070C0"/>
                </a:solidFill>
                <a:latin typeface="Palatino Linotype" pitchFamily="18" charset="0"/>
              </a:rPr>
              <a:t> was really a </a:t>
            </a:r>
            <a:r>
              <a:rPr lang="en-US" sz="2000" dirty="0" err="1">
                <a:solidFill>
                  <a:srgbClr val="0070C0"/>
                </a:solidFill>
                <a:latin typeface="Palatino Linotype" pitchFamily="18" charset="0"/>
              </a:rPr>
              <a:t>Aaa</a:t>
            </a:r>
            <a:r>
              <a:rPr lang="en-US" sz="2000" dirty="0">
                <a:solidFill>
                  <a:srgbClr val="0070C0"/>
                </a:solidFill>
                <a:latin typeface="Palatino Linotype" pitchFamily="18" charset="0"/>
              </a:rPr>
              <a:t> credit risk. The bonds must have </a:t>
            </a:r>
            <a:r>
              <a:rPr lang="en-US" sz="2000" dirty="0" smtClean="0">
                <a:solidFill>
                  <a:srgbClr val="0070C0"/>
                </a:solidFill>
                <a:latin typeface="Palatino Linotype" pitchFamily="18" charset="0"/>
              </a:rPr>
              <a:t>a coupon </a:t>
            </a:r>
            <a:r>
              <a:rPr lang="en-US" sz="2000" dirty="0">
                <a:solidFill>
                  <a:srgbClr val="0070C0"/>
                </a:solidFill>
                <a:latin typeface="Palatino Linotype" pitchFamily="18" charset="0"/>
              </a:rPr>
              <a:t>rate of 5.8% for them to sell for face value ($100,000 per bond). </a:t>
            </a: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Remember, the price of the bond is determined by the market and thus it is the market’s perception of credit risk that matters. </a:t>
            </a:r>
            <a:endParaRPr lang="en-US" sz="2000" b="1" dirty="0" smtClean="0">
              <a:solidFill>
                <a:schemeClr val="tx1">
                  <a:lumMod val="95000"/>
                  <a:lumOff val="5000"/>
                </a:schemeClr>
              </a:solidFill>
              <a:latin typeface="Palatino Linotype" pitchFamily="18" charset="0"/>
            </a:endParaRPr>
          </a:p>
          <a:p>
            <a:pPr marL="457200" indent="-457200">
              <a:buFont typeface="Arial" pitchFamily="34" charset="0"/>
              <a:buAutoNum type="alphaLcParenR"/>
            </a:pPr>
            <a:endParaRPr lang="en-US" sz="20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2667015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457200" indent="-457200">
              <a:buAutoNum type="alphaLcParenR"/>
            </a:pPr>
            <a:r>
              <a:rPr lang="en-US" sz="2000" b="1" dirty="0" smtClean="0">
                <a:solidFill>
                  <a:schemeClr val="tx1">
                    <a:lumMod val="95000"/>
                    <a:lumOff val="5000"/>
                  </a:schemeClr>
                </a:solidFill>
                <a:latin typeface="Palatino Linotype" pitchFamily="18" charset="0"/>
              </a:rPr>
              <a:t>Cont’d</a:t>
            </a:r>
          </a:p>
          <a:p>
            <a:pPr marL="0" indent="0">
              <a:buNone/>
            </a:pPr>
            <a:endParaRPr lang="en-US" sz="2000" b="1" dirty="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To </a:t>
            </a:r>
            <a:r>
              <a:rPr lang="en-US" sz="2000" dirty="0">
                <a:solidFill>
                  <a:srgbClr val="0070C0"/>
                </a:solidFill>
                <a:latin typeface="Palatino Linotype" pitchFamily="18" charset="0"/>
              </a:rPr>
              <a:t>get the value of the bond we can discount the expected </a:t>
            </a:r>
            <a:r>
              <a:rPr lang="en-US" sz="2000" dirty="0" smtClean="0">
                <a:solidFill>
                  <a:srgbClr val="0070C0"/>
                </a:solidFill>
                <a:latin typeface="Palatino Linotype" pitchFamily="18" charset="0"/>
              </a:rPr>
              <a:t>cash flows </a:t>
            </a:r>
            <a:r>
              <a:rPr lang="en-US" sz="2000" dirty="0">
                <a:solidFill>
                  <a:srgbClr val="0070C0"/>
                </a:solidFill>
                <a:latin typeface="Palatino Linotype" pitchFamily="18" charset="0"/>
              </a:rPr>
              <a:t>at the risk-adjusted discount rate or the promised cash flows at the correct </a:t>
            </a:r>
            <a:r>
              <a:rPr lang="en-US" sz="2000" dirty="0" smtClean="0">
                <a:solidFill>
                  <a:srgbClr val="0070C0"/>
                </a:solidFill>
                <a:latin typeface="Palatino Linotype" pitchFamily="18" charset="0"/>
              </a:rPr>
              <a:t>promised rate </a:t>
            </a:r>
            <a:r>
              <a:rPr lang="en-US" sz="2000" dirty="0">
                <a:solidFill>
                  <a:srgbClr val="0070C0"/>
                </a:solidFill>
                <a:latin typeface="Palatino Linotype" pitchFamily="18" charset="0"/>
              </a:rPr>
              <a:t>of return. </a:t>
            </a:r>
            <a:r>
              <a:rPr lang="en-US" sz="2000" dirty="0" smtClean="0">
                <a:solidFill>
                  <a:srgbClr val="0070C0"/>
                </a:solidFill>
                <a:latin typeface="Palatino Linotype" pitchFamily="18" charset="0"/>
              </a:rPr>
              <a:t> The </a:t>
            </a:r>
            <a:r>
              <a:rPr lang="en-US" sz="2000" dirty="0">
                <a:solidFill>
                  <a:srgbClr val="0070C0"/>
                </a:solidFill>
                <a:latin typeface="Palatino Linotype" pitchFamily="18" charset="0"/>
              </a:rPr>
              <a:t>promised payment is </a:t>
            </a:r>
            <a:r>
              <a:rPr lang="en-US" sz="2000" dirty="0" smtClean="0">
                <a:solidFill>
                  <a:srgbClr val="0070C0"/>
                </a:solidFill>
                <a:latin typeface="Palatino Linotype" pitchFamily="18" charset="0"/>
              </a:rPr>
              <a:t>the face </a:t>
            </a:r>
            <a:r>
              <a:rPr lang="en-US" sz="2000" dirty="0">
                <a:solidFill>
                  <a:srgbClr val="0070C0"/>
                </a:solidFill>
                <a:latin typeface="Palatino Linotype" pitchFamily="18" charset="0"/>
              </a:rPr>
              <a:t>value plus the coupon rate of 5.8%. If </a:t>
            </a:r>
            <a:r>
              <a:rPr lang="en-US" sz="2000" dirty="0" err="1">
                <a:solidFill>
                  <a:srgbClr val="0070C0"/>
                </a:solidFill>
                <a:latin typeface="Palatino Linotype" pitchFamily="18" charset="0"/>
              </a:rPr>
              <a:t>Hanesbrand</a:t>
            </a:r>
            <a:r>
              <a:rPr lang="en-US" sz="2000" dirty="0">
                <a:solidFill>
                  <a:srgbClr val="0070C0"/>
                </a:solidFill>
                <a:latin typeface="Palatino Linotype" pitchFamily="18" charset="0"/>
              </a:rPr>
              <a:t> was really a </a:t>
            </a:r>
            <a:r>
              <a:rPr lang="en-US" sz="2000" dirty="0" err="1">
                <a:solidFill>
                  <a:srgbClr val="0070C0"/>
                </a:solidFill>
                <a:latin typeface="Palatino Linotype" pitchFamily="18" charset="0"/>
              </a:rPr>
              <a:t>Aaa</a:t>
            </a:r>
            <a:r>
              <a:rPr lang="en-US" sz="2000" dirty="0">
                <a:solidFill>
                  <a:srgbClr val="0070C0"/>
                </a:solidFill>
                <a:latin typeface="Palatino Linotype" pitchFamily="18" charset="0"/>
              </a:rPr>
              <a:t> credit risk, </a:t>
            </a:r>
            <a:r>
              <a:rPr lang="en-US" sz="2000" dirty="0" smtClean="0">
                <a:solidFill>
                  <a:srgbClr val="0070C0"/>
                </a:solidFill>
                <a:latin typeface="Palatino Linotype" pitchFamily="18" charset="0"/>
              </a:rPr>
              <a:t>the correct </a:t>
            </a:r>
            <a:r>
              <a:rPr lang="en-US" sz="2000" dirty="0">
                <a:solidFill>
                  <a:srgbClr val="0070C0"/>
                </a:solidFill>
                <a:latin typeface="Palatino Linotype" pitchFamily="18" charset="0"/>
              </a:rPr>
              <a:t>promised rate would be 5.5%. </a:t>
            </a:r>
            <a:endParaRPr lang="en-US" sz="2000" dirty="0" smtClean="0">
              <a:solidFill>
                <a:srgbClr val="0070C0"/>
              </a:solidFill>
              <a:latin typeface="Palatino Linotype" pitchFamily="18" charset="0"/>
            </a:endParaRPr>
          </a:p>
          <a:p>
            <a:pPr marL="0" indent="0">
              <a:buNone/>
            </a:pPr>
            <a:endParaRPr lang="en-US" sz="2000" b="1" dirty="0" smtClean="0">
              <a:solidFill>
                <a:schemeClr val="tx1">
                  <a:lumMod val="95000"/>
                  <a:lumOff val="5000"/>
                </a:schemeClr>
              </a:solidFill>
              <a:latin typeface="Palatino Linotype" pitchFamily="18" charset="0"/>
            </a:endParaRPr>
          </a:p>
          <a:p>
            <a:pPr marL="457200" indent="-457200">
              <a:buFont typeface="Arial" pitchFamily="34" charset="0"/>
              <a:buAutoNum type="alphaLcParenR"/>
            </a:pPr>
            <a:endParaRPr lang="en-US" sz="2000" b="1" dirty="0">
              <a:solidFill>
                <a:schemeClr val="tx1">
                  <a:lumMod val="95000"/>
                  <a:lumOff val="5000"/>
                </a:schemeClr>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492568806"/>
              </p:ext>
            </p:extLst>
          </p:nvPr>
        </p:nvGraphicFramePr>
        <p:xfrm>
          <a:off x="1600200" y="3810000"/>
          <a:ext cx="5979041" cy="2133600"/>
        </p:xfrm>
        <a:graphic>
          <a:graphicData uri="http://schemas.openxmlformats.org/presentationml/2006/ole">
            <mc:AlternateContent xmlns:mc="http://schemas.openxmlformats.org/markup-compatibility/2006">
              <mc:Choice xmlns:v="urn:schemas-microsoft-com:vml" Requires="v">
                <p:oleObj spid="_x0000_s7172" name="Equation" r:id="rId4" imgW="3060360" imgH="1091880" progId="Equation.DSMT4">
                  <p:embed/>
                </p:oleObj>
              </mc:Choice>
              <mc:Fallback>
                <p:oleObj name="Equation" r:id="rId4" imgW="3060360" imgH="1091880" progId="Equation.DSMT4">
                  <p:embed/>
                  <p:pic>
                    <p:nvPicPr>
                      <p:cNvPr id="0" name=""/>
                      <p:cNvPicPr/>
                      <p:nvPr/>
                    </p:nvPicPr>
                    <p:blipFill>
                      <a:blip r:embed="rId5"/>
                      <a:stretch>
                        <a:fillRect/>
                      </a:stretch>
                    </p:blipFill>
                    <p:spPr>
                      <a:xfrm>
                        <a:off x="1600200" y="3810000"/>
                        <a:ext cx="5979041" cy="2133600"/>
                      </a:xfrm>
                      <a:prstGeom prst="rect">
                        <a:avLst/>
                      </a:prstGeom>
                    </p:spPr>
                  </p:pic>
                </p:oleObj>
              </mc:Fallback>
            </mc:AlternateContent>
          </a:graphicData>
        </a:graphic>
      </p:graphicFrame>
    </p:spTree>
    <p:extLst>
      <p:ext uri="{BB962C8B-B14F-4D97-AF65-F5344CB8AC3E}">
        <p14:creationId xmlns:p14="http://schemas.microsoft.com/office/powerpoint/2010/main" val="1130700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457200" indent="-457200">
              <a:buAutoNum type="alphaLcParenR"/>
            </a:pPr>
            <a:r>
              <a:rPr lang="en-US" sz="2000" b="1" dirty="0" smtClean="0">
                <a:solidFill>
                  <a:schemeClr val="tx1">
                    <a:lumMod val="95000"/>
                    <a:lumOff val="5000"/>
                  </a:schemeClr>
                </a:solidFill>
                <a:latin typeface="Palatino Linotype" pitchFamily="18" charset="0"/>
              </a:rPr>
              <a:t>Cont’d</a:t>
            </a:r>
          </a:p>
          <a:p>
            <a:pPr marL="0" indent="0">
              <a:buNone/>
            </a:pPr>
            <a:endParaRPr lang="en-US" sz="2000" b="1" dirty="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Thus </a:t>
            </a:r>
            <a:r>
              <a:rPr lang="en-US" sz="2000" dirty="0" err="1">
                <a:solidFill>
                  <a:srgbClr val="0070C0"/>
                </a:solidFill>
                <a:latin typeface="Palatino Linotype" pitchFamily="18" charset="0"/>
              </a:rPr>
              <a:t>Hanesbrand</a:t>
            </a:r>
            <a:r>
              <a:rPr lang="en-US" sz="2000" dirty="0">
                <a:solidFill>
                  <a:srgbClr val="0070C0"/>
                </a:solidFill>
                <a:latin typeface="Palatino Linotype" pitchFamily="18" charset="0"/>
              </a:rPr>
              <a:t> would lose $284 per bond</a:t>
            </a:r>
            <a:r>
              <a:rPr lang="en-US" sz="2000" dirty="0" smtClean="0">
                <a:solidFill>
                  <a:srgbClr val="0070C0"/>
                </a:solidFill>
                <a:latin typeface="Palatino Linotype" pitchFamily="18" charset="0"/>
              </a:rPr>
              <a:t>. Since </a:t>
            </a:r>
            <a:r>
              <a:rPr lang="en-US" sz="2000" dirty="0">
                <a:solidFill>
                  <a:srgbClr val="0070C0"/>
                </a:solidFill>
                <a:latin typeface="Palatino Linotype" pitchFamily="18" charset="0"/>
              </a:rPr>
              <a:t>they are selling 500 bonds (i.e., $50M / $100K), Mr. </a:t>
            </a:r>
            <a:r>
              <a:rPr lang="en-US" sz="2000" dirty="0" err="1">
                <a:solidFill>
                  <a:srgbClr val="0070C0"/>
                </a:solidFill>
                <a:latin typeface="Palatino Linotype" pitchFamily="18" charset="0"/>
              </a:rPr>
              <a:t>Wyattt</a:t>
            </a:r>
            <a:r>
              <a:rPr lang="en-US" sz="2000" dirty="0">
                <a:solidFill>
                  <a:srgbClr val="0070C0"/>
                </a:solidFill>
                <a:latin typeface="Palatino Linotype" pitchFamily="18" charset="0"/>
              </a:rPr>
              <a:t> would be willing </a:t>
            </a:r>
            <a:r>
              <a:rPr lang="en-US" sz="2000" dirty="0" smtClean="0">
                <a:solidFill>
                  <a:srgbClr val="0070C0"/>
                </a:solidFill>
                <a:latin typeface="Palatino Linotype" pitchFamily="18" charset="0"/>
              </a:rPr>
              <a:t>to pay </a:t>
            </a:r>
            <a:r>
              <a:rPr lang="en-US" sz="2000" dirty="0">
                <a:solidFill>
                  <a:srgbClr val="0070C0"/>
                </a:solidFill>
                <a:latin typeface="Palatino Linotype" pitchFamily="18" charset="0"/>
              </a:rPr>
              <a:t>up to $284 * 500 = $142,180 to educate the market as to the true credit quality </a:t>
            </a:r>
            <a:r>
              <a:rPr lang="en-US" sz="2000" dirty="0" smtClean="0">
                <a:solidFill>
                  <a:srgbClr val="0070C0"/>
                </a:solidFill>
                <a:latin typeface="Palatino Linotype" pitchFamily="18" charset="0"/>
              </a:rPr>
              <a:t>of </a:t>
            </a:r>
            <a:r>
              <a:rPr lang="en-US" sz="2000" dirty="0" err="1" smtClean="0">
                <a:solidFill>
                  <a:srgbClr val="0070C0"/>
                </a:solidFill>
                <a:latin typeface="Palatino Linotype" pitchFamily="18" charset="0"/>
              </a:rPr>
              <a:t>Hanesbrand</a:t>
            </a:r>
            <a:r>
              <a:rPr lang="en-US" sz="2000" dirty="0">
                <a:solidFill>
                  <a:srgbClr val="0070C0"/>
                </a:solidFill>
                <a:latin typeface="Palatino Linotype" pitchFamily="18" charset="0"/>
              </a:rPr>
              <a:t>.</a:t>
            </a:r>
            <a:endParaRPr lang="en-US" sz="2000" dirty="0" smtClean="0">
              <a:solidFill>
                <a:srgbClr val="0070C0"/>
              </a:solidFill>
              <a:latin typeface="Palatino Linotype" pitchFamily="18" charset="0"/>
            </a:endParaRPr>
          </a:p>
          <a:p>
            <a:pPr marL="457200" indent="-457200">
              <a:buFont typeface="Arial" pitchFamily="34" charset="0"/>
              <a:buAutoNum type="alphaLcParenR"/>
            </a:pPr>
            <a:endParaRPr lang="en-US" sz="2000" b="1" dirty="0" smtClean="0">
              <a:solidFill>
                <a:schemeClr val="tx1">
                  <a:lumMod val="95000"/>
                  <a:lumOff val="5000"/>
                </a:schemeClr>
              </a:solidFill>
              <a:latin typeface="Palatino Linotype" pitchFamily="18" charset="0"/>
            </a:endParaRPr>
          </a:p>
          <a:p>
            <a:pPr marL="457200" indent="-457200">
              <a:buFont typeface="Arial" pitchFamily="34" charset="0"/>
              <a:buAutoNum type="alphaLcParenR"/>
            </a:pPr>
            <a:endParaRPr lang="en-US" sz="20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843862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smtClean="0">
                <a:solidFill>
                  <a:schemeClr val="tx1">
                    <a:lumMod val="95000"/>
                    <a:lumOff val="5000"/>
                  </a:schemeClr>
                </a:solidFill>
                <a:latin typeface="Palatino Linotype" pitchFamily="18" charset="0"/>
              </a:rPr>
              <a:t>b) Based </a:t>
            </a:r>
            <a:r>
              <a:rPr lang="en-US" sz="2000" b="1" dirty="0">
                <a:solidFill>
                  <a:schemeClr val="tx1">
                    <a:lumMod val="95000"/>
                    <a:lumOff val="5000"/>
                  </a:schemeClr>
                </a:solidFill>
                <a:latin typeface="Palatino Linotype" pitchFamily="18" charset="0"/>
              </a:rPr>
              <a:t>on Mr. Wyatt’s information, </a:t>
            </a:r>
            <a:r>
              <a:rPr lang="en-US" sz="2000" b="1" dirty="0" err="1">
                <a:solidFill>
                  <a:schemeClr val="tx1">
                    <a:lumMod val="95000"/>
                    <a:lumOff val="5000"/>
                  </a:schemeClr>
                </a:solidFill>
                <a:latin typeface="Palatino Linotype" pitchFamily="18" charset="0"/>
              </a:rPr>
              <a:t>Hanesbrand</a:t>
            </a:r>
            <a:r>
              <a:rPr lang="en-US" sz="2000" b="1" dirty="0">
                <a:solidFill>
                  <a:schemeClr val="tx1">
                    <a:lumMod val="95000"/>
                    <a:lumOff val="5000"/>
                  </a:schemeClr>
                </a:solidFill>
                <a:latin typeface="Palatino Linotype" pitchFamily="18" charset="0"/>
              </a:rPr>
              <a:t> is actually an A credit risk, just as the </a:t>
            </a:r>
            <a:r>
              <a:rPr lang="en-US" sz="2000" b="1" dirty="0" smtClean="0">
                <a:solidFill>
                  <a:schemeClr val="tx1">
                    <a:lumMod val="95000"/>
                    <a:lumOff val="5000"/>
                  </a:schemeClr>
                </a:solidFill>
                <a:latin typeface="Palatino Linotype" pitchFamily="18" charset="0"/>
              </a:rPr>
              <a:t>market believes</a:t>
            </a:r>
            <a:r>
              <a:rPr lang="en-US" sz="2000" b="1" dirty="0">
                <a:solidFill>
                  <a:schemeClr val="tx1">
                    <a:lumMod val="95000"/>
                    <a:lumOff val="5000"/>
                  </a:schemeClr>
                </a:solidFill>
                <a:latin typeface="Palatino Linotype" pitchFamily="18" charset="0"/>
              </a:rPr>
              <a:t>. However, he would like to preserve </a:t>
            </a:r>
            <a:r>
              <a:rPr lang="en-US" sz="2000" b="1" dirty="0" err="1">
                <a:solidFill>
                  <a:schemeClr val="tx1">
                    <a:lumMod val="95000"/>
                    <a:lumOff val="5000"/>
                  </a:schemeClr>
                </a:solidFill>
                <a:latin typeface="Palatino Linotype" pitchFamily="18" charset="0"/>
              </a:rPr>
              <a:t>Hanesbrand’s</a:t>
            </a:r>
            <a:r>
              <a:rPr lang="en-US" sz="2000" b="1" dirty="0">
                <a:solidFill>
                  <a:schemeClr val="tx1">
                    <a:lumMod val="95000"/>
                    <a:lumOff val="5000"/>
                  </a:schemeClr>
                </a:solidFill>
                <a:latin typeface="Palatino Linotype" pitchFamily="18" charset="0"/>
              </a:rPr>
              <a:t> cash over the next year </a:t>
            </a:r>
            <a:r>
              <a:rPr lang="en-US" sz="2000" b="1" dirty="0" smtClean="0">
                <a:solidFill>
                  <a:schemeClr val="tx1">
                    <a:lumMod val="95000"/>
                    <a:lumOff val="5000"/>
                  </a:schemeClr>
                </a:solidFill>
                <a:latin typeface="Palatino Linotype" pitchFamily="18" charset="0"/>
              </a:rPr>
              <a:t>by reducing </a:t>
            </a:r>
            <a:r>
              <a:rPr lang="en-US" sz="2000" b="1" dirty="0">
                <a:solidFill>
                  <a:schemeClr val="tx1">
                    <a:lumMod val="95000"/>
                    <a:lumOff val="5000"/>
                  </a:schemeClr>
                </a:solidFill>
                <a:latin typeface="Palatino Linotype" pitchFamily="18" charset="0"/>
              </a:rPr>
              <a:t>their interest burden and thus has decided to issue a convertible bond, instead </a:t>
            </a:r>
            <a:r>
              <a:rPr lang="en-US" sz="2000" b="1" dirty="0" smtClean="0">
                <a:solidFill>
                  <a:schemeClr val="tx1">
                    <a:lumMod val="95000"/>
                    <a:lumOff val="5000"/>
                  </a:schemeClr>
                </a:solidFill>
                <a:latin typeface="Palatino Linotype" pitchFamily="18" charset="0"/>
              </a:rPr>
              <a:t>of the </a:t>
            </a:r>
            <a:r>
              <a:rPr lang="en-US" sz="2000" b="1" dirty="0">
                <a:solidFill>
                  <a:schemeClr val="tx1">
                    <a:lumMod val="95000"/>
                    <a:lumOff val="5000"/>
                  </a:schemeClr>
                </a:solidFill>
                <a:latin typeface="Palatino Linotype" pitchFamily="18" charset="0"/>
              </a:rPr>
              <a:t>standard bond which would yield 5.8%. The convertible bond will require a coupon </a:t>
            </a:r>
            <a:r>
              <a:rPr lang="en-US" sz="2000" b="1" dirty="0" smtClean="0">
                <a:solidFill>
                  <a:schemeClr val="tx1">
                    <a:lumMod val="95000"/>
                    <a:lumOff val="5000"/>
                  </a:schemeClr>
                </a:solidFill>
                <a:latin typeface="Palatino Linotype" pitchFamily="18" charset="0"/>
              </a:rPr>
              <a:t>rate of </a:t>
            </a:r>
            <a:r>
              <a:rPr lang="en-US" sz="2000" b="1" dirty="0">
                <a:solidFill>
                  <a:schemeClr val="tx1">
                    <a:lumMod val="95000"/>
                    <a:lumOff val="5000"/>
                  </a:schemeClr>
                </a:solidFill>
                <a:latin typeface="Palatino Linotype" pitchFamily="18" charset="0"/>
              </a:rPr>
              <a:t>only 2% to sell at par. Bondholders will have the option of receiving the interest </a:t>
            </a:r>
            <a:r>
              <a:rPr lang="en-US" sz="2000" b="1" dirty="0" smtClean="0">
                <a:solidFill>
                  <a:schemeClr val="tx1">
                    <a:lumMod val="95000"/>
                    <a:lumOff val="5000"/>
                  </a:schemeClr>
                </a:solidFill>
                <a:latin typeface="Palatino Linotype" pitchFamily="18" charset="0"/>
              </a:rPr>
              <a:t>and principal </a:t>
            </a:r>
            <a:r>
              <a:rPr lang="en-US" sz="2000" b="1" dirty="0">
                <a:solidFill>
                  <a:schemeClr val="tx1">
                    <a:lumMod val="95000"/>
                    <a:lumOff val="5000"/>
                  </a:schemeClr>
                </a:solidFill>
                <a:latin typeface="Palatino Linotype" pitchFamily="18" charset="0"/>
              </a:rPr>
              <a:t>at maturity or 12,000 shares of </a:t>
            </a:r>
            <a:r>
              <a:rPr lang="en-US" sz="2000" b="1" dirty="0" err="1">
                <a:solidFill>
                  <a:schemeClr val="tx1">
                    <a:lumMod val="95000"/>
                    <a:lumOff val="5000"/>
                  </a:schemeClr>
                </a:solidFill>
                <a:latin typeface="Palatino Linotype" pitchFamily="18" charset="0"/>
              </a:rPr>
              <a:t>Hanesbrand</a:t>
            </a:r>
            <a:r>
              <a:rPr lang="en-US" sz="2000" b="1" dirty="0">
                <a:solidFill>
                  <a:schemeClr val="tx1">
                    <a:lumMod val="95000"/>
                    <a:lumOff val="5000"/>
                  </a:schemeClr>
                </a:solidFill>
                <a:latin typeface="Palatino Linotype" pitchFamily="18" charset="0"/>
              </a:rPr>
              <a:t> stock. If </a:t>
            </a:r>
            <a:r>
              <a:rPr lang="en-US" sz="2000" b="1" dirty="0" err="1">
                <a:solidFill>
                  <a:schemeClr val="tx1">
                    <a:lumMod val="95000"/>
                    <a:lumOff val="5000"/>
                  </a:schemeClr>
                </a:solidFill>
                <a:latin typeface="Palatino Linotype" pitchFamily="18" charset="0"/>
              </a:rPr>
              <a:t>Hanesbrand</a:t>
            </a:r>
            <a:r>
              <a:rPr lang="en-US" sz="2000" b="1" dirty="0">
                <a:solidFill>
                  <a:schemeClr val="tx1">
                    <a:lumMod val="95000"/>
                    <a:lumOff val="5000"/>
                  </a:schemeClr>
                </a:solidFill>
                <a:latin typeface="Palatino Linotype" pitchFamily="18" charset="0"/>
              </a:rPr>
              <a:t> issues </a:t>
            </a:r>
            <a:r>
              <a:rPr lang="en-US" sz="2000" b="1" dirty="0" smtClean="0">
                <a:solidFill>
                  <a:schemeClr val="tx1">
                    <a:lumMod val="95000"/>
                    <a:lumOff val="5000"/>
                  </a:schemeClr>
                </a:solidFill>
                <a:latin typeface="Palatino Linotype" pitchFamily="18" charset="0"/>
              </a:rPr>
              <a:t>the convertible </a:t>
            </a:r>
            <a:r>
              <a:rPr lang="en-US" sz="2000" b="1" dirty="0">
                <a:solidFill>
                  <a:schemeClr val="tx1">
                    <a:lumMod val="95000"/>
                    <a:lumOff val="5000"/>
                  </a:schemeClr>
                </a:solidFill>
                <a:latin typeface="Palatino Linotype" pitchFamily="18" charset="0"/>
              </a:rPr>
              <a:t>bond, what can you tell </a:t>
            </a:r>
            <a:r>
              <a:rPr lang="en-US" sz="2000" b="1" dirty="0" smtClean="0">
                <a:solidFill>
                  <a:schemeClr val="tx1">
                    <a:lumMod val="95000"/>
                    <a:lumOff val="5000"/>
                  </a:schemeClr>
                </a:solidFill>
                <a:latin typeface="Palatino Linotype" pitchFamily="18" charset="0"/>
              </a:rPr>
              <a:t>me </a:t>
            </a:r>
            <a:r>
              <a:rPr lang="en-US" sz="2000" b="1" dirty="0">
                <a:solidFill>
                  <a:schemeClr val="tx1">
                    <a:lumMod val="95000"/>
                    <a:lumOff val="5000"/>
                  </a:schemeClr>
                </a:solidFill>
                <a:latin typeface="Palatino Linotype" pitchFamily="18" charset="0"/>
              </a:rPr>
              <a:t>about the yield on </a:t>
            </a:r>
            <a:r>
              <a:rPr lang="en-US" sz="2000" b="1" dirty="0" err="1">
                <a:solidFill>
                  <a:schemeClr val="tx1">
                    <a:lumMod val="95000"/>
                    <a:lumOff val="5000"/>
                  </a:schemeClr>
                </a:solidFill>
                <a:latin typeface="Palatino Linotype" pitchFamily="18" charset="0"/>
              </a:rPr>
              <a:t>Hanesbrand’s</a:t>
            </a:r>
            <a:r>
              <a:rPr lang="en-US" sz="2000" b="1" dirty="0">
                <a:solidFill>
                  <a:schemeClr val="tx1">
                    <a:lumMod val="95000"/>
                    <a:lumOff val="5000"/>
                  </a:schemeClr>
                </a:solidFill>
                <a:latin typeface="Palatino Linotype" pitchFamily="18" charset="0"/>
              </a:rPr>
              <a:t> current bank loan</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The </a:t>
            </a:r>
            <a:r>
              <a:rPr lang="en-US" sz="2000" dirty="0">
                <a:solidFill>
                  <a:srgbClr val="0070C0"/>
                </a:solidFill>
                <a:latin typeface="Palatino Linotype" pitchFamily="18" charset="0"/>
              </a:rPr>
              <a:t>bank loan has a higher priority and thus lower default risk than the convertible bond</a:t>
            </a:r>
            <a:r>
              <a:rPr lang="en-US" sz="2000" dirty="0" smtClean="0">
                <a:solidFill>
                  <a:srgbClr val="0070C0"/>
                </a:solidFill>
                <a:latin typeface="Palatino Linotype" pitchFamily="18" charset="0"/>
              </a:rPr>
              <a:t>. Because </a:t>
            </a:r>
            <a:r>
              <a:rPr lang="en-US" sz="2000" dirty="0">
                <a:solidFill>
                  <a:srgbClr val="0070C0"/>
                </a:solidFill>
                <a:latin typeface="Palatino Linotype" pitchFamily="18" charset="0"/>
              </a:rPr>
              <a:t>the bank loan is less likely to default, it will have a lower promised return. </a:t>
            </a:r>
            <a:r>
              <a:rPr lang="en-US" sz="2000" dirty="0" smtClean="0">
                <a:solidFill>
                  <a:srgbClr val="0070C0"/>
                </a:solidFill>
                <a:latin typeface="Palatino Linotype" pitchFamily="18" charset="0"/>
              </a:rPr>
              <a:t>The promised </a:t>
            </a:r>
            <a:r>
              <a:rPr lang="en-US" sz="2000" dirty="0">
                <a:solidFill>
                  <a:srgbClr val="0070C0"/>
                </a:solidFill>
                <a:latin typeface="Palatino Linotype" pitchFamily="18" charset="0"/>
              </a:rPr>
              <a:t>return on the bank loan must be less than 5.8% (the yield on the junior debt if </a:t>
            </a:r>
            <a:r>
              <a:rPr lang="en-US" sz="2000" dirty="0" smtClean="0">
                <a:solidFill>
                  <a:srgbClr val="0070C0"/>
                </a:solidFill>
                <a:latin typeface="Palatino Linotype" pitchFamily="18" charset="0"/>
              </a:rPr>
              <a:t>it had </a:t>
            </a:r>
            <a:r>
              <a:rPr lang="en-US" sz="2000" dirty="0">
                <a:solidFill>
                  <a:srgbClr val="0070C0"/>
                </a:solidFill>
                <a:latin typeface="Palatino Linotype" pitchFamily="18" charset="0"/>
              </a:rPr>
              <a:t>no conversion option) and greater than 5.0% (the yield on T-bills) since it is </a:t>
            </a:r>
            <a:r>
              <a:rPr lang="en-US" sz="2000" dirty="0" smtClean="0">
                <a:solidFill>
                  <a:srgbClr val="0070C0"/>
                </a:solidFill>
                <a:latin typeface="Palatino Linotype" pitchFamily="18" charset="0"/>
              </a:rPr>
              <a:t>unlikely the </a:t>
            </a:r>
            <a:r>
              <a:rPr lang="en-US" sz="2000" dirty="0">
                <a:solidFill>
                  <a:srgbClr val="0070C0"/>
                </a:solidFill>
                <a:latin typeface="Palatino Linotype" pitchFamily="18" charset="0"/>
              </a:rPr>
              <a:t>bank loan has zero default risk.</a:t>
            </a:r>
            <a:endParaRPr lang="en-US" sz="2000" dirty="0">
              <a:solidFill>
                <a:srgbClr val="0070C0"/>
              </a:solidFill>
              <a:latin typeface="Palatino Linotype" pitchFamily="18" charset="0"/>
            </a:endParaRPr>
          </a:p>
        </p:txBody>
      </p:sp>
    </p:spTree>
    <p:extLst>
      <p:ext uri="{BB962C8B-B14F-4D97-AF65-F5344CB8AC3E}">
        <p14:creationId xmlns:p14="http://schemas.microsoft.com/office/powerpoint/2010/main" val="632808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smtClean="0">
                <a:solidFill>
                  <a:schemeClr val="tx1">
                    <a:lumMod val="95000"/>
                    <a:lumOff val="5000"/>
                  </a:schemeClr>
                </a:solidFill>
                <a:latin typeface="Palatino Linotype" pitchFamily="18" charset="0"/>
              </a:rPr>
              <a:t>c) </a:t>
            </a:r>
            <a:r>
              <a:rPr lang="en-US" sz="2000" b="1" dirty="0">
                <a:solidFill>
                  <a:schemeClr val="tx1">
                    <a:lumMod val="95000"/>
                    <a:lumOff val="5000"/>
                  </a:schemeClr>
                </a:solidFill>
                <a:latin typeface="Palatino Linotype" pitchFamily="18" charset="0"/>
              </a:rPr>
              <a:t>Investors pay $100K to purchase each convertible bond. What is the value of the option </a:t>
            </a:r>
            <a:r>
              <a:rPr lang="en-US" sz="2000" b="1" dirty="0" smtClean="0">
                <a:solidFill>
                  <a:schemeClr val="tx1">
                    <a:lumMod val="95000"/>
                    <a:lumOff val="5000"/>
                  </a:schemeClr>
                </a:solidFill>
                <a:latin typeface="Palatino Linotype" pitchFamily="18" charset="0"/>
              </a:rPr>
              <a:t>to convert </a:t>
            </a:r>
            <a:r>
              <a:rPr lang="en-US" sz="2000" b="1" dirty="0">
                <a:solidFill>
                  <a:schemeClr val="tx1">
                    <a:lumMod val="95000"/>
                    <a:lumOff val="5000"/>
                  </a:schemeClr>
                </a:solidFill>
                <a:latin typeface="Palatino Linotype" pitchFamily="18" charset="0"/>
              </a:rPr>
              <a:t>the bond into 12K shares</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anose="02040502050505030304" pitchFamily="18" charset="0"/>
              </a:rPr>
              <a:t>When the bond market pays $100K for the convertible bond, they are purchasing a </a:t>
            </a:r>
            <a:r>
              <a:rPr lang="en-US" sz="2000" dirty="0" smtClean="0">
                <a:solidFill>
                  <a:srgbClr val="0070C0"/>
                </a:solidFill>
                <a:latin typeface="Palatino Linotype" panose="02040502050505030304" pitchFamily="18" charset="0"/>
              </a:rPr>
              <a:t>bond with </a:t>
            </a:r>
            <a:r>
              <a:rPr lang="en-US" sz="2000" dirty="0">
                <a:solidFill>
                  <a:srgbClr val="0070C0"/>
                </a:solidFill>
                <a:latin typeface="Palatino Linotype" panose="02040502050505030304" pitchFamily="18" charset="0"/>
              </a:rPr>
              <a:t>a 2% coupon rate plus the conversion option. Since the credit risk of the </a:t>
            </a:r>
            <a:r>
              <a:rPr lang="en-US" sz="2000" dirty="0" smtClean="0">
                <a:solidFill>
                  <a:srgbClr val="0070C0"/>
                </a:solidFill>
                <a:latin typeface="Palatino Linotype" panose="02040502050505030304" pitchFamily="18" charset="0"/>
              </a:rPr>
              <a:t>bond implies </a:t>
            </a:r>
            <a:r>
              <a:rPr lang="en-US" sz="2000" dirty="0">
                <a:solidFill>
                  <a:srgbClr val="0070C0"/>
                </a:solidFill>
                <a:latin typeface="Palatino Linotype" panose="02040502050505030304" pitchFamily="18" charset="0"/>
              </a:rPr>
              <a:t>a promised rate of 5.8% (i.e., if the bond did not have a conversion feature, </a:t>
            </a:r>
            <a:r>
              <a:rPr lang="en-US" sz="2000" dirty="0" smtClean="0">
                <a:solidFill>
                  <a:srgbClr val="0070C0"/>
                </a:solidFill>
                <a:latin typeface="Palatino Linotype" panose="02040502050505030304" pitchFamily="18" charset="0"/>
              </a:rPr>
              <a:t>it would </a:t>
            </a:r>
            <a:r>
              <a:rPr lang="en-US" sz="2000" dirty="0">
                <a:solidFill>
                  <a:srgbClr val="0070C0"/>
                </a:solidFill>
                <a:latin typeface="Palatino Linotype" panose="02040502050505030304" pitchFamily="18" charset="0"/>
              </a:rPr>
              <a:t>have to have a 5.8% coupon rate to sell at par), we can discount the </a:t>
            </a:r>
            <a:r>
              <a:rPr lang="en-US" sz="2000" dirty="0" smtClean="0">
                <a:solidFill>
                  <a:srgbClr val="0070C0"/>
                </a:solidFill>
                <a:latin typeface="Palatino Linotype" panose="02040502050505030304" pitchFamily="18" charset="0"/>
              </a:rPr>
              <a:t>promised payments </a:t>
            </a:r>
            <a:r>
              <a:rPr lang="en-US" sz="2000" dirty="0">
                <a:solidFill>
                  <a:srgbClr val="0070C0"/>
                </a:solidFill>
                <a:latin typeface="Palatino Linotype" panose="02040502050505030304" pitchFamily="18" charset="0"/>
              </a:rPr>
              <a:t>of the convertible bond at 5.8% to get the value of the bond part of </a:t>
            </a:r>
            <a:r>
              <a:rPr lang="en-US" sz="2000" dirty="0" smtClean="0">
                <a:solidFill>
                  <a:srgbClr val="0070C0"/>
                </a:solidFill>
                <a:latin typeface="Palatino Linotype" panose="02040502050505030304" pitchFamily="18" charset="0"/>
              </a:rPr>
              <a:t>the convertible</a:t>
            </a:r>
            <a:r>
              <a:rPr lang="en-US" sz="2000" dirty="0">
                <a:solidFill>
                  <a:srgbClr val="0070C0"/>
                </a:solidFill>
                <a:latin typeface="Palatino Linotype" panose="02040502050505030304" pitchFamily="18" charset="0"/>
              </a:rPr>
              <a:t>. </a:t>
            </a:r>
            <a:endParaRPr lang="en-US" sz="2000" b="1" dirty="0">
              <a:solidFill>
                <a:srgbClr val="0070C0"/>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347415478"/>
              </p:ext>
            </p:extLst>
          </p:nvPr>
        </p:nvGraphicFramePr>
        <p:xfrm>
          <a:off x="1828800" y="4495800"/>
          <a:ext cx="5598042" cy="2057400"/>
        </p:xfrm>
        <a:graphic>
          <a:graphicData uri="http://schemas.openxmlformats.org/presentationml/2006/ole">
            <mc:AlternateContent xmlns:mc="http://schemas.openxmlformats.org/markup-compatibility/2006">
              <mc:Choice xmlns:v="urn:schemas-microsoft-com:vml" Requires="v">
                <p:oleObj spid="_x0000_s8197" name="Equation" r:id="rId4" imgW="2971800" imgH="1091880" progId="Equation.DSMT4">
                  <p:embed/>
                </p:oleObj>
              </mc:Choice>
              <mc:Fallback>
                <p:oleObj name="Equation" r:id="rId4" imgW="2971800" imgH="1091880" progId="Equation.DSMT4">
                  <p:embed/>
                  <p:pic>
                    <p:nvPicPr>
                      <p:cNvPr id="0" name=""/>
                      <p:cNvPicPr/>
                      <p:nvPr/>
                    </p:nvPicPr>
                    <p:blipFill>
                      <a:blip r:embed="rId5"/>
                      <a:stretch>
                        <a:fillRect/>
                      </a:stretch>
                    </p:blipFill>
                    <p:spPr>
                      <a:xfrm>
                        <a:off x="1828800" y="4495800"/>
                        <a:ext cx="5598042" cy="2057400"/>
                      </a:xfrm>
                      <a:prstGeom prst="rect">
                        <a:avLst/>
                      </a:prstGeom>
                    </p:spPr>
                  </p:pic>
                </p:oleObj>
              </mc:Fallback>
            </mc:AlternateContent>
          </a:graphicData>
        </a:graphic>
      </p:graphicFrame>
    </p:spTree>
    <p:extLst>
      <p:ext uri="{BB962C8B-B14F-4D97-AF65-F5344CB8AC3E}">
        <p14:creationId xmlns:p14="http://schemas.microsoft.com/office/powerpoint/2010/main" val="161269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a:solidFill>
                  <a:schemeClr val="tx1">
                    <a:lumMod val="95000"/>
                    <a:lumOff val="5000"/>
                  </a:schemeClr>
                </a:solidFill>
                <a:latin typeface="Palatino Linotype" pitchFamily="18" charset="0"/>
              </a:rPr>
              <a:t>d</a:t>
            </a:r>
            <a:r>
              <a:rPr lang="en-US" sz="2000" b="1" dirty="0" smtClean="0">
                <a:solidFill>
                  <a:schemeClr val="tx1">
                    <a:lumMod val="95000"/>
                    <a:lumOff val="5000"/>
                  </a:schemeClr>
                </a:solidFill>
                <a:latin typeface="Palatino Linotype" pitchFamily="18" charset="0"/>
              </a:rPr>
              <a:t>) </a:t>
            </a:r>
            <a:r>
              <a:rPr lang="en-US" sz="2000" b="1" dirty="0">
                <a:solidFill>
                  <a:schemeClr val="tx1">
                    <a:lumMod val="95000"/>
                    <a:lumOff val="5000"/>
                  </a:schemeClr>
                </a:solidFill>
                <a:latin typeface="Palatino Linotype" pitchFamily="18" charset="0"/>
              </a:rPr>
              <a:t>Draw the payoff diagram to one convertible bond as a function of the assets of the firm </a:t>
            </a:r>
            <a:r>
              <a:rPr lang="en-US" sz="2000" b="1" dirty="0" smtClean="0">
                <a:solidFill>
                  <a:schemeClr val="tx1">
                    <a:lumMod val="95000"/>
                    <a:lumOff val="5000"/>
                  </a:schemeClr>
                </a:solidFill>
                <a:latin typeface="Palatino Linotype" pitchFamily="18" charset="0"/>
              </a:rPr>
              <a:t>one year </a:t>
            </a:r>
            <a:r>
              <a:rPr lang="en-US" sz="2000" b="1" dirty="0">
                <a:solidFill>
                  <a:schemeClr val="tx1">
                    <a:lumMod val="95000"/>
                    <a:lumOff val="5000"/>
                  </a:schemeClr>
                </a:solidFill>
                <a:latin typeface="Palatino Linotype" pitchFamily="18" charset="0"/>
              </a:rPr>
              <a:t>from today (i.e., the day before the bank loan and bond are due</a:t>
            </a:r>
            <a:r>
              <a:rPr lang="en-US" sz="2000" b="1" dirty="0" smtClean="0">
                <a:solidFill>
                  <a:schemeClr val="tx1">
                    <a:lumMod val="95000"/>
                    <a:lumOff val="5000"/>
                  </a:schemeClr>
                </a:solidFill>
                <a:latin typeface="Palatino Linotype" pitchFamily="18" charset="0"/>
              </a:rPr>
              <a:t>).</a:t>
            </a:r>
          </a:p>
        </p:txBody>
      </p:sp>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7173" y="2286000"/>
            <a:ext cx="6097588" cy="3928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3258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a:solidFill>
                  <a:schemeClr val="tx1">
                    <a:lumMod val="95000"/>
                    <a:lumOff val="5000"/>
                  </a:schemeClr>
                </a:solidFill>
                <a:latin typeface="Palatino Linotype" pitchFamily="18" charset="0"/>
              </a:rPr>
              <a:t>d</a:t>
            </a:r>
            <a:r>
              <a:rPr lang="en-US" sz="2000" b="1" dirty="0" smtClean="0">
                <a:solidFill>
                  <a:schemeClr val="tx1">
                    <a:lumMod val="95000"/>
                    <a:lumOff val="5000"/>
                  </a:schemeClr>
                </a:solidFill>
                <a:latin typeface="Palatino Linotype" pitchFamily="18" charset="0"/>
              </a:rPr>
              <a:t>) Cont’d</a:t>
            </a:r>
          </a:p>
          <a:p>
            <a:r>
              <a:rPr lang="en-US" sz="2000" dirty="0" smtClean="0">
                <a:solidFill>
                  <a:srgbClr val="0070C0"/>
                </a:solidFill>
                <a:latin typeface="Palatino Linotype" pitchFamily="18" charset="0"/>
              </a:rPr>
              <a:t>When </a:t>
            </a:r>
            <a:r>
              <a:rPr lang="en-US" sz="2000" dirty="0">
                <a:solidFill>
                  <a:srgbClr val="0070C0"/>
                </a:solidFill>
                <a:latin typeface="Palatino Linotype" pitchFamily="18" charset="0"/>
              </a:rPr>
              <a:t>the assets are less </a:t>
            </a:r>
            <a:r>
              <a:rPr lang="en-US" sz="2000" dirty="0" smtClean="0">
                <a:solidFill>
                  <a:srgbClr val="0070C0"/>
                </a:solidFill>
                <a:latin typeface="Palatino Linotype" pitchFamily="18" charset="0"/>
              </a:rPr>
              <a:t>than $</a:t>
            </a:r>
            <a:r>
              <a:rPr lang="en-US" sz="2000" dirty="0">
                <a:solidFill>
                  <a:srgbClr val="0070C0"/>
                </a:solidFill>
                <a:latin typeface="Palatino Linotype" pitchFamily="18" charset="0"/>
              </a:rPr>
              <a:t>10M, the firm defaults and all of the assets are used to pay off the bank loan. </a:t>
            </a:r>
            <a:r>
              <a:rPr lang="en-US" sz="2000" dirty="0" smtClean="0">
                <a:solidFill>
                  <a:srgbClr val="0070C0"/>
                </a:solidFill>
                <a:latin typeface="Palatino Linotype" pitchFamily="18" charset="0"/>
              </a:rPr>
              <a:t>The convertible </a:t>
            </a:r>
            <a:r>
              <a:rPr lang="en-US" sz="2000" dirty="0">
                <a:solidFill>
                  <a:srgbClr val="0070C0"/>
                </a:solidFill>
                <a:latin typeface="Palatino Linotype" pitchFamily="18" charset="0"/>
              </a:rPr>
              <a:t>bond holder receives zero. </a:t>
            </a:r>
            <a:endParaRPr lang="en-US" sz="2000" dirty="0" smtClean="0">
              <a:solidFill>
                <a:srgbClr val="0070C0"/>
              </a:solidFill>
              <a:latin typeface="Palatino Linotype" pitchFamily="18" charset="0"/>
            </a:endParaRPr>
          </a:p>
          <a:p>
            <a:r>
              <a:rPr lang="en-US" sz="2000" dirty="0" smtClean="0">
                <a:solidFill>
                  <a:srgbClr val="0070C0"/>
                </a:solidFill>
                <a:latin typeface="Palatino Linotype" pitchFamily="18" charset="0"/>
              </a:rPr>
              <a:t>When the </a:t>
            </a:r>
            <a:r>
              <a:rPr lang="en-US" sz="2000" dirty="0">
                <a:solidFill>
                  <a:srgbClr val="0070C0"/>
                </a:solidFill>
                <a:latin typeface="Palatino Linotype" pitchFamily="18" charset="0"/>
              </a:rPr>
              <a:t>assets are greater than 10M, but </a:t>
            </a:r>
            <a:r>
              <a:rPr lang="en-US" sz="2000" dirty="0" smtClean="0">
                <a:solidFill>
                  <a:srgbClr val="0070C0"/>
                </a:solidFill>
                <a:latin typeface="Palatino Linotype" pitchFamily="18" charset="0"/>
              </a:rPr>
              <a:t>less than </a:t>
            </a:r>
            <a:r>
              <a:rPr lang="en-US" sz="2000" dirty="0">
                <a:solidFill>
                  <a:srgbClr val="0070C0"/>
                </a:solidFill>
                <a:latin typeface="Palatino Linotype" pitchFamily="18" charset="0"/>
              </a:rPr>
              <a:t>$61M (10M promised payment to the bank loan plus 51M promised payment to </a:t>
            </a:r>
            <a:r>
              <a:rPr lang="en-US" sz="2000" dirty="0" smtClean="0">
                <a:solidFill>
                  <a:srgbClr val="0070C0"/>
                </a:solidFill>
                <a:latin typeface="Palatino Linotype" pitchFamily="18" charset="0"/>
              </a:rPr>
              <a:t>the bondholders</a:t>
            </a:r>
            <a:r>
              <a:rPr lang="en-US" sz="2000" dirty="0">
                <a:solidFill>
                  <a:srgbClr val="0070C0"/>
                </a:solidFill>
                <a:latin typeface="Palatino Linotype" pitchFamily="18" charset="0"/>
              </a:rPr>
              <a:t>), the firm defaults on the convertible bond. </a:t>
            </a:r>
            <a:r>
              <a:rPr lang="en-US" sz="2000" dirty="0" smtClean="0">
                <a:solidFill>
                  <a:srgbClr val="0070C0"/>
                </a:solidFill>
                <a:latin typeface="Palatino Linotype" pitchFamily="18" charset="0"/>
              </a:rPr>
              <a:t>The </a:t>
            </a:r>
            <a:r>
              <a:rPr lang="en-US" sz="2000" dirty="0">
                <a:solidFill>
                  <a:srgbClr val="0070C0"/>
                </a:solidFill>
                <a:latin typeface="Palatino Linotype" pitchFamily="18" charset="0"/>
              </a:rPr>
              <a:t>convertible </a:t>
            </a:r>
            <a:r>
              <a:rPr lang="en-US" sz="2000" dirty="0" smtClean="0">
                <a:solidFill>
                  <a:srgbClr val="0070C0"/>
                </a:solidFill>
                <a:latin typeface="Palatino Linotype" pitchFamily="18" charset="0"/>
              </a:rPr>
              <a:t>bondholder receives </a:t>
            </a:r>
            <a:r>
              <a:rPr lang="en-US" sz="2000" dirty="0">
                <a:solidFill>
                  <a:srgbClr val="0070C0"/>
                </a:solidFill>
                <a:latin typeface="Palatino Linotype" pitchFamily="18" charset="0"/>
              </a:rPr>
              <a:t>every dollar after the bank loan is fully paid, but they do not receive their </a:t>
            </a:r>
            <a:r>
              <a:rPr lang="en-US" sz="2000" dirty="0" smtClean="0">
                <a:solidFill>
                  <a:srgbClr val="0070C0"/>
                </a:solidFill>
                <a:latin typeface="Palatino Linotype" pitchFamily="18" charset="0"/>
              </a:rPr>
              <a:t>full promised </a:t>
            </a:r>
            <a:r>
              <a:rPr lang="en-US" sz="2000" dirty="0">
                <a:solidFill>
                  <a:srgbClr val="0070C0"/>
                </a:solidFill>
                <a:latin typeface="Palatino Linotype" pitchFamily="18" charset="0"/>
              </a:rPr>
              <a:t>payment. </a:t>
            </a:r>
            <a:endParaRPr lang="en-US" sz="2000" dirty="0" smtClean="0">
              <a:solidFill>
                <a:srgbClr val="0070C0"/>
              </a:solidFill>
              <a:latin typeface="Palatino Linotype" pitchFamily="18" charset="0"/>
            </a:endParaRPr>
          </a:p>
          <a:p>
            <a:r>
              <a:rPr lang="en-US" sz="2000" dirty="0" smtClean="0">
                <a:solidFill>
                  <a:srgbClr val="0070C0"/>
                </a:solidFill>
                <a:latin typeface="Palatino Linotype" pitchFamily="18" charset="0"/>
              </a:rPr>
              <a:t>When </a:t>
            </a:r>
            <a:r>
              <a:rPr lang="en-US" sz="2000" dirty="0">
                <a:solidFill>
                  <a:srgbClr val="0070C0"/>
                </a:solidFill>
                <a:latin typeface="Palatino Linotype" pitchFamily="18" charset="0"/>
              </a:rPr>
              <a:t>the assets are equal to $61M, there are just enough assets </a:t>
            </a:r>
            <a:r>
              <a:rPr lang="en-US" sz="2000" dirty="0" smtClean="0">
                <a:solidFill>
                  <a:srgbClr val="0070C0"/>
                </a:solidFill>
                <a:latin typeface="Palatino Linotype" pitchFamily="18" charset="0"/>
              </a:rPr>
              <a:t>to pay </a:t>
            </a:r>
            <a:r>
              <a:rPr lang="en-US" sz="2000" dirty="0">
                <a:solidFill>
                  <a:srgbClr val="0070C0"/>
                </a:solidFill>
                <a:latin typeface="Palatino Linotype" pitchFamily="18" charset="0"/>
              </a:rPr>
              <a:t>off the bank loan ($10M) and the convertible bond holder ($50M in principal </a:t>
            </a:r>
            <a:r>
              <a:rPr lang="en-US" sz="2000" dirty="0" smtClean="0">
                <a:solidFill>
                  <a:srgbClr val="0070C0"/>
                </a:solidFill>
                <a:latin typeface="Palatino Linotype" pitchFamily="18" charset="0"/>
              </a:rPr>
              <a:t>and $</a:t>
            </a:r>
            <a:r>
              <a:rPr lang="en-US" sz="2000" dirty="0">
                <a:solidFill>
                  <a:srgbClr val="0070C0"/>
                </a:solidFill>
                <a:latin typeface="Palatino Linotype" pitchFamily="18" charset="0"/>
              </a:rPr>
              <a:t>1M in interest). When the assets are worth $61M, the convertible bond holder </a:t>
            </a:r>
            <a:r>
              <a:rPr lang="en-US" sz="2000" dirty="0" smtClean="0">
                <a:solidFill>
                  <a:srgbClr val="0070C0"/>
                </a:solidFill>
                <a:latin typeface="Palatino Linotype" pitchFamily="18" charset="0"/>
              </a:rPr>
              <a:t>receives their </a:t>
            </a:r>
            <a:r>
              <a:rPr lang="en-US" sz="2000" dirty="0">
                <a:solidFill>
                  <a:srgbClr val="0070C0"/>
                </a:solidFill>
                <a:latin typeface="Palatino Linotype" pitchFamily="18" charset="0"/>
              </a:rPr>
              <a:t>promised payment of 102K. </a:t>
            </a:r>
            <a:endParaRPr lang="en-US" sz="2000" dirty="0">
              <a:solidFill>
                <a:srgbClr val="0070C0"/>
              </a:solidFill>
              <a:latin typeface="Palatino Linotype" pitchFamily="18" charset="0"/>
            </a:endParaRPr>
          </a:p>
        </p:txBody>
      </p:sp>
    </p:spTree>
    <p:extLst>
      <p:ext uri="{BB962C8B-B14F-4D97-AF65-F5344CB8AC3E}">
        <p14:creationId xmlns:p14="http://schemas.microsoft.com/office/powerpoint/2010/main" val="3459283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a:solidFill>
                  <a:schemeClr val="tx1">
                    <a:lumMod val="95000"/>
                    <a:lumOff val="5000"/>
                  </a:schemeClr>
                </a:solidFill>
                <a:latin typeface="Palatino Linotype" pitchFamily="18" charset="0"/>
              </a:rPr>
              <a:t>d</a:t>
            </a:r>
            <a:r>
              <a:rPr lang="en-US" sz="2000" b="1" dirty="0" smtClean="0">
                <a:solidFill>
                  <a:schemeClr val="tx1">
                    <a:lumMod val="95000"/>
                    <a:lumOff val="5000"/>
                  </a:schemeClr>
                </a:solidFill>
                <a:latin typeface="Palatino Linotype" pitchFamily="18" charset="0"/>
              </a:rPr>
              <a:t>) Cont’d</a:t>
            </a:r>
          </a:p>
          <a:p>
            <a:r>
              <a:rPr lang="en-US" sz="1800" dirty="0" smtClean="0">
                <a:solidFill>
                  <a:srgbClr val="0070C0"/>
                </a:solidFill>
                <a:latin typeface="Palatino Linotype" pitchFamily="18" charset="0"/>
              </a:rPr>
              <a:t>The </a:t>
            </a:r>
            <a:r>
              <a:rPr lang="en-US" sz="1800" dirty="0">
                <a:solidFill>
                  <a:srgbClr val="0070C0"/>
                </a:solidFill>
                <a:latin typeface="Palatino Linotype" pitchFamily="18" charset="0"/>
              </a:rPr>
              <a:t>last kink occurs when the assets, equity value, and stock price is just high enough to make the convertible bond holder indifferent between converting their bond into 12K shares and receiving the interest and principal of $102K. This occurs when the assets are worth $197M. If the convertible bond holders choose stock, they will own 6M shares (500 convertible bonds times 12K shares per bond). This means they will own 6 / 22 of the firm’s equity. This is equal to the promised payment </a:t>
            </a:r>
            <a:r>
              <a:rPr lang="en-US" sz="1800" dirty="0" smtClean="0">
                <a:solidFill>
                  <a:srgbClr val="0070C0"/>
                </a:solidFill>
                <a:latin typeface="Palatino Linotype" pitchFamily="18" charset="0"/>
              </a:rPr>
              <a:t>of  $</a:t>
            </a:r>
            <a:r>
              <a:rPr lang="en-US" sz="1800" dirty="0">
                <a:solidFill>
                  <a:srgbClr val="0070C0"/>
                </a:solidFill>
                <a:latin typeface="Palatino Linotype" pitchFamily="18" charset="0"/>
              </a:rPr>
              <a:t>51M when the assets are worth $197M.</a:t>
            </a:r>
            <a:endParaRPr lang="en-US" sz="1800" dirty="0">
              <a:solidFill>
                <a:srgbClr val="0070C0"/>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303660027"/>
              </p:ext>
            </p:extLst>
          </p:nvPr>
        </p:nvGraphicFramePr>
        <p:xfrm>
          <a:off x="1295400" y="3810000"/>
          <a:ext cx="4978107" cy="2795587"/>
        </p:xfrm>
        <a:graphic>
          <a:graphicData uri="http://schemas.openxmlformats.org/presentationml/2006/ole">
            <mc:AlternateContent xmlns:mc="http://schemas.openxmlformats.org/markup-compatibility/2006">
              <mc:Choice xmlns:v="urn:schemas-microsoft-com:vml" Requires="v">
                <p:oleObj spid="_x0000_s10245" name="Equation" r:id="rId4" imgW="2577960" imgH="1447560" progId="Equation.DSMT4">
                  <p:embed/>
                </p:oleObj>
              </mc:Choice>
              <mc:Fallback>
                <p:oleObj name="Equation" r:id="rId4" imgW="2577960" imgH="144756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3810000"/>
                        <a:ext cx="4978107" cy="279558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262157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a:solidFill>
                  <a:schemeClr val="tx1">
                    <a:lumMod val="95000"/>
                    <a:lumOff val="5000"/>
                  </a:schemeClr>
                </a:solidFill>
                <a:latin typeface="Palatino Linotype" pitchFamily="18" charset="0"/>
              </a:rPr>
              <a:t>d</a:t>
            </a:r>
            <a:r>
              <a:rPr lang="en-US" sz="2000" b="1" dirty="0" smtClean="0">
                <a:solidFill>
                  <a:schemeClr val="tx1">
                    <a:lumMod val="95000"/>
                    <a:lumOff val="5000"/>
                  </a:schemeClr>
                </a:solidFill>
                <a:latin typeface="Palatino Linotype" pitchFamily="18" charset="0"/>
              </a:rPr>
              <a:t>) Cont’d</a:t>
            </a:r>
          </a:p>
          <a:p>
            <a:r>
              <a:rPr lang="en-US" sz="1800" dirty="0">
                <a:solidFill>
                  <a:srgbClr val="0070C0"/>
                </a:solidFill>
                <a:latin typeface="Palatino Linotype" pitchFamily="18" charset="0"/>
              </a:rPr>
              <a:t>Once the assets are greater than $197M, the convertible bond holders will convert. In </a:t>
            </a:r>
            <a:r>
              <a:rPr lang="en-US" sz="1800" dirty="0" smtClean="0">
                <a:solidFill>
                  <a:srgbClr val="0070C0"/>
                </a:solidFill>
                <a:latin typeface="Palatino Linotype" pitchFamily="18" charset="0"/>
              </a:rPr>
              <a:t>this case</a:t>
            </a:r>
            <a:r>
              <a:rPr lang="en-US" sz="1800" dirty="0">
                <a:solidFill>
                  <a:srgbClr val="0070C0"/>
                </a:solidFill>
                <a:latin typeface="Palatino Linotype" pitchFamily="18" charset="0"/>
              </a:rPr>
              <a:t>, there will be 22M shares outstanding in this case as well as the $10M in bank debt</a:t>
            </a:r>
            <a:r>
              <a:rPr lang="en-US" sz="1800" dirty="0" smtClean="0">
                <a:solidFill>
                  <a:srgbClr val="0070C0"/>
                </a:solidFill>
                <a:latin typeface="Palatino Linotype" pitchFamily="18" charset="0"/>
              </a:rPr>
              <a:t>. Thus </a:t>
            </a:r>
            <a:r>
              <a:rPr lang="en-US" sz="1800" dirty="0">
                <a:solidFill>
                  <a:srgbClr val="0070C0"/>
                </a:solidFill>
                <a:latin typeface="Palatino Linotype" pitchFamily="18" charset="0"/>
              </a:rPr>
              <a:t>the stock price is</a:t>
            </a:r>
            <a:r>
              <a:rPr lang="en-US" sz="1800" dirty="0" smtClean="0">
                <a:solidFill>
                  <a:srgbClr val="0070C0"/>
                </a:solidFill>
                <a:latin typeface="Palatino Linotype" pitchFamily="18" charset="0"/>
              </a:rPr>
              <a:t>:</a:t>
            </a:r>
          </a:p>
          <a:p>
            <a:endParaRPr lang="en-US" sz="1800" dirty="0">
              <a:solidFill>
                <a:srgbClr val="0070C0"/>
              </a:solidFill>
              <a:latin typeface="Palatino Linotype" pitchFamily="18" charset="0"/>
            </a:endParaRPr>
          </a:p>
          <a:p>
            <a:endParaRPr lang="en-US" sz="1800" dirty="0" smtClean="0">
              <a:solidFill>
                <a:srgbClr val="0070C0"/>
              </a:solidFill>
              <a:latin typeface="Palatino Linotype" pitchFamily="18" charset="0"/>
            </a:endParaRPr>
          </a:p>
          <a:p>
            <a:endParaRPr lang="en-US" sz="1800" dirty="0">
              <a:solidFill>
                <a:srgbClr val="0070C0"/>
              </a:solidFill>
              <a:latin typeface="Palatino Linotype" pitchFamily="18" charset="0"/>
            </a:endParaRPr>
          </a:p>
          <a:p>
            <a:endParaRPr lang="en-US" sz="1800" dirty="0" smtClean="0">
              <a:solidFill>
                <a:srgbClr val="0070C0"/>
              </a:solidFill>
              <a:latin typeface="Palatino Linotype" pitchFamily="18" charset="0"/>
            </a:endParaRPr>
          </a:p>
          <a:p>
            <a:endParaRPr lang="en-US" sz="1800" dirty="0">
              <a:solidFill>
                <a:srgbClr val="0070C0"/>
              </a:solidFill>
              <a:latin typeface="Palatino Linotype" pitchFamily="18" charset="0"/>
            </a:endParaRPr>
          </a:p>
          <a:p>
            <a:endParaRPr lang="en-US" sz="1800" dirty="0" smtClean="0">
              <a:solidFill>
                <a:srgbClr val="0070C0"/>
              </a:solidFill>
              <a:latin typeface="Palatino Linotype" pitchFamily="18" charset="0"/>
            </a:endParaRPr>
          </a:p>
          <a:p>
            <a:pPr marL="0" indent="0">
              <a:buNone/>
            </a:pPr>
            <a:r>
              <a:rPr lang="en-US" sz="1800" dirty="0" smtClean="0">
                <a:solidFill>
                  <a:srgbClr val="0070C0"/>
                </a:solidFill>
                <a:latin typeface="Palatino Linotype" pitchFamily="18" charset="0"/>
              </a:rPr>
              <a:t>The </a:t>
            </a:r>
            <a:r>
              <a:rPr lang="en-US" sz="1800" dirty="0">
                <a:solidFill>
                  <a:srgbClr val="0070C0"/>
                </a:solidFill>
                <a:latin typeface="Palatino Linotype" pitchFamily="18" charset="0"/>
              </a:rPr>
              <a:t>value of the convertible bond is 12K times the stock price. For example, when </a:t>
            </a:r>
            <a:r>
              <a:rPr lang="en-US" sz="1800" dirty="0" smtClean="0">
                <a:solidFill>
                  <a:srgbClr val="0070C0"/>
                </a:solidFill>
                <a:latin typeface="Palatino Linotype" pitchFamily="18" charset="0"/>
              </a:rPr>
              <a:t>the assets </a:t>
            </a:r>
            <a:r>
              <a:rPr lang="en-US" sz="1800" dirty="0">
                <a:solidFill>
                  <a:srgbClr val="0070C0"/>
                </a:solidFill>
                <a:latin typeface="Palatino Linotype" pitchFamily="18" charset="0"/>
              </a:rPr>
              <a:t>are worth $300M, the stock price is 13.18 per share and the payoff to </a:t>
            </a:r>
            <a:r>
              <a:rPr lang="en-US" sz="1800" dirty="0" smtClean="0">
                <a:solidFill>
                  <a:srgbClr val="0070C0"/>
                </a:solidFill>
                <a:latin typeface="Palatino Linotype" pitchFamily="18" charset="0"/>
              </a:rPr>
              <a:t>the convertible </a:t>
            </a:r>
            <a:r>
              <a:rPr lang="en-US" sz="1800" dirty="0">
                <a:solidFill>
                  <a:srgbClr val="0070C0"/>
                </a:solidFill>
                <a:latin typeface="Palatino Linotype" pitchFamily="18" charset="0"/>
              </a:rPr>
              <a:t>bond is 158,182. Your diagram should thus be a line from (0,0) to (10M,0) </a:t>
            </a:r>
            <a:r>
              <a:rPr lang="en-US" sz="1800" dirty="0" smtClean="0">
                <a:solidFill>
                  <a:srgbClr val="0070C0"/>
                </a:solidFill>
                <a:latin typeface="Palatino Linotype" pitchFamily="18" charset="0"/>
              </a:rPr>
              <a:t>to (</a:t>
            </a:r>
            <a:r>
              <a:rPr lang="en-US" sz="1800" dirty="0">
                <a:solidFill>
                  <a:srgbClr val="0070C0"/>
                </a:solidFill>
                <a:latin typeface="Palatino Linotype" pitchFamily="18" charset="0"/>
              </a:rPr>
              <a:t>61M,102K) to (197M,102K) to (300M, 158K).</a:t>
            </a:r>
            <a:endParaRPr lang="en-US" sz="1800" dirty="0">
              <a:solidFill>
                <a:srgbClr val="0070C0"/>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182653468"/>
              </p:ext>
            </p:extLst>
          </p:nvPr>
        </p:nvGraphicFramePr>
        <p:xfrm>
          <a:off x="2971800" y="2514600"/>
          <a:ext cx="3286125" cy="1570038"/>
        </p:xfrm>
        <a:graphic>
          <a:graphicData uri="http://schemas.openxmlformats.org/presentationml/2006/ole">
            <mc:AlternateContent xmlns:mc="http://schemas.openxmlformats.org/markup-compatibility/2006">
              <mc:Choice xmlns:v="urn:schemas-microsoft-com:vml" Requires="v">
                <p:oleObj spid="_x0000_s11268" name="Equation" r:id="rId4" imgW="1701720" imgH="812520" progId="Equation.DSMT4">
                  <p:embed/>
                </p:oleObj>
              </mc:Choice>
              <mc:Fallback>
                <p:oleObj name="Equation" r:id="rId4" imgW="1701720" imgH="812520" progId="Equation.DSMT4">
                  <p:embed/>
                  <p:pic>
                    <p:nvPicPr>
                      <p:cNvPr id="0" name=""/>
                      <p:cNvPicPr>
                        <a:picLocks noChangeAspect="1" noChangeArrowheads="1"/>
                      </p:cNvPicPr>
                      <p:nvPr/>
                    </p:nvPicPr>
                    <p:blipFill>
                      <a:blip r:embed="rId5"/>
                      <a:srcRect/>
                      <a:stretch>
                        <a:fillRect/>
                      </a:stretch>
                    </p:blipFill>
                    <p:spPr bwMode="auto">
                      <a:xfrm>
                        <a:off x="2971800" y="2514600"/>
                        <a:ext cx="3286125" cy="15700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210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a:solidFill>
                  <a:schemeClr val="tx1">
                    <a:lumMod val="95000"/>
                    <a:lumOff val="5000"/>
                  </a:schemeClr>
                </a:solidFill>
                <a:latin typeface="Palatino Linotype" pitchFamily="18" charset="0"/>
              </a:rPr>
              <a:t>e</a:t>
            </a:r>
            <a:r>
              <a:rPr lang="en-US" sz="2000" b="1" dirty="0" smtClean="0">
                <a:solidFill>
                  <a:schemeClr val="tx1">
                    <a:lumMod val="95000"/>
                    <a:lumOff val="5000"/>
                  </a:schemeClr>
                </a:solidFill>
                <a:latin typeface="Palatino Linotype" pitchFamily="18" charset="0"/>
              </a:rPr>
              <a:t>) </a:t>
            </a:r>
            <a:r>
              <a:rPr lang="en-US" sz="2000" b="1" dirty="0">
                <a:solidFill>
                  <a:schemeClr val="tx1">
                    <a:lumMod val="95000"/>
                    <a:lumOff val="5000"/>
                  </a:schemeClr>
                </a:solidFill>
                <a:latin typeface="Palatino Linotype" pitchFamily="18" charset="0"/>
              </a:rPr>
              <a:t>Increasing the leverage of a firm often makes the debt riskier and thus raises the </a:t>
            </a:r>
            <a:r>
              <a:rPr lang="en-US" sz="2000" b="1" dirty="0" smtClean="0">
                <a:solidFill>
                  <a:schemeClr val="tx1">
                    <a:lumMod val="95000"/>
                    <a:lumOff val="5000"/>
                  </a:schemeClr>
                </a:solidFill>
                <a:latin typeface="Palatino Linotype" pitchFamily="18" charset="0"/>
              </a:rPr>
              <a:t>expected return </a:t>
            </a:r>
            <a:r>
              <a:rPr lang="en-US" sz="2000" b="1" dirty="0">
                <a:solidFill>
                  <a:schemeClr val="tx1">
                    <a:lumMod val="95000"/>
                    <a:lumOff val="5000"/>
                  </a:schemeClr>
                </a:solidFill>
                <a:latin typeface="Palatino Linotype" pitchFamily="18" charset="0"/>
              </a:rPr>
              <a:t>on the debt. When </a:t>
            </a:r>
            <a:r>
              <a:rPr lang="en-US" sz="2000" b="1" dirty="0" err="1">
                <a:solidFill>
                  <a:schemeClr val="tx1">
                    <a:lumMod val="95000"/>
                    <a:lumOff val="5000"/>
                  </a:schemeClr>
                </a:solidFill>
                <a:latin typeface="Palatino Linotype" pitchFamily="18" charset="0"/>
              </a:rPr>
              <a:t>Hanesbrand</a:t>
            </a:r>
            <a:r>
              <a:rPr lang="en-US" sz="2000" b="1" dirty="0">
                <a:solidFill>
                  <a:schemeClr val="tx1">
                    <a:lumMod val="95000"/>
                    <a:lumOff val="5000"/>
                  </a:schemeClr>
                </a:solidFill>
                <a:latin typeface="Palatino Linotype" pitchFamily="18" charset="0"/>
              </a:rPr>
              <a:t> issued the convertible debt, they increased the </a:t>
            </a:r>
            <a:r>
              <a:rPr lang="en-US" sz="2000" b="1" dirty="0" smtClean="0">
                <a:solidFill>
                  <a:schemeClr val="tx1">
                    <a:lumMod val="95000"/>
                    <a:lumOff val="5000"/>
                  </a:schemeClr>
                </a:solidFill>
                <a:latin typeface="Palatino Linotype" pitchFamily="18" charset="0"/>
              </a:rPr>
              <a:t>leverage of </a:t>
            </a:r>
            <a:r>
              <a:rPr lang="en-US" sz="2000" b="1" dirty="0">
                <a:solidFill>
                  <a:schemeClr val="tx1">
                    <a:lumMod val="95000"/>
                    <a:lumOff val="5000"/>
                  </a:schemeClr>
                </a:solidFill>
                <a:latin typeface="Palatino Linotype" pitchFamily="18" charset="0"/>
              </a:rPr>
              <a:t>the firm. How did this change the riskiness of the bank loan</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Issuing the convertible bond lowers the risk of the bank loan. The bank loan has </a:t>
            </a:r>
            <a:r>
              <a:rPr lang="en-US" sz="2000" dirty="0" smtClean="0">
                <a:solidFill>
                  <a:srgbClr val="0070C0"/>
                </a:solidFill>
                <a:latin typeface="Palatino Linotype" pitchFamily="18" charset="0"/>
              </a:rPr>
              <a:t>higher priority </a:t>
            </a:r>
            <a:r>
              <a:rPr lang="en-US" sz="2000" dirty="0">
                <a:solidFill>
                  <a:srgbClr val="0070C0"/>
                </a:solidFill>
                <a:latin typeface="Palatino Linotype" pitchFamily="18" charset="0"/>
              </a:rPr>
              <a:t>than the convertible bond, i.e., it is paid first. When the convertible bond </a:t>
            </a:r>
            <a:r>
              <a:rPr lang="en-US" sz="2000" dirty="0" smtClean="0">
                <a:solidFill>
                  <a:srgbClr val="0070C0"/>
                </a:solidFill>
                <a:latin typeface="Palatino Linotype" pitchFamily="18" charset="0"/>
              </a:rPr>
              <a:t>is issued</a:t>
            </a:r>
            <a:r>
              <a:rPr lang="en-US" sz="2000" dirty="0">
                <a:solidFill>
                  <a:srgbClr val="0070C0"/>
                </a:solidFill>
                <a:latin typeface="Palatino Linotype" pitchFamily="18" charset="0"/>
              </a:rPr>
              <a:t>, $50M of capital flows into </a:t>
            </a:r>
            <a:r>
              <a:rPr lang="en-US" sz="2000" dirty="0" err="1">
                <a:solidFill>
                  <a:srgbClr val="0070C0"/>
                </a:solidFill>
                <a:latin typeface="Palatino Linotype" pitchFamily="18" charset="0"/>
              </a:rPr>
              <a:t>Hanesbrand</a:t>
            </a:r>
            <a:r>
              <a:rPr lang="en-US" sz="2000" dirty="0">
                <a:solidFill>
                  <a:srgbClr val="0070C0"/>
                </a:solidFill>
                <a:latin typeface="Palatino Linotype" pitchFamily="18" charset="0"/>
              </a:rPr>
              <a:t>. The bank loan has first claim on </a:t>
            </a:r>
            <a:r>
              <a:rPr lang="en-US" sz="2000" dirty="0" smtClean="0">
                <a:solidFill>
                  <a:srgbClr val="0070C0"/>
                </a:solidFill>
                <a:latin typeface="Palatino Linotype" pitchFamily="18" charset="0"/>
              </a:rPr>
              <a:t>this capital</a:t>
            </a:r>
            <a:r>
              <a:rPr lang="en-US" sz="2000" dirty="0">
                <a:solidFill>
                  <a:srgbClr val="0070C0"/>
                </a:solidFill>
                <a:latin typeface="Palatino Linotype" pitchFamily="18" charset="0"/>
              </a:rPr>
              <a:t>. There are now more assets backing up the $10M loan, decreasing the probability</a:t>
            </a:r>
          </a:p>
          <a:p>
            <a:pPr marL="0" indent="0">
              <a:buNone/>
            </a:pPr>
            <a:r>
              <a:rPr lang="en-US" sz="2000" dirty="0">
                <a:solidFill>
                  <a:srgbClr val="0070C0"/>
                </a:solidFill>
                <a:latin typeface="Palatino Linotype" pitchFamily="18" charset="0"/>
              </a:rPr>
              <a:t>of default on the bank loan and thus the risk</a:t>
            </a:r>
            <a:r>
              <a:rPr lang="en-US" sz="2000" dirty="0" smtClean="0">
                <a:solidFill>
                  <a:srgbClr val="0070C0"/>
                </a:solidFill>
                <a:latin typeface="Palatino Linotype" pitchFamily="18" charset="0"/>
              </a:rPr>
              <a:t>.</a:t>
            </a:r>
          </a:p>
          <a:p>
            <a:pPr marL="0" indent="0">
              <a:buNone/>
            </a:pPr>
            <a:endParaRPr lang="en-US" sz="2000" dirty="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The greater leverage makes the equity riskier, because the equity stands behind </a:t>
            </a:r>
            <a:r>
              <a:rPr lang="en-US" sz="2000" dirty="0" smtClean="0">
                <a:solidFill>
                  <a:srgbClr val="0070C0"/>
                </a:solidFill>
                <a:latin typeface="Palatino Linotype" pitchFamily="18" charset="0"/>
              </a:rPr>
              <a:t>the convertible </a:t>
            </a:r>
            <a:r>
              <a:rPr lang="en-US" sz="2000" dirty="0">
                <a:solidFill>
                  <a:srgbClr val="0070C0"/>
                </a:solidFill>
                <a:latin typeface="Palatino Linotype" pitchFamily="18" charset="0"/>
              </a:rPr>
              <a:t>bond in the priority structure. Thus the probability of </a:t>
            </a:r>
            <a:r>
              <a:rPr lang="en-US" sz="2000" dirty="0" err="1">
                <a:solidFill>
                  <a:srgbClr val="0070C0"/>
                </a:solidFill>
                <a:latin typeface="Palatino Linotype" pitchFamily="18" charset="0"/>
              </a:rPr>
              <a:t>Hanesbrand</a:t>
            </a:r>
            <a:r>
              <a:rPr lang="en-US" sz="2000" dirty="0">
                <a:solidFill>
                  <a:srgbClr val="0070C0"/>
                </a:solidFill>
                <a:latin typeface="Palatino Linotype" pitchFamily="18" charset="0"/>
              </a:rPr>
              <a:t> </a:t>
            </a:r>
            <a:r>
              <a:rPr lang="en-US" sz="2000" dirty="0" smtClean="0">
                <a:solidFill>
                  <a:srgbClr val="0070C0"/>
                </a:solidFill>
                <a:latin typeface="Palatino Linotype" pitchFamily="18" charset="0"/>
              </a:rPr>
              <a:t>defaulting on </a:t>
            </a:r>
            <a:r>
              <a:rPr lang="en-US" sz="2000" dirty="0">
                <a:solidFill>
                  <a:srgbClr val="0070C0"/>
                </a:solidFill>
                <a:latin typeface="Palatino Linotype" pitchFamily="18" charset="0"/>
              </a:rPr>
              <a:t>any of its debt is greater, but there is a lower probability that the bank loses.</a:t>
            </a:r>
            <a:endParaRPr lang="en-US" sz="2000" dirty="0">
              <a:solidFill>
                <a:srgbClr val="0070C0"/>
              </a:solidFill>
              <a:latin typeface="Palatino Linotype" pitchFamily="18" charset="0"/>
            </a:endParaRPr>
          </a:p>
        </p:txBody>
      </p:sp>
    </p:spTree>
    <p:extLst>
      <p:ext uri="{BB962C8B-B14F-4D97-AF65-F5344CB8AC3E}">
        <p14:creationId xmlns:p14="http://schemas.microsoft.com/office/powerpoint/2010/main" val="2253926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a:solidFill>
                  <a:schemeClr val="tx1">
                    <a:lumMod val="95000"/>
                    <a:lumOff val="5000"/>
                  </a:schemeClr>
                </a:solidFill>
                <a:latin typeface="Palatino Linotype" pitchFamily="18" charset="0"/>
              </a:rPr>
              <a:t>PEPCO issues one million convertible bonds with a maturity of 5 years and an 8 percent coupon.  Prior to this, they were an all equity firm and the annual standard deviation of their equity returns was 25%.  Each bond has a face value of $1000 and sold for this price.  The conversion ratio is five.  If PEPCO issues straight debt, it will need a coupon rate of 10 percent to sell for par.  Each convertible bond can be exchanged for five shares of PEPCO’s common stock.  The current stock price is $108 per share and there are 25 million shares outstanding.  Assume the probability of default for the convertible bond is zero and that PEPCO stock does not pay dividends.  The equity beta on PEPCO is 1.0, and the average excess return on the market portfolio is 8.4</a:t>
            </a:r>
            <a:r>
              <a:rPr lang="en-US" sz="2000" b="1" dirty="0" smtClean="0">
                <a:solidFill>
                  <a:schemeClr val="tx1">
                    <a:lumMod val="95000"/>
                    <a:lumOff val="5000"/>
                  </a:schemeClr>
                </a:solidFill>
                <a:latin typeface="Palatino Linotype" pitchFamily="18" charset="0"/>
              </a:rPr>
              <a:t>%.</a:t>
            </a:r>
          </a:p>
          <a:p>
            <a:pPr marL="0" indent="0">
              <a:buNone/>
            </a:pPr>
            <a:endParaRPr lang="en-US" sz="2000" b="1" dirty="0">
              <a:solidFill>
                <a:schemeClr val="tx1">
                  <a:lumMod val="95000"/>
                  <a:lumOff val="5000"/>
                </a:schemeClr>
              </a:solidFill>
              <a:latin typeface="Palatino Linotype" pitchFamily="18" charset="0"/>
            </a:endParaRPr>
          </a:p>
          <a:p>
            <a:pPr marL="457200" indent="-457200">
              <a:buFont typeface="Arial" pitchFamily="34" charset="0"/>
              <a:buAutoNum type="alphaLcParenR"/>
            </a:pPr>
            <a:endParaRPr lang="en-US" sz="20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53934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457200" indent="-457200">
              <a:buFont typeface="Arial" pitchFamily="34" charset="0"/>
              <a:buAutoNum type="alphaLcParenR"/>
            </a:pPr>
            <a:r>
              <a:rPr lang="en-US" sz="2000" b="1" dirty="0">
                <a:solidFill>
                  <a:schemeClr val="tx1">
                    <a:lumMod val="95000"/>
                    <a:lumOff val="5000"/>
                  </a:schemeClr>
                </a:solidFill>
                <a:latin typeface="Palatino Linotype" pitchFamily="18" charset="0"/>
              </a:rPr>
              <a:t>A convertible bond is a straight bond plus an option to convert into stock.  What is the market value of the straight bond component of PEPCO’s convertible bond?</a:t>
            </a:r>
          </a:p>
          <a:p>
            <a:pPr marL="457200" indent="-457200">
              <a:buFont typeface="Arial" pitchFamily="34" charset="0"/>
              <a:buAutoNum type="alphaLcParenR"/>
            </a:pPr>
            <a:r>
              <a:rPr lang="en-US" sz="2000" b="1" dirty="0">
                <a:solidFill>
                  <a:schemeClr val="tx1">
                    <a:lumMod val="95000"/>
                    <a:lumOff val="5000"/>
                  </a:schemeClr>
                </a:solidFill>
                <a:latin typeface="Palatino Linotype" pitchFamily="18" charset="0"/>
              </a:rPr>
              <a:t>What is the market value of the option to convert which is embedded in the PEPCO convertible bond?</a:t>
            </a:r>
          </a:p>
          <a:p>
            <a:pPr marL="457200" indent="-457200">
              <a:buFont typeface="Arial" pitchFamily="34" charset="0"/>
              <a:buAutoNum type="alphaLcParenR"/>
            </a:pPr>
            <a:r>
              <a:rPr lang="en-US" sz="2000" b="1" dirty="0">
                <a:solidFill>
                  <a:schemeClr val="tx1">
                    <a:lumMod val="95000"/>
                    <a:lumOff val="5000"/>
                  </a:schemeClr>
                </a:solidFill>
                <a:latin typeface="Palatino Linotype" pitchFamily="18" charset="0"/>
              </a:rPr>
              <a:t>What is the cost of debt for PEPCO?  This is the expected return on their straight debt.</a:t>
            </a:r>
          </a:p>
          <a:p>
            <a:pPr marL="457200" indent="-457200">
              <a:buFont typeface="Arial" pitchFamily="34" charset="0"/>
              <a:buAutoNum type="alphaLcParenR"/>
            </a:pPr>
            <a:r>
              <a:rPr lang="en-US" sz="2000" b="1" dirty="0">
                <a:solidFill>
                  <a:schemeClr val="tx1">
                    <a:lumMod val="95000"/>
                    <a:lumOff val="5000"/>
                  </a:schemeClr>
                </a:solidFill>
                <a:latin typeface="Palatino Linotype" pitchFamily="18" charset="0"/>
              </a:rPr>
              <a:t>If the embedded option has a beta of 3, what is the expected rate of return on the option?</a:t>
            </a:r>
          </a:p>
          <a:p>
            <a:pPr marL="457200" indent="-457200">
              <a:buFont typeface="Arial" pitchFamily="34" charset="0"/>
              <a:buAutoNum type="alphaLcParenR"/>
            </a:pPr>
            <a:r>
              <a:rPr lang="en-US" sz="2000" b="1" dirty="0">
                <a:solidFill>
                  <a:schemeClr val="tx1">
                    <a:lumMod val="95000"/>
                    <a:lumOff val="5000"/>
                  </a:schemeClr>
                </a:solidFill>
                <a:latin typeface="Palatino Linotype" pitchFamily="18" charset="0"/>
              </a:rPr>
              <a:t>What is the cost of PEPCO’s convertible bond?  This is the expected rate of return that investors require to hold PEPCO’s convertible debt</a:t>
            </a:r>
            <a:r>
              <a:rPr lang="en-US" sz="2000" b="1" dirty="0" smtClean="0">
                <a:solidFill>
                  <a:schemeClr val="tx1">
                    <a:lumMod val="95000"/>
                    <a:lumOff val="5000"/>
                  </a:schemeClr>
                </a:solidFill>
                <a:latin typeface="Palatino Linotype" pitchFamily="18" charset="0"/>
              </a:rPr>
              <a:t>.</a:t>
            </a:r>
            <a:endParaRPr lang="en-US" sz="2000" b="1" dirty="0">
              <a:solidFill>
                <a:schemeClr val="tx1">
                  <a:lumMod val="95000"/>
                  <a:lumOff val="5000"/>
                </a:schemeClr>
              </a:solidFill>
              <a:latin typeface="Palatino Linotype" pitchFamily="18" charset="0"/>
            </a:endParaRPr>
          </a:p>
          <a:p>
            <a:pPr marL="457200" indent="-457200">
              <a:buFont typeface="Arial" pitchFamily="34" charset="0"/>
              <a:buAutoNum type="alphaLcParenR"/>
            </a:pPr>
            <a:endParaRPr lang="en-US" sz="20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051441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smtClean="0">
                <a:solidFill>
                  <a:schemeClr val="tx1">
                    <a:lumMod val="95000"/>
                    <a:lumOff val="5000"/>
                  </a:schemeClr>
                </a:solidFill>
                <a:latin typeface="Palatino Linotype" pitchFamily="18" charset="0"/>
              </a:rPr>
              <a:t>a)     A </a:t>
            </a:r>
            <a:r>
              <a:rPr lang="en-US" sz="2000" b="1" dirty="0">
                <a:solidFill>
                  <a:schemeClr val="tx1">
                    <a:lumMod val="95000"/>
                    <a:lumOff val="5000"/>
                  </a:schemeClr>
                </a:solidFill>
                <a:latin typeface="Palatino Linotype" pitchFamily="18" charset="0"/>
              </a:rPr>
              <a:t>convertible bond is a straight bond plus an option to convert into stock.  What is the market value of the straight bond component of PEPCO’s convertible bond</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To value the </a:t>
            </a:r>
            <a:r>
              <a:rPr lang="en-US" sz="2000" dirty="0" smtClean="0">
                <a:solidFill>
                  <a:srgbClr val="0070C0"/>
                </a:solidFill>
                <a:latin typeface="Palatino Linotype" pitchFamily="18" charset="0"/>
              </a:rPr>
              <a:t>bond, you need to </a:t>
            </a:r>
            <a:r>
              <a:rPr lang="en-US" sz="2000" dirty="0">
                <a:solidFill>
                  <a:srgbClr val="0070C0"/>
                </a:solidFill>
                <a:latin typeface="Palatino Linotype" pitchFamily="18" charset="0"/>
              </a:rPr>
              <a:t>discount the cash flows at the appropriate rate.  </a:t>
            </a:r>
            <a:r>
              <a:rPr lang="en-US" sz="2000" dirty="0" smtClean="0">
                <a:solidFill>
                  <a:srgbClr val="0070C0"/>
                </a:solidFill>
                <a:latin typeface="Palatino Linotype" pitchFamily="18" charset="0"/>
              </a:rPr>
              <a:t>Since the </a:t>
            </a:r>
            <a:r>
              <a:rPr lang="en-US" sz="2000" dirty="0">
                <a:solidFill>
                  <a:srgbClr val="0070C0"/>
                </a:solidFill>
                <a:latin typeface="Palatino Linotype" pitchFamily="18" charset="0"/>
              </a:rPr>
              <a:t>probability of default is </a:t>
            </a:r>
            <a:r>
              <a:rPr lang="en-US" sz="2000" dirty="0" smtClean="0">
                <a:solidFill>
                  <a:srgbClr val="0070C0"/>
                </a:solidFill>
                <a:latin typeface="Palatino Linotype" pitchFamily="18" charset="0"/>
              </a:rPr>
              <a:t>zero, we just discount the </a:t>
            </a:r>
            <a:r>
              <a:rPr lang="en-US" sz="2000" dirty="0">
                <a:solidFill>
                  <a:srgbClr val="0070C0"/>
                </a:solidFill>
                <a:latin typeface="Palatino Linotype" pitchFamily="18" charset="0"/>
              </a:rPr>
              <a:t>promised payment on the debt at the promised rate of return on debt.  The value of the straight bond is </a:t>
            </a:r>
            <a:r>
              <a:rPr lang="en-US" sz="2000" dirty="0" smtClean="0">
                <a:solidFill>
                  <a:srgbClr val="0070C0"/>
                </a:solidFill>
                <a:latin typeface="Palatino Linotype" pitchFamily="18" charset="0"/>
              </a:rPr>
              <a:t>$924:</a:t>
            </a:r>
            <a:endParaRPr lang="en-US" sz="2000" dirty="0">
              <a:solidFill>
                <a:srgbClr val="0070C0"/>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089776442"/>
              </p:ext>
            </p:extLst>
          </p:nvPr>
        </p:nvGraphicFramePr>
        <p:xfrm>
          <a:off x="2743200" y="4191000"/>
          <a:ext cx="3454400" cy="1485900"/>
        </p:xfrm>
        <a:graphic>
          <a:graphicData uri="http://schemas.openxmlformats.org/presentationml/2006/ole">
            <mc:AlternateContent xmlns:mc="http://schemas.openxmlformats.org/markup-compatibility/2006">
              <mc:Choice xmlns:v="urn:schemas-microsoft-com:vml" Requires="v">
                <p:oleObj spid="_x0000_s4100" name="Equation" r:id="rId4" imgW="3454200" imgH="1485720" progId="Equation.DSMT4">
                  <p:embed/>
                </p:oleObj>
              </mc:Choice>
              <mc:Fallback>
                <p:oleObj name="Equation" r:id="rId4" imgW="3454200" imgH="1485720" progId="Equation.DSMT4">
                  <p:embed/>
                  <p:pic>
                    <p:nvPicPr>
                      <p:cNvPr id="0" name=""/>
                      <p:cNvPicPr/>
                      <p:nvPr/>
                    </p:nvPicPr>
                    <p:blipFill>
                      <a:blip r:embed="rId5"/>
                      <a:stretch>
                        <a:fillRect/>
                      </a:stretch>
                    </p:blipFill>
                    <p:spPr>
                      <a:xfrm>
                        <a:off x="2743200" y="4191000"/>
                        <a:ext cx="3454400" cy="1485900"/>
                      </a:xfrm>
                      <a:prstGeom prst="rect">
                        <a:avLst/>
                      </a:prstGeom>
                    </p:spPr>
                  </p:pic>
                </p:oleObj>
              </mc:Fallback>
            </mc:AlternateContent>
          </a:graphicData>
        </a:graphic>
      </p:graphicFrame>
    </p:spTree>
    <p:extLst>
      <p:ext uri="{BB962C8B-B14F-4D97-AF65-F5344CB8AC3E}">
        <p14:creationId xmlns:p14="http://schemas.microsoft.com/office/powerpoint/2010/main" val="4133593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457200" indent="-457200">
              <a:buAutoNum type="alphaLcParenR" startAt="2"/>
            </a:pPr>
            <a:r>
              <a:rPr lang="en-US" sz="2000" b="1" dirty="0" smtClean="0">
                <a:solidFill>
                  <a:schemeClr val="tx1">
                    <a:lumMod val="95000"/>
                    <a:lumOff val="5000"/>
                  </a:schemeClr>
                </a:solidFill>
                <a:latin typeface="Palatino Linotype" pitchFamily="18" charset="0"/>
              </a:rPr>
              <a:t>What </a:t>
            </a:r>
            <a:r>
              <a:rPr lang="en-US" sz="2000" b="1" dirty="0">
                <a:solidFill>
                  <a:schemeClr val="tx1">
                    <a:lumMod val="95000"/>
                    <a:lumOff val="5000"/>
                  </a:schemeClr>
                </a:solidFill>
                <a:latin typeface="Palatino Linotype" pitchFamily="18" charset="0"/>
              </a:rPr>
              <a:t>is the market value of the option to convert which is embedded in the PEPCO convertible bond</a:t>
            </a:r>
            <a:r>
              <a:rPr lang="en-US" sz="2000" b="1" dirty="0" smtClean="0">
                <a:solidFill>
                  <a:schemeClr val="tx1">
                    <a:lumMod val="95000"/>
                    <a:lumOff val="5000"/>
                  </a:schemeClr>
                </a:solidFill>
                <a:latin typeface="Palatino Linotype" pitchFamily="18" charset="0"/>
              </a:rPr>
              <a:t>?</a:t>
            </a:r>
          </a:p>
          <a:p>
            <a:pPr marL="0" lvl="0" indent="0">
              <a:buNone/>
            </a:pPr>
            <a:endParaRPr lang="en-US" sz="2000" dirty="0" smtClean="0">
              <a:solidFill>
                <a:srgbClr val="0070C0"/>
              </a:solidFill>
              <a:latin typeface="Palatino Linotype" pitchFamily="18" charset="0"/>
            </a:endParaRPr>
          </a:p>
          <a:p>
            <a:pPr marL="0" lvl="0" indent="0">
              <a:buNone/>
            </a:pPr>
            <a:r>
              <a:rPr lang="en-US" sz="2000" dirty="0" smtClean="0">
                <a:solidFill>
                  <a:srgbClr val="0070C0"/>
                </a:solidFill>
                <a:latin typeface="Palatino Linotype" pitchFamily="18" charset="0"/>
              </a:rPr>
              <a:t>Since the </a:t>
            </a:r>
            <a:r>
              <a:rPr lang="en-US" sz="2000" dirty="0">
                <a:solidFill>
                  <a:srgbClr val="0070C0"/>
                </a:solidFill>
                <a:latin typeface="Palatino Linotype" pitchFamily="18" charset="0"/>
              </a:rPr>
              <a:t>convertible bond sold for $1000 and the straight bond is worth $924, the imbedded option is worth $76.</a:t>
            </a:r>
          </a:p>
          <a:p>
            <a:pPr marL="0" indent="0">
              <a:buNone/>
            </a:pPr>
            <a:endParaRPr lang="en-US" sz="2000" dirty="0">
              <a:solidFill>
                <a:srgbClr val="0070C0"/>
              </a:solidFill>
              <a:latin typeface="Palatino Linotype" pitchFamily="18" charset="0"/>
            </a:endParaRPr>
          </a:p>
          <a:p>
            <a:pPr marL="457200" indent="-457200">
              <a:buFont typeface="Arial" pitchFamily="34" charset="0"/>
              <a:buAutoNum type="alphaLcParenR"/>
            </a:pPr>
            <a:endParaRPr lang="en-US" sz="2000" dirty="0">
              <a:solidFill>
                <a:srgbClr val="0070C0"/>
              </a:solidFill>
              <a:latin typeface="Palatino Linotype" pitchFamily="18" charset="0"/>
            </a:endParaRPr>
          </a:p>
        </p:txBody>
      </p:sp>
    </p:spTree>
    <p:extLst>
      <p:ext uri="{BB962C8B-B14F-4D97-AF65-F5344CB8AC3E}">
        <p14:creationId xmlns:p14="http://schemas.microsoft.com/office/powerpoint/2010/main" val="1584209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smtClean="0">
                <a:solidFill>
                  <a:schemeClr val="tx1">
                    <a:lumMod val="95000"/>
                    <a:lumOff val="5000"/>
                  </a:schemeClr>
                </a:solidFill>
                <a:latin typeface="Palatino Linotype" pitchFamily="18" charset="0"/>
              </a:rPr>
              <a:t>c)     What </a:t>
            </a:r>
            <a:r>
              <a:rPr lang="en-US" sz="2000" b="1" dirty="0">
                <a:solidFill>
                  <a:schemeClr val="tx1">
                    <a:lumMod val="95000"/>
                    <a:lumOff val="5000"/>
                  </a:schemeClr>
                </a:solidFill>
                <a:latin typeface="Palatino Linotype" pitchFamily="18" charset="0"/>
              </a:rPr>
              <a:t>is the cost of debt for PEPCO?  This is the expected return on their straight debt.</a:t>
            </a:r>
          </a:p>
          <a:p>
            <a:pPr marL="457200" indent="-457200">
              <a:buFont typeface="Arial" pitchFamily="34" charset="0"/>
              <a:buAutoNum type="alphaLcParenR"/>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The </a:t>
            </a:r>
            <a:r>
              <a:rPr lang="en-US" sz="2000" dirty="0" smtClean="0">
                <a:solidFill>
                  <a:srgbClr val="0070C0"/>
                </a:solidFill>
                <a:latin typeface="Palatino Linotype" pitchFamily="18" charset="0"/>
              </a:rPr>
              <a:t>“cost </a:t>
            </a:r>
            <a:r>
              <a:rPr lang="en-US" sz="2000" dirty="0">
                <a:solidFill>
                  <a:srgbClr val="0070C0"/>
                </a:solidFill>
                <a:latin typeface="Palatino Linotype" pitchFamily="18" charset="0"/>
              </a:rPr>
              <a:t>of </a:t>
            </a:r>
            <a:r>
              <a:rPr lang="en-US" sz="2000" dirty="0" smtClean="0">
                <a:solidFill>
                  <a:srgbClr val="0070C0"/>
                </a:solidFill>
                <a:latin typeface="Palatino Linotype" pitchFamily="18" charset="0"/>
              </a:rPr>
              <a:t>debt” </a:t>
            </a:r>
            <a:r>
              <a:rPr lang="en-US" sz="2000" dirty="0">
                <a:solidFill>
                  <a:srgbClr val="0070C0"/>
                </a:solidFill>
                <a:latin typeface="Palatino Linotype" pitchFamily="18" charset="0"/>
              </a:rPr>
              <a:t>is </a:t>
            </a:r>
            <a:r>
              <a:rPr lang="en-US" sz="2000" dirty="0" smtClean="0">
                <a:solidFill>
                  <a:srgbClr val="0070C0"/>
                </a:solidFill>
                <a:latin typeface="Palatino Linotype" pitchFamily="18" charset="0"/>
              </a:rPr>
              <a:t>the expected </a:t>
            </a:r>
            <a:r>
              <a:rPr lang="en-US" sz="2000" dirty="0">
                <a:solidFill>
                  <a:srgbClr val="0070C0"/>
                </a:solidFill>
                <a:latin typeface="Palatino Linotype" pitchFamily="18" charset="0"/>
              </a:rPr>
              <a:t>rate of return required by investors in the firm’s straight debt.  </a:t>
            </a:r>
            <a:r>
              <a:rPr lang="en-US" sz="2000" dirty="0" smtClean="0">
                <a:solidFill>
                  <a:srgbClr val="0070C0"/>
                </a:solidFill>
                <a:latin typeface="Palatino Linotype" pitchFamily="18" charset="0"/>
              </a:rPr>
              <a:t>Since the </a:t>
            </a:r>
            <a:r>
              <a:rPr lang="en-US" sz="2000" dirty="0">
                <a:solidFill>
                  <a:srgbClr val="0070C0"/>
                </a:solidFill>
                <a:latin typeface="Palatino Linotype" pitchFamily="18" charset="0"/>
              </a:rPr>
              <a:t>probability of default is zero, </a:t>
            </a:r>
            <a:r>
              <a:rPr lang="en-US" sz="2000" dirty="0" smtClean="0">
                <a:solidFill>
                  <a:srgbClr val="0070C0"/>
                </a:solidFill>
                <a:latin typeface="Palatino Linotype" pitchFamily="18" charset="0"/>
              </a:rPr>
              <a:t>the </a:t>
            </a:r>
            <a:r>
              <a:rPr lang="en-US" sz="2000" dirty="0">
                <a:solidFill>
                  <a:srgbClr val="0070C0"/>
                </a:solidFill>
                <a:latin typeface="Palatino Linotype" pitchFamily="18" charset="0"/>
              </a:rPr>
              <a:t>expected rate of return equals the promised rate of return, which is </a:t>
            </a:r>
            <a:r>
              <a:rPr lang="en-US" sz="2000" dirty="0" smtClean="0">
                <a:solidFill>
                  <a:srgbClr val="0070C0"/>
                </a:solidFill>
                <a:latin typeface="Palatino Linotype" pitchFamily="18" charset="0"/>
              </a:rPr>
              <a:t>10%.  </a:t>
            </a:r>
          </a:p>
          <a:p>
            <a:pPr marL="0" indent="0">
              <a:buNone/>
            </a:pPr>
            <a:endParaRPr lang="en-US" sz="2000" dirty="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Note: 8</a:t>
            </a:r>
            <a:r>
              <a:rPr lang="en-US" sz="2000" dirty="0">
                <a:solidFill>
                  <a:srgbClr val="0070C0"/>
                </a:solidFill>
                <a:latin typeface="Palatino Linotype" pitchFamily="18" charset="0"/>
              </a:rPr>
              <a:t>% is wrong.  PEPCO could sell a bond with an 8% coupon, but only if they sold the bond for $924.  The promised and expected return on the bond would still be 10%.  To sell the bond for face value, the coupon rate must be set at 10%.</a:t>
            </a:r>
          </a:p>
        </p:txBody>
      </p:sp>
    </p:spTree>
    <p:extLst>
      <p:ext uri="{BB962C8B-B14F-4D97-AF65-F5344CB8AC3E}">
        <p14:creationId xmlns:p14="http://schemas.microsoft.com/office/powerpoint/2010/main" val="1692060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smtClean="0">
                <a:solidFill>
                  <a:schemeClr val="tx1">
                    <a:lumMod val="95000"/>
                    <a:lumOff val="5000"/>
                  </a:schemeClr>
                </a:solidFill>
                <a:latin typeface="Palatino Linotype" pitchFamily="18" charset="0"/>
              </a:rPr>
              <a:t>d)     If </a:t>
            </a:r>
            <a:r>
              <a:rPr lang="en-US" sz="2000" b="1" dirty="0">
                <a:solidFill>
                  <a:schemeClr val="tx1">
                    <a:lumMod val="95000"/>
                    <a:lumOff val="5000"/>
                  </a:schemeClr>
                </a:solidFill>
                <a:latin typeface="Palatino Linotype" pitchFamily="18" charset="0"/>
              </a:rPr>
              <a:t>the embedded option has a beta of 3, what is the expected rate of return on the </a:t>
            </a:r>
            <a:r>
              <a:rPr lang="en-US" sz="2000" b="1" dirty="0" smtClean="0">
                <a:solidFill>
                  <a:schemeClr val="tx1">
                    <a:lumMod val="95000"/>
                    <a:lumOff val="5000"/>
                  </a:schemeClr>
                </a:solidFill>
                <a:latin typeface="Palatino Linotype" pitchFamily="18" charset="0"/>
              </a:rPr>
              <a:t>option?</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The expected rate of return on the option is the rate of return demanded by the market to own options on the firm’s equity.  </a:t>
            </a:r>
            <a:r>
              <a:rPr lang="en-US" sz="2000" dirty="0" smtClean="0">
                <a:solidFill>
                  <a:srgbClr val="0070C0"/>
                </a:solidFill>
                <a:latin typeface="Palatino Linotype" pitchFamily="18" charset="0"/>
              </a:rPr>
              <a:t>Using CAPM:</a:t>
            </a:r>
          </a:p>
          <a:p>
            <a:pPr marL="0" indent="0">
              <a:buNone/>
            </a:pP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Notice </a:t>
            </a:r>
            <a:r>
              <a:rPr lang="en-US" sz="2000" dirty="0">
                <a:solidFill>
                  <a:srgbClr val="0070C0"/>
                </a:solidFill>
                <a:latin typeface="Palatino Linotype" pitchFamily="18" charset="0"/>
              </a:rPr>
              <a:t>the expected return on the option is significantly above the expected return on equity.  The expected return on PEPCO’s equity is only 18.4%.  A call option on equity is even more levered than the underlying equity</a:t>
            </a:r>
            <a:r>
              <a:rPr lang="en-US" sz="2000" dirty="0" smtClean="0">
                <a:solidFill>
                  <a:srgbClr val="0070C0"/>
                </a:solidFill>
                <a:latin typeface="Palatino Linotype" pitchFamily="18" charset="0"/>
              </a:rPr>
              <a:t>.</a:t>
            </a:r>
          </a:p>
          <a:p>
            <a:pPr marL="0" indent="0">
              <a:buNone/>
            </a:pPr>
            <a:endParaRPr lang="en-US" sz="2000" dirty="0">
              <a:solidFill>
                <a:srgbClr val="0070C0"/>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748201520"/>
              </p:ext>
            </p:extLst>
          </p:nvPr>
        </p:nvGraphicFramePr>
        <p:xfrm>
          <a:off x="2895600" y="3200400"/>
          <a:ext cx="3200400" cy="1117600"/>
        </p:xfrm>
        <a:graphic>
          <a:graphicData uri="http://schemas.openxmlformats.org/presentationml/2006/ole">
            <mc:AlternateContent xmlns:mc="http://schemas.openxmlformats.org/markup-compatibility/2006">
              <mc:Choice xmlns:v="urn:schemas-microsoft-com:vml" Requires="v">
                <p:oleObj spid="_x0000_s5124" name="Equation" r:id="rId4" imgW="3200400" imgH="1117440" progId="Equation.DSMT4">
                  <p:embed/>
                </p:oleObj>
              </mc:Choice>
              <mc:Fallback>
                <p:oleObj name="Equation" r:id="rId4" imgW="3200400" imgH="1117440" progId="Equation.DSMT4">
                  <p:embed/>
                  <p:pic>
                    <p:nvPicPr>
                      <p:cNvPr id="0" name=""/>
                      <p:cNvPicPr/>
                      <p:nvPr/>
                    </p:nvPicPr>
                    <p:blipFill>
                      <a:blip r:embed="rId5"/>
                      <a:stretch>
                        <a:fillRect/>
                      </a:stretch>
                    </p:blipFill>
                    <p:spPr>
                      <a:xfrm>
                        <a:off x="2895600" y="3200400"/>
                        <a:ext cx="3200400" cy="1117600"/>
                      </a:xfrm>
                      <a:prstGeom prst="rect">
                        <a:avLst/>
                      </a:prstGeom>
                    </p:spPr>
                  </p:pic>
                </p:oleObj>
              </mc:Fallback>
            </mc:AlternateContent>
          </a:graphicData>
        </a:graphic>
      </p:graphicFrame>
    </p:spTree>
    <p:extLst>
      <p:ext uri="{BB962C8B-B14F-4D97-AF65-F5344CB8AC3E}">
        <p14:creationId xmlns:p14="http://schemas.microsoft.com/office/powerpoint/2010/main" val="38827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2000" b="1" dirty="0" smtClean="0">
                <a:solidFill>
                  <a:schemeClr val="tx1">
                    <a:lumMod val="95000"/>
                    <a:lumOff val="5000"/>
                  </a:schemeClr>
                </a:solidFill>
                <a:latin typeface="Palatino Linotype" pitchFamily="18" charset="0"/>
              </a:rPr>
              <a:t>e)     What </a:t>
            </a:r>
            <a:r>
              <a:rPr lang="en-US" sz="2000" b="1" dirty="0">
                <a:solidFill>
                  <a:schemeClr val="tx1">
                    <a:lumMod val="95000"/>
                    <a:lumOff val="5000"/>
                  </a:schemeClr>
                </a:solidFill>
                <a:latin typeface="Palatino Linotype" pitchFamily="18" charset="0"/>
              </a:rPr>
              <a:t>is the cost of PEPCO’s convertible bond?  This is the expected rate of return that investors require to hold PEPCO’s convertible debt</a:t>
            </a:r>
            <a:r>
              <a:rPr lang="en-US" sz="2000" b="1" dirty="0" smtClean="0">
                <a:solidFill>
                  <a:schemeClr val="tx1">
                    <a:lumMod val="95000"/>
                    <a:lumOff val="5000"/>
                  </a:schemeClr>
                </a:solidFill>
                <a:latin typeface="Palatino Linotype" pitchFamily="18" charset="0"/>
              </a:rPr>
              <a:t>.</a:t>
            </a:r>
          </a:p>
          <a:p>
            <a:pPr marL="0" indent="0">
              <a:buNone/>
            </a:pPr>
            <a:r>
              <a:rPr lang="en-US" sz="2000" dirty="0" smtClean="0">
                <a:solidFill>
                  <a:srgbClr val="0070C0"/>
                </a:solidFill>
                <a:latin typeface="Palatino Linotype" pitchFamily="18" charset="0"/>
              </a:rPr>
              <a:t>A </a:t>
            </a:r>
            <a:r>
              <a:rPr lang="en-US" sz="2000" dirty="0">
                <a:solidFill>
                  <a:srgbClr val="0070C0"/>
                </a:solidFill>
                <a:latin typeface="Palatino Linotype" pitchFamily="18" charset="0"/>
              </a:rPr>
              <a:t>convertible bond is a portfolio of straight debt and an option to convert.  The expected return on the portfolio is a weighted average of the expected return on the straight debt and on the option.  The weights are the fractions of the portfolio’s value based on the debt and the option, </a:t>
            </a:r>
            <a:r>
              <a:rPr lang="en-US" sz="2000" dirty="0" smtClean="0">
                <a:solidFill>
                  <a:srgbClr val="0070C0"/>
                </a:solidFill>
                <a:latin typeface="Palatino Linotype" pitchFamily="18" charset="0"/>
              </a:rPr>
              <a:t>respectively:</a:t>
            </a: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Notice the expected return on the convertible bond is higher than the expected return on PEPCO’s straight debt (10 percent) and lower than the expected return on PEPCO’s equity (18.4%).</a:t>
            </a: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457200" indent="-457200">
              <a:buFont typeface="Arial" pitchFamily="34" charset="0"/>
              <a:buAutoNum type="alphaLcParenR"/>
            </a:pPr>
            <a:endParaRPr lang="en-US" sz="2000" b="1" dirty="0">
              <a:solidFill>
                <a:schemeClr val="tx1">
                  <a:lumMod val="95000"/>
                  <a:lumOff val="5000"/>
                </a:schemeClr>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169169714"/>
              </p:ext>
            </p:extLst>
          </p:nvPr>
        </p:nvGraphicFramePr>
        <p:xfrm>
          <a:off x="1066800" y="3810000"/>
          <a:ext cx="6870700" cy="1727200"/>
        </p:xfrm>
        <a:graphic>
          <a:graphicData uri="http://schemas.openxmlformats.org/presentationml/2006/ole">
            <mc:AlternateContent xmlns:mc="http://schemas.openxmlformats.org/markup-compatibility/2006">
              <mc:Choice xmlns:v="urn:schemas-microsoft-com:vml" Requires="v">
                <p:oleObj spid="_x0000_s6148" name="Equation" r:id="rId4" imgW="6870600" imgH="1726920" progId="Equation.DSMT4">
                  <p:embed/>
                </p:oleObj>
              </mc:Choice>
              <mc:Fallback>
                <p:oleObj name="Equation" r:id="rId4" imgW="6870600" imgH="1726920" progId="Equation.DSMT4">
                  <p:embed/>
                  <p:pic>
                    <p:nvPicPr>
                      <p:cNvPr id="0" name=""/>
                      <p:cNvPicPr/>
                      <p:nvPr/>
                    </p:nvPicPr>
                    <p:blipFill>
                      <a:blip r:embed="rId5"/>
                      <a:stretch>
                        <a:fillRect/>
                      </a:stretch>
                    </p:blipFill>
                    <p:spPr>
                      <a:xfrm>
                        <a:off x="1066800" y="3810000"/>
                        <a:ext cx="6870700" cy="1727200"/>
                      </a:xfrm>
                      <a:prstGeom prst="rect">
                        <a:avLst/>
                      </a:prstGeom>
                    </p:spPr>
                  </p:pic>
                </p:oleObj>
              </mc:Fallback>
            </mc:AlternateContent>
          </a:graphicData>
        </a:graphic>
      </p:graphicFrame>
    </p:spTree>
    <p:extLst>
      <p:ext uri="{BB962C8B-B14F-4D97-AF65-F5344CB8AC3E}">
        <p14:creationId xmlns:p14="http://schemas.microsoft.com/office/powerpoint/2010/main" val="1453855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a:t>
            </a:r>
            <a:r>
              <a:rPr lang="en-US" sz="2400" dirty="0" smtClean="0">
                <a:latin typeface="Palatino Linotype" pitchFamily="18" charset="0"/>
              </a:rPr>
              <a:t>2: </a:t>
            </a:r>
            <a:r>
              <a:rPr lang="en-US" sz="2400" dirty="0" smtClean="0">
                <a:latin typeface="Palatino Linotype" pitchFamily="18" charset="0"/>
              </a:rPr>
              <a:t>Convertible Bonds</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0" indent="0">
              <a:buNone/>
            </a:pPr>
            <a:r>
              <a:rPr lang="en-US" sz="1800" b="1" dirty="0" err="1">
                <a:solidFill>
                  <a:schemeClr val="tx1">
                    <a:lumMod val="95000"/>
                    <a:lumOff val="5000"/>
                  </a:schemeClr>
                </a:solidFill>
                <a:latin typeface="Palatino Linotype" pitchFamily="18" charset="0"/>
              </a:rPr>
              <a:t>Hanesbrand</a:t>
            </a:r>
            <a:r>
              <a:rPr lang="en-US" sz="1800" b="1" dirty="0">
                <a:solidFill>
                  <a:schemeClr val="tx1">
                    <a:lumMod val="95000"/>
                    <a:lumOff val="5000"/>
                  </a:schemeClr>
                </a:solidFill>
                <a:latin typeface="Palatino Linotype" pitchFamily="18" charset="0"/>
              </a:rPr>
              <a:t>, which markets men’s and women’s clothing, saw their sales slow in the second half </a:t>
            </a:r>
            <a:r>
              <a:rPr lang="en-US" sz="1800" b="1" dirty="0" smtClean="0">
                <a:solidFill>
                  <a:schemeClr val="tx1">
                    <a:lumMod val="95000"/>
                    <a:lumOff val="5000"/>
                  </a:schemeClr>
                </a:solidFill>
                <a:latin typeface="Palatino Linotype" pitchFamily="18" charset="0"/>
              </a:rPr>
              <a:t>of 2007</a:t>
            </a:r>
            <a:r>
              <a:rPr lang="en-US" sz="1800" b="1" dirty="0">
                <a:solidFill>
                  <a:schemeClr val="tx1">
                    <a:lumMod val="95000"/>
                    <a:lumOff val="5000"/>
                  </a:schemeClr>
                </a:solidFill>
                <a:latin typeface="Palatino Linotype" pitchFamily="18" charset="0"/>
              </a:rPr>
              <a:t>. To address softness in their sales, they have decided to launch a new advertising campaign. </a:t>
            </a:r>
            <a:r>
              <a:rPr lang="en-US" sz="1800" b="1" dirty="0" smtClean="0">
                <a:solidFill>
                  <a:schemeClr val="tx1">
                    <a:lumMod val="95000"/>
                    <a:lumOff val="5000"/>
                  </a:schemeClr>
                </a:solidFill>
                <a:latin typeface="Palatino Linotype" pitchFamily="18" charset="0"/>
              </a:rPr>
              <a:t>To fund </a:t>
            </a:r>
            <a:r>
              <a:rPr lang="en-US" sz="1800" b="1" dirty="0">
                <a:solidFill>
                  <a:schemeClr val="tx1">
                    <a:lumMod val="95000"/>
                    <a:lumOff val="5000"/>
                  </a:schemeClr>
                </a:solidFill>
                <a:latin typeface="Palatino Linotype" pitchFamily="18" charset="0"/>
              </a:rPr>
              <a:t>the advertising campaign, to pay for needed renovation in their manufacturing facilities, and </a:t>
            </a:r>
            <a:r>
              <a:rPr lang="en-US" sz="1800" b="1" dirty="0" smtClean="0">
                <a:solidFill>
                  <a:schemeClr val="tx1">
                    <a:lumMod val="95000"/>
                    <a:lumOff val="5000"/>
                  </a:schemeClr>
                </a:solidFill>
                <a:latin typeface="Palatino Linotype" pitchFamily="18" charset="0"/>
              </a:rPr>
              <a:t>to stockpile </a:t>
            </a:r>
            <a:r>
              <a:rPr lang="en-US" sz="1800" b="1" dirty="0">
                <a:solidFill>
                  <a:schemeClr val="tx1">
                    <a:lumMod val="95000"/>
                    <a:lumOff val="5000"/>
                  </a:schemeClr>
                </a:solidFill>
                <a:latin typeface="Palatino Linotype" pitchFamily="18" charset="0"/>
              </a:rPr>
              <a:t>capital for future investment in case the economy continues to deteriorate, they </a:t>
            </a:r>
            <a:r>
              <a:rPr lang="en-US" sz="1800" b="1" dirty="0" smtClean="0">
                <a:solidFill>
                  <a:schemeClr val="tx1">
                    <a:lumMod val="95000"/>
                    <a:lumOff val="5000"/>
                  </a:schemeClr>
                </a:solidFill>
                <a:latin typeface="Palatino Linotype" pitchFamily="18" charset="0"/>
              </a:rPr>
              <a:t>have decided </a:t>
            </a:r>
            <a:r>
              <a:rPr lang="en-US" sz="1800" b="1" dirty="0">
                <a:solidFill>
                  <a:schemeClr val="tx1">
                    <a:lumMod val="95000"/>
                    <a:lumOff val="5000"/>
                  </a:schemeClr>
                </a:solidFill>
                <a:latin typeface="Palatino Linotype" pitchFamily="18" charset="0"/>
              </a:rPr>
              <a:t>to raise $50M in the bond market. The bonds will mature next year and be sold for their </a:t>
            </a:r>
            <a:r>
              <a:rPr lang="en-US" sz="1800" b="1" dirty="0" smtClean="0">
                <a:solidFill>
                  <a:schemeClr val="tx1">
                    <a:lumMod val="95000"/>
                    <a:lumOff val="5000"/>
                  </a:schemeClr>
                </a:solidFill>
                <a:latin typeface="Palatino Linotype" pitchFamily="18" charset="0"/>
              </a:rPr>
              <a:t>face value </a:t>
            </a:r>
            <a:r>
              <a:rPr lang="en-US" sz="1800" b="1" dirty="0">
                <a:solidFill>
                  <a:schemeClr val="tx1">
                    <a:lumMod val="95000"/>
                    <a:lumOff val="5000"/>
                  </a:schemeClr>
                </a:solidFill>
                <a:latin typeface="Palatino Linotype" pitchFamily="18" charset="0"/>
              </a:rPr>
              <a:t>of $100,000 per bond. The new debt will be junior to </a:t>
            </a:r>
            <a:r>
              <a:rPr lang="en-US" sz="1800" b="1" dirty="0" err="1">
                <a:solidFill>
                  <a:schemeClr val="tx1">
                    <a:lumMod val="95000"/>
                    <a:lumOff val="5000"/>
                  </a:schemeClr>
                </a:solidFill>
                <a:latin typeface="Palatino Linotype" pitchFamily="18" charset="0"/>
              </a:rPr>
              <a:t>Hanesbrand’s</a:t>
            </a:r>
            <a:r>
              <a:rPr lang="en-US" sz="1800" b="1" dirty="0">
                <a:solidFill>
                  <a:schemeClr val="tx1">
                    <a:lumMod val="95000"/>
                    <a:lumOff val="5000"/>
                  </a:schemeClr>
                </a:solidFill>
                <a:latin typeface="Palatino Linotype" pitchFamily="18" charset="0"/>
              </a:rPr>
              <a:t> current bank loan. </a:t>
            </a:r>
            <a:r>
              <a:rPr lang="en-US" sz="1800" b="1" dirty="0" smtClean="0">
                <a:solidFill>
                  <a:schemeClr val="tx1">
                    <a:lumMod val="95000"/>
                    <a:lumOff val="5000"/>
                  </a:schemeClr>
                </a:solidFill>
                <a:latin typeface="Palatino Linotype" pitchFamily="18" charset="0"/>
              </a:rPr>
              <a:t>The bank </a:t>
            </a:r>
            <a:r>
              <a:rPr lang="en-US" sz="1800" b="1" dirty="0">
                <a:solidFill>
                  <a:schemeClr val="tx1">
                    <a:lumMod val="95000"/>
                    <a:lumOff val="5000"/>
                  </a:schemeClr>
                </a:solidFill>
                <a:latin typeface="Palatino Linotype" pitchFamily="18" charset="0"/>
              </a:rPr>
              <a:t>loan from JP Morgan matures next year and the total interest and principal payment due at </a:t>
            </a:r>
            <a:r>
              <a:rPr lang="en-US" sz="1800" b="1" dirty="0" smtClean="0">
                <a:solidFill>
                  <a:schemeClr val="tx1">
                    <a:lumMod val="95000"/>
                    <a:lumOff val="5000"/>
                  </a:schemeClr>
                </a:solidFill>
                <a:latin typeface="Palatino Linotype" pitchFamily="18" charset="0"/>
              </a:rPr>
              <a:t>that time </a:t>
            </a:r>
            <a:r>
              <a:rPr lang="en-US" sz="1800" b="1" dirty="0">
                <a:solidFill>
                  <a:schemeClr val="tx1">
                    <a:lumMod val="95000"/>
                    <a:lumOff val="5000"/>
                  </a:schemeClr>
                </a:solidFill>
                <a:latin typeface="Palatino Linotype" pitchFamily="18" charset="0"/>
              </a:rPr>
              <a:t>is $10M. This is </a:t>
            </a:r>
            <a:r>
              <a:rPr lang="en-US" sz="1800" b="1" dirty="0" err="1">
                <a:solidFill>
                  <a:schemeClr val="tx1">
                    <a:lumMod val="95000"/>
                    <a:lumOff val="5000"/>
                  </a:schemeClr>
                </a:solidFill>
                <a:latin typeface="Palatino Linotype" pitchFamily="18" charset="0"/>
              </a:rPr>
              <a:t>Hanesbrand’s</a:t>
            </a:r>
            <a:r>
              <a:rPr lang="en-US" sz="1800" b="1" dirty="0">
                <a:solidFill>
                  <a:schemeClr val="tx1">
                    <a:lumMod val="95000"/>
                    <a:lumOff val="5000"/>
                  </a:schemeClr>
                </a:solidFill>
                <a:latin typeface="Palatino Linotype" pitchFamily="18" charset="0"/>
              </a:rPr>
              <a:t> only current debt. The rest of the firm is equity financed </a:t>
            </a:r>
            <a:r>
              <a:rPr lang="en-US" sz="1800" b="1" dirty="0" smtClean="0">
                <a:solidFill>
                  <a:schemeClr val="tx1">
                    <a:lumMod val="95000"/>
                    <a:lumOff val="5000"/>
                  </a:schemeClr>
                </a:solidFill>
                <a:latin typeface="Palatino Linotype" pitchFamily="18" charset="0"/>
              </a:rPr>
              <a:t>and there </a:t>
            </a:r>
            <a:r>
              <a:rPr lang="en-US" sz="1800" b="1" dirty="0">
                <a:solidFill>
                  <a:schemeClr val="tx1">
                    <a:lumMod val="95000"/>
                    <a:lumOff val="5000"/>
                  </a:schemeClr>
                </a:solidFill>
                <a:latin typeface="Palatino Linotype" pitchFamily="18" charset="0"/>
              </a:rPr>
              <a:t>are currently 16M shares outstanding. Current interest rates on one year debt are presented </a:t>
            </a:r>
            <a:r>
              <a:rPr lang="en-US" sz="1800" b="1" dirty="0" smtClean="0">
                <a:solidFill>
                  <a:schemeClr val="tx1">
                    <a:lumMod val="95000"/>
                    <a:lumOff val="5000"/>
                  </a:schemeClr>
                </a:solidFill>
                <a:latin typeface="Palatino Linotype" pitchFamily="18" charset="0"/>
              </a:rPr>
              <a:t>in following </a:t>
            </a:r>
            <a:r>
              <a:rPr lang="en-US" sz="1800" b="1" dirty="0">
                <a:solidFill>
                  <a:schemeClr val="tx1">
                    <a:lumMod val="95000"/>
                    <a:lumOff val="5000"/>
                  </a:schemeClr>
                </a:solidFill>
                <a:latin typeface="Palatino Linotype" pitchFamily="18" charset="0"/>
              </a:rPr>
              <a:t>table</a:t>
            </a:r>
            <a:r>
              <a:rPr lang="en-US" sz="1800" b="1" dirty="0" smtClean="0">
                <a:solidFill>
                  <a:schemeClr val="tx1">
                    <a:lumMod val="95000"/>
                    <a:lumOff val="5000"/>
                  </a:schemeClr>
                </a:solidFill>
                <a:latin typeface="Palatino Linotype" pitchFamily="18" charset="0"/>
              </a:rPr>
              <a:t>:</a:t>
            </a:r>
          </a:p>
          <a:p>
            <a:pPr marL="0" indent="0">
              <a:buNone/>
            </a:pPr>
            <a:endParaRPr lang="en-US" sz="1800" b="1" dirty="0">
              <a:solidFill>
                <a:schemeClr val="tx1">
                  <a:lumMod val="95000"/>
                  <a:lumOff val="5000"/>
                </a:schemeClr>
              </a:solidFill>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67261808"/>
              </p:ext>
            </p:extLst>
          </p:nvPr>
        </p:nvGraphicFramePr>
        <p:xfrm>
          <a:off x="1447800" y="5105400"/>
          <a:ext cx="6096000" cy="74168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n-US" dirty="0" smtClean="0">
                          <a:solidFill>
                            <a:schemeClr val="tx1"/>
                          </a:solidFill>
                          <a:latin typeface="Palatino Linotype" panose="02040502050505030304" pitchFamily="18" charset="0"/>
                        </a:rPr>
                        <a:t>Bond</a:t>
                      </a:r>
                      <a:endParaRPr lang="en-US" dirty="0">
                        <a:solidFill>
                          <a:schemeClr val="tx1"/>
                        </a:solidFill>
                        <a:latin typeface="Palatino Linotype" panose="0204050205050503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latin typeface="Palatino Linotype" panose="02040502050505030304" pitchFamily="18" charset="0"/>
                        </a:rPr>
                        <a:t>T-Bill</a:t>
                      </a:r>
                      <a:endParaRPr lang="en-US" dirty="0">
                        <a:solidFill>
                          <a:schemeClr val="tx1"/>
                        </a:solidFill>
                        <a:latin typeface="Palatino Linotype" panose="0204050205050503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err="1" smtClean="0">
                          <a:solidFill>
                            <a:schemeClr val="tx1"/>
                          </a:solidFill>
                          <a:latin typeface="Palatino Linotype" panose="02040502050505030304" pitchFamily="18" charset="0"/>
                        </a:rPr>
                        <a:t>Aaa</a:t>
                      </a:r>
                      <a:endParaRPr lang="en-US" dirty="0">
                        <a:solidFill>
                          <a:schemeClr val="tx1"/>
                        </a:solidFill>
                        <a:latin typeface="Palatino Linotype" panose="0204050205050503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err="1" smtClean="0">
                          <a:solidFill>
                            <a:schemeClr val="tx1"/>
                          </a:solidFill>
                          <a:latin typeface="Palatino Linotype" panose="02040502050505030304" pitchFamily="18" charset="0"/>
                        </a:rPr>
                        <a:t>Aa</a:t>
                      </a:r>
                      <a:endParaRPr lang="en-US" dirty="0">
                        <a:solidFill>
                          <a:schemeClr val="tx1"/>
                        </a:solidFill>
                        <a:latin typeface="Palatino Linotype" panose="0204050205050503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latin typeface="Palatino Linotype" panose="02040502050505030304" pitchFamily="18" charset="0"/>
                        </a:rPr>
                        <a:t>A</a:t>
                      </a:r>
                      <a:endParaRPr lang="en-US" dirty="0">
                        <a:solidFill>
                          <a:schemeClr val="tx1"/>
                        </a:solidFill>
                        <a:latin typeface="Palatino Linotype" panose="0204050205050503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latin typeface="Palatino Linotype" panose="02040502050505030304" pitchFamily="18" charset="0"/>
                        </a:rPr>
                        <a:t>Baa</a:t>
                      </a:r>
                      <a:endParaRPr lang="en-US" dirty="0">
                        <a:solidFill>
                          <a:schemeClr val="tx1"/>
                        </a:solidFill>
                        <a:latin typeface="Palatino Linotype" panose="0204050205050503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70840">
                <a:tc>
                  <a:txBody>
                    <a:bodyPr/>
                    <a:lstStyle/>
                    <a:p>
                      <a:pPr algn="ctr"/>
                      <a:r>
                        <a:rPr lang="en-US" smtClean="0">
                          <a:solidFill>
                            <a:schemeClr val="tx1"/>
                          </a:solidFill>
                          <a:latin typeface="Palatino Linotype" panose="02040502050505030304" pitchFamily="18" charset="0"/>
                        </a:rPr>
                        <a:t>Rate</a:t>
                      </a:r>
                      <a:endParaRPr lang="en-US" dirty="0">
                        <a:solidFill>
                          <a:schemeClr val="tx1"/>
                        </a:solidFill>
                        <a:latin typeface="Palatino Linotype" panose="0204050205050503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latin typeface="Palatino Linotype" panose="02040502050505030304" pitchFamily="18" charset="0"/>
                        </a:rPr>
                        <a:t>5.0</a:t>
                      </a:r>
                      <a:endParaRPr lang="en-US" dirty="0">
                        <a:solidFill>
                          <a:schemeClr val="tx1"/>
                        </a:solidFill>
                        <a:latin typeface="Palatino Linotype" panose="0204050205050503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latin typeface="Palatino Linotype" panose="02040502050505030304" pitchFamily="18" charset="0"/>
                        </a:rPr>
                        <a:t>5.5</a:t>
                      </a:r>
                      <a:endParaRPr lang="en-US" dirty="0">
                        <a:solidFill>
                          <a:schemeClr val="tx1"/>
                        </a:solidFill>
                        <a:latin typeface="Palatino Linotype" panose="0204050205050503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latin typeface="Palatino Linotype" panose="02040502050505030304" pitchFamily="18" charset="0"/>
                        </a:rPr>
                        <a:t>5.6</a:t>
                      </a:r>
                      <a:endParaRPr lang="en-US" dirty="0">
                        <a:solidFill>
                          <a:schemeClr val="tx1"/>
                        </a:solidFill>
                        <a:latin typeface="Palatino Linotype" panose="0204050205050503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latin typeface="Palatino Linotype" panose="02040502050505030304" pitchFamily="18" charset="0"/>
                        </a:rPr>
                        <a:t>5.8</a:t>
                      </a:r>
                      <a:endParaRPr lang="en-US" dirty="0">
                        <a:solidFill>
                          <a:schemeClr val="tx1"/>
                        </a:solidFill>
                        <a:latin typeface="Palatino Linotype" panose="0204050205050503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dirty="0" smtClean="0">
                          <a:solidFill>
                            <a:schemeClr val="tx1"/>
                          </a:solidFill>
                          <a:latin typeface="Palatino Linotype" panose="02040502050505030304" pitchFamily="18" charset="0"/>
                        </a:rPr>
                        <a:t>6.1</a:t>
                      </a:r>
                      <a:endParaRPr lang="en-US" dirty="0">
                        <a:solidFill>
                          <a:schemeClr val="tx1"/>
                        </a:solidFill>
                        <a:latin typeface="Palatino Linotype" panose="0204050205050503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4857060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1332</TotalTime>
  <Words>2233</Words>
  <Application>Microsoft Office PowerPoint</Application>
  <PresentationFormat>On-screen Show (4:3)</PresentationFormat>
  <Paragraphs>126</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2" baseType="lpstr">
      <vt:lpstr>Office Theme</vt:lpstr>
      <vt:lpstr>Equation</vt:lpstr>
      <vt:lpstr>MathType 6.0 Equation</vt:lpstr>
      <vt:lpstr>Finance 441 Tutorial 8</vt:lpstr>
      <vt:lpstr>Question 1: Convertible Bonds</vt:lpstr>
      <vt:lpstr>Question 1: Convertible Bonds</vt:lpstr>
      <vt:lpstr>Question 1: Convertible Bonds</vt:lpstr>
      <vt:lpstr>Question 1: Convertible Bonds</vt:lpstr>
      <vt:lpstr>Question 1: Convertible Bonds</vt:lpstr>
      <vt:lpstr>Question 1: Convertible Bonds</vt:lpstr>
      <vt:lpstr>Question 1: Convertible Bonds</vt:lpstr>
      <vt:lpstr>Question 2: Convertible Bonds</vt:lpstr>
      <vt:lpstr>Question 2: Convertible Bonds</vt:lpstr>
      <vt:lpstr>Question 2: Convertible Bonds</vt:lpstr>
      <vt:lpstr>Question 2: Convertible Bonds</vt:lpstr>
      <vt:lpstr>Question 2: Convertible Bonds</vt:lpstr>
      <vt:lpstr>Question 2: Convertible Bonds</vt:lpstr>
      <vt:lpstr>Question 2: Convertible Bonds</vt:lpstr>
      <vt:lpstr>Question 2: Convertible Bonds</vt:lpstr>
      <vt:lpstr>Question 2: Convertible Bonds</vt:lpstr>
      <vt:lpstr>Question 2: Convertible Bonds</vt:lpstr>
      <vt:lpstr>Question 2: Convertible Bonds</vt:lpstr>
    </vt:vector>
  </TitlesOfParts>
  <Company>Kellogg School of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 90 MF II Tutorial 1</dc:title>
  <dc:creator>Andrea Lu</dc:creator>
  <cp:lastModifiedBy>Mary Maloney</cp:lastModifiedBy>
  <cp:revision>132</cp:revision>
  <cp:lastPrinted>2012-10-01T16:57:34Z</cp:lastPrinted>
  <dcterms:created xsi:type="dcterms:W3CDTF">2012-09-28T19:36:51Z</dcterms:created>
  <dcterms:modified xsi:type="dcterms:W3CDTF">2014-03-05T00:24:03Z</dcterms:modified>
</cp:coreProperties>
</file>