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21" r:id="rId3"/>
    <p:sldId id="322" r:id="rId4"/>
    <p:sldId id="323" r:id="rId5"/>
    <p:sldId id="324" r:id="rId6"/>
    <p:sldId id="328" r:id="rId7"/>
    <p:sldId id="327" r:id="rId8"/>
    <p:sldId id="326" r:id="rId9"/>
    <p:sldId id="329" r:id="rId10"/>
    <p:sldId id="325" r:id="rId11"/>
    <p:sldId id="330" r:id="rId12"/>
    <p:sldId id="331" r:id="rId13"/>
    <p:sldId id="332" r:id="rId14"/>
    <p:sldId id="333" r:id="rId15"/>
    <p:sldId id="334" r:id="rId16"/>
    <p:sldId id="335" r:id="rId17"/>
    <p:sldId id="336" r:id="rId18"/>
    <p:sldId id="337" r:id="rId19"/>
    <p:sldId id="33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12/15/2013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12/15/2013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fontScale="90000"/>
          </a:bodyPr>
          <a:lstStyle/>
          <a:p>
            <a:r>
              <a:rPr lang="en-US" dirty="0">
                <a:latin typeface="Book Antiqua" panose="02040602050305030304" pitchFamily="18" charset="0"/>
              </a:rPr>
              <a:t>Finance 441 Tutorial </a:t>
            </a:r>
            <a:r>
              <a:rPr lang="en-US" dirty="0">
                <a:latin typeface="Book Antiqua" panose="02040602050305030304" pitchFamily="18" charset="0"/>
              </a:rPr>
              <a:t>7</a:t>
            </a:r>
            <a:r>
              <a:rPr lang="en-US" dirty="0" smtClean="0">
                <a:latin typeface="Book Antiqua" panose="02040602050305030304" pitchFamily="18" charset="0"/>
              </a:rPr>
              <a:t/>
            </a:r>
            <a:br>
              <a:rPr lang="en-US" dirty="0" smtClean="0">
                <a:latin typeface="Book Antiqua" panose="02040602050305030304" pitchFamily="18" charset="0"/>
              </a:rPr>
            </a:br>
            <a:r>
              <a:rPr lang="en-US" dirty="0" smtClean="0">
                <a:latin typeface="Book Antiqua" panose="02040602050305030304" pitchFamily="18" charset="0"/>
              </a:rPr>
              <a:t>Risk Management and Hedging</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dirty="0" smtClean="0">
                <a:latin typeface="Book Antiqua" panose="02040602050305030304" pitchFamily="18" charset="0"/>
              </a:rPr>
              <a:t>March 5, </a:t>
            </a:r>
            <a:r>
              <a:rPr lang="en-US" dirty="0" smtClean="0">
                <a:latin typeface="Book Antiqua" panose="02040602050305030304" pitchFamily="18" charset="0"/>
              </a:rPr>
              <a:t>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e)     Required </a:t>
            </a:r>
            <a:r>
              <a:rPr lang="en-US" sz="1600" b="1" dirty="0">
                <a:solidFill>
                  <a:schemeClr val="tx1">
                    <a:lumMod val="95000"/>
                    <a:lumOff val="5000"/>
                  </a:schemeClr>
                </a:solidFill>
                <a:latin typeface="Palatino Linotype" pitchFamily="18" charset="0"/>
              </a:rPr>
              <a:t>maintenance expenditures at refineries are highest during periods of </a:t>
            </a:r>
            <a:r>
              <a:rPr lang="en-US" sz="1600" b="1" dirty="0" smtClean="0">
                <a:solidFill>
                  <a:schemeClr val="tx1">
                    <a:lumMod val="95000"/>
                    <a:lumOff val="5000"/>
                  </a:schemeClr>
                </a:solidFill>
                <a:latin typeface="Palatino Linotype" pitchFamily="18" charset="0"/>
              </a:rPr>
              <a:t>strong economic </a:t>
            </a:r>
            <a:r>
              <a:rPr lang="en-US" sz="1600" b="1" dirty="0">
                <a:solidFill>
                  <a:schemeClr val="tx1">
                    <a:lumMod val="95000"/>
                    <a:lumOff val="5000"/>
                  </a:schemeClr>
                </a:solidFill>
                <a:latin typeface="Palatino Linotype" pitchFamily="18" charset="0"/>
              </a:rPr>
              <a:t>performance, when demand for crude oil is high. If your client’s </a:t>
            </a:r>
            <a:r>
              <a:rPr lang="en-US" sz="1600" b="1" dirty="0" smtClean="0">
                <a:solidFill>
                  <a:schemeClr val="tx1">
                    <a:lumMod val="95000"/>
                    <a:lumOff val="5000"/>
                  </a:schemeClr>
                </a:solidFill>
                <a:latin typeface="Palatino Linotype" pitchFamily="18" charset="0"/>
              </a:rPr>
              <a:t>primary investments </a:t>
            </a:r>
            <a:r>
              <a:rPr lang="en-US" sz="1600" b="1" dirty="0">
                <a:solidFill>
                  <a:schemeClr val="tx1">
                    <a:lumMod val="95000"/>
                    <a:lumOff val="5000"/>
                  </a:schemeClr>
                </a:solidFill>
                <a:latin typeface="Palatino Linotype" pitchFamily="18" charset="0"/>
              </a:rPr>
              <a:t>are maintenance expenditures, is hedging valuable</a:t>
            </a:r>
            <a:r>
              <a:rPr lang="en-US" sz="1600" b="1" dirty="0" smtClean="0">
                <a:solidFill>
                  <a:schemeClr val="tx1">
                    <a:lumMod val="95000"/>
                    <a:lumOff val="5000"/>
                  </a:schemeClr>
                </a:solidFill>
                <a:latin typeface="Palatino Linotype" pitchFamily="18" charset="0"/>
              </a:rPr>
              <a:t>?</a:t>
            </a:r>
          </a:p>
        </p:txBody>
      </p:sp>
    </p:spTree>
    <p:extLst>
      <p:ext uri="{BB962C8B-B14F-4D97-AF65-F5344CB8AC3E}">
        <p14:creationId xmlns:p14="http://schemas.microsoft.com/office/powerpoint/2010/main" val="497892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e)     Required </a:t>
            </a:r>
            <a:r>
              <a:rPr lang="en-US" sz="1600" b="1" dirty="0">
                <a:solidFill>
                  <a:schemeClr val="tx1">
                    <a:lumMod val="95000"/>
                    <a:lumOff val="5000"/>
                  </a:schemeClr>
                </a:solidFill>
                <a:latin typeface="Palatino Linotype" pitchFamily="18" charset="0"/>
              </a:rPr>
              <a:t>maintenance expenditures at refineries are highest during periods of </a:t>
            </a:r>
            <a:r>
              <a:rPr lang="en-US" sz="1600" b="1" dirty="0" smtClean="0">
                <a:solidFill>
                  <a:schemeClr val="tx1">
                    <a:lumMod val="95000"/>
                    <a:lumOff val="5000"/>
                  </a:schemeClr>
                </a:solidFill>
                <a:latin typeface="Palatino Linotype" pitchFamily="18" charset="0"/>
              </a:rPr>
              <a:t>strong economic </a:t>
            </a:r>
            <a:r>
              <a:rPr lang="en-US" sz="1600" b="1" dirty="0">
                <a:solidFill>
                  <a:schemeClr val="tx1">
                    <a:lumMod val="95000"/>
                    <a:lumOff val="5000"/>
                  </a:schemeClr>
                </a:solidFill>
                <a:latin typeface="Palatino Linotype" pitchFamily="18" charset="0"/>
              </a:rPr>
              <a:t>performance, when demand for crude oil is high. If your client’s </a:t>
            </a:r>
            <a:r>
              <a:rPr lang="en-US" sz="1600" b="1" dirty="0" smtClean="0">
                <a:solidFill>
                  <a:schemeClr val="tx1">
                    <a:lumMod val="95000"/>
                    <a:lumOff val="5000"/>
                  </a:schemeClr>
                </a:solidFill>
                <a:latin typeface="Palatino Linotype" pitchFamily="18" charset="0"/>
              </a:rPr>
              <a:t>primary investments </a:t>
            </a:r>
            <a:r>
              <a:rPr lang="en-US" sz="1600" b="1" dirty="0">
                <a:solidFill>
                  <a:schemeClr val="tx1">
                    <a:lumMod val="95000"/>
                    <a:lumOff val="5000"/>
                  </a:schemeClr>
                </a:solidFill>
                <a:latin typeface="Palatino Linotype" pitchFamily="18" charset="0"/>
              </a:rPr>
              <a:t>are maintenance expenditures, is hedging valuable</a:t>
            </a:r>
            <a:r>
              <a:rPr lang="en-US" sz="1600" b="1" dirty="0" smtClean="0">
                <a:solidFill>
                  <a:schemeClr val="tx1">
                    <a:lumMod val="95000"/>
                    <a:lumOff val="5000"/>
                  </a:schemeClr>
                </a:solidFill>
                <a:latin typeface="Palatino Linotype" pitchFamily="18" charset="0"/>
              </a:rPr>
              <a:t>?</a:t>
            </a:r>
          </a:p>
        </p:txBody>
      </p:sp>
    </p:spTree>
    <p:extLst>
      <p:ext uri="{BB962C8B-B14F-4D97-AF65-F5344CB8AC3E}">
        <p14:creationId xmlns:p14="http://schemas.microsoft.com/office/powerpoint/2010/main" val="443612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Bay Star Electronics (BSE) is a U.S.-headquartered and NASDAQ-listed producer </a:t>
            </a:r>
            <a:r>
              <a:rPr lang="en-US" sz="2000" b="1" dirty="0" smtClean="0">
                <a:solidFill>
                  <a:schemeClr val="tx1">
                    <a:lumMod val="95000"/>
                    <a:lumOff val="5000"/>
                  </a:schemeClr>
                </a:solidFill>
                <a:latin typeface="Palatino Linotype" pitchFamily="18" charset="0"/>
              </a:rPr>
              <a:t>of electronic </a:t>
            </a:r>
            <a:r>
              <a:rPr lang="en-US" sz="2000" b="1" dirty="0">
                <a:solidFill>
                  <a:schemeClr val="tx1">
                    <a:lumMod val="95000"/>
                    <a:lumOff val="5000"/>
                  </a:schemeClr>
                </a:solidFill>
                <a:latin typeface="Palatino Linotype" pitchFamily="18" charset="0"/>
              </a:rPr>
              <a:t>goods. BSE has decided to borrow $10M to generate interest tax shields and </a:t>
            </a:r>
            <a:r>
              <a:rPr lang="en-US" sz="2000" b="1" dirty="0" smtClean="0">
                <a:solidFill>
                  <a:schemeClr val="tx1">
                    <a:lumMod val="95000"/>
                    <a:lumOff val="5000"/>
                  </a:schemeClr>
                </a:solidFill>
                <a:latin typeface="Palatino Linotype" pitchFamily="18" charset="0"/>
              </a:rPr>
              <a:t>thus raise </a:t>
            </a:r>
            <a:r>
              <a:rPr lang="en-US" sz="2000" b="1" dirty="0">
                <a:solidFill>
                  <a:schemeClr val="tx1">
                    <a:lumMod val="95000"/>
                    <a:lumOff val="5000"/>
                  </a:schemeClr>
                </a:solidFill>
                <a:latin typeface="Palatino Linotype" pitchFamily="18" charset="0"/>
              </a:rPr>
              <a:t>the value of the firm. The debt is issued at face value and has a maturity of one year</a:t>
            </a:r>
            <a:r>
              <a:rPr lang="en-US" sz="2000" b="1" dirty="0" smtClean="0">
                <a:solidFill>
                  <a:schemeClr val="tx1">
                    <a:lumMod val="95000"/>
                    <a:lumOff val="5000"/>
                  </a:schemeClr>
                </a:solidFill>
                <a:latin typeface="Palatino Linotype" pitchFamily="18" charset="0"/>
              </a:rPr>
              <a:t>. Since </a:t>
            </a:r>
            <a:r>
              <a:rPr lang="en-US" sz="2000" b="1" dirty="0">
                <a:solidFill>
                  <a:schemeClr val="tx1">
                    <a:lumMod val="95000"/>
                    <a:lumOff val="5000"/>
                  </a:schemeClr>
                </a:solidFill>
                <a:latin typeface="Palatino Linotype" pitchFamily="18" charset="0"/>
              </a:rPr>
              <a:t>the firm is currently all equity, treat the debt as having zero default risk. If Bay </a:t>
            </a:r>
            <a:r>
              <a:rPr lang="en-US" sz="2000" b="1" dirty="0" smtClean="0">
                <a:solidFill>
                  <a:schemeClr val="tx1">
                    <a:lumMod val="95000"/>
                    <a:lumOff val="5000"/>
                  </a:schemeClr>
                </a:solidFill>
                <a:latin typeface="Palatino Linotype" pitchFamily="18" charset="0"/>
              </a:rPr>
              <a:t>Star borrows </a:t>
            </a:r>
            <a:r>
              <a:rPr lang="en-US" sz="2000" b="1" dirty="0">
                <a:solidFill>
                  <a:schemeClr val="tx1">
                    <a:lumMod val="95000"/>
                    <a:lumOff val="5000"/>
                  </a:schemeClr>
                </a:solidFill>
                <a:latin typeface="Palatino Linotype" pitchFamily="18" charset="0"/>
              </a:rPr>
              <a:t>in the U.S. market, it will have to pay 4% interest. If the firm borrows in </a:t>
            </a:r>
            <a:r>
              <a:rPr lang="en-US" sz="2000" b="1" dirty="0" smtClean="0">
                <a:solidFill>
                  <a:schemeClr val="tx1">
                    <a:lumMod val="95000"/>
                    <a:lumOff val="5000"/>
                  </a:schemeClr>
                </a:solidFill>
                <a:latin typeface="Palatino Linotype" pitchFamily="18" charset="0"/>
              </a:rPr>
              <a:t>the Japanese </a:t>
            </a:r>
            <a:r>
              <a:rPr lang="en-US" sz="2000" b="1" dirty="0">
                <a:solidFill>
                  <a:schemeClr val="tx1">
                    <a:lumMod val="95000"/>
                    <a:lumOff val="5000"/>
                  </a:schemeClr>
                </a:solidFill>
                <a:latin typeface="Palatino Linotype" pitchFamily="18" charset="0"/>
              </a:rPr>
              <a:t>market, it will have to pay only 3%. Assume there are no regulatory or tax </a:t>
            </a:r>
            <a:r>
              <a:rPr lang="en-US" sz="2000" b="1" dirty="0" smtClean="0">
                <a:solidFill>
                  <a:schemeClr val="tx1">
                    <a:lumMod val="95000"/>
                    <a:lumOff val="5000"/>
                  </a:schemeClr>
                </a:solidFill>
                <a:latin typeface="Palatino Linotype" pitchFamily="18" charset="0"/>
              </a:rPr>
              <a:t>barriers to </a:t>
            </a:r>
            <a:r>
              <a:rPr lang="en-US" sz="2000" b="1" dirty="0">
                <a:solidFill>
                  <a:schemeClr val="tx1">
                    <a:lumMod val="95000"/>
                    <a:lumOff val="5000"/>
                  </a:schemeClr>
                </a:solidFill>
                <a:latin typeface="Palatino Linotype" pitchFamily="18" charset="0"/>
              </a:rPr>
              <a:t>borrowing abroad.</a:t>
            </a:r>
          </a:p>
        </p:txBody>
      </p:sp>
    </p:spTree>
    <p:extLst>
      <p:ext uri="{BB962C8B-B14F-4D97-AF65-F5344CB8AC3E}">
        <p14:creationId xmlns:p14="http://schemas.microsoft.com/office/powerpoint/2010/main" val="3609341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a:pPr>
            <a:r>
              <a:rPr lang="en-US" sz="1600" b="1" dirty="0" smtClean="0">
                <a:solidFill>
                  <a:schemeClr val="tx1">
                    <a:lumMod val="95000"/>
                    <a:lumOff val="5000"/>
                  </a:schemeClr>
                </a:solidFill>
                <a:latin typeface="Palatino Linotype" pitchFamily="18" charset="0"/>
              </a:rPr>
              <a:t>BSE </a:t>
            </a:r>
            <a:r>
              <a:rPr lang="en-US" sz="1600" b="1" dirty="0">
                <a:solidFill>
                  <a:schemeClr val="tx1">
                    <a:lumMod val="95000"/>
                    <a:lumOff val="5000"/>
                  </a:schemeClr>
                </a:solidFill>
                <a:latin typeface="Palatino Linotype" pitchFamily="18" charset="0"/>
              </a:rPr>
              <a:t>decides to borrow $10M in the Japanese </a:t>
            </a:r>
            <a:r>
              <a:rPr lang="en-US" sz="1600" b="1" dirty="0" smtClean="0">
                <a:solidFill>
                  <a:schemeClr val="tx1">
                    <a:lumMod val="95000"/>
                    <a:lumOff val="5000"/>
                  </a:schemeClr>
                </a:solidFill>
                <a:latin typeface="Palatino Linotype" pitchFamily="18" charset="0"/>
              </a:rPr>
              <a:t>market by issuing bonds. </a:t>
            </a:r>
            <a:r>
              <a:rPr lang="en-US" sz="1600" b="1" dirty="0">
                <a:solidFill>
                  <a:schemeClr val="tx1">
                    <a:lumMod val="95000"/>
                    <a:lumOff val="5000"/>
                  </a:schemeClr>
                </a:solidFill>
                <a:latin typeface="Palatino Linotype" pitchFamily="18" charset="0"/>
              </a:rPr>
              <a:t>The exchange rate is currently ¥100/$. What is the firm's obligation in </a:t>
            </a:r>
            <a:r>
              <a:rPr lang="en-US" sz="1600" b="1" dirty="0" smtClean="0">
                <a:solidFill>
                  <a:schemeClr val="tx1">
                    <a:lumMod val="95000"/>
                    <a:lumOff val="5000"/>
                  </a:schemeClr>
                </a:solidFill>
                <a:latin typeface="Palatino Linotype" pitchFamily="18" charset="0"/>
              </a:rPr>
              <a:t>¥ next </a:t>
            </a:r>
            <a:r>
              <a:rPr lang="en-US" sz="1600" b="1" dirty="0">
                <a:solidFill>
                  <a:schemeClr val="tx1">
                    <a:lumMod val="95000"/>
                    <a:lumOff val="5000"/>
                  </a:schemeClr>
                </a:solidFill>
                <a:latin typeface="Palatino Linotype" pitchFamily="18" charset="0"/>
              </a:rPr>
              <a:t>year</a:t>
            </a:r>
            <a:r>
              <a:rPr lang="en-US" sz="1600" b="1" dirty="0" smtClean="0">
                <a:solidFill>
                  <a:schemeClr val="tx1">
                    <a:lumMod val="95000"/>
                    <a:lumOff val="5000"/>
                  </a:schemeClr>
                </a:solidFill>
                <a:latin typeface="Palatino Linotype" pitchFamily="18" charset="0"/>
              </a:rPr>
              <a:t>?</a:t>
            </a:r>
          </a:p>
          <a:p>
            <a:pPr marL="457200" indent="-457200">
              <a:buAutoNum type="alphaLcParenR"/>
            </a:pPr>
            <a:r>
              <a:rPr lang="en-US" sz="1600" b="1" dirty="0">
                <a:solidFill>
                  <a:schemeClr val="tx1">
                    <a:lumMod val="95000"/>
                    <a:lumOff val="5000"/>
                  </a:schemeClr>
                </a:solidFill>
                <a:latin typeface="Palatino Linotype" pitchFamily="18" charset="0"/>
              </a:rPr>
              <a:t>Borrowing in the Japanese market, as opposed to the U.S. market, appears to be </a:t>
            </a:r>
            <a:r>
              <a:rPr lang="en-US" sz="1600" b="1" dirty="0" smtClean="0">
                <a:solidFill>
                  <a:schemeClr val="tx1">
                    <a:lumMod val="95000"/>
                    <a:lumOff val="5000"/>
                  </a:schemeClr>
                </a:solidFill>
                <a:latin typeface="Palatino Linotype" pitchFamily="18" charset="0"/>
              </a:rPr>
              <a:t>an arbitrage </a:t>
            </a:r>
            <a:r>
              <a:rPr lang="en-US" sz="1600" b="1" dirty="0">
                <a:solidFill>
                  <a:schemeClr val="tx1">
                    <a:lumMod val="95000"/>
                    <a:lumOff val="5000"/>
                  </a:schemeClr>
                </a:solidFill>
                <a:latin typeface="Palatino Linotype" pitchFamily="18" charset="0"/>
              </a:rPr>
              <a:t>opportunity -- 3 percent is smaller than 4 percent. </a:t>
            </a:r>
            <a:r>
              <a:rPr lang="en-US" sz="1600" b="1" dirty="0" smtClean="0">
                <a:solidFill>
                  <a:schemeClr val="tx1">
                    <a:lumMod val="95000"/>
                    <a:lumOff val="5000"/>
                  </a:schemeClr>
                </a:solidFill>
                <a:latin typeface="Palatino Linotype" pitchFamily="18" charset="0"/>
              </a:rPr>
              <a:t>Is </a:t>
            </a:r>
            <a:r>
              <a:rPr lang="en-US" sz="1600" b="1" dirty="0">
                <a:solidFill>
                  <a:schemeClr val="tx1">
                    <a:lumMod val="95000"/>
                    <a:lumOff val="5000"/>
                  </a:schemeClr>
                </a:solidFill>
                <a:latin typeface="Palatino Linotype" pitchFamily="18" charset="0"/>
              </a:rPr>
              <a:t>it actually an arbitrage opportunity? Think about how BSE views its liability</a:t>
            </a:r>
            <a:endParaRPr lang="en-US" sz="1600" b="1" dirty="0" smtClean="0">
              <a:solidFill>
                <a:schemeClr val="tx1">
                  <a:lumMod val="95000"/>
                  <a:lumOff val="5000"/>
                </a:schemeClr>
              </a:solidFill>
              <a:latin typeface="Palatino Linotype" pitchFamily="18" charset="0"/>
            </a:endParaRPr>
          </a:p>
          <a:p>
            <a:pPr marL="457200" indent="-457200">
              <a:buAutoNum type="alphaLcParenR"/>
            </a:pPr>
            <a:r>
              <a:rPr lang="en-US" sz="1600" b="1" dirty="0">
                <a:solidFill>
                  <a:schemeClr val="tx1">
                    <a:lumMod val="95000"/>
                    <a:lumOff val="5000"/>
                  </a:schemeClr>
                </a:solidFill>
                <a:latin typeface="Palatino Linotype" pitchFamily="18" charset="0"/>
              </a:rPr>
              <a:t>BSE can buy ¥ and sell dollars one year hence through a futures/forward contract. It </a:t>
            </a:r>
            <a:r>
              <a:rPr lang="en-US" sz="1600" b="1" dirty="0" smtClean="0">
                <a:solidFill>
                  <a:schemeClr val="tx1">
                    <a:lumMod val="95000"/>
                    <a:lumOff val="5000"/>
                  </a:schemeClr>
                </a:solidFill>
                <a:latin typeface="Palatino Linotype" pitchFamily="18" charset="0"/>
              </a:rPr>
              <a:t>can lock </a:t>
            </a:r>
            <a:r>
              <a:rPr lang="en-US" sz="1600" b="1" dirty="0">
                <a:solidFill>
                  <a:schemeClr val="tx1">
                    <a:lumMod val="95000"/>
                    <a:lumOff val="5000"/>
                  </a:schemeClr>
                </a:solidFill>
                <a:latin typeface="Palatino Linotype" pitchFamily="18" charset="0"/>
              </a:rPr>
              <a:t>in a price of ¥99/$ for a December 2010 delivery. Which is better from the </a:t>
            </a:r>
            <a:r>
              <a:rPr lang="en-US" sz="1600" b="1" dirty="0" smtClean="0">
                <a:solidFill>
                  <a:schemeClr val="tx1">
                    <a:lumMod val="95000"/>
                    <a:lumOff val="5000"/>
                  </a:schemeClr>
                </a:solidFill>
                <a:latin typeface="Palatino Linotype" pitchFamily="18" charset="0"/>
              </a:rPr>
              <a:t>Bay Star’s </a:t>
            </a:r>
            <a:r>
              <a:rPr lang="en-US" sz="1600" b="1" dirty="0">
                <a:solidFill>
                  <a:schemeClr val="tx1">
                    <a:lumMod val="95000"/>
                    <a:lumOff val="5000"/>
                  </a:schemeClr>
                </a:solidFill>
                <a:latin typeface="Palatino Linotype" pitchFamily="18" charset="0"/>
              </a:rPr>
              <a:t>perspective -- borrowing in the U.S. or borrowing in Japan and entering into </a:t>
            </a:r>
            <a:r>
              <a:rPr lang="en-US" sz="1600" b="1" dirty="0" smtClean="0">
                <a:solidFill>
                  <a:schemeClr val="tx1">
                    <a:lumMod val="95000"/>
                    <a:lumOff val="5000"/>
                  </a:schemeClr>
                </a:solidFill>
                <a:latin typeface="Palatino Linotype" pitchFamily="18" charset="0"/>
              </a:rPr>
              <a:t>the forward </a:t>
            </a:r>
            <a:r>
              <a:rPr lang="en-US" sz="1600" b="1" dirty="0">
                <a:solidFill>
                  <a:schemeClr val="tx1">
                    <a:lumMod val="95000"/>
                    <a:lumOff val="5000"/>
                  </a:schemeClr>
                </a:solidFill>
                <a:latin typeface="Palatino Linotype" pitchFamily="18" charset="0"/>
              </a:rPr>
              <a:t>contract to buy ¥ next year</a:t>
            </a:r>
            <a:r>
              <a:rPr lang="en-US" sz="1600" b="1" dirty="0" smtClean="0">
                <a:solidFill>
                  <a:schemeClr val="tx1">
                    <a:lumMod val="95000"/>
                    <a:lumOff val="5000"/>
                  </a:schemeClr>
                </a:solidFill>
                <a:latin typeface="Palatino Linotype" pitchFamily="18" charset="0"/>
              </a:rPr>
              <a:t>?</a:t>
            </a:r>
          </a:p>
          <a:p>
            <a:pPr marL="457200" indent="-457200">
              <a:buAutoNum type="alphaLcParenR"/>
            </a:pPr>
            <a:r>
              <a:rPr lang="en-US" sz="1600" b="1" dirty="0">
                <a:solidFill>
                  <a:schemeClr val="tx1">
                    <a:lumMod val="95000"/>
                    <a:lumOff val="5000"/>
                  </a:schemeClr>
                </a:solidFill>
                <a:latin typeface="Palatino Linotype" pitchFamily="18" charset="0"/>
              </a:rPr>
              <a:t>BSE’s investment banker argues that, on average, the exchange rate in December </a:t>
            </a:r>
            <a:r>
              <a:rPr lang="en-US" sz="1600" b="1" dirty="0" smtClean="0">
                <a:solidFill>
                  <a:schemeClr val="tx1">
                    <a:lumMod val="95000"/>
                    <a:lumOff val="5000"/>
                  </a:schemeClr>
                </a:solidFill>
                <a:latin typeface="Palatino Linotype" pitchFamily="18" charset="0"/>
              </a:rPr>
              <a:t>2010 will </a:t>
            </a:r>
            <a:r>
              <a:rPr lang="en-US" sz="1600" b="1" dirty="0">
                <a:solidFill>
                  <a:schemeClr val="tx1">
                    <a:lumMod val="95000"/>
                    <a:lumOff val="5000"/>
                  </a:schemeClr>
                </a:solidFill>
                <a:latin typeface="Palatino Linotype" pitchFamily="18" charset="0"/>
              </a:rPr>
              <a:t>be 100¥/$, not 99¥/$. Indeed, historical data shows that the one year forward </a:t>
            </a:r>
            <a:r>
              <a:rPr lang="en-US" sz="1600" b="1" dirty="0" smtClean="0">
                <a:solidFill>
                  <a:schemeClr val="tx1">
                    <a:lumMod val="95000"/>
                    <a:lumOff val="5000"/>
                  </a:schemeClr>
                </a:solidFill>
                <a:latin typeface="Palatino Linotype" pitchFamily="18" charset="0"/>
              </a:rPr>
              <a:t>price consistently  underestimates </a:t>
            </a:r>
            <a:r>
              <a:rPr lang="en-US" sz="1600" b="1" dirty="0">
                <a:solidFill>
                  <a:schemeClr val="tx1">
                    <a:lumMod val="95000"/>
                    <a:lumOff val="5000"/>
                  </a:schemeClr>
                </a:solidFill>
                <a:latin typeface="Palatino Linotype" pitchFamily="18" charset="0"/>
              </a:rPr>
              <a:t>the actual ¥/$ exchange rate (the spot price) one year hence</a:t>
            </a:r>
            <a:r>
              <a:rPr lang="en-US" sz="1600" b="1" dirty="0" smtClean="0">
                <a:solidFill>
                  <a:schemeClr val="tx1">
                    <a:lumMod val="95000"/>
                    <a:lumOff val="5000"/>
                  </a:schemeClr>
                </a:solidFill>
                <a:latin typeface="Palatino Linotype" pitchFamily="18" charset="0"/>
              </a:rPr>
              <a:t>. Is </a:t>
            </a:r>
            <a:r>
              <a:rPr lang="en-US" sz="1600" b="1" dirty="0">
                <a:solidFill>
                  <a:schemeClr val="tx1">
                    <a:lumMod val="95000"/>
                    <a:lumOff val="5000"/>
                  </a:schemeClr>
                </a:solidFill>
                <a:latin typeface="Palatino Linotype" pitchFamily="18" charset="0"/>
              </a:rPr>
              <a:t>it therefore true that BSE can increase the expected cash flow it pays to </a:t>
            </a:r>
            <a:r>
              <a:rPr lang="en-US" sz="1600" b="1" dirty="0" smtClean="0">
                <a:solidFill>
                  <a:schemeClr val="tx1">
                    <a:lumMod val="95000"/>
                    <a:lumOff val="5000"/>
                  </a:schemeClr>
                </a:solidFill>
                <a:latin typeface="Palatino Linotype" pitchFamily="18" charset="0"/>
              </a:rPr>
              <a:t>shareholders by </a:t>
            </a:r>
            <a:r>
              <a:rPr lang="en-US" sz="1600" b="1" dirty="0">
                <a:solidFill>
                  <a:schemeClr val="tx1">
                    <a:lumMod val="95000"/>
                    <a:lumOff val="5000"/>
                  </a:schemeClr>
                </a:solidFill>
                <a:latin typeface="Palatino Linotype" pitchFamily="18" charset="0"/>
              </a:rPr>
              <a:t>leaving its Yen obligations </a:t>
            </a:r>
            <a:r>
              <a:rPr lang="en-US" sz="1600" b="1" dirty="0" smtClean="0">
                <a:solidFill>
                  <a:schemeClr val="tx1">
                    <a:lumMod val="95000"/>
                    <a:lumOff val="5000"/>
                  </a:schemeClr>
                </a:solidFill>
                <a:latin typeface="Palatino Linotype" pitchFamily="18" charset="0"/>
              </a:rPr>
              <a:t>unhedged?</a:t>
            </a:r>
          </a:p>
          <a:p>
            <a:pPr marL="457200" indent="-457200">
              <a:buAutoNum type="alphaLcParenR"/>
            </a:pPr>
            <a:r>
              <a:rPr lang="en-US" sz="1600" b="1" dirty="0">
                <a:solidFill>
                  <a:schemeClr val="tx1">
                    <a:lumMod val="95000"/>
                    <a:lumOff val="5000"/>
                  </a:schemeClr>
                </a:solidFill>
                <a:latin typeface="Palatino Linotype" pitchFamily="18" charset="0"/>
              </a:rPr>
              <a:t>Assuming the futures contract is correctly priced, would Bay Star be paying a </a:t>
            </a:r>
            <a:r>
              <a:rPr lang="en-US" sz="1600" b="1" dirty="0" smtClean="0">
                <a:solidFill>
                  <a:schemeClr val="tx1">
                    <a:lumMod val="95000"/>
                    <a:lumOff val="5000"/>
                  </a:schemeClr>
                </a:solidFill>
                <a:latin typeface="Palatino Linotype" pitchFamily="18" charset="0"/>
              </a:rPr>
              <a:t>risk premium</a:t>
            </a:r>
            <a:r>
              <a:rPr lang="en-US" sz="1600" b="1" dirty="0">
                <a:solidFill>
                  <a:schemeClr val="tx1">
                    <a:lumMod val="95000"/>
                    <a:lumOff val="5000"/>
                  </a:schemeClr>
                </a:solidFill>
                <a:latin typeface="Palatino Linotype" pitchFamily="18" charset="0"/>
              </a:rPr>
              <a:t>, receiving a risk premium or neither by purchasing Yen forward</a:t>
            </a:r>
            <a:r>
              <a:rPr lang="en-US" sz="1600" b="1" dirty="0" smtClean="0">
                <a:solidFill>
                  <a:schemeClr val="tx1">
                    <a:lumMod val="95000"/>
                    <a:lumOff val="5000"/>
                  </a:schemeClr>
                </a:solidFill>
                <a:latin typeface="Palatino Linotype" pitchFamily="18" charset="0"/>
              </a:rPr>
              <a:t>?</a:t>
            </a:r>
          </a:p>
          <a:p>
            <a:pPr marL="457200" indent="-457200">
              <a:buAutoNum type="alphaLcParenR"/>
            </a:pPr>
            <a:r>
              <a:rPr lang="en-US" sz="1600" b="1" dirty="0">
                <a:solidFill>
                  <a:schemeClr val="tx1">
                    <a:lumMod val="95000"/>
                    <a:lumOff val="5000"/>
                  </a:schemeClr>
                </a:solidFill>
                <a:latin typeface="Palatino Linotype" pitchFamily="18" charset="0"/>
              </a:rPr>
              <a:t>A large portion of Bay Star’s sales are high-end digital cameras, which are sold in Japan</a:t>
            </a:r>
            <a:r>
              <a:rPr lang="en-US" sz="1600" b="1" dirty="0" smtClean="0">
                <a:solidFill>
                  <a:schemeClr val="tx1">
                    <a:lumMod val="95000"/>
                    <a:lumOff val="5000"/>
                  </a:schemeClr>
                </a:solidFill>
                <a:latin typeface="Palatino Linotype" pitchFamily="18" charset="0"/>
              </a:rPr>
              <a:t>, but </a:t>
            </a:r>
            <a:r>
              <a:rPr lang="en-US" sz="1600" b="1" dirty="0">
                <a:solidFill>
                  <a:schemeClr val="tx1">
                    <a:lumMod val="95000"/>
                    <a:lumOff val="5000"/>
                  </a:schemeClr>
                </a:solidFill>
                <a:latin typeface="Palatino Linotype" pitchFamily="18" charset="0"/>
              </a:rPr>
              <a:t>manufactured by Bay Star in the U.S. Assuming that Bay Star wants to reduce </a:t>
            </a:r>
            <a:r>
              <a:rPr lang="en-US" sz="1600" b="1" dirty="0" smtClean="0">
                <a:solidFill>
                  <a:schemeClr val="tx1">
                    <a:lumMod val="95000"/>
                    <a:lumOff val="5000"/>
                  </a:schemeClr>
                </a:solidFill>
                <a:latin typeface="Palatino Linotype" pitchFamily="18" charset="0"/>
              </a:rPr>
              <a:t>the volatility </a:t>
            </a:r>
            <a:r>
              <a:rPr lang="en-US" sz="1600" b="1" dirty="0">
                <a:solidFill>
                  <a:schemeClr val="tx1">
                    <a:lumMod val="95000"/>
                    <a:lumOff val="5000"/>
                  </a:schemeClr>
                </a:solidFill>
                <a:latin typeface="Palatino Linotype" pitchFamily="18" charset="0"/>
              </a:rPr>
              <a:t>of its cash flows, should it purchase Yen forward to hedge its Yen </a:t>
            </a:r>
            <a:r>
              <a:rPr lang="en-US" sz="1600" b="1" dirty="0" smtClean="0">
                <a:solidFill>
                  <a:schemeClr val="tx1">
                    <a:lumMod val="95000"/>
                    <a:lumOff val="5000"/>
                  </a:schemeClr>
                </a:solidFill>
                <a:latin typeface="Palatino Linotype" pitchFamily="18" charset="0"/>
              </a:rPr>
              <a:t>debt obligation</a:t>
            </a:r>
            <a:r>
              <a:rPr lang="en-US" sz="1600" b="1" dirty="0">
                <a:solidFill>
                  <a:schemeClr val="tx1">
                    <a:lumMod val="95000"/>
                    <a:lumOff val="5000"/>
                  </a:schemeClr>
                </a:solidFill>
                <a:latin typeface="Palatino Linotype" pitchFamily="18" charset="0"/>
              </a:rPr>
              <a:t>?</a:t>
            </a:r>
          </a:p>
        </p:txBody>
      </p:sp>
    </p:spTree>
    <p:extLst>
      <p:ext uri="{BB962C8B-B14F-4D97-AF65-F5344CB8AC3E}">
        <p14:creationId xmlns:p14="http://schemas.microsoft.com/office/powerpoint/2010/main" val="3966468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a)     BSE </a:t>
            </a:r>
            <a:r>
              <a:rPr lang="en-US" sz="1600" b="1" dirty="0">
                <a:solidFill>
                  <a:schemeClr val="tx1">
                    <a:lumMod val="95000"/>
                    <a:lumOff val="5000"/>
                  </a:schemeClr>
                </a:solidFill>
                <a:latin typeface="Palatino Linotype" pitchFamily="18" charset="0"/>
              </a:rPr>
              <a:t>decides to borrow $10M in the Japanese </a:t>
            </a:r>
            <a:r>
              <a:rPr lang="en-US" sz="1600" b="1" dirty="0" smtClean="0">
                <a:solidFill>
                  <a:schemeClr val="tx1">
                    <a:lumMod val="95000"/>
                    <a:lumOff val="5000"/>
                  </a:schemeClr>
                </a:solidFill>
                <a:latin typeface="Palatino Linotype" pitchFamily="18" charset="0"/>
              </a:rPr>
              <a:t>market</a:t>
            </a:r>
            <a:r>
              <a:rPr lang="en-US" sz="1600" b="1" dirty="0">
                <a:solidFill>
                  <a:schemeClr val="tx1">
                    <a:lumMod val="95000"/>
                    <a:lumOff val="5000"/>
                  </a:schemeClr>
                </a:solidFill>
                <a:latin typeface="Palatino Linotype" pitchFamily="18" charset="0"/>
              </a:rPr>
              <a:t> </a:t>
            </a:r>
            <a:r>
              <a:rPr lang="en-US" sz="1600" b="1" dirty="0" smtClean="0">
                <a:solidFill>
                  <a:schemeClr val="tx1">
                    <a:lumMod val="95000"/>
                    <a:lumOff val="5000"/>
                  </a:schemeClr>
                </a:solidFill>
                <a:latin typeface="Palatino Linotype" pitchFamily="18" charset="0"/>
              </a:rPr>
              <a:t>by issuing bonds. </a:t>
            </a:r>
            <a:r>
              <a:rPr lang="en-US" sz="1600" b="1" dirty="0">
                <a:solidFill>
                  <a:schemeClr val="tx1">
                    <a:lumMod val="95000"/>
                    <a:lumOff val="5000"/>
                  </a:schemeClr>
                </a:solidFill>
                <a:latin typeface="Palatino Linotype" pitchFamily="18" charset="0"/>
              </a:rPr>
              <a:t>The exchange rate is currently ¥100/$. What is the firm's obligation in </a:t>
            </a:r>
            <a:r>
              <a:rPr lang="en-US" sz="1600" b="1" dirty="0" smtClean="0">
                <a:solidFill>
                  <a:schemeClr val="tx1">
                    <a:lumMod val="95000"/>
                    <a:lumOff val="5000"/>
                  </a:schemeClr>
                </a:solidFill>
                <a:latin typeface="Palatino Linotype" pitchFamily="18" charset="0"/>
              </a:rPr>
              <a:t>¥ next </a:t>
            </a:r>
            <a:r>
              <a:rPr lang="en-US" sz="1600" b="1" dirty="0">
                <a:solidFill>
                  <a:schemeClr val="tx1">
                    <a:lumMod val="95000"/>
                    <a:lumOff val="5000"/>
                  </a:schemeClr>
                </a:solidFill>
                <a:latin typeface="Palatino Linotype" pitchFamily="18" charset="0"/>
              </a:rPr>
              <a:t>year</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957257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b)     Borrowing </a:t>
            </a:r>
            <a:r>
              <a:rPr lang="en-US" sz="1600" b="1" dirty="0">
                <a:solidFill>
                  <a:schemeClr val="tx1">
                    <a:lumMod val="95000"/>
                    <a:lumOff val="5000"/>
                  </a:schemeClr>
                </a:solidFill>
                <a:latin typeface="Palatino Linotype" pitchFamily="18" charset="0"/>
              </a:rPr>
              <a:t>in the Japanese market, as opposed to the U.S. market, appears to be </a:t>
            </a:r>
            <a:r>
              <a:rPr lang="en-US" sz="1600" b="1" dirty="0" smtClean="0">
                <a:solidFill>
                  <a:schemeClr val="tx1">
                    <a:lumMod val="95000"/>
                    <a:lumOff val="5000"/>
                  </a:schemeClr>
                </a:solidFill>
                <a:latin typeface="Palatino Linotype" pitchFamily="18" charset="0"/>
              </a:rPr>
              <a:t>an arbitrage </a:t>
            </a:r>
            <a:r>
              <a:rPr lang="en-US" sz="1600" b="1" dirty="0">
                <a:solidFill>
                  <a:schemeClr val="tx1">
                    <a:lumMod val="95000"/>
                    <a:lumOff val="5000"/>
                  </a:schemeClr>
                </a:solidFill>
                <a:latin typeface="Palatino Linotype" pitchFamily="18" charset="0"/>
              </a:rPr>
              <a:t>opportunity -- 3 percent is smaller than 4 percent. Is </a:t>
            </a:r>
            <a:r>
              <a:rPr lang="en-US" sz="1600" b="1" dirty="0" smtClean="0">
                <a:solidFill>
                  <a:schemeClr val="tx1">
                    <a:lumMod val="95000"/>
                    <a:lumOff val="5000"/>
                  </a:schemeClr>
                </a:solidFill>
                <a:latin typeface="Palatino Linotype" pitchFamily="18" charset="0"/>
              </a:rPr>
              <a:t>it actually an arbitrage opportunity? Think about </a:t>
            </a:r>
            <a:r>
              <a:rPr lang="en-US" sz="1600" b="1" dirty="0">
                <a:solidFill>
                  <a:schemeClr val="tx1">
                    <a:lumMod val="95000"/>
                    <a:lumOff val="5000"/>
                  </a:schemeClr>
                </a:solidFill>
                <a:latin typeface="Palatino Linotype" pitchFamily="18" charset="0"/>
              </a:rPr>
              <a:t>how BSE views its liability</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039584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c)     BSE </a:t>
            </a:r>
            <a:r>
              <a:rPr lang="en-US" sz="1600" b="1" dirty="0">
                <a:solidFill>
                  <a:schemeClr val="tx1">
                    <a:lumMod val="95000"/>
                    <a:lumOff val="5000"/>
                  </a:schemeClr>
                </a:solidFill>
                <a:latin typeface="Palatino Linotype" pitchFamily="18" charset="0"/>
              </a:rPr>
              <a:t>can buy ¥ and sell dollars one year hence through a futures/forward contract. It </a:t>
            </a:r>
            <a:r>
              <a:rPr lang="en-US" sz="1600" b="1" dirty="0" smtClean="0">
                <a:solidFill>
                  <a:schemeClr val="tx1">
                    <a:lumMod val="95000"/>
                    <a:lumOff val="5000"/>
                  </a:schemeClr>
                </a:solidFill>
                <a:latin typeface="Palatino Linotype" pitchFamily="18" charset="0"/>
              </a:rPr>
              <a:t>can lock </a:t>
            </a:r>
            <a:r>
              <a:rPr lang="en-US" sz="1600" b="1" dirty="0">
                <a:solidFill>
                  <a:schemeClr val="tx1">
                    <a:lumMod val="95000"/>
                    <a:lumOff val="5000"/>
                  </a:schemeClr>
                </a:solidFill>
                <a:latin typeface="Palatino Linotype" pitchFamily="18" charset="0"/>
              </a:rPr>
              <a:t>in a price of ¥99/$ for a December 2010 delivery. Which is better from the </a:t>
            </a:r>
            <a:r>
              <a:rPr lang="en-US" sz="1600" b="1" dirty="0" smtClean="0">
                <a:solidFill>
                  <a:schemeClr val="tx1">
                    <a:lumMod val="95000"/>
                    <a:lumOff val="5000"/>
                  </a:schemeClr>
                </a:solidFill>
                <a:latin typeface="Palatino Linotype" pitchFamily="18" charset="0"/>
              </a:rPr>
              <a:t>Bay Star’s </a:t>
            </a:r>
            <a:r>
              <a:rPr lang="en-US" sz="1600" b="1" dirty="0">
                <a:solidFill>
                  <a:schemeClr val="tx1">
                    <a:lumMod val="95000"/>
                    <a:lumOff val="5000"/>
                  </a:schemeClr>
                </a:solidFill>
                <a:latin typeface="Palatino Linotype" pitchFamily="18" charset="0"/>
              </a:rPr>
              <a:t>perspective -- borrowing in the U.S. or borrowing in Japan and entering into </a:t>
            </a:r>
            <a:r>
              <a:rPr lang="en-US" sz="1600" b="1" dirty="0" smtClean="0">
                <a:solidFill>
                  <a:schemeClr val="tx1">
                    <a:lumMod val="95000"/>
                    <a:lumOff val="5000"/>
                  </a:schemeClr>
                </a:solidFill>
                <a:latin typeface="Palatino Linotype" pitchFamily="18" charset="0"/>
              </a:rPr>
              <a:t>the forward </a:t>
            </a:r>
            <a:r>
              <a:rPr lang="en-US" sz="1600" b="1" dirty="0">
                <a:solidFill>
                  <a:schemeClr val="tx1">
                    <a:lumMod val="95000"/>
                    <a:lumOff val="5000"/>
                  </a:schemeClr>
                </a:solidFill>
                <a:latin typeface="Palatino Linotype" pitchFamily="18" charset="0"/>
              </a:rPr>
              <a:t>contract to buy ¥ next year</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798956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d)     BSE’s </a:t>
            </a:r>
            <a:r>
              <a:rPr lang="en-US" sz="1600" b="1" dirty="0">
                <a:solidFill>
                  <a:schemeClr val="tx1">
                    <a:lumMod val="95000"/>
                    <a:lumOff val="5000"/>
                  </a:schemeClr>
                </a:solidFill>
                <a:latin typeface="Palatino Linotype" pitchFamily="18" charset="0"/>
              </a:rPr>
              <a:t>investment banker argues that, on average, the exchange rate in December </a:t>
            </a:r>
            <a:r>
              <a:rPr lang="en-US" sz="1600" b="1" dirty="0" smtClean="0">
                <a:solidFill>
                  <a:schemeClr val="tx1">
                    <a:lumMod val="95000"/>
                    <a:lumOff val="5000"/>
                  </a:schemeClr>
                </a:solidFill>
                <a:latin typeface="Palatino Linotype" pitchFamily="18" charset="0"/>
              </a:rPr>
              <a:t>2010 will </a:t>
            </a:r>
            <a:r>
              <a:rPr lang="en-US" sz="1600" b="1" dirty="0">
                <a:solidFill>
                  <a:schemeClr val="tx1">
                    <a:lumMod val="95000"/>
                    <a:lumOff val="5000"/>
                  </a:schemeClr>
                </a:solidFill>
                <a:latin typeface="Palatino Linotype" pitchFamily="18" charset="0"/>
              </a:rPr>
              <a:t>be 100¥/$, not 99¥/$. Indeed, historical data shows that the one year forward </a:t>
            </a:r>
            <a:r>
              <a:rPr lang="en-US" sz="1600" b="1" dirty="0" smtClean="0">
                <a:solidFill>
                  <a:schemeClr val="tx1">
                    <a:lumMod val="95000"/>
                    <a:lumOff val="5000"/>
                  </a:schemeClr>
                </a:solidFill>
                <a:latin typeface="Palatino Linotype" pitchFamily="18" charset="0"/>
              </a:rPr>
              <a:t>price consistently  underestimates </a:t>
            </a:r>
            <a:r>
              <a:rPr lang="en-US" sz="1600" b="1" dirty="0">
                <a:solidFill>
                  <a:schemeClr val="tx1">
                    <a:lumMod val="95000"/>
                    <a:lumOff val="5000"/>
                  </a:schemeClr>
                </a:solidFill>
                <a:latin typeface="Palatino Linotype" pitchFamily="18" charset="0"/>
              </a:rPr>
              <a:t>the actual ¥/$ exchange rate (the spot price) one year hence</a:t>
            </a:r>
            <a:r>
              <a:rPr lang="en-US" sz="1600" b="1" dirty="0" smtClean="0">
                <a:solidFill>
                  <a:schemeClr val="tx1">
                    <a:lumMod val="95000"/>
                    <a:lumOff val="5000"/>
                  </a:schemeClr>
                </a:solidFill>
                <a:latin typeface="Palatino Linotype" pitchFamily="18" charset="0"/>
              </a:rPr>
              <a:t>. Is </a:t>
            </a:r>
            <a:r>
              <a:rPr lang="en-US" sz="1600" b="1" dirty="0">
                <a:solidFill>
                  <a:schemeClr val="tx1">
                    <a:lumMod val="95000"/>
                    <a:lumOff val="5000"/>
                  </a:schemeClr>
                </a:solidFill>
                <a:latin typeface="Palatino Linotype" pitchFamily="18" charset="0"/>
              </a:rPr>
              <a:t>it therefore true that BSE can increase the expected cash flow it pays to </a:t>
            </a:r>
            <a:r>
              <a:rPr lang="en-US" sz="1600" b="1" dirty="0" smtClean="0">
                <a:solidFill>
                  <a:schemeClr val="tx1">
                    <a:lumMod val="95000"/>
                    <a:lumOff val="5000"/>
                  </a:schemeClr>
                </a:solidFill>
                <a:latin typeface="Palatino Linotype" pitchFamily="18" charset="0"/>
              </a:rPr>
              <a:t>shareholders by </a:t>
            </a:r>
            <a:r>
              <a:rPr lang="en-US" sz="1600" b="1" dirty="0">
                <a:solidFill>
                  <a:schemeClr val="tx1">
                    <a:lumMod val="95000"/>
                    <a:lumOff val="5000"/>
                  </a:schemeClr>
                </a:solidFill>
                <a:latin typeface="Palatino Linotype" pitchFamily="18" charset="0"/>
              </a:rPr>
              <a:t>leaving its Yen obligations </a:t>
            </a:r>
            <a:r>
              <a:rPr lang="en-US" sz="1600" b="1" dirty="0" smtClean="0">
                <a:solidFill>
                  <a:schemeClr val="tx1">
                    <a:lumMod val="95000"/>
                    <a:lumOff val="5000"/>
                  </a:schemeClr>
                </a:solidFill>
                <a:latin typeface="Palatino Linotype" pitchFamily="18" charset="0"/>
              </a:rPr>
              <a:t>unhedged?</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711975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e)     Assuming </a:t>
            </a:r>
            <a:r>
              <a:rPr lang="en-US" sz="1600" b="1" dirty="0">
                <a:solidFill>
                  <a:schemeClr val="tx1">
                    <a:lumMod val="95000"/>
                    <a:lumOff val="5000"/>
                  </a:schemeClr>
                </a:solidFill>
                <a:latin typeface="Palatino Linotype" pitchFamily="18" charset="0"/>
              </a:rPr>
              <a:t>the futures contract is correctly priced, would Bay Star be paying a </a:t>
            </a:r>
            <a:r>
              <a:rPr lang="en-US" sz="1600" b="1" dirty="0" smtClean="0">
                <a:solidFill>
                  <a:schemeClr val="tx1">
                    <a:lumMod val="95000"/>
                    <a:lumOff val="5000"/>
                  </a:schemeClr>
                </a:solidFill>
                <a:latin typeface="Palatino Linotype" pitchFamily="18" charset="0"/>
              </a:rPr>
              <a:t>risk premium</a:t>
            </a:r>
            <a:r>
              <a:rPr lang="en-US" sz="1600" b="1" dirty="0">
                <a:solidFill>
                  <a:schemeClr val="tx1">
                    <a:lumMod val="95000"/>
                    <a:lumOff val="5000"/>
                  </a:schemeClr>
                </a:solidFill>
                <a:latin typeface="Palatino Linotype" pitchFamily="18" charset="0"/>
              </a:rPr>
              <a:t>, receiving a risk premium or neither by purchasing Yen forward</a:t>
            </a:r>
            <a:r>
              <a:rPr lang="en-US" sz="1600" b="1" dirty="0" smtClean="0">
                <a:solidFill>
                  <a:schemeClr val="tx1">
                    <a:lumMod val="95000"/>
                    <a:lumOff val="5000"/>
                  </a:schemeClr>
                </a:solidFill>
                <a:latin typeface="Palatino Linotype" pitchFamily="18" charset="0"/>
              </a:rPr>
              <a:t>?</a:t>
            </a:r>
          </a:p>
        </p:txBody>
      </p:sp>
    </p:spTree>
    <p:extLst>
      <p:ext uri="{BB962C8B-B14F-4D97-AF65-F5344CB8AC3E}">
        <p14:creationId xmlns:p14="http://schemas.microsoft.com/office/powerpoint/2010/main" val="3999118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f)     A </a:t>
            </a:r>
            <a:r>
              <a:rPr lang="en-US" sz="1600" b="1" dirty="0">
                <a:solidFill>
                  <a:schemeClr val="tx1">
                    <a:lumMod val="95000"/>
                    <a:lumOff val="5000"/>
                  </a:schemeClr>
                </a:solidFill>
                <a:latin typeface="Palatino Linotype" pitchFamily="18" charset="0"/>
              </a:rPr>
              <a:t>large portion of Bay Star’s sales are high-end digital cameras, which are sold in Japan</a:t>
            </a:r>
            <a:r>
              <a:rPr lang="en-US" sz="1600" b="1" dirty="0" smtClean="0">
                <a:solidFill>
                  <a:schemeClr val="tx1">
                    <a:lumMod val="95000"/>
                    <a:lumOff val="5000"/>
                  </a:schemeClr>
                </a:solidFill>
                <a:latin typeface="Palatino Linotype" pitchFamily="18" charset="0"/>
              </a:rPr>
              <a:t>, but </a:t>
            </a:r>
            <a:r>
              <a:rPr lang="en-US" sz="1600" b="1" dirty="0">
                <a:solidFill>
                  <a:schemeClr val="tx1">
                    <a:lumMod val="95000"/>
                    <a:lumOff val="5000"/>
                  </a:schemeClr>
                </a:solidFill>
                <a:latin typeface="Palatino Linotype" pitchFamily="18" charset="0"/>
              </a:rPr>
              <a:t>manufactured by Bay Star in the U.S. Assuming that Bay Star wants to reduce </a:t>
            </a:r>
            <a:r>
              <a:rPr lang="en-US" sz="1600" b="1" dirty="0" smtClean="0">
                <a:solidFill>
                  <a:schemeClr val="tx1">
                    <a:lumMod val="95000"/>
                    <a:lumOff val="5000"/>
                  </a:schemeClr>
                </a:solidFill>
                <a:latin typeface="Palatino Linotype" pitchFamily="18" charset="0"/>
              </a:rPr>
              <a:t>the volatility </a:t>
            </a:r>
            <a:r>
              <a:rPr lang="en-US" sz="1600" b="1" dirty="0">
                <a:solidFill>
                  <a:schemeClr val="tx1">
                    <a:lumMod val="95000"/>
                    <a:lumOff val="5000"/>
                  </a:schemeClr>
                </a:solidFill>
                <a:latin typeface="Palatino Linotype" pitchFamily="18" charset="0"/>
              </a:rPr>
              <a:t>of its cash flows, should it purchase Yen forward to hedge its Yen </a:t>
            </a:r>
            <a:r>
              <a:rPr lang="en-US" sz="1600" b="1" dirty="0" smtClean="0">
                <a:solidFill>
                  <a:schemeClr val="tx1">
                    <a:lumMod val="95000"/>
                    <a:lumOff val="5000"/>
                  </a:schemeClr>
                </a:solidFill>
                <a:latin typeface="Palatino Linotype" pitchFamily="18" charset="0"/>
              </a:rPr>
              <a:t>debt obligation?</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61356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Oil refiners purchase crude oil and refine it into products like gasoline, jet fuel </a:t>
            </a:r>
            <a:r>
              <a:rPr lang="en-US" sz="2000" b="1" dirty="0" smtClean="0">
                <a:solidFill>
                  <a:schemeClr val="tx1">
                    <a:lumMod val="95000"/>
                    <a:lumOff val="5000"/>
                  </a:schemeClr>
                </a:solidFill>
                <a:latin typeface="Palatino Linotype" pitchFamily="18" charset="0"/>
              </a:rPr>
              <a:t>and petrochemicals</a:t>
            </a:r>
            <a:r>
              <a:rPr lang="en-US" sz="2000" b="1" dirty="0">
                <a:solidFill>
                  <a:schemeClr val="tx1">
                    <a:lumMod val="95000"/>
                    <a:lumOff val="5000"/>
                  </a:schemeClr>
                </a:solidFill>
                <a:latin typeface="Palatino Linotype" pitchFamily="18" charset="0"/>
              </a:rPr>
              <a:t>. During the production process they hold crude oil in inventory. The value </a:t>
            </a:r>
            <a:r>
              <a:rPr lang="en-US" sz="2000" b="1" dirty="0" smtClean="0">
                <a:solidFill>
                  <a:schemeClr val="tx1">
                    <a:lumMod val="95000"/>
                    <a:lumOff val="5000"/>
                  </a:schemeClr>
                </a:solidFill>
                <a:latin typeface="Palatino Linotype" pitchFamily="18" charset="0"/>
              </a:rPr>
              <a:t>of their </a:t>
            </a:r>
            <a:r>
              <a:rPr lang="en-US" sz="2000" b="1" dirty="0">
                <a:solidFill>
                  <a:schemeClr val="tx1">
                    <a:lumMod val="95000"/>
                    <a:lumOff val="5000"/>
                  </a:schemeClr>
                </a:solidFill>
                <a:latin typeface="Palatino Linotype" pitchFamily="18" charset="0"/>
              </a:rPr>
              <a:t>inventories rises (falls) when crude oil prices rise (fall). As a result, refiners often </a:t>
            </a:r>
            <a:r>
              <a:rPr lang="en-US" sz="2000" b="1" dirty="0" smtClean="0">
                <a:solidFill>
                  <a:schemeClr val="tx1">
                    <a:lumMod val="95000"/>
                    <a:lumOff val="5000"/>
                  </a:schemeClr>
                </a:solidFill>
                <a:latin typeface="Palatino Linotype" pitchFamily="18" charset="0"/>
              </a:rPr>
              <a:t>use derivatives </a:t>
            </a:r>
            <a:r>
              <a:rPr lang="en-US" sz="2000" b="1" dirty="0">
                <a:solidFill>
                  <a:schemeClr val="tx1">
                    <a:lumMod val="95000"/>
                    <a:lumOff val="5000"/>
                  </a:schemeClr>
                </a:solidFill>
                <a:latin typeface="Palatino Linotype" pitchFamily="18" charset="0"/>
              </a:rPr>
              <a:t>contracts on crude oil to offset these effects. </a:t>
            </a:r>
            <a:r>
              <a:rPr lang="en-US" sz="2000" b="1" dirty="0" smtClean="0">
                <a:solidFill>
                  <a:schemeClr val="tx1">
                    <a:lumMod val="95000"/>
                    <a:lumOff val="5000"/>
                  </a:schemeClr>
                </a:solidFill>
                <a:latin typeface="Palatino Linotype" pitchFamily="18" charset="0"/>
              </a:rPr>
              <a:t>Assume a </a:t>
            </a:r>
            <a:r>
              <a:rPr lang="en-US" sz="2000" b="1" dirty="0">
                <a:solidFill>
                  <a:schemeClr val="tx1">
                    <a:lumMod val="95000"/>
                    <a:lumOff val="5000"/>
                  </a:schemeClr>
                </a:solidFill>
                <a:latin typeface="Palatino Linotype" pitchFamily="18" charset="0"/>
              </a:rPr>
              <a:t>one year risk free rate is 1% and an average excess return on the market portfolio of 7.6</a:t>
            </a:r>
            <a:r>
              <a:rPr lang="en-US" sz="2000" b="1" dirty="0" smtClean="0">
                <a:solidFill>
                  <a:schemeClr val="tx1">
                    <a:lumMod val="95000"/>
                    <a:lumOff val="5000"/>
                  </a:schemeClr>
                </a:solidFill>
                <a:latin typeface="Palatino Linotype" pitchFamily="18" charset="0"/>
              </a:rPr>
              <a:t>%.</a:t>
            </a: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4178621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Font typeface="Arial" pitchFamily="34" charset="0"/>
              <a:buAutoNum type="alphaLcParenR"/>
            </a:pPr>
            <a:r>
              <a:rPr lang="en-US" sz="1600" b="1" dirty="0">
                <a:solidFill>
                  <a:schemeClr val="tx1">
                    <a:lumMod val="95000"/>
                    <a:lumOff val="5000"/>
                  </a:schemeClr>
                </a:solidFill>
                <a:latin typeface="Palatino Linotype" pitchFamily="18" charset="0"/>
              </a:rPr>
              <a:t>You have been hired by a refiner to advise on its inventory hedging program. If the goal is to offset the changes in inventory value caused by crude oil price changes, should the refiner purchase or sell crude oil futures contracts?</a:t>
            </a:r>
          </a:p>
          <a:p>
            <a:pPr marL="457200" indent="-457200">
              <a:buFont typeface="Arial" pitchFamily="34" charset="0"/>
              <a:buAutoNum type="alphaLcParenR"/>
            </a:pPr>
            <a:r>
              <a:rPr lang="en-US" sz="1600" b="1" dirty="0">
                <a:solidFill>
                  <a:schemeClr val="tx1">
                    <a:lumMod val="95000"/>
                    <a:lumOff val="5000"/>
                  </a:schemeClr>
                </a:solidFill>
                <a:latin typeface="Palatino Linotype" pitchFamily="18" charset="0"/>
              </a:rPr>
              <a:t>The one year futures price of a barrel of crude oil is $59. Analysts anticipate that the price of crude oil in one year will be either $80 or $40, with equal probability. Under the assumption that these estimates accurately reflect the beliefs of market participants, solve for the implied CAPM beta of an investment in crude oil</a:t>
            </a:r>
            <a:r>
              <a:rPr lang="en-US" sz="1600" b="1" dirty="0" smtClean="0">
                <a:solidFill>
                  <a:schemeClr val="tx1">
                    <a:lumMod val="95000"/>
                    <a:lumOff val="5000"/>
                  </a:schemeClr>
                </a:solidFill>
                <a:latin typeface="Palatino Linotype" pitchFamily="18" charset="0"/>
              </a:rPr>
              <a:t>.</a:t>
            </a:r>
          </a:p>
          <a:p>
            <a:pPr marL="457200" indent="-457200">
              <a:buFont typeface="Arial" pitchFamily="34" charset="0"/>
              <a:buAutoNum type="alphaLcParenR"/>
            </a:pPr>
            <a:r>
              <a:rPr lang="en-US" sz="1600" b="1" dirty="0">
                <a:solidFill>
                  <a:schemeClr val="tx1">
                    <a:lumMod val="95000"/>
                    <a:lumOff val="5000"/>
                  </a:schemeClr>
                </a:solidFill>
                <a:latin typeface="Palatino Linotype" pitchFamily="18" charset="0"/>
              </a:rPr>
              <a:t>Your client is most interested in offsetting a reduction in the value of its inventory. </a:t>
            </a:r>
            <a:r>
              <a:rPr lang="en-US" sz="1600" b="1" dirty="0" smtClean="0">
                <a:solidFill>
                  <a:schemeClr val="tx1">
                    <a:lumMod val="95000"/>
                    <a:lumOff val="5000"/>
                  </a:schemeClr>
                </a:solidFill>
                <a:latin typeface="Palatino Linotype" pitchFamily="18" charset="0"/>
              </a:rPr>
              <a:t>What options </a:t>
            </a:r>
            <a:r>
              <a:rPr lang="en-US" sz="1600" b="1" dirty="0">
                <a:solidFill>
                  <a:schemeClr val="tx1">
                    <a:lumMod val="95000"/>
                    <a:lumOff val="5000"/>
                  </a:schemeClr>
                </a:solidFill>
                <a:latin typeface="Palatino Linotype" pitchFamily="18" charset="0"/>
              </a:rPr>
              <a:t>transaction would you recommend to achieve this goal? </a:t>
            </a:r>
            <a:r>
              <a:rPr lang="en-US" sz="1600" b="1" dirty="0" smtClean="0">
                <a:solidFill>
                  <a:schemeClr val="tx1">
                    <a:lumMod val="95000"/>
                    <a:lumOff val="5000"/>
                  </a:schemeClr>
                </a:solidFill>
                <a:latin typeface="Palatino Linotype" pitchFamily="18" charset="0"/>
              </a:rPr>
              <a:t>(You do not need to determine the appropriate exercise price.)</a:t>
            </a:r>
          </a:p>
          <a:p>
            <a:pPr marL="457200" indent="-457200">
              <a:buFont typeface="Arial" pitchFamily="34" charset="0"/>
              <a:buAutoNum type="alphaLcParenR"/>
            </a:pPr>
            <a:r>
              <a:rPr lang="en-US" sz="1600" b="1" dirty="0" smtClean="0">
                <a:solidFill>
                  <a:schemeClr val="tx1">
                    <a:lumMod val="95000"/>
                    <a:lumOff val="5000"/>
                  </a:schemeClr>
                </a:solidFill>
                <a:latin typeface="Palatino Linotype" pitchFamily="18" charset="0"/>
              </a:rPr>
              <a:t>You agree with analysts’ forecasts for the expected price of oil in one year, but you believe that the price will be either $90 or $30, with equal probability. Given this belief, which hedging transaction would create more value for the refiner, the futures transaction from part (a) or the options transaction from part (c)?</a:t>
            </a:r>
          </a:p>
          <a:p>
            <a:pPr marL="457200" indent="-457200">
              <a:buFont typeface="Arial" pitchFamily="34" charset="0"/>
              <a:buAutoNum type="alphaLcParenR"/>
            </a:pPr>
            <a:r>
              <a:rPr lang="en-US" sz="1600" b="1" dirty="0" smtClean="0">
                <a:solidFill>
                  <a:schemeClr val="tx1">
                    <a:lumMod val="95000"/>
                    <a:lumOff val="5000"/>
                  </a:schemeClr>
                </a:solidFill>
                <a:latin typeface="Palatino Linotype" pitchFamily="18" charset="0"/>
              </a:rPr>
              <a:t>Required </a:t>
            </a:r>
            <a:r>
              <a:rPr lang="en-US" sz="1600" b="1" dirty="0">
                <a:solidFill>
                  <a:schemeClr val="tx1">
                    <a:lumMod val="95000"/>
                    <a:lumOff val="5000"/>
                  </a:schemeClr>
                </a:solidFill>
                <a:latin typeface="Palatino Linotype" pitchFamily="18" charset="0"/>
              </a:rPr>
              <a:t>maintenance expenditures at refineries are highest during periods of </a:t>
            </a:r>
            <a:r>
              <a:rPr lang="en-US" sz="1600" b="1" dirty="0" smtClean="0">
                <a:solidFill>
                  <a:schemeClr val="tx1">
                    <a:lumMod val="95000"/>
                    <a:lumOff val="5000"/>
                  </a:schemeClr>
                </a:solidFill>
                <a:latin typeface="Palatino Linotype" pitchFamily="18" charset="0"/>
              </a:rPr>
              <a:t>strong economic </a:t>
            </a:r>
            <a:r>
              <a:rPr lang="en-US" sz="1600" b="1" dirty="0">
                <a:solidFill>
                  <a:schemeClr val="tx1">
                    <a:lumMod val="95000"/>
                    <a:lumOff val="5000"/>
                  </a:schemeClr>
                </a:solidFill>
                <a:latin typeface="Palatino Linotype" pitchFamily="18" charset="0"/>
              </a:rPr>
              <a:t>performance, when demand for crude oil is high. If your client’s </a:t>
            </a:r>
            <a:r>
              <a:rPr lang="en-US" sz="1600" b="1" dirty="0" smtClean="0">
                <a:solidFill>
                  <a:schemeClr val="tx1">
                    <a:lumMod val="95000"/>
                    <a:lumOff val="5000"/>
                  </a:schemeClr>
                </a:solidFill>
                <a:latin typeface="Palatino Linotype" pitchFamily="18" charset="0"/>
              </a:rPr>
              <a:t>primary investments </a:t>
            </a:r>
            <a:r>
              <a:rPr lang="en-US" sz="1600" b="1" dirty="0">
                <a:solidFill>
                  <a:schemeClr val="tx1">
                    <a:lumMod val="95000"/>
                    <a:lumOff val="5000"/>
                  </a:schemeClr>
                </a:solidFill>
                <a:latin typeface="Palatino Linotype" pitchFamily="18" charset="0"/>
              </a:rPr>
              <a:t>are maintenance expenditures, is hedging valuable?</a:t>
            </a:r>
          </a:p>
        </p:txBody>
      </p:sp>
    </p:spTree>
    <p:extLst>
      <p:ext uri="{BB962C8B-B14F-4D97-AF65-F5344CB8AC3E}">
        <p14:creationId xmlns:p14="http://schemas.microsoft.com/office/powerpoint/2010/main" val="3284644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a)     You </a:t>
            </a:r>
            <a:r>
              <a:rPr lang="en-US" sz="1600" b="1" dirty="0">
                <a:solidFill>
                  <a:schemeClr val="tx1">
                    <a:lumMod val="95000"/>
                    <a:lumOff val="5000"/>
                  </a:schemeClr>
                </a:solidFill>
                <a:latin typeface="Palatino Linotype" pitchFamily="18" charset="0"/>
              </a:rPr>
              <a:t>have been hired by a refiner to advise on its inventory hedging program. If the goal is to offset the changes in inventory value caused by crude oil price changes, should the refiner purchase or sell crude oil futures contracts</a:t>
            </a:r>
            <a:r>
              <a:rPr lang="en-US" sz="1600" b="1" dirty="0" smtClean="0">
                <a:solidFill>
                  <a:schemeClr val="tx1">
                    <a:lumMod val="95000"/>
                    <a:lumOff val="5000"/>
                  </a:schemeClr>
                </a:solidFill>
                <a:latin typeface="Palatino Linotype" pitchFamily="18" charset="0"/>
              </a:rPr>
              <a:t>?</a:t>
            </a:r>
          </a:p>
          <a:p>
            <a:pPr marL="0" indent="0">
              <a:buNone/>
            </a:pPr>
            <a:endParaRPr lang="en-US" sz="1600" dirty="0" smtClean="0">
              <a:solidFill>
                <a:srgbClr val="0070C0"/>
              </a:solidFill>
              <a:latin typeface="Palatino Linotype" pitchFamily="18" charset="0"/>
            </a:endParaRPr>
          </a:p>
          <a:p>
            <a:pPr marL="0" indent="0">
              <a:buNone/>
            </a:pPr>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455510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b)     The </a:t>
            </a:r>
            <a:r>
              <a:rPr lang="en-US" sz="1600" b="1" dirty="0">
                <a:solidFill>
                  <a:schemeClr val="tx1">
                    <a:lumMod val="95000"/>
                    <a:lumOff val="5000"/>
                  </a:schemeClr>
                </a:solidFill>
                <a:latin typeface="Palatino Linotype" pitchFamily="18" charset="0"/>
              </a:rPr>
              <a:t>one year futures price of a barrel of crude oil is $59. Analysts anticipate that the price of crude oil in one year will be either $80 or $40, with equal probability. Under the assumption that these estimates accurately reflect the beliefs of market participants, solve for the implied CAPM beta of an investment in crude oil</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1600" b="1" dirty="0">
              <a:solidFill>
                <a:srgbClr val="0070C0"/>
              </a:solidFill>
              <a:latin typeface="Palatino Linotype" pitchFamily="18" charset="0"/>
            </a:endParaRPr>
          </a:p>
        </p:txBody>
      </p:sp>
    </p:spTree>
    <p:extLst>
      <p:ext uri="{BB962C8B-B14F-4D97-AF65-F5344CB8AC3E}">
        <p14:creationId xmlns:p14="http://schemas.microsoft.com/office/powerpoint/2010/main" val="1406061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b)     Cont’d</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endParaRPr lang="en-US" sz="1600" b="1" dirty="0">
              <a:solidFill>
                <a:srgbClr val="0070C0"/>
              </a:solidFill>
              <a:latin typeface="Palatino Linotype" pitchFamily="18" charset="0"/>
            </a:endParaRPr>
          </a:p>
        </p:txBody>
      </p:sp>
    </p:spTree>
    <p:extLst>
      <p:ext uri="{BB962C8B-B14F-4D97-AF65-F5344CB8AC3E}">
        <p14:creationId xmlns:p14="http://schemas.microsoft.com/office/powerpoint/2010/main" val="3177151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c)     Your </a:t>
            </a:r>
            <a:r>
              <a:rPr lang="en-US" sz="1600" b="1" dirty="0">
                <a:solidFill>
                  <a:schemeClr val="tx1">
                    <a:lumMod val="95000"/>
                    <a:lumOff val="5000"/>
                  </a:schemeClr>
                </a:solidFill>
                <a:latin typeface="Palatino Linotype" pitchFamily="18" charset="0"/>
              </a:rPr>
              <a:t>client is most interested in offsetting a reduction in the value of its inventory. </a:t>
            </a:r>
            <a:r>
              <a:rPr lang="en-US" sz="1600" b="1" dirty="0" smtClean="0">
                <a:solidFill>
                  <a:schemeClr val="tx1">
                    <a:lumMod val="95000"/>
                    <a:lumOff val="5000"/>
                  </a:schemeClr>
                </a:solidFill>
                <a:latin typeface="Palatino Linotype" pitchFamily="18" charset="0"/>
              </a:rPr>
              <a:t>What options </a:t>
            </a:r>
            <a:r>
              <a:rPr lang="en-US" sz="1600" b="1" dirty="0">
                <a:solidFill>
                  <a:schemeClr val="tx1">
                    <a:lumMod val="95000"/>
                    <a:lumOff val="5000"/>
                  </a:schemeClr>
                </a:solidFill>
                <a:latin typeface="Palatino Linotype" pitchFamily="18" charset="0"/>
              </a:rPr>
              <a:t>transaction would you recommend to achieve this goal? (You do not need to determine the appropriate exercise price.)</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694148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d)     You </a:t>
            </a:r>
            <a:r>
              <a:rPr lang="en-US" sz="1600" b="1" dirty="0">
                <a:solidFill>
                  <a:schemeClr val="tx1">
                    <a:lumMod val="95000"/>
                    <a:lumOff val="5000"/>
                  </a:schemeClr>
                </a:solidFill>
                <a:latin typeface="Palatino Linotype" pitchFamily="18" charset="0"/>
              </a:rPr>
              <a:t>agree with analysts’ forecasts for the expected price of oil in one year, but you </a:t>
            </a:r>
            <a:r>
              <a:rPr lang="en-US" sz="1600" b="1" dirty="0" smtClean="0">
                <a:solidFill>
                  <a:schemeClr val="tx1">
                    <a:lumMod val="95000"/>
                    <a:lumOff val="5000"/>
                  </a:schemeClr>
                </a:solidFill>
                <a:latin typeface="Palatino Linotype" pitchFamily="18" charset="0"/>
              </a:rPr>
              <a:t>believe that </a:t>
            </a:r>
            <a:r>
              <a:rPr lang="en-US" sz="1600" b="1" dirty="0">
                <a:solidFill>
                  <a:schemeClr val="tx1">
                    <a:lumMod val="95000"/>
                    <a:lumOff val="5000"/>
                  </a:schemeClr>
                </a:solidFill>
                <a:latin typeface="Palatino Linotype" pitchFamily="18" charset="0"/>
              </a:rPr>
              <a:t>the price will be either $90 or $30, with equal probability. Given this belief, </a:t>
            </a:r>
            <a:r>
              <a:rPr lang="en-US" sz="1600" b="1" dirty="0" smtClean="0">
                <a:solidFill>
                  <a:schemeClr val="tx1">
                    <a:lumMod val="95000"/>
                    <a:lumOff val="5000"/>
                  </a:schemeClr>
                </a:solidFill>
                <a:latin typeface="Palatino Linotype" pitchFamily="18" charset="0"/>
              </a:rPr>
              <a:t>which hedging transaction </a:t>
            </a:r>
            <a:r>
              <a:rPr lang="en-US" sz="1600" b="1" dirty="0">
                <a:solidFill>
                  <a:schemeClr val="tx1">
                    <a:lumMod val="95000"/>
                    <a:lumOff val="5000"/>
                  </a:schemeClr>
                </a:solidFill>
                <a:latin typeface="Palatino Linotype" pitchFamily="18" charset="0"/>
              </a:rPr>
              <a:t>would create more value for the refiner, the futures transaction from </a:t>
            </a:r>
            <a:r>
              <a:rPr lang="en-US" sz="1600" b="1" dirty="0" smtClean="0">
                <a:solidFill>
                  <a:schemeClr val="tx1">
                    <a:lumMod val="95000"/>
                    <a:lumOff val="5000"/>
                  </a:schemeClr>
                </a:solidFill>
                <a:latin typeface="Palatino Linotype" pitchFamily="18" charset="0"/>
              </a:rPr>
              <a:t>part (</a:t>
            </a:r>
            <a:r>
              <a:rPr lang="en-US" sz="1600" b="1" dirty="0">
                <a:solidFill>
                  <a:schemeClr val="tx1">
                    <a:lumMod val="95000"/>
                    <a:lumOff val="5000"/>
                  </a:schemeClr>
                </a:solidFill>
                <a:latin typeface="Palatino Linotype" pitchFamily="18" charset="0"/>
              </a:rPr>
              <a:t>a) or the options transaction from part (c</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300704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d)     You </a:t>
            </a:r>
            <a:r>
              <a:rPr lang="en-US" sz="1600" b="1" dirty="0">
                <a:solidFill>
                  <a:schemeClr val="tx1">
                    <a:lumMod val="95000"/>
                    <a:lumOff val="5000"/>
                  </a:schemeClr>
                </a:solidFill>
                <a:latin typeface="Palatino Linotype" pitchFamily="18" charset="0"/>
              </a:rPr>
              <a:t>agree with analysts’ forecasts for the expected price of oil in one year, but you </a:t>
            </a:r>
            <a:r>
              <a:rPr lang="en-US" sz="1600" b="1" dirty="0" smtClean="0">
                <a:solidFill>
                  <a:schemeClr val="tx1">
                    <a:lumMod val="95000"/>
                    <a:lumOff val="5000"/>
                  </a:schemeClr>
                </a:solidFill>
                <a:latin typeface="Palatino Linotype" pitchFamily="18" charset="0"/>
              </a:rPr>
              <a:t>believe that </a:t>
            </a:r>
            <a:r>
              <a:rPr lang="en-US" sz="1600" b="1" dirty="0">
                <a:solidFill>
                  <a:schemeClr val="tx1">
                    <a:lumMod val="95000"/>
                    <a:lumOff val="5000"/>
                  </a:schemeClr>
                </a:solidFill>
                <a:latin typeface="Palatino Linotype" pitchFamily="18" charset="0"/>
              </a:rPr>
              <a:t>the price will be either $90 or $30, with equal probability. Given this belief, </a:t>
            </a:r>
            <a:r>
              <a:rPr lang="en-US" sz="1600" b="1" dirty="0" smtClean="0">
                <a:solidFill>
                  <a:schemeClr val="tx1">
                    <a:lumMod val="95000"/>
                    <a:lumOff val="5000"/>
                  </a:schemeClr>
                </a:solidFill>
                <a:latin typeface="Palatino Linotype" pitchFamily="18" charset="0"/>
              </a:rPr>
              <a:t>which hedging transaction </a:t>
            </a:r>
            <a:r>
              <a:rPr lang="en-US" sz="1600" b="1" dirty="0">
                <a:solidFill>
                  <a:schemeClr val="tx1">
                    <a:lumMod val="95000"/>
                    <a:lumOff val="5000"/>
                  </a:schemeClr>
                </a:solidFill>
                <a:latin typeface="Palatino Linotype" pitchFamily="18" charset="0"/>
              </a:rPr>
              <a:t>would create more value for the refiner, the futures transaction from </a:t>
            </a:r>
            <a:r>
              <a:rPr lang="en-US" sz="1600" b="1" dirty="0" smtClean="0">
                <a:solidFill>
                  <a:schemeClr val="tx1">
                    <a:lumMod val="95000"/>
                    <a:lumOff val="5000"/>
                  </a:schemeClr>
                </a:solidFill>
                <a:latin typeface="Palatino Linotype" pitchFamily="18" charset="0"/>
              </a:rPr>
              <a:t>part (</a:t>
            </a:r>
            <a:r>
              <a:rPr lang="en-US" sz="1600" b="1" dirty="0">
                <a:solidFill>
                  <a:schemeClr val="tx1">
                    <a:lumMod val="95000"/>
                    <a:lumOff val="5000"/>
                  </a:schemeClr>
                </a:solidFill>
                <a:latin typeface="Palatino Linotype" pitchFamily="18" charset="0"/>
              </a:rPr>
              <a:t>a) or the options transaction from part (c</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399383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TotalTime>
  <Words>1592</Words>
  <Application>Microsoft Office PowerPoint</Application>
  <PresentationFormat>On-screen Show (4:3)</PresentationFormat>
  <Paragraphs>68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Finance 441 Tutorial 7 Risk Management and Hedging</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128</cp:revision>
  <cp:lastPrinted>2012-10-01T16:57:34Z</cp:lastPrinted>
  <dcterms:created xsi:type="dcterms:W3CDTF">2012-09-28T19:36:51Z</dcterms:created>
  <dcterms:modified xsi:type="dcterms:W3CDTF">2013-12-16T05:45:16Z</dcterms:modified>
</cp:coreProperties>
</file>