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21" r:id="rId3"/>
    <p:sldId id="322" r:id="rId4"/>
    <p:sldId id="323" r:id="rId5"/>
    <p:sldId id="324" r:id="rId6"/>
    <p:sldId id="328" r:id="rId7"/>
    <p:sldId id="327" r:id="rId8"/>
    <p:sldId id="326" r:id="rId9"/>
    <p:sldId id="329" r:id="rId10"/>
    <p:sldId id="325" r:id="rId11"/>
    <p:sldId id="330" r:id="rId12"/>
    <p:sldId id="331" r:id="rId13"/>
    <p:sldId id="332" r:id="rId14"/>
    <p:sldId id="333" r:id="rId15"/>
    <p:sldId id="334" r:id="rId16"/>
    <p:sldId id="335" r:id="rId17"/>
    <p:sldId id="336" r:id="rId18"/>
    <p:sldId id="337" r:id="rId19"/>
    <p:sldId id="338"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chell Petersen" initials="MP" lastIdx="7" clrIdx="0"/>
  <p:cmAuthor id="1" name="Mary Maloney" initials="M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1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9D937D0-FD9D-4B7A-9026-51DFF075B878}" type="datetimeFigureOut">
              <a:rPr lang="en-US" smtClean="0"/>
              <a:t>12/15/2013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5569BA-5ABD-4001-88B7-DB911FBAF7B0}" type="slidenum">
              <a:rPr lang="en-US" smtClean="0"/>
              <a:t>‹#›</a:t>
            </a:fld>
            <a:endParaRPr lang="en-US"/>
          </a:p>
        </p:txBody>
      </p:sp>
    </p:spTree>
    <p:extLst>
      <p:ext uri="{BB962C8B-B14F-4D97-AF65-F5344CB8AC3E}">
        <p14:creationId xmlns:p14="http://schemas.microsoft.com/office/powerpoint/2010/main" val="3224247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a:t>
            </a:fld>
            <a:endParaRPr lang="en-US"/>
          </a:p>
        </p:txBody>
      </p:sp>
    </p:spTree>
    <p:extLst>
      <p:ext uri="{BB962C8B-B14F-4D97-AF65-F5344CB8AC3E}">
        <p14:creationId xmlns:p14="http://schemas.microsoft.com/office/powerpoint/2010/main" val="320926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19</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9</a:t>
            </a:fld>
            <a:endParaRPr lang="en-US"/>
          </a:p>
        </p:txBody>
      </p:sp>
    </p:spTree>
    <p:extLst>
      <p:ext uri="{BB962C8B-B14F-4D97-AF65-F5344CB8AC3E}">
        <p14:creationId xmlns:p14="http://schemas.microsoft.com/office/powerpoint/2010/main" val="16531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1497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15275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75567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96645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75047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41726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BE2C3-A9FD-4784-94E6-74BE352006E0}" type="datetimeFigureOut">
              <a:rPr lang="en-US" smtClean="0"/>
              <a:t>12/15/2013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96296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CBE2C3-A9FD-4784-94E6-74BE352006E0}" type="datetimeFigureOut">
              <a:rPr lang="en-US" smtClean="0"/>
              <a:t>12/15/2013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9335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BE2C3-A9FD-4784-94E6-74BE352006E0}" type="datetimeFigureOut">
              <a:rPr lang="en-US" smtClean="0"/>
              <a:t>12/15/2013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85457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32016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15970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E2C3-A9FD-4784-94E6-74BE352006E0}" type="datetimeFigureOut">
              <a:rPr lang="en-US" smtClean="0"/>
              <a:t>12/15/2013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27F79-CE20-4071-92CD-652D95B7211D}" type="slidenum">
              <a:rPr lang="en-US" smtClean="0"/>
              <a:t>‹#›</a:t>
            </a:fld>
            <a:endParaRPr lang="en-US"/>
          </a:p>
        </p:txBody>
      </p:sp>
    </p:spTree>
    <p:extLst>
      <p:ext uri="{BB962C8B-B14F-4D97-AF65-F5344CB8AC3E}">
        <p14:creationId xmlns:p14="http://schemas.microsoft.com/office/powerpoint/2010/main" val="124371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lstStyle/>
          <a:p>
            <a:r>
              <a:rPr lang="en-US" dirty="0">
                <a:latin typeface="Book Antiqua" panose="02040602050305030304" pitchFamily="18" charset="0"/>
              </a:rPr>
              <a:t>Finance 441 Tutorial </a:t>
            </a:r>
            <a:r>
              <a:rPr lang="en-US" dirty="0">
                <a:latin typeface="Book Antiqua" panose="02040602050305030304" pitchFamily="18" charset="0"/>
              </a:rPr>
              <a:t>7</a:t>
            </a:r>
            <a:endParaRPr lang="en-US" dirty="0">
              <a:latin typeface="Book Antiqua" panose="02040602050305030304" pitchFamily="18" charset="0"/>
            </a:endParaRPr>
          </a:p>
        </p:txBody>
      </p:sp>
      <p:sp>
        <p:nvSpPr>
          <p:cNvPr id="3" name="Subtitle 2"/>
          <p:cNvSpPr>
            <a:spLocks noGrp="1"/>
          </p:cNvSpPr>
          <p:nvPr>
            <p:ph type="subTitle" idx="1"/>
          </p:nvPr>
        </p:nvSpPr>
        <p:spPr/>
        <p:txBody>
          <a:bodyPr/>
          <a:lstStyle/>
          <a:p>
            <a:r>
              <a:rPr lang="en-US" dirty="0" smtClean="0">
                <a:latin typeface="Book Antiqua" panose="02040602050305030304" pitchFamily="18" charset="0"/>
              </a:rPr>
              <a:t>TA: </a:t>
            </a:r>
            <a:r>
              <a:rPr lang="en-US" dirty="0" err="1" smtClean="0">
                <a:latin typeface="Book Antiqua" panose="02040602050305030304" pitchFamily="18" charset="0"/>
              </a:rPr>
              <a:t>Mame</a:t>
            </a:r>
            <a:r>
              <a:rPr lang="en-US" dirty="0" smtClean="0">
                <a:latin typeface="Book Antiqua" panose="02040602050305030304" pitchFamily="18" charset="0"/>
              </a:rPr>
              <a:t> Maloney</a:t>
            </a:r>
          </a:p>
          <a:p>
            <a:r>
              <a:rPr lang="en-US" sz="2000" dirty="0" smtClean="0">
                <a:latin typeface="Book Antiqua" panose="02040602050305030304" pitchFamily="18" charset="0"/>
              </a:rPr>
              <a:t>Email: m-maloney@kellogg.northwestern.edu</a:t>
            </a:r>
          </a:p>
          <a:p>
            <a:r>
              <a:rPr lang="en-US" smtClean="0">
                <a:latin typeface="Book Antiqua" panose="02040602050305030304" pitchFamily="18" charset="0"/>
              </a:rPr>
              <a:t>March 5, </a:t>
            </a:r>
            <a:r>
              <a:rPr lang="en-US" dirty="0" smtClean="0">
                <a:latin typeface="Book Antiqua" panose="02040602050305030304" pitchFamily="18" charset="0"/>
              </a:rPr>
              <a:t>2014</a:t>
            </a:r>
            <a:endParaRPr lang="en-US" dirty="0">
              <a:latin typeface="Book Antiqua" panose="02040602050305030304" pitchFamily="18" charset="0"/>
            </a:endParaRPr>
          </a:p>
        </p:txBody>
      </p:sp>
    </p:spTree>
    <p:extLst>
      <p:ext uri="{BB962C8B-B14F-4D97-AF65-F5344CB8AC3E}">
        <p14:creationId xmlns:p14="http://schemas.microsoft.com/office/powerpoint/2010/main" val="217501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e)     Required </a:t>
            </a:r>
            <a:r>
              <a:rPr lang="en-US" sz="1600" b="1" dirty="0">
                <a:solidFill>
                  <a:schemeClr val="tx1">
                    <a:lumMod val="95000"/>
                    <a:lumOff val="5000"/>
                  </a:schemeClr>
                </a:solidFill>
                <a:latin typeface="Palatino Linotype" pitchFamily="18" charset="0"/>
              </a:rPr>
              <a:t>maintenance expenditures at refineries are highest during periods of </a:t>
            </a:r>
            <a:r>
              <a:rPr lang="en-US" sz="1600" b="1" dirty="0" smtClean="0">
                <a:solidFill>
                  <a:schemeClr val="tx1">
                    <a:lumMod val="95000"/>
                    <a:lumOff val="5000"/>
                  </a:schemeClr>
                </a:solidFill>
                <a:latin typeface="Palatino Linotype" pitchFamily="18" charset="0"/>
              </a:rPr>
              <a:t>strong economic </a:t>
            </a:r>
            <a:r>
              <a:rPr lang="en-US" sz="1600" b="1" dirty="0">
                <a:solidFill>
                  <a:schemeClr val="tx1">
                    <a:lumMod val="95000"/>
                    <a:lumOff val="5000"/>
                  </a:schemeClr>
                </a:solidFill>
                <a:latin typeface="Palatino Linotype" pitchFamily="18" charset="0"/>
              </a:rPr>
              <a:t>performance, when demand for crude oil is high. If your client’s </a:t>
            </a:r>
            <a:r>
              <a:rPr lang="en-US" sz="1600" b="1" dirty="0" smtClean="0">
                <a:solidFill>
                  <a:schemeClr val="tx1">
                    <a:lumMod val="95000"/>
                    <a:lumOff val="5000"/>
                  </a:schemeClr>
                </a:solidFill>
                <a:latin typeface="Palatino Linotype" pitchFamily="18" charset="0"/>
              </a:rPr>
              <a:t>primary investments </a:t>
            </a:r>
            <a:r>
              <a:rPr lang="en-US" sz="1600" b="1" dirty="0">
                <a:solidFill>
                  <a:schemeClr val="tx1">
                    <a:lumMod val="95000"/>
                    <a:lumOff val="5000"/>
                  </a:schemeClr>
                </a:solidFill>
                <a:latin typeface="Palatino Linotype" pitchFamily="18" charset="0"/>
              </a:rPr>
              <a:t>are maintenance expenditures, is hedging valuable</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r>
              <a:rPr lang="en-US" sz="1600" dirty="0">
                <a:solidFill>
                  <a:srgbClr val="0070C0"/>
                </a:solidFill>
                <a:latin typeface="Palatino Linotype" pitchFamily="18" charset="0"/>
              </a:rPr>
              <a:t>Hedging is not valuable because the refiner’s inventory value is high at the same </a:t>
            </a:r>
            <a:r>
              <a:rPr lang="en-US" sz="1600" dirty="0" smtClean="0">
                <a:solidFill>
                  <a:srgbClr val="0070C0"/>
                </a:solidFill>
                <a:latin typeface="Palatino Linotype" pitchFamily="18" charset="0"/>
              </a:rPr>
              <a:t>time that </a:t>
            </a:r>
            <a:r>
              <a:rPr lang="en-US" sz="1600" dirty="0">
                <a:solidFill>
                  <a:srgbClr val="0070C0"/>
                </a:solidFill>
                <a:latin typeface="Palatino Linotype" pitchFamily="18" charset="0"/>
              </a:rPr>
              <a:t>its necessary investment expenditures are high. Since investment opportunities </a:t>
            </a:r>
            <a:r>
              <a:rPr lang="en-US" sz="1600" dirty="0" smtClean="0">
                <a:solidFill>
                  <a:srgbClr val="0070C0"/>
                </a:solidFill>
                <a:latin typeface="Palatino Linotype" pitchFamily="18" charset="0"/>
              </a:rPr>
              <a:t>and asset </a:t>
            </a:r>
            <a:r>
              <a:rPr lang="en-US" sz="1600" dirty="0">
                <a:solidFill>
                  <a:srgbClr val="0070C0"/>
                </a:solidFill>
                <a:latin typeface="Palatino Linotype" pitchFamily="18" charset="0"/>
              </a:rPr>
              <a:t>value are positively correlated in this case, there is no reason to transfer value </a:t>
            </a:r>
            <a:r>
              <a:rPr lang="en-US" sz="1600" dirty="0" smtClean="0">
                <a:solidFill>
                  <a:srgbClr val="0070C0"/>
                </a:solidFill>
                <a:latin typeface="Palatino Linotype" pitchFamily="18" charset="0"/>
              </a:rPr>
              <a:t>from low </a:t>
            </a:r>
            <a:r>
              <a:rPr lang="en-US" sz="1600" dirty="0">
                <a:solidFill>
                  <a:srgbClr val="0070C0"/>
                </a:solidFill>
                <a:latin typeface="Palatino Linotype" pitchFamily="18" charset="0"/>
              </a:rPr>
              <a:t>value states to high value states. In fact, doing so might reduce the value of the </a:t>
            </a:r>
            <a:r>
              <a:rPr lang="en-US" sz="1600" dirty="0" smtClean="0">
                <a:solidFill>
                  <a:srgbClr val="0070C0"/>
                </a:solidFill>
                <a:latin typeface="Palatino Linotype" pitchFamily="18" charset="0"/>
              </a:rPr>
              <a:t>firm by </a:t>
            </a:r>
            <a:r>
              <a:rPr lang="en-US" sz="1600" dirty="0">
                <a:solidFill>
                  <a:srgbClr val="0070C0"/>
                </a:solidFill>
                <a:latin typeface="Palatino Linotype" pitchFamily="18" charset="0"/>
              </a:rPr>
              <a:t>leaving it short of internal funds when maintenance needs are highest</a:t>
            </a:r>
            <a:r>
              <a:rPr lang="en-US" sz="1600" dirty="0" smtClean="0">
                <a:solidFill>
                  <a:srgbClr val="0070C0"/>
                </a:solidFill>
                <a:latin typeface="Palatino Linotype" pitchFamily="18" charset="0"/>
              </a:rPr>
              <a:t>.</a:t>
            </a:r>
          </a:p>
          <a:p>
            <a:pPr marL="0" indent="0">
              <a:buNone/>
            </a:pPr>
            <a:endParaRPr lang="en-US" sz="1600" dirty="0">
              <a:solidFill>
                <a:srgbClr val="0070C0"/>
              </a:solidFill>
              <a:latin typeface="Palatino Linotype" pitchFamily="18" charset="0"/>
            </a:endParaRPr>
          </a:p>
          <a:p>
            <a:pPr marL="0" indent="0">
              <a:buNone/>
            </a:pPr>
            <a:r>
              <a:rPr lang="en-US" sz="1600" dirty="0">
                <a:solidFill>
                  <a:srgbClr val="0070C0"/>
                </a:solidFill>
                <a:latin typeface="Palatino Linotype" pitchFamily="18" charset="0"/>
              </a:rPr>
              <a:t>The value of hedging does not depend on the systematic risk of the commodity </a:t>
            </a:r>
            <a:r>
              <a:rPr lang="en-US" sz="1600" dirty="0" smtClean="0">
                <a:solidFill>
                  <a:srgbClr val="0070C0"/>
                </a:solidFill>
                <a:latin typeface="Palatino Linotype" pitchFamily="18" charset="0"/>
              </a:rPr>
              <a:t>being hedged</a:t>
            </a:r>
            <a:r>
              <a:rPr lang="en-US" sz="1600" dirty="0">
                <a:solidFill>
                  <a:srgbClr val="0070C0"/>
                </a:solidFill>
                <a:latin typeface="Palatino Linotype" pitchFamily="18" charset="0"/>
              </a:rPr>
              <a:t>. Rather, it depends on whether the firm’s cash flows/asset values are positively </a:t>
            </a:r>
            <a:r>
              <a:rPr lang="en-US" sz="1600" dirty="0" smtClean="0">
                <a:solidFill>
                  <a:srgbClr val="0070C0"/>
                </a:solidFill>
                <a:latin typeface="Palatino Linotype" pitchFamily="18" charset="0"/>
              </a:rPr>
              <a:t>or negatively </a:t>
            </a:r>
            <a:r>
              <a:rPr lang="en-US" sz="1600" dirty="0">
                <a:solidFill>
                  <a:srgbClr val="0070C0"/>
                </a:solidFill>
                <a:latin typeface="Palatino Linotype" pitchFamily="18" charset="0"/>
              </a:rPr>
              <a:t>correlated with investment opportunities.</a:t>
            </a:r>
          </a:p>
        </p:txBody>
      </p:sp>
    </p:spTree>
    <p:extLst>
      <p:ext uri="{BB962C8B-B14F-4D97-AF65-F5344CB8AC3E}">
        <p14:creationId xmlns:p14="http://schemas.microsoft.com/office/powerpoint/2010/main" val="497892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e)     Required </a:t>
            </a:r>
            <a:r>
              <a:rPr lang="en-US" sz="1600" b="1" dirty="0">
                <a:solidFill>
                  <a:schemeClr val="tx1">
                    <a:lumMod val="95000"/>
                    <a:lumOff val="5000"/>
                  </a:schemeClr>
                </a:solidFill>
                <a:latin typeface="Palatino Linotype" pitchFamily="18" charset="0"/>
              </a:rPr>
              <a:t>maintenance expenditures at refineries are highest during periods of </a:t>
            </a:r>
            <a:r>
              <a:rPr lang="en-US" sz="1600" b="1" dirty="0" smtClean="0">
                <a:solidFill>
                  <a:schemeClr val="tx1">
                    <a:lumMod val="95000"/>
                    <a:lumOff val="5000"/>
                  </a:schemeClr>
                </a:solidFill>
                <a:latin typeface="Palatino Linotype" pitchFamily="18" charset="0"/>
              </a:rPr>
              <a:t>strong economic </a:t>
            </a:r>
            <a:r>
              <a:rPr lang="en-US" sz="1600" b="1" dirty="0">
                <a:solidFill>
                  <a:schemeClr val="tx1">
                    <a:lumMod val="95000"/>
                    <a:lumOff val="5000"/>
                  </a:schemeClr>
                </a:solidFill>
                <a:latin typeface="Palatino Linotype" pitchFamily="18" charset="0"/>
              </a:rPr>
              <a:t>performance, when demand for crude oil is high. If your client’s </a:t>
            </a:r>
            <a:r>
              <a:rPr lang="en-US" sz="1600" b="1" dirty="0" smtClean="0">
                <a:solidFill>
                  <a:schemeClr val="tx1">
                    <a:lumMod val="95000"/>
                    <a:lumOff val="5000"/>
                  </a:schemeClr>
                </a:solidFill>
                <a:latin typeface="Palatino Linotype" pitchFamily="18" charset="0"/>
              </a:rPr>
              <a:t>primary investments </a:t>
            </a:r>
            <a:r>
              <a:rPr lang="en-US" sz="1600" b="1" dirty="0">
                <a:solidFill>
                  <a:schemeClr val="tx1">
                    <a:lumMod val="95000"/>
                    <a:lumOff val="5000"/>
                  </a:schemeClr>
                </a:solidFill>
                <a:latin typeface="Palatino Linotype" pitchFamily="18" charset="0"/>
              </a:rPr>
              <a:t>are maintenance expenditures, is hedging valuable</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r>
              <a:rPr lang="en-US" sz="1600" dirty="0" smtClean="0">
                <a:solidFill>
                  <a:srgbClr val="0070C0"/>
                </a:solidFill>
                <a:latin typeface="Palatino Linotype" pitchFamily="18" charset="0"/>
              </a:rPr>
              <a:t>Note that hedging might </a:t>
            </a:r>
            <a:r>
              <a:rPr lang="en-US" sz="1600" dirty="0">
                <a:solidFill>
                  <a:srgbClr val="0070C0"/>
                </a:solidFill>
                <a:latin typeface="Palatino Linotype" pitchFamily="18" charset="0"/>
              </a:rPr>
              <a:t>still be valuable because it can reduce </a:t>
            </a:r>
            <a:r>
              <a:rPr lang="en-US" sz="1600" dirty="0" smtClean="0">
                <a:solidFill>
                  <a:srgbClr val="0070C0"/>
                </a:solidFill>
                <a:latin typeface="Palatino Linotype" pitchFamily="18" charset="0"/>
              </a:rPr>
              <a:t>the expected </a:t>
            </a:r>
            <a:r>
              <a:rPr lang="en-US" sz="1600" dirty="0">
                <a:solidFill>
                  <a:srgbClr val="0070C0"/>
                </a:solidFill>
                <a:latin typeface="Palatino Linotype" pitchFamily="18" charset="0"/>
              </a:rPr>
              <a:t>costs of financial distress. </a:t>
            </a:r>
            <a:endParaRPr lang="en-US" sz="1600" dirty="0" smtClean="0">
              <a:solidFill>
                <a:srgbClr val="0070C0"/>
              </a:solidFill>
              <a:latin typeface="Palatino Linotype" pitchFamily="18" charset="0"/>
            </a:endParaRPr>
          </a:p>
          <a:p>
            <a:pPr marL="0" indent="0">
              <a:buNone/>
            </a:pPr>
            <a:endParaRPr lang="en-US" sz="1600" dirty="0">
              <a:solidFill>
                <a:srgbClr val="0070C0"/>
              </a:solidFill>
              <a:latin typeface="Palatino Linotype" pitchFamily="18" charset="0"/>
            </a:endParaRPr>
          </a:p>
          <a:p>
            <a:pPr marL="0" indent="0">
              <a:buNone/>
            </a:pPr>
            <a:r>
              <a:rPr lang="en-US" sz="1600" dirty="0" smtClean="0">
                <a:solidFill>
                  <a:srgbClr val="0070C0"/>
                </a:solidFill>
                <a:latin typeface="Palatino Linotype" pitchFamily="18" charset="0"/>
              </a:rPr>
              <a:t>The problem says to focus </a:t>
            </a:r>
            <a:r>
              <a:rPr lang="en-US" sz="1600" dirty="0">
                <a:solidFill>
                  <a:srgbClr val="0070C0"/>
                </a:solidFill>
                <a:latin typeface="Palatino Linotype" pitchFamily="18" charset="0"/>
              </a:rPr>
              <a:t>on hedging inventory value, </a:t>
            </a:r>
            <a:r>
              <a:rPr lang="en-US" sz="1600" dirty="0" smtClean="0">
                <a:solidFill>
                  <a:srgbClr val="0070C0"/>
                </a:solidFill>
                <a:latin typeface="Palatino Linotype" pitchFamily="18" charset="0"/>
              </a:rPr>
              <a:t>you could also consider the </a:t>
            </a:r>
            <a:r>
              <a:rPr lang="en-US" sz="1600" dirty="0">
                <a:solidFill>
                  <a:srgbClr val="0070C0"/>
                </a:solidFill>
                <a:latin typeface="Palatino Linotype" pitchFamily="18" charset="0"/>
              </a:rPr>
              <a:t>impact of oil prices on other aspects of refiners’ business. For refiners, </a:t>
            </a:r>
            <a:r>
              <a:rPr lang="en-US" sz="1600" dirty="0" smtClean="0">
                <a:solidFill>
                  <a:srgbClr val="0070C0"/>
                </a:solidFill>
                <a:latin typeface="Palatino Linotype" pitchFamily="18" charset="0"/>
              </a:rPr>
              <a:t>both their </a:t>
            </a:r>
            <a:r>
              <a:rPr lang="en-US" sz="1600" dirty="0">
                <a:solidFill>
                  <a:srgbClr val="0070C0"/>
                </a:solidFill>
                <a:latin typeface="Palatino Linotype" pitchFamily="18" charset="0"/>
              </a:rPr>
              <a:t>revenues and their costs are correlated with oil prices, so we need to know how </a:t>
            </a:r>
            <a:r>
              <a:rPr lang="en-US" sz="1600" dirty="0" smtClean="0">
                <a:solidFill>
                  <a:srgbClr val="0070C0"/>
                </a:solidFill>
                <a:latin typeface="Palatino Linotype" pitchFamily="18" charset="0"/>
              </a:rPr>
              <a:t>the spread </a:t>
            </a:r>
            <a:r>
              <a:rPr lang="en-US" sz="1600" dirty="0">
                <a:solidFill>
                  <a:srgbClr val="0070C0"/>
                </a:solidFill>
                <a:latin typeface="Palatino Linotype" pitchFamily="18" charset="0"/>
              </a:rPr>
              <a:t>between revenues and costs changes with oil prices. If you assumed that </a:t>
            </a:r>
            <a:r>
              <a:rPr lang="en-US" sz="1600" dirty="0" smtClean="0">
                <a:solidFill>
                  <a:srgbClr val="0070C0"/>
                </a:solidFill>
                <a:latin typeface="Palatino Linotype" pitchFamily="18" charset="0"/>
              </a:rPr>
              <a:t>the spread </a:t>
            </a:r>
            <a:r>
              <a:rPr lang="en-US" sz="1600" dirty="0">
                <a:solidFill>
                  <a:srgbClr val="0070C0"/>
                </a:solidFill>
                <a:latin typeface="Palatino Linotype" pitchFamily="18" charset="0"/>
              </a:rPr>
              <a:t>was low during periods of high oil prices, then you would conclude that hedging </a:t>
            </a:r>
            <a:r>
              <a:rPr lang="en-US" sz="1600" dirty="0" smtClean="0">
                <a:solidFill>
                  <a:srgbClr val="0070C0"/>
                </a:solidFill>
                <a:latin typeface="Palatino Linotype" pitchFamily="18" charset="0"/>
              </a:rPr>
              <a:t>is valuable </a:t>
            </a:r>
            <a:r>
              <a:rPr lang="en-US" sz="1600" dirty="0">
                <a:solidFill>
                  <a:srgbClr val="0070C0"/>
                </a:solidFill>
                <a:latin typeface="Palatino Linotype" pitchFamily="18" charset="0"/>
              </a:rPr>
              <a:t>for refiners who need to fund maintenance expenditures of the type described </a:t>
            </a:r>
            <a:r>
              <a:rPr lang="en-US" sz="1600" dirty="0" smtClean="0">
                <a:solidFill>
                  <a:srgbClr val="0070C0"/>
                </a:solidFill>
                <a:latin typeface="Palatino Linotype" pitchFamily="18" charset="0"/>
              </a:rPr>
              <a:t>in the </a:t>
            </a:r>
            <a:r>
              <a:rPr lang="en-US" sz="1600" dirty="0">
                <a:solidFill>
                  <a:srgbClr val="0070C0"/>
                </a:solidFill>
                <a:latin typeface="Palatino Linotype" pitchFamily="18" charset="0"/>
              </a:rPr>
              <a:t>problem.</a:t>
            </a:r>
          </a:p>
        </p:txBody>
      </p:sp>
    </p:spTree>
    <p:extLst>
      <p:ext uri="{BB962C8B-B14F-4D97-AF65-F5344CB8AC3E}">
        <p14:creationId xmlns:p14="http://schemas.microsoft.com/office/powerpoint/2010/main" val="443612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Bay Star Electronics (BSE) is a U.S.-headquartered and NASDAQ-listed producer </a:t>
            </a:r>
            <a:r>
              <a:rPr lang="en-US" sz="2000" b="1" dirty="0" smtClean="0">
                <a:solidFill>
                  <a:schemeClr val="tx1">
                    <a:lumMod val="95000"/>
                    <a:lumOff val="5000"/>
                  </a:schemeClr>
                </a:solidFill>
                <a:latin typeface="Palatino Linotype" pitchFamily="18" charset="0"/>
              </a:rPr>
              <a:t>of electronic </a:t>
            </a:r>
            <a:r>
              <a:rPr lang="en-US" sz="2000" b="1" dirty="0">
                <a:solidFill>
                  <a:schemeClr val="tx1">
                    <a:lumMod val="95000"/>
                    <a:lumOff val="5000"/>
                  </a:schemeClr>
                </a:solidFill>
                <a:latin typeface="Palatino Linotype" pitchFamily="18" charset="0"/>
              </a:rPr>
              <a:t>goods. BSE has decided to borrow $10M to generate interest tax shields and </a:t>
            </a:r>
            <a:r>
              <a:rPr lang="en-US" sz="2000" b="1" dirty="0" smtClean="0">
                <a:solidFill>
                  <a:schemeClr val="tx1">
                    <a:lumMod val="95000"/>
                    <a:lumOff val="5000"/>
                  </a:schemeClr>
                </a:solidFill>
                <a:latin typeface="Palatino Linotype" pitchFamily="18" charset="0"/>
              </a:rPr>
              <a:t>thus raise </a:t>
            </a:r>
            <a:r>
              <a:rPr lang="en-US" sz="2000" b="1" dirty="0">
                <a:solidFill>
                  <a:schemeClr val="tx1">
                    <a:lumMod val="95000"/>
                    <a:lumOff val="5000"/>
                  </a:schemeClr>
                </a:solidFill>
                <a:latin typeface="Palatino Linotype" pitchFamily="18" charset="0"/>
              </a:rPr>
              <a:t>the value of the firm. The debt is issued at face value and has a maturity of one year</a:t>
            </a:r>
            <a:r>
              <a:rPr lang="en-US" sz="2000" b="1" dirty="0" smtClean="0">
                <a:solidFill>
                  <a:schemeClr val="tx1">
                    <a:lumMod val="95000"/>
                    <a:lumOff val="5000"/>
                  </a:schemeClr>
                </a:solidFill>
                <a:latin typeface="Palatino Linotype" pitchFamily="18" charset="0"/>
              </a:rPr>
              <a:t>. Since </a:t>
            </a:r>
            <a:r>
              <a:rPr lang="en-US" sz="2000" b="1" dirty="0">
                <a:solidFill>
                  <a:schemeClr val="tx1">
                    <a:lumMod val="95000"/>
                    <a:lumOff val="5000"/>
                  </a:schemeClr>
                </a:solidFill>
                <a:latin typeface="Palatino Linotype" pitchFamily="18" charset="0"/>
              </a:rPr>
              <a:t>the firm is currently all equity, treat the debt as having zero default risk. If Bay </a:t>
            </a:r>
            <a:r>
              <a:rPr lang="en-US" sz="2000" b="1" dirty="0" smtClean="0">
                <a:solidFill>
                  <a:schemeClr val="tx1">
                    <a:lumMod val="95000"/>
                    <a:lumOff val="5000"/>
                  </a:schemeClr>
                </a:solidFill>
                <a:latin typeface="Palatino Linotype" pitchFamily="18" charset="0"/>
              </a:rPr>
              <a:t>Star borrows </a:t>
            </a:r>
            <a:r>
              <a:rPr lang="en-US" sz="2000" b="1" dirty="0">
                <a:solidFill>
                  <a:schemeClr val="tx1">
                    <a:lumMod val="95000"/>
                    <a:lumOff val="5000"/>
                  </a:schemeClr>
                </a:solidFill>
                <a:latin typeface="Palatino Linotype" pitchFamily="18" charset="0"/>
              </a:rPr>
              <a:t>in the U.S. market, it will have to pay 4% interest. If the firm borrows in </a:t>
            </a:r>
            <a:r>
              <a:rPr lang="en-US" sz="2000" b="1" dirty="0" smtClean="0">
                <a:solidFill>
                  <a:schemeClr val="tx1">
                    <a:lumMod val="95000"/>
                    <a:lumOff val="5000"/>
                  </a:schemeClr>
                </a:solidFill>
                <a:latin typeface="Palatino Linotype" pitchFamily="18" charset="0"/>
              </a:rPr>
              <a:t>the Japanese </a:t>
            </a:r>
            <a:r>
              <a:rPr lang="en-US" sz="2000" b="1" dirty="0">
                <a:solidFill>
                  <a:schemeClr val="tx1">
                    <a:lumMod val="95000"/>
                    <a:lumOff val="5000"/>
                  </a:schemeClr>
                </a:solidFill>
                <a:latin typeface="Palatino Linotype" pitchFamily="18" charset="0"/>
              </a:rPr>
              <a:t>market, it will have to pay only 3%. Assume there are no regulatory or tax </a:t>
            </a:r>
            <a:r>
              <a:rPr lang="en-US" sz="2000" b="1" dirty="0" smtClean="0">
                <a:solidFill>
                  <a:schemeClr val="tx1">
                    <a:lumMod val="95000"/>
                    <a:lumOff val="5000"/>
                  </a:schemeClr>
                </a:solidFill>
                <a:latin typeface="Palatino Linotype" pitchFamily="18" charset="0"/>
              </a:rPr>
              <a:t>barriers to </a:t>
            </a:r>
            <a:r>
              <a:rPr lang="en-US" sz="2000" b="1" dirty="0">
                <a:solidFill>
                  <a:schemeClr val="tx1">
                    <a:lumMod val="95000"/>
                    <a:lumOff val="5000"/>
                  </a:schemeClr>
                </a:solidFill>
                <a:latin typeface="Palatino Linotype" pitchFamily="18" charset="0"/>
              </a:rPr>
              <a:t>borrowing abroad.</a:t>
            </a:r>
          </a:p>
        </p:txBody>
      </p:sp>
    </p:spTree>
    <p:extLst>
      <p:ext uri="{BB962C8B-B14F-4D97-AF65-F5344CB8AC3E}">
        <p14:creationId xmlns:p14="http://schemas.microsoft.com/office/powerpoint/2010/main" val="3609341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AutoNum type="alphaLcParenR"/>
            </a:pPr>
            <a:r>
              <a:rPr lang="en-US" sz="1600" b="1" dirty="0" smtClean="0">
                <a:solidFill>
                  <a:schemeClr val="tx1">
                    <a:lumMod val="95000"/>
                    <a:lumOff val="5000"/>
                  </a:schemeClr>
                </a:solidFill>
                <a:latin typeface="Palatino Linotype" pitchFamily="18" charset="0"/>
              </a:rPr>
              <a:t>BSE </a:t>
            </a:r>
            <a:r>
              <a:rPr lang="en-US" sz="1600" b="1" dirty="0">
                <a:solidFill>
                  <a:schemeClr val="tx1">
                    <a:lumMod val="95000"/>
                    <a:lumOff val="5000"/>
                  </a:schemeClr>
                </a:solidFill>
                <a:latin typeface="Palatino Linotype" pitchFamily="18" charset="0"/>
              </a:rPr>
              <a:t>decides to borrow $10M in the Japanese </a:t>
            </a:r>
            <a:r>
              <a:rPr lang="en-US" sz="1600" b="1" dirty="0" smtClean="0">
                <a:solidFill>
                  <a:schemeClr val="tx1">
                    <a:lumMod val="95000"/>
                    <a:lumOff val="5000"/>
                  </a:schemeClr>
                </a:solidFill>
                <a:latin typeface="Palatino Linotype" pitchFamily="18" charset="0"/>
              </a:rPr>
              <a:t>market by issuing bonds. </a:t>
            </a:r>
            <a:r>
              <a:rPr lang="en-US" sz="1600" b="1" dirty="0">
                <a:solidFill>
                  <a:schemeClr val="tx1">
                    <a:lumMod val="95000"/>
                    <a:lumOff val="5000"/>
                  </a:schemeClr>
                </a:solidFill>
                <a:latin typeface="Palatino Linotype" pitchFamily="18" charset="0"/>
              </a:rPr>
              <a:t>The exchange rate is currently ¥100/$. What is the firm's obligation in </a:t>
            </a:r>
            <a:r>
              <a:rPr lang="en-US" sz="1600" b="1" dirty="0" smtClean="0">
                <a:solidFill>
                  <a:schemeClr val="tx1">
                    <a:lumMod val="95000"/>
                    <a:lumOff val="5000"/>
                  </a:schemeClr>
                </a:solidFill>
                <a:latin typeface="Palatino Linotype" pitchFamily="18" charset="0"/>
              </a:rPr>
              <a:t>¥ next </a:t>
            </a:r>
            <a:r>
              <a:rPr lang="en-US" sz="1600" b="1" dirty="0">
                <a:solidFill>
                  <a:schemeClr val="tx1">
                    <a:lumMod val="95000"/>
                    <a:lumOff val="5000"/>
                  </a:schemeClr>
                </a:solidFill>
                <a:latin typeface="Palatino Linotype" pitchFamily="18" charset="0"/>
              </a:rPr>
              <a:t>year</a:t>
            </a:r>
            <a:r>
              <a:rPr lang="en-US" sz="1600" b="1" dirty="0" smtClean="0">
                <a:solidFill>
                  <a:schemeClr val="tx1">
                    <a:lumMod val="95000"/>
                    <a:lumOff val="5000"/>
                  </a:schemeClr>
                </a:solidFill>
                <a:latin typeface="Palatino Linotype" pitchFamily="18" charset="0"/>
              </a:rPr>
              <a:t>?</a:t>
            </a:r>
          </a:p>
          <a:p>
            <a:pPr marL="457200" indent="-457200">
              <a:buAutoNum type="alphaLcParenR"/>
            </a:pPr>
            <a:r>
              <a:rPr lang="en-US" sz="1600" b="1" dirty="0">
                <a:solidFill>
                  <a:schemeClr val="tx1">
                    <a:lumMod val="95000"/>
                    <a:lumOff val="5000"/>
                  </a:schemeClr>
                </a:solidFill>
                <a:latin typeface="Palatino Linotype" pitchFamily="18" charset="0"/>
              </a:rPr>
              <a:t>Borrowing in the Japanese market, as opposed to the U.S. market, appears to be </a:t>
            </a:r>
            <a:r>
              <a:rPr lang="en-US" sz="1600" b="1" dirty="0" smtClean="0">
                <a:solidFill>
                  <a:schemeClr val="tx1">
                    <a:lumMod val="95000"/>
                    <a:lumOff val="5000"/>
                  </a:schemeClr>
                </a:solidFill>
                <a:latin typeface="Palatino Linotype" pitchFamily="18" charset="0"/>
              </a:rPr>
              <a:t>an arbitrage </a:t>
            </a:r>
            <a:r>
              <a:rPr lang="en-US" sz="1600" b="1" dirty="0">
                <a:solidFill>
                  <a:schemeClr val="tx1">
                    <a:lumMod val="95000"/>
                    <a:lumOff val="5000"/>
                  </a:schemeClr>
                </a:solidFill>
                <a:latin typeface="Palatino Linotype" pitchFamily="18" charset="0"/>
              </a:rPr>
              <a:t>opportunity -- 3 percent is smaller than 4 percent. </a:t>
            </a:r>
            <a:r>
              <a:rPr lang="en-US" sz="1600" b="1" dirty="0" smtClean="0">
                <a:solidFill>
                  <a:schemeClr val="tx1">
                    <a:lumMod val="95000"/>
                    <a:lumOff val="5000"/>
                  </a:schemeClr>
                </a:solidFill>
                <a:latin typeface="Palatino Linotype" pitchFamily="18" charset="0"/>
              </a:rPr>
              <a:t>Is </a:t>
            </a:r>
            <a:r>
              <a:rPr lang="en-US" sz="1600" b="1" dirty="0">
                <a:solidFill>
                  <a:schemeClr val="tx1">
                    <a:lumMod val="95000"/>
                    <a:lumOff val="5000"/>
                  </a:schemeClr>
                </a:solidFill>
                <a:latin typeface="Palatino Linotype" pitchFamily="18" charset="0"/>
              </a:rPr>
              <a:t>it actually an arbitrage opportunity? Think about how BSE views its liability</a:t>
            </a:r>
            <a:endParaRPr lang="en-US" sz="1600" b="1" dirty="0" smtClean="0">
              <a:solidFill>
                <a:schemeClr val="tx1">
                  <a:lumMod val="95000"/>
                  <a:lumOff val="5000"/>
                </a:schemeClr>
              </a:solidFill>
              <a:latin typeface="Palatino Linotype" pitchFamily="18" charset="0"/>
            </a:endParaRPr>
          </a:p>
          <a:p>
            <a:pPr marL="457200" indent="-457200">
              <a:buAutoNum type="alphaLcParenR"/>
            </a:pPr>
            <a:r>
              <a:rPr lang="en-US" sz="1600" b="1" dirty="0">
                <a:solidFill>
                  <a:schemeClr val="tx1">
                    <a:lumMod val="95000"/>
                    <a:lumOff val="5000"/>
                  </a:schemeClr>
                </a:solidFill>
                <a:latin typeface="Palatino Linotype" pitchFamily="18" charset="0"/>
              </a:rPr>
              <a:t>BSE can buy ¥ and sell dollars one year hence through a futures/forward contract. It </a:t>
            </a:r>
            <a:r>
              <a:rPr lang="en-US" sz="1600" b="1" dirty="0" smtClean="0">
                <a:solidFill>
                  <a:schemeClr val="tx1">
                    <a:lumMod val="95000"/>
                    <a:lumOff val="5000"/>
                  </a:schemeClr>
                </a:solidFill>
                <a:latin typeface="Palatino Linotype" pitchFamily="18" charset="0"/>
              </a:rPr>
              <a:t>can lock </a:t>
            </a:r>
            <a:r>
              <a:rPr lang="en-US" sz="1600" b="1" dirty="0">
                <a:solidFill>
                  <a:schemeClr val="tx1">
                    <a:lumMod val="95000"/>
                    <a:lumOff val="5000"/>
                  </a:schemeClr>
                </a:solidFill>
                <a:latin typeface="Palatino Linotype" pitchFamily="18" charset="0"/>
              </a:rPr>
              <a:t>in a price of ¥99/$ for a December 2010 delivery. Which is better from the </a:t>
            </a:r>
            <a:r>
              <a:rPr lang="en-US" sz="1600" b="1" dirty="0" smtClean="0">
                <a:solidFill>
                  <a:schemeClr val="tx1">
                    <a:lumMod val="95000"/>
                    <a:lumOff val="5000"/>
                  </a:schemeClr>
                </a:solidFill>
                <a:latin typeface="Palatino Linotype" pitchFamily="18" charset="0"/>
              </a:rPr>
              <a:t>Bay Star’s </a:t>
            </a:r>
            <a:r>
              <a:rPr lang="en-US" sz="1600" b="1" dirty="0">
                <a:solidFill>
                  <a:schemeClr val="tx1">
                    <a:lumMod val="95000"/>
                    <a:lumOff val="5000"/>
                  </a:schemeClr>
                </a:solidFill>
                <a:latin typeface="Palatino Linotype" pitchFamily="18" charset="0"/>
              </a:rPr>
              <a:t>perspective -- borrowing in the U.S. or borrowing in Japan and entering into </a:t>
            </a:r>
            <a:r>
              <a:rPr lang="en-US" sz="1600" b="1" dirty="0" smtClean="0">
                <a:solidFill>
                  <a:schemeClr val="tx1">
                    <a:lumMod val="95000"/>
                    <a:lumOff val="5000"/>
                  </a:schemeClr>
                </a:solidFill>
                <a:latin typeface="Palatino Linotype" pitchFamily="18" charset="0"/>
              </a:rPr>
              <a:t>the forward </a:t>
            </a:r>
            <a:r>
              <a:rPr lang="en-US" sz="1600" b="1" dirty="0">
                <a:solidFill>
                  <a:schemeClr val="tx1">
                    <a:lumMod val="95000"/>
                    <a:lumOff val="5000"/>
                  </a:schemeClr>
                </a:solidFill>
                <a:latin typeface="Palatino Linotype" pitchFamily="18" charset="0"/>
              </a:rPr>
              <a:t>contract to buy ¥ next year</a:t>
            </a:r>
            <a:r>
              <a:rPr lang="en-US" sz="1600" b="1" dirty="0" smtClean="0">
                <a:solidFill>
                  <a:schemeClr val="tx1">
                    <a:lumMod val="95000"/>
                    <a:lumOff val="5000"/>
                  </a:schemeClr>
                </a:solidFill>
                <a:latin typeface="Palatino Linotype" pitchFamily="18" charset="0"/>
              </a:rPr>
              <a:t>?</a:t>
            </a:r>
          </a:p>
          <a:p>
            <a:pPr marL="457200" indent="-457200">
              <a:buAutoNum type="alphaLcParenR"/>
            </a:pPr>
            <a:r>
              <a:rPr lang="en-US" sz="1600" b="1" dirty="0">
                <a:solidFill>
                  <a:schemeClr val="tx1">
                    <a:lumMod val="95000"/>
                    <a:lumOff val="5000"/>
                  </a:schemeClr>
                </a:solidFill>
                <a:latin typeface="Palatino Linotype" pitchFamily="18" charset="0"/>
              </a:rPr>
              <a:t>BSE’s investment banker argues that, on average, the exchange rate in December </a:t>
            </a:r>
            <a:r>
              <a:rPr lang="en-US" sz="1600" b="1" dirty="0" smtClean="0">
                <a:solidFill>
                  <a:schemeClr val="tx1">
                    <a:lumMod val="95000"/>
                    <a:lumOff val="5000"/>
                  </a:schemeClr>
                </a:solidFill>
                <a:latin typeface="Palatino Linotype" pitchFamily="18" charset="0"/>
              </a:rPr>
              <a:t>2010 will </a:t>
            </a:r>
            <a:r>
              <a:rPr lang="en-US" sz="1600" b="1" dirty="0">
                <a:solidFill>
                  <a:schemeClr val="tx1">
                    <a:lumMod val="95000"/>
                    <a:lumOff val="5000"/>
                  </a:schemeClr>
                </a:solidFill>
                <a:latin typeface="Palatino Linotype" pitchFamily="18" charset="0"/>
              </a:rPr>
              <a:t>be 100¥/$, not 99¥/$. Indeed, historical data shows that the one year forward </a:t>
            </a:r>
            <a:r>
              <a:rPr lang="en-US" sz="1600" b="1" dirty="0" smtClean="0">
                <a:solidFill>
                  <a:schemeClr val="tx1">
                    <a:lumMod val="95000"/>
                    <a:lumOff val="5000"/>
                  </a:schemeClr>
                </a:solidFill>
                <a:latin typeface="Palatino Linotype" pitchFamily="18" charset="0"/>
              </a:rPr>
              <a:t>price consistently  underestimates </a:t>
            </a:r>
            <a:r>
              <a:rPr lang="en-US" sz="1600" b="1" dirty="0">
                <a:solidFill>
                  <a:schemeClr val="tx1">
                    <a:lumMod val="95000"/>
                    <a:lumOff val="5000"/>
                  </a:schemeClr>
                </a:solidFill>
                <a:latin typeface="Palatino Linotype" pitchFamily="18" charset="0"/>
              </a:rPr>
              <a:t>the actual ¥/$ exchange rate (the spot price) one year hence</a:t>
            </a:r>
            <a:r>
              <a:rPr lang="en-US" sz="1600" b="1" dirty="0" smtClean="0">
                <a:solidFill>
                  <a:schemeClr val="tx1">
                    <a:lumMod val="95000"/>
                    <a:lumOff val="5000"/>
                  </a:schemeClr>
                </a:solidFill>
                <a:latin typeface="Palatino Linotype" pitchFamily="18" charset="0"/>
              </a:rPr>
              <a:t>. Is </a:t>
            </a:r>
            <a:r>
              <a:rPr lang="en-US" sz="1600" b="1" dirty="0">
                <a:solidFill>
                  <a:schemeClr val="tx1">
                    <a:lumMod val="95000"/>
                    <a:lumOff val="5000"/>
                  </a:schemeClr>
                </a:solidFill>
                <a:latin typeface="Palatino Linotype" pitchFamily="18" charset="0"/>
              </a:rPr>
              <a:t>it therefore true that BSE can increase the expected cash flow it pays to </a:t>
            </a:r>
            <a:r>
              <a:rPr lang="en-US" sz="1600" b="1" dirty="0" smtClean="0">
                <a:solidFill>
                  <a:schemeClr val="tx1">
                    <a:lumMod val="95000"/>
                    <a:lumOff val="5000"/>
                  </a:schemeClr>
                </a:solidFill>
                <a:latin typeface="Palatino Linotype" pitchFamily="18" charset="0"/>
              </a:rPr>
              <a:t>shareholders by </a:t>
            </a:r>
            <a:r>
              <a:rPr lang="en-US" sz="1600" b="1" dirty="0">
                <a:solidFill>
                  <a:schemeClr val="tx1">
                    <a:lumMod val="95000"/>
                    <a:lumOff val="5000"/>
                  </a:schemeClr>
                </a:solidFill>
                <a:latin typeface="Palatino Linotype" pitchFamily="18" charset="0"/>
              </a:rPr>
              <a:t>leaving its Yen obligations </a:t>
            </a:r>
            <a:r>
              <a:rPr lang="en-US" sz="1600" b="1" dirty="0" smtClean="0">
                <a:solidFill>
                  <a:schemeClr val="tx1">
                    <a:lumMod val="95000"/>
                    <a:lumOff val="5000"/>
                  </a:schemeClr>
                </a:solidFill>
                <a:latin typeface="Palatino Linotype" pitchFamily="18" charset="0"/>
              </a:rPr>
              <a:t>unhedged?</a:t>
            </a:r>
          </a:p>
          <a:p>
            <a:pPr marL="457200" indent="-457200">
              <a:buAutoNum type="alphaLcParenR"/>
            </a:pPr>
            <a:r>
              <a:rPr lang="en-US" sz="1600" b="1" dirty="0">
                <a:solidFill>
                  <a:schemeClr val="tx1">
                    <a:lumMod val="95000"/>
                    <a:lumOff val="5000"/>
                  </a:schemeClr>
                </a:solidFill>
                <a:latin typeface="Palatino Linotype" pitchFamily="18" charset="0"/>
              </a:rPr>
              <a:t>Assuming the futures contract is correctly priced, would Bay Star be paying a </a:t>
            </a:r>
            <a:r>
              <a:rPr lang="en-US" sz="1600" b="1" dirty="0" smtClean="0">
                <a:solidFill>
                  <a:schemeClr val="tx1">
                    <a:lumMod val="95000"/>
                    <a:lumOff val="5000"/>
                  </a:schemeClr>
                </a:solidFill>
                <a:latin typeface="Palatino Linotype" pitchFamily="18" charset="0"/>
              </a:rPr>
              <a:t>risk premium</a:t>
            </a:r>
            <a:r>
              <a:rPr lang="en-US" sz="1600" b="1" dirty="0">
                <a:solidFill>
                  <a:schemeClr val="tx1">
                    <a:lumMod val="95000"/>
                    <a:lumOff val="5000"/>
                  </a:schemeClr>
                </a:solidFill>
                <a:latin typeface="Palatino Linotype" pitchFamily="18" charset="0"/>
              </a:rPr>
              <a:t>, receiving a risk premium or neither by purchasing Yen forward</a:t>
            </a:r>
            <a:r>
              <a:rPr lang="en-US" sz="1600" b="1" dirty="0" smtClean="0">
                <a:solidFill>
                  <a:schemeClr val="tx1">
                    <a:lumMod val="95000"/>
                    <a:lumOff val="5000"/>
                  </a:schemeClr>
                </a:solidFill>
                <a:latin typeface="Palatino Linotype" pitchFamily="18" charset="0"/>
              </a:rPr>
              <a:t>?</a:t>
            </a:r>
          </a:p>
          <a:p>
            <a:pPr marL="457200" indent="-457200">
              <a:buAutoNum type="alphaLcParenR"/>
            </a:pPr>
            <a:r>
              <a:rPr lang="en-US" sz="1600" b="1" dirty="0">
                <a:solidFill>
                  <a:schemeClr val="tx1">
                    <a:lumMod val="95000"/>
                    <a:lumOff val="5000"/>
                  </a:schemeClr>
                </a:solidFill>
                <a:latin typeface="Palatino Linotype" pitchFamily="18" charset="0"/>
              </a:rPr>
              <a:t>A large portion of Bay Star’s sales are high-end digital cameras, which are sold in Japan</a:t>
            </a:r>
            <a:r>
              <a:rPr lang="en-US" sz="1600" b="1" dirty="0" smtClean="0">
                <a:solidFill>
                  <a:schemeClr val="tx1">
                    <a:lumMod val="95000"/>
                    <a:lumOff val="5000"/>
                  </a:schemeClr>
                </a:solidFill>
                <a:latin typeface="Palatino Linotype" pitchFamily="18" charset="0"/>
              </a:rPr>
              <a:t>, but </a:t>
            </a:r>
            <a:r>
              <a:rPr lang="en-US" sz="1600" b="1" dirty="0">
                <a:solidFill>
                  <a:schemeClr val="tx1">
                    <a:lumMod val="95000"/>
                    <a:lumOff val="5000"/>
                  </a:schemeClr>
                </a:solidFill>
                <a:latin typeface="Palatino Linotype" pitchFamily="18" charset="0"/>
              </a:rPr>
              <a:t>manufactured by Bay Star in the U.S. Assuming that Bay Star wants to reduce </a:t>
            </a:r>
            <a:r>
              <a:rPr lang="en-US" sz="1600" b="1" dirty="0" smtClean="0">
                <a:solidFill>
                  <a:schemeClr val="tx1">
                    <a:lumMod val="95000"/>
                    <a:lumOff val="5000"/>
                  </a:schemeClr>
                </a:solidFill>
                <a:latin typeface="Palatino Linotype" pitchFamily="18" charset="0"/>
              </a:rPr>
              <a:t>the volatility </a:t>
            </a:r>
            <a:r>
              <a:rPr lang="en-US" sz="1600" b="1" dirty="0">
                <a:solidFill>
                  <a:schemeClr val="tx1">
                    <a:lumMod val="95000"/>
                    <a:lumOff val="5000"/>
                  </a:schemeClr>
                </a:solidFill>
                <a:latin typeface="Palatino Linotype" pitchFamily="18" charset="0"/>
              </a:rPr>
              <a:t>of its cash flows, should it purchase Yen forward to hedge its Yen </a:t>
            </a:r>
            <a:r>
              <a:rPr lang="en-US" sz="1600" b="1" dirty="0" smtClean="0">
                <a:solidFill>
                  <a:schemeClr val="tx1">
                    <a:lumMod val="95000"/>
                    <a:lumOff val="5000"/>
                  </a:schemeClr>
                </a:solidFill>
                <a:latin typeface="Palatino Linotype" pitchFamily="18" charset="0"/>
              </a:rPr>
              <a:t>debt obligation</a:t>
            </a:r>
            <a:r>
              <a:rPr lang="en-US" sz="1600" b="1" dirty="0">
                <a:solidFill>
                  <a:schemeClr val="tx1">
                    <a:lumMod val="95000"/>
                    <a:lumOff val="5000"/>
                  </a:schemeClr>
                </a:solidFill>
                <a:latin typeface="Palatino Linotype" pitchFamily="18" charset="0"/>
              </a:rPr>
              <a:t>?</a:t>
            </a:r>
          </a:p>
        </p:txBody>
      </p:sp>
    </p:spTree>
    <p:extLst>
      <p:ext uri="{BB962C8B-B14F-4D97-AF65-F5344CB8AC3E}">
        <p14:creationId xmlns:p14="http://schemas.microsoft.com/office/powerpoint/2010/main" val="3966468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a)     BSE </a:t>
            </a:r>
            <a:r>
              <a:rPr lang="en-US" sz="1600" b="1" dirty="0">
                <a:solidFill>
                  <a:schemeClr val="tx1">
                    <a:lumMod val="95000"/>
                    <a:lumOff val="5000"/>
                  </a:schemeClr>
                </a:solidFill>
                <a:latin typeface="Palatino Linotype" pitchFamily="18" charset="0"/>
              </a:rPr>
              <a:t>decides to borrow $10M in the Japanese </a:t>
            </a:r>
            <a:r>
              <a:rPr lang="en-US" sz="1600" b="1" dirty="0" smtClean="0">
                <a:solidFill>
                  <a:schemeClr val="tx1">
                    <a:lumMod val="95000"/>
                    <a:lumOff val="5000"/>
                  </a:schemeClr>
                </a:solidFill>
                <a:latin typeface="Palatino Linotype" pitchFamily="18" charset="0"/>
              </a:rPr>
              <a:t>market</a:t>
            </a:r>
            <a:r>
              <a:rPr lang="en-US" sz="1600" b="1" dirty="0">
                <a:solidFill>
                  <a:schemeClr val="tx1">
                    <a:lumMod val="95000"/>
                    <a:lumOff val="5000"/>
                  </a:schemeClr>
                </a:solidFill>
                <a:latin typeface="Palatino Linotype" pitchFamily="18" charset="0"/>
              </a:rPr>
              <a:t> </a:t>
            </a:r>
            <a:r>
              <a:rPr lang="en-US" sz="1600" b="1" dirty="0" smtClean="0">
                <a:solidFill>
                  <a:schemeClr val="tx1">
                    <a:lumMod val="95000"/>
                    <a:lumOff val="5000"/>
                  </a:schemeClr>
                </a:solidFill>
                <a:latin typeface="Palatino Linotype" pitchFamily="18" charset="0"/>
              </a:rPr>
              <a:t>by issuing bonds. </a:t>
            </a:r>
            <a:r>
              <a:rPr lang="en-US" sz="1600" b="1" dirty="0">
                <a:solidFill>
                  <a:schemeClr val="tx1">
                    <a:lumMod val="95000"/>
                    <a:lumOff val="5000"/>
                  </a:schemeClr>
                </a:solidFill>
                <a:latin typeface="Palatino Linotype" pitchFamily="18" charset="0"/>
              </a:rPr>
              <a:t>The exchange rate is currently ¥100/$. What is the firm's obligation in </a:t>
            </a:r>
            <a:r>
              <a:rPr lang="en-US" sz="1600" b="1" dirty="0" smtClean="0">
                <a:solidFill>
                  <a:schemeClr val="tx1">
                    <a:lumMod val="95000"/>
                    <a:lumOff val="5000"/>
                  </a:schemeClr>
                </a:solidFill>
                <a:latin typeface="Palatino Linotype" pitchFamily="18" charset="0"/>
              </a:rPr>
              <a:t>¥ next </a:t>
            </a:r>
            <a:r>
              <a:rPr lang="en-US" sz="1600" b="1" dirty="0">
                <a:solidFill>
                  <a:schemeClr val="tx1">
                    <a:lumMod val="95000"/>
                    <a:lumOff val="5000"/>
                  </a:schemeClr>
                </a:solidFill>
                <a:latin typeface="Palatino Linotype" pitchFamily="18" charset="0"/>
              </a:rPr>
              <a:t>year</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984257639"/>
              </p:ext>
            </p:extLst>
          </p:nvPr>
        </p:nvGraphicFramePr>
        <p:xfrm>
          <a:off x="1905000" y="2514600"/>
          <a:ext cx="4630831" cy="1474787"/>
        </p:xfrm>
        <a:graphic>
          <a:graphicData uri="http://schemas.openxmlformats.org/presentationml/2006/ole">
            <mc:AlternateContent xmlns:mc="http://schemas.openxmlformats.org/markup-compatibility/2006">
              <mc:Choice xmlns:v="urn:schemas-microsoft-com:vml" Requires="v">
                <p:oleObj spid="_x0000_s3079" name="Equation" r:id="rId4" imgW="1993680" imgH="634680" progId="Equation.DSMT4">
                  <p:embed/>
                </p:oleObj>
              </mc:Choice>
              <mc:Fallback>
                <p:oleObj name="Equation" r:id="rId4" imgW="1993680" imgH="634680" progId="Equation.DSMT4">
                  <p:embed/>
                  <p:pic>
                    <p:nvPicPr>
                      <p:cNvPr id="0" name=""/>
                      <p:cNvPicPr/>
                      <p:nvPr/>
                    </p:nvPicPr>
                    <p:blipFill>
                      <a:blip r:embed="rId5"/>
                      <a:stretch>
                        <a:fillRect/>
                      </a:stretch>
                    </p:blipFill>
                    <p:spPr>
                      <a:xfrm>
                        <a:off x="1905000" y="2514600"/>
                        <a:ext cx="4630831" cy="1474787"/>
                      </a:xfrm>
                      <a:prstGeom prst="rect">
                        <a:avLst/>
                      </a:prstGeom>
                    </p:spPr>
                  </p:pic>
                </p:oleObj>
              </mc:Fallback>
            </mc:AlternateContent>
          </a:graphicData>
        </a:graphic>
      </p:graphicFrame>
    </p:spTree>
    <p:extLst>
      <p:ext uri="{BB962C8B-B14F-4D97-AF65-F5344CB8AC3E}">
        <p14:creationId xmlns:p14="http://schemas.microsoft.com/office/powerpoint/2010/main" val="2957257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b)     Borrowing </a:t>
            </a:r>
            <a:r>
              <a:rPr lang="en-US" sz="1600" b="1" dirty="0">
                <a:solidFill>
                  <a:schemeClr val="tx1">
                    <a:lumMod val="95000"/>
                    <a:lumOff val="5000"/>
                  </a:schemeClr>
                </a:solidFill>
                <a:latin typeface="Palatino Linotype" pitchFamily="18" charset="0"/>
              </a:rPr>
              <a:t>in the Japanese market, as opposed to the U.S. market, appears to be </a:t>
            </a:r>
            <a:r>
              <a:rPr lang="en-US" sz="1600" b="1" dirty="0" smtClean="0">
                <a:solidFill>
                  <a:schemeClr val="tx1">
                    <a:lumMod val="95000"/>
                    <a:lumOff val="5000"/>
                  </a:schemeClr>
                </a:solidFill>
                <a:latin typeface="Palatino Linotype" pitchFamily="18" charset="0"/>
              </a:rPr>
              <a:t>an arbitrage </a:t>
            </a:r>
            <a:r>
              <a:rPr lang="en-US" sz="1600" b="1" dirty="0">
                <a:solidFill>
                  <a:schemeClr val="tx1">
                    <a:lumMod val="95000"/>
                    <a:lumOff val="5000"/>
                  </a:schemeClr>
                </a:solidFill>
                <a:latin typeface="Palatino Linotype" pitchFamily="18" charset="0"/>
              </a:rPr>
              <a:t>opportunity -- 3 percent is smaller than 4 percent. Is </a:t>
            </a:r>
            <a:r>
              <a:rPr lang="en-US" sz="1600" b="1" dirty="0" smtClean="0">
                <a:solidFill>
                  <a:schemeClr val="tx1">
                    <a:lumMod val="95000"/>
                    <a:lumOff val="5000"/>
                  </a:schemeClr>
                </a:solidFill>
                <a:latin typeface="Palatino Linotype" pitchFamily="18" charset="0"/>
              </a:rPr>
              <a:t>it actually an arbitrage opportunity? Think about </a:t>
            </a:r>
            <a:r>
              <a:rPr lang="en-US" sz="1600" b="1" dirty="0">
                <a:solidFill>
                  <a:schemeClr val="tx1">
                    <a:lumMod val="95000"/>
                    <a:lumOff val="5000"/>
                  </a:schemeClr>
                </a:solidFill>
                <a:latin typeface="Palatino Linotype" pitchFamily="18" charset="0"/>
              </a:rPr>
              <a:t>how BSE views its liability</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r>
              <a:rPr lang="en-US" sz="1600" dirty="0">
                <a:solidFill>
                  <a:srgbClr val="0070C0"/>
                </a:solidFill>
                <a:latin typeface="Palatino Linotype" pitchFamily="18" charset="0"/>
              </a:rPr>
              <a:t>It is not an arbitrage opportunity. The firm faces additional currency, or exchange rate</a:t>
            </a:r>
            <a:r>
              <a:rPr lang="en-US" sz="1600" dirty="0" smtClean="0">
                <a:solidFill>
                  <a:srgbClr val="0070C0"/>
                </a:solidFill>
                <a:latin typeface="Palatino Linotype" pitchFamily="18" charset="0"/>
              </a:rPr>
              <a:t>, risk </a:t>
            </a:r>
            <a:r>
              <a:rPr lang="en-US" sz="1600" dirty="0">
                <a:solidFill>
                  <a:srgbClr val="0070C0"/>
                </a:solidFill>
                <a:latin typeface="Palatino Linotype" pitchFamily="18" charset="0"/>
              </a:rPr>
              <a:t>when it borrows in Japan. ¥ appreciation would increase the firm’s dollar </a:t>
            </a:r>
            <a:r>
              <a:rPr lang="en-US" sz="1600" dirty="0" smtClean="0">
                <a:solidFill>
                  <a:srgbClr val="0070C0"/>
                </a:solidFill>
                <a:latin typeface="Palatino Linotype" pitchFamily="18" charset="0"/>
              </a:rPr>
              <a:t>obligation next </a:t>
            </a:r>
            <a:r>
              <a:rPr lang="en-US" sz="1600" dirty="0">
                <a:solidFill>
                  <a:srgbClr val="0070C0"/>
                </a:solidFill>
                <a:latin typeface="Palatino Linotype" pitchFamily="18" charset="0"/>
              </a:rPr>
              <a:t>year.</a:t>
            </a:r>
            <a:endParaRPr lang="en-US" sz="1600" dirty="0" smtClean="0">
              <a:solidFill>
                <a:srgbClr val="0070C0"/>
              </a:solidFill>
              <a:latin typeface="Palatino Linotype" pitchFamily="18" charset="0"/>
            </a:endParaRPr>
          </a:p>
        </p:txBody>
      </p:sp>
    </p:spTree>
    <p:extLst>
      <p:ext uri="{BB962C8B-B14F-4D97-AF65-F5344CB8AC3E}">
        <p14:creationId xmlns:p14="http://schemas.microsoft.com/office/powerpoint/2010/main" val="1039584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c)     BSE </a:t>
            </a:r>
            <a:r>
              <a:rPr lang="en-US" sz="1600" b="1" dirty="0">
                <a:solidFill>
                  <a:schemeClr val="tx1">
                    <a:lumMod val="95000"/>
                    <a:lumOff val="5000"/>
                  </a:schemeClr>
                </a:solidFill>
                <a:latin typeface="Palatino Linotype" pitchFamily="18" charset="0"/>
              </a:rPr>
              <a:t>can buy ¥ and sell dollars one year hence through a futures/forward contract. It </a:t>
            </a:r>
            <a:r>
              <a:rPr lang="en-US" sz="1600" b="1" dirty="0" smtClean="0">
                <a:solidFill>
                  <a:schemeClr val="tx1">
                    <a:lumMod val="95000"/>
                    <a:lumOff val="5000"/>
                  </a:schemeClr>
                </a:solidFill>
                <a:latin typeface="Palatino Linotype" pitchFamily="18" charset="0"/>
              </a:rPr>
              <a:t>can lock </a:t>
            </a:r>
            <a:r>
              <a:rPr lang="en-US" sz="1600" b="1" dirty="0">
                <a:solidFill>
                  <a:schemeClr val="tx1">
                    <a:lumMod val="95000"/>
                    <a:lumOff val="5000"/>
                  </a:schemeClr>
                </a:solidFill>
                <a:latin typeface="Palatino Linotype" pitchFamily="18" charset="0"/>
              </a:rPr>
              <a:t>in a price of ¥99/$ for a December 2010 delivery. Which is better from the </a:t>
            </a:r>
            <a:r>
              <a:rPr lang="en-US" sz="1600" b="1" dirty="0" smtClean="0">
                <a:solidFill>
                  <a:schemeClr val="tx1">
                    <a:lumMod val="95000"/>
                    <a:lumOff val="5000"/>
                  </a:schemeClr>
                </a:solidFill>
                <a:latin typeface="Palatino Linotype" pitchFamily="18" charset="0"/>
              </a:rPr>
              <a:t>Bay Star’s </a:t>
            </a:r>
            <a:r>
              <a:rPr lang="en-US" sz="1600" b="1" dirty="0">
                <a:solidFill>
                  <a:schemeClr val="tx1">
                    <a:lumMod val="95000"/>
                    <a:lumOff val="5000"/>
                  </a:schemeClr>
                </a:solidFill>
                <a:latin typeface="Palatino Linotype" pitchFamily="18" charset="0"/>
              </a:rPr>
              <a:t>perspective -- borrowing in the U.S. or borrowing in Japan and entering into </a:t>
            </a:r>
            <a:r>
              <a:rPr lang="en-US" sz="1600" b="1" dirty="0" smtClean="0">
                <a:solidFill>
                  <a:schemeClr val="tx1">
                    <a:lumMod val="95000"/>
                    <a:lumOff val="5000"/>
                  </a:schemeClr>
                </a:solidFill>
                <a:latin typeface="Palatino Linotype" pitchFamily="18" charset="0"/>
              </a:rPr>
              <a:t>the forward </a:t>
            </a:r>
            <a:r>
              <a:rPr lang="en-US" sz="1600" b="1" dirty="0">
                <a:solidFill>
                  <a:schemeClr val="tx1">
                    <a:lumMod val="95000"/>
                    <a:lumOff val="5000"/>
                  </a:schemeClr>
                </a:solidFill>
                <a:latin typeface="Palatino Linotype" pitchFamily="18" charset="0"/>
              </a:rPr>
              <a:t>contract to buy ¥ next year</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r>
              <a:rPr lang="en-US" sz="1600" dirty="0">
                <a:solidFill>
                  <a:srgbClr val="0070C0"/>
                </a:solidFill>
                <a:latin typeface="Palatino Linotype" pitchFamily="18" charset="0"/>
              </a:rPr>
              <a:t>BSE </a:t>
            </a:r>
            <a:r>
              <a:rPr lang="en-US" sz="1600" dirty="0" smtClean="0">
                <a:solidFill>
                  <a:srgbClr val="0070C0"/>
                </a:solidFill>
                <a:latin typeface="Palatino Linotype" pitchFamily="18" charset="0"/>
              </a:rPr>
              <a:t>slightly </a:t>
            </a:r>
            <a:r>
              <a:rPr lang="en-US" sz="1600" dirty="0">
                <a:solidFill>
                  <a:srgbClr val="0070C0"/>
                </a:solidFill>
                <a:latin typeface="Palatino Linotype" pitchFamily="18" charset="0"/>
              </a:rPr>
              <a:t>prefers borrowing in the U.S</a:t>
            </a:r>
            <a:r>
              <a:rPr lang="en-US" sz="1600" dirty="0" smtClean="0">
                <a:solidFill>
                  <a:srgbClr val="0070C0"/>
                </a:solidFill>
                <a:latin typeface="Palatino Linotype" pitchFamily="18" charset="0"/>
              </a:rPr>
              <a:t>. (or indifferent if you round the numbers). </a:t>
            </a:r>
            <a:r>
              <a:rPr lang="en-US" sz="1600" dirty="0">
                <a:solidFill>
                  <a:srgbClr val="0070C0"/>
                </a:solidFill>
                <a:latin typeface="Palatino Linotype" pitchFamily="18" charset="0"/>
              </a:rPr>
              <a:t>The </a:t>
            </a:r>
            <a:r>
              <a:rPr lang="en-US" sz="1600" dirty="0" smtClean="0">
                <a:solidFill>
                  <a:srgbClr val="0070C0"/>
                </a:solidFill>
                <a:latin typeface="Palatino Linotype" pitchFamily="18" charset="0"/>
              </a:rPr>
              <a:t>Yen obligation </a:t>
            </a:r>
            <a:r>
              <a:rPr lang="en-US" sz="1600" dirty="0">
                <a:solidFill>
                  <a:srgbClr val="0070C0"/>
                </a:solidFill>
                <a:latin typeface="Palatino Linotype" pitchFamily="18" charset="0"/>
              </a:rPr>
              <a:t>in dollars is ¥1030M</a:t>
            </a:r>
            <a:r>
              <a:rPr lang="en-US" sz="1600" dirty="0" smtClean="0">
                <a:solidFill>
                  <a:srgbClr val="0070C0"/>
                </a:solidFill>
                <a:latin typeface="Palatino Linotype" pitchFamily="18" charset="0"/>
              </a:rPr>
              <a:t>/(99¥/$) </a:t>
            </a:r>
            <a:r>
              <a:rPr lang="en-US" sz="1600" dirty="0">
                <a:solidFill>
                  <a:srgbClr val="0070C0"/>
                </a:solidFill>
                <a:latin typeface="Palatino Linotype" pitchFamily="18" charset="0"/>
              </a:rPr>
              <a:t>= $</a:t>
            </a:r>
            <a:r>
              <a:rPr lang="en-US" sz="1600" dirty="0" smtClean="0">
                <a:solidFill>
                  <a:srgbClr val="0070C0"/>
                </a:solidFill>
                <a:latin typeface="Palatino Linotype" pitchFamily="18" charset="0"/>
              </a:rPr>
              <a:t>10.404 M</a:t>
            </a:r>
            <a:r>
              <a:rPr lang="en-US" sz="1600" dirty="0">
                <a:solidFill>
                  <a:srgbClr val="0070C0"/>
                </a:solidFill>
                <a:latin typeface="Palatino Linotype" pitchFamily="18" charset="0"/>
              </a:rPr>
              <a:t>. The dollar obligation for the U.S</a:t>
            </a:r>
            <a:r>
              <a:rPr lang="en-US" sz="1600" dirty="0" smtClean="0">
                <a:solidFill>
                  <a:srgbClr val="0070C0"/>
                </a:solidFill>
                <a:latin typeface="Palatino Linotype" pitchFamily="18" charset="0"/>
              </a:rPr>
              <a:t>. debt </a:t>
            </a:r>
            <a:r>
              <a:rPr lang="en-US" sz="1600" dirty="0">
                <a:solidFill>
                  <a:srgbClr val="0070C0"/>
                </a:solidFill>
                <a:latin typeface="Palatino Linotype" pitchFamily="18" charset="0"/>
              </a:rPr>
              <a:t>is $10M*1.04 = $</a:t>
            </a:r>
            <a:r>
              <a:rPr lang="en-US" sz="1600" dirty="0" smtClean="0">
                <a:solidFill>
                  <a:srgbClr val="0070C0"/>
                </a:solidFill>
                <a:latin typeface="Palatino Linotype" pitchFamily="18" charset="0"/>
              </a:rPr>
              <a:t>10.4M.</a:t>
            </a:r>
          </a:p>
        </p:txBody>
      </p:sp>
    </p:spTree>
    <p:extLst>
      <p:ext uri="{BB962C8B-B14F-4D97-AF65-F5344CB8AC3E}">
        <p14:creationId xmlns:p14="http://schemas.microsoft.com/office/powerpoint/2010/main" val="2798956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d)     BSE’s </a:t>
            </a:r>
            <a:r>
              <a:rPr lang="en-US" sz="1600" b="1" dirty="0">
                <a:solidFill>
                  <a:schemeClr val="tx1">
                    <a:lumMod val="95000"/>
                    <a:lumOff val="5000"/>
                  </a:schemeClr>
                </a:solidFill>
                <a:latin typeface="Palatino Linotype" pitchFamily="18" charset="0"/>
              </a:rPr>
              <a:t>investment banker argues that, on average, the exchange rate in December </a:t>
            </a:r>
            <a:r>
              <a:rPr lang="en-US" sz="1600" b="1" dirty="0" smtClean="0">
                <a:solidFill>
                  <a:schemeClr val="tx1">
                    <a:lumMod val="95000"/>
                    <a:lumOff val="5000"/>
                  </a:schemeClr>
                </a:solidFill>
                <a:latin typeface="Palatino Linotype" pitchFamily="18" charset="0"/>
              </a:rPr>
              <a:t>2010 will </a:t>
            </a:r>
            <a:r>
              <a:rPr lang="en-US" sz="1600" b="1" dirty="0">
                <a:solidFill>
                  <a:schemeClr val="tx1">
                    <a:lumMod val="95000"/>
                    <a:lumOff val="5000"/>
                  </a:schemeClr>
                </a:solidFill>
                <a:latin typeface="Palatino Linotype" pitchFamily="18" charset="0"/>
              </a:rPr>
              <a:t>be 100¥/$, not 99¥/$. Indeed, historical data shows that the one year forward </a:t>
            </a:r>
            <a:r>
              <a:rPr lang="en-US" sz="1600" b="1" dirty="0" smtClean="0">
                <a:solidFill>
                  <a:schemeClr val="tx1">
                    <a:lumMod val="95000"/>
                    <a:lumOff val="5000"/>
                  </a:schemeClr>
                </a:solidFill>
                <a:latin typeface="Palatino Linotype" pitchFamily="18" charset="0"/>
              </a:rPr>
              <a:t>price consistently  underestimates </a:t>
            </a:r>
            <a:r>
              <a:rPr lang="en-US" sz="1600" b="1" dirty="0">
                <a:solidFill>
                  <a:schemeClr val="tx1">
                    <a:lumMod val="95000"/>
                    <a:lumOff val="5000"/>
                  </a:schemeClr>
                </a:solidFill>
                <a:latin typeface="Palatino Linotype" pitchFamily="18" charset="0"/>
              </a:rPr>
              <a:t>the actual ¥/$ exchange rate (the spot price) one year hence</a:t>
            </a:r>
            <a:r>
              <a:rPr lang="en-US" sz="1600" b="1" dirty="0" smtClean="0">
                <a:solidFill>
                  <a:schemeClr val="tx1">
                    <a:lumMod val="95000"/>
                    <a:lumOff val="5000"/>
                  </a:schemeClr>
                </a:solidFill>
                <a:latin typeface="Palatino Linotype" pitchFamily="18" charset="0"/>
              </a:rPr>
              <a:t>. Is </a:t>
            </a:r>
            <a:r>
              <a:rPr lang="en-US" sz="1600" b="1" dirty="0">
                <a:solidFill>
                  <a:schemeClr val="tx1">
                    <a:lumMod val="95000"/>
                    <a:lumOff val="5000"/>
                  </a:schemeClr>
                </a:solidFill>
                <a:latin typeface="Palatino Linotype" pitchFamily="18" charset="0"/>
              </a:rPr>
              <a:t>it therefore true that BSE can increase the expected cash flow it pays to </a:t>
            </a:r>
            <a:r>
              <a:rPr lang="en-US" sz="1600" b="1" dirty="0" smtClean="0">
                <a:solidFill>
                  <a:schemeClr val="tx1">
                    <a:lumMod val="95000"/>
                    <a:lumOff val="5000"/>
                  </a:schemeClr>
                </a:solidFill>
                <a:latin typeface="Palatino Linotype" pitchFamily="18" charset="0"/>
              </a:rPr>
              <a:t>shareholders by </a:t>
            </a:r>
            <a:r>
              <a:rPr lang="en-US" sz="1600" b="1" dirty="0">
                <a:solidFill>
                  <a:schemeClr val="tx1">
                    <a:lumMod val="95000"/>
                    <a:lumOff val="5000"/>
                  </a:schemeClr>
                </a:solidFill>
                <a:latin typeface="Palatino Linotype" pitchFamily="18" charset="0"/>
              </a:rPr>
              <a:t>leaving its Yen obligations </a:t>
            </a:r>
            <a:r>
              <a:rPr lang="en-US" sz="1600" b="1" dirty="0" smtClean="0">
                <a:solidFill>
                  <a:schemeClr val="tx1">
                    <a:lumMod val="95000"/>
                    <a:lumOff val="5000"/>
                  </a:schemeClr>
                </a:solidFill>
                <a:latin typeface="Palatino Linotype" pitchFamily="18" charset="0"/>
              </a:rPr>
              <a:t>unhedged?</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r>
              <a:rPr lang="en-US" sz="1600" dirty="0">
                <a:solidFill>
                  <a:srgbClr val="0070C0"/>
                </a:solidFill>
                <a:latin typeface="Palatino Linotype" pitchFamily="18" charset="0"/>
              </a:rPr>
              <a:t>Yes, it is true that the expected interest payments (in $) are lower if the firm borrows </a:t>
            </a:r>
            <a:r>
              <a:rPr lang="en-US" sz="1600" dirty="0" smtClean="0">
                <a:solidFill>
                  <a:srgbClr val="0070C0"/>
                </a:solidFill>
                <a:latin typeface="Palatino Linotype" pitchFamily="18" charset="0"/>
              </a:rPr>
              <a:t>in Yen </a:t>
            </a:r>
            <a:r>
              <a:rPr lang="en-US" sz="1600" dirty="0">
                <a:solidFill>
                  <a:srgbClr val="0070C0"/>
                </a:solidFill>
                <a:latin typeface="Palatino Linotype" pitchFamily="18" charset="0"/>
              </a:rPr>
              <a:t>and leaves the obligation unhedged. ¥1030M/100¥/$ = $10.3M &lt; $10.404M. </a:t>
            </a:r>
            <a:r>
              <a:rPr lang="en-US" sz="1600" dirty="0" smtClean="0">
                <a:solidFill>
                  <a:srgbClr val="0070C0"/>
                </a:solidFill>
                <a:latin typeface="Palatino Linotype" pitchFamily="18" charset="0"/>
              </a:rPr>
              <a:t>With lower </a:t>
            </a:r>
            <a:r>
              <a:rPr lang="en-US" sz="1600" dirty="0">
                <a:solidFill>
                  <a:srgbClr val="0070C0"/>
                </a:solidFill>
                <a:latin typeface="Palatino Linotype" pitchFamily="18" charset="0"/>
              </a:rPr>
              <a:t>expected interest payments, the firm can pay higher expected cash flows </a:t>
            </a:r>
            <a:r>
              <a:rPr lang="en-US" sz="1600" dirty="0" smtClean="0">
                <a:solidFill>
                  <a:srgbClr val="0070C0"/>
                </a:solidFill>
                <a:latin typeface="Palatino Linotype" pitchFamily="18" charset="0"/>
              </a:rPr>
              <a:t>to shareholders</a:t>
            </a:r>
            <a:r>
              <a:rPr lang="en-US" sz="1600" dirty="0">
                <a:solidFill>
                  <a:srgbClr val="0070C0"/>
                </a:solidFill>
                <a:latin typeface="Palatino Linotype" pitchFamily="18" charset="0"/>
              </a:rPr>
              <a:t>. (But, if the futures contract is priced correctly, this advantage comes </a:t>
            </a:r>
            <a:r>
              <a:rPr lang="en-US" sz="1600" dirty="0" smtClean="0">
                <a:solidFill>
                  <a:srgbClr val="0070C0"/>
                </a:solidFill>
                <a:latin typeface="Palatino Linotype" pitchFamily="18" charset="0"/>
              </a:rPr>
              <a:t>by bearing </a:t>
            </a:r>
            <a:r>
              <a:rPr lang="en-US" sz="1600" dirty="0">
                <a:solidFill>
                  <a:srgbClr val="0070C0"/>
                </a:solidFill>
                <a:latin typeface="Palatino Linotype" pitchFamily="18" charset="0"/>
              </a:rPr>
              <a:t>systematic risk, exposure to changes in the ¥/$ exchange rate.)</a:t>
            </a:r>
            <a:endParaRPr lang="en-US" sz="1600" dirty="0" smtClean="0">
              <a:solidFill>
                <a:srgbClr val="0070C0"/>
              </a:solidFill>
              <a:latin typeface="Palatino Linotype" pitchFamily="18" charset="0"/>
            </a:endParaRPr>
          </a:p>
        </p:txBody>
      </p:sp>
    </p:spTree>
    <p:extLst>
      <p:ext uri="{BB962C8B-B14F-4D97-AF65-F5344CB8AC3E}">
        <p14:creationId xmlns:p14="http://schemas.microsoft.com/office/powerpoint/2010/main" val="711975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e)     Assuming </a:t>
            </a:r>
            <a:r>
              <a:rPr lang="en-US" sz="1600" b="1" dirty="0">
                <a:solidFill>
                  <a:schemeClr val="tx1">
                    <a:lumMod val="95000"/>
                    <a:lumOff val="5000"/>
                  </a:schemeClr>
                </a:solidFill>
                <a:latin typeface="Palatino Linotype" pitchFamily="18" charset="0"/>
              </a:rPr>
              <a:t>the futures contract is correctly priced, would Bay Star be paying a </a:t>
            </a:r>
            <a:r>
              <a:rPr lang="en-US" sz="1600" b="1" dirty="0" smtClean="0">
                <a:solidFill>
                  <a:schemeClr val="tx1">
                    <a:lumMod val="95000"/>
                    <a:lumOff val="5000"/>
                  </a:schemeClr>
                </a:solidFill>
                <a:latin typeface="Palatino Linotype" pitchFamily="18" charset="0"/>
              </a:rPr>
              <a:t>risk premium</a:t>
            </a:r>
            <a:r>
              <a:rPr lang="en-US" sz="1600" b="1" dirty="0">
                <a:solidFill>
                  <a:schemeClr val="tx1">
                    <a:lumMod val="95000"/>
                    <a:lumOff val="5000"/>
                  </a:schemeClr>
                </a:solidFill>
                <a:latin typeface="Palatino Linotype" pitchFamily="18" charset="0"/>
              </a:rPr>
              <a:t>, receiving a risk premium or neither by purchasing Yen forward</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r>
              <a:rPr lang="en-US" sz="1600" dirty="0">
                <a:solidFill>
                  <a:srgbClr val="0070C0"/>
                </a:solidFill>
                <a:latin typeface="Palatino Linotype" pitchFamily="18" charset="0"/>
              </a:rPr>
              <a:t>Bay star would be paying a risk premium by purchasing Yen forward. There are </a:t>
            </a:r>
            <a:r>
              <a:rPr lang="en-US" sz="1600" dirty="0" smtClean="0">
                <a:solidFill>
                  <a:srgbClr val="0070C0"/>
                </a:solidFill>
                <a:latin typeface="Palatino Linotype" pitchFamily="18" charset="0"/>
              </a:rPr>
              <a:t>two ways </a:t>
            </a:r>
            <a:r>
              <a:rPr lang="en-US" sz="1600" dirty="0">
                <a:solidFill>
                  <a:srgbClr val="0070C0"/>
                </a:solidFill>
                <a:latin typeface="Palatino Linotype" pitchFamily="18" charset="0"/>
              </a:rPr>
              <a:t>to see this – if the futures are priced correctly, there should be no arbitrage </a:t>
            </a:r>
            <a:r>
              <a:rPr lang="en-US" sz="1600" dirty="0" smtClean="0">
                <a:solidFill>
                  <a:srgbClr val="0070C0"/>
                </a:solidFill>
                <a:latin typeface="Palatino Linotype" pitchFamily="18" charset="0"/>
              </a:rPr>
              <a:t> available to </a:t>
            </a:r>
            <a:r>
              <a:rPr lang="en-US" sz="1600" dirty="0">
                <a:solidFill>
                  <a:srgbClr val="0070C0"/>
                </a:solidFill>
                <a:latin typeface="Palatino Linotype" pitchFamily="18" charset="0"/>
              </a:rPr>
              <a:t>firms that borrow in ¥ and hedging the exposure in a forward contract (relative </a:t>
            </a:r>
            <a:r>
              <a:rPr lang="en-US" sz="1600" dirty="0" smtClean="0">
                <a:solidFill>
                  <a:srgbClr val="0070C0"/>
                </a:solidFill>
                <a:latin typeface="Palatino Linotype" pitchFamily="18" charset="0"/>
              </a:rPr>
              <a:t>to borrowing </a:t>
            </a:r>
            <a:r>
              <a:rPr lang="en-US" sz="1600" dirty="0">
                <a:solidFill>
                  <a:srgbClr val="0070C0"/>
                </a:solidFill>
                <a:latin typeface="Palatino Linotype" pitchFamily="18" charset="0"/>
              </a:rPr>
              <a:t>in $). Since the expected interest expense from the ¥ loan is less than </a:t>
            </a:r>
            <a:r>
              <a:rPr lang="en-US" sz="1600" dirty="0" smtClean="0">
                <a:solidFill>
                  <a:srgbClr val="0070C0"/>
                </a:solidFill>
                <a:latin typeface="Palatino Linotype" pitchFamily="18" charset="0"/>
              </a:rPr>
              <a:t>the hedged </a:t>
            </a:r>
            <a:r>
              <a:rPr lang="en-US" sz="1600" dirty="0">
                <a:solidFill>
                  <a:srgbClr val="0070C0"/>
                </a:solidFill>
                <a:latin typeface="Palatino Linotype" pitchFamily="18" charset="0"/>
              </a:rPr>
              <a:t>interest expense, the firm must be paying a risk premium (additional </a:t>
            </a:r>
            <a:r>
              <a:rPr lang="en-US" sz="1600" dirty="0" smtClean="0">
                <a:solidFill>
                  <a:srgbClr val="0070C0"/>
                </a:solidFill>
                <a:latin typeface="Palatino Linotype" pitchFamily="18" charset="0"/>
              </a:rPr>
              <a:t>interest expense</a:t>
            </a:r>
            <a:r>
              <a:rPr lang="en-US" sz="1600" dirty="0">
                <a:solidFill>
                  <a:srgbClr val="0070C0"/>
                </a:solidFill>
                <a:latin typeface="Palatino Linotype" pitchFamily="18" charset="0"/>
              </a:rPr>
              <a:t>) by hedging Yen risk</a:t>
            </a:r>
            <a:r>
              <a:rPr lang="en-US" sz="1600" dirty="0" smtClean="0">
                <a:solidFill>
                  <a:srgbClr val="0070C0"/>
                </a:solidFill>
                <a:latin typeface="Palatino Linotype" pitchFamily="18" charset="0"/>
              </a:rPr>
              <a:t>.</a:t>
            </a:r>
          </a:p>
          <a:p>
            <a:pPr marL="0" indent="0">
              <a:buNone/>
            </a:pPr>
            <a:endParaRPr lang="en-US" sz="1600" dirty="0" smtClean="0">
              <a:solidFill>
                <a:srgbClr val="0070C0"/>
              </a:solidFill>
              <a:latin typeface="Palatino Linotype" pitchFamily="18" charset="0"/>
            </a:endParaRPr>
          </a:p>
          <a:p>
            <a:pPr marL="0" indent="0">
              <a:buNone/>
            </a:pPr>
            <a:r>
              <a:rPr lang="en-US" sz="1600" dirty="0">
                <a:solidFill>
                  <a:srgbClr val="0070C0"/>
                </a:solidFill>
                <a:latin typeface="Palatino Linotype" pitchFamily="18" charset="0"/>
              </a:rPr>
              <a:t>We can also think of this in the framework of F v. E[CV], as we discussed </a:t>
            </a:r>
            <a:r>
              <a:rPr lang="en-US" sz="1600" dirty="0" smtClean="0">
                <a:solidFill>
                  <a:srgbClr val="0070C0"/>
                </a:solidFill>
                <a:latin typeface="Palatino Linotype" pitchFamily="18" charset="0"/>
              </a:rPr>
              <a:t>with commodities </a:t>
            </a:r>
            <a:r>
              <a:rPr lang="en-US" sz="1600" dirty="0">
                <a:solidFill>
                  <a:srgbClr val="0070C0"/>
                </a:solidFill>
                <a:latin typeface="Palatino Linotype" pitchFamily="18" charset="0"/>
              </a:rPr>
              <a:t>in lecture. Here, the trick with currency prices is that we need to know </a:t>
            </a:r>
            <a:r>
              <a:rPr lang="en-US" sz="1600" dirty="0" smtClean="0">
                <a:solidFill>
                  <a:srgbClr val="0070C0"/>
                </a:solidFill>
                <a:latin typeface="Palatino Linotype" pitchFamily="18" charset="0"/>
              </a:rPr>
              <a:t>how much </a:t>
            </a:r>
            <a:r>
              <a:rPr lang="en-US" sz="1600" dirty="0">
                <a:solidFill>
                  <a:srgbClr val="0070C0"/>
                </a:solidFill>
                <a:latin typeface="Palatino Linotype" pitchFamily="18" charset="0"/>
              </a:rPr>
              <a:t>¥ each dollar buys. So F = 1/99¥/$ = 0.0101$ - that is the price of a single Yen </a:t>
            </a:r>
            <a:r>
              <a:rPr lang="en-US" sz="1600" dirty="0" smtClean="0">
                <a:solidFill>
                  <a:srgbClr val="0070C0"/>
                </a:solidFill>
                <a:latin typeface="Palatino Linotype" pitchFamily="18" charset="0"/>
              </a:rPr>
              <a:t>in the </a:t>
            </a:r>
            <a:r>
              <a:rPr lang="en-US" sz="1600" dirty="0">
                <a:solidFill>
                  <a:srgbClr val="0070C0"/>
                </a:solidFill>
                <a:latin typeface="Palatino Linotype" pitchFamily="18" charset="0"/>
              </a:rPr>
              <a:t>forward market. E[CV] = 1/100¥/$ = 0.01$. Since F &gt; E[CV], purchasing </a:t>
            </a:r>
            <a:r>
              <a:rPr lang="en-US" sz="1600" dirty="0" smtClean="0">
                <a:solidFill>
                  <a:srgbClr val="0070C0"/>
                </a:solidFill>
                <a:latin typeface="Palatino Linotype" pitchFamily="18" charset="0"/>
              </a:rPr>
              <a:t>Yen forward </a:t>
            </a:r>
            <a:r>
              <a:rPr lang="en-US" sz="1600" dirty="0">
                <a:solidFill>
                  <a:srgbClr val="0070C0"/>
                </a:solidFill>
                <a:latin typeface="Palatino Linotype" pitchFamily="18" charset="0"/>
              </a:rPr>
              <a:t>is buying a negative beta asset, i.e., paying a risk premium.</a:t>
            </a:r>
            <a:endParaRPr lang="en-US" sz="1600" dirty="0" smtClean="0">
              <a:solidFill>
                <a:srgbClr val="0070C0"/>
              </a:solidFill>
              <a:latin typeface="Palatino Linotype" pitchFamily="18" charset="0"/>
            </a:endParaRPr>
          </a:p>
        </p:txBody>
      </p:sp>
    </p:spTree>
    <p:extLst>
      <p:ext uri="{BB962C8B-B14F-4D97-AF65-F5344CB8AC3E}">
        <p14:creationId xmlns:p14="http://schemas.microsoft.com/office/powerpoint/2010/main" val="3999118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2</a:t>
            </a:r>
            <a:r>
              <a:rPr lang="en-US" sz="2400" dirty="0" smtClean="0">
                <a:latin typeface="Palatino Linotype" pitchFamily="18" charset="0"/>
              </a:rPr>
              <a:t>: Risk Management – International Interest Rates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f)     A </a:t>
            </a:r>
            <a:r>
              <a:rPr lang="en-US" sz="1600" b="1" dirty="0">
                <a:solidFill>
                  <a:schemeClr val="tx1">
                    <a:lumMod val="95000"/>
                    <a:lumOff val="5000"/>
                  </a:schemeClr>
                </a:solidFill>
                <a:latin typeface="Palatino Linotype" pitchFamily="18" charset="0"/>
              </a:rPr>
              <a:t>large portion of Bay Star’s sales are high-end digital cameras, which are sold in Japan</a:t>
            </a:r>
            <a:r>
              <a:rPr lang="en-US" sz="1600" b="1" dirty="0" smtClean="0">
                <a:solidFill>
                  <a:schemeClr val="tx1">
                    <a:lumMod val="95000"/>
                    <a:lumOff val="5000"/>
                  </a:schemeClr>
                </a:solidFill>
                <a:latin typeface="Palatino Linotype" pitchFamily="18" charset="0"/>
              </a:rPr>
              <a:t>, but </a:t>
            </a:r>
            <a:r>
              <a:rPr lang="en-US" sz="1600" b="1" dirty="0">
                <a:solidFill>
                  <a:schemeClr val="tx1">
                    <a:lumMod val="95000"/>
                    <a:lumOff val="5000"/>
                  </a:schemeClr>
                </a:solidFill>
                <a:latin typeface="Palatino Linotype" pitchFamily="18" charset="0"/>
              </a:rPr>
              <a:t>manufactured by Bay Star in the U.S. Assuming that Bay Star wants to reduce </a:t>
            </a:r>
            <a:r>
              <a:rPr lang="en-US" sz="1600" b="1" dirty="0" smtClean="0">
                <a:solidFill>
                  <a:schemeClr val="tx1">
                    <a:lumMod val="95000"/>
                    <a:lumOff val="5000"/>
                  </a:schemeClr>
                </a:solidFill>
                <a:latin typeface="Palatino Linotype" pitchFamily="18" charset="0"/>
              </a:rPr>
              <a:t>the volatility </a:t>
            </a:r>
            <a:r>
              <a:rPr lang="en-US" sz="1600" b="1" dirty="0">
                <a:solidFill>
                  <a:schemeClr val="tx1">
                    <a:lumMod val="95000"/>
                    <a:lumOff val="5000"/>
                  </a:schemeClr>
                </a:solidFill>
                <a:latin typeface="Palatino Linotype" pitchFamily="18" charset="0"/>
              </a:rPr>
              <a:t>of its cash flows, should it purchase Yen forward to hedge its Yen </a:t>
            </a:r>
            <a:r>
              <a:rPr lang="en-US" sz="1600" b="1" dirty="0" smtClean="0">
                <a:solidFill>
                  <a:schemeClr val="tx1">
                    <a:lumMod val="95000"/>
                    <a:lumOff val="5000"/>
                  </a:schemeClr>
                </a:solidFill>
                <a:latin typeface="Palatino Linotype" pitchFamily="18" charset="0"/>
              </a:rPr>
              <a:t>debt obligation?</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r>
              <a:rPr lang="en-US" sz="1600" dirty="0">
                <a:solidFill>
                  <a:srgbClr val="0070C0"/>
                </a:solidFill>
                <a:latin typeface="Palatino Linotype" pitchFamily="18" charset="0"/>
              </a:rPr>
              <a:t>Bay Star’s operating cash flows provide a natural hedge for the currency risk of the </a:t>
            </a:r>
            <a:r>
              <a:rPr lang="en-US" sz="1600" dirty="0" smtClean="0">
                <a:solidFill>
                  <a:srgbClr val="0070C0"/>
                </a:solidFill>
                <a:latin typeface="Palatino Linotype" pitchFamily="18" charset="0"/>
              </a:rPr>
              <a:t>Yen debt </a:t>
            </a:r>
            <a:r>
              <a:rPr lang="en-US" sz="1600" dirty="0">
                <a:solidFill>
                  <a:srgbClr val="0070C0"/>
                </a:solidFill>
                <a:latin typeface="Palatino Linotype" pitchFamily="18" charset="0"/>
              </a:rPr>
              <a:t>obligation. Therefore, the firm should not purchase Yen forward. For a given </a:t>
            </a:r>
            <a:r>
              <a:rPr lang="en-US" sz="1600" dirty="0" smtClean="0">
                <a:solidFill>
                  <a:srgbClr val="0070C0"/>
                </a:solidFill>
                <a:latin typeface="Palatino Linotype" pitchFamily="18" charset="0"/>
              </a:rPr>
              <a:t>level of </a:t>
            </a:r>
            <a:r>
              <a:rPr lang="en-US" sz="1600" dirty="0">
                <a:solidFill>
                  <a:srgbClr val="0070C0"/>
                </a:solidFill>
                <a:latin typeface="Palatino Linotype" pitchFamily="18" charset="0"/>
              </a:rPr>
              <a:t>Yen revenues, dollar revenues decrease as the ¥/$ exchange rate increases. At the </a:t>
            </a:r>
            <a:r>
              <a:rPr lang="en-US" sz="1600" dirty="0" smtClean="0">
                <a:solidFill>
                  <a:srgbClr val="0070C0"/>
                </a:solidFill>
                <a:latin typeface="Palatino Linotype" pitchFamily="18" charset="0"/>
              </a:rPr>
              <a:t>same time</a:t>
            </a:r>
            <a:r>
              <a:rPr lang="en-US" sz="1600" dirty="0">
                <a:solidFill>
                  <a:srgbClr val="0070C0"/>
                </a:solidFill>
                <a:latin typeface="Palatino Linotype" pitchFamily="18" charset="0"/>
              </a:rPr>
              <a:t>, the firm’s dollar obligation on its Yen debt falls as the ¥/$ exchange rate increases</a:t>
            </a:r>
            <a:r>
              <a:rPr lang="en-US" sz="1600" dirty="0" smtClean="0">
                <a:solidFill>
                  <a:srgbClr val="0070C0"/>
                </a:solidFill>
                <a:latin typeface="Palatino Linotype" pitchFamily="18" charset="0"/>
              </a:rPr>
              <a:t>. Given </a:t>
            </a:r>
            <a:r>
              <a:rPr lang="en-US" sz="1600" dirty="0">
                <a:solidFill>
                  <a:srgbClr val="0070C0"/>
                </a:solidFill>
                <a:latin typeface="Palatino Linotype" pitchFamily="18" charset="0"/>
              </a:rPr>
              <a:t>that the firm prefers overall cash flows with low sensitivity to the ¥/$ </a:t>
            </a:r>
            <a:r>
              <a:rPr lang="en-US" sz="1600" dirty="0" smtClean="0">
                <a:solidFill>
                  <a:srgbClr val="0070C0"/>
                </a:solidFill>
                <a:latin typeface="Palatino Linotype" pitchFamily="18" charset="0"/>
              </a:rPr>
              <a:t>exchange rate</a:t>
            </a:r>
            <a:r>
              <a:rPr lang="en-US" sz="1600" dirty="0">
                <a:solidFill>
                  <a:srgbClr val="0070C0"/>
                </a:solidFill>
                <a:latin typeface="Palatino Linotype" pitchFamily="18" charset="0"/>
              </a:rPr>
              <a:t>, purchasing Yen forward would, on the margin, undo the natural operating hedge </a:t>
            </a:r>
            <a:r>
              <a:rPr lang="en-US" sz="1600" dirty="0" smtClean="0">
                <a:solidFill>
                  <a:srgbClr val="0070C0"/>
                </a:solidFill>
                <a:latin typeface="Palatino Linotype" pitchFamily="18" charset="0"/>
              </a:rPr>
              <a:t>and actually </a:t>
            </a:r>
            <a:r>
              <a:rPr lang="en-US" sz="1600" dirty="0">
                <a:solidFill>
                  <a:srgbClr val="0070C0"/>
                </a:solidFill>
                <a:latin typeface="Palatino Linotype" pitchFamily="18" charset="0"/>
              </a:rPr>
              <a:t>increase the Yen sensitivity of the cash flows.</a:t>
            </a:r>
          </a:p>
        </p:txBody>
      </p:sp>
    </p:spTree>
    <p:extLst>
      <p:ext uri="{BB962C8B-B14F-4D97-AF65-F5344CB8AC3E}">
        <p14:creationId xmlns:p14="http://schemas.microsoft.com/office/powerpoint/2010/main" val="261356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Oil refiners purchase crude oil and refine it into products like gasoline, jet fuel </a:t>
            </a:r>
            <a:r>
              <a:rPr lang="en-US" sz="2000" b="1" dirty="0" smtClean="0">
                <a:solidFill>
                  <a:schemeClr val="tx1">
                    <a:lumMod val="95000"/>
                    <a:lumOff val="5000"/>
                  </a:schemeClr>
                </a:solidFill>
                <a:latin typeface="Palatino Linotype" pitchFamily="18" charset="0"/>
              </a:rPr>
              <a:t>and petrochemicals</a:t>
            </a:r>
            <a:r>
              <a:rPr lang="en-US" sz="2000" b="1" dirty="0">
                <a:solidFill>
                  <a:schemeClr val="tx1">
                    <a:lumMod val="95000"/>
                    <a:lumOff val="5000"/>
                  </a:schemeClr>
                </a:solidFill>
                <a:latin typeface="Palatino Linotype" pitchFamily="18" charset="0"/>
              </a:rPr>
              <a:t>. During the production process they hold crude oil in inventory. The value </a:t>
            </a:r>
            <a:r>
              <a:rPr lang="en-US" sz="2000" b="1" dirty="0" smtClean="0">
                <a:solidFill>
                  <a:schemeClr val="tx1">
                    <a:lumMod val="95000"/>
                    <a:lumOff val="5000"/>
                  </a:schemeClr>
                </a:solidFill>
                <a:latin typeface="Palatino Linotype" pitchFamily="18" charset="0"/>
              </a:rPr>
              <a:t>of their </a:t>
            </a:r>
            <a:r>
              <a:rPr lang="en-US" sz="2000" b="1" dirty="0">
                <a:solidFill>
                  <a:schemeClr val="tx1">
                    <a:lumMod val="95000"/>
                    <a:lumOff val="5000"/>
                  </a:schemeClr>
                </a:solidFill>
                <a:latin typeface="Palatino Linotype" pitchFamily="18" charset="0"/>
              </a:rPr>
              <a:t>inventories rises (falls) when crude oil prices rise (fall). As a result, refiners often </a:t>
            </a:r>
            <a:r>
              <a:rPr lang="en-US" sz="2000" b="1" dirty="0" smtClean="0">
                <a:solidFill>
                  <a:schemeClr val="tx1">
                    <a:lumMod val="95000"/>
                    <a:lumOff val="5000"/>
                  </a:schemeClr>
                </a:solidFill>
                <a:latin typeface="Palatino Linotype" pitchFamily="18" charset="0"/>
              </a:rPr>
              <a:t>use derivatives </a:t>
            </a:r>
            <a:r>
              <a:rPr lang="en-US" sz="2000" b="1" dirty="0">
                <a:solidFill>
                  <a:schemeClr val="tx1">
                    <a:lumMod val="95000"/>
                    <a:lumOff val="5000"/>
                  </a:schemeClr>
                </a:solidFill>
                <a:latin typeface="Palatino Linotype" pitchFamily="18" charset="0"/>
              </a:rPr>
              <a:t>contracts on crude oil to offset these effects. </a:t>
            </a:r>
            <a:r>
              <a:rPr lang="en-US" sz="2000" b="1" dirty="0" smtClean="0">
                <a:solidFill>
                  <a:schemeClr val="tx1">
                    <a:lumMod val="95000"/>
                    <a:lumOff val="5000"/>
                  </a:schemeClr>
                </a:solidFill>
                <a:latin typeface="Palatino Linotype" pitchFamily="18" charset="0"/>
              </a:rPr>
              <a:t>Assume a </a:t>
            </a:r>
            <a:r>
              <a:rPr lang="en-US" sz="2000" b="1" dirty="0">
                <a:solidFill>
                  <a:schemeClr val="tx1">
                    <a:lumMod val="95000"/>
                    <a:lumOff val="5000"/>
                  </a:schemeClr>
                </a:solidFill>
                <a:latin typeface="Palatino Linotype" pitchFamily="18" charset="0"/>
              </a:rPr>
              <a:t>one year risk free rate is 1% and an average excess return on the market portfolio of 7.6</a:t>
            </a:r>
            <a:r>
              <a:rPr lang="en-US" sz="2000" b="1" dirty="0" smtClean="0">
                <a:solidFill>
                  <a:schemeClr val="tx1">
                    <a:lumMod val="95000"/>
                    <a:lumOff val="5000"/>
                  </a:schemeClr>
                </a:solidFill>
                <a:latin typeface="Palatino Linotype" pitchFamily="18" charset="0"/>
              </a:rPr>
              <a:t>%.</a:t>
            </a: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4178621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Font typeface="Arial" pitchFamily="34" charset="0"/>
              <a:buAutoNum type="alphaLcParenR"/>
            </a:pPr>
            <a:r>
              <a:rPr lang="en-US" sz="1600" b="1" dirty="0">
                <a:solidFill>
                  <a:schemeClr val="tx1">
                    <a:lumMod val="95000"/>
                    <a:lumOff val="5000"/>
                  </a:schemeClr>
                </a:solidFill>
                <a:latin typeface="Palatino Linotype" pitchFamily="18" charset="0"/>
              </a:rPr>
              <a:t>You have been hired by a refiner to advise on its inventory hedging program. If the goal is to offset the changes in inventory value caused by crude oil price changes, should the refiner purchase or sell crude oil futures contracts?</a:t>
            </a:r>
          </a:p>
          <a:p>
            <a:pPr marL="457200" indent="-457200">
              <a:buFont typeface="Arial" pitchFamily="34" charset="0"/>
              <a:buAutoNum type="alphaLcParenR"/>
            </a:pPr>
            <a:r>
              <a:rPr lang="en-US" sz="1600" b="1" dirty="0">
                <a:solidFill>
                  <a:schemeClr val="tx1">
                    <a:lumMod val="95000"/>
                    <a:lumOff val="5000"/>
                  </a:schemeClr>
                </a:solidFill>
                <a:latin typeface="Palatino Linotype" pitchFamily="18" charset="0"/>
              </a:rPr>
              <a:t>The one year futures price of a barrel of crude oil is $59. Analysts anticipate that the price of crude oil in one year will be either $80 or $40, with equal probability. Under the assumption that these estimates accurately reflect the beliefs of market participants, solve for the implied CAPM beta of an investment in crude oil</a:t>
            </a:r>
            <a:r>
              <a:rPr lang="en-US" sz="1600" b="1" dirty="0" smtClean="0">
                <a:solidFill>
                  <a:schemeClr val="tx1">
                    <a:lumMod val="95000"/>
                    <a:lumOff val="5000"/>
                  </a:schemeClr>
                </a:solidFill>
                <a:latin typeface="Palatino Linotype" pitchFamily="18" charset="0"/>
              </a:rPr>
              <a:t>.</a:t>
            </a:r>
          </a:p>
          <a:p>
            <a:pPr marL="457200" indent="-457200">
              <a:buFont typeface="Arial" pitchFamily="34" charset="0"/>
              <a:buAutoNum type="alphaLcParenR"/>
            </a:pPr>
            <a:r>
              <a:rPr lang="en-US" sz="1600" b="1" dirty="0">
                <a:solidFill>
                  <a:schemeClr val="tx1">
                    <a:lumMod val="95000"/>
                    <a:lumOff val="5000"/>
                  </a:schemeClr>
                </a:solidFill>
                <a:latin typeface="Palatino Linotype" pitchFamily="18" charset="0"/>
              </a:rPr>
              <a:t>Your client is most interested in offsetting a reduction in the value of its inventory. </a:t>
            </a:r>
            <a:r>
              <a:rPr lang="en-US" sz="1600" b="1" dirty="0" smtClean="0">
                <a:solidFill>
                  <a:schemeClr val="tx1">
                    <a:lumMod val="95000"/>
                    <a:lumOff val="5000"/>
                  </a:schemeClr>
                </a:solidFill>
                <a:latin typeface="Palatino Linotype" pitchFamily="18" charset="0"/>
              </a:rPr>
              <a:t>What options </a:t>
            </a:r>
            <a:r>
              <a:rPr lang="en-US" sz="1600" b="1" dirty="0">
                <a:solidFill>
                  <a:schemeClr val="tx1">
                    <a:lumMod val="95000"/>
                    <a:lumOff val="5000"/>
                  </a:schemeClr>
                </a:solidFill>
                <a:latin typeface="Palatino Linotype" pitchFamily="18" charset="0"/>
              </a:rPr>
              <a:t>transaction would you recommend to achieve this goal? </a:t>
            </a:r>
            <a:r>
              <a:rPr lang="en-US" sz="1600" b="1" dirty="0" smtClean="0">
                <a:solidFill>
                  <a:schemeClr val="tx1">
                    <a:lumMod val="95000"/>
                    <a:lumOff val="5000"/>
                  </a:schemeClr>
                </a:solidFill>
                <a:latin typeface="Palatino Linotype" pitchFamily="18" charset="0"/>
              </a:rPr>
              <a:t>(You do not need to determine the appropriate exercise price.)</a:t>
            </a:r>
          </a:p>
          <a:p>
            <a:pPr marL="457200" indent="-457200">
              <a:buFont typeface="Arial" pitchFamily="34" charset="0"/>
              <a:buAutoNum type="alphaLcParenR"/>
            </a:pPr>
            <a:r>
              <a:rPr lang="en-US" sz="1600" b="1" dirty="0" smtClean="0">
                <a:solidFill>
                  <a:schemeClr val="tx1">
                    <a:lumMod val="95000"/>
                    <a:lumOff val="5000"/>
                  </a:schemeClr>
                </a:solidFill>
                <a:latin typeface="Palatino Linotype" pitchFamily="18" charset="0"/>
              </a:rPr>
              <a:t>You agree with analysts’ forecasts for the expected price of oil in one year, but you believe that the price will be either $90 or $30, with equal probability. Given this belief, which hedging transaction would create more value for the refiner, the futures transaction from part (a) or the options transaction from part (c)?</a:t>
            </a:r>
          </a:p>
          <a:p>
            <a:pPr marL="457200" indent="-457200">
              <a:buFont typeface="Arial" pitchFamily="34" charset="0"/>
              <a:buAutoNum type="alphaLcParenR"/>
            </a:pPr>
            <a:r>
              <a:rPr lang="en-US" sz="1600" b="1" dirty="0" smtClean="0">
                <a:solidFill>
                  <a:schemeClr val="tx1">
                    <a:lumMod val="95000"/>
                    <a:lumOff val="5000"/>
                  </a:schemeClr>
                </a:solidFill>
                <a:latin typeface="Palatino Linotype" pitchFamily="18" charset="0"/>
              </a:rPr>
              <a:t>Required </a:t>
            </a:r>
            <a:r>
              <a:rPr lang="en-US" sz="1600" b="1" dirty="0">
                <a:solidFill>
                  <a:schemeClr val="tx1">
                    <a:lumMod val="95000"/>
                    <a:lumOff val="5000"/>
                  </a:schemeClr>
                </a:solidFill>
                <a:latin typeface="Palatino Linotype" pitchFamily="18" charset="0"/>
              </a:rPr>
              <a:t>maintenance expenditures at refineries are highest during periods of </a:t>
            </a:r>
            <a:r>
              <a:rPr lang="en-US" sz="1600" b="1" dirty="0" smtClean="0">
                <a:solidFill>
                  <a:schemeClr val="tx1">
                    <a:lumMod val="95000"/>
                    <a:lumOff val="5000"/>
                  </a:schemeClr>
                </a:solidFill>
                <a:latin typeface="Palatino Linotype" pitchFamily="18" charset="0"/>
              </a:rPr>
              <a:t>strong economic </a:t>
            </a:r>
            <a:r>
              <a:rPr lang="en-US" sz="1600" b="1" dirty="0">
                <a:solidFill>
                  <a:schemeClr val="tx1">
                    <a:lumMod val="95000"/>
                    <a:lumOff val="5000"/>
                  </a:schemeClr>
                </a:solidFill>
                <a:latin typeface="Palatino Linotype" pitchFamily="18" charset="0"/>
              </a:rPr>
              <a:t>performance, when demand for crude oil is high. If your client’s </a:t>
            </a:r>
            <a:r>
              <a:rPr lang="en-US" sz="1600" b="1" dirty="0" smtClean="0">
                <a:solidFill>
                  <a:schemeClr val="tx1">
                    <a:lumMod val="95000"/>
                    <a:lumOff val="5000"/>
                  </a:schemeClr>
                </a:solidFill>
                <a:latin typeface="Palatino Linotype" pitchFamily="18" charset="0"/>
              </a:rPr>
              <a:t>primary investments </a:t>
            </a:r>
            <a:r>
              <a:rPr lang="en-US" sz="1600" b="1" dirty="0">
                <a:solidFill>
                  <a:schemeClr val="tx1">
                    <a:lumMod val="95000"/>
                    <a:lumOff val="5000"/>
                  </a:schemeClr>
                </a:solidFill>
                <a:latin typeface="Palatino Linotype" pitchFamily="18" charset="0"/>
              </a:rPr>
              <a:t>are maintenance expenditures, is hedging valuable?</a:t>
            </a:r>
          </a:p>
        </p:txBody>
      </p:sp>
    </p:spTree>
    <p:extLst>
      <p:ext uri="{BB962C8B-B14F-4D97-AF65-F5344CB8AC3E}">
        <p14:creationId xmlns:p14="http://schemas.microsoft.com/office/powerpoint/2010/main" val="3284644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a)     You </a:t>
            </a:r>
            <a:r>
              <a:rPr lang="en-US" sz="1600" b="1" dirty="0">
                <a:solidFill>
                  <a:schemeClr val="tx1">
                    <a:lumMod val="95000"/>
                    <a:lumOff val="5000"/>
                  </a:schemeClr>
                </a:solidFill>
                <a:latin typeface="Palatino Linotype" pitchFamily="18" charset="0"/>
              </a:rPr>
              <a:t>have been hired by a refiner to advise on its inventory hedging program. If the goal is to offset the changes in inventory value caused by crude oil price changes, should the refiner purchase or sell crude oil futures contracts</a:t>
            </a:r>
            <a:r>
              <a:rPr lang="en-US" sz="1600" b="1" dirty="0" smtClean="0">
                <a:solidFill>
                  <a:schemeClr val="tx1">
                    <a:lumMod val="95000"/>
                    <a:lumOff val="5000"/>
                  </a:schemeClr>
                </a:solidFill>
                <a:latin typeface="Palatino Linotype" pitchFamily="18" charset="0"/>
              </a:rPr>
              <a:t>?</a:t>
            </a:r>
          </a:p>
          <a:p>
            <a:pPr marL="0" indent="0">
              <a:buNone/>
            </a:pPr>
            <a:endParaRPr lang="en-US" sz="1600" dirty="0" smtClean="0">
              <a:solidFill>
                <a:srgbClr val="0070C0"/>
              </a:solidFill>
              <a:latin typeface="Palatino Linotype" pitchFamily="18" charset="0"/>
            </a:endParaRPr>
          </a:p>
          <a:p>
            <a:pPr marL="0" indent="0">
              <a:buNone/>
            </a:pPr>
            <a:r>
              <a:rPr lang="en-US" sz="1600" dirty="0">
                <a:solidFill>
                  <a:srgbClr val="0070C0"/>
                </a:solidFill>
                <a:latin typeface="Palatino Linotype" pitchFamily="18" charset="0"/>
              </a:rPr>
              <a:t>Sell futures contracts. Oil refiners hold crude oil in inventory during the </a:t>
            </a:r>
            <a:r>
              <a:rPr lang="en-US" sz="1600" dirty="0" smtClean="0">
                <a:solidFill>
                  <a:srgbClr val="0070C0"/>
                </a:solidFill>
                <a:latin typeface="Palatino Linotype" pitchFamily="18" charset="0"/>
              </a:rPr>
              <a:t>production process </a:t>
            </a:r>
            <a:r>
              <a:rPr lang="en-US" sz="1600" dirty="0">
                <a:solidFill>
                  <a:srgbClr val="0070C0"/>
                </a:solidFill>
                <a:latin typeface="Palatino Linotype" pitchFamily="18" charset="0"/>
              </a:rPr>
              <a:t>– so they have an asset that rises (falls) in value when crude oil prices rise (fall</a:t>
            </a:r>
            <a:r>
              <a:rPr lang="en-US" sz="1600" dirty="0" smtClean="0">
                <a:solidFill>
                  <a:srgbClr val="0070C0"/>
                </a:solidFill>
                <a:latin typeface="Palatino Linotype" pitchFamily="18" charset="0"/>
              </a:rPr>
              <a:t>). As </a:t>
            </a:r>
            <a:r>
              <a:rPr lang="en-US" sz="1600" dirty="0">
                <a:solidFill>
                  <a:srgbClr val="0070C0"/>
                </a:solidFill>
                <a:latin typeface="Palatino Linotype" pitchFamily="18" charset="0"/>
              </a:rPr>
              <a:t>stated in the question, the goal of the inventory hedging program is to offset </a:t>
            </a:r>
            <a:r>
              <a:rPr lang="en-US" sz="1600" dirty="0" smtClean="0">
                <a:solidFill>
                  <a:srgbClr val="0070C0"/>
                </a:solidFill>
                <a:latin typeface="Palatino Linotype" pitchFamily="18" charset="0"/>
              </a:rPr>
              <a:t>changes in </a:t>
            </a:r>
            <a:r>
              <a:rPr lang="en-US" sz="1600" dirty="0">
                <a:solidFill>
                  <a:srgbClr val="0070C0"/>
                </a:solidFill>
                <a:latin typeface="Palatino Linotype" pitchFamily="18" charset="0"/>
              </a:rPr>
              <a:t>inventory value that result from crude oil price changes. The payoff in one year </a:t>
            </a:r>
            <a:r>
              <a:rPr lang="en-US" sz="1600" dirty="0" smtClean="0">
                <a:solidFill>
                  <a:srgbClr val="0070C0"/>
                </a:solidFill>
                <a:latin typeface="Palatino Linotype" pitchFamily="18" charset="0"/>
              </a:rPr>
              <a:t>from selling </a:t>
            </a:r>
            <a:r>
              <a:rPr lang="en-US" sz="1600" dirty="0">
                <a:solidFill>
                  <a:srgbClr val="0070C0"/>
                </a:solidFill>
                <a:latin typeface="Palatino Linotype" pitchFamily="18" charset="0"/>
              </a:rPr>
              <a:t>a futures contract </a:t>
            </a:r>
            <a:r>
              <a:rPr lang="en-US" sz="1600" dirty="0" smtClean="0">
                <a:solidFill>
                  <a:srgbClr val="0070C0"/>
                </a:solidFill>
                <a:latin typeface="Palatino Linotype" pitchFamily="18" charset="0"/>
              </a:rPr>
              <a:t>is: </a:t>
            </a:r>
          </a:p>
          <a:p>
            <a:pPr marL="0" indent="0" algn="ctr">
              <a:buNone/>
            </a:pPr>
            <a:r>
              <a:rPr lang="en-US" sz="1600" dirty="0" smtClean="0">
                <a:solidFill>
                  <a:srgbClr val="0070C0"/>
                </a:solidFill>
                <a:latin typeface="Palatino Linotype" pitchFamily="18" charset="0"/>
              </a:rPr>
              <a:t>(</a:t>
            </a:r>
            <a:r>
              <a:rPr lang="en-US" sz="1600" dirty="0">
                <a:solidFill>
                  <a:srgbClr val="0070C0"/>
                </a:solidFill>
                <a:latin typeface="Palatino Linotype" pitchFamily="18" charset="0"/>
              </a:rPr>
              <a:t>Futures </a:t>
            </a:r>
            <a:r>
              <a:rPr lang="en-US" sz="1600" dirty="0" smtClean="0">
                <a:solidFill>
                  <a:srgbClr val="0070C0"/>
                </a:solidFill>
                <a:latin typeface="Palatino Linotype" pitchFamily="18" charset="0"/>
              </a:rPr>
              <a:t>price) </a:t>
            </a:r>
            <a:r>
              <a:rPr lang="en-US" sz="1600" dirty="0">
                <a:solidFill>
                  <a:srgbClr val="0070C0"/>
                </a:solidFill>
                <a:latin typeface="Palatino Linotype" pitchFamily="18" charset="0"/>
              </a:rPr>
              <a:t>– </a:t>
            </a:r>
            <a:r>
              <a:rPr lang="en-US" sz="1600" dirty="0" smtClean="0">
                <a:solidFill>
                  <a:srgbClr val="0070C0"/>
                </a:solidFill>
                <a:latin typeface="Palatino Linotype" pitchFamily="18" charset="0"/>
              </a:rPr>
              <a:t>(commodity </a:t>
            </a:r>
            <a:r>
              <a:rPr lang="en-US" sz="1600" dirty="0">
                <a:solidFill>
                  <a:srgbClr val="0070C0"/>
                </a:solidFill>
                <a:latin typeface="Palatino Linotype" pitchFamily="18" charset="0"/>
              </a:rPr>
              <a:t>value</a:t>
            </a:r>
            <a:r>
              <a:rPr lang="en-US" sz="1600" baseline="-25000" dirty="0">
                <a:solidFill>
                  <a:srgbClr val="0070C0"/>
                </a:solidFill>
                <a:latin typeface="Palatino Linotype" pitchFamily="18" charset="0"/>
              </a:rPr>
              <a:t>1</a:t>
            </a:r>
            <a:r>
              <a:rPr lang="en-US" sz="1600" dirty="0">
                <a:solidFill>
                  <a:srgbClr val="0070C0"/>
                </a:solidFill>
                <a:latin typeface="Palatino Linotype" pitchFamily="18" charset="0"/>
              </a:rPr>
              <a:t>). </a:t>
            </a:r>
            <a:endParaRPr lang="en-US" sz="1600" dirty="0" smtClean="0">
              <a:solidFill>
                <a:srgbClr val="0070C0"/>
              </a:solidFill>
              <a:latin typeface="Palatino Linotype" pitchFamily="18" charset="0"/>
            </a:endParaRPr>
          </a:p>
          <a:p>
            <a:pPr marL="0" indent="0">
              <a:buNone/>
            </a:pPr>
            <a:r>
              <a:rPr lang="en-US" sz="1600" dirty="0" smtClean="0">
                <a:solidFill>
                  <a:srgbClr val="0070C0"/>
                </a:solidFill>
                <a:latin typeface="Palatino Linotype" pitchFamily="18" charset="0"/>
              </a:rPr>
              <a:t>The </a:t>
            </a:r>
            <a:r>
              <a:rPr lang="en-US" sz="1600" dirty="0">
                <a:solidFill>
                  <a:srgbClr val="0070C0"/>
                </a:solidFill>
                <a:latin typeface="Palatino Linotype" pitchFamily="18" charset="0"/>
              </a:rPr>
              <a:t>futures price is </a:t>
            </a:r>
            <a:r>
              <a:rPr lang="en-US" sz="1600" dirty="0" smtClean="0">
                <a:solidFill>
                  <a:srgbClr val="0070C0"/>
                </a:solidFill>
                <a:latin typeface="Palatino Linotype" pitchFamily="18" charset="0"/>
              </a:rPr>
              <a:t>set and </a:t>
            </a:r>
            <a:r>
              <a:rPr lang="en-US" sz="1600" dirty="0">
                <a:solidFill>
                  <a:srgbClr val="0070C0"/>
                </a:solidFill>
                <a:latin typeface="Palatino Linotype" pitchFamily="18" charset="0"/>
              </a:rPr>
              <a:t>the commodity value is uncertain. The payoff is high when oil prices are low in </a:t>
            </a:r>
            <a:r>
              <a:rPr lang="en-US" sz="1600" dirty="0" smtClean="0">
                <a:solidFill>
                  <a:srgbClr val="0070C0"/>
                </a:solidFill>
                <a:latin typeface="Palatino Linotype" pitchFamily="18" charset="0"/>
              </a:rPr>
              <a:t>one year </a:t>
            </a:r>
            <a:r>
              <a:rPr lang="en-US" sz="1600" dirty="0">
                <a:solidFill>
                  <a:srgbClr val="0070C0"/>
                </a:solidFill>
                <a:latin typeface="Palatino Linotype" pitchFamily="18" charset="0"/>
              </a:rPr>
              <a:t>and the payoff is low when oil prices are high in one year. Consequently, </a:t>
            </a:r>
            <a:r>
              <a:rPr lang="en-US" sz="1600" dirty="0" smtClean="0">
                <a:solidFill>
                  <a:srgbClr val="0070C0"/>
                </a:solidFill>
                <a:latin typeface="Palatino Linotype" pitchFamily="18" charset="0"/>
              </a:rPr>
              <a:t>selling futures </a:t>
            </a:r>
            <a:r>
              <a:rPr lang="en-US" sz="1600" dirty="0">
                <a:solidFill>
                  <a:srgbClr val="0070C0"/>
                </a:solidFill>
                <a:latin typeface="Palatino Linotype" pitchFamily="18" charset="0"/>
              </a:rPr>
              <a:t>contracts creates a payoff that offsets the changes in inventory value</a:t>
            </a:r>
            <a:r>
              <a:rPr lang="en-US" sz="1600" dirty="0" smtClean="0">
                <a:solidFill>
                  <a:srgbClr val="0070C0"/>
                </a:solidFill>
                <a:latin typeface="Palatino Linotype" pitchFamily="18" charset="0"/>
              </a:rPr>
              <a:t>. </a:t>
            </a:r>
          </a:p>
        </p:txBody>
      </p:sp>
    </p:spTree>
    <p:extLst>
      <p:ext uri="{BB962C8B-B14F-4D97-AF65-F5344CB8AC3E}">
        <p14:creationId xmlns:p14="http://schemas.microsoft.com/office/powerpoint/2010/main" val="455510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b)     The </a:t>
            </a:r>
            <a:r>
              <a:rPr lang="en-US" sz="1600" b="1" dirty="0">
                <a:solidFill>
                  <a:schemeClr val="tx1">
                    <a:lumMod val="95000"/>
                    <a:lumOff val="5000"/>
                  </a:schemeClr>
                </a:solidFill>
                <a:latin typeface="Palatino Linotype" pitchFamily="18" charset="0"/>
              </a:rPr>
              <a:t>one year futures price of a barrel of crude oil is $59. Analysts anticipate that the price of crude oil in one year will be either $80 or $40, with equal probability. Under the assumption that these estimates accurately reflect the beliefs of market participants, solve for the implied CAPM beta of an investment in crude oil</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r>
              <a:rPr lang="en-US" sz="1600" dirty="0">
                <a:solidFill>
                  <a:srgbClr val="0070C0"/>
                </a:solidFill>
                <a:latin typeface="Palatino Linotype" pitchFamily="18" charset="0"/>
              </a:rPr>
              <a:t>You are given the one year futures price, which is $59, and you can calculate </a:t>
            </a:r>
            <a:r>
              <a:rPr lang="en-US" sz="1600" dirty="0" smtClean="0">
                <a:solidFill>
                  <a:srgbClr val="0070C0"/>
                </a:solidFill>
                <a:latin typeface="Palatino Linotype" pitchFamily="18" charset="0"/>
              </a:rPr>
              <a:t>the expected </a:t>
            </a:r>
            <a:r>
              <a:rPr lang="en-US" sz="1600" dirty="0">
                <a:solidFill>
                  <a:srgbClr val="0070C0"/>
                </a:solidFill>
                <a:latin typeface="Palatino Linotype" pitchFamily="18" charset="0"/>
              </a:rPr>
              <a:t>oil price in one </a:t>
            </a:r>
            <a:r>
              <a:rPr lang="en-US" sz="1600" dirty="0" smtClean="0">
                <a:solidFill>
                  <a:srgbClr val="0070C0"/>
                </a:solidFill>
                <a:latin typeface="Palatino Linotype" pitchFamily="18" charset="0"/>
              </a:rPr>
              <a:t>year:</a:t>
            </a:r>
          </a:p>
          <a:p>
            <a:pPr marL="0" indent="0" algn="ctr">
              <a:buNone/>
            </a:pPr>
            <a:r>
              <a:rPr lang="en-US" sz="1600" dirty="0" smtClean="0">
                <a:solidFill>
                  <a:srgbClr val="0070C0"/>
                </a:solidFill>
                <a:latin typeface="Palatino Linotype" pitchFamily="18" charset="0"/>
              </a:rPr>
              <a:t> </a:t>
            </a:r>
            <a:r>
              <a:rPr lang="en-US" sz="1600" dirty="0">
                <a:solidFill>
                  <a:srgbClr val="0070C0"/>
                </a:solidFill>
                <a:latin typeface="Palatino Linotype" pitchFamily="18" charset="0"/>
              </a:rPr>
              <a:t>$60 = 0.5*($40) + 0.5*($80</a:t>
            </a:r>
            <a:r>
              <a:rPr lang="en-US" sz="1600" dirty="0" smtClean="0">
                <a:solidFill>
                  <a:srgbClr val="0070C0"/>
                </a:solidFill>
                <a:latin typeface="Palatino Linotype" pitchFamily="18" charset="0"/>
              </a:rPr>
              <a:t>)</a:t>
            </a:r>
          </a:p>
          <a:p>
            <a:pPr marL="0" indent="0">
              <a:buNone/>
            </a:pPr>
            <a:r>
              <a:rPr lang="en-US" sz="1600" dirty="0" smtClean="0">
                <a:solidFill>
                  <a:srgbClr val="0070C0"/>
                </a:solidFill>
                <a:latin typeface="Palatino Linotype" pitchFamily="18" charset="0"/>
              </a:rPr>
              <a:t>Using </a:t>
            </a:r>
            <a:r>
              <a:rPr lang="en-US" sz="1600" dirty="0">
                <a:solidFill>
                  <a:srgbClr val="0070C0"/>
                </a:solidFill>
                <a:latin typeface="Palatino Linotype" pitchFamily="18" charset="0"/>
              </a:rPr>
              <a:t>the </a:t>
            </a:r>
            <a:r>
              <a:rPr lang="en-US" sz="1600" dirty="0" smtClean="0">
                <a:solidFill>
                  <a:srgbClr val="0070C0"/>
                </a:solidFill>
                <a:latin typeface="Palatino Linotype" pitchFamily="18" charset="0"/>
              </a:rPr>
              <a:t>equilibrium relationship </a:t>
            </a:r>
            <a:r>
              <a:rPr lang="en-US" sz="1600" dirty="0">
                <a:solidFill>
                  <a:srgbClr val="0070C0"/>
                </a:solidFill>
                <a:latin typeface="Palatino Linotype" pitchFamily="18" charset="0"/>
              </a:rPr>
              <a:t>between futures prices and expected commodity prices, we find the </a:t>
            </a:r>
            <a:r>
              <a:rPr lang="en-US" sz="1600" dirty="0" smtClean="0">
                <a:solidFill>
                  <a:srgbClr val="0070C0"/>
                </a:solidFill>
                <a:latin typeface="Palatino Linotype" pitchFamily="18" charset="0"/>
              </a:rPr>
              <a:t> required rate </a:t>
            </a:r>
            <a:r>
              <a:rPr lang="en-US" sz="1600" dirty="0">
                <a:solidFill>
                  <a:srgbClr val="0070C0"/>
                </a:solidFill>
                <a:latin typeface="Palatino Linotype" pitchFamily="18" charset="0"/>
              </a:rPr>
              <a:t>of return on an investment in crude oil</a:t>
            </a:r>
            <a:r>
              <a:rPr lang="en-US" sz="1600" dirty="0" smtClean="0">
                <a:solidFill>
                  <a:srgbClr val="0070C0"/>
                </a:solidFill>
                <a:latin typeface="Palatino Linotype" pitchFamily="18" charset="0"/>
              </a:rPr>
              <a:t>:</a:t>
            </a:r>
          </a:p>
          <a:p>
            <a:pPr marL="0" indent="0">
              <a:buNone/>
            </a:pPr>
            <a:endParaRPr lang="en-US" sz="1600" dirty="0">
              <a:solidFill>
                <a:srgbClr val="0070C0"/>
              </a:solidFill>
              <a:latin typeface="Palatino Linotype" pitchFamily="18" charset="0"/>
            </a:endParaRPr>
          </a:p>
          <a:p>
            <a:pPr marL="457200" indent="-457200">
              <a:buFont typeface="Arial" pitchFamily="34" charset="0"/>
              <a:buAutoNum type="alphaLcParenR"/>
            </a:pPr>
            <a:endParaRPr lang="en-US" sz="1600" b="1" dirty="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934036194"/>
              </p:ext>
            </p:extLst>
          </p:nvPr>
        </p:nvGraphicFramePr>
        <p:xfrm>
          <a:off x="2362200" y="4038600"/>
          <a:ext cx="5308209" cy="2438400"/>
        </p:xfrm>
        <a:graphic>
          <a:graphicData uri="http://schemas.openxmlformats.org/presentationml/2006/ole">
            <mc:AlternateContent xmlns:mc="http://schemas.openxmlformats.org/markup-compatibility/2006">
              <mc:Choice xmlns:v="urn:schemas-microsoft-com:vml" Requires="v">
                <p:oleObj spid="_x0000_s1036" name="Equation" r:id="rId4" imgW="3593880" imgH="1650960" progId="Equation.DSMT4">
                  <p:embed/>
                </p:oleObj>
              </mc:Choice>
              <mc:Fallback>
                <p:oleObj name="Equation" r:id="rId4" imgW="3593880" imgH="1650960" progId="Equation.DSMT4">
                  <p:embed/>
                  <p:pic>
                    <p:nvPicPr>
                      <p:cNvPr id="0" name=""/>
                      <p:cNvPicPr/>
                      <p:nvPr/>
                    </p:nvPicPr>
                    <p:blipFill>
                      <a:blip r:embed="rId5"/>
                      <a:stretch>
                        <a:fillRect/>
                      </a:stretch>
                    </p:blipFill>
                    <p:spPr>
                      <a:xfrm>
                        <a:off x="2362200" y="4038600"/>
                        <a:ext cx="5308209" cy="2438400"/>
                      </a:xfrm>
                      <a:prstGeom prst="rect">
                        <a:avLst/>
                      </a:prstGeom>
                    </p:spPr>
                  </p:pic>
                </p:oleObj>
              </mc:Fallback>
            </mc:AlternateContent>
          </a:graphicData>
        </a:graphic>
      </p:graphicFrame>
    </p:spTree>
    <p:extLst>
      <p:ext uri="{BB962C8B-B14F-4D97-AF65-F5344CB8AC3E}">
        <p14:creationId xmlns:p14="http://schemas.microsoft.com/office/powerpoint/2010/main" val="1406061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b)     Cont’d</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r>
              <a:rPr lang="en-US" sz="1600" dirty="0" smtClean="0">
                <a:solidFill>
                  <a:srgbClr val="0070C0"/>
                </a:solidFill>
                <a:latin typeface="Palatino Linotype" pitchFamily="18" charset="0"/>
              </a:rPr>
              <a:t>Using CAPM:</a:t>
            </a:r>
          </a:p>
          <a:p>
            <a:pPr marL="0" indent="0">
              <a:buNone/>
            </a:pPr>
            <a:endParaRPr lang="en-US" sz="1600" b="1" dirty="0">
              <a:solidFill>
                <a:srgbClr val="0070C0"/>
              </a:solidFill>
              <a:latin typeface="Palatino Linotype"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70706883"/>
              </p:ext>
            </p:extLst>
          </p:nvPr>
        </p:nvGraphicFramePr>
        <p:xfrm>
          <a:off x="2819400" y="2286000"/>
          <a:ext cx="3175000" cy="2020455"/>
        </p:xfrm>
        <a:graphic>
          <a:graphicData uri="http://schemas.openxmlformats.org/presentationml/2006/ole">
            <mc:AlternateContent xmlns:mc="http://schemas.openxmlformats.org/markup-compatibility/2006">
              <mc:Choice xmlns:v="urn:schemas-microsoft-com:vml" Requires="v">
                <p:oleObj spid="_x0000_s2060" name="Equation" r:id="rId4" imgW="1676160" imgH="1066680" progId="Equation.DSMT4">
                  <p:embed/>
                </p:oleObj>
              </mc:Choice>
              <mc:Fallback>
                <p:oleObj name="Equation" r:id="rId4" imgW="1676160" imgH="1066680" progId="Equation.DSMT4">
                  <p:embed/>
                  <p:pic>
                    <p:nvPicPr>
                      <p:cNvPr id="0" name=""/>
                      <p:cNvPicPr/>
                      <p:nvPr/>
                    </p:nvPicPr>
                    <p:blipFill>
                      <a:blip r:embed="rId5"/>
                      <a:stretch>
                        <a:fillRect/>
                      </a:stretch>
                    </p:blipFill>
                    <p:spPr>
                      <a:xfrm>
                        <a:off x="2819400" y="2286000"/>
                        <a:ext cx="3175000" cy="2020455"/>
                      </a:xfrm>
                      <a:prstGeom prst="rect">
                        <a:avLst/>
                      </a:prstGeom>
                    </p:spPr>
                  </p:pic>
                </p:oleObj>
              </mc:Fallback>
            </mc:AlternateContent>
          </a:graphicData>
        </a:graphic>
      </p:graphicFrame>
    </p:spTree>
    <p:extLst>
      <p:ext uri="{BB962C8B-B14F-4D97-AF65-F5344CB8AC3E}">
        <p14:creationId xmlns:p14="http://schemas.microsoft.com/office/powerpoint/2010/main" val="3177151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c)     Your </a:t>
            </a:r>
            <a:r>
              <a:rPr lang="en-US" sz="1600" b="1" dirty="0">
                <a:solidFill>
                  <a:schemeClr val="tx1">
                    <a:lumMod val="95000"/>
                    <a:lumOff val="5000"/>
                  </a:schemeClr>
                </a:solidFill>
                <a:latin typeface="Palatino Linotype" pitchFamily="18" charset="0"/>
              </a:rPr>
              <a:t>client is most interested in offsetting a reduction in the value of its inventory. </a:t>
            </a:r>
            <a:r>
              <a:rPr lang="en-US" sz="1600" b="1" dirty="0" smtClean="0">
                <a:solidFill>
                  <a:schemeClr val="tx1">
                    <a:lumMod val="95000"/>
                    <a:lumOff val="5000"/>
                  </a:schemeClr>
                </a:solidFill>
                <a:latin typeface="Palatino Linotype" pitchFamily="18" charset="0"/>
              </a:rPr>
              <a:t>What options </a:t>
            </a:r>
            <a:r>
              <a:rPr lang="en-US" sz="1600" b="1" dirty="0">
                <a:solidFill>
                  <a:schemeClr val="tx1">
                    <a:lumMod val="95000"/>
                    <a:lumOff val="5000"/>
                  </a:schemeClr>
                </a:solidFill>
                <a:latin typeface="Palatino Linotype" pitchFamily="18" charset="0"/>
              </a:rPr>
              <a:t>transaction would you recommend to achieve this goal? (You do not need to determine the appropriate exercise price.)</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r>
              <a:rPr lang="en-US" sz="1600" dirty="0">
                <a:solidFill>
                  <a:srgbClr val="0070C0"/>
                </a:solidFill>
                <a:latin typeface="Palatino Linotype" pitchFamily="18" charset="0"/>
              </a:rPr>
              <a:t>Long put option. To offset a reduction in inventory value, which occurs when oil </a:t>
            </a:r>
            <a:r>
              <a:rPr lang="en-US" sz="1600" dirty="0" smtClean="0">
                <a:solidFill>
                  <a:srgbClr val="0070C0"/>
                </a:solidFill>
                <a:latin typeface="Palatino Linotype" pitchFamily="18" charset="0"/>
              </a:rPr>
              <a:t>prices fall</a:t>
            </a:r>
            <a:r>
              <a:rPr lang="en-US" sz="1600" dirty="0">
                <a:solidFill>
                  <a:srgbClr val="0070C0"/>
                </a:solidFill>
                <a:latin typeface="Palatino Linotype" pitchFamily="18" charset="0"/>
              </a:rPr>
              <a:t>, you need an options transaction that has a positive payoff when oil prices fall. A </a:t>
            </a:r>
            <a:r>
              <a:rPr lang="en-US" sz="1600" dirty="0" smtClean="0">
                <a:solidFill>
                  <a:srgbClr val="0070C0"/>
                </a:solidFill>
                <a:latin typeface="Palatino Linotype" pitchFamily="18" charset="0"/>
              </a:rPr>
              <a:t>long put </a:t>
            </a:r>
            <a:r>
              <a:rPr lang="en-US" sz="1600" dirty="0">
                <a:solidFill>
                  <a:srgbClr val="0070C0"/>
                </a:solidFill>
                <a:latin typeface="Palatino Linotype" pitchFamily="18" charset="0"/>
              </a:rPr>
              <a:t>option produces such a payoff, by giving the refiner the right but not the obligation </a:t>
            </a:r>
            <a:r>
              <a:rPr lang="en-US" sz="1600" dirty="0" smtClean="0">
                <a:solidFill>
                  <a:srgbClr val="0070C0"/>
                </a:solidFill>
                <a:latin typeface="Palatino Linotype" pitchFamily="18" charset="0"/>
              </a:rPr>
              <a:t>to sell </a:t>
            </a:r>
            <a:r>
              <a:rPr lang="en-US" sz="1600" dirty="0">
                <a:solidFill>
                  <a:srgbClr val="0070C0"/>
                </a:solidFill>
                <a:latin typeface="Palatino Linotype" pitchFamily="18" charset="0"/>
              </a:rPr>
              <a:t>oil for a fixed price in the future. When prices fall below the strike price, the </a:t>
            </a:r>
            <a:r>
              <a:rPr lang="en-US" sz="1600" dirty="0" smtClean="0">
                <a:solidFill>
                  <a:srgbClr val="0070C0"/>
                </a:solidFill>
                <a:latin typeface="Palatino Linotype" pitchFamily="18" charset="0"/>
              </a:rPr>
              <a:t>refiner will </a:t>
            </a:r>
            <a:r>
              <a:rPr lang="en-US" sz="1600" dirty="0">
                <a:solidFill>
                  <a:srgbClr val="0070C0"/>
                </a:solidFill>
                <a:latin typeface="Palatino Linotype" pitchFamily="18" charset="0"/>
              </a:rPr>
              <a:t>exercise the put and capture (X-</a:t>
            </a:r>
            <a:r>
              <a:rPr lang="en-US" sz="1600" dirty="0" err="1">
                <a:solidFill>
                  <a:srgbClr val="0070C0"/>
                </a:solidFill>
                <a:latin typeface="Palatino Linotype" pitchFamily="18" charset="0"/>
              </a:rPr>
              <a:t>Poil</a:t>
            </a:r>
            <a:r>
              <a:rPr lang="en-US" sz="1600" dirty="0">
                <a:solidFill>
                  <a:srgbClr val="0070C0"/>
                </a:solidFill>
                <a:latin typeface="Palatino Linotype" pitchFamily="18" charset="0"/>
              </a:rPr>
              <a:t>) as the payoff. The payoff is zero if oil prices </a:t>
            </a:r>
            <a:r>
              <a:rPr lang="en-US" sz="1600" dirty="0" smtClean="0">
                <a:solidFill>
                  <a:srgbClr val="0070C0"/>
                </a:solidFill>
                <a:latin typeface="Palatino Linotype" pitchFamily="18" charset="0"/>
              </a:rPr>
              <a:t>rise above </a:t>
            </a:r>
            <a:r>
              <a:rPr lang="en-US" sz="1600" dirty="0">
                <a:solidFill>
                  <a:srgbClr val="0070C0"/>
                </a:solidFill>
                <a:latin typeface="Palatino Linotype" pitchFamily="18" charset="0"/>
              </a:rPr>
              <a:t>X</a:t>
            </a:r>
            <a:r>
              <a:rPr lang="en-US" sz="1600" dirty="0" smtClean="0">
                <a:solidFill>
                  <a:srgbClr val="0070C0"/>
                </a:solidFill>
                <a:latin typeface="Palatino Linotype" pitchFamily="18" charset="0"/>
              </a:rPr>
              <a:t>. </a:t>
            </a:r>
          </a:p>
          <a:p>
            <a:pPr marL="0" indent="0">
              <a:buNone/>
            </a:pPr>
            <a:endParaRPr lang="en-US" sz="1600" dirty="0">
              <a:solidFill>
                <a:srgbClr val="0070C0"/>
              </a:solidFill>
              <a:latin typeface="Palatino Linotype" pitchFamily="18" charset="0"/>
            </a:endParaRPr>
          </a:p>
          <a:p>
            <a:pPr marL="0" indent="0">
              <a:buNone/>
            </a:pPr>
            <a:r>
              <a:rPr lang="en-US" sz="1600" dirty="0" smtClean="0">
                <a:solidFill>
                  <a:srgbClr val="0070C0"/>
                </a:solidFill>
                <a:latin typeface="Palatino Linotype" pitchFamily="18" charset="0"/>
              </a:rPr>
              <a:t>Note that selling </a:t>
            </a:r>
            <a:r>
              <a:rPr lang="en-US" sz="1600" dirty="0">
                <a:solidFill>
                  <a:srgbClr val="0070C0"/>
                </a:solidFill>
                <a:latin typeface="Palatino Linotype" pitchFamily="18" charset="0"/>
              </a:rPr>
              <a:t>a call option eliminates the increase in inventory value that results when oil </a:t>
            </a:r>
            <a:r>
              <a:rPr lang="en-US" sz="1600" dirty="0" smtClean="0">
                <a:solidFill>
                  <a:srgbClr val="0070C0"/>
                </a:solidFill>
                <a:latin typeface="Palatino Linotype" pitchFamily="18" charset="0"/>
              </a:rPr>
              <a:t>prices rise</a:t>
            </a:r>
            <a:r>
              <a:rPr lang="en-US" sz="1600" dirty="0">
                <a:solidFill>
                  <a:srgbClr val="0070C0"/>
                </a:solidFill>
                <a:latin typeface="Palatino Linotype" pitchFamily="18" charset="0"/>
              </a:rPr>
              <a:t>, but leaves the refiner exposed to a reduction in inventory value when prices fall.</a:t>
            </a:r>
            <a:endParaRPr lang="en-US" sz="1600" dirty="0" smtClean="0">
              <a:solidFill>
                <a:srgbClr val="0070C0"/>
              </a:solidFill>
              <a:latin typeface="Palatino Linotype" pitchFamily="18" charset="0"/>
            </a:endParaRPr>
          </a:p>
        </p:txBody>
      </p:sp>
    </p:spTree>
    <p:extLst>
      <p:ext uri="{BB962C8B-B14F-4D97-AF65-F5344CB8AC3E}">
        <p14:creationId xmlns:p14="http://schemas.microsoft.com/office/powerpoint/2010/main" val="2694148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d)     You </a:t>
            </a:r>
            <a:r>
              <a:rPr lang="en-US" sz="1600" b="1" dirty="0">
                <a:solidFill>
                  <a:schemeClr val="tx1">
                    <a:lumMod val="95000"/>
                    <a:lumOff val="5000"/>
                  </a:schemeClr>
                </a:solidFill>
                <a:latin typeface="Palatino Linotype" pitchFamily="18" charset="0"/>
              </a:rPr>
              <a:t>agree with analysts’ forecasts for the expected price of oil in one year, but you </a:t>
            </a:r>
            <a:r>
              <a:rPr lang="en-US" sz="1600" b="1" dirty="0" smtClean="0">
                <a:solidFill>
                  <a:schemeClr val="tx1">
                    <a:lumMod val="95000"/>
                    <a:lumOff val="5000"/>
                  </a:schemeClr>
                </a:solidFill>
                <a:latin typeface="Palatino Linotype" pitchFamily="18" charset="0"/>
              </a:rPr>
              <a:t>believe that </a:t>
            </a:r>
            <a:r>
              <a:rPr lang="en-US" sz="1600" b="1" dirty="0">
                <a:solidFill>
                  <a:schemeClr val="tx1">
                    <a:lumMod val="95000"/>
                    <a:lumOff val="5000"/>
                  </a:schemeClr>
                </a:solidFill>
                <a:latin typeface="Palatino Linotype" pitchFamily="18" charset="0"/>
              </a:rPr>
              <a:t>the price will be either $90 or $30, with equal probability. Given this belief, </a:t>
            </a:r>
            <a:r>
              <a:rPr lang="en-US" sz="1600" b="1" dirty="0" smtClean="0">
                <a:solidFill>
                  <a:schemeClr val="tx1">
                    <a:lumMod val="95000"/>
                    <a:lumOff val="5000"/>
                  </a:schemeClr>
                </a:solidFill>
                <a:latin typeface="Palatino Linotype" pitchFamily="18" charset="0"/>
              </a:rPr>
              <a:t>which hedging transaction </a:t>
            </a:r>
            <a:r>
              <a:rPr lang="en-US" sz="1600" b="1" dirty="0">
                <a:solidFill>
                  <a:schemeClr val="tx1">
                    <a:lumMod val="95000"/>
                    <a:lumOff val="5000"/>
                  </a:schemeClr>
                </a:solidFill>
                <a:latin typeface="Palatino Linotype" pitchFamily="18" charset="0"/>
              </a:rPr>
              <a:t>would create more value for the refiner, the futures transaction from </a:t>
            </a:r>
            <a:r>
              <a:rPr lang="en-US" sz="1600" b="1" dirty="0" smtClean="0">
                <a:solidFill>
                  <a:schemeClr val="tx1">
                    <a:lumMod val="95000"/>
                    <a:lumOff val="5000"/>
                  </a:schemeClr>
                </a:solidFill>
                <a:latin typeface="Palatino Linotype" pitchFamily="18" charset="0"/>
              </a:rPr>
              <a:t>part (</a:t>
            </a:r>
            <a:r>
              <a:rPr lang="en-US" sz="1600" b="1" dirty="0">
                <a:solidFill>
                  <a:schemeClr val="tx1">
                    <a:lumMod val="95000"/>
                    <a:lumOff val="5000"/>
                  </a:schemeClr>
                </a:solidFill>
                <a:latin typeface="Palatino Linotype" pitchFamily="18" charset="0"/>
              </a:rPr>
              <a:t>a) or the options transaction from part (c</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r>
              <a:rPr lang="en-US" sz="1600" dirty="0">
                <a:solidFill>
                  <a:srgbClr val="0070C0"/>
                </a:solidFill>
                <a:latin typeface="Palatino Linotype" pitchFamily="18" charset="0"/>
              </a:rPr>
              <a:t>The long put option creates more value, due to the market’s underestimation of </a:t>
            </a:r>
            <a:r>
              <a:rPr lang="en-US" sz="1600" dirty="0" smtClean="0">
                <a:solidFill>
                  <a:srgbClr val="0070C0"/>
                </a:solidFill>
                <a:latin typeface="Palatino Linotype" pitchFamily="18" charset="0"/>
              </a:rPr>
              <a:t>volatility (</a:t>
            </a:r>
            <a:r>
              <a:rPr lang="en-US" sz="1600" dirty="0">
                <a:solidFill>
                  <a:srgbClr val="0070C0"/>
                </a:solidFill>
                <a:latin typeface="Palatino Linotype" pitchFamily="18" charset="0"/>
              </a:rPr>
              <a:t>relative to your own information). Your information suggests more variability in </a:t>
            </a:r>
            <a:r>
              <a:rPr lang="en-US" sz="1600" dirty="0" smtClean="0">
                <a:solidFill>
                  <a:srgbClr val="0070C0"/>
                </a:solidFill>
                <a:latin typeface="Palatino Linotype" pitchFamily="18" charset="0"/>
              </a:rPr>
              <a:t>oil prices </a:t>
            </a:r>
            <a:r>
              <a:rPr lang="en-US" sz="1600" dirty="0">
                <a:solidFill>
                  <a:srgbClr val="0070C0"/>
                </a:solidFill>
                <a:latin typeface="Palatino Linotype" pitchFamily="18" charset="0"/>
              </a:rPr>
              <a:t>than the market expects – industry analysts also expect a $60 price, but </a:t>
            </a:r>
            <a:r>
              <a:rPr lang="en-US" sz="1600" dirty="0" smtClean="0">
                <a:solidFill>
                  <a:srgbClr val="0070C0"/>
                </a:solidFill>
                <a:latin typeface="Palatino Linotype" pitchFamily="18" charset="0"/>
              </a:rPr>
              <a:t>forecast less </a:t>
            </a:r>
            <a:r>
              <a:rPr lang="en-US" sz="1600" dirty="0">
                <a:solidFill>
                  <a:srgbClr val="0070C0"/>
                </a:solidFill>
                <a:latin typeface="Palatino Linotype" pitchFamily="18" charset="0"/>
              </a:rPr>
              <a:t>variability, $40 or $80 with equal probability versus your own expectation of $30 </a:t>
            </a:r>
            <a:r>
              <a:rPr lang="en-US" sz="1600" dirty="0" smtClean="0">
                <a:solidFill>
                  <a:srgbClr val="0070C0"/>
                </a:solidFill>
                <a:latin typeface="Palatino Linotype" pitchFamily="18" charset="0"/>
              </a:rPr>
              <a:t>or $</a:t>
            </a:r>
            <a:r>
              <a:rPr lang="en-US" sz="1600" dirty="0">
                <a:solidFill>
                  <a:srgbClr val="0070C0"/>
                </a:solidFill>
                <a:latin typeface="Palatino Linotype" pitchFamily="18" charset="0"/>
              </a:rPr>
              <a:t>90 with equal probability. Increased volatility raises the value of a long options position</a:t>
            </a:r>
            <a:r>
              <a:rPr lang="en-US" sz="1600" dirty="0" smtClean="0">
                <a:solidFill>
                  <a:srgbClr val="0070C0"/>
                </a:solidFill>
                <a:latin typeface="Palatino Linotype" pitchFamily="18" charset="0"/>
              </a:rPr>
              <a:t>, so </a:t>
            </a:r>
            <a:r>
              <a:rPr lang="en-US" sz="1600" dirty="0">
                <a:solidFill>
                  <a:srgbClr val="0070C0"/>
                </a:solidFill>
                <a:latin typeface="Palatino Linotype" pitchFamily="18" charset="0"/>
              </a:rPr>
              <a:t>the market price of the put option is below its fair value based on your information</a:t>
            </a:r>
            <a:r>
              <a:rPr lang="en-US" sz="1600" dirty="0" smtClean="0">
                <a:solidFill>
                  <a:srgbClr val="0070C0"/>
                </a:solidFill>
                <a:latin typeface="Palatino Linotype" pitchFamily="18" charset="0"/>
              </a:rPr>
              <a:t>. Under </a:t>
            </a:r>
            <a:r>
              <a:rPr lang="en-US" sz="1600" dirty="0">
                <a:solidFill>
                  <a:srgbClr val="0070C0"/>
                </a:solidFill>
                <a:latin typeface="Palatino Linotype" pitchFamily="18" charset="0"/>
              </a:rPr>
              <a:t>these conditions, the long put transaction is NPV &gt; 0, and is more attractive </a:t>
            </a:r>
            <a:r>
              <a:rPr lang="en-US" sz="1600" dirty="0" smtClean="0">
                <a:solidFill>
                  <a:srgbClr val="0070C0"/>
                </a:solidFill>
                <a:latin typeface="Palatino Linotype" pitchFamily="18" charset="0"/>
              </a:rPr>
              <a:t>than the </a:t>
            </a:r>
            <a:r>
              <a:rPr lang="en-US" sz="1600" dirty="0">
                <a:solidFill>
                  <a:srgbClr val="0070C0"/>
                </a:solidFill>
                <a:latin typeface="Palatino Linotype" pitchFamily="18" charset="0"/>
              </a:rPr>
              <a:t>futures transaction. Since the fair price of a futures contract depends only on </a:t>
            </a:r>
            <a:r>
              <a:rPr lang="en-US" sz="1600" dirty="0" smtClean="0">
                <a:solidFill>
                  <a:srgbClr val="0070C0"/>
                </a:solidFill>
                <a:latin typeface="Palatino Linotype" pitchFamily="18" charset="0"/>
              </a:rPr>
              <a:t>the expected </a:t>
            </a:r>
            <a:r>
              <a:rPr lang="en-US" sz="1600" dirty="0">
                <a:solidFill>
                  <a:srgbClr val="0070C0"/>
                </a:solidFill>
                <a:latin typeface="Palatino Linotype" pitchFamily="18" charset="0"/>
              </a:rPr>
              <a:t>oil price, but not on the variability of prices around that </a:t>
            </a:r>
            <a:r>
              <a:rPr lang="en-US" sz="1600" dirty="0" smtClean="0">
                <a:solidFill>
                  <a:srgbClr val="0070C0"/>
                </a:solidFill>
                <a:latin typeface="Palatino Linotype" pitchFamily="18" charset="0"/>
              </a:rPr>
              <a:t>expectation</a:t>
            </a:r>
            <a:r>
              <a:rPr lang="en-US" sz="1600" dirty="0">
                <a:solidFill>
                  <a:srgbClr val="0070C0"/>
                </a:solidFill>
                <a:latin typeface="Palatino Linotype" pitchFamily="18" charset="0"/>
              </a:rPr>
              <a:t>, the </a:t>
            </a:r>
            <a:r>
              <a:rPr lang="en-US" sz="1600" dirty="0" smtClean="0">
                <a:solidFill>
                  <a:srgbClr val="0070C0"/>
                </a:solidFill>
                <a:latin typeface="Palatino Linotype" pitchFamily="18" charset="0"/>
              </a:rPr>
              <a:t>futures contract </a:t>
            </a:r>
            <a:r>
              <a:rPr lang="en-US" sz="1600" dirty="0">
                <a:solidFill>
                  <a:srgbClr val="0070C0"/>
                </a:solidFill>
                <a:latin typeface="Palatino Linotype" pitchFamily="18" charset="0"/>
              </a:rPr>
              <a:t>is priced fairly even with disagreement about volatility.</a:t>
            </a:r>
            <a:endParaRPr lang="en-US" sz="1600" dirty="0" smtClean="0">
              <a:solidFill>
                <a:srgbClr val="0070C0"/>
              </a:solidFill>
              <a:latin typeface="Palatino Linotype" pitchFamily="18" charset="0"/>
            </a:endParaRPr>
          </a:p>
        </p:txBody>
      </p:sp>
    </p:spTree>
    <p:extLst>
      <p:ext uri="{BB962C8B-B14F-4D97-AF65-F5344CB8AC3E}">
        <p14:creationId xmlns:p14="http://schemas.microsoft.com/office/powerpoint/2010/main" val="1300704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a:latin typeface="Palatino Linotype" pitchFamily="18" charset="0"/>
              </a:rPr>
              <a:t>1</a:t>
            </a:r>
            <a:r>
              <a:rPr lang="en-US" sz="2400" dirty="0" smtClean="0">
                <a:latin typeface="Palatino Linotype" pitchFamily="18" charset="0"/>
              </a:rPr>
              <a:t>: Risk Management - Oil</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600" b="1" dirty="0" smtClean="0">
                <a:solidFill>
                  <a:schemeClr val="tx1">
                    <a:lumMod val="95000"/>
                    <a:lumOff val="5000"/>
                  </a:schemeClr>
                </a:solidFill>
                <a:latin typeface="Palatino Linotype" pitchFamily="18" charset="0"/>
              </a:rPr>
              <a:t>d)     You </a:t>
            </a:r>
            <a:r>
              <a:rPr lang="en-US" sz="1600" b="1" dirty="0">
                <a:solidFill>
                  <a:schemeClr val="tx1">
                    <a:lumMod val="95000"/>
                    <a:lumOff val="5000"/>
                  </a:schemeClr>
                </a:solidFill>
                <a:latin typeface="Palatino Linotype" pitchFamily="18" charset="0"/>
              </a:rPr>
              <a:t>agree with analysts’ forecasts for the expected price of oil in one year, but you </a:t>
            </a:r>
            <a:r>
              <a:rPr lang="en-US" sz="1600" b="1" dirty="0" smtClean="0">
                <a:solidFill>
                  <a:schemeClr val="tx1">
                    <a:lumMod val="95000"/>
                    <a:lumOff val="5000"/>
                  </a:schemeClr>
                </a:solidFill>
                <a:latin typeface="Palatino Linotype" pitchFamily="18" charset="0"/>
              </a:rPr>
              <a:t>believe that </a:t>
            </a:r>
            <a:r>
              <a:rPr lang="en-US" sz="1600" b="1" dirty="0">
                <a:solidFill>
                  <a:schemeClr val="tx1">
                    <a:lumMod val="95000"/>
                    <a:lumOff val="5000"/>
                  </a:schemeClr>
                </a:solidFill>
                <a:latin typeface="Palatino Linotype" pitchFamily="18" charset="0"/>
              </a:rPr>
              <a:t>the price will be either $90 or $30, with equal probability. Given this belief, </a:t>
            </a:r>
            <a:r>
              <a:rPr lang="en-US" sz="1600" b="1" dirty="0" smtClean="0">
                <a:solidFill>
                  <a:schemeClr val="tx1">
                    <a:lumMod val="95000"/>
                    <a:lumOff val="5000"/>
                  </a:schemeClr>
                </a:solidFill>
                <a:latin typeface="Palatino Linotype" pitchFamily="18" charset="0"/>
              </a:rPr>
              <a:t>which hedging transaction </a:t>
            </a:r>
            <a:r>
              <a:rPr lang="en-US" sz="1600" b="1" dirty="0">
                <a:solidFill>
                  <a:schemeClr val="tx1">
                    <a:lumMod val="95000"/>
                    <a:lumOff val="5000"/>
                  </a:schemeClr>
                </a:solidFill>
                <a:latin typeface="Palatino Linotype" pitchFamily="18" charset="0"/>
              </a:rPr>
              <a:t>would create more value for the refiner, the futures transaction from </a:t>
            </a:r>
            <a:r>
              <a:rPr lang="en-US" sz="1600" b="1" dirty="0" smtClean="0">
                <a:solidFill>
                  <a:schemeClr val="tx1">
                    <a:lumMod val="95000"/>
                    <a:lumOff val="5000"/>
                  </a:schemeClr>
                </a:solidFill>
                <a:latin typeface="Palatino Linotype" pitchFamily="18" charset="0"/>
              </a:rPr>
              <a:t>part (</a:t>
            </a:r>
            <a:r>
              <a:rPr lang="en-US" sz="1600" b="1" dirty="0">
                <a:solidFill>
                  <a:schemeClr val="tx1">
                    <a:lumMod val="95000"/>
                    <a:lumOff val="5000"/>
                  </a:schemeClr>
                </a:solidFill>
                <a:latin typeface="Palatino Linotype" pitchFamily="18" charset="0"/>
              </a:rPr>
              <a:t>a) or the options transaction from part (c</a:t>
            </a:r>
            <a:r>
              <a:rPr lang="en-US" sz="1600" b="1" dirty="0" smtClean="0">
                <a:solidFill>
                  <a:schemeClr val="tx1">
                    <a:lumMod val="95000"/>
                    <a:lumOff val="5000"/>
                  </a:schemeClr>
                </a:solidFill>
                <a:latin typeface="Palatino Linotype" pitchFamily="18" charset="0"/>
              </a:rPr>
              <a:t>)?</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r>
              <a:rPr lang="en-US" sz="1600" dirty="0">
                <a:solidFill>
                  <a:srgbClr val="0070C0"/>
                </a:solidFill>
                <a:latin typeface="Palatino Linotype" pitchFamily="18" charset="0"/>
              </a:rPr>
              <a:t>It was not enough to suggest that the put option was preferable because it created </a:t>
            </a:r>
            <a:r>
              <a:rPr lang="en-US" sz="1600" dirty="0" smtClean="0">
                <a:solidFill>
                  <a:srgbClr val="0070C0"/>
                </a:solidFill>
                <a:latin typeface="Palatino Linotype" pitchFamily="18" charset="0"/>
              </a:rPr>
              <a:t>a hedged </a:t>
            </a:r>
            <a:r>
              <a:rPr lang="en-US" sz="1600" dirty="0">
                <a:solidFill>
                  <a:srgbClr val="0070C0"/>
                </a:solidFill>
                <a:latin typeface="Palatino Linotype" pitchFamily="18" charset="0"/>
              </a:rPr>
              <a:t>position in which the refiner retained the benefit of rising inventory value due </a:t>
            </a:r>
            <a:r>
              <a:rPr lang="en-US" sz="1600" dirty="0" smtClean="0">
                <a:solidFill>
                  <a:srgbClr val="0070C0"/>
                </a:solidFill>
                <a:latin typeface="Palatino Linotype" pitchFamily="18" charset="0"/>
              </a:rPr>
              <a:t>to rising </a:t>
            </a:r>
            <a:r>
              <a:rPr lang="en-US" sz="1600" dirty="0">
                <a:solidFill>
                  <a:srgbClr val="0070C0"/>
                </a:solidFill>
                <a:latin typeface="Palatino Linotype" pitchFamily="18" charset="0"/>
              </a:rPr>
              <a:t>prices. The put option does not require you to sell off the upside, but does </a:t>
            </a:r>
            <a:r>
              <a:rPr lang="en-US" sz="1600" dirty="0" smtClean="0">
                <a:solidFill>
                  <a:srgbClr val="0070C0"/>
                </a:solidFill>
                <a:latin typeface="Palatino Linotype" pitchFamily="18" charset="0"/>
              </a:rPr>
              <a:t>require you </a:t>
            </a:r>
            <a:r>
              <a:rPr lang="en-US" sz="1600" dirty="0">
                <a:solidFill>
                  <a:srgbClr val="0070C0"/>
                </a:solidFill>
                <a:latin typeface="Palatino Linotype" pitchFamily="18" charset="0"/>
              </a:rPr>
              <a:t>to pay the option premium up front. So you keep more of the upside, but pay </a:t>
            </a:r>
            <a:r>
              <a:rPr lang="en-US" sz="1600" dirty="0" smtClean="0">
                <a:solidFill>
                  <a:srgbClr val="0070C0"/>
                </a:solidFill>
                <a:latin typeface="Palatino Linotype" pitchFamily="18" charset="0"/>
              </a:rPr>
              <a:t>a premium </a:t>
            </a:r>
            <a:r>
              <a:rPr lang="en-US" sz="1600" dirty="0">
                <a:solidFill>
                  <a:srgbClr val="0070C0"/>
                </a:solidFill>
                <a:latin typeface="Palatino Linotype" pitchFamily="18" charset="0"/>
              </a:rPr>
              <a:t>to do so – this is zero NPV if the prices are set fairly and market </a:t>
            </a:r>
            <a:r>
              <a:rPr lang="en-US" sz="1600" dirty="0" smtClean="0">
                <a:solidFill>
                  <a:srgbClr val="0070C0"/>
                </a:solidFill>
                <a:latin typeface="Palatino Linotype" pitchFamily="18" charset="0"/>
              </a:rPr>
              <a:t>participants have </a:t>
            </a:r>
            <a:r>
              <a:rPr lang="en-US" sz="1600" dirty="0">
                <a:solidFill>
                  <a:srgbClr val="0070C0"/>
                </a:solidFill>
                <a:latin typeface="Palatino Linotype" pitchFamily="18" charset="0"/>
              </a:rPr>
              <a:t>symmetric information. You had to point out that the information given in </a:t>
            </a:r>
            <a:r>
              <a:rPr lang="en-US" sz="1600" dirty="0" smtClean="0">
                <a:solidFill>
                  <a:srgbClr val="0070C0"/>
                </a:solidFill>
                <a:latin typeface="Palatino Linotype" pitchFamily="18" charset="0"/>
              </a:rPr>
              <a:t>the problem </a:t>
            </a:r>
            <a:r>
              <a:rPr lang="en-US" sz="1600" dirty="0">
                <a:solidFill>
                  <a:srgbClr val="0070C0"/>
                </a:solidFill>
                <a:latin typeface="Palatino Linotype" pitchFamily="18" charset="0"/>
              </a:rPr>
              <a:t>suggested that the put option would be underpriced.</a:t>
            </a:r>
            <a:endParaRPr lang="en-US" sz="1600" dirty="0" smtClean="0">
              <a:solidFill>
                <a:srgbClr val="0070C0"/>
              </a:solidFill>
              <a:latin typeface="Palatino Linotype" pitchFamily="18" charset="0"/>
            </a:endParaRPr>
          </a:p>
        </p:txBody>
      </p:sp>
    </p:spTree>
    <p:extLst>
      <p:ext uri="{BB962C8B-B14F-4D97-AF65-F5344CB8AC3E}">
        <p14:creationId xmlns:p14="http://schemas.microsoft.com/office/powerpoint/2010/main" val="1399383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1229</TotalTime>
  <Words>2894</Words>
  <Application>Microsoft Office PowerPoint</Application>
  <PresentationFormat>On-screen Show (4:3)</PresentationFormat>
  <Paragraphs>106</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Equation</vt:lpstr>
      <vt:lpstr>Finance 441 Tutorial 7</vt:lpstr>
      <vt:lpstr>Question 1: Risk Management - Oil</vt:lpstr>
      <vt:lpstr>Question 1: Risk Management - Oil</vt:lpstr>
      <vt:lpstr>Question 1: Risk Management - Oil</vt:lpstr>
      <vt:lpstr>Question 1: Risk Management - Oil</vt:lpstr>
      <vt:lpstr>Question 1: Risk Management - Oil</vt:lpstr>
      <vt:lpstr>Question 1: Risk Management - Oil</vt:lpstr>
      <vt:lpstr>Question 1: Risk Management - Oil</vt:lpstr>
      <vt:lpstr>Question 1: Risk Management - Oil</vt:lpstr>
      <vt:lpstr>Question 1: Risk Management - Oil</vt:lpstr>
      <vt:lpstr>Question 1: Risk Management - Oil</vt:lpstr>
      <vt:lpstr>Question 2: Risk Management – International Interest Rates</vt:lpstr>
      <vt:lpstr>Question 2: Risk Management – International Interest Rates</vt:lpstr>
      <vt:lpstr>Question 2: Risk Management – International Interest Rates</vt:lpstr>
      <vt:lpstr>Question 2: Risk Management – International Interest Rates</vt:lpstr>
      <vt:lpstr>Question 2: Risk Management – International Interest Rates</vt:lpstr>
      <vt:lpstr>Question 2: Risk Management – International Interest Rates</vt:lpstr>
      <vt:lpstr>Question 2: Risk Management – International Interest Rates</vt:lpstr>
      <vt:lpstr>Question 2: Risk Management – International Interest Rates</vt:lpstr>
    </vt:vector>
  </TitlesOfParts>
  <Company>Kellogg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 90 MF II Tutorial 1</dc:title>
  <dc:creator>Andrea Lu</dc:creator>
  <cp:lastModifiedBy>Mary Maloney</cp:lastModifiedBy>
  <cp:revision>127</cp:revision>
  <cp:lastPrinted>2012-10-01T16:57:34Z</cp:lastPrinted>
  <dcterms:created xsi:type="dcterms:W3CDTF">2012-09-28T19:36:51Z</dcterms:created>
  <dcterms:modified xsi:type="dcterms:W3CDTF">2013-12-16T05:45:37Z</dcterms:modified>
</cp:coreProperties>
</file>