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95" r:id="rId3"/>
    <p:sldId id="296" r:id="rId4"/>
    <p:sldId id="297" r:id="rId5"/>
    <p:sldId id="298" r:id="rId6"/>
    <p:sldId id="302" r:id="rId7"/>
    <p:sldId id="303" r:id="rId8"/>
    <p:sldId id="299" r:id="rId9"/>
    <p:sldId id="305" r:id="rId10"/>
    <p:sldId id="304" r:id="rId11"/>
    <p:sldId id="300" r:id="rId12"/>
    <p:sldId id="306" r:id="rId13"/>
    <p:sldId id="301" r:id="rId14"/>
    <p:sldId id="307" r:id="rId15"/>
    <p:sldId id="308" r:id="rId16"/>
    <p:sldId id="309" r:id="rId17"/>
    <p:sldId id="310" r:id="rId18"/>
    <p:sldId id="312" r:id="rId19"/>
    <p:sldId id="313" r:id="rId20"/>
    <p:sldId id="314" r:id="rId21"/>
    <p:sldId id="315" r:id="rId22"/>
    <p:sldId id="31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3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smtClean="0">
                <a:latin typeface="Book Antiqua" panose="02040602050305030304" pitchFamily="18" charset="0"/>
              </a:rPr>
              <a:t>Finance 441 Tutorial </a:t>
            </a:r>
            <a:r>
              <a:rPr lang="en-US" dirty="0">
                <a:latin typeface="Book Antiqua" panose="02040602050305030304" pitchFamily="18" charset="0"/>
              </a:rPr>
              <a:t>6</a:t>
            </a:r>
            <a:r>
              <a:rPr lang="en-US" dirty="0" smtClean="0">
                <a:latin typeface="Book Antiqua" panose="02040602050305030304" pitchFamily="18" charset="0"/>
              </a:rPr>
              <a:t/>
            </a:r>
            <a:br>
              <a:rPr lang="en-US" dirty="0" smtClean="0">
                <a:latin typeface="Book Antiqua" panose="02040602050305030304" pitchFamily="18" charset="0"/>
              </a:rPr>
            </a:br>
            <a:r>
              <a:rPr lang="en-US" dirty="0" smtClean="0">
                <a:latin typeface="Book Antiqua" panose="02040602050305030304" pitchFamily="18" charset="0"/>
              </a:rPr>
              <a:t>Asymmetric Information</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February </a:t>
            </a:r>
            <a:r>
              <a:rPr lang="en-US" dirty="0" smtClean="0">
                <a:latin typeface="Book Antiqua" panose="02040602050305030304" pitchFamily="18" charset="0"/>
              </a:rPr>
              <a:t>26</a:t>
            </a:r>
            <a:r>
              <a:rPr lang="en-US" dirty="0" smtClean="0">
                <a:latin typeface="Book Antiqua" panose="02040602050305030304" pitchFamily="18" charset="0"/>
              </a:rPr>
              <a:t>,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Cont’d</a:t>
            </a:r>
          </a:p>
          <a:p>
            <a:pPr marL="0" indent="0">
              <a:buNone/>
            </a:pPr>
            <a:endParaRPr lang="en-US" sz="18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44709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d)     Instead </a:t>
            </a:r>
            <a:r>
              <a:rPr lang="en-US" sz="1800" b="1" dirty="0">
                <a:solidFill>
                  <a:schemeClr val="tx1">
                    <a:lumMod val="95000"/>
                    <a:lumOff val="5000"/>
                  </a:schemeClr>
                </a:solidFill>
                <a:latin typeface="Palatino Linotype" pitchFamily="18" charset="0"/>
              </a:rPr>
              <a:t>of selling equity, the firm can borrow $800K for one year. Based on the value </a:t>
            </a:r>
            <a:r>
              <a:rPr lang="en-US" sz="1800" b="1" dirty="0" smtClean="0">
                <a:solidFill>
                  <a:schemeClr val="tx1">
                    <a:lumMod val="95000"/>
                    <a:lumOff val="5000"/>
                  </a:schemeClr>
                </a:solidFill>
                <a:latin typeface="Palatino Linotype" pitchFamily="18" charset="0"/>
              </a:rPr>
              <a:t>of </a:t>
            </a:r>
            <a:r>
              <a:rPr lang="en-US" sz="1800" b="1" dirty="0" err="1" smtClean="0">
                <a:solidFill>
                  <a:schemeClr val="tx1">
                    <a:lumMod val="95000"/>
                    <a:lumOff val="5000"/>
                  </a:schemeClr>
                </a:solidFill>
                <a:latin typeface="Palatino Linotype" pitchFamily="18" charset="0"/>
              </a:rPr>
              <a:t>Sapient’s</a:t>
            </a:r>
            <a:r>
              <a:rPr lang="en-US" sz="1800" b="1" dirty="0" smtClean="0">
                <a:solidFill>
                  <a:schemeClr val="tx1">
                    <a:lumMod val="95000"/>
                    <a:lumOff val="5000"/>
                  </a:schemeClr>
                </a:solidFill>
                <a:latin typeface="Palatino Linotype" pitchFamily="18" charset="0"/>
              </a:rPr>
              <a:t> </a:t>
            </a:r>
            <a:r>
              <a:rPr lang="en-US" sz="1800" b="1" dirty="0">
                <a:solidFill>
                  <a:schemeClr val="tx1">
                    <a:lumMod val="95000"/>
                    <a:lumOff val="5000"/>
                  </a:schemeClr>
                </a:solidFill>
                <a:latin typeface="Palatino Linotype" pitchFamily="18" charset="0"/>
              </a:rPr>
              <a:t>existing assets, the debt is risk free no matter which state occurs. However </a:t>
            </a:r>
            <a:r>
              <a:rPr lang="en-US" sz="1800" b="1" dirty="0" smtClean="0">
                <a:solidFill>
                  <a:schemeClr val="tx1">
                    <a:lumMod val="95000"/>
                    <a:lumOff val="5000"/>
                  </a:schemeClr>
                </a:solidFill>
                <a:latin typeface="Palatino Linotype" pitchFamily="18" charset="0"/>
              </a:rPr>
              <a:t>lenders cannot </a:t>
            </a:r>
            <a:r>
              <a:rPr lang="en-US" sz="1800" b="1" dirty="0">
                <a:solidFill>
                  <a:schemeClr val="tx1">
                    <a:lumMod val="95000"/>
                    <a:lumOff val="5000"/>
                  </a:schemeClr>
                </a:solidFill>
                <a:latin typeface="Palatino Linotype" pitchFamily="18" charset="0"/>
              </a:rPr>
              <a:t>assess the value of existing assets. As a consequence, the bond market is demanding </a:t>
            </a:r>
            <a:r>
              <a:rPr lang="en-US" sz="1800" b="1" dirty="0" smtClean="0">
                <a:solidFill>
                  <a:schemeClr val="tx1">
                    <a:lumMod val="95000"/>
                    <a:lumOff val="5000"/>
                  </a:schemeClr>
                </a:solidFill>
                <a:latin typeface="Palatino Linotype" pitchFamily="18" charset="0"/>
              </a:rPr>
              <a:t>a coupon </a:t>
            </a:r>
            <a:r>
              <a:rPr lang="en-US" sz="1800" b="1" dirty="0">
                <a:solidFill>
                  <a:schemeClr val="tx1">
                    <a:lumMod val="95000"/>
                    <a:lumOff val="5000"/>
                  </a:schemeClr>
                </a:solidFill>
                <a:latin typeface="Palatino Linotype" pitchFamily="18" charset="0"/>
              </a:rPr>
              <a:t>rate of 8% as a condition for lending Sapient the $800K. One of the advantages </a:t>
            </a:r>
            <a:r>
              <a:rPr lang="en-US" sz="1800" b="1" dirty="0" smtClean="0">
                <a:solidFill>
                  <a:schemeClr val="tx1">
                    <a:lumMod val="95000"/>
                    <a:lumOff val="5000"/>
                  </a:schemeClr>
                </a:solidFill>
                <a:latin typeface="Palatino Linotype" pitchFamily="18" charset="0"/>
              </a:rPr>
              <a:t>of issuing </a:t>
            </a:r>
            <a:r>
              <a:rPr lang="en-US" sz="1800" b="1" dirty="0">
                <a:solidFill>
                  <a:schemeClr val="tx1">
                    <a:lumMod val="95000"/>
                    <a:lumOff val="5000"/>
                  </a:schemeClr>
                </a:solidFill>
                <a:latin typeface="Palatino Linotype" pitchFamily="18" charset="0"/>
              </a:rPr>
              <a:t>debt is that this will create tax shields. Based on a 34% corporate tax rate, </a:t>
            </a:r>
            <a:r>
              <a:rPr lang="en-US" sz="1800" b="1" dirty="0" smtClean="0">
                <a:solidFill>
                  <a:schemeClr val="tx1">
                    <a:lumMod val="95000"/>
                    <a:lumOff val="5000"/>
                  </a:schemeClr>
                </a:solidFill>
                <a:latin typeface="Palatino Linotype" pitchFamily="18" charset="0"/>
              </a:rPr>
              <a:t>calculate the </a:t>
            </a:r>
            <a:r>
              <a:rPr lang="en-US" sz="1800" b="1" dirty="0">
                <a:solidFill>
                  <a:schemeClr val="tx1">
                    <a:lumMod val="95000"/>
                    <a:lumOff val="5000"/>
                  </a:schemeClr>
                </a:solidFill>
                <a:latin typeface="Palatino Linotype" pitchFamily="18" charset="0"/>
              </a:rPr>
              <a:t>NPV of financing in this case. Assume there are no costs of financial distress</a:t>
            </a:r>
            <a:r>
              <a:rPr lang="en-US" sz="1800" b="1" dirty="0" smtClean="0">
                <a:solidFill>
                  <a:schemeClr val="tx1">
                    <a:lumMod val="95000"/>
                    <a:lumOff val="5000"/>
                  </a:schemeClr>
                </a:solidFill>
                <a:latin typeface="Palatino Linotype" pitchFamily="18" charset="0"/>
              </a:rPr>
              <a:t>.</a:t>
            </a:r>
          </a:p>
          <a:p>
            <a:pPr marL="0" indent="0">
              <a:buNone/>
            </a:pPr>
            <a:endParaRPr lang="en-US" sz="5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41143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d)     Cont’d</a:t>
            </a:r>
          </a:p>
          <a:p>
            <a:pPr marL="0" indent="0">
              <a:buNone/>
            </a:pPr>
            <a:endParaRPr lang="en-US" sz="5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82479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e)     Based </a:t>
            </a:r>
            <a:r>
              <a:rPr lang="en-US" sz="1800" b="1" dirty="0">
                <a:solidFill>
                  <a:schemeClr val="tx1">
                    <a:lumMod val="95000"/>
                    <a:lumOff val="5000"/>
                  </a:schemeClr>
                </a:solidFill>
                <a:latin typeface="Palatino Linotype" pitchFamily="18" charset="0"/>
              </a:rPr>
              <a:t>on the NPV of financing for debt in which states would the manager borrow to </a:t>
            </a:r>
            <a:r>
              <a:rPr lang="en-US" sz="1800" b="1" dirty="0" smtClean="0">
                <a:solidFill>
                  <a:schemeClr val="tx1">
                    <a:lumMod val="95000"/>
                    <a:lumOff val="5000"/>
                  </a:schemeClr>
                </a:solidFill>
                <a:latin typeface="Palatino Linotype" pitchFamily="18" charset="0"/>
              </a:rPr>
              <a:t>finance the </a:t>
            </a:r>
            <a:r>
              <a:rPr lang="en-US" sz="1800" b="1" dirty="0">
                <a:solidFill>
                  <a:schemeClr val="tx1">
                    <a:lumMod val="95000"/>
                    <a:lumOff val="5000"/>
                  </a:schemeClr>
                </a:solidFill>
                <a:latin typeface="Palatino Linotype" pitchFamily="18" charset="0"/>
              </a:rPr>
              <a:t>expansion project</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69660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e)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112371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a:solidFill>
                  <a:schemeClr val="tx1">
                    <a:lumMod val="95000"/>
                    <a:lumOff val="5000"/>
                  </a:schemeClr>
                </a:solidFill>
                <a:latin typeface="Palatino Linotype" pitchFamily="18" charset="0"/>
              </a:rPr>
              <a:t>VeriSign, Inc. (</a:t>
            </a:r>
            <a:r>
              <a:rPr lang="en-US" sz="2000" b="1" dirty="0" err="1">
                <a:solidFill>
                  <a:schemeClr val="tx1">
                    <a:lumMod val="95000"/>
                    <a:lumOff val="5000"/>
                  </a:schemeClr>
                </a:solidFill>
                <a:latin typeface="Palatino Linotype" pitchFamily="18" charset="0"/>
              </a:rPr>
              <a:t>Nasdaq</a:t>
            </a:r>
            <a:r>
              <a:rPr lang="en-US" sz="2000" b="1" dirty="0">
                <a:solidFill>
                  <a:schemeClr val="tx1">
                    <a:lumMod val="95000"/>
                    <a:lumOff val="5000"/>
                  </a:schemeClr>
                </a:solidFill>
                <a:latin typeface="Palatino Linotype" pitchFamily="18" charset="0"/>
              </a:rPr>
              <a:t>: VRSN) is the world's largest provider of Internet trust services </a:t>
            </a:r>
            <a:r>
              <a:rPr lang="en-US" sz="2000" b="1" dirty="0" smtClean="0">
                <a:solidFill>
                  <a:schemeClr val="tx1">
                    <a:lumMod val="95000"/>
                    <a:lumOff val="5000"/>
                  </a:schemeClr>
                </a:solidFill>
                <a:latin typeface="Palatino Linotype" pitchFamily="18" charset="0"/>
              </a:rPr>
              <a:t>offering domain </a:t>
            </a:r>
            <a:r>
              <a:rPr lang="en-US" sz="2000" b="1" dirty="0">
                <a:solidFill>
                  <a:schemeClr val="tx1">
                    <a:lumMod val="95000"/>
                    <a:lumOff val="5000"/>
                  </a:schemeClr>
                </a:solidFill>
                <a:latin typeface="Palatino Linotype" pitchFamily="18" charset="0"/>
              </a:rPr>
              <a:t>name registration services, authentication, and validation for digital signatures. The </a:t>
            </a:r>
            <a:r>
              <a:rPr lang="en-US" sz="2000" b="1" dirty="0" smtClean="0">
                <a:solidFill>
                  <a:schemeClr val="tx1">
                    <a:lumMod val="95000"/>
                    <a:lumOff val="5000"/>
                  </a:schemeClr>
                </a:solidFill>
                <a:latin typeface="Palatino Linotype" pitchFamily="18" charset="0"/>
              </a:rPr>
              <a:t>current draft </a:t>
            </a:r>
            <a:r>
              <a:rPr lang="en-US" sz="2000" b="1" dirty="0">
                <a:solidFill>
                  <a:schemeClr val="tx1">
                    <a:lumMod val="95000"/>
                    <a:lumOff val="5000"/>
                  </a:schemeClr>
                </a:solidFill>
                <a:latin typeface="Palatino Linotype" pitchFamily="18" charset="0"/>
              </a:rPr>
              <a:t>of the EU Directive for electronic signatures will give digital signatures the same legal status </a:t>
            </a:r>
            <a:r>
              <a:rPr lang="en-US" sz="2000" b="1" dirty="0" smtClean="0">
                <a:solidFill>
                  <a:schemeClr val="tx1">
                    <a:lumMod val="95000"/>
                    <a:lumOff val="5000"/>
                  </a:schemeClr>
                </a:solidFill>
                <a:latin typeface="Palatino Linotype" pitchFamily="18" charset="0"/>
              </a:rPr>
              <a:t>as physical </a:t>
            </a:r>
            <a:r>
              <a:rPr lang="en-US" sz="2000" b="1" dirty="0">
                <a:solidFill>
                  <a:schemeClr val="tx1">
                    <a:lumMod val="95000"/>
                    <a:lumOff val="5000"/>
                  </a:schemeClr>
                </a:solidFill>
                <a:latin typeface="Palatino Linotype" pitchFamily="18" charset="0"/>
              </a:rPr>
              <a:t>signatures and substantially improve the business of VeriSign in Europe. Currently, there </a:t>
            </a:r>
            <a:r>
              <a:rPr lang="en-US" sz="2000" b="1" dirty="0" smtClean="0">
                <a:solidFill>
                  <a:schemeClr val="tx1">
                    <a:lumMod val="95000"/>
                    <a:lumOff val="5000"/>
                  </a:schemeClr>
                </a:solidFill>
                <a:latin typeface="Palatino Linotype" pitchFamily="18" charset="0"/>
              </a:rPr>
              <a:t>is uncertainty </a:t>
            </a:r>
            <a:r>
              <a:rPr lang="en-US" sz="2000" b="1" dirty="0">
                <a:solidFill>
                  <a:schemeClr val="tx1">
                    <a:lumMod val="95000"/>
                    <a:lumOff val="5000"/>
                  </a:schemeClr>
                </a:solidFill>
                <a:latin typeface="Palatino Linotype" pitchFamily="18" charset="0"/>
              </a:rPr>
              <a:t>about whether the European Directive will be passed. VeriSign has only two assets </a:t>
            </a:r>
            <a:r>
              <a:rPr lang="en-US" sz="2000" b="1" dirty="0" smtClean="0">
                <a:solidFill>
                  <a:schemeClr val="tx1">
                    <a:lumMod val="95000"/>
                    <a:lumOff val="5000"/>
                  </a:schemeClr>
                </a:solidFill>
                <a:latin typeface="Palatino Linotype" pitchFamily="18" charset="0"/>
              </a:rPr>
              <a:t>– assets </a:t>
            </a:r>
            <a:r>
              <a:rPr lang="en-US" sz="2000" b="1" dirty="0">
                <a:solidFill>
                  <a:schemeClr val="tx1">
                    <a:lumMod val="95000"/>
                    <a:lumOff val="5000"/>
                  </a:schemeClr>
                </a:solidFill>
                <a:latin typeface="Palatino Linotype" pitchFamily="18" charset="0"/>
              </a:rPr>
              <a:t>in place and a positive NPV project. The value of the assets in place and the value of </a:t>
            </a:r>
            <a:r>
              <a:rPr lang="en-US" sz="2000" b="1" dirty="0" smtClean="0">
                <a:solidFill>
                  <a:schemeClr val="tx1">
                    <a:lumMod val="95000"/>
                    <a:lumOff val="5000"/>
                  </a:schemeClr>
                </a:solidFill>
                <a:latin typeface="Palatino Linotype" pitchFamily="18" charset="0"/>
              </a:rPr>
              <a:t>the investment </a:t>
            </a:r>
            <a:r>
              <a:rPr lang="en-US" sz="2000" b="1" dirty="0">
                <a:solidFill>
                  <a:schemeClr val="tx1">
                    <a:lumMod val="95000"/>
                    <a:lumOff val="5000"/>
                  </a:schemeClr>
                </a:solidFill>
                <a:latin typeface="Palatino Linotype" pitchFamily="18" charset="0"/>
              </a:rPr>
              <a:t>project depend on whether the EU directive for electronic signature is </a:t>
            </a:r>
            <a:r>
              <a:rPr lang="en-US" sz="2000" b="1" dirty="0" smtClean="0">
                <a:solidFill>
                  <a:schemeClr val="tx1">
                    <a:lumMod val="95000"/>
                    <a:lumOff val="5000"/>
                  </a:schemeClr>
                </a:solidFill>
                <a:latin typeface="Palatino Linotype" pitchFamily="18" charset="0"/>
              </a:rPr>
              <a:t> assed</a:t>
            </a:r>
            <a:r>
              <a:rPr lang="en-US" sz="2000" b="1" dirty="0">
                <a:solidFill>
                  <a:schemeClr val="tx1">
                    <a:lumMod val="95000"/>
                    <a:lumOff val="5000"/>
                  </a:schemeClr>
                </a:solidFill>
                <a:latin typeface="Palatino Linotype" pitchFamily="18" charset="0"/>
              </a:rPr>
              <a:t>. </a:t>
            </a:r>
            <a:r>
              <a:rPr lang="en-US" sz="2000" b="1" dirty="0" smtClean="0">
                <a:solidFill>
                  <a:schemeClr val="tx1">
                    <a:lumMod val="95000"/>
                    <a:lumOff val="5000"/>
                  </a:schemeClr>
                </a:solidFill>
                <a:latin typeface="Palatino Linotype" pitchFamily="18" charset="0"/>
              </a:rPr>
              <a:t>Probability of </a:t>
            </a:r>
            <a:r>
              <a:rPr lang="en-US" sz="2000" b="1" dirty="0">
                <a:solidFill>
                  <a:schemeClr val="tx1">
                    <a:lumMod val="95000"/>
                    <a:lumOff val="5000"/>
                  </a:schemeClr>
                </a:solidFill>
                <a:latin typeface="Palatino Linotype" pitchFamily="18" charset="0"/>
              </a:rPr>
              <a:t>this event is given in the table. In all states, the positive NPV project requires an initial </a:t>
            </a:r>
            <a:r>
              <a:rPr lang="en-US" sz="2000" b="1" dirty="0" smtClean="0">
                <a:solidFill>
                  <a:schemeClr val="tx1">
                    <a:lumMod val="95000"/>
                    <a:lumOff val="5000"/>
                  </a:schemeClr>
                </a:solidFill>
                <a:latin typeface="Palatino Linotype" pitchFamily="18" charset="0"/>
              </a:rPr>
              <a:t>investment of </a:t>
            </a:r>
            <a:r>
              <a:rPr lang="en-US" sz="2000" b="1" dirty="0">
                <a:solidFill>
                  <a:schemeClr val="tx1">
                    <a:lumMod val="95000"/>
                    <a:lumOff val="5000"/>
                  </a:schemeClr>
                </a:solidFill>
                <a:latin typeface="Palatino Linotype" pitchFamily="18" charset="0"/>
              </a:rPr>
              <a:t>$60. Throughout this problem , assume that managers try to maximize the wealth of the </a:t>
            </a:r>
            <a:r>
              <a:rPr lang="en-US" sz="2000" b="1" dirty="0" smtClean="0">
                <a:solidFill>
                  <a:schemeClr val="tx1">
                    <a:lumMod val="95000"/>
                    <a:lumOff val="5000"/>
                  </a:schemeClr>
                </a:solidFill>
                <a:latin typeface="Palatino Linotype" pitchFamily="18" charset="0"/>
              </a:rPr>
              <a:t>original shareholders</a:t>
            </a:r>
            <a:r>
              <a:rPr lang="en-US" sz="2000" b="1" dirty="0">
                <a:solidFill>
                  <a:schemeClr val="tx1">
                    <a:lumMod val="95000"/>
                    <a:lumOff val="5000"/>
                  </a:schemeClr>
                </a:solidFill>
                <a:latin typeface="Palatino Linotype" pitchFamily="18" charset="0"/>
              </a:rPr>
              <a:t>.</a:t>
            </a:r>
            <a:endParaRPr lang="en-US" sz="18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150531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616288339"/>
              </p:ext>
            </p:extLst>
          </p:nvPr>
        </p:nvGraphicFramePr>
        <p:xfrm>
          <a:off x="762000" y="1447800"/>
          <a:ext cx="7315200" cy="2463800"/>
        </p:xfrm>
        <a:graphic>
          <a:graphicData uri="http://schemas.openxmlformats.org/drawingml/2006/table">
            <a:tbl>
              <a:tblPr firstRow="1" bandRow="1">
                <a:tableStyleId>{5C22544A-7EE6-4342-B048-85BDC9FD1C3A}</a:tableStyleId>
              </a:tblPr>
              <a:tblGrid>
                <a:gridCol w="2565070"/>
                <a:gridCol w="1520042"/>
                <a:gridCol w="1615044"/>
                <a:gridCol w="1615044"/>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EU Directive Is Not Passed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EU Directive Is Passed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25</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73632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a:buFont typeface="Arial" pitchFamily="34" charset="0"/>
              <a:buAutoNum type="alphaLcParenR"/>
            </a:pPr>
            <a:r>
              <a:rPr lang="en-US" sz="1700" b="1" dirty="0">
                <a:solidFill>
                  <a:schemeClr val="tx1">
                    <a:lumMod val="95000"/>
                    <a:lumOff val="5000"/>
                  </a:schemeClr>
                </a:solidFill>
                <a:latin typeface="Palatino Linotype" pitchFamily="18" charset="0"/>
              </a:rPr>
              <a:t>In order to undertake the positive NPV project the firm must raise $60 in equity (assume the firm is credit rationed so debt is not an option). If managers must issue equity and invest before they know whether the EU directive is passed, what percentage of the firm must original equity holders give up in order to raise the $60 necessary to undertake the positive NPV project?</a:t>
            </a:r>
          </a:p>
          <a:p>
            <a:pPr>
              <a:buAutoNum type="alphaLcParenR"/>
            </a:pPr>
            <a:r>
              <a:rPr lang="en-US" sz="1700" b="1" dirty="0">
                <a:solidFill>
                  <a:schemeClr val="tx1">
                    <a:lumMod val="95000"/>
                    <a:lumOff val="5000"/>
                  </a:schemeClr>
                </a:solidFill>
                <a:latin typeface="Palatino Linotype" pitchFamily="18" charset="0"/>
              </a:rPr>
              <a:t>Using this percentage, calculate the wealth of original shareholders for the four combinations of: (EU Directive passed / not passed ) and (do nothing / equity issuance and investment)</a:t>
            </a:r>
          </a:p>
          <a:p>
            <a:pPr>
              <a:buAutoNum type="alphaLcParenR"/>
            </a:pPr>
            <a:r>
              <a:rPr lang="en-US" sz="1700" b="1" dirty="0" smtClean="0">
                <a:solidFill>
                  <a:schemeClr val="tx1">
                    <a:lumMod val="95000"/>
                    <a:lumOff val="5000"/>
                  </a:schemeClr>
                </a:solidFill>
                <a:latin typeface="Palatino Linotype" pitchFamily="18" charset="0"/>
              </a:rPr>
              <a:t>If </a:t>
            </a:r>
            <a:r>
              <a:rPr lang="en-US" sz="1700" b="1" dirty="0">
                <a:solidFill>
                  <a:schemeClr val="tx1">
                    <a:lumMod val="95000"/>
                    <a:lumOff val="5000"/>
                  </a:schemeClr>
                </a:solidFill>
                <a:latin typeface="Palatino Linotype" pitchFamily="18" charset="0"/>
              </a:rPr>
              <a:t>managers have political connection inside the EU and know in advance whether </a:t>
            </a:r>
            <a:r>
              <a:rPr lang="en-US" sz="1700" b="1" dirty="0" smtClean="0">
                <a:solidFill>
                  <a:schemeClr val="tx1">
                    <a:lumMod val="95000"/>
                    <a:lumOff val="5000"/>
                  </a:schemeClr>
                </a:solidFill>
                <a:latin typeface="Palatino Linotype" pitchFamily="18" charset="0"/>
              </a:rPr>
              <a:t>the directive </a:t>
            </a:r>
            <a:r>
              <a:rPr lang="en-US" sz="1700" b="1" dirty="0">
                <a:solidFill>
                  <a:schemeClr val="tx1">
                    <a:lumMod val="95000"/>
                    <a:lumOff val="5000"/>
                  </a:schemeClr>
                </a:solidFill>
                <a:latin typeface="Palatino Linotype" pitchFamily="18" charset="0"/>
              </a:rPr>
              <a:t>will be passed or not, in which states will they invest</a:t>
            </a:r>
            <a:r>
              <a:rPr lang="en-US" sz="1700" b="1" dirty="0" smtClean="0">
                <a:solidFill>
                  <a:schemeClr val="tx1">
                    <a:lumMod val="95000"/>
                    <a:lumOff val="5000"/>
                  </a:schemeClr>
                </a:solidFill>
                <a:latin typeface="Palatino Linotype" pitchFamily="18" charset="0"/>
              </a:rPr>
              <a:t>?</a:t>
            </a:r>
          </a:p>
          <a:p>
            <a:pPr>
              <a:buAutoNum type="alphaLcParenR"/>
            </a:pPr>
            <a:r>
              <a:rPr lang="en-US" sz="1700" b="1" dirty="0">
                <a:solidFill>
                  <a:schemeClr val="tx1">
                    <a:lumMod val="95000"/>
                    <a:lumOff val="5000"/>
                  </a:schemeClr>
                </a:solidFill>
                <a:latin typeface="Palatino Linotype" pitchFamily="18" charset="0"/>
              </a:rPr>
              <a:t>Assuming that managers know whether the directive will be passed or not before </a:t>
            </a:r>
            <a:r>
              <a:rPr lang="en-US" sz="1700" b="1" dirty="0" smtClean="0">
                <a:solidFill>
                  <a:schemeClr val="tx1">
                    <a:lumMod val="95000"/>
                    <a:lumOff val="5000"/>
                  </a:schemeClr>
                </a:solidFill>
                <a:latin typeface="Palatino Linotype" pitchFamily="18" charset="0"/>
              </a:rPr>
              <a:t>issuing and </a:t>
            </a:r>
            <a:r>
              <a:rPr lang="en-US" sz="1700" b="1" dirty="0">
                <a:solidFill>
                  <a:schemeClr val="tx1">
                    <a:lumMod val="95000"/>
                    <a:lumOff val="5000"/>
                  </a:schemeClr>
                </a:solidFill>
                <a:latin typeface="Palatino Linotype" pitchFamily="18" charset="0"/>
              </a:rPr>
              <a:t>investing (and the market realizes that managers have informational advantages</a:t>
            </a:r>
            <a:r>
              <a:rPr lang="en-US" sz="1700" b="1" dirty="0" smtClean="0">
                <a:solidFill>
                  <a:schemeClr val="tx1">
                    <a:lumMod val="95000"/>
                    <a:lumOff val="5000"/>
                  </a:schemeClr>
                </a:solidFill>
                <a:latin typeface="Palatino Linotype" pitchFamily="18" charset="0"/>
              </a:rPr>
              <a:t>) what </a:t>
            </a:r>
            <a:r>
              <a:rPr lang="en-US" sz="1700" b="1" dirty="0">
                <a:solidFill>
                  <a:schemeClr val="tx1">
                    <a:lumMod val="95000"/>
                    <a:lumOff val="5000"/>
                  </a:schemeClr>
                </a:solidFill>
                <a:latin typeface="Palatino Linotype" pitchFamily="18" charset="0"/>
              </a:rPr>
              <a:t>percentage of the firm must original equity holders give up in order to raise $60</a:t>
            </a:r>
            <a:r>
              <a:rPr lang="en-US" sz="1700" b="1" dirty="0" smtClean="0">
                <a:solidFill>
                  <a:schemeClr val="tx1">
                    <a:lumMod val="95000"/>
                    <a:lumOff val="5000"/>
                  </a:schemeClr>
                </a:solidFill>
                <a:latin typeface="Palatino Linotype" pitchFamily="18" charset="0"/>
              </a:rPr>
              <a:t>?</a:t>
            </a:r>
          </a:p>
          <a:p>
            <a:pPr>
              <a:buAutoNum type="alphaLcParenR"/>
            </a:pPr>
            <a:r>
              <a:rPr lang="en-US" sz="1700" b="1" dirty="0">
                <a:solidFill>
                  <a:schemeClr val="tx1">
                    <a:lumMod val="95000"/>
                    <a:lumOff val="5000"/>
                  </a:schemeClr>
                </a:solidFill>
                <a:latin typeface="Palatino Linotype" pitchFamily="18" charset="0"/>
              </a:rPr>
              <a:t>Again assume that managers know whether the directive will be passed or not </a:t>
            </a:r>
            <a:r>
              <a:rPr lang="en-US" sz="1700" b="1" dirty="0" smtClean="0">
                <a:solidFill>
                  <a:schemeClr val="tx1">
                    <a:lumMod val="95000"/>
                    <a:lumOff val="5000"/>
                  </a:schemeClr>
                </a:solidFill>
                <a:latin typeface="Palatino Linotype" pitchFamily="18" charset="0"/>
              </a:rPr>
              <a:t>before issuing </a:t>
            </a:r>
            <a:r>
              <a:rPr lang="en-US" sz="1700" b="1" dirty="0">
                <a:solidFill>
                  <a:schemeClr val="tx1">
                    <a:lumMod val="95000"/>
                    <a:lumOff val="5000"/>
                  </a:schemeClr>
                </a:solidFill>
                <a:latin typeface="Palatino Linotype" pitchFamily="18" charset="0"/>
              </a:rPr>
              <a:t>and investing (and the market understands that managers have </a:t>
            </a:r>
            <a:r>
              <a:rPr lang="en-US" sz="1700" b="1" dirty="0" smtClean="0">
                <a:solidFill>
                  <a:schemeClr val="tx1">
                    <a:lumMod val="95000"/>
                    <a:lumOff val="5000"/>
                  </a:schemeClr>
                </a:solidFill>
                <a:latin typeface="Palatino Linotype" pitchFamily="18" charset="0"/>
              </a:rPr>
              <a:t>informational advantages</a:t>
            </a:r>
            <a:r>
              <a:rPr lang="en-US" sz="1700" b="1" dirty="0">
                <a:solidFill>
                  <a:schemeClr val="tx1">
                    <a:lumMod val="95000"/>
                    <a:lumOff val="5000"/>
                  </a:schemeClr>
                </a:solidFill>
                <a:latin typeface="Palatino Linotype" pitchFamily="18" charset="0"/>
              </a:rPr>
              <a:t>). If managers announce their intention to issue equity and invest, what </a:t>
            </a:r>
            <a:r>
              <a:rPr lang="en-US" sz="1700" b="1" dirty="0" smtClean="0">
                <a:solidFill>
                  <a:schemeClr val="tx1">
                    <a:lumMod val="95000"/>
                    <a:lumOff val="5000"/>
                  </a:schemeClr>
                </a:solidFill>
                <a:latin typeface="Palatino Linotype" pitchFamily="18" charset="0"/>
              </a:rPr>
              <a:t>would you </a:t>
            </a:r>
            <a:r>
              <a:rPr lang="en-US" sz="1700" b="1" dirty="0">
                <a:solidFill>
                  <a:schemeClr val="tx1">
                    <a:lumMod val="95000"/>
                    <a:lumOff val="5000"/>
                  </a:schemeClr>
                </a:solidFill>
                <a:latin typeface="Palatino Linotype" pitchFamily="18" charset="0"/>
              </a:rPr>
              <a:t>expect to happen to VeriSign’s stock price?</a:t>
            </a:r>
          </a:p>
          <a:p>
            <a:pPr marL="0" indent="0">
              <a:buNone/>
            </a:pPr>
            <a:endParaRPr lang="en-US" sz="17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01659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a)      In </a:t>
            </a:r>
            <a:r>
              <a:rPr lang="en-US" sz="1700" b="1" dirty="0">
                <a:solidFill>
                  <a:schemeClr val="tx1">
                    <a:lumMod val="95000"/>
                    <a:lumOff val="5000"/>
                  </a:schemeClr>
                </a:solidFill>
                <a:latin typeface="Palatino Linotype" pitchFamily="18" charset="0"/>
              </a:rPr>
              <a:t>order to undertake the positive NPV project the firm must raise $60 in equity (assume the firm is credit rationed so debt is not an option). If managers must issue equity and invest before they know whether the EU directive is passed, what percentage of the firm must original equity holders give up in order to raise the $60 necessary to undertake the positive NPV project</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82298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b)     Using </a:t>
            </a:r>
            <a:r>
              <a:rPr lang="en-US" sz="1700" b="1" dirty="0">
                <a:solidFill>
                  <a:schemeClr val="tx1">
                    <a:lumMod val="95000"/>
                    <a:lumOff val="5000"/>
                  </a:schemeClr>
                </a:solidFill>
                <a:latin typeface="Palatino Linotype" pitchFamily="18" charset="0"/>
              </a:rPr>
              <a:t>this percentage, calculate the wealth of original shareholders for </a:t>
            </a:r>
            <a:r>
              <a:rPr lang="en-US" sz="1700" b="1" dirty="0" smtClean="0">
                <a:solidFill>
                  <a:schemeClr val="tx1">
                    <a:lumMod val="95000"/>
                    <a:lumOff val="5000"/>
                  </a:schemeClr>
                </a:solidFill>
                <a:latin typeface="Palatino Linotype" pitchFamily="18" charset="0"/>
              </a:rPr>
              <a:t>the four combinations of: (EU Directive passed / not passed ) and (do nothing / equity issuance and investment)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endParaRPr lang="en-US" sz="17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41862381"/>
              </p:ext>
            </p:extLst>
          </p:nvPr>
        </p:nvGraphicFramePr>
        <p:xfrm>
          <a:off x="1143000" y="2971801"/>
          <a:ext cx="6705600" cy="2057400"/>
        </p:xfrm>
        <a:graphic>
          <a:graphicData uri="http://schemas.openxmlformats.org/drawingml/2006/table">
            <a:tbl>
              <a:tblPr firstRow="1" bandRow="1">
                <a:tableStyleId>{5C22544A-7EE6-4342-B048-85BDC9FD1C3A}</a:tableStyleId>
              </a:tblPr>
              <a:tblGrid>
                <a:gridCol w="2235200"/>
                <a:gridCol w="2235200"/>
                <a:gridCol w="2235200"/>
              </a:tblGrid>
              <a:tr h="552170">
                <a:tc>
                  <a:txBody>
                    <a:bodyPr/>
                    <a:lstStyle/>
                    <a:p>
                      <a:endParaRPr lang="en-US" dirty="0">
                        <a:solidFill>
                          <a:sysClr val="windowText" lastClr="000000"/>
                        </a:solidFill>
                        <a:latin typeface="Palatino Linotype" panose="02040502050505030304"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latin typeface="Palatino Linotype" panose="02040502050505030304" pitchFamily="18" charset="0"/>
                        </a:rPr>
                        <a:t>NOT PASSED</a:t>
                      </a:r>
                      <a:endParaRPr lang="en-US" dirty="0">
                        <a:solidFill>
                          <a:sysClr val="windowText" lastClr="00000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latin typeface="Palatino Linotype" panose="02040502050505030304" pitchFamily="18" charset="0"/>
                        </a:rPr>
                        <a:t>PASSED</a:t>
                      </a:r>
                      <a:endParaRPr lang="en-US"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2170">
                <a:tc>
                  <a:txBody>
                    <a:bodyPr/>
                    <a:lstStyle/>
                    <a:p>
                      <a:r>
                        <a:rPr lang="en-US" b="1" dirty="0" smtClean="0">
                          <a:solidFill>
                            <a:sysClr val="windowText" lastClr="000000"/>
                          </a:solidFill>
                          <a:latin typeface="Palatino Linotype" panose="02040502050505030304" pitchFamily="18" charset="0"/>
                        </a:rPr>
                        <a:t>Do Nothing</a:t>
                      </a:r>
                      <a:endParaRPr lang="en-US" b="1" dirty="0">
                        <a:solidFill>
                          <a:sysClr val="windowText" lastClr="000000"/>
                        </a:solidFill>
                        <a:latin typeface="Palatino Linotype" panose="02040502050505030304"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dirty="0">
                        <a:solidFill>
                          <a:srgbClr val="0070C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953060">
                <a:tc>
                  <a:txBody>
                    <a:bodyPr/>
                    <a:lstStyle/>
                    <a:p>
                      <a:r>
                        <a:rPr lang="en-US" b="1" dirty="0" smtClean="0">
                          <a:solidFill>
                            <a:sysClr val="windowText" lastClr="000000"/>
                          </a:solidFill>
                          <a:latin typeface="Palatino Linotype" panose="02040502050505030304" pitchFamily="18" charset="0"/>
                        </a:rPr>
                        <a:t>Equity</a:t>
                      </a:r>
                      <a:r>
                        <a:rPr lang="en-US" b="1" baseline="0" dirty="0" smtClean="0">
                          <a:solidFill>
                            <a:sysClr val="windowText" lastClr="000000"/>
                          </a:solidFill>
                          <a:latin typeface="Palatino Linotype" panose="02040502050505030304" pitchFamily="18" charset="0"/>
                        </a:rPr>
                        <a:t> Issuance and Investment</a:t>
                      </a:r>
                      <a:endParaRPr lang="en-US" b="1" dirty="0">
                        <a:solidFill>
                          <a:sysClr val="windowText" lastClr="000000"/>
                        </a:solidFill>
                        <a:latin typeface="Palatino Linotype" panose="02040502050505030304" pitchFamily="18" charset="0"/>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8813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a:solidFill>
                  <a:schemeClr val="tx1">
                    <a:lumMod val="95000"/>
                    <a:lumOff val="5000"/>
                  </a:schemeClr>
                </a:solidFill>
                <a:latin typeface="Palatino Linotype" pitchFamily="18" charset="0"/>
              </a:rPr>
              <a:t>Sapient is a web firm which designs, implements, and maintains a cutting-edge Internet presence </a:t>
            </a:r>
            <a:r>
              <a:rPr lang="en-US" sz="1800" b="1" dirty="0" smtClean="0">
                <a:solidFill>
                  <a:schemeClr val="tx1">
                    <a:lumMod val="95000"/>
                    <a:lumOff val="5000"/>
                  </a:schemeClr>
                </a:solidFill>
                <a:latin typeface="Palatino Linotype" pitchFamily="18" charset="0"/>
              </a:rPr>
              <a:t>for its </a:t>
            </a:r>
            <a:r>
              <a:rPr lang="en-US" sz="1800" b="1" dirty="0">
                <a:solidFill>
                  <a:schemeClr val="tx1">
                    <a:lumMod val="95000"/>
                    <a:lumOff val="5000"/>
                  </a:schemeClr>
                </a:solidFill>
                <a:latin typeface="Palatino Linotype" pitchFamily="18" charset="0"/>
              </a:rPr>
              <a:t>clients. The value of its current assets (investments it has already made) depends upon the </a:t>
            </a:r>
            <a:r>
              <a:rPr lang="en-US" sz="1800" b="1" dirty="0" smtClean="0">
                <a:solidFill>
                  <a:schemeClr val="tx1">
                    <a:lumMod val="95000"/>
                    <a:lumOff val="5000"/>
                  </a:schemeClr>
                </a:solidFill>
                <a:latin typeface="Palatino Linotype" pitchFamily="18" charset="0"/>
              </a:rPr>
              <a:t>growth of </a:t>
            </a:r>
            <a:r>
              <a:rPr lang="en-US" sz="1800" b="1" dirty="0">
                <a:solidFill>
                  <a:schemeClr val="tx1">
                    <a:lumMod val="95000"/>
                    <a:lumOff val="5000"/>
                  </a:schemeClr>
                </a:solidFill>
                <a:latin typeface="Palatino Linotype" pitchFamily="18" charset="0"/>
              </a:rPr>
              <a:t>the web and total demand for e-commerce support. The firm can expand its business for </a:t>
            </a:r>
            <a:r>
              <a:rPr lang="en-US" sz="1800" b="1" dirty="0" smtClean="0">
                <a:solidFill>
                  <a:schemeClr val="tx1">
                    <a:lumMod val="95000"/>
                    <a:lumOff val="5000"/>
                  </a:schemeClr>
                </a:solidFill>
                <a:latin typeface="Palatino Linotype" pitchFamily="18" charset="0"/>
              </a:rPr>
              <a:t>an additional </a:t>
            </a:r>
            <a:r>
              <a:rPr lang="en-US" sz="1800" b="1" dirty="0">
                <a:solidFill>
                  <a:schemeClr val="tx1">
                    <a:lumMod val="95000"/>
                    <a:lumOff val="5000"/>
                  </a:schemeClr>
                </a:solidFill>
                <a:latin typeface="Palatino Linotype" pitchFamily="18" charset="0"/>
              </a:rPr>
              <a:t>investment of $800K. The net present value of this project is reported below. The risk </a:t>
            </a:r>
            <a:r>
              <a:rPr lang="en-US" sz="1800" b="1" dirty="0" smtClean="0">
                <a:solidFill>
                  <a:schemeClr val="tx1">
                    <a:lumMod val="95000"/>
                    <a:lumOff val="5000"/>
                  </a:schemeClr>
                </a:solidFill>
                <a:latin typeface="Palatino Linotype" pitchFamily="18" charset="0"/>
              </a:rPr>
              <a:t>free rate </a:t>
            </a:r>
            <a:r>
              <a:rPr lang="en-US" sz="1800" b="1" dirty="0">
                <a:solidFill>
                  <a:schemeClr val="tx1">
                    <a:lumMod val="95000"/>
                    <a:lumOff val="5000"/>
                  </a:schemeClr>
                </a:solidFill>
                <a:latin typeface="Palatino Linotype" pitchFamily="18" charset="0"/>
              </a:rPr>
              <a:t>is 5 percent. Probabilities of each state occurring are also given in the table. Initially </a:t>
            </a:r>
            <a:r>
              <a:rPr lang="en-US" sz="1800" b="1" dirty="0" smtClean="0">
                <a:solidFill>
                  <a:schemeClr val="tx1">
                    <a:lumMod val="95000"/>
                    <a:lumOff val="5000"/>
                  </a:schemeClr>
                </a:solidFill>
                <a:latin typeface="Palatino Linotype" pitchFamily="18" charset="0"/>
              </a:rPr>
              <a:t>assume Sapient </a:t>
            </a:r>
            <a:r>
              <a:rPr lang="en-US" sz="1800" b="1" dirty="0">
                <a:solidFill>
                  <a:schemeClr val="tx1">
                    <a:lumMod val="95000"/>
                    <a:lumOff val="5000"/>
                  </a:schemeClr>
                </a:solidFill>
                <a:latin typeface="Palatino Linotype" pitchFamily="18" charset="0"/>
              </a:rPr>
              <a:t>can only issue equity and manager’s maximize the wealth of old shareholders</a:t>
            </a:r>
            <a:r>
              <a:rPr lang="en-US" sz="1800" b="1" dirty="0" smtClean="0">
                <a:solidFill>
                  <a:schemeClr val="tx1">
                    <a:lumMod val="95000"/>
                    <a:lumOff val="5000"/>
                  </a:schemeClr>
                </a:solidFill>
                <a:latin typeface="Palatino Linotype" pitchFamily="18" charset="0"/>
              </a:rPr>
              <a:t>.</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40919033"/>
              </p:ext>
            </p:extLst>
          </p:nvPr>
        </p:nvGraphicFramePr>
        <p:xfrm>
          <a:off x="762001" y="3733800"/>
          <a:ext cx="7467599" cy="2225040"/>
        </p:xfrm>
        <a:graphic>
          <a:graphicData uri="http://schemas.openxmlformats.org/drawingml/2006/table">
            <a:tbl>
              <a:tblPr firstRow="1" bandRow="1">
                <a:tableStyleId>{5C22544A-7EE6-4342-B048-85BDC9FD1C3A}</a:tableStyleId>
              </a:tblPr>
              <a:tblGrid>
                <a:gridCol w="2144949"/>
                <a:gridCol w="1271081"/>
                <a:gridCol w="1350523"/>
                <a:gridCol w="1350523"/>
                <a:gridCol w="1350523"/>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1</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2</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3</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1600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1322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c)     If </a:t>
            </a:r>
            <a:r>
              <a:rPr lang="en-US" sz="1700" b="1" dirty="0">
                <a:solidFill>
                  <a:schemeClr val="tx1">
                    <a:lumMod val="95000"/>
                    <a:lumOff val="5000"/>
                  </a:schemeClr>
                </a:solidFill>
                <a:latin typeface="Palatino Linotype" pitchFamily="18" charset="0"/>
              </a:rPr>
              <a:t>managers have political connection inside the EU and know in advance whether </a:t>
            </a:r>
            <a:r>
              <a:rPr lang="en-US" sz="1700" b="1" dirty="0" smtClean="0">
                <a:solidFill>
                  <a:schemeClr val="tx1">
                    <a:lumMod val="95000"/>
                    <a:lumOff val="5000"/>
                  </a:schemeClr>
                </a:solidFill>
                <a:latin typeface="Palatino Linotype" pitchFamily="18" charset="0"/>
              </a:rPr>
              <a:t>the directive </a:t>
            </a:r>
            <a:r>
              <a:rPr lang="en-US" sz="1700" b="1" dirty="0">
                <a:solidFill>
                  <a:schemeClr val="tx1">
                    <a:lumMod val="95000"/>
                    <a:lumOff val="5000"/>
                  </a:schemeClr>
                </a:solidFill>
                <a:latin typeface="Palatino Linotype" pitchFamily="18" charset="0"/>
              </a:rPr>
              <a:t>will be passed or not, in which states will they invest</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702473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d)     Assuming </a:t>
            </a:r>
            <a:r>
              <a:rPr lang="en-US" sz="1700" b="1" dirty="0">
                <a:solidFill>
                  <a:schemeClr val="tx1">
                    <a:lumMod val="95000"/>
                    <a:lumOff val="5000"/>
                  </a:schemeClr>
                </a:solidFill>
                <a:latin typeface="Palatino Linotype" pitchFamily="18" charset="0"/>
              </a:rPr>
              <a:t>that managers know whether the directive will be passed or not before </a:t>
            </a:r>
            <a:r>
              <a:rPr lang="en-US" sz="1700" b="1" dirty="0" smtClean="0">
                <a:solidFill>
                  <a:schemeClr val="tx1">
                    <a:lumMod val="95000"/>
                    <a:lumOff val="5000"/>
                  </a:schemeClr>
                </a:solidFill>
                <a:latin typeface="Palatino Linotype" pitchFamily="18" charset="0"/>
              </a:rPr>
              <a:t>issuing and </a:t>
            </a:r>
            <a:r>
              <a:rPr lang="en-US" sz="1700" b="1" dirty="0">
                <a:solidFill>
                  <a:schemeClr val="tx1">
                    <a:lumMod val="95000"/>
                    <a:lumOff val="5000"/>
                  </a:schemeClr>
                </a:solidFill>
                <a:latin typeface="Palatino Linotype" pitchFamily="18" charset="0"/>
              </a:rPr>
              <a:t>investing (and the market realizes that managers have informational advantages</a:t>
            </a:r>
            <a:r>
              <a:rPr lang="en-US" sz="1700" b="1" dirty="0" smtClean="0">
                <a:solidFill>
                  <a:schemeClr val="tx1">
                    <a:lumMod val="95000"/>
                    <a:lumOff val="5000"/>
                  </a:schemeClr>
                </a:solidFill>
                <a:latin typeface="Palatino Linotype" pitchFamily="18" charset="0"/>
              </a:rPr>
              <a:t>) what </a:t>
            </a:r>
            <a:r>
              <a:rPr lang="en-US" sz="1700" b="1" dirty="0">
                <a:solidFill>
                  <a:schemeClr val="tx1">
                    <a:lumMod val="95000"/>
                    <a:lumOff val="5000"/>
                  </a:schemeClr>
                </a:solidFill>
                <a:latin typeface="Palatino Linotype" pitchFamily="18" charset="0"/>
              </a:rPr>
              <a:t>percentage of the firm must original equity holders give up in order to raise $60</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endParaRPr lang="en-US" sz="17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585434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e)     Again </a:t>
            </a:r>
            <a:r>
              <a:rPr lang="en-US" sz="1700" b="1" dirty="0">
                <a:solidFill>
                  <a:schemeClr val="tx1">
                    <a:lumMod val="95000"/>
                    <a:lumOff val="5000"/>
                  </a:schemeClr>
                </a:solidFill>
                <a:latin typeface="Palatino Linotype" pitchFamily="18" charset="0"/>
              </a:rPr>
              <a:t>assume that managers know whether the directive will be passed or not </a:t>
            </a:r>
            <a:r>
              <a:rPr lang="en-US" sz="1700" b="1" dirty="0" smtClean="0">
                <a:solidFill>
                  <a:schemeClr val="tx1">
                    <a:lumMod val="95000"/>
                    <a:lumOff val="5000"/>
                  </a:schemeClr>
                </a:solidFill>
                <a:latin typeface="Palatino Linotype" pitchFamily="18" charset="0"/>
              </a:rPr>
              <a:t>before issuing </a:t>
            </a:r>
            <a:r>
              <a:rPr lang="en-US" sz="1700" b="1" dirty="0">
                <a:solidFill>
                  <a:schemeClr val="tx1">
                    <a:lumMod val="95000"/>
                    <a:lumOff val="5000"/>
                  </a:schemeClr>
                </a:solidFill>
                <a:latin typeface="Palatino Linotype" pitchFamily="18" charset="0"/>
              </a:rPr>
              <a:t>and investing (and the market understands that managers have </a:t>
            </a:r>
            <a:r>
              <a:rPr lang="en-US" sz="1700" b="1" dirty="0" smtClean="0">
                <a:solidFill>
                  <a:schemeClr val="tx1">
                    <a:lumMod val="95000"/>
                    <a:lumOff val="5000"/>
                  </a:schemeClr>
                </a:solidFill>
                <a:latin typeface="Palatino Linotype" pitchFamily="18" charset="0"/>
              </a:rPr>
              <a:t>informational advantages</a:t>
            </a:r>
            <a:r>
              <a:rPr lang="en-US" sz="1700" b="1" dirty="0">
                <a:solidFill>
                  <a:schemeClr val="tx1">
                    <a:lumMod val="95000"/>
                    <a:lumOff val="5000"/>
                  </a:schemeClr>
                </a:solidFill>
                <a:latin typeface="Palatino Linotype" pitchFamily="18" charset="0"/>
              </a:rPr>
              <a:t>). If managers announce their intention to issue equity and invest, what </a:t>
            </a:r>
            <a:r>
              <a:rPr lang="en-US" sz="1700" b="1" dirty="0" smtClean="0">
                <a:solidFill>
                  <a:schemeClr val="tx1">
                    <a:lumMod val="95000"/>
                    <a:lumOff val="5000"/>
                  </a:schemeClr>
                </a:solidFill>
                <a:latin typeface="Palatino Linotype" pitchFamily="18" charset="0"/>
              </a:rPr>
              <a:t>would you </a:t>
            </a:r>
            <a:r>
              <a:rPr lang="en-US" sz="1700" b="1" dirty="0">
                <a:solidFill>
                  <a:schemeClr val="tx1">
                    <a:lumMod val="95000"/>
                    <a:lumOff val="5000"/>
                  </a:schemeClr>
                </a:solidFill>
                <a:latin typeface="Palatino Linotype" pitchFamily="18" charset="0"/>
              </a:rPr>
              <a:t>expect to happen to VeriSign’s stock price</a:t>
            </a:r>
            <a:r>
              <a:rPr lang="en-US" sz="1700" b="1" dirty="0" smtClean="0">
                <a:solidFill>
                  <a:schemeClr val="tx1">
                    <a:lumMod val="95000"/>
                    <a:lumOff val="5000"/>
                  </a:schemeClr>
                </a:solidFill>
                <a:latin typeface="Palatino Linotype" pitchFamily="18" charset="0"/>
              </a:rPr>
              <a:t>?</a:t>
            </a:r>
          </a:p>
          <a:p>
            <a:pPr marL="0" indent="0">
              <a:buNone/>
            </a:pPr>
            <a:endParaRPr lang="en-US" sz="1700" dirty="0" smtClean="0">
              <a:solidFill>
                <a:srgbClr val="0070C0"/>
              </a:solidFill>
              <a:latin typeface="Palatino Linotype" pitchFamily="18" charset="0"/>
            </a:endParaRPr>
          </a:p>
          <a:p>
            <a:pPr marL="0" indent="0">
              <a:buNone/>
            </a:pPr>
            <a:endParaRPr lang="en-US" sz="17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64388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20000"/>
          </a:bodyPr>
          <a:lstStyle/>
          <a:p>
            <a:pPr>
              <a:buAutoNum type="alphaLcParenR"/>
            </a:pPr>
            <a:r>
              <a:rPr lang="en-US" sz="1800" b="1" dirty="0" smtClean="0">
                <a:solidFill>
                  <a:schemeClr val="tx1">
                    <a:lumMod val="95000"/>
                    <a:lumOff val="5000"/>
                  </a:schemeClr>
                </a:solidFill>
                <a:latin typeface="Palatino Linotype" pitchFamily="18" charset="0"/>
              </a:rPr>
              <a:t>If </a:t>
            </a:r>
            <a:r>
              <a:rPr lang="en-US" sz="1800" b="1" dirty="0" err="1">
                <a:solidFill>
                  <a:schemeClr val="tx1">
                    <a:lumMod val="95000"/>
                    <a:lumOff val="5000"/>
                  </a:schemeClr>
                </a:solidFill>
                <a:latin typeface="Palatino Linotype" pitchFamily="18" charset="0"/>
              </a:rPr>
              <a:t>Sapient’s</a:t>
            </a:r>
            <a:r>
              <a:rPr lang="en-US" sz="1800" b="1" dirty="0">
                <a:solidFill>
                  <a:schemeClr val="tx1">
                    <a:lumMod val="95000"/>
                    <a:lumOff val="5000"/>
                  </a:schemeClr>
                </a:solidFill>
                <a:latin typeface="Palatino Linotype" pitchFamily="18" charset="0"/>
              </a:rPr>
              <a:t> manager always maximizes shareholders wealth and both the manager and </a:t>
            </a:r>
            <a:r>
              <a:rPr lang="en-US" sz="1800" b="1" dirty="0" smtClean="0">
                <a:solidFill>
                  <a:schemeClr val="tx1">
                    <a:lumMod val="95000"/>
                    <a:lumOff val="5000"/>
                  </a:schemeClr>
                </a:solidFill>
                <a:latin typeface="Palatino Linotype" pitchFamily="18" charset="0"/>
              </a:rPr>
              <a:t>the market </a:t>
            </a:r>
            <a:r>
              <a:rPr lang="en-US" sz="1800" b="1" dirty="0">
                <a:solidFill>
                  <a:schemeClr val="tx1">
                    <a:lumMod val="95000"/>
                    <a:lumOff val="5000"/>
                  </a:schemeClr>
                </a:solidFill>
                <a:latin typeface="Palatino Linotype" pitchFamily="18" charset="0"/>
              </a:rPr>
              <a:t>know the true state of the world when the decision to raise money and invest is made</a:t>
            </a:r>
            <a:r>
              <a:rPr lang="en-US" sz="1800" b="1" dirty="0" smtClean="0">
                <a:solidFill>
                  <a:schemeClr val="tx1">
                    <a:lumMod val="95000"/>
                    <a:lumOff val="5000"/>
                  </a:schemeClr>
                </a:solidFill>
                <a:latin typeface="Palatino Linotype" pitchFamily="18" charset="0"/>
              </a:rPr>
              <a:t>, what </a:t>
            </a:r>
            <a:r>
              <a:rPr lang="en-US" sz="1800" b="1" dirty="0">
                <a:solidFill>
                  <a:schemeClr val="tx1">
                    <a:lumMod val="95000"/>
                    <a:lumOff val="5000"/>
                  </a:schemeClr>
                </a:solidFill>
                <a:latin typeface="Palatino Linotype" pitchFamily="18" charset="0"/>
              </a:rPr>
              <a:t>investment decision will be made in each of the three states</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Now assume that the manager knows the true state, but the market does not. The </a:t>
            </a:r>
            <a:r>
              <a:rPr lang="en-US" sz="1800" b="1" dirty="0" smtClean="0">
                <a:solidFill>
                  <a:schemeClr val="tx1">
                    <a:lumMod val="95000"/>
                    <a:lumOff val="5000"/>
                  </a:schemeClr>
                </a:solidFill>
                <a:latin typeface="Palatino Linotype" pitchFamily="18" charset="0"/>
              </a:rPr>
              <a:t>manager can </a:t>
            </a:r>
            <a:r>
              <a:rPr lang="en-US" sz="1800" b="1" dirty="0">
                <a:solidFill>
                  <a:schemeClr val="tx1">
                    <a:lumMod val="95000"/>
                    <a:lumOff val="5000"/>
                  </a:schemeClr>
                </a:solidFill>
                <a:latin typeface="Palatino Linotype" pitchFamily="18" charset="0"/>
              </a:rPr>
              <a:t>use her information to choose whether to invest but does not use her knowledge to </a:t>
            </a:r>
            <a:r>
              <a:rPr lang="en-US" sz="1800" b="1" dirty="0" smtClean="0">
                <a:solidFill>
                  <a:schemeClr val="tx1">
                    <a:lumMod val="95000"/>
                    <a:lumOff val="5000"/>
                  </a:schemeClr>
                </a:solidFill>
                <a:latin typeface="Palatino Linotype" pitchFamily="18" charset="0"/>
              </a:rPr>
              <a:t>time equity </a:t>
            </a:r>
            <a:r>
              <a:rPr lang="en-US" sz="1800" b="1" dirty="0">
                <a:solidFill>
                  <a:schemeClr val="tx1">
                    <a:lumMod val="95000"/>
                    <a:lumOff val="5000"/>
                  </a:schemeClr>
                </a:solidFill>
                <a:latin typeface="Palatino Linotype" pitchFamily="18" charset="0"/>
              </a:rPr>
              <a:t>issues, what percentage of the firm will the market require in exchange for </a:t>
            </a:r>
            <a:r>
              <a:rPr lang="en-US" sz="1800" b="1" dirty="0" smtClean="0">
                <a:solidFill>
                  <a:schemeClr val="tx1">
                    <a:lumMod val="95000"/>
                    <a:lumOff val="5000"/>
                  </a:schemeClr>
                </a:solidFill>
                <a:latin typeface="Palatino Linotype" pitchFamily="18" charset="0"/>
              </a:rPr>
              <a:t>the market’s </a:t>
            </a:r>
            <a:r>
              <a:rPr lang="en-US" sz="1800" b="1" dirty="0">
                <a:solidFill>
                  <a:schemeClr val="tx1">
                    <a:lumMod val="95000"/>
                    <a:lumOff val="5000"/>
                  </a:schemeClr>
                </a:solidFill>
                <a:latin typeface="Palatino Linotype" pitchFamily="18" charset="0"/>
              </a:rPr>
              <a:t>$800K investment? </a:t>
            </a:r>
            <a:endParaRPr lang="en-US" sz="1800" b="1" dirty="0" smtClean="0">
              <a:solidFill>
                <a:schemeClr val="tx1">
                  <a:lumMod val="95000"/>
                  <a:lumOff val="5000"/>
                </a:schemeClr>
              </a:solidFill>
              <a:latin typeface="Palatino Linotype" pitchFamily="18" charset="0"/>
            </a:endParaRPr>
          </a:p>
          <a:p>
            <a:pPr>
              <a:buAutoNum type="alphaLcParenR"/>
            </a:pPr>
            <a:r>
              <a:rPr lang="en-US" sz="1800" b="1" dirty="0">
                <a:solidFill>
                  <a:schemeClr val="tx1">
                    <a:lumMod val="95000"/>
                    <a:lumOff val="5000"/>
                  </a:schemeClr>
                </a:solidFill>
                <a:latin typeface="Palatino Linotype" pitchFamily="18" charset="0"/>
              </a:rPr>
              <a:t>If the manager is maximizing the wealth of old shareholders and can sell equity at the </a:t>
            </a:r>
            <a:r>
              <a:rPr lang="en-US" sz="1800" b="1" dirty="0" smtClean="0">
                <a:solidFill>
                  <a:schemeClr val="tx1">
                    <a:lumMod val="95000"/>
                    <a:lumOff val="5000"/>
                  </a:schemeClr>
                </a:solidFill>
                <a:latin typeface="Palatino Linotype" pitchFamily="18" charset="0"/>
              </a:rPr>
              <a:t>terms you </a:t>
            </a:r>
            <a:r>
              <a:rPr lang="en-US" sz="1800" b="1" dirty="0">
                <a:solidFill>
                  <a:schemeClr val="tx1">
                    <a:lumMod val="95000"/>
                    <a:lumOff val="5000"/>
                  </a:schemeClr>
                </a:solidFill>
                <a:latin typeface="Palatino Linotype" pitchFamily="18" charset="0"/>
              </a:rPr>
              <a:t>described in </a:t>
            </a:r>
            <a:r>
              <a:rPr lang="en-US" sz="1800" b="1" dirty="0" smtClean="0">
                <a:solidFill>
                  <a:schemeClr val="tx1">
                    <a:lumMod val="95000"/>
                    <a:lumOff val="5000"/>
                  </a:schemeClr>
                </a:solidFill>
                <a:latin typeface="Palatino Linotype" pitchFamily="18" charset="0"/>
              </a:rPr>
              <a:t>(b), </a:t>
            </a:r>
            <a:r>
              <a:rPr lang="en-US" sz="1800" b="1" dirty="0">
                <a:solidFill>
                  <a:schemeClr val="tx1">
                    <a:lumMod val="95000"/>
                    <a:lumOff val="5000"/>
                  </a:schemeClr>
                </a:solidFill>
                <a:latin typeface="Palatino Linotype" pitchFamily="18" charset="0"/>
              </a:rPr>
              <a:t>does she have an incentive to use her knowledge of the true state </a:t>
            </a:r>
            <a:r>
              <a:rPr lang="en-US" sz="1800" b="1" dirty="0" smtClean="0">
                <a:solidFill>
                  <a:schemeClr val="tx1">
                    <a:lumMod val="95000"/>
                    <a:lumOff val="5000"/>
                  </a:schemeClr>
                </a:solidFill>
                <a:latin typeface="Palatino Linotype" pitchFamily="18" charset="0"/>
              </a:rPr>
              <a:t>when deciding </a:t>
            </a:r>
            <a:r>
              <a:rPr lang="en-US" sz="1800" b="1" dirty="0">
                <a:solidFill>
                  <a:schemeClr val="tx1">
                    <a:lumMod val="95000"/>
                    <a:lumOff val="5000"/>
                  </a:schemeClr>
                </a:solidFill>
                <a:latin typeface="Palatino Linotype" pitchFamily="18" charset="0"/>
              </a:rPr>
              <a:t>whether to issue equity and invest</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Instead of selling equity, the firm can borrow $800K for one year. Based on the value </a:t>
            </a:r>
            <a:r>
              <a:rPr lang="en-US" sz="1800" b="1" dirty="0" smtClean="0">
                <a:solidFill>
                  <a:schemeClr val="tx1">
                    <a:lumMod val="95000"/>
                    <a:lumOff val="5000"/>
                  </a:schemeClr>
                </a:solidFill>
                <a:latin typeface="Palatino Linotype" pitchFamily="18" charset="0"/>
              </a:rPr>
              <a:t>of </a:t>
            </a:r>
            <a:r>
              <a:rPr lang="en-US" sz="1800" b="1" dirty="0" err="1" smtClean="0">
                <a:solidFill>
                  <a:schemeClr val="tx1">
                    <a:lumMod val="95000"/>
                    <a:lumOff val="5000"/>
                  </a:schemeClr>
                </a:solidFill>
                <a:latin typeface="Palatino Linotype" pitchFamily="18" charset="0"/>
              </a:rPr>
              <a:t>Sapient’s</a:t>
            </a:r>
            <a:r>
              <a:rPr lang="en-US" sz="1800" b="1" dirty="0" smtClean="0">
                <a:solidFill>
                  <a:schemeClr val="tx1">
                    <a:lumMod val="95000"/>
                    <a:lumOff val="5000"/>
                  </a:schemeClr>
                </a:solidFill>
                <a:latin typeface="Palatino Linotype" pitchFamily="18" charset="0"/>
              </a:rPr>
              <a:t> </a:t>
            </a:r>
            <a:r>
              <a:rPr lang="en-US" sz="1800" b="1" dirty="0">
                <a:solidFill>
                  <a:schemeClr val="tx1">
                    <a:lumMod val="95000"/>
                    <a:lumOff val="5000"/>
                  </a:schemeClr>
                </a:solidFill>
                <a:latin typeface="Palatino Linotype" pitchFamily="18" charset="0"/>
              </a:rPr>
              <a:t>existing assets, the debt is risk free no matter which state occurs. However </a:t>
            </a:r>
            <a:r>
              <a:rPr lang="en-US" sz="1800" b="1" dirty="0" smtClean="0">
                <a:solidFill>
                  <a:schemeClr val="tx1">
                    <a:lumMod val="95000"/>
                    <a:lumOff val="5000"/>
                  </a:schemeClr>
                </a:solidFill>
                <a:latin typeface="Palatino Linotype" pitchFamily="18" charset="0"/>
              </a:rPr>
              <a:t>lenders cannot </a:t>
            </a:r>
            <a:r>
              <a:rPr lang="en-US" sz="1800" b="1" dirty="0">
                <a:solidFill>
                  <a:schemeClr val="tx1">
                    <a:lumMod val="95000"/>
                    <a:lumOff val="5000"/>
                  </a:schemeClr>
                </a:solidFill>
                <a:latin typeface="Palatino Linotype" pitchFamily="18" charset="0"/>
              </a:rPr>
              <a:t>assess the value of existing assets. As a consequence, the bond market is demanding </a:t>
            </a:r>
            <a:r>
              <a:rPr lang="en-US" sz="1800" b="1" dirty="0" smtClean="0">
                <a:solidFill>
                  <a:schemeClr val="tx1">
                    <a:lumMod val="95000"/>
                    <a:lumOff val="5000"/>
                  </a:schemeClr>
                </a:solidFill>
                <a:latin typeface="Palatino Linotype" pitchFamily="18" charset="0"/>
              </a:rPr>
              <a:t>a coupon </a:t>
            </a:r>
            <a:r>
              <a:rPr lang="en-US" sz="1800" b="1" dirty="0">
                <a:solidFill>
                  <a:schemeClr val="tx1">
                    <a:lumMod val="95000"/>
                    <a:lumOff val="5000"/>
                  </a:schemeClr>
                </a:solidFill>
                <a:latin typeface="Palatino Linotype" pitchFamily="18" charset="0"/>
              </a:rPr>
              <a:t>rate of 8% as a condition for lending Sapient the $800K. One of the advantages </a:t>
            </a:r>
            <a:r>
              <a:rPr lang="en-US" sz="1800" b="1" dirty="0" smtClean="0">
                <a:solidFill>
                  <a:schemeClr val="tx1">
                    <a:lumMod val="95000"/>
                    <a:lumOff val="5000"/>
                  </a:schemeClr>
                </a:solidFill>
                <a:latin typeface="Palatino Linotype" pitchFamily="18" charset="0"/>
              </a:rPr>
              <a:t>of issuing </a:t>
            </a:r>
            <a:r>
              <a:rPr lang="en-US" sz="1800" b="1" dirty="0">
                <a:solidFill>
                  <a:schemeClr val="tx1">
                    <a:lumMod val="95000"/>
                    <a:lumOff val="5000"/>
                  </a:schemeClr>
                </a:solidFill>
                <a:latin typeface="Palatino Linotype" pitchFamily="18" charset="0"/>
              </a:rPr>
              <a:t>debt is that this will create tax shields. Based on a 34% corporate tax rate, </a:t>
            </a:r>
            <a:r>
              <a:rPr lang="en-US" sz="1800" b="1" dirty="0" smtClean="0">
                <a:solidFill>
                  <a:schemeClr val="tx1">
                    <a:lumMod val="95000"/>
                    <a:lumOff val="5000"/>
                  </a:schemeClr>
                </a:solidFill>
                <a:latin typeface="Palatino Linotype" pitchFamily="18" charset="0"/>
              </a:rPr>
              <a:t>calculate the </a:t>
            </a:r>
            <a:r>
              <a:rPr lang="en-US" sz="1800" b="1" dirty="0">
                <a:solidFill>
                  <a:schemeClr val="tx1">
                    <a:lumMod val="95000"/>
                    <a:lumOff val="5000"/>
                  </a:schemeClr>
                </a:solidFill>
                <a:latin typeface="Palatino Linotype" pitchFamily="18" charset="0"/>
              </a:rPr>
              <a:t>NPV of financing in this case. Assume there are no costs of financial distress</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Based on the NPV of financing for debt in which states would the manager borrow to </a:t>
            </a:r>
            <a:r>
              <a:rPr lang="en-US" sz="1800" b="1" dirty="0" smtClean="0">
                <a:solidFill>
                  <a:schemeClr val="tx1">
                    <a:lumMod val="95000"/>
                    <a:lumOff val="5000"/>
                  </a:schemeClr>
                </a:solidFill>
                <a:latin typeface="Palatino Linotype" pitchFamily="18" charset="0"/>
              </a:rPr>
              <a:t>finance the </a:t>
            </a:r>
            <a:r>
              <a:rPr lang="en-US" sz="1800" b="1" dirty="0">
                <a:solidFill>
                  <a:schemeClr val="tx1">
                    <a:lumMod val="95000"/>
                    <a:lumOff val="5000"/>
                  </a:schemeClr>
                </a:solidFill>
                <a:latin typeface="Palatino Linotype" pitchFamily="18" charset="0"/>
              </a:rPr>
              <a:t>expansion project?</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24552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a)     If </a:t>
            </a:r>
            <a:r>
              <a:rPr lang="en-US" sz="1800" b="1" dirty="0" err="1">
                <a:solidFill>
                  <a:schemeClr val="tx1">
                    <a:lumMod val="95000"/>
                    <a:lumOff val="5000"/>
                  </a:schemeClr>
                </a:solidFill>
                <a:latin typeface="Palatino Linotype" pitchFamily="18" charset="0"/>
              </a:rPr>
              <a:t>Sapient’s</a:t>
            </a:r>
            <a:r>
              <a:rPr lang="en-US" sz="1800" b="1" dirty="0">
                <a:solidFill>
                  <a:schemeClr val="tx1">
                    <a:lumMod val="95000"/>
                    <a:lumOff val="5000"/>
                  </a:schemeClr>
                </a:solidFill>
                <a:latin typeface="Palatino Linotype" pitchFamily="18" charset="0"/>
              </a:rPr>
              <a:t> manager always maximizes shareholders wealth and both the manager and </a:t>
            </a:r>
            <a:r>
              <a:rPr lang="en-US" sz="1800" b="1" dirty="0" smtClean="0">
                <a:solidFill>
                  <a:schemeClr val="tx1">
                    <a:lumMod val="95000"/>
                    <a:lumOff val="5000"/>
                  </a:schemeClr>
                </a:solidFill>
                <a:latin typeface="Palatino Linotype" pitchFamily="18" charset="0"/>
              </a:rPr>
              <a:t>the market </a:t>
            </a:r>
            <a:r>
              <a:rPr lang="en-US" sz="1800" b="1" dirty="0">
                <a:solidFill>
                  <a:schemeClr val="tx1">
                    <a:lumMod val="95000"/>
                    <a:lumOff val="5000"/>
                  </a:schemeClr>
                </a:solidFill>
                <a:latin typeface="Palatino Linotype" pitchFamily="18" charset="0"/>
              </a:rPr>
              <a:t>know the true state of the world when the decision to raise money and invest is made</a:t>
            </a:r>
            <a:r>
              <a:rPr lang="en-US" sz="1800" b="1" dirty="0" smtClean="0">
                <a:solidFill>
                  <a:schemeClr val="tx1">
                    <a:lumMod val="95000"/>
                    <a:lumOff val="5000"/>
                  </a:schemeClr>
                </a:solidFill>
                <a:latin typeface="Palatino Linotype" pitchFamily="18" charset="0"/>
              </a:rPr>
              <a:t>, what </a:t>
            </a:r>
            <a:r>
              <a:rPr lang="en-US" sz="1800" b="1" dirty="0">
                <a:solidFill>
                  <a:schemeClr val="tx1">
                    <a:lumMod val="95000"/>
                    <a:lumOff val="5000"/>
                  </a:schemeClr>
                </a:solidFill>
                <a:latin typeface="Palatino Linotype" pitchFamily="18" charset="0"/>
              </a:rPr>
              <a:t>investment decision will be made in each of the three states</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7657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Now </a:t>
            </a:r>
            <a:r>
              <a:rPr lang="en-US" sz="1800" b="1" dirty="0">
                <a:solidFill>
                  <a:schemeClr val="tx1">
                    <a:lumMod val="95000"/>
                    <a:lumOff val="5000"/>
                  </a:schemeClr>
                </a:solidFill>
                <a:latin typeface="Palatino Linotype" pitchFamily="18" charset="0"/>
              </a:rPr>
              <a:t>assume that the manager knows the true state, but the market does not. The </a:t>
            </a:r>
            <a:r>
              <a:rPr lang="en-US" sz="1800" b="1" dirty="0" smtClean="0">
                <a:solidFill>
                  <a:schemeClr val="tx1">
                    <a:lumMod val="95000"/>
                    <a:lumOff val="5000"/>
                  </a:schemeClr>
                </a:solidFill>
                <a:latin typeface="Palatino Linotype" pitchFamily="18" charset="0"/>
              </a:rPr>
              <a:t>manager can </a:t>
            </a:r>
            <a:r>
              <a:rPr lang="en-US" sz="1800" b="1" dirty="0">
                <a:solidFill>
                  <a:schemeClr val="tx1">
                    <a:lumMod val="95000"/>
                    <a:lumOff val="5000"/>
                  </a:schemeClr>
                </a:solidFill>
                <a:latin typeface="Palatino Linotype" pitchFamily="18" charset="0"/>
              </a:rPr>
              <a:t>use her information to choose whether to invest but does not use her knowledge to </a:t>
            </a:r>
            <a:r>
              <a:rPr lang="en-US" sz="1800" b="1" dirty="0" smtClean="0">
                <a:solidFill>
                  <a:schemeClr val="tx1">
                    <a:lumMod val="95000"/>
                    <a:lumOff val="5000"/>
                  </a:schemeClr>
                </a:solidFill>
                <a:latin typeface="Palatino Linotype" pitchFamily="18" charset="0"/>
              </a:rPr>
              <a:t>time equity </a:t>
            </a:r>
            <a:r>
              <a:rPr lang="en-US" sz="1800" b="1" dirty="0">
                <a:solidFill>
                  <a:schemeClr val="tx1">
                    <a:lumMod val="95000"/>
                    <a:lumOff val="5000"/>
                  </a:schemeClr>
                </a:solidFill>
                <a:latin typeface="Palatino Linotype" pitchFamily="18" charset="0"/>
              </a:rPr>
              <a:t>issues, what percentage of the firm will the market require in exchange for </a:t>
            </a:r>
            <a:r>
              <a:rPr lang="en-US" sz="1800" b="1" dirty="0" smtClean="0">
                <a:solidFill>
                  <a:schemeClr val="tx1">
                    <a:lumMod val="95000"/>
                    <a:lumOff val="5000"/>
                  </a:schemeClr>
                </a:solidFill>
                <a:latin typeface="Palatino Linotype" pitchFamily="18" charset="0"/>
              </a:rPr>
              <a:t>the market’s </a:t>
            </a:r>
            <a:r>
              <a:rPr lang="en-US" sz="1800" b="1" dirty="0">
                <a:solidFill>
                  <a:schemeClr val="tx1">
                    <a:lumMod val="95000"/>
                    <a:lumOff val="5000"/>
                  </a:schemeClr>
                </a:solidFill>
                <a:latin typeface="Palatino Linotype" pitchFamily="18" charset="0"/>
              </a:rPr>
              <a:t>$800K investment? </a:t>
            </a:r>
            <a:endParaRPr lang="en-US" sz="1800" b="1" dirty="0" smtClean="0">
              <a:solidFill>
                <a:schemeClr val="tx1">
                  <a:lumMod val="95000"/>
                  <a:lumOff val="5000"/>
                </a:schemeClr>
              </a:solidFill>
              <a:latin typeface="Palatino Linotype" pitchFamily="18" charset="0"/>
            </a:endParaRPr>
          </a:p>
          <a:p>
            <a:pPr marL="0" indent="0">
              <a:buNone/>
            </a:pPr>
            <a:endParaRPr lang="en-US" sz="18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47066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Cont’d</a:t>
            </a:r>
          </a:p>
          <a:p>
            <a:pPr marL="0" indent="0">
              <a:buNone/>
            </a:pPr>
            <a:endParaRPr lang="en-US" sz="18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04684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Cont’d</a:t>
            </a:r>
          </a:p>
          <a:p>
            <a:pPr marL="0" indent="0">
              <a:buNone/>
            </a:pPr>
            <a:endParaRPr lang="en-US" sz="18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10002157"/>
              </p:ext>
            </p:extLst>
          </p:nvPr>
        </p:nvGraphicFramePr>
        <p:xfrm>
          <a:off x="838200" y="2057400"/>
          <a:ext cx="7467599" cy="2225040"/>
        </p:xfrm>
        <a:graphic>
          <a:graphicData uri="http://schemas.openxmlformats.org/drawingml/2006/table">
            <a:tbl>
              <a:tblPr firstRow="1" bandRow="1">
                <a:tableStyleId>{5C22544A-7EE6-4342-B048-85BDC9FD1C3A}</a:tableStyleId>
              </a:tblPr>
              <a:tblGrid>
                <a:gridCol w="2144949"/>
                <a:gridCol w="1271081"/>
                <a:gridCol w="1350523"/>
                <a:gridCol w="1350523"/>
                <a:gridCol w="1350523"/>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1</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2</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3</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1600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44330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If </a:t>
            </a:r>
            <a:r>
              <a:rPr lang="en-US" sz="1800" b="1" dirty="0">
                <a:solidFill>
                  <a:schemeClr val="tx1">
                    <a:lumMod val="95000"/>
                    <a:lumOff val="5000"/>
                  </a:schemeClr>
                </a:solidFill>
                <a:latin typeface="Palatino Linotype" pitchFamily="18" charset="0"/>
              </a:rPr>
              <a:t>the manager is maximizing the wealth of old shareholders and can sell equity at the </a:t>
            </a:r>
            <a:r>
              <a:rPr lang="en-US" sz="1800" b="1" dirty="0" smtClean="0">
                <a:solidFill>
                  <a:schemeClr val="tx1">
                    <a:lumMod val="95000"/>
                    <a:lumOff val="5000"/>
                  </a:schemeClr>
                </a:solidFill>
                <a:latin typeface="Palatino Linotype" pitchFamily="18" charset="0"/>
              </a:rPr>
              <a:t>terms you </a:t>
            </a:r>
            <a:r>
              <a:rPr lang="en-US" sz="1800" b="1" dirty="0">
                <a:solidFill>
                  <a:schemeClr val="tx1">
                    <a:lumMod val="95000"/>
                    <a:lumOff val="5000"/>
                  </a:schemeClr>
                </a:solidFill>
                <a:latin typeface="Palatino Linotype" pitchFamily="18" charset="0"/>
              </a:rPr>
              <a:t>described in </a:t>
            </a:r>
            <a:r>
              <a:rPr lang="en-US" sz="1800" b="1" dirty="0" smtClean="0">
                <a:solidFill>
                  <a:schemeClr val="tx1">
                    <a:lumMod val="95000"/>
                    <a:lumOff val="5000"/>
                  </a:schemeClr>
                </a:solidFill>
                <a:latin typeface="Palatino Linotype" pitchFamily="18" charset="0"/>
              </a:rPr>
              <a:t>(b), </a:t>
            </a:r>
            <a:r>
              <a:rPr lang="en-US" sz="1800" b="1" dirty="0">
                <a:solidFill>
                  <a:schemeClr val="tx1">
                    <a:lumMod val="95000"/>
                    <a:lumOff val="5000"/>
                  </a:schemeClr>
                </a:solidFill>
                <a:latin typeface="Palatino Linotype" pitchFamily="18" charset="0"/>
              </a:rPr>
              <a:t>does she have an incentive to use her knowledge of the true state </a:t>
            </a:r>
            <a:r>
              <a:rPr lang="en-US" sz="1800" b="1" dirty="0" smtClean="0">
                <a:solidFill>
                  <a:schemeClr val="tx1">
                    <a:lumMod val="95000"/>
                    <a:lumOff val="5000"/>
                  </a:schemeClr>
                </a:solidFill>
                <a:latin typeface="Palatino Linotype" pitchFamily="18" charset="0"/>
              </a:rPr>
              <a:t>when deciding </a:t>
            </a:r>
            <a:r>
              <a:rPr lang="en-US" sz="1800" b="1" dirty="0">
                <a:solidFill>
                  <a:schemeClr val="tx1">
                    <a:lumMod val="95000"/>
                    <a:lumOff val="5000"/>
                  </a:schemeClr>
                </a:solidFill>
                <a:latin typeface="Palatino Linotype" pitchFamily="18" charset="0"/>
              </a:rPr>
              <a:t>whether to issue equity and invest</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42060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326888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TotalTime>
  <Words>1632</Words>
  <Application>Microsoft Office PowerPoint</Application>
  <PresentationFormat>On-screen Show (4:3)</PresentationFormat>
  <Paragraphs>150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Finance 441 Tutorial 6 Asymmetric Information</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136</cp:revision>
  <cp:lastPrinted>2012-10-01T16:57:34Z</cp:lastPrinted>
  <dcterms:created xsi:type="dcterms:W3CDTF">2012-09-28T19:36:51Z</dcterms:created>
  <dcterms:modified xsi:type="dcterms:W3CDTF">2013-12-16T05:46:18Z</dcterms:modified>
</cp:coreProperties>
</file>