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95" r:id="rId3"/>
    <p:sldId id="296" r:id="rId4"/>
    <p:sldId id="297" r:id="rId5"/>
    <p:sldId id="298" r:id="rId6"/>
    <p:sldId id="302" r:id="rId7"/>
    <p:sldId id="303" r:id="rId8"/>
    <p:sldId id="299" r:id="rId9"/>
    <p:sldId id="305" r:id="rId10"/>
    <p:sldId id="304" r:id="rId11"/>
    <p:sldId id="300" r:id="rId12"/>
    <p:sldId id="306" r:id="rId13"/>
    <p:sldId id="301" r:id="rId14"/>
    <p:sldId id="307" r:id="rId15"/>
    <p:sldId id="308" r:id="rId16"/>
    <p:sldId id="309" r:id="rId17"/>
    <p:sldId id="310" r:id="rId18"/>
    <p:sldId id="312" r:id="rId19"/>
    <p:sldId id="313" r:id="rId20"/>
    <p:sldId id="314" r:id="rId21"/>
    <p:sldId id="315" r:id="rId22"/>
    <p:sldId id="311"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tchell Petersen" initials="MP" lastIdx="7" clrIdx="0"/>
  <p:cmAuthor id="1" name="Mary Maloney" initials="MM"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794" y="-3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9D937D0-FD9D-4B7A-9026-51DFF075B878}" type="datetimeFigureOut">
              <a:rPr lang="en-US" smtClean="0"/>
              <a:t>2/26/2014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F5569BA-5ABD-4001-88B7-DB911FBAF7B0}" type="slidenum">
              <a:rPr lang="en-US" smtClean="0"/>
              <a:t>‹#›</a:t>
            </a:fld>
            <a:endParaRPr lang="en-US"/>
          </a:p>
        </p:txBody>
      </p:sp>
    </p:spTree>
    <p:extLst>
      <p:ext uri="{BB962C8B-B14F-4D97-AF65-F5344CB8AC3E}">
        <p14:creationId xmlns:p14="http://schemas.microsoft.com/office/powerpoint/2010/main" val="3224247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a:t>
            </a:fld>
            <a:endParaRPr lang="en-US"/>
          </a:p>
        </p:txBody>
      </p:sp>
    </p:spTree>
    <p:extLst>
      <p:ext uri="{BB962C8B-B14F-4D97-AF65-F5344CB8AC3E}">
        <p14:creationId xmlns:p14="http://schemas.microsoft.com/office/powerpoint/2010/main" val="3209262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10</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11</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19</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20</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21</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22</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3</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4</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5</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6</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7</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8</a:t>
            </a:fld>
            <a:endParaRPr lang="en-US"/>
          </a:p>
        </p:txBody>
      </p:sp>
    </p:spTree>
    <p:extLst>
      <p:ext uri="{BB962C8B-B14F-4D97-AF65-F5344CB8AC3E}">
        <p14:creationId xmlns:p14="http://schemas.microsoft.com/office/powerpoint/2010/main" val="165311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5569BA-5ABD-4001-88B7-DB911FBAF7B0}" type="slidenum">
              <a:rPr lang="en-US" smtClean="0"/>
              <a:t>9</a:t>
            </a:fld>
            <a:endParaRPr lang="en-US"/>
          </a:p>
        </p:txBody>
      </p:sp>
    </p:spTree>
    <p:extLst>
      <p:ext uri="{BB962C8B-B14F-4D97-AF65-F5344CB8AC3E}">
        <p14:creationId xmlns:p14="http://schemas.microsoft.com/office/powerpoint/2010/main" val="165311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14972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15275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3755670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CBE2C3-A9FD-4784-94E6-74BE352006E0}" type="datetimeFigureOut">
              <a:rPr lang="en-US" smtClean="0"/>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966458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CBE2C3-A9FD-4784-94E6-74BE352006E0}" type="datetimeFigureOut">
              <a:rPr lang="en-US" smtClean="0"/>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750471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CBE2C3-A9FD-4784-94E6-74BE352006E0}" type="datetimeFigureOut">
              <a:rPr lang="en-US" smtClean="0"/>
              <a:t>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417263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CBE2C3-A9FD-4784-94E6-74BE352006E0}" type="datetimeFigureOut">
              <a:rPr lang="en-US" smtClean="0"/>
              <a:t>2/26/2014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96296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CBE2C3-A9FD-4784-94E6-74BE352006E0}" type="datetimeFigureOut">
              <a:rPr lang="en-US" smtClean="0"/>
              <a:t>2/26/2014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09335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CBE2C3-A9FD-4784-94E6-74BE352006E0}" type="datetimeFigureOut">
              <a:rPr lang="en-US" smtClean="0"/>
              <a:t>2/26/2014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854576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1320169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CBE2C3-A9FD-4784-94E6-74BE352006E0}" type="datetimeFigureOut">
              <a:rPr lang="en-US" smtClean="0"/>
              <a:t>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27F79-CE20-4071-92CD-652D95B7211D}" type="slidenum">
              <a:rPr lang="en-US" smtClean="0"/>
              <a:t>‹#›</a:t>
            </a:fld>
            <a:endParaRPr lang="en-US"/>
          </a:p>
        </p:txBody>
      </p:sp>
    </p:spTree>
    <p:extLst>
      <p:ext uri="{BB962C8B-B14F-4D97-AF65-F5344CB8AC3E}">
        <p14:creationId xmlns:p14="http://schemas.microsoft.com/office/powerpoint/2010/main" val="2159704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CBE2C3-A9FD-4784-94E6-74BE352006E0}" type="datetimeFigureOut">
              <a:rPr lang="en-US" smtClean="0"/>
              <a:t>2/26/2014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27F79-CE20-4071-92CD-652D95B7211D}" type="slidenum">
              <a:rPr lang="en-US" smtClean="0"/>
              <a:t>‹#›</a:t>
            </a:fld>
            <a:endParaRPr lang="en-US"/>
          </a:p>
        </p:txBody>
      </p:sp>
    </p:spTree>
    <p:extLst>
      <p:ext uri="{BB962C8B-B14F-4D97-AF65-F5344CB8AC3E}">
        <p14:creationId xmlns:p14="http://schemas.microsoft.com/office/powerpoint/2010/main" val="1243714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wmf"/><Relationship Id="rId4" Type="http://schemas.openxmlformats.org/officeDocument/2006/relationships/oleObject" Target="../embeddings/oleObject4.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1"/>
            <a:ext cx="7772400" cy="1695450"/>
          </a:xfrm>
        </p:spPr>
        <p:txBody>
          <a:bodyPr/>
          <a:lstStyle/>
          <a:p>
            <a:r>
              <a:rPr lang="en-US" dirty="0" smtClean="0">
                <a:latin typeface="Book Antiqua" panose="02040602050305030304" pitchFamily="18" charset="0"/>
              </a:rPr>
              <a:t>Finance 441 Tutorial 6</a:t>
            </a:r>
            <a:br>
              <a:rPr lang="en-US" dirty="0" smtClean="0">
                <a:latin typeface="Book Antiqua" panose="02040602050305030304" pitchFamily="18" charset="0"/>
              </a:rPr>
            </a:br>
            <a:r>
              <a:rPr lang="en-US" dirty="0" smtClean="0">
                <a:latin typeface="Book Antiqua" panose="02040602050305030304" pitchFamily="18" charset="0"/>
              </a:rPr>
              <a:t>Asymmetric Information</a:t>
            </a:r>
            <a:endParaRPr lang="en-US" dirty="0">
              <a:latin typeface="Book Antiqua" panose="02040602050305030304" pitchFamily="18" charset="0"/>
            </a:endParaRPr>
          </a:p>
        </p:txBody>
      </p:sp>
      <p:sp>
        <p:nvSpPr>
          <p:cNvPr id="3" name="Subtitle 2"/>
          <p:cNvSpPr>
            <a:spLocks noGrp="1"/>
          </p:cNvSpPr>
          <p:nvPr>
            <p:ph type="subTitle" idx="1"/>
          </p:nvPr>
        </p:nvSpPr>
        <p:spPr/>
        <p:txBody>
          <a:bodyPr/>
          <a:lstStyle/>
          <a:p>
            <a:r>
              <a:rPr lang="en-US" dirty="0" smtClean="0">
                <a:latin typeface="Book Antiqua" panose="02040602050305030304" pitchFamily="18" charset="0"/>
              </a:rPr>
              <a:t>TA: </a:t>
            </a:r>
            <a:r>
              <a:rPr lang="en-US" dirty="0" err="1" smtClean="0">
                <a:latin typeface="Book Antiqua" panose="02040602050305030304" pitchFamily="18" charset="0"/>
              </a:rPr>
              <a:t>Mame</a:t>
            </a:r>
            <a:r>
              <a:rPr lang="en-US" dirty="0" smtClean="0">
                <a:latin typeface="Book Antiqua" panose="02040602050305030304" pitchFamily="18" charset="0"/>
              </a:rPr>
              <a:t> Maloney</a:t>
            </a:r>
          </a:p>
          <a:p>
            <a:r>
              <a:rPr lang="en-US" sz="2000" dirty="0" smtClean="0">
                <a:latin typeface="Book Antiqua" panose="02040602050305030304" pitchFamily="18" charset="0"/>
              </a:rPr>
              <a:t>Email: m-maloney@kellogg.northwestern.edu</a:t>
            </a:r>
          </a:p>
          <a:p>
            <a:r>
              <a:rPr lang="en-US" dirty="0" smtClean="0">
                <a:latin typeface="Book Antiqua" panose="02040602050305030304" pitchFamily="18" charset="0"/>
              </a:rPr>
              <a:t>February 26, 2014</a:t>
            </a:r>
            <a:endParaRPr lang="en-US" dirty="0">
              <a:latin typeface="Book Antiqua" panose="02040602050305030304" pitchFamily="18" charset="0"/>
            </a:endParaRPr>
          </a:p>
        </p:txBody>
      </p:sp>
    </p:spTree>
    <p:extLst>
      <p:ext uri="{BB962C8B-B14F-4D97-AF65-F5344CB8AC3E}">
        <p14:creationId xmlns:p14="http://schemas.microsoft.com/office/powerpoint/2010/main" val="217501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c)     Cont’d</a:t>
            </a:r>
          </a:p>
          <a:p>
            <a:pPr marL="0" indent="0">
              <a:buNone/>
            </a:pPr>
            <a:endParaRPr lang="en-US" sz="1800" b="1" dirty="0" smtClean="0">
              <a:solidFill>
                <a:schemeClr val="tx1">
                  <a:lumMod val="95000"/>
                  <a:lumOff val="5000"/>
                </a:schemeClr>
              </a:solidFill>
              <a:latin typeface="Palatino Linotype" pitchFamily="18" charset="0"/>
            </a:endParaRPr>
          </a:p>
          <a:p>
            <a:pPr marL="0" indent="0">
              <a:buNone/>
            </a:pPr>
            <a:r>
              <a:rPr lang="en-US" sz="1800" dirty="0" smtClean="0">
                <a:solidFill>
                  <a:srgbClr val="0070C0"/>
                </a:solidFill>
                <a:latin typeface="Palatino Linotype" pitchFamily="18" charset="0"/>
              </a:rPr>
              <a:t>Another </a:t>
            </a:r>
            <a:r>
              <a:rPr lang="en-US" sz="1800" dirty="0">
                <a:solidFill>
                  <a:srgbClr val="0070C0"/>
                </a:solidFill>
                <a:latin typeface="Palatino Linotype" pitchFamily="18" charset="0"/>
              </a:rPr>
              <a:t>way to answer to this question is to look at the old shareholders’</a:t>
            </a:r>
          </a:p>
          <a:p>
            <a:pPr marL="0" indent="0">
              <a:buNone/>
            </a:pPr>
            <a:r>
              <a:rPr lang="en-US" sz="1800" dirty="0">
                <a:solidFill>
                  <a:srgbClr val="0070C0"/>
                </a:solidFill>
                <a:latin typeface="Palatino Linotype" pitchFamily="18" charset="0"/>
              </a:rPr>
              <a:t>wealth if the firm issues equity and invest in state 1 versus their wealth if the </a:t>
            </a:r>
            <a:r>
              <a:rPr lang="en-US" sz="1800" dirty="0" smtClean="0">
                <a:solidFill>
                  <a:srgbClr val="0070C0"/>
                </a:solidFill>
                <a:latin typeface="Palatino Linotype" pitchFamily="18" charset="0"/>
              </a:rPr>
              <a:t>firm does </a:t>
            </a:r>
            <a:r>
              <a:rPr lang="en-US" sz="1800" dirty="0">
                <a:solidFill>
                  <a:srgbClr val="0070C0"/>
                </a:solidFill>
                <a:latin typeface="Palatino Linotype" pitchFamily="18" charset="0"/>
              </a:rPr>
              <a:t>not issue equity and invest in state 1. If the firm does issue and invest, the </a:t>
            </a:r>
            <a:r>
              <a:rPr lang="en-US" sz="1800" dirty="0" smtClean="0">
                <a:solidFill>
                  <a:srgbClr val="0070C0"/>
                </a:solidFill>
                <a:latin typeface="Palatino Linotype" pitchFamily="18" charset="0"/>
              </a:rPr>
              <a:t>firm’s assets </a:t>
            </a:r>
            <a:r>
              <a:rPr lang="en-US" sz="1800" dirty="0">
                <a:solidFill>
                  <a:srgbClr val="0070C0"/>
                </a:solidFill>
                <a:latin typeface="Palatino Linotype" pitchFamily="18" charset="0"/>
              </a:rPr>
              <a:t>are worth $2600K. Old shareholders now own 60 percent of the firm, so </a:t>
            </a:r>
            <a:r>
              <a:rPr lang="en-US" sz="1800" dirty="0" smtClean="0">
                <a:solidFill>
                  <a:srgbClr val="0070C0"/>
                </a:solidFill>
                <a:latin typeface="Palatino Linotype" pitchFamily="18" charset="0"/>
              </a:rPr>
              <a:t>their wealth </a:t>
            </a:r>
            <a:r>
              <a:rPr lang="en-US" sz="1800" dirty="0">
                <a:solidFill>
                  <a:srgbClr val="0070C0"/>
                </a:solidFill>
                <a:latin typeface="Palatino Linotype" pitchFamily="18" charset="0"/>
              </a:rPr>
              <a:t>is $1560K. If the firm does not issue and invest, the old shareholders’ </a:t>
            </a:r>
            <a:r>
              <a:rPr lang="en-US" sz="1800" dirty="0" smtClean="0">
                <a:solidFill>
                  <a:srgbClr val="0070C0"/>
                </a:solidFill>
                <a:latin typeface="Palatino Linotype" pitchFamily="18" charset="0"/>
              </a:rPr>
              <a:t>wealth is </a:t>
            </a:r>
            <a:r>
              <a:rPr lang="en-US" sz="1800" dirty="0">
                <a:solidFill>
                  <a:srgbClr val="0070C0"/>
                </a:solidFill>
                <a:latin typeface="Palatino Linotype" pitchFamily="18" charset="0"/>
              </a:rPr>
              <a:t>$1600K, the value of the assets in place. Old shareholders are better off not </a:t>
            </a:r>
            <a:r>
              <a:rPr lang="en-US" sz="1800" dirty="0" smtClean="0">
                <a:solidFill>
                  <a:srgbClr val="0070C0"/>
                </a:solidFill>
                <a:latin typeface="Palatino Linotype" pitchFamily="18" charset="0"/>
              </a:rPr>
              <a:t>issuing equity </a:t>
            </a:r>
            <a:r>
              <a:rPr lang="en-US" sz="1800" dirty="0">
                <a:solidFill>
                  <a:srgbClr val="0070C0"/>
                </a:solidFill>
                <a:latin typeface="Palatino Linotype" pitchFamily="18" charset="0"/>
              </a:rPr>
              <a:t>and not taking the positive NPV project, as their wealth is higher by $40K.</a:t>
            </a:r>
            <a:endParaRPr lang="en-US" sz="1800" dirty="0" smtClean="0">
              <a:solidFill>
                <a:srgbClr val="0070C0"/>
              </a:solidFill>
              <a:latin typeface="Palatino Linotype" pitchFamily="18" charset="0"/>
            </a:endParaRPr>
          </a:p>
        </p:txBody>
      </p:sp>
    </p:spTree>
    <p:extLst>
      <p:ext uri="{BB962C8B-B14F-4D97-AF65-F5344CB8AC3E}">
        <p14:creationId xmlns:p14="http://schemas.microsoft.com/office/powerpoint/2010/main" val="244709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d)     Instead </a:t>
            </a:r>
            <a:r>
              <a:rPr lang="en-US" sz="1800" b="1" dirty="0">
                <a:solidFill>
                  <a:schemeClr val="tx1">
                    <a:lumMod val="95000"/>
                    <a:lumOff val="5000"/>
                  </a:schemeClr>
                </a:solidFill>
                <a:latin typeface="Palatino Linotype" pitchFamily="18" charset="0"/>
              </a:rPr>
              <a:t>of selling equity, the firm can borrow $800K for one year. Based on the value </a:t>
            </a:r>
            <a:r>
              <a:rPr lang="en-US" sz="1800" b="1" dirty="0" smtClean="0">
                <a:solidFill>
                  <a:schemeClr val="tx1">
                    <a:lumMod val="95000"/>
                    <a:lumOff val="5000"/>
                  </a:schemeClr>
                </a:solidFill>
                <a:latin typeface="Palatino Linotype" pitchFamily="18" charset="0"/>
              </a:rPr>
              <a:t>of </a:t>
            </a:r>
            <a:r>
              <a:rPr lang="en-US" sz="1800" b="1" dirty="0" err="1" smtClean="0">
                <a:solidFill>
                  <a:schemeClr val="tx1">
                    <a:lumMod val="95000"/>
                    <a:lumOff val="5000"/>
                  </a:schemeClr>
                </a:solidFill>
                <a:latin typeface="Palatino Linotype" pitchFamily="18" charset="0"/>
              </a:rPr>
              <a:t>Sapient’s</a:t>
            </a:r>
            <a:r>
              <a:rPr lang="en-US" sz="1800" b="1" dirty="0" smtClean="0">
                <a:solidFill>
                  <a:schemeClr val="tx1">
                    <a:lumMod val="95000"/>
                    <a:lumOff val="5000"/>
                  </a:schemeClr>
                </a:solidFill>
                <a:latin typeface="Palatino Linotype" pitchFamily="18" charset="0"/>
              </a:rPr>
              <a:t> </a:t>
            </a:r>
            <a:r>
              <a:rPr lang="en-US" sz="1800" b="1" dirty="0">
                <a:solidFill>
                  <a:schemeClr val="tx1">
                    <a:lumMod val="95000"/>
                    <a:lumOff val="5000"/>
                  </a:schemeClr>
                </a:solidFill>
                <a:latin typeface="Palatino Linotype" pitchFamily="18" charset="0"/>
              </a:rPr>
              <a:t>existing assets, the debt is risk free no matter which state occurs. However </a:t>
            </a:r>
            <a:r>
              <a:rPr lang="en-US" sz="1800" b="1" dirty="0" smtClean="0">
                <a:solidFill>
                  <a:schemeClr val="tx1">
                    <a:lumMod val="95000"/>
                    <a:lumOff val="5000"/>
                  </a:schemeClr>
                </a:solidFill>
                <a:latin typeface="Palatino Linotype" pitchFamily="18" charset="0"/>
              </a:rPr>
              <a:t>lenders cannot </a:t>
            </a:r>
            <a:r>
              <a:rPr lang="en-US" sz="1800" b="1" dirty="0">
                <a:solidFill>
                  <a:schemeClr val="tx1">
                    <a:lumMod val="95000"/>
                    <a:lumOff val="5000"/>
                  </a:schemeClr>
                </a:solidFill>
                <a:latin typeface="Palatino Linotype" pitchFamily="18" charset="0"/>
              </a:rPr>
              <a:t>assess the value of existing assets. As a consequence, the bond market is demanding </a:t>
            </a:r>
            <a:r>
              <a:rPr lang="en-US" sz="1800" b="1" dirty="0" smtClean="0">
                <a:solidFill>
                  <a:schemeClr val="tx1">
                    <a:lumMod val="95000"/>
                    <a:lumOff val="5000"/>
                  </a:schemeClr>
                </a:solidFill>
                <a:latin typeface="Palatino Linotype" pitchFamily="18" charset="0"/>
              </a:rPr>
              <a:t>a coupon </a:t>
            </a:r>
            <a:r>
              <a:rPr lang="en-US" sz="1800" b="1" dirty="0">
                <a:solidFill>
                  <a:schemeClr val="tx1">
                    <a:lumMod val="95000"/>
                    <a:lumOff val="5000"/>
                  </a:schemeClr>
                </a:solidFill>
                <a:latin typeface="Palatino Linotype" pitchFamily="18" charset="0"/>
              </a:rPr>
              <a:t>rate of 8% as a condition for lending Sapient the $800K. One of the advantages </a:t>
            </a:r>
            <a:r>
              <a:rPr lang="en-US" sz="1800" b="1" dirty="0" smtClean="0">
                <a:solidFill>
                  <a:schemeClr val="tx1">
                    <a:lumMod val="95000"/>
                    <a:lumOff val="5000"/>
                  </a:schemeClr>
                </a:solidFill>
                <a:latin typeface="Palatino Linotype" pitchFamily="18" charset="0"/>
              </a:rPr>
              <a:t>of issuing </a:t>
            </a:r>
            <a:r>
              <a:rPr lang="en-US" sz="1800" b="1" dirty="0">
                <a:solidFill>
                  <a:schemeClr val="tx1">
                    <a:lumMod val="95000"/>
                    <a:lumOff val="5000"/>
                  </a:schemeClr>
                </a:solidFill>
                <a:latin typeface="Palatino Linotype" pitchFamily="18" charset="0"/>
              </a:rPr>
              <a:t>debt is that this will create tax shields. Based on a 34% corporate tax rate, </a:t>
            </a:r>
            <a:r>
              <a:rPr lang="en-US" sz="1800" b="1" dirty="0" smtClean="0">
                <a:solidFill>
                  <a:schemeClr val="tx1">
                    <a:lumMod val="95000"/>
                    <a:lumOff val="5000"/>
                  </a:schemeClr>
                </a:solidFill>
                <a:latin typeface="Palatino Linotype" pitchFamily="18" charset="0"/>
              </a:rPr>
              <a:t>calculate the </a:t>
            </a:r>
            <a:r>
              <a:rPr lang="en-US" sz="1800" b="1" dirty="0">
                <a:solidFill>
                  <a:schemeClr val="tx1">
                    <a:lumMod val="95000"/>
                    <a:lumOff val="5000"/>
                  </a:schemeClr>
                </a:solidFill>
                <a:latin typeface="Palatino Linotype" pitchFamily="18" charset="0"/>
              </a:rPr>
              <a:t>NPV of financing in this case. Assume there are no costs of financial distress</a:t>
            </a:r>
            <a:r>
              <a:rPr lang="en-US" sz="1800" b="1" dirty="0" smtClean="0">
                <a:solidFill>
                  <a:schemeClr val="tx1">
                    <a:lumMod val="95000"/>
                    <a:lumOff val="5000"/>
                  </a:schemeClr>
                </a:solidFill>
                <a:latin typeface="Palatino Linotype" pitchFamily="18" charset="0"/>
              </a:rPr>
              <a:t>.</a:t>
            </a:r>
          </a:p>
          <a:p>
            <a:pPr marL="0" indent="0">
              <a:buNone/>
            </a:pPr>
            <a:endParaRPr lang="en-US" sz="500" b="1" dirty="0" smtClean="0">
              <a:solidFill>
                <a:schemeClr val="tx1">
                  <a:lumMod val="95000"/>
                  <a:lumOff val="5000"/>
                </a:schemeClr>
              </a:solidFill>
              <a:latin typeface="Palatino Linotype" pitchFamily="18" charset="0"/>
            </a:endParaRPr>
          </a:p>
          <a:p>
            <a:pPr marL="0" indent="0">
              <a:buNone/>
            </a:pPr>
            <a:r>
              <a:rPr lang="en-US" sz="1800" dirty="0">
                <a:solidFill>
                  <a:srgbClr val="0070C0"/>
                </a:solidFill>
                <a:latin typeface="Palatino Linotype" pitchFamily="18" charset="0"/>
              </a:rPr>
              <a:t>The NPV of financing is non-zero unless we are in an M&amp;M world. In this case, </a:t>
            </a:r>
            <a:r>
              <a:rPr lang="en-US" sz="1800" dirty="0" smtClean="0">
                <a:solidFill>
                  <a:srgbClr val="0070C0"/>
                </a:solidFill>
                <a:latin typeface="Palatino Linotype" pitchFamily="18" charset="0"/>
              </a:rPr>
              <a:t>the NPV </a:t>
            </a:r>
            <a:r>
              <a:rPr lang="en-US" sz="1800" dirty="0">
                <a:solidFill>
                  <a:srgbClr val="0070C0"/>
                </a:solidFill>
                <a:latin typeface="Palatino Linotype" pitchFamily="18" charset="0"/>
              </a:rPr>
              <a:t>of financing is non-zero for two reasons. First the debt creates a tax shield </a:t>
            </a:r>
            <a:r>
              <a:rPr lang="en-US" sz="1800" dirty="0" smtClean="0">
                <a:solidFill>
                  <a:srgbClr val="0070C0"/>
                </a:solidFill>
                <a:latin typeface="Palatino Linotype" pitchFamily="18" charset="0"/>
              </a:rPr>
              <a:t>– this </a:t>
            </a:r>
            <a:r>
              <a:rPr lang="en-US" sz="1800" dirty="0">
                <a:solidFill>
                  <a:srgbClr val="0070C0"/>
                </a:solidFill>
                <a:latin typeface="Palatino Linotype" pitchFamily="18" charset="0"/>
              </a:rPr>
              <a:t>is a benefit of debt. Secondly, the debt is mispriced – which is a cost of debt </a:t>
            </a:r>
            <a:r>
              <a:rPr lang="en-US" sz="1800" dirty="0" smtClean="0">
                <a:solidFill>
                  <a:srgbClr val="0070C0"/>
                </a:solidFill>
                <a:latin typeface="Palatino Linotype" pitchFamily="18" charset="0"/>
              </a:rPr>
              <a:t>in this </a:t>
            </a:r>
            <a:r>
              <a:rPr lang="en-US" sz="1800" dirty="0">
                <a:solidFill>
                  <a:srgbClr val="0070C0"/>
                </a:solidFill>
                <a:latin typeface="Palatino Linotype" pitchFamily="18" charset="0"/>
              </a:rPr>
              <a:t>case. The NPV of is therefore:</a:t>
            </a:r>
          </a:p>
          <a:p>
            <a:pPr marL="0" indent="0">
              <a:buNone/>
            </a:pPr>
            <a:endParaRPr lang="en-US" sz="1600" b="1" dirty="0">
              <a:solidFill>
                <a:schemeClr val="tx1">
                  <a:lumMod val="95000"/>
                  <a:lumOff val="5000"/>
                </a:schemeClr>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932847694"/>
              </p:ext>
            </p:extLst>
          </p:nvPr>
        </p:nvGraphicFramePr>
        <p:xfrm>
          <a:off x="2285999" y="4953000"/>
          <a:ext cx="5018809" cy="1600200"/>
        </p:xfrm>
        <a:graphic>
          <a:graphicData uri="http://schemas.openxmlformats.org/presentationml/2006/ole">
            <mc:AlternateContent xmlns:mc="http://schemas.openxmlformats.org/markup-compatibility/2006">
              <mc:Choice xmlns:v="urn:schemas-microsoft-com:vml" Requires="v">
                <p:oleObj spid="_x0000_s3085" name="Equation" r:id="rId4" imgW="3504960" imgH="1117440" progId="Equation.DSMT4">
                  <p:embed/>
                </p:oleObj>
              </mc:Choice>
              <mc:Fallback>
                <p:oleObj name="Equation" r:id="rId4" imgW="3504960" imgH="1117440" progId="Equation.DSMT4">
                  <p:embed/>
                  <p:pic>
                    <p:nvPicPr>
                      <p:cNvPr id="0" name=""/>
                      <p:cNvPicPr/>
                      <p:nvPr/>
                    </p:nvPicPr>
                    <p:blipFill>
                      <a:blip r:embed="rId5"/>
                      <a:stretch>
                        <a:fillRect/>
                      </a:stretch>
                    </p:blipFill>
                    <p:spPr>
                      <a:xfrm>
                        <a:off x="2285999" y="4953000"/>
                        <a:ext cx="5018809" cy="1600200"/>
                      </a:xfrm>
                      <a:prstGeom prst="rect">
                        <a:avLst/>
                      </a:prstGeom>
                    </p:spPr>
                  </p:pic>
                </p:oleObj>
              </mc:Fallback>
            </mc:AlternateContent>
          </a:graphicData>
        </a:graphic>
      </p:graphicFrame>
    </p:spTree>
    <p:extLst>
      <p:ext uri="{BB962C8B-B14F-4D97-AF65-F5344CB8AC3E}">
        <p14:creationId xmlns:p14="http://schemas.microsoft.com/office/powerpoint/2010/main" val="3411438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d)     Cont’d</a:t>
            </a:r>
          </a:p>
          <a:p>
            <a:pPr marL="0" indent="0">
              <a:buNone/>
            </a:pPr>
            <a:endParaRPr lang="en-US" sz="500" b="1" dirty="0" smtClean="0">
              <a:solidFill>
                <a:schemeClr val="tx1">
                  <a:lumMod val="95000"/>
                  <a:lumOff val="5000"/>
                </a:schemeClr>
              </a:solidFill>
              <a:latin typeface="Palatino Linotype" pitchFamily="18" charset="0"/>
            </a:endParaRPr>
          </a:p>
          <a:p>
            <a:pPr marL="0" indent="0">
              <a:buNone/>
            </a:pPr>
            <a:r>
              <a:rPr lang="en-US" sz="1800" dirty="0">
                <a:solidFill>
                  <a:srgbClr val="0070C0"/>
                </a:solidFill>
                <a:latin typeface="Palatino Linotype" pitchFamily="18" charset="0"/>
              </a:rPr>
              <a:t>Notice which rates are in the numerator and denominator of the tax shield. Since </a:t>
            </a:r>
            <a:r>
              <a:rPr lang="en-US" sz="1800" dirty="0" smtClean="0">
                <a:solidFill>
                  <a:srgbClr val="0070C0"/>
                </a:solidFill>
                <a:latin typeface="Palatino Linotype" pitchFamily="18" charset="0"/>
              </a:rPr>
              <a:t>the debt </a:t>
            </a:r>
            <a:r>
              <a:rPr lang="en-US" sz="1800" dirty="0">
                <a:solidFill>
                  <a:srgbClr val="0070C0"/>
                </a:solidFill>
                <a:latin typeface="Palatino Linotype" pitchFamily="18" charset="0"/>
              </a:rPr>
              <a:t>is risk free, so is the tax shield. Thus the correct discount rate is the </a:t>
            </a:r>
            <a:r>
              <a:rPr lang="en-US" sz="1800" dirty="0" err="1">
                <a:solidFill>
                  <a:srgbClr val="0070C0"/>
                </a:solidFill>
                <a:latin typeface="Palatino Linotype" pitchFamily="18" charset="0"/>
              </a:rPr>
              <a:t>riskfree</a:t>
            </a:r>
            <a:r>
              <a:rPr lang="en-US" sz="1800" dirty="0">
                <a:solidFill>
                  <a:srgbClr val="0070C0"/>
                </a:solidFill>
                <a:latin typeface="Palatino Linotype" pitchFamily="18" charset="0"/>
              </a:rPr>
              <a:t> </a:t>
            </a:r>
            <a:r>
              <a:rPr lang="en-US" sz="1800" dirty="0" smtClean="0">
                <a:solidFill>
                  <a:srgbClr val="0070C0"/>
                </a:solidFill>
                <a:latin typeface="Palatino Linotype" pitchFamily="18" charset="0"/>
              </a:rPr>
              <a:t>rate (</a:t>
            </a:r>
            <a:r>
              <a:rPr lang="en-US" sz="1800" dirty="0">
                <a:solidFill>
                  <a:srgbClr val="0070C0"/>
                </a:solidFill>
                <a:latin typeface="Palatino Linotype" pitchFamily="18" charset="0"/>
              </a:rPr>
              <a:t>5%). In the numerator, we want the expected tax savings, this depends upon </a:t>
            </a:r>
            <a:r>
              <a:rPr lang="en-US" sz="1800" dirty="0" smtClean="0">
                <a:solidFill>
                  <a:srgbClr val="0070C0"/>
                </a:solidFill>
                <a:latin typeface="Palatino Linotype" pitchFamily="18" charset="0"/>
              </a:rPr>
              <a:t>the expected </a:t>
            </a:r>
            <a:r>
              <a:rPr lang="en-US" sz="1800" dirty="0">
                <a:solidFill>
                  <a:srgbClr val="0070C0"/>
                </a:solidFill>
                <a:latin typeface="Palatino Linotype" pitchFamily="18" charset="0"/>
              </a:rPr>
              <a:t>return on the debt. When we borrow 800, we promise to pay back 864</a:t>
            </a:r>
            <a:r>
              <a:rPr lang="en-US" sz="1800" dirty="0" smtClean="0">
                <a:solidFill>
                  <a:srgbClr val="0070C0"/>
                </a:solidFill>
                <a:latin typeface="Palatino Linotype" pitchFamily="18" charset="0"/>
              </a:rPr>
              <a:t>, which </a:t>
            </a:r>
            <a:r>
              <a:rPr lang="en-US" sz="1800" dirty="0">
                <a:solidFill>
                  <a:srgbClr val="0070C0"/>
                </a:solidFill>
                <a:latin typeface="Palatino Linotype" pitchFamily="18" charset="0"/>
              </a:rPr>
              <a:t>means the promised return is 8% just like the coupon rate. Since the debt </a:t>
            </a:r>
            <a:r>
              <a:rPr lang="en-US" sz="1800" dirty="0" smtClean="0">
                <a:solidFill>
                  <a:srgbClr val="0070C0"/>
                </a:solidFill>
                <a:latin typeface="Palatino Linotype" pitchFamily="18" charset="0"/>
              </a:rPr>
              <a:t>is </a:t>
            </a:r>
            <a:r>
              <a:rPr lang="en-US" sz="1800" dirty="0" err="1" smtClean="0">
                <a:solidFill>
                  <a:srgbClr val="0070C0"/>
                </a:solidFill>
                <a:latin typeface="Palatino Linotype" pitchFamily="18" charset="0"/>
              </a:rPr>
              <a:t>riskfree</a:t>
            </a:r>
            <a:r>
              <a:rPr lang="en-US" sz="1800" dirty="0">
                <a:solidFill>
                  <a:srgbClr val="0070C0"/>
                </a:solidFill>
                <a:latin typeface="Palatino Linotype" pitchFamily="18" charset="0"/>
              </a:rPr>
              <a:t>, the expected rate of return is equal to the promised rate of return. Thus </a:t>
            </a:r>
            <a:r>
              <a:rPr lang="en-US" sz="1800" dirty="0" smtClean="0">
                <a:solidFill>
                  <a:srgbClr val="0070C0"/>
                </a:solidFill>
                <a:latin typeface="Palatino Linotype" pitchFamily="18" charset="0"/>
              </a:rPr>
              <a:t>we want </a:t>
            </a:r>
            <a:r>
              <a:rPr lang="en-US" sz="1800" dirty="0">
                <a:solidFill>
                  <a:srgbClr val="0070C0"/>
                </a:solidFill>
                <a:latin typeface="Palatino Linotype" pitchFamily="18" charset="0"/>
              </a:rPr>
              <a:t>8% in the numerator. The expected rate of return on the debt is not equal to </a:t>
            </a:r>
            <a:r>
              <a:rPr lang="en-US" sz="1800" dirty="0" smtClean="0">
                <a:solidFill>
                  <a:srgbClr val="0070C0"/>
                </a:solidFill>
                <a:latin typeface="Palatino Linotype" pitchFamily="18" charset="0"/>
              </a:rPr>
              <a:t>the discount </a:t>
            </a:r>
            <a:r>
              <a:rPr lang="en-US" sz="1800" dirty="0">
                <a:solidFill>
                  <a:srgbClr val="0070C0"/>
                </a:solidFill>
                <a:latin typeface="Palatino Linotype" pitchFamily="18" charset="0"/>
              </a:rPr>
              <a:t>rate in this </a:t>
            </a:r>
            <a:r>
              <a:rPr lang="en-US" sz="1800" dirty="0" smtClean="0">
                <a:solidFill>
                  <a:srgbClr val="0070C0"/>
                </a:solidFill>
                <a:latin typeface="Palatino Linotype" pitchFamily="18" charset="0"/>
              </a:rPr>
              <a:t>case, </a:t>
            </a:r>
            <a:r>
              <a:rPr lang="en-US" sz="1800" dirty="0">
                <a:solidFill>
                  <a:srgbClr val="0070C0"/>
                </a:solidFill>
                <a:latin typeface="Palatino Linotype" pitchFamily="18" charset="0"/>
              </a:rPr>
              <a:t>since the debt is mispriced. The expected rate of return </a:t>
            </a:r>
            <a:r>
              <a:rPr lang="en-US" sz="1800" dirty="0" smtClean="0">
                <a:solidFill>
                  <a:srgbClr val="0070C0"/>
                </a:solidFill>
                <a:latin typeface="Palatino Linotype" pitchFamily="18" charset="0"/>
              </a:rPr>
              <a:t>is equal </a:t>
            </a:r>
            <a:r>
              <a:rPr lang="en-US" sz="1800" dirty="0">
                <a:solidFill>
                  <a:srgbClr val="0070C0"/>
                </a:solidFill>
                <a:latin typeface="Palatino Linotype" pitchFamily="18" charset="0"/>
              </a:rPr>
              <a:t>to the discount rate only when the debt is correctly priced. In this example, </a:t>
            </a:r>
            <a:r>
              <a:rPr lang="en-US" sz="1800" dirty="0" smtClean="0">
                <a:solidFill>
                  <a:srgbClr val="0070C0"/>
                </a:solidFill>
                <a:latin typeface="Palatino Linotype" pitchFamily="18" charset="0"/>
              </a:rPr>
              <a:t>the tax </a:t>
            </a:r>
            <a:r>
              <a:rPr lang="en-US" sz="1800" dirty="0">
                <a:solidFill>
                  <a:srgbClr val="0070C0"/>
                </a:solidFill>
                <a:latin typeface="Palatino Linotype" pitchFamily="18" charset="0"/>
              </a:rPr>
              <a:t>shield is worth more than normal, but this advantage is more than wiped out </a:t>
            </a:r>
            <a:r>
              <a:rPr lang="en-US" sz="1800" dirty="0" smtClean="0">
                <a:solidFill>
                  <a:srgbClr val="0070C0"/>
                </a:solidFill>
                <a:latin typeface="Palatino Linotype" pitchFamily="18" charset="0"/>
              </a:rPr>
              <a:t>by the </a:t>
            </a:r>
            <a:r>
              <a:rPr lang="en-US" sz="1800" dirty="0">
                <a:solidFill>
                  <a:srgbClr val="0070C0"/>
                </a:solidFill>
                <a:latin typeface="Palatino Linotype" pitchFamily="18" charset="0"/>
              </a:rPr>
              <a:t>mispricing of the debt.</a:t>
            </a:r>
            <a:endParaRPr lang="en-US" sz="16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824792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e)     Based </a:t>
            </a:r>
            <a:r>
              <a:rPr lang="en-US" sz="1800" b="1" dirty="0">
                <a:solidFill>
                  <a:schemeClr val="tx1">
                    <a:lumMod val="95000"/>
                    <a:lumOff val="5000"/>
                  </a:schemeClr>
                </a:solidFill>
                <a:latin typeface="Palatino Linotype" pitchFamily="18" charset="0"/>
              </a:rPr>
              <a:t>on the NPV of financing for debt in which states would the manager borrow to </a:t>
            </a:r>
            <a:r>
              <a:rPr lang="en-US" sz="1800" b="1" dirty="0" smtClean="0">
                <a:solidFill>
                  <a:schemeClr val="tx1">
                    <a:lumMod val="95000"/>
                    <a:lumOff val="5000"/>
                  </a:schemeClr>
                </a:solidFill>
                <a:latin typeface="Palatino Linotype" pitchFamily="18" charset="0"/>
              </a:rPr>
              <a:t>finance the </a:t>
            </a:r>
            <a:r>
              <a:rPr lang="en-US" sz="1800" b="1" dirty="0">
                <a:solidFill>
                  <a:schemeClr val="tx1">
                    <a:lumMod val="95000"/>
                    <a:lumOff val="5000"/>
                  </a:schemeClr>
                </a:solidFill>
                <a:latin typeface="Palatino Linotype" pitchFamily="18" charset="0"/>
              </a:rPr>
              <a:t>expansion project</a:t>
            </a:r>
            <a:r>
              <a:rPr lang="en-US" sz="1800" b="1" dirty="0" smtClean="0">
                <a:solidFill>
                  <a:schemeClr val="tx1">
                    <a:lumMod val="95000"/>
                    <a:lumOff val="5000"/>
                  </a:schemeClr>
                </a:solidFill>
                <a:latin typeface="Palatino Linotype" pitchFamily="18" charset="0"/>
              </a:rPr>
              <a:t>?</a:t>
            </a:r>
          </a:p>
          <a:p>
            <a:pPr marL="0" indent="0">
              <a:buNone/>
            </a:pPr>
            <a:endParaRPr lang="en-US" sz="1800" b="1" dirty="0" smtClean="0">
              <a:solidFill>
                <a:schemeClr val="tx1">
                  <a:lumMod val="95000"/>
                  <a:lumOff val="5000"/>
                </a:schemeClr>
              </a:solidFill>
              <a:latin typeface="Palatino Linotype" pitchFamily="18" charset="0"/>
            </a:endParaRPr>
          </a:p>
          <a:p>
            <a:pPr marL="0" indent="0">
              <a:buNone/>
            </a:pPr>
            <a:r>
              <a:rPr lang="en-US" sz="1800" dirty="0">
                <a:solidFill>
                  <a:srgbClr val="0070C0"/>
                </a:solidFill>
                <a:latin typeface="Palatino Linotype" pitchFamily="18" charset="0"/>
              </a:rPr>
              <a:t>In state 1, the manager should borrow and invest. In state 1, the NPV of </a:t>
            </a:r>
            <a:r>
              <a:rPr lang="en-US" sz="1800" dirty="0" smtClean="0">
                <a:solidFill>
                  <a:srgbClr val="0070C0"/>
                </a:solidFill>
                <a:latin typeface="Palatino Linotype" pitchFamily="18" charset="0"/>
              </a:rPr>
              <a:t>debt financing </a:t>
            </a:r>
            <a:r>
              <a:rPr lang="en-US" sz="1800" dirty="0">
                <a:solidFill>
                  <a:srgbClr val="0070C0"/>
                </a:solidFill>
                <a:latin typeface="Palatino Linotype" pitchFamily="18" charset="0"/>
              </a:rPr>
              <a:t>is negative but less negative then the NPV of equity financing (see </a:t>
            </a:r>
            <a:r>
              <a:rPr lang="en-US" sz="1800" dirty="0" smtClean="0">
                <a:solidFill>
                  <a:srgbClr val="0070C0"/>
                </a:solidFill>
                <a:latin typeface="Palatino Linotype" pitchFamily="18" charset="0"/>
              </a:rPr>
              <a:t>your answer </a:t>
            </a:r>
            <a:r>
              <a:rPr lang="en-US" sz="1800" dirty="0">
                <a:solidFill>
                  <a:srgbClr val="0070C0"/>
                </a:solidFill>
                <a:latin typeface="Palatino Linotype" pitchFamily="18" charset="0"/>
              </a:rPr>
              <a:t>to C). Thus debt is ‘cheaper’ than equity financing. In addition, although </a:t>
            </a:r>
            <a:r>
              <a:rPr lang="en-US" sz="1800" dirty="0" smtClean="0">
                <a:solidFill>
                  <a:srgbClr val="0070C0"/>
                </a:solidFill>
                <a:latin typeface="Palatino Linotype" pitchFamily="18" charset="0"/>
              </a:rPr>
              <a:t>the NPV </a:t>
            </a:r>
            <a:r>
              <a:rPr lang="en-US" sz="1800" dirty="0">
                <a:solidFill>
                  <a:srgbClr val="0070C0"/>
                </a:solidFill>
                <a:latin typeface="Palatino Linotype" pitchFamily="18" charset="0"/>
              </a:rPr>
              <a:t>of debt financing is negative, it does not completely eliminate the NPV of </a:t>
            </a:r>
            <a:r>
              <a:rPr lang="en-US" sz="1800" dirty="0" smtClean="0">
                <a:solidFill>
                  <a:srgbClr val="0070C0"/>
                </a:solidFill>
                <a:latin typeface="Palatino Linotype" pitchFamily="18" charset="0"/>
              </a:rPr>
              <a:t>the expansion </a:t>
            </a:r>
            <a:r>
              <a:rPr lang="en-US" sz="1800" dirty="0">
                <a:solidFill>
                  <a:srgbClr val="0070C0"/>
                </a:solidFill>
                <a:latin typeface="Palatino Linotype" pitchFamily="18" charset="0"/>
              </a:rPr>
              <a:t>project, The APV of the expansion project with debt financing is </a:t>
            </a:r>
            <a:r>
              <a:rPr lang="en-US" sz="1800" dirty="0" smtClean="0">
                <a:solidFill>
                  <a:srgbClr val="0070C0"/>
                </a:solidFill>
                <a:latin typeface="Palatino Linotype" pitchFamily="18" charset="0"/>
              </a:rPr>
              <a:t>positive (</a:t>
            </a:r>
            <a:r>
              <a:rPr lang="en-US" sz="1800" dirty="0">
                <a:solidFill>
                  <a:srgbClr val="0070C0"/>
                </a:solidFill>
                <a:latin typeface="Palatino Linotype" pitchFamily="18" charset="0"/>
              </a:rPr>
              <a:t>200 - 2.14 = 197.86), so debt financing is preferred.</a:t>
            </a:r>
          </a:p>
          <a:p>
            <a:pPr marL="0" indent="0">
              <a:buNone/>
            </a:pPr>
            <a:endParaRPr lang="en-US" sz="1600" b="1" dirty="0">
              <a:solidFill>
                <a:schemeClr val="tx1">
                  <a:lumMod val="95000"/>
                  <a:lumOff val="5000"/>
                </a:schemeClr>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696605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e)     Cont’d</a:t>
            </a:r>
          </a:p>
          <a:p>
            <a:pPr marL="0" indent="0">
              <a:buNone/>
            </a:pPr>
            <a:endParaRPr lang="en-US" sz="1800" b="1" dirty="0" smtClean="0">
              <a:solidFill>
                <a:schemeClr val="tx1">
                  <a:lumMod val="95000"/>
                  <a:lumOff val="5000"/>
                </a:schemeClr>
              </a:solidFill>
              <a:latin typeface="Palatino Linotype" pitchFamily="18" charset="0"/>
            </a:endParaRPr>
          </a:p>
          <a:p>
            <a:pPr marL="0" indent="0">
              <a:buNone/>
            </a:pPr>
            <a:r>
              <a:rPr lang="en-US" sz="1800" dirty="0">
                <a:solidFill>
                  <a:srgbClr val="0070C0"/>
                </a:solidFill>
                <a:latin typeface="Palatino Linotype" pitchFamily="18" charset="0"/>
              </a:rPr>
              <a:t>In State 3, the NPV of the project is also 200, but in this state equity </a:t>
            </a:r>
            <a:r>
              <a:rPr lang="en-US" sz="1800" dirty="0" smtClean="0">
                <a:solidFill>
                  <a:srgbClr val="0070C0"/>
                </a:solidFill>
                <a:latin typeface="Palatino Linotype" pitchFamily="18" charset="0"/>
              </a:rPr>
              <a:t>is cheaper </a:t>
            </a:r>
            <a:r>
              <a:rPr lang="en-US" sz="1800" dirty="0">
                <a:solidFill>
                  <a:srgbClr val="0070C0"/>
                </a:solidFill>
                <a:latin typeface="Palatino Linotype" pitchFamily="18" charset="0"/>
              </a:rPr>
              <a:t>than debt, so the manager’s should not borrow to finance the project. </a:t>
            </a:r>
            <a:r>
              <a:rPr lang="en-US" sz="1800" dirty="0" smtClean="0">
                <a:solidFill>
                  <a:srgbClr val="0070C0"/>
                </a:solidFill>
                <a:latin typeface="Palatino Linotype" pitchFamily="18" charset="0"/>
              </a:rPr>
              <a:t>Since the </a:t>
            </a:r>
            <a:r>
              <a:rPr lang="en-US" sz="1800" dirty="0">
                <a:solidFill>
                  <a:srgbClr val="0070C0"/>
                </a:solidFill>
                <a:latin typeface="Palatino Linotype" pitchFamily="18" charset="0"/>
              </a:rPr>
              <a:t>market can predict that the market will only issue equity in state 3, the equity </a:t>
            </a:r>
            <a:r>
              <a:rPr lang="en-US" sz="1800" dirty="0" smtClean="0">
                <a:solidFill>
                  <a:srgbClr val="0070C0"/>
                </a:solidFill>
                <a:latin typeface="Palatino Linotype" pitchFamily="18" charset="0"/>
              </a:rPr>
              <a:t>will be </a:t>
            </a:r>
            <a:r>
              <a:rPr lang="en-US" sz="1800" dirty="0">
                <a:solidFill>
                  <a:srgbClr val="0070C0"/>
                </a:solidFill>
                <a:latin typeface="Palatino Linotype" pitchFamily="18" charset="0"/>
              </a:rPr>
              <a:t>priced conditional on the true state being state 3</a:t>
            </a:r>
            <a:r>
              <a:rPr lang="en-US" sz="1800" dirty="0" smtClean="0">
                <a:solidFill>
                  <a:srgbClr val="0070C0"/>
                </a:solidFill>
                <a:latin typeface="Palatino Linotype" pitchFamily="18" charset="0"/>
              </a:rPr>
              <a:t>.* </a:t>
            </a:r>
            <a:r>
              <a:rPr lang="en-US" sz="1800" dirty="0">
                <a:solidFill>
                  <a:srgbClr val="0070C0"/>
                </a:solidFill>
                <a:latin typeface="Palatino Linotype" pitchFamily="18" charset="0"/>
              </a:rPr>
              <a:t>Thus the NPV of </a:t>
            </a:r>
            <a:r>
              <a:rPr lang="en-US" sz="1800" dirty="0" smtClean="0">
                <a:solidFill>
                  <a:srgbClr val="0070C0"/>
                </a:solidFill>
                <a:latin typeface="Palatino Linotype" pitchFamily="18" charset="0"/>
              </a:rPr>
              <a:t>equity financing </a:t>
            </a:r>
            <a:r>
              <a:rPr lang="en-US" sz="1800" dirty="0">
                <a:solidFill>
                  <a:srgbClr val="0070C0"/>
                </a:solidFill>
                <a:latin typeface="Palatino Linotype" pitchFamily="18" charset="0"/>
              </a:rPr>
              <a:t>is zero and the NPV of debt financing is negative (-2.14). The project </a:t>
            </a:r>
            <a:r>
              <a:rPr lang="en-US" sz="1800" dirty="0" smtClean="0">
                <a:solidFill>
                  <a:srgbClr val="0070C0"/>
                </a:solidFill>
                <a:latin typeface="Palatino Linotype" pitchFamily="18" charset="0"/>
              </a:rPr>
              <a:t>will be </a:t>
            </a:r>
            <a:r>
              <a:rPr lang="en-US" sz="1800" dirty="0">
                <a:solidFill>
                  <a:srgbClr val="0070C0"/>
                </a:solidFill>
                <a:latin typeface="Palatino Linotype" pitchFamily="18" charset="0"/>
              </a:rPr>
              <a:t>financed with debt in state 1 and equity in state 3</a:t>
            </a:r>
            <a:r>
              <a:rPr lang="en-US" sz="1800" dirty="0" smtClean="0">
                <a:solidFill>
                  <a:srgbClr val="0070C0"/>
                </a:solidFill>
                <a:latin typeface="Palatino Linotype" pitchFamily="18" charset="0"/>
              </a:rPr>
              <a:t>.</a:t>
            </a:r>
          </a:p>
          <a:p>
            <a:pPr marL="0" indent="0">
              <a:buNone/>
            </a:pPr>
            <a:endParaRPr lang="en-US" sz="1800" b="1" dirty="0">
              <a:solidFill>
                <a:srgbClr val="0070C0"/>
              </a:solidFill>
              <a:latin typeface="Palatino Linotype" pitchFamily="18" charset="0"/>
            </a:endParaRPr>
          </a:p>
          <a:p>
            <a:pPr marL="0" indent="0">
              <a:buNone/>
            </a:pPr>
            <a:endParaRPr lang="en-US" sz="1800" b="1" dirty="0" smtClean="0">
              <a:solidFill>
                <a:srgbClr val="0070C0"/>
              </a:solidFill>
              <a:latin typeface="Palatino Linotype" pitchFamily="18" charset="0"/>
            </a:endParaRPr>
          </a:p>
          <a:p>
            <a:pPr marL="0" indent="0">
              <a:buNone/>
            </a:pPr>
            <a:endParaRPr lang="en-US" sz="1800" b="1" dirty="0" smtClean="0">
              <a:solidFill>
                <a:srgbClr val="0070C0"/>
              </a:solidFill>
              <a:latin typeface="Palatino Linotype" pitchFamily="18" charset="0"/>
            </a:endParaRPr>
          </a:p>
          <a:p>
            <a:pPr marL="0" indent="0">
              <a:buNone/>
            </a:pPr>
            <a:endParaRPr lang="en-US" sz="1800" b="1" dirty="0">
              <a:solidFill>
                <a:srgbClr val="0070C0"/>
              </a:solidFill>
              <a:latin typeface="Palatino Linotype" pitchFamily="18" charset="0"/>
            </a:endParaRPr>
          </a:p>
          <a:p>
            <a:pPr marL="0" indent="0">
              <a:buNone/>
            </a:pPr>
            <a:endParaRPr lang="en-US" sz="1800" b="1" dirty="0" smtClean="0">
              <a:solidFill>
                <a:srgbClr val="0070C0"/>
              </a:solidFill>
              <a:latin typeface="Palatino Linotype" pitchFamily="18" charset="0"/>
            </a:endParaRPr>
          </a:p>
          <a:p>
            <a:pPr marL="0" indent="0">
              <a:buNone/>
            </a:pPr>
            <a:endParaRPr lang="en-US" sz="1800" b="1" dirty="0">
              <a:solidFill>
                <a:srgbClr val="0070C0"/>
              </a:solidFill>
              <a:latin typeface="Palatino Linotype" pitchFamily="18" charset="0"/>
            </a:endParaRPr>
          </a:p>
          <a:p>
            <a:pPr marL="0" indent="0">
              <a:buNone/>
            </a:pPr>
            <a:endParaRPr lang="en-US" sz="1800" b="1" dirty="0">
              <a:solidFill>
                <a:srgbClr val="0070C0"/>
              </a:solidFill>
              <a:latin typeface="Palatino Linotype" pitchFamily="18" charset="0"/>
            </a:endParaRPr>
          </a:p>
          <a:p>
            <a:pPr marL="0" indent="0">
              <a:buNone/>
            </a:pPr>
            <a:r>
              <a:rPr lang="en-US" sz="1400" dirty="0" smtClean="0">
                <a:solidFill>
                  <a:srgbClr val="0070C0"/>
                </a:solidFill>
                <a:latin typeface="Palatino Linotype" pitchFamily="18" charset="0"/>
              </a:rPr>
              <a:t>* </a:t>
            </a:r>
            <a:r>
              <a:rPr lang="en-US" sz="1400" dirty="0">
                <a:solidFill>
                  <a:srgbClr val="0070C0"/>
                </a:solidFill>
                <a:latin typeface="Palatino Linotype" pitchFamily="18" charset="0"/>
              </a:rPr>
              <a:t>Since the market will realize it is state 3 if the firm announces an equity issue, the market will demand 57% </a:t>
            </a:r>
            <a:r>
              <a:rPr lang="en-US" sz="1400" dirty="0" smtClean="0">
                <a:solidFill>
                  <a:srgbClr val="0070C0"/>
                </a:solidFill>
                <a:latin typeface="Palatino Linotype" pitchFamily="18" charset="0"/>
              </a:rPr>
              <a:t>of the </a:t>
            </a:r>
            <a:r>
              <a:rPr lang="en-US" sz="1400" dirty="0">
                <a:solidFill>
                  <a:srgbClr val="0070C0"/>
                </a:solidFill>
                <a:latin typeface="Palatino Linotype" pitchFamily="18" charset="0"/>
              </a:rPr>
              <a:t>equity (800/1400) for $800K in cash.</a:t>
            </a:r>
            <a:endParaRPr lang="en-US" sz="1200" dirty="0" smtClean="0">
              <a:solidFill>
                <a:schemeClr val="tx1">
                  <a:lumMod val="95000"/>
                  <a:lumOff val="5000"/>
                </a:schemeClr>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2112371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2000" b="1" dirty="0">
                <a:solidFill>
                  <a:schemeClr val="tx1">
                    <a:lumMod val="95000"/>
                    <a:lumOff val="5000"/>
                  </a:schemeClr>
                </a:solidFill>
                <a:latin typeface="Palatino Linotype" pitchFamily="18" charset="0"/>
              </a:rPr>
              <a:t>VeriSign, Inc. (</a:t>
            </a:r>
            <a:r>
              <a:rPr lang="en-US" sz="2000" b="1" dirty="0" err="1">
                <a:solidFill>
                  <a:schemeClr val="tx1">
                    <a:lumMod val="95000"/>
                    <a:lumOff val="5000"/>
                  </a:schemeClr>
                </a:solidFill>
                <a:latin typeface="Palatino Linotype" pitchFamily="18" charset="0"/>
              </a:rPr>
              <a:t>Nasdaq</a:t>
            </a:r>
            <a:r>
              <a:rPr lang="en-US" sz="2000" b="1" dirty="0">
                <a:solidFill>
                  <a:schemeClr val="tx1">
                    <a:lumMod val="95000"/>
                    <a:lumOff val="5000"/>
                  </a:schemeClr>
                </a:solidFill>
                <a:latin typeface="Palatino Linotype" pitchFamily="18" charset="0"/>
              </a:rPr>
              <a:t>: VRSN) is the world's largest provider of Internet trust services </a:t>
            </a:r>
            <a:r>
              <a:rPr lang="en-US" sz="2000" b="1" dirty="0" smtClean="0">
                <a:solidFill>
                  <a:schemeClr val="tx1">
                    <a:lumMod val="95000"/>
                    <a:lumOff val="5000"/>
                  </a:schemeClr>
                </a:solidFill>
                <a:latin typeface="Palatino Linotype" pitchFamily="18" charset="0"/>
              </a:rPr>
              <a:t>offering domain </a:t>
            </a:r>
            <a:r>
              <a:rPr lang="en-US" sz="2000" b="1" dirty="0">
                <a:solidFill>
                  <a:schemeClr val="tx1">
                    <a:lumMod val="95000"/>
                    <a:lumOff val="5000"/>
                  </a:schemeClr>
                </a:solidFill>
                <a:latin typeface="Palatino Linotype" pitchFamily="18" charset="0"/>
              </a:rPr>
              <a:t>name registration services, authentication, and validation for digital signatures. The </a:t>
            </a:r>
            <a:r>
              <a:rPr lang="en-US" sz="2000" b="1" dirty="0" smtClean="0">
                <a:solidFill>
                  <a:schemeClr val="tx1">
                    <a:lumMod val="95000"/>
                    <a:lumOff val="5000"/>
                  </a:schemeClr>
                </a:solidFill>
                <a:latin typeface="Palatino Linotype" pitchFamily="18" charset="0"/>
              </a:rPr>
              <a:t>current draft </a:t>
            </a:r>
            <a:r>
              <a:rPr lang="en-US" sz="2000" b="1" dirty="0">
                <a:solidFill>
                  <a:schemeClr val="tx1">
                    <a:lumMod val="95000"/>
                    <a:lumOff val="5000"/>
                  </a:schemeClr>
                </a:solidFill>
                <a:latin typeface="Palatino Linotype" pitchFamily="18" charset="0"/>
              </a:rPr>
              <a:t>of the EU Directive for electronic signatures will give digital signatures the same legal status </a:t>
            </a:r>
            <a:r>
              <a:rPr lang="en-US" sz="2000" b="1" dirty="0" smtClean="0">
                <a:solidFill>
                  <a:schemeClr val="tx1">
                    <a:lumMod val="95000"/>
                    <a:lumOff val="5000"/>
                  </a:schemeClr>
                </a:solidFill>
                <a:latin typeface="Palatino Linotype" pitchFamily="18" charset="0"/>
              </a:rPr>
              <a:t>as physical </a:t>
            </a:r>
            <a:r>
              <a:rPr lang="en-US" sz="2000" b="1" dirty="0">
                <a:solidFill>
                  <a:schemeClr val="tx1">
                    <a:lumMod val="95000"/>
                    <a:lumOff val="5000"/>
                  </a:schemeClr>
                </a:solidFill>
                <a:latin typeface="Palatino Linotype" pitchFamily="18" charset="0"/>
              </a:rPr>
              <a:t>signatures and substantially improve the business of VeriSign in Europe. Currently, there </a:t>
            </a:r>
            <a:r>
              <a:rPr lang="en-US" sz="2000" b="1" dirty="0" smtClean="0">
                <a:solidFill>
                  <a:schemeClr val="tx1">
                    <a:lumMod val="95000"/>
                    <a:lumOff val="5000"/>
                  </a:schemeClr>
                </a:solidFill>
                <a:latin typeface="Palatino Linotype" pitchFamily="18" charset="0"/>
              </a:rPr>
              <a:t>is uncertainty </a:t>
            </a:r>
            <a:r>
              <a:rPr lang="en-US" sz="2000" b="1" dirty="0">
                <a:solidFill>
                  <a:schemeClr val="tx1">
                    <a:lumMod val="95000"/>
                    <a:lumOff val="5000"/>
                  </a:schemeClr>
                </a:solidFill>
                <a:latin typeface="Palatino Linotype" pitchFamily="18" charset="0"/>
              </a:rPr>
              <a:t>about whether the European Directive will be passed. VeriSign has only two assets </a:t>
            </a:r>
            <a:r>
              <a:rPr lang="en-US" sz="2000" b="1" dirty="0" smtClean="0">
                <a:solidFill>
                  <a:schemeClr val="tx1">
                    <a:lumMod val="95000"/>
                    <a:lumOff val="5000"/>
                  </a:schemeClr>
                </a:solidFill>
                <a:latin typeface="Palatino Linotype" pitchFamily="18" charset="0"/>
              </a:rPr>
              <a:t>– assets </a:t>
            </a:r>
            <a:r>
              <a:rPr lang="en-US" sz="2000" b="1" dirty="0">
                <a:solidFill>
                  <a:schemeClr val="tx1">
                    <a:lumMod val="95000"/>
                    <a:lumOff val="5000"/>
                  </a:schemeClr>
                </a:solidFill>
                <a:latin typeface="Palatino Linotype" pitchFamily="18" charset="0"/>
              </a:rPr>
              <a:t>in place and a positive NPV project. The value of the assets in place and the value of </a:t>
            </a:r>
            <a:r>
              <a:rPr lang="en-US" sz="2000" b="1" dirty="0" smtClean="0">
                <a:solidFill>
                  <a:schemeClr val="tx1">
                    <a:lumMod val="95000"/>
                    <a:lumOff val="5000"/>
                  </a:schemeClr>
                </a:solidFill>
                <a:latin typeface="Palatino Linotype" pitchFamily="18" charset="0"/>
              </a:rPr>
              <a:t>the investment </a:t>
            </a:r>
            <a:r>
              <a:rPr lang="en-US" sz="2000" b="1" dirty="0">
                <a:solidFill>
                  <a:schemeClr val="tx1">
                    <a:lumMod val="95000"/>
                    <a:lumOff val="5000"/>
                  </a:schemeClr>
                </a:solidFill>
                <a:latin typeface="Palatino Linotype" pitchFamily="18" charset="0"/>
              </a:rPr>
              <a:t>project depend on whether the EU directive for electronic signature is </a:t>
            </a:r>
            <a:r>
              <a:rPr lang="en-US" sz="2000" b="1" dirty="0" smtClean="0">
                <a:solidFill>
                  <a:schemeClr val="tx1">
                    <a:lumMod val="95000"/>
                    <a:lumOff val="5000"/>
                  </a:schemeClr>
                </a:solidFill>
                <a:latin typeface="Palatino Linotype" pitchFamily="18" charset="0"/>
              </a:rPr>
              <a:t> </a:t>
            </a:r>
            <a:r>
              <a:rPr lang="en-US" sz="2000" b="1" dirty="0">
                <a:solidFill>
                  <a:schemeClr val="tx1">
                    <a:lumMod val="95000"/>
                    <a:lumOff val="5000"/>
                  </a:schemeClr>
                </a:solidFill>
                <a:latin typeface="Palatino Linotype" pitchFamily="18" charset="0"/>
              </a:rPr>
              <a:t>p</a:t>
            </a:r>
            <a:r>
              <a:rPr lang="en-US" sz="2000" b="1" dirty="0" smtClean="0">
                <a:solidFill>
                  <a:schemeClr val="tx1">
                    <a:lumMod val="95000"/>
                    <a:lumOff val="5000"/>
                  </a:schemeClr>
                </a:solidFill>
                <a:latin typeface="Palatino Linotype" pitchFamily="18" charset="0"/>
              </a:rPr>
              <a:t>assed</a:t>
            </a:r>
            <a:r>
              <a:rPr lang="en-US" sz="2000" b="1" dirty="0">
                <a:solidFill>
                  <a:schemeClr val="tx1">
                    <a:lumMod val="95000"/>
                    <a:lumOff val="5000"/>
                  </a:schemeClr>
                </a:solidFill>
                <a:latin typeface="Palatino Linotype" pitchFamily="18" charset="0"/>
              </a:rPr>
              <a:t>. </a:t>
            </a:r>
            <a:r>
              <a:rPr lang="en-US" sz="2000" b="1" dirty="0" smtClean="0">
                <a:solidFill>
                  <a:schemeClr val="tx1">
                    <a:lumMod val="95000"/>
                    <a:lumOff val="5000"/>
                  </a:schemeClr>
                </a:solidFill>
                <a:latin typeface="Palatino Linotype" pitchFamily="18" charset="0"/>
              </a:rPr>
              <a:t>Probability of </a:t>
            </a:r>
            <a:r>
              <a:rPr lang="en-US" sz="2000" b="1" dirty="0">
                <a:solidFill>
                  <a:schemeClr val="tx1">
                    <a:lumMod val="95000"/>
                    <a:lumOff val="5000"/>
                  </a:schemeClr>
                </a:solidFill>
                <a:latin typeface="Palatino Linotype" pitchFamily="18" charset="0"/>
              </a:rPr>
              <a:t>this event is given in the table. In all states, the positive NPV project requires an initial </a:t>
            </a:r>
            <a:r>
              <a:rPr lang="en-US" sz="2000" b="1" dirty="0" smtClean="0">
                <a:solidFill>
                  <a:schemeClr val="tx1">
                    <a:lumMod val="95000"/>
                    <a:lumOff val="5000"/>
                  </a:schemeClr>
                </a:solidFill>
                <a:latin typeface="Palatino Linotype" pitchFamily="18" charset="0"/>
              </a:rPr>
              <a:t>investment of </a:t>
            </a:r>
            <a:r>
              <a:rPr lang="en-US" sz="2000" b="1" dirty="0">
                <a:solidFill>
                  <a:schemeClr val="tx1">
                    <a:lumMod val="95000"/>
                    <a:lumOff val="5000"/>
                  </a:schemeClr>
                </a:solidFill>
                <a:latin typeface="Palatino Linotype" pitchFamily="18" charset="0"/>
              </a:rPr>
              <a:t>$60. Throughout this problem , assume that managers try to maximize the wealth of the </a:t>
            </a:r>
            <a:r>
              <a:rPr lang="en-US" sz="2000" b="1" dirty="0" smtClean="0">
                <a:solidFill>
                  <a:schemeClr val="tx1">
                    <a:lumMod val="95000"/>
                    <a:lumOff val="5000"/>
                  </a:schemeClr>
                </a:solidFill>
                <a:latin typeface="Palatino Linotype" pitchFamily="18" charset="0"/>
              </a:rPr>
              <a:t>original shareholders</a:t>
            </a:r>
            <a:r>
              <a:rPr lang="en-US" sz="2000" b="1" dirty="0">
                <a:solidFill>
                  <a:schemeClr val="tx1">
                    <a:lumMod val="95000"/>
                    <a:lumOff val="5000"/>
                  </a:schemeClr>
                </a:solidFill>
                <a:latin typeface="Palatino Linotype" pitchFamily="18" charset="0"/>
              </a:rPr>
              <a:t>.</a:t>
            </a:r>
            <a:endParaRPr lang="en-US" sz="1800" b="1" dirty="0" smtClean="0">
              <a:solidFill>
                <a:schemeClr val="tx1">
                  <a:lumMod val="95000"/>
                  <a:lumOff val="5000"/>
                </a:schemeClr>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4150531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616288339"/>
              </p:ext>
            </p:extLst>
          </p:nvPr>
        </p:nvGraphicFramePr>
        <p:xfrm>
          <a:off x="762000" y="1447800"/>
          <a:ext cx="7315200" cy="2463800"/>
        </p:xfrm>
        <a:graphic>
          <a:graphicData uri="http://schemas.openxmlformats.org/drawingml/2006/table">
            <a:tbl>
              <a:tblPr firstRow="1" bandRow="1">
                <a:tableStyleId>{5C22544A-7EE6-4342-B048-85BDC9FD1C3A}</a:tableStyleId>
              </a:tblPr>
              <a:tblGrid>
                <a:gridCol w="2565070"/>
                <a:gridCol w="1520042"/>
                <a:gridCol w="1615044"/>
                <a:gridCol w="1615044"/>
              </a:tblGrid>
              <a:tr h="370840">
                <a:tc>
                  <a:txBody>
                    <a:bodyPr/>
                    <a:lstStyle/>
                    <a:p>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EU Directive Is Not Passed</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EU Directive Is Passed</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Expected</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Probabilities</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80%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Assets in</a:t>
                      </a:r>
                      <a:r>
                        <a:rPr lang="en-US" sz="1700" baseline="0" dirty="0" smtClean="0">
                          <a:solidFill>
                            <a:sysClr val="windowText" lastClr="000000"/>
                          </a:solidFill>
                          <a:latin typeface="Palatino Linotype" panose="02040502050505030304" pitchFamily="18" charset="0"/>
                        </a:rPr>
                        <a:t> Place</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60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140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Investment Cost</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60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60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NPV[Expansion]</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25</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Firm Asset Value</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5736321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a:buFont typeface="Arial" pitchFamily="34" charset="0"/>
              <a:buAutoNum type="alphaLcParenR"/>
            </a:pPr>
            <a:r>
              <a:rPr lang="en-US" sz="1700" b="1" dirty="0">
                <a:solidFill>
                  <a:schemeClr val="tx1">
                    <a:lumMod val="95000"/>
                    <a:lumOff val="5000"/>
                  </a:schemeClr>
                </a:solidFill>
                <a:latin typeface="Palatino Linotype" pitchFamily="18" charset="0"/>
              </a:rPr>
              <a:t>In order to undertake the positive NPV project the firm must raise $60 in equity (assume the firm is credit rationed so debt is not an option). If managers must issue equity and invest before they know whether the EU directive is passed, what percentage of the firm must original equity holders give up in order to raise the $60 necessary to undertake the positive NPV project?</a:t>
            </a:r>
          </a:p>
          <a:p>
            <a:pPr>
              <a:buAutoNum type="alphaLcParenR"/>
            </a:pPr>
            <a:r>
              <a:rPr lang="en-US" sz="1700" b="1" dirty="0">
                <a:solidFill>
                  <a:schemeClr val="tx1">
                    <a:lumMod val="95000"/>
                    <a:lumOff val="5000"/>
                  </a:schemeClr>
                </a:solidFill>
                <a:latin typeface="Palatino Linotype" pitchFamily="18" charset="0"/>
              </a:rPr>
              <a:t>Using this percentage, calculate the wealth of original shareholders for the four combinations of: (EU Directive passed / not passed ) and (do nothing / equity issuance and investment)</a:t>
            </a:r>
          </a:p>
          <a:p>
            <a:pPr>
              <a:buAutoNum type="alphaLcParenR"/>
            </a:pPr>
            <a:r>
              <a:rPr lang="en-US" sz="1700" b="1" dirty="0" smtClean="0">
                <a:solidFill>
                  <a:schemeClr val="tx1">
                    <a:lumMod val="95000"/>
                    <a:lumOff val="5000"/>
                  </a:schemeClr>
                </a:solidFill>
                <a:latin typeface="Palatino Linotype" pitchFamily="18" charset="0"/>
              </a:rPr>
              <a:t>If </a:t>
            </a:r>
            <a:r>
              <a:rPr lang="en-US" sz="1700" b="1" dirty="0">
                <a:solidFill>
                  <a:schemeClr val="tx1">
                    <a:lumMod val="95000"/>
                    <a:lumOff val="5000"/>
                  </a:schemeClr>
                </a:solidFill>
                <a:latin typeface="Palatino Linotype" pitchFamily="18" charset="0"/>
              </a:rPr>
              <a:t>managers have political connection inside the EU and know in advance whether </a:t>
            </a:r>
            <a:r>
              <a:rPr lang="en-US" sz="1700" b="1" dirty="0" smtClean="0">
                <a:solidFill>
                  <a:schemeClr val="tx1">
                    <a:lumMod val="95000"/>
                    <a:lumOff val="5000"/>
                  </a:schemeClr>
                </a:solidFill>
                <a:latin typeface="Palatino Linotype" pitchFamily="18" charset="0"/>
              </a:rPr>
              <a:t>the directive </a:t>
            </a:r>
            <a:r>
              <a:rPr lang="en-US" sz="1700" b="1" dirty="0">
                <a:solidFill>
                  <a:schemeClr val="tx1">
                    <a:lumMod val="95000"/>
                    <a:lumOff val="5000"/>
                  </a:schemeClr>
                </a:solidFill>
                <a:latin typeface="Palatino Linotype" pitchFamily="18" charset="0"/>
              </a:rPr>
              <a:t>will be passed or not, in which states will they invest</a:t>
            </a:r>
            <a:r>
              <a:rPr lang="en-US" sz="1700" b="1" dirty="0" smtClean="0">
                <a:solidFill>
                  <a:schemeClr val="tx1">
                    <a:lumMod val="95000"/>
                    <a:lumOff val="5000"/>
                  </a:schemeClr>
                </a:solidFill>
                <a:latin typeface="Palatino Linotype" pitchFamily="18" charset="0"/>
              </a:rPr>
              <a:t>?</a:t>
            </a:r>
          </a:p>
          <a:p>
            <a:pPr>
              <a:buAutoNum type="alphaLcParenR"/>
            </a:pPr>
            <a:r>
              <a:rPr lang="en-US" sz="1700" b="1" dirty="0">
                <a:solidFill>
                  <a:schemeClr val="tx1">
                    <a:lumMod val="95000"/>
                    <a:lumOff val="5000"/>
                  </a:schemeClr>
                </a:solidFill>
                <a:latin typeface="Palatino Linotype" pitchFamily="18" charset="0"/>
              </a:rPr>
              <a:t>Assuming that managers know whether the directive will be passed or not before </a:t>
            </a:r>
            <a:r>
              <a:rPr lang="en-US" sz="1700" b="1" dirty="0" smtClean="0">
                <a:solidFill>
                  <a:schemeClr val="tx1">
                    <a:lumMod val="95000"/>
                    <a:lumOff val="5000"/>
                  </a:schemeClr>
                </a:solidFill>
                <a:latin typeface="Palatino Linotype" pitchFamily="18" charset="0"/>
              </a:rPr>
              <a:t>issuing and </a:t>
            </a:r>
            <a:r>
              <a:rPr lang="en-US" sz="1700" b="1" dirty="0">
                <a:solidFill>
                  <a:schemeClr val="tx1">
                    <a:lumMod val="95000"/>
                    <a:lumOff val="5000"/>
                  </a:schemeClr>
                </a:solidFill>
                <a:latin typeface="Palatino Linotype" pitchFamily="18" charset="0"/>
              </a:rPr>
              <a:t>investing (and the market realizes that managers have informational advantages</a:t>
            </a:r>
            <a:r>
              <a:rPr lang="en-US" sz="1700" b="1" dirty="0" smtClean="0">
                <a:solidFill>
                  <a:schemeClr val="tx1">
                    <a:lumMod val="95000"/>
                    <a:lumOff val="5000"/>
                  </a:schemeClr>
                </a:solidFill>
                <a:latin typeface="Palatino Linotype" pitchFamily="18" charset="0"/>
              </a:rPr>
              <a:t>) what </a:t>
            </a:r>
            <a:r>
              <a:rPr lang="en-US" sz="1700" b="1" dirty="0">
                <a:solidFill>
                  <a:schemeClr val="tx1">
                    <a:lumMod val="95000"/>
                    <a:lumOff val="5000"/>
                  </a:schemeClr>
                </a:solidFill>
                <a:latin typeface="Palatino Linotype" pitchFamily="18" charset="0"/>
              </a:rPr>
              <a:t>percentage of the firm must original equity holders give up in order to raise $60</a:t>
            </a:r>
            <a:r>
              <a:rPr lang="en-US" sz="1700" b="1" dirty="0" smtClean="0">
                <a:solidFill>
                  <a:schemeClr val="tx1">
                    <a:lumMod val="95000"/>
                    <a:lumOff val="5000"/>
                  </a:schemeClr>
                </a:solidFill>
                <a:latin typeface="Palatino Linotype" pitchFamily="18" charset="0"/>
              </a:rPr>
              <a:t>?</a:t>
            </a:r>
          </a:p>
          <a:p>
            <a:pPr>
              <a:buAutoNum type="alphaLcParenR"/>
            </a:pPr>
            <a:r>
              <a:rPr lang="en-US" sz="1700" b="1" dirty="0">
                <a:solidFill>
                  <a:schemeClr val="tx1">
                    <a:lumMod val="95000"/>
                    <a:lumOff val="5000"/>
                  </a:schemeClr>
                </a:solidFill>
                <a:latin typeface="Palatino Linotype" pitchFamily="18" charset="0"/>
              </a:rPr>
              <a:t>Again assume that managers know whether the directive will be passed or not </a:t>
            </a:r>
            <a:r>
              <a:rPr lang="en-US" sz="1700" b="1" dirty="0" smtClean="0">
                <a:solidFill>
                  <a:schemeClr val="tx1">
                    <a:lumMod val="95000"/>
                    <a:lumOff val="5000"/>
                  </a:schemeClr>
                </a:solidFill>
                <a:latin typeface="Palatino Linotype" pitchFamily="18" charset="0"/>
              </a:rPr>
              <a:t>before issuing </a:t>
            </a:r>
            <a:r>
              <a:rPr lang="en-US" sz="1700" b="1" dirty="0">
                <a:solidFill>
                  <a:schemeClr val="tx1">
                    <a:lumMod val="95000"/>
                    <a:lumOff val="5000"/>
                  </a:schemeClr>
                </a:solidFill>
                <a:latin typeface="Palatino Linotype" pitchFamily="18" charset="0"/>
              </a:rPr>
              <a:t>and investing (and the market understands that managers have </a:t>
            </a:r>
            <a:r>
              <a:rPr lang="en-US" sz="1700" b="1" dirty="0" smtClean="0">
                <a:solidFill>
                  <a:schemeClr val="tx1">
                    <a:lumMod val="95000"/>
                    <a:lumOff val="5000"/>
                  </a:schemeClr>
                </a:solidFill>
                <a:latin typeface="Palatino Linotype" pitchFamily="18" charset="0"/>
              </a:rPr>
              <a:t>informational advantages</a:t>
            </a:r>
            <a:r>
              <a:rPr lang="en-US" sz="1700" b="1" dirty="0">
                <a:solidFill>
                  <a:schemeClr val="tx1">
                    <a:lumMod val="95000"/>
                    <a:lumOff val="5000"/>
                  </a:schemeClr>
                </a:solidFill>
                <a:latin typeface="Palatino Linotype" pitchFamily="18" charset="0"/>
              </a:rPr>
              <a:t>). If managers announce their intention to issue equity and invest, what </a:t>
            </a:r>
            <a:r>
              <a:rPr lang="en-US" sz="1700" b="1" dirty="0" smtClean="0">
                <a:solidFill>
                  <a:schemeClr val="tx1">
                    <a:lumMod val="95000"/>
                    <a:lumOff val="5000"/>
                  </a:schemeClr>
                </a:solidFill>
                <a:latin typeface="Palatino Linotype" pitchFamily="18" charset="0"/>
              </a:rPr>
              <a:t>would you </a:t>
            </a:r>
            <a:r>
              <a:rPr lang="en-US" sz="1700" b="1" dirty="0">
                <a:solidFill>
                  <a:schemeClr val="tx1">
                    <a:lumMod val="95000"/>
                    <a:lumOff val="5000"/>
                  </a:schemeClr>
                </a:solidFill>
                <a:latin typeface="Palatino Linotype" pitchFamily="18" charset="0"/>
              </a:rPr>
              <a:t>expect to happen to VeriSign’s stock price?</a:t>
            </a:r>
          </a:p>
          <a:p>
            <a:pPr marL="0" indent="0">
              <a:buNone/>
            </a:pPr>
            <a:endParaRPr lang="en-US" sz="17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01659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700" b="1" dirty="0" smtClean="0">
                <a:solidFill>
                  <a:schemeClr val="tx1">
                    <a:lumMod val="95000"/>
                    <a:lumOff val="5000"/>
                  </a:schemeClr>
                </a:solidFill>
                <a:latin typeface="Palatino Linotype" pitchFamily="18" charset="0"/>
              </a:rPr>
              <a:t>a)      In </a:t>
            </a:r>
            <a:r>
              <a:rPr lang="en-US" sz="1700" b="1" dirty="0">
                <a:solidFill>
                  <a:schemeClr val="tx1">
                    <a:lumMod val="95000"/>
                    <a:lumOff val="5000"/>
                  </a:schemeClr>
                </a:solidFill>
                <a:latin typeface="Palatino Linotype" pitchFamily="18" charset="0"/>
              </a:rPr>
              <a:t>order to undertake the positive NPV project the firm must raise $60 in equity (assume the firm is credit rationed so debt is not an option). If managers must issue equity and invest before they know whether the EU directive is passed, what percentage of the firm must original equity holders give up in order to raise the $60 necessary to undertake the positive NPV project</a:t>
            </a:r>
            <a:r>
              <a:rPr lang="en-US" sz="1700" b="1" dirty="0" smtClean="0">
                <a:solidFill>
                  <a:schemeClr val="tx1">
                    <a:lumMod val="95000"/>
                    <a:lumOff val="5000"/>
                  </a:schemeClr>
                </a:solidFill>
                <a:latin typeface="Palatino Linotype" pitchFamily="18" charset="0"/>
              </a:rPr>
              <a:t>?</a:t>
            </a:r>
          </a:p>
          <a:p>
            <a:pPr marL="0" indent="0">
              <a:buNone/>
            </a:pPr>
            <a:endParaRPr lang="en-US" sz="1700" b="1" dirty="0" smtClean="0">
              <a:solidFill>
                <a:schemeClr val="tx1">
                  <a:lumMod val="95000"/>
                  <a:lumOff val="5000"/>
                </a:schemeClr>
              </a:solidFill>
              <a:latin typeface="Palatino Linotype" pitchFamily="18" charset="0"/>
            </a:endParaRPr>
          </a:p>
          <a:p>
            <a:pPr marL="0" indent="0">
              <a:buNone/>
            </a:pPr>
            <a:r>
              <a:rPr lang="en-US" sz="1700" dirty="0">
                <a:solidFill>
                  <a:srgbClr val="0070C0"/>
                </a:solidFill>
                <a:latin typeface="Palatino Linotype" pitchFamily="18" charset="0"/>
              </a:rPr>
              <a:t>The first step is to calculate firm value in each of the two states. In each state, firm </a:t>
            </a:r>
            <a:r>
              <a:rPr lang="en-US" sz="1700" dirty="0" smtClean="0">
                <a:solidFill>
                  <a:srgbClr val="0070C0"/>
                </a:solidFill>
                <a:latin typeface="Palatino Linotype" pitchFamily="18" charset="0"/>
              </a:rPr>
              <a:t>value will </a:t>
            </a:r>
            <a:r>
              <a:rPr lang="en-US" sz="1700" dirty="0">
                <a:solidFill>
                  <a:srgbClr val="0070C0"/>
                </a:solidFill>
                <a:latin typeface="Palatino Linotype" pitchFamily="18" charset="0"/>
              </a:rPr>
              <a:t>equal the value of assets in place plus the NPV of the project plus $60 contributed </a:t>
            </a:r>
            <a:r>
              <a:rPr lang="en-US" sz="1700" dirty="0" smtClean="0">
                <a:solidFill>
                  <a:srgbClr val="0070C0"/>
                </a:solidFill>
                <a:latin typeface="Palatino Linotype" pitchFamily="18" charset="0"/>
              </a:rPr>
              <a:t>by new </a:t>
            </a:r>
            <a:r>
              <a:rPr lang="en-US" sz="1700" dirty="0">
                <a:solidFill>
                  <a:srgbClr val="0070C0"/>
                </a:solidFill>
                <a:latin typeface="Palatino Linotype" pitchFamily="18" charset="0"/>
              </a:rPr>
              <a:t>equity holders. Therefore, in the low demand state, firm value will be 140 and in </a:t>
            </a:r>
            <a:r>
              <a:rPr lang="en-US" sz="1700" dirty="0" smtClean="0">
                <a:solidFill>
                  <a:srgbClr val="0070C0"/>
                </a:solidFill>
                <a:latin typeface="Palatino Linotype" pitchFamily="18" charset="0"/>
              </a:rPr>
              <a:t>the high </a:t>
            </a:r>
            <a:r>
              <a:rPr lang="en-US" sz="1700" dirty="0">
                <a:solidFill>
                  <a:srgbClr val="0070C0"/>
                </a:solidFill>
                <a:latin typeface="Palatino Linotype" pitchFamily="18" charset="0"/>
              </a:rPr>
              <a:t>demand state firm value will be 225. </a:t>
            </a:r>
            <a:r>
              <a:rPr lang="en-US" sz="1700" dirty="0" smtClean="0">
                <a:solidFill>
                  <a:srgbClr val="0070C0"/>
                </a:solidFill>
                <a:latin typeface="Palatino Linotype" pitchFamily="18" charset="0"/>
              </a:rPr>
              <a:t>The expected </a:t>
            </a:r>
            <a:r>
              <a:rPr lang="en-US" sz="1700" dirty="0">
                <a:solidFill>
                  <a:srgbClr val="0070C0"/>
                </a:solidFill>
                <a:latin typeface="Palatino Linotype" pitchFamily="18" charset="0"/>
              </a:rPr>
              <a:t>firm value is</a:t>
            </a:r>
            <a:r>
              <a:rPr lang="en-US" sz="1700" dirty="0" smtClean="0">
                <a:solidFill>
                  <a:srgbClr val="0070C0"/>
                </a:solidFill>
                <a:latin typeface="Palatino Linotype" pitchFamily="18" charset="0"/>
              </a:rPr>
              <a:t>:</a:t>
            </a:r>
          </a:p>
          <a:p>
            <a:pPr marL="0" indent="0" algn="ctr">
              <a:buNone/>
            </a:pPr>
            <a:r>
              <a:rPr lang="en-US" sz="1700" dirty="0">
                <a:solidFill>
                  <a:srgbClr val="0070C0"/>
                </a:solidFill>
                <a:latin typeface="Palatino Linotype" pitchFamily="18" charset="0"/>
              </a:rPr>
              <a:t>E[Firm Value] = (.</a:t>
            </a:r>
            <a:r>
              <a:rPr lang="en-US" sz="1700" dirty="0" smtClean="0">
                <a:solidFill>
                  <a:srgbClr val="0070C0"/>
                </a:solidFill>
                <a:latin typeface="Palatino Linotype" pitchFamily="18" charset="0"/>
              </a:rPr>
              <a:t>80)(</a:t>
            </a:r>
            <a:r>
              <a:rPr lang="en-US" sz="1700" dirty="0">
                <a:solidFill>
                  <a:srgbClr val="0070C0"/>
                </a:solidFill>
                <a:latin typeface="Palatino Linotype" pitchFamily="18" charset="0"/>
              </a:rPr>
              <a:t>140) + (.</a:t>
            </a:r>
            <a:r>
              <a:rPr lang="en-US" sz="1700" dirty="0" smtClean="0">
                <a:solidFill>
                  <a:srgbClr val="0070C0"/>
                </a:solidFill>
                <a:latin typeface="Palatino Linotype" pitchFamily="18" charset="0"/>
              </a:rPr>
              <a:t>20)(225) </a:t>
            </a:r>
            <a:r>
              <a:rPr lang="en-US" sz="1700" dirty="0">
                <a:solidFill>
                  <a:srgbClr val="0070C0"/>
                </a:solidFill>
                <a:latin typeface="Palatino Linotype" pitchFamily="18" charset="0"/>
              </a:rPr>
              <a:t>= </a:t>
            </a:r>
            <a:r>
              <a:rPr lang="en-US" sz="1700" dirty="0" smtClean="0">
                <a:solidFill>
                  <a:srgbClr val="0070C0"/>
                </a:solidFill>
                <a:latin typeface="Palatino Linotype" pitchFamily="18" charset="0"/>
              </a:rPr>
              <a:t>157</a:t>
            </a:r>
          </a:p>
          <a:p>
            <a:pPr marL="0" indent="0" algn="ctr">
              <a:buNone/>
            </a:pPr>
            <a:endParaRPr lang="en-US" sz="500" dirty="0" smtClean="0">
              <a:solidFill>
                <a:srgbClr val="0070C0"/>
              </a:solidFill>
              <a:latin typeface="Palatino Linotype" pitchFamily="18" charset="0"/>
            </a:endParaRPr>
          </a:p>
          <a:p>
            <a:pPr marL="0" indent="0">
              <a:buNone/>
            </a:pPr>
            <a:r>
              <a:rPr lang="en-US" sz="1700" dirty="0">
                <a:solidFill>
                  <a:srgbClr val="0070C0"/>
                </a:solidFill>
                <a:latin typeface="Palatino Linotype" pitchFamily="18" charset="0"/>
              </a:rPr>
              <a:t>New shareholders will contribute $60 cash in </a:t>
            </a:r>
            <a:r>
              <a:rPr lang="en-US" sz="1700" dirty="0" smtClean="0">
                <a:solidFill>
                  <a:srgbClr val="0070C0"/>
                </a:solidFill>
                <a:latin typeface="Palatino Linotype" pitchFamily="18" charset="0"/>
              </a:rPr>
              <a:t>exchange </a:t>
            </a:r>
            <a:r>
              <a:rPr lang="en-US" sz="1700" dirty="0">
                <a:solidFill>
                  <a:srgbClr val="0070C0"/>
                </a:solidFill>
                <a:latin typeface="Palatino Linotype" pitchFamily="18" charset="0"/>
              </a:rPr>
              <a:t>for $60 worth of equity. Therefore</a:t>
            </a:r>
            <a:r>
              <a:rPr lang="en-US" sz="1700" dirty="0" smtClean="0">
                <a:solidFill>
                  <a:srgbClr val="0070C0"/>
                </a:solidFill>
                <a:latin typeface="Palatino Linotype" pitchFamily="18" charset="0"/>
              </a:rPr>
              <a:t>, new </a:t>
            </a:r>
            <a:r>
              <a:rPr lang="en-US" sz="1700" dirty="0">
                <a:solidFill>
                  <a:srgbClr val="0070C0"/>
                </a:solidFill>
                <a:latin typeface="Palatino Linotype" pitchFamily="18" charset="0"/>
              </a:rPr>
              <a:t>equity holders will demand</a:t>
            </a:r>
            <a:r>
              <a:rPr lang="en-US" sz="1700" i="1" dirty="0">
                <a:solidFill>
                  <a:srgbClr val="0070C0"/>
                </a:solidFill>
                <a:latin typeface="Palatino Linotype" pitchFamily="18" charset="0"/>
              </a:rPr>
              <a:t> k </a:t>
            </a:r>
            <a:r>
              <a:rPr lang="en-US" sz="1700" dirty="0">
                <a:solidFill>
                  <a:srgbClr val="0070C0"/>
                </a:solidFill>
                <a:latin typeface="Palatino Linotype" pitchFamily="18" charset="0"/>
              </a:rPr>
              <a:t>percent of the firm</a:t>
            </a:r>
            <a:r>
              <a:rPr lang="en-US" sz="1700" dirty="0" smtClean="0">
                <a:solidFill>
                  <a:srgbClr val="0070C0"/>
                </a:solidFill>
                <a:latin typeface="Palatino Linotype" pitchFamily="18" charset="0"/>
              </a:rPr>
              <a:t>:</a:t>
            </a:r>
          </a:p>
          <a:p>
            <a:pPr marL="0" indent="0">
              <a:buNone/>
            </a:pPr>
            <a:endParaRPr lang="en-US" sz="1700" dirty="0">
              <a:solidFill>
                <a:srgbClr val="0070C0"/>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630086801"/>
              </p:ext>
            </p:extLst>
          </p:nvPr>
        </p:nvGraphicFramePr>
        <p:xfrm>
          <a:off x="3352800" y="5410200"/>
          <a:ext cx="2511425" cy="1066800"/>
        </p:xfrm>
        <a:graphic>
          <a:graphicData uri="http://schemas.openxmlformats.org/presentationml/2006/ole">
            <mc:AlternateContent xmlns:mc="http://schemas.openxmlformats.org/markup-compatibility/2006">
              <mc:Choice xmlns:v="urn:schemas-microsoft-com:vml" Requires="v">
                <p:oleObj spid="_x0000_s4107" name="Equation" r:id="rId4" imgW="1434960" imgH="609480" progId="Equation.DSMT4">
                  <p:embed/>
                </p:oleObj>
              </mc:Choice>
              <mc:Fallback>
                <p:oleObj name="Equation" r:id="rId4" imgW="1434960" imgH="609480" progId="Equation.DSMT4">
                  <p:embed/>
                  <p:pic>
                    <p:nvPicPr>
                      <p:cNvPr id="0" name=""/>
                      <p:cNvPicPr/>
                      <p:nvPr/>
                    </p:nvPicPr>
                    <p:blipFill>
                      <a:blip r:embed="rId5"/>
                      <a:stretch>
                        <a:fillRect/>
                      </a:stretch>
                    </p:blipFill>
                    <p:spPr>
                      <a:xfrm>
                        <a:off x="3352800" y="5410200"/>
                        <a:ext cx="2511425" cy="1066800"/>
                      </a:xfrm>
                      <a:prstGeom prst="rect">
                        <a:avLst/>
                      </a:prstGeom>
                    </p:spPr>
                  </p:pic>
                </p:oleObj>
              </mc:Fallback>
            </mc:AlternateContent>
          </a:graphicData>
        </a:graphic>
      </p:graphicFrame>
    </p:spTree>
    <p:extLst>
      <p:ext uri="{BB962C8B-B14F-4D97-AF65-F5344CB8AC3E}">
        <p14:creationId xmlns:p14="http://schemas.microsoft.com/office/powerpoint/2010/main" val="1822980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700" b="1" dirty="0" smtClean="0">
                <a:solidFill>
                  <a:schemeClr val="tx1">
                    <a:lumMod val="95000"/>
                    <a:lumOff val="5000"/>
                  </a:schemeClr>
                </a:solidFill>
                <a:latin typeface="Palatino Linotype" pitchFamily="18" charset="0"/>
              </a:rPr>
              <a:t>b)     Using </a:t>
            </a:r>
            <a:r>
              <a:rPr lang="en-US" sz="1700" b="1" dirty="0">
                <a:solidFill>
                  <a:schemeClr val="tx1">
                    <a:lumMod val="95000"/>
                    <a:lumOff val="5000"/>
                  </a:schemeClr>
                </a:solidFill>
                <a:latin typeface="Palatino Linotype" pitchFamily="18" charset="0"/>
              </a:rPr>
              <a:t>this percentage, calculate the wealth of original shareholders for </a:t>
            </a:r>
            <a:r>
              <a:rPr lang="en-US" sz="1700" b="1" dirty="0" smtClean="0">
                <a:solidFill>
                  <a:schemeClr val="tx1">
                    <a:lumMod val="95000"/>
                    <a:lumOff val="5000"/>
                  </a:schemeClr>
                </a:solidFill>
                <a:latin typeface="Palatino Linotype" pitchFamily="18" charset="0"/>
              </a:rPr>
              <a:t>the four combinations of: (EU Directive passed / not passed ) and (do nothing / equity issuance and investment)</a:t>
            </a:r>
          </a:p>
          <a:p>
            <a:pPr marL="0" indent="0">
              <a:buNone/>
            </a:pPr>
            <a:endParaRPr lang="en-US" sz="1700" b="1" dirty="0" smtClean="0">
              <a:solidFill>
                <a:schemeClr val="tx1">
                  <a:lumMod val="95000"/>
                  <a:lumOff val="5000"/>
                </a:schemeClr>
              </a:solidFill>
              <a:latin typeface="Palatino Linotype" pitchFamily="18" charset="0"/>
            </a:endParaRPr>
          </a:p>
          <a:p>
            <a:pPr marL="0" indent="0">
              <a:buNone/>
            </a:pPr>
            <a:endParaRPr lang="en-US" sz="1700" b="1" dirty="0" smtClean="0">
              <a:solidFill>
                <a:schemeClr val="tx1">
                  <a:lumMod val="95000"/>
                  <a:lumOff val="5000"/>
                </a:schemeClr>
              </a:solidFill>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635009077"/>
              </p:ext>
            </p:extLst>
          </p:nvPr>
        </p:nvGraphicFramePr>
        <p:xfrm>
          <a:off x="1143000" y="2971801"/>
          <a:ext cx="6705600" cy="2057400"/>
        </p:xfrm>
        <a:graphic>
          <a:graphicData uri="http://schemas.openxmlformats.org/drawingml/2006/table">
            <a:tbl>
              <a:tblPr firstRow="1" bandRow="1">
                <a:tableStyleId>{5C22544A-7EE6-4342-B048-85BDC9FD1C3A}</a:tableStyleId>
              </a:tblPr>
              <a:tblGrid>
                <a:gridCol w="2235200"/>
                <a:gridCol w="2235200"/>
                <a:gridCol w="2235200"/>
              </a:tblGrid>
              <a:tr h="552170">
                <a:tc>
                  <a:txBody>
                    <a:bodyPr/>
                    <a:lstStyle/>
                    <a:p>
                      <a:endParaRPr lang="en-US" dirty="0">
                        <a:solidFill>
                          <a:sysClr val="windowText" lastClr="000000"/>
                        </a:solidFill>
                        <a:latin typeface="Palatino Linotype" panose="02040502050505030304" pitchFamily="18" charset="0"/>
                      </a:endParaRPr>
                    </a:p>
                  </a:txBody>
                  <a:tcP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latin typeface="Palatino Linotype" panose="02040502050505030304" pitchFamily="18" charset="0"/>
                        </a:rPr>
                        <a:t>NOT PASSED</a:t>
                      </a:r>
                      <a:endParaRPr lang="en-US" dirty="0">
                        <a:solidFill>
                          <a:sysClr val="windowText" lastClr="000000"/>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dirty="0" smtClean="0">
                          <a:solidFill>
                            <a:sysClr val="windowText" lastClr="000000"/>
                          </a:solidFill>
                          <a:latin typeface="Palatino Linotype" panose="02040502050505030304" pitchFamily="18" charset="0"/>
                        </a:rPr>
                        <a:t>PASSED</a:t>
                      </a:r>
                      <a:endParaRPr lang="en-US"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52170">
                <a:tc>
                  <a:txBody>
                    <a:bodyPr/>
                    <a:lstStyle/>
                    <a:p>
                      <a:r>
                        <a:rPr lang="en-US" b="1" dirty="0" smtClean="0">
                          <a:solidFill>
                            <a:sysClr val="windowText" lastClr="000000"/>
                          </a:solidFill>
                          <a:latin typeface="Palatino Linotype" panose="02040502050505030304" pitchFamily="18" charset="0"/>
                        </a:rPr>
                        <a:t>Do Nothing</a:t>
                      </a:r>
                      <a:endParaRPr lang="en-US" b="1" dirty="0">
                        <a:solidFill>
                          <a:sysClr val="windowText" lastClr="000000"/>
                        </a:solidFill>
                        <a:latin typeface="Palatino Linotype" panose="02040502050505030304"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dirty="0" smtClean="0">
                          <a:solidFill>
                            <a:srgbClr val="0070C0"/>
                          </a:solidFill>
                          <a:latin typeface="Palatino Linotype" panose="02040502050505030304" pitchFamily="18" charset="0"/>
                        </a:rPr>
                        <a:t>60</a:t>
                      </a:r>
                      <a:endParaRPr lang="en-US" dirty="0">
                        <a:solidFill>
                          <a:srgbClr val="0070C0"/>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dirty="0" smtClean="0">
                          <a:solidFill>
                            <a:srgbClr val="0070C0"/>
                          </a:solidFill>
                          <a:latin typeface="Palatino Linotype" panose="02040502050505030304" pitchFamily="18" charset="0"/>
                        </a:rPr>
                        <a:t>140</a:t>
                      </a:r>
                      <a:endParaRPr lang="en-US" dirty="0">
                        <a:solidFill>
                          <a:srgbClr val="0070C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953060">
                <a:tc>
                  <a:txBody>
                    <a:bodyPr/>
                    <a:lstStyle/>
                    <a:p>
                      <a:r>
                        <a:rPr lang="en-US" b="1" dirty="0" smtClean="0">
                          <a:solidFill>
                            <a:sysClr val="windowText" lastClr="000000"/>
                          </a:solidFill>
                          <a:latin typeface="Palatino Linotype" panose="02040502050505030304" pitchFamily="18" charset="0"/>
                        </a:rPr>
                        <a:t>Equity</a:t>
                      </a:r>
                      <a:r>
                        <a:rPr lang="en-US" b="1" baseline="0" dirty="0" smtClean="0">
                          <a:solidFill>
                            <a:sysClr val="windowText" lastClr="000000"/>
                          </a:solidFill>
                          <a:latin typeface="Palatino Linotype" panose="02040502050505030304" pitchFamily="18" charset="0"/>
                        </a:rPr>
                        <a:t> Issuance and Investment</a:t>
                      </a:r>
                      <a:endParaRPr lang="en-US" b="1" dirty="0">
                        <a:solidFill>
                          <a:sysClr val="windowText" lastClr="000000"/>
                        </a:solidFill>
                        <a:latin typeface="Palatino Linotype" panose="02040502050505030304" pitchFamily="18" charset="0"/>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smtClean="0">
                        <a:solidFill>
                          <a:srgbClr val="0070C0"/>
                        </a:solidFill>
                        <a:latin typeface="Palatino Linotype" panose="02040502050505030304" pitchFamily="18" charset="0"/>
                      </a:endParaRPr>
                    </a:p>
                    <a:p>
                      <a:pPr algn="ctr"/>
                      <a:r>
                        <a:rPr lang="en-US" dirty="0" smtClean="0">
                          <a:solidFill>
                            <a:srgbClr val="0070C0"/>
                          </a:solidFill>
                          <a:latin typeface="Palatino Linotype" panose="02040502050505030304" pitchFamily="18" charset="0"/>
                        </a:rPr>
                        <a:t>86.5 = (1-0.38)*140</a:t>
                      </a:r>
                      <a:endParaRPr lang="en-US" dirty="0">
                        <a:solidFill>
                          <a:srgbClr val="0070C0"/>
                        </a:solidFill>
                        <a:latin typeface="Palatino Linotype" panose="02040502050505030304" pitchFamily="18" charset="0"/>
                      </a:endParaRPr>
                    </a:p>
                  </a:txBody>
                  <a:tcPr>
                    <a:lnL w="12700" cap="flat" cmpd="sng" algn="ctr">
                      <a:solidFill>
                        <a:schemeClr val="tx1"/>
                      </a:solid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smtClean="0">
                        <a:solidFill>
                          <a:srgbClr val="0070C0"/>
                        </a:solidFill>
                        <a:latin typeface="Palatino Linotype" panose="02040502050505030304" pitchFamily="18" charset="0"/>
                      </a:endParaRPr>
                    </a:p>
                    <a:p>
                      <a:pPr algn="ctr"/>
                      <a:r>
                        <a:rPr lang="en-US" dirty="0" smtClean="0">
                          <a:solidFill>
                            <a:srgbClr val="0070C0"/>
                          </a:solidFill>
                          <a:latin typeface="Palatino Linotype" panose="02040502050505030304" pitchFamily="18" charset="0"/>
                        </a:rPr>
                        <a:t>139 = (1-0.38)*225</a:t>
                      </a:r>
                      <a:endParaRPr lang="en-US" dirty="0">
                        <a:solidFill>
                          <a:srgbClr val="0070C0"/>
                        </a:solidFill>
                        <a:latin typeface="Palatino Linotype" panose="02040502050505030304" pitchFamily="18" charset="0"/>
                      </a:endParaRPr>
                    </a:p>
                  </a:txBody>
                  <a:tcP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888137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a:solidFill>
                  <a:schemeClr val="tx1">
                    <a:lumMod val="95000"/>
                    <a:lumOff val="5000"/>
                  </a:schemeClr>
                </a:solidFill>
                <a:latin typeface="Palatino Linotype" pitchFamily="18" charset="0"/>
              </a:rPr>
              <a:t>Sapient is a web firm which designs, implements, and maintains a cutting-edge Internet presence </a:t>
            </a:r>
            <a:r>
              <a:rPr lang="en-US" sz="1800" b="1" dirty="0" smtClean="0">
                <a:solidFill>
                  <a:schemeClr val="tx1">
                    <a:lumMod val="95000"/>
                    <a:lumOff val="5000"/>
                  </a:schemeClr>
                </a:solidFill>
                <a:latin typeface="Palatino Linotype" pitchFamily="18" charset="0"/>
              </a:rPr>
              <a:t>for its </a:t>
            </a:r>
            <a:r>
              <a:rPr lang="en-US" sz="1800" b="1" dirty="0">
                <a:solidFill>
                  <a:schemeClr val="tx1">
                    <a:lumMod val="95000"/>
                    <a:lumOff val="5000"/>
                  </a:schemeClr>
                </a:solidFill>
                <a:latin typeface="Palatino Linotype" pitchFamily="18" charset="0"/>
              </a:rPr>
              <a:t>clients. The value of its current assets (investments it has already made) depends upon the </a:t>
            </a:r>
            <a:r>
              <a:rPr lang="en-US" sz="1800" b="1" dirty="0" smtClean="0">
                <a:solidFill>
                  <a:schemeClr val="tx1">
                    <a:lumMod val="95000"/>
                    <a:lumOff val="5000"/>
                  </a:schemeClr>
                </a:solidFill>
                <a:latin typeface="Palatino Linotype" pitchFamily="18" charset="0"/>
              </a:rPr>
              <a:t>growth of </a:t>
            </a:r>
            <a:r>
              <a:rPr lang="en-US" sz="1800" b="1" dirty="0">
                <a:solidFill>
                  <a:schemeClr val="tx1">
                    <a:lumMod val="95000"/>
                    <a:lumOff val="5000"/>
                  </a:schemeClr>
                </a:solidFill>
                <a:latin typeface="Palatino Linotype" pitchFamily="18" charset="0"/>
              </a:rPr>
              <a:t>the web and total demand for e-commerce support. The firm can expand its business for </a:t>
            </a:r>
            <a:r>
              <a:rPr lang="en-US" sz="1800" b="1" dirty="0" smtClean="0">
                <a:solidFill>
                  <a:schemeClr val="tx1">
                    <a:lumMod val="95000"/>
                    <a:lumOff val="5000"/>
                  </a:schemeClr>
                </a:solidFill>
                <a:latin typeface="Palatino Linotype" pitchFamily="18" charset="0"/>
              </a:rPr>
              <a:t>an additional </a:t>
            </a:r>
            <a:r>
              <a:rPr lang="en-US" sz="1800" b="1" dirty="0">
                <a:solidFill>
                  <a:schemeClr val="tx1">
                    <a:lumMod val="95000"/>
                    <a:lumOff val="5000"/>
                  </a:schemeClr>
                </a:solidFill>
                <a:latin typeface="Palatino Linotype" pitchFamily="18" charset="0"/>
              </a:rPr>
              <a:t>investment of $800K. The net present value of this project is reported below. The risk </a:t>
            </a:r>
            <a:r>
              <a:rPr lang="en-US" sz="1800" b="1" dirty="0" smtClean="0">
                <a:solidFill>
                  <a:schemeClr val="tx1">
                    <a:lumMod val="95000"/>
                    <a:lumOff val="5000"/>
                  </a:schemeClr>
                </a:solidFill>
                <a:latin typeface="Palatino Linotype" pitchFamily="18" charset="0"/>
              </a:rPr>
              <a:t>free rate </a:t>
            </a:r>
            <a:r>
              <a:rPr lang="en-US" sz="1800" b="1" dirty="0">
                <a:solidFill>
                  <a:schemeClr val="tx1">
                    <a:lumMod val="95000"/>
                    <a:lumOff val="5000"/>
                  </a:schemeClr>
                </a:solidFill>
                <a:latin typeface="Palatino Linotype" pitchFamily="18" charset="0"/>
              </a:rPr>
              <a:t>is 5 percent. Probabilities of each state occurring are also given in the table. Initially </a:t>
            </a:r>
            <a:r>
              <a:rPr lang="en-US" sz="1800" b="1" dirty="0" smtClean="0">
                <a:solidFill>
                  <a:schemeClr val="tx1">
                    <a:lumMod val="95000"/>
                    <a:lumOff val="5000"/>
                  </a:schemeClr>
                </a:solidFill>
                <a:latin typeface="Palatino Linotype" pitchFamily="18" charset="0"/>
              </a:rPr>
              <a:t>assume Sapient </a:t>
            </a:r>
            <a:r>
              <a:rPr lang="en-US" sz="1800" b="1" dirty="0">
                <a:solidFill>
                  <a:schemeClr val="tx1">
                    <a:lumMod val="95000"/>
                    <a:lumOff val="5000"/>
                  </a:schemeClr>
                </a:solidFill>
                <a:latin typeface="Palatino Linotype" pitchFamily="18" charset="0"/>
              </a:rPr>
              <a:t>can only issue equity and manager’s maximize the wealth of old shareholders</a:t>
            </a:r>
            <a:r>
              <a:rPr lang="en-US" sz="1800" b="1" dirty="0" smtClean="0">
                <a:solidFill>
                  <a:schemeClr val="tx1">
                    <a:lumMod val="95000"/>
                    <a:lumOff val="5000"/>
                  </a:schemeClr>
                </a:solidFill>
                <a:latin typeface="Palatino Linotype" pitchFamily="18" charset="0"/>
              </a:rPr>
              <a:t>.</a:t>
            </a:r>
          </a:p>
          <a:p>
            <a:pPr marL="0" indent="0">
              <a:buNone/>
            </a:pPr>
            <a:endParaRPr lang="en-US" sz="1600" b="1" dirty="0">
              <a:solidFill>
                <a:schemeClr val="tx1">
                  <a:lumMod val="95000"/>
                  <a:lumOff val="5000"/>
                </a:schemeClr>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040919033"/>
              </p:ext>
            </p:extLst>
          </p:nvPr>
        </p:nvGraphicFramePr>
        <p:xfrm>
          <a:off x="762001" y="3733800"/>
          <a:ext cx="7467599" cy="2225040"/>
        </p:xfrm>
        <a:graphic>
          <a:graphicData uri="http://schemas.openxmlformats.org/drawingml/2006/table">
            <a:tbl>
              <a:tblPr firstRow="1" bandRow="1">
                <a:tableStyleId>{5C22544A-7EE6-4342-B048-85BDC9FD1C3A}</a:tableStyleId>
              </a:tblPr>
              <a:tblGrid>
                <a:gridCol w="2144949"/>
                <a:gridCol w="1271081"/>
                <a:gridCol w="1350523"/>
                <a:gridCol w="1350523"/>
                <a:gridCol w="1350523"/>
              </a:tblGrid>
              <a:tr h="370840">
                <a:tc>
                  <a:txBody>
                    <a:bodyPr/>
                    <a:lstStyle/>
                    <a:p>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State 1</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State 2</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State 3</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Expected</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Probabilities</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40%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40%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Assets in</a:t>
                      </a:r>
                      <a:r>
                        <a:rPr lang="en-US" sz="1700" baseline="0" dirty="0" smtClean="0">
                          <a:solidFill>
                            <a:sysClr val="windowText" lastClr="000000"/>
                          </a:solidFill>
                          <a:latin typeface="Palatino Linotype" panose="02040502050505030304" pitchFamily="18" charset="0"/>
                        </a:rPr>
                        <a:t> Place</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1600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1200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400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Investment Cost</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800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800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800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NPV[Expansion]</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-400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Firm Asset Value</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113226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700" b="1" dirty="0" smtClean="0">
                <a:solidFill>
                  <a:schemeClr val="tx1">
                    <a:lumMod val="95000"/>
                    <a:lumOff val="5000"/>
                  </a:schemeClr>
                </a:solidFill>
                <a:latin typeface="Palatino Linotype" pitchFamily="18" charset="0"/>
              </a:rPr>
              <a:t>c)     If </a:t>
            </a:r>
            <a:r>
              <a:rPr lang="en-US" sz="1700" b="1" dirty="0">
                <a:solidFill>
                  <a:schemeClr val="tx1">
                    <a:lumMod val="95000"/>
                    <a:lumOff val="5000"/>
                  </a:schemeClr>
                </a:solidFill>
                <a:latin typeface="Palatino Linotype" pitchFamily="18" charset="0"/>
              </a:rPr>
              <a:t>managers have political connection inside the EU and know in advance whether </a:t>
            </a:r>
            <a:r>
              <a:rPr lang="en-US" sz="1700" b="1" dirty="0" smtClean="0">
                <a:solidFill>
                  <a:schemeClr val="tx1">
                    <a:lumMod val="95000"/>
                    <a:lumOff val="5000"/>
                  </a:schemeClr>
                </a:solidFill>
                <a:latin typeface="Palatino Linotype" pitchFamily="18" charset="0"/>
              </a:rPr>
              <a:t>the directive </a:t>
            </a:r>
            <a:r>
              <a:rPr lang="en-US" sz="1700" b="1" dirty="0">
                <a:solidFill>
                  <a:schemeClr val="tx1">
                    <a:lumMod val="95000"/>
                    <a:lumOff val="5000"/>
                  </a:schemeClr>
                </a:solidFill>
                <a:latin typeface="Palatino Linotype" pitchFamily="18" charset="0"/>
              </a:rPr>
              <a:t>will be passed or not, in which states will they invest</a:t>
            </a:r>
            <a:r>
              <a:rPr lang="en-US" sz="1700" b="1" dirty="0" smtClean="0">
                <a:solidFill>
                  <a:schemeClr val="tx1">
                    <a:lumMod val="95000"/>
                    <a:lumOff val="5000"/>
                  </a:schemeClr>
                </a:solidFill>
                <a:latin typeface="Palatino Linotype" pitchFamily="18" charset="0"/>
              </a:rPr>
              <a:t>?</a:t>
            </a:r>
          </a:p>
          <a:p>
            <a:pPr marL="0" indent="0">
              <a:buNone/>
            </a:pPr>
            <a:endParaRPr lang="en-US" sz="1700" b="1" dirty="0" smtClean="0">
              <a:solidFill>
                <a:schemeClr val="tx1">
                  <a:lumMod val="95000"/>
                  <a:lumOff val="5000"/>
                </a:schemeClr>
              </a:solidFill>
              <a:latin typeface="Palatino Linotype" pitchFamily="18" charset="0"/>
            </a:endParaRPr>
          </a:p>
          <a:p>
            <a:pPr marL="0" indent="0">
              <a:buNone/>
            </a:pPr>
            <a:r>
              <a:rPr lang="en-US" sz="1700" dirty="0">
                <a:solidFill>
                  <a:srgbClr val="0070C0"/>
                </a:solidFill>
                <a:latin typeface="Palatino Linotype" pitchFamily="18" charset="0"/>
              </a:rPr>
              <a:t>When managers are better informed than the market (they know the level of </a:t>
            </a:r>
            <a:r>
              <a:rPr lang="en-US" sz="1700" dirty="0" smtClean="0">
                <a:solidFill>
                  <a:srgbClr val="0070C0"/>
                </a:solidFill>
                <a:latin typeface="Palatino Linotype" pitchFamily="18" charset="0"/>
              </a:rPr>
              <a:t>demand before </a:t>
            </a:r>
            <a:r>
              <a:rPr lang="en-US" sz="1700" dirty="0">
                <a:solidFill>
                  <a:srgbClr val="0070C0"/>
                </a:solidFill>
                <a:latin typeface="Palatino Linotype" pitchFamily="18" charset="0"/>
              </a:rPr>
              <a:t>they decide to issue equity) they will only issue equity in the low demand state</a:t>
            </a:r>
            <a:r>
              <a:rPr lang="en-US" sz="1700" dirty="0" smtClean="0">
                <a:solidFill>
                  <a:srgbClr val="0070C0"/>
                </a:solidFill>
                <a:latin typeface="Palatino Linotype" pitchFamily="18" charset="0"/>
              </a:rPr>
              <a:t>. When </a:t>
            </a:r>
            <a:r>
              <a:rPr lang="en-US" sz="1700" dirty="0">
                <a:solidFill>
                  <a:srgbClr val="0070C0"/>
                </a:solidFill>
                <a:latin typeface="Palatino Linotype" pitchFamily="18" charset="0"/>
              </a:rPr>
              <a:t>demand is low and equity is issued, original shareholders' wealth is $86.5. This </a:t>
            </a:r>
            <a:r>
              <a:rPr lang="en-US" sz="1700" dirty="0" smtClean="0">
                <a:solidFill>
                  <a:srgbClr val="0070C0"/>
                </a:solidFill>
                <a:latin typeface="Palatino Linotype" pitchFamily="18" charset="0"/>
              </a:rPr>
              <a:t>is greater </a:t>
            </a:r>
            <a:r>
              <a:rPr lang="en-US" sz="1700" dirty="0">
                <a:solidFill>
                  <a:srgbClr val="0070C0"/>
                </a:solidFill>
                <a:latin typeface="Palatino Linotype" pitchFamily="18" charset="0"/>
              </a:rPr>
              <a:t>than the $60 wealth obtained via the alternative of doing nothing. However, in </a:t>
            </a:r>
            <a:r>
              <a:rPr lang="en-US" sz="1700" dirty="0" smtClean="0">
                <a:solidFill>
                  <a:srgbClr val="0070C0"/>
                </a:solidFill>
                <a:latin typeface="Palatino Linotype" pitchFamily="18" charset="0"/>
              </a:rPr>
              <a:t>the high </a:t>
            </a:r>
            <a:r>
              <a:rPr lang="en-US" sz="1700" dirty="0">
                <a:solidFill>
                  <a:srgbClr val="0070C0"/>
                </a:solidFill>
                <a:latin typeface="Palatino Linotype" pitchFamily="18" charset="0"/>
              </a:rPr>
              <a:t>demand state, equity is so </a:t>
            </a:r>
            <a:r>
              <a:rPr lang="en-US" sz="1700" dirty="0" err="1">
                <a:solidFill>
                  <a:srgbClr val="0070C0"/>
                </a:solidFill>
                <a:latin typeface="Palatino Linotype" pitchFamily="18" charset="0"/>
              </a:rPr>
              <a:t>mis</a:t>
            </a:r>
            <a:r>
              <a:rPr lang="en-US" sz="1700" dirty="0">
                <a:solidFill>
                  <a:srgbClr val="0070C0"/>
                </a:solidFill>
                <a:latin typeface="Palatino Linotype" pitchFamily="18" charset="0"/>
              </a:rPr>
              <a:t>-priced that original shareholders are better off </a:t>
            </a:r>
            <a:r>
              <a:rPr lang="en-US" sz="1700" dirty="0" smtClean="0">
                <a:solidFill>
                  <a:srgbClr val="0070C0"/>
                </a:solidFill>
                <a:latin typeface="Palatino Linotype" pitchFamily="18" charset="0"/>
              </a:rPr>
              <a:t>if managers </a:t>
            </a:r>
            <a:r>
              <a:rPr lang="en-US" sz="1700" dirty="0">
                <a:solidFill>
                  <a:srgbClr val="0070C0"/>
                </a:solidFill>
                <a:latin typeface="Palatino Linotype" pitchFamily="18" charset="0"/>
              </a:rPr>
              <a:t>forgo the positive NPV project and refrain from issuing new equity. By </a:t>
            </a:r>
            <a:r>
              <a:rPr lang="en-US" sz="1700" dirty="0" smtClean="0">
                <a:solidFill>
                  <a:srgbClr val="0070C0"/>
                </a:solidFill>
                <a:latin typeface="Palatino Linotype" pitchFamily="18" charset="0"/>
              </a:rPr>
              <a:t>doing nothing</a:t>
            </a:r>
            <a:r>
              <a:rPr lang="en-US" sz="1700" dirty="0">
                <a:solidFill>
                  <a:srgbClr val="0070C0"/>
                </a:solidFill>
                <a:latin typeface="Palatino Linotype" pitchFamily="18" charset="0"/>
              </a:rPr>
              <a:t>, original shareholders' wealth is $140. This is greater than $139 obtained by </a:t>
            </a:r>
            <a:r>
              <a:rPr lang="en-US" sz="1700" dirty="0" smtClean="0">
                <a:solidFill>
                  <a:srgbClr val="0070C0"/>
                </a:solidFill>
                <a:latin typeface="Palatino Linotype" pitchFamily="18" charset="0"/>
              </a:rPr>
              <a:t>issuing equity </a:t>
            </a:r>
            <a:r>
              <a:rPr lang="en-US" sz="1700" dirty="0">
                <a:solidFill>
                  <a:srgbClr val="0070C0"/>
                </a:solidFill>
                <a:latin typeface="Palatino Linotype" pitchFamily="18" charset="0"/>
              </a:rPr>
              <a:t>and investing</a:t>
            </a:r>
            <a:r>
              <a:rPr lang="en-US" sz="1700" b="1" dirty="0">
                <a:solidFill>
                  <a:schemeClr val="tx1">
                    <a:lumMod val="95000"/>
                    <a:lumOff val="5000"/>
                  </a:schemeClr>
                </a:solidFill>
                <a:latin typeface="Palatino Linotype" pitchFamily="18" charset="0"/>
              </a:rPr>
              <a:t>.</a:t>
            </a:r>
            <a:endParaRPr lang="en-US" sz="1700" b="1" dirty="0" smtClean="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702473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700" b="1" dirty="0" smtClean="0">
                <a:solidFill>
                  <a:schemeClr val="tx1">
                    <a:lumMod val="95000"/>
                    <a:lumOff val="5000"/>
                  </a:schemeClr>
                </a:solidFill>
                <a:latin typeface="Palatino Linotype" pitchFamily="18" charset="0"/>
              </a:rPr>
              <a:t>d)     Assuming </a:t>
            </a:r>
            <a:r>
              <a:rPr lang="en-US" sz="1700" b="1" dirty="0">
                <a:solidFill>
                  <a:schemeClr val="tx1">
                    <a:lumMod val="95000"/>
                    <a:lumOff val="5000"/>
                  </a:schemeClr>
                </a:solidFill>
                <a:latin typeface="Palatino Linotype" pitchFamily="18" charset="0"/>
              </a:rPr>
              <a:t>that managers know whether the directive will be passed or not before </a:t>
            </a:r>
            <a:r>
              <a:rPr lang="en-US" sz="1700" b="1" dirty="0" smtClean="0">
                <a:solidFill>
                  <a:schemeClr val="tx1">
                    <a:lumMod val="95000"/>
                    <a:lumOff val="5000"/>
                  </a:schemeClr>
                </a:solidFill>
                <a:latin typeface="Palatino Linotype" pitchFamily="18" charset="0"/>
              </a:rPr>
              <a:t>issuing and </a:t>
            </a:r>
            <a:r>
              <a:rPr lang="en-US" sz="1700" b="1" dirty="0">
                <a:solidFill>
                  <a:schemeClr val="tx1">
                    <a:lumMod val="95000"/>
                    <a:lumOff val="5000"/>
                  </a:schemeClr>
                </a:solidFill>
                <a:latin typeface="Palatino Linotype" pitchFamily="18" charset="0"/>
              </a:rPr>
              <a:t>investing (and the market realizes that managers have informational advantages</a:t>
            </a:r>
            <a:r>
              <a:rPr lang="en-US" sz="1700" b="1" dirty="0" smtClean="0">
                <a:solidFill>
                  <a:schemeClr val="tx1">
                    <a:lumMod val="95000"/>
                    <a:lumOff val="5000"/>
                  </a:schemeClr>
                </a:solidFill>
                <a:latin typeface="Palatino Linotype" pitchFamily="18" charset="0"/>
              </a:rPr>
              <a:t>) what </a:t>
            </a:r>
            <a:r>
              <a:rPr lang="en-US" sz="1700" b="1" dirty="0">
                <a:solidFill>
                  <a:schemeClr val="tx1">
                    <a:lumMod val="95000"/>
                    <a:lumOff val="5000"/>
                  </a:schemeClr>
                </a:solidFill>
                <a:latin typeface="Palatino Linotype" pitchFamily="18" charset="0"/>
              </a:rPr>
              <a:t>percentage of the firm must original equity holders give up in order to raise $60</a:t>
            </a:r>
            <a:r>
              <a:rPr lang="en-US" sz="1700" b="1" dirty="0" smtClean="0">
                <a:solidFill>
                  <a:schemeClr val="tx1">
                    <a:lumMod val="95000"/>
                    <a:lumOff val="5000"/>
                  </a:schemeClr>
                </a:solidFill>
                <a:latin typeface="Palatino Linotype" pitchFamily="18" charset="0"/>
              </a:rPr>
              <a:t>?</a:t>
            </a:r>
          </a:p>
          <a:p>
            <a:pPr marL="0" indent="0">
              <a:buNone/>
            </a:pPr>
            <a:endParaRPr lang="en-US" sz="1700" b="1" dirty="0" smtClean="0">
              <a:solidFill>
                <a:schemeClr val="tx1">
                  <a:lumMod val="95000"/>
                  <a:lumOff val="5000"/>
                </a:schemeClr>
              </a:solidFill>
              <a:latin typeface="Palatino Linotype" pitchFamily="18" charset="0"/>
            </a:endParaRPr>
          </a:p>
          <a:p>
            <a:pPr marL="0" indent="0">
              <a:buNone/>
            </a:pPr>
            <a:r>
              <a:rPr lang="en-US" sz="1700" dirty="0">
                <a:solidFill>
                  <a:srgbClr val="0070C0"/>
                </a:solidFill>
                <a:latin typeface="Palatino Linotype" pitchFamily="18" charset="0"/>
              </a:rPr>
              <a:t>New shareholders know that managers only issue equity when demand is low. Therefore</a:t>
            </a:r>
            <a:r>
              <a:rPr lang="en-US" sz="1700" dirty="0" smtClean="0">
                <a:solidFill>
                  <a:srgbClr val="0070C0"/>
                </a:solidFill>
                <a:latin typeface="Palatino Linotype" pitchFamily="18" charset="0"/>
              </a:rPr>
              <a:t>, conditional </a:t>
            </a:r>
            <a:r>
              <a:rPr lang="en-US" sz="1700" dirty="0">
                <a:solidFill>
                  <a:srgbClr val="0070C0"/>
                </a:solidFill>
                <a:latin typeface="Palatino Linotype" pitchFamily="18" charset="0"/>
              </a:rPr>
              <a:t>on equity being issued, new investors conclude that the true (</a:t>
            </a:r>
            <a:r>
              <a:rPr lang="en-US" sz="1700" dirty="0" smtClean="0">
                <a:solidFill>
                  <a:srgbClr val="0070C0"/>
                </a:solidFill>
                <a:latin typeface="Palatino Linotype" pitchFamily="18" charset="0"/>
              </a:rPr>
              <a:t>post-equity issue) firm </a:t>
            </a:r>
            <a:r>
              <a:rPr lang="en-US" sz="1700" dirty="0">
                <a:solidFill>
                  <a:srgbClr val="0070C0"/>
                </a:solidFill>
                <a:latin typeface="Palatino Linotype" pitchFamily="18" charset="0"/>
              </a:rPr>
              <a:t>value is $140. They will invest $60 as long as they get $60 worth of the firm.</a:t>
            </a:r>
          </a:p>
          <a:p>
            <a:pPr marL="0" indent="0">
              <a:buNone/>
            </a:pPr>
            <a:r>
              <a:rPr lang="en-US" sz="1700" dirty="0">
                <a:solidFill>
                  <a:srgbClr val="0070C0"/>
                </a:solidFill>
                <a:latin typeface="Palatino Linotype" pitchFamily="18" charset="0"/>
              </a:rPr>
              <a:t>Therefore:</a:t>
            </a:r>
          </a:p>
          <a:p>
            <a:pPr marL="0" indent="0">
              <a:buNone/>
            </a:pPr>
            <a:endParaRPr lang="en-US" sz="1700" b="1" dirty="0">
              <a:solidFill>
                <a:schemeClr val="tx1">
                  <a:lumMod val="95000"/>
                  <a:lumOff val="5000"/>
                </a:schemeClr>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522757584"/>
              </p:ext>
            </p:extLst>
          </p:nvPr>
        </p:nvGraphicFramePr>
        <p:xfrm>
          <a:off x="3657600" y="4038600"/>
          <a:ext cx="1898650" cy="1153610"/>
        </p:xfrm>
        <a:graphic>
          <a:graphicData uri="http://schemas.openxmlformats.org/presentationml/2006/ole">
            <mc:AlternateContent xmlns:mc="http://schemas.openxmlformats.org/markup-compatibility/2006">
              <mc:Choice xmlns:v="urn:schemas-microsoft-com:vml" Requires="v">
                <p:oleObj spid="_x0000_s5128" name="Equation" r:id="rId4" imgW="1002960" imgH="609480" progId="Equation.DSMT4">
                  <p:embed/>
                </p:oleObj>
              </mc:Choice>
              <mc:Fallback>
                <p:oleObj name="Equation" r:id="rId4" imgW="1002960" imgH="609480" progId="Equation.DSMT4">
                  <p:embed/>
                  <p:pic>
                    <p:nvPicPr>
                      <p:cNvPr id="0" name=""/>
                      <p:cNvPicPr/>
                      <p:nvPr/>
                    </p:nvPicPr>
                    <p:blipFill>
                      <a:blip r:embed="rId5"/>
                      <a:stretch>
                        <a:fillRect/>
                      </a:stretch>
                    </p:blipFill>
                    <p:spPr>
                      <a:xfrm>
                        <a:off x="3657600" y="4038600"/>
                        <a:ext cx="1898650" cy="1153610"/>
                      </a:xfrm>
                      <a:prstGeom prst="rect">
                        <a:avLst/>
                      </a:prstGeom>
                    </p:spPr>
                  </p:pic>
                </p:oleObj>
              </mc:Fallback>
            </mc:AlternateContent>
          </a:graphicData>
        </a:graphic>
      </p:graphicFrame>
    </p:spTree>
    <p:extLst>
      <p:ext uri="{BB962C8B-B14F-4D97-AF65-F5344CB8AC3E}">
        <p14:creationId xmlns:p14="http://schemas.microsoft.com/office/powerpoint/2010/main" val="2585434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2: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700" b="1" dirty="0" smtClean="0">
                <a:solidFill>
                  <a:schemeClr val="tx1">
                    <a:lumMod val="95000"/>
                    <a:lumOff val="5000"/>
                  </a:schemeClr>
                </a:solidFill>
                <a:latin typeface="Palatino Linotype" pitchFamily="18" charset="0"/>
              </a:rPr>
              <a:t>e)     Again </a:t>
            </a:r>
            <a:r>
              <a:rPr lang="en-US" sz="1700" b="1" dirty="0">
                <a:solidFill>
                  <a:schemeClr val="tx1">
                    <a:lumMod val="95000"/>
                    <a:lumOff val="5000"/>
                  </a:schemeClr>
                </a:solidFill>
                <a:latin typeface="Palatino Linotype" pitchFamily="18" charset="0"/>
              </a:rPr>
              <a:t>assume that managers know whether the directive will be passed or not </a:t>
            </a:r>
            <a:r>
              <a:rPr lang="en-US" sz="1700" b="1" dirty="0" smtClean="0">
                <a:solidFill>
                  <a:schemeClr val="tx1">
                    <a:lumMod val="95000"/>
                    <a:lumOff val="5000"/>
                  </a:schemeClr>
                </a:solidFill>
                <a:latin typeface="Palatino Linotype" pitchFamily="18" charset="0"/>
              </a:rPr>
              <a:t>before issuing </a:t>
            </a:r>
            <a:r>
              <a:rPr lang="en-US" sz="1700" b="1" dirty="0">
                <a:solidFill>
                  <a:schemeClr val="tx1">
                    <a:lumMod val="95000"/>
                    <a:lumOff val="5000"/>
                  </a:schemeClr>
                </a:solidFill>
                <a:latin typeface="Palatino Linotype" pitchFamily="18" charset="0"/>
              </a:rPr>
              <a:t>and investing (and the market understands that managers have </a:t>
            </a:r>
            <a:r>
              <a:rPr lang="en-US" sz="1700" b="1" dirty="0" smtClean="0">
                <a:solidFill>
                  <a:schemeClr val="tx1">
                    <a:lumMod val="95000"/>
                    <a:lumOff val="5000"/>
                  </a:schemeClr>
                </a:solidFill>
                <a:latin typeface="Palatino Linotype" pitchFamily="18" charset="0"/>
              </a:rPr>
              <a:t>informational advantages</a:t>
            </a:r>
            <a:r>
              <a:rPr lang="en-US" sz="1700" b="1" dirty="0">
                <a:solidFill>
                  <a:schemeClr val="tx1">
                    <a:lumMod val="95000"/>
                    <a:lumOff val="5000"/>
                  </a:schemeClr>
                </a:solidFill>
                <a:latin typeface="Palatino Linotype" pitchFamily="18" charset="0"/>
              </a:rPr>
              <a:t>). If managers announce their intention to issue equity and invest, what </a:t>
            </a:r>
            <a:r>
              <a:rPr lang="en-US" sz="1700" b="1" dirty="0" smtClean="0">
                <a:solidFill>
                  <a:schemeClr val="tx1">
                    <a:lumMod val="95000"/>
                    <a:lumOff val="5000"/>
                  </a:schemeClr>
                </a:solidFill>
                <a:latin typeface="Palatino Linotype" pitchFamily="18" charset="0"/>
              </a:rPr>
              <a:t>would you </a:t>
            </a:r>
            <a:r>
              <a:rPr lang="en-US" sz="1700" b="1" dirty="0">
                <a:solidFill>
                  <a:schemeClr val="tx1">
                    <a:lumMod val="95000"/>
                    <a:lumOff val="5000"/>
                  </a:schemeClr>
                </a:solidFill>
                <a:latin typeface="Palatino Linotype" pitchFamily="18" charset="0"/>
              </a:rPr>
              <a:t>expect to happen to VeriSign’s stock price</a:t>
            </a:r>
            <a:r>
              <a:rPr lang="en-US" sz="1700" b="1" dirty="0" smtClean="0">
                <a:solidFill>
                  <a:schemeClr val="tx1">
                    <a:lumMod val="95000"/>
                    <a:lumOff val="5000"/>
                  </a:schemeClr>
                </a:solidFill>
                <a:latin typeface="Palatino Linotype" pitchFamily="18" charset="0"/>
              </a:rPr>
              <a:t>?</a:t>
            </a:r>
          </a:p>
          <a:p>
            <a:pPr marL="0" indent="0">
              <a:buNone/>
            </a:pPr>
            <a:endParaRPr lang="en-US" sz="1700" dirty="0" smtClean="0">
              <a:solidFill>
                <a:srgbClr val="0070C0"/>
              </a:solidFill>
              <a:latin typeface="Palatino Linotype" pitchFamily="18" charset="0"/>
            </a:endParaRPr>
          </a:p>
          <a:p>
            <a:pPr marL="0" indent="0">
              <a:buNone/>
            </a:pPr>
            <a:r>
              <a:rPr lang="en-US" sz="1700" dirty="0" smtClean="0">
                <a:solidFill>
                  <a:srgbClr val="0070C0"/>
                </a:solidFill>
                <a:latin typeface="Palatino Linotype" pitchFamily="18" charset="0"/>
              </a:rPr>
              <a:t>No change: </a:t>
            </a:r>
          </a:p>
          <a:p>
            <a:pPr marL="0" indent="0">
              <a:buNone/>
            </a:pPr>
            <a:r>
              <a:rPr lang="en-US" sz="1700" dirty="0" smtClean="0">
                <a:solidFill>
                  <a:srgbClr val="0070C0"/>
                </a:solidFill>
                <a:latin typeface="Palatino Linotype" pitchFamily="18" charset="0"/>
              </a:rPr>
              <a:t>Prior to the equity issue announcement, the market estimates that the firm is worth $140: with 80% probability they will invest and have total firm value of $140, and with 20% probability they will not invest and their firm value will be equal to their existing assets in place of $140.  When the firm announces that it will issue equity, the market now knows with certainty that we are in the “not passed” state and that the firm </a:t>
            </a:r>
            <a:r>
              <a:rPr lang="en-US" sz="1700" smtClean="0">
                <a:solidFill>
                  <a:srgbClr val="0070C0"/>
                </a:solidFill>
                <a:latin typeface="Palatino Linotype" pitchFamily="18" charset="0"/>
              </a:rPr>
              <a:t>is worth $140. </a:t>
            </a:r>
            <a:endParaRPr lang="en-US" sz="17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643885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fontScale="92500" lnSpcReduction="20000"/>
          </a:bodyPr>
          <a:lstStyle/>
          <a:p>
            <a:pPr>
              <a:buAutoNum type="alphaLcParenR"/>
            </a:pPr>
            <a:r>
              <a:rPr lang="en-US" sz="1800" b="1" dirty="0" smtClean="0">
                <a:solidFill>
                  <a:schemeClr val="tx1">
                    <a:lumMod val="95000"/>
                    <a:lumOff val="5000"/>
                  </a:schemeClr>
                </a:solidFill>
                <a:latin typeface="Palatino Linotype" pitchFamily="18" charset="0"/>
              </a:rPr>
              <a:t>If </a:t>
            </a:r>
            <a:r>
              <a:rPr lang="en-US" sz="1800" b="1" dirty="0" err="1">
                <a:solidFill>
                  <a:schemeClr val="tx1">
                    <a:lumMod val="95000"/>
                    <a:lumOff val="5000"/>
                  </a:schemeClr>
                </a:solidFill>
                <a:latin typeface="Palatino Linotype" pitchFamily="18" charset="0"/>
              </a:rPr>
              <a:t>Sapient’s</a:t>
            </a:r>
            <a:r>
              <a:rPr lang="en-US" sz="1800" b="1" dirty="0">
                <a:solidFill>
                  <a:schemeClr val="tx1">
                    <a:lumMod val="95000"/>
                    <a:lumOff val="5000"/>
                  </a:schemeClr>
                </a:solidFill>
                <a:latin typeface="Palatino Linotype" pitchFamily="18" charset="0"/>
              </a:rPr>
              <a:t> manager always maximizes shareholders wealth and both the manager and </a:t>
            </a:r>
            <a:r>
              <a:rPr lang="en-US" sz="1800" b="1" dirty="0" smtClean="0">
                <a:solidFill>
                  <a:schemeClr val="tx1">
                    <a:lumMod val="95000"/>
                    <a:lumOff val="5000"/>
                  </a:schemeClr>
                </a:solidFill>
                <a:latin typeface="Palatino Linotype" pitchFamily="18" charset="0"/>
              </a:rPr>
              <a:t>the market </a:t>
            </a:r>
            <a:r>
              <a:rPr lang="en-US" sz="1800" b="1" dirty="0">
                <a:solidFill>
                  <a:schemeClr val="tx1">
                    <a:lumMod val="95000"/>
                    <a:lumOff val="5000"/>
                  </a:schemeClr>
                </a:solidFill>
                <a:latin typeface="Palatino Linotype" pitchFamily="18" charset="0"/>
              </a:rPr>
              <a:t>know the true state of the world when the decision to raise money and invest is made</a:t>
            </a:r>
            <a:r>
              <a:rPr lang="en-US" sz="1800" b="1" dirty="0" smtClean="0">
                <a:solidFill>
                  <a:schemeClr val="tx1">
                    <a:lumMod val="95000"/>
                    <a:lumOff val="5000"/>
                  </a:schemeClr>
                </a:solidFill>
                <a:latin typeface="Palatino Linotype" pitchFamily="18" charset="0"/>
              </a:rPr>
              <a:t>, what </a:t>
            </a:r>
            <a:r>
              <a:rPr lang="en-US" sz="1800" b="1" dirty="0">
                <a:solidFill>
                  <a:schemeClr val="tx1">
                    <a:lumMod val="95000"/>
                    <a:lumOff val="5000"/>
                  </a:schemeClr>
                </a:solidFill>
                <a:latin typeface="Palatino Linotype" pitchFamily="18" charset="0"/>
              </a:rPr>
              <a:t>investment decision will be made in each of the three states</a:t>
            </a:r>
            <a:r>
              <a:rPr lang="en-US" sz="1800" b="1" dirty="0" smtClean="0">
                <a:solidFill>
                  <a:schemeClr val="tx1">
                    <a:lumMod val="95000"/>
                    <a:lumOff val="5000"/>
                  </a:schemeClr>
                </a:solidFill>
                <a:latin typeface="Palatino Linotype" pitchFamily="18" charset="0"/>
              </a:rPr>
              <a:t>?</a:t>
            </a:r>
          </a:p>
          <a:p>
            <a:pPr>
              <a:buAutoNum type="alphaLcParenR"/>
            </a:pPr>
            <a:r>
              <a:rPr lang="en-US" sz="1800" b="1" dirty="0">
                <a:solidFill>
                  <a:schemeClr val="tx1">
                    <a:lumMod val="95000"/>
                    <a:lumOff val="5000"/>
                  </a:schemeClr>
                </a:solidFill>
                <a:latin typeface="Palatino Linotype" pitchFamily="18" charset="0"/>
              </a:rPr>
              <a:t>Now assume that the manager knows the true state, but the market does not. The </a:t>
            </a:r>
            <a:r>
              <a:rPr lang="en-US" sz="1800" b="1" dirty="0" smtClean="0">
                <a:solidFill>
                  <a:schemeClr val="tx1">
                    <a:lumMod val="95000"/>
                    <a:lumOff val="5000"/>
                  </a:schemeClr>
                </a:solidFill>
                <a:latin typeface="Palatino Linotype" pitchFamily="18" charset="0"/>
              </a:rPr>
              <a:t>manager can </a:t>
            </a:r>
            <a:r>
              <a:rPr lang="en-US" sz="1800" b="1" dirty="0">
                <a:solidFill>
                  <a:schemeClr val="tx1">
                    <a:lumMod val="95000"/>
                    <a:lumOff val="5000"/>
                  </a:schemeClr>
                </a:solidFill>
                <a:latin typeface="Palatino Linotype" pitchFamily="18" charset="0"/>
              </a:rPr>
              <a:t>use her information to choose whether to invest but does not use her knowledge to </a:t>
            </a:r>
            <a:r>
              <a:rPr lang="en-US" sz="1800" b="1" dirty="0" smtClean="0">
                <a:solidFill>
                  <a:schemeClr val="tx1">
                    <a:lumMod val="95000"/>
                    <a:lumOff val="5000"/>
                  </a:schemeClr>
                </a:solidFill>
                <a:latin typeface="Palatino Linotype" pitchFamily="18" charset="0"/>
              </a:rPr>
              <a:t>time equity </a:t>
            </a:r>
            <a:r>
              <a:rPr lang="en-US" sz="1800" b="1" dirty="0">
                <a:solidFill>
                  <a:schemeClr val="tx1">
                    <a:lumMod val="95000"/>
                    <a:lumOff val="5000"/>
                  </a:schemeClr>
                </a:solidFill>
                <a:latin typeface="Palatino Linotype" pitchFamily="18" charset="0"/>
              </a:rPr>
              <a:t>issues, what percentage of the firm will the market require in exchange for </a:t>
            </a:r>
            <a:r>
              <a:rPr lang="en-US" sz="1800" b="1" dirty="0" smtClean="0">
                <a:solidFill>
                  <a:schemeClr val="tx1">
                    <a:lumMod val="95000"/>
                    <a:lumOff val="5000"/>
                  </a:schemeClr>
                </a:solidFill>
                <a:latin typeface="Palatino Linotype" pitchFamily="18" charset="0"/>
              </a:rPr>
              <a:t>the market’s </a:t>
            </a:r>
            <a:r>
              <a:rPr lang="en-US" sz="1800" b="1" dirty="0">
                <a:solidFill>
                  <a:schemeClr val="tx1">
                    <a:lumMod val="95000"/>
                    <a:lumOff val="5000"/>
                  </a:schemeClr>
                </a:solidFill>
                <a:latin typeface="Palatino Linotype" pitchFamily="18" charset="0"/>
              </a:rPr>
              <a:t>$800K investment? </a:t>
            </a:r>
            <a:endParaRPr lang="en-US" sz="1800" b="1" dirty="0" smtClean="0">
              <a:solidFill>
                <a:schemeClr val="tx1">
                  <a:lumMod val="95000"/>
                  <a:lumOff val="5000"/>
                </a:schemeClr>
              </a:solidFill>
              <a:latin typeface="Palatino Linotype" pitchFamily="18" charset="0"/>
            </a:endParaRPr>
          </a:p>
          <a:p>
            <a:pPr>
              <a:buAutoNum type="alphaLcParenR"/>
            </a:pPr>
            <a:r>
              <a:rPr lang="en-US" sz="1800" b="1" dirty="0">
                <a:solidFill>
                  <a:schemeClr val="tx1">
                    <a:lumMod val="95000"/>
                    <a:lumOff val="5000"/>
                  </a:schemeClr>
                </a:solidFill>
                <a:latin typeface="Palatino Linotype" pitchFamily="18" charset="0"/>
              </a:rPr>
              <a:t>If the manager is maximizing the wealth of old shareholders and can sell equity at the </a:t>
            </a:r>
            <a:r>
              <a:rPr lang="en-US" sz="1800" b="1" dirty="0" smtClean="0">
                <a:solidFill>
                  <a:schemeClr val="tx1">
                    <a:lumMod val="95000"/>
                    <a:lumOff val="5000"/>
                  </a:schemeClr>
                </a:solidFill>
                <a:latin typeface="Palatino Linotype" pitchFamily="18" charset="0"/>
              </a:rPr>
              <a:t>terms you </a:t>
            </a:r>
            <a:r>
              <a:rPr lang="en-US" sz="1800" b="1" dirty="0">
                <a:solidFill>
                  <a:schemeClr val="tx1">
                    <a:lumMod val="95000"/>
                    <a:lumOff val="5000"/>
                  </a:schemeClr>
                </a:solidFill>
                <a:latin typeface="Palatino Linotype" pitchFamily="18" charset="0"/>
              </a:rPr>
              <a:t>described in </a:t>
            </a:r>
            <a:r>
              <a:rPr lang="en-US" sz="1800" b="1" dirty="0" smtClean="0">
                <a:solidFill>
                  <a:schemeClr val="tx1">
                    <a:lumMod val="95000"/>
                    <a:lumOff val="5000"/>
                  </a:schemeClr>
                </a:solidFill>
                <a:latin typeface="Palatino Linotype" pitchFamily="18" charset="0"/>
              </a:rPr>
              <a:t>(b), </a:t>
            </a:r>
            <a:r>
              <a:rPr lang="en-US" sz="1800" b="1" dirty="0">
                <a:solidFill>
                  <a:schemeClr val="tx1">
                    <a:lumMod val="95000"/>
                    <a:lumOff val="5000"/>
                  </a:schemeClr>
                </a:solidFill>
                <a:latin typeface="Palatino Linotype" pitchFamily="18" charset="0"/>
              </a:rPr>
              <a:t>does she have an incentive to use her knowledge of the true state </a:t>
            </a:r>
            <a:r>
              <a:rPr lang="en-US" sz="1800" b="1" dirty="0" smtClean="0">
                <a:solidFill>
                  <a:schemeClr val="tx1">
                    <a:lumMod val="95000"/>
                    <a:lumOff val="5000"/>
                  </a:schemeClr>
                </a:solidFill>
                <a:latin typeface="Palatino Linotype" pitchFamily="18" charset="0"/>
              </a:rPr>
              <a:t>when deciding </a:t>
            </a:r>
            <a:r>
              <a:rPr lang="en-US" sz="1800" b="1" dirty="0">
                <a:solidFill>
                  <a:schemeClr val="tx1">
                    <a:lumMod val="95000"/>
                    <a:lumOff val="5000"/>
                  </a:schemeClr>
                </a:solidFill>
                <a:latin typeface="Palatino Linotype" pitchFamily="18" charset="0"/>
              </a:rPr>
              <a:t>whether to issue equity and invest</a:t>
            </a:r>
            <a:r>
              <a:rPr lang="en-US" sz="1800" b="1" dirty="0" smtClean="0">
                <a:solidFill>
                  <a:schemeClr val="tx1">
                    <a:lumMod val="95000"/>
                    <a:lumOff val="5000"/>
                  </a:schemeClr>
                </a:solidFill>
                <a:latin typeface="Palatino Linotype" pitchFamily="18" charset="0"/>
              </a:rPr>
              <a:t>?</a:t>
            </a:r>
          </a:p>
          <a:p>
            <a:pPr>
              <a:buAutoNum type="alphaLcParenR"/>
            </a:pPr>
            <a:r>
              <a:rPr lang="en-US" sz="1800" b="1" dirty="0">
                <a:solidFill>
                  <a:schemeClr val="tx1">
                    <a:lumMod val="95000"/>
                    <a:lumOff val="5000"/>
                  </a:schemeClr>
                </a:solidFill>
                <a:latin typeface="Palatino Linotype" pitchFamily="18" charset="0"/>
              </a:rPr>
              <a:t>Instead of selling equity, the firm can borrow $800K for one year. Based on the value </a:t>
            </a:r>
            <a:r>
              <a:rPr lang="en-US" sz="1800" b="1" dirty="0" smtClean="0">
                <a:solidFill>
                  <a:schemeClr val="tx1">
                    <a:lumMod val="95000"/>
                    <a:lumOff val="5000"/>
                  </a:schemeClr>
                </a:solidFill>
                <a:latin typeface="Palatino Linotype" pitchFamily="18" charset="0"/>
              </a:rPr>
              <a:t>of </a:t>
            </a:r>
            <a:r>
              <a:rPr lang="en-US" sz="1800" b="1" dirty="0" err="1" smtClean="0">
                <a:solidFill>
                  <a:schemeClr val="tx1">
                    <a:lumMod val="95000"/>
                    <a:lumOff val="5000"/>
                  </a:schemeClr>
                </a:solidFill>
                <a:latin typeface="Palatino Linotype" pitchFamily="18" charset="0"/>
              </a:rPr>
              <a:t>Sapient’s</a:t>
            </a:r>
            <a:r>
              <a:rPr lang="en-US" sz="1800" b="1" dirty="0" smtClean="0">
                <a:solidFill>
                  <a:schemeClr val="tx1">
                    <a:lumMod val="95000"/>
                    <a:lumOff val="5000"/>
                  </a:schemeClr>
                </a:solidFill>
                <a:latin typeface="Palatino Linotype" pitchFamily="18" charset="0"/>
              </a:rPr>
              <a:t> </a:t>
            </a:r>
            <a:r>
              <a:rPr lang="en-US" sz="1800" b="1" dirty="0">
                <a:solidFill>
                  <a:schemeClr val="tx1">
                    <a:lumMod val="95000"/>
                    <a:lumOff val="5000"/>
                  </a:schemeClr>
                </a:solidFill>
                <a:latin typeface="Palatino Linotype" pitchFamily="18" charset="0"/>
              </a:rPr>
              <a:t>existing assets, the debt is risk free no matter which state occurs. However </a:t>
            </a:r>
            <a:r>
              <a:rPr lang="en-US" sz="1800" b="1" dirty="0" smtClean="0">
                <a:solidFill>
                  <a:schemeClr val="tx1">
                    <a:lumMod val="95000"/>
                    <a:lumOff val="5000"/>
                  </a:schemeClr>
                </a:solidFill>
                <a:latin typeface="Palatino Linotype" pitchFamily="18" charset="0"/>
              </a:rPr>
              <a:t>lenders cannot </a:t>
            </a:r>
            <a:r>
              <a:rPr lang="en-US" sz="1800" b="1" dirty="0">
                <a:solidFill>
                  <a:schemeClr val="tx1">
                    <a:lumMod val="95000"/>
                    <a:lumOff val="5000"/>
                  </a:schemeClr>
                </a:solidFill>
                <a:latin typeface="Palatino Linotype" pitchFamily="18" charset="0"/>
              </a:rPr>
              <a:t>assess the value of existing assets. As a consequence, the bond market is demanding </a:t>
            </a:r>
            <a:r>
              <a:rPr lang="en-US" sz="1800" b="1" dirty="0" smtClean="0">
                <a:solidFill>
                  <a:schemeClr val="tx1">
                    <a:lumMod val="95000"/>
                    <a:lumOff val="5000"/>
                  </a:schemeClr>
                </a:solidFill>
                <a:latin typeface="Palatino Linotype" pitchFamily="18" charset="0"/>
              </a:rPr>
              <a:t>a coupon </a:t>
            </a:r>
            <a:r>
              <a:rPr lang="en-US" sz="1800" b="1" dirty="0">
                <a:solidFill>
                  <a:schemeClr val="tx1">
                    <a:lumMod val="95000"/>
                    <a:lumOff val="5000"/>
                  </a:schemeClr>
                </a:solidFill>
                <a:latin typeface="Palatino Linotype" pitchFamily="18" charset="0"/>
              </a:rPr>
              <a:t>rate of 8% as a condition for lending Sapient the $800K. One of the advantages </a:t>
            </a:r>
            <a:r>
              <a:rPr lang="en-US" sz="1800" b="1" dirty="0" smtClean="0">
                <a:solidFill>
                  <a:schemeClr val="tx1">
                    <a:lumMod val="95000"/>
                    <a:lumOff val="5000"/>
                  </a:schemeClr>
                </a:solidFill>
                <a:latin typeface="Palatino Linotype" pitchFamily="18" charset="0"/>
              </a:rPr>
              <a:t>of issuing </a:t>
            </a:r>
            <a:r>
              <a:rPr lang="en-US" sz="1800" b="1" dirty="0">
                <a:solidFill>
                  <a:schemeClr val="tx1">
                    <a:lumMod val="95000"/>
                    <a:lumOff val="5000"/>
                  </a:schemeClr>
                </a:solidFill>
                <a:latin typeface="Palatino Linotype" pitchFamily="18" charset="0"/>
              </a:rPr>
              <a:t>debt is that this will create tax shields. Based on a 34% corporate tax rate, </a:t>
            </a:r>
            <a:r>
              <a:rPr lang="en-US" sz="1800" b="1" dirty="0" smtClean="0">
                <a:solidFill>
                  <a:schemeClr val="tx1">
                    <a:lumMod val="95000"/>
                    <a:lumOff val="5000"/>
                  </a:schemeClr>
                </a:solidFill>
                <a:latin typeface="Palatino Linotype" pitchFamily="18" charset="0"/>
              </a:rPr>
              <a:t>calculate the </a:t>
            </a:r>
            <a:r>
              <a:rPr lang="en-US" sz="1800" b="1" dirty="0">
                <a:solidFill>
                  <a:schemeClr val="tx1">
                    <a:lumMod val="95000"/>
                    <a:lumOff val="5000"/>
                  </a:schemeClr>
                </a:solidFill>
                <a:latin typeface="Palatino Linotype" pitchFamily="18" charset="0"/>
              </a:rPr>
              <a:t>NPV of financing in this case. Assume there are no costs of financial distress</a:t>
            </a:r>
            <a:r>
              <a:rPr lang="en-US" sz="1800" b="1" dirty="0" smtClean="0">
                <a:solidFill>
                  <a:schemeClr val="tx1">
                    <a:lumMod val="95000"/>
                    <a:lumOff val="5000"/>
                  </a:schemeClr>
                </a:solidFill>
                <a:latin typeface="Palatino Linotype" pitchFamily="18" charset="0"/>
              </a:rPr>
              <a:t>.</a:t>
            </a:r>
          </a:p>
          <a:p>
            <a:pPr>
              <a:buAutoNum type="alphaLcParenR"/>
            </a:pPr>
            <a:r>
              <a:rPr lang="en-US" sz="1800" b="1" dirty="0">
                <a:solidFill>
                  <a:schemeClr val="tx1">
                    <a:lumMod val="95000"/>
                    <a:lumOff val="5000"/>
                  </a:schemeClr>
                </a:solidFill>
                <a:latin typeface="Palatino Linotype" pitchFamily="18" charset="0"/>
              </a:rPr>
              <a:t>Based on the NPV of financing for debt in which states would the manager borrow to </a:t>
            </a:r>
            <a:r>
              <a:rPr lang="en-US" sz="1800" b="1" dirty="0" smtClean="0">
                <a:solidFill>
                  <a:schemeClr val="tx1">
                    <a:lumMod val="95000"/>
                    <a:lumOff val="5000"/>
                  </a:schemeClr>
                </a:solidFill>
                <a:latin typeface="Palatino Linotype" pitchFamily="18" charset="0"/>
              </a:rPr>
              <a:t>finance the </a:t>
            </a:r>
            <a:r>
              <a:rPr lang="en-US" sz="1800" b="1" dirty="0">
                <a:solidFill>
                  <a:schemeClr val="tx1">
                    <a:lumMod val="95000"/>
                    <a:lumOff val="5000"/>
                  </a:schemeClr>
                </a:solidFill>
                <a:latin typeface="Palatino Linotype" pitchFamily="18" charset="0"/>
              </a:rPr>
              <a:t>expansion project?</a:t>
            </a:r>
          </a:p>
          <a:p>
            <a:pPr marL="0" indent="0">
              <a:buNone/>
            </a:pPr>
            <a:endParaRPr lang="en-US" sz="1600" b="1" dirty="0">
              <a:solidFill>
                <a:schemeClr val="tx1">
                  <a:lumMod val="95000"/>
                  <a:lumOff val="5000"/>
                </a:schemeClr>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1245522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a)     If </a:t>
            </a:r>
            <a:r>
              <a:rPr lang="en-US" sz="1800" b="1" dirty="0" err="1">
                <a:solidFill>
                  <a:schemeClr val="tx1">
                    <a:lumMod val="95000"/>
                    <a:lumOff val="5000"/>
                  </a:schemeClr>
                </a:solidFill>
                <a:latin typeface="Palatino Linotype" pitchFamily="18" charset="0"/>
              </a:rPr>
              <a:t>Sapient’s</a:t>
            </a:r>
            <a:r>
              <a:rPr lang="en-US" sz="1800" b="1" dirty="0">
                <a:solidFill>
                  <a:schemeClr val="tx1">
                    <a:lumMod val="95000"/>
                    <a:lumOff val="5000"/>
                  </a:schemeClr>
                </a:solidFill>
                <a:latin typeface="Palatino Linotype" pitchFamily="18" charset="0"/>
              </a:rPr>
              <a:t> manager always maximizes shareholders wealth and both the manager and </a:t>
            </a:r>
            <a:r>
              <a:rPr lang="en-US" sz="1800" b="1" dirty="0" smtClean="0">
                <a:solidFill>
                  <a:schemeClr val="tx1">
                    <a:lumMod val="95000"/>
                    <a:lumOff val="5000"/>
                  </a:schemeClr>
                </a:solidFill>
                <a:latin typeface="Palatino Linotype" pitchFamily="18" charset="0"/>
              </a:rPr>
              <a:t>the market </a:t>
            </a:r>
            <a:r>
              <a:rPr lang="en-US" sz="1800" b="1" dirty="0">
                <a:solidFill>
                  <a:schemeClr val="tx1">
                    <a:lumMod val="95000"/>
                    <a:lumOff val="5000"/>
                  </a:schemeClr>
                </a:solidFill>
                <a:latin typeface="Palatino Linotype" pitchFamily="18" charset="0"/>
              </a:rPr>
              <a:t>know the true state of the world when the decision to raise money and invest is made</a:t>
            </a:r>
            <a:r>
              <a:rPr lang="en-US" sz="1800" b="1" dirty="0" smtClean="0">
                <a:solidFill>
                  <a:schemeClr val="tx1">
                    <a:lumMod val="95000"/>
                    <a:lumOff val="5000"/>
                  </a:schemeClr>
                </a:solidFill>
                <a:latin typeface="Palatino Linotype" pitchFamily="18" charset="0"/>
              </a:rPr>
              <a:t>, what </a:t>
            </a:r>
            <a:r>
              <a:rPr lang="en-US" sz="1800" b="1" dirty="0">
                <a:solidFill>
                  <a:schemeClr val="tx1">
                    <a:lumMod val="95000"/>
                    <a:lumOff val="5000"/>
                  </a:schemeClr>
                </a:solidFill>
                <a:latin typeface="Palatino Linotype" pitchFamily="18" charset="0"/>
              </a:rPr>
              <a:t>investment decision will be made in each of the three states</a:t>
            </a:r>
            <a:r>
              <a:rPr lang="en-US" sz="1800" b="1" dirty="0" smtClean="0">
                <a:solidFill>
                  <a:schemeClr val="tx1">
                    <a:lumMod val="95000"/>
                    <a:lumOff val="5000"/>
                  </a:schemeClr>
                </a:solidFill>
                <a:latin typeface="Palatino Linotype" pitchFamily="18" charset="0"/>
              </a:rPr>
              <a:t>?</a:t>
            </a:r>
          </a:p>
          <a:p>
            <a:pPr marL="0" indent="0">
              <a:buNone/>
            </a:pPr>
            <a:endParaRPr lang="en-US" sz="1800" b="1" dirty="0" smtClean="0">
              <a:solidFill>
                <a:schemeClr val="tx1">
                  <a:lumMod val="95000"/>
                  <a:lumOff val="5000"/>
                </a:schemeClr>
              </a:solidFill>
              <a:latin typeface="Palatino Linotype" pitchFamily="18" charset="0"/>
            </a:endParaRPr>
          </a:p>
          <a:p>
            <a:pPr marL="0" indent="0">
              <a:buNone/>
            </a:pPr>
            <a:r>
              <a:rPr lang="en-US" sz="1800" dirty="0">
                <a:solidFill>
                  <a:srgbClr val="0070C0"/>
                </a:solidFill>
                <a:latin typeface="Palatino Linotype" pitchFamily="18" charset="0"/>
              </a:rPr>
              <a:t>Since the market knows the true state of the world, the equity is always </a:t>
            </a:r>
            <a:r>
              <a:rPr lang="en-US" sz="1800" dirty="0" smtClean="0">
                <a:solidFill>
                  <a:srgbClr val="0070C0"/>
                </a:solidFill>
                <a:latin typeface="Palatino Linotype" pitchFamily="18" charset="0"/>
              </a:rPr>
              <a:t>correctly priced </a:t>
            </a:r>
            <a:r>
              <a:rPr lang="en-US" sz="1800" dirty="0">
                <a:solidFill>
                  <a:srgbClr val="0070C0"/>
                </a:solidFill>
                <a:latin typeface="Palatino Linotype" pitchFamily="18" charset="0"/>
              </a:rPr>
              <a:t>– i.e. the NPV of financing is zero. This is a M&amp;M world. Thus to </a:t>
            </a:r>
            <a:r>
              <a:rPr lang="en-US" sz="1800" dirty="0" smtClean="0">
                <a:solidFill>
                  <a:srgbClr val="0070C0"/>
                </a:solidFill>
                <a:latin typeface="Palatino Linotype" pitchFamily="18" charset="0"/>
              </a:rPr>
              <a:t>maximize the </a:t>
            </a:r>
            <a:r>
              <a:rPr lang="en-US" sz="1800" dirty="0">
                <a:solidFill>
                  <a:srgbClr val="0070C0"/>
                </a:solidFill>
                <a:latin typeface="Palatino Linotype" pitchFamily="18" charset="0"/>
              </a:rPr>
              <a:t>wealth of the old shareholders, the manager invests only in positive </a:t>
            </a:r>
            <a:r>
              <a:rPr lang="en-US" sz="1800" dirty="0" smtClean="0">
                <a:solidFill>
                  <a:srgbClr val="0070C0"/>
                </a:solidFill>
                <a:latin typeface="Palatino Linotype" pitchFamily="18" charset="0"/>
              </a:rPr>
              <a:t>NPV projects</a:t>
            </a:r>
            <a:r>
              <a:rPr lang="en-US" sz="1800" dirty="0">
                <a:solidFill>
                  <a:srgbClr val="0070C0"/>
                </a:solidFill>
                <a:latin typeface="Palatino Linotype" pitchFamily="18" charset="0"/>
              </a:rPr>
              <a:t>. She invests only in states 1 and 3.</a:t>
            </a:r>
          </a:p>
          <a:p>
            <a:pPr marL="0" indent="0">
              <a:buNone/>
            </a:pPr>
            <a:endParaRPr lang="en-US" sz="16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476579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b)     Now </a:t>
            </a:r>
            <a:r>
              <a:rPr lang="en-US" sz="1800" b="1" dirty="0">
                <a:solidFill>
                  <a:schemeClr val="tx1">
                    <a:lumMod val="95000"/>
                    <a:lumOff val="5000"/>
                  </a:schemeClr>
                </a:solidFill>
                <a:latin typeface="Palatino Linotype" pitchFamily="18" charset="0"/>
              </a:rPr>
              <a:t>assume that the manager knows the true state, but the market does not. The </a:t>
            </a:r>
            <a:r>
              <a:rPr lang="en-US" sz="1800" b="1" dirty="0" smtClean="0">
                <a:solidFill>
                  <a:schemeClr val="tx1">
                    <a:lumMod val="95000"/>
                    <a:lumOff val="5000"/>
                  </a:schemeClr>
                </a:solidFill>
                <a:latin typeface="Palatino Linotype" pitchFamily="18" charset="0"/>
              </a:rPr>
              <a:t>manager can </a:t>
            </a:r>
            <a:r>
              <a:rPr lang="en-US" sz="1800" b="1" dirty="0">
                <a:solidFill>
                  <a:schemeClr val="tx1">
                    <a:lumMod val="95000"/>
                    <a:lumOff val="5000"/>
                  </a:schemeClr>
                </a:solidFill>
                <a:latin typeface="Palatino Linotype" pitchFamily="18" charset="0"/>
              </a:rPr>
              <a:t>use her information to choose whether to invest but does not use her knowledge to </a:t>
            </a:r>
            <a:r>
              <a:rPr lang="en-US" sz="1800" b="1" dirty="0" smtClean="0">
                <a:solidFill>
                  <a:schemeClr val="tx1">
                    <a:lumMod val="95000"/>
                    <a:lumOff val="5000"/>
                  </a:schemeClr>
                </a:solidFill>
                <a:latin typeface="Palatino Linotype" pitchFamily="18" charset="0"/>
              </a:rPr>
              <a:t>time equity </a:t>
            </a:r>
            <a:r>
              <a:rPr lang="en-US" sz="1800" b="1" dirty="0">
                <a:solidFill>
                  <a:schemeClr val="tx1">
                    <a:lumMod val="95000"/>
                    <a:lumOff val="5000"/>
                  </a:schemeClr>
                </a:solidFill>
                <a:latin typeface="Palatino Linotype" pitchFamily="18" charset="0"/>
              </a:rPr>
              <a:t>issues, what percentage of the firm will the market require in exchange for </a:t>
            </a:r>
            <a:r>
              <a:rPr lang="en-US" sz="1800" b="1" dirty="0" smtClean="0">
                <a:solidFill>
                  <a:schemeClr val="tx1">
                    <a:lumMod val="95000"/>
                    <a:lumOff val="5000"/>
                  </a:schemeClr>
                </a:solidFill>
                <a:latin typeface="Palatino Linotype" pitchFamily="18" charset="0"/>
              </a:rPr>
              <a:t>the market’s </a:t>
            </a:r>
            <a:r>
              <a:rPr lang="en-US" sz="1800" b="1" dirty="0">
                <a:solidFill>
                  <a:schemeClr val="tx1">
                    <a:lumMod val="95000"/>
                    <a:lumOff val="5000"/>
                  </a:schemeClr>
                </a:solidFill>
                <a:latin typeface="Palatino Linotype" pitchFamily="18" charset="0"/>
              </a:rPr>
              <a:t>$800K investment? </a:t>
            </a:r>
            <a:endParaRPr lang="en-US" sz="1800" b="1" dirty="0" smtClean="0">
              <a:solidFill>
                <a:schemeClr val="tx1">
                  <a:lumMod val="95000"/>
                  <a:lumOff val="5000"/>
                </a:schemeClr>
              </a:solidFill>
              <a:latin typeface="Palatino Linotype" pitchFamily="18" charset="0"/>
            </a:endParaRPr>
          </a:p>
          <a:p>
            <a:pPr marL="0" indent="0">
              <a:buNone/>
            </a:pPr>
            <a:endParaRPr lang="en-US" sz="1800" b="1" dirty="0" smtClean="0">
              <a:solidFill>
                <a:schemeClr val="tx1">
                  <a:lumMod val="95000"/>
                  <a:lumOff val="5000"/>
                </a:schemeClr>
              </a:solidFill>
              <a:latin typeface="Palatino Linotype" pitchFamily="18" charset="0"/>
            </a:endParaRPr>
          </a:p>
          <a:p>
            <a:pPr marL="0" indent="0">
              <a:buNone/>
            </a:pPr>
            <a:r>
              <a:rPr lang="en-US" sz="1800" dirty="0">
                <a:solidFill>
                  <a:srgbClr val="0070C0"/>
                </a:solidFill>
                <a:latin typeface="Palatino Linotype" pitchFamily="18" charset="0"/>
              </a:rPr>
              <a:t>If manager does not use her information to time equity issue, they will issue </a:t>
            </a:r>
            <a:r>
              <a:rPr lang="en-US" sz="1800" dirty="0" smtClean="0">
                <a:solidFill>
                  <a:srgbClr val="0070C0"/>
                </a:solidFill>
                <a:latin typeface="Palatino Linotype" pitchFamily="18" charset="0"/>
              </a:rPr>
              <a:t>and invest </a:t>
            </a:r>
            <a:r>
              <a:rPr lang="en-US" sz="1800" dirty="0">
                <a:solidFill>
                  <a:srgbClr val="0070C0"/>
                </a:solidFill>
                <a:latin typeface="Palatino Linotype" pitchFamily="18" charset="0"/>
              </a:rPr>
              <a:t>only when the project has a positive NPV on a stand-alone basis (i.e. </a:t>
            </a:r>
            <a:r>
              <a:rPr lang="en-US" sz="1800" dirty="0" smtClean="0">
                <a:solidFill>
                  <a:srgbClr val="0070C0"/>
                </a:solidFill>
                <a:latin typeface="Palatino Linotype" pitchFamily="18" charset="0"/>
              </a:rPr>
              <a:t>not including </a:t>
            </a:r>
            <a:r>
              <a:rPr lang="en-US" sz="1800" dirty="0">
                <a:solidFill>
                  <a:srgbClr val="0070C0"/>
                </a:solidFill>
                <a:latin typeface="Palatino Linotype" pitchFamily="18" charset="0"/>
              </a:rPr>
              <a:t>the NPV of financing). In this case the manager will sell equity in state </a:t>
            </a:r>
            <a:r>
              <a:rPr lang="en-US" sz="1800" dirty="0" smtClean="0">
                <a:solidFill>
                  <a:srgbClr val="0070C0"/>
                </a:solidFill>
                <a:latin typeface="Palatino Linotype" pitchFamily="18" charset="0"/>
              </a:rPr>
              <a:t>1 and </a:t>
            </a:r>
            <a:r>
              <a:rPr lang="en-US" sz="1800" dirty="0">
                <a:solidFill>
                  <a:srgbClr val="0070C0"/>
                </a:solidFill>
                <a:latin typeface="Palatino Linotype" pitchFamily="18" charset="0"/>
              </a:rPr>
              <a:t>3 (as we said in A). The market will know that the true state is state 1 or 3, </a:t>
            </a:r>
            <a:r>
              <a:rPr lang="en-US" sz="1800" dirty="0" smtClean="0">
                <a:solidFill>
                  <a:srgbClr val="0070C0"/>
                </a:solidFill>
                <a:latin typeface="Palatino Linotype" pitchFamily="18" charset="0"/>
              </a:rPr>
              <a:t>but not </a:t>
            </a:r>
            <a:r>
              <a:rPr lang="en-US" sz="1800" dirty="0">
                <a:solidFill>
                  <a:srgbClr val="0070C0"/>
                </a:solidFill>
                <a:latin typeface="Palatino Linotype" pitchFamily="18" charset="0"/>
              </a:rPr>
              <a:t>which one. When the market sees the firm issue equity the probability of state </a:t>
            </a:r>
            <a:r>
              <a:rPr lang="en-US" sz="1800" dirty="0" smtClean="0">
                <a:solidFill>
                  <a:srgbClr val="0070C0"/>
                </a:solidFill>
                <a:latin typeface="Palatino Linotype" pitchFamily="18" charset="0"/>
              </a:rPr>
              <a:t>1 and </a:t>
            </a:r>
            <a:r>
              <a:rPr lang="en-US" sz="1800" dirty="0">
                <a:solidFill>
                  <a:srgbClr val="0070C0"/>
                </a:solidFill>
                <a:latin typeface="Palatino Linotype" pitchFamily="18" charset="0"/>
              </a:rPr>
              <a:t>3 is 50 percent each (conditional on knowing the state is 1 or 3, the probability </a:t>
            </a:r>
            <a:r>
              <a:rPr lang="en-US" sz="1800" dirty="0" smtClean="0">
                <a:solidFill>
                  <a:srgbClr val="0070C0"/>
                </a:solidFill>
                <a:latin typeface="Palatino Linotype" pitchFamily="18" charset="0"/>
              </a:rPr>
              <a:t>of each </a:t>
            </a:r>
            <a:r>
              <a:rPr lang="en-US" sz="1800" dirty="0">
                <a:solidFill>
                  <a:srgbClr val="0070C0"/>
                </a:solidFill>
                <a:latin typeface="Palatino Linotype" pitchFamily="18" charset="0"/>
              </a:rPr>
              <a:t>state is 50%). The expected value of the firm (including the contribution of </a:t>
            </a:r>
            <a:r>
              <a:rPr lang="en-US" sz="1800" dirty="0" smtClean="0">
                <a:solidFill>
                  <a:srgbClr val="0070C0"/>
                </a:solidFill>
                <a:latin typeface="Palatino Linotype" pitchFamily="18" charset="0"/>
              </a:rPr>
              <a:t>the new </a:t>
            </a:r>
            <a:r>
              <a:rPr lang="en-US" sz="1800" dirty="0">
                <a:solidFill>
                  <a:srgbClr val="0070C0"/>
                </a:solidFill>
                <a:latin typeface="Palatino Linotype" pitchFamily="18" charset="0"/>
              </a:rPr>
              <a:t>equity holders) will be thus be 2000. (Note that the $800 investment cost </a:t>
            </a:r>
            <a:r>
              <a:rPr lang="en-US" sz="1800" dirty="0" smtClean="0">
                <a:solidFill>
                  <a:srgbClr val="0070C0"/>
                </a:solidFill>
                <a:latin typeface="Palatino Linotype" pitchFamily="18" charset="0"/>
              </a:rPr>
              <a:t>has already </a:t>
            </a:r>
            <a:r>
              <a:rPr lang="en-US" sz="1800" dirty="0">
                <a:solidFill>
                  <a:srgbClr val="0070C0"/>
                </a:solidFill>
                <a:latin typeface="Palatino Linotype" pitchFamily="18" charset="0"/>
              </a:rPr>
              <a:t>been subtracted out of the NPV of the project.) In exchange for $800K </a:t>
            </a:r>
            <a:r>
              <a:rPr lang="en-US" sz="1800" dirty="0" smtClean="0">
                <a:solidFill>
                  <a:srgbClr val="0070C0"/>
                </a:solidFill>
                <a:latin typeface="Palatino Linotype" pitchFamily="18" charset="0"/>
              </a:rPr>
              <a:t>of cash</a:t>
            </a:r>
            <a:r>
              <a:rPr lang="en-US" sz="1800" dirty="0">
                <a:solidFill>
                  <a:srgbClr val="0070C0"/>
                </a:solidFill>
                <a:latin typeface="Palatino Linotype" pitchFamily="18" charset="0"/>
              </a:rPr>
              <a:t>, the new </a:t>
            </a:r>
            <a:r>
              <a:rPr lang="en-US" sz="1800" dirty="0" smtClean="0">
                <a:solidFill>
                  <a:srgbClr val="0070C0"/>
                </a:solidFill>
                <a:latin typeface="Palatino Linotype" pitchFamily="18" charset="0"/>
              </a:rPr>
              <a:t> shareholders </a:t>
            </a:r>
            <a:r>
              <a:rPr lang="en-US" sz="1800" dirty="0">
                <a:solidFill>
                  <a:srgbClr val="0070C0"/>
                </a:solidFill>
                <a:latin typeface="Palatino Linotype" pitchFamily="18" charset="0"/>
              </a:rPr>
              <a:t>will require $800K of equity or 40% of the equity (0.40 </a:t>
            </a:r>
            <a:r>
              <a:rPr lang="en-US" sz="1800" dirty="0" smtClean="0">
                <a:solidFill>
                  <a:srgbClr val="0070C0"/>
                </a:solidFill>
                <a:latin typeface="Palatino Linotype" pitchFamily="18" charset="0"/>
              </a:rPr>
              <a:t>* 2000 = 800).</a:t>
            </a:r>
          </a:p>
        </p:txBody>
      </p:sp>
    </p:spTree>
    <p:extLst>
      <p:ext uri="{BB962C8B-B14F-4D97-AF65-F5344CB8AC3E}">
        <p14:creationId xmlns:p14="http://schemas.microsoft.com/office/powerpoint/2010/main" val="3470662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b)     Cont’d</a:t>
            </a:r>
          </a:p>
          <a:p>
            <a:pPr marL="0" indent="0">
              <a:buNone/>
            </a:pPr>
            <a:endParaRPr lang="en-US" sz="1800" b="1" dirty="0" smtClean="0">
              <a:solidFill>
                <a:schemeClr val="tx1">
                  <a:lumMod val="95000"/>
                  <a:lumOff val="5000"/>
                </a:schemeClr>
              </a:solidFill>
              <a:latin typeface="Palatino Linotype" pitchFamily="18" charset="0"/>
            </a:endParaRPr>
          </a:p>
          <a:p>
            <a:pPr marL="0" indent="0">
              <a:buNone/>
            </a:pPr>
            <a:r>
              <a:rPr lang="en-US" sz="1800" dirty="0">
                <a:solidFill>
                  <a:srgbClr val="0070C0"/>
                </a:solidFill>
                <a:latin typeface="Palatino Linotype" pitchFamily="18" charset="0"/>
              </a:rPr>
              <a:t>In state 2, I had the firm not issue equity since the expansion project is a </a:t>
            </a:r>
            <a:r>
              <a:rPr lang="en-US" sz="1800" dirty="0" smtClean="0">
                <a:solidFill>
                  <a:srgbClr val="0070C0"/>
                </a:solidFill>
                <a:latin typeface="Palatino Linotype" pitchFamily="18" charset="0"/>
              </a:rPr>
              <a:t>negative NPV </a:t>
            </a:r>
            <a:r>
              <a:rPr lang="en-US" sz="1800" dirty="0">
                <a:solidFill>
                  <a:srgbClr val="0070C0"/>
                </a:solidFill>
                <a:latin typeface="Palatino Linotype" pitchFamily="18" charset="0"/>
              </a:rPr>
              <a:t>investment. How would the answer change if you assumed they issued equity</a:t>
            </a:r>
            <a:r>
              <a:rPr lang="en-US" sz="1800" dirty="0" smtClean="0">
                <a:solidFill>
                  <a:srgbClr val="0070C0"/>
                </a:solidFill>
                <a:latin typeface="Palatino Linotype" pitchFamily="18" charset="0"/>
              </a:rPr>
              <a:t>? If </a:t>
            </a:r>
            <a:r>
              <a:rPr lang="en-US" sz="1800" dirty="0">
                <a:solidFill>
                  <a:srgbClr val="0070C0"/>
                </a:solidFill>
                <a:latin typeface="Palatino Linotype" pitchFamily="18" charset="0"/>
              </a:rPr>
              <a:t>the manager issues equity and invest in the negative NPV project, this lowers </a:t>
            </a:r>
            <a:r>
              <a:rPr lang="en-US" sz="1800" dirty="0" smtClean="0">
                <a:solidFill>
                  <a:srgbClr val="0070C0"/>
                </a:solidFill>
                <a:latin typeface="Palatino Linotype" pitchFamily="18" charset="0"/>
              </a:rPr>
              <a:t>old shareholders </a:t>
            </a:r>
            <a:r>
              <a:rPr lang="en-US" sz="1800" dirty="0">
                <a:solidFill>
                  <a:srgbClr val="0070C0"/>
                </a:solidFill>
                <a:latin typeface="Palatino Linotype" pitchFamily="18" charset="0"/>
              </a:rPr>
              <a:t>wealth. If they don't i</a:t>
            </a:r>
            <a:r>
              <a:rPr lang="en-US" sz="1800" dirty="0" smtClean="0">
                <a:solidFill>
                  <a:srgbClr val="0070C0"/>
                </a:solidFill>
                <a:latin typeface="Palatino Linotype" pitchFamily="18" charset="0"/>
              </a:rPr>
              <a:t>nvest </a:t>
            </a:r>
            <a:r>
              <a:rPr lang="en-US" sz="1800" dirty="0">
                <a:solidFill>
                  <a:srgbClr val="0070C0"/>
                </a:solidFill>
                <a:latin typeface="Palatino Linotype" pitchFamily="18" charset="0"/>
              </a:rPr>
              <a:t>then old </a:t>
            </a:r>
            <a:r>
              <a:rPr lang="en-US" sz="1800" dirty="0" smtClean="0">
                <a:solidFill>
                  <a:srgbClr val="0070C0"/>
                </a:solidFill>
                <a:latin typeface="Palatino Linotype" pitchFamily="18" charset="0"/>
              </a:rPr>
              <a:t>shareholders’ </a:t>
            </a:r>
            <a:r>
              <a:rPr lang="en-US" sz="1800" dirty="0">
                <a:solidFill>
                  <a:srgbClr val="0070C0"/>
                </a:solidFill>
                <a:latin typeface="Palatino Linotype" pitchFamily="18" charset="0"/>
              </a:rPr>
              <a:t>wealth is 1200; if </a:t>
            </a:r>
            <a:r>
              <a:rPr lang="en-US" sz="1800" dirty="0" smtClean="0">
                <a:solidFill>
                  <a:srgbClr val="0070C0"/>
                </a:solidFill>
                <a:latin typeface="Palatino Linotype" pitchFamily="18" charset="0"/>
              </a:rPr>
              <a:t>they do </a:t>
            </a:r>
            <a:r>
              <a:rPr lang="en-US" sz="1800" dirty="0">
                <a:solidFill>
                  <a:srgbClr val="0070C0"/>
                </a:solidFill>
                <a:latin typeface="Palatino Linotype" pitchFamily="18" charset="0"/>
              </a:rPr>
              <a:t>invest old shareholders wealth is 800 (1200-400). Thus if you have the </a:t>
            </a:r>
            <a:r>
              <a:rPr lang="en-US" sz="1800" dirty="0" smtClean="0">
                <a:solidFill>
                  <a:srgbClr val="0070C0"/>
                </a:solidFill>
                <a:latin typeface="Palatino Linotype" pitchFamily="18" charset="0"/>
              </a:rPr>
              <a:t>manager issue </a:t>
            </a:r>
            <a:r>
              <a:rPr lang="en-US" sz="1800" dirty="0">
                <a:solidFill>
                  <a:srgbClr val="0070C0"/>
                </a:solidFill>
                <a:latin typeface="Palatino Linotype" pitchFamily="18" charset="0"/>
              </a:rPr>
              <a:t>equity, you have to figure out where to put the cash. Since the </a:t>
            </a:r>
            <a:r>
              <a:rPr lang="en-US" sz="1800" dirty="0" smtClean="0">
                <a:solidFill>
                  <a:srgbClr val="0070C0"/>
                </a:solidFill>
                <a:latin typeface="Palatino Linotype" pitchFamily="18" charset="0"/>
              </a:rPr>
              <a:t>expansion project </a:t>
            </a:r>
            <a:r>
              <a:rPr lang="en-US" sz="1800" dirty="0">
                <a:solidFill>
                  <a:srgbClr val="0070C0"/>
                </a:solidFill>
                <a:latin typeface="Palatino Linotype" pitchFamily="18" charset="0"/>
              </a:rPr>
              <a:t>is a negative NPV projects, they would put the money in the bank or buy </a:t>
            </a:r>
            <a:r>
              <a:rPr lang="en-US" sz="1800" dirty="0" smtClean="0">
                <a:solidFill>
                  <a:srgbClr val="0070C0"/>
                </a:solidFill>
                <a:latin typeface="Palatino Linotype" pitchFamily="18" charset="0"/>
              </a:rPr>
              <a:t>T-bills. These </a:t>
            </a:r>
            <a:r>
              <a:rPr lang="en-US" sz="1800" dirty="0">
                <a:solidFill>
                  <a:srgbClr val="0070C0"/>
                </a:solidFill>
                <a:latin typeface="Palatino Linotype" pitchFamily="18" charset="0"/>
              </a:rPr>
              <a:t>are zero NPV projects and are always available. In this case, the </a:t>
            </a:r>
            <a:r>
              <a:rPr lang="en-US" sz="1800" dirty="0" smtClean="0">
                <a:solidFill>
                  <a:srgbClr val="0070C0"/>
                </a:solidFill>
                <a:latin typeface="Palatino Linotype" pitchFamily="18" charset="0"/>
              </a:rPr>
              <a:t>firm will </a:t>
            </a:r>
            <a:r>
              <a:rPr lang="en-US" sz="1800" dirty="0">
                <a:solidFill>
                  <a:srgbClr val="0070C0"/>
                </a:solidFill>
                <a:latin typeface="Palatino Linotype" pitchFamily="18" charset="0"/>
              </a:rPr>
              <a:t>be worth 2000 post issue (1200 + 800 + 0). So assuming the manager </a:t>
            </a:r>
            <a:r>
              <a:rPr lang="en-US" sz="1800" dirty="0" smtClean="0">
                <a:solidFill>
                  <a:srgbClr val="0070C0"/>
                </a:solidFill>
                <a:latin typeface="Palatino Linotype" pitchFamily="18" charset="0"/>
              </a:rPr>
              <a:t>issues equity </a:t>
            </a:r>
            <a:r>
              <a:rPr lang="en-US" sz="1800" dirty="0">
                <a:solidFill>
                  <a:srgbClr val="0070C0"/>
                </a:solidFill>
                <a:latin typeface="Palatino Linotype" pitchFamily="18" charset="0"/>
              </a:rPr>
              <a:t>in state 2, would not have changed your answer. You would still have </a:t>
            </a:r>
            <a:r>
              <a:rPr lang="en-US" sz="1800" dirty="0" smtClean="0">
                <a:solidFill>
                  <a:srgbClr val="0070C0"/>
                </a:solidFill>
                <a:latin typeface="Palatino Linotype" pitchFamily="18" charset="0"/>
              </a:rPr>
              <a:t>gotten 40</a:t>
            </a:r>
            <a:r>
              <a:rPr lang="en-US" sz="1800" dirty="0">
                <a:solidFill>
                  <a:srgbClr val="0070C0"/>
                </a:solidFill>
                <a:latin typeface="Palatino Linotype" pitchFamily="18" charset="0"/>
              </a:rPr>
              <a:t>%.</a:t>
            </a:r>
            <a:endParaRPr lang="en-US" sz="1800" dirty="0" smtClean="0">
              <a:solidFill>
                <a:srgbClr val="0070C0"/>
              </a:solidFill>
              <a:latin typeface="Palatino Linotype" pitchFamily="18" charset="0"/>
            </a:endParaRPr>
          </a:p>
        </p:txBody>
      </p:sp>
    </p:spTree>
    <p:extLst>
      <p:ext uri="{BB962C8B-B14F-4D97-AF65-F5344CB8AC3E}">
        <p14:creationId xmlns:p14="http://schemas.microsoft.com/office/powerpoint/2010/main" val="3046842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b)     Cont’d</a:t>
            </a:r>
          </a:p>
          <a:p>
            <a:pPr marL="0" indent="0">
              <a:buNone/>
            </a:pPr>
            <a:endParaRPr lang="en-US" sz="1800" b="1" dirty="0" smtClean="0">
              <a:solidFill>
                <a:schemeClr val="tx1">
                  <a:lumMod val="95000"/>
                  <a:lumOff val="5000"/>
                </a:schemeClr>
              </a:solidFill>
              <a:latin typeface="Palatino Linotype"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846669600"/>
              </p:ext>
            </p:extLst>
          </p:nvPr>
        </p:nvGraphicFramePr>
        <p:xfrm>
          <a:off x="838200" y="2057400"/>
          <a:ext cx="7467599" cy="2225040"/>
        </p:xfrm>
        <a:graphic>
          <a:graphicData uri="http://schemas.openxmlformats.org/drawingml/2006/table">
            <a:tbl>
              <a:tblPr firstRow="1" bandRow="1">
                <a:tableStyleId>{5C22544A-7EE6-4342-B048-85BDC9FD1C3A}</a:tableStyleId>
              </a:tblPr>
              <a:tblGrid>
                <a:gridCol w="2144949"/>
                <a:gridCol w="1271081"/>
                <a:gridCol w="1350523"/>
                <a:gridCol w="1350523"/>
                <a:gridCol w="1350523"/>
              </a:tblGrid>
              <a:tr h="370840">
                <a:tc>
                  <a:txBody>
                    <a:bodyPr/>
                    <a:lstStyle/>
                    <a:p>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State 1</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State 2</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State 3</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Expected</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Probabilities</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rgbClr val="0070C0"/>
                          </a:solidFill>
                          <a:latin typeface="Palatino Linotype" panose="02040502050505030304" pitchFamily="18" charset="0"/>
                        </a:rPr>
                        <a:t>50%</a:t>
                      </a:r>
                      <a:endParaRPr lang="en-US" sz="1700" dirty="0">
                        <a:solidFill>
                          <a:srgbClr val="0070C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rgbClr val="0070C0"/>
                          </a:solidFill>
                          <a:latin typeface="Palatino Linotype" panose="02040502050505030304" pitchFamily="18" charset="0"/>
                        </a:rPr>
                        <a:t>0%</a:t>
                      </a:r>
                      <a:endParaRPr lang="en-US" sz="1700" dirty="0">
                        <a:solidFill>
                          <a:srgbClr val="0070C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rgbClr val="0070C0"/>
                          </a:solidFill>
                          <a:latin typeface="Palatino Linotype" panose="02040502050505030304" pitchFamily="18" charset="0"/>
                        </a:rPr>
                        <a:t>50%</a:t>
                      </a:r>
                      <a:endParaRPr lang="en-US" sz="1700" dirty="0">
                        <a:solidFill>
                          <a:srgbClr val="0070C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Assets in</a:t>
                      </a:r>
                      <a:r>
                        <a:rPr lang="en-US" sz="1700" baseline="0" dirty="0" smtClean="0">
                          <a:solidFill>
                            <a:sysClr val="windowText" lastClr="000000"/>
                          </a:solidFill>
                          <a:latin typeface="Palatino Linotype" panose="02040502050505030304" pitchFamily="18" charset="0"/>
                        </a:rPr>
                        <a:t> Place</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1600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1200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400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rgbClr val="0070C0"/>
                          </a:solidFill>
                          <a:latin typeface="Palatino Linotype" panose="02040502050505030304" pitchFamily="18" charset="0"/>
                        </a:rPr>
                        <a:t>1000</a:t>
                      </a:r>
                      <a:endParaRPr lang="en-US" sz="17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Investment Cost</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800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800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800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rgbClr val="0070C0"/>
                          </a:solidFill>
                          <a:latin typeface="Palatino Linotype" panose="02040502050505030304" pitchFamily="18" charset="0"/>
                        </a:rPr>
                        <a:t>800</a:t>
                      </a:r>
                      <a:endParaRPr lang="en-US" sz="17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NPV[Expansion]</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-400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ysClr val="windowText" lastClr="000000"/>
                          </a:solidFill>
                          <a:latin typeface="Palatino Linotype" panose="02040502050505030304" pitchFamily="18" charset="0"/>
                        </a:rPr>
                        <a:t>200</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rgbClr val="0070C0"/>
                          </a:solidFill>
                          <a:latin typeface="Palatino Linotype" panose="02040502050505030304" pitchFamily="18" charset="0"/>
                        </a:rPr>
                        <a:t>200</a:t>
                      </a:r>
                      <a:endParaRPr lang="en-US" sz="17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370840">
                <a:tc>
                  <a:txBody>
                    <a:bodyPr/>
                    <a:lstStyle/>
                    <a:p>
                      <a:r>
                        <a:rPr lang="en-US" sz="1700" dirty="0" smtClean="0">
                          <a:solidFill>
                            <a:sysClr val="windowText" lastClr="000000"/>
                          </a:solidFill>
                          <a:latin typeface="Palatino Linotype" panose="02040502050505030304" pitchFamily="18" charset="0"/>
                        </a:rPr>
                        <a:t>Firm Asset Value</a:t>
                      </a:r>
                      <a:endParaRPr lang="en-US" sz="1700" dirty="0">
                        <a:solidFill>
                          <a:sysClr val="windowText" lastClr="00000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rgbClr val="0070C0"/>
                          </a:solidFill>
                          <a:latin typeface="Palatino Linotype" panose="02040502050505030304" pitchFamily="18" charset="0"/>
                        </a:rPr>
                        <a:t>2600</a:t>
                      </a:r>
                      <a:endParaRPr lang="en-US" sz="17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rgbClr val="0070C0"/>
                          </a:solidFill>
                          <a:latin typeface="Palatino Linotype" panose="02040502050505030304" pitchFamily="18" charset="0"/>
                        </a:rPr>
                        <a:t>--</a:t>
                      </a:r>
                      <a:endParaRPr lang="en-US" sz="17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rgbClr val="0070C0"/>
                          </a:solidFill>
                          <a:latin typeface="Palatino Linotype" panose="02040502050505030304" pitchFamily="18" charset="0"/>
                        </a:rPr>
                        <a:t>1400</a:t>
                      </a:r>
                      <a:endParaRPr lang="en-US" sz="17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700" dirty="0" smtClean="0">
                          <a:solidFill>
                            <a:srgbClr val="0070C0"/>
                          </a:solidFill>
                          <a:latin typeface="Palatino Linotype" panose="02040502050505030304" pitchFamily="18" charset="0"/>
                        </a:rPr>
                        <a:t>2000</a:t>
                      </a:r>
                      <a:endParaRPr lang="en-US" sz="1700" dirty="0">
                        <a:solidFill>
                          <a:srgbClr val="0070C0"/>
                        </a:solidFill>
                        <a:latin typeface="Palatino Linotype" panose="02040502050505030304" pitchFamily="18"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443307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c)     If </a:t>
            </a:r>
            <a:r>
              <a:rPr lang="en-US" sz="1800" b="1" dirty="0">
                <a:solidFill>
                  <a:schemeClr val="tx1">
                    <a:lumMod val="95000"/>
                    <a:lumOff val="5000"/>
                  </a:schemeClr>
                </a:solidFill>
                <a:latin typeface="Palatino Linotype" pitchFamily="18" charset="0"/>
              </a:rPr>
              <a:t>the manager is maximizing the wealth of old shareholders and can sell equity at the </a:t>
            </a:r>
            <a:r>
              <a:rPr lang="en-US" sz="1800" b="1" dirty="0" smtClean="0">
                <a:solidFill>
                  <a:schemeClr val="tx1">
                    <a:lumMod val="95000"/>
                    <a:lumOff val="5000"/>
                  </a:schemeClr>
                </a:solidFill>
                <a:latin typeface="Palatino Linotype" pitchFamily="18" charset="0"/>
              </a:rPr>
              <a:t>terms you </a:t>
            </a:r>
            <a:r>
              <a:rPr lang="en-US" sz="1800" b="1" dirty="0">
                <a:solidFill>
                  <a:schemeClr val="tx1">
                    <a:lumMod val="95000"/>
                    <a:lumOff val="5000"/>
                  </a:schemeClr>
                </a:solidFill>
                <a:latin typeface="Palatino Linotype" pitchFamily="18" charset="0"/>
              </a:rPr>
              <a:t>described in </a:t>
            </a:r>
            <a:r>
              <a:rPr lang="en-US" sz="1800" b="1" dirty="0" smtClean="0">
                <a:solidFill>
                  <a:schemeClr val="tx1">
                    <a:lumMod val="95000"/>
                    <a:lumOff val="5000"/>
                  </a:schemeClr>
                </a:solidFill>
                <a:latin typeface="Palatino Linotype" pitchFamily="18" charset="0"/>
              </a:rPr>
              <a:t>(b), </a:t>
            </a:r>
            <a:r>
              <a:rPr lang="en-US" sz="1800" b="1" dirty="0">
                <a:solidFill>
                  <a:schemeClr val="tx1">
                    <a:lumMod val="95000"/>
                    <a:lumOff val="5000"/>
                  </a:schemeClr>
                </a:solidFill>
                <a:latin typeface="Palatino Linotype" pitchFamily="18" charset="0"/>
              </a:rPr>
              <a:t>does she have an incentive to use her knowledge of the true state </a:t>
            </a:r>
            <a:r>
              <a:rPr lang="en-US" sz="1800" b="1" dirty="0" smtClean="0">
                <a:solidFill>
                  <a:schemeClr val="tx1">
                    <a:lumMod val="95000"/>
                    <a:lumOff val="5000"/>
                  </a:schemeClr>
                </a:solidFill>
                <a:latin typeface="Palatino Linotype" pitchFamily="18" charset="0"/>
              </a:rPr>
              <a:t>when deciding </a:t>
            </a:r>
            <a:r>
              <a:rPr lang="en-US" sz="1800" b="1" dirty="0">
                <a:solidFill>
                  <a:schemeClr val="tx1">
                    <a:lumMod val="95000"/>
                    <a:lumOff val="5000"/>
                  </a:schemeClr>
                </a:solidFill>
                <a:latin typeface="Palatino Linotype" pitchFamily="18" charset="0"/>
              </a:rPr>
              <a:t>whether to issue equity and invest</a:t>
            </a:r>
            <a:r>
              <a:rPr lang="en-US" sz="1800" b="1" dirty="0" smtClean="0">
                <a:solidFill>
                  <a:schemeClr val="tx1">
                    <a:lumMod val="95000"/>
                    <a:lumOff val="5000"/>
                  </a:schemeClr>
                </a:solidFill>
                <a:latin typeface="Palatino Linotype" pitchFamily="18" charset="0"/>
              </a:rPr>
              <a:t>?</a:t>
            </a:r>
          </a:p>
          <a:p>
            <a:pPr marL="0" indent="0">
              <a:buNone/>
            </a:pPr>
            <a:endParaRPr lang="en-US" sz="1800" b="1" dirty="0" smtClean="0">
              <a:solidFill>
                <a:schemeClr val="tx1">
                  <a:lumMod val="95000"/>
                  <a:lumOff val="5000"/>
                </a:schemeClr>
              </a:solidFill>
              <a:latin typeface="Palatino Linotype" pitchFamily="18" charset="0"/>
            </a:endParaRPr>
          </a:p>
          <a:p>
            <a:pPr marL="0" indent="0">
              <a:buNone/>
            </a:pPr>
            <a:r>
              <a:rPr lang="en-US" sz="1800" dirty="0">
                <a:solidFill>
                  <a:srgbClr val="0070C0"/>
                </a:solidFill>
                <a:latin typeface="Palatino Linotype" pitchFamily="18" charset="0"/>
              </a:rPr>
              <a:t>The manager will have an incentive to use her information to time equity issues </a:t>
            </a:r>
            <a:r>
              <a:rPr lang="en-US" sz="1800" dirty="0" smtClean="0">
                <a:solidFill>
                  <a:srgbClr val="0070C0"/>
                </a:solidFill>
                <a:latin typeface="Palatino Linotype" pitchFamily="18" charset="0"/>
              </a:rPr>
              <a:t>and will </a:t>
            </a:r>
            <a:r>
              <a:rPr lang="en-US" sz="1800" dirty="0">
                <a:solidFill>
                  <a:srgbClr val="0070C0"/>
                </a:solidFill>
                <a:latin typeface="Palatino Linotype" pitchFamily="18" charset="0"/>
              </a:rPr>
              <a:t>thus issue and invest when the NPV of financing (due to mispriced equity is </a:t>
            </a:r>
            <a:r>
              <a:rPr lang="en-US" sz="1800" dirty="0" smtClean="0">
                <a:solidFill>
                  <a:srgbClr val="0070C0"/>
                </a:solidFill>
                <a:latin typeface="Palatino Linotype" pitchFamily="18" charset="0"/>
              </a:rPr>
              <a:t>not too </a:t>
            </a:r>
            <a:r>
              <a:rPr lang="en-US" sz="1800" dirty="0">
                <a:solidFill>
                  <a:srgbClr val="0070C0"/>
                </a:solidFill>
                <a:latin typeface="Palatino Linotype" pitchFamily="18" charset="0"/>
              </a:rPr>
              <a:t>negative). This is most likely to occur when the firm’s assets and equity </a:t>
            </a:r>
            <a:r>
              <a:rPr lang="en-US" sz="1800" dirty="0" smtClean="0">
                <a:solidFill>
                  <a:srgbClr val="0070C0"/>
                </a:solidFill>
                <a:latin typeface="Palatino Linotype" pitchFamily="18" charset="0"/>
              </a:rPr>
              <a:t>are worth </a:t>
            </a:r>
            <a:r>
              <a:rPr lang="en-US" sz="1800" dirty="0">
                <a:solidFill>
                  <a:srgbClr val="0070C0"/>
                </a:solidFill>
                <a:latin typeface="Palatino Linotype" pitchFamily="18" charset="0"/>
              </a:rPr>
              <a:t>sufficiently more than the market’s estimate. This occurs in state 1. </a:t>
            </a:r>
            <a:r>
              <a:rPr lang="en-US" sz="1800" dirty="0" smtClean="0">
                <a:solidFill>
                  <a:srgbClr val="0070C0"/>
                </a:solidFill>
                <a:latin typeface="Palatino Linotype" pitchFamily="18" charset="0"/>
              </a:rPr>
              <a:t>The market’s </a:t>
            </a:r>
            <a:r>
              <a:rPr lang="en-US" sz="1800" dirty="0">
                <a:solidFill>
                  <a:srgbClr val="0070C0"/>
                </a:solidFill>
                <a:latin typeface="Palatino Linotype" pitchFamily="18" charset="0"/>
              </a:rPr>
              <a:t>estimate of the value of the firm’s equity (and assets) is $2000K, but </a:t>
            </a:r>
            <a:r>
              <a:rPr lang="en-US" sz="1800" dirty="0" smtClean="0">
                <a:solidFill>
                  <a:srgbClr val="0070C0"/>
                </a:solidFill>
                <a:latin typeface="Palatino Linotype" pitchFamily="18" charset="0"/>
              </a:rPr>
              <a:t>in state </a:t>
            </a:r>
            <a:r>
              <a:rPr lang="en-US" sz="1800" dirty="0">
                <a:solidFill>
                  <a:srgbClr val="0070C0"/>
                </a:solidFill>
                <a:latin typeface="Palatino Linotype" pitchFamily="18" charset="0"/>
              </a:rPr>
              <a:t>1 they are actually worth $2600K. </a:t>
            </a:r>
            <a:endParaRPr lang="en-US" sz="1800" dirty="0" smtClean="0">
              <a:solidFill>
                <a:srgbClr val="0070C0"/>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spTree>
    <p:extLst>
      <p:ext uri="{BB962C8B-B14F-4D97-AF65-F5344CB8AC3E}">
        <p14:creationId xmlns:p14="http://schemas.microsoft.com/office/powerpoint/2010/main" val="342060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pPr algn="l"/>
            <a:r>
              <a:rPr lang="en-US" sz="2400" dirty="0" smtClean="0">
                <a:latin typeface="Palatino Linotype" pitchFamily="18" charset="0"/>
              </a:rPr>
              <a:t>Question 1: Asymmetric Information and Equity Issuance</a:t>
            </a:r>
            <a:endParaRPr lang="en-US" sz="2400" dirty="0">
              <a:latin typeface="Palatino Linotype" pitchFamily="18" charset="0"/>
            </a:endParaRPr>
          </a:p>
        </p:txBody>
      </p:sp>
      <p:sp>
        <p:nvSpPr>
          <p:cNvPr id="3" name="Content Placeholder 2"/>
          <p:cNvSpPr>
            <a:spLocks noGrp="1"/>
          </p:cNvSpPr>
          <p:nvPr>
            <p:ph idx="1"/>
          </p:nvPr>
        </p:nvSpPr>
        <p:spPr>
          <a:xfrm>
            <a:off x="457200" y="1143000"/>
            <a:ext cx="8229600" cy="5257799"/>
          </a:xfrm>
        </p:spPr>
        <p:txBody>
          <a:bodyPr>
            <a:normAutofit/>
          </a:bodyPr>
          <a:lstStyle/>
          <a:p>
            <a:pPr marL="0" indent="0">
              <a:buNone/>
            </a:pPr>
            <a:r>
              <a:rPr lang="en-US" sz="1800" b="1" dirty="0" smtClean="0">
                <a:solidFill>
                  <a:schemeClr val="tx1">
                    <a:lumMod val="95000"/>
                    <a:lumOff val="5000"/>
                  </a:schemeClr>
                </a:solidFill>
                <a:latin typeface="Palatino Linotype" pitchFamily="18" charset="0"/>
              </a:rPr>
              <a:t>c)     Cont’d</a:t>
            </a:r>
          </a:p>
          <a:p>
            <a:pPr marL="0" indent="0">
              <a:buNone/>
            </a:pPr>
            <a:endParaRPr lang="en-US" sz="1800" b="1" dirty="0" smtClean="0">
              <a:solidFill>
                <a:schemeClr val="tx1">
                  <a:lumMod val="95000"/>
                  <a:lumOff val="5000"/>
                </a:schemeClr>
              </a:solidFill>
              <a:latin typeface="Palatino Linotype" pitchFamily="18" charset="0"/>
            </a:endParaRPr>
          </a:p>
          <a:p>
            <a:pPr marL="0" indent="0">
              <a:buNone/>
            </a:pPr>
            <a:r>
              <a:rPr lang="en-US" sz="1800" dirty="0" smtClean="0">
                <a:solidFill>
                  <a:srgbClr val="0070C0"/>
                </a:solidFill>
                <a:latin typeface="Palatino Linotype" pitchFamily="18" charset="0"/>
              </a:rPr>
              <a:t>Thus </a:t>
            </a:r>
            <a:r>
              <a:rPr lang="en-US" sz="1800" dirty="0">
                <a:solidFill>
                  <a:srgbClr val="0070C0"/>
                </a:solidFill>
                <a:latin typeface="Palatino Linotype" pitchFamily="18" charset="0"/>
              </a:rPr>
              <a:t>the APV of the investment project is</a:t>
            </a:r>
            <a:r>
              <a:rPr lang="en-US" sz="1800" dirty="0" smtClean="0">
                <a:solidFill>
                  <a:srgbClr val="0070C0"/>
                </a:solidFill>
                <a:latin typeface="Palatino Linotype" pitchFamily="18" charset="0"/>
              </a:rPr>
              <a:t>:</a:t>
            </a:r>
          </a:p>
          <a:p>
            <a:pPr marL="0" indent="0">
              <a:buNone/>
            </a:pPr>
            <a:endParaRPr lang="en-US" sz="1800" dirty="0">
              <a:solidFill>
                <a:srgbClr val="0070C0"/>
              </a:solidFill>
              <a:latin typeface="Palatino Linotype" pitchFamily="18" charset="0"/>
            </a:endParaRPr>
          </a:p>
          <a:p>
            <a:pPr marL="0" indent="0">
              <a:buNone/>
            </a:pPr>
            <a:endParaRPr lang="en-US" sz="1800" dirty="0" smtClean="0">
              <a:solidFill>
                <a:srgbClr val="0070C0"/>
              </a:solidFill>
              <a:latin typeface="Palatino Linotype" pitchFamily="18" charset="0"/>
            </a:endParaRPr>
          </a:p>
          <a:p>
            <a:pPr marL="0" indent="0">
              <a:buNone/>
            </a:pPr>
            <a:endParaRPr lang="en-US" sz="1800" dirty="0">
              <a:solidFill>
                <a:srgbClr val="0070C0"/>
              </a:solidFill>
              <a:latin typeface="Palatino Linotype" pitchFamily="18" charset="0"/>
            </a:endParaRPr>
          </a:p>
          <a:p>
            <a:pPr marL="0" indent="0">
              <a:buNone/>
            </a:pPr>
            <a:endParaRPr lang="en-US" sz="1800" dirty="0" smtClean="0">
              <a:solidFill>
                <a:srgbClr val="0070C0"/>
              </a:solidFill>
              <a:latin typeface="Palatino Linotype" pitchFamily="18" charset="0"/>
            </a:endParaRPr>
          </a:p>
          <a:p>
            <a:pPr marL="0" indent="0">
              <a:buNone/>
            </a:pPr>
            <a:endParaRPr lang="en-US" sz="1800" dirty="0">
              <a:solidFill>
                <a:srgbClr val="0070C0"/>
              </a:solidFill>
              <a:latin typeface="Palatino Linotype" pitchFamily="18" charset="0"/>
            </a:endParaRPr>
          </a:p>
          <a:p>
            <a:pPr marL="0" indent="0">
              <a:buNone/>
            </a:pPr>
            <a:endParaRPr lang="en-US" sz="1800" dirty="0" smtClean="0">
              <a:solidFill>
                <a:srgbClr val="0070C0"/>
              </a:solidFill>
              <a:latin typeface="Palatino Linotype" pitchFamily="18" charset="0"/>
            </a:endParaRPr>
          </a:p>
          <a:p>
            <a:pPr marL="0" indent="0">
              <a:buNone/>
            </a:pPr>
            <a:r>
              <a:rPr lang="en-US" sz="1800" dirty="0" smtClean="0">
                <a:solidFill>
                  <a:srgbClr val="0070C0"/>
                </a:solidFill>
                <a:latin typeface="Palatino Linotype" pitchFamily="18" charset="0"/>
              </a:rPr>
              <a:t>Since </a:t>
            </a:r>
            <a:r>
              <a:rPr lang="en-US" sz="1800" dirty="0">
                <a:solidFill>
                  <a:srgbClr val="0070C0"/>
                </a:solidFill>
                <a:latin typeface="Palatino Linotype" pitchFamily="18" charset="0"/>
              </a:rPr>
              <a:t>this is negative, the manager will choose not to invest in state 1. She will only invest in state 3.</a:t>
            </a:r>
          </a:p>
          <a:p>
            <a:pPr marL="0" indent="0">
              <a:buNone/>
            </a:pPr>
            <a:endParaRPr lang="en-US" sz="1800" dirty="0" smtClean="0">
              <a:solidFill>
                <a:srgbClr val="0070C0"/>
              </a:solidFill>
              <a:latin typeface="Palatino Linotype" pitchFamily="18" charset="0"/>
            </a:endParaRPr>
          </a:p>
          <a:p>
            <a:pPr marL="0" indent="0">
              <a:buNone/>
            </a:pPr>
            <a:endParaRPr lang="en-US" sz="1600" b="1" dirty="0">
              <a:solidFill>
                <a:schemeClr val="tx1">
                  <a:lumMod val="95000"/>
                  <a:lumOff val="5000"/>
                </a:schemeClr>
              </a:solidFill>
              <a:latin typeface="Palatino Linotype"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2973779068"/>
              </p:ext>
            </p:extLst>
          </p:nvPr>
        </p:nvGraphicFramePr>
        <p:xfrm>
          <a:off x="1676400" y="2438400"/>
          <a:ext cx="5418908" cy="1447800"/>
        </p:xfrm>
        <a:graphic>
          <a:graphicData uri="http://schemas.openxmlformats.org/presentationml/2006/ole">
            <mc:AlternateContent xmlns:mc="http://schemas.openxmlformats.org/markup-compatibility/2006">
              <mc:Choice xmlns:v="urn:schemas-microsoft-com:vml" Requires="v">
                <p:oleObj spid="_x0000_s2061" name="Equation" r:id="rId4" imgW="3327120" imgH="888840" progId="Equation.DSMT4">
                  <p:embed/>
                </p:oleObj>
              </mc:Choice>
              <mc:Fallback>
                <p:oleObj name="Equation" r:id="rId4" imgW="3327120" imgH="888840" progId="Equation.DSMT4">
                  <p:embed/>
                  <p:pic>
                    <p:nvPicPr>
                      <p:cNvPr id="0" name=""/>
                      <p:cNvPicPr/>
                      <p:nvPr/>
                    </p:nvPicPr>
                    <p:blipFill>
                      <a:blip r:embed="rId5"/>
                      <a:stretch>
                        <a:fillRect/>
                      </a:stretch>
                    </p:blipFill>
                    <p:spPr>
                      <a:xfrm>
                        <a:off x="1676400" y="2438400"/>
                        <a:ext cx="5418908" cy="1447800"/>
                      </a:xfrm>
                      <a:prstGeom prst="rect">
                        <a:avLst/>
                      </a:prstGeom>
                    </p:spPr>
                  </p:pic>
                </p:oleObj>
              </mc:Fallback>
            </mc:AlternateContent>
          </a:graphicData>
        </a:graphic>
      </p:graphicFrame>
    </p:spTree>
    <p:extLst>
      <p:ext uri="{BB962C8B-B14F-4D97-AF65-F5344CB8AC3E}">
        <p14:creationId xmlns:p14="http://schemas.microsoft.com/office/powerpoint/2010/main" val="13268881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1370</TotalTime>
  <Words>3211</Words>
  <Application>Microsoft Office PowerPoint</Application>
  <PresentationFormat>On-screen Show (4:3)</PresentationFormat>
  <Paragraphs>199</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Office Theme</vt:lpstr>
      <vt:lpstr>Equation</vt:lpstr>
      <vt:lpstr>Finance 441 Tutorial 6 Asymmetric Information</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1: Asymmetric Information and Equity Issuance</vt:lpstr>
      <vt:lpstr>Question 2: Asymmetric Information and Equity Issuance</vt:lpstr>
      <vt:lpstr>Question 2: Asymmetric Information and Equity Issuance</vt:lpstr>
      <vt:lpstr>Question 2: Asymmetric Information and Equity Issuance</vt:lpstr>
      <vt:lpstr>Question 2: Asymmetric Information and Equity Issuance</vt:lpstr>
      <vt:lpstr>Question 2: Asymmetric Information and Equity Issuance</vt:lpstr>
      <vt:lpstr>Question 2: Asymmetric Information and Equity Issuance</vt:lpstr>
      <vt:lpstr>Question 2: Asymmetric Information and Equity Issuance</vt:lpstr>
      <vt:lpstr>Question 2: Asymmetric Information and Equity Issuance</vt:lpstr>
    </vt:vector>
  </TitlesOfParts>
  <Company>Kellogg School of Management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 90 MF II Tutorial 1</dc:title>
  <dc:creator>Andrea Lu</dc:creator>
  <cp:lastModifiedBy>Mary Maloney</cp:lastModifiedBy>
  <cp:revision>138</cp:revision>
  <cp:lastPrinted>2012-10-01T16:57:34Z</cp:lastPrinted>
  <dcterms:created xsi:type="dcterms:W3CDTF">2012-09-28T19:36:51Z</dcterms:created>
  <dcterms:modified xsi:type="dcterms:W3CDTF">2014-02-26T20:59:26Z</dcterms:modified>
</cp:coreProperties>
</file>