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95" r:id="rId3"/>
    <p:sldId id="296" r:id="rId4"/>
    <p:sldId id="297" r:id="rId5"/>
    <p:sldId id="304" r:id="rId6"/>
    <p:sldId id="299" r:id="rId7"/>
    <p:sldId id="300" r:id="rId8"/>
    <p:sldId id="305" r:id="rId9"/>
    <p:sldId id="306" r:id="rId10"/>
    <p:sldId id="298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9" r:id="rId21"/>
    <p:sldId id="316" r:id="rId22"/>
    <p:sldId id="320" r:id="rId23"/>
    <p:sldId id="321" r:id="rId24"/>
    <p:sldId id="322" r:id="rId25"/>
    <p:sldId id="317" r:id="rId26"/>
    <p:sldId id="323" r:id="rId27"/>
    <p:sldId id="324" r:id="rId28"/>
    <p:sldId id="325" r:id="rId29"/>
    <p:sldId id="326" r:id="rId30"/>
    <p:sldId id="327" r:id="rId31"/>
    <p:sldId id="328" r:id="rId32"/>
    <p:sldId id="318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Petersen" initials="MP" lastIdx="7" clrIdx="0"/>
  <p:cmAuthor id="1" name="Mary Maloney" initials="M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94" y="-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D937D0-FD9D-4B7A-9026-51DFF075B878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5569BA-5ABD-4001-88B7-DB911FBAF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4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7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6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6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E2C3-A9FD-4784-94E6-74BE352006E0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Finance 441 Tutorial </a:t>
            </a:r>
            <a:r>
              <a:rPr lang="en-US" dirty="0" smtClean="0">
                <a:latin typeface="Book Antiqua" panose="02040602050305030304" pitchFamily="18" charset="0"/>
              </a:rPr>
              <a:t>5</a:t>
            </a:r>
            <a:r>
              <a:rPr lang="en-US" dirty="0" smtClean="0">
                <a:latin typeface="Book Antiqua" panose="02040602050305030304" pitchFamily="18" charset="0"/>
              </a:rPr>
              <a:t/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WACC and APV with Taxation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TA: </a:t>
            </a:r>
            <a:r>
              <a:rPr lang="en-US" dirty="0" err="1" smtClean="0">
                <a:latin typeface="Book Antiqua" panose="02040602050305030304" pitchFamily="18" charset="0"/>
              </a:rPr>
              <a:t>Mame</a:t>
            </a:r>
            <a:r>
              <a:rPr lang="en-US" dirty="0" smtClean="0">
                <a:latin typeface="Book Antiqua" panose="02040602050305030304" pitchFamily="18" charset="0"/>
              </a:rPr>
              <a:t> Maloney</a:t>
            </a:r>
          </a:p>
          <a:p>
            <a:r>
              <a:rPr lang="en-US" sz="2000" dirty="0" smtClean="0">
                <a:latin typeface="Book Antiqua" panose="02040602050305030304" pitchFamily="18" charset="0"/>
              </a:rPr>
              <a:t>Email: m-maloney@kellogg.northwestern.edu</a:t>
            </a:r>
          </a:p>
          <a:p>
            <a:r>
              <a:rPr lang="en-US" dirty="0" smtClean="0">
                <a:latin typeface="Book Antiqua" panose="02040602050305030304" pitchFamily="18" charset="0"/>
              </a:rPr>
              <a:t>February 19, 2014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01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Given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firm’s actual capital structure ($2M of debt outstanding), what is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expected return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on APT’s equity in 2010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baseline="-25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5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Cont’d (Method 1)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66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Cont’d (Method 1)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60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Cont’d (Method 1)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37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Cont’d (Method 2)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rabicPeriod"/>
            </a:pPr>
            <a:endParaRPr lang="en-US" sz="20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515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Cont’d (Method 2)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73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Greengate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Chicago, Inc. is a small company owned by Mr. Arnold Sheffield.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only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asset owned by the corporation is a signed contract to provide landscaping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services for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period of one year for the city of Chicago. After one year, the contract will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 terminated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all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cashflows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will be zero, and all equipment will be worthless.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Financial estimates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are shown below. Based on similarly risky projects, the asset beta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associated with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project is 0.95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To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receive the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cashflows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associated with the estimates below, Mr. Sheffield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must immediately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invest $100,000 in equipment and supplies. Of this $100,000, $40,000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will be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borrowed from a local bank. The bank loan has an interest rate of 10% and a debt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beta of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0.30. The risk-free rate is 5%, the market risk premium is 8.5%, and the corporate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tax rate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40%. There are no personal taxes. Assume that the $100,000 initial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investment occurs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immediately and that all other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cashflows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occur in one year.</a:t>
            </a:r>
          </a:p>
        </p:txBody>
      </p:sp>
    </p:spTree>
    <p:extLst>
      <p:ext uri="{BB962C8B-B14F-4D97-AF65-F5344CB8AC3E}">
        <p14:creationId xmlns:p14="http://schemas.microsoft.com/office/powerpoint/2010/main" val="3923279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486252"/>
              </p:ext>
            </p:extLst>
          </p:nvPr>
        </p:nvGraphicFramePr>
        <p:xfrm>
          <a:off x="1295400" y="1524000"/>
          <a:ext cx="5638800" cy="4729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0191"/>
                <a:gridCol w="2058609"/>
              </a:tblGrid>
              <a:tr h="63490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End of Year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Estimates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Sales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$400,000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EBIT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$275,000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Expected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 Interest Expense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$3,020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Taxable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 Income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$271,980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Taxes (0.40 x Taxable Income)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$108,792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Net Income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$163,188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Depreciation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$60,000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Capital Expenditures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$10,000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438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Change in Net Working Capital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$0</a:t>
                      </a:r>
                      <a:endParaRPr lang="en-US" sz="18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384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There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are two possible states one year from now. In the bad state, Mr.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Sheffield defaults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on the bank loan and pays neither principal nor interest. In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good state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both principal and interest are paid in full. What is the probability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Greengate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Chicago, Inc. will default on the bank loan at the end of one year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Assuming that the debt is fairly priced, what is the NPV of the project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Suppose that instead of borrowing $40,000 to undertake the project, Mr.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Sheffield instead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decides to finance the project with 40% debt and 60% equity. What is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the project using this new financial structure? Assume that the debt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beta remains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constant at 0.30. Hint: Using APV may be easier than using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WACC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here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Theoretically, APV and WACC should give identical estimates of firm or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project value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WACC was easier to use than APV for part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(c).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If WACC were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always easier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to compute, why would you ever want to use APV?</a:t>
            </a:r>
          </a:p>
        </p:txBody>
      </p:sp>
    </p:spTree>
    <p:extLst>
      <p:ext uri="{BB962C8B-B14F-4D97-AF65-F5344CB8AC3E}">
        <p14:creationId xmlns:p14="http://schemas.microsoft.com/office/powerpoint/2010/main" val="3819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There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are two possible states one year from now. In the bad state, Mr.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Sheffield defaults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on the bank loan and pays neither principal nor interest. In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good state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both principal and interest are paid in full. What is the probability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Greengate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Chicago, Inc. will default on the bank loan at the end of one year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6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APT Partners owns a single asset, an apartment building, and forecasts the following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two possibilities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for 2010. Assume all cash flows come at year end. Expected returns for the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one year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Treasury bill and the stock market are 5% and 10%, respectively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Assume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APT has no past tax payments against which to carry back losses and that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it cannot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carry forward losses because it is liquidating at the end of 2010. Finally, note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APT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receives a $200,000 income tax deduction for providing low-income housing,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meaning that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its actual tax bill is given by the statutory tax rate of 35% multiplied by income net of 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deduction 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(taxable income - $200,000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).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328"/>
              </p:ext>
            </p:extLst>
          </p:nvPr>
        </p:nvGraphicFramePr>
        <p:xfrm>
          <a:off x="2057400" y="3429000"/>
          <a:ext cx="4724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1168400"/>
                <a:gridCol w="152400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Income and Cash Flow</a:t>
                      </a:r>
                      <a:r>
                        <a:rPr lang="en-US" sz="1400" baseline="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 Items  (in thousands)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2010 (high)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2010</a:t>
                      </a:r>
                      <a:r>
                        <a:rPr lang="en-US" sz="1400" baseline="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 (low)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Probability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50%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50%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Revenue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2500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1500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Operating Costs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1000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1000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Depreciation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300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300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EBIT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1200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200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Capex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400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  <a:latin typeface="Palatino Linotype" panose="02040502050505030304" pitchFamily="18" charset="0"/>
                        </a:rPr>
                        <a:t>400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226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Cont’d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80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Assuming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the debt is fairly priced, what is the NPV of the project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334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</p:txBody>
      </p:sp>
    </p:spTree>
    <p:extLst>
      <p:ext uri="{BB962C8B-B14F-4D97-AF65-F5344CB8AC3E}">
        <p14:creationId xmlns:p14="http://schemas.microsoft.com/office/powerpoint/2010/main" val="3252091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628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470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Suppose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that instead of borrowing $40,000 to undertake the project, Mr.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Sheffield instead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decides to finance the project with 40% debt and 60% equity. What is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the project using this new financial structure? Assume that the debt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beta remains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constant at 0.30. Hint: Using APV may be easier than using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WACC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here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6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 (Step 1)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280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Autofit/>
          </a:bodyPr>
          <a:lstStyle/>
          <a:p>
            <a:pPr marL="457200" indent="-457200">
              <a:buAutoNum type="alphaLcParenR" startAt="3"/>
            </a:pPr>
            <a:r>
              <a:rPr lang="en-US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Cont’d (Step 1)</a:t>
            </a:r>
          </a:p>
          <a:p>
            <a:pPr marL="0" indent="0">
              <a:buNone/>
            </a:pPr>
            <a:endParaRPr lang="en-US" sz="19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34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 (Step 2)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34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APT Partners has a binding contract to sell the apartment building at the end of 2010 for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price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10 times 2010 EBIT. For simplicity, we’ll assume that the asset sale generates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cash flow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but no taxable income (a real estate tax loophole allows them to postpone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capital gains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tax bill indefinitely). What would APT be worth as of year-end 2009 if it were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financed entirely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equity? Assume β</a:t>
            </a:r>
            <a:r>
              <a:rPr lang="en-US" sz="20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= 1 for the unlevered firm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APT will borrow $2M from its bank today and pay the proceeds out to the partners as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special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dividend. If the loan has a face value of $2M, what coupon rate will the bank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require on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loan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Estimate the value of the interest tax shield as of year-end 2009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Given the firm’s actual capital structure ($2M of debt outstanding), what is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expected return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on APT’s equity in 2010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64893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 (Step 3)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9183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c)     Cont’d (Step 4)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360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d)     Theoretically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APV and WACC should give identical estimates of firm or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project value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 WACC was easier to use than APV for part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(c).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If WACC were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always easier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to compute, why would you ever want to use APV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62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a)     APT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Partners has a binding contract to sell the apartment building at the end of 2010 for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price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of 10 times 2010 EBIT. For simplicity, we’ll assume that the asset sale generates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cash flow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, but no taxable income (a real estate tax loophole allows them to postpone the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capital gains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tax bill indefinitely). What would APT be worth as of year-end 2009 if it were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financed entirely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with equity? Assume β</a:t>
            </a:r>
            <a:r>
              <a:rPr lang="en-US" sz="20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= 1 for the unlevered firm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8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Cont’d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27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APT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will borrow $2M from its bank today and pay the proceeds out to the partners as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special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dividend. If the loan has a face value of $2M, what coupon rate will the bank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require on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loan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0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3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Estimate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of the interest tax shield as of year-end 2009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491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3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Estimate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of the interest tax shield as of year-end 2009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indent="-457200">
              <a:buAutoNum type="alphaLcParenR"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541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WACC and APV with Taxation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3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Estimate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of the interest tax shield as of year-end 2009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09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1534</Words>
  <Application>Microsoft Office PowerPoint</Application>
  <PresentationFormat>On-screen Show (4:3)</PresentationFormat>
  <Paragraphs>191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Finance 441 Tutorial 5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1: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  <vt:lpstr>Question 2: WACC and APV with Taxation</vt:lpstr>
    </vt:vector>
  </TitlesOfParts>
  <Company>Kellogg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 90 MF II Tutorial 1</dc:title>
  <dc:creator>Andrea Lu</dc:creator>
  <cp:lastModifiedBy>Mary Maloney</cp:lastModifiedBy>
  <cp:revision>127</cp:revision>
  <cp:lastPrinted>2012-10-01T16:57:34Z</cp:lastPrinted>
  <dcterms:created xsi:type="dcterms:W3CDTF">2012-09-28T19:36:51Z</dcterms:created>
  <dcterms:modified xsi:type="dcterms:W3CDTF">2013-12-16T05:44:18Z</dcterms:modified>
</cp:coreProperties>
</file>