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95" r:id="rId3"/>
    <p:sldId id="296" r:id="rId4"/>
    <p:sldId id="297" r:id="rId5"/>
    <p:sldId id="304" r:id="rId6"/>
    <p:sldId id="299" r:id="rId7"/>
    <p:sldId id="300" r:id="rId8"/>
    <p:sldId id="305" r:id="rId9"/>
    <p:sldId id="306" r:id="rId10"/>
    <p:sldId id="298" r:id="rId11"/>
    <p:sldId id="307" r:id="rId12"/>
    <p:sldId id="308" r:id="rId13"/>
    <p:sldId id="309" r:id="rId14"/>
    <p:sldId id="310" r:id="rId15"/>
    <p:sldId id="311" r:id="rId16"/>
    <p:sldId id="312" r:id="rId17"/>
    <p:sldId id="313" r:id="rId18"/>
    <p:sldId id="314" r:id="rId19"/>
    <p:sldId id="315" r:id="rId20"/>
    <p:sldId id="319" r:id="rId21"/>
    <p:sldId id="316" r:id="rId22"/>
    <p:sldId id="320" r:id="rId23"/>
    <p:sldId id="321" r:id="rId24"/>
    <p:sldId id="322" r:id="rId25"/>
    <p:sldId id="317" r:id="rId26"/>
    <p:sldId id="323" r:id="rId27"/>
    <p:sldId id="324" r:id="rId28"/>
    <p:sldId id="325" r:id="rId29"/>
    <p:sldId id="326" r:id="rId30"/>
    <p:sldId id="327" r:id="rId31"/>
    <p:sldId id="328" r:id="rId32"/>
    <p:sldId id="318" r:id="rId3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tchell Petersen" initials="MP" lastIdx="7" clrIdx="0"/>
  <p:cmAuthor id="1" name="Mary Maloney" initials="MM"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794" y="-33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9D937D0-FD9D-4B7A-9026-51DFF075B878}" type="datetimeFigureOut">
              <a:rPr lang="en-US" smtClean="0"/>
              <a:t>12/15/2013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F5569BA-5ABD-4001-88B7-DB911FBAF7B0}" type="slidenum">
              <a:rPr lang="en-US" smtClean="0"/>
              <a:t>‹#›</a:t>
            </a:fld>
            <a:endParaRPr lang="en-US"/>
          </a:p>
        </p:txBody>
      </p:sp>
    </p:spTree>
    <p:extLst>
      <p:ext uri="{BB962C8B-B14F-4D97-AF65-F5344CB8AC3E}">
        <p14:creationId xmlns:p14="http://schemas.microsoft.com/office/powerpoint/2010/main" val="3224247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a:t>
            </a:fld>
            <a:endParaRPr lang="en-US"/>
          </a:p>
        </p:txBody>
      </p:sp>
    </p:spTree>
    <p:extLst>
      <p:ext uri="{BB962C8B-B14F-4D97-AF65-F5344CB8AC3E}">
        <p14:creationId xmlns:p14="http://schemas.microsoft.com/office/powerpoint/2010/main" val="32092624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10</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11</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12</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13</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14</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15</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16</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17</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18</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19</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2</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20</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21</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22</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23</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24</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25</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26</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27</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28</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29</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3</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30</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31</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32</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4</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5</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6</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7</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8</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9</a:t>
            </a:fld>
            <a:endParaRPr lang="en-US"/>
          </a:p>
        </p:txBody>
      </p:sp>
    </p:spTree>
    <p:extLst>
      <p:ext uri="{BB962C8B-B14F-4D97-AF65-F5344CB8AC3E}">
        <p14:creationId xmlns:p14="http://schemas.microsoft.com/office/powerpoint/2010/main" val="165311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014972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3152752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3755670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966458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CBE2C3-A9FD-4784-94E6-74BE352006E0}" type="datetimeFigureOut">
              <a:rPr lang="en-US" smtClean="0"/>
              <a:t>12/15/2013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750471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CBE2C3-A9FD-4784-94E6-74BE352006E0}" type="datetimeFigureOut">
              <a:rPr lang="en-US" smtClean="0"/>
              <a:t>12/15/2013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417263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CBE2C3-A9FD-4784-94E6-74BE352006E0}" type="datetimeFigureOut">
              <a:rPr lang="en-US" smtClean="0"/>
              <a:t>12/15/2013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1962962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CBE2C3-A9FD-4784-94E6-74BE352006E0}" type="datetimeFigureOut">
              <a:rPr lang="en-US" smtClean="0"/>
              <a:t>12/15/2013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093355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CBE2C3-A9FD-4784-94E6-74BE352006E0}" type="datetimeFigureOut">
              <a:rPr lang="en-US" smtClean="0"/>
              <a:t>12/15/2013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854576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CBE2C3-A9FD-4784-94E6-74BE352006E0}" type="datetimeFigureOut">
              <a:rPr lang="en-US" smtClean="0"/>
              <a:t>12/15/2013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1320169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CBE2C3-A9FD-4784-94E6-74BE352006E0}" type="datetimeFigureOut">
              <a:rPr lang="en-US" smtClean="0"/>
              <a:t>12/15/2013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159704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CBE2C3-A9FD-4784-94E6-74BE352006E0}" type="datetimeFigureOut">
              <a:rPr lang="en-US" smtClean="0"/>
              <a:t>12/15/2013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B27F79-CE20-4071-92CD-652D95B7211D}" type="slidenum">
              <a:rPr lang="en-US" smtClean="0"/>
              <a:t>‹#›</a:t>
            </a:fld>
            <a:endParaRPr lang="en-US"/>
          </a:p>
        </p:txBody>
      </p:sp>
    </p:spTree>
    <p:extLst>
      <p:ext uri="{BB962C8B-B14F-4D97-AF65-F5344CB8AC3E}">
        <p14:creationId xmlns:p14="http://schemas.microsoft.com/office/powerpoint/2010/main" val="1243714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4.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3.wmf"/><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5.wmf"/><Relationship Id="rId4" Type="http://schemas.openxmlformats.org/officeDocument/2006/relationships/oleObject" Target="../embeddings/oleObject5.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7.bin"/><Relationship Id="rId5" Type="http://schemas.openxmlformats.org/officeDocument/2006/relationships/image" Target="../media/image6.wmf"/><Relationship Id="rId4" Type="http://schemas.openxmlformats.org/officeDocument/2006/relationships/oleObject" Target="../embeddings/oleObject6.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8.wmf"/><Relationship Id="rId4" Type="http://schemas.openxmlformats.org/officeDocument/2006/relationships/oleObject" Target="../embeddings/oleObject8.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9.wmf"/><Relationship Id="rId4" Type="http://schemas.openxmlformats.org/officeDocument/2006/relationships/oleObject" Target="../embeddings/oleObject9.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1.bin"/><Relationship Id="rId5" Type="http://schemas.openxmlformats.org/officeDocument/2006/relationships/image" Target="../media/image10.wmf"/><Relationship Id="rId4" Type="http://schemas.openxmlformats.org/officeDocument/2006/relationships/oleObject" Target="../embeddings/oleObject10.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image" Target="../media/image13.wmf"/><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13.bin"/><Relationship Id="rId5" Type="http://schemas.openxmlformats.org/officeDocument/2006/relationships/image" Target="../media/image12.wmf"/><Relationship Id="rId4" Type="http://schemas.openxmlformats.org/officeDocument/2006/relationships/oleObject" Target="../embeddings/oleObject12.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7" Type="http://schemas.openxmlformats.org/officeDocument/2006/relationships/image" Target="../media/image15.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15.bin"/><Relationship Id="rId5" Type="http://schemas.openxmlformats.org/officeDocument/2006/relationships/image" Target="../media/image14.wmf"/><Relationship Id="rId4" Type="http://schemas.openxmlformats.org/officeDocument/2006/relationships/oleObject" Target="../embeddings/oleObject14.bin"/></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16.wmf"/><Relationship Id="rId4" Type="http://schemas.openxmlformats.org/officeDocument/2006/relationships/oleObject" Target="../embeddings/oleObject16.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7" Type="http://schemas.openxmlformats.org/officeDocument/2006/relationships/image" Target="../media/image18.w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18.bin"/><Relationship Id="rId5" Type="http://schemas.openxmlformats.org/officeDocument/2006/relationships/image" Target="../media/image17.wmf"/><Relationship Id="rId4" Type="http://schemas.openxmlformats.org/officeDocument/2006/relationships/oleObject" Target="../embeddings/oleObject17.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image" Target="../media/image19.wmf"/><Relationship Id="rId4" Type="http://schemas.openxmlformats.org/officeDocument/2006/relationships/oleObject" Target="../embeddings/oleObject19.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vmlDrawing" Target="../drawings/vmlDrawing14.vml"/><Relationship Id="rId5" Type="http://schemas.openxmlformats.org/officeDocument/2006/relationships/image" Target="../media/image20.wmf"/><Relationship Id="rId4" Type="http://schemas.openxmlformats.org/officeDocument/2006/relationships/oleObject" Target="../embeddings/oleObject20.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image" Target="../media/image21.wmf"/><Relationship Id="rId4" Type="http://schemas.openxmlformats.org/officeDocument/2006/relationships/oleObject" Target="../embeddings/oleObject21.bin"/></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1"/>
            <a:ext cx="7772400" cy="1695450"/>
          </a:xfrm>
        </p:spPr>
        <p:txBody>
          <a:bodyPr>
            <a:normAutofit fontScale="90000"/>
          </a:bodyPr>
          <a:lstStyle/>
          <a:p>
            <a:r>
              <a:rPr lang="en-US" dirty="0" smtClean="0">
                <a:latin typeface="Book Antiqua" panose="02040602050305030304" pitchFamily="18" charset="0"/>
              </a:rPr>
              <a:t>Finance 441 Tutorial </a:t>
            </a:r>
            <a:r>
              <a:rPr lang="en-US" dirty="0">
                <a:latin typeface="Book Antiqua" panose="02040602050305030304" pitchFamily="18" charset="0"/>
              </a:rPr>
              <a:t>5</a:t>
            </a:r>
            <a:r>
              <a:rPr lang="en-US" dirty="0" smtClean="0">
                <a:latin typeface="Book Antiqua" panose="02040602050305030304" pitchFamily="18" charset="0"/>
              </a:rPr>
              <a:t/>
            </a:r>
            <a:br>
              <a:rPr lang="en-US" dirty="0" smtClean="0">
                <a:latin typeface="Book Antiqua" panose="02040602050305030304" pitchFamily="18" charset="0"/>
              </a:rPr>
            </a:br>
            <a:r>
              <a:rPr lang="en-US" dirty="0" smtClean="0">
                <a:latin typeface="Book Antiqua" panose="02040602050305030304" pitchFamily="18" charset="0"/>
              </a:rPr>
              <a:t>WACC and APV with Taxation</a:t>
            </a:r>
            <a:endParaRPr lang="en-US" dirty="0">
              <a:latin typeface="Book Antiqua" panose="02040602050305030304" pitchFamily="18" charset="0"/>
            </a:endParaRPr>
          </a:p>
        </p:txBody>
      </p:sp>
      <p:sp>
        <p:nvSpPr>
          <p:cNvPr id="3" name="Subtitle 2"/>
          <p:cNvSpPr>
            <a:spLocks noGrp="1"/>
          </p:cNvSpPr>
          <p:nvPr>
            <p:ph type="subTitle" idx="1"/>
          </p:nvPr>
        </p:nvSpPr>
        <p:spPr/>
        <p:txBody>
          <a:bodyPr/>
          <a:lstStyle/>
          <a:p>
            <a:r>
              <a:rPr lang="en-US" dirty="0" smtClean="0">
                <a:latin typeface="Book Antiqua" panose="02040602050305030304" pitchFamily="18" charset="0"/>
              </a:rPr>
              <a:t>TA: </a:t>
            </a:r>
            <a:r>
              <a:rPr lang="en-US" dirty="0" err="1" smtClean="0">
                <a:latin typeface="Book Antiqua" panose="02040602050305030304" pitchFamily="18" charset="0"/>
              </a:rPr>
              <a:t>Mame</a:t>
            </a:r>
            <a:r>
              <a:rPr lang="en-US" dirty="0" smtClean="0">
                <a:latin typeface="Book Antiqua" panose="02040602050305030304" pitchFamily="18" charset="0"/>
              </a:rPr>
              <a:t> Maloney</a:t>
            </a:r>
          </a:p>
          <a:p>
            <a:r>
              <a:rPr lang="en-US" sz="2000" dirty="0" smtClean="0">
                <a:latin typeface="Book Antiqua" panose="02040602050305030304" pitchFamily="18" charset="0"/>
              </a:rPr>
              <a:t>Email: m-maloney@kellogg.northwestern.edu</a:t>
            </a:r>
          </a:p>
          <a:p>
            <a:r>
              <a:rPr lang="en-US" dirty="0" smtClean="0">
                <a:latin typeface="Book Antiqua" panose="02040602050305030304" pitchFamily="18" charset="0"/>
              </a:rPr>
              <a:t>February 19, </a:t>
            </a:r>
            <a:r>
              <a:rPr lang="en-US" dirty="0" smtClean="0">
                <a:latin typeface="Book Antiqua" panose="02040602050305030304" pitchFamily="18" charset="0"/>
              </a:rPr>
              <a:t>2014</a:t>
            </a:r>
            <a:endParaRPr lang="en-US" dirty="0">
              <a:latin typeface="Book Antiqua" panose="02040602050305030304" pitchFamily="18" charset="0"/>
            </a:endParaRPr>
          </a:p>
        </p:txBody>
      </p:sp>
    </p:spTree>
    <p:extLst>
      <p:ext uri="{BB962C8B-B14F-4D97-AF65-F5344CB8AC3E}">
        <p14:creationId xmlns:p14="http://schemas.microsoft.com/office/powerpoint/2010/main" val="2175012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WACC and APV with Taxation</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d)     Given </a:t>
            </a:r>
            <a:r>
              <a:rPr lang="en-US" sz="2000" b="1" dirty="0">
                <a:solidFill>
                  <a:schemeClr val="tx1">
                    <a:lumMod val="95000"/>
                    <a:lumOff val="5000"/>
                  </a:schemeClr>
                </a:solidFill>
                <a:latin typeface="Palatino Linotype" pitchFamily="18" charset="0"/>
              </a:rPr>
              <a:t>the firm’s actual capital structure ($2M of debt outstanding), what is the </a:t>
            </a:r>
            <a:r>
              <a:rPr lang="en-US" sz="2000" b="1" dirty="0" smtClean="0">
                <a:solidFill>
                  <a:schemeClr val="tx1">
                    <a:lumMod val="95000"/>
                    <a:lumOff val="5000"/>
                  </a:schemeClr>
                </a:solidFill>
                <a:latin typeface="Palatino Linotype" pitchFamily="18" charset="0"/>
              </a:rPr>
              <a:t>expected return </a:t>
            </a:r>
            <a:r>
              <a:rPr lang="en-US" sz="2000" b="1" dirty="0">
                <a:solidFill>
                  <a:schemeClr val="tx1">
                    <a:lumMod val="95000"/>
                    <a:lumOff val="5000"/>
                  </a:schemeClr>
                </a:solidFill>
                <a:latin typeface="Palatino Linotype" pitchFamily="18" charset="0"/>
              </a:rPr>
              <a:t>on APT’s equity in 2010</a:t>
            </a:r>
            <a:r>
              <a:rPr lang="en-US" sz="2000" b="1" dirty="0" smtClean="0">
                <a:solidFill>
                  <a:schemeClr val="tx1">
                    <a:lumMod val="95000"/>
                    <a:lumOff val="5000"/>
                  </a:schemeClr>
                </a:solidFill>
                <a:latin typeface="Palatino Linotype" pitchFamily="18" charset="0"/>
              </a:rPr>
              <a:t>?</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a:solidFill>
                  <a:srgbClr val="0070C0"/>
                </a:solidFill>
                <a:latin typeface="Palatino Linotype" pitchFamily="18" charset="0"/>
              </a:rPr>
              <a:t>Two methods to get this answer</a:t>
            </a:r>
            <a:r>
              <a:rPr lang="en-US" sz="2000" dirty="0" smtClean="0">
                <a:solidFill>
                  <a:srgbClr val="0070C0"/>
                </a:solidFill>
                <a:latin typeface="Palatino Linotype" pitchFamily="18" charset="0"/>
              </a:rPr>
              <a:t>:</a:t>
            </a:r>
          </a:p>
          <a:p>
            <a:pPr marL="457200" indent="-457200">
              <a:buAutoNum type="arabicPeriod"/>
            </a:pPr>
            <a:r>
              <a:rPr lang="en-US" sz="2000" dirty="0" smtClean="0">
                <a:solidFill>
                  <a:srgbClr val="0070C0"/>
                </a:solidFill>
                <a:latin typeface="Palatino Linotype" pitchFamily="18" charset="0"/>
              </a:rPr>
              <a:t>Find </a:t>
            </a:r>
            <a:r>
              <a:rPr lang="en-US" sz="2000" dirty="0">
                <a:solidFill>
                  <a:srgbClr val="0070C0"/>
                </a:solidFill>
                <a:latin typeface="Palatino Linotype" pitchFamily="18" charset="0"/>
              </a:rPr>
              <a:t>the value of the equity and the expected cash flows to </a:t>
            </a:r>
            <a:r>
              <a:rPr lang="en-US" sz="2000" dirty="0" smtClean="0">
                <a:solidFill>
                  <a:srgbClr val="0070C0"/>
                </a:solidFill>
                <a:latin typeface="Palatino Linotype" pitchFamily="18" charset="0"/>
              </a:rPr>
              <a:t>the equity, and use the formula:</a:t>
            </a:r>
          </a:p>
          <a:p>
            <a:pPr marL="457200" indent="-457200">
              <a:buAutoNum type="arabicPeriod"/>
            </a:pPr>
            <a:endParaRPr lang="en-US" sz="2000" dirty="0" smtClean="0">
              <a:solidFill>
                <a:srgbClr val="0070C0"/>
              </a:solidFill>
              <a:latin typeface="Palatino Linotype" pitchFamily="18" charset="0"/>
            </a:endParaRPr>
          </a:p>
          <a:p>
            <a:pPr marL="457200" indent="-457200">
              <a:buAutoNum type="arabicPeriod"/>
            </a:pPr>
            <a:endParaRPr lang="en-US" sz="2000" dirty="0" smtClean="0">
              <a:solidFill>
                <a:srgbClr val="0070C0"/>
              </a:solidFill>
              <a:latin typeface="Palatino Linotype" pitchFamily="18" charset="0"/>
            </a:endParaRPr>
          </a:p>
          <a:p>
            <a:pPr marL="457200" indent="-457200">
              <a:buAutoNum type="arabicPeriod"/>
            </a:pPr>
            <a:endParaRPr lang="en-US" sz="2000" baseline="-25000" dirty="0">
              <a:solidFill>
                <a:srgbClr val="0070C0"/>
              </a:solidFill>
              <a:latin typeface="Palatino Linotype" pitchFamily="18" charset="0"/>
            </a:endParaRPr>
          </a:p>
          <a:p>
            <a:pPr marL="457200" indent="-457200">
              <a:buAutoNum type="arabicPeriod"/>
            </a:pPr>
            <a:r>
              <a:rPr lang="en-US" sz="2000" dirty="0">
                <a:solidFill>
                  <a:srgbClr val="0070C0"/>
                </a:solidFill>
                <a:latin typeface="Palatino Linotype" pitchFamily="18" charset="0"/>
              </a:rPr>
              <a:t>Find the firm’s overall cost of capital, or required return on assets, and then </a:t>
            </a:r>
            <a:r>
              <a:rPr lang="en-US" sz="2000" dirty="0" smtClean="0">
                <a:solidFill>
                  <a:srgbClr val="0070C0"/>
                </a:solidFill>
                <a:latin typeface="Palatino Linotype" pitchFamily="18" charset="0"/>
              </a:rPr>
              <a:t>use:</a:t>
            </a:r>
          </a:p>
          <a:p>
            <a:pPr marL="457200" indent="-457200">
              <a:buAutoNum type="arabicPeriod"/>
            </a:pPr>
            <a:endParaRPr lang="en-US" sz="2000" b="1" baseline="-25000" dirty="0" smtClean="0">
              <a:solidFill>
                <a:schemeClr val="tx1">
                  <a:lumMod val="95000"/>
                  <a:lumOff val="5000"/>
                </a:schemeClr>
              </a:solidFill>
              <a:latin typeface="Palatino Linotype"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4074417958"/>
              </p:ext>
            </p:extLst>
          </p:nvPr>
        </p:nvGraphicFramePr>
        <p:xfrm>
          <a:off x="3201988" y="3124200"/>
          <a:ext cx="2508250" cy="1108075"/>
        </p:xfrm>
        <a:graphic>
          <a:graphicData uri="http://schemas.openxmlformats.org/presentationml/2006/ole">
            <mc:AlternateContent xmlns:mc="http://schemas.openxmlformats.org/markup-compatibility/2006">
              <mc:Choice xmlns:v="urn:schemas-microsoft-com:vml" Requires="v">
                <p:oleObj spid="_x0000_s3086" name="Equation" r:id="rId4" imgW="977760" imgH="431640" progId="Equation.DSMT4">
                  <p:embed/>
                </p:oleObj>
              </mc:Choice>
              <mc:Fallback>
                <p:oleObj name="Equation" r:id="rId4" imgW="977760" imgH="431640" progId="Equation.DSMT4">
                  <p:embed/>
                  <p:pic>
                    <p:nvPicPr>
                      <p:cNvPr id="0" name=""/>
                      <p:cNvPicPr/>
                      <p:nvPr/>
                    </p:nvPicPr>
                    <p:blipFill>
                      <a:blip r:embed="rId5"/>
                      <a:stretch>
                        <a:fillRect/>
                      </a:stretch>
                    </p:blipFill>
                    <p:spPr>
                      <a:xfrm>
                        <a:off x="3201988" y="3124200"/>
                        <a:ext cx="2508250" cy="1108075"/>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59083549"/>
              </p:ext>
            </p:extLst>
          </p:nvPr>
        </p:nvGraphicFramePr>
        <p:xfrm>
          <a:off x="2971800" y="4876800"/>
          <a:ext cx="3099619" cy="990600"/>
        </p:xfrm>
        <a:graphic>
          <a:graphicData uri="http://schemas.openxmlformats.org/presentationml/2006/ole">
            <mc:AlternateContent xmlns:mc="http://schemas.openxmlformats.org/markup-compatibility/2006">
              <mc:Choice xmlns:v="urn:schemas-microsoft-com:vml" Requires="v">
                <p:oleObj spid="_x0000_s3087" name="Equation" r:id="rId6" imgW="1231560" imgH="393480" progId="Equation.DSMT4">
                  <p:embed/>
                </p:oleObj>
              </mc:Choice>
              <mc:Fallback>
                <p:oleObj name="Equation" r:id="rId6" imgW="1231560" imgH="393480" progId="Equation.DSMT4">
                  <p:embed/>
                  <p:pic>
                    <p:nvPicPr>
                      <p:cNvPr id="0" name=""/>
                      <p:cNvPicPr/>
                      <p:nvPr/>
                    </p:nvPicPr>
                    <p:blipFill>
                      <a:blip r:embed="rId7"/>
                      <a:stretch>
                        <a:fillRect/>
                      </a:stretch>
                    </p:blipFill>
                    <p:spPr>
                      <a:xfrm>
                        <a:off x="2971800" y="4876800"/>
                        <a:ext cx="3099619" cy="990600"/>
                      </a:xfrm>
                      <a:prstGeom prst="rect">
                        <a:avLst/>
                      </a:prstGeom>
                    </p:spPr>
                  </p:pic>
                </p:oleObj>
              </mc:Fallback>
            </mc:AlternateContent>
          </a:graphicData>
        </a:graphic>
      </p:graphicFrame>
    </p:spTree>
    <p:extLst>
      <p:ext uri="{BB962C8B-B14F-4D97-AF65-F5344CB8AC3E}">
        <p14:creationId xmlns:p14="http://schemas.microsoft.com/office/powerpoint/2010/main" val="2328759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WACC and APV with Taxation</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d)     Cont’d (Method 1)</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smtClean="0">
                <a:solidFill>
                  <a:srgbClr val="0070C0"/>
                </a:solidFill>
                <a:latin typeface="Palatino Linotype" pitchFamily="18" charset="0"/>
              </a:rPr>
              <a:t>Using the formula to get the value of equity:</a:t>
            </a:r>
          </a:p>
          <a:p>
            <a:pPr marL="0" indent="0">
              <a:buNone/>
            </a:pPr>
            <a:endParaRPr lang="en-US" sz="2000" dirty="0">
              <a:solidFill>
                <a:srgbClr val="0070C0"/>
              </a:solidFill>
              <a:latin typeface="Palatino Linotype" pitchFamily="18" charset="0"/>
            </a:endParaRPr>
          </a:p>
          <a:p>
            <a:pPr marL="0" indent="0">
              <a:buNone/>
            </a:pPr>
            <a:endParaRPr lang="en-US" sz="2000" dirty="0" smtClean="0">
              <a:solidFill>
                <a:srgbClr val="0070C0"/>
              </a:solidFill>
              <a:latin typeface="Palatino Linotype" pitchFamily="18" charset="0"/>
            </a:endParaRPr>
          </a:p>
          <a:p>
            <a:pPr marL="0" indent="0">
              <a:buNone/>
            </a:pPr>
            <a:endParaRPr lang="en-US" sz="2000" dirty="0">
              <a:solidFill>
                <a:srgbClr val="0070C0"/>
              </a:solidFill>
              <a:latin typeface="Palatino Linotype" pitchFamily="18" charset="0"/>
            </a:endParaRPr>
          </a:p>
          <a:p>
            <a:pPr marL="0" indent="0">
              <a:buNone/>
            </a:pPr>
            <a:endParaRPr lang="en-US" sz="2000" dirty="0" smtClean="0">
              <a:solidFill>
                <a:srgbClr val="0070C0"/>
              </a:solidFill>
              <a:latin typeface="Palatino Linotype" pitchFamily="18" charset="0"/>
            </a:endParaRPr>
          </a:p>
          <a:p>
            <a:pPr marL="0" indent="0">
              <a:buNone/>
            </a:pPr>
            <a:r>
              <a:rPr lang="en-US" sz="2000" dirty="0" smtClean="0">
                <a:solidFill>
                  <a:srgbClr val="0070C0"/>
                </a:solidFill>
                <a:latin typeface="Palatino Linotype" pitchFamily="18" charset="0"/>
              </a:rPr>
              <a:t> </a:t>
            </a:r>
            <a:endParaRPr lang="en-US" sz="2000" dirty="0">
              <a:solidFill>
                <a:srgbClr val="0070C0"/>
              </a:solidFill>
              <a:latin typeface="Palatino Linotype" pitchFamily="18" charset="0"/>
            </a:endParaRPr>
          </a:p>
          <a:p>
            <a:pPr marL="0" indent="0">
              <a:buNone/>
            </a:pPr>
            <a:endParaRPr lang="en-US" sz="2000" dirty="0" smtClean="0">
              <a:solidFill>
                <a:srgbClr val="0070C0"/>
              </a:solidFill>
              <a:latin typeface="Palatino Linotype" pitchFamily="18" charset="0"/>
            </a:endParaRPr>
          </a:p>
          <a:p>
            <a:pPr marL="457200" indent="-457200">
              <a:buAutoNum type="arabicPeriod"/>
            </a:pPr>
            <a:endParaRPr lang="en-US" sz="2000" b="1" baseline="-25000" dirty="0" smtClean="0">
              <a:solidFill>
                <a:schemeClr val="tx1">
                  <a:lumMod val="95000"/>
                  <a:lumOff val="5000"/>
                </a:schemeClr>
              </a:solidFill>
              <a:latin typeface="Palatino Linotype" pitchFamily="18" charset="0"/>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4043174972"/>
              </p:ext>
            </p:extLst>
          </p:nvPr>
        </p:nvGraphicFramePr>
        <p:xfrm>
          <a:off x="2590800" y="2362200"/>
          <a:ext cx="2819400" cy="1798583"/>
        </p:xfrm>
        <a:graphic>
          <a:graphicData uri="http://schemas.openxmlformats.org/presentationml/2006/ole">
            <mc:AlternateContent xmlns:mc="http://schemas.openxmlformats.org/markup-compatibility/2006">
              <mc:Choice xmlns:v="urn:schemas-microsoft-com:vml" Requires="v">
                <p:oleObj spid="_x0000_s4109" name="Equation" r:id="rId4" imgW="1473120" imgH="939600" progId="Equation.DSMT4">
                  <p:embed/>
                </p:oleObj>
              </mc:Choice>
              <mc:Fallback>
                <p:oleObj name="Equation" r:id="rId4" imgW="1473120" imgH="939600" progId="Equation.DSMT4">
                  <p:embed/>
                  <p:pic>
                    <p:nvPicPr>
                      <p:cNvPr id="0" name=""/>
                      <p:cNvPicPr/>
                      <p:nvPr/>
                    </p:nvPicPr>
                    <p:blipFill>
                      <a:blip r:embed="rId5"/>
                      <a:stretch>
                        <a:fillRect/>
                      </a:stretch>
                    </p:blipFill>
                    <p:spPr>
                      <a:xfrm>
                        <a:off x="2590800" y="2362200"/>
                        <a:ext cx="2819400" cy="1798583"/>
                      </a:xfrm>
                      <a:prstGeom prst="rect">
                        <a:avLst/>
                      </a:prstGeom>
                    </p:spPr>
                  </p:pic>
                </p:oleObj>
              </mc:Fallback>
            </mc:AlternateContent>
          </a:graphicData>
        </a:graphic>
      </p:graphicFrame>
    </p:spTree>
    <p:extLst>
      <p:ext uri="{BB962C8B-B14F-4D97-AF65-F5344CB8AC3E}">
        <p14:creationId xmlns:p14="http://schemas.microsoft.com/office/powerpoint/2010/main" val="3300662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WACC and APV with Taxation</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d)     Cont’d (Method 1)</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smtClean="0">
                <a:solidFill>
                  <a:srgbClr val="0070C0"/>
                </a:solidFill>
                <a:latin typeface="Palatino Linotype" pitchFamily="18" charset="0"/>
              </a:rPr>
              <a:t>Next, what are the expected cash flows to equity for the levered firm? </a:t>
            </a:r>
          </a:p>
          <a:p>
            <a:pPr marL="0" indent="0">
              <a:buNone/>
            </a:pPr>
            <a:endParaRPr lang="en-US" sz="2000" dirty="0" smtClean="0">
              <a:solidFill>
                <a:srgbClr val="0070C0"/>
              </a:solidFill>
              <a:latin typeface="Palatino Linotype" pitchFamily="18" charset="0"/>
            </a:endParaRPr>
          </a:p>
          <a:p>
            <a:pPr marL="0" indent="0">
              <a:buNone/>
            </a:pPr>
            <a:r>
              <a:rPr lang="en-US" sz="2000" dirty="0" smtClean="0">
                <a:solidFill>
                  <a:srgbClr val="0070C0"/>
                </a:solidFill>
                <a:latin typeface="Palatino Linotype" pitchFamily="18" charset="0"/>
              </a:rPr>
              <a:t>The firm has total free cash flow of:</a:t>
            </a:r>
          </a:p>
          <a:p>
            <a:pPr lvl="1">
              <a:buFont typeface="Arial" charset="0"/>
              <a:buChar char="•"/>
            </a:pPr>
            <a:r>
              <a:rPr lang="en-US" sz="2000" dirty="0" smtClean="0">
                <a:solidFill>
                  <a:srgbClr val="0070C0"/>
                </a:solidFill>
                <a:latin typeface="Palatino Linotype" pitchFamily="18" charset="0"/>
              </a:rPr>
              <a:t>In the good state: 12,750 + 35 = 12,785 </a:t>
            </a:r>
          </a:p>
          <a:p>
            <a:pPr lvl="1">
              <a:buFont typeface="Arial" charset="0"/>
              <a:buChar char="•"/>
            </a:pPr>
            <a:r>
              <a:rPr lang="en-US" sz="2000" dirty="0" smtClean="0">
                <a:solidFill>
                  <a:srgbClr val="0070C0"/>
                </a:solidFill>
                <a:latin typeface="Palatino Linotype" pitchFamily="18" charset="0"/>
              </a:rPr>
              <a:t>In the bad state: 2,100 </a:t>
            </a:r>
          </a:p>
          <a:p>
            <a:pPr>
              <a:buFont typeface="Arial" charset="0"/>
              <a:buChar char="•"/>
            </a:pPr>
            <a:endParaRPr lang="en-US" sz="2000" dirty="0" smtClean="0">
              <a:solidFill>
                <a:srgbClr val="0070C0"/>
              </a:solidFill>
              <a:latin typeface="Palatino Linotype" pitchFamily="18" charset="0"/>
            </a:endParaRPr>
          </a:p>
          <a:p>
            <a:pPr marL="0" indent="0">
              <a:buNone/>
            </a:pPr>
            <a:r>
              <a:rPr lang="en-US" sz="2000" dirty="0" smtClean="0">
                <a:solidFill>
                  <a:srgbClr val="0070C0"/>
                </a:solidFill>
                <a:latin typeface="Palatino Linotype" pitchFamily="18" charset="0"/>
              </a:rPr>
              <a:t>The debt gets principal and interest: </a:t>
            </a:r>
          </a:p>
          <a:p>
            <a:pPr lvl="1">
              <a:buFont typeface="Arial" charset="0"/>
              <a:buChar char="•"/>
            </a:pPr>
            <a:r>
              <a:rPr lang="en-US" sz="2000" dirty="0" smtClean="0">
                <a:solidFill>
                  <a:srgbClr val="0070C0"/>
                </a:solidFill>
                <a:latin typeface="Palatino Linotype" pitchFamily="18" charset="0"/>
              </a:rPr>
              <a:t>2,000 + 100 = 2,100 (in both states)</a:t>
            </a:r>
          </a:p>
          <a:p>
            <a:pPr marL="0" indent="0">
              <a:buNone/>
            </a:pPr>
            <a:endParaRPr lang="en-US" sz="2000" dirty="0">
              <a:solidFill>
                <a:srgbClr val="0070C0"/>
              </a:solidFill>
              <a:latin typeface="Palatino Linotype" pitchFamily="18" charset="0"/>
            </a:endParaRPr>
          </a:p>
          <a:p>
            <a:pPr marL="0" indent="0">
              <a:buNone/>
            </a:pPr>
            <a:endParaRPr lang="en-US" sz="2000" dirty="0" smtClean="0">
              <a:solidFill>
                <a:srgbClr val="0070C0"/>
              </a:solidFill>
              <a:latin typeface="Palatino Linotype" pitchFamily="18" charset="0"/>
            </a:endParaRPr>
          </a:p>
          <a:p>
            <a:pPr marL="457200" indent="-457200">
              <a:buAutoNum type="arabicPeriod"/>
            </a:pPr>
            <a:endParaRPr lang="en-US" sz="2000" b="1" baseline="-25000" dirty="0" smtClean="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1445860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WACC and APV with Taxation</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d)     Cont’d (Method 1)</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smtClean="0">
                <a:solidFill>
                  <a:srgbClr val="0070C0"/>
                </a:solidFill>
                <a:latin typeface="Palatino Linotype" pitchFamily="18" charset="0"/>
              </a:rPr>
              <a:t>The equity gets the residual:</a:t>
            </a:r>
          </a:p>
          <a:p>
            <a:pPr marL="0" indent="0">
              <a:buNone/>
            </a:pPr>
            <a:endParaRPr lang="en-US" sz="2000" dirty="0">
              <a:solidFill>
                <a:srgbClr val="0070C0"/>
              </a:solidFill>
              <a:latin typeface="Palatino Linotype" pitchFamily="18" charset="0"/>
            </a:endParaRPr>
          </a:p>
          <a:p>
            <a:pPr marL="0" indent="0">
              <a:buNone/>
            </a:pPr>
            <a:endParaRPr lang="en-US" sz="2000" dirty="0" smtClean="0">
              <a:solidFill>
                <a:srgbClr val="0070C0"/>
              </a:solidFill>
              <a:latin typeface="Palatino Linotype" pitchFamily="18" charset="0"/>
            </a:endParaRPr>
          </a:p>
          <a:p>
            <a:pPr marL="0" indent="0">
              <a:buNone/>
            </a:pPr>
            <a:endParaRPr lang="en-US" sz="2000" dirty="0">
              <a:solidFill>
                <a:srgbClr val="0070C0"/>
              </a:solidFill>
              <a:latin typeface="Palatino Linotype" pitchFamily="18" charset="0"/>
            </a:endParaRPr>
          </a:p>
          <a:p>
            <a:pPr marL="0" indent="0">
              <a:buNone/>
            </a:pPr>
            <a:endParaRPr lang="en-US" sz="2000" dirty="0" smtClean="0">
              <a:solidFill>
                <a:srgbClr val="0070C0"/>
              </a:solidFill>
              <a:latin typeface="Palatino Linotype" pitchFamily="18" charset="0"/>
            </a:endParaRPr>
          </a:p>
          <a:p>
            <a:pPr marL="0" indent="0">
              <a:buNone/>
            </a:pPr>
            <a:r>
              <a:rPr lang="en-US" sz="2000" dirty="0" smtClean="0">
                <a:solidFill>
                  <a:srgbClr val="0070C0"/>
                </a:solidFill>
                <a:latin typeface="Palatino Linotype" pitchFamily="18" charset="0"/>
              </a:rPr>
              <a:t>So using our formula to get the return on equity:</a:t>
            </a:r>
          </a:p>
          <a:p>
            <a:pPr marL="0" indent="0">
              <a:buNone/>
            </a:pPr>
            <a:endParaRPr lang="en-US" sz="2000" dirty="0" smtClean="0">
              <a:solidFill>
                <a:srgbClr val="0070C0"/>
              </a:solidFill>
              <a:latin typeface="Palatino Linotype" pitchFamily="18" charset="0"/>
            </a:endParaRPr>
          </a:p>
          <a:p>
            <a:pPr marL="0" indent="0">
              <a:buNone/>
            </a:pPr>
            <a:endParaRPr lang="en-US" sz="2000" dirty="0">
              <a:solidFill>
                <a:srgbClr val="0070C0"/>
              </a:solidFill>
              <a:latin typeface="Palatino Linotype" pitchFamily="18" charset="0"/>
            </a:endParaRPr>
          </a:p>
          <a:p>
            <a:pPr marL="0" indent="0">
              <a:buNone/>
            </a:pPr>
            <a:endParaRPr lang="en-US" sz="2000" dirty="0" smtClean="0">
              <a:solidFill>
                <a:srgbClr val="0070C0"/>
              </a:solidFill>
              <a:latin typeface="Palatino Linotype" pitchFamily="18" charset="0"/>
            </a:endParaRPr>
          </a:p>
          <a:p>
            <a:pPr marL="457200" indent="-457200">
              <a:buAutoNum type="arabicPeriod"/>
            </a:pPr>
            <a:endParaRPr lang="en-US" sz="2000" b="1" baseline="-25000" dirty="0" smtClean="0">
              <a:solidFill>
                <a:schemeClr val="tx1">
                  <a:lumMod val="95000"/>
                  <a:lumOff val="5000"/>
                </a:schemeClr>
              </a:solidFill>
              <a:latin typeface="Palatino Linotype"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325378532"/>
              </p:ext>
            </p:extLst>
          </p:nvPr>
        </p:nvGraphicFramePr>
        <p:xfrm>
          <a:off x="2286000" y="2362200"/>
          <a:ext cx="5184042" cy="1131887"/>
        </p:xfrm>
        <a:graphic>
          <a:graphicData uri="http://schemas.openxmlformats.org/presentationml/2006/ole">
            <mc:AlternateContent xmlns:mc="http://schemas.openxmlformats.org/markup-compatibility/2006">
              <mc:Choice xmlns:v="urn:schemas-microsoft-com:vml" Requires="v">
                <p:oleObj spid="_x0000_s5143" name="Equation" r:id="rId4" imgW="2908080" imgH="634680" progId="Equation.DSMT4">
                  <p:embed/>
                </p:oleObj>
              </mc:Choice>
              <mc:Fallback>
                <p:oleObj name="Equation" r:id="rId4" imgW="2908080" imgH="634680" progId="Equation.DSMT4">
                  <p:embed/>
                  <p:pic>
                    <p:nvPicPr>
                      <p:cNvPr id="0" name=""/>
                      <p:cNvPicPr/>
                      <p:nvPr/>
                    </p:nvPicPr>
                    <p:blipFill>
                      <a:blip r:embed="rId5"/>
                      <a:stretch>
                        <a:fillRect/>
                      </a:stretch>
                    </p:blipFill>
                    <p:spPr>
                      <a:xfrm>
                        <a:off x="2286000" y="2362200"/>
                        <a:ext cx="5184042" cy="1131887"/>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755199427"/>
              </p:ext>
            </p:extLst>
          </p:nvPr>
        </p:nvGraphicFramePr>
        <p:xfrm>
          <a:off x="3200400" y="4267200"/>
          <a:ext cx="1828800" cy="2042556"/>
        </p:xfrm>
        <a:graphic>
          <a:graphicData uri="http://schemas.openxmlformats.org/presentationml/2006/ole">
            <mc:AlternateContent xmlns:mc="http://schemas.openxmlformats.org/markup-compatibility/2006">
              <mc:Choice xmlns:v="urn:schemas-microsoft-com:vml" Requires="v">
                <p:oleObj spid="_x0000_s5144" name="Equation" r:id="rId6" imgW="977760" imgH="1091880" progId="Equation.DSMT4">
                  <p:embed/>
                </p:oleObj>
              </mc:Choice>
              <mc:Fallback>
                <p:oleObj name="Equation" r:id="rId6" imgW="977760" imgH="1091880" progId="Equation.DSMT4">
                  <p:embed/>
                  <p:pic>
                    <p:nvPicPr>
                      <p:cNvPr id="0" name=""/>
                      <p:cNvPicPr/>
                      <p:nvPr/>
                    </p:nvPicPr>
                    <p:blipFill>
                      <a:blip r:embed="rId7"/>
                      <a:stretch>
                        <a:fillRect/>
                      </a:stretch>
                    </p:blipFill>
                    <p:spPr>
                      <a:xfrm>
                        <a:off x="3200400" y="4267200"/>
                        <a:ext cx="1828800" cy="2042556"/>
                      </a:xfrm>
                      <a:prstGeom prst="rect">
                        <a:avLst/>
                      </a:prstGeom>
                    </p:spPr>
                  </p:pic>
                </p:oleObj>
              </mc:Fallback>
            </mc:AlternateContent>
          </a:graphicData>
        </a:graphic>
      </p:graphicFrame>
    </p:spTree>
    <p:extLst>
      <p:ext uri="{BB962C8B-B14F-4D97-AF65-F5344CB8AC3E}">
        <p14:creationId xmlns:p14="http://schemas.microsoft.com/office/powerpoint/2010/main" val="3220437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WACC and APV with Taxation</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d)     Cont’d (Method 2)</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a:solidFill>
                  <a:srgbClr val="0070C0"/>
                </a:solidFill>
                <a:latin typeface="Palatino Linotype" pitchFamily="18" charset="0"/>
              </a:rPr>
              <a:t>Note that the levered firm includes both operating assets and a tax shield asset, so </a:t>
            </a:r>
            <a:r>
              <a:rPr lang="en-US" sz="2000" dirty="0" smtClean="0">
                <a:solidFill>
                  <a:srgbClr val="0070C0"/>
                </a:solidFill>
                <a:latin typeface="Palatino Linotype" pitchFamily="18" charset="0"/>
              </a:rPr>
              <a:t>its overall </a:t>
            </a:r>
            <a:r>
              <a:rPr lang="en-US" sz="2000" dirty="0">
                <a:solidFill>
                  <a:srgbClr val="0070C0"/>
                </a:solidFill>
                <a:latin typeface="Palatino Linotype" pitchFamily="18" charset="0"/>
              </a:rPr>
              <a:t>required return on assets differs slightly from the 10% required return </a:t>
            </a:r>
            <a:r>
              <a:rPr lang="en-US" sz="2000" dirty="0" smtClean="0">
                <a:solidFill>
                  <a:srgbClr val="0070C0"/>
                </a:solidFill>
                <a:latin typeface="Palatino Linotype" pitchFamily="18" charset="0"/>
              </a:rPr>
              <a:t>on operating </a:t>
            </a:r>
            <a:r>
              <a:rPr lang="en-US" sz="2000" dirty="0">
                <a:solidFill>
                  <a:srgbClr val="0070C0"/>
                </a:solidFill>
                <a:latin typeface="Palatino Linotype" pitchFamily="18" charset="0"/>
              </a:rPr>
              <a:t>assets given in part (a</a:t>
            </a:r>
            <a:r>
              <a:rPr lang="en-US" sz="2000" dirty="0" smtClean="0">
                <a:solidFill>
                  <a:srgbClr val="0070C0"/>
                </a:solidFill>
                <a:latin typeface="Palatino Linotype" pitchFamily="18" charset="0"/>
              </a:rPr>
              <a:t>).</a:t>
            </a:r>
          </a:p>
          <a:p>
            <a:pPr marL="0" indent="0">
              <a:buNone/>
            </a:pPr>
            <a:endParaRPr lang="en-US" sz="2000" dirty="0">
              <a:solidFill>
                <a:srgbClr val="0070C0"/>
              </a:solidFill>
              <a:latin typeface="Palatino Linotype" pitchFamily="18" charset="0"/>
            </a:endParaRPr>
          </a:p>
          <a:p>
            <a:pPr marL="457200" indent="-457200">
              <a:buAutoNum type="arabicPeriod"/>
            </a:pPr>
            <a:endParaRPr lang="en-US" sz="2000" b="1" baseline="-25000" dirty="0" smtClean="0">
              <a:solidFill>
                <a:schemeClr val="tx1">
                  <a:lumMod val="95000"/>
                  <a:lumOff val="5000"/>
                </a:schemeClr>
              </a:solidFill>
              <a:latin typeface="Palatino Linotype" pitchFamily="18" charset="0"/>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2281155970"/>
              </p:ext>
            </p:extLst>
          </p:nvPr>
        </p:nvGraphicFramePr>
        <p:xfrm>
          <a:off x="1828800" y="3124200"/>
          <a:ext cx="5296986" cy="3208337"/>
        </p:xfrm>
        <a:graphic>
          <a:graphicData uri="http://schemas.openxmlformats.org/presentationml/2006/ole">
            <mc:AlternateContent xmlns:mc="http://schemas.openxmlformats.org/markup-compatibility/2006">
              <mc:Choice xmlns:v="urn:schemas-microsoft-com:vml" Requires="v">
                <p:oleObj spid="_x0000_s6151" name="Equation" r:id="rId4" imgW="3124080" imgH="1892160" progId="Equation.DSMT4">
                  <p:embed/>
                </p:oleObj>
              </mc:Choice>
              <mc:Fallback>
                <p:oleObj name="Equation" r:id="rId4" imgW="3124080" imgH="1892160" progId="Equation.DSMT4">
                  <p:embed/>
                  <p:pic>
                    <p:nvPicPr>
                      <p:cNvPr id="0" name=""/>
                      <p:cNvPicPr/>
                      <p:nvPr/>
                    </p:nvPicPr>
                    <p:blipFill>
                      <a:blip r:embed="rId5"/>
                      <a:stretch>
                        <a:fillRect/>
                      </a:stretch>
                    </p:blipFill>
                    <p:spPr>
                      <a:xfrm>
                        <a:off x="1828800" y="3124200"/>
                        <a:ext cx="5296986" cy="3208337"/>
                      </a:xfrm>
                      <a:prstGeom prst="rect">
                        <a:avLst/>
                      </a:prstGeom>
                    </p:spPr>
                  </p:pic>
                </p:oleObj>
              </mc:Fallback>
            </mc:AlternateContent>
          </a:graphicData>
        </a:graphic>
      </p:graphicFrame>
    </p:spTree>
    <p:extLst>
      <p:ext uri="{BB962C8B-B14F-4D97-AF65-F5344CB8AC3E}">
        <p14:creationId xmlns:p14="http://schemas.microsoft.com/office/powerpoint/2010/main" val="41945154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WACC and APV with Taxation</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d)     Cont’d (Method 2)</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smtClean="0">
                <a:solidFill>
                  <a:srgbClr val="0070C0"/>
                </a:solidFill>
                <a:latin typeface="Palatino Linotype" pitchFamily="18" charset="0"/>
              </a:rPr>
              <a:t>As </a:t>
            </a:r>
            <a:r>
              <a:rPr lang="en-US" sz="2000" dirty="0">
                <a:solidFill>
                  <a:srgbClr val="0070C0"/>
                </a:solidFill>
                <a:latin typeface="Palatino Linotype" pitchFamily="18" charset="0"/>
              </a:rPr>
              <a:t>you can see, since the tax shield asset is small relative to the overall firm value</a:t>
            </a:r>
            <a:r>
              <a:rPr lang="en-US" sz="2000" dirty="0" smtClean="0">
                <a:solidFill>
                  <a:srgbClr val="0070C0"/>
                </a:solidFill>
                <a:latin typeface="Palatino Linotype" pitchFamily="18" charset="0"/>
              </a:rPr>
              <a:t>, simply </a:t>
            </a:r>
            <a:r>
              <a:rPr lang="en-US" sz="2000" dirty="0">
                <a:solidFill>
                  <a:srgbClr val="0070C0"/>
                </a:solidFill>
                <a:latin typeface="Palatino Linotype" pitchFamily="18" charset="0"/>
              </a:rPr>
              <a:t>assuming that the levered firm’s return on assets remains 10% is a very </a:t>
            </a:r>
            <a:r>
              <a:rPr lang="en-US" sz="2000" dirty="0" smtClean="0">
                <a:solidFill>
                  <a:srgbClr val="0070C0"/>
                </a:solidFill>
                <a:latin typeface="Palatino Linotype" pitchFamily="18" charset="0"/>
              </a:rPr>
              <a:t>close approximation</a:t>
            </a:r>
            <a:r>
              <a:rPr lang="en-US" sz="2000" dirty="0">
                <a:solidFill>
                  <a:srgbClr val="0070C0"/>
                </a:solidFill>
                <a:latin typeface="Palatino Linotype" pitchFamily="18" charset="0"/>
              </a:rPr>
              <a:t>. </a:t>
            </a:r>
            <a:endParaRPr lang="en-US" sz="2000" b="1" baseline="-25000" dirty="0" smtClean="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5933730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WACC and APV with Taxation</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err="1">
                <a:solidFill>
                  <a:schemeClr val="tx1">
                    <a:lumMod val="95000"/>
                    <a:lumOff val="5000"/>
                  </a:schemeClr>
                </a:solidFill>
                <a:latin typeface="Palatino Linotype" pitchFamily="18" charset="0"/>
              </a:rPr>
              <a:t>Greengate</a:t>
            </a:r>
            <a:r>
              <a:rPr lang="en-US" sz="2000" b="1" dirty="0">
                <a:solidFill>
                  <a:schemeClr val="tx1">
                    <a:lumMod val="95000"/>
                    <a:lumOff val="5000"/>
                  </a:schemeClr>
                </a:solidFill>
                <a:latin typeface="Palatino Linotype" pitchFamily="18" charset="0"/>
              </a:rPr>
              <a:t> Chicago, Inc. is a small company owned by Mr. Arnold Sheffield. </a:t>
            </a:r>
            <a:r>
              <a:rPr lang="en-US" sz="2000" b="1" dirty="0" smtClean="0">
                <a:solidFill>
                  <a:schemeClr val="tx1">
                    <a:lumMod val="95000"/>
                    <a:lumOff val="5000"/>
                  </a:schemeClr>
                </a:solidFill>
                <a:latin typeface="Palatino Linotype" pitchFamily="18" charset="0"/>
              </a:rPr>
              <a:t>The only </a:t>
            </a:r>
            <a:r>
              <a:rPr lang="en-US" sz="2000" b="1" dirty="0">
                <a:solidFill>
                  <a:schemeClr val="tx1">
                    <a:lumMod val="95000"/>
                    <a:lumOff val="5000"/>
                  </a:schemeClr>
                </a:solidFill>
                <a:latin typeface="Palatino Linotype" pitchFamily="18" charset="0"/>
              </a:rPr>
              <a:t>asset owned by the corporation is a signed contract to provide landscaping </a:t>
            </a:r>
            <a:r>
              <a:rPr lang="en-US" sz="2000" b="1" dirty="0" smtClean="0">
                <a:solidFill>
                  <a:schemeClr val="tx1">
                    <a:lumMod val="95000"/>
                    <a:lumOff val="5000"/>
                  </a:schemeClr>
                </a:solidFill>
                <a:latin typeface="Palatino Linotype" pitchFamily="18" charset="0"/>
              </a:rPr>
              <a:t>services for </a:t>
            </a:r>
            <a:r>
              <a:rPr lang="en-US" sz="2000" b="1" dirty="0">
                <a:solidFill>
                  <a:schemeClr val="tx1">
                    <a:lumMod val="95000"/>
                    <a:lumOff val="5000"/>
                  </a:schemeClr>
                </a:solidFill>
                <a:latin typeface="Palatino Linotype" pitchFamily="18" charset="0"/>
              </a:rPr>
              <a:t>a period of one year for the city of Chicago. After one year, the contract will </a:t>
            </a:r>
            <a:r>
              <a:rPr lang="en-US" sz="2000" b="1" dirty="0" smtClean="0">
                <a:solidFill>
                  <a:schemeClr val="tx1">
                    <a:lumMod val="95000"/>
                    <a:lumOff val="5000"/>
                  </a:schemeClr>
                </a:solidFill>
                <a:latin typeface="Palatino Linotype" pitchFamily="18" charset="0"/>
              </a:rPr>
              <a:t>be terminated</a:t>
            </a:r>
            <a:r>
              <a:rPr lang="en-US" sz="2000" b="1" dirty="0">
                <a:solidFill>
                  <a:schemeClr val="tx1">
                    <a:lumMod val="95000"/>
                    <a:lumOff val="5000"/>
                  </a:schemeClr>
                </a:solidFill>
                <a:latin typeface="Palatino Linotype" pitchFamily="18" charset="0"/>
              </a:rPr>
              <a:t>, all </a:t>
            </a:r>
            <a:r>
              <a:rPr lang="en-US" sz="2000" b="1" dirty="0" err="1">
                <a:solidFill>
                  <a:schemeClr val="tx1">
                    <a:lumMod val="95000"/>
                    <a:lumOff val="5000"/>
                  </a:schemeClr>
                </a:solidFill>
                <a:latin typeface="Palatino Linotype" pitchFamily="18" charset="0"/>
              </a:rPr>
              <a:t>cashflows</a:t>
            </a:r>
            <a:r>
              <a:rPr lang="en-US" sz="2000" b="1" dirty="0">
                <a:solidFill>
                  <a:schemeClr val="tx1">
                    <a:lumMod val="95000"/>
                    <a:lumOff val="5000"/>
                  </a:schemeClr>
                </a:solidFill>
                <a:latin typeface="Palatino Linotype" pitchFamily="18" charset="0"/>
              </a:rPr>
              <a:t> will be zero, and all equipment will be worthless. </a:t>
            </a:r>
            <a:r>
              <a:rPr lang="en-US" sz="2000" b="1" dirty="0" smtClean="0">
                <a:solidFill>
                  <a:schemeClr val="tx1">
                    <a:lumMod val="95000"/>
                    <a:lumOff val="5000"/>
                  </a:schemeClr>
                </a:solidFill>
                <a:latin typeface="Palatino Linotype" pitchFamily="18" charset="0"/>
              </a:rPr>
              <a:t>Financial estimates </a:t>
            </a:r>
            <a:r>
              <a:rPr lang="en-US" sz="2000" b="1" dirty="0">
                <a:solidFill>
                  <a:schemeClr val="tx1">
                    <a:lumMod val="95000"/>
                    <a:lumOff val="5000"/>
                  </a:schemeClr>
                </a:solidFill>
                <a:latin typeface="Palatino Linotype" pitchFamily="18" charset="0"/>
              </a:rPr>
              <a:t>are shown below. Based on similarly risky projects, the asset beta </a:t>
            </a:r>
            <a:r>
              <a:rPr lang="en-US" sz="2000" b="1" dirty="0" smtClean="0">
                <a:solidFill>
                  <a:schemeClr val="tx1">
                    <a:lumMod val="95000"/>
                    <a:lumOff val="5000"/>
                  </a:schemeClr>
                </a:solidFill>
                <a:latin typeface="Palatino Linotype" pitchFamily="18" charset="0"/>
              </a:rPr>
              <a:t>associated with </a:t>
            </a:r>
            <a:r>
              <a:rPr lang="en-US" sz="2000" b="1" dirty="0">
                <a:solidFill>
                  <a:schemeClr val="tx1">
                    <a:lumMod val="95000"/>
                    <a:lumOff val="5000"/>
                  </a:schemeClr>
                </a:solidFill>
                <a:latin typeface="Palatino Linotype" pitchFamily="18" charset="0"/>
              </a:rPr>
              <a:t>the project is 0.95</a:t>
            </a:r>
            <a:r>
              <a:rPr lang="en-US" sz="2000" b="1" dirty="0" smtClean="0">
                <a:solidFill>
                  <a:schemeClr val="tx1">
                    <a:lumMod val="95000"/>
                    <a:lumOff val="5000"/>
                  </a:schemeClr>
                </a:solidFill>
                <a:latin typeface="Palatino Linotype" pitchFamily="18" charset="0"/>
              </a:rPr>
              <a:t>. </a:t>
            </a:r>
          </a:p>
          <a:p>
            <a:pPr marL="0" indent="0">
              <a:buNone/>
            </a:pPr>
            <a:endParaRPr lang="en-US" sz="2000" b="1" dirty="0">
              <a:solidFill>
                <a:schemeClr val="tx1">
                  <a:lumMod val="95000"/>
                  <a:lumOff val="5000"/>
                </a:schemeClr>
              </a:solidFill>
              <a:latin typeface="Palatino Linotype" pitchFamily="18" charset="0"/>
            </a:endParaRPr>
          </a:p>
          <a:p>
            <a:pPr marL="0" indent="0">
              <a:buNone/>
            </a:pPr>
            <a:r>
              <a:rPr lang="en-US" sz="2000" b="1" dirty="0" smtClean="0">
                <a:solidFill>
                  <a:schemeClr val="tx1">
                    <a:lumMod val="95000"/>
                    <a:lumOff val="5000"/>
                  </a:schemeClr>
                </a:solidFill>
                <a:latin typeface="Palatino Linotype" pitchFamily="18" charset="0"/>
              </a:rPr>
              <a:t>To </a:t>
            </a:r>
            <a:r>
              <a:rPr lang="en-US" sz="2000" b="1" dirty="0">
                <a:solidFill>
                  <a:schemeClr val="tx1">
                    <a:lumMod val="95000"/>
                    <a:lumOff val="5000"/>
                  </a:schemeClr>
                </a:solidFill>
                <a:latin typeface="Palatino Linotype" pitchFamily="18" charset="0"/>
              </a:rPr>
              <a:t>receive the </a:t>
            </a:r>
            <a:r>
              <a:rPr lang="en-US" sz="2000" b="1" dirty="0" err="1">
                <a:solidFill>
                  <a:schemeClr val="tx1">
                    <a:lumMod val="95000"/>
                    <a:lumOff val="5000"/>
                  </a:schemeClr>
                </a:solidFill>
                <a:latin typeface="Palatino Linotype" pitchFamily="18" charset="0"/>
              </a:rPr>
              <a:t>cashflows</a:t>
            </a:r>
            <a:r>
              <a:rPr lang="en-US" sz="2000" b="1" dirty="0">
                <a:solidFill>
                  <a:schemeClr val="tx1">
                    <a:lumMod val="95000"/>
                    <a:lumOff val="5000"/>
                  </a:schemeClr>
                </a:solidFill>
                <a:latin typeface="Palatino Linotype" pitchFamily="18" charset="0"/>
              </a:rPr>
              <a:t> associated with the estimates below, Mr. Sheffield </a:t>
            </a:r>
            <a:r>
              <a:rPr lang="en-US" sz="2000" b="1" dirty="0" smtClean="0">
                <a:solidFill>
                  <a:schemeClr val="tx1">
                    <a:lumMod val="95000"/>
                    <a:lumOff val="5000"/>
                  </a:schemeClr>
                </a:solidFill>
                <a:latin typeface="Palatino Linotype" pitchFamily="18" charset="0"/>
              </a:rPr>
              <a:t>must immediately </a:t>
            </a:r>
            <a:r>
              <a:rPr lang="en-US" sz="2000" b="1" dirty="0">
                <a:solidFill>
                  <a:schemeClr val="tx1">
                    <a:lumMod val="95000"/>
                    <a:lumOff val="5000"/>
                  </a:schemeClr>
                </a:solidFill>
                <a:latin typeface="Palatino Linotype" pitchFamily="18" charset="0"/>
              </a:rPr>
              <a:t>invest $100,000 in equipment and supplies. Of this $100,000, $40,000 </a:t>
            </a:r>
            <a:r>
              <a:rPr lang="en-US" sz="2000" b="1" dirty="0" smtClean="0">
                <a:solidFill>
                  <a:schemeClr val="tx1">
                    <a:lumMod val="95000"/>
                    <a:lumOff val="5000"/>
                  </a:schemeClr>
                </a:solidFill>
                <a:latin typeface="Palatino Linotype" pitchFamily="18" charset="0"/>
              </a:rPr>
              <a:t>will be </a:t>
            </a:r>
            <a:r>
              <a:rPr lang="en-US" sz="2000" b="1" dirty="0">
                <a:solidFill>
                  <a:schemeClr val="tx1">
                    <a:lumMod val="95000"/>
                    <a:lumOff val="5000"/>
                  </a:schemeClr>
                </a:solidFill>
                <a:latin typeface="Palatino Linotype" pitchFamily="18" charset="0"/>
              </a:rPr>
              <a:t>borrowed from a local bank. The bank loan has an interest rate of 10% and a debt </a:t>
            </a:r>
            <a:r>
              <a:rPr lang="en-US" sz="2000" b="1" dirty="0" smtClean="0">
                <a:solidFill>
                  <a:schemeClr val="tx1">
                    <a:lumMod val="95000"/>
                    <a:lumOff val="5000"/>
                  </a:schemeClr>
                </a:solidFill>
                <a:latin typeface="Palatino Linotype" pitchFamily="18" charset="0"/>
              </a:rPr>
              <a:t>beta of </a:t>
            </a:r>
            <a:r>
              <a:rPr lang="en-US" sz="2000" b="1" dirty="0">
                <a:solidFill>
                  <a:schemeClr val="tx1">
                    <a:lumMod val="95000"/>
                    <a:lumOff val="5000"/>
                  </a:schemeClr>
                </a:solidFill>
                <a:latin typeface="Palatino Linotype" pitchFamily="18" charset="0"/>
              </a:rPr>
              <a:t>0.30. The risk-free rate is 5%, the market risk premium is 8.5%, and the corporate </a:t>
            </a:r>
            <a:r>
              <a:rPr lang="en-US" sz="2000" b="1" dirty="0" smtClean="0">
                <a:solidFill>
                  <a:schemeClr val="tx1">
                    <a:lumMod val="95000"/>
                    <a:lumOff val="5000"/>
                  </a:schemeClr>
                </a:solidFill>
                <a:latin typeface="Palatino Linotype" pitchFamily="18" charset="0"/>
              </a:rPr>
              <a:t>tax rate </a:t>
            </a:r>
            <a:r>
              <a:rPr lang="en-US" sz="2000" b="1" dirty="0">
                <a:solidFill>
                  <a:schemeClr val="tx1">
                    <a:lumMod val="95000"/>
                    <a:lumOff val="5000"/>
                  </a:schemeClr>
                </a:solidFill>
                <a:latin typeface="Palatino Linotype" pitchFamily="18" charset="0"/>
              </a:rPr>
              <a:t>is 40%. There are no personal taxes. Assume that the $100,000 initial </a:t>
            </a:r>
            <a:r>
              <a:rPr lang="en-US" sz="2000" b="1" dirty="0" smtClean="0">
                <a:solidFill>
                  <a:schemeClr val="tx1">
                    <a:lumMod val="95000"/>
                    <a:lumOff val="5000"/>
                  </a:schemeClr>
                </a:solidFill>
                <a:latin typeface="Palatino Linotype" pitchFamily="18" charset="0"/>
              </a:rPr>
              <a:t>investment occurs </a:t>
            </a:r>
            <a:r>
              <a:rPr lang="en-US" sz="2000" b="1" dirty="0">
                <a:solidFill>
                  <a:schemeClr val="tx1">
                    <a:lumMod val="95000"/>
                    <a:lumOff val="5000"/>
                  </a:schemeClr>
                </a:solidFill>
                <a:latin typeface="Palatino Linotype" pitchFamily="18" charset="0"/>
              </a:rPr>
              <a:t>immediately and that all other </a:t>
            </a:r>
            <a:r>
              <a:rPr lang="en-US" sz="2000" b="1" dirty="0" err="1">
                <a:solidFill>
                  <a:schemeClr val="tx1">
                    <a:lumMod val="95000"/>
                    <a:lumOff val="5000"/>
                  </a:schemeClr>
                </a:solidFill>
                <a:latin typeface="Palatino Linotype" pitchFamily="18" charset="0"/>
              </a:rPr>
              <a:t>cashflows</a:t>
            </a:r>
            <a:r>
              <a:rPr lang="en-US" sz="2000" b="1" dirty="0">
                <a:solidFill>
                  <a:schemeClr val="tx1">
                    <a:lumMod val="95000"/>
                    <a:lumOff val="5000"/>
                  </a:schemeClr>
                </a:solidFill>
                <a:latin typeface="Palatino Linotype" pitchFamily="18" charset="0"/>
              </a:rPr>
              <a:t> occur in one year.</a:t>
            </a:r>
          </a:p>
        </p:txBody>
      </p:sp>
    </p:spTree>
    <p:extLst>
      <p:ext uri="{BB962C8B-B14F-4D97-AF65-F5344CB8AC3E}">
        <p14:creationId xmlns:p14="http://schemas.microsoft.com/office/powerpoint/2010/main" val="3923279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WACC and APV with Taxation</a:t>
            </a:r>
            <a:endParaRPr lang="en-US" sz="2400" dirty="0">
              <a:latin typeface="Palatino Linotype"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084486252"/>
              </p:ext>
            </p:extLst>
          </p:nvPr>
        </p:nvGraphicFramePr>
        <p:xfrm>
          <a:off x="1295400" y="1524000"/>
          <a:ext cx="5638800" cy="4729581"/>
        </p:xfrm>
        <a:graphic>
          <a:graphicData uri="http://schemas.openxmlformats.org/drawingml/2006/table">
            <a:tbl>
              <a:tblPr firstRow="1" bandRow="1">
                <a:tableStyleId>{5C22544A-7EE6-4342-B048-85BDC9FD1C3A}</a:tableStyleId>
              </a:tblPr>
              <a:tblGrid>
                <a:gridCol w="3580191"/>
                <a:gridCol w="2058609"/>
              </a:tblGrid>
              <a:tr h="634900">
                <a:tc>
                  <a:txBody>
                    <a:bodyPr/>
                    <a:lstStyle/>
                    <a:p>
                      <a:endParaRPr lang="en-US" sz="1800" dirty="0">
                        <a:solidFill>
                          <a:sysClr val="windowText" lastClr="000000"/>
                        </a:solidFill>
                        <a:latin typeface="Palatino Linotype" panose="02040502050505030304" pitchFamily="18" charset="0"/>
                      </a:endParaRPr>
                    </a:p>
                  </a:txBody>
                  <a:tcPr>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dirty="0" smtClean="0">
                          <a:solidFill>
                            <a:sysClr val="windowText" lastClr="000000"/>
                          </a:solidFill>
                          <a:latin typeface="Palatino Linotype" panose="02040502050505030304" pitchFamily="18" charset="0"/>
                        </a:rPr>
                        <a:t>End of Year</a:t>
                      </a:r>
                    </a:p>
                    <a:p>
                      <a:pPr algn="ctr"/>
                      <a:r>
                        <a:rPr lang="en-US" sz="1800" dirty="0" smtClean="0">
                          <a:solidFill>
                            <a:sysClr val="windowText" lastClr="000000"/>
                          </a:solidFill>
                          <a:latin typeface="Palatino Linotype" panose="02040502050505030304" pitchFamily="18" charset="0"/>
                        </a:rPr>
                        <a:t>Estimates</a:t>
                      </a:r>
                      <a:endParaRPr lang="en-US" sz="1800" dirty="0">
                        <a:solidFill>
                          <a:sysClr val="windowText" lastClr="000000"/>
                        </a:solidFill>
                        <a:latin typeface="Palatino Linotype" panose="02040502050505030304" pitchFamily="18" charset="0"/>
                      </a:endParaRPr>
                    </a:p>
                  </a:txBody>
                  <a:tcPr>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54389">
                <a:tc>
                  <a:txBody>
                    <a:bodyPr/>
                    <a:lstStyle/>
                    <a:p>
                      <a:r>
                        <a:rPr lang="en-US" sz="1800" dirty="0" smtClean="0">
                          <a:solidFill>
                            <a:sysClr val="windowText" lastClr="000000"/>
                          </a:solidFill>
                          <a:latin typeface="Palatino Linotype" panose="02040502050505030304" pitchFamily="18" charset="0"/>
                        </a:rPr>
                        <a:t>Sales</a:t>
                      </a:r>
                      <a:endParaRPr lang="en-US" sz="1800" dirty="0">
                        <a:solidFill>
                          <a:sysClr val="windowText" lastClr="00000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1800" dirty="0" smtClean="0">
                          <a:solidFill>
                            <a:sysClr val="windowText" lastClr="000000"/>
                          </a:solidFill>
                          <a:latin typeface="Palatino Linotype" panose="02040502050505030304" pitchFamily="18" charset="0"/>
                        </a:rPr>
                        <a:t>$400,000</a:t>
                      </a:r>
                      <a:endParaRPr lang="en-US" sz="1800" dirty="0">
                        <a:solidFill>
                          <a:sysClr val="windowText" lastClr="00000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454389">
                <a:tc>
                  <a:txBody>
                    <a:bodyPr/>
                    <a:lstStyle/>
                    <a:p>
                      <a:r>
                        <a:rPr lang="en-US" sz="1800" dirty="0" smtClean="0">
                          <a:solidFill>
                            <a:sysClr val="windowText" lastClr="000000"/>
                          </a:solidFill>
                          <a:latin typeface="Palatino Linotype" panose="02040502050505030304" pitchFamily="18" charset="0"/>
                        </a:rPr>
                        <a:t>EBIT</a:t>
                      </a:r>
                      <a:endParaRPr lang="en-US" sz="18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800" dirty="0" smtClean="0">
                          <a:solidFill>
                            <a:sysClr val="windowText" lastClr="000000"/>
                          </a:solidFill>
                          <a:latin typeface="Palatino Linotype" panose="02040502050505030304" pitchFamily="18" charset="0"/>
                        </a:rPr>
                        <a:t>$275,000</a:t>
                      </a:r>
                      <a:endParaRPr lang="en-US" sz="18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54389">
                <a:tc>
                  <a:txBody>
                    <a:bodyPr/>
                    <a:lstStyle/>
                    <a:p>
                      <a:r>
                        <a:rPr lang="en-US" sz="1800" dirty="0" smtClean="0">
                          <a:solidFill>
                            <a:sysClr val="windowText" lastClr="000000"/>
                          </a:solidFill>
                          <a:latin typeface="Palatino Linotype" panose="02040502050505030304" pitchFamily="18" charset="0"/>
                        </a:rPr>
                        <a:t>Expected</a:t>
                      </a:r>
                      <a:r>
                        <a:rPr lang="en-US" sz="1800" baseline="0" dirty="0" smtClean="0">
                          <a:solidFill>
                            <a:sysClr val="windowText" lastClr="000000"/>
                          </a:solidFill>
                          <a:latin typeface="Palatino Linotype" panose="02040502050505030304" pitchFamily="18" charset="0"/>
                        </a:rPr>
                        <a:t> Interest Expense</a:t>
                      </a:r>
                      <a:endParaRPr lang="en-US" sz="18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800" dirty="0" smtClean="0">
                          <a:solidFill>
                            <a:sysClr val="windowText" lastClr="000000"/>
                          </a:solidFill>
                          <a:latin typeface="Palatino Linotype" panose="02040502050505030304" pitchFamily="18" charset="0"/>
                        </a:rPr>
                        <a:t>$3,020</a:t>
                      </a:r>
                      <a:endParaRPr lang="en-US" sz="18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54389">
                <a:tc>
                  <a:txBody>
                    <a:bodyPr/>
                    <a:lstStyle/>
                    <a:p>
                      <a:r>
                        <a:rPr lang="en-US" sz="1800" dirty="0" smtClean="0">
                          <a:solidFill>
                            <a:sysClr val="windowText" lastClr="000000"/>
                          </a:solidFill>
                          <a:latin typeface="Palatino Linotype" panose="02040502050505030304" pitchFamily="18" charset="0"/>
                        </a:rPr>
                        <a:t>Taxable</a:t>
                      </a:r>
                      <a:r>
                        <a:rPr lang="en-US" sz="1800" baseline="0" dirty="0" smtClean="0">
                          <a:solidFill>
                            <a:sysClr val="windowText" lastClr="000000"/>
                          </a:solidFill>
                          <a:latin typeface="Palatino Linotype" panose="02040502050505030304" pitchFamily="18" charset="0"/>
                        </a:rPr>
                        <a:t> Income</a:t>
                      </a:r>
                      <a:endParaRPr lang="en-US" sz="18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800" dirty="0" smtClean="0">
                          <a:solidFill>
                            <a:sysClr val="windowText" lastClr="000000"/>
                          </a:solidFill>
                          <a:latin typeface="Palatino Linotype" panose="02040502050505030304" pitchFamily="18" charset="0"/>
                        </a:rPr>
                        <a:t>$271,980</a:t>
                      </a:r>
                      <a:endParaRPr lang="en-US" sz="1800" dirty="0">
                        <a:solidFill>
                          <a:sysClr val="windowText" lastClr="00000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454389">
                <a:tc>
                  <a:txBody>
                    <a:bodyPr/>
                    <a:lstStyle/>
                    <a:p>
                      <a:r>
                        <a:rPr lang="en-US" sz="1800" dirty="0" smtClean="0">
                          <a:solidFill>
                            <a:sysClr val="windowText" lastClr="000000"/>
                          </a:solidFill>
                          <a:latin typeface="Palatino Linotype" panose="02040502050505030304" pitchFamily="18" charset="0"/>
                        </a:rPr>
                        <a:t>Taxes (0.40 x Taxable Income)</a:t>
                      </a:r>
                      <a:endParaRPr lang="en-US" sz="18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800" dirty="0" smtClean="0">
                          <a:solidFill>
                            <a:sysClr val="windowText" lastClr="000000"/>
                          </a:solidFill>
                          <a:latin typeface="Palatino Linotype" panose="02040502050505030304" pitchFamily="18" charset="0"/>
                        </a:rPr>
                        <a:t>$108,792</a:t>
                      </a:r>
                      <a:endParaRPr lang="en-US" sz="18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54389">
                <a:tc>
                  <a:txBody>
                    <a:bodyPr/>
                    <a:lstStyle/>
                    <a:p>
                      <a:r>
                        <a:rPr lang="en-US" sz="1800" dirty="0" smtClean="0">
                          <a:solidFill>
                            <a:sysClr val="windowText" lastClr="000000"/>
                          </a:solidFill>
                          <a:latin typeface="Palatino Linotype" panose="02040502050505030304" pitchFamily="18" charset="0"/>
                        </a:rPr>
                        <a:t>Net Income</a:t>
                      </a:r>
                      <a:endParaRPr lang="en-US" sz="18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800" dirty="0" smtClean="0">
                          <a:solidFill>
                            <a:sysClr val="windowText" lastClr="000000"/>
                          </a:solidFill>
                          <a:latin typeface="Palatino Linotype" panose="02040502050505030304" pitchFamily="18" charset="0"/>
                        </a:rPr>
                        <a:t>$163,188</a:t>
                      </a:r>
                      <a:endParaRPr lang="en-US" sz="1800" dirty="0">
                        <a:solidFill>
                          <a:sysClr val="windowText" lastClr="00000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454389">
                <a:tc>
                  <a:txBody>
                    <a:bodyPr/>
                    <a:lstStyle/>
                    <a:p>
                      <a:r>
                        <a:rPr lang="en-US" sz="1800" dirty="0" smtClean="0">
                          <a:solidFill>
                            <a:sysClr val="windowText" lastClr="000000"/>
                          </a:solidFill>
                          <a:latin typeface="Palatino Linotype" panose="02040502050505030304" pitchFamily="18" charset="0"/>
                        </a:rPr>
                        <a:t>Depreciation</a:t>
                      </a:r>
                      <a:endParaRPr lang="en-US" sz="18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800" dirty="0" smtClean="0">
                          <a:solidFill>
                            <a:sysClr val="windowText" lastClr="000000"/>
                          </a:solidFill>
                          <a:latin typeface="Palatino Linotype" panose="02040502050505030304" pitchFamily="18" charset="0"/>
                        </a:rPr>
                        <a:t>$60,000</a:t>
                      </a:r>
                      <a:endParaRPr lang="en-US" sz="18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54389">
                <a:tc>
                  <a:txBody>
                    <a:bodyPr/>
                    <a:lstStyle/>
                    <a:p>
                      <a:r>
                        <a:rPr lang="en-US" sz="1800" dirty="0" smtClean="0">
                          <a:solidFill>
                            <a:sysClr val="windowText" lastClr="000000"/>
                          </a:solidFill>
                          <a:latin typeface="Palatino Linotype" panose="02040502050505030304" pitchFamily="18" charset="0"/>
                        </a:rPr>
                        <a:t>Capital Expenditures</a:t>
                      </a:r>
                      <a:endParaRPr lang="en-US" sz="18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800" dirty="0" smtClean="0">
                          <a:solidFill>
                            <a:sysClr val="windowText" lastClr="000000"/>
                          </a:solidFill>
                          <a:latin typeface="Palatino Linotype" panose="02040502050505030304" pitchFamily="18" charset="0"/>
                        </a:rPr>
                        <a:t>$10,000</a:t>
                      </a:r>
                      <a:endParaRPr lang="en-US" sz="18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54389">
                <a:tc>
                  <a:txBody>
                    <a:bodyPr/>
                    <a:lstStyle/>
                    <a:p>
                      <a:r>
                        <a:rPr lang="en-US" sz="1800" dirty="0" smtClean="0">
                          <a:solidFill>
                            <a:sysClr val="windowText" lastClr="000000"/>
                          </a:solidFill>
                          <a:latin typeface="Palatino Linotype" panose="02040502050505030304" pitchFamily="18" charset="0"/>
                        </a:rPr>
                        <a:t>Change in Net Working Capital</a:t>
                      </a:r>
                      <a:endParaRPr lang="en-US" sz="1800" dirty="0">
                        <a:solidFill>
                          <a:sysClr val="windowText" lastClr="00000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800" dirty="0" smtClean="0">
                          <a:solidFill>
                            <a:sysClr val="windowText" lastClr="000000"/>
                          </a:solidFill>
                          <a:latin typeface="Palatino Linotype" panose="02040502050505030304" pitchFamily="18" charset="0"/>
                        </a:rPr>
                        <a:t>$0</a:t>
                      </a:r>
                      <a:endParaRPr lang="en-US" sz="1800" dirty="0">
                        <a:solidFill>
                          <a:sysClr val="windowText" lastClr="00000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31143843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WACC and APV with Taxation</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lnSpcReduction="10000"/>
          </a:bodyPr>
          <a:lstStyle/>
          <a:p>
            <a:pPr marL="457200" indent="-457200">
              <a:buAutoNum type="alphaLcParenR"/>
            </a:pPr>
            <a:r>
              <a:rPr lang="en-US" sz="2000" b="1" dirty="0" smtClean="0">
                <a:solidFill>
                  <a:schemeClr val="tx1">
                    <a:lumMod val="95000"/>
                    <a:lumOff val="5000"/>
                  </a:schemeClr>
                </a:solidFill>
                <a:latin typeface="Palatino Linotype" pitchFamily="18" charset="0"/>
              </a:rPr>
              <a:t>There </a:t>
            </a:r>
            <a:r>
              <a:rPr lang="en-US" sz="2000" b="1" dirty="0">
                <a:solidFill>
                  <a:schemeClr val="tx1">
                    <a:lumMod val="95000"/>
                    <a:lumOff val="5000"/>
                  </a:schemeClr>
                </a:solidFill>
                <a:latin typeface="Palatino Linotype" pitchFamily="18" charset="0"/>
              </a:rPr>
              <a:t>are two possible states one year from now. In the bad state, Mr. </a:t>
            </a:r>
            <a:r>
              <a:rPr lang="en-US" sz="2000" b="1" dirty="0" smtClean="0">
                <a:solidFill>
                  <a:schemeClr val="tx1">
                    <a:lumMod val="95000"/>
                    <a:lumOff val="5000"/>
                  </a:schemeClr>
                </a:solidFill>
                <a:latin typeface="Palatino Linotype" pitchFamily="18" charset="0"/>
              </a:rPr>
              <a:t>Sheffield defaults </a:t>
            </a:r>
            <a:r>
              <a:rPr lang="en-US" sz="2000" b="1" dirty="0">
                <a:solidFill>
                  <a:schemeClr val="tx1">
                    <a:lumMod val="95000"/>
                    <a:lumOff val="5000"/>
                  </a:schemeClr>
                </a:solidFill>
                <a:latin typeface="Palatino Linotype" pitchFamily="18" charset="0"/>
              </a:rPr>
              <a:t>on the bank loan and pays neither principal nor interest. In the </a:t>
            </a:r>
            <a:r>
              <a:rPr lang="en-US" sz="2000" b="1" dirty="0" smtClean="0">
                <a:solidFill>
                  <a:schemeClr val="tx1">
                    <a:lumMod val="95000"/>
                    <a:lumOff val="5000"/>
                  </a:schemeClr>
                </a:solidFill>
                <a:latin typeface="Palatino Linotype" pitchFamily="18" charset="0"/>
              </a:rPr>
              <a:t>good state</a:t>
            </a:r>
            <a:r>
              <a:rPr lang="en-US" sz="2000" b="1" dirty="0">
                <a:solidFill>
                  <a:schemeClr val="tx1">
                    <a:lumMod val="95000"/>
                    <a:lumOff val="5000"/>
                  </a:schemeClr>
                </a:solidFill>
                <a:latin typeface="Palatino Linotype" pitchFamily="18" charset="0"/>
              </a:rPr>
              <a:t>, both principal and interest are paid in full. What is the probability </a:t>
            </a:r>
            <a:r>
              <a:rPr lang="en-US" sz="2000" b="1" dirty="0" smtClean="0">
                <a:solidFill>
                  <a:schemeClr val="tx1">
                    <a:lumMod val="95000"/>
                    <a:lumOff val="5000"/>
                  </a:schemeClr>
                </a:solidFill>
                <a:latin typeface="Palatino Linotype" pitchFamily="18" charset="0"/>
              </a:rPr>
              <a:t>that </a:t>
            </a:r>
            <a:r>
              <a:rPr lang="en-US" sz="2000" b="1" dirty="0" err="1" smtClean="0">
                <a:solidFill>
                  <a:schemeClr val="tx1">
                    <a:lumMod val="95000"/>
                    <a:lumOff val="5000"/>
                  </a:schemeClr>
                </a:solidFill>
                <a:latin typeface="Palatino Linotype" pitchFamily="18" charset="0"/>
              </a:rPr>
              <a:t>Greengate</a:t>
            </a:r>
            <a:r>
              <a:rPr lang="en-US" sz="2000" b="1" dirty="0" smtClean="0">
                <a:solidFill>
                  <a:schemeClr val="tx1">
                    <a:lumMod val="95000"/>
                    <a:lumOff val="5000"/>
                  </a:schemeClr>
                </a:solidFill>
                <a:latin typeface="Palatino Linotype" pitchFamily="18" charset="0"/>
              </a:rPr>
              <a:t> </a:t>
            </a:r>
            <a:r>
              <a:rPr lang="en-US" sz="2000" b="1" dirty="0">
                <a:solidFill>
                  <a:schemeClr val="tx1">
                    <a:lumMod val="95000"/>
                    <a:lumOff val="5000"/>
                  </a:schemeClr>
                </a:solidFill>
                <a:latin typeface="Palatino Linotype" pitchFamily="18" charset="0"/>
              </a:rPr>
              <a:t>Chicago, Inc. will default on the bank loan at the end of one year</a:t>
            </a:r>
            <a:r>
              <a:rPr lang="en-US" sz="2000" b="1" dirty="0" smtClean="0">
                <a:solidFill>
                  <a:schemeClr val="tx1">
                    <a:lumMod val="95000"/>
                    <a:lumOff val="5000"/>
                  </a:schemeClr>
                </a:solidFill>
                <a:latin typeface="Palatino Linotype" pitchFamily="18" charset="0"/>
              </a:rPr>
              <a:t>?</a:t>
            </a:r>
          </a:p>
          <a:p>
            <a:pPr marL="457200" indent="-457200">
              <a:buAutoNum type="alphaLcParenR"/>
            </a:pPr>
            <a:r>
              <a:rPr lang="en-US" sz="2000" b="1" dirty="0">
                <a:solidFill>
                  <a:schemeClr val="tx1">
                    <a:lumMod val="95000"/>
                    <a:lumOff val="5000"/>
                  </a:schemeClr>
                </a:solidFill>
                <a:latin typeface="Palatino Linotype" pitchFamily="18" charset="0"/>
              </a:rPr>
              <a:t>Assuming that the debt is fairly priced, what is the NPV of the project</a:t>
            </a:r>
            <a:r>
              <a:rPr lang="en-US" sz="2000" b="1" dirty="0" smtClean="0">
                <a:solidFill>
                  <a:schemeClr val="tx1">
                    <a:lumMod val="95000"/>
                    <a:lumOff val="5000"/>
                  </a:schemeClr>
                </a:solidFill>
                <a:latin typeface="Palatino Linotype" pitchFamily="18" charset="0"/>
              </a:rPr>
              <a:t>?</a:t>
            </a:r>
          </a:p>
          <a:p>
            <a:pPr marL="457200" indent="-457200">
              <a:buAutoNum type="alphaLcParenR"/>
            </a:pPr>
            <a:r>
              <a:rPr lang="en-US" sz="2000" b="1" dirty="0">
                <a:solidFill>
                  <a:schemeClr val="tx1">
                    <a:lumMod val="95000"/>
                    <a:lumOff val="5000"/>
                  </a:schemeClr>
                </a:solidFill>
                <a:latin typeface="Palatino Linotype" pitchFamily="18" charset="0"/>
              </a:rPr>
              <a:t>Suppose that instead of borrowing $40,000 to undertake the project, Mr. </a:t>
            </a:r>
            <a:r>
              <a:rPr lang="en-US" sz="2000" b="1" dirty="0" smtClean="0">
                <a:solidFill>
                  <a:schemeClr val="tx1">
                    <a:lumMod val="95000"/>
                    <a:lumOff val="5000"/>
                  </a:schemeClr>
                </a:solidFill>
                <a:latin typeface="Palatino Linotype" pitchFamily="18" charset="0"/>
              </a:rPr>
              <a:t>Sheffield instead </a:t>
            </a:r>
            <a:r>
              <a:rPr lang="en-US" sz="2000" b="1" dirty="0">
                <a:solidFill>
                  <a:schemeClr val="tx1">
                    <a:lumMod val="95000"/>
                    <a:lumOff val="5000"/>
                  </a:schemeClr>
                </a:solidFill>
                <a:latin typeface="Palatino Linotype" pitchFamily="18" charset="0"/>
              </a:rPr>
              <a:t>decides to finance the project with 40% debt and 60% equity. What is </a:t>
            </a:r>
            <a:r>
              <a:rPr lang="en-US" sz="2000" b="1" dirty="0" smtClean="0">
                <a:solidFill>
                  <a:schemeClr val="tx1">
                    <a:lumMod val="95000"/>
                    <a:lumOff val="5000"/>
                  </a:schemeClr>
                </a:solidFill>
                <a:latin typeface="Palatino Linotype" pitchFamily="18" charset="0"/>
              </a:rPr>
              <a:t>the value </a:t>
            </a:r>
            <a:r>
              <a:rPr lang="en-US" sz="2000" b="1" dirty="0">
                <a:solidFill>
                  <a:schemeClr val="tx1">
                    <a:lumMod val="95000"/>
                    <a:lumOff val="5000"/>
                  </a:schemeClr>
                </a:solidFill>
                <a:latin typeface="Palatino Linotype" pitchFamily="18" charset="0"/>
              </a:rPr>
              <a:t>of the project using this new financial structure? Assume that the debt </a:t>
            </a:r>
            <a:r>
              <a:rPr lang="en-US" sz="2000" b="1" dirty="0" smtClean="0">
                <a:solidFill>
                  <a:schemeClr val="tx1">
                    <a:lumMod val="95000"/>
                    <a:lumOff val="5000"/>
                  </a:schemeClr>
                </a:solidFill>
                <a:latin typeface="Palatino Linotype" pitchFamily="18" charset="0"/>
              </a:rPr>
              <a:t>beta remains </a:t>
            </a:r>
            <a:r>
              <a:rPr lang="en-US" sz="2000" b="1" dirty="0">
                <a:solidFill>
                  <a:schemeClr val="tx1">
                    <a:lumMod val="95000"/>
                    <a:lumOff val="5000"/>
                  </a:schemeClr>
                </a:solidFill>
                <a:latin typeface="Palatino Linotype" pitchFamily="18" charset="0"/>
              </a:rPr>
              <a:t>constant at 0.30. Hint: Using APV may be easier than using </a:t>
            </a:r>
            <a:r>
              <a:rPr lang="en-US" sz="2000" b="1" dirty="0" smtClean="0">
                <a:solidFill>
                  <a:schemeClr val="tx1">
                    <a:lumMod val="95000"/>
                    <a:lumOff val="5000"/>
                  </a:schemeClr>
                </a:solidFill>
                <a:latin typeface="Palatino Linotype" pitchFamily="18" charset="0"/>
              </a:rPr>
              <a:t> WACC </a:t>
            </a:r>
            <a:r>
              <a:rPr lang="en-US" sz="2000" b="1" dirty="0">
                <a:solidFill>
                  <a:schemeClr val="tx1">
                    <a:lumMod val="95000"/>
                    <a:lumOff val="5000"/>
                  </a:schemeClr>
                </a:solidFill>
                <a:latin typeface="Palatino Linotype" pitchFamily="18" charset="0"/>
              </a:rPr>
              <a:t>here</a:t>
            </a:r>
            <a:r>
              <a:rPr lang="en-US" sz="2000" b="1" dirty="0" smtClean="0">
                <a:solidFill>
                  <a:schemeClr val="tx1">
                    <a:lumMod val="95000"/>
                    <a:lumOff val="5000"/>
                  </a:schemeClr>
                </a:solidFill>
                <a:latin typeface="Palatino Linotype" pitchFamily="18" charset="0"/>
              </a:rPr>
              <a:t>.</a:t>
            </a:r>
          </a:p>
          <a:p>
            <a:pPr marL="457200" indent="-457200">
              <a:buAutoNum type="alphaLcParenR"/>
            </a:pPr>
            <a:r>
              <a:rPr lang="en-US" sz="2000" b="1" dirty="0">
                <a:solidFill>
                  <a:schemeClr val="tx1">
                    <a:lumMod val="95000"/>
                    <a:lumOff val="5000"/>
                  </a:schemeClr>
                </a:solidFill>
                <a:latin typeface="Palatino Linotype" pitchFamily="18" charset="0"/>
              </a:rPr>
              <a:t>Theoretically, APV and WACC should give identical estimates of firm or </a:t>
            </a:r>
            <a:r>
              <a:rPr lang="en-US" sz="2000" b="1" dirty="0" smtClean="0">
                <a:solidFill>
                  <a:schemeClr val="tx1">
                    <a:lumMod val="95000"/>
                    <a:lumOff val="5000"/>
                  </a:schemeClr>
                </a:solidFill>
                <a:latin typeface="Palatino Linotype" pitchFamily="18" charset="0"/>
              </a:rPr>
              <a:t>project value</a:t>
            </a:r>
            <a:r>
              <a:rPr lang="en-US" sz="2000" b="1" dirty="0">
                <a:solidFill>
                  <a:schemeClr val="tx1">
                    <a:lumMod val="95000"/>
                    <a:lumOff val="5000"/>
                  </a:schemeClr>
                </a:solidFill>
                <a:latin typeface="Palatino Linotype" pitchFamily="18" charset="0"/>
              </a:rPr>
              <a:t>. WACC was easier to use than APV for part </a:t>
            </a:r>
            <a:r>
              <a:rPr lang="en-US" sz="2000" b="1" dirty="0" smtClean="0">
                <a:solidFill>
                  <a:schemeClr val="tx1">
                    <a:lumMod val="95000"/>
                    <a:lumOff val="5000"/>
                  </a:schemeClr>
                </a:solidFill>
                <a:latin typeface="Palatino Linotype" pitchFamily="18" charset="0"/>
              </a:rPr>
              <a:t>(c). </a:t>
            </a:r>
            <a:r>
              <a:rPr lang="en-US" sz="2000" b="1" dirty="0">
                <a:solidFill>
                  <a:schemeClr val="tx1">
                    <a:lumMod val="95000"/>
                    <a:lumOff val="5000"/>
                  </a:schemeClr>
                </a:solidFill>
                <a:latin typeface="Palatino Linotype" pitchFamily="18" charset="0"/>
              </a:rPr>
              <a:t>If WACC were </a:t>
            </a:r>
            <a:r>
              <a:rPr lang="en-US" sz="2000" b="1" dirty="0" smtClean="0">
                <a:solidFill>
                  <a:schemeClr val="tx1">
                    <a:lumMod val="95000"/>
                    <a:lumOff val="5000"/>
                  </a:schemeClr>
                </a:solidFill>
                <a:latin typeface="Palatino Linotype" pitchFamily="18" charset="0"/>
              </a:rPr>
              <a:t>always easier </a:t>
            </a:r>
            <a:r>
              <a:rPr lang="en-US" sz="2000" b="1" dirty="0">
                <a:solidFill>
                  <a:schemeClr val="tx1">
                    <a:lumMod val="95000"/>
                    <a:lumOff val="5000"/>
                  </a:schemeClr>
                </a:solidFill>
                <a:latin typeface="Palatino Linotype" pitchFamily="18" charset="0"/>
              </a:rPr>
              <a:t>to compute, why would you ever want to use APV?</a:t>
            </a:r>
          </a:p>
        </p:txBody>
      </p:sp>
    </p:spTree>
    <p:extLst>
      <p:ext uri="{BB962C8B-B14F-4D97-AF65-F5344CB8AC3E}">
        <p14:creationId xmlns:p14="http://schemas.microsoft.com/office/powerpoint/2010/main" val="381992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WACC and APV with Taxation</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a)     There </a:t>
            </a:r>
            <a:r>
              <a:rPr lang="en-US" sz="2000" b="1" dirty="0">
                <a:solidFill>
                  <a:schemeClr val="tx1">
                    <a:lumMod val="95000"/>
                    <a:lumOff val="5000"/>
                  </a:schemeClr>
                </a:solidFill>
                <a:latin typeface="Palatino Linotype" pitchFamily="18" charset="0"/>
              </a:rPr>
              <a:t>are two possible states one year from now. In the bad state, Mr. </a:t>
            </a:r>
            <a:r>
              <a:rPr lang="en-US" sz="2000" b="1" dirty="0" smtClean="0">
                <a:solidFill>
                  <a:schemeClr val="tx1">
                    <a:lumMod val="95000"/>
                    <a:lumOff val="5000"/>
                  </a:schemeClr>
                </a:solidFill>
                <a:latin typeface="Palatino Linotype" pitchFamily="18" charset="0"/>
              </a:rPr>
              <a:t>Sheffield defaults </a:t>
            </a:r>
            <a:r>
              <a:rPr lang="en-US" sz="2000" b="1" dirty="0">
                <a:solidFill>
                  <a:schemeClr val="tx1">
                    <a:lumMod val="95000"/>
                    <a:lumOff val="5000"/>
                  </a:schemeClr>
                </a:solidFill>
                <a:latin typeface="Palatino Linotype" pitchFamily="18" charset="0"/>
              </a:rPr>
              <a:t>on the bank loan and pays neither principal nor interest. In the </a:t>
            </a:r>
            <a:r>
              <a:rPr lang="en-US" sz="2000" b="1" dirty="0" smtClean="0">
                <a:solidFill>
                  <a:schemeClr val="tx1">
                    <a:lumMod val="95000"/>
                    <a:lumOff val="5000"/>
                  </a:schemeClr>
                </a:solidFill>
                <a:latin typeface="Palatino Linotype" pitchFamily="18" charset="0"/>
              </a:rPr>
              <a:t>good state</a:t>
            </a:r>
            <a:r>
              <a:rPr lang="en-US" sz="2000" b="1" dirty="0">
                <a:solidFill>
                  <a:schemeClr val="tx1">
                    <a:lumMod val="95000"/>
                    <a:lumOff val="5000"/>
                  </a:schemeClr>
                </a:solidFill>
                <a:latin typeface="Palatino Linotype" pitchFamily="18" charset="0"/>
              </a:rPr>
              <a:t>, both principal and interest are paid in full. What is the probability </a:t>
            </a:r>
            <a:r>
              <a:rPr lang="en-US" sz="2000" b="1" dirty="0" smtClean="0">
                <a:solidFill>
                  <a:schemeClr val="tx1">
                    <a:lumMod val="95000"/>
                    <a:lumOff val="5000"/>
                  </a:schemeClr>
                </a:solidFill>
                <a:latin typeface="Palatino Linotype" pitchFamily="18" charset="0"/>
              </a:rPr>
              <a:t>that </a:t>
            </a:r>
            <a:r>
              <a:rPr lang="en-US" sz="2000" b="1" dirty="0" err="1" smtClean="0">
                <a:solidFill>
                  <a:schemeClr val="tx1">
                    <a:lumMod val="95000"/>
                    <a:lumOff val="5000"/>
                  </a:schemeClr>
                </a:solidFill>
                <a:latin typeface="Palatino Linotype" pitchFamily="18" charset="0"/>
              </a:rPr>
              <a:t>Greengate</a:t>
            </a:r>
            <a:r>
              <a:rPr lang="en-US" sz="2000" b="1" dirty="0" smtClean="0">
                <a:solidFill>
                  <a:schemeClr val="tx1">
                    <a:lumMod val="95000"/>
                    <a:lumOff val="5000"/>
                  </a:schemeClr>
                </a:solidFill>
                <a:latin typeface="Palatino Linotype" pitchFamily="18" charset="0"/>
              </a:rPr>
              <a:t> </a:t>
            </a:r>
            <a:r>
              <a:rPr lang="en-US" sz="2000" b="1" dirty="0">
                <a:solidFill>
                  <a:schemeClr val="tx1">
                    <a:lumMod val="95000"/>
                    <a:lumOff val="5000"/>
                  </a:schemeClr>
                </a:solidFill>
                <a:latin typeface="Palatino Linotype" pitchFamily="18" charset="0"/>
              </a:rPr>
              <a:t>Chicago, Inc. will default on the bank loan at the end of one year</a:t>
            </a:r>
            <a:r>
              <a:rPr lang="en-US" sz="2000" b="1" dirty="0" smtClean="0">
                <a:solidFill>
                  <a:schemeClr val="tx1">
                    <a:lumMod val="95000"/>
                    <a:lumOff val="5000"/>
                  </a:schemeClr>
                </a:solidFill>
                <a:latin typeface="Palatino Linotype" pitchFamily="18" charset="0"/>
              </a:rPr>
              <a:t>?</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a:solidFill>
                  <a:srgbClr val="0070C0"/>
                </a:solidFill>
                <a:latin typeface="Palatino Linotype" pitchFamily="18" charset="0"/>
              </a:rPr>
              <a:t>The current value of the debt is equal to the probability weighted bank </a:t>
            </a:r>
            <a:r>
              <a:rPr lang="en-US" sz="2000" dirty="0" smtClean="0">
                <a:solidFill>
                  <a:srgbClr val="0070C0"/>
                </a:solidFill>
                <a:latin typeface="Palatino Linotype" pitchFamily="18" charset="0"/>
              </a:rPr>
              <a:t>payments at </a:t>
            </a:r>
            <a:r>
              <a:rPr lang="en-US" sz="2000" dirty="0">
                <a:solidFill>
                  <a:srgbClr val="0070C0"/>
                </a:solidFill>
                <a:latin typeface="Palatino Linotype" pitchFamily="18" charset="0"/>
              </a:rPr>
              <a:t>the end of the year discounted by the expected return on debt</a:t>
            </a:r>
            <a:r>
              <a:rPr lang="en-US" sz="2000" dirty="0" smtClean="0">
                <a:solidFill>
                  <a:srgbClr val="0070C0"/>
                </a:solidFill>
                <a:latin typeface="Palatino Linotype" pitchFamily="18" charset="0"/>
              </a:rPr>
              <a:t>:</a:t>
            </a:r>
          </a:p>
          <a:p>
            <a:pPr marL="0" indent="0">
              <a:buNone/>
            </a:pPr>
            <a:endParaRPr lang="en-US" sz="2000" dirty="0" smtClean="0">
              <a:solidFill>
                <a:srgbClr val="0070C0"/>
              </a:solidFill>
              <a:latin typeface="Palatino Linotype" pitchFamily="18" charset="0"/>
            </a:endParaRPr>
          </a:p>
          <a:p>
            <a:pPr marL="0" indent="0">
              <a:buNone/>
            </a:pPr>
            <a:endParaRPr lang="en-US" sz="2000" dirty="0">
              <a:solidFill>
                <a:srgbClr val="0070C0"/>
              </a:solidFill>
              <a:latin typeface="Palatino Linotype" pitchFamily="18" charset="0"/>
            </a:endParaRPr>
          </a:p>
          <a:p>
            <a:pPr marL="0" indent="0">
              <a:buNone/>
            </a:pPr>
            <a:endParaRPr lang="en-US" sz="2000" dirty="0" smtClean="0">
              <a:solidFill>
                <a:srgbClr val="0070C0"/>
              </a:solidFill>
              <a:latin typeface="Palatino Linotype"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35549604"/>
              </p:ext>
            </p:extLst>
          </p:nvPr>
        </p:nvGraphicFramePr>
        <p:xfrm>
          <a:off x="1565275" y="4114800"/>
          <a:ext cx="6254750" cy="954088"/>
        </p:xfrm>
        <a:graphic>
          <a:graphicData uri="http://schemas.openxmlformats.org/presentationml/2006/ole">
            <mc:AlternateContent xmlns:mc="http://schemas.openxmlformats.org/markup-compatibility/2006">
              <mc:Choice xmlns:v="urn:schemas-microsoft-com:vml" Requires="v">
                <p:oleObj spid="_x0000_s7178" name="Equation" r:id="rId4" imgW="2831760" imgH="431640" progId="Equation.DSMT4">
                  <p:embed/>
                </p:oleObj>
              </mc:Choice>
              <mc:Fallback>
                <p:oleObj name="Equation" r:id="rId4" imgW="2831760" imgH="431640" progId="Equation.DSMT4">
                  <p:embed/>
                  <p:pic>
                    <p:nvPicPr>
                      <p:cNvPr id="0" name=""/>
                      <p:cNvPicPr/>
                      <p:nvPr/>
                    </p:nvPicPr>
                    <p:blipFill>
                      <a:blip r:embed="rId5"/>
                      <a:stretch>
                        <a:fillRect/>
                      </a:stretch>
                    </p:blipFill>
                    <p:spPr>
                      <a:xfrm>
                        <a:off x="1565275" y="4114800"/>
                        <a:ext cx="6254750" cy="954088"/>
                      </a:xfrm>
                      <a:prstGeom prst="rect">
                        <a:avLst/>
                      </a:prstGeom>
                    </p:spPr>
                  </p:pic>
                </p:oleObj>
              </mc:Fallback>
            </mc:AlternateContent>
          </a:graphicData>
        </a:graphic>
      </p:graphicFrame>
    </p:spTree>
    <p:extLst>
      <p:ext uri="{BB962C8B-B14F-4D97-AF65-F5344CB8AC3E}">
        <p14:creationId xmlns:p14="http://schemas.microsoft.com/office/powerpoint/2010/main" val="3960265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WACC and APV with Taxation</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600" b="1" dirty="0">
                <a:solidFill>
                  <a:schemeClr val="tx1">
                    <a:lumMod val="95000"/>
                    <a:lumOff val="5000"/>
                  </a:schemeClr>
                </a:solidFill>
                <a:latin typeface="Palatino Linotype" pitchFamily="18" charset="0"/>
              </a:rPr>
              <a:t>APT Partners owns a single asset, an apartment building, and forecasts the following </a:t>
            </a:r>
            <a:r>
              <a:rPr lang="en-US" sz="1600" b="1" dirty="0" smtClean="0">
                <a:solidFill>
                  <a:schemeClr val="tx1">
                    <a:lumMod val="95000"/>
                    <a:lumOff val="5000"/>
                  </a:schemeClr>
                </a:solidFill>
                <a:latin typeface="Palatino Linotype" pitchFamily="18" charset="0"/>
              </a:rPr>
              <a:t>two possibilities </a:t>
            </a:r>
            <a:r>
              <a:rPr lang="en-US" sz="1600" b="1" dirty="0">
                <a:solidFill>
                  <a:schemeClr val="tx1">
                    <a:lumMod val="95000"/>
                    <a:lumOff val="5000"/>
                  </a:schemeClr>
                </a:solidFill>
                <a:latin typeface="Palatino Linotype" pitchFamily="18" charset="0"/>
              </a:rPr>
              <a:t>for 2010. Assume all cash flows come at year end. Expected returns for the </a:t>
            </a:r>
            <a:r>
              <a:rPr lang="en-US" sz="1600" b="1" dirty="0" smtClean="0">
                <a:solidFill>
                  <a:schemeClr val="tx1">
                    <a:lumMod val="95000"/>
                    <a:lumOff val="5000"/>
                  </a:schemeClr>
                </a:solidFill>
                <a:latin typeface="Palatino Linotype" pitchFamily="18" charset="0"/>
              </a:rPr>
              <a:t>one year </a:t>
            </a:r>
            <a:r>
              <a:rPr lang="en-US" sz="1600" b="1" dirty="0">
                <a:solidFill>
                  <a:schemeClr val="tx1">
                    <a:lumMod val="95000"/>
                    <a:lumOff val="5000"/>
                  </a:schemeClr>
                </a:solidFill>
                <a:latin typeface="Palatino Linotype" pitchFamily="18" charset="0"/>
              </a:rPr>
              <a:t>Treasury bill and the stock market are 5% and 10%, respectively</a:t>
            </a:r>
            <a:r>
              <a:rPr lang="en-US" sz="1600" b="1" dirty="0" smtClean="0">
                <a:solidFill>
                  <a:schemeClr val="tx1">
                    <a:lumMod val="95000"/>
                    <a:lumOff val="5000"/>
                  </a:schemeClr>
                </a:solidFill>
                <a:latin typeface="Palatino Linotype" pitchFamily="18" charset="0"/>
              </a:rPr>
              <a:t>. Assume </a:t>
            </a:r>
            <a:r>
              <a:rPr lang="en-US" sz="1600" b="1" dirty="0">
                <a:solidFill>
                  <a:schemeClr val="tx1">
                    <a:lumMod val="95000"/>
                    <a:lumOff val="5000"/>
                  </a:schemeClr>
                </a:solidFill>
                <a:latin typeface="Palatino Linotype" pitchFamily="18" charset="0"/>
              </a:rPr>
              <a:t>that APT has no past tax payments against which to carry back losses and that </a:t>
            </a:r>
            <a:r>
              <a:rPr lang="en-US" sz="1600" b="1" dirty="0" smtClean="0">
                <a:solidFill>
                  <a:schemeClr val="tx1">
                    <a:lumMod val="95000"/>
                    <a:lumOff val="5000"/>
                  </a:schemeClr>
                </a:solidFill>
                <a:latin typeface="Palatino Linotype" pitchFamily="18" charset="0"/>
              </a:rPr>
              <a:t>it cannot </a:t>
            </a:r>
            <a:r>
              <a:rPr lang="en-US" sz="1600" b="1" dirty="0">
                <a:solidFill>
                  <a:schemeClr val="tx1">
                    <a:lumMod val="95000"/>
                    <a:lumOff val="5000"/>
                  </a:schemeClr>
                </a:solidFill>
                <a:latin typeface="Palatino Linotype" pitchFamily="18" charset="0"/>
              </a:rPr>
              <a:t>carry forward losses because it is liquidating at the end of 2010. Finally, note </a:t>
            </a:r>
            <a:r>
              <a:rPr lang="en-US" sz="1600" b="1" dirty="0" smtClean="0">
                <a:solidFill>
                  <a:schemeClr val="tx1">
                    <a:lumMod val="95000"/>
                    <a:lumOff val="5000"/>
                  </a:schemeClr>
                </a:solidFill>
                <a:latin typeface="Palatino Linotype" pitchFamily="18" charset="0"/>
              </a:rPr>
              <a:t>that APT </a:t>
            </a:r>
            <a:r>
              <a:rPr lang="en-US" sz="1600" b="1" dirty="0">
                <a:solidFill>
                  <a:schemeClr val="tx1">
                    <a:lumMod val="95000"/>
                    <a:lumOff val="5000"/>
                  </a:schemeClr>
                </a:solidFill>
                <a:latin typeface="Palatino Linotype" pitchFamily="18" charset="0"/>
              </a:rPr>
              <a:t>receives a $200,000 income tax deduction for providing low-income housing, </a:t>
            </a:r>
            <a:r>
              <a:rPr lang="en-US" sz="1600" b="1" dirty="0" smtClean="0">
                <a:solidFill>
                  <a:schemeClr val="tx1">
                    <a:lumMod val="95000"/>
                    <a:lumOff val="5000"/>
                  </a:schemeClr>
                </a:solidFill>
                <a:latin typeface="Palatino Linotype" pitchFamily="18" charset="0"/>
              </a:rPr>
              <a:t>meaning that </a:t>
            </a:r>
            <a:r>
              <a:rPr lang="en-US" sz="1600" b="1" dirty="0">
                <a:solidFill>
                  <a:schemeClr val="tx1">
                    <a:lumMod val="95000"/>
                    <a:lumOff val="5000"/>
                  </a:schemeClr>
                </a:solidFill>
                <a:latin typeface="Palatino Linotype" pitchFamily="18" charset="0"/>
              </a:rPr>
              <a:t>its actual tax bill is given by the statutory tax rate of 35% multiplied by income net of </a:t>
            </a:r>
            <a:r>
              <a:rPr lang="en-US" sz="1600" b="1" dirty="0" smtClean="0">
                <a:solidFill>
                  <a:schemeClr val="tx1">
                    <a:lumMod val="95000"/>
                    <a:lumOff val="5000"/>
                  </a:schemeClr>
                </a:solidFill>
                <a:latin typeface="Palatino Linotype" pitchFamily="18" charset="0"/>
              </a:rPr>
              <a:t>the deduction </a:t>
            </a:r>
            <a:r>
              <a:rPr lang="en-US" sz="1600" b="1" dirty="0">
                <a:solidFill>
                  <a:schemeClr val="tx1">
                    <a:lumMod val="95000"/>
                    <a:lumOff val="5000"/>
                  </a:schemeClr>
                </a:solidFill>
                <a:latin typeface="Palatino Linotype" pitchFamily="18" charset="0"/>
              </a:rPr>
              <a:t>(taxable income - $200,000</a:t>
            </a:r>
            <a:r>
              <a:rPr lang="en-US" sz="1600" b="1" dirty="0" smtClean="0">
                <a:solidFill>
                  <a:schemeClr val="tx1">
                    <a:lumMod val="95000"/>
                    <a:lumOff val="5000"/>
                  </a:schemeClr>
                </a:solidFill>
                <a:latin typeface="Palatino Linotype" pitchFamily="18" charset="0"/>
              </a:rPr>
              <a:t>).</a:t>
            </a:r>
            <a:endParaRPr lang="en-US" sz="1600" b="1" dirty="0">
              <a:solidFill>
                <a:schemeClr val="tx1">
                  <a:lumMod val="95000"/>
                  <a:lumOff val="5000"/>
                </a:schemeClr>
              </a:solidFill>
              <a:latin typeface="Palatino Linotype"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710328"/>
              </p:ext>
            </p:extLst>
          </p:nvPr>
        </p:nvGraphicFramePr>
        <p:xfrm>
          <a:off x="2057400" y="3429000"/>
          <a:ext cx="4724400" cy="2966720"/>
        </p:xfrm>
        <a:graphic>
          <a:graphicData uri="http://schemas.openxmlformats.org/drawingml/2006/table">
            <a:tbl>
              <a:tblPr firstRow="1" bandRow="1">
                <a:tableStyleId>{5C22544A-7EE6-4342-B048-85BDC9FD1C3A}</a:tableStyleId>
              </a:tblPr>
              <a:tblGrid>
                <a:gridCol w="2032000"/>
                <a:gridCol w="1168400"/>
                <a:gridCol w="1524000"/>
              </a:tblGrid>
              <a:tr h="370840">
                <a:tc gridSpan="3">
                  <a:txBody>
                    <a:bodyPr/>
                    <a:lstStyle/>
                    <a:p>
                      <a:r>
                        <a:rPr lang="en-US" sz="1400" dirty="0" smtClean="0">
                          <a:solidFill>
                            <a:sysClr val="windowText" lastClr="000000"/>
                          </a:solidFill>
                          <a:latin typeface="Palatino Linotype" panose="02040502050505030304" pitchFamily="18" charset="0"/>
                        </a:rPr>
                        <a:t>Income and Cash Flow</a:t>
                      </a:r>
                      <a:r>
                        <a:rPr lang="en-US" sz="1400" baseline="0" dirty="0" smtClean="0">
                          <a:solidFill>
                            <a:sysClr val="windowText" lastClr="000000"/>
                          </a:solidFill>
                          <a:latin typeface="Palatino Linotype" panose="02040502050505030304" pitchFamily="18" charset="0"/>
                        </a:rPr>
                        <a:t> Items  (in thousands)</a:t>
                      </a:r>
                      <a:endParaRPr lang="en-US" sz="14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370840">
                <a:tc>
                  <a:txBody>
                    <a:bodyPr/>
                    <a:lstStyle/>
                    <a:p>
                      <a:endParaRPr lang="en-US" sz="1400" dirty="0">
                        <a:solidFill>
                          <a:sysClr val="windowText" lastClr="000000"/>
                        </a:solidFill>
                        <a:latin typeface="Palatino Linotype" panose="02040502050505030304" pitchFamily="18" charset="0"/>
                      </a:endParaRPr>
                    </a:p>
                  </a:txBody>
                  <a:tcPr>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dirty="0" smtClean="0">
                          <a:solidFill>
                            <a:sysClr val="windowText" lastClr="000000"/>
                          </a:solidFill>
                          <a:latin typeface="Palatino Linotype" panose="02040502050505030304" pitchFamily="18" charset="0"/>
                        </a:rPr>
                        <a:t>2010 (high)</a:t>
                      </a:r>
                      <a:endParaRPr lang="en-US" sz="1400" dirty="0">
                        <a:solidFill>
                          <a:sysClr val="windowText" lastClr="000000"/>
                        </a:solidFill>
                        <a:latin typeface="Palatino Linotype" panose="02040502050505030304" pitchFamily="18" charset="0"/>
                      </a:endParaRPr>
                    </a:p>
                  </a:txBody>
                  <a:tcPr>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dirty="0" smtClean="0">
                          <a:solidFill>
                            <a:sysClr val="windowText" lastClr="000000"/>
                          </a:solidFill>
                          <a:latin typeface="Palatino Linotype" panose="02040502050505030304" pitchFamily="18" charset="0"/>
                        </a:rPr>
                        <a:t>2010</a:t>
                      </a:r>
                      <a:r>
                        <a:rPr lang="en-US" sz="1400" baseline="0" dirty="0" smtClean="0">
                          <a:solidFill>
                            <a:sysClr val="windowText" lastClr="000000"/>
                          </a:solidFill>
                          <a:latin typeface="Palatino Linotype" panose="02040502050505030304" pitchFamily="18" charset="0"/>
                        </a:rPr>
                        <a:t> (low)</a:t>
                      </a:r>
                      <a:endParaRPr lang="en-US" sz="1400" dirty="0">
                        <a:solidFill>
                          <a:sysClr val="windowText" lastClr="000000"/>
                        </a:solidFill>
                        <a:latin typeface="Palatino Linotype" panose="02040502050505030304" pitchFamily="18" charset="0"/>
                      </a:endParaRPr>
                    </a:p>
                  </a:txBody>
                  <a:tcPr>
                    <a:lnL w="12700" cmpd="sng">
                      <a:noFill/>
                    </a:lnL>
                    <a:lnR w="12700" cmpd="sng">
                      <a:noFill/>
                    </a:lnR>
                    <a:lnT w="381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sz="1400" dirty="0" smtClean="0">
                          <a:solidFill>
                            <a:sysClr val="windowText" lastClr="000000"/>
                          </a:solidFill>
                          <a:latin typeface="Palatino Linotype" panose="02040502050505030304" pitchFamily="18" charset="0"/>
                        </a:rPr>
                        <a:t>Probability</a:t>
                      </a:r>
                      <a:endParaRPr lang="en-US" sz="1400" dirty="0">
                        <a:solidFill>
                          <a:sysClr val="windowText" lastClr="00000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400" dirty="0" smtClean="0">
                          <a:solidFill>
                            <a:sysClr val="windowText" lastClr="000000"/>
                          </a:solidFill>
                          <a:latin typeface="Palatino Linotype" panose="02040502050505030304" pitchFamily="18" charset="0"/>
                        </a:rPr>
                        <a:t>50%</a:t>
                      </a:r>
                      <a:endParaRPr lang="en-US" sz="1400" dirty="0">
                        <a:solidFill>
                          <a:sysClr val="windowText" lastClr="00000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400" dirty="0" smtClean="0">
                          <a:solidFill>
                            <a:sysClr val="windowText" lastClr="000000"/>
                          </a:solidFill>
                          <a:latin typeface="Palatino Linotype" panose="02040502050505030304" pitchFamily="18" charset="0"/>
                        </a:rPr>
                        <a:t>50%</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70840">
                <a:tc>
                  <a:txBody>
                    <a:bodyPr/>
                    <a:lstStyle/>
                    <a:p>
                      <a:r>
                        <a:rPr lang="en-US" sz="1400" dirty="0" smtClean="0">
                          <a:solidFill>
                            <a:sysClr val="windowText" lastClr="000000"/>
                          </a:solidFill>
                          <a:latin typeface="Palatino Linotype" panose="02040502050505030304" pitchFamily="18" charset="0"/>
                        </a:rPr>
                        <a:t>Revenue</a:t>
                      </a:r>
                      <a:endParaRPr lang="en-US" sz="14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dirty="0" smtClean="0">
                          <a:solidFill>
                            <a:sysClr val="windowText" lastClr="000000"/>
                          </a:solidFill>
                          <a:latin typeface="Palatino Linotype" panose="02040502050505030304" pitchFamily="18" charset="0"/>
                        </a:rPr>
                        <a:t>2500</a:t>
                      </a:r>
                      <a:endParaRPr lang="en-US" sz="14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dirty="0" smtClean="0">
                          <a:solidFill>
                            <a:sysClr val="windowText" lastClr="000000"/>
                          </a:solidFill>
                          <a:latin typeface="Palatino Linotype" panose="02040502050505030304" pitchFamily="18" charset="0"/>
                        </a:rPr>
                        <a:t>1500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en-US" sz="1400" dirty="0" smtClean="0">
                          <a:solidFill>
                            <a:sysClr val="windowText" lastClr="000000"/>
                          </a:solidFill>
                          <a:latin typeface="Palatino Linotype" panose="02040502050505030304" pitchFamily="18" charset="0"/>
                        </a:rPr>
                        <a:t>Operating Costs</a:t>
                      </a:r>
                      <a:endParaRPr lang="en-US" sz="14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dirty="0" smtClean="0">
                          <a:solidFill>
                            <a:sysClr val="windowText" lastClr="000000"/>
                          </a:solidFill>
                          <a:latin typeface="Palatino Linotype" panose="02040502050505030304" pitchFamily="18" charset="0"/>
                        </a:rPr>
                        <a:t>1000</a:t>
                      </a:r>
                      <a:endParaRPr lang="en-US" sz="14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dirty="0" smtClean="0">
                          <a:solidFill>
                            <a:sysClr val="windowText" lastClr="000000"/>
                          </a:solidFill>
                          <a:latin typeface="Palatino Linotype" panose="02040502050505030304" pitchFamily="18" charset="0"/>
                        </a:rPr>
                        <a:t>1000</a:t>
                      </a:r>
                      <a:endParaRPr lang="en-US" sz="14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en-US" sz="1400" dirty="0" smtClean="0">
                          <a:solidFill>
                            <a:sysClr val="windowText" lastClr="000000"/>
                          </a:solidFill>
                          <a:latin typeface="Palatino Linotype" panose="02040502050505030304" pitchFamily="18" charset="0"/>
                        </a:rPr>
                        <a:t>Depreciation</a:t>
                      </a:r>
                      <a:endParaRPr lang="en-US" sz="14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dirty="0" smtClean="0">
                          <a:solidFill>
                            <a:sysClr val="windowText" lastClr="000000"/>
                          </a:solidFill>
                          <a:latin typeface="Palatino Linotype" panose="02040502050505030304" pitchFamily="18" charset="0"/>
                        </a:rPr>
                        <a:t>300</a:t>
                      </a:r>
                      <a:endParaRPr lang="en-US" sz="14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dirty="0" smtClean="0">
                          <a:solidFill>
                            <a:sysClr val="windowText" lastClr="000000"/>
                          </a:solidFill>
                          <a:latin typeface="Palatino Linotype" panose="02040502050505030304" pitchFamily="18" charset="0"/>
                        </a:rPr>
                        <a:t>300</a:t>
                      </a:r>
                      <a:endParaRPr lang="en-US" sz="14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en-US" sz="1400" dirty="0" smtClean="0">
                          <a:solidFill>
                            <a:sysClr val="windowText" lastClr="000000"/>
                          </a:solidFill>
                          <a:latin typeface="Palatino Linotype" panose="02040502050505030304" pitchFamily="18" charset="0"/>
                        </a:rPr>
                        <a:t>EBIT</a:t>
                      </a:r>
                      <a:endParaRPr lang="en-US" sz="14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dirty="0" smtClean="0">
                          <a:solidFill>
                            <a:sysClr val="windowText" lastClr="000000"/>
                          </a:solidFill>
                          <a:latin typeface="Palatino Linotype" panose="02040502050505030304" pitchFamily="18" charset="0"/>
                        </a:rPr>
                        <a:t>1200</a:t>
                      </a:r>
                      <a:endParaRPr lang="en-US" sz="14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dirty="0" smtClean="0">
                          <a:solidFill>
                            <a:sysClr val="windowText" lastClr="000000"/>
                          </a:solidFill>
                          <a:latin typeface="Palatino Linotype" panose="02040502050505030304" pitchFamily="18" charset="0"/>
                        </a:rPr>
                        <a:t>200</a:t>
                      </a:r>
                      <a:endParaRPr lang="en-US" sz="14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en-US" sz="1400" dirty="0" err="1" smtClean="0">
                          <a:solidFill>
                            <a:sysClr val="windowText" lastClr="000000"/>
                          </a:solidFill>
                          <a:latin typeface="Palatino Linotype" panose="02040502050505030304" pitchFamily="18" charset="0"/>
                        </a:rPr>
                        <a:t>Capex</a:t>
                      </a:r>
                      <a:endParaRPr lang="en-US" sz="14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dirty="0" smtClean="0">
                          <a:solidFill>
                            <a:sysClr val="windowText" lastClr="000000"/>
                          </a:solidFill>
                          <a:latin typeface="Palatino Linotype" panose="02040502050505030304" pitchFamily="18" charset="0"/>
                        </a:rPr>
                        <a:t>400</a:t>
                      </a:r>
                      <a:endParaRPr lang="en-US" sz="14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dirty="0" smtClean="0">
                          <a:solidFill>
                            <a:sysClr val="windowText" lastClr="000000"/>
                          </a:solidFill>
                          <a:latin typeface="Palatino Linotype" panose="02040502050505030304" pitchFamily="18" charset="0"/>
                        </a:rPr>
                        <a:t>400</a:t>
                      </a:r>
                      <a:endParaRPr lang="en-US" sz="14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1132268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WACC and APV with Taxation</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a)     Cont’d</a:t>
            </a:r>
          </a:p>
          <a:p>
            <a:pPr marL="0" indent="0">
              <a:buNone/>
            </a:pPr>
            <a:endParaRPr lang="en-US" sz="2000" dirty="0" smtClean="0">
              <a:solidFill>
                <a:srgbClr val="0070C0"/>
              </a:solidFill>
              <a:latin typeface="Palatino Linotype" pitchFamily="18" charset="0"/>
            </a:endParaRPr>
          </a:p>
          <a:p>
            <a:pPr marL="0" indent="0">
              <a:buNone/>
            </a:pPr>
            <a:r>
              <a:rPr lang="en-US" sz="2000" dirty="0">
                <a:solidFill>
                  <a:srgbClr val="0070C0"/>
                </a:solidFill>
                <a:latin typeface="Palatino Linotype" pitchFamily="18" charset="0"/>
              </a:rPr>
              <a:t>The expected return on debt can be obtained from CAPM</a:t>
            </a:r>
            <a:r>
              <a:rPr lang="en-US" sz="2000" dirty="0" smtClean="0">
                <a:solidFill>
                  <a:srgbClr val="0070C0"/>
                </a:solidFill>
                <a:latin typeface="Palatino Linotype" pitchFamily="18" charset="0"/>
              </a:rPr>
              <a:t>:</a:t>
            </a:r>
          </a:p>
          <a:p>
            <a:pPr marL="0" indent="0">
              <a:buNone/>
            </a:pPr>
            <a:endParaRPr lang="en-US" sz="2000" dirty="0">
              <a:solidFill>
                <a:srgbClr val="0070C0"/>
              </a:solidFill>
              <a:latin typeface="Palatino Linotype" pitchFamily="18" charset="0"/>
            </a:endParaRPr>
          </a:p>
          <a:p>
            <a:pPr marL="0" indent="0">
              <a:buNone/>
            </a:pPr>
            <a:endParaRPr lang="en-US" sz="2000" dirty="0" smtClean="0">
              <a:solidFill>
                <a:srgbClr val="0070C0"/>
              </a:solidFill>
              <a:latin typeface="Palatino Linotype" pitchFamily="18" charset="0"/>
            </a:endParaRPr>
          </a:p>
          <a:p>
            <a:pPr marL="0" indent="0">
              <a:buNone/>
            </a:pPr>
            <a:r>
              <a:rPr lang="en-US" sz="2000" dirty="0" smtClean="0">
                <a:solidFill>
                  <a:srgbClr val="0070C0"/>
                </a:solidFill>
                <a:latin typeface="Palatino Linotype" pitchFamily="18" charset="0"/>
              </a:rPr>
              <a:t>Substituting into the first equation and solving for </a:t>
            </a:r>
            <a:r>
              <a:rPr lang="en-US" sz="2000" i="1" dirty="0" smtClean="0">
                <a:solidFill>
                  <a:srgbClr val="0070C0"/>
                </a:solidFill>
                <a:latin typeface="Palatino Linotype" pitchFamily="18" charset="0"/>
              </a:rPr>
              <a:t>p</a:t>
            </a:r>
            <a:r>
              <a:rPr lang="en-US" sz="2000" dirty="0" smtClean="0">
                <a:solidFill>
                  <a:srgbClr val="0070C0"/>
                </a:solidFill>
                <a:latin typeface="Palatino Linotype" pitchFamily="18" charset="0"/>
              </a:rPr>
              <a:t>:</a:t>
            </a:r>
          </a:p>
          <a:p>
            <a:pPr marL="0" indent="0">
              <a:buNone/>
            </a:pPr>
            <a:endParaRPr lang="en-US" sz="2000" dirty="0" smtClean="0">
              <a:solidFill>
                <a:srgbClr val="0070C0"/>
              </a:solidFill>
              <a:latin typeface="Palatino Linotype" pitchFamily="18" charset="0"/>
            </a:endParaRPr>
          </a:p>
          <a:p>
            <a:pPr marL="0" indent="0">
              <a:buNone/>
            </a:pPr>
            <a:endParaRPr lang="en-US" sz="2000" dirty="0">
              <a:solidFill>
                <a:srgbClr val="0070C0"/>
              </a:solidFill>
              <a:latin typeface="Palatino Linotype" pitchFamily="18" charset="0"/>
            </a:endParaRPr>
          </a:p>
          <a:p>
            <a:pPr marL="0" indent="0">
              <a:buNone/>
            </a:pPr>
            <a:endParaRPr lang="en-US" sz="2000" dirty="0" smtClean="0">
              <a:solidFill>
                <a:srgbClr val="0070C0"/>
              </a:solidFill>
              <a:latin typeface="Palatino Linotype" pitchFamily="18" charset="0"/>
            </a:endParaRPr>
          </a:p>
          <a:p>
            <a:pPr marL="0" indent="0">
              <a:buNone/>
            </a:pPr>
            <a:endParaRPr lang="en-US" sz="2000" dirty="0" smtClean="0">
              <a:solidFill>
                <a:srgbClr val="0070C0"/>
              </a:solidFill>
              <a:latin typeface="Palatino Linotype" pitchFamily="18" charset="0"/>
            </a:endParaRPr>
          </a:p>
          <a:p>
            <a:pPr marL="0" indent="0">
              <a:buNone/>
            </a:pPr>
            <a:endParaRPr lang="en-US" sz="2000" dirty="0">
              <a:solidFill>
                <a:srgbClr val="0070C0"/>
              </a:solidFill>
              <a:latin typeface="Palatino Linotype" pitchFamily="18" charset="0"/>
            </a:endParaRPr>
          </a:p>
          <a:p>
            <a:pPr marL="0" indent="0">
              <a:buNone/>
            </a:pPr>
            <a:endParaRPr lang="en-US" sz="2000" dirty="0" smtClean="0">
              <a:solidFill>
                <a:srgbClr val="0070C0"/>
              </a:solidFill>
              <a:latin typeface="Palatino Linotype" pitchFamily="18"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825121696"/>
              </p:ext>
            </p:extLst>
          </p:nvPr>
        </p:nvGraphicFramePr>
        <p:xfrm>
          <a:off x="2362200" y="2362201"/>
          <a:ext cx="3429000" cy="385763"/>
        </p:xfrm>
        <a:graphic>
          <a:graphicData uri="http://schemas.openxmlformats.org/presentationml/2006/ole">
            <mc:AlternateContent xmlns:mc="http://schemas.openxmlformats.org/markup-compatibility/2006">
              <mc:Choice xmlns:v="urn:schemas-microsoft-com:vml" Requires="v">
                <p:oleObj spid="_x0000_s8205" name="Equation" r:id="rId4" imgW="2031840" imgH="228600" progId="Equation.DSMT4">
                  <p:embed/>
                </p:oleObj>
              </mc:Choice>
              <mc:Fallback>
                <p:oleObj name="Equation" r:id="rId4" imgW="2031840" imgH="228600" progId="Equation.DSMT4">
                  <p:embed/>
                  <p:pic>
                    <p:nvPicPr>
                      <p:cNvPr id="0" name=""/>
                      <p:cNvPicPr/>
                      <p:nvPr/>
                    </p:nvPicPr>
                    <p:blipFill>
                      <a:blip r:embed="rId5"/>
                      <a:stretch>
                        <a:fillRect/>
                      </a:stretch>
                    </p:blipFill>
                    <p:spPr>
                      <a:xfrm>
                        <a:off x="2362200" y="2362201"/>
                        <a:ext cx="3429000" cy="385763"/>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897952677"/>
              </p:ext>
            </p:extLst>
          </p:nvPr>
        </p:nvGraphicFramePr>
        <p:xfrm>
          <a:off x="2286000" y="3657600"/>
          <a:ext cx="3762375" cy="2721949"/>
        </p:xfrm>
        <a:graphic>
          <a:graphicData uri="http://schemas.openxmlformats.org/presentationml/2006/ole">
            <mc:AlternateContent xmlns:mc="http://schemas.openxmlformats.org/markup-compatibility/2006">
              <mc:Choice xmlns:v="urn:schemas-microsoft-com:vml" Requires="v">
                <p:oleObj spid="_x0000_s8206" name="Equation" r:id="rId6" imgW="2108160" imgH="1523880" progId="Equation.DSMT4">
                  <p:embed/>
                </p:oleObj>
              </mc:Choice>
              <mc:Fallback>
                <p:oleObj name="Equation" r:id="rId6" imgW="2108160" imgH="1523880" progId="Equation.DSMT4">
                  <p:embed/>
                  <p:pic>
                    <p:nvPicPr>
                      <p:cNvPr id="0" name="Object 3"/>
                      <p:cNvPicPr>
                        <a:picLocks noChangeAspect="1" noChangeArrowheads="1"/>
                      </p:cNvPicPr>
                      <p:nvPr/>
                    </p:nvPicPr>
                    <p:blipFill>
                      <a:blip r:embed="rId7"/>
                      <a:srcRect/>
                      <a:stretch>
                        <a:fillRect/>
                      </a:stretch>
                    </p:blipFill>
                    <p:spPr bwMode="auto">
                      <a:xfrm>
                        <a:off x="2286000" y="3657600"/>
                        <a:ext cx="3762375" cy="2721949"/>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1784800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WACC and APV with Taxation</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b)     Assuming </a:t>
            </a:r>
            <a:r>
              <a:rPr lang="en-US" sz="2000" b="1" dirty="0">
                <a:solidFill>
                  <a:schemeClr val="tx1">
                    <a:lumMod val="95000"/>
                    <a:lumOff val="5000"/>
                  </a:schemeClr>
                </a:solidFill>
                <a:latin typeface="Palatino Linotype" pitchFamily="18" charset="0"/>
              </a:rPr>
              <a:t>that the debt is fairly priced, what is the NPV of the project</a:t>
            </a:r>
            <a:r>
              <a:rPr lang="en-US" sz="2000" b="1" dirty="0" smtClean="0">
                <a:solidFill>
                  <a:schemeClr val="tx1">
                    <a:lumMod val="95000"/>
                    <a:lumOff val="5000"/>
                  </a:schemeClr>
                </a:solidFill>
                <a:latin typeface="Palatino Linotype" pitchFamily="18" charset="0"/>
              </a:rPr>
              <a:t>?</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a:solidFill>
                  <a:srgbClr val="0070C0"/>
                </a:solidFill>
                <a:latin typeface="Palatino Linotype" pitchFamily="18" charset="0"/>
              </a:rPr>
              <a:t>Using Adjusted Present Value, the value of the project is equal to the “All Equity</a:t>
            </a:r>
            <a:r>
              <a:rPr lang="en-US" sz="2000" dirty="0" smtClean="0">
                <a:solidFill>
                  <a:srgbClr val="0070C0"/>
                </a:solidFill>
                <a:latin typeface="Palatino Linotype" pitchFamily="18" charset="0"/>
              </a:rPr>
              <a:t>” value </a:t>
            </a:r>
            <a:r>
              <a:rPr lang="en-US" sz="2000" dirty="0">
                <a:solidFill>
                  <a:srgbClr val="0070C0"/>
                </a:solidFill>
                <a:latin typeface="Palatino Linotype" pitchFamily="18" charset="0"/>
              </a:rPr>
              <a:t>plus the value of the tax shield. To calculate the “All Equity” value, we need </a:t>
            </a:r>
            <a:r>
              <a:rPr lang="en-US" sz="2000" dirty="0" smtClean="0">
                <a:solidFill>
                  <a:srgbClr val="0070C0"/>
                </a:solidFill>
                <a:latin typeface="Palatino Linotype" pitchFamily="18" charset="0"/>
              </a:rPr>
              <a:t>the cash flows </a:t>
            </a:r>
            <a:r>
              <a:rPr lang="en-US" sz="2000" dirty="0">
                <a:solidFill>
                  <a:srgbClr val="0070C0"/>
                </a:solidFill>
                <a:latin typeface="Palatino Linotype" pitchFamily="18" charset="0"/>
              </a:rPr>
              <a:t>as if the firm is 100% equity financed. The table below shows that </a:t>
            </a:r>
            <a:r>
              <a:rPr lang="en-US" sz="2000" dirty="0" smtClean="0">
                <a:solidFill>
                  <a:srgbClr val="0070C0"/>
                </a:solidFill>
                <a:latin typeface="Palatino Linotype" pitchFamily="18" charset="0"/>
              </a:rPr>
              <a:t>relevant calculation</a:t>
            </a:r>
            <a:r>
              <a:rPr lang="en-US" sz="2000" dirty="0">
                <a:solidFill>
                  <a:srgbClr val="0070C0"/>
                </a:solidFill>
                <a:latin typeface="Palatino Linotype" pitchFamily="18" charset="0"/>
              </a:rPr>
              <a:t>. Note that taxes have been adjusted such that the interest expense tax shield </a:t>
            </a:r>
            <a:r>
              <a:rPr lang="en-US" sz="2000" dirty="0" smtClean="0">
                <a:solidFill>
                  <a:srgbClr val="0070C0"/>
                </a:solidFill>
                <a:latin typeface="Palatino Linotype" pitchFamily="18" charset="0"/>
              </a:rPr>
              <a:t>is not </a:t>
            </a:r>
            <a:r>
              <a:rPr lang="en-US" sz="2000" dirty="0">
                <a:solidFill>
                  <a:srgbClr val="0070C0"/>
                </a:solidFill>
                <a:latin typeface="Palatino Linotype" pitchFamily="18" charset="0"/>
              </a:rPr>
              <a:t>subtracted before calculating taxes. Also, this calculation assumes that what was </a:t>
            </a:r>
            <a:r>
              <a:rPr lang="en-US" sz="2000" dirty="0" smtClean="0">
                <a:solidFill>
                  <a:srgbClr val="0070C0"/>
                </a:solidFill>
                <a:latin typeface="Palatino Linotype" pitchFamily="18" charset="0"/>
              </a:rPr>
              <a:t>paid as </a:t>
            </a:r>
            <a:r>
              <a:rPr lang="en-US" sz="2000" dirty="0">
                <a:solidFill>
                  <a:srgbClr val="0070C0"/>
                </a:solidFill>
                <a:latin typeface="Palatino Linotype" pitchFamily="18" charset="0"/>
              </a:rPr>
              <a:t>interest to </a:t>
            </a:r>
            <a:r>
              <a:rPr lang="en-US" sz="2000" dirty="0" smtClean="0">
                <a:solidFill>
                  <a:srgbClr val="0070C0"/>
                </a:solidFill>
                <a:latin typeface="Palatino Linotype" pitchFamily="18" charset="0"/>
              </a:rPr>
              <a:t>debt holders </a:t>
            </a:r>
            <a:r>
              <a:rPr lang="en-US" sz="2000" dirty="0">
                <a:solidFill>
                  <a:srgbClr val="0070C0"/>
                </a:solidFill>
                <a:latin typeface="Palatino Linotype" pitchFamily="18" charset="0"/>
              </a:rPr>
              <a:t>goes to equity holders.</a:t>
            </a:r>
            <a:endParaRPr lang="en-US" sz="2000" dirty="0" smtClean="0">
              <a:solidFill>
                <a:srgbClr val="0070C0"/>
              </a:solidFill>
              <a:latin typeface="Palatino Linotype" pitchFamily="18" charset="0"/>
            </a:endParaRPr>
          </a:p>
        </p:txBody>
      </p:sp>
    </p:spTree>
    <p:extLst>
      <p:ext uri="{BB962C8B-B14F-4D97-AF65-F5344CB8AC3E}">
        <p14:creationId xmlns:p14="http://schemas.microsoft.com/office/powerpoint/2010/main" val="6903342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WACC and APV with Taxation</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b)     Cont’d</a:t>
            </a:r>
          </a:p>
        </p:txBody>
      </p:sp>
      <p:graphicFrame>
        <p:nvGraphicFramePr>
          <p:cNvPr id="4" name="Table 3"/>
          <p:cNvGraphicFramePr>
            <a:graphicFrameLocks noGrp="1"/>
          </p:cNvGraphicFramePr>
          <p:nvPr>
            <p:extLst>
              <p:ext uri="{D42A27DB-BD31-4B8C-83A1-F6EECF244321}">
                <p14:modId xmlns:p14="http://schemas.microsoft.com/office/powerpoint/2010/main" val="2300558154"/>
              </p:ext>
            </p:extLst>
          </p:nvPr>
        </p:nvGraphicFramePr>
        <p:xfrm>
          <a:off x="1295400" y="1524000"/>
          <a:ext cx="5638800" cy="4735203"/>
        </p:xfrm>
        <a:graphic>
          <a:graphicData uri="http://schemas.openxmlformats.org/drawingml/2006/table">
            <a:tbl>
              <a:tblPr firstRow="1" bandRow="1">
                <a:tableStyleId>{5C22544A-7EE6-4342-B048-85BDC9FD1C3A}</a:tableStyleId>
              </a:tblPr>
              <a:tblGrid>
                <a:gridCol w="3580191"/>
                <a:gridCol w="2058609"/>
              </a:tblGrid>
              <a:tr h="634900">
                <a:tc>
                  <a:txBody>
                    <a:bodyPr/>
                    <a:lstStyle/>
                    <a:p>
                      <a:endParaRPr lang="en-US" sz="1800" dirty="0">
                        <a:solidFill>
                          <a:srgbClr val="0070C0"/>
                        </a:solidFill>
                        <a:latin typeface="Palatino Linotype" panose="02040502050505030304" pitchFamily="18" charset="0"/>
                      </a:endParaRPr>
                    </a:p>
                  </a:txBody>
                  <a:tcPr>
                    <a:lnL w="12700" cmpd="sng">
                      <a:noFill/>
                    </a:lnL>
                    <a:lnR w="12700" cmpd="sng">
                      <a:noFill/>
                    </a:lnR>
                    <a:lnT w="38100" cmpd="sng">
                      <a:noFill/>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dirty="0" smtClean="0">
                          <a:solidFill>
                            <a:srgbClr val="0070C0"/>
                          </a:solidFill>
                          <a:latin typeface="Palatino Linotype" panose="02040502050505030304" pitchFamily="18" charset="0"/>
                        </a:rPr>
                        <a:t>End of Year 1</a:t>
                      </a:r>
                    </a:p>
                    <a:p>
                      <a:pPr algn="ctr"/>
                      <a:r>
                        <a:rPr lang="en-US" sz="1800" dirty="0" smtClean="0">
                          <a:solidFill>
                            <a:srgbClr val="0070C0"/>
                          </a:solidFill>
                          <a:latin typeface="Palatino Linotype" panose="02040502050505030304" pitchFamily="18" charset="0"/>
                        </a:rPr>
                        <a:t>Estimates</a:t>
                      </a:r>
                      <a:endParaRPr lang="en-US" sz="1800" dirty="0">
                        <a:solidFill>
                          <a:srgbClr val="0070C0"/>
                        </a:solidFill>
                        <a:latin typeface="Palatino Linotype" panose="02040502050505030304" pitchFamily="18" charset="0"/>
                      </a:endParaRPr>
                    </a:p>
                  </a:txBody>
                  <a:tcPr>
                    <a:lnL w="12700" cmpd="sng">
                      <a:noFill/>
                    </a:lnL>
                    <a:lnR w="12700" cmpd="sng">
                      <a:noFill/>
                    </a:lnR>
                    <a:lnT w="38100" cmpd="sng">
                      <a:noFill/>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r>
              <a:tr h="454389">
                <a:tc>
                  <a:txBody>
                    <a:bodyPr/>
                    <a:lstStyle/>
                    <a:p>
                      <a:r>
                        <a:rPr lang="en-US" sz="1800" dirty="0" smtClean="0">
                          <a:solidFill>
                            <a:srgbClr val="0070C0"/>
                          </a:solidFill>
                          <a:latin typeface="Palatino Linotype" panose="02040502050505030304" pitchFamily="18" charset="0"/>
                        </a:rPr>
                        <a:t>Sales</a:t>
                      </a:r>
                      <a:endParaRPr lang="en-US" sz="1800" dirty="0">
                        <a:solidFill>
                          <a:srgbClr val="0070C0"/>
                        </a:solidFill>
                        <a:latin typeface="Palatino Linotype" panose="02040502050505030304" pitchFamily="18" charset="0"/>
                      </a:endParaRPr>
                    </a:p>
                  </a:txBody>
                  <a:tcPr>
                    <a:lnL w="12700" cmpd="sng">
                      <a:noFill/>
                    </a:lnL>
                    <a:lnR w="12700" cmpd="sng">
                      <a:noFill/>
                    </a:lnR>
                    <a:lnT w="12700" cap="flat" cmpd="sng" algn="ctr">
                      <a:solidFill>
                        <a:srgbClr val="0070C0"/>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1800" dirty="0" smtClean="0">
                          <a:solidFill>
                            <a:srgbClr val="0070C0"/>
                          </a:solidFill>
                          <a:latin typeface="Palatino Linotype" panose="02040502050505030304" pitchFamily="18" charset="0"/>
                        </a:rPr>
                        <a:t>$400,000</a:t>
                      </a:r>
                      <a:endParaRPr lang="en-US" sz="1800" dirty="0">
                        <a:solidFill>
                          <a:srgbClr val="0070C0"/>
                        </a:solidFill>
                        <a:latin typeface="Palatino Linotype" panose="02040502050505030304" pitchFamily="18" charset="0"/>
                      </a:endParaRPr>
                    </a:p>
                  </a:txBody>
                  <a:tcPr>
                    <a:lnL w="12700" cmpd="sng">
                      <a:noFill/>
                    </a:lnL>
                    <a:lnR w="12700" cmpd="sng">
                      <a:noFill/>
                    </a:lnR>
                    <a:lnT w="12700" cap="flat" cmpd="sng" algn="ctr">
                      <a:solidFill>
                        <a:srgbClr val="0070C0"/>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454389">
                <a:tc>
                  <a:txBody>
                    <a:bodyPr/>
                    <a:lstStyle/>
                    <a:p>
                      <a:r>
                        <a:rPr lang="en-US" sz="1800" dirty="0" smtClean="0">
                          <a:solidFill>
                            <a:srgbClr val="0070C0"/>
                          </a:solidFill>
                          <a:latin typeface="Palatino Linotype" panose="02040502050505030304" pitchFamily="18" charset="0"/>
                        </a:rPr>
                        <a:t>EBIT</a:t>
                      </a:r>
                      <a:endParaRPr lang="en-US" sz="1800" dirty="0">
                        <a:solidFill>
                          <a:srgbClr val="0070C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800" dirty="0" smtClean="0">
                          <a:solidFill>
                            <a:srgbClr val="0070C0"/>
                          </a:solidFill>
                          <a:latin typeface="Palatino Linotype" panose="02040502050505030304" pitchFamily="18" charset="0"/>
                        </a:rPr>
                        <a:t>$275,000</a:t>
                      </a:r>
                      <a:endParaRPr lang="en-US" sz="1800" dirty="0">
                        <a:solidFill>
                          <a:srgbClr val="0070C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54389">
                <a:tc>
                  <a:txBody>
                    <a:bodyPr/>
                    <a:lstStyle/>
                    <a:p>
                      <a:r>
                        <a:rPr lang="en-US" sz="1800" dirty="0" smtClean="0">
                          <a:solidFill>
                            <a:srgbClr val="0070C0"/>
                          </a:solidFill>
                          <a:latin typeface="Palatino Linotype" panose="02040502050505030304" pitchFamily="18" charset="0"/>
                        </a:rPr>
                        <a:t>Adjusted Taxes (0.40 x EBIT)</a:t>
                      </a:r>
                      <a:endParaRPr lang="en-US" sz="1800" dirty="0">
                        <a:solidFill>
                          <a:srgbClr val="0070C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800" dirty="0" smtClean="0">
                          <a:solidFill>
                            <a:srgbClr val="0070C0"/>
                          </a:solidFill>
                          <a:latin typeface="Palatino Linotype" panose="02040502050505030304" pitchFamily="18" charset="0"/>
                        </a:rPr>
                        <a:t>$110,000</a:t>
                      </a:r>
                      <a:endParaRPr lang="en-US" sz="1800" dirty="0">
                        <a:solidFill>
                          <a:srgbClr val="0070C0"/>
                        </a:solidFill>
                        <a:latin typeface="Palatino Linotype" panose="02040502050505030304" pitchFamily="18" charset="0"/>
                      </a:endParaRPr>
                    </a:p>
                  </a:txBody>
                  <a:tcPr>
                    <a:lnL w="12700" cmpd="sng">
                      <a:noFill/>
                    </a:lnL>
                    <a:lnR w="12700" cmpd="sng">
                      <a:noFill/>
                    </a:lnR>
                    <a:lnT w="12700" cmpd="sng">
                      <a:noFill/>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r>
              <a:tr h="454389">
                <a:tc>
                  <a:txBody>
                    <a:bodyPr/>
                    <a:lstStyle/>
                    <a:p>
                      <a:r>
                        <a:rPr lang="en-US" sz="1800" dirty="0" smtClean="0">
                          <a:solidFill>
                            <a:srgbClr val="0070C0"/>
                          </a:solidFill>
                          <a:latin typeface="Palatino Linotype" panose="02040502050505030304" pitchFamily="18" charset="0"/>
                        </a:rPr>
                        <a:t>EBIAT</a:t>
                      </a:r>
                      <a:endParaRPr lang="en-US" sz="1800" dirty="0">
                        <a:solidFill>
                          <a:srgbClr val="0070C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800" dirty="0" smtClean="0">
                          <a:solidFill>
                            <a:srgbClr val="0070C0"/>
                          </a:solidFill>
                          <a:latin typeface="Palatino Linotype" panose="02040502050505030304" pitchFamily="18" charset="0"/>
                        </a:rPr>
                        <a:t>$165,000</a:t>
                      </a:r>
                      <a:endParaRPr lang="en-US" sz="1800" dirty="0">
                        <a:solidFill>
                          <a:srgbClr val="0070C0"/>
                        </a:solidFill>
                        <a:latin typeface="Palatino Linotype" panose="02040502050505030304" pitchFamily="18" charset="0"/>
                      </a:endParaRPr>
                    </a:p>
                  </a:txBody>
                  <a:tcPr>
                    <a:lnL w="12700" cmpd="sng">
                      <a:noFill/>
                    </a:lnL>
                    <a:lnR w="12700" cmpd="sng">
                      <a:noFill/>
                    </a:lnR>
                    <a:lnT w="12700" cap="flat" cmpd="sng" algn="ctr">
                      <a:solidFill>
                        <a:srgbClr val="0070C0"/>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454389">
                <a:tc>
                  <a:txBody>
                    <a:bodyPr/>
                    <a:lstStyle/>
                    <a:p>
                      <a:r>
                        <a:rPr lang="en-US" sz="1800" dirty="0" smtClean="0">
                          <a:solidFill>
                            <a:srgbClr val="0070C0"/>
                          </a:solidFill>
                          <a:latin typeface="Palatino Linotype" panose="02040502050505030304" pitchFamily="18" charset="0"/>
                        </a:rPr>
                        <a:t>Depreciation</a:t>
                      </a:r>
                      <a:endParaRPr lang="en-US" sz="1800" dirty="0">
                        <a:solidFill>
                          <a:srgbClr val="0070C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800" dirty="0" smtClean="0">
                          <a:solidFill>
                            <a:srgbClr val="0070C0"/>
                          </a:solidFill>
                          <a:latin typeface="Palatino Linotype" panose="02040502050505030304" pitchFamily="18" charset="0"/>
                        </a:rPr>
                        <a:t>$60,000</a:t>
                      </a:r>
                      <a:endParaRPr lang="en-US" sz="1800" dirty="0">
                        <a:solidFill>
                          <a:srgbClr val="0070C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54389">
                <a:tc>
                  <a:txBody>
                    <a:bodyPr/>
                    <a:lstStyle/>
                    <a:p>
                      <a:r>
                        <a:rPr lang="en-US" sz="1800" dirty="0" smtClean="0">
                          <a:solidFill>
                            <a:srgbClr val="0070C0"/>
                          </a:solidFill>
                          <a:latin typeface="Palatino Linotype" panose="02040502050505030304" pitchFamily="18" charset="0"/>
                        </a:rPr>
                        <a:t>Capital Expenditures</a:t>
                      </a:r>
                      <a:endParaRPr lang="en-US" sz="1800" dirty="0">
                        <a:solidFill>
                          <a:srgbClr val="0070C0"/>
                        </a:solidFill>
                        <a:latin typeface="Palatino Linotype" panose="02040502050505030304" pitchFamily="18"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800" dirty="0" smtClean="0">
                          <a:solidFill>
                            <a:srgbClr val="0070C0"/>
                          </a:solidFill>
                          <a:latin typeface="Palatino Linotype" panose="02040502050505030304" pitchFamily="18" charset="0"/>
                        </a:rPr>
                        <a:t>$10,000</a:t>
                      </a:r>
                      <a:endParaRPr lang="en-US" sz="1800" dirty="0">
                        <a:solidFill>
                          <a:srgbClr val="0070C0"/>
                        </a:solidFill>
                        <a:latin typeface="Palatino Linotype" panose="02040502050505030304" pitchFamily="18"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54389">
                <a:tc>
                  <a:txBody>
                    <a:bodyPr/>
                    <a:lstStyle/>
                    <a:p>
                      <a:r>
                        <a:rPr lang="en-US" sz="1800" dirty="0" smtClean="0">
                          <a:solidFill>
                            <a:srgbClr val="0070C0"/>
                          </a:solidFill>
                          <a:latin typeface="Palatino Linotype" panose="02040502050505030304" pitchFamily="18" charset="0"/>
                        </a:rPr>
                        <a:t>Change in Net Working Capital</a:t>
                      </a:r>
                      <a:endParaRPr lang="en-US" sz="1800" dirty="0">
                        <a:solidFill>
                          <a:srgbClr val="0070C0"/>
                        </a:solidFill>
                        <a:latin typeface="Palatino Linotype" panose="02040502050505030304" pitchFamily="18" charset="0"/>
                      </a:endParaRPr>
                    </a:p>
                  </a:txBody>
                  <a:tcPr>
                    <a:lnL w="12700" cmpd="sng">
                      <a:noFill/>
                    </a:lnL>
                    <a:lnR w="12700" cmpd="sng">
                      <a:noFill/>
                    </a:lnR>
                    <a:lnT w="12700" cap="flat" cmpd="sng" algn="ctr">
                      <a:no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800" dirty="0" smtClean="0">
                          <a:solidFill>
                            <a:srgbClr val="0070C0"/>
                          </a:solidFill>
                          <a:latin typeface="Palatino Linotype" panose="02040502050505030304" pitchFamily="18" charset="0"/>
                        </a:rPr>
                        <a:t>$0</a:t>
                      </a:r>
                      <a:endParaRPr lang="en-US" sz="1800" dirty="0">
                        <a:solidFill>
                          <a:srgbClr val="0070C0"/>
                        </a:solidFill>
                        <a:latin typeface="Palatino Linotype" panose="02040502050505030304" pitchFamily="18" charset="0"/>
                      </a:endParaRPr>
                    </a:p>
                  </a:txBody>
                  <a:tcPr>
                    <a:lnL w="12700" cmpd="sng">
                      <a:noFill/>
                    </a:lnL>
                    <a:lnR w="12700" cmpd="sng">
                      <a:noFill/>
                    </a:lnR>
                    <a:lnT w="12700" cap="flat" cmpd="sng" algn="ctr">
                      <a:no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r>
              <a:tr h="454389">
                <a:tc>
                  <a:txBody>
                    <a:bodyPr/>
                    <a:lstStyle/>
                    <a:p>
                      <a:r>
                        <a:rPr lang="en-US" sz="1800" dirty="0" smtClean="0">
                          <a:solidFill>
                            <a:srgbClr val="0070C0"/>
                          </a:solidFill>
                          <a:latin typeface="Palatino Linotype" panose="02040502050505030304" pitchFamily="18" charset="0"/>
                        </a:rPr>
                        <a:t>Free Cash Flow (Net Income +</a:t>
                      </a:r>
                    </a:p>
                    <a:p>
                      <a:r>
                        <a:rPr lang="en-US" sz="1800" dirty="0" err="1" smtClean="0">
                          <a:solidFill>
                            <a:srgbClr val="0070C0"/>
                          </a:solidFill>
                          <a:latin typeface="Palatino Linotype" panose="02040502050505030304" pitchFamily="18" charset="0"/>
                        </a:rPr>
                        <a:t>Depr</a:t>
                      </a:r>
                      <a:r>
                        <a:rPr lang="en-US" sz="1800" dirty="0" smtClean="0">
                          <a:solidFill>
                            <a:srgbClr val="0070C0"/>
                          </a:solidFill>
                          <a:latin typeface="Palatino Linotype" panose="02040502050505030304" pitchFamily="18" charset="0"/>
                        </a:rPr>
                        <a:t>. – CAPX – Increase in</a:t>
                      </a:r>
                    </a:p>
                    <a:p>
                      <a:r>
                        <a:rPr lang="en-US" sz="1800" dirty="0" smtClean="0">
                          <a:solidFill>
                            <a:srgbClr val="0070C0"/>
                          </a:solidFill>
                          <a:latin typeface="Palatino Linotype" panose="02040502050505030304" pitchFamily="18" charset="0"/>
                        </a:rPr>
                        <a:t>NWC)</a:t>
                      </a:r>
                      <a:endParaRPr lang="en-US" sz="1800" dirty="0">
                        <a:solidFill>
                          <a:srgbClr val="0070C0"/>
                        </a:solidFill>
                        <a:latin typeface="Palatino Linotype" panose="02040502050505030304" pitchFamily="18" charset="0"/>
                      </a:endParaRPr>
                    </a:p>
                  </a:txBody>
                  <a:tcPr>
                    <a:lnL w="12700" cmpd="sng">
                      <a:noFill/>
                    </a:lnL>
                    <a:lnR w="12700" cmpd="sng">
                      <a:noFill/>
                    </a:lnR>
                    <a:lnT w="12700" cap="flat" cmpd="sng" algn="ctr">
                      <a:solidFill>
                        <a:srgbClr val="0070C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800" dirty="0" smtClean="0">
                          <a:solidFill>
                            <a:srgbClr val="0070C0"/>
                          </a:solidFill>
                          <a:latin typeface="Palatino Linotype" panose="02040502050505030304" pitchFamily="18" charset="0"/>
                        </a:rPr>
                        <a:t>$215,000</a:t>
                      </a:r>
                      <a:endParaRPr lang="en-US" sz="1800" dirty="0">
                        <a:solidFill>
                          <a:srgbClr val="0070C0"/>
                        </a:solidFill>
                        <a:latin typeface="Palatino Linotype" panose="02040502050505030304" pitchFamily="18" charset="0"/>
                      </a:endParaRPr>
                    </a:p>
                  </a:txBody>
                  <a:tcPr>
                    <a:lnL w="12700" cmpd="sng">
                      <a:noFill/>
                    </a:lnL>
                    <a:lnR w="12700" cmpd="sng">
                      <a:noFill/>
                    </a:lnR>
                    <a:lnT w="12700" cap="flat" cmpd="sng" algn="ctr">
                      <a:solidFill>
                        <a:srgbClr val="0070C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32520914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WACC and APV with Taxation</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b)     Cont’d</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a:solidFill>
                  <a:srgbClr val="0070C0"/>
                </a:solidFill>
                <a:latin typeface="Palatino Linotype" pitchFamily="18" charset="0"/>
              </a:rPr>
              <a:t>The discount rate for an all equity firm is equal to the rate of return on assets. </a:t>
            </a:r>
            <a:r>
              <a:rPr lang="en-US" sz="2000" dirty="0" smtClean="0">
                <a:solidFill>
                  <a:srgbClr val="0070C0"/>
                </a:solidFill>
                <a:latin typeface="Palatino Linotype" pitchFamily="18" charset="0"/>
              </a:rPr>
              <a:t>Using CAPM</a:t>
            </a:r>
            <a:r>
              <a:rPr lang="en-US" sz="2000" dirty="0">
                <a:solidFill>
                  <a:srgbClr val="0070C0"/>
                </a:solidFill>
                <a:latin typeface="Palatino Linotype" pitchFamily="18" charset="0"/>
              </a:rPr>
              <a:t>, this is equal to</a:t>
            </a:r>
            <a:r>
              <a:rPr lang="en-US" sz="2000" dirty="0" smtClean="0">
                <a:solidFill>
                  <a:srgbClr val="0070C0"/>
                </a:solidFill>
                <a:latin typeface="Palatino Linotype" pitchFamily="18" charset="0"/>
              </a:rPr>
              <a:t>:</a:t>
            </a:r>
          </a:p>
          <a:p>
            <a:pPr marL="0" indent="0">
              <a:buNone/>
            </a:pPr>
            <a:endParaRPr lang="en-US" sz="2000" b="1" dirty="0">
              <a:solidFill>
                <a:srgbClr val="0070C0"/>
              </a:solidFill>
              <a:latin typeface="Palatino Linotype" pitchFamily="18" charset="0"/>
            </a:endParaRPr>
          </a:p>
          <a:p>
            <a:pPr marL="0" indent="0">
              <a:buNone/>
            </a:pPr>
            <a:endParaRPr lang="en-US" sz="2000" dirty="0" smtClean="0">
              <a:solidFill>
                <a:srgbClr val="0070C0"/>
              </a:solidFill>
              <a:latin typeface="Palatino Linotype" pitchFamily="18" charset="0"/>
            </a:endParaRPr>
          </a:p>
          <a:p>
            <a:pPr marL="0" indent="0">
              <a:buNone/>
            </a:pPr>
            <a:r>
              <a:rPr lang="en-US" sz="2000" dirty="0" smtClean="0">
                <a:solidFill>
                  <a:srgbClr val="0070C0"/>
                </a:solidFill>
                <a:latin typeface="Palatino Linotype" pitchFamily="18" charset="0"/>
              </a:rPr>
              <a:t>Therefore</a:t>
            </a:r>
            <a:r>
              <a:rPr lang="en-US" sz="2000" dirty="0">
                <a:solidFill>
                  <a:srgbClr val="0070C0"/>
                </a:solidFill>
                <a:latin typeface="Palatino Linotype" pitchFamily="18" charset="0"/>
              </a:rPr>
              <a:t>, the NPV[All Equity] is</a:t>
            </a:r>
            <a:r>
              <a:rPr lang="en-US" sz="2000" dirty="0" smtClean="0">
                <a:solidFill>
                  <a:srgbClr val="0070C0"/>
                </a:solidFill>
                <a:latin typeface="Palatino Linotype" pitchFamily="18" charset="0"/>
              </a:rPr>
              <a:t>:</a:t>
            </a:r>
          </a:p>
          <a:p>
            <a:pPr marL="0" indent="0">
              <a:buNone/>
            </a:pPr>
            <a:endParaRPr lang="en-US" sz="2000" dirty="0">
              <a:solidFill>
                <a:srgbClr val="0070C0"/>
              </a:solidFill>
              <a:latin typeface="Palatino Linotype" pitchFamily="18" charset="0"/>
            </a:endParaRPr>
          </a:p>
          <a:p>
            <a:pPr marL="0" indent="0">
              <a:buNone/>
            </a:pPr>
            <a:endParaRPr lang="en-US" sz="2000" dirty="0" smtClean="0">
              <a:solidFill>
                <a:srgbClr val="0070C0"/>
              </a:solidFill>
              <a:latin typeface="Palatino Linotype" pitchFamily="18" charset="0"/>
            </a:endParaRPr>
          </a:p>
          <a:p>
            <a:pPr marL="0" indent="0">
              <a:buNone/>
            </a:pPr>
            <a:endParaRPr lang="en-US" sz="2000" dirty="0">
              <a:solidFill>
                <a:srgbClr val="0070C0"/>
              </a:solidFill>
              <a:latin typeface="Palatino Linotype" pitchFamily="18" charset="0"/>
            </a:endParaRPr>
          </a:p>
          <a:p>
            <a:pPr marL="0" indent="0">
              <a:buNone/>
            </a:pPr>
            <a:endParaRPr lang="en-US" sz="2000" dirty="0" smtClean="0">
              <a:solidFill>
                <a:srgbClr val="0070C0"/>
              </a:solidFill>
              <a:latin typeface="Palatino Linotype"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389529952"/>
              </p:ext>
            </p:extLst>
          </p:nvPr>
        </p:nvGraphicFramePr>
        <p:xfrm>
          <a:off x="2295525" y="2590800"/>
          <a:ext cx="3792538" cy="406400"/>
        </p:xfrm>
        <a:graphic>
          <a:graphicData uri="http://schemas.openxmlformats.org/presentationml/2006/ole">
            <mc:AlternateContent xmlns:mc="http://schemas.openxmlformats.org/markup-compatibility/2006">
              <mc:Choice xmlns:v="urn:schemas-microsoft-com:vml" Requires="v">
                <p:oleObj spid="_x0000_s9228" name="Equation" r:id="rId4" imgW="2133360" imgH="228600" progId="Equation.DSMT4">
                  <p:embed/>
                </p:oleObj>
              </mc:Choice>
              <mc:Fallback>
                <p:oleObj name="Equation" r:id="rId4" imgW="2133360" imgH="228600" progId="Equation.DSMT4">
                  <p:embed/>
                  <p:pic>
                    <p:nvPicPr>
                      <p:cNvPr id="0" name=""/>
                      <p:cNvPicPr/>
                      <p:nvPr/>
                    </p:nvPicPr>
                    <p:blipFill>
                      <a:blip r:embed="rId5"/>
                      <a:stretch>
                        <a:fillRect/>
                      </a:stretch>
                    </p:blipFill>
                    <p:spPr>
                      <a:xfrm>
                        <a:off x="2295525" y="2590800"/>
                        <a:ext cx="3792538" cy="4064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629450328"/>
              </p:ext>
            </p:extLst>
          </p:nvPr>
        </p:nvGraphicFramePr>
        <p:xfrm>
          <a:off x="1295400" y="3810000"/>
          <a:ext cx="5791200" cy="752400"/>
        </p:xfrm>
        <a:graphic>
          <a:graphicData uri="http://schemas.openxmlformats.org/presentationml/2006/ole">
            <mc:AlternateContent xmlns:mc="http://schemas.openxmlformats.org/markup-compatibility/2006">
              <mc:Choice xmlns:v="urn:schemas-microsoft-com:vml" Requires="v">
                <p:oleObj spid="_x0000_s9229" name="Equation" r:id="rId6" imgW="3225600" imgH="419040" progId="Equation.DSMT4">
                  <p:embed/>
                </p:oleObj>
              </mc:Choice>
              <mc:Fallback>
                <p:oleObj name="Equation" r:id="rId6" imgW="3225600" imgH="419040" progId="Equation.DSMT4">
                  <p:embed/>
                  <p:pic>
                    <p:nvPicPr>
                      <p:cNvPr id="0" name=""/>
                      <p:cNvPicPr/>
                      <p:nvPr/>
                    </p:nvPicPr>
                    <p:blipFill>
                      <a:blip r:embed="rId7"/>
                      <a:stretch>
                        <a:fillRect/>
                      </a:stretch>
                    </p:blipFill>
                    <p:spPr>
                      <a:xfrm>
                        <a:off x="1295400" y="3810000"/>
                        <a:ext cx="5791200" cy="752400"/>
                      </a:xfrm>
                      <a:prstGeom prst="rect">
                        <a:avLst/>
                      </a:prstGeom>
                    </p:spPr>
                  </p:pic>
                </p:oleObj>
              </mc:Fallback>
            </mc:AlternateContent>
          </a:graphicData>
        </a:graphic>
      </p:graphicFrame>
    </p:spTree>
    <p:extLst>
      <p:ext uri="{BB962C8B-B14F-4D97-AF65-F5344CB8AC3E}">
        <p14:creationId xmlns:p14="http://schemas.microsoft.com/office/powerpoint/2010/main" val="11246282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WACC and APV with Taxation</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b)     Cont’d</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a:solidFill>
                  <a:srgbClr val="0070C0"/>
                </a:solidFill>
                <a:latin typeface="Palatino Linotype" pitchFamily="18" charset="0"/>
              </a:rPr>
              <a:t>The value of the tax shield is equal to the expected tax shield </a:t>
            </a:r>
            <a:r>
              <a:rPr lang="en-US" sz="2000" dirty="0" err="1">
                <a:solidFill>
                  <a:srgbClr val="0070C0"/>
                </a:solidFill>
                <a:latin typeface="Palatino Linotype" pitchFamily="18" charset="0"/>
              </a:rPr>
              <a:t>cashflow</a:t>
            </a:r>
            <a:r>
              <a:rPr lang="en-US" sz="2000" dirty="0">
                <a:solidFill>
                  <a:srgbClr val="0070C0"/>
                </a:solidFill>
                <a:latin typeface="Palatino Linotype" pitchFamily="18" charset="0"/>
              </a:rPr>
              <a:t> discounted at the rate of return that reflects the systematic risk of the </a:t>
            </a:r>
            <a:r>
              <a:rPr lang="en-US" sz="2000" dirty="0" err="1">
                <a:solidFill>
                  <a:srgbClr val="0070C0"/>
                </a:solidFill>
                <a:latin typeface="Palatino Linotype" pitchFamily="18" charset="0"/>
              </a:rPr>
              <a:t>cashflow</a:t>
            </a:r>
            <a:r>
              <a:rPr lang="en-US" sz="2000" dirty="0">
                <a:solidFill>
                  <a:srgbClr val="0070C0"/>
                </a:solidFill>
                <a:latin typeface="Palatino Linotype" pitchFamily="18" charset="0"/>
              </a:rPr>
              <a:t>. Assuming that the appropriate discount rate is r</a:t>
            </a:r>
            <a:r>
              <a:rPr lang="en-US" sz="2000" baseline="-25000" dirty="0">
                <a:solidFill>
                  <a:srgbClr val="0070C0"/>
                </a:solidFill>
                <a:latin typeface="Palatino Linotype" pitchFamily="18" charset="0"/>
              </a:rPr>
              <a:t>D</a:t>
            </a:r>
            <a:r>
              <a:rPr lang="en-US" sz="2000" dirty="0">
                <a:solidFill>
                  <a:srgbClr val="0070C0"/>
                </a:solidFill>
                <a:latin typeface="Palatino Linotype" pitchFamily="18" charset="0"/>
              </a:rPr>
              <a:t>, the value of the tax shield is:</a:t>
            </a:r>
          </a:p>
          <a:p>
            <a:pPr marL="0" indent="0">
              <a:buNone/>
            </a:pPr>
            <a:endParaRPr lang="en-US" sz="2000" dirty="0">
              <a:solidFill>
                <a:srgbClr val="0070C0"/>
              </a:solidFill>
              <a:latin typeface="Palatino Linotype" pitchFamily="18" charset="0"/>
            </a:endParaRPr>
          </a:p>
          <a:p>
            <a:pPr marL="0" indent="0">
              <a:buNone/>
            </a:pPr>
            <a:endParaRPr lang="en-US" sz="2000" dirty="0" smtClean="0">
              <a:solidFill>
                <a:srgbClr val="0070C0"/>
              </a:solidFill>
              <a:latin typeface="Palatino Linotype" pitchFamily="18" charset="0"/>
            </a:endParaRPr>
          </a:p>
          <a:p>
            <a:pPr marL="0" indent="0">
              <a:buNone/>
            </a:pPr>
            <a:endParaRPr lang="en-US" sz="2000" dirty="0">
              <a:solidFill>
                <a:srgbClr val="0070C0"/>
              </a:solidFill>
              <a:latin typeface="Palatino Linotype" pitchFamily="18" charset="0"/>
            </a:endParaRPr>
          </a:p>
          <a:p>
            <a:pPr marL="0" indent="0">
              <a:buNone/>
            </a:pPr>
            <a:r>
              <a:rPr lang="en-US" sz="2000" dirty="0">
                <a:solidFill>
                  <a:srgbClr val="0070C0"/>
                </a:solidFill>
                <a:latin typeface="Palatino Linotype" pitchFamily="18" charset="0"/>
              </a:rPr>
              <a:t>The Adjusted Present Value of the project is</a:t>
            </a:r>
            <a:r>
              <a:rPr lang="en-US" sz="2000" dirty="0" smtClean="0">
                <a:solidFill>
                  <a:srgbClr val="0070C0"/>
                </a:solidFill>
                <a:latin typeface="Palatino Linotype" pitchFamily="18" charset="0"/>
              </a:rPr>
              <a:t>:</a:t>
            </a:r>
          </a:p>
          <a:p>
            <a:pPr marL="0" indent="0">
              <a:buNone/>
            </a:pPr>
            <a:endParaRPr lang="en-US" sz="2000" dirty="0" smtClean="0">
              <a:solidFill>
                <a:srgbClr val="0070C0"/>
              </a:solidFill>
              <a:latin typeface="Palatino Linotype" pitchFamily="18" charset="0"/>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3578753766"/>
              </p:ext>
            </p:extLst>
          </p:nvPr>
        </p:nvGraphicFramePr>
        <p:xfrm>
          <a:off x="1447800" y="3276600"/>
          <a:ext cx="6705600" cy="838200"/>
        </p:xfrm>
        <a:graphic>
          <a:graphicData uri="http://schemas.openxmlformats.org/presentationml/2006/ole">
            <mc:AlternateContent xmlns:mc="http://schemas.openxmlformats.org/markup-compatibility/2006">
              <mc:Choice xmlns:v="urn:schemas-microsoft-com:vml" Requires="v">
                <p:oleObj spid="_x0000_s10252" name="Equation" r:id="rId4" imgW="3352680" imgH="419040" progId="Equation.DSMT4">
                  <p:embed/>
                </p:oleObj>
              </mc:Choice>
              <mc:Fallback>
                <p:oleObj name="Equation" r:id="rId4" imgW="3352680" imgH="419040" progId="Equation.DSMT4">
                  <p:embed/>
                  <p:pic>
                    <p:nvPicPr>
                      <p:cNvPr id="0" name=""/>
                      <p:cNvPicPr/>
                      <p:nvPr/>
                    </p:nvPicPr>
                    <p:blipFill>
                      <a:blip r:embed="rId5"/>
                      <a:stretch>
                        <a:fillRect/>
                      </a:stretch>
                    </p:blipFill>
                    <p:spPr>
                      <a:xfrm>
                        <a:off x="1447800" y="3276600"/>
                        <a:ext cx="6705600" cy="8382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109252003"/>
              </p:ext>
            </p:extLst>
          </p:nvPr>
        </p:nvGraphicFramePr>
        <p:xfrm>
          <a:off x="2057400" y="4876800"/>
          <a:ext cx="4343400" cy="406400"/>
        </p:xfrm>
        <a:graphic>
          <a:graphicData uri="http://schemas.openxmlformats.org/presentationml/2006/ole">
            <mc:AlternateContent xmlns:mc="http://schemas.openxmlformats.org/markup-compatibility/2006">
              <mc:Choice xmlns:v="urn:schemas-microsoft-com:vml" Requires="v">
                <p:oleObj spid="_x0000_s10253" name="Equation" r:id="rId6" imgW="2171520" imgH="203040" progId="Equation.DSMT4">
                  <p:embed/>
                </p:oleObj>
              </mc:Choice>
              <mc:Fallback>
                <p:oleObj name="Equation" r:id="rId6" imgW="2171520" imgH="203040" progId="Equation.DSMT4">
                  <p:embed/>
                  <p:pic>
                    <p:nvPicPr>
                      <p:cNvPr id="0" name=""/>
                      <p:cNvPicPr/>
                      <p:nvPr/>
                    </p:nvPicPr>
                    <p:blipFill>
                      <a:blip r:embed="rId7"/>
                      <a:stretch>
                        <a:fillRect/>
                      </a:stretch>
                    </p:blipFill>
                    <p:spPr>
                      <a:xfrm>
                        <a:off x="2057400" y="4876800"/>
                        <a:ext cx="4343400" cy="406400"/>
                      </a:xfrm>
                      <a:prstGeom prst="rect">
                        <a:avLst/>
                      </a:prstGeom>
                    </p:spPr>
                  </p:pic>
                </p:oleObj>
              </mc:Fallback>
            </mc:AlternateContent>
          </a:graphicData>
        </a:graphic>
      </p:graphicFrame>
    </p:spTree>
    <p:extLst>
      <p:ext uri="{BB962C8B-B14F-4D97-AF65-F5344CB8AC3E}">
        <p14:creationId xmlns:p14="http://schemas.microsoft.com/office/powerpoint/2010/main" val="6984706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WACC and APV with Taxation</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c)     Suppose </a:t>
            </a:r>
            <a:r>
              <a:rPr lang="en-US" sz="2000" b="1" dirty="0">
                <a:solidFill>
                  <a:schemeClr val="tx1">
                    <a:lumMod val="95000"/>
                    <a:lumOff val="5000"/>
                  </a:schemeClr>
                </a:solidFill>
                <a:latin typeface="Palatino Linotype" pitchFamily="18" charset="0"/>
              </a:rPr>
              <a:t>that instead of borrowing $40,000 to undertake the project, Mr. </a:t>
            </a:r>
            <a:r>
              <a:rPr lang="en-US" sz="2000" b="1" dirty="0" smtClean="0">
                <a:solidFill>
                  <a:schemeClr val="tx1">
                    <a:lumMod val="95000"/>
                    <a:lumOff val="5000"/>
                  </a:schemeClr>
                </a:solidFill>
                <a:latin typeface="Palatino Linotype" pitchFamily="18" charset="0"/>
              </a:rPr>
              <a:t>Sheffield instead </a:t>
            </a:r>
            <a:r>
              <a:rPr lang="en-US" sz="2000" b="1" dirty="0">
                <a:solidFill>
                  <a:schemeClr val="tx1">
                    <a:lumMod val="95000"/>
                    <a:lumOff val="5000"/>
                  </a:schemeClr>
                </a:solidFill>
                <a:latin typeface="Palatino Linotype" pitchFamily="18" charset="0"/>
              </a:rPr>
              <a:t>decides to finance the project with 40% debt and 60% equity. What is </a:t>
            </a:r>
            <a:r>
              <a:rPr lang="en-US" sz="2000" b="1" dirty="0" smtClean="0">
                <a:solidFill>
                  <a:schemeClr val="tx1">
                    <a:lumMod val="95000"/>
                    <a:lumOff val="5000"/>
                  </a:schemeClr>
                </a:solidFill>
                <a:latin typeface="Palatino Linotype" pitchFamily="18" charset="0"/>
              </a:rPr>
              <a:t>the value </a:t>
            </a:r>
            <a:r>
              <a:rPr lang="en-US" sz="2000" b="1" dirty="0">
                <a:solidFill>
                  <a:schemeClr val="tx1">
                    <a:lumMod val="95000"/>
                    <a:lumOff val="5000"/>
                  </a:schemeClr>
                </a:solidFill>
                <a:latin typeface="Palatino Linotype" pitchFamily="18" charset="0"/>
              </a:rPr>
              <a:t>of the project using this new financial structure? Assume that the debt </a:t>
            </a:r>
            <a:r>
              <a:rPr lang="en-US" sz="2000" b="1" dirty="0" smtClean="0">
                <a:solidFill>
                  <a:schemeClr val="tx1">
                    <a:lumMod val="95000"/>
                    <a:lumOff val="5000"/>
                  </a:schemeClr>
                </a:solidFill>
                <a:latin typeface="Palatino Linotype" pitchFamily="18" charset="0"/>
              </a:rPr>
              <a:t>beta remains </a:t>
            </a:r>
            <a:r>
              <a:rPr lang="en-US" sz="2000" b="1" dirty="0">
                <a:solidFill>
                  <a:schemeClr val="tx1">
                    <a:lumMod val="95000"/>
                    <a:lumOff val="5000"/>
                  </a:schemeClr>
                </a:solidFill>
                <a:latin typeface="Palatino Linotype" pitchFamily="18" charset="0"/>
              </a:rPr>
              <a:t>constant at 0.30. Hint: Using APV may be easier than using </a:t>
            </a:r>
            <a:r>
              <a:rPr lang="en-US" sz="2000" b="1" dirty="0" smtClean="0">
                <a:solidFill>
                  <a:schemeClr val="tx1">
                    <a:lumMod val="95000"/>
                    <a:lumOff val="5000"/>
                  </a:schemeClr>
                </a:solidFill>
                <a:latin typeface="Palatino Linotype" pitchFamily="18" charset="0"/>
              </a:rPr>
              <a:t> WACC </a:t>
            </a:r>
            <a:r>
              <a:rPr lang="en-US" sz="2000" b="1" dirty="0">
                <a:solidFill>
                  <a:schemeClr val="tx1">
                    <a:lumMod val="95000"/>
                    <a:lumOff val="5000"/>
                  </a:schemeClr>
                </a:solidFill>
                <a:latin typeface="Palatino Linotype" pitchFamily="18" charset="0"/>
              </a:rPr>
              <a:t>here</a:t>
            </a:r>
            <a:r>
              <a:rPr lang="en-US" sz="2000" b="1" dirty="0" smtClean="0">
                <a:solidFill>
                  <a:schemeClr val="tx1">
                    <a:lumMod val="95000"/>
                    <a:lumOff val="5000"/>
                  </a:schemeClr>
                </a:solidFill>
                <a:latin typeface="Palatino Linotype" pitchFamily="18" charset="0"/>
              </a:rPr>
              <a:t>.</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a:solidFill>
                  <a:srgbClr val="0070C0"/>
                </a:solidFill>
                <a:latin typeface="Palatino Linotype" pitchFamily="18" charset="0"/>
              </a:rPr>
              <a:t>To calculate WACC, we first need to calculate the rate of return on total assets, which </a:t>
            </a:r>
            <a:r>
              <a:rPr lang="en-US" sz="2000" dirty="0" smtClean="0">
                <a:solidFill>
                  <a:srgbClr val="0070C0"/>
                </a:solidFill>
                <a:latin typeface="Palatino Linotype" pitchFamily="18" charset="0"/>
              </a:rPr>
              <a:t>include the </a:t>
            </a:r>
            <a:r>
              <a:rPr lang="en-US" sz="2000" dirty="0">
                <a:solidFill>
                  <a:srgbClr val="0070C0"/>
                </a:solidFill>
                <a:latin typeface="Palatino Linotype" pitchFamily="18" charset="0"/>
              </a:rPr>
              <a:t>tax shield asset as well</a:t>
            </a:r>
            <a:r>
              <a:rPr lang="en-US" sz="2000" dirty="0" smtClean="0">
                <a:solidFill>
                  <a:srgbClr val="0070C0"/>
                </a:solidFill>
                <a:latin typeface="Palatino Linotype" pitchFamily="18" charset="0"/>
              </a:rPr>
              <a:t>.</a:t>
            </a:r>
          </a:p>
          <a:p>
            <a:pPr marL="0" indent="0">
              <a:buNone/>
            </a:pPr>
            <a:endParaRPr lang="en-US" sz="2000" dirty="0">
              <a:solidFill>
                <a:srgbClr val="0070C0"/>
              </a:solidFill>
              <a:latin typeface="Palatino Linotype" pitchFamily="18" charset="0"/>
            </a:endParaRPr>
          </a:p>
          <a:p>
            <a:pPr marL="0" indent="0">
              <a:buNone/>
            </a:pPr>
            <a:r>
              <a:rPr lang="en-US" sz="2000" dirty="0" smtClean="0">
                <a:solidFill>
                  <a:srgbClr val="0070C0"/>
                </a:solidFill>
                <a:latin typeface="Palatino Linotype" pitchFamily="18" charset="0"/>
              </a:rPr>
              <a:t>In </a:t>
            </a:r>
            <a:r>
              <a:rPr lang="en-US" sz="2000" dirty="0">
                <a:solidFill>
                  <a:srgbClr val="0070C0"/>
                </a:solidFill>
                <a:latin typeface="Palatino Linotype" pitchFamily="18" charset="0"/>
              </a:rPr>
              <a:t>this question, Mr. Sheffield would like to use 40% debt and 60</a:t>
            </a:r>
            <a:r>
              <a:rPr lang="en-US" sz="2000" dirty="0" smtClean="0">
                <a:solidFill>
                  <a:srgbClr val="0070C0"/>
                </a:solidFill>
                <a:latin typeface="Palatino Linotype" pitchFamily="18" charset="0"/>
              </a:rPr>
              <a:t>% equity </a:t>
            </a:r>
            <a:r>
              <a:rPr lang="en-US" sz="2000" dirty="0">
                <a:solidFill>
                  <a:srgbClr val="0070C0"/>
                </a:solidFill>
                <a:latin typeface="Palatino Linotype" pitchFamily="18" charset="0"/>
              </a:rPr>
              <a:t>to finance this project. We can no longer use the tax shield calculated in part </a:t>
            </a:r>
            <a:r>
              <a:rPr lang="en-US" sz="2000" dirty="0" smtClean="0">
                <a:solidFill>
                  <a:srgbClr val="0070C0"/>
                </a:solidFill>
                <a:latin typeface="Palatino Linotype" pitchFamily="18" charset="0"/>
              </a:rPr>
              <a:t>(b), because the fact that he borrows $40,000 to finance a $100,000 investment does not mean he uses 40% debt. The leverage ratio pertains to the value of total assets, which comprises the present value of the project and the tax shield.</a:t>
            </a:r>
            <a:endParaRPr lang="en-US" sz="2000" dirty="0">
              <a:solidFill>
                <a:srgbClr val="0070C0"/>
              </a:solidFill>
              <a:latin typeface="Palatino Linotype" pitchFamily="18" charset="0"/>
            </a:endParaRPr>
          </a:p>
        </p:txBody>
      </p:sp>
    </p:spTree>
    <p:extLst>
      <p:ext uri="{BB962C8B-B14F-4D97-AF65-F5344CB8AC3E}">
        <p14:creationId xmlns:p14="http://schemas.microsoft.com/office/powerpoint/2010/main" val="3564564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WACC and APV with Taxation</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c)     Cont’d</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smtClean="0">
                <a:solidFill>
                  <a:srgbClr val="0070C0"/>
                </a:solidFill>
                <a:latin typeface="Palatino Linotype" pitchFamily="18" charset="0"/>
              </a:rPr>
              <a:t>Let’s tackle this step by step:</a:t>
            </a:r>
          </a:p>
          <a:p>
            <a:pPr marL="0" indent="0">
              <a:buNone/>
            </a:pPr>
            <a:endParaRPr lang="en-US" sz="2000" dirty="0" smtClean="0">
              <a:solidFill>
                <a:srgbClr val="0070C0"/>
              </a:solidFill>
              <a:latin typeface="Palatino Linotype" pitchFamily="18" charset="0"/>
            </a:endParaRPr>
          </a:p>
          <a:p>
            <a:pPr marL="0" indent="0">
              <a:buNone/>
            </a:pPr>
            <a:r>
              <a:rPr lang="en-US" sz="2000" dirty="0">
                <a:solidFill>
                  <a:srgbClr val="0070C0"/>
                </a:solidFill>
                <a:latin typeface="Palatino Linotype" pitchFamily="18" charset="0"/>
              </a:rPr>
              <a:t>Step 1: Calculate the weights on the operating asset and tax shield asset to obtain the rate of </a:t>
            </a:r>
            <a:r>
              <a:rPr lang="en-US" sz="2000" dirty="0" smtClean="0">
                <a:solidFill>
                  <a:srgbClr val="0070C0"/>
                </a:solidFill>
                <a:latin typeface="Palatino Linotype" pitchFamily="18" charset="0"/>
              </a:rPr>
              <a:t>return on </a:t>
            </a:r>
            <a:r>
              <a:rPr lang="en-US" sz="2000" dirty="0">
                <a:solidFill>
                  <a:srgbClr val="0070C0"/>
                </a:solidFill>
                <a:latin typeface="Palatino Linotype" pitchFamily="18" charset="0"/>
              </a:rPr>
              <a:t>total </a:t>
            </a:r>
            <a:r>
              <a:rPr lang="en-US" sz="2000" dirty="0" smtClean="0">
                <a:solidFill>
                  <a:srgbClr val="0070C0"/>
                </a:solidFill>
                <a:latin typeface="Palatino Linotype" pitchFamily="18" charset="0"/>
              </a:rPr>
              <a:t>assets.</a:t>
            </a:r>
          </a:p>
          <a:p>
            <a:pPr marL="0" indent="0">
              <a:buNone/>
            </a:pPr>
            <a:endParaRPr lang="en-US" sz="2000" dirty="0" smtClean="0">
              <a:solidFill>
                <a:srgbClr val="0070C0"/>
              </a:solidFill>
              <a:latin typeface="Palatino Linotype" pitchFamily="18" charset="0"/>
            </a:endParaRPr>
          </a:p>
          <a:p>
            <a:pPr marL="0" indent="0">
              <a:buNone/>
            </a:pPr>
            <a:r>
              <a:rPr lang="en-US" sz="2000" dirty="0">
                <a:solidFill>
                  <a:srgbClr val="0070C0"/>
                </a:solidFill>
                <a:latin typeface="Palatino Linotype" pitchFamily="18" charset="0"/>
              </a:rPr>
              <a:t>Step 2: Calculate the rate of return on equity</a:t>
            </a:r>
            <a:r>
              <a:rPr lang="en-US" sz="2000" dirty="0" smtClean="0">
                <a:solidFill>
                  <a:srgbClr val="0070C0"/>
                </a:solidFill>
                <a:latin typeface="Palatino Linotype" pitchFamily="18" charset="0"/>
              </a:rPr>
              <a:t>.</a:t>
            </a:r>
          </a:p>
          <a:p>
            <a:pPr marL="0" indent="0">
              <a:buNone/>
            </a:pPr>
            <a:endParaRPr lang="en-US" sz="2000" dirty="0">
              <a:solidFill>
                <a:srgbClr val="0070C0"/>
              </a:solidFill>
              <a:latin typeface="Palatino Linotype" pitchFamily="18" charset="0"/>
            </a:endParaRPr>
          </a:p>
          <a:p>
            <a:pPr marL="0" indent="0">
              <a:buNone/>
            </a:pPr>
            <a:r>
              <a:rPr lang="en-US" sz="2000" dirty="0">
                <a:solidFill>
                  <a:srgbClr val="0070C0"/>
                </a:solidFill>
                <a:latin typeface="Palatino Linotype" pitchFamily="18" charset="0"/>
              </a:rPr>
              <a:t>Step 3: Calculate WACC</a:t>
            </a:r>
            <a:r>
              <a:rPr lang="en-US" sz="2000" dirty="0" smtClean="0">
                <a:solidFill>
                  <a:srgbClr val="0070C0"/>
                </a:solidFill>
                <a:latin typeface="Palatino Linotype" pitchFamily="18" charset="0"/>
              </a:rPr>
              <a:t>.</a:t>
            </a:r>
          </a:p>
          <a:p>
            <a:pPr marL="0" indent="0">
              <a:buNone/>
            </a:pPr>
            <a:endParaRPr lang="en-US" sz="2000" dirty="0">
              <a:solidFill>
                <a:srgbClr val="0070C0"/>
              </a:solidFill>
              <a:latin typeface="Palatino Linotype" pitchFamily="18" charset="0"/>
            </a:endParaRPr>
          </a:p>
          <a:p>
            <a:pPr marL="0" indent="0">
              <a:buNone/>
            </a:pPr>
            <a:r>
              <a:rPr lang="en-US" sz="2000" dirty="0">
                <a:solidFill>
                  <a:srgbClr val="0070C0"/>
                </a:solidFill>
                <a:latin typeface="Palatino Linotype" pitchFamily="18" charset="0"/>
              </a:rPr>
              <a:t>Step 4: Calculate the NPV of the project (tax shield benefit inclusive) using the unlevered </a:t>
            </a:r>
            <a:r>
              <a:rPr lang="en-US" sz="2000" dirty="0" smtClean="0">
                <a:solidFill>
                  <a:srgbClr val="0070C0"/>
                </a:solidFill>
                <a:latin typeface="Palatino Linotype" pitchFamily="18" charset="0"/>
              </a:rPr>
              <a:t>free cash </a:t>
            </a:r>
            <a:r>
              <a:rPr lang="en-US" sz="2000" dirty="0">
                <a:solidFill>
                  <a:srgbClr val="0070C0"/>
                </a:solidFill>
                <a:latin typeface="Palatino Linotype" pitchFamily="18" charset="0"/>
              </a:rPr>
              <a:t>flow to operating asset and WACC.</a:t>
            </a:r>
          </a:p>
          <a:p>
            <a:pPr marL="0" indent="0">
              <a:buNone/>
            </a:pPr>
            <a:endParaRPr lang="en-US" sz="2000" dirty="0">
              <a:solidFill>
                <a:srgbClr val="0070C0"/>
              </a:solidFill>
              <a:latin typeface="Palatino Linotype" pitchFamily="18" charset="0"/>
            </a:endParaRPr>
          </a:p>
          <a:p>
            <a:pPr marL="0" indent="0">
              <a:buNone/>
            </a:pPr>
            <a:endParaRPr lang="en-US" sz="2000" dirty="0">
              <a:solidFill>
                <a:srgbClr val="0070C0"/>
              </a:solidFill>
              <a:latin typeface="Palatino Linotype" pitchFamily="18" charset="0"/>
            </a:endParaRPr>
          </a:p>
        </p:txBody>
      </p:sp>
    </p:spTree>
    <p:extLst>
      <p:ext uri="{BB962C8B-B14F-4D97-AF65-F5344CB8AC3E}">
        <p14:creationId xmlns:p14="http://schemas.microsoft.com/office/powerpoint/2010/main" val="31044854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WACC and APV with Taxation</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c)     Cont’d (Step 1)</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smtClean="0">
                <a:solidFill>
                  <a:srgbClr val="0070C0"/>
                </a:solidFill>
                <a:latin typeface="Palatino Linotype" pitchFamily="18" charset="0"/>
              </a:rPr>
              <a:t>Step </a:t>
            </a:r>
            <a:r>
              <a:rPr lang="en-US" sz="2000" dirty="0">
                <a:solidFill>
                  <a:srgbClr val="0070C0"/>
                </a:solidFill>
                <a:latin typeface="Palatino Linotype" pitchFamily="18" charset="0"/>
              </a:rPr>
              <a:t>1: Calculate the weights on the operating asset and tax shield asset to obtain the rate of </a:t>
            </a:r>
            <a:r>
              <a:rPr lang="en-US" sz="2000" dirty="0" smtClean="0">
                <a:solidFill>
                  <a:srgbClr val="0070C0"/>
                </a:solidFill>
                <a:latin typeface="Palatino Linotype" pitchFamily="18" charset="0"/>
              </a:rPr>
              <a:t>return on </a:t>
            </a:r>
            <a:r>
              <a:rPr lang="en-US" sz="2000" dirty="0">
                <a:solidFill>
                  <a:srgbClr val="0070C0"/>
                </a:solidFill>
                <a:latin typeface="Palatino Linotype" pitchFamily="18" charset="0"/>
              </a:rPr>
              <a:t>total </a:t>
            </a:r>
            <a:r>
              <a:rPr lang="en-US" sz="2000" dirty="0" smtClean="0">
                <a:solidFill>
                  <a:srgbClr val="0070C0"/>
                </a:solidFill>
                <a:latin typeface="Palatino Linotype" pitchFamily="18" charset="0"/>
              </a:rPr>
              <a:t>assets.</a:t>
            </a:r>
          </a:p>
          <a:p>
            <a:pPr marL="0" indent="0">
              <a:buNone/>
            </a:pPr>
            <a:endParaRPr lang="en-US" sz="2000" dirty="0" smtClean="0">
              <a:solidFill>
                <a:srgbClr val="0070C0"/>
              </a:solidFill>
              <a:latin typeface="Palatino Linotype" pitchFamily="18" charset="0"/>
            </a:endParaRPr>
          </a:p>
          <a:p>
            <a:pPr marL="0" indent="0">
              <a:buNone/>
            </a:pPr>
            <a:r>
              <a:rPr lang="en-US" sz="2000" dirty="0" smtClean="0">
                <a:solidFill>
                  <a:srgbClr val="0070C0"/>
                </a:solidFill>
                <a:latin typeface="Palatino Linotype" pitchFamily="18" charset="0"/>
              </a:rPr>
              <a:t>The value of the tax shield is given by:</a:t>
            </a:r>
          </a:p>
          <a:p>
            <a:pPr marL="0" indent="0">
              <a:buNone/>
            </a:pPr>
            <a:endParaRPr lang="en-US" sz="2000" dirty="0" smtClean="0">
              <a:solidFill>
                <a:srgbClr val="0070C0"/>
              </a:solidFill>
              <a:latin typeface="Palatino Linotype"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686105331"/>
              </p:ext>
            </p:extLst>
          </p:nvPr>
        </p:nvGraphicFramePr>
        <p:xfrm>
          <a:off x="3352800" y="3352800"/>
          <a:ext cx="2413000" cy="2306544"/>
        </p:xfrm>
        <a:graphic>
          <a:graphicData uri="http://schemas.openxmlformats.org/presentationml/2006/ole">
            <mc:AlternateContent xmlns:mc="http://schemas.openxmlformats.org/markup-compatibility/2006">
              <mc:Choice xmlns:v="urn:schemas-microsoft-com:vml" Requires="v">
                <p:oleObj spid="_x0000_s11271" name="Equation" r:id="rId4" imgW="1726920" imgH="1650960" progId="Equation.DSMT4">
                  <p:embed/>
                </p:oleObj>
              </mc:Choice>
              <mc:Fallback>
                <p:oleObj name="Equation" r:id="rId4" imgW="1726920" imgH="1650960" progId="Equation.DSMT4">
                  <p:embed/>
                  <p:pic>
                    <p:nvPicPr>
                      <p:cNvPr id="0" name=""/>
                      <p:cNvPicPr/>
                      <p:nvPr/>
                    </p:nvPicPr>
                    <p:blipFill>
                      <a:blip r:embed="rId5"/>
                      <a:stretch>
                        <a:fillRect/>
                      </a:stretch>
                    </p:blipFill>
                    <p:spPr>
                      <a:xfrm>
                        <a:off x="3352800" y="3352800"/>
                        <a:ext cx="2413000" cy="2306544"/>
                      </a:xfrm>
                      <a:prstGeom prst="rect">
                        <a:avLst/>
                      </a:prstGeom>
                    </p:spPr>
                  </p:pic>
                </p:oleObj>
              </mc:Fallback>
            </mc:AlternateContent>
          </a:graphicData>
        </a:graphic>
      </p:graphicFrame>
    </p:spTree>
    <p:extLst>
      <p:ext uri="{BB962C8B-B14F-4D97-AF65-F5344CB8AC3E}">
        <p14:creationId xmlns:p14="http://schemas.microsoft.com/office/powerpoint/2010/main" val="10280280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WACC and APV with Taxation</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Autofit/>
          </a:bodyPr>
          <a:lstStyle/>
          <a:p>
            <a:pPr marL="457200" indent="-457200">
              <a:buAutoNum type="alphaLcParenR" startAt="3"/>
            </a:pPr>
            <a:r>
              <a:rPr lang="en-US" sz="1900" b="1" dirty="0" smtClean="0">
                <a:solidFill>
                  <a:schemeClr val="tx1">
                    <a:lumMod val="95000"/>
                    <a:lumOff val="5000"/>
                  </a:schemeClr>
                </a:solidFill>
                <a:latin typeface="Palatino Linotype" pitchFamily="18" charset="0"/>
              </a:rPr>
              <a:t>Cont’d (Step 1)</a:t>
            </a:r>
          </a:p>
          <a:p>
            <a:pPr marL="0" indent="0">
              <a:buNone/>
            </a:pPr>
            <a:endParaRPr lang="en-US" sz="1900" dirty="0" smtClean="0">
              <a:solidFill>
                <a:srgbClr val="0070C0"/>
              </a:solidFill>
              <a:latin typeface="Palatino Linotype" pitchFamily="18" charset="0"/>
            </a:endParaRPr>
          </a:p>
          <a:p>
            <a:pPr marL="0" indent="0">
              <a:buNone/>
            </a:pPr>
            <a:r>
              <a:rPr lang="en-US" sz="1900" dirty="0">
                <a:solidFill>
                  <a:srgbClr val="0070C0"/>
                </a:solidFill>
                <a:latin typeface="Palatino Linotype" pitchFamily="18" charset="0"/>
              </a:rPr>
              <a:t>So the weight on of the tax shield asset and operating asset are given by</a:t>
            </a:r>
            <a:r>
              <a:rPr lang="en-US" sz="1900" dirty="0" smtClean="0">
                <a:solidFill>
                  <a:srgbClr val="0070C0"/>
                </a:solidFill>
                <a:latin typeface="Palatino Linotype" pitchFamily="18" charset="0"/>
              </a:rPr>
              <a:t>:</a:t>
            </a:r>
          </a:p>
          <a:p>
            <a:pPr marL="0" indent="0">
              <a:buNone/>
            </a:pPr>
            <a:endParaRPr lang="en-US" sz="1900" dirty="0">
              <a:solidFill>
                <a:srgbClr val="0070C0"/>
              </a:solidFill>
              <a:latin typeface="Palatino Linotype" pitchFamily="18" charset="0"/>
            </a:endParaRPr>
          </a:p>
          <a:p>
            <a:pPr marL="0" indent="0">
              <a:buNone/>
            </a:pPr>
            <a:endParaRPr lang="en-US" sz="1900" dirty="0" smtClean="0">
              <a:solidFill>
                <a:srgbClr val="0070C0"/>
              </a:solidFill>
              <a:latin typeface="Palatino Linotype" pitchFamily="18" charset="0"/>
            </a:endParaRPr>
          </a:p>
          <a:p>
            <a:pPr marL="0" indent="0">
              <a:buNone/>
            </a:pPr>
            <a:endParaRPr lang="en-US" sz="1900" dirty="0">
              <a:solidFill>
                <a:srgbClr val="0070C0"/>
              </a:solidFill>
              <a:latin typeface="Palatino Linotype" pitchFamily="18" charset="0"/>
            </a:endParaRPr>
          </a:p>
          <a:p>
            <a:pPr marL="0" indent="0">
              <a:buNone/>
            </a:pPr>
            <a:endParaRPr lang="en-US" sz="500" dirty="0" smtClean="0">
              <a:solidFill>
                <a:srgbClr val="0070C0"/>
              </a:solidFill>
              <a:latin typeface="Palatino Linotype" pitchFamily="18" charset="0"/>
            </a:endParaRPr>
          </a:p>
          <a:p>
            <a:pPr marL="0" indent="0">
              <a:buNone/>
            </a:pPr>
            <a:r>
              <a:rPr lang="en-US" sz="1900" dirty="0" smtClean="0">
                <a:solidFill>
                  <a:srgbClr val="0070C0"/>
                </a:solidFill>
                <a:latin typeface="Palatino Linotype" pitchFamily="18" charset="0"/>
              </a:rPr>
              <a:t>With </a:t>
            </a:r>
            <a:r>
              <a:rPr lang="en-US" sz="1900" dirty="0">
                <a:solidFill>
                  <a:srgbClr val="0070C0"/>
                </a:solidFill>
                <a:latin typeface="Palatino Linotype" pitchFamily="18" charset="0"/>
              </a:rPr>
              <a:t>the weights, we can now calculate the return on total assets. Assuming again that the </a:t>
            </a:r>
            <a:r>
              <a:rPr lang="en-US" sz="1900" dirty="0" smtClean="0">
                <a:solidFill>
                  <a:srgbClr val="0070C0"/>
                </a:solidFill>
                <a:latin typeface="Palatino Linotype" pitchFamily="18" charset="0"/>
              </a:rPr>
              <a:t>tax shield </a:t>
            </a:r>
            <a:r>
              <a:rPr lang="en-US" sz="1900" dirty="0">
                <a:solidFill>
                  <a:srgbClr val="0070C0"/>
                </a:solidFill>
                <a:latin typeface="Palatino Linotype" pitchFamily="18" charset="0"/>
              </a:rPr>
              <a:t>asset carries the same risk as debt, we have</a:t>
            </a:r>
            <a:r>
              <a:rPr lang="en-US" sz="1900" dirty="0" smtClean="0">
                <a:solidFill>
                  <a:srgbClr val="0070C0"/>
                </a:solidFill>
                <a:latin typeface="Palatino Linotype" pitchFamily="18" charset="0"/>
              </a:rPr>
              <a:t>:</a:t>
            </a:r>
          </a:p>
          <a:p>
            <a:pPr marL="0" indent="0">
              <a:buNone/>
            </a:pPr>
            <a:endParaRPr lang="en-US" sz="1900" dirty="0">
              <a:solidFill>
                <a:srgbClr val="0070C0"/>
              </a:solidFill>
              <a:latin typeface="Palatino Linotype" pitchFamily="18" charset="0"/>
            </a:endParaRPr>
          </a:p>
          <a:p>
            <a:pPr marL="0" indent="0">
              <a:buNone/>
            </a:pPr>
            <a:endParaRPr lang="en-US" sz="1900" dirty="0" smtClean="0">
              <a:solidFill>
                <a:srgbClr val="0070C0"/>
              </a:solidFill>
              <a:latin typeface="Palatino Linotype" pitchFamily="18" charset="0"/>
            </a:endParaRPr>
          </a:p>
          <a:p>
            <a:pPr marL="0" indent="0">
              <a:buNone/>
            </a:pPr>
            <a:endParaRPr lang="en-US" sz="1900" dirty="0" smtClean="0">
              <a:solidFill>
                <a:srgbClr val="0070C0"/>
              </a:solidFill>
              <a:latin typeface="Palatino Linotype" pitchFamily="18" charset="0"/>
            </a:endParaRPr>
          </a:p>
          <a:p>
            <a:pPr marL="0" indent="0">
              <a:buNone/>
            </a:pPr>
            <a:endParaRPr lang="en-US" sz="1900" dirty="0" smtClean="0">
              <a:solidFill>
                <a:srgbClr val="0070C0"/>
              </a:solidFill>
              <a:latin typeface="Palatino Linotype" pitchFamily="18" charset="0"/>
            </a:endParaRPr>
          </a:p>
          <a:p>
            <a:pPr marL="0" indent="0">
              <a:buNone/>
            </a:pPr>
            <a:r>
              <a:rPr lang="en-US" sz="1900" dirty="0">
                <a:solidFill>
                  <a:srgbClr val="0070C0"/>
                </a:solidFill>
                <a:latin typeface="Palatino Linotype" pitchFamily="18" charset="0"/>
              </a:rPr>
              <a:t>Note that this is only slightly lower than the rate of return on operating asset. This is because </a:t>
            </a:r>
            <a:r>
              <a:rPr lang="en-US" sz="1900" dirty="0" smtClean="0">
                <a:solidFill>
                  <a:srgbClr val="0070C0"/>
                </a:solidFill>
                <a:latin typeface="Palatino Linotype" pitchFamily="18" charset="0"/>
              </a:rPr>
              <a:t>we are </a:t>
            </a:r>
            <a:r>
              <a:rPr lang="en-US" sz="1900" dirty="0">
                <a:solidFill>
                  <a:srgbClr val="0070C0"/>
                </a:solidFill>
                <a:latin typeface="Palatino Linotype" pitchFamily="18" charset="0"/>
              </a:rPr>
              <a:t>using the tax shield for just one period.</a:t>
            </a:r>
            <a:endParaRPr lang="en-US" sz="1900" dirty="0" smtClean="0">
              <a:solidFill>
                <a:srgbClr val="0070C0"/>
              </a:solidFill>
              <a:latin typeface="Palatino Linotype" pitchFamily="18" charset="0"/>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3227801028"/>
              </p:ext>
            </p:extLst>
          </p:nvPr>
        </p:nvGraphicFramePr>
        <p:xfrm>
          <a:off x="2286000" y="2133600"/>
          <a:ext cx="3886200" cy="1156607"/>
        </p:xfrm>
        <a:graphic>
          <a:graphicData uri="http://schemas.openxmlformats.org/presentationml/2006/ole">
            <mc:AlternateContent xmlns:mc="http://schemas.openxmlformats.org/markup-compatibility/2006">
              <mc:Choice xmlns:v="urn:schemas-microsoft-com:vml" Requires="v">
                <p:oleObj spid="_x0000_s12302" name="Equation" r:id="rId4" imgW="2133360" imgH="634680" progId="Equation.DSMT4">
                  <p:embed/>
                </p:oleObj>
              </mc:Choice>
              <mc:Fallback>
                <p:oleObj name="Equation" r:id="rId4" imgW="2133360" imgH="634680" progId="Equation.DSMT4">
                  <p:embed/>
                  <p:pic>
                    <p:nvPicPr>
                      <p:cNvPr id="0" name=""/>
                      <p:cNvPicPr/>
                      <p:nvPr/>
                    </p:nvPicPr>
                    <p:blipFill>
                      <a:blip r:embed="rId5"/>
                      <a:stretch>
                        <a:fillRect/>
                      </a:stretch>
                    </p:blipFill>
                    <p:spPr>
                      <a:xfrm>
                        <a:off x="2286000" y="2133600"/>
                        <a:ext cx="3886200" cy="1156607"/>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279097513"/>
              </p:ext>
            </p:extLst>
          </p:nvPr>
        </p:nvGraphicFramePr>
        <p:xfrm>
          <a:off x="2362200" y="4114800"/>
          <a:ext cx="4056063" cy="1143000"/>
        </p:xfrm>
        <a:graphic>
          <a:graphicData uri="http://schemas.openxmlformats.org/presentationml/2006/ole">
            <mc:AlternateContent xmlns:mc="http://schemas.openxmlformats.org/markup-compatibility/2006">
              <mc:Choice xmlns:v="urn:schemas-microsoft-com:vml" Requires="v">
                <p:oleObj spid="_x0000_s12303" name="Equation" r:id="rId6" imgW="2298600" imgH="647640" progId="Equation.DSMT4">
                  <p:embed/>
                </p:oleObj>
              </mc:Choice>
              <mc:Fallback>
                <p:oleObj name="Equation" r:id="rId6" imgW="2298600" imgH="647640" progId="Equation.DSMT4">
                  <p:embed/>
                  <p:pic>
                    <p:nvPicPr>
                      <p:cNvPr id="0" name=""/>
                      <p:cNvPicPr/>
                      <p:nvPr/>
                    </p:nvPicPr>
                    <p:blipFill>
                      <a:blip r:embed="rId7"/>
                      <a:stretch>
                        <a:fillRect/>
                      </a:stretch>
                    </p:blipFill>
                    <p:spPr>
                      <a:xfrm>
                        <a:off x="2362200" y="4114800"/>
                        <a:ext cx="4056063" cy="1143000"/>
                      </a:xfrm>
                      <a:prstGeom prst="rect">
                        <a:avLst/>
                      </a:prstGeom>
                    </p:spPr>
                  </p:pic>
                </p:oleObj>
              </mc:Fallback>
            </mc:AlternateContent>
          </a:graphicData>
        </a:graphic>
      </p:graphicFrame>
    </p:spTree>
    <p:extLst>
      <p:ext uri="{BB962C8B-B14F-4D97-AF65-F5344CB8AC3E}">
        <p14:creationId xmlns:p14="http://schemas.microsoft.com/office/powerpoint/2010/main" val="9794343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WACC and APV with Taxation</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c)     Cont’d (Step 2)</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smtClean="0">
                <a:solidFill>
                  <a:srgbClr val="0070C0"/>
                </a:solidFill>
                <a:latin typeface="Palatino Linotype" pitchFamily="18" charset="0"/>
              </a:rPr>
              <a:t>Step </a:t>
            </a:r>
            <a:r>
              <a:rPr lang="en-US" sz="2000" dirty="0">
                <a:solidFill>
                  <a:srgbClr val="0070C0"/>
                </a:solidFill>
                <a:latin typeface="Palatino Linotype" pitchFamily="18" charset="0"/>
              </a:rPr>
              <a:t>2: Calculate the rate of return on equity</a:t>
            </a:r>
            <a:r>
              <a:rPr lang="en-US" sz="2000" dirty="0" smtClean="0">
                <a:solidFill>
                  <a:srgbClr val="0070C0"/>
                </a:solidFill>
                <a:latin typeface="Palatino Linotype" pitchFamily="18" charset="0"/>
              </a:rPr>
              <a:t>.</a:t>
            </a:r>
          </a:p>
          <a:p>
            <a:pPr marL="0" indent="0">
              <a:buNone/>
            </a:pPr>
            <a:endParaRPr lang="en-US" sz="2000" dirty="0" smtClean="0">
              <a:solidFill>
                <a:srgbClr val="0070C0"/>
              </a:solidFill>
              <a:latin typeface="Palatino Linotype"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405504450"/>
              </p:ext>
            </p:extLst>
          </p:nvPr>
        </p:nvGraphicFramePr>
        <p:xfrm>
          <a:off x="1981200" y="2514600"/>
          <a:ext cx="4749800" cy="2057400"/>
        </p:xfrm>
        <a:graphic>
          <a:graphicData uri="http://schemas.openxmlformats.org/presentationml/2006/ole">
            <mc:AlternateContent xmlns:mc="http://schemas.openxmlformats.org/markup-compatibility/2006">
              <mc:Choice xmlns:v="urn:schemas-microsoft-com:vml" Requires="v">
                <p:oleObj spid="_x0000_s13318" name="Equation" r:id="rId4" imgW="2374560" imgH="1028520" progId="Equation.DSMT4">
                  <p:embed/>
                </p:oleObj>
              </mc:Choice>
              <mc:Fallback>
                <p:oleObj name="Equation" r:id="rId4" imgW="2374560" imgH="1028520" progId="Equation.DSMT4">
                  <p:embed/>
                  <p:pic>
                    <p:nvPicPr>
                      <p:cNvPr id="0" name=""/>
                      <p:cNvPicPr/>
                      <p:nvPr/>
                    </p:nvPicPr>
                    <p:blipFill>
                      <a:blip r:embed="rId5"/>
                      <a:stretch>
                        <a:fillRect/>
                      </a:stretch>
                    </p:blipFill>
                    <p:spPr>
                      <a:xfrm>
                        <a:off x="1981200" y="2514600"/>
                        <a:ext cx="4749800" cy="2057400"/>
                      </a:xfrm>
                      <a:prstGeom prst="rect">
                        <a:avLst/>
                      </a:prstGeom>
                    </p:spPr>
                  </p:pic>
                </p:oleObj>
              </mc:Fallback>
            </mc:AlternateContent>
          </a:graphicData>
        </a:graphic>
      </p:graphicFrame>
    </p:spTree>
    <p:extLst>
      <p:ext uri="{BB962C8B-B14F-4D97-AF65-F5344CB8AC3E}">
        <p14:creationId xmlns:p14="http://schemas.microsoft.com/office/powerpoint/2010/main" val="1040340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WACC and APV with Taxation</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457200" indent="-457200">
              <a:buAutoNum type="alphaLcParenR"/>
            </a:pPr>
            <a:r>
              <a:rPr lang="en-US" sz="2000" b="1" dirty="0">
                <a:solidFill>
                  <a:schemeClr val="tx1">
                    <a:lumMod val="95000"/>
                    <a:lumOff val="5000"/>
                  </a:schemeClr>
                </a:solidFill>
                <a:latin typeface="Palatino Linotype" pitchFamily="18" charset="0"/>
              </a:rPr>
              <a:t>APT Partners has a binding contract to sell the apartment building at the end of 2010 for </a:t>
            </a:r>
            <a:r>
              <a:rPr lang="en-US" sz="2000" b="1" dirty="0" smtClean="0">
                <a:solidFill>
                  <a:schemeClr val="tx1">
                    <a:lumMod val="95000"/>
                    <a:lumOff val="5000"/>
                  </a:schemeClr>
                </a:solidFill>
                <a:latin typeface="Palatino Linotype" pitchFamily="18" charset="0"/>
              </a:rPr>
              <a:t>a price </a:t>
            </a:r>
            <a:r>
              <a:rPr lang="en-US" sz="2000" b="1" dirty="0">
                <a:solidFill>
                  <a:schemeClr val="tx1">
                    <a:lumMod val="95000"/>
                    <a:lumOff val="5000"/>
                  </a:schemeClr>
                </a:solidFill>
                <a:latin typeface="Palatino Linotype" pitchFamily="18" charset="0"/>
              </a:rPr>
              <a:t>of 10 times 2010 EBIT. For simplicity, we’ll assume that the asset sale generates </a:t>
            </a:r>
            <a:r>
              <a:rPr lang="en-US" sz="2000" b="1" dirty="0" smtClean="0">
                <a:solidFill>
                  <a:schemeClr val="tx1">
                    <a:lumMod val="95000"/>
                    <a:lumOff val="5000"/>
                  </a:schemeClr>
                </a:solidFill>
                <a:latin typeface="Palatino Linotype" pitchFamily="18" charset="0"/>
              </a:rPr>
              <a:t>cash flow</a:t>
            </a:r>
            <a:r>
              <a:rPr lang="en-US" sz="2000" b="1" dirty="0">
                <a:solidFill>
                  <a:schemeClr val="tx1">
                    <a:lumMod val="95000"/>
                    <a:lumOff val="5000"/>
                  </a:schemeClr>
                </a:solidFill>
                <a:latin typeface="Palatino Linotype" pitchFamily="18" charset="0"/>
              </a:rPr>
              <a:t>, but no taxable income (a real estate tax loophole allows them to postpone the </a:t>
            </a:r>
            <a:r>
              <a:rPr lang="en-US" sz="2000" b="1" dirty="0" smtClean="0">
                <a:solidFill>
                  <a:schemeClr val="tx1">
                    <a:lumMod val="95000"/>
                    <a:lumOff val="5000"/>
                  </a:schemeClr>
                </a:solidFill>
                <a:latin typeface="Palatino Linotype" pitchFamily="18" charset="0"/>
              </a:rPr>
              <a:t>capital gains </a:t>
            </a:r>
            <a:r>
              <a:rPr lang="en-US" sz="2000" b="1" dirty="0">
                <a:solidFill>
                  <a:schemeClr val="tx1">
                    <a:lumMod val="95000"/>
                    <a:lumOff val="5000"/>
                  </a:schemeClr>
                </a:solidFill>
                <a:latin typeface="Palatino Linotype" pitchFamily="18" charset="0"/>
              </a:rPr>
              <a:t>tax bill indefinitely). What would APT be worth as of year-end 2009 if it were </a:t>
            </a:r>
            <a:r>
              <a:rPr lang="en-US" sz="2000" b="1" dirty="0" smtClean="0">
                <a:solidFill>
                  <a:schemeClr val="tx1">
                    <a:lumMod val="95000"/>
                    <a:lumOff val="5000"/>
                  </a:schemeClr>
                </a:solidFill>
                <a:latin typeface="Palatino Linotype" pitchFamily="18" charset="0"/>
              </a:rPr>
              <a:t>financed entirely </a:t>
            </a:r>
            <a:r>
              <a:rPr lang="en-US" sz="2000" b="1" dirty="0">
                <a:solidFill>
                  <a:schemeClr val="tx1">
                    <a:lumMod val="95000"/>
                    <a:lumOff val="5000"/>
                  </a:schemeClr>
                </a:solidFill>
                <a:latin typeface="Palatino Linotype" pitchFamily="18" charset="0"/>
              </a:rPr>
              <a:t>with equity? Assume β</a:t>
            </a:r>
            <a:r>
              <a:rPr lang="en-US" sz="2000" b="1" baseline="-25000" dirty="0">
                <a:solidFill>
                  <a:schemeClr val="tx1">
                    <a:lumMod val="95000"/>
                    <a:lumOff val="5000"/>
                  </a:schemeClr>
                </a:solidFill>
                <a:latin typeface="Palatino Linotype" pitchFamily="18" charset="0"/>
              </a:rPr>
              <a:t>E</a:t>
            </a:r>
            <a:r>
              <a:rPr lang="en-US" sz="2000" b="1" dirty="0">
                <a:solidFill>
                  <a:schemeClr val="tx1">
                    <a:lumMod val="95000"/>
                    <a:lumOff val="5000"/>
                  </a:schemeClr>
                </a:solidFill>
                <a:latin typeface="Palatino Linotype" pitchFamily="18" charset="0"/>
              </a:rPr>
              <a:t> = 1 for the unlevered firm</a:t>
            </a:r>
            <a:r>
              <a:rPr lang="en-US" sz="2000" b="1" dirty="0" smtClean="0">
                <a:solidFill>
                  <a:schemeClr val="tx1">
                    <a:lumMod val="95000"/>
                    <a:lumOff val="5000"/>
                  </a:schemeClr>
                </a:solidFill>
                <a:latin typeface="Palatino Linotype" pitchFamily="18" charset="0"/>
              </a:rPr>
              <a:t>.</a:t>
            </a:r>
          </a:p>
          <a:p>
            <a:pPr marL="457200" indent="-457200">
              <a:buAutoNum type="alphaLcParenR"/>
            </a:pPr>
            <a:r>
              <a:rPr lang="en-US" sz="2000" b="1" dirty="0">
                <a:solidFill>
                  <a:schemeClr val="tx1">
                    <a:lumMod val="95000"/>
                    <a:lumOff val="5000"/>
                  </a:schemeClr>
                </a:solidFill>
                <a:latin typeface="Palatino Linotype" pitchFamily="18" charset="0"/>
              </a:rPr>
              <a:t>APT will borrow $2M from its bank today and pay the proceeds out to the partners as </a:t>
            </a:r>
            <a:r>
              <a:rPr lang="en-US" sz="2000" b="1" dirty="0" smtClean="0">
                <a:solidFill>
                  <a:schemeClr val="tx1">
                    <a:lumMod val="95000"/>
                    <a:lumOff val="5000"/>
                  </a:schemeClr>
                </a:solidFill>
                <a:latin typeface="Palatino Linotype" pitchFamily="18" charset="0"/>
              </a:rPr>
              <a:t>a special </a:t>
            </a:r>
            <a:r>
              <a:rPr lang="en-US" sz="2000" b="1" dirty="0">
                <a:solidFill>
                  <a:schemeClr val="tx1">
                    <a:lumMod val="95000"/>
                    <a:lumOff val="5000"/>
                  </a:schemeClr>
                </a:solidFill>
                <a:latin typeface="Palatino Linotype" pitchFamily="18" charset="0"/>
              </a:rPr>
              <a:t>dividend. If the loan has a face value of $2M, what coupon rate will the bank </a:t>
            </a:r>
            <a:r>
              <a:rPr lang="en-US" sz="2000" b="1" dirty="0" smtClean="0">
                <a:solidFill>
                  <a:schemeClr val="tx1">
                    <a:lumMod val="95000"/>
                    <a:lumOff val="5000"/>
                  </a:schemeClr>
                </a:solidFill>
                <a:latin typeface="Palatino Linotype" pitchFamily="18" charset="0"/>
              </a:rPr>
              <a:t>require on </a:t>
            </a:r>
            <a:r>
              <a:rPr lang="en-US" sz="2000" b="1" dirty="0">
                <a:solidFill>
                  <a:schemeClr val="tx1">
                    <a:lumMod val="95000"/>
                    <a:lumOff val="5000"/>
                  </a:schemeClr>
                </a:solidFill>
                <a:latin typeface="Palatino Linotype" pitchFamily="18" charset="0"/>
              </a:rPr>
              <a:t>the loan</a:t>
            </a:r>
            <a:r>
              <a:rPr lang="en-US" sz="2000" b="1" dirty="0" smtClean="0">
                <a:solidFill>
                  <a:schemeClr val="tx1">
                    <a:lumMod val="95000"/>
                    <a:lumOff val="5000"/>
                  </a:schemeClr>
                </a:solidFill>
                <a:latin typeface="Palatino Linotype" pitchFamily="18" charset="0"/>
              </a:rPr>
              <a:t>?</a:t>
            </a:r>
          </a:p>
          <a:p>
            <a:pPr marL="457200" indent="-457200">
              <a:buAutoNum type="alphaLcParenR"/>
            </a:pPr>
            <a:r>
              <a:rPr lang="en-US" sz="2000" b="1" dirty="0">
                <a:solidFill>
                  <a:schemeClr val="tx1">
                    <a:lumMod val="95000"/>
                    <a:lumOff val="5000"/>
                  </a:schemeClr>
                </a:solidFill>
                <a:latin typeface="Palatino Linotype" pitchFamily="18" charset="0"/>
              </a:rPr>
              <a:t>Estimate the value of the interest tax shield as of year-end 2009</a:t>
            </a:r>
            <a:r>
              <a:rPr lang="en-US" sz="2000" b="1" dirty="0" smtClean="0">
                <a:solidFill>
                  <a:schemeClr val="tx1">
                    <a:lumMod val="95000"/>
                    <a:lumOff val="5000"/>
                  </a:schemeClr>
                </a:solidFill>
                <a:latin typeface="Palatino Linotype" pitchFamily="18" charset="0"/>
              </a:rPr>
              <a:t>.</a:t>
            </a:r>
          </a:p>
          <a:p>
            <a:pPr marL="457200" indent="-457200">
              <a:buAutoNum type="alphaLcParenR"/>
            </a:pPr>
            <a:r>
              <a:rPr lang="en-US" sz="2000" b="1" dirty="0">
                <a:solidFill>
                  <a:schemeClr val="tx1">
                    <a:lumMod val="95000"/>
                    <a:lumOff val="5000"/>
                  </a:schemeClr>
                </a:solidFill>
                <a:latin typeface="Palatino Linotype" pitchFamily="18" charset="0"/>
              </a:rPr>
              <a:t>Given the firm’s actual capital structure ($2M of debt outstanding), what is the </a:t>
            </a:r>
            <a:r>
              <a:rPr lang="en-US" sz="2000" b="1" dirty="0" smtClean="0">
                <a:solidFill>
                  <a:schemeClr val="tx1">
                    <a:lumMod val="95000"/>
                    <a:lumOff val="5000"/>
                  </a:schemeClr>
                </a:solidFill>
                <a:latin typeface="Palatino Linotype" pitchFamily="18" charset="0"/>
              </a:rPr>
              <a:t>expected return </a:t>
            </a:r>
            <a:r>
              <a:rPr lang="en-US" sz="2000" b="1" dirty="0">
                <a:solidFill>
                  <a:schemeClr val="tx1">
                    <a:lumMod val="95000"/>
                    <a:lumOff val="5000"/>
                  </a:schemeClr>
                </a:solidFill>
                <a:latin typeface="Palatino Linotype" pitchFamily="18" charset="0"/>
              </a:rPr>
              <a:t>on APT’s equity in 2010</a:t>
            </a:r>
            <a:r>
              <a:rPr lang="en-US" sz="2000" b="1" dirty="0" smtClean="0">
                <a:solidFill>
                  <a:schemeClr val="tx1">
                    <a:lumMod val="95000"/>
                    <a:lumOff val="5000"/>
                  </a:schemeClr>
                </a:solidFill>
                <a:latin typeface="Palatino Linotype" pitchFamily="18" charset="0"/>
              </a:rPr>
              <a:t>?</a:t>
            </a:r>
          </a:p>
        </p:txBody>
      </p:sp>
    </p:spTree>
    <p:extLst>
      <p:ext uri="{BB962C8B-B14F-4D97-AF65-F5344CB8AC3E}">
        <p14:creationId xmlns:p14="http://schemas.microsoft.com/office/powerpoint/2010/main" val="964893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WACC and APV with Taxation</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c)     Cont’d (Step 3)</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smtClean="0">
                <a:solidFill>
                  <a:srgbClr val="0070C0"/>
                </a:solidFill>
                <a:latin typeface="Palatino Linotype" pitchFamily="18" charset="0"/>
              </a:rPr>
              <a:t>Step </a:t>
            </a:r>
            <a:r>
              <a:rPr lang="en-US" sz="2000" dirty="0">
                <a:solidFill>
                  <a:srgbClr val="0070C0"/>
                </a:solidFill>
                <a:latin typeface="Palatino Linotype" pitchFamily="18" charset="0"/>
              </a:rPr>
              <a:t>3: Calculate WACC.</a:t>
            </a:r>
          </a:p>
          <a:p>
            <a:pPr marL="0" indent="0">
              <a:buNone/>
            </a:pPr>
            <a:endParaRPr lang="en-US" sz="2000" dirty="0" smtClean="0">
              <a:solidFill>
                <a:srgbClr val="0070C0"/>
              </a:solidFill>
              <a:latin typeface="Palatino Linotype" pitchFamily="18"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3875752278"/>
              </p:ext>
            </p:extLst>
          </p:nvPr>
        </p:nvGraphicFramePr>
        <p:xfrm>
          <a:off x="1828800" y="2514600"/>
          <a:ext cx="6104267" cy="1697037"/>
        </p:xfrm>
        <a:graphic>
          <a:graphicData uri="http://schemas.openxmlformats.org/presentationml/2006/ole">
            <mc:AlternateContent xmlns:mc="http://schemas.openxmlformats.org/markup-compatibility/2006">
              <mc:Choice xmlns:v="urn:schemas-microsoft-com:vml" Requires="v">
                <p:oleObj spid="_x0000_s14342" name="Equation" r:id="rId4" imgW="3060360" imgH="850680" progId="Equation.DSMT4">
                  <p:embed/>
                </p:oleObj>
              </mc:Choice>
              <mc:Fallback>
                <p:oleObj name="Equation" r:id="rId4" imgW="3060360" imgH="850680" progId="Equation.DSMT4">
                  <p:embed/>
                  <p:pic>
                    <p:nvPicPr>
                      <p:cNvPr id="0" name=""/>
                      <p:cNvPicPr/>
                      <p:nvPr/>
                    </p:nvPicPr>
                    <p:blipFill>
                      <a:blip r:embed="rId5"/>
                      <a:stretch>
                        <a:fillRect/>
                      </a:stretch>
                    </p:blipFill>
                    <p:spPr>
                      <a:xfrm>
                        <a:off x="1828800" y="2514600"/>
                        <a:ext cx="6104267" cy="1697037"/>
                      </a:xfrm>
                      <a:prstGeom prst="rect">
                        <a:avLst/>
                      </a:prstGeom>
                    </p:spPr>
                  </p:pic>
                </p:oleObj>
              </mc:Fallback>
            </mc:AlternateContent>
          </a:graphicData>
        </a:graphic>
      </p:graphicFrame>
    </p:spTree>
    <p:extLst>
      <p:ext uri="{BB962C8B-B14F-4D97-AF65-F5344CB8AC3E}">
        <p14:creationId xmlns:p14="http://schemas.microsoft.com/office/powerpoint/2010/main" val="37129183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WACC and APV with Taxation</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c)     Cont’d (Step 4)</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a:solidFill>
                  <a:srgbClr val="0070C0"/>
                </a:solidFill>
                <a:latin typeface="Palatino Linotype" pitchFamily="18" charset="0"/>
              </a:rPr>
              <a:t>Step 4: Calculate the NPV of the project (tax shield benefit inclusive) using the unlevered </a:t>
            </a:r>
            <a:r>
              <a:rPr lang="en-US" sz="2000" dirty="0" smtClean="0">
                <a:solidFill>
                  <a:srgbClr val="0070C0"/>
                </a:solidFill>
                <a:latin typeface="Palatino Linotype" pitchFamily="18" charset="0"/>
              </a:rPr>
              <a:t>free cash </a:t>
            </a:r>
            <a:r>
              <a:rPr lang="en-US" sz="2000" dirty="0">
                <a:solidFill>
                  <a:srgbClr val="0070C0"/>
                </a:solidFill>
                <a:latin typeface="Palatino Linotype" pitchFamily="18" charset="0"/>
              </a:rPr>
              <a:t>flow to operating asset and WACC.</a:t>
            </a:r>
            <a:endParaRPr lang="en-US" sz="2000" dirty="0" smtClean="0">
              <a:solidFill>
                <a:srgbClr val="0070C0"/>
              </a:solidFill>
              <a:latin typeface="Palatino Linotype" pitchFamily="18"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2552439764"/>
              </p:ext>
            </p:extLst>
          </p:nvPr>
        </p:nvGraphicFramePr>
        <p:xfrm>
          <a:off x="2106613" y="2970213"/>
          <a:ext cx="5546725" cy="785812"/>
        </p:xfrm>
        <a:graphic>
          <a:graphicData uri="http://schemas.openxmlformats.org/presentationml/2006/ole">
            <mc:AlternateContent xmlns:mc="http://schemas.openxmlformats.org/markup-compatibility/2006">
              <mc:Choice xmlns:v="urn:schemas-microsoft-com:vml" Requires="v">
                <p:oleObj spid="_x0000_s15366" name="Equation" r:id="rId4" imgW="2781000" imgH="393480" progId="Equation.DSMT4">
                  <p:embed/>
                </p:oleObj>
              </mc:Choice>
              <mc:Fallback>
                <p:oleObj name="Equation" r:id="rId4" imgW="2781000" imgH="393480" progId="Equation.DSMT4">
                  <p:embed/>
                  <p:pic>
                    <p:nvPicPr>
                      <p:cNvPr id="0" name=""/>
                      <p:cNvPicPr/>
                      <p:nvPr/>
                    </p:nvPicPr>
                    <p:blipFill>
                      <a:blip r:embed="rId5"/>
                      <a:stretch>
                        <a:fillRect/>
                      </a:stretch>
                    </p:blipFill>
                    <p:spPr>
                      <a:xfrm>
                        <a:off x="2106613" y="2970213"/>
                        <a:ext cx="5546725" cy="785812"/>
                      </a:xfrm>
                      <a:prstGeom prst="rect">
                        <a:avLst/>
                      </a:prstGeom>
                    </p:spPr>
                  </p:pic>
                </p:oleObj>
              </mc:Fallback>
            </mc:AlternateContent>
          </a:graphicData>
        </a:graphic>
      </p:graphicFrame>
    </p:spTree>
    <p:extLst>
      <p:ext uri="{BB962C8B-B14F-4D97-AF65-F5344CB8AC3E}">
        <p14:creationId xmlns:p14="http://schemas.microsoft.com/office/powerpoint/2010/main" val="23993606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WACC and APV with Taxation</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d)     Theoretically</a:t>
            </a:r>
            <a:r>
              <a:rPr lang="en-US" sz="2000" b="1" dirty="0">
                <a:solidFill>
                  <a:schemeClr val="tx1">
                    <a:lumMod val="95000"/>
                    <a:lumOff val="5000"/>
                  </a:schemeClr>
                </a:solidFill>
                <a:latin typeface="Palatino Linotype" pitchFamily="18" charset="0"/>
              </a:rPr>
              <a:t>, APV and WACC should give identical estimates of firm or </a:t>
            </a:r>
            <a:r>
              <a:rPr lang="en-US" sz="2000" b="1" dirty="0" smtClean="0">
                <a:solidFill>
                  <a:schemeClr val="tx1">
                    <a:lumMod val="95000"/>
                    <a:lumOff val="5000"/>
                  </a:schemeClr>
                </a:solidFill>
                <a:latin typeface="Palatino Linotype" pitchFamily="18" charset="0"/>
              </a:rPr>
              <a:t>project value</a:t>
            </a:r>
            <a:r>
              <a:rPr lang="en-US" sz="2000" b="1" dirty="0">
                <a:solidFill>
                  <a:schemeClr val="tx1">
                    <a:lumMod val="95000"/>
                    <a:lumOff val="5000"/>
                  </a:schemeClr>
                </a:solidFill>
                <a:latin typeface="Palatino Linotype" pitchFamily="18" charset="0"/>
              </a:rPr>
              <a:t>. WACC was easier to use than APV for part </a:t>
            </a:r>
            <a:r>
              <a:rPr lang="en-US" sz="2000" b="1" dirty="0" smtClean="0">
                <a:solidFill>
                  <a:schemeClr val="tx1">
                    <a:lumMod val="95000"/>
                    <a:lumOff val="5000"/>
                  </a:schemeClr>
                </a:solidFill>
                <a:latin typeface="Palatino Linotype" pitchFamily="18" charset="0"/>
              </a:rPr>
              <a:t>(c). </a:t>
            </a:r>
            <a:r>
              <a:rPr lang="en-US" sz="2000" b="1" dirty="0">
                <a:solidFill>
                  <a:schemeClr val="tx1">
                    <a:lumMod val="95000"/>
                    <a:lumOff val="5000"/>
                  </a:schemeClr>
                </a:solidFill>
                <a:latin typeface="Palatino Linotype" pitchFamily="18" charset="0"/>
              </a:rPr>
              <a:t>If WACC were </a:t>
            </a:r>
            <a:r>
              <a:rPr lang="en-US" sz="2000" b="1" dirty="0" smtClean="0">
                <a:solidFill>
                  <a:schemeClr val="tx1">
                    <a:lumMod val="95000"/>
                    <a:lumOff val="5000"/>
                  </a:schemeClr>
                </a:solidFill>
                <a:latin typeface="Palatino Linotype" pitchFamily="18" charset="0"/>
              </a:rPr>
              <a:t>always easier </a:t>
            </a:r>
            <a:r>
              <a:rPr lang="en-US" sz="2000" b="1" dirty="0">
                <a:solidFill>
                  <a:schemeClr val="tx1">
                    <a:lumMod val="95000"/>
                    <a:lumOff val="5000"/>
                  </a:schemeClr>
                </a:solidFill>
                <a:latin typeface="Palatino Linotype" pitchFamily="18" charset="0"/>
              </a:rPr>
              <a:t>to compute, why would you ever want to use APV</a:t>
            </a:r>
            <a:r>
              <a:rPr lang="en-US" sz="2000" b="1" dirty="0" smtClean="0">
                <a:solidFill>
                  <a:schemeClr val="tx1">
                    <a:lumMod val="95000"/>
                    <a:lumOff val="5000"/>
                  </a:schemeClr>
                </a:solidFill>
                <a:latin typeface="Palatino Linotype" pitchFamily="18" charset="0"/>
              </a:rPr>
              <a:t>?</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a:solidFill>
                  <a:srgbClr val="0070C0"/>
                </a:solidFill>
                <a:latin typeface="Palatino Linotype" pitchFamily="18" charset="0"/>
              </a:rPr>
              <a:t>WACC ignores all (non-tax) violations of the MM assumptions (including mispricing and </a:t>
            </a:r>
            <a:r>
              <a:rPr lang="en-US" sz="2000" dirty="0" smtClean="0">
                <a:solidFill>
                  <a:srgbClr val="0070C0"/>
                </a:solidFill>
                <a:latin typeface="Palatino Linotype" pitchFamily="18" charset="0"/>
              </a:rPr>
              <a:t>costs of </a:t>
            </a:r>
            <a:r>
              <a:rPr lang="en-US" sz="2000" dirty="0">
                <a:solidFill>
                  <a:srgbClr val="0070C0"/>
                </a:solidFill>
                <a:latin typeface="Palatino Linotype" pitchFamily="18" charset="0"/>
              </a:rPr>
              <a:t>financial distress), and assumes a constant capital structure (if the projects starts at 40% debt, </a:t>
            </a:r>
            <a:r>
              <a:rPr lang="en-US" sz="2000" dirty="0" smtClean="0">
                <a:solidFill>
                  <a:srgbClr val="0070C0"/>
                </a:solidFill>
                <a:latin typeface="Palatino Linotype" pitchFamily="18" charset="0"/>
              </a:rPr>
              <a:t>it must </a:t>
            </a:r>
            <a:r>
              <a:rPr lang="en-US" sz="2000" dirty="0">
                <a:solidFill>
                  <a:srgbClr val="0070C0"/>
                </a:solidFill>
                <a:latin typeface="Palatino Linotype" pitchFamily="18" charset="0"/>
              </a:rPr>
              <a:t>continue to be 40% debt for the life of the project). Also, the sources of value are “hidden</a:t>
            </a:r>
            <a:r>
              <a:rPr lang="en-US" sz="2000" dirty="0" smtClean="0">
                <a:solidFill>
                  <a:srgbClr val="0070C0"/>
                </a:solidFill>
                <a:latin typeface="Palatino Linotype" pitchFamily="18" charset="0"/>
              </a:rPr>
              <a:t>”— with </a:t>
            </a:r>
            <a:r>
              <a:rPr lang="en-US" sz="2000" dirty="0">
                <a:solidFill>
                  <a:srgbClr val="0070C0"/>
                </a:solidFill>
                <a:latin typeface="Palatino Linotype" pitchFamily="18" charset="0"/>
              </a:rPr>
              <a:t>APV you see how much value comes from the project and how much comes from financing.</a:t>
            </a:r>
          </a:p>
        </p:txBody>
      </p:sp>
    </p:spTree>
    <p:extLst>
      <p:ext uri="{BB962C8B-B14F-4D97-AF65-F5344CB8AC3E}">
        <p14:creationId xmlns:p14="http://schemas.microsoft.com/office/powerpoint/2010/main" val="4030626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WACC and APV with Taxation</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smtClean="0">
                <a:solidFill>
                  <a:schemeClr val="tx1">
                    <a:lumMod val="95000"/>
                    <a:lumOff val="5000"/>
                  </a:schemeClr>
                </a:solidFill>
                <a:latin typeface="Palatino Linotype" pitchFamily="18" charset="0"/>
              </a:rPr>
              <a:t>a)     APT </a:t>
            </a:r>
            <a:r>
              <a:rPr lang="en-US" sz="2000" b="1" dirty="0">
                <a:solidFill>
                  <a:schemeClr val="tx1">
                    <a:lumMod val="95000"/>
                    <a:lumOff val="5000"/>
                  </a:schemeClr>
                </a:solidFill>
                <a:latin typeface="Palatino Linotype" pitchFamily="18" charset="0"/>
              </a:rPr>
              <a:t>Partners has a binding contract to sell the apartment building at the end of 2010 for </a:t>
            </a:r>
            <a:r>
              <a:rPr lang="en-US" sz="2000" b="1" dirty="0" smtClean="0">
                <a:solidFill>
                  <a:schemeClr val="tx1">
                    <a:lumMod val="95000"/>
                    <a:lumOff val="5000"/>
                  </a:schemeClr>
                </a:solidFill>
                <a:latin typeface="Palatino Linotype" pitchFamily="18" charset="0"/>
              </a:rPr>
              <a:t>a price </a:t>
            </a:r>
            <a:r>
              <a:rPr lang="en-US" sz="2000" b="1" dirty="0">
                <a:solidFill>
                  <a:schemeClr val="tx1">
                    <a:lumMod val="95000"/>
                    <a:lumOff val="5000"/>
                  </a:schemeClr>
                </a:solidFill>
                <a:latin typeface="Palatino Linotype" pitchFamily="18" charset="0"/>
              </a:rPr>
              <a:t>of 10 times 2010 EBIT. For simplicity, we’ll assume that the asset sale generates </a:t>
            </a:r>
            <a:r>
              <a:rPr lang="en-US" sz="2000" b="1" dirty="0" smtClean="0">
                <a:solidFill>
                  <a:schemeClr val="tx1">
                    <a:lumMod val="95000"/>
                    <a:lumOff val="5000"/>
                  </a:schemeClr>
                </a:solidFill>
                <a:latin typeface="Palatino Linotype" pitchFamily="18" charset="0"/>
              </a:rPr>
              <a:t>cash flow</a:t>
            </a:r>
            <a:r>
              <a:rPr lang="en-US" sz="2000" b="1" dirty="0">
                <a:solidFill>
                  <a:schemeClr val="tx1">
                    <a:lumMod val="95000"/>
                    <a:lumOff val="5000"/>
                  </a:schemeClr>
                </a:solidFill>
                <a:latin typeface="Palatino Linotype" pitchFamily="18" charset="0"/>
              </a:rPr>
              <a:t>, but no taxable income (a real estate tax loophole allows them to postpone the </a:t>
            </a:r>
            <a:r>
              <a:rPr lang="en-US" sz="2000" b="1" dirty="0" smtClean="0">
                <a:solidFill>
                  <a:schemeClr val="tx1">
                    <a:lumMod val="95000"/>
                    <a:lumOff val="5000"/>
                  </a:schemeClr>
                </a:solidFill>
                <a:latin typeface="Palatino Linotype" pitchFamily="18" charset="0"/>
              </a:rPr>
              <a:t>capital gains </a:t>
            </a:r>
            <a:r>
              <a:rPr lang="en-US" sz="2000" b="1" dirty="0">
                <a:solidFill>
                  <a:schemeClr val="tx1">
                    <a:lumMod val="95000"/>
                    <a:lumOff val="5000"/>
                  </a:schemeClr>
                </a:solidFill>
                <a:latin typeface="Palatino Linotype" pitchFamily="18" charset="0"/>
              </a:rPr>
              <a:t>tax bill indefinitely). What would APT be worth as of year-end 2009 if it were </a:t>
            </a:r>
            <a:r>
              <a:rPr lang="en-US" sz="2000" b="1" dirty="0" smtClean="0">
                <a:solidFill>
                  <a:schemeClr val="tx1">
                    <a:lumMod val="95000"/>
                    <a:lumOff val="5000"/>
                  </a:schemeClr>
                </a:solidFill>
                <a:latin typeface="Palatino Linotype" pitchFamily="18" charset="0"/>
              </a:rPr>
              <a:t>financed entirely </a:t>
            </a:r>
            <a:r>
              <a:rPr lang="en-US" sz="2000" b="1" dirty="0">
                <a:solidFill>
                  <a:schemeClr val="tx1">
                    <a:lumMod val="95000"/>
                    <a:lumOff val="5000"/>
                  </a:schemeClr>
                </a:solidFill>
                <a:latin typeface="Palatino Linotype" pitchFamily="18" charset="0"/>
              </a:rPr>
              <a:t>with equity? Assume β</a:t>
            </a:r>
            <a:r>
              <a:rPr lang="en-US" sz="2000" b="1" baseline="-25000" dirty="0">
                <a:solidFill>
                  <a:schemeClr val="tx1">
                    <a:lumMod val="95000"/>
                    <a:lumOff val="5000"/>
                  </a:schemeClr>
                </a:solidFill>
                <a:latin typeface="Palatino Linotype" pitchFamily="18" charset="0"/>
              </a:rPr>
              <a:t>E</a:t>
            </a:r>
            <a:r>
              <a:rPr lang="en-US" sz="2000" b="1" dirty="0">
                <a:solidFill>
                  <a:schemeClr val="tx1">
                    <a:lumMod val="95000"/>
                    <a:lumOff val="5000"/>
                  </a:schemeClr>
                </a:solidFill>
                <a:latin typeface="Palatino Linotype" pitchFamily="18" charset="0"/>
              </a:rPr>
              <a:t> = 1 for the unlevered firm</a:t>
            </a:r>
            <a:r>
              <a:rPr lang="en-US" sz="2000" b="1" dirty="0" smtClean="0">
                <a:solidFill>
                  <a:schemeClr val="tx1">
                    <a:lumMod val="95000"/>
                    <a:lumOff val="5000"/>
                  </a:schemeClr>
                </a:solidFill>
                <a:latin typeface="Palatino Linotype" pitchFamily="18" charset="0"/>
              </a:rPr>
              <a:t>.</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a:solidFill>
                  <a:srgbClr val="0070C0"/>
                </a:solidFill>
                <a:latin typeface="Palatino Linotype" pitchFamily="18" charset="0"/>
              </a:rPr>
              <a:t>We need to find the expected cash flows to APT if it were all equity. That includes 2010 operating cash flows as well as the sale proceeds, which come at the end of 2010. The firm will be sold for 10x EBIT: 12,000 in the high state and 2,000 in the low state. The taxes are a little tricky, since the firm receives a tax deduction of $200K. Since the all-equity firm would not pay interest, taxes are given by (EBIT – 200)*0.35.</a:t>
            </a:r>
          </a:p>
          <a:p>
            <a:pPr marL="0" indent="0">
              <a:buNone/>
            </a:pPr>
            <a:endParaRPr lang="en-US" sz="2000" b="1" dirty="0" smtClean="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3694382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WACC and APV with Taxation</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fontScale="92500" lnSpcReduction="20000"/>
          </a:bodyPr>
          <a:lstStyle/>
          <a:p>
            <a:pPr marL="457200" indent="-457200">
              <a:buAutoNum type="alphaLcParenR"/>
            </a:pPr>
            <a:r>
              <a:rPr lang="en-US" sz="2000" b="1" dirty="0" smtClean="0">
                <a:solidFill>
                  <a:schemeClr val="tx1">
                    <a:lumMod val="95000"/>
                    <a:lumOff val="5000"/>
                  </a:schemeClr>
                </a:solidFill>
                <a:latin typeface="Palatino Linotype" pitchFamily="18" charset="0"/>
              </a:rPr>
              <a:t>Cont’d</a:t>
            </a:r>
          </a:p>
          <a:p>
            <a:pPr marL="0" indent="0">
              <a:buNone/>
            </a:pPr>
            <a:endParaRPr lang="en-US" sz="2000" b="1" dirty="0">
              <a:solidFill>
                <a:schemeClr val="tx1">
                  <a:lumMod val="95000"/>
                  <a:lumOff val="5000"/>
                </a:schemeClr>
              </a:solidFill>
              <a:latin typeface="Palatino Linotype" pitchFamily="18" charset="0"/>
            </a:endParaRPr>
          </a:p>
          <a:p>
            <a:pPr marL="0" indent="0">
              <a:buNone/>
            </a:pPr>
            <a:endParaRPr lang="en-US" sz="2000" b="1" dirty="0" smtClean="0">
              <a:solidFill>
                <a:schemeClr val="tx1">
                  <a:lumMod val="95000"/>
                  <a:lumOff val="5000"/>
                </a:schemeClr>
              </a:solidFill>
              <a:latin typeface="Palatino Linotype" pitchFamily="18" charset="0"/>
            </a:endParaRPr>
          </a:p>
          <a:p>
            <a:pPr marL="0" indent="0">
              <a:buNone/>
            </a:pPr>
            <a:endParaRPr lang="en-US" sz="2000" b="1" dirty="0">
              <a:solidFill>
                <a:schemeClr val="tx1">
                  <a:lumMod val="95000"/>
                  <a:lumOff val="5000"/>
                </a:schemeClr>
              </a:solidFill>
              <a:latin typeface="Palatino Linotype" pitchFamily="18" charset="0"/>
            </a:endParaRPr>
          </a:p>
          <a:p>
            <a:pPr marL="0" indent="0">
              <a:buNone/>
            </a:pPr>
            <a:endParaRPr lang="en-US" sz="2000" b="1" dirty="0" smtClean="0">
              <a:solidFill>
                <a:schemeClr val="tx1">
                  <a:lumMod val="95000"/>
                  <a:lumOff val="5000"/>
                </a:schemeClr>
              </a:solidFill>
              <a:latin typeface="Palatino Linotype" pitchFamily="18" charset="0"/>
            </a:endParaRPr>
          </a:p>
          <a:p>
            <a:pPr marL="0" indent="0">
              <a:buNone/>
            </a:pPr>
            <a:endParaRPr lang="en-US" sz="2000" b="1" dirty="0">
              <a:solidFill>
                <a:schemeClr val="tx1">
                  <a:lumMod val="95000"/>
                  <a:lumOff val="5000"/>
                </a:schemeClr>
              </a:solidFill>
              <a:latin typeface="Palatino Linotype" pitchFamily="18" charset="0"/>
            </a:endParaRPr>
          </a:p>
          <a:p>
            <a:pPr marL="0" indent="0">
              <a:buNone/>
            </a:pPr>
            <a:endParaRPr lang="en-US" sz="2000" b="1" dirty="0" smtClean="0">
              <a:solidFill>
                <a:schemeClr val="tx1">
                  <a:lumMod val="95000"/>
                  <a:lumOff val="5000"/>
                </a:schemeClr>
              </a:solidFill>
              <a:latin typeface="Palatino Linotype" pitchFamily="18" charset="0"/>
            </a:endParaRPr>
          </a:p>
          <a:p>
            <a:pPr marL="0" indent="0">
              <a:buNone/>
            </a:pPr>
            <a:endParaRPr lang="en-US" sz="2000" b="1" dirty="0">
              <a:solidFill>
                <a:schemeClr val="tx1">
                  <a:lumMod val="95000"/>
                  <a:lumOff val="5000"/>
                </a:schemeClr>
              </a:solidFill>
              <a:latin typeface="Palatino Linotype" pitchFamily="18" charset="0"/>
            </a:endParaRPr>
          </a:p>
          <a:p>
            <a:pPr marL="0" indent="0">
              <a:buNone/>
            </a:pPr>
            <a:endParaRPr lang="en-US" sz="2000" b="1" dirty="0" smtClean="0">
              <a:solidFill>
                <a:schemeClr val="tx1">
                  <a:lumMod val="95000"/>
                  <a:lumOff val="5000"/>
                </a:schemeClr>
              </a:solidFill>
              <a:latin typeface="Palatino Linotype" pitchFamily="18" charset="0"/>
            </a:endParaRPr>
          </a:p>
          <a:p>
            <a:pPr marL="0" indent="0">
              <a:buNone/>
            </a:pPr>
            <a:endParaRPr lang="en-US" sz="2000" b="1" dirty="0">
              <a:solidFill>
                <a:schemeClr val="tx1">
                  <a:lumMod val="95000"/>
                  <a:lumOff val="5000"/>
                </a:schemeClr>
              </a:solidFill>
              <a:latin typeface="Palatino Linotype" pitchFamily="18" charset="0"/>
            </a:endParaRPr>
          </a:p>
          <a:p>
            <a:pPr marL="0" indent="0">
              <a:buNone/>
            </a:pPr>
            <a:endParaRPr lang="en-US" sz="2000" b="1" dirty="0" smtClean="0">
              <a:solidFill>
                <a:schemeClr val="tx1">
                  <a:lumMod val="95000"/>
                  <a:lumOff val="5000"/>
                </a:schemeClr>
              </a:solidFill>
              <a:latin typeface="Palatino Linotype" pitchFamily="18" charset="0"/>
            </a:endParaRPr>
          </a:p>
          <a:p>
            <a:pPr marL="0" indent="0">
              <a:buNone/>
            </a:pPr>
            <a:endParaRPr lang="en-US" sz="2000" b="1" dirty="0">
              <a:solidFill>
                <a:schemeClr val="tx1">
                  <a:lumMod val="95000"/>
                  <a:lumOff val="5000"/>
                </a:schemeClr>
              </a:solidFill>
              <a:latin typeface="Palatino Linotype" pitchFamily="18" charset="0"/>
            </a:endParaRP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smtClean="0">
                <a:solidFill>
                  <a:srgbClr val="0070C0"/>
                </a:solidFill>
                <a:latin typeface="Palatino Linotype" pitchFamily="18" charset="0"/>
              </a:rPr>
              <a:t>You </a:t>
            </a:r>
            <a:r>
              <a:rPr lang="en-US" sz="2000" dirty="0">
                <a:solidFill>
                  <a:srgbClr val="0070C0"/>
                </a:solidFill>
                <a:latin typeface="Palatino Linotype" pitchFamily="18" charset="0"/>
              </a:rPr>
              <a:t>are given that the equity beta of the unlevered firm is 1. With zero debt, this is also </a:t>
            </a:r>
            <a:r>
              <a:rPr lang="en-US" sz="2000" dirty="0" smtClean="0">
                <a:solidFill>
                  <a:srgbClr val="0070C0"/>
                </a:solidFill>
                <a:latin typeface="Palatino Linotype" pitchFamily="18" charset="0"/>
              </a:rPr>
              <a:t>the firm’s </a:t>
            </a:r>
            <a:r>
              <a:rPr lang="en-US" sz="2000" dirty="0">
                <a:solidFill>
                  <a:srgbClr val="0070C0"/>
                </a:solidFill>
                <a:latin typeface="Palatino Linotype" pitchFamily="18" charset="0"/>
              </a:rPr>
              <a:t>asset beta. So, the discount rate is just equal to the expected return on the market, 10</a:t>
            </a:r>
            <a:r>
              <a:rPr lang="en-US" sz="2000" dirty="0" smtClean="0">
                <a:solidFill>
                  <a:srgbClr val="0070C0"/>
                </a:solidFill>
                <a:latin typeface="Palatino Linotype" pitchFamily="18" charset="0"/>
              </a:rPr>
              <a:t>%.</a:t>
            </a:r>
          </a:p>
          <a:p>
            <a:pPr marL="0" indent="0">
              <a:buNone/>
            </a:pPr>
            <a:endParaRPr lang="en-US" sz="2000" dirty="0">
              <a:solidFill>
                <a:srgbClr val="0070C0"/>
              </a:solidFill>
              <a:latin typeface="Palatino Linotype" pitchFamily="18" charset="0"/>
            </a:endParaRPr>
          </a:p>
          <a:p>
            <a:pPr marL="0" indent="0">
              <a:buNone/>
            </a:pPr>
            <a:r>
              <a:rPr lang="en-US" sz="2000" dirty="0" smtClean="0">
                <a:solidFill>
                  <a:srgbClr val="0070C0"/>
                </a:solidFill>
                <a:latin typeface="Palatino Linotype" pitchFamily="18" charset="0"/>
              </a:rPr>
              <a:t>V</a:t>
            </a:r>
            <a:r>
              <a:rPr lang="en-US" sz="2000" baseline="-25000" dirty="0" smtClean="0">
                <a:solidFill>
                  <a:srgbClr val="0070C0"/>
                </a:solidFill>
                <a:latin typeface="Palatino Linotype" pitchFamily="18" charset="0"/>
              </a:rPr>
              <a:t>APT</a:t>
            </a:r>
            <a:r>
              <a:rPr lang="en-US" sz="2000" dirty="0" smtClean="0">
                <a:solidFill>
                  <a:srgbClr val="0070C0"/>
                </a:solidFill>
                <a:latin typeface="Palatino Linotype" pitchFamily="18" charset="0"/>
              </a:rPr>
              <a:t> = 7425/1.1 = 6750</a:t>
            </a:r>
          </a:p>
          <a:p>
            <a:pPr marL="0" indent="0">
              <a:buNone/>
            </a:pPr>
            <a:endParaRPr lang="en-US" sz="2000" b="1" dirty="0" smtClean="0">
              <a:solidFill>
                <a:schemeClr val="tx1">
                  <a:lumMod val="95000"/>
                  <a:lumOff val="5000"/>
                </a:schemeClr>
              </a:solidFill>
              <a:latin typeface="Palatino Linotype"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893367591"/>
              </p:ext>
            </p:extLst>
          </p:nvPr>
        </p:nvGraphicFramePr>
        <p:xfrm>
          <a:off x="1447800" y="1676400"/>
          <a:ext cx="5791200" cy="2966720"/>
        </p:xfrm>
        <a:graphic>
          <a:graphicData uri="http://schemas.openxmlformats.org/drawingml/2006/table">
            <a:tbl>
              <a:tblPr firstRow="1" bandRow="1">
                <a:tableStyleId>{5C22544A-7EE6-4342-B048-85BDC9FD1C3A}</a:tableStyleId>
              </a:tblPr>
              <a:tblGrid>
                <a:gridCol w="2286000"/>
                <a:gridCol w="1143000"/>
                <a:gridCol w="1143000"/>
                <a:gridCol w="1219200"/>
              </a:tblGrid>
              <a:tr h="370840">
                <a:tc>
                  <a:txBody>
                    <a:bodyPr/>
                    <a:lstStyle/>
                    <a:p>
                      <a:endParaRPr lang="en-US" sz="1600" b="0" dirty="0">
                        <a:solidFill>
                          <a:srgbClr val="0070C0"/>
                        </a:solidFill>
                        <a:latin typeface="Palatino Linotype" panose="02040502050505030304" pitchFamily="18" charset="0"/>
                      </a:endParaRPr>
                    </a:p>
                  </a:txBody>
                  <a:tcPr>
                    <a:lnL w="12700" cmpd="sng">
                      <a:noFill/>
                    </a:lnL>
                    <a:lnR w="12700" cmpd="sng">
                      <a:noFill/>
                    </a:lnR>
                    <a:lnT w="12700" cmpd="sng">
                      <a:noFill/>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600" b="0" dirty="0" smtClean="0">
                          <a:solidFill>
                            <a:srgbClr val="0070C0"/>
                          </a:solidFill>
                          <a:latin typeface="Palatino Linotype" panose="02040502050505030304" pitchFamily="18" charset="0"/>
                        </a:rPr>
                        <a:t>High</a:t>
                      </a:r>
                      <a:endParaRPr lang="en-US" sz="1600" b="0" dirty="0">
                        <a:solidFill>
                          <a:srgbClr val="0070C0"/>
                        </a:solidFill>
                        <a:latin typeface="Palatino Linotype" panose="02040502050505030304" pitchFamily="18" charset="0"/>
                      </a:endParaRPr>
                    </a:p>
                  </a:txBody>
                  <a:tcPr>
                    <a:lnL w="12700" cmpd="sng">
                      <a:noFill/>
                    </a:lnL>
                    <a:lnR w="12700" cmpd="sng">
                      <a:noFill/>
                    </a:lnR>
                    <a:lnT w="12700" cmpd="sng">
                      <a:noFill/>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600" b="0" dirty="0" smtClean="0">
                          <a:solidFill>
                            <a:srgbClr val="0070C0"/>
                          </a:solidFill>
                          <a:latin typeface="Palatino Linotype" panose="02040502050505030304" pitchFamily="18" charset="0"/>
                        </a:rPr>
                        <a:t>Low</a:t>
                      </a:r>
                      <a:endParaRPr lang="en-US" sz="1600" b="0" dirty="0">
                        <a:solidFill>
                          <a:srgbClr val="0070C0"/>
                        </a:solidFill>
                        <a:latin typeface="Palatino Linotype" panose="02040502050505030304" pitchFamily="18" charset="0"/>
                      </a:endParaRPr>
                    </a:p>
                  </a:txBody>
                  <a:tcPr>
                    <a:lnL w="12700" cmpd="sng">
                      <a:noFill/>
                    </a:lnL>
                    <a:lnR w="12700" cmpd="sng">
                      <a:noFill/>
                    </a:lnR>
                    <a:lnT w="12700" cmpd="sng">
                      <a:noFill/>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600" b="0" dirty="0" smtClean="0">
                          <a:solidFill>
                            <a:srgbClr val="0070C0"/>
                          </a:solidFill>
                          <a:latin typeface="Palatino Linotype" panose="02040502050505030304" pitchFamily="18" charset="0"/>
                        </a:rPr>
                        <a:t>Expected</a:t>
                      </a:r>
                      <a:endParaRPr lang="en-US" sz="1600" b="0" dirty="0">
                        <a:solidFill>
                          <a:srgbClr val="0070C0"/>
                        </a:solidFill>
                        <a:latin typeface="Palatino Linotype" panose="02040502050505030304" pitchFamily="18" charset="0"/>
                      </a:endParaRPr>
                    </a:p>
                  </a:txBody>
                  <a:tcPr>
                    <a:lnL w="12700" cmpd="sng">
                      <a:noFill/>
                    </a:lnL>
                    <a:lnR w="12700" cmpd="sng">
                      <a:noFill/>
                    </a:lnR>
                    <a:lnT w="12700" cmpd="sng">
                      <a:noFill/>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sz="1600" b="0" dirty="0" smtClean="0">
                          <a:solidFill>
                            <a:srgbClr val="0070C0"/>
                          </a:solidFill>
                          <a:latin typeface="Palatino Linotype" panose="02040502050505030304" pitchFamily="18" charset="0"/>
                        </a:rPr>
                        <a:t>EBIT</a:t>
                      </a:r>
                      <a:endParaRPr lang="en-US" sz="1600" b="0" dirty="0">
                        <a:solidFill>
                          <a:srgbClr val="0070C0"/>
                        </a:solidFill>
                        <a:latin typeface="Palatino Linotype" panose="02040502050505030304" pitchFamily="18" charset="0"/>
                      </a:endParaRPr>
                    </a:p>
                  </a:txBody>
                  <a:tcPr>
                    <a:lnL w="12700" cmpd="sng">
                      <a:noFill/>
                    </a:lnL>
                    <a:lnR w="12700" cmpd="sng">
                      <a:noFill/>
                    </a:lnR>
                    <a:lnT w="12700" cap="flat" cmpd="sng" algn="ctr">
                      <a:solidFill>
                        <a:srgbClr val="0070C0"/>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1600" b="0" dirty="0" smtClean="0">
                          <a:solidFill>
                            <a:srgbClr val="0070C0"/>
                          </a:solidFill>
                          <a:latin typeface="Palatino Linotype" panose="02040502050505030304" pitchFamily="18" charset="0"/>
                        </a:rPr>
                        <a:t>1200</a:t>
                      </a:r>
                      <a:endParaRPr lang="en-US" sz="1600" b="0" dirty="0">
                        <a:solidFill>
                          <a:srgbClr val="0070C0"/>
                        </a:solidFill>
                        <a:latin typeface="Palatino Linotype" panose="02040502050505030304" pitchFamily="18" charset="0"/>
                      </a:endParaRPr>
                    </a:p>
                  </a:txBody>
                  <a:tcPr>
                    <a:lnL w="12700" cmpd="sng">
                      <a:noFill/>
                    </a:lnL>
                    <a:lnR w="12700" cmpd="sng">
                      <a:noFill/>
                    </a:lnR>
                    <a:lnT w="12700" cap="flat" cmpd="sng" algn="ctr">
                      <a:solidFill>
                        <a:srgbClr val="0070C0"/>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1600" b="0" dirty="0" smtClean="0">
                          <a:solidFill>
                            <a:srgbClr val="0070C0"/>
                          </a:solidFill>
                          <a:latin typeface="Palatino Linotype" panose="02040502050505030304" pitchFamily="18" charset="0"/>
                        </a:rPr>
                        <a:t>200</a:t>
                      </a:r>
                      <a:endParaRPr lang="en-US" sz="1600" b="0" dirty="0">
                        <a:solidFill>
                          <a:srgbClr val="0070C0"/>
                        </a:solidFill>
                        <a:latin typeface="Palatino Linotype" panose="02040502050505030304" pitchFamily="18" charset="0"/>
                      </a:endParaRPr>
                    </a:p>
                  </a:txBody>
                  <a:tcPr>
                    <a:lnL w="12700" cmpd="sng">
                      <a:noFill/>
                    </a:lnL>
                    <a:lnR w="12700" cmpd="sng">
                      <a:noFill/>
                    </a:lnR>
                    <a:lnT w="12700" cap="flat" cmpd="sng" algn="ctr">
                      <a:solidFill>
                        <a:srgbClr val="0070C0"/>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1600" b="0" dirty="0" smtClean="0">
                          <a:solidFill>
                            <a:srgbClr val="0070C0"/>
                          </a:solidFill>
                          <a:latin typeface="Palatino Linotype" panose="02040502050505030304" pitchFamily="18" charset="0"/>
                        </a:rPr>
                        <a:t>700</a:t>
                      </a:r>
                      <a:endParaRPr lang="en-US" sz="1600" b="0" dirty="0">
                        <a:solidFill>
                          <a:srgbClr val="0070C0"/>
                        </a:solidFill>
                        <a:latin typeface="Palatino Linotype" panose="02040502050505030304" pitchFamily="18" charset="0"/>
                      </a:endParaRPr>
                    </a:p>
                  </a:txBody>
                  <a:tcPr>
                    <a:lnL w="12700" cmpd="sng">
                      <a:noFill/>
                    </a:lnL>
                    <a:lnR w="12700" cmpd="sng">
                      <a:noFill/>
                    </a:lnR>
                    <a:lnT w="12700" cap="flat" cmpd="sng" algn="ctr">
                      <a:solidFill>
                        <a:srgbClr val="0070C0"/>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70840">
                <a:tc>
                  <a:txBody>
                    <a:bodyPr/>
                    <a:lstStyle/>
                    <a:p>
                      <a:pPr marL="0" indent="0">
                        <a:buFontTx/>
                        <a:buNone/>
                      </a:pPr>
                      <a:r>
                        <a:rPr lang="en-US" sz="1600" b="0" dirty="0" smtClean="0">
                          <a:solidFill>
                            <a:srgbClr val="0070C0"/>
                          </a:solidFill>
                          <a:latin typeface="Palatino Linotype" panose="02040502050505030304" pitchFamily="18" charset="0"/>
                        </a:rPr>
                        <a:t>- Taxes</a:t>
                      </a:r>
                      <a:endParaRPr lang="en-US" sz="1600" b="0" dirty="0">
                        <a:solidFill>
                          <a:srgbClr val="0070C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600" b="0" dirty="0" smtClean="0">
                          <a:solidFill>
                            <a:srgbClr val="0070C0"/>
                          </a:solidFill>
                          <a:latin typeface="Palatino Linotype" panose="02040502050505030304" pitchFamily="18" charset="0"/>
                        </a:rPr>
                        <a:t>350</a:t>
                      </a:r>
                      <a:endParaRPr lang="en-US" sz="1600" b="0" dirty="0">
                        <a:solidFill>
                          <a:srgbClr val="0070C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600" b="0" dirty="0" smtClean="0">
                          <a:solidFill>
                            <a:srgbClr val="0070C0"/>
                          </a:solidFill>
                          <a:latin typeface="Palatino Linotype" panose="02040502050505030304" pitchFamily="18" charset="0"/>
                        </a:rPr>
                        <a:t>0</a:t>
                      </a:r>
                      <a:endParaRPr lang="en-US" sz="1600" b="0" dirty="0">
                        <a:solidFill>
                          <a:srgbClr val="0070C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600" b="0" dirty="0" smtClean="0">
                          <a:solidFill>
                            <a:srgbClr val="0070C0"/>
                          </a:solidFill>
                          <a:latin typeface="Palatino Linotype" panose="02040502050505030304" pitchFamily="18" charset="0"/>
                        </a:rPr>
                        <a:t>175</a:t>
                      </a:r>
                      <a:endParaRPr lang="en-US" sz="1600" b="0" dirty="0">
                        <a:solidFill>
                          <a:srgbClr val="0070C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en-US" sz="1600" b="0" dirty="0" smtClean="0">
                          <a:solidFill>
                            <a:srgbClr val="0070C0"/>
                          </a:solidFill>
                          <a:latin typeface="Palatino Linotype" panose="02040502050505030304" pitchFamily="18" charset="0"/>
                        </a:rPr>
                        <a:t>+Depreciation</a:t>
                      </a:r>
                      <a:endParaRPr lang="en-US" sz="1600" b="0" dirty="0">
                        <a:solidFill>
                          <a:srgbClr val="0070C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600" b="0" dirty="0" smtClean="0">
                          <a:solidFill>
                            <a:srgbClr val="0070C0"/>
                          </a:solidFill>
                          <a:latin typeface="Palatino Linotype" panose="02040502050505030304" pitchFamily="18" charset="0"/>
                        </a:rPr>
                        <a:t>300</a:t>
                      </a:r>
                      <a:endParaRPr lang="en-US" sz="1600" b="0" dirty="0">
                        <a:solidFill>
                          <a:srgbClr val="0070C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600" b="0" dirty="0" smtClean="0">
                          <a:solidFill>
                            <a:srgbClr val="0070C0"/>
                          </a:solidFill>
                          <a:latin typeface="Palatino Linotype" panose="02040502050505030304" pitchFamily="18" charset="0"/>
                        </a:rPr>
                        <a:t>300</a:t>
                      </a:r>
                      <a:endParaRPr lang="en-US" sz="1600" b="0" dirty="0">
                        <a:solidFill>
                          <a:srgbClr val="0070C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r"/>
                      <a:r>
                        <a:rPr lang="en-US" sz="1600" b="0" dirty="0" smtClean="0">
                          <a:solidFill>
                            <a:srgbClr val="0070C0"/>
                          </a:solidFill>
                          <a:latin typeface="Palatino Linotype" panose="02040502050505030304" pitchFamily="18" charset="0"/>
                        </a:rPr>
                        <a:t>300</a:t>
                      </a:r>
                      <a:endParaRPr lang="en-US" sz="1600" b="0" dirty="0">
                        <a:solidFill>
                          <a:srgbClr val="0070C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en-US" sz="1600" b="0" dirty="0" smtClean="0">
                          <a:solidFill>
                            <a:srgbClr val="0070C0"/>
                          </a:solidFill>
                          <a:latin typeface="Palatino Linotype" panose="02040502050505030304" pitchFamily="18" charset="0"/>
                        </a:rPr>
                        <a:t>- </a:t>
                      </a:r>
                      <a:r>
                        <a:rPr lang="en-US" sz="1600" b="0" dirty="0" err="1" smtClean="0">
                          <a:solidFill>
                            <a:srgbClr val="0070C0"/>
                          </a:solidFill>
                          <a:latin typeface="Palatino Linotype" panose="02040502050505030304" pitchFamily="18" charset="0"/>
                        </a:rPr>
                        <a:t>Capex</a:t>
                      </a:r>
                      <a:r>
                        <a:rPr lang="en-US" sz="1600" b="0" dirty="0" smtClean="0">
                          <a:solidFill>
                            <a:srgbClr val="0070C0"/>
                          </a:solidFill>
                          <a:latin typeface="Palatino Linotype" panose="02040502050505030304" pitchFamily="18" charset="0"/>
                        </a:rPr>
                        <a:t> </a:t>
                      </a:r>
                      <a:endParaRPr lang="en-US" sz="1600" b="0" dirty="0">
                        <a:solidFill>
                          <a:srgbClr val="0070C0"/>
                        </a:solidFill>
                        <a:latin typeface="Palatino Linotype" panose="02040502050505030304" pitchFamily="18" charset="0"/>
                      </a:endParaRPr>
                    </a:p>
                  </a:txBody>
                  <a:tcPr>
                    <a:lnL w="12700" cmpd="sng">
                      <a:noFill/>
                    </a:lnL>
                    <a:lnR w="12700" cmpd="sng">
                      <a:noFill/>
                    </a:lnR>
                    <a:lnT w="12700" cmpd="sng">
                      <a:noFill/>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600" b="0" dirty="0" smtClean="0">
                          <a:solidFill>
                            <a:srgbClr val="0070C0"/>
                          </a:solidFill>
                          <a:latin typeface="Palatino Linotype" panose="02040502050505030304" pitchFamily="18" charset="0"/>
                        </a:rPr>
                        <a:t>400</a:t>
                      </a:r>
                      <a:endParaRPr lang="en-US" sz="1600" b="0" dirty="0">
                        <a:solidFill>
                          <a:srgbClr val="0070C0"/>
                        </a:solidFill>
                        <a:latin typeface="Palatino Linotype" panose="02040502050505030304" pitchFamily="18" charset="0"/>
                      </a:endParaRPr>
                    </a:p>
                  </a:txBody>
                  <a:tcPr>
                    <a:lnL w="12700" cmpd="sng">
                      <a:noFill/>
                    </a:lnL>
                    <a:lnR w="12700" cmpd="sng">
                      <a:noFill/>
                    </a:lnR>
                    <a:lnT w="12700" cmpd="sng">
                      <a:noFill/>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600" b="0" dirty="0" smtClean="0">
                          <a:solidFill>
                            <a:srgbClr val="0070C0"/>
                          </a:solidFill>
                          <a:latin typeface="Palatino Linotype" panose="02040502050505030304" pitchFamily="18" charset="0"/>
                        </a:rPr>
                        <a:t>400</a:t>
                      </a:r>
                      <a:endParaRPr lang="en-US" sz="1600" b="0" dirty="0">
                        <a:solidFill>
                          <a:srgbClr val="0070C0"/>
                        </a:solidFill>
                        <a:latin typeface="Palatino Linotype" panose="02040502050505030304" pitchFamily="18" charset="0"/>
                      </a:endParaRPr>
                    </a:p>
                  </a:txBody>
                  <a:tcPr>
                    <a:lnL w="12700" cmpd="sng">
                      <a:noFill/>
                    </a:lnL>
                    <a:lnR w="12700" cmpd="sng">
                      <a:noFill/>
                    </a:lnR>
                    <a:lnT w="12700" cmpd="sng">
                      <a:noFill/>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600" b="0" dirty="0" smtClean="0">
                          <a:solidFill>
                            <a:srgbClr val="0070C0"/>
                          </a:solidFill>
                          <a:latin typeface="Palatino Linotype" panose="02040502050505030304" pitchFamily="18" charset="0"/>
                        </a:rPr>
                        <a:t>400</a:t>
                      </a:r>
                      <a:endParaRPr lang="en-US" sz="1600" b="0" dirty="0">
                        <a:solidFill>
                          <a:srgbClr val="0070C0"/>
                        </a:solidFill>
                        <a:latin typeface="Palatino Linotype" panose="02040502050505030304" pitchFamily="18" charset="0"/>
                      </a:endParaRPr>
                    </a:p>
                  </a:txBody>
                  <a:tcPr>
                    <a:lnL w="12700" cmpd="sng">
                      <a:noFill/>
                    </a:lnL>
                    <a:lnR w="12700" cmpd="sng">
                      <a:noFill/>
                    </a:lnR>
                    <a:lnT w="12700" cmpd="sng">
                      <a:noFill/>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sz="1600" b="0" dirty="0" smtClean="0">
                          <a:solidFill>
                            <a:srgbClr val="0070C0"/>
                          </a:solidFill>
                          <a:latin typeface="Palatino Linotype" panose="02040502050505030304" pitchFamily="18" charset="0"/>
                        </a:rPr>
                        <a:t>Operating Cash Flow</a:t>
                      </a:r>
                      <a:endParaRPr lang="en-US" sz="1600" b="0" dirty="0">
                        <a:solidFill>
                          <a:srgbClr val="0070C0"/>
                        </a:solidFill>
                        <a:latin typeface="Palatino Linotype" panose="02040502050505030304" pitchFamily="18" charset="0"/>
                      </a:endParaRPr>
                    </a:p>
                  </a:txBody>
                  <a:tcPr>
                    <a:lnL w="12700" cmpd="sng">
                      <a:noFill/>
                    </a:lnL>
                    <a:lnR w="12700" cmpd="sng">
                      <a:noFill/>
                    </a:lnR>
                    <a:lnT w="12700" cap="flat" cmpd="sng" algn="ctr">
                      <a:solidFill>
                        <a:srgbClr val="0070C0"/>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1600" b="0" dirty="0" smtClean="0">
                          <a:solidFill>
                            <a:srgbClr val="0070C0"/>
                          </a:solidFill>
                          <a:latin typeface="Palatino Linotype" panose="02040502050505030304" pitchFamily="18" charset="0"/>
                        </a:rPr>
                        <a:t>750</a:t>
                      </a:r>
                      <a:endParaRPr lang="en-US" sz="1600" b="0" dirty="0">
                        <a:solidFill>
                          <a:srgbClr val="0070C0"/>
                        </a:solidFill>
                        <a:latin typeface="Palatino Linotype" panose="02040502050505030304" pitchFamily="18" charset="0"/>
                      </a:endParaRPr>
                    </a:p>
                  </a:txBody>
                  <a:tcPr>
                    <a:lnL w="12700" cmpd="sng">
                      <a:noFill/>
                    </a:lnL>
                    <a:lnR w="12700" cmpd="sng">
                      <a:noFill/>
                    </a:lnR>
                    <a:lnT w="12700" cap="flat" cmpd="sng" algn="ctr">
                      <a:solidFill>
                        <a:srgbClr val="0070C0"/>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1600" b="0" dirty="0" smtClean="0">
                          <a:solidFill>
                            <a:srgbClr val="0070C0"/>
                          </a:solidFill>
                          <a:latin typeface="Palatino Linotype" panose="02040502050505030304" pitchFamily="18" charset="0"/>
                        </a:rPr>
                        <a:t>100</a:t>
                      </a:r>
                      <a:endParaRPr lang="en-US" sz="1600" b="0" dirty="0">
                        <a:solidFill>
                          <a:srgbClr val="0070C0"/>
                        </a:solidFill>
                        <a:latin typeface="Palatino Linotype" panose="02040502050505030304" pitchFamily="18" charset="0"/>
                      </a:endParaRPr>
                    </a:p>
                  </a:txBody>
                  <a:tcPr>
                    <a:lnL w="12700" cmpd="sng">
                      <a:noFill/>
                    </a:lnL>
                    <a:lnR w="12700" cmpd="sng">
                      <a:noFill/>
                    </a:lnR>
                    <a:lnT w="12700" cap="flat" cmpd="sng" algn="ctr">
                      <a:solidFill>
                        <a:srgbClr val="0070C0"/>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1600" b="0" dirty="0" smtClean="0">
                          <a:solidFill>
                            <a:srgbClr val="0070C0"/>
                          </a:solidFill>
                          <a:latin typeface="Palatino Linotype" panose="02040502050505030304" pitchFamily="18" charset="0"/>
                        </a:rPr>
                        <a:t>425</a:t>
                      </a:r>
                      <a:endParaRPr lang="en-US" sz="1600" b="0" dirty="0">
                        <a:solidFill>
                          <a:srgbClr val="0070C0"/>
                        </a:solidFill>
                        <a:latin typeface="Palatino Linotype" panose="02040502050505030304" pitchFamily="18" charset="0"/>
                      </a:endParaRPr>
                    </a:p>
                  </a:txBody>
                  <a:tcPr>
                    <a:lnL w="12700" cmpd="sng">
                      <a:noFill/>
                    </a:lnL>
                    <a:lnR w="12700" cmpd="sng">
                      <a:noFill/>
                    </a:lnR>
                    <a:lnT w="12700" cap="flat" cmpd="sng" algn="ctr">
                      <a:solidFill>
                        <a:srgbClr val="0070C0"/>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70840">
                <a:tc>
                  <a:txBody>
                    <a:bodyPr/>
                    <a:lstStyle/>
                    <a:p>
                      <a:r>
                        <a:rPr lang="en-US" sz="1600" b="0" dirty="0" smtClean="0">
                          <a:solidFill>
                            <a:srgbClr val="0070C0"/>
                          </a:solidFill>
                          <a:latin typeface="Palatino Linotype" panose="02040502050505030304" pitchFamily="18" charset="0"/>
                        </a:rPr>
                        <a:t>+ Sale Proceeds</a:t>
                      </a:r>
                      <a:endParaRPr lang="en-US" sz="1600" b="0" dirty="0">
                        <a:solidFill>
                          <a:srgbClr val="0070C0"/>
                        </a:solidFill>
                        <a:latin typeface="Palatino Linotype" panose="02040502050505030304" pitchFamily="18" charset="0"/>
                      </a:endParaRPr>
                    </a:p>
                  </a:txBody>
                  <a:tcPr>
                    <a:lnL w="12700" cmpd="sng">
                      <a:noFill/>
                    </a:lnL>
                    <a:lnR w="12700" cmpd="sng">
                      <a:noFill/>
                    </a:lnR>
                    <a:lnT w="12700" cmpd="sng">
                      <a:noFill/>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600" b="0" dirty="0" smtClean="0">
                          <a:solidFill>
                            <a:srgbClr val="0070C0"/>
                          </a:solidFill>
                          <a:latin typeface="Palatino Linotype" panose="02040502050505030304" pitchFamily="18" charset="0"/>
                        </a:rPr>
                        <a:t>12000</a:t>
                      </a:r>
                      <a:endParaRPr lang="en-US" sz="1600" b="0" dirty="0">
                        <a:solidFill>
                          <a:srgbClr val="0070C0"/>
                        </a:solidFill>
                        <a:latin typeface="Palatino Linotype" panose="02040502050505030304" pitchFamily="18" charset="0"/>
                      </a:endParaRPr>
                    </a:p>
                  </a:txBody>
                  <a:tcPr>
                    <a:lnL w="12700" cmpd="sng">
                      <a:noFill/>
                    </a:lnL>
                    <a:lnR w="12700" cmpd="sng">
                      <a:noFill/>
                    </a:lnR>
                    <a:lnT w="12700" cmpd="sng">
                      <a:noFill/>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600" b="0" dirty="0" smtClean="0">
                          <a:solidFill>
                            <a:srgbClr val="0070C0"/>
                          </a:solidFill>
                          <a:latin typeface="Palatino Linotype" panose="02040502050505030304" pitchFamily="18" charset="0"/>
                        </a:rPr>
                        <a:t>2000</a:t>
                      </a:r>
                      <a:endParaRPr lang="en-US" sz="1600" b="0" dirty="0">
                        <a:solidFill>
                          <a:srgbClr val="0070C0"/>
                        </a:solidFill>
                        <a:latin typeface="Palatino Linotype" panose="02040502050505030304" pitchFamily="18" charset="0"/>
                      </a:endParaRPr>
                    </a:p>
                  </a:txBody>
                  <a:tcPr>
                    <a:lnL w="12700" cmpd="sng">
                      <a:noFill/>
                    </a:lnL>
                    <a:lnR w="12700" cmpd="sng">
                      <a:noFill/>
                    </a:lnR>
                    <a:lnT w="12700" cmpd="sng">
                      <a:noFill/>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1600" b="0" dirty="0" smtClean="0">
                          <a:solidFill>
                            <a:srgbClr val="0070C0"/>
                          </a:solidFill>
                          <a:latin typeface="Palatino Linotype" panose="02040502050505030304" pitchFamily="18" charset="0"/>
                        </a:rPr>
                        <a:t>7000</a:t>
                      </a:r>
                      <a:endParaRPr lang="en-US" sz="1600" b="0" dirty="0">
                        <a:solidFill>
                          <a:srgbClr val="0070C0"/>
                        </a:solidFill>
                        <a:latin typeface="Palatino Linotype" panose="02040502050505030304" pitchFamily="18" charset="0"/>
                      </a:endParaRPr>
                    </a:p>
                  </a:txBody>
                  <a:tcPr>
                    <a:lnL w="12700" cmpd="sng">
                      <a:noFill/>
                    </a:lnL>
                    <a:lnR w="12700" cmpd="sng">
                      <a:noFill/>
                    </a:lnR>
                    <a:lnT w="12700" cmpd="sng">
                      <a:noFill/>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sz="1600" b="0" dirty="0" smtClean="0">
                          <a:solidFill>
                            <a:srgbClr val="0070C0"/>
                          </a:solidFill>
                          <a:latin typeface="Palatino Linotype" panose="02040502050505030304" pitchFamily="18" charset="0"/>
                        </a:rPr>
                        <a:t>Free Cash</a:t>
                      </a:r>
                      <a:r>
                        <a:rPr lang="en-US" sz="1600" b="0" baseline="0" dirty="0" smtClean="0">
                          <a:solidFill>
                            <a:srgbClr val="0070C0"/>
                          </a:solidFill>
                          <a:latin typeface="Palatino Linotype" panose="02040502050505030304" pitchFamily="18" charset="0"/>
                        </a:rPr>
                        <a:t> Flow</a:t>
                      </a:r>
                      <a:endParaRPr lang="en-US" sz="1600" b="0" dirty="0">
                        <a:solidFill>
                          <a:srgbClr val="0070C0"/>
                        </a:solidFill>
                        <a:latin typeface="Palatino Linotype" panose="02040502050505030304" pitchFamily="18" charset="0"/>
                      </a:endParaRPr>
                    </a:p>
                  </a:txBody>
                  <a:tcPr>
                    <a:lnL w="12700" cmpd="sng">
                      <a:noFill/>
                    </a:lnL>
                    <a:lnR w="12700" cmpd="sng">
                      <a:noFill/>
                    </a:lnR>
                    <a:lnT w="12700" cap="flat" cmpd="sng" algn="ctr">
                      <a:solidFill>
                        <a:srgbClr val="0070C0"/>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1600" b="0" dirty="0" smtClean="0">
                          <a:solidFill>
                            <a:srgbClr val="0070C0"/>
                          </a:solidFill>
                          <a:latin typeface="Palatino Linotype" panose="02040502050505030304" pitchFamily="18" charset="0"/>
                        </a:rPr>
                        <a:t>12750</a:t>
                      </a:r>
                      <a:endParaRPr lang="en-US" sz="1600" b="0" dirty="0">
                        <a:solidFill>
                          <a:srgbClr val="0070C0"/>
                        </a:solidFill>
                        <a:latin typeface="Palatino Linotype" panose="02040502050505030304" pitchFamily="18" charset="0"/>
                      </a:endParaRPr>
                    </a:p>
                  </a:txBody>
                  <a:tcPr>
                    <a:lnL w="12700" cmpd="sng">
                      <a:noFill/>
                    </a:lnL>
                    <a:lnR w="12700" cmpd="sng">
                      <a:noFill/>
                    </a:lnR>
                    <a:lnT w="12700" cap="flat" cmpd="sng" algn="ctr">
                      <a:solidFill>
                        <a:srgbClr val="0070C0"/>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1600" b="0" dirty="0" smtClean="0">
                          <a:solidFill>
                            <a:srgbClr val="0070C0"/>
                          </a:solidFill>
                          <a:latin typeface="Palatino Linotype" panose="02040502050505030304" pitchFamily="18" charset="0"/>
                        </a:rPr>
                        <a:t>2100</a:t>
                      </a:r>
                      <a:endParaRPr lang="en-US" sz="1600" b="0" dirty="0">
                        <a:solidFill>
                          <a:srgbClr val="0070C0"/>
                        </a:solidFill>
                        <a:latin typeface="Palatino Linotype" panose="02040502050505030304" pitchFamily="18" charset="0"/>
                      </a:endParaRPr>
                    </a:p>
                  </a:txBody>
                  <a:tcPr>
                    <a:lnL w="12700" cmpd="sng">
                      <a:noFill/>
                    </a:lnL>
                    <a:lnR w="12700" cmpd="sng">
                      <a:noFill/>
                    </a:lnR>
                    <a:lnT w="12700" cap="flat" cmpd="sng" algn="ctr">
                      <a:solidFill>
                        <a:srgbClr val="0070C0"/>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r"/>
                      <a:r>
                        <a:rPr lang="en-US" sz="1600" b="0" dirty="0" smtClean="0">
                          <a:solidFill>
                            <a:srgbClr val="0070C0"/>
                          </a:solidFill>
                          <a:latin typeface="Palatino Linotype" panose="02040502050505030304" pitchFamily="18" charset="0"/>
                        </a:rPr>
                        <a:t>7425</a:t>
                      </a:r>
                      <a:endParaRPr lang="en-US" sz="1600" b="0" dirty="0">
                        <a:solidFill>
                          <a:srgbClr val="0070C0"/>
                        </a:solidFill>
                        <a:latin typeface="Palatino Linotype" panose="02040502050505030304" pitchFamily="18" charset="0"/>
                      </a:endParaRPr>
                    </a:p>
                  </a:txBody>
                  <a:tcPr>
                    <a:lnL w="12700" cmpd="sng">
                      <a:noFill/>
                    </a:lnL>
                    <a:lnR w="12700" cmpd="sng">
                      <a:noFill/>
                    </a:lnR>
                    <a:lnT w="12700" cap="flat" cmpd="sng" algn="ctr">
                      <a:solidFill>
                        <a:srgbClr val="0070C0"/>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076276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WACC and APV with Taxation</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800" b="1" dirty="0" smtClean="0">
                <a:solidFill>
                  <a:schemeClr val="tx1">
                    <a:lumMod val="95000"/>
                    <a:lumOff val="5000"/>
                  </a:schemeClr>
                </a:solidFill>
                <a:latin typeface="Palatino Linotype" pitchFamily="18" charset="0"/>
              </a:rPr>
              <a:t>b)     APT </a:t>
            </a:r>
            <a:r>
              <a:rPr lang="en-US" sz="1800" b="1" dirty="0">
                <a:solidFill>
                  <a:schemeClr val="tx1">
                    <a:lumMod val="95000"/>
                    <a:lumOff val="5000"/>
                  </a:schemeClr>
                </a:solidFill>
                <a:latin typeface="Palatino Linotype" pitchFamily="18" charset="0"/>
              </a:rPr>
              <a:t>will borrow $2M from its bank today and pay the proceeds out to the partners as </a:t>
            </a:r>
            <a:r>
              <a:rPr lang="en-US" sz="1800" b="1" dirty="0" smtClean="0">
                <a:solidFill>
                  <a:schemeClr val="tx1">
                    <a:lumMod val="95000"/>
                    <a:lumOff val="5000"/>
                  </a:schemeClr>
                </a:solidFill>
                <a:latin typeface="Palatino Linotype" pitchFamily="18" charset="0"/>
              </a:rPr>
              <a:t>a special </a:t>
            </a:r>
            <a:r>
              <a:rPr lang="en-US" sz="1800" b="1" dirty="0">
                <a:solidFill>
                  <a:schemeClr val="tx1">
                    <a:lumMod val="95000"/>
                    <a:lumOff val="5000"/>
                  </a:schemeClr>
                </a:solidFill>
                <a:latin typeface="Palatino Linotype" pitchFamily="18" charset="0"/>
              </a:rPr>
              <a:t>dividend. If the loan has a face value of $2M, what coupon rate will the bank </a:t>
            </a:r>
            <a:r>
              <a:rPr lang="en-US" sz="1800" b="1" dirty="0" smtClean="0">
                <a:solidFill>
                  <a:schemeClr val="tx1">
                    <a:lumMod val="95000"/>
                    <a:lumOff val="5000"/>
                  </a:schemeClr>
                </a:solidFill>
                <a:latin typeface="Palatino Linotype" pitchFamily="18" charset="0"/>
              </a:rPr>
              <a:t>require on </a:t>
            </a:r>
            <a:r>
              <a:rPr lang="en-US" sz="1800" b="1" dirty="0">
                <a:solidFill>
                  <a:schemeClr val="tx1">
                    <a:lumMod val="95000"/>
                    <a:lumOff val="5000"/>
                  </a:schemeClr>
                </a:solidFill>
                <a:latin typeface="Palatino Linotype" pitchFamily="18" charset="0"/>
              </a:rPr>
              <a:t>the loan</a:t>
            </a:r>
            <a:r>
              <a:rPr lang="en-US" sz="1800" b="1" dirty="0" smtClean="0">
                <a:solidFill>
                  <a:schemeClr val="tx1">
                    <a:lumMod val="95000"/>
                    <a:lumOff val="5000"/>
                  </a:schemeClr>
                </a:solidFill>
                <a:latin typeface="Palatino Linotype" pitchFamily="18" charset="0"/>
              </a:rPr>
              <a:t>?</a:t>
            </a:r>
          </a:p>
          <a:p>
            <a:pPr marL="0" indent="0">
              <a:buNone/>
            </a:pPr>
            <a:endParaRPr lang="en-US" sz="1800" b="1" dirty="0" smtClean="0">
              <a:solidFill>
                <a:schemeClr val="tx1">
                  <a:lumMod val="95000"/>
                  <a:lumOff val="5000"/>
                </a:schemeClr>
              </a:solidFill>
              <a:latin typeface="Palatino Linotype" pitchFamily="18" charset="0"/>
            </a:endParaRPr>
          </a:p>
          <a:p>
            <a:pPr marL="0" indent="0">
              <a:buNone/>
            </a:pPr>
            <a:r>
              <a:rPr lang="en-US" sz="1800" dirty="0">
                <a:solidFill>
                  <a:srgbClr val="0070C0"/>
                </a:solidFill>
                <a:latin typeface="Palatino Linotype" pitchFamily="18" charset="0"/>
              </a:rPr>
              <a:t>The one year risk-free rate of 5% is given in the problem. The loan is priced at par, or </a:t>
            </a:r>
            <a:r>
              <a:rPr lang="en-US" sz="1800" dirty="0" smtClean="0">
                <a:solidFill>
                  <a:srgbClr val="0070C0"/>
                </a:solidFill>
                <a:latin typeface="Palatino Linotype" pitchFamily="18" charset="0"/>
              </a:rPr>
              <a:t>face value</a:t>
            </a:r>
            <a:r>
              <a:rPr lang="en-US" sz="1800" dirty="0">
                <a:solidFill>
                  <a:srgbClr val="0070C0"/>
                </a:solidFill>
                <a:latin typeface="Palatino Linotype" pitchFamily="18" charset="0"/>
              </a:rPr>
              <a:t>. Therefore the loan would have to promise 5% if it were risk free. Is it risk free? Yes</a:t>
            </a:r>
            <a:r>
              <a:rPr lang="en-US" sz="1800" dirty="0" smtClean="0">
                <a:solidFill>
                  <a:srgbClr val="0070C0"/>
                </a:solidFill>
                <a:latin typeface="Palatino Linotype" pitchFamily="18" charset="0"/>
              </a:rPr>
              <a:t>, APT </a:t>
            </a:r>
            <a:r>
              <a:rPr lang="en-US" sz="1800" dirty="0">
                <a:solidFill>
                  <a:srgbClr val="0070C0"/>
                </a:solidFill>
                <a:latin typeface="Palatino Linotype" pitchFamily="18" charset="0"/>
              </a:rPr>
              <a:t>has enough cash flow to make the promised principal and interest, 2100, in both states</a:t>
            </a:r>
            <a:r>
              <a:rPr lang="en-US" sz="1800" dirty="0" smtClean="0">
                <a:solidFill>
                  <a:srgbClr val="0070C0"/>
                </a:solidFill>
                <a:latin typeface="Palatino Linotype" pitchFamily="18" charset="0"/>
              </a:rPr>
              <a:t>.  So</a:t>
            </a:r>
            <a:r>
              <a:rPr lang="en-US" sz="1800" dirty="0">
                <a:solidFill>
                  <a:srgbClr val="0070C0"/>
                </a:solidFill>
                <a:latin typeface="Palatino Linotype" pitchFamily="18" charset="0"/>
              </a:rPr>
              <a:t>, the bank will accept a 5% coupon payment</a:t>
            </a:r>
            <a:r>
              <a:rPr lang="en-US" sz="1800" dirty="0" smtClean="0">
                <a:solidFill>
                  <a:srgbClr val="0070C0"/>
                </a:solidFill>
                <a:latin typeface="Palatino Linotype" pitchFamily="18" charset="0"/>
              </a:rPr>
              <a:t>.</a:t>
            </a:r>
          </a:p>
          <a:p>
            <a:pPr marL="0" indent="0">
              <a:buNone/>
            </a:pPr>
            <a:endParaRPr lang="en-US" sz="1800" dirty="0">
              <a:solidFill>
                <a:srgbClr val="0070C0"/>
              </a:solidFill>
              <a:latin typeface="Palatino Linotype" pitchFamily="18" charset="0"/>
            </a:endParaRPr>
          </a:p>
          <a:p>
            <a:pPr marL="0" indent="0">
              <a:buNone/>
            </a:pPr>
            <a:r>
              <a:rPr lang="en-US" sz="1800" dirty="0">
                <a:solidFill>
                  <a:srgbClr val="0070C0"/>
                </a:solidFill>
                <a:latin typeface="Palatino Linotype" pitchFamily="18" charset="0"/>
              </a:rPr>
              <a:t>F = </a:t>
            </a:r>
            <a:r>
              <a:rPr lang="en-US" sz="1800" dirty="0" smtClean="0">
                <a:solidFill>
                  <a:srgbClr val="0070C0"/>
                </a:solidFill>
                <a:latin typeface="Palatino Linotype" pitchFamily="18" charset="0"/>
              </a:rPr>
              <a:t>2000</a:t>
            </a:r>
          </a:p>
          <a:p>
            <a:pPr marL="0" indent="0">
              <a:buNone/>
            </a:pPr>
            <a:endParaRPr lang="en-US" sz="1800" dirty="0">
              <a:solidFill>
                <a:srgbClr val="0070C0"/>
              </a:solidFill>
              <a:latin typeface="Palatino Linotype" pitchFamily="18" charset="0"/>
            </a:endParaRPr>
          </a:p>
          <a:p>
            <a:pPr marL="0" indent="0">
              <a:buNone/>
            </a:pPr>
            <a:r>
              <a:rPr lang="en-US" sz="1800" dirty="0">
                <a:solidFill>
                  <a:srgbClr val="0070C0"/>
                </a:solidFill>
                <a:latin typeface="Palatino Linotype" pitchFamily="18" charset="0"/>
              </a:rPr>
              <a:t>C = 5%*2000 = 100</a:t>
            </a:r>
          </a:p>
          <a:p>
            <a:pPr marL="0" indent="0">
              <a:buNone/>
            </a:pPr>
            <a:endParaRPr lang="en-US" sz="1600" b="1" dirty="0" smtClean="0">
              <a:solidFill>
                <a:schemeClr val="tx1">
                  <a:lumMod val="95000"/>
                  <a:lumOff val="5000"/>
                </a:schemeClr>
              </a:solidFill>
              <a:latin typeface="Palatino Linotype" pitchFamily="18" charset="0"/>
            </a:endParaRPr>
          </a:p>
          <a:p>
            <a:pPr marL="0" indent="0">
              <a:buNone/>
            </a:pPr>
            <a:endParaRPr lang="en-US" sz="2000" dirty="0" smtClean="0">
              <a:solidFill>
                <a:srgbClr val="0070C0"/>
              </a:solidFill>
              <a:latin typeface="Palatino Linotype" pitchFamily="18" charset="0"/>
            </a:endParaRPr>
          </a:p>
        </p:txBody>
      </p:sp>
    </p:spTree>
    <p:extLst>
      <p:ext uri="{BB962C8B-B14F-4D97-AF65-F5344CB8AC3E}">
        <p14:creationId xmlns:p14="http://schemas.microsoft.com/office/powerpoint/2010/main" val="1479900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WACC and APV with Taxation</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lnSpcReduction="10000"/>
          </a:bodyPr>
          <a:lstStyle/>
          <a:p>
            <a:pPr marL="457200" indent="-457200">
              <a:buAutoNum type="alphaLcParenR" startAt="3"/>
            </a:pPr>
            <a:r>
              <a:rPr lang="en-US" sz="2000" b="1" dirty="0" smtClean="0">
                <a:solidFill>
                  <a:schemeClr val="tx1">
                    <a:lumMod val="95000"/>
                    <a:lumOff val="5000"/>
                  </a:schemeClr>
                </a:solidFill>
                <a:latin typeface="Palatino Linotype" pitchFamily="18" charset="0"/>
              </a:rPr>
              <a:t>Estimate </a:t>
            </a:r>
            <a:r>
              <a:rPr lang="en-US" sz="2000" b="1" dirty="0">
                <a:solidFill>
                  <a:schemeClr val="tx1">
                    <a:lumMod val="95000"/>
                    <a:lumOff val="5000"/>
                  </a:schemeClr>
                </a:solidFill>
                <a:latin typeface="Palatino Linotype" pitchFamily="18" charset="0"/>
              </a:rPr>
              <a:t>the value of the interest tax shield as of year-end 2009</a:t>
            </a:r>
            <a:r>
              <a:rPr lang="en-US" sz="2000" b="1" dirty="0" smtClean="0">
                <a:solidFill>
                  <a:schemeClr val="tx1">
                    <a:lumMod val="95000"/>
                    <a:lumOff val="5000"/>
                  </a:schemeClr>
                </a:solidFill>
                <a:latin typeface="Palatino Linotype" pitchFamily="18" charset="0"/>
              </a:rPr>
              <a:t>.</a:t>
            </a:r>
          </a:p>
          <a:p>
            <a:pPr marL="0" indent="0">
              <a:buNone/>
            </a:pPr>
            <a:endParaRPr lang="en-US" sz="2000" b="1" dirty="0">
              <a:solidFill>
                <a:schemeClr val="tx1">
                  <a:lumMod val="95000"/>
                  <a:lumOff val="5000"/>
                </a:schemeClr>
              </a:solidFill>
              <a:latin typeface="Palatino Linotype" pitchFamily="18" charset="0"/>
            </a:endParaRPr>
          </a:p>
          <a:p>
            <a:pPr marL="0" indent="0">
              <a:buNone/>
            </a:pPr>
            <a:r>
              <a:rPr lang="en-US" sz="2000" dirty="0">
                <a:solidFill>
                  <a:srgbClr val="0070C0"/>
                </a:solidFill>
                <a:latin typeface="Palatino Linotype" pitchFamily="18" charset="0"/>
              </a:rPr>
              <a:t>To value the interest tax shield, we need to find the expected cash flows and the </a:t>
            </a:r>
            <a:r>
              <a:rPr lang="en-US" sz="2000" dirty="0" smtClean="0">
                <a:solidFill>
                  <a:srgbClr val="0070C0"/>
                </a:solidFill>
                <a:latin typeface="Palatino Linotype" pitchFamily="18" charset="0"/>
              </a:rPr>
              <a:t>discount rate.</a:t>
            </a:r>
          </a:p>
          <a:p>
            <a:pPr marL="0" indent="0">
              <a:buNone/>
            </a:pPr>
            <a:endParaRPr lang="en-US" sz="2000" dirty="0">
              <a:solidFill>
                <a:srgbClr val="0070C0"/>
              </a:solidFill>
              <a:latin typeface="Palatino Linotype" pitchFamily="18" charset="0"/>
            </a:endParaRPr>
          </a:p>
          <a:p>
            <a:pPr marL="0" indent="0">
              <a:buNone/>
            </a:pPr>
            <a:r>
              <a:rPr lang="en-US" sz="2000" dirty="0">
                <a:solidFill>
                  <a:srgbClr val="0070C0"/>
                </a:solidFill>
                <a:latin typeface="Palatino Linotype" pitchFamily="18" charset="0"/>
              </a:rPr>
              <a:t>The tax savings due to the interest deduction are given by τ multiplied by the interest </a:t>
            </a:r>
            <a:r>
              <a:rPr lang="en-US" sz="2000" dirty="0" smtClean="0">
                <a:solidFill>
                  <a:srgbClr val="0070C0"/>
                </a:solidFill>
                <a:latin typeface="Palatino Linotype" pitchFamily="18" charset="0"/>
              </a:rPr>
              <a:t>expense  in </a:t>
            </a:r>
            <a:r>
              <a:rPr lang="en-US" sz="2000" dirty="0">
                <a:solidFill>
                  <a:srgbClr val="0070C0"/>
                </a:solidFill>
                <a:latin typeface="Palatino Linotype" pitchFamily="18" charset="0"/>
              </a:rPr>
              <a:t>each state. What do we use for τ? Usually we use the firm’s statutory tax rate, 35%. </a:t>
            </a:r>
            <a:r>
              <a:rPr lang="en-US" sz="2000" dirty="0" smtClean="0">
                <a:solidFill>
                  <a:srgbClr val="0070C0"/>
                </a:solidFill>
                <a:latin typeface="Palatino Linotype" pitchFamily="18" charset="0"/>
              </a:rPr>
              <a:t>But the </a:t>
            </a:r>
            <a:r>
              <a:rPr lang="en-US" sz="2000" dirty="0">
                <a:solidFill>
                  <a:srgbClr val="0070C0"/>
                </a:solidFill>
                <a:latin typeface="Palatino Linotype" pitchFamily="18" charset="0"/>
              </a:rPr>
              <a:t>interesting aspect of this problem was that the all equity firm pays zero taxes in the </a:t>
            </a:r>
            <a:r>
              <a:rPr lang="en-US" sz="2000" dirty="0" smtClean="0">
                <a:solidFill>
                  <a:srgbClr val="0070C0"/>
                </a:solidFill>
                <a:latin typeface="Palatino Linotype" pitchFamily="18" charset="0"/>
              </a:rPr>
              <a:t>low state</a:t>
            </a:r>
            <a:r>
              <a:rPr lang="en-US" sz="2000" dirty="0">
                <a:solidFill>
                  <a:srgbClr val="0070C0"/>
                </a:solidFill>
                <a:latin typeface="Palatino Linotype" pitchFamily="18" charset="0"/>
              </a:rPr>
              <a:t>. Therefore incremental interest payments do not yield tax savings for the firm in the </a:t>
            </a:r>
            <a:r>
              <a:rPr lang="en-US" sz="2000" dirty="0" smtClean="0">
                <a:solidFill>
                  <a:srgbClr val="0070C0"/>
                </a:solidFill>
                <a:latin typeface="Palatino Linotype" pitchFamily="18" charset="0"/>
              </a:rPr>
              <a:t>low state </a:t>
            </a:r>
            <a:r>
              <a:rPr lang="en-US" sz="2000" dirty="0">
                <a:solidFill>
                  <a:srgbClr val="0070C0"/>
                </a:solidFill>
                <a:latin typeface="Palatino Linotype" pitchFamily="18" charset="0"/>
              </a:rPr>
              <a:t>(no carry forward of losses</a:t>
            </a:r>
            <a:r>
              <a:rPr lang="en-US" sz="2000" dirty="0" smtClean="0">
                <a:solidFill>
                  <a:srgbClr val="0070C0"/>
                </a:solidFill>
                <a:latin typeface="Palatino Linotype" pitchFamily="18" charset="0"/>
              </a:rPr>
              <a:t>).</a:t>
            </a:r>
          </a:p>
          <a:p>
            <a:pPr marL="0" indent="0">
              <a:buNone/>
            </a:pPr>
            <a:endParaRPr lang="en-US" sz="2000" dirty="0">
              <a:solidFill>
                <a:srgbClr val="0070C0"/>
              </a:solidFill>
              <a:latin typeface="Palatino Linotype" pitchFamily="18" charset="0"/>
            </a:endParaRPr>
          </a:p>
          <a:p>
            <a:pPr marL="0" indent="0">
              <a:buNone/>
            </a:pPr>
            <a:r>
              <a:rPr lang="en-US" sz="2000" dirty="0">
                <a:solidFill>
                  <a:srgbClr val="0070C0"/>
                </a:solidFill>
                <a:latin typeface="Palatino Linotype" pitchFamily="18" charset="0"/>
              </a:rPr>
              <a:t>The firm pays $100 of interest in each state, but only receives tax shield savings of 35 </a:t>
            </a:r>
            <a:r>
              <a:rPr lang="en-US" sz="2000" dirty="0" smtClean="0">
                <a:solidFill>
                  <a:srgbClr val="0070C0"/>
                </a:solidFill>
                <a:latin typeface="Palatino Linotype" pitchFamily="18" charset="0"/>
              </a:rPr>
              <a:t>=  35</a:t>
            </a:r>
            <a:r>
              <a:rPr lang="en-US" sz="2000" dirty="0">
                <a:solidFill>
                  <a:srgbClr val="0070C0"/>
                </a:solidFill>
                <a:latin typeface="Palatino Linotype" pitchFamily="18" charset="0"/>
              </a:rPr>
              <a:t>%*100 in the high state.</a:t>
            </a:r>
          </a:p>
          <a:p>
            <a:pPr marL="0" indent="0">
              <a:buNone/>
            </a:pPr>
            <a:endParaRPr lang="en-US" sz="2000" dirty="0" smtClean="0">
              <a:solidFill>
                <a:srgbClr val="0070C0"/>
              </a:solidFill>
              <a:latin typeface="Palatino Linotype" pitchFamily="18" charset="0"/>
            </a:endParaRPr>
          </a:p>
          <a:p>
            <a:pPr marL="0" indent="0">
              <a:buNone/>
            </a:pPr>
            <a:r>
              <a:rPr lang="en-US" sz="2000" dirty="0" smtClean="0">
                <a:solidFill>
                  <a:srgbClr val="0070C0"/>
                </a:solidFill>
                <a:latin typeface="Palatino Linotype" pitchFamily="18" charset="0"/>
              </a:rPr>
              <a:t>So</a:t>
            </a:r>
            <a:r>
              <a:rPr lang="en-US" sz="2000" dirty="0">
                <a:solidFill>
                  <a:srgbClr val="0070C0"/>
                </a:solidFill>
                <a:latin typeface="Palatino Linotype" pitchFamily="18" charset="0"/>
              </a:rPr>
              <a:t>, the expected tax savings are ½*(35) + ½*(0) = 17.5</a:t>
            </a:r>
            <a:r>
              <a:rPr lang="en-US" sz="2000" dirty="0" smtClean="0">
                <a:solidFill>
                  <a:srgbClr val="0070C0"/>
                </a:solidFill>
                <a:latin typeface="Palatino Linotype" pitchFamily="18" charset="0"/>
              </a:rPr>
              <a:t>.</a:t>
            </a:r>
          </a:p>
          <a:p>
            <a:pPr marL="0" indent="0">
              <a:buNone/>
            </a:pPr>
            <a:endParaRPr lang="en-US" sz="2000" dirty="0">
              <a:solidFill>
                <a:srgbClr val="0070C0"/>
              </a:solidFill>
              <a:latin typeface="Palatino Linotype" pitchFamily="18" charset="0"/>
            </a:endParaRPr>
          </a:p>
          <a:p>
            <a:pPr marL="0" indent="0">
              <a:buNone/>
            </a:pPr>
            <a:endParaRPr lang="en-US" sz="2000" dirty="0">
              <a:solidFill>
                <a:srgbClr val="0070C0"/>
              </a:solidFill>
              <a:latin typeface="Palatino Linotype" pitchFamily="18" charset="0"/>
            </a:endParaRPr>
          </a:p>
          <a:p>
            <a:pPr marL="457200" indent="-457200">
              <a:buAutoNum type="alphaLcParenR"/>
            </a:pPr>
            <a:endParaRPr lang="en-US" sz="2000" dirty="0">
              <a:solidFill>
                <a:srgbClr val="0070C0"/>
              </a:solidFill>
              <a:latin typeface="Palatino Linotype" pitchFamily="18" charset="0"/>
            </a:endParaRPr>
          </a:p>
        </p:txBody>
      </p:sp>
    </p:spTree>
    <p:extLst>
      <p:ext uri="{BB962C8B-B14F-4D97-AF65-F5344CB8AC3E}">
        <p14:creationId xmlns:p14="http://schemas.microsoft.com/office/powerpoint/2010/main" val="2790491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WACC and APV with Taxation</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457200" indent="-457200">
              <a:buAutoNum type="alphaLcParenR" startAt="3"/>
            </a:pPr>
            <a:r>
              <a:rPr lang="en-US" sz="2000" b="1" dirty="0" smtClean="0">
                <a:solidFill>
                  <a:schemeClr val="tx1">
                    <a:lumMod val="95000"/>
                    <a:lumOff val="5000"/>
                  </a:schemeClr>
                </a:solidFill>
                <a:latin typeface="Palatino Linotype" pitchFamily="18" charset="0"/>
              </a:rPr>
              <a:t>Estimate </a:t>
            </a:r>
            <a:r>
              <a:rPr lang="en-US" sz="2000" b="1" dirty="0">
                <a:solidFill>
                  <a:schemeClr val="tx1">
                    <a:lumMod val="95000"/>
                    <a:lumOff val="5000"/>
                  </a:schemeClr>
                </a:solidFill>
                <a:latin typeface="Palatino Linotype" pitchFamily="18" charset="0"/>
              </a:rPr>
              <a:t>the value of the interest tax shield as of year-end 2009</a:t>
            </a:r>
            <a:r>
              <a:rPr lang="en-US" sz="2000" b="1" dirty="0" smtClean="0">
                <a:solidFill>
                  <a:schemeClr val="tx1">
                    <a:lumMod val="95000"/>
                    <a:lumOff val="5000"/>
                  </a:schemeClr>
                </a:solidFill>
                <a:latin typeface="Palatino Linotype" pitchFamily="18" charset="0"/>
              </a:rPr>
              <a:t>.</a:t>
            </a:r>
          </a:p>
          <a:p>
            <a:pPr marL="0" indent="0">
              <a:buNone/>
            </a:pPr>
            <a:endParaRPr lang="en-US" sz="2000" b="1" dirty="0">
              <a:solidFill>
                <a:schemeClr val="tx1">
                  <a:lumMod val="95000"/>
                  <a:lumOff val="5000"/>
                </a:schemeClr>
              </a:solidFill>
              <a:latin typeface="Palatino Linotype" pitchFamily="18" charset="0"/>
            </a:endParaRPr>
          </a:p>
          <a:p>
            <a:pPr marL="0" indent="0">
              <a:buNone/>
            </a:pPr>
            <a:r>
              <a:rPr lang="en-US" sz="2000" dirty="0">
                <a:solidFill>
                  <a:srgbClr val="0070C0"/>
                </a:solidFill>
                <a:latin typeface="Palatino Linotype" pitchFamily="18" charset="0"/>
              </a:rPr>
              <a:t>For the discount rate, </a:t>
            </a:r>
            <a:r>
              <a:rPr lang="en-US" sz="2000" dirty="0" err="1" smtClean="0">
                <a:solidFill>
                  <a:srgbClr val="0070C0"/>
                </a:solidFill>
                <a:latin typeface="Palatino Linotype" pitchFamily="18" charset="0"/>
              </a:rPr>
              <a:t>r</a:t>
            </a:r>
            <a:r>
              <a:rPr lang="en-US" sz="2000" baseline="-25000" dirty="0" err="1" smtClean="0">
                <a:solidFill>
                  <a:srgbClr val="0070C0"/>
                </a:solidFill>
                <a:latin typeface="Palatino Linotype" pitchFamily="18" charset="0"/>
              </a:rPr>
              <a:t>d</a:t>
            </a:r>
            <a:r>
              <a:rPr lang="en-US" sz="2000" dirty="0" smtClean="0">
                <a:solidFill>
                  <a:srgbClr val="0070C0"/>
                </a:solidFill>
                <a:latin typeface="Palatino Linotype" pitchFamily="18" charset="0"/>
              </a:rPr>
              <a:t> approximates </a:t>
            </a:r>
            <a:r>
              <a:rPr lang="en-US" sz="2000" dirty="0">
                <a:solidFill>
                  <a:srgbClr val="0070C0"/>
                </a:solidFill>
                <a:latin typeface="Palatino Linotype" pitchFamily="18" charset="0"/>
              </a:rPr>
              <a:t>the risk of the tax shield savings in general. In this problem, </a:t>
            </a:r>
            <a:r>
              <a:rPr lang="en-US" sz="2000" dirty="0" err="1" smtClean="0">
                <a:solidFill>
                  <a:srgbClr val="0070C0"/>
                </a:solidFill>
                <a:latin typeface="Palatino Linotype" pitchFamily="18" charset="0"/>
              </a:rPr>
              <a:t>r</a:t>
            </a:r>
            <a:r>
              <a:rPr lang="en-US" sz="2000" baseline="-25000" dirty="0" err="1" smtClean="0">
                <a:solidFill>
                  <a:srgbClr val="0070C0"/>
                </a:solidFill>
                <a:latin typeface="Palatino Linotype" pitchFamily="18" charset="0"/>
              </a:rPr>
              <a:t>d</a:t>
            </a:r>
            <a:r>
              <a:rPr lang="en-US" sz="2000" dirty="0" smtClean="0">
                <a:solidFill>
                  <a:srgbClr val="0070C0"/>
                </a:solidFill>
                <a:latin typeface="Palatino Linotype" pitchFamily="18" charset="0"/>
              </a:rPr>
              <a:t> </a:t>
            </a:r>
            <a:r>
              <a:rPr lang="en-US" sz="2000" dirty="0">
                <a:solidFill>
                  <a:srgbClr val="0070C0"/>
                </a:solidFill>
                <a:latin typeface="Palatino Linotype" pitchFamily="18" charset="0"/>
              </a:rPr>
              <a:t>= </a:t>
            </a:r>
            <a:r>
              <a:rPr lang="en-US" sz="2000" dirty="0" smtClean="0">
                <a:solidFill>
                  <a:srgbClr val="0070C0"/>
                </a:solidFill>
                <a:latin typeface="Palatino Linotype" pitchFamily="18" charset="0"/>
              </a:rPr>
              <a:t>r</a:t>
            </a:r>
            <a:r>
              <a:rPr lang="en-US" sz="2000" baseline="-25000" dirty="0" smtClean="0">
                <a:solidFill>
                  <a:srgbClr val="0070C0"/>
                </a:solidFill>
                <a:latin typeface="Palatino Linotype" pitchFamily="18" charset="0"/>
              </a:rPr>
              <a:t>f</a:t>
            </a:r>
            <a:r>
              <a:rPr lang="en-US" sz="2000" dirty="0" smtClean="0">
                <a:solidFill>
                  <a:srgbClr val="0070C0"/>
                </a:solidFill>
                <a:latin typeface="Palatino Linotype" pitchFamily="18" charset="0"/>
              </a:rPr>
              <a:t>. However</a:t>
            </a:r>
            <a:r>
              <a:rPr lang="en-US" sz="2000" dirty="0">
                <a:solidFill>
                  <a:srgbClr val="0070C0"/>
                </a:solidFill>
                <a:latin typeface="Palatino Linotype" pitchFamily="18" charset="0"/>
              </a:rPr>
              <a:t>, the tax shield savings are not risk free, they are not constant across states. We should really use a discount rate above </a:t>
            </a:r>
            <a:r>
              <a:rPr lang="en-US" sz="2000" dirty="0" err="1" smtClean="0">
                <a:solidFill>
                  <a:srgbClr val="0070C0"/>
                </a:solidFill>
                <a:latin typeface="Palatino Linotype" pitchFamily="18" charset="0"/>
              </a:rPr>
              <a:t>r</a:t>
            </a:r>
            <a:r>
              <a:rPr lang="en-US" sz="2000" baseline="-25000" dirty="0" err="1" smtClean="0">
                <a:solidFill>
                  <a:srgbClr val="0070C0"/>
                </a:solidFill>
                <a:latin typeface="Palatino Linotype" pitchFamily="18" charset="0"/>
              </a:rPr>
              <a:t>d</a:t>
            </a:r>
            <a:r>
              <a:rPr lang="en-US" sz="2000" dirty="0" smtClean="0">
                <a:solidFill>
                  <a:srgbClr val="0070C0"/>
                </a:solidFill>
                <a:latin typeface="Palatino Linotype" pitchFamily="18" charset="0"/>
              </a:rPr>
              <a:t> </a:t>
            </a:r>
            <a:r>
              <a:rPr lang="en-US" sz="2000" dirty="0">
                <a:solidFill>
                  <a:srgbClr val="0070C0"/>
                </a:solidFill>
                <a:latin typeface="Palatino Linotype" pitchFamily="18" charset="0"/>
              </a:rPr>
              <a:t>and closer to </a:t>
            </a:r>
            <a:r>
              <a:rPr lang="en-US" sz="2000" dirty="0" smtClean="0">
                <a:solidFill>
                  <a:srgbClr val="0070C0"/>
                </a:solidFill>
                <a:latin typeface="Palatino Linotype" pitchFamily="18" charset="0"/>
              </a:rPr>
              <a:t>r</a:t>
            </a:r>
            <a:r>
              <a:rPr lang="en-US" sz="2000" baseline="-25000" dirty="0" smtClean="0">
                <a:solidFill>
                  <a:srgbClr val="0070C0"/>
                </a:solidFill>
                <a:latin typeface="Palatino Linotype" pitchFamily="18" charset="0"/>
              </a:rPr>
              <a:t>a</a:t>
            </a:r>
            <a:r>
              <a:rPr lang="en-US" sz="2000" dirty="0" smtClean="0">
                <a:solidFill>
                  <a:srgbClr val="0070C0"/>
                </a:solidFill>
                <a:latin typeface="Palatino Linotype" pitchFamily="18" charset="0"/>
              </a:rPr>
              <a:t>.</a:t>
            </a:r>
            <a:endParaRPr lang="en-US" sz="2000" dirty="0">
              <a:solidFill>
                <a:srgbClr val="0070C0"/>
              </a:solidFill>
              <a:latin typeface="Palatino Linotype" pitchFamily="18" charset="0"/>
            </a:endParaRPr>
          </a:p>
          <a:p>
            <a:pPr marL="0" indent="0">
              <a:buNone/>
            </a:pPr>
            <a:endParaRPr lang="en-US" sz="2000" dirty="0">
              <a:solidFill>
                <a:srgbClr val="0070C0"/>
              </a:solidFill>
              <a:latin typeface="Palatino Linotype" pitchFamily="18" charset="0"/>
            </a:endParaRPr>
          </a:p>
          <a:p>
            <a:pPr marL="0" indent="0">
              <a:buNone/>
            </a:pPr>
            <a:endParaRPr lang="en-US" sz="2000" dirty="0">
              <a:solidFill>
                <a:srgbClr val="0070C0"/>
              </a:solidFill>
              <a:latin typeface="Palatino Linotype" pitchFamily="18" charset="0"/>
            </a:endParaRPr>
          </a:p>
          <a:p>
            <a:pPr marL="457200" indent="-457200">
              <a:buAutoNum type="alphaLcParenR"/>
            </a:pPr>
            <a:endParaRPr lang="en-US" sz="2000" dirty="0">
              <a:solidFill>
                <a:srgbClr val="0070C0"/>
              </a:solidFill>
              <a:latin typeface="Palatino Linotype"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605126004"/>
              </p:ext>
            </p:extLst>
          </p:nvPr>
        </p:nvGraphicFramePr>
        <p:xfrm>
          <a:off x="3517900" y="3249613"/>
          <a:ext cx="1954213" cy="3267075"/>
        </p:xfrm>
        <a:graphic>
          <a:graphicData uri="http://schemas.openxmlformats.org/presentationml/2006/ole">
            <mc:AlternateContent xmlns:mc="http://schemas.openxmlformats.org/markup-compatibility/2006">
              <mc:Choice xmlns:v="urn:schemas-microsoft-com:vml" Requires="v">
                <p:oleObj spid="_x0000_s1033" name="Equation" r:id="rId4" imgW="927000" imgH="1549080" progId="Equation.DSMT4">
                  <p:embed/>
                </p:oleObj>
              </mc:Choice>
              <mc:Fallback>
                <p:oleObj name="Equation" r:id="rId4" imgW="927000" imgH="1549080" progId="Equation.DSMT4">
                  <p:embed/>
                  <p:pic>
                    <p:nvPicPr>
                      <p:cNvPr id="0" name=""/>
                      <p:cNvPicPr/>
                      <p:nvPr/>
                    </p:nvPicPr>
                    <p:blipFill>
                      <a:blip r:embed="rId5"/>
                      <a:stretch>
                        <a:fillRect/>
                      </a:stretch>
                    </p:blipFill>
                    <p:spPr>
                      <a:xfrm>
                        <a:off x="3517900" y="3249613"/>
                        <a:ext cx="1954213" cy="3267075"/>
                      </a:xfrm>
                      <a:prstGeom prst="rect">
                        <a:avLst/>
                      </a:prstGeom>
                    </p:spPr>
                  </p:pic>
                </p:oleObj>
              </mc:Fallback>
            </mc:AlternateContent>
          </a:graphicData>
        </a:graphic>
      </p:graphicFrame>
    </p:spTree>
    <p:extLst>
      <p:ext uri="{BB962C8B-B14F-4D97-AF65-F5344CB8AC3E}">
        <p14:creationId xmlns:p14="http://schemas.microsoft.com/office/powerpoint/2010/main" val="2704541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WACC and APV with Taxation</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457200" indent="-457200">
              <a:buAutoNum type="alphaLcParenR" startAt="3"/>
            </a:pPr>
            <a:r>
              <a:rPr lang="en-US" sz="2000" b="1" dirty="0" smtClean="0">
                <a:solidFill>
                  <a:schemeClr val="tx1">
                    <a:lumMod val="95000"/>
                    <a:lumOff val="5000"/>
                  </a:schemeClr>
                </a:solidFill>
                <a:latin typeface="Palatino Linotype" pitchFamily="18" charset="0"/>
              </a:rPr>
              <a:t>Estimate </a:t>
            </a:r>
            <a:r>
              <a:rPr lang="en-US" sz="2000" b="1" dirty="0">
                <a:solidFill>
                  <a:schemeClr val="tx1">
                    <a:lumMod val="95000"/>
                    <a:lumOff val="5000"/>
                  </a:schemeClr>
                </a:solidFill>
                <a:latin typeface="Palatino Linotype" pitchFamily="18" charset="0"/>
              </a:rPr>
              <a:t>the value of the interest tax shield as of year-end 2009</a:t>
            </a:r>
            <a:r>
              <a:rPr lang="en-US" sz="2000" b="1" dirty="0" smtClean="0">
                <a:solidFill>
                  <a:schemeClr val="tx1">
                    <a:lumMod val="95000"/>
                    <a:lumOff val="5000"/>
                  </a:schemeClr>
                </a:solidFill>
                <a:latin typeface="Palatino Linotype" pitchFamily="18" charset="0"/>
              </a:rPr>
              <a:t>.</a:t>
            </a:r>
          </a:p>
          <a:p>
            <a:pPr marL="0" indent="0">
              <a:buNone/>
            </a:pPr>
            <a:endParaRPr lang="en-US" sz="2000" b="1" dirty="0" smtClean="0">
              <a:solidFill>
                <a:schemeClr val="tx1">
                  <a:lumMod val="95000"/>
                  <a:lumOff val="5000"/>
                </a:schemeClr>
              </a:solidFill>
              <a:latin typeface="Palatino Linotype" pitchFamily="18" charset="0"/>
            </a:endParaRPr>
          </a:p>
          <a:p>
            <a:pPr marL="0" indent="0">
              <a:buNone/>
            </a:pPr>
            <a:r>
              <a:rPr lang="en-US" sz="2000" dirty="0">
                <a:solidFill>
                  <a:srgbClr val="0070C0"/>
                </a:solidFill>
                <a:latin typeface="Palatino Linotype" pitchFamily="18" charset="0"/>
              </a:rPr>
              <a:t>You could have gotten the same result by </a:t>
            </a:r>
            <a:r>
              <a:rPr lang="en-US" sz="2000" dirty="0" smtClean="0">
                <a:solidFill>
                  <a:srgbClr val="0070C0"/>
                </a:solidFill>
                <a:latin typeface="Palatino Linotype" pitchFamily="18" charset="0"/>
              </a:rPr>
              <a:t>using </a:t>
            </a:r>
          </a:p>
          <a:p>
            <a:pPr marL="0" indent="0">
              <a:buNone/>
            </a:pPr>
            <a:endParaRPr lang="en-US" sz="2000" dirty="0">
              <a:solidFill>
                <a:srgbClr val="0070C0"/>
              </a:solidFill>
              <a:latin typeface="Palatino Linotype" pitchFamily="18" charset="0"/>
            </a:endParaRPr>
          </a:p>
          <a:p>
            <a:pPr marL="0" indent="0">
              <a:buNone/>
            </a:pPr>
            <a:endParaRPr lang="en-US" sz="2000" dirty="0" smtClean="0">
              <a:solidFill>
                <a:srgbClr val="0070C0"/>
              </a:solidFill>
              <a:latin typeface="Palatino Linotype" pitchFamily="18" charset="0"/>
            </a:endParaRPr>
          </a:p>
          <a:p>
            <a:pPr marL="0" indent="0">
              <a:buNone/>
            </a:pPr>
            <a:endParaRPr lang="en-US" sz="2000" dirty="0">
              <a:solidFill>
                <a:srgbClr val="0070C0"/>
              </a:solidFill>
              <a:latin typeface="Palatino Linotype" pitchFamily="18" charset="0"/>
            </a:endParaRPr>
          </a:p>
          <a:p>
            <a:pPr marL="0" indent="0">
              <a:buNone/>
            </a:pPr>
            <a:r>
              <a:rPr lang="en-US" sz="2000" dirty="0" smtClean="0">
                <a:solidFill>
                  <a:srgbClr val="0070C0"/>
                </a:solidFill>
                <a:latin typeface="Palatino Linotype" pitchFamily="18" charset="0"/>
              </a:rPr>
              <a:t>Where </a:t>
            </a:r>
            <a:r>
              <a:rPr lang="en-US" sz="2000" dirty="0" err="1" smtClean="0">
                <a:solidFill>
                  <a:srgbClr val="0070C0"/>
                </a:solidFill>
                <a:latin typeface="Palatino Linotype" pitchFamily="18" charset="0"/>
              </a:rPr>
              <a:t>r</a:t>
            </a:r>
            <a:r>
              <a:rPr lang="en-US" sz="2000" baseline="-25000" dirty="0" err="1" smtClean="0">
                <a:solidFill>
                  <a:srgbClr val="0070C0"/>
                </a:solidFill>
                <a:latin typeface="Palatino Linotype" pitchFamily="18" charset="0"/>
              </a:rPr>
              <a:t>d</a:t>
            </a:r>
            <a:r>
              <a:rPr lang="en-US" sz="2000" dirty="0" smtClean="0">
                <a:solidFill>
                  <a:srgbClr val="0070C0"/>
                </a:solidFill>
                <a:latin typeface="Palatino Linotype" pitchFamily="18" charset="0"/>
              </a:rPr>
              <a:t> = 5%, D = 2M, and </a:t>
            </a:r>
            <a:r>
              <a:rPr lang="el-GR" sz="2000" dirty="0" smtClean="0">
                <a:solidFill>
                  <a:srgbClr val="0070C0"/>
                </a:solidFill>
                <a:latin typeface="Palatino Linotype" pitchFamily="18" charset="0"/>
              </a:rPr>
              <a:t>τ</a:t>
            </a:r>
            <a:r>
              <a:rPr lang="en-US" sz="2000" dirty="0" smtClean="0">
                <a:solidFill>
                  <a:srgbClr val="0070C0"/>
                </a:solidFill>
                <a:latin typeface="Palatino Linotype" pitchFamily="18" charset="0"/>
              </a:rPr>
              <a:t>*, the expected marginal tax rate, is 17.5%</a:t>
            </a:r>
          </a:p>
          <a:p>
            <a:pPr marL="0" indent="0">
              <a:buNone/>
            </a:pPr>
            <a:endParaRPr lang="en-US" sz="2000" dirty="0" smtClean="0">
              <a:solidFill>
                <a:srgbClr val="0070C0"/>
              </a:solidFill>
              <a:latin typeface="Palatino Linotype" pitchFamily="18" charset="0"/>
            </a:endParaRPr>
          </a:p>
          <a:p>
            <a:pPr marL="0" indent="0">
              <a:buNone/>
            </a:pPr>
            <a:endParaRPr lang="en-US" sz="2000" b="1" dirty="0">
              <a:solidFill>
                <a:schemeClr val="tx1">
                  <a:lumMod val="95000"/>
                  <a:lumOff val="5000"/>
                </a:schemeClr>
              </a:solidFill>
              <a:latin typeface="Palatino Linotype" pitchFamily="18"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4205288154"/>
              </p:ext>
            </p:extLst>
          </p:nvPr>
        </p:nvGraphicFramePr>
        <p:xfrm>
          <a:off x="3276600" y="2209800"/>
          <a:ext cx="2266950" cy="1059873"/>
        </p:xfrm>
        <a:graphic>
          <a:graphicData uri="http://schemas.openxmlformats.org/presentationml/2006/ole">
            <mc:AlternateContent xmlns:mc="http://schemas.openxmlformats.org/markup-compatibility/2006">
              <mc:Choice xmlns:v="urn:schemas-microsoft-com:vml" Requires="v">
                <p:oleObj spid="_x0000_s2057" name="Equation" r:id="rId4" imgW="977760" imgH="457200" progId="Equation.DSMT4">
                  <p:embed/>
                </p:oleObj>
              </mc:Choice>
              <mc:Fallback>
                <p:oleObj name="Equation" r:id="rId4" imgW="977760" imgH="457200" progId="Equation.DSMT4">
                  <p:embed/>
                  <p:pic>
                    <p:nvPicPr>
                      <p:cNvPr id="0" name=""/>
                      <p:cNvPicPr/>
                      <p:nvPr/>
                    </p:nvPicPr>
                    <p:blipFill>
                      <a:blip r:embed="rId5"/>
                      <a:stretch>
                        <a:fillRect/>
                      </a:stretch>
                    </p:blipFill>
                    <p:spPr>
                      <a:xfrm>
                        <a:off x="3276600" y="2209800"/>
                        <a:ext cx="2266950" cy="1059873"/>
                      </a:xfrm>
                      <a:prstGeom prst="rect">
                        <a:avLst/>
                      </a:prstGeom>
                    </p:spPr>
                  </p:pic>
                </p:oleObj>
              </mc:Fallback>
            </mc:AlternateContent>
          </a:graphicData>
        </a:graphic>
      </p:graphicFrame>
    </p:spTree>
    <p:extLst>
      <p:ext uri="{BB962C8B-B14F-4D97-AF65-F5344CB8AC3E}">
        <p14:creationId xmlns:p14="http://schemas.microsoft.com/office/powerpoint/2010/main" val="31430091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1303</TotalTime>
  <Words>2957</Words>
  <Application>Microsoft Office PowerPoint</Application>
  <PresentationFormat>On-screen Show (4:3)</PresentationFormat>
  <Paragraphs>340</Paragraphs>
  <Slides>32</Slides>
  <Notes>32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4" baseType="lpstr">
      <vt:lpstr>Office Theme</vt:lpstr>
      <vt:lpstr>Equation</vt:lpstr>
      <vt:lpstr>Finance 441 Tutorial 5 WACC and APV with Taxation</vt:lpstr>
      <vt:lpstr>Question 1: WACC and APV with Taxation</vt:lpstr>
      <vt:lpstr>Question 1: WACC and APV with Taxation</vt:lpstr>
      <vt:lpstr>Question 1: WACC and APV with Taxation</vt:lpstr>
      <vt:lpstr>Question 1: WACC and APV with Taxation</vt:lpstr>
      <vt:lpstr>Question 1: WACC and APV with Taxation</vt:lpstr>
      <vt:lpstr>Question 1: WACC and APV with Taxation</vt:lpstr>
      <vt:lpstr>Question 1: WACC and APV with Taxation</vt:lpstr>
      <vt:lpstr>Question 1: WACC and APV with Taxation</vt:lpstr>
      <vt:lpstr>Question 1: WACC and APV with Taxation</vt:lpstr>
      <vt:lpstr>Question 1: WACC and APV with Taxation</vt:lpstr>
      <vt:lpstr>Question 1: WACC and APV with Taxation</vt:lpstr>
      <vt:lpstr>Question 1: WACC and APV with Taxation</vt:lpstr>
      <vt:lpstr>Question 1: WACC and APV with Taxation</vt:lpstr>
      <vt:lpstr>Question 1: WACC and APV with Taxation</vt:lpstr>
      <vt:lpstr>Question 2: WACC and APV with Taxation</vt:lpstr>
      <vt:lpstr>Question 2: WACC and APV with Taxation</vt:lpstr>
      <vt:lpstr>Question 2: WACC and APV with Taxation</vt:lpstr>
      <vt:lpstr>Question 2: WACC and APV with Taxation</vt:lpstr>
      <vt:lpstr>Question 2: WACC and APV with Taxation</vt:lpstr>
      <vt:lpstr>Question 2: WACC and APV with Taxation</vt:lpstr>
      <vt:lpstr>Question 2: WACC and APV with Taxation</vt:lpstr>
      <vt:lpstr>Question 2: WACC and APV with Taxation</vt:lpstr>
      <vt:lpstr>Question 2: WACC and APV with Taxation</vt:lpstr>
      <vt:lpstr>Question 2: WACC and APV with Taxation</vt:lpstr>
      <vt:lpstr>Question 2: WACC and APV with Taxation</vt:lpstr>
      <vt:lpstr>Question 2: WACC and APV with Taxation</vt:lpstr>
      <vt:lpstr>Question 2: WACC and APV with Taxation</vt:lpstr>
      <vt:lpstr>Question 2: WACC and APV with Taxation</vt:lpstr>
      <vt:lpstr>Question 2: WACC and APV with Taxation</vt:lpstr>
      <vt:lpstr>Question 2: WACC and APV with Taxation</vt:lpstr>
      <vt:lpstr>Question 2: WACC and APV with Taxation</vt:lpstr>
    </vt:vector>
  </TitlesOfParts>
  <Company>Kellogg School of Management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 90 MF II Tutorial 1</dc:title>
  <dc:creator>Andrea Lu</dc:creator>
  <cp:lastModifiedBy>Mary Maloney</cp:lastModifiedBy>
  <cp:revision>125</cp:revision>
  <cp:lastPrinted>2012-10-01T16:57:34Z</cp:lastPrinted>
  <dcterms:created xsi:type="dcterms:W3CDTF">2012-09-28T19:36:51Z</dcterms:created>
  <dcterms:modified xsi:type="dcterms:W3CDTF">2013-12-16T05:44:12Z</dcterms:modified>
</cp:coreProperties>
</file>