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0" r:id="rId3"/>
    <p:sldId id="313" r:id="rId4"/>
    <p:sldId id="292" r:id="rId5"/>
    <p:sldId id="294" r:id="rId6"/>
    <p:sldId id="293" r:id="rId7"/>
    <p:sldId id="298" r:id="rId8"/>
    <p:sldId id="297" r:id="rId9"/>
    <p:sldId id="296" r:id="rId10"/>
    <p:sldId id="299" r:id="rId11"/>
    <p:sldId id="312" r:id="rId12"/>
    <p:sldId id="303" r:id="rId13"/>
    <p:sldId id="302" r:id="rId14"/>
    <p:sldId id="307" r:id="rId15"/>
    <p:sldId id="301" r:id="rId16"/>
    <p:sldId id="308" r:id="rId17"/>
    <p:sldId id="309" r:id="rId18"/>
    <p:sldId id="305" r:id="rId19"/>
    <p:sldId id="306" r:id="rId20"/>
    <p:sldId id="310" r:id="rId21"/>
    <p:sldId id="311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Petersen" initials="MP" lastIdx="7" clrIdx="0"/>
  <p:cmAuthor id="1" name="Mary Maloney" initials="MM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D937D0-FD9D-4B7A-9026-51DFF075B878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5569BA-5ABD-4001-88B7-DB911FBAF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4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2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7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7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6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6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7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6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1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Finance 441 Tutorial 4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Real Options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TA: </a:t>
            </a:r>
            <a:r>
              <a:rPr lang="en-US" dirty="0" err="1" smtClean="0">
                <a:latin typeface="Book Antiqua" panose="02040602050305030304" pitchFamily="18" charset="0"/>
              </a:rPr>
              <a:t>Mame</a:t>
            </a:r>
            <a:r>
              <a:rPr lang="en-US" dirty="0" smtClean="0">
                <a:latin typeface="Book Antiqua" panose="02040602050305030304" pitchFamily="18" charset="0"/>
              </a:rPr>
              <a:t> Maloney</a:t>
            </a:r>
          </a:p>
          <a:p>
            <a:r>
              <a:rPr lang="en-US" sz="2000" dirty="0" smtClean="0">
                <a:latin typeface="Book Antiqua" panose="02040602050305030304" pitchFamily="18" charset="0"/>
              </a:rPr>
              <a:t>Email: m-maloney@kellogg.northwestern.edu</a:t>
            </a:r>
          </a:p>
          <a:p>
            <a:r>
              <a:rPr lang="en-US" dirty="0" smtClean="0">
                <a:latin typeface="Book Antiqua" panose="02040602050305030304" pitchFamily="18" charset="0"/>
              </a:rPr>
              <a:t>January 29, 2014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1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Cont’d</a:t>
            </a:r>
          </a:p>
          <a:p>
            <a:pPr marL="0" indent="0">
              <a:buNone/>
            </a:pPr>
            <a:endParaRPr lang="en-US" sz="6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568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are the owner of a small apartment building across the street from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Wrigley Field.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Several of the neighboring buildings have installed viewing decks on their roofs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complete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terraced seats and outdoor bars. Only you and your neighbor directly south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have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not built out your roof (which is not to say that you yourself have not watched your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fair share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games from there). You are trying to decide whether to build a viewing and party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area this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year, but while there is a lot of hope for the Cubbies this year due to the purchase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several talented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players, there is also a great amount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uncertainty. </a:t>
            </a:r>
          </a:p>
          <a:p>
            <a:pPr marL="0" indent="0">
              <a:buNone/>
            </a:pP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If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do build a viewing deck, the required initial outlay will be $500,000 for licenses,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permits and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construction costs. Running and maintaining a bar and party space will cost $100,000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per season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How the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Cubs do this year will greatly affect demand to see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their games in the coming years.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equal probability, expected revenues from your potential rooftop space will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either be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150,000 or 300,000 per year in perpetuity depending on the outcome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this year’s season. Assume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all cash flows besides the initial investment arrive at the end of the year, with the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first costs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and revenues arriving one year after construction begins. The beta on cash flows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from similar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sports entertainment venues is 1.5, since most sales are to corporate accounts. The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current risk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free rate is 5.25%, and the market risk premium is 7.6%.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219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is the NPV of the rooftop viewing deck if you must build today?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If you do not build today, you may be able to build in one year, but there is a 20%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chance that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your neighbor will buy the last remaining license allowing such viewing decks if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do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not act now. Your neighbors will make their decision by the end of next week so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can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assume that it is uncorrelated with the outcome of this season. What is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NPV today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waiting until next season to decide whether to build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is the optimal investment decision for the viewing deck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Above, we assumed that construction costs would be the same if we built this year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or next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year. In fact, such costs are highly variable. If the initial outlay,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including construction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costs could in fact be either $400,000 or $600,000 with equal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probability next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year, how would that affect your decision to build today or wait?</a:t>
            </a:r>
          </a:p>
        </p:txBody>
      </p:sp>
    </p:spTree>
    <p:extLst>
      <p:ext uri="{BB962C8B-B14F-4D97-AF65-F5344CB8AC3E}">
        <p14:creationId xmlns:p14="http://schemas.microsoft.com/office/powerpoint/2010/main" val="250521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NPV of the rooftop viewing deck if you must build today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843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NPV of the rooftop viewing deck if you must build today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95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If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do not build today, you may be able to build in one year, but there is a 20%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chance that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your neighbor will buy the last remaining license allowing such viewing decks if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do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not act now. Your neighbors will make their decision by the end of next week so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 can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assume that it is uncorrelated with the outcome of this season. What is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NPV today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waiting until next season to decide whether to build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15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720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794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optimal investment decision for the viewing deck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518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Above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we assumed that construction costs would be the same if we built this year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or next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year. In fact, such costs are highly variable. If the initial outlay,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including construction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costs could in fact be either $400,000 or $600,000 with equal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probability next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year, how would that affect your decision to build today or wait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41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sells software and services to hospitals. The federal government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has announced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its intention to support the use of electronic medical records at hospitals, but there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uncertainty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about how future legislation will affect the company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Specifically, </a:t>
            </a:r>
            <a:r>
              <a:rPr lang="en-US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MedicaLink’s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CFO is evaluating an acquisition, which will cost $30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 today and will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yield cash flows – growing perpetuities starting in one year – that vary depending on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government’s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future action. The CFO has outlined three scenarios, each equally likely. She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uses a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discount rate of 10% for the investment cash flows regardless of the government action,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and 2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% for risk-free cash flows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076995"/>
              </p:ext>
            </p:extLst>
          </p:nvPr>
        </p:nvGraphicFramePr>
        <p:xfrm>
          <a:off x="533400" y="3657600"/>
          <a:ext cx="7924800" cy="2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371600"/>
                <a:gridCol w="2362200"/>
                <a:gridCol w="1767840"/>
                <a:gridCol w="15849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Investment Cost Today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Payoff: Growing Perpetuity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Prob.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Gov’t Action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Year 1 Cash Flow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Growth Rate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1/3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30 M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High subsidy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4.5 M</a:t>
                      </a:r>
                      <a:endParaRPr lang="en-US" sz="150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3%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1/3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30 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Low subsidy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3.0 M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3%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1/3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30 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Exclusive subsidy</a:t>
                      </a:r>
                    </a:p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to competitor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1.5 M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3%</a:t>
                      </a:r>
                      <a:endParaRPr lang="en-US" sz="15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35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317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</a:t>
            </a:r>
            <a:r>
              <a:rPr lang="en-US" sz="2400" dirty="0" smtClean="0">
                <a:latin typeface="Palatino Linotype" pitchFamily="18" charset="0"/>
              </a:rPr>
              <a:t>Wrigley Field Roof Deck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 startAt="4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Cont’d</a:t>
            </a:r>
          </a:p>
          <a:p>
            <a:pPr marL="457200" indent="-457200">
              <a:buAutoNum type="alphaLcParenR" startAt="4"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3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NPV of the investment if the government provides the high subsidy?</a:t>
            </a:r>
          </a:p>
          <a:p>
            <a:pPr marL="457200" indent="-457200">
              <a:buAutoNum type="alphaLcParenR"/>
            </a:pP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must decide whether to make the acquisition today and cannot wait to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learn the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legislative outcome (which will come in three months). Should it invest? 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must still decide whether to invest today, but it plans to hire a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political consultant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inside knowledge of the legislative process. The consultant knows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certainty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legislation will pass, and can provide this information immediately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Assuming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information is correct and can be trusted, what is the maximum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amount that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would pay to learn this information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consultant has quoted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a price that is less than the amount you solved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for in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part (c). The consultant has also offered another choice: pay $0 today, but also pay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perpetual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royalty, with annual payments equal to 5% of the investment’s cash flow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each year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(The consultant will not share in the $30 million cost of the investment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.)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MedicaLink’s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CFO has calculated that the NPV of the expected royalty payments is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less than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fixed, non-royalty fee. Without making further calculations – should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choose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royalty pay arrangement?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59882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What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the NPV of the investment if the government provides the high subsidy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53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must decide whether to make the acquisition today and cannot wait to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learn the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legislative outcome (which will come in three months). Should it invest? </a:t>
            </a: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89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must still decide whether to invest today, but it plans to hire a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political consultant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inside knowledge of the legislative process. The consultant knows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certainty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what legislation will pass, and can provide this information immediately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Assuming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information is correct and can be trusted, what is the maximum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amount that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would pay to learn this information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5868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8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8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smtClean="0">
                <a:latin typeface="Palatino Linotype" pitchFamily="18" charset="0"/>
              </a:rPr>
              <a:t>NPV With Uncertainty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The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consultant has quoted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a price that is less than the amount you solved for in part (c). The consultant has also offered another choice: pay $0 today, but also pay a perpetual royalty, with annual payments equal to 5% of the investment’s cash flow each year. (The consultant will not share in the $30 million cost of the investment.)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MedicaLink’s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CFO has calculated that the NPV of the expected royalty payments is less than the fixed, non-royalty fee. Without making further calculations – should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MedicaLink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choose the royalty pay arrangement? Why or why not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6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1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1447</Words>
  <Application>Microsoft Office PowerPoint</Application>
  <PresentationFormat>On-screen Show (4:3)</PresentationFormat>
  <Paragraphs>97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Finance 441 Tutorial 4 Real Options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1: NPV With Uncertainty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  <vt:lpstr>Question 2: Wrigley Field Roof Deck</vt:lpstr>
    </vt:vector>
  </TitlesOfParts>
  <Company>Kellogg School of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 90 MF II Tutorial 1</dc:title>
  <dc:creator>Andrea Lu</dc:creator>
  <cp:lastModifiedBy>Mary Maloney</cp:lastModifiedBy>
  <cp:revision>111</cp:revision>
  <cp:lastPrinted>2012-10-01T16:57:34Z</cp:lastPrinted>
  <dcterms:created xsi:type="dcterms:W3CDTF">2012-09-28T19:36:51Z</dcterms:created>
  <dcterms:modified xsi:type="dcterms:W3CDTF">2013-12-16T05:49:34Z</dcterms:modified>
</cp:coreProperties>
</file>