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90" r:id="rId3"/>
    <p:sldId id="313" r:id="rId4"/>
    <p:sldId id="292" r:id="rId5"/>
    <p:sldId id="294" r:id="rId6"/>
    <p:sldId id="293" r:id="rId7"/>
    <p:sldId id="298" r:id="rId8"/>
    <p:sldId id="297" r:id="rId9"/>
    <p:sldId id="296" r:id="rId10"/>
    <p:sldId id="299" r:id="rId11"/>
    <p:sldId id="312" r:id="rId12"/>
    <p:sldId id="303" r:id="rId13"/>
    <p:sldId id="302" r:id="rId14"/>
    <p:sldId id="307" r:id="rId15"/>
    <p:sldId id="301" r:id="rId16"/>
    <p:sldId id="308" r:id="rId17"/>
    <p:sldId id="309" r:id="rId18"/>
    <p:sldId id="305" r:id="rId19"/>
    <p:sldId id="306" r:id="rId20"/>
    <p:sldId id="310" r:id="rId21"/>
    <p:sldId id="311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chell Petersen" initials="MP" lastIdx="7" clrIdx="0"/>
  <p:cmAuthor id="1" name="Mary Maloney" initials="MM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9D937D0-FD9D-4B7A-9026-51DFF075B878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5569BA-5ABD-4001-88B7-DB911FBAF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47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62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72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5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7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5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7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6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6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5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7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6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0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1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Finance 441 Tutorial 4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Real Options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TA: </a:t>
            </a:r>
            <a:r>
              <a:rPr lang="en-US" dirty="0" err="1" smtClean="0">
                <a:latin typeface="Book Antiqua" panose="02040602050305030304" pitchFamily="18" charset="0"/>
              </a:rPr>
              <a:t>Mame</a:t>
            </a:r>
            <a:r>
              <a:rPr lang="en-US" dirty="0" smtClean="0">
                <a:latin typeface="Book Antiqua" panose="02040602050305030304" pitchFamily="18" charset="0"/>
              </a:rPr>
              <a:t> Maloney</a:t>
            </a:r>
          </a:p>
          <a:p>
            <a:r>
              <a:rPr lang="en-US" sz="2000" dirty="0" smtClean="0">
                <a:latin typeface="Book Antiqua" panose="02040602050305030304" pitchFamily="18" charset="0"/>
              </a:rPr>
              <a:t>Email: m-maloney@kellogg.northwestern.edu</a:t>
            </a:r>
          </a:p>
          <a:p>
            <a:r>
              <a:rPr lang="en-US" dirty="0" smtClean="0">
                <a:latin typeface="Book Antiqua" panose="02040602050305030304" pitchFamily="18" charset="0"/>
              </a:rPr>
              <a:t>January </a:t>
            </a:r>
            <a:r>
              <a:rPr lang="en-US" dirty="0" smtClean="0">
                <a:latin typeface="Book Antiqua" panose="02040602050305030304" pitchFamily="18" charset="0"/>
              </a:rPr>
              <a:t>29, </a:t>
            </a:r>
            <a:r>
              <a:rPr lang="en-US" dirty="0" smtClean="0">
                <a:latin typeface="Book Antiqua" panose="02040602050305030304" pitchFamily="18" charset="0"/>
              </a:rPr>
              <a:t>2014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01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Cont’d</a:t>
            </a:r>
          </a:p>
          <a:p>
            <a:pPr marL="0" indent="0">
              <a:buNone/>
            </a:pPr>
            <a:endParaRPr lang="en-US" sz="6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Second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, there can be moral hazard. Once the royalty deal is struck, the 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consultant 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would have no incentive to tell the truth in the worst state. You 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would 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not invest in this state and the consultant would get no royalty. 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The consultant 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has an </a:t>
            </a:r>
            <a:r>
              <a:rPr lang="en-US" sz="1800" dirty="0" err="1" smtClean="0">
                <a:solidFill>
                  <a:srgbClr val="0070C0"/>
                </a:solidFill>
                <a:latin typeface="Palatino Linotype" pitchFamily="18" charset="0"/>
              </a:rPr>
              <a:t>incentiveto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 lie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, since getting you to invest in the worst state will provide a royalty stream, even 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though the 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project is negative NPV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.</a:t>
            </a:r>
          </a:p>
          <a:p>
            <a:pPr marL="0" indent="0">
              <a:buNone/>
            </a:pPr>
            <a:endParaRPr lang="en-US" sz="18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Both of these issues suggest that the royalty stream is not the right payment structure 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for </a:t>
            </a:r>
            <a:r>
              <a:rPr lang="en-US" sz="1800" dirty="0" err="1" smtClean="0">
                <a:solidFill>
                  <a:srgbClr val="0070C0"/>
                </a:solidFill>
                <a:latin typeface="Palatino Linotype" pitchFamily="18" charset="0"/>
              </a:rPr>
              <a:t>MedicaLink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. The fixed fee avoids both of these problems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.</a:t>
            </a:r>
            <a:endParaRPr lang="en-US" sz="1800" dirty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568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are the owner of a small apartment building across the street from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Wrigley Field.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Several of the neighboring buildings have installed viewing decks on their roofs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complete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terraced seats and outdoor bars. Only you and your neighbor directly south of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have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not built out your roof (which is not to say that you yourself have not watched your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fair share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of games from there). You are trying to decide whether to build a viewing and party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area this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year, but while there is a lot of hope for the Cubbies this year due to the purchase of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several talented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players, there is also a great amount of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uncertainty. </a:t>
            </a:r>
          </a:p>
          <a:p>
            <a:pPr marL="0" indent="0">
              <a:buNone/>
            </a:pP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If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do build a viewing deck, the required initial outlay will be $500,000 for licenses,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permits and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construction costs. Running and maintaining a bar and party space will cost $100,000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per season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How the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Cubs do this year will greatly affect demand to see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their games in the coming years.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equal probability, expected revenues from your potential rooftop space will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either be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150,000 or 300,000 per year in perpetuity depending on the outcome of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this year’s season. Assume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all cash flows besides the initial investment arrive at the end of the year, with the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first costs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and revenues arriving one year after construction begins. The beta on cash flows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from similar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sports entertainment venues is 1.5, since most sales are to corporate accounts. The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current risk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free rate is 5.25%, and the market risk premium is 7.6%.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219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is the NPV of the rooftop viewing deck if you must build today?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If you do not build today, you may be able to build in one year, but there is a 20%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chance that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your neighbor will buy the last remaining license allowing such viewing decks if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do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not act now. Your neighbors will make their decision by the end of next week so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can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assume that it is uncorrelated with the outcome of this season. What is the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NPV today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of waiting until next season to decide whether to build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is the optimal investment decision for the viewing deck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Above, we assumed that construction costs would be the same if we built this year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or next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year. In fact, such costs are highly variable. If the initial outlay,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including construction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costs could in fact be either $400,000 or $600,000 with equal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probability next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year, how would that affect your decision to build today or wait?</a:t>
            </a:r>
          </a:p>
        </p:txBody>
      </p:sp>
    </p:spTree>
    <p:extLst>
      <p:ext uri="{BB962C8B-B14F-4D97-AF65-F5344CB8AC3E}">
        <p14:creationId xmlns:p14="http://schemas.microsoft.com/office/powerpoint/2010/main" val="250521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>
              <a:buAutoNum type="alphaLcParenR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the NPV of the rooftop viewing deck if you must build today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The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NPV of building today is $250,750. </a:t>
            </a: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First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, we need to compute the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appropriate discount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rate for the project. Using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CAPM :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371503"/>
              </p:ext>
            </p:extLst>
          </p:nvPr>
        </p:nvGraphicFramePr>
        <p:xfrm>
          <a:off x="1092200" y="3683000"/>
          <a:ext cx="67437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4" imgW="6743520" imgH="1015920" progId="Equation.DSMT4">
                  <p:embed/>
                </p:oleObj>
              </mc:Choice>
              <mc:Fallback>
                <p:oleObj name="Equation" r:id="rId4" imgW="674352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92200" y="3683000"/>
                        <a:ext cx="67437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9843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>
              <a:buAutoNum type="alphaLcParenR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the NPV of the rooftop viewing deck if you must build today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We can use this discount rate and the formula for valuing a perpetuity to compute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the NPV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(at time zero) of building today (all numbers are in thousands):</a:t>
            </a: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586300"/>
              </p:ext>
            </p:extLst>
          </p:nvPr>
        </p:nvGraphicFramePr>
        <p:xfrm>
          <a:off x="2114550" y="2901950"/>
          <a:ext cx="5240338" cy="341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4" imgW="2844720" imgH="1854000" progId="Equation.DSMT4">
                  <p:embed/>
                </p:oleObj>
              </mc:Choice>
              <mc:Fallback>
                <p:oleObj name="Equation" r:id="rId4" imgW="2844720" imgH="1854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4550" y="2901950"/>
                        <a:ext cx="5240338" cy="341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695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If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do not build today, you may be able to build in one year, but there is a 20%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chance that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your neighbor will buy the last remaining license allowing such viewing decks if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do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not act now. Your neighbors will make their decision by the end of next week so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can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assume that it is uncorrelated with the outcome of this season. What is the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NPV today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of waiting until next season to decide whether to build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The NPV of waiting until next season to decide whether to build is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$266,490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. </a:t>
            </a: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1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If we wait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one year, we will know whether revenues are expected to be high or low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before decide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whether to build. This information is valuable, because it affects whether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we decide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to invest. </a:t>
            </a: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415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Cont’d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If revenues are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going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to be low, we will not build the viewing deck, because the project would have a negative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NPV. As we calculated in part (a), </a:t>
            </a:r>
            <a:r>
              <a:rPr lang="en-US" sz="2000" dirty="0" err="1" smtClean="0">
                <a:solidFill>
                  <a:srgbClr val="0070C0"/>
                </a:solidFill>
                <a:latin typeface="Palatino Linotype" pitchFamily="18" charset="0"/>
              </a:rPr>
              <a:t>NPV</a:t>
            </a:r>
            <a:r>
              <a:rPr lang="en-US" sz="2000" baseline="-25000" dirty="0" err="1" smtClean="0">
                <a:solidFill>
                  <a:srgbClr val="0070C0"/>
                </a:solidFill>
                <a:latin typeface="Palatino Linotype" pitchFamily="18" charset="0"/>
              </a:rPr>
              <a:t>low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 = -199.7.</a:t>
            </a: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5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On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the other hand, we would invest if the revenues are going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to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be high, because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the project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would have a positive NPV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: As we calculated in part (a), </a:t>
            </a:r>
            <a:r>
              <a:rPr lang="en-US" sz="2000" dirty="0" err="1" smtClean="0">
                <a:solidFill>
                  <a:srgbClr val="0070C0"/>
                </a:solidFill>
                <a:latin typeface="Palatino Linotype" pitchFamily="18" charset="0"/>
              </a:rPr>
              <a:t>NPV</a:t>
            </a:r>
            <a:r>
              <a:rPr lang="en-US" sz="2000" baseline="-25000" dirty="0" err="1" smtClean="0">
                <a:solidFill>
                  <a:srgbClr val="0070C0"/>
                </a:solidFill>
                <a:latin typeface="Palatino Linotype" pitchFamily="18" charset="0"/>
              </a:rPr>
              <a:t>high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=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701.2.</a:t>
            </a: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5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This NPV is in time 1 dollars. </a:t>
            </a: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If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we wait one year, the high demand state will occur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with 50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% probability, and the license will be available for purchase (i.e., it was not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purchased by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our neighbor) with 80%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probability.</a:t>
            </a:r>
          </a:p>
        </p:txBody>
      </p:sp>
    </p:spTree>
    <p:extLst>
      <p:ext uri="{BB962C8B-B14F-4D97-AF65-F5344CB8AC3E}">
        <p14:creationId xmlns:p14="http://schemas.microsoft.com/office/powerpoint/2010/main" val="1222720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Cont’d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Thus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, the NPV (at time zero) of waiting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and building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only when demand is high (but possibly sacrificing all revenues if the license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is not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available) is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:</a:t>
            </a: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Notice that we discount at the risk free rate, because all of the risk which is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revealed between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today and next year is idiosyncratic risk (i.e., whether the Cubs are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successful and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whether our neighbors acquire the license is uncorrelated with the market return).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487222"/>
              </p:ext>
            </p:extLst>
          </p:nvPr>
        </p:nvGraphicFramePr>
        <p:xfrm>
          <a:off x="1447800" y="2667000"/>
          <a:ext cx="60198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4" imgW="2361960" imgH="393480" progId="Equation.DSMT4">
                  <p:embed/>
                </p:oleObj>
              </mc:Choice>
              <mc:Fallback>
                <p:oleObj name="Equation" r:id="rId4" imgW="2361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7800" y="2667000"/>
                        <a:ext cx="60198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1794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the optimal investment decision for the viewing deck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Since the value of the project is greater if we wait ($266,490) than if we build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today ($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250,750), we will wait and build only if revenues are expected to be high.</a:t>
            </a: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518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   Above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we assumed that construction costs would be the same if we built this year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or next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year. In fact, such costs are highly variable. If the initial outlay,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including construction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costs could in fact be either $400,000 or $600,000 with equal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probability next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year, how would that affect your decision to build today or wait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Whether future construction costs were uncertain (either $400,000 or $600,000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with equal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probability) would not affect the decision to build today versus wait. This must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be true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, because this degree of variability in construction costs would not affect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our investment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decision next year. </a:t>
            </a: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5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If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revenues are expected to be low, we would not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build the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viewing deck even if construction costs were $400,000, because the project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would have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a negative NPV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:</a:t>
            </a: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713312"/>
              </p:ext>
            </p:extLst>
          </p:nvPr>
        </p:nvGraphicFramePr>
        <p:xfrm>
          <a:off x="2597150" y="5638800"/>
          <a:ext cx="3949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4" imgW="3949560" imgH="609480" progId="Equation.DSMT4">
                  <p:embed/>
                </p:oleObj>
              </mc:Choice>
              <mc:Fallback>
                <p:oleObj name="Equation" r:id="rId4" imgW="394956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97150" y="5638800"/>
                        <a:ext cx="39497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8419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sells software and services to hospitals. The federal government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has announced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its intention to support the use of electronic medical records at hospitals, but there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uncertainty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about how future legislation will affect the company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0" indent="0">
              <a:buNone/>
            </a:pP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Specifically, </a:t>
            </a:r>
            <a:r>
              <a:rPr lang="en-US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MedicaLink’s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CFO is evaluating an acquisition, which will cost $30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 today and will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yield cash flows – growing perpetuities starting in one year – that vary depending on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government’s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future action. The CFO has outlined three scenarios, each equally likely. She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uses a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discount rate of 10% for the investment cash flows regardless of the government action,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and 2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% for risk-free cash flows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076995"/>
              </p:ext>
            </p:extLst>
          </p:nvPr>
        </p:nvGraphicFramePr>
        <p:xfrm>
          <a:off x="533400" y="3657600"/>
          <a:ext cx="7924800" cy="2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371600"/>
                <a:gridCol w="2362200"/>
                <a:gridCol w="1767840"/>
                <a:gridCol w="15849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Investment Cost Today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Payoff: Growing Perpetuity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Prob.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Gov’t Action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Year 1 Cash Flow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Growth Rate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1/3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30 M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High subsidy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4.5 M</a:t>
                      </a:r>
                      <a:endParaRPr lang="en-US" sz="150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3%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1/3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30 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Low subsidy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3.0 M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3%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1/3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30 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Exclusive subsidy</a:t>
                      </a:r>
                    </a:p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to competitor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1.5 M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3%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35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   Cont’d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Similarly, if the revenues are expected to be high, we would build even if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construction costs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were $600,000, because the project would have a positive NPV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:</a:t>
            </a: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Because investment decisions and average construction costs are unaffected, the NPV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of waiting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to build is unchanged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:</a:t>
            </a: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441362"/>
              </p:ext>
            </p:extLst>
          </p:nvPr>
        </p:nvGraphicFramePr>
        <p:xfrm>
          <a:off x="2578100" y="2590800"/>
          <a:ext cx="3987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4" imgW="3987720" imgH="609480" progId="Equation.DSMT4">
                  <p:embed/>
                </p:oleObj>
              </mc:Choice>
              <mc:Fallback>
                <p:oleObj name="Equation" r:id="rId4" imgW="39877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78100" y="2590800"/>
                        <a:ext cx="39878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017693"/>
              </p:ext>
            </p:extLst>
          </p:nvPr>
        </p:nvGraphicFramePr>
        <p:xfrm>
          <a:off x="1295400" y="4267200"/>
          <a:ext cx="6743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6" imgW="6743520" imgH="609480" progId="Equation.DSMT4">
                  <p:embed/>
                </p:oleObj>
              </mc:Choice>
              <mc:Fallback>
                <p:oleObj name="Equation" r:id="rId6" imgW="6743520" imgH="609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267200"/>
                        <a:ext cx="6743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3317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 startAt="4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Cont’d</a:t>
            </a:r>
          </a:p>
          <a:p>
            <a:pPr marL="457200" indent="-457200">
              <a:buAutoNum type="alphaLcParenR" startAt="4"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Typically, greater cash flows variability makes options more valuable. However in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this example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, whether construction costs are $400,000 or $600,000, we will only build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if revenues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will be high. Since investment decisions are unaffected, this increase in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the variability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(but not the mean) of construction costs has no impact on the value of </a:t>
            </a: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the option </a:t>
            </a:r>
            <a:r>
              <a:rPr lang="en-US" sz="2000" dirty="0">
                <a:solidFill>
                  <a:srgbClr val="0070C0"/>
                </a:solidFill>
                <a:latin typeface="Palatino Linotype" pitchFamily="18" charset="0"/>
              </a:rPr>
              <a:t>to wait. Hence, the NPV of the project, and the option to wait, are unchanged.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23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the NPV of the investment if the government provides the high subsidy?</a:t>
            </a:r>
          </a:p>
          <a:p>
            <a:pPr marL="457200" indent="-457200">
              <a:buAutoNum type="alphaLcParenR"/>
            </a:pP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must decide whether to make the acquisition today and cannot wait to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learn the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legislative outcome (which will come in three months). Should it invest? </a:t>
            </a: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457200" indent="-457200">
              <a:buAutoNum type="alphaLcParenR"/>
            </a:pP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must still decide whether to invest today, but it plans to hire a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political consultant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inside knowledge of the legislative process. The consultant knows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certainty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legislation will pass, and can provide this information immediately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 Assuming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information is correct and can be trusted, what is the maximum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amount that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would pay to learn this information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consultant has quoted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a price that is less than the amount you solved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for in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part (c). The consultant has also offered another choice: pay $0 today, but also pay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perpetual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royalty, with annual payments equal to 5% of the investment’s cash flow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each year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 (The consultant will not share in the $30 million cost of the investment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.)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MedicaLink’s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CFO has calculated that the NPV of the expected royalty payments is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less than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fixed, non-royalty fee. Without making further calculations – should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choose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royalty pay arrangement?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59882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the NPV of the investment if the government provides the high subsidy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899607"/>
              </p:ext>
            </p:extLst>
          </p:nvPr>
        </p:nvGraphicFramePr>
        <p:xfrm>
          <a:off x="1371600" y="2286000"/>
          <a:ext cx="6248400" cy="2989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4" imgW="2654280" imgH="1269720" progId="Equation.DSMT4">
                  <p:embed/>
                </p:oleObj>
              </mc:Choice>
              <mc:Fallback>
                <p:oleObj name="Equation" r:id="rId4" imgW="2654280" imgH="1269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1600" y="2286000"/>
                        <a:ext cx="6248400" cy="2989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653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must decide whether to make the acquisition today and cannot wait to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learn the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legislative outcome (which will come in three months). Should it invest? </a:t>
            </a: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Yes, it should invest. The only uncertain thing about the government action is the perpetuity cash flow. So, we can substitute </a:t>
            </a:r>
            <a:r>
              <a:rPr lang="en-US" sz="1800" b="1" dirty="0" smtClean="0">
                <a:solidFill>
                  <a:srgbClr val="0070C0"/>
                </a:solidFill>
                <a:latin typeface="Palatino Linotype" pitchFamily="18" charset="0"/>
              </a:rPr>
              <a:t>expected 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(i.e. probability-weighted average) cash flow into the NPV formula to get the expected NPV. 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800" b="1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800" b="1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800" b="1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800" b="1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Since the expected NPV is positive, the firm should still invest in the project.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754541"/>
              </p:ext>
            </p:extLst>
          </p:nvPr>
        </p:nvGraphicFramePr>
        <p:xfrm>
          <a:off x="2438400" y="3048000"/>
          <a:ext cx="3858315" cy="2824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" imgW="2844720" imgH="2082600" progId="Equation.DSMT4">
                  <p:embed/>
                </p:oleObj>
              </mc:Choice>
              <mc:Fallback>
                <p:oleObj name="Equation" r:id="rId4" imgW="2844720" imgH="20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048000"/>
                        <a:ext cx="3858315" cy="28246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6891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must still decide whether to invest today, but it plans to hire a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political consultant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inside knowledge of the legislative process. The consultant knows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certainty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legislation will pass, and can provide this information immediately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 Assuming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information is correct and can be trusted, what is the maximum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amount that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would pay to learn this information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Palatino Linotype" pitchFamily="18" charset="0"/>
              </a:rPr>
              <a:t>Value of Information = NPV With Information – NPV Without Information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We already calculated the NPV Without Information  in part (b). </a:t>
            </a:r>
          </a:p>
          <a:p>
            <a:pPr marL="0" indent="0">
              <a:buNone/>
            </a:pPr>
            <a:endParaRPr lang="en-US" sz="18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The NPV With Information depends on what decisions we will make using the possible outcomes of the information.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685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Cont’d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What decision will the firm make based on hearing each of the three possible pieces of information?</a:t>
            </a:r>
          </a:p>
          <a:p>
            <a:pPr marL="0" indent="0">
              <a:buNone/>
            </a:pPr>
            <a:endParaRPr lang="en-US" sz="5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r>
              <a:rPr lang="en-US" sz="1800" u="sng" dirty="0" smtClean="0">
                <a:solidFill>
                  <a:srgbClr val="0070C0"/>
                </a:solidFill>
                <a:latin typeface="Palatino Linotype" pitchFamily="18" charset="0"/>
              </a:rPr>
              <a:t>High subsidy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: The NPV will be 34.29, as we calculated in part (a). So the firm will invest.</a:t>
            </a:r>
          </a:p>
          <a:p>
            <a:endParaRPr lang="en-US" sz="5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r>
              <a:rPr lang="en-US" sz="1800" u="sng" dirty="0" smtClean="0">
                <a:solidFill>
                  <a:srgbClr val="0070C0"/>
                </a:solidFill>
                <a:latin typeface="Palatino Linotype" pitchFamily="18" charset="0"/>
              </a:rPr>
              <a:t>Low subsidy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: The perpetual cash flow in this state is 3. The NPV is the same as what we calculated in part (b): 12.86. (this is by coincidence, but at least we don’t have to re-do the calculation). So, the firm will invest. </a:t>
            </a:r>
          </a:p>
          <a:p>
            <a:endParaRPr lang="en-US" sz="5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r>
              <a:rPr lang="en-US" sz="1800" u="sng" dirty="0" smtClean="0">
                <a:solidFill>
                  <a:srgbClr val="0070C0"/>
                </a:solidFill>
                <a:latin typeface="Palatino Linotype" pitchFamily="18" charset="0"/>
              </a:rPr>
              <a:t>Exclusive subsidy to competitor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: The NPV (calculated below) is negative, so the firm will not invest.</a:t>
            </a:r>
          </a:p>
          <a:p>
            <a:endParaRPr lang="en-US" sz="18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61517"/>
              </p:ext>
            </p:extLst>
          </p:nvPr>
        </p:nvGraphicFramePr>
        <p:xfrm>
          <a:off x="3276600" y="4724400"/>
          <a:ext cx="2997450" cy="162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4" imgW="1523880" imgH="825480" progId="Equation.DSMT4">
                  <p:embed/>
                </p:oleObj>
              </mc:Choice>
              <mc:Fallback>
                <p:oleObj name="Equation" r:id="rId4" imgW="1523880" imgH="825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724400"/>
                        <a:ext cx="2997450" cy="162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4288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Cont’d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If we pay the political consultant, we can avoid investing in the bad state, so our expected payoff will be</a:t>
            </a:r>
          </a:p>
          <a:p>
            <a:pPr marL="0" indent="0">
              <a:buNone/>
            </a:pPr>
            <a:endParaRPr lang="en-US" sz="16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6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The advantage we gain from the political consultant is therefore:</a:t>
            </a:r>
          </a:p>
          <a:p>
            <a:pPr marL="0" indent="0">
              <a:buNone/>
            </a:pPr>
            <a:endParaRPr lang="en-US" sz="16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6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So, the firm is willing to pay the consultant up to $2.86.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964406"/>
              </p:ext>
            </p:extLst>
          </p:nvPr>
        </p:nvGraphicFramePr>
        <p:xfrm>
          <a:off x="1447800" y="2286000"/>
          <a:ext cx="6210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4" imgW="6210000" imgH="609480" progId="Equation.DSMT4">
                  <p:embed/>
                </p:oleObj>
              </mc:Choice>
              <mc:Fallback>
                <p:oleObj name="Equation" r:id="rId4" imgW="621000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7800" y="2286000"/>
                        <a:ext cx="62103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89776"/>
              </p:ext>
            </p:extLst>
          </p:nvPr>
        </p:nvGraphicFramePr>
        <p:xfrm>
          <a:off x="1790700" y="3473450"/>
          <a:ext cx="5334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6" imgW="5333760" imgH="304560" progId="Equation.DSMT4">
                  <p:embed/>
                </p:oleObj>
              </mc:Choice>
              <mc:Fallback>
                <p:oleObj name="Equation" r:id="rId6" imgW="5333760" imgH="304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3473450"/>
                        <a:ext cx="53340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248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The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consultant has quoted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a price that is less than the amount you solved for in part (c). The consultant has also offered another choice: pay $0 today, but also pay a perpetual royalty, with annual payments equal to 5% of the investment’s cash flow each year. (The consultant will not share in the $30 million cost of the investment.)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MedicaLink’s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CFO has calculated that the NPV of the expected royalty payments is less than the fixed, non-royalty fee. Without making further calculations – should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choose the royalty pay arrangement? Why or why not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6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First, it is important to think about differences in information between the two 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parties involved 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in the transaction. With differences in information, adverse selection can occur. 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The consultant 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knows the legislative outcome for certain, but you only know the 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probability distribution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. If the consultant is willing to accept a royalty arrangement (% fee) with a 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lower NPV 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than the fixed fee, it is a signal that the consultant knows that the high subsidy will 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pass and 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the investment will pay off the highest possible cash flows. So, given the 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consultant’s information 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the NPV of the royalty stream is higher, and </a:t>
            </a:r>
            <a:r>
              <a:rPr lang="en-US" sz="1800" dirty="0" err="1">
                <a:solidFill>
                  <a:srgbClr val="0070C0"/>
                </a:solidFill>
                <a:latin typeface="Palatino Linotype" pitchFamily="18" charset="0"/>
              </a:rPr>
              <a:t>MedicaLink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 would be worse off </a:t>
            </a:r>
            <a:r>
              <a:rPr lang="en-US" sz="1800" dirty="0" err="1" smtClean="0">
                <a:solidFill>
                  <a:srgbClr val="0070C0"/>
                </a:solidFill>
                <a:latin typeface="Palatino Linotype" pitchFamily="18" charset="0"/>
              </a:rPr>
              <a:t>bypaying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Palatino Linotype" pitchFamily="18" charset="0"/>
              </a:rPr>
              <a:t>in that manner</a:t>
            </a:r>
            <a:r>
              <a:rPr lang="en-US" sz="1800" dirty="0" smtClean="0">
                <a:solidFill>
                  <a:srgbClr val="0070C0"/>
                </a:solidFill>
                <a:latin typeface="Palatino Linotype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491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2506</Words>
  <Application>Microsoft Office PowerPoint</Application>
  <PresentationFormat>On-screen Show (4:3)</PresentationFormat>
  <Paragraphs>176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Finance 441 Tutorial 4 Real Options</vt:lpstr>
      <vt:lpstr>Question 1: NPV With Uncertainty</vt:lpstr>
      <vt:lpstr>Question 1: NPV With Uncertainty</vt:lpstr>
      <vt:lpstr>Question 1: NPV With Uncertainty</vt:lpstr>
      <vt:lpstr>Question 1: NPV With Uncertainty</vt:lpstr>
      <vt:lpstr>Question 1: NPV With Uncertainty</vt:lpstr>
      <vt:lpstr>Question 1: NPV With Uncertainty</vt:lpstr>
      <vt:lpstr>Question 1: NPV With Uncertainty</vt:lpstr>
      <vt:lpstr>Question 1: NPV With Uncertainty</vt:lpstr>
      <vt:lpstr>Question 1: NPV With Uncertainty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</vt:vector>
  </TitlesOfParts>
  <Company>Kellogg School of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 90 MF II Tutorial 1</dc:title>
  <dc:creator>Andrea Lu</dc:creator>
  <cp:lastModifiedBy>Mary Maloney</cp:lastModifiedBy>
  <cp:revision>112</cp:revision>
  <cp:lastPrinted>2012-10-01T16:57:34Z</cp:lastPrinted>
  <dcterms:created xsi:type="dcterms:W3CDTF">2012-09-28T19:36:51Z</dcterms:created>
  <dcterms:modified xsi:type="dcterms:W3CDTF">2013-12-16T05:49:56Z</dcterms:modified>
</cp:coreProperties>
</file>