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56" r:id="rId2"/>
    <p:sldId id="290" r:id="rId3"/>
    <p:sldId id="299" r:id="rId4"/>
    <p:sldId id="303" r:id="rId5"/>
    <p:sldId id="301" r:id="rId6"/>
    <p:sldId id="288" r:id="rId7"/>
    <p:sldId id="291" r:id="rId8"/>
    <p:sldId id="284" r:id="rId9"/>
    <p:sldId id="295" r:id="rId10"/>
    <p:sldId id="297" r:id="rId11"/>
    <p:sldId id="306" r:id="rId12"/>
    <p:sldId id="305" r:id="rId13"/>
    <p:sldId id="304" r:id="rId14"/>
    <p:sldId id="286" r:id="rId15"/>
    <p:sldId id="307" r:id="rId16"/>
    <p:sldId id="308" r:id="rId17"/>
    <p:sldId id="316" r:id="rId18"/>
    <p:sldId id="317" r:id="rId19"/>
    <p:sldId id="318" r:id="rId20"/>
    <p:sldId id="313" r:id="rId21"/>
    <p:sldId id="314" r:id="rId22"/>
    <p:sldId id="315" r:id="rId23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itchell Petersen" initials="MP" lastIdx="7" clrIdx="0"/>
  <p:cmAuthor id="1" name="Mary Maloney" initials="MM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09D937D0-FD9D-4B7A-9026-51DFF075B878}" type="datetimeFigureOut">
              <a:rPr lang="en-US" smtClean="0"/>
              <a:t>12/15/2013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6F5569BA-5ABD-4001-88B7-DB911FBAF7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42471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5569BA-5ABD-4001-88B7-DB911FBAF7B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926245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5569BA-5ABD-4001-88B7-DB911FBAF7B0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1182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5569BA-5ABD-4001-88B7-DB911FBAF7B0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1182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5569BA-5ABD-4001-88B7-DB911FBAF7B0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1182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5569BA-5ABD-4001-88B7-DB911FBAF7B0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1182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5569BA-5ABD-4001-88B7-DB911FBAF7B0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1182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5569BA-5ABD-4001-88B7-DB911FBAF7B0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1182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5569BA-5ABD-4001-88B7-DB911FBAF7B0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1182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5569BA-5ABD-4001-88B7-DB911FBAF7B0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1182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5569BA-5ABD-4001-88B7-DB911FBAF7B0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1182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5569BA-5ABD-4001-88B7-DB911FBAF7B0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118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5569BA-5ABD-4001-88B7-DB911FBAF7B0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1182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5569BA-5ABD-4001-88B7-DB911FBAF7B0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1182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5569BA-5ABD-4001-88B7-DB911FBAF7B0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1182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5569BA-5ABD-4001-88B7-DB911FBAF7B0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1182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5569BA-5ABD-4001-88B7-DB911FBAF7B0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1182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5569BA-5ABD-4001-88B7-DB911FBAF7B0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1182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5569BA-5ABD-4001-88B7-DB911FBAF7B0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1182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5569BA-5ABD-4001-88B7-DB911FBAF7B0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1182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5569BA-5ABD-4001-88B7-DB911FBAF7B0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1182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5569BA-5ABD-4001-88B7-DB911FBAF7B0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1182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5569BA-5ABD-4001-88B7-DB911FBAF7B0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118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BE2C3-A9FD-4784-94E6-74BE352006E0}" type="datetimeFigureOut">
              <a:rPr lang="en-US" smtClean="0"/>
              <a:t>12/15/2013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27F79-CE20-4071-92CD-652D95B721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49723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BE2C3-A9FD-4784-94E6-74BE352006E0}" type="datetimeFigureOut">
              <a:rPr lang="en-US" smtClean="0"/>
              <a:t>12/15/2013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27F79-CE20-4071-92CD-652D95B721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27524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BE2C3-A9FD-4784-94E6-74BE352006E0}" type="datetimeFigureOut">
              <a:rPr lang="en-US" smtClean="0"/>
              <a:t>12/15/2013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27F79-CE20-4071-92CD-652D95B721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56700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BE2C3-A9FD-4784-94E6-74BE352006E0}" type="datetimeFigureOut">
              <a:rPr lang="en-US" smtClean="0"/>
              <a:t>12/15/2013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27F79-CE20-4071-92CD-652D95B721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64583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BE2C3-A9FD-4784-94E6-74BE352006E0}" type="datetimeFigureOut">
              <a:rPr lang="en-US" smtClean="0"/>
              <a:t>12/15/2013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27F79-CE20-4071-92CD-652D95B721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04718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BE2C3-A9FD-4784-94E6-74BE352006E0}" type="datetimeFigureOut">
              <a:rPr lang="en-US" smtClean="0"/>
              <a:t>12/15/2013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27F79-CE20-4071-92CD-652D95B721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72637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BE2C3-A9FD-4784-94E6-74BE352006E0}" type="datetimeFigureOut">
              <a:rPr lang="en-US" smtClean="0"/>
              <a:t>12/15/2013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27F79-CE20-4071-92CD-652D95B721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29621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BE2C3-A9FD-4784-94E6-74BE352006E0}" type="datetimeFigureOut">
              <a:rPr lang="en-US" smtClean="0"/>
              <a:t>12/15/2013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27F79-CE20-4071-92CD-652D95B721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33556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BE2C3-A9FD-4784-94E6-74BE352006E0}" type="datetimeFigureOut">
              <a:rPr lang="en-US" smtClean="0"/>
              <a:t>12/15/2013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27F79-CE20-4071-92CD-652D95B721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45765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BE2C3-A9FD-4784-94E6-74BE352006E0}" type="datetimeFigureOut">
              <a:rPr lang="en-US" smtClean="0"/>
              <a:t>12/15/2013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27F79-CE20-4071-92CD-652D95B721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01690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BE2C3-A9FD-4784-94E6-74BE352006E0}" type="datetimeFigureOut">
              <a:rPr lang="en-US" smtClean="0"/>
              <a:t>12/15/2013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27F79-CE20-4071-92CD-652D95B721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97047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CBE2C3-A9FD-4784-94E6-74BE352006E0}" type="datetimeFigureOut">
              <a:rPr lang="en-US" smtClean="0"/>
              <a:t>12/15/2013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B27F79-CE20-4071-92CD-652D95B721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37145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1"/>
            <a:ext cx="7772400" cy="1695450"/>
          </a:xfrm>
        </p:spPr>
        <p:txBody>
          <a:bodyPr/>
          <a:lstStyle/>
          <a:p>
            <a:r>
              <a:rPr lang="en-US" dirty="0" smtClean="0">
                <a:latin typeface="Book Antiqua" panose="02040602050305030304" pitchFamily="18" charset="0"/>
              </a:rPr>
              <a:t>Finance 441 Tutorial </a:t>
            </a:r>
            <a:r>
              <a:rPr lang="en-US" dirty="0" smtClean="0">
                <a:latin typeface="Book Antiqua" panose="02040602050305030304" pitchFamily="18" charset="0"/>
              </a:rPr>
              <a:t>3</a:t>
            </a:r>
            <a:br>
              <a:rPr lang="en-US" dirty="0" smtClean="0">
                <a:latin typeface="Book Antiqua" panose="02040602050305030304" pitchFamily="18" charset="0"/>
              </a:rPr>
            </a:br>
            <a:r>
              <a:rPr lang="en-US" dirty="0" smtClean="0">
                <a:latin typeface="Book Antiqua" panose="02040602050305030304" pitchFamily="18" charset="0"/>
              </a:rPr>
              <a:t>Financial Options</a:t>
            </a:r>
            <a:endParaRPr lang="en-US" dirty="0">
              <a:latin typeface="Book Antiqua" panose="0204060205030503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latin typeface="Book Antiqua" panose="02040602050305030304" pitchFamily="18" charset="0"/>
              </a:rPr>
              <a:t>TA: </a:t>
            </a:r>
            <a:r>
              <a:rPr lang="en-US" dirty="0" err="1" smtClean="0">
                <a:latin typeface="Book Antiqua" panose="02040602050305030304" pitchFamily="18" charset="0"/>
              </a:rPr>
              <a:t>Mame</a:t>
            </a:r>
            <a:r>
              <a:rPr lang="en-US" dirty="0" smtClean="0">
                <a:latin typeface="Book Antiqua" panose="02040602050305030304" pitchFamily="18" charset="0"/>
              </a:rPr>
              <a:t> Maloney</a:t>
            </a:r>
          </a:p>
          <a:p>
            <a:r>
              <a:rPr lang="en-US" sz="2000" dirty="0" smtClean="0">
                <a:latin typeface="Book Antiqua" panose="02040602050305030304" pitchFamily="18" charset="0"/>
              </a:rPr>
              <a:t>Email: m-maloney@kellogg.northwestern.edu</a:t>
            </a:r>
          </a:p>
          <a:p>
            <a:r>
              <a:rPr lang="en-US" dirty="0" smtClean="0">
                <a:latin typeface="Book Antiqua" panose="02040602050305030304" pitchFamily="18" charset="0"/>
              </a:rPr>
              <a:t>January </a:t>
            </a:r>
            <a:r>
              <a:rPr lang="en-US" dirty="0" smtClean="0">
                <a:latin typeface="Book Antiqua" panose="02040602050305030304" pitchFamily="18" charset="0"/>
              </a:rPr>
              <a:t>22</a:t>
            </a:r>
            <a:r>
              <a:rPr lang="en-US" dirty="0" smtClean="0">
                <a:latin typeface="Book Antiqua" panose="02040602050305030304" pitchFamily="18" charset="0"/>
              </a:rPr>
              <a:t>, </a:t>
            </a:r>
            <a:r>
              <a:rPr lang="en-US" dirty="0" smtClean="0">
                <a:latin typeface="Book Antiqua" panose="02040602050305030304" pitchFamily="18" charset="0"/>
              </a:rPr>
              <a:t>2014</a:t>
            </a:r>
            <a:endParaRPr lang="en-US" dirty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50125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/>
          </a:bodyPr>
          <a:lstStyle/>
          <a:p>
            <a:pPr algn="l"/>
            <a:r>
              <a:rPr lang="en-US" sz="2400" dirty="0" smtClean="0">
                <a:latin typeface="Palatino Linotype" pitchFamily="18" charset="0"/>
              </a:rPr>
              <a:t>Question 2: Apple Options</a:t>
            </a:r>
            <a:endParaRPr lang="en-US" sz="2400" dirty="0">
              <a:latin typeface="Palatino Linotype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2577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a)     Graph </a:t>
            </a:r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the payoff of the following portfolio of options on Apple stock expiring </a:t>
            </a: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in one </a:t>
            </a:r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month, at the end of May: Sell one million call options with a strike price of $75</a:t>
            </a: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, buy </a:t>
            </a:r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two million call options with a strike price of $100, and sell one million call </a:t>
            </a: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options with </a:t>
            </a:r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a strike price of $125. The current price of Apple is $</a:t>
            </a: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100. </a:t>
            </a: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0542" y="2819400"/>
            <a:ext cx="5157787" cy="3359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452217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/>
          </a:bodyPr>
          <a:lstStyle/>
          <a:p>
            <a:pPr algn="l"/>
            <a:r>
              <a:rPr lang="en-US" sz="2400" dirty="0" smtClean="0">
                <a:latin typeface="Palatino Linotype" pitchFamily="18" charset="0"/>
              </a:rPr>
              <a:t>Question 2: Apple Options</a:t>
            </a:r>
            <a:endParaRPr lang="en-US" sz="2400" dirty="0">
              <a:latin typeface="Palatino Linotype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2577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a)     Graph </a:t>
            </a:r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the payoff of the following portfolio of options on Apple stock expiring </a:t>
            </a: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in one </a:t>
            </a:r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month, at the end of May: Sell one million call options with a strike price of $75</a:t>
            </a: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, buy </a:t>
            </a:r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two million call options with a strike price of $100, and sell one million call </a:t>
            </a: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options with </a:t>
            </a:r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a strike price of $125. The current price of Apple is $</a:t>
            </a: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100. </a:t>
            </a: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0542" y="2819400"/>
            <a:ext cx="5157787" cy="3359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029896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/>
          </a:bodyPr>
          <a:lstStyle/>
          <a:p>
            <a:pPr algn="l"/>
            <a:r>
              <a:rPr lang="en-US" sz="2400" dirty="0" smtClean="0">
                <a:latin typeface="Palatino Linotype" pitchFamily="18" charset="0"/>
              </a:rPr>
              <a:t>Question 2: Apple Options</a:t>
            </a:r>
            <a:endParaRPr lang="en-US" sz="2400" dirty="0">
              <a:latin typeface="Palatino Linotype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2577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a)     Graph </a:t>
            </a:r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the payoff of the following portfolio of options on Apple stock expiring </a:t>
            </a: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in one </a:t>
            </a:r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month, at the end of May: Sell one million call options with a strike price of $75</a:t>
            </a: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, buy </a:t>
            </a:r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two million call options with a strike price of $100, and sell one million call </a:t>
            </a: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options with </a:t>
            </a:r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a strike price of $125. The current price of Apple is $</a:t>
            </a: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100. </a:t>
            </a: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0542" y="2819400"/>
            <a:ext cx="5157787" cy="3359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8748751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/>
          </a:bodyPr>
          <a:lstStyle/>
          <a:p>
            <a:pPr algn="l"/>
            <a:r>
              <a:rPr lang="en-US" sz="2400" dirty="0" smtClean="0">
                <a:latin typeface="Palatino Linotype" pitchFamily="18" charset="0"/>
              </a:rPr>
              <a:t>Question 2: Apple Options</a:t>
            </a:r>
            <a:endParaRPr lang="en-US" sz="2400" dirty="0">
              <a:latin typeface="Palatino Linotype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2577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a)     Graph </a:t>
            </a:r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the payoff of the following portfolio of options on Apple stock expiring </a:t>
            </a: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in one </a:t>
            </a:r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month, at the end of May: Sell one million call options with a strike price of $75</a:t>
            </a: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, buy </a:t>
            </a:r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two million call options with a strike price of $100, and sell one million call </a:t>
            </a: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options with </a:t>
            </a:r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a strike price of $125. The current price of Apple is $</a:t>
            </a: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100. </a:t>
            </a: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0542" y="2819400"/>
            <a:ext cx="5157787" cy="3359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826589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/>
          </a:bodyPr>
          <a:lstStyle/>
          <a:p>
            <a:pPr algn="l"/>
            <a:r>
              <a:rPr lang="en-US" sz="2400" dirty="0" smtClean="0">
                <a:latin typeface="Palatino Linotype" pitchFamily="18" charset="0"/>
              </a:rPr>
              <a:t>Question 2: Apple Options</a:t>
            </a:r>
            <a:endParaRPr lang="en-US" sz="2400" dirty="0">
              <a:latin typeface="Palatino Linotype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25779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b)     Why </a:t>
            </a:r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might you want to hold this portfolio? Explain completely the </a:t>
            </a: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beliefs consistent </a:t>
            </a:r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with holding this portfolio, and comment on possible alternative </a:t>
            </a: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portfolios consistent </a:t>
            </a:r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with these beliefs</a:t>
            </a: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.</a:t>
            </a:r>
          </a:p>
          <a:p>
            <a:pPr marL="0" indent="0">
              <a:buNone/>
            </a:pPr>
            <a:endParaRPr lang="en-US" sz="2000" b="1" dirty="0" smtClean="0">
              <a:solidFill>
                <a:schemeClr val="tx1">
                  <a:lumMod val="95000"/>
                  <a:lumOff val="5000"/>
                </a:schemeClr>
              </a:solidFill>
              <a:latin typeface="Palatino Linotyp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489502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/>
          </a:bodyPr>
          <a:lstStyle/>
          <a:p>
            <a:pPr algn="l"/>
            <a:r>
              <a:rPr lang="en-US" sz="2400" dirty="0" smtClean="0">
                <a:latin typeface="Palatino Linotype" pitchFamily="18" charset="0"/>
              </a:rPr>
              <a:t>Question 3: Put-Call Parity</a:t>
            </a:r>
            <a:endParaRPr lang="en-US" sz="2400" dirty="0">
              <a:latin typeface="Palatino Linotype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257799"/>
          </a:xfrm>
        </p:spPr>
        <p:txBody>
          <a:bodyPr>
            <a:normAutofit/>
          </a:bodyPr>
          <a:lstStyle/>
          <a:p>
            <a:pPr marL="457200" indent="-457200">
              <a:buAutoNum type="alphaLcParenR"/>
            </a:pPr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Draw the payoff diagram for the following portfolio: Purchase one share of stock in Minnesota Mining and Manufacturing, purchase one put option on MMM stock with one year to expiration and a strike price of 100, and borrow the present value of 100.  Draw the payoff for this portfolio as a function of MMM’s stock price next year. </a:t>
            </a:r>
            <a:endParaRPr lang="en-US" sz="2000" b="1" dirty="0" smtClean="0">
              <a:solidFill>
                <a:schemeClr val="tx1">
                  <a:lumMod val="95000"/>
                  <a:lumOff val="5000"/>
                </a:schemeClr>
              </a:solidFill>
              <a:latin typeface="Palatino Linotype" pitchFamily="18" charset="0"/>
            </a:endParaRPr>
          </a:p>
          <a:p>
            <a:pPr marL="457200" indent="-457200">
              <a:buAutoNum type="alphaLcParenR"/>
            </a:pPr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What does the payoff diagram you have drawn in </a:t>
            </a: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a) </a:t>
            </a:r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look like</a:t>
            </a: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?</a:t>
            </a:r>
          </a:p>
          <a:p>
            <a:pPr marL="457200" indent="-457200">
              <a:buAutoNum type="alphaLcParenR"/>
            </a:pP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What </a:t>
            </a:r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can you say, if anything, about the price of a call option on the MMM stock with a strike price of 100 and two years to expiration</a:t>
            </a: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?</a:t>
            </a:r>
          </a:p>
          <a:p>
            <a:pPr marL="457200" indent="-457200">
              <a:buAutoNum type="alphaLcParenR"/>
            </a:pPr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What can you say, if anything, about the price of a put option on the MMM stock with a strike price of 120 and one year to expiration?</a:t>
            </a:r>
          </a:p>
        </p:txBody>
      </p:sp>
    </p:spTree>
    <p:extLst>
      <p:ext uri="{BB962C8B-B14F-4D97-AF65-F5344CB8AC3E}">
        <p14:creationId xmlns:p14="http://schemas.microsoft.com/office/powerpoint/2010/main" val="326929931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/>
          </a:bodyPr>
          <a:lstStyle/>
          <a:p>
            <a:pPr algn="l"/>
            <a:r>
              <a:rPr lang="en-US" sz="2400" dirty="0" smtClean="0">
                <a:latin typeface="Palatino Linotype" pitchFamily="18" charset="0"/>
              </a:rPr>
              <a:t>Question 3: Put-Call Parity</a:t>
            </a:r>
            <a:endParaRPr lang="en-US" sz="2400" dirty="0">
              <a:latin typeface="Palatino Linotype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2577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a)     </a:t>
            </a:r>
            <a:r>
              <a:rPr lang="en-US" sz="1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Draw </a:t>
            </a:r>
            <a:r>
              <a:rPr lang="en-US" sz="1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the payoff diagram for the following portfolio: Purchase one share of stock in Minnesota Mining and Manufacturing, purchase one put option on MMM stock with one year to expiration and a strike price of 100, and borrow the present value of 100.  Draw the payoff for this portfolio as a function of MMM’s stock price next year. </a:t>
            </a:r>
            <a:endParaRPr lang="en-US" sz="1600" b="1" dirty="0" smtClean="0">
              <a:solidFill>
                <a:schemeClr val="tx1">
                  <a:lumMod val="95000"/>
                  <a:lumOff val="5000"/>
                </a:schemeClr>
              </a:solidFill>
              <a:latin typeface="Palatino Linotype" pitchFamily="18" charset="0"/>
            </a:endParaRPr>
          </a:p>
          <a:p>
            <a:pPr marL="0" indent="0">
              <a:buNone/>
            </a:pPr>
            <a:endParaRPr lang="en-US" sz="500" b="1" dirty="0" smtClean="0">
              <a:solidFill>
                <a:schemeClr val="tx1">
                  <a:lumMod val="95000"/>
                  <a:lumOff val="5000"/>
                </a:schemeClr>
              </a:solidFill>
              <a:latin typeface="Palatino Linotype" pitchFamily="18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2438400"/>
            <a:ext cx="4710112" cy="38464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2419081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/>
          </a:bodyPr>
          <a:lstStyle/>
          <a:p>
            <a:pPr algn="l"/>
            <a:r>
              <a:rPr lang="en-US" sz="2400" dirty="0" smtClean="0">
                <a:latin typeface="Palatino Linotype" pitchFamily="18" charset="0"/>
              </a:rPr>
              <a:t>Question 3: Put-Call Parity</a:t>
            </a:r>
            <a:endParaRPr lang="en-US" sz="2400" dirty="0">
              <a:latin typeface="Palatino Linotype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2577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a)     </a:t>
            </a:r>
            <a:r>
              <a:rPr lang="en-US" sz="1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Draw </a:t>
            </a:r>
            <a:r>
              <a:rPr lang="en-US" sz="1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the payoff diagram for the following portfolio: Purchase one share of stock in Minnesota Mining and Manufacturing, purchase one put option on MMM stock with one year to expiration and a strike price of 100, and borrow the present value of 100.  Draw the payoff for this portfolio as a function of MMM’s stock price next year. </a:t>
            </a:r>
            <a:endParaRPr lang="en-US" sz="1600" b="1" dirty="0" smtClean="0">
              <a:solidFill>
                <a:schemeClr val="tx1">
                  <a:lumMod val="95000"/>
                  <a:lumOff val="5000"/>
                </a:schemeClr>
              </a:solidFill>
              <a:latin typeface="Palatino Linotype" pitchFamily="18" charset="0"/>
            </a:endParaRPr>
          </a:p>
          <a:p>
            <a:pPr marL="0" indent="0">
              <a:buNone/>
            </a:pPr>
            <a:endParaRPr lang="en-US" sz="500" b="1" dirty="0" smtClean="0">
              <a:solidFill>
                <a:schemeClr val="tx1">
                  <a:lumMod val="95000"/>
                  <a:lumOff val="5000"/>
                </a:schemeClr>
              </a:solidFill>
              <a:latin typeface="Palatino Linotype" pitchFamily="18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2438400"/>
            <a:ext cx="4710112" cy="38464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102748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/>
          </a:bodyPr>
          <a:lstStyle/>
          <a:p>
            <a:pPr algn="l"/>
            <a:r>
              <a:rPr lang="en-US" sz="2400" dirty="0" smtClean="0">
                <a:latin typeface="Palatino Linotype" pitchFamily="18" charset="0"/>
              </a:rPr>
              <a:t>Question 3: Put-Call Parity</a:t>
            </a:r>
            <a:endParaRPr lang="en-US" sz="2400" dirty="0">
              <a:latin typeface="Palatino Linotype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2577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a)     </a:t>
            </a:r>
            <a:r>
              <a:rPr lang="en-US" sz="1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Draw </a:t>
            </a:r>
            <a:r>
              <a:rPr lang="en-US" sz="1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the payoff diagram for the following portfolio: Purchase one share of stock in Minnesota Mining and Manufacturing, purchase one put option on MMM stock with one year to expiration and a strike price of 100, and borrow the present value of 100.  Draw the payoff for this portfolio as a function of MMM’s stock price next year. </a:t>
            </a:r>
            <a:endParaRPr lang="en-US" sz="1600" b="1" dirty="0" smtClean="0">
              <a:solidFill>
                <a:schemeClr val="tx1">
                  <a:lumMod val="95000"/>
                  <a:lumOff val="5000"/>
                </a:schemeClr>
              </a:solidFill>
              <a:latin typeface="Palatino Linotype" pitchFamily="18" charset="0"/>
            </a:endParaRPr>
          </a:p>
          <a:p>
            <a:pPr marL="0" indent="0">
              <a:buNone/>
            </a:pPr>
            <a:endParaRPr lang="en-US" sz="500" b="1" dirty="0" smtClean="0">
              <a:solidFill>
                <a:schemeClr val="tx1">
                  <a:lumMod val="95000"/>
                  <a:lumOff val="5000"/>
                </a:schemeClr>
              </a:solidFill>
              <a:latin typeface="Palatino Linotype" pitchFamily="18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2438400"/>
            <a:ext cx="4710112" cy="38464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461449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/>
          </a:bodyPr>
          <a:lstStyle/>
          <a:p>
            <a:pPr algn="l"/>
            <a:r>
              <a:rPr lang="en-US" sz="2400" dirty="0" smtClean="0">
                <a:latin typeface="Palatino Linotype" pitchFamily="18" charset="0"/>
              </a:rPr>
              <a:t>Question 3: Put-Call Parity</a:t>
            </a:r>
            <a:endParaRPr lang="en-US" sz="2400" dirty="0">
              <a:latin typeface="Palatino Linotype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2577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a)     </a:t>
            </a:r>
            <a:r>
              <a:rPr lang="en-US" sz="1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Draw </a:t>
            </a:r>
            <a:r>
              <a:rPr lang="en-US" sz="1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the payoff diagram for the following portfolio: Purchase one share of stock in Minnesota Mining and Manufacturing, purchase one put option on MMM stock with one year to expiration and a strike price of 100, and borrow the present value of 100.  Draw the payoff for this portfolio as a function of MMM’s stock price next year. </a:t>
            </a:r>
            <a:endParaRPr lang="en-US" sz="1600" b="1" dirty="0" smtClean="0">
              <a:solidFill>
                <a:schemeClr val="tx1">
                  <a:lumMod val="95000"/>
                  <a:lumOff val="5000"/>
                </a:schemeClr>
              </a:solidFill>
              <a:latin typeface="Palatino Linotype" pitchFamily="18" charset="0"/>
            </a:endParaRPr>
          </a:p>
          <a:p>
            <a:pPr marL="0" indent="0">
              <a:buNone/>
            </a:pPr>
            <a:endParaRPr lang="en-US" sz="500" b="1" dirty="0" smtClean="0">
              <a:solidFill>
                <a:schemeClr val="tx1">
                  <a:lumMod val="95000"/>
                  <a:lumOff val="5000"/>
                </a:schemeClr>
              </a:solidFill>
              <a:latin typeface="Palatino Linotype" pitchFamily="18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2438400"/>
            <a:ext cx="4710112" cy="38464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373354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/>
          </a:bodyPr>
          <a:lstStyle/>
          <a:p>
            <a:pPr algn="l"/>
            <a:r>
              <a:rPr lang="en-US" sz="2400" dirty="0" smtClean="0">
                <a:latin typeface="Palatino Linotype" pitchFamily="18" charset="0"/>
              </a:rPr>
              <a:t>Question </a:t>
            </a:r>
            <a:r>
              <a:rPr lang="en-US" sz="2400" dirty="0">
                <a:latin typeface="Palatino Linotype" pitchFamily="18" charset="0"/>
              </a:rPr>
              <a:t>1</a:t>
            </a:r>
            <a:r>
              <a:rPr lang="en-US" sz="2400" dirty="0" smtClean="0">
                <a:latin typeface="Palatino Linotype" pitchFamily="18" charset="0"/>
              </a:rPr>
              <a:t>: Cisco Options</a:t>
            </a:r>
            <a:endParaRPr lang="en-US" sz="2400" dirty="0">
              <a:latin typeface="Palatino Linotype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257799"/>
          </a:xfrm>
        </p:spPr>
        <p:txBody>
          <a:bodyPr>
            <a:normAutofit/>
          </a:bodyPr>
          <a:lstStyle/>
          <a:p>
            <a:pPr marL="457200" indent="-457200">
              <a:buAutoNum type="alphaLcParenR"/>
            </a:pPr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Draw the gross payoff for the following portfolio: buy a one year call </a:t>
            </a: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option on </a:t>
            </a:r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Cisco with the strike price of 20 and sell a one year call option on Cisco </a:t>
            </a: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with the </a:t>
            </a:r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strike price of 80. </a:t>
            </a:r>
            <a:endParaRPr lang="en-US" sz="2000" b="1" dirty="0" smtClean="0">
              <a:solidFill>
                <a:schemeClr val="tx1">
                  <a:lumMod val="95000"/>
                  <a:lumOff val="5000"/>
                </a:schemeClr>
              </a:solidFill>
              <a:latin typeface="Palatino Linotype" pitchFamily="18" charset="0"/>
            </a:endParaRPr>
          </a:p>
          <a:p>
            <a:pPr marL="457200" indent="-457200">
              <a:buAutoNum type="alphaLcParenR"/>
            </a:pPr>
            <a:endParaRPr lang="en-US" sz="2000" b="1" dirty="0" smtClean="0">
              <a:solidFill>
                <a:schemeClr val="tx1">
                  <a:lumMod val="95000"/>
                  <a:lumOff val="5000"/>
                </a:schemeClr>
              </a:solidFill>
              <a:latin typeface="Palatino Linotype" pitchFamily="18" charset="0"/>
            </a:endParaRPr>
          </a:p>
          <a:p>
            <a:pPr marL="457200" indent="-457200">
              <a:buAutoNum type="alphaLcParenR"/>
            </a:pPr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Do you think the above portfolio has a positive price? (Hint: do you think </a:t>
            </a: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you should </a:t>
            </a:r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pay or be paid to hold the above portfolio</a:t>
            </a: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?) Why?</a:t>
            </a:r>
          </a:p>
          <a:p>
            <a:pPr marL="457200" indent="-457200">
              <a:buAutoNum type="alphaLcParenR"/>
            </a:pPr>
            <a:endParaRPr lang="en-US" sz="2000" b="1" dirty="0" smtClean="0">
              <a:solidFill>
                <a:schemeClr val="tx1">
                  <a:lumMod val="95000"/>
                  <a:lumOff val="5000"/>
                </a:schemeClr>
              </a:solidFill>
              <a:latin typeface="Palatino Linotype" pitchFamily="18" charset="0"/>
            </a:endParaRPr>
          </a:p>
          <a:p>
            <a:pPr marL="457200" indent="-457200">
              <a:buAutoNum type="alphaLcParenR"/>
            </a:pPr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Assume that the β on Cisco stock is 1.3 and the risk free interest rate is 2</a:t>
            </a: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%. What </a:t>
            </a:r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can you say about the expected return you earn from shorting calls on </a:t>
            </a: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Cisco stock</a:t>
            </a:r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? </a:t>
            </a:r>
          </a:p>
        </p:txBody>
      </p:sp>
    </p:spTree>
    <p:extLst>
      <p:ext uri="{BB962C8B-B14F-4D97-AF65-F5344CB8AC3E}">
        <p14:creationId xmlns:p14="http://schemas.microsoft.com/office/powerpoint/2010/main" val="212673558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/>
          </a:bodyPr>
          <a:lstStyle/>
          <a:p>
            <a:pPr algn="l"/>
            <a:r>
              <a:rPr lang="en-US" sz="2400" dirty="0" smtClean="0">
                <a:latin typeface="Palatino Linotype" pitchFamily="18" charset="0"/>
              </a:rPr>
              <a:t>Question 3: Put-Call Parity</a:t>
            </a:r>
            <a:endParaRPr lang="en-US" sz="2400" dirty="0">
              <a:latin typeface="Palatino Linotype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257799"/>
          </a:xfrm>
        </p:spPr>
        <p:txBody>
          <a:bodyPr>
            <a:normAutofit/>
          </a:bodyPr>
          <a:lstStyle/>
          <a:p>
            <a:pPr marL="457200" indent="-457200">
              <a:buAutoNum type="alphaLcParenR" startAt="2"/>
            </a:pP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What </a:t>
            </a:r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does the payoff diagram you have drawn in </a:t>
            </a: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a) </a:t>
            </a:r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look like</a:t>
            </a: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?</a:t>
            </a:r>
          </a:p>
          <a:p>
            <a:pPr marL="0" indent="0">
              <a:buNone/>
            </a:pPr>
            <a:endParaRPr lang="en-US" sz="2000" b="1" dirty="0" smtClean="0">
              <a:solidFill>
                <a:schemeClr val="tx1">
                  <a:lumMod val="95000"/>
                  <a:lumOff val="5000"/>
                </a:schemeClr>
              </a:solidFill>
              <a:latin typeface="Palatino Linotyp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147517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/>
          </a:bodyPr>
          <a:lstStyle/>
          <a:p>
            <a:pPr algn="l"/>
            <a:r>
              <a:rPr lang="en-US" sz="2400" dirty="0" smtClean="0">
                <a:latin typeface="Palatino Linotype" pitchFamily="18" charset="0"/>
              </a:rPr>
              <a:t>Question 3: Put-Call Parity</a:t>
            </a:r>
            <a:endParaRPr lang="en-US" sz="2400" dirty="0">
              <a:latin typeface="Palatino Linotype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2577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c)     What </a:t>
            </a:r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can you say, if anything, about the price of a call option on the MMM stock with a strike price of 100 and two years to expiration</a:t>
            </a: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?</a:t>
            </a:r>
          </a:p>
          <a:p>
            <a:pPr marL="0" indent="0">
              <a:buNone/>
            </a:pPr>
            <a:endParaRPr lang="en-US" sz="2000" b="1" dirty="0">
              <a:solidFill>
                <a:schemeClr val="tx1">
                  <a:lumMod val="95000"/>
                  <a:lumOff val="5000"/>
                </a:schemeClr>
              </a:solidFill>
              <a:latin typeface="Palatino Linotyp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129017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/>
          </a:bodyPr>
          <a:lstStyle/>
          <a:p>
            <a:pPr algn="l"/>
            <a:r>
              <a:rPr lang="en-US" sz="2400" dirty="0" smtClean="0">
                <a:latin typeface="Palatino Linotype" pitchFamily="18" charset="0"/>
              </a:rPr>
              <a:t>Question 3: Put-Call Parity</a:t>
            </a:r>
            <a:endParaRPr lang="en-US" sz="2400" dirty="0">
              <a:latin typeface="Palatino Linotype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2577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d)     What </a:t>
            </a:r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can you say, if anything, about the price of a put option on the MMM stock with a strike price of 120 and one year to expiration</a:t>
            </a: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?</a:t>
            </a:r>
          </a:p>
          <a:p>
            <a:pPr marL="0" indent="0">
              <a:buNone/>
            </a:pPr>
            <a:endParaRPr lang="en-US" sz="2000" b="1" dirty="0" smtClean="0">
              <a:solidFill>
                <a:schemeClr val="tx1">
                  <a:lumMod val="95000"/>
                  <a:lumOff val="5000"/>
                </a:schemeClr>
              </a:solidFill>
              <a:latin typeface="Palatino Linotyp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55105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/>
          </a:bodyPr>
          <a:lstStyle/>
          <a:p>
            <a:pPr algn="l"/>
            <a:r>
              <a:rPr lang="en-US" sz="2400" dirty="0" smtClean="0">
                <a:latin typeface="Palatino Linotype" pitchFamily="18" charset="0"/>
              </a:rPr>
              <a:t>Question </a:t>
            </a:r>
            <a:r>
              <a:rPr lang="en-US" sz="2400" dirty="0">
                <a:latin typeface="Palatino Linotype" pitchFamily="18" charset="0"/>
              </a:rPr>
              <a:t>1</a:t>
            </a:r>
            <a:r>
              <a:rPr lang="en-US" sz="2400" dirty="0" smtClean="0">
                <a:latin typeface="Palatino Linotype" pitchFamily="18" charset="0"/>
              </a:rPr>
              <a:t>: Cisco Options</a:t>
            </a:r>
            <a:endParaRPr lang="en-US" sz="2400" dirty="0">
              <a:latin typeface="Palatino Linotype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2577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a)     Draw </a:t>
            </a:r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the gross payoff for the following portfolio: buy a one year call </a:t>
            </a: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option on </a:t>
            </a:r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Cisco with the strike price of 20 and sell a one year call option on Cisco </a:t>
            </a: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with the </a:t>
            </a:r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strike price of 80. </a:t>
            </a:r>
            <a:endParaRPr lang="en-US" sz="2000" b="1" dirty="0" smtClean="0">
              <a:solidFill>
                <a:schemeClr val="tx1">
                  <a:lumMod val="95000"/>
                  <a:lumOff val="5000"/>
                </a:schemeClr>
              </a:solidFill>
              <a:latin typeface="Palatino Linotype" pitchFamily="18" charset="0"/>
            </a:endParaRPr>
          </a:p>
          <a:p>
            <a:pPr marL="0" indent="0">
              <a:buNone/>
            </a:pPr>
            <a:endParaRPr lang="en-US" sz="2000" b="1" dirty="0" smtClean="0">
              <a:solidFill>
                <a:schemeClr val="tx1">
                  <a:lumMod val="95000"/>
                  <a:lumOff val="5000"/>
                </a:schemeClr>
              </a:solidFill>
              <a:latin typeface="Palatino Linotype" pitchFamily="18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7967178"/>
              </p:ext>
            </p:extLst>
          </p:nvPr>
        </p:nvGraphicFramePr>
        <p:xfrm>
          <a:off x="1524000" y="2438400"/>
          <a:ext cx="6096000" cy="19126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/>
                <a:gridCol w="1524000"/>
                <a:gridCol w="1524000"/>
                <a:gridCol w="1524000"/>
              </a:tblGrid>
              <a:tr h="381000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err="1" smtClean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p</a:t>
                      </a:r>
                      <a:r>
                        <a:rPr lang="en-US" sz="1400" b="0" baseline="-25000" dirty="0" err="1" smtClean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CSCO</a:t>
                      </a:r>
                      <a:r>
                        <a:rPr lang="en-US" sz="1400" b="0" baseline="0" dirty="0" smtClean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 ≤ 20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20 &lt; </a:t>
                      </a:r>
                      <a:r>
                        <a:rPr lang="en-US" sz="1400" b="0" dirty="0" err="1" smtClean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p</a:t>
                      </a:r>
                      <a:r>
                        <a:rPr lang="en-US" sz="1400" b="0" baseline="-25000" dirty="0" err="1" smtClean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CSCO</a:t>
                      </a:r>
                      <a:r>
                        <a:rPr lang="en-US" sz="1400" b="0" baseline="0" dirty="0" smtClean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 ≤ 80</a:t>
                      </a:r>
                      <a:endParaRPr lang="en-US" sz="1400" b="0" dirty="0" smtClean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80 &lt; </a:t>
                      </a:r>
                      <a:r>
                        <a:rPr lang="en-US" sz="1400" b="0" dirty="0" err="1" smtClean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p</a:t>
                      </a:r>
                      <a:r>
                        <a:rPr lang="en-US" sz="1400" b="0" baseline="-25000" dirty="0" err="1" smtClean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CSCO</a:t>
                      </a:r>
                      <a:endParaRPr lang="en-US" sz="1400" b="0" dirty="0" smtClean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9530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Long Call</a:t>
                      </a:r>
                    </a:p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Strike 20</a:t>
                      </a:r>
                      <a:endParaRPr lang="en-US" sz="140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aseline="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aseline="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9530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Short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 Call</a:t>
                      </a:r>
                    </a:p>
                    <a:p>
                      <a:pPr algn="ctr"/>
                      <a:r>
                        <a:rPr lang="en-US" sz="1400" baseline="0" dirty="0" smtClean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Strike 80</a:t>
                      </a:r>
                      <a:endParaRPr lang="en-US" sz="140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aseline="0" dirty="0" smtClean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9530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Total</a:t>
                      </a:r>
                      <a:endParaRPr lang="en-US" sz="140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 smtClean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281602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/>
          </a:bodyPr>
          <a:lstStyle/>
          <a:p>
            <a:pPr algn="l"/>
            <a:r>
              <a:rPr lang="en-US" sz="2400" dirty="0" smtClean="0">
                <a:latin typeface="Palatino Linotype" pitchFamily="18" charset="0"/>
              </a:rPr>
              <a:t>Question </a:t>
            </a:r>
            <a:r>
              <a:rPr lang="en-US" sz="2400" dirty="0">
                <a:latin typeface="Palatino Linotype" pitchFamily="18" charset="0"/>
              </a:rPr>
              <a:t>1</a:t>
            </a:r>
            <a:r>
              <a:rPr lang="en-US" sz="2400" dirty="0" smtClean="0">
                <a:latin typeface="Palatino Linotype" pitchFamily="18" charset="0"/>
              </a:rPr>
              <a:t>: Cisco Options</a:t>
            </a:r>
            <a:endParaRPr lang="en-US" sz="2400" dirty="0">
              <a:latin typeface="Palatino Linotype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2577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a)     Draw </a:t>
            </a:r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the gross payoff for the following portfolio: buy a one year call </a:t>
            </a: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option on </a:t>
            </a:r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Cisco with the strike price of 20 and sell a one year call option on Cisco </a:t>
            </a: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with the </a:t>
            </a:r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strike price of 80. </a:t>
            </a:r>
            <a:endParaRPr lang="en-US" sz="2000" b="1" dirty="0" smtClean="0">
              <a:solidFill>
                <a:schemeClr val="tx1">
                  <a:lumMod val="95000"/>
                  <a:lumOff val="5000"/>
                </a:schemeClr>
              </a:solidFill>
              <a:latin typeface="Palatino Linotype" pitchFamily="18" charset="0"/>
            </a:endParaRPr>
          </a:p>
          <a:p>
            <a:pPr marL="0" indent="0">
              <a:buNone/>
            </a:pPr>
            <a:endParaRPr lang="en-US" sz="2000" b="1" dirty="0" smtClean="0">
              <a:solidFill>
                <a:schemeClr val="tx1">
                  <a:lumMod val="95000"/>
                  <a:lumOff val="5000"/>
                </a:schemeClr>
              </a:solidFill>
              <a:latin typeface="Palatino Linotype" pitchFamily="18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2514598"/>
            <a:ext cx="3627437" cy="3151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2514599"/>
            <a:ext cx="3627437" cy="3151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22728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/>
          </a:bodyPr>
          <a:lstStyle/>
          <a:p>
            <a:pPr algn="l"/>
            <a:r>
              <a:rPr lang="en-US" sz="2400" dirty="0" smtClean="0">
                <a:latin typeface="Palatino Linotype" pitchFamily="18" charset="0"/>
              </a:rPr>
              <a:t>Question </a:t>
            </a:r>
            <a:r>
              <a:rPr lang="en-US" sz="2400" dirty="0">
                <a:latin typeface="Palatino Linotype" pitchFamily="18" charset="0"/>
              </a:rPr>
              <a:t>1</a:t>
            </a:r>
            <a:r>
              <a:rPr lang="en-US" sz="2400" dirty="0" smtClean="0">
                <a:latin typeface="Palatino Linotype" pitchFamily="18" charset="0"/>
              </a:rPr>
              <a:t>: Cisco Options</a:t>
            </a:r>
            <a:endParaRPr lang="en-US" sz="2400" dirty="0">
              <a:latin typeface="Palatino Linotype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2577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a)     Draw </a:t>
            </a:r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the gross payoff for the following portfolio: buy a one year call </a:t>
            </a: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option on </a:t>
            </a:r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Cisco with the strike price of 20 and sell a one year call option on Cisco </a:t>
            </a: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with the </a:t>
            </a:r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strike price of 80. </a:t>
            </a:r>
            <a:endParaRPr lang="en-US" sz="2000" b="1" dirty="0" smtClean="0">
              <a:solidFill>
                <a:schemeClr val="tx1">
                  <a:lumMod val="95000"/>
                  <a:lumOff val="5000"/>
                </a:schemeClr>
              </a:solidFill>
              <a:latin typeface="Palatino Linotype" pitchFamily="18" charset="0"/>
            </a:endParaRPr>
          </a:p>
          <a:p>
            <a:pPr marL="0" indent="0">
              <a:buNone/>
            </a:pPr>
            <a:endParaRPr lang="en-US" sz="2000" b="1" dirty="0" smtClean="0">
              <a:solidFill>
                <a:schemeClr val="tx1">
                  <a:lumMod val="95000"/>
                  <a:lumOff val="5000"/>
                </a:schemeClr>
              </a:solidFill>
              <a:latin typeface="Palatino Linotype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7804" y="2362200"/>
            <a:ext cx="4728392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132606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/>
          </a:bodyPr>
          <a:lstStyle/>
          <a:p>
            <a:pPr algn="l"/>
            <a:r>
              <a:rPr lang="en-US" sz="2400" dirty="0" smtClean="0">
                <a:latin typeface="Palatino Linotype" pitchFamily="18" charset="0"/>
              </a:rPr>
              <a:t>Question </a:t>
            </a:r>
            <a:r>
              <a:rPr lang="en-US" sz="2400" dirty="0">
                <a:latin typeface="Palatino Linotype" pitchFamily="18" charset="0"/>
              </a:rPr>
              <a:t>1</a:t>
            </a:r>
            <a:r>
              <a:rPr lang="en-US" sz="2400" dirty="0" smtClean="0">
                <a:latin typeface="Palatino Linotype" pitchFamily="18" charset="0"/>
              </a:rPr>
              <a:t>: Cisco Options</a:t>
            </a:r>
            <a:endParaRPr lang="en-US" sz="2400" dirty="0">
              <a:latin typeface="Palatino Linotype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2577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b)     Do </a:t>
            </a:r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you think the above portfolio has a positive price? (Hint: do you think </a:t>
            </a: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you should </a:t>
            </a:r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pay or be paid to hold the above portfolio</a:t>
            </a: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?) Why?</a:t>
            </a:r>
          </a:p>
        </p:txBody>
      </p:sp>
    </p:spTree>
    <p:extLst>
      <p:ext uri="{BB962C8B-B14F-4D97-AF65-F5344CB8AC3E}">
        <p14:creationId xmlns:p14="http://schemas.microsoft.com/office/powerpoint/2010/main" val="4379411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/>
          </a:bodyPr>
          <a:lstStyle/>
          <a:p>
            <a:pPr algn="l"/>
            <a:r>
              <a:rPr lang="en-US" sz="2400" dirty="0" smtClean="0">
                <a:latin typeface="Palatino Linotype" pitchFamily="18" charset="0"/>
              </a:rPr>
              <a:t>Question </a:t>
            </a:r>
            <a:r>
              <a:rPr lang="en-US" sz="2400" dirty="0">
                <a:latin typeface="Palatino Linotype" pitchFamily="18" charset="0"/>
              </a:rPr>
              <a:t>1</a:t>
            </a:r>
            <a:r>
              <a:rPr lang="en-US" sz="2400" dirty="0" smtClean="0">
                <a:latin typeface="Palatino Linotype" pitchFamily="18" charset="0"/>
              </a:rPr>
              <a:t>: Cisco Options</a:t>
            </a:r>
            <a:endParaRPr lang="en-US" sz="2400" dirty="0">
              <a:latin typeface="Palatino Linotype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2577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c)     Assume </a:t>
            </a:r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that the β on Cisco stock is 1.3 and the risk free interest rate is 2</a:t>
            </a: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%. What </a:t>
            </a:r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can you say about the expected return you earn from shorting calls on </a:t>
            </a: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Cisco stock</a:t>
            </a:r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? </a:t>
            </a:r>
            <a:endParaRPr lang="en-US" sz="2000" b="1" dirty="0" smtClean="0">
              <a:solidFill>
                <a:schemeClr val="tx1">
                  <a:lumMod val="95000"/>
                  <a:lumOff val="5000"/>
                </a:schemeClr>
              </a:solidFill>
              <a:latin typeface="Palatino Linotyp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4063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/>
          </a:bodyPr>
          <a:lstStyle/>
          <a:p>
            <a:pPr algn="l"/>
            <a:r>
              <a:rPr lang="en-US" sz="2400" dirty="0" smtClean="0">
                <a:latin typeface="Palatino Linotype" pitchFamily="18" charset="0"/>
              </a:rPr>
              <a:t>Question 2: Apple Options</a:t>
            </a:r>
            <a:endParaRPr lang="en-US" sz="2400" dirty="0">
              <a:latin typeface="Palatino Linotype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257799"/>
          </a:xfrm>
        </p:spPr>
        <p:txBody>
          <a:bodyPr>
            <a:normAutofit/>
          </a:bodyPr>
          <a:lstStyle/>
          <a:p>
            <a:pPr marL="457200" indent="-457200">
              <a:buAutoNum type="alphaLcParenR"/>
            </a:pP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Graph </a:t>
            </a:r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the payoff of the following portfolio of options on Apple stock expiring </a:t>
            </a: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in one </a:t>
            </a:r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month, at the end of May: Sell one million call options with a strike price of $75</a:t>
            </a: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, buy </a:t>
            </a:r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two million call options with a strike price of $100, and sell one million call </a:t>
            </a: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options with </a:t>
            </a:r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a strike price of $125. The current price of Apple is $</a:t>
            </a: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100. </a:t>
            </a:r>
          </a:p>
          <a:p>
            <a:pPr marL="457200" indent="-457200">
              <a:buAutoNum type="alphaLcParenR"/>
            </a:pPr>
            <a:endParaRPr lang="en-US" sz="2000" b="1" dirty="0" smtClean="0">
              <a:solidFill>
                <a:schemeClr val="tx1">
                  <a:lumMod val="95000"/>
                  <a:lumOff val="5000"/>
                </a:schemeClr>
              </a:solidFill>
              <a:latin typeface="Palatino Linotype" pitchFamily="18" charset="0"/>
            </a:endParaRPr>
          </a:p>
          <a:p>
            <a:pPr marL="457200" indent="-457200">
              <a:buAutoNum type="alphaLcParenR"/>
            </a:pPr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Why might you want to hold this portfolio? Explain completely the </a:t>
            </a: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beliefs consistent </a:t>
            </a:r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with holding this portfolio, and comment on possible alternative </a:t>
            </a: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portfolios consistent </a:t>
            </a:r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with these beliefs</a:t>
            </a: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.</a:t>
            </a:r>
          </a:p>
          <a:p>
            <a:pPr marL="457200" indent="-457200">
              <a:buAutoNum type="alphaLcParenR"/>
            </a:pPr>
            <a:endParaRPr lang="en-US" sz="2000" b="1" dirty="0" smtClean="0">
              <a:solidFill>
                <a:schemeClr val="tx1">
                  <a:lumMod val="95000"/>
                  <a:lumOff val="5000"/>
                </a:schemeClr>
              </a:solidFill>
              <a:latin typeface="Palatino Linotyp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89952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/>
          </a:bodyPr>
          <a:lstStyle/>
          <a:p>
            <a:pPr algn="l"/>
            <a:r>
              <a:rPr lang="en-US" sz="2400" dirty="0" smtClean="0">
                <a:latin typeface="Palatino Linotype" pitchFamily="18" charset="0"/>
              </a:rPr>
              <a:t>Question 2: Apple Options</a:t>
            </a:r>
            <a:endParaRPr lang="en-US" sz="2400" dirty="0">
              <a:latin typeface="Palatino Linotype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2577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a)     Graph </a:t>
            </a:r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the payoff of the following portfolio of options on Apple stock expiring </a:t>
            </a: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in one </a:t>
            </a:r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month, at the end of May: Sell one million call options with a strike price of $75</a:t>
            </a: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, buy </a:t>
            </a:r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two million call options with a strike price of $100, and sell one million call </a:t>
            </a: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options with </a:t>
            </a:r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a strike price of $125. The current price of Apple is $</a:t>
            </a: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100. 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9474063"/>
              </p:ext>
            </p:extLst>
          </p:nvPr>
        </p:nvGraphicFramePr>
        <p:xfrm>
          <a:off x="685800" y="3124200"/>
          <a:ext cx="7620000" cy="24307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/>
                <a:gridCol w="1524000"/>
                <a:gridCol w="1524000"/>
                <a:gridCol w="1524000"/>
                <a:gridCol w="1524000"/>
              </a:tblGrid>
              <a:tr h="381000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err="1" smtClean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p</a:t>
                      </a:r>
                      <a:r>
                        <a:rPr lang="en-US" sz="1400" b="0" baseline="-25000" dirty="0" err="1" smtClean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AAPL</a:t>
                      </a:r>
                      <a:r>
                        <a:rPr lang="en-US" sz="1400" b="0" baseline="0" dirty="0" smtClean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 ≤ 75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75 &lt;</a:t>
                      </a:r>
                      <a:r>
                        <a:rPr lang="en-US" sz="1400" b="0" dirty="0" err="1" smtClean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p</a:t>
                      </a:r>
                      <a:r>
                        <a:rPr lang="en-US" sz="1400" b="0" baseline="-25000" dirty="0" err="1" smtClean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AAPL</a:t>
                      </a:r>
                      <a:r>
                        <a:rPr lang="en-US" sz="1400" b="0" baseline="0" dirty="0" smtClean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 ≤ 100</a:t>
                      </a:r>
                      <a:endParaRPr lang="en-US" sz="1400" b="0" dirty="0" smtClean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100&lt;</a:t>
                      </a:r>
                      <a:r>
                        <a:rPr lang="en-US" sz="1400" b="0" dirty="0" err="1" smtClean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p</a:t>
                      </a:r>
                      <a:r>
                        <a:rPr lang="en-US" sz="1400" b="0" baseline="-25000" dirty="0" err="1" smtClean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AAPL</a:t>
                      </a:r>
                      <a:r>
                        <a:rPr lang="en-US" sz="1400" b="0" baseline="0" dirty="0" smtClean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≤ 125</a:t>
                      </a:r>
                      <a:endParaRPr lang="en-US" sz="1400" b="0" dirty="0" smtClean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dirty="0" err="1" smtClean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p</a:t>
                      </a:r>
                      <a:r>
                        <a:rPr lang="en-US" sz="1400" b="0" baseline="-25000" dirty="0" err="1" smtClean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AAPL</a:t>
                      </a:r>
                      <a:r>
                        <a:rPr lang="en-US" sz="1400" b="0" baseline="0" dirty="0" smtClean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 &gt;125</a:t>
                      </a:r>
                      <a:endParaRPr lang="en-US" sz="1400" b="0" dirty="0" smtClean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9530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Short 1M Calls</a:t>
                      </a:r>
                    </a:p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Strike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 75</a:t>
                      </a:r>
                      <a:endParaRPr lang="en-US" sz="140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 smtClean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9530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Long 2M Calls</a:t>
                      </a:r>
                    </a:p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Strike 100</a:t>
                      </a:r>
                      <a:endParaRPr lang="en-US" sz="140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 smtClean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9530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Short 1M Calls</a:t>
                      </a:r>
                    </a:p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Strike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 125</a:t>
                      </a:r>
                      <a:endParaRPr lang="en-US" sz="1400" dirty="0" smtClean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9530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Total</a:t>
                      </a:r>
                      <a:endParaRPr lang="en-US" sz="140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 smtClean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894390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849</TotalTime>
  <Words>1473</Words>
  <Application>Microsoft Office PowerPoint</Application>
  <PresentationFormat>On-screen Show (4:3)</PresentationFormat>
  <Paragraphs>96</Paragraphs>
  <Slides>22</Slides>
  <Notes>22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Office Theme</vt:lpstr>
      <vt:lpstr>Finance 441 Tutorial 3 Financial Options</vt:lpstr>
      <vt:lpstr>Question 1: Cisco Options</vt:lpstr>
      <vt:lpstr>Question 1: Cisco Options</vt:lpstr>
      <vt:lpstr>Question 1: Cisco Options</vt:lpstr>
      <vt:lpstr>Question 1: Cisco Options</vt:lpstr>
      <vt:lpstr>Question 1: Cisco Options</vt:lpstr>
      <vt:lpstr>Question 1: Cisco Options</vt:lpstr>
      <vt:lpstr>Question 2: Apple Options</vt:lpstr>
      <vt:lpstr>Question 2: Apple Options</vt:lpstr>
      <vt:lpstr>Question 2: Apple Options</vt:lpstr>
      <vt:lpstr>Question 2: Apple Options</vt:lpstr>
      <vt:lpstr>Question 2: Apple Options</vt:lpstr>
      <vt:lpstr>Question 2: Apple Options</vt:lpstr>
      <vt:lpstr>Question 2: Apple Options</vt:lpstr>
      <vt:lpstr>Question 3: Put-Call Parity</vt:lpstr>
      <vt:lpstr>Question 3: Put-Call Parity</vt:lpstr>
      <vt:lpstr>Question 3: Put-Call Parity</vt:lpstr>
      <vt:lpstr>Question 3: Put-Call Parity</vt:lpstr>
      <vt:lpstr>Question 3: Put-Call Parity</vt:lpstr>
      <vt:lpstr>Question 3: Put-Call Parity</vt:lpstr>
      <vt:lpstr>Question 3: Put-Call Parity</vt:lpstr>
      <vt:lpstr>Question 3: Put-Call Parity</vt:lpstr>
    </vt:vector>
  </TitlesOfParts>
  <Company>Kellogg School of Management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EMP 90 MF II Tutorial 1</dc:title>
  <dc:creator>Andrea Lu</dc:creator>
  <cp:lastModifiedBy>Mary Maloney</cp:lastModifiedBy>
  <cp:revision>90</cp:revision>
  <cp:lastPrinted>2012-10-01T16:57:34Z</cp:lastPrinted>
  <dcterms:created xsi:type="dcterms:W3CDTF">2012-09-28T19:36:51Z</dcterms:created>
  <dcterms:modified xsi:type="dcterms:W3CDTF">2013-12-16T05:40:08Z</dcterms:modified>
</cp:coreProperties>
</file>