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90" r:id="rId3"/>
    <p:sldId id="289" r:id="rId4"/>
    <p:sldId id="298" r:id="rId5"/>
    <p:sldId id="302" r:id="rId6"/>
    <p:sldId id="300" r:id="rId7"/>
    <p:sldId id="288" r:id="rId8"/>
    <p:sldId id="291" r:id="rId9"/>
    <p:sldId id="284" r:id="rId10"/>
    <p:sldId id="285" r:id="rId11"/>
    <p:sldId id="296" r:id="rId12"/>
    <p:sldId id="304" r:id="rId13"/>
    <p:sldId id="305" r:id="rId14"/>
    <p:sldId id="303" r:id="rId15"/>
    <p:sldId id="286" r:id="rId16"/>
    <p:sldId id="301" r:id="rId17"/>
    <p:sldId id="310" r:id="rId18"/>
    <p:sldId id="306" r:id="rId19"/>
    <p:sldId id="311" r:id="rId20"/>
    <p:sldId id="312" r:id="rId21"/>
    <p:sldId id="313" r:id="rId22"/>
    <p:sldId id="307" r:id="rId23"/>
    <p:sldId id="308" r:id="rId24"/>
    <p:sldId id="30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smtClean="0">
                <a:latin typeface="Book Antiqua" panose="02040602050305030304" pitchFamily="18" charset="0"/>
              </a:rPr>
              <a:t>Finance 441 Tutorial </a:t>
            </a:r>
            <a:r>
              <a:rPr lang="en-US" dirty="0" smtClean="0">
                <a:latin typeface="Book Antiqua" panose="02040602050305030304" pitchFamily="18" charset="0"/>
              </a:rPr>
              <a:t>3</a:t>
            </a:r>
            <a:br>
              <a:rPr lang="en-US" dirty="0" smtClean="0">
                <a:latin typeface="Book Antiqua" panose="02040602050305030304" pitchFamily="18" charset="0"/>
              </a:rPr>
            </a:br>
            <a:r>
              <a:rPr lang="en-US" dirty="0" smtClean="0">
                <a:latin typeface="Book Antiqua" panose="02040602050305030304" pitchFamily="18" charset="0"/>
              </a:rPr>
              <a:t>Financial Options</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January </a:t>
            </a:r>
            <a:r>
              <a:rPr lang="en-US" dirty="0" smtClean="0">
                <a:latin typeface="Book Antiqua" panose="02040602050305030304" pitchFamily="18" charset="0"/>
              </a:rPr>
              <a:t>22</a:t>
            </a:r>
            <a:r>
              <a:rPr lang="en-US" dirty="0" smtClean="0">
                <a:latin typeface="Book Antiqua" panose="02040602050305030304" pitchFamily="18" charset="0"/>
              </a:rPr>
              <a:t>,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p:txBody>
      </p:sp>
      <p:graphicFrame>
        <p:nvGraphicFramePr>
          <p:cNvPr id="4" name="Table 3"/>
          <p:cNvGraphicFramePr>
            <a:graphicFrameLocks noGrp="1"/>
          </p:cNvGraphicFramePr>
          <p:nvPr>
            <p:extLst>
              <p:ext uri="{D42A27DB-BD31-4B8C-83A1-F6EECF244321}">
                <p14:modId xmlns:p14="http://schemas.microsoft.com/office/powerpoint/2010/main" val="309499734"/>
              </p:ext>
            </p:extLst>
          </p:nvPr>
        </p:nvGraphicFramePr>
        <p:xfrm>
          <a:off x="609600" y="2971800"/>
          <a:ext cx="7924800" cy="2453640"/>
        </p:xfrm>
        <a:graphic>
          <a:graphicData uri="http://schemas.openxmlformats.org/drawingml/2006/table">
            <a:tbl>
              <a:tblPr firstRow="1" bandRow="1">
                <a:tableStyleId>{5C22544A-7EE6-4342-B048-85BDC9FD1C3A}</a:tableStyleId>
              </a:tblPr>
              <a:tblGrid>
                <a:gridCol w="1584960"/>
                <a:gridCol w="1584960"/>
                <a:gridCol w="1584960"/>
                <a:gridCol w="1584960"/>
                <a:gridCol w="1584960"/>
              </a:tblGrid>
              <a:tr h="381000">
                <a:tc>
                  <a:txBody>
                    <a:bodyPr/>
                    <a:lstStyle/>
                    <a:p>
                      <a:pPr algn="ctr"/>
                      <a:endParaRPr lang="en-US" sz="1400" b="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75</a:t>
                      </a:r>
                      <a:endParaRPr lang="en-US" sz="1400" b="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latin typeface="Palatino Linotype" panose="02040502050505030304" pitchFamily="18" charset="0"/>
                        </a:rPr>
                        <a:t>75 &lt;</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100</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latin typeface="Palatino Linotype" panose="02040502050505030304" pitchFamily="18" charset="0"/>
                        </a:rPr>
                        <a:t>100 &lt; </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25000" dirty="0" smtClean="0">
                          <a:solidFill>
                            <a:schemeClr val="tx1"/>
                          </a:solidFill>
                          <a:latin typeface="Palatino Linotype" panose="02040502050505030304" pitchFamily="18" charset="0"/>
                        </a:rPr>
                        <a:t> </a:t>
                      </a:r>
                      <a:r>
                        <a:rPr lang="en-US" sz="1400" b="0" baseline="0" dirty="0" smtClean="0">
                          <a:solidFill>
                            <a:schemeClr val="tx1"/>
                          </a:solidFill>
                          <a:latin typeface="Palatino Linotype" panose="02040502050505030304" pitchFamily="18" charset="0"/>
                        </a:rPr>
                        <a:t>≤ 125</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&gt; 125</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Short 1M Calls</a:t>
                      </a:r>
                    </a:p>
                    <a:p>
                      <a:pPr algn="ctr"/>
                      <a:r>
                        <a:rPr lang="en-US" sz="1400" dirty="0" smtClean="0">
                          <a:solidFill>
                            <a:schemeClr val="tx1"/>
                          </a:solidFill>
                          <a:latin typeface="Palatino Linotype" panose="02040502050505030304" pitchFamily="18" charset="0"/>
                        </a:rPr>
                        <a:t>Strike</a:t>
                      </a:r>
                      <a:r>
                        <a:rPr lang="en-US" sz="1400" baseline="0" dirty="0" smtClean="0">
                          <a:solidFill>
                            <a:schemeClr val="tx1"/>
                          </a:solidFill>
                          <a:latin typeface="Palatino Linotype" panose="02040502050505030304" pitchFamily="18" charset="0"/>
                        </a:rPr>
                        <a:t> 75</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- 75)</a:t>
                      </a:r>
                      <a:endParaRPr lang="en-US" sz="1400" b="0" dirty="0" smtClean="0">
                        <a:solidFill>
                          <a:schemeClr val="tx1"/>
                        </a:solidFill>
                        <a:latin typeface="Palatino Linotype" panose="02040502050505030304" pitchFamily="18" charset="0"/>
                      </a:endParaRPr>
                    </a:p>
                    <a:p>
                      <a:pPr algn="ct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- 75)</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- 75)</a:t>
                      </a:r>
                      <a:endParaRPr lang="en-US" sz="1400" b="0" dirty="0" smtClean="0">
                        <a:solidFill>
                          <a:schemeClr val="tx1"/>
                        </a:solidFill>
                        <a:latin typeface="Palatino Linotype" panose="02040502050505030304" pitchFamily="18" charset="0"/>
                      </a:endParaRPr>
                    </a:p>
                    <a:p>
                      <a:pPr algn="ct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Long 2M Calls</a:t>
                      </a:r>
                    </a:p>
                    <a:p>
                      <a:pPr algn="ctr"/>
                      <a:r>
                        <a:rPr lang="en-US" sz="1400" dirty="0" smtClean="0">
                          <a:solidFill>
                            <a:schemeClr val="tx1"/>
                          </a:solidFill>
                          <a:latin typeface="Palatino Linotype" panose="02040502050505030304" pitchFamily="18" charset="0"/>
                        </a:rPr>
                        <a:t>Strike 100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2M*(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- 100)</a:t>
                      </a:r>
                      <a:endParaRPr lang="en-US" sz="1400" b="0" dirty="0" smtClean="0">
                        <a:solidFill>
                          <a:schemeClr val="tx1"/>
                        </a:solidFill>
                        <a:latin typeface="Palatino Linotype" panose="0204050205050503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2M*(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- 100)</a:t>
                      </a:r>
                      <a:endParaRPr lang="en-US" sz="1400" b="0" dirty="0" smtClean="0">
                        <a:solidFill>
                          <a:schemeClr val="tx1"/>
                        </a:solidFill>
                        <a:latin typeface="Palatino Linotype" panose="02040502050505030304" pitchFamily="18" charset="0"/>
                      </a:endParaRPr>
                    </a:p>
                    <a:p>
                      <a:pPr algn="ct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Short 1M Calls</a:t>
                      </a:r>
                    </a:p>
                    <a:p>
                      <a:pPr algn="ctr"/>
                      <a:r>
                        <a:rPr lang="en-US" sz="1400" dirty="0" smtClean="0">
                          <a:solidFill>
                            <a:schemeClr val="tx1"/>
                          </a:solidFill>
                          <a:latin typeface="Palatino Linotype" panose="02040502050505030304" pitchFamily="18" charset="0"/>
                        </a:rPr>
                        <a:t>Strike</a:t>
                      </a:r>
                      <a:r>
                        <a:rPr lang="en-US" sz="1400" baseline="0" dirty="0" smtClean="0">
                          <a:solidFill>
                            <a:schemeClr val="tx1"/>
                          </a:solidFill>
                          <a:latin typeface="Palatino Linotype" panose="02040502050505030304" pitchFamily="18" charset="0"/>
                        </a:rPr>
                        <a:t> 125</a:t>
                      </a:r>
                      <a:endParaRPr lang="en-US" sz="140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- 125)</a:t>
                      </a:r>
                      <a:endParaRPr lang="en-US" sz="1400" b="0" dirty="0" smtClean="0">
                        <a:solidFill>
                          <a:schemeClr val="tx1"/>
                        </a:solidFill>
                        <a:latin typeface="Palatino Linotype" panose="02040502050505030304" pitchFamily="18" charset="0"/>
                      </a:endParaRPr>
                    </a:p>
                    <a:p>
                      <a:pPr algn="ct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Total</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- 75)</a:t>
                      </a:r>
                      <a:endParaRPr lang="en-US" sz="1400" b="0" dirty="0" smtClean="0">
                        <a:solidFill>
                          <a:schemeClr val="tx1"/>
                        </a:solidFill>
                        <a:latin typeface="Palatino Linotype" panose="0204050205050503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1M*(</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AAPL</a:t>
                      </a:r>
                      <a:r>
                        <a:rPr lang="en-US" sz="1400" b="0" baseline="0" dirty="0" smtClean="0">
                          <a:solidFill>
                            <a:schemeClr val="tx1"/>
                          </a:solidFill>
                          <a:latin typeface="Palatino Linotype" panose="02040502050505030304" pitchFamily="18" charset="0"/>
                        </a:rPr>
                        <a:t> - 125)</a:t>
                      </a:r>
                      <a:endParaRPr lang="en-US" sz="1400" b="0" dirty="0" smtClean="0">
                        <a:solidFill>
                          <a:schemeClr val="tx1"/>
                        </a:solidFill>
                        <a:latin typeface="Palatino Linotype" panose="02040502050505030304" pitchFamily="18" charset="0"/>
                      </a:endParaRPr>
                    </a:p>
                    <a:p>
                      <a:pPr algn="ct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311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293" y="2895600"/>
            <a:ext cx="396341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4"/>
          <p:cNvGrpSpPr/>
          <p:nvPr/>
        </p:nvGrpSpPr>
        <p:grpSpPr>
          <a:xfrm>
            <a:off x="6368143" y="5562600"/>
            <a:ext cx="1687286" cy="649934"/>
            <a:chOff x="6357257" y="3998266"/>
            <a:chExt cx="1687286" cy="649934"/>
          </a:xfrm>
        </p:grpSpPr>
        <p:sp>
          <p:nvSpPr>
            <p:cNvPr id="6" name="Rounded Rectangular Callout 5"/>
            <p:cNvSpPr/>
            <p:nvPr/>
          </p:nvSpPr>
          <p:spPr>
            <a:xfrm>
              <a:off x="6357257" y="3998266"/>
              <a:ext cx="1567543" cy="649934"/>
            </a:xfrm>
            <a:prstGeom prst="wedgeRoundRectCallout">
              <a:avLst>
                <a:gd name="adj1" fmla="val -81667"/>
                <a:gd name="adj2" fmla="val -3473"/>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-1</a:t>
              </a:r>
              <a:endParaRPr lang="en-US" sz="2400" dirty="0">
                <a:solidFill>
                  <a:srgbClr val="0070C0"/>
                </a:solidFill>
                <a:latin typeface="+mj-lt"/>
              </a:endParaRPr>
            </a:p>
          </p:txBody>
        </p:sp>
      </p:grpSp>
      <p:grpSp>
        <p:nvGrpSpPr>
          <p:cNvPr id="8" name="Group 7"/>
          <p:cNvGrpSpPr/>
          <p:nvPr/>
        </p:nvGrpSpPr>
        <p:grpSpPr>
          <a:xfrm>
            <a:off x="3810000" y="4052414"/>
            <a:ext cx="1687286" cy="649934"/>
            <a:chOff x="6357257" y="3998266"/>
            <a:chExt cx="1687286" cy="649934"/>
          </a:xfrm>
        </p:grpSpPr>
        <p:sp>
          <p:nvSpPr>
            <p:cNvPr id="9" name="Rounded Rectangular Callout 8"/>
            <p:cNvSpPr/>
            <p:nvPr/>
          </p:nvSpPr>
          <p:spPr>
            <a:xfrm>
              <a:off x="6357257" y="3998266"/>
              <a:ext cx="1567543" cy="649934"/>
            </a:xfrm>
            <a:prstGeom prst="wedgeRoundRectCallout">
              <a:avLst>
                <a:gd name="adj1" fmla="val -1112"/>
                <a:gd name="adj2" fmla="val 98696"/>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Kink at 75</a:t>
              </a:r>
              <a:endParaRPr lang="en-US" sz="2400" dirty="0">
                <a:solidFill>
                  <a:srgbClr val="0070C0"/>
                </a:solidFill>
                <a:latin typeface="+mj-lt"/>
              </a:endParaRPr>
            </a:p>
          </p:txBody>
        </p:sp>
      </p:grpSp>
    </p:spTree>
    <p:extLst>
      <p:ext uri="{BB962C8B-B14F-4D97-AF65-F5344CB8AC3E}">
        <p14:creationId xmlns:p14="http://schemas.microsoft.com/office/powerpoint/2010/main" val="692562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293" y="2895600"/>
            <a:ext cx="396341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p:nvGrpSpPr>
        <p:grpSpPr>
          <a:xfrm>
            <a:off x="6357257" y="3998266"/>
            <a:ext cx="1687286" cy="649934"/>
            <a:chOff x="6357257" y="3998266"/>
            <a:chExt cx="1687286" cy="649934"/>
          </a:xfrm>
        </p:grpSpPr>
        <p:sp>
          <p:nvSpPr>
            <p:cNvPr id="12" name="Rounded Rectangular Callout 11"/>
            <p:cNvSpPr/>
            <p:nvPr/>
          </p:nvSpPr>
          <p:spPr>
            <a:xfrm>
              <a:off x="6357257" y="3998266"/>
              <a:ext cx="1567543" cy="649934"/>
            </a:xfrm>
            <a:prstGeom prst="wedgeRoundRectCallout">
              <a:avLst>
                <a:gd name="adj1" fmla="val -71945"/>
                <a:gd name="adj2" fmla="val -36971"/>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2</a:t>
              </a:r>
              <a:endParaRPr lang="en-US" sz="2400" dirty="0">
                <a:solidFill>
                  <a:srgbClr val="0070C0"/>
                </a:solidFill>
                <a:latin typeface="+mj-lt"/>
              </a:endParaRPr>
            </a:p>
          </p:txBody>
        </p:sp>
      </p:grpSp>
      <p:grpSp>
        <p:nvGrpSpPr>
          <p:cNvPr id="15" name="Group 14"/>
          <p:cNvGrpSpPr/>
          <p:nvPr/>
        </p:nvGrpSpPr>
        <p:grpSpPr>
          <a:xfrm>
            <a:off x="5606142" y="5751842"/>
            <a:ext cx="1687286" cy="649934"/>
            <a:chOff x="6357257" y="3998266"/>
            <a:chExt cx="1687286" cy="649934"/>
          </a:xfrm>
        </p:grpSpPr>
        <p:sp>
          <p:nvSpPr>
            <p:cNvPr id="16" name="Rounded Rectangular Callout 15"/>
            <p:cNvSpPr/>
            <p:nvPr/>
          </p:nvSpPr>
          <p:spPr>
            <a:xfrm>
              <a:off x="6357257" y="3998266"/>
              <a:ext cx="1567543" cy="649934"/>
            </a:xfrm>
            <a:prstGeom prst="wedgeRoundRectCallout">
              <a:avLst>
                <a:gd name="adj1" fmla="val -67084"/>
                <a:gd name="adj2" fmla="val -110666"/>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Kink at 100</a:t>
              </a:r>
              <a:endParaRPr lang="en-US" sz="2400" dirty="0">
                <a:solidFill>
                  <a:srgbClr val="0070C0"/>
                </a:solidFill>
                <a:latin typeface="+mj-lt"/>
              </a:endParaRPr>
            </a:p>
          </p:txBody>
        </p:sp>
      </p:grpSp>
    </p:spTree>
    <p:extLst>
      <p:ext uri="{BB962C8B-B14F-4D97-AF65-F5344CB8AC3E}">
        <p14:creationId xmlns:p14="http://schemas.microsoft.com/office/powerpoint/2010/main" val="2003609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293" y="2895600"/>
            <a:ext cx="396341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6"/>
          <p:cNvGrpSpPr/>
          <p:nvPr/>
        </p:nvGrpSpPr>
        <p:grpSpPr>
          <a:xfrm>
            <a:off x="6553707" y="4481422"/>
            <a:ext cx="1687286" cy="649934"/>
            <a:chOff x="6357257" y="3998266"/>
            <a:chExt cx="1687286" cy="649934"/>
          </a:xfrm>
        </p:grpSpPr>
        <p:sp>
          <p:nvSpPr>
            <p:cNvPr id="8" name="Rounded Rectangular Callout 7"/>
            <p:cNvSpPr/>
            <p:nvPr/>
          </p:nvSpPr>
          <p:spPr>
            <a:xfrm>
              <a:off x="6357257" y="3998266"/>
              <a:ext cx="1567543" cy="649934"/>
            </a:xfrm>
            <a:prstGeom prst="wedgeRoundRectCallout">
              <a:avLst>
                <a:gd name="adj1" fmla="val -78195"/>
                <a:gd name="adj2" fmla="val 55148"/>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-1</a:t>
              </a:r>
              <a:endParaRPr lang="en-US" sz="2400" dirty="0">
                <a:solidFill>
                  <a:srgbClr val="0070C0"/>
                </a:solidFill>
                <a:latin typeface="+mj-lt"/>
              </a:endParaRPr>
            </a:p>
          </p:txBody>
        </p:sp>
      </p:grpSp>
      <p:grpSp>
        <p:nvGrpSpPr>
          <p:cNvPr id="10" name="Group 9"/>
          <p:cNvGrpSpPr/>
          <p:nvPr/>
        </p:nvGrpSpPr>
        <p:grpSpPr>
          <a:xfrm>
            <a:off x="5606142" y="5751842"/>
            <a:ext cx="1687286" cy="649934"/>
            <a:chOff x="6357257" y="3998266"/>
            <a:chExt cx="1687286" cy="649934"/>
          </a:xfrm>
        </p:grpSpPr>
        <p:sp>
          <p:nvSpPr>
            <p:cNvPr id="11" name="Rounded Rectangular Callout 10"/>
            <p:cNvSpPr/>
            <p:nvPr/>
          </p:nvSpPr>
          <p:spPr>
            <a:xfrm>
              <a:off x="6357257" y="3998266"/>
              <a:ext cx="1567543" cy="649934"/>
            </a:xfrm>
            <a:prstGeom prst="wedgeRoundRectCallout">
              <a:avLst>
                <a:gd name="adj1" fmla="val -37223"/>
                <a:gd name="adj2" fmla="val -100617"/>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Kink at 125</a:t>
              </a:r>
              <a:endParaRPr lang="en-US" sz="2400" dirty="0">
                <a:solidFill>
                  <a:srgbClr val="0070C0"/>
                </a:solidFill>
                <a:latin typeface="+mj-lt"/>
              </a:endParaRPr>
            </a:p>
          </p:txBody>
        </p:sp>
      </p:grpSp>
    </p:spTree>
    <p:extLst>
      <p:ext uri="{BB962C8B-B14F-4D97-AF65-F5344CB8AC3E}">
        <p14:creationId xmlns:p14="http://schemas.microsoft.com/office/powerpoint/2010/main" val="3932311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293" y="2895600"/>
            <a:ext cx="396341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540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b)     Why </a:t>
            </a:r>
            <a:r>
              <a:rPr lang="en-US" sz="2000" b="1" dirty="0">
                <a:solidFill>
                  <a:schemeClr val="tx1">
                    <a:lumMod val="95000"/>
                    <a:lumOff val="5000"/>
                  </a:schemeClr>
                </a:solidFill>
                <a:latin typeface="Palatino Linotype" pitchFamily="18" charset="0"/>
              </a:rPr>
              <a:t>might you want to hold this portfolio? Explain completely the </a:t>
            </a:r>
            <a:r>
              <a:rPr lang="en-US" sz="2000" b="1" dirty="0" smtClean="0">
                <a:solidFill>
                  <a:schemeClr val="tx1">
                    <a:lumMod val="95000"/>
                    <a:lumOff val="5000"/>
                  </a:schemeClr>
                </a:solidFill>
                <a:latin typeface="Palatino Linotype" pitchFamily="18" charset="0"/>
              </a:rPr>
              <a:t>beliefs consistent </a:t>
            </a:r>
            <a:r>
              <a:rPr lang="en-US" sz="2000" b="1" dirty="0">
                <a:solidFill>
                  <a:schemeClr val="tx1">
                    <a:lumMod val="95000"/>
                    <a:lumOff val="5000"/>
                  </a:schemeClr>
                </a:solidFill>
                <a:latin typeface="Palatino Linotype" pitchFamily="18" charset="0"/>
              </a:rPr>
              <a:t>with holding this portfolio, and comment on possible alternative </a:t>
            </a:r>
            <a:r>
              <a:rPr lang="en-US" sz="2000" b="1" dirty="0" smtClean="0">
                <a:solidFill>
                  <a:schemeClr val="tx1">
                    <a:lumMod val="95000"/>
                    <a:lumOff val="5000"/>
                  </a:schemeClr>
                </a:solidFill>
                <a:latin typeface="Palatino Linotype" pitchFamily="18" charset="0"/>
              </a:rPr>
              <a:t>portfolios consistent </a:t>
            </a:r>
            <a:r>
              <a:rPr lang="en-US" sz="2000" b="1" dirty="0">
                <a:solidFill>
                  <a:schemeClr val="tx1">
                    <a:lumMod val="95000"/>
                    <a:lumOff val="5000"/>
                  </a:schemeClr>
                </a:solidFill>
                <a:latin typeface="Palatino Linotype" pitchFamily="18" charset="0"/>
              </a:rPr>
              <a:t>with these beliefs</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This graph is the opposite of the bet on low </a:t>
            </a:r>
            <a:r>
              <a:rPr lang="en-US" sz="2000" dirty="0" smtClean="0">
                <a:solidFill>
                  <a:srgbClr val="0070C0"/>
                </a:solidFill>
                <a:latin typeface="Palatino Linotype" pitchFamily="18" charset="0"/>
              </a:rPr>
              <a:t>volatility. </a:t>
            </a:r>
            <a:r>
              <a:rPr lang="en-US" sz="2000" dirty="0">
                <a:solidFill>
                  <a:srgbClr val="0070C0"/>
                </a:solidFill>
                <a:latin typeface="Palatino Linotype" pitchFamily="18" charset="0"/>
              </a:rPr>
              <a:t>It is a bet </a:t>
            </a:r>
            <a:r>
              <a:rPr lang="en-US" sz="2000" dirty="0" smtClean="0">
                <a:solidFill>
                  <a:srgbClr val="0070C0"/>
                </a:solidFill>
                <a:latin typeface="Palatino Linotype" pitchFamily="18" charset="0"/>
              </a:rPr>
              <a:t>on high </a:t>
            </a:r>
            <a:r>
              <a:rPr lang="en-US" sz="2000" dirty="0">
                <a:solidFill>
                  <a:srgbClr val="0070C0"/>
                </a:solidFill>
                <a:latin typeface="Palatino Linotype" pitchFamily="18" charset="0"/>
              </a:rPr>
              <a:t>volatility. If the price is currently $100, this portfolio will have a positive net </a:t>
            </a:r>
            <a:r>
              <a:rPr lang="en-US" sz="2000" dirty="0" smtClean="0">
                <a:solidFill>
                  <a:srgbClr val="0070C0"/>
                </a:solidFill>
                <a:latin typeface="Palatino Linotype" pitchFamily="18" charset="0"/>
              </a:rPr>
              <a:t>payoff if </a:t>
            </a:r>
            <a:r>
              <a:rPr lang="en-US" sz="2000" dirty="0">
                <a:solidFill>
                  <a:srgbClr val="0070C0"/>
                </a:solidFill>
                <a:latin typeface="Palatino Linotype" pitchFamily="18" charset="0"/>
              </a:rPr>
              <a:t>Apple’s price experiences large price movements. If your beliefs reflect those of </a:t>
            </a:r>
            <a:r>
              <a:rPr lang="en-US" sz="2000" dirty="0" smtClean="0">
                <a:solidFill>
                  <a:srgbClr val="0070C0"/>
                </a:solidFill>
                <a:latin typeface="Palatino Linotype" pitchFamily="18" charset="0"/>
              </a:rPr>
              <a:t>the average </a:t>
            </a:r>
            <a:r>
              <a:rPr lang="en-US" sz="2000" dirty="0">
                <a:solidFill>
                  <a:srgbClr val="0070C0"/>
                </a:solidFill>
                <a:latin typeface="Palatino Linotype" pitchFamily="18" charset="0"/>
              </a:rPr>
              <a:t>market participant, then this portfolio will have a price equal to the expected </a:t>
            </a:r>
            <a:r>
              <a:rPr lang="en-US" sz="2000" dirty="0" smtClean="0">
                <a:solidFill>
                  <a:srgbClr val="0070C0"/>
                </a:solidFill>
                <a:latin typeface="Palatino Linotype" pitchFamily="18" charset="0"/>
              </a:rPr>
              <a:t>risk adjusted </a:t>
            </a:r>
            <a:r>
              <a:rPr lang="en-US" sz="2000" dirty="0">
                <a:solidFill>
                  <a:srgbClr val="0070C0"/>
                </a:solidFill>
                <a:latin typeface="Palatino Linotype" pitchFamily="18" charset="0"/>
              </a:rPr>
              <a:t>discounted payoff, i.e. it is fairly priced. Thus, you expect zero risk </a:t>
            </a:r>
            <a:r>
              <a:rPr lang="en-US" sz="2000" dirty="0" smtClean="0">
                <a:solidFill>
                  <a:srgbClr val="0070C0"/>
                </a:solidFill>
                <a:latin typeface="Palatino Linotype" pitchFamily="18" charset="0"/>
              </a:rPr>
              <a:t>adjusted profits </a:t>
            </a:r>
            <a:r>
              <a:rPr lang="en-US" sz="2000" dirty="0">
                <a:solidFill>
                  <a:srgbClr val="0070C0"/>
                </a:solidFill>
                <a:latin typeface="Palatino Linotype" pitchFamily="18" charset="0"/>
              </a:rPr>
              <a:t>on this bet. On the other hand, if you believe volatility is higher than the </a:t>
            </a:r>
            <a:r>
              <a:rPr lang="en-US" sz="2000" dirty="0" smtClean="0">
                <a:solidFill>
                  <a:srgbClr val="0070C0"/>
                </a:solidFill>
                <a:latin typeface="Palatino Linotype" pitchFamily="18" charset="0"/>
              </a:rPr>
              <a:t>average market </a:t>
            </a:r>
            <a:r>
              <a:rPr lang="en-US" sz="2000" dirty="0">
                <a:solidFill>
                  <a:srgbClr val="0070C0"/>
                </a:solidFill>
                <a:latin typeface="Palatino Linotype" pitchFamily="18" charset="0"/>
              </a:rPr>
              <a:t>participant believes, then all call options are under priced from your perspective</a:t>
            </a:r>
            <a:r>
              <a:rPr lang="en-US" sz="2000" dirty="0" smtClean="0">
                <a:solidFill>
                  <a:srgbClr val="0070C0"/>
                </a:solidFill>
                <a:latin typeface="Palatino Linotype" pitchFamily="18" charset="0"/>
              </a:rPr>
              <a:t>. Since </a:t>
            </a:r>
            <a:r>
              <a:rPr lang="en-US" sz="2000" dirty="0">
                <a:solidFill>
                  <a:srgbClr val="0070C0"/>
                </a:solidFill>
                <a:latin typeface="Palatino Linotype" pitchFamily="18" charset="0"/>
              </a:rPr>
              <a:t>you are both buying and selling calls, you are selling some calls which you </a:t>
            </a:r>
            <a:r>
              <a:rPr lang="en-US" sz="2000" dirty="0" smtClean="0">
                <a:solidFill>
                  <a:srgbClr val="0070C0"/>
                </a:solidFill>
                <a:latin typeface="Palatino Linotype" pitchFamily="18" charset="0"/>
              </a:rPr>
              <a:t>believe to </a:t>
            </a:r>
            <a:r>
              <a:rPr lang="en-US" sz="2000" dirty="0">
                <a:solidFill>
                  <a:srgbClr val="0070C0"/>
                </a:solidFill>
                <a:latin typeface="Palatino Linotype" pitchFamily="18" charset="0"/>
              </a:rPr>
              <a:t>be under priced. Thus, you may instead want to construct a portfolio with only </a:t>
            </a:r>
            <a:r>
              <a:rPr lang="en-US" sz="2000" dirty="0" smtClean="0">
                <a:solidFill>
                  <a:srgbClr val="0070C0"/>
                </a:solidFill>
                <a:latin typeface="Palatino Linotype" pitchFamily="18" charset="0"/>
              </a:rPr>
              <a:t>long options </a:t>
            </a:r>
            <a:r>
              <a:rPr lang="en-US" sz="2000" dirty="0">
                <a:solidFill>
                  <a:srgbClr val="0070C0"/>
                </a:solidFill>
                <a:latin typeface="Palatino Linotype" pitchFamily="18" charset="0"/>
              </a:rPr>
              <a:t>(e.g. a long call and long put with the same strike price) however, this </a:t>
            </a:r>
            <a:r>
              <a:rPr lang="en-US" sz="2000" dirty="0" smtClean="0">
                <a:solidFill>
                  <a:srgbClr val="0070C0"/>
                </a:solidFill>
                <a:latin typeface="Palatino Linotype" pitchFamily="18" charset="0"/>
              </a:rPr>
              <a:t>will require </a:t>
            </a:r>
            <a:r>
              <a:rPr lang="en-US" sz="2000" dirty="0">
                <a:solidFill>
                  <a:srgbClr val="0070C0"/>
                </a:solidFill>
                <a:latin typeface="Palatino Linotype" pitchFamily="18" charset="0"/>
              </a:rPr>
              <a:t>more cash up front.</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454895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a:solidFill>
                  <a:schemeClr val="tx1">
                    <a:lumMod val="95000"/>
                    <a:lumOff val="5000"/>
                  </a:schemeClr>
                </a:solidFill>
                <a:latin typeface="Palatino Linotype" pitchFamily="18" charset="0"/>
              </a:rPr>
              <a:t>Draw 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a:solidFill>
                  <a:schemeClr val="tx1">
                    <a:lumMod val="95000"/>
                    <a:lumOff val="5000"/>
                  </a:schemeClr>
                </a:solidFill>
                <a:latin typeface="Palatino Linotype" pitchFamily="18" charset="0"/>
              </a:rPr>
              <a:t>What does the payoff diagram you have drawn in </a:t>
            </a:r>
            <a:r>
              <a:rPr lang="en-US" sz="2000" b="1" dirty="0" smtClean="0">
                <a:solidFill>
                  <a:schemeClr val="tx1">
                    <a:lumMod val="95000"/>
                    <a:lumOff val="5000"/>
                  </a:schemeClr>
                </a:solidFill>
                <a:latin typeface="Palatino Linotype" pitchFamily="18" charset="0"/>
              </a:rPr>
              <a:t>a) </a:t>
            </a:r>
            <a:r>
              <a:rPr lang="en-US" sz="2000" b="1" dirty="0">
                <a:solidFill>
                  <a:schemeClr val="tx1">
                    <a:lumMod val="95000"/>
                    <a:lumOff val="5000"/>
                  </a:schemeClr>
                </a:solidFill>
                <a:latin typeface="Palatino Linotype" pitchFamily="18" charset="0"/>
              </a:rPr>
              <a:t>look like</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smtClean="0">
                <a:solidFill>
                  <a:schemeClr val="tx1">
                    <a:lumMod val="95000"/>
                    <a:lumOff val="5000"/>
                  </a:schemeClr>
                </a:solidFill>
                <a:latin typeface="Palatino Linotype" pitchFamily="18" charset="0"/>
              </a:rPr>
              <a:t>What </a:t>
            </a:r>
            <a:r>
              <a:rPr lang="en-US" sz="2000" b="1" dirty="0">
                <a:solidFill>
                  <a:schemeClr val="tx1">
                    <a:lumMod val="95000"/>
                    <a:lumOff val="5000"/>
                  </a:schemeClr>
                </a:solidFill>
                <a:latin typeface="Palatino Linotype" pitchFamily="18" charset="0"/>
              </a:rPr>
              <a:t>can you say, if anything, about the price of a call option on the MMM stock with a strike price of 100 and two years to expiration</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What can you say, if anything, about the price of a put option on the MMM stock with a strike price of 120 and one year to expiration?</a:t>
            </a:r>
          </a:p>
        </p:txBody>
      </p:sp>
    </p:spTree>
    <p:extLst>
      <p:ext uri="{BB962C8B-B14F-4D97-AF65-F5344CB8AC3E}">
        <p14:creationId xmlns:p14="http://schemas.microsoft.com/office/powerpoint/2010/main" val="3187578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t>
            </a:r>
            <a:r>
              <a:rPr lang="en-US" sz="1600" b="1" dirty="0" smtClean="0">
                <a:solidFill>
                  <a:schemeClr val="tx1">
                    <a:lumMod val="95000"/>
                    <a:lumOff val="5000"/>
                  </a:schemeClr>
                </a:solidFill>
                <a:latin typeface="Palatino Linotype" pitchFamily="18" charset="0"/>
              </a:rPr>
              <a:t>Draw </a:t>
            </a:r>
            <a:r>
              <a:rPr lang="en-US" sz="1600" b="1" dirty="0">
                <a:solidFill>
                  <a:schemeClr val="tx1">
                    <a:lumMod val="95000"/>
                    <a:lumOff val="5000"/>
                  </a:schemeClr>
                </a:solidFill>
                <a:latin typeface="Palatino Linotype" pitchFamily="18" charset="0"/>
              </a:rPr>
              <a:t>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1600" b="1" dirty="0" smtClean="0">
              <a:solidFill>
                <a:schemeClr val="tx1">
                  <a:lumMod val="95000"/>
                  <a:lumOff val="5000"/>
                </a:schemeClr>
              </a:solidFill>
              <a:latin typeface="Palatino Linotype" pitchFamily="18" charset="0"/>
            </a:endParaRP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1</a:t>
            </a: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draw </a:t>
            </a:r>
            <a:r>
              <a:rPr lang="en-US" sz="2000" dirty="0">
                <a:solidFill>
                  <a:srgbClr val="0070C0"/>
                </a:solidFill>
                <a:latin typeface="Palatino Linotype" pitchFamily="18" charset="0"/>
              </a:rPr>
              <a:t>the payoff diagram for one share of MMM stock as a function of the MMM stock price in one year. It is a 45 degree line:</a:t>
            </a:r>
            <a:endParaRPr lang="en-US" sz="2000" dirty="0" smtClean="0">
              <a:solidFill>
                <a:srgbClr val="0070C0"/>
              </a:solidFill>
              <a:latin typeface="Palatino Linotype" pitchFamily="18" charset="0"/>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2519" y="3104899"/>
            <a:ext cx="4198962"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4327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t>
            </a:r>
            <a:r>
              <a:rPr lang="en-US" sz="1600" b="1" dirty="0" smtClean="0">
                <a:solidFill>
                  <a:schemeClr val="tx1">
                    <a:lumMod val="95000"/>
                    <a:lumOff val="5000"/>
                  </a:schemeClr>
                </a:solidFill>
                <a:latin typeface="Palatino Linotype" pitchFamily="18" charset="0"/>
              </a:rPr>
              <a:t>Draw </a:t>
            </a:r>
            <a:r>
              <a:rPr lang="en-US" sz="1600" b="1" dirty="0">
                <a:solidFill>
                  <a:schemeClr val="tx1">
                    <a:lumMod val="95000"/>
                    <a:lumOff val="5000"/>
                  </a:schemeClr>
                </a:solidFill>
                <a:latin typeface="Palatino Linotype" pitchFamily="18" charset="0"/>
              </a:rPr>
              <a:t>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1600" b="1" dirty="0" smtClean="0">
              <a:solidFill>
                <a:schemeClr val="tx1">
                  <a:lumMod val="95000"/>
                  <a:lumOff val="5000"/>
                </a:schemeClr>
              </a:solidFill>
              <a:latin typeface="Palatino Linotype" pitchFamily="18" charset="0"/>
            </a:endParaRP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2</a:t>
            </a:r>
            <a:r>
              <a:rPr lang="en-US" sz="2000" dirty="0">
                <a:solidFill>
                  <a:srgbClr val="0070C0"/>
                </a:solidFill>
                <a:latin typeface="Palatino Linotype" pitchFamily="18" charset="0"/>
              </a:rPr>
              <a:t>: draw the payoff of the put option as a function of the MMM stock price next year. </a:t>
            </a:r>
            <a:endParaRPr lang="en-US" sz="2000" dirty="0" smtClean="0">
              <a:solidFill>
                <a:srgbClr val="0070C0"/>
              </a:solidFill>
              <a:latin typeface="Palatino Linotype" pitchFamily="18" charset="0"/>
            </a:endParaRP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2519" y="3124200"/>
            <a:ext cx="4198962"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7933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t>
            </a:r>
            <a:r>
              <a:rPr lang="en-US" sz="1600" b="1" dirty="0" smtClean="0">
                <a:solidFill>
                  <a:schemeClr val="tx1">
                    <a:lumMod val="95000"/>
                    <a:lumOff val="5000"/>
                  </a:schemeClr>
                </a:solidFill>
                <a:latin typeface="Palatino Linotype" pitchFamily="18" charset="0"/>
              </a:rPr>
              <a:t>Draw </a:t>
            </a:r>
            <a:r>
              <a:rPr lang="en-US" sz="1600" b="1" dirty="0">
                <a:solidFill>
                  <a:schemeClr val="tx1">
                    <a:lumMod val="95000"/>
                    <a:lumOff val="5000"/>
                  </a:schemeClr>
                </a:solidFill>
                <a:latin typeface="Palatino Linotype" pitchFamily="18" charset="0"/>
              </a:rPr>
              <a:t>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1600" b="1" dirty="0" smtClean="0">
              <a:solidFill>
                <a:schemeClr val="tx1">
                  <a:lumMod val="95000"/>
                  <a:lumOff val="5000"/>
                </a:schemeClr>
              </a:solidFill>
              <a:latin typeface="Palatino Linotype" pitchFamily="18" charset="0"/>
            </a:endParaRP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3: Add </a:t>
            </a:r>
            <a:r>
              <a:rPr lang="en-US" sz="2000" dirty="0">
                <a:solidFill>
                  <a:srgbClr val="0070C0"/>
                </a:solidFill>
                <a:latin typeface="Palatino Linotype" pitchFamily="18" charset="0"/>
              </a:rPr>
              <a:t>together the stock and the </a:t>
            </a:r>
            <a:r>
              <a:rPr lang="en-US" sz="2000" dirty="0" smtClean="0">
                <a:solidFill>
                  <a:srgbClr val="0070C0"/>
                </a:solidFill>
                <a:latin typeface="Palatino Linotype" pitchFamily="18" charset="0"/>
              </a:rPr>
              <a:t>put.</a:t>
            </a:r>
          </a:p>
          <a:p>
            <a:pPr marL="0" indent="0">
              <a:buNone/>
            </a:pPr>
            <a:endParaRPr lang="en-US" sz="2000" dirty="0" smtClean="0">
              <a:solidFill>
                <a:srgbClr val="0070C0"/>
              </a:solidFill>
              <a:latin typeface="Palatino Linotype" pitchFamily="18"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2519" y="3124200"/>
            <a:ext cx="4198962"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896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a:solidFill>
                  <a:schemeClr val="tx1">
                    <a:lumMod val="95000"/>
                    <a:lumOff val="5000"/>
                  </a:schemeClr>
                </a:solidFill>
                <a:latin typeface="Palatino Linotype" pitchFamily="18" charset="0"/>
              </a:rPr>
              <a:t>Draw the gross payoff for the following portfolio: buy a one year call </a:t>
            </a:r>
            <a:r>
              <a:rPr lang="en-US" sz="2000" b="1" dirty="0" smtClean="0">
                <a:solidFill>
                  <a:schemeClr val="tx1">
                    <a:lumMod val="95000"/>
                    <a:lumOff val="5000"/>
                  </a:schemeClr>
                </a:solidFill>
                <a:latin typeface="Palatino Linotype" pitchFamily="18" charset="0"/>
              </a:rPr>
              <a:t>option on </a:t>
            </a:r>
            <a:r>
              <a:rPr lang="en-US" sz="2000" b="1" dirty="0">
                <a:solidFill>
                  <a:schemeClr val="tx1">
                    <a:lumMod val="95000"/>
                    <a:lumOff val="5000"/>
                  </a:schemeClr>
                </a:solidFill>
                <a:latin typeface="Palatino Linotype" pitchFamily="18" charset="0"/>
              </a:rPr>
              <a:t>Cisco with the strike price of 20 and sell a one year call option on Cisco </a:t>
            </a:r>
            <a:r>
              <a:rPr lang="en-US" sz="2000" b="1" dirty="0" smtClean="0">
                <a:solidFill>
                  <a:schemeClr val="tx1">
                    <a:lumMod val="95000"/>
                    <a:lumOff val="5000"/>
                  </a:schemeClr>
                </a:solidFill>
                <a:latin typeface="Palatino Linotype" pitchFamily="18" charset="0"/>
              </a:rPr>
              <a:t>with the </a:t>
            </a:r>
            <a:r>
              <a:rPr lang="en-US" sz="2000" b="1" dirty="0">
                <a:solidFill>
                  <a:schemeClr val="tx1">
                    <a:lumMod val="95000"/>
                    <a:lumOff val="5000"/>
                  </a:schemeClr>
                </a:solidFill>
                <a:latin typeface="Palatino Linotype" pitchFamily="18" charset="0"/>
              </a:rPr>
              <a:t>strike price of 80. </a:t>
            </a:r>
            <a:endParaRPr lang="en-US" sz="2000" b="1" dirty="0" smtClean="0">
              <a:solidFill>
                <a:schemeClr val="tx1">
                  <a:lumMod val="95000"/>
                  <a:lumOff val="5000"/>
                </a:schemeClr>
              </a:solidFill>
              <a:latin typeface="Palatino Linotype" pitchFamily="18" charset="0"/>
            </a:endParaRP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a:solidFill>
                  <a:schemeClr val="tx1">
                    <a:lumMod val="95000"/>
                    <a:lumOff val="5000"/>
                  </a:schemeClr>
                </a:solidFill>
                <a:latin typeface="Palatino Linotype" pitchFamily="18" charset="0"/>
              </a:rPr>
              <a:t>Do you think the above portfolio has a positive price? (Hint: do you think </a:t>
            </a:r>
            <a:r>
              <a:rPr lang="en-US" sz="2000" b="1" dirty="0" smtClean="0">
                <a:solidFill>
                  <a:schemeClr val="tx1">
                    <a:lumMod val="95000"/>
                    <a:lumOff val="5000"/>
                  </a:schemeClr>
                </a:solidFill>
                <a:latin typeface="Palatino Linotype" pitchFamily="18" charset="0"/>
              </a:rPr>
              <a:t>you should </a:t>
            </a:r>
            <a:r>
              <a:rPr lang="en-US" sz="2000" b="1" dirty="0">
                <a:solidFill>
                  <a:schemeClr val="tx1">
                    <a:lumMod val="95000"/>
                    <a:lumOff val="5000"/>
                  </a:schemeClr>
                </a:solidFill>
                <a:latin typeface="Palatino Linotype" pitchFamily="18" charset="0"/>
              </a:rPr>
              <a:t>pay or be paid to hold the above portfolio</a:t>
            </a:r>
            <a:r>
              <a:rPr lang="en-US" sz="2000" b="1" dirty="0" smtClean="0">
                <a:solidFill>
                  <a:schemeClr val="tx1">
                    <a:lumMod val="95000"/>
                    <a:lumOff val="5000"/>
                  </a:schemeClr>
                </a:solidFill>
                <a:latin typeface="Palatino Linotype" pitchFamily="18" charset="0"/>
              </a:rPr>
              <a:t>?) Why?</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a:solidFill>
                  <a:schemeClr val="tx1">
                    <a:lumMod val="95000"/>
                    <a:lumOff val="5000"/>
                  </a:schemeClr>
                </a:solidFill>
                <a:latin typeface="Palatino Linotype" pitchFamily="18" charset="0"/>
              </a:rPr>
              <a:t>Assume that the β on Cisco stock is 1.3 and the risk free interest rate is 2</a:t>
            </a:r>
            <a:r>
              <a:rPr lang="en-US" sz="2000" b="1" dirty="0" smtClean="0">
                <a:solidFill>
                  <a:schemeClr val="tx1">
                    <a:lumMod val="95000"/>
                    <a:lumOff val="5000"/>
                  </a:schemeClr>
                </a:solidFill>
                <a:latin typeface="Palatino Linotype" pitchFamily="18" charset="0"/>
              </a:rPr>
              <a:t>%. What </a:t>
            </a:r>
            <a:r>
              <a:rPr lang="en-US" sz="2000" b="1" dirty="0">
                <a:solidFill>
                  <a:schemeClr val="tx1">
                    <a:lumMod val="95000"/>
                    <a:lumOff val="5000"/>
                  </a:schemeClr>
                </a:solidFill>
                <a:latin typeface="Palatino Linotype" pitchFamily="18" charset="0"/>
              </a:rPr>
              <a:t>can you say about the expected return you earn from shorting calls on </a:t>
            </a:r>
            <a:r>
              <a:rPr lang="en-US" sz="2000" b="1" dirty="0" smtClean="0">
                <a:solidFill>
                  <a:schemeClr val="tx1">
                    <a:lumMod val="95000"/>
                    <a:lumOff val="5000"/>
                  </a:schemeClr>
                </a:solidFill>
                <a:latin typeface="Palatino Linotype" pitchFamily="18" charset="0"/>
              </a:rPr>
              <a:t>Cisco stock</a:t>
            </a:r>
            <a:r>
              <a:rPr lang="en-US" sz="2000" b="1" dirty="0">
                <a:solidFill>
                  <a:schemeClr val="tx1">
                    <a:lumMod val="95000"/>
                    <a:lumOff val="5000"/>
                  </a:schemeClr>
                </a:solidFill>
                <a:latin typeface="Palatino Linotype" pitchFamily="18" charset="0"/>
              </a:rPr>
              <a:t>? </a:t>
            </a:r>
          </a:p>
        </p:txBody>
      </p:sp>
    </p:spTree>
    <p:extLst>
      <p:ext uri="{BB962C8B-B14F-4D97-AF65-F5344CB8AC3E}">
        <p14:creationId xmlns:p14="http://schemas.microsoft.com/office/powerpoint/2010/main" val="212673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t>
            </a:r>
            <a:r>
              <a:rPr lang="en-US" sz="1600" b="1" dirty="0" smtClean="0">
                <a:solidFill>
                  <a:schemeClr val="tx1">
                    <a:lumMod val="95000"/>
                    <a:lumOff val="5000"/>
                  </a:schemeClr>
                </a:solidFill>
                <a:latin typeface="Palatino Linotype" pitchFamily="18" charset="0"/>
              </a:rPr>
              <a:t>Draw </a:t>
            </a:r>
            <a:r>
              <a:rPr lang="en-US" sz="1600" b="1" dirty="0">
                <a:solidFill>
                  <a:schemeClr val="tx1">
                    <a:lumMod val="95000"/>
                    <a:lumOff val="5000"/>
                  </a:schemeClr>
                </a:solidFill>
                <a:latin typeface="Palatino Linotype" pitchFamily="18" charset="0"/>
              </a:rPr>
              <a:t>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1600" b="1" dirty="0" smtClean="0">
              <a:solidFill>
                <a:schemeClr val="tx1">
                  <a:lumMod val="95000"/>
                  <a:lumOff val="5000"/>
                </a:schemeClr>
              </a:solidFill>
              <a:latin typeface="Palatino Linotype" pitchFamily="18" charset="0"/>
            </a:endParaRP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4</a:t>
            </a: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final step is to include the borrowing.  When I borrow the present value of $100, I promise to pay back $100 in one year. Thus, I need to subtract $100 from the payoff. Notice that the payoff from the stock plus the put is always at least $100. This is why I use the risk-free rate when valuing options. The payoff for the portfolio of long one share of stock plus a put partially financed by borrowing the present value of the strike price ($100) is graphed below:</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2471497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t>
            </a:r>
            <a:r>
              <a:rPr lang="en-US" sz="1600" b="1" dirty="0" smtClean="0">
                <a:solidFill>
                  <a:schemeClr val="tx1">
                    <a:lumMod val="95000"/>
                    <a:lumOff val="5000"/>
                  </a:schemeClr>
                </a:solidFill>
                <a:latin typeface="Palatino Linotype" pitchFamily="18" charset="0"/>
              </a:rPr>
              <a:t>Draw </a:t>
            </a:r>
            <a:r>
              <a:rPr lang="en-US" sz="1600" b="1" dirty="0">
                <a:solidFill>
                  <a:schemeClr val="tx1">
                    <a:lumMod val="95000"/>
                    <a:lumOff val="5000"/>
                  </a:schemeClr>
                </a:solidFill>
                <a:latin typeface="Palatino Linotype" pitchFamily="18" charset="0"/>
              </a:rPr>
              <a:t>the payoff diagram for the following portfolio: Purchase one share of stock in Minnesota Mining and Manufacturing, purchase one put option on MMM stock with one year to expiration and a strike price of 100, and borrow the present value of 100.  Draw the payoff for this portfolio as a function of MMM’s stock price next year. </a:t>
            </a:r>
            <a:endParaRPr lang="en-US" sz="1600" b="1" dirty="0" smtClean="0">
              <a:solidFill>
                <a:schemeClr val="tx1">
                  <a:lumMod val="95000"/>
                  <a:lumOff val="5000"/>
                </a:schemeClr>
              </a:solidFill>
              <a:latin typeface="Palatino Linotype" pitchFamily="18" charset="0"/>
            </a:endParaRPr>
          </a:p>
          <a:p>
            <a:pPr marL="0" indent="0">
              <a:buNone/>
            </a:pPr>
            <a:endParaRPr lang="en-US" sz="500" b="1" dirty="0" smtClean="0">
              <a:solidFill>
                <a:schemeClr val="tx1">
                  <a:lumMod val="95000"/>
                  <a:lumOff val="5000"/>
                </a:schemeClr>
              </a:solidFill>
              <a:latin typeface="Palatino Linotype" pitchFamily="18"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286000"/>
            <a:ext cx="5243512" cy="4282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8866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What </a:t>
            </a:r>
            <a:r>
              <a:rPr lang="en-US" sz="2000" b="1" dirty="0">
                <a:solidFill>
                  <a:schemeClr val="tx1">
                    <a:lumMod val="95000"/>
                    <a:lumOff val="5000"/>
                  </a:schemeClr>
                </a:solidFill>
                <a:latin typeface="Palatino Linotype" pitchFamily="18" charset="0"/>
              </a:rPr>
              <a:t>does the payoff diagram you have drawn in </a:t>
            </a:r>
            <a:r>
              <a:rPr lang="en-US" sz="2000" b="1" dirty="0" smtClean="0">
                <a:solidFill>
                  <a:schemeClr val="tx1">
                    <a:lumMod val="95000"/>
                    <a:lumOff val="5000"/>
                  </a:schemeClr>
                </a:solidFill>
                <a:latin typeface="Palatino Linotype" pitchFamily="18" charset="0"/>
              </a:rPr>
              <a:t>a) </a:t>
            </a:r>
            <a:r>
              <a:rPr lang="en-US" sz="2000" b="1" dirty="0">
                <a:solidFill>
                  <a:schemeClr val="tx1">
                    <a:lumMod val="95000"/>
                    <a:lumOff val="5000"/>
                  </a:schemeClr>
                </a:solidFill>
                <a:latin typeface="Palatino Linotype" pitchFamily="18" charset="0"/>
              </a:rPr>
              <a:t>look like</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It is </a:t>
            </a:r>
            <a:r>
              <a:rPr lang="en-US" sz="2000" dirty="0">
                <a:solidFill>
                  <a:srgbClr val="0070C0"/>
                </a:solidFill>
                <a:latin typeface="Palatino Linotype" pitchFamily="18" charset="0"/>
              </a:rPr>
              <a:t>the payoff diagram for a call option on MMM stock with a strike price of $100.  </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1329949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What </a:t>
            </a:r>
            <a:r>
              <a:rPr lang="en-US" sz="2000" b="1" dirty="0">
                <a:solidFill>
                  <a:schemeClr val="tx1">
                    <a:lumMod val="95000"/>
                    <a:lumOff val="5000"/>
                  </a:schemeClr>
                </a:solidFill>
                <a:latin typeface="Palatino Linotype" pitchFamily="18" charset="0"/>
              </a:rPr>
              <a:t>can you say, if anything, about the price of a call option on the MMM stock with a strike price of 100 and two years to expiration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value of </a:t>
            </a:r>
            <a:r>
              <a:rPr lang="en-US" sz="2000" dirty="0" smtClean="0">
                <a:solidFill>
                  <a:srgbClr val="0070C0"/>
                </a:solidFill>
                <a:latin typeface="Palatino Linotype" pitchFamily="18" charset="0"/>
              </a:rPr>
              <a:t>waiting </a:t>
            </a:r>
            <a:r>
              <a:rPr lang="en-US" sz="2000" dirty="0">
                <a:solidFill>
                  <a:srgbClr val="0070C0"/>
                </a:solidFill>
                <a:latin typeface="Palatino Linotype" pitchFamily="18" charset="0"/>
              </a:rPr>
              <a:t>is greater the more you learn. Since you will learn more about the future stock price in two years than in one, the longer the maturity the more valuable the option. Thus the call option on MMM stock with a strike price of 100 and two years to maturity must have a price greater </a:t>
            </a:r>
            <a:r>
              <a:rPr lang="en-US" sz="2000" dirty="0" smtClean="0">
                <a:solidFill>
                  <a:srgbClr val="0070C0"/>
                </a:solidFill>
                <a:latin typeface="Palatino Linotype" pitchFamily="18" charset="0"/>
              </a:rPr>
              <a:t>than the call with a strike price of 100 and one year to maturity.</a:t>
            </a:r>
          </a:p>
        </p:txBody>
      </p:sp>
    </p:spTree>
    <p:extLst>
      <p:ext uri="{BB962C8B-B14F-4D97-AF65-F5344CB8AC3E}">
        <p14:creationId xmlns:p14="http://schemas.microsoft.com/office/powerpoint/2010/main" val="2812701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3: Put-Call Parity</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What </a:t>
            </a:r>
            <a:r>
              <a:rPr lang="en-US" sz="2000" b="1" dirty="0">
                <a:solidFill>
                  <a:schemeClr val="tx1">
                    <a:lumMod val="95000"/>
                    <a:lumOff val="5000"/>
                  </a:schemeClr>
                </a:solidFill>
                <a:latin typeface="Palatino Linotype" pitchFamily="18" charset="0"/>
              </a:rPr>
              <a:t>can you say, if anything, about the price of a put option on the MMM stock with a strike price of 120 and one year to expiration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payoff to a put option rises as the strike price rises. You would rather have the option to sell stock for 120 in one year than for a price of 100. </a:t>
            </a:r>
            <a:r>
              <a:rPr lang="en-US" sz="2000" dirty="0" smtClean="0">
                <a:solidFill>
                  <a:srgbClr val="0070C0"/>
                </a:solidFill>
                <a:latin typeface="Palatino Linotype" pitchFamily="18" charset="0"/>
              </a:rPr>
              <a:t>So, this </a:t>
            </a:r>
            <a:r>
              <a:rPr lang="en-US" sz="2000" dirty="0">
                <a:solidFill>
                  <a:srgbClr val="0070C0"/>
                </a:solidFill>
                <a:latin typeface="Palatino Linotype" pitchFamily="18" charset="0"/>
              </a:rPr>
              <a:t>put must have a price greater than </a:t>
            </a: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price of the put with a strike price of 100.</a:t>
            </a:r>
          </a:p>
        </p:txBody>
      </p:sp>
    </p:spTree>
    <p:extLst>
      <p:ext uri="{BB962C8B-B14F-4D97-AF65-F5344CB8AC3E}">
        <p14:creationId xmlns:p14="http://schemas.microsoft.com/office/powerpoint/2010/main" val="1212055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Draw </a:t>
            </a:r>
            <a:r>
              <a:rPr lang="en-US" sz="2000" b="1" dirty="0">
                <a:solidFill>
                  <a:schemeClr val="tx1">
                    <a:lumMod val="95000"/>
                    <a:lumOff val="5000"/>
                  </a:schemeClr>
                </a:solidFill>
                <a:latin typeface="Palatino Linotype" pitchFamily="18" charset="0"/>
              </a:rPr>
              <a:t>the gross payoff for the following portfolio: buy a one year call </a:t>
            </a:r>
            <a:r>
              <a:rPr lang="en-US" sz="2000" b="1" dirty="0" smtClean="0">
                <a:solidFill>
                  <a:schemeClr val="tx1">
                    <a:lumMod val="95000"/>
                    <a:lumOff val="5000"/>
                  </a:schemeClr>
                </a:solidFill>
                <a:latin typeface="Palatino Linotype" pitchFamily="18" charset="0"/>
              </a:rPr>
              <a:t>option on </a:t>
            </a:r>
            <a:r>
              <a:rPr lang="en-US" sz="2000" b="1" dirty="0">
                <a:solidFill>
                  <a:schemeClr val="tx1">
                    <a:lumMod val="95000"/>
                    <a:lumOff val="5000"/>
                  </a:schemeClr>
                </a:solidFill>
                <a:latin typeface="Palatino Linotype" pitchFamily="18" charset="0"/>
              </a:rPr>
              <a:t>Cisco with the strike price of 20 and sell a one year call option on Cisco </a:t>
            </a:r>
            <a:r>
              <a:rPr lang="en-US" sz="2000" b="1" dirty="0" smtClean="0">
                <a:solidFill>
                  <a:schemeClr val="tx1">
                    <a:lumMod val="95000"/>
                    <a:lumOff val="5000"/>
                  </a:schemeClr>
                </a:solidFill>
                <a:latin typeface="Palatino Linotype" pitchFamily="18" charset="0"/>
              </a:rPr>
              <a:t>with the </a:t>
            </a:r>
            <a:r>
              <a:rPr lang="en-US" sz="2000" b="1" dirty="0">
                <a:solidFill>
                  <a:schemeClr val="tx1">
                    <a:lumMod val="95000"/>
                    <a:lumOff val="5000"/>
                  </a:schemeClr>
                </a:solidFill>
                <a:latin typeface="Palatino Linotype" pitchFamily="18" charset="0"/>
              </a:rPr>
              <a:t>strike price of 80. </a:t>
            </a:r>
            <a:endParaRPr lang="en-US" sz="2000" b="1" dirty="0" smtClean="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This portfolio contains two options, so your final picture will contain two kinks </a:t>
            </a:r>
            <a:r>
              <a:rPr lang="en-US" sz="2000" dirty="0" smtClean="0">
                <a:solidFill>
                  <a:srgbClr val="0070C0"/>
                </a:solidFill>
                <a:latin typeface="Palatino Linotype" pitchFamily="18" charset="0"/>
              </a:rPr>
              <a:t>–one </a:t>
            </a:r>
            <a:r>
              <a:rPr lang="en-US" sz="2000" dirty="0">
                <a:solidFill>
                  <a:srgbClr val="0070C0"/>
                </a:solidFill>
                <a:latin typeface="Palatino Linotype" pitchFamily="18" charset="0"/>
              </a:rPr>
              <a:t>at 20 and the other at 80. Below 20, both options are out of the money</a:t>
            </a:r>
            <a:r>
              <a:rPr lang="en-US" sz="2000" dirty="0" smtClean="0">
                <a:solidFill>
                  <a:srgbClr val="0070C0"/>
                </a:solidFill>
                <a:latin typeface="Palatino Linotype" pitchFamily="18" charset="0"/>
              </a:rPr>
              <a:t>. Between </a:t>
            </a:r>
            <a:r>
              <a:rPr lang="en-US" sz="2000" dirty="0">
                <a:solidFill>
                  <a:srgbClr val="0070C0"/>
                </a:solidFill>
                <a:latin typeface="Palatino Linotype" pitchFamily="18" charset="0"/>
              </a:rPr>
              <a:t>20 and 80 the long position has a payoff equal to the stock price </a:t>
            </a:r>
            <a:r>
              <a:rPr lang="en-US" sz="2000" dirty="0" smtClean="0">
                <a:solidFill>
                  <a:srgbClr val="0070C0"/>
                </a:solidFill>
                <a:latin typeface="Palatino Linotype" pitchFamily="18" charset="0"/>
              </a:rPr>
              <a:t>minus 20</a:t>
            </a:r>
            <a:r>
              <a:rPr lang="en-US" sz="2000" dirty="0">
                <a:solidFill>
                  <a:srgbClr val="0070C0"/>
                </a:solidFill>
                <a:latin typeface="Palatino Linotype" pitchFamily="18" charset="0"/>
              </a:rPr>
              <a:t>, the short position has zero payoff. Above 80, the short position </a:t>
            </a:r>
            <a:r>
              <a:rPr lang="en-US" sz="2000" dirty="0" smtClean="0">
                <a:solidFill>
                  <a:srgbClr val="0070C0"/>
                </a:solidFill>
                <a:latin typeface="Palatino Linotype" pitchFamily="18" charset="0"/>
              </a:rPr>
              <a:t>becomes relevant</a:t>
            </a:r>
            <a:r>
              <a:rPr lang="en-US" sz="2000" dirty="0">
                <a:solidFill>
                  <a:srgbClr val="0070C0"/>
                </a:solidFill>
                <a:latin typeface="Palatino Linotype" pitchFamily="18" charset="0"/>
              </a:rPr>
              <a:t>. For every dollar the price of Cisco increases above 80 you will gain </a:t>
            </a:r>
            <a:r>
              <a:rPr lang="en-US" sz="2000" dirty="0" smtClean="0">
                <a:solidFill>
                  <a:srgbClr val="0070C0"/>
                </a:solidFill>
                <a:latin typeface="Palatino Linotype" pitchFamily="18" charset="0"/>
              </a:rPr>
              <a:t>1 dollar </a:t>
            </a:r>
            <a:r>
              <a:rPr lang="en-US" sz="2000" dirty="0">
                <a:solidFill>
                  <a:srgbClr val="0070C0"/>
                </a:solidFill>
                <a:latin typeface="Palatino Linotype" pitchFamily="18" charset="0"/>
              </a:rPr>
              <a:t>with the long position and lose one dollar with the short position. This </a:t>
            </a:r>
            <a:r>
              <a:rPr lang="en-US" sz="2000" dirty="0" smtClean="0">
                <a:solidFill>
                  <a:srgbClr val="0070C0"/>
                </a:solidFill>
                <a:latin typeface="Palatino Linotype" pitchFamily="18" charset="0"/>
              </a:rPr>
              <a:t>is called </a:t>
            </a:r>
            <a:r>
              <a:rPr lang="en-US" sz="2000" dirty="0">
                <a:solidFill>
                  <a:srgbClr val="0070C0"/>
                </a:solidFill>
                <a:latin typeface="Palatino Linotype" pitchFamily="18" charset="0"/>
              </a:rPr>
              <a:t>a bull spread. Holders of bull spreads benefit from price increases.</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311738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Draw </a:t>
            </a:r>
            <a:r>
              <a:rPr lang="en-US" sz="2000" b="1" dirty="0">
                <a:solidFill>
                  <a:schemeClr val="tx1">
                    <a:lumMod val="95000"/>
                    <a:lumOff val="5000"/>
                  </a:schemeClr>
                </a:solidFill>
                <a:latin typeface="Palatino Linotype" pitchFamily="18" charset="0"/>
              </a:rPr>
              <a:t>the gross payoff for the following portfolio: buy a one year call </a:t>
            </a:r>
            <a:r>
              <a:rPr lang="en-US" sz="2000" b="1" dirty="0" smtClean="0">
                <a:solidFill>
                  <a:schemeClr val="tx1">
                    <a:lumMod val="95000"/>
                    <a:lumOff val="5000"/>
                  </a:schemeClr>
                </a:solidFill>
                <a:latin typeface="Palatino Linotype" pitchFamily="18" charset="0"/>
              </a:rPr>
              <a:t>option on </a:t>
            </a:r>
            <a:r>
              <a:rPr lang="en-US" sz="2000" b="1" dirty="0">
                <a:solidFill>
                  <a:schemeClr val="tx1">
                    <a:lumMod val="95000"/>
                    <a:lumOff val="5000"/>
                  </a:schemeClr>
                </a:solidFill>
                <a:latin typeface="Palatino Linotype" pitchFamily="18" charset="0"/>
              </a:rPr>
              <a:t>Cisco with the strike price of 20 and sell a one year call option on Cisco </a:t>
            </a:r>
            <a:r>
              <a:rPr lang="en-US" sz="2000" b="1" dirty="0" smtClean="0">
                <a:solidFill>
                  <a:schemeClr val="tx1">
                    <a:lumMod val="95000"/>
                    <a:lumOff val="5000"/>
                  </a:schemeClr>
                </a:solidFill>
                <a:latin typeface="Palatino Linotype" pitchFamily="18" charset="0"/>
              </a:rPr>
              <a:t>with the </a:t>
            </a:r>
            <a:r>
              <a:rPr lang="en-US" sz="2000" b="1" dirty="0">
                <a:solidFill>
                  <a:schemeClr val="tx1">
                    <a:lumMod val="95000"/>
                    <a:lumOff val="5000"/>
                  </a:schemeClr>
                </a:solidFill>
                <a:latin typeface="Palatino Linotype" pitchFamily="18" charset="0"/>
              </a:rPr>
              <a:t>strike price of 80. </a:t>
            </a:r>
            <a:endParaRPr lang="en-US" sz="2000" b="1" dirty="0" smtClean="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49328186"/>
              </p:ext>
            </p:extLst>
          </p:nvPr>
        </p:nvGraphicFramePr>
        <p:xfrm>
          <a:off x="1524000" y="2438400"/>
          <a:ext cx="6096000" cy="1935480"/>
        </p:xfrm>
        <a:graphic>
          <a:graphicData uri="http://schemas.openxmlformats.org/drawingml/2006/table">
            <a:tbl>
              <a:tblPr firstRow="1" bandRow="1">
                <a:tableStyleId>{5C22544A-7EE6-4342-B048-85BDC9FD1C3A}</a:tableStyleId>
              </a:tblPr>
              <a:tblGrid>
                <a:gridCol w="1524000"/>
                <a:gridCol w="1524000"/>
                <a:gridCol w="1524000"/>
                <a:gridCol w="1524000"/>
              </a:tblGrid>
              <a:tr h="381000">
                <a:tc>
                  <a:txBody>
                    <a:bodyPr/>
                    <a:lstStyle/>
                    <a:p>
                      <a:pPr algn="ctr"/>
                      <a:endParaRPr lang="en-US" sz="1400" b="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20</a:t>
                      </a:r>
                      <a:endParaRPr lang="en-US" sz="1400" b="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latin typeface="Palatino Linotype" panose="02040502050505030304" pitchFamily="18" charset="0"/>
                        </a:rPr>
                        <a:t>20 &lt; </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80</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latin typeface="Palatino Linotype" panose="02040502050505030304" pitchFamily="18" charset="0"/>
                        </a:rPr>
                        <a:t>80 &lt; </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endParaRPr lang="en-US" sz="1400" b="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Long Call</a:t>
                      </a:r>
                    </a:p>
                    <a:p>
                      <a:pPr algn="ctr"/>
                      <a:r>
                        <a:rPr lang="en-US" sz="1400" dirty="0" smtClean="0">
                          <a:solidFill>
                            <a:schemeClr val="tx1"/>
                          </a:solidFill>
                          <a:latin typeface="Palatino Linotype" panose="02040502050505030304" pitchFamily="18" charset="0"/>
                        </a:rPr>
                        <a:t>Strike 20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- 20</a:t>
                      </a:r>
                      <a:endParaRPr lang="en-US" sz="1400" baseline="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- 20</a:t>
                      </a:r>
                      <a:endParaRPr lang="en-US" sz="1400" baseline="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Short</a:t>
                      </a:r>
                      <a:r>
                        <a:rPr lang="en-US" sz="1400" baseline="0" dirty="0" smtClean="0">
                          <a:solidFill>
                            <a:schemeClr val="tx1"/>
                          </a:solidFill>
                          <a:latin typeface="Palatino Linotype" panose="02040502050505030304" pitchFamily="18" charset="0"/>
                        </a:rPr>
                        <a:t> Call</a:t>
                      </a:r>
                    </a:p>
                    <a:p>
                      <a:pPr algn="ctr"/>
                      <a:r>
                        <a:rPr lang="en-US" sz="1400" baseline="0" dirty="0" smtClean="0">
                          <a:solidFill>
                            <a:schemeClr val="tx1"/>
                          </a:solidFill>
                          <a:latin typeface="Palatino Linotype" panose="02040502050505030304" pitchFamily="18" charset="0"/>
                        </a:rPr>
                        <a:t>Strike 80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Palatino Linotype" panose="02040502050505030304" pitchFamily="18" charset="0"/>
                        </a:rPr>
                        <a:t>-(</a:t>
                      </a: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80)</a:t>
                      </a:r>
                      <a:endParaRPr lang="en-US" sz="1400" baseline="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5300">
                <a:tc>
                  <a:txBody>
                    <a:bodyPr/>
                    <a:lstStyle/>
                    <a:p>
                      <a:pPr algn="ctr"/>
                      <a:r>
                        <a:rPr lang="en-US" sz="1400" dirty="0" smtClean="0">
                          <a:solidFill>
                            <a:schemeClr val="tx1"/>
                          </a:solidFill>
                          <a:latin typeface="Palatino Linotype" panose="02040502050505030304" pitchFamily="18" charset="0"/>
                        </a:rPr>
                        <a:t>Total</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err="1" smtClean="0">
                          <a:solidFill>
                            <a:schemeClr val="tx1"/>
                          </a:solidFill>
                          <a:latin typeface="Palatino Linotype" panose="02040502050505030304" pitchFamily="18" charset="0"/>
                        </a:rPr>
                        <a:t>p</a:t>
                      </a:r>
                      <a:r>
                        <a:rPr lang="en-US" sz="1400" b="0" baseline="-25000" dirty="0" err="1" smtClean="0">
                          <a:solidFill>
                            <a:schemeClr val="tx1"/>
                          </a:solidFill>
                          <a:latin typeface="Palatino Linotype" panose="02040502050505030304" pitchFamily="18" charset="0"/>
                        </a:rPr>
                        <a:t>CSCO</a:t>
                      </a:r>
                      <a:r>
                        <a:rPr lang="en-US" sz="1400" b="0" baseline="0" dirty="0" smtClean="0">
                          <a:solidFill>
                            <a:schemeClr val="tx1"/>
                          </a:solidFill>
                          <a:latin typeface="Palatino Linotype" panose="02040502050505030304" pitchFamily="18" charset="0"/>
                        </a:rPr>
                        <a:t> - 20</a:t>
                      </a:r>
                      <a:endParaRPr lang="en-US" sz="1400" baseline="0" dirty="0" smtClean="0">
                        <a:solidFill>
                          <a:schemeClr val="tx1"/>
                        </a:solidFill>
                        <a:latin typeface="Palatino Linotype" panose="0204050205050503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latin typeface="Palatino Linotype" panose="02040502050505030304" pitchFamily="18" charset="0"/>
                        </a:rPr>
                        <a:t>60</a:t>
                      </a:r>
                      <a:endParaRPr lang="en-US" sz="1400" dirty="0">
                        <a:solidFill>
                          <a:schemeClr val="tx1"/>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041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Draw </a:t>
            </a:r>
            <a:r>
              <a:rPr lang="en-US" sz="2000" b="1" dirty="0">
                <a:solidFill>
                  <a:schemeClr val="tx1">
                    <a:lumMod val="95000"/>
                    <a:lumOff val="5000"/>
                  </a:schemeClr>
                </a:solidFill>
                <a:latin typeface="Palatino Linotype" pitchFamily="18" charset="0"/>
              </a:rPr>
              <a:t>the gross payoff for the following portfolio: buy a one year call </a:t>
            </a:r>
            <a:r>
              <a:rPr lang="en-US" sz="2000" b="1" dirty="0" smtClean="0">
                <a:solidFill>
                  <a:schemeClr val="tx1">
                    <a:lumMod val="95000"/>
                    <a:lumOff val="5000"/>
                  </a:schemeClr>
                </a:solidFill>
                <a:latin typeface="Palatino Linotype" pitchFamily="18" charset="0"/>
              </a:rPr>
              <a:t>option on </a:t>
            </a:r>
            <a:r>
              <a:rPr lang="en-US" sz="2000" b="1" dirty="0">
                <a:solidFill>
                  <a:schemeClr val="tx1">
                    <a:lumMod val="95000"/>
                    <a:lumOff val="5000"/>
                  </a:schemeClr>
                </a:solidFill>
                <a:latin typeface="Palatino Linotype" pitchFamily="18" charset="0"/>
              </a:rPr>
              <a:t>Cisco with the strike price of 20 and sell a one year call option on Cisco </a:t>
            </a:r>
            <a:r>
              <a:rPr lang="en-US" sz="2000" b="1" dirty="0" smtClean="0">
                <a:solidFill>
                  <a:schemeClr val="tx1">
                    <a:lumMod val="95000"/>
                    <a:lumOff val="5000"/>
                  </a:schemeClr>
                </a:solidFill>
                <a:latin typeface="Palatino Linotype" pitchFamily="18" charset="0"/>
              </a:rPr>
              <a:t>with the </a:t>
            </a:r>
            <a:r>
              <a:rPr lang="en-US" sz="2000" b="1" dirty="0">
                <a:solidFill>
                  <a:schemeClr val="tx1">
                    <a:lumMod val="95000"/>
                    <a:lumOff val="5000"/>
                  </a:schemeClr>
                </a:solidFill>
                <a:latin typeface="Palatino Linotype" pitchFamily="18" charset="0"/>
              </a:rPr>
              <a:t>strike price of 80. </a:t>
            </a:r>
            <a:endParaRPr lang="en-US" sz="2000" b="1" dirty="0" smtClean="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645227"/>
            <a:ext cx="3627437" cy="315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45227"/>
            <a:ext cx="3621087" cy="315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p:cNvGrpSpPr/>
          <p:nvPr/>
        </p:nvGrpSpPr>
        <p:grpSpPr>
          <a:xfrm>
            <a:off x="1709057" y="3326561"/>
            <a:ext cx="1687286" cy="649934"/>
            <a:chOff x="6357257" y="3998266"/>
            <a:chExt cx="1687286" cy="649934"/>
          </a:xfrm>
        </p:grpSpPr>
        <p:sp>
          <p:nvSpPr>
            <p:cNvPr id="7" name="Rounded Rectangular Callout 6"/>
            <p:cNvSpPr/>
            <p:nvPr/>
          </p:nvSpPr>
          <p:spPr>
            <a:xfrm>
              <a:off x="6357257" y="3998266"/>
              <a:ext cx="1567543" cy="649934"/>
            </a:xfrm>
            <a:prstGeom prst="wedgeRoundRectCallout">
              <a:avLst>
                <a:gd name="adj1" fmla="val 39861"/>
                <a:gd name="adj2" fmla="val 81946"/>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1</a:t>
              </a:r>
              <a:endParaRPr lang="en-US" sz="2400" dirty="0">
                <a:solidFill>
                  <a:srgbClr val="0070C0"/>
                </a:solidFill>
                <a:latin typeface="+mj-lt"/>
              </a:endParaRPr>
            </a:p>
          </p:txBody>
        </p:sp>
      </p:grpSp>
      <p:grpSp>
        <p:nvGrpSpPr>
          <p:cNvPr id="9" name="Group 8"/>
          <p:cNvGrpSpPr/>
          <p:nvPr/>
        </p:nvGrpSpPr>
        <p:grpSpPr>
          <a:xfrm>
            <a:off x="2133600" y="5818250"/>
            <a:ext cx="1687286" cy="649934"/>
            <a:chOff x="6357257" y="3998266"/>
            <a:chExt cx="1687286" cy="649934"/>
          </a:xfrm>
        </p:grpSpPr>
        <p:sp>
          <p:nvSpPr>
            <p:cNvPr id="10" name="Rounded Rectangular Callout 9"/>
            <p:cNvSpPr/>
            <p:nvPr/>
          </p:nvSpPr>
          <p:spPr>
            <a:xfrm>
              <a:off x="6357257" y="3998266"/>
              <a:ext cx="1567543" cy="649934"/>
            </a:xfrm>
            <a:prstGeom prst="wedgeRoundRectCallout">
              <a:avLst>
                <a:gd name="adj1" fmla="val -67084"/>
                <a:gd name="adj2" fmla="val -110666"/>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Kink at 20</a:t>
              </a:r>
              <a:endParaRPr lang="en-US" sz="2400" dirty="0">
                <a:solidFill>
                  <a:srgbClr val="0070C0"/>
                </a:solidFill>
                <a:latin typeface="+mj-lt"/>
              </a:endParaRPr>
            </a:p>
          </p:txBody>
        </p:sp>
      </p:grpSp>
      <p:grpSp>
        <p:nvGrpSpPr>
          <p:cNvPr id="12" name="Group 11"/>
          <p:cNvGrpSpPr/>
          <p:nvPr/>
        </p:nvGrpSpPr>
        <p:grpSpPr>
          <a:xfrm>
            <a:off x="8011886" y="4470253"/>
            <a:ext cx="1687286" cy="649934"/>
            <a:chOff x="6357257" y="3998266"/>
            <a:chExt cx="1687286" cy="649934"/>
          </a:xfrm>
        </p:grpSpPr>
        <p:sp>
          <p:nvSpPr>
            <p:cNvPr id="13" name="Rounded Rectangular Callout 12"/>
            <p:cNvSpPr/>
            <p:nvPr/>
          </p:nvSpPr>
          <p:spPr>
            <a:xfrm>
              <a:off x="6357257" y="3998266"/>
              <a:ext cx="1567543" cy="649934"/>
            </a:xfrm>
            <a:prstGeom prst="wedgeRoundRectCallout">
              <a:avLst>
                <a:gd name="adj1" fmla="val -63612"/>
                <a:gd name="adj2" fmla="val 83621"/>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-1</a:t>
              </a:r>
              <a:endParaRPr lang="en-US" sz="2400" dirty="0">
                <a:solidFill>
                  <a:srgbClr val="0070C0"/>
                </a:solidFill>
                <a:latin typeface="+mj-lt"/>
              </a:endParaRPr>
            </a:p>
          </p:txBody>
        </p:sp>
      </p:grpSp>
      <p:grpSp>
        <p:nvGrpSpPr>
          <p:cNvPr id="15" name="Group 14"/>
          <p:cNvGrpSpPr/>
          <p:nvPr/>
        </p:nvGrpSpPr>
        <p:grpSpPr>
          <a:xfrm>
            <a:off x="5606142" y="5751842"/>
            <a:ext cx="1687286" cy="649934"/>
            <a:chOff x="6357257" y="3998266"/>
            <a:chExt cx="1687286" cy="649934"/>
          </a:xfrm>
        </p:grpSpPr>
        <p:sp>
          <p:nvSpPr>
            <p:cNvPr id="16" name="Rounded Rectangular Callout 15"/>
            <p:cNvSpPr/>
            <p:nvPr/>
          </p:nvSpPr>
          <p:spPr>
            <a:xfrm>
              <a:off x="6357257" y="3998266"/>
              <a:ext cx="1567543" cy="649934"/>
            </a:xfrm>
            <a:prstGeom prst="wedgeRoundRectCallout">
              <a:avLst>
                <a:gd name="adj1" fmla="val 63472"/>
                <a:gd name="adj2" fmla="val -107316"/>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Kink at 80</a:t>
              </a:r>
              <a:endParaRPr lang="en-US" sz="2400" dirty="0">
                <a:solidFill>
                  <a:srgbClr val="0070C0"/>
                </a:solidFill>
                <a:latin typeface="+mj-lt"/>
              </a:endParaRPr>
            </a:p>
          </p:txBody>
        </p:sp>
      </p:grpSp>
    </p:spTree>
    <p:extLst>
      <p:ext uri="{BB962C8B-B14F-4D97-AF65-F5344CB8AC3E}">
        <p14:creationId xmlns:p14="http://schemas.microsoft.com/office/powerpoint/2010/main" val="734364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Draw </a:t>
            </a:r>
            <a:r>
              <a:rPr lang="en-US" sz="2000" b="1" dirty="0">
                <a:solidFill>
                  <a:schemeClr val="tx1">
                    <a:lumMod val="95000"/>
                    <a:lumOff val="5000"/>
                  </a:schemeClr>
                </a:solidFill>
                <a:latin typeface="Palatino Linotype" pitchFamily="18" charset="0"/>
              </a:rPr>
              <a:t>the gross payoff for the following portfolio: buy a one year call </a:t>
            </a:r>
            <a:r>
              <a:rPr lang="en-US" sz="2000" b="1" dirty="0" smtClean="0">
                <a:solidFill>
                  <a:schemeClr val="tx1">
                    <a:lumMod val="95000"/>
                    <a:lumOff val="5000"/>
                  </a:schemeClr>
                </a:solidFill>
                <a:latin typeface="Palatino Linotype" pitchFamily="18" charset="0"/>
              </a:rPr>
              <a:t>option on </a:t>
            </a:r>
            <a:r>
              <a:rPr lang="en-US" sz="2000" b="1" dirty="0">
                <a:solidFill>
                  <a:schemeClr val="tx1">
                    <a:lumMod val="95000"/>
                    <a:lumOff val="5000"/>
                  </a:schemeClr>
                </a:solidFill>
                <a:latin typeface="Palatino Linotype" pitchFamily="18" charset="0"/>
              </a:rPr>
              <a:t>Cisco with the strike price of 20 and sell a one year call option on Cisco </a:t>
            </a:r>
            <a:r>
              <a:rPr lang="en-US" sz="2000" b="1" dirty="0" smtClean="0">
                <a:solidFill>
                  <a:schemeClr val="tx1">
                    <a:lumMod val="95000"/>
                    <a:lumOff val="5000"/>
                  </a:schemeClr>
                </a:solidFill>
                <a:latin typeface="Palatino Linotype" pitchFamily="18" charset="0"/>
              </a:rPr>
              <a:t>with the </a:t>
            </a:r>
            <a:r>
              <a:rPr lang="en-US" sz="2000" b="1" dirty="0">
                <a:solidFill>
                  <a:schemeClr val="tx1">
                    <a:lumMod val="95000"/>
                    <a:lumOff val="5000"/>
                  </a:schemeClr>
                </a:solidFill>
                <a:latin typeface="Palatino Linotype" pitchFamily="18" charset="0"/>
              </a:rPr>
              <a:t>strike price of 80. </a:t>
            </a:r>
            <a:endParaRPr lang="en-US" sz="2000" b="1" dirty="0" smtClean="0">
              <a:solidFill>
                <a:schemeClr val="tx1">
                  <a:lumMod val="95000"/>
                  <a:lumOff val="5000"/>
                </a:schemeClr>
              </a:solidFill>
              <a:latin typeface="Palatino Linotype" pitchFamily="18" charset="0"/>
            </a:endParaRPr>
          </a:p>
          <a:p>
            <a:pPr marL="0" indent="0">
              <a:buNone/>
            </a:pPr>
            <a:endParaRPr lang="en-US" sz="400" b="1" dirty="0" smtClean="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7804" y="2362200"/>
            <a:ext cx="472839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6"/>
          <p:cNvGrpSpPr/>
          <p:nvPr/>
        </p:nvGrpSpPr>
        <p:grpSpPr>
          <a:xfrm>
            <a:off x="3505200" y="3769666"/>
            <a:ext cx="1687286" cy="649934"/>
            <a:chOff x="6357257" y="3998266"/>
            <a:chExt cx="1687286" cy="649934"/>
          </a:xfrm>
        </p:grpSpPr>
        <p:sp>
          <p:nvSpPr>
            <p:cNvPr id="8" name="Rounded Rectangular Callout 7"/>
            <p:cNvSpPr/>
            <p:nvPr/>
          </p:nvSpPr>
          <p:spPr>
            <a:xfrm>
              <a:off x="6357257" y="3998266"/>
              <a:ext cx="1567543" cy="649934"/>
            </a:xfrm>
            <a:prstGeom prst="wedgeRoundRectCallout">
              <a:avLst>
                <a:gd name="adj1" fmla="val 37083"/>
                <a:gd name="adj2" fmla="val 93671"/>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68143" y="4052414"/>
              <a:ext cx="1676400" cy="461665"/>
            </a:xfrm>
            <a:prstGeom prst="rect">
              <a:avLst/>
            </a:prstGeom>
            <a:noFill/>
          </p:spPr>
          <p:txBody>
            <a:bodyPr wrap="square" rtlCol="0">
              <a:spAutoFit/>
            </a:bodyPr>
            <a:lstStyle/>
            <a:p>
              <a:r>
                <a:rPr lang="en-US" sz="2400" dirty="0" smtClean="0">
                  <a:solidFill>
                    <a:srgbClr val="0070C0"/>
                  </a:solidFill>
                  <a:latin typeface="+mj-lt"/>
                </a:rPr>
                <a:t>Slope = 1</a:t>
              </a:r>
              <a:endParaRPr lang="en-US" sz="2400" dirty="0">
                <a:solidFill>
                  <a:srgbClr val="0070C0"/>
                </a:solidFill>
                <a:latin typeface="+mj-lt"/>
              </a:endParaRPr>
            </a:p>
          </p:txBody>
        </p:sp>
      </p:grpSp>
      <p:sp>
        <p:nvSpPr>
          <p:cNvPr id="19" name="Rounded Rectangular Callout 18"/>
          <p:cNvSpPr/>
          <p:nvPr/>
        </p:nvSpPr>
        <p:spPr>
          <a:xfrm>
            <a:off x="5421646" y="5029200"/>
            <a:ext cx="870859" cy="649934"/>
          </a:xfrm>
          <a:prstGeom prst="wedgeRoundRectCallout">
            <a:avLst>
              <a:gd name="adj1" fmla="val -4134"/>
              <a:gd name="adj2" fmla="val -177663"/>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4724400" y="5029200"/>
            <a:ext cx="2438401" cy="885145"/>
            <a:chOff x="6357257" y="3998266"/>
            <a:chExt cx="1687286" cy="885145"/>
          </a:xfrm>
        </p:grpSpPr>
        <p:sp>
          <p:nvSpPr>
            <p:cNvPr id="11" name="Rounded Rectangular Callout 10"/>
            <p:cNvSpPr/>
            <p:nvPr/>
          </p:nvSpPr>
          <p:spPr>
            <a:xfrm>
              <a:off x="6357257" y="3998266"/>
              <a:ext cx="1567543" cy="649934"/>
            </a:xfrm>
            <a:prstGeom prst="wedgeRoundRectCallout">
              <a:avLst>
                <a:gd name="adj1" fmla="val -95435"/>
                <a:gd name="adj2" fmla="val 55148"/>
                <a:gd name="adj3" fmla="val 1666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368143" y="4052414"/>
              <a:ext cx="1676400" cy="830997"/>
            </a:xfrm>
            <a:prstGeom prst="rect">
              <a:avLst/>
            </a:prstGeom>
            <a:noFill/>
          </p:spPr>
          <p:txBody>
            <a:bodyPr wrap="square" rtlCol="0">
              <a:spAutoFit/>
            </a:bodyPr>
            <a:lstStyle/>
            <a:p>
              <a:r>
                <a:rPr lang="en-US" sz="2400" dirty="0" smtClean="0">
                  <a:solidFill>
                    <a:srgbClr val="0070C0"/>
                  </a:solidFill>
                  <a:latin typeface="+mj-lt"/>
                </a:rPr>
                <a:t>Kinks at 20 &amp; 80</a:t>
              </a:r>
              <a:endParaRPr lang="en-US" sz="2400" dirty="0">
                <a:solidFill>
                  <a:srgbClr val="0070C0"/>
                </a:solidFill>
                <a:latin typeface="+mj-lt"/>
              </a:endParaRPr>
            </a:p>
          </p:txBody>
        </p:sp>
      </p:grpSp>
    </p:spTree>
    <p:extLst>
      <p:ext uri="{BB962C8B-B14F-4D97-AF65-F5344CB8AC3E}">
        <p14:creationId xmlns:p14="http://schemas.microsoft.com/office/powerpoint/2010/main" val="200138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Do </a:t>
            </a:r>
            <a:r>
              <a:rPr lang="en-US" sz="2000" b="1" dirty="0">
                <a:solidFill>
                  <a:schemeClr val="tx1">
                    <a:lumMod val="95000"/>
                    <a:lumOff val="5000"/>
                  </a:schemeClr>
                </a:solidFill>
                <a:latin typeface="Palatino Linotype" pitchFamily="18" charset="0"/>
              </a:rPr>
              <a:t>you think the above portfolio has a positive price? (Hint: do you think </a:t>
            </a:r>
            <a:r>
              <a:rPr lang="en-US" sz="2000" b="1" dirty="0" smtClean="0">
                <a:solidFill>
                  <a:schemeClr val="tx1">
                    <a:lumMod val="95000"/>
                    <a:lumOff val="5000"/>
                  </a:schemeClr>
                </a:solidFill>
                <a:latin typeface="Palatino Linotype" pitchFamily="18" charset="0"/>
              </a:rPr>
              <a:t>you should </a:t>
            </a:r>
            <a:r>
              <a:rPr lang="en-US" sz="2000" b="1" dirty="0">
                <a:solidFill>
                  <a:schemeClr val="tx1">
                    <a:lumMod val="95000"/>
                    <a:lumOff val="5000"/>
                  </a:schemeClr>
                </a:solidFill>
                <a:latin typeface="Palatino Linotype" pitchFamily="18" charset="0"/>
              </a:rPr>
              <a:t>pay or be paid to hold the above portfolio</a:t>
            </a:r>
            <a:r>
              <a:rPr lang="en-US" sz="2000" b="1" dirty="0" smtClean="0">
                <a:solidFill>
                  <a:schemeClr val="tx1">
                    <a:lumMod val="95000"/>
                    <a:lumOff val="5000"/>
                  </a:schemeClr>
                </a:solidFill>
                <a:latin typeface="Palatino Linotype" pitchFamily="18" charset="0"/>
              </a:rPr>
              <a:t>?) Why?</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portfolio always has a positive payoff. This portfolio has a positive price, i.e</a:t>
            </a:r>
            <a:r>
              <a:rPr lang="en-US" sz="2000" dirty="0" smtClean="0">
                <a:solidFill>
                  <a:srgbClr val="0070C0"/>
                </a:solidFill>
                <a:latin typeface="Palatino Linotype" pitchFamily="18" charset="0"/>
              </a:rPr>
              <a:t>. you </a:t>
            </a:r>
            <a:r>
              <a:rPr lang="en-US" sz="2000" dirty="0">
                <a:solidFill>
                  <a:srgbClr val="0070C0"/>
                </a:solidFill>
                <a:latin typeface="Palatino Linotype" pitchFamily="18" charset="0"/>
              </a:rPr>
              <a:t>should be paying in order to be able to buy the portfolio. If you could </a:t>
            </a:r>
            <a:r>
              <a:rPr lang="en-US" sz="2000" dirty="0" smtClean="0">
                <a:solidFill>
                  <a:srgbClr val="0070C0"/>
                </a:solidFill>
                <a:latin typeface="Palatino Linotype" pitchFamily="18" charset="0"/>
              </a:rPr>
              <a:t>get paid </a:t>
            </a:r>
            <a:r>
              <a:rPr lang="en-US" sz="2000" dirty="0">
                <a:solidFill>
                  <a:srgbClr val="0070C0"/>
                </a:solidFill>
                <a:latin typeface="Palatino Linotype" pitchFamily="18" charset="0"/>
              </a:rPr>
              <a:t>to hold this portfolio, you could make a riskless arbitrage trade by doing </a:t>
            </a:r>
            <a:r>
              <a:rPr lang="en-US" sz="2000" dirty="0" smtClean="0">
                <a:solidFill>
                  <a:srgbClr val="0070C0"/>
                </a:solidFill>
                <a:latin typeface="Palatino Linotype" pitchFamily="18" charset="0"/>
              </a:rPr>
              <a:t>so (</a:t>
            </a:r>
            <a:r>
              <a:rPr lang="en-US" sz="2000" dirty="0">
                <a:solidFill>
                  <a:srgbClr val="0070C0"/>
                </a:solidFill>
                <a:latin typeface="Palatino Linotype" pitchFamily="18" charset="0"/>
              </a:rPr>
              <a:t>you get money today and the </a:t>
            </a:r>
            <a:r>
              <a:rPr lang="en-US" sz="2000" dirty="0" smtClean="0">
                <a:solidFill>
                  <a:srgbClr val="0070C0"/>
                </a:solidFill>
                <a:latin typeface="Palatino Linotype" pitchFamily="18" charset="0"/>
              </a:rPr>
              <a:t>worst </a:t>
            </a:r>
            <a:r>
              <a:rPr lang="en-US" sz="2000" dirty="0">
                <a:solidFill>
                  <a:srgbClr val="0070C0"/>
                </a:solidFill>
                <a:latin typeface="Palatino Linotype" pitchFamily="18" charset="0"/>
              </a:rPr>
              <a:t>that can happen tomorrow is that you </a:t>
            </a:r>
            <a:r>
              <a:rPr lang="en-US" sz="2000" dirty="0" smtClean="0">
                <a:solidFill>
                  <a:srgbClr val="0070C0"/>
                </a:solidFill>
                <a:latin typeface="Palatino Linotype" pitchFamily="18" charset="0"/>
              </a:rPr>
              <a:t>make nothing</a:t>
            </a:r>
            <a:r>
              <a:rPr lang="en-US" sz="2000" dirty="0">
                <a:solidFill>
                  <a:srgbClr val="0070C0"/>
                </a:solidFill>
                <a:latin typeface="Palatino Linotype" pitchFamily="18" charset="0"/>
              </a:rPr>
              <a:t>.)</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43794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Cisco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Assume </a:t>
            </a:r>
            <a:r>
              <a:rPr lang="en-US" sz="2000" b="1" dirty="0">
                <a:solidFill>
                  <a:schemeClr val="tx1">
                    <a:lumMod val="95000"/>
                    <a:lumOff val="5000"/>
                  </a:schemeClr>
                </a:solidFill>
                <a:latin typeface="Palatino Linotype" pitchFamily="18" charset="0"/>
              </a:rPr>
              <a:t>that the β on Cisco stock is 1.3 and the risk free interest rate is 2</a:t>
            </a:r>
            <a:r>
              <a:rPr lang="en-US" sz="2000" b="1" dirty="0" smtClean="0">
                <a:solidFill>
                  <a:schemeClr val="tx1">
                    <a:lumMod val="95000"/>
                    <a:lumOff val="5000"/>
                  </a:schemeClr>
                </a:solidFill>
                <a:latin typeface="Palatino Linotype" pitchFamily="18" charset="0"/>
              </a:rPr>
              <a:t>%. What </a:t>
            </a:r>
            <a:r>
              <a:rPr lang="en-US" sz="2000" b="1" dirty="0">
                <a:solidFill>
                  <a:schemeClr val="tx1">
                    <a:lumMod val="95000"/>
                    <a:lumOff val="5000"/>
                  </a:schemeClr>
                </a:solidFill>
                <a:latin typeface="Palatino Linotype" pitchFamily="18" charset="0"/>
              </a:rPr>
              <a:t>can you say about the expected return you earn from shorting calls on </a:t>
            </a:r>
            <a:r>
              <a:rPr lang="en-US" sz="2000" b="1" dirty="0" smtClean="0">
                <a:solidFill>
                  <a:schemeClr val="tx1">
                    <a:lumMod val="95000"/>
                    <a:lumOff val="5000"/>
                  </a:schemeClr>
                </a:solidFill>
                <a:latin typeface="Palatino Linotype" pitchFamily="18" charset="0"/>
              </a:rPr>
              <a:t>Cisco stock</a:t>
            </a:r>
            <a:r>
              <a:rPr lang="en-US" sz="2000" b="1" dirty="0">
                <a:solidFill>
                  <a:schemeClr val="tx1">
                    <a:lumMod val="95000"/>
                    <a:lumOff val="5000"/>
                  </a:schemeClr>
                </a:solidFill>
                <a:latin typeface="Palatino Linotype" pitchFamily="18" charset="0"/>
              </a:rPr>
              <a:t>? </a:t>
            </a:r>
            <a:endParaRPr lang="en-US" sz="2000" b="1" dirty="0" smtClean="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expected return on shorting calls is less than the risk free rate. The beta </a:t>
            </a:r>
            <a:r>
              <a:rPr lang="en-US" sz="2000" dirty="0" smtClean="0">
                <a:solidFill>
                  <a:srgbClr val="0070C0"/>
                </a:solidFill>
                <a:latin typeface="Palatino Linotype" pitchFamily="18" charset="0"/>
              </a:rPr>
              <a:t>of Cisco </a:t>
            </a:r>
            <a:r>
              <a:rPr lang="en-US" sz="2000" dirty="0">
                <a:solidFill>
                  <a:srgbClr val="0070C0"/>
                </a:solidFill>
                <a:latin typeface="Palatino Linotype" pitchFamily="18" charset="0"/>
              </a:rPr>
              <a:t>is positive – its stock price rises in booms and falls in recessions. Now </a:t>
            </a:r>
            <a:r>
              <a:rPr lang="en-US" sz="2000" dirty="0" smtClean="0">
                <a:solidFill>
                  <a:srgbClr val="0070C0"/>
                </a:solidFill>
                <a:latin typeface="Palatino Linotype" pitchFamily="18" charset="0"/>
              </a:rPr>
              <a:t>look at </a:t>
            </a:r>
            <a:r>
              <a:rPr lang="en-US" sz="2000" dirty="0">
                <a:solidFill>
                  <a:srgbClr val="0070C0"/>
                </a:solidFill>
                <a:latin typeface="Palatino Linotype" pitchFamily="18" charset="0"/>
              </a:rPr>
              <a:t>the payoff of the short position. When Cisco’s stock price rises, the </a:t>
            </a:r>
            <a:r>
              <a:rPr lang="en-US" sz="2000" dirty="0" smtClean="0">
                <a:solidFill>
                  <a:srgbClr val="0070C0"/>
                </a:solidFill>
                <a:latin typeface="Palatino Linotype" pitchFamily="18" charset="0"/>
              </a:rPr>
              <a:t>short position </a:t>
            </a:r>
            <a:r>
              <a:rPr lang="en-US" sz="2000" dirty="0">
                <a:solidFill>
                  <a:srgbClr val="0070C0"/>
                </a:solidFill>
                <a:latin typeface="Palatino Linotype" pitchFamily="18" charset="0"/>
              </a:rPr>
              <a:t>loses money (in booms). Thus the beta of shorting a call is negative</a:t>
            </a:r>
            <a:r>
              <a:rPr lang="en-US" sz="2000" dirty="0" smtClean="0">
                <a:solidFill>
                  <a:srgbClr val="0070C0"/>
                </a:solidFill>
                <a:latin typeface="Palatino Linotype" pitchFamily="18" charset="0"/>
              </a:rPr>
              <a:t>. Thus</a:t>
            </a:r>
            <a:r>
              <a:rPr lang="en-US" sz="2000" dirty="0">
                <a:solidFill>
                  <a:srgbClr val="0070C0"/>
                </a:solidFill>
                <a:latin typeface="Palatino Linotype" pitchFamily="18" charset="0"/>
              </a:rPr>
              <a:t>, the expected return on shorting calls is less than the risk free rate.</a:t>
            </a:r>
          </a:p>
        </p:txBody>
      </p:sp>
    </p:spTree>
    <p:extLst>
      <p:ext uri="{BB962C8B-B14F-4D97-AF65-F5344CB8AC3E}">
        <p14:creationId xmlns:p14="http://schemas.microsoft.com/office/powerpoint/2010/main" val="77406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Apple Options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Graph </a:t>
            </a:r>
            <a:r>
              <a:rPr lang="en-US" sz="2000" b="1" dirty="0">
                <a:solidFill>
                  <a:schemeClr val="tx1">
                    <a:lumMod val="95000"/>
                    <a:lumOff val="5000"/>
                  </a:schemeClr>
                </a:solidFill>
                <a:latin typeface="Palatino Linotype" pitchFamily="18" charset="0"/>
              </a:rPr>
              <a:t>the payoff of the following portfolio of options on Apple stock expiring </a:t>
            </a:r>
            <a:r>
              <a:rPr lang="en-US" sz="2000" b="1" dirty="0" smtClean="0">
                <a:solidFill>
                  <a:schemeClr val="tx1">
                    <a:lumMod val="95000"/>
                    <a:lumOff val="5000"/>
                  </a:schemeClr>
                </a:solidFill>
                <a:latin typeface="Palatino Linotype" pitchFamily="18" charset="0"/>
              </a:rPr>
              <a:t>in one </a:t>
            </a:r>
            <a:r>
              <a:rPr lang="en-US" sz="2000" b="1" dirty="0">
                <a:solidFill>
                  <a:schemeClr val="tx1">
                    <a:lumMod val="95000"/>
                    <a:lumOff val="5000"/>
                  </a:schemeClr>
                </a:solidFill>
                <a:latin typeface="Palatino Linotype" pitchFamily="18" charset="0"/>
              </a:rPr>
              <a:t>month, at the end of May: Sell one million call options with a strike price of $75</a:t>
            </a:r>
            <a:r>
              <a:rPr lang="en-US" sz="2000" b="1" dirty="0" smtClean="0">
                <a:solidFill>
                  <a:schemeClr val="tx1">
                    <a:lumMod val="95000"/>
                    <a:lumOff val="5000"/>
                  </a:schemeClr>
                </a:solidFill>
                <a:latin typeface="Palatino Linotype" pitchFamily="18" charset="0"/>
              </a:rPr>
              <a:t>, buy </a:t>
            </a:r>
            <a:r>
              <a:rPr lang="en-US" sz="2000" b="1" dirty="0">
                <a:solidFill>
                  <a:schemeClr val="tx1">
                    <a:lumMod val="95000"/>
                    <a:lumOff val="5000"/>
                  </a:schemeClr>
                </a:solidFill>
                <a:latin typeface="Palatino Linotype" pitchFamily="18" charset="0"/>
              </a:rPr>
              <a:t>two million call options with a strike price of $100, and sell one million call </a:t>
            </a:r>
            <a:r>
              <a:rPr lang="en-US" sz="2000" b="1" dirty="0" smtClean="0">
                <a:solidFill>
                  <a:schemeClr val="tx1">
                    <a:lumMod val="95000"/>
                    <a:lumOff val="5000"/>
                  </a:schemeClr>
                </a:solidFill>
                <a:latin typeface="Palatino Linotype" pitchFamily="18" charset="0"/>
              </a:rPr>
              <a:t>options with </a:t>
            </a:r>
            <a:r>
              <a:rPr lang="en-US" sz="2000" b="1" dirty="0">
                <a:solidFill>
                  <a:schemeClr val="tx1">
                    <a:lumMod val="95000"/>
                    <a:lumOff val="5000"/>
                  </a:schemeClr>
                </a:solidFill>
                <a:latin typeface="Palatino Linotype" pitchFamily="18" charset="0"/>
              </a:rPr>
              <a:t>a strike price of $125. The current price of Apple is $</a:t>
            </a:r>
            <a:r>
              <a:rPr lang="en-US" sz="2000" b="1" dirty="0" smtClean="0">
                <a:solidFill>
                  <a:schemeClr val="tx1">
                    <a:lumMod val="95000"/>
                    <a:lumOff val="5000"/>
                  </a:schemeClr>
                </a:solidFill>
                <a:latin typeface="Palatino Linotype" pitchFamily="18" charset="0"/>
              </a:rPr>
              <a:t>100. </a:t>
            </a:r>
          </a:p>
          <a:p>
            <a:pPr marL="457200" indent="-457200">
              <a:buAutoNum type="alphaLcParenR"/>
            </a:pPr>
            <a:endParaRPr lang="en-US" sz="2000" b="1" dirty="0" smtClean="0">
              <a:solidFill>
                <a:schemeClr val="tx1">
                  <a:lumMod val="95000"/>
                  <a:lumOff val="5000"/>
                </a:schemeClr>
              </a:solidFill>
              <a:latin typeface="Palatino Linotype" pitchFamily="18" charset="0"/>
            </a:endParaRPr>
          </a:p>
          <a:p>
            <a:pPr marL="457200" indent="-457200">
              <a:buAutoNum type="alphaLcParenR"/>
            </a:pPr>
            <a:r>
              <a:rPr lang="en-US" sz="2000" b="1" dirty="0">
                <a:solidFill>
                  <a:schemeClr val="tx1">
                    <a:lumMod val="95000"/>
                    <a:lumOff val="5000"/>
                  </a:schemeClr>
                </a:solidFill>
                <a:latin typeface="Palatino Linotype" pitchFamily="18" charset="0"/>
              </a:rPr>
              <a:t>Why might you want to hold this portfolio? Explain completely the </a:t>
            </a:r>
            <a:r>
              <a:rPr lang="en-US" sz="2000" b="1" dirty="0" smtClean="0">
                <a:solidFill>
                  <a:schemeClr val="tx1">
                    <a:lumMod val="95000"/>
                    <a:lumOff val="5000"/>
                  </a:schemeClr>
                </a:solidFill>
                <a:latin typeface="Palatino Linotype" pitchFamily="18" charset="0"/>
              </a:rPr>
              <a:t>beliefs consistent </a:t>
            </a:r>
            <a:r>
              <a:rPr lang="en-US" sz="2000" b="1" dirty="0">
                <a:solidFill>
                  <a:schemeClr val="tx1">
                    <a:lumMod val="95000"/>
                    <a:lumOff val="5000"/>
                  </a:schemeClr>
                </a:solidFill>
                <a:latin typeface="Palatino Linotype" pitchFamily="18" charset="0"/>
              </a:rPr>
              <a:t>with holding this portfolio, and comment on possible alternative </a:t>
            </a:r>
            <a:r>
              <a:rPr lang="en-US" sz="2000" b="1" dirty="0" smtClean="0">
                <a:solidFill>
                  <a:schemeClr val="tx1">
                    <a:lumMod val="95000"/>
                    <a:lumOff val="5000"/>
                  </a:schemeClr>
                </a:solidFill>
                <a:latin typeface="Palatino Linotype" pitchFamily="18" charset="0"/>
              </a:rPr>
              <a:t>portfolios consistent </a:t>
            </a:r>
            <a:r>
              <a:rPr lang="en-US" sz="2000" b="1" dirty="0">
                <a:solidFill>
                  <a:schemeClr val="tx1">
                    <a:lumMod val="95000"/>
                    <a:lumOff val="5000"/>
                  </a:schemeClr>
                </a:solidFill>
                <a:latin typeface="Palatino Linotype" pitchFamily="18" charset="0"/>
              </a:rPr>
              <a:t>with these beliefs</a:t>
            </a:r>
            <a:r>
              <a:rPr lang="en-US" sz="2000" b="1" dirty="0" smtClean="0">
                <a:solidFill>
                  <a:schemeClr val="tx1">
                    <a:lumMod val="95000"/>
                    <a:lumOff val="5000"/>
                  </a:schemeClr>
                </a:solidFill>
                <a:latin typeface="Palatino Linotype" pitchFamily="18" charset="0"/>
              </a:rPr>
              <a:t>.</a:t>
            </a:r>
          </a:p>
          <a:p>
            <a:pPr marL="457200" indent="-457200">
              <a:buAutoNum type="alphaLcParenR"/>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418995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TotalTime>
  <Words>2481</Words>
  <Application>Microsoft Office PowerPoint</Application>
  <PresentationFormat>On-screen Show (4:3)</PresentationFormat>
  <Paragraphs>161</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Finance 441 Tutorial 3 Financial Options</vt:lpstr>
      <vt:lpstr>Question 1: Cisco Options</vt:lpstr>
      <vt:lpstr>Question 1: Cisco Options</vt:lpstr>
      <vt:lpstr>Question 1: Cisco Options</vt:lpstr>
      <vt:lpstr>Question 1: Cisco Options</vt:lpstr>
      <vt:lpstr>Question 1: Cisco Options</vt:lpstr>
      <vt:lpstr>Question 1: Cisco Options</vt:lpstr>
      <vt:lpstr>Question 1: Cisco Options</vt:lpstr>
      <vt:lpstr>Question 2: Apple Options</vt:lpstr>
      <vt:lpstr>Question 2: Apple Options</vt:lpstr>
      <vt:lpstr>Question 2: Apple Options</vt:lpstr>
      <vt:lpstr>Question 2: Apple Options</vt:lpstr>
      <vt:lpstr>Question 2: Apple Options</vt:lpstr>
      <vt:lpstr>Question 2: Apple Options</vt:lpstr>
      <vt:lpstr>Question 2: Apple Options</vt:lpstr>
      <vt:lpstr>Question 3: Put-Call Parity</vt:lpstr>
      <vt:lpstr>Question 3: Put-Call Parity</vt:lpstr>
      <vt:lpstr>Question 3: Put-Call Parity</vt:lpstr>
      <vt:lpstr>Question 3: Put-Call Parity</vt:lpstr>
      <vt:lpstr>Question 3: Put-Call Parity</vt:lpstr>
      <vt:lpstr>Question 3: Put-Call Parity</vt:lpstr>
      <vt:lpstr>Question 3: Put-Call Parity</vt:lpstr>
      <vt:lpstr>Question 3: Put-Call Parity</vt:lpstr>
      <vt:lpstr>Question 3: Put-Call Parity</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98</cp:revision>
  <cp:lastPrinted>2012-10-01T16:57:34Z</cp:lastPrinted>
  <dcterms:created xsi:type="dcterms:W3CDTF">2012-09-28T19:36:51Z</dcterms:created>
  <dcterms:modified xsi:type="dcterms:W3CDTF">2013-12-16T05:40:19Z</dcterms:modified>
</cp:coreProperties>
</file>