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0"/>
  </p:notesMasterIdLst>
  <p:sldIdLst>
    <p:sldId id="256" r:id="rId2"/>
    <p:sldId id="279" r:id="rId3"/>
    <p:sldId id="280" r:id="rId4"/>
    <p:sldId id="284" r:id="rId5"/>
    <p:sldId id="285" r:id="rId6"/>
    <p:sldId id="281" r:id="rId7"/>
    <p:sldId id="286" r:id="rId8"/>
    <p:sldId id="287" r:id="rId9"/>
    <p:sldId id="282" r:id="rId10"/>
    <p:sldId id="288" r:id="rId11"/>
    <p:sldId id="290" r:id="rId12"/>
    <p:sldId id="289" r:id="rId13"/>
    <p:sldId id="291" r:id="rId14"/>
    <p:sldId id="295" r:id="rId15"/>
    <p:sldId id="292" r:id="rId16"/>
    <p:sldId id="296" r:id="rId17"/>
    <p:sldId id="297" r:id="rId18"/>
    <p:sldId id="293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tchell Petersen" initials="MP" lastIdx="7" clrIdx="0"/>
  <p:cmAuthor id="1" name="Mary Maloney" initials="MM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9D937D0-FD9D-4B7A-9026-51DFF075B878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5569BA-5ABD-4001-88B7-DB911FBAF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47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2624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569BA-5ABD-4001-88B7-DB911FBAF7B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1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972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52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70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5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471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263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6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55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76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69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E2C3-A9FD-4784-94E6-74BE352006E0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0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BE2C3-A9FD-4784-94E6-74BE352006E0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27F79-CE20-4071-92CD-652D95B72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14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 Antiqua" panose="02040602050305030304" pitchFamily="18" charset="0"/>
              </a:rPr>
              <a:t>Finance 441 Tutorial 2</a:t>
            </a:r>
            <a:br>
              <a:rPr lang="en-US" dirty="0" smtClean="0">
                <a:latin typeface="Book Antiqua" panose="02040602050305030304" pitchFamily="18" charset="0"/>
              </a:rPr>
            </a:br>
            <a:r>
              <a:rPr lang="en-US" dirty="0" smtClean="0">
                <a:latin typeface="Book Antiqua" panose="02040602050305030304" pitchFamily="18" charset="0"/>
              </a:rPr>
              <a:t>Financial </a:t>
            </a:r>
            <a:r>
              <a:rPr lang="en-US" dirty="0" smtClean="0">
                <a:latin typeface="Book Antiqua" panose="02040602050305030304" pitchFamily="18" charset="0"/>
              </a:rPr>
              <a:t>Modeling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 Antiqua" panose="02040602050305030304" pitchFamily="18" charset="0"/>
              </a:rPr>
              <a:t>TA: </a:t>
            </a:r>
            <a:r>
              <a:rPr lang="en-US" dirty="0" err="1" smtClean="0">
                <a:latin typeface="Book Antiqua" panose="02040602050305030304" pitchFamily="18" charset="0"/>
              </a:rPr>
              <a:t>Mame</a:t>
            </a:r>
            <a:r>
              <a:rPr lang="en-US" dirty="0" smtClean="0">
                <a:latin typeface="Book Antiqua" panose="02040602050305030304" pitchFamily="18" charset="0"/>
              </a:rPr>
              <a:t> Maloney</a:t>
            </a:r>
          </a:p>
          <a:p>
            <a:r>
              <a:rPr lang="en-US" sz="2000" dirty="0" smtClean="0">
                <a:latin typeface="Book Antiqua" panose="02040602050305030304" pitchFamily="18" charset="0"/>
              </a:rPr>
              <a:t>Email: m-maloney@kellogg.northwestern.edu</a:t>
            </a:r>
          </a:p>
          <a:p>
            <a:r>
              <a:rPr lang="en-US" sz="2400" dirty="0" smtClean="0">
                <a:latin typeface="Book Antiqua" panose="02040602050305030304" pitchFamily="18" charset="0"/>
              </a:rPr>
              <a:t>January 17, 2014</a:t>
            </a:r>
          </a:p>
        </p:txBody>
      </p:sp>
    </p:spTree>
    <p:extLst>
      <p:ext uri="{BB962C8B-B14F-4D97-AF65-F5344CB8AC3E}">
        <p14:creationId xmlns:p14="http://schemas.microsoft.com/office/powerpoint/2010/main" val="2175012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NSN </a:t>
            </a:r>
            <a:r>
              <a:rPr lang="en-US" sz="2400" dirty="0" err="1" smtClean="0">
                <a:latin typeface="Palatino Linotype" pitchFamily="18" charset="0"/>
              </a:rPr>
              <a:t>Proforma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Below is a partially completed 2010 pro forma financial statement for the North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Shore Nine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(NSN), a minor league baseball organization in the Chicago suburbs. NSN’s tax rate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is 34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%. All amounts are in thousands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</a:t>
            </a:r>
          </a:p>
          <a:p>
            <a:pPr marL="457200" indent="-457200">
              <a:buAutoNum type="alphaLcParenR"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Complete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income statement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under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assumption of 5% revenue growth and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 constant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sales margin (COGS/Sales constant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).</a:t>
            </a:r>
          </a:p>
          <a:p>
            <a:pPr marL="457200" indent="-457200">
              <a:buAutoNum type="alphaLcParenR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How much free cash flow did NSN’s assets produce in 2010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457200" indent="-457200">
              <a:buAutoNum type="alphaLcParenR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Using your answer for free cash flow from part (b) and assuming no change in net working capital between 2009 and 2010, calculate NSN’s planned capital expenditures for 2010?</a:t>
            </a:r>
          </a:p>
          <a:p>
            <a:pPr marL="0" indent="0">
              <a:buNone/>
            </a:pPr>
            <a:endParaRPr lang="en-US" sz="300" dirty="0" smtClean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262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NSN </a:t>
            </a:r>
            <a:r>
              <a:rPr lang="en-US" sz="2400" dirty="0" err="1" smtClean="0">
                <a:latin typeface="Palatino Linotype" pitchFamily="18" charset="0"/>
              </a:rPr>
              <a:t>Proforma</a:t>
            </a:r>
            <a:endParaRPr lang="en-US" sz="2400" dirty="0">
              <a:latin typeface="Palatino Linotype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00825"/>
              </p:ext>
            </p:extLst>
          </p:nvPr>
        </p:nvGraphicFramePr>
        <p:xfrm>
          <a:off x="1600200" y="1371600"/>
          <a:ext cx="5715001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8799"/>
                <a:gridCol w="1737271"/>
                <a:gridCol w="1418931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800" dirty="0" err="1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Income</a:t>
                      </a:r>
                      <a:r>
                        <a:rPr lang="fr-FR" sz="1800" baseline="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fr-FR" sz="1800" baseline="0" dirty="0" err="1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Statement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2009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2010 (est.)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Palatino Linotype" panose="02040502050505030304" pitchFamily="18" charset="0"/>
                        </a:rPr>
                        <a:t>     Sales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Palatino Linotype" panose="02040502050505030304" pitchFamily="18" charset="0"/>
                        </a:rPr>
                        <a:t>23,000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    Cost of goods sold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17,250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    Administrative costs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700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700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    Depreciation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750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750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EBIT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4,300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    Interest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4,000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4,500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    Taxes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102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Net Income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198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915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NSN </a:t>
            </a:r>
            <a:r>
              <a:rPr lang="en-US" sz="2400" dirty="0" err="1" smtClean="0">
                <a:latin typeface="Palatino Linotype" pitchFamily="18" charset="0"/>
              </a:rPr>
              <a:t>Proforma</a:t>
            </a:r>
            <a:endParaRPr lang="en-US" sz="2400" dirty="0">
              <a:latin typeface="Palatino Linotype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794555"/>
              </p:ext>
            </p:extLst>
          </p:nvPr>
        </p:nvGraphicFramePr>
        <p:xfrm>
          <a:off x="609600" y="1219200"/>
          <a:ext cx="7315201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1821712"/>
                <a:gridCol w="1531089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Balance </a:t>
                      </a:r>
                      <a:r>
                        <a:rPr lang="fr-FR" sz="1800" dirty="0" err="1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Sheet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2009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2010 (est.)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Assets </a:t>
                      </a:r>
                      <a:endParaRPr lang="en-US" sz="1800" i="1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       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Accounts receivable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1,300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       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Inventory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700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       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PPE (net)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13,500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    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Total Assets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15,500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Liabilities/Equity </a:t>
                      </a:r>
                      <a:endParaRPr lang="en-US" sz="1800" i="1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      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Accounts payable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1,000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      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Current maturities of LT debt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3,500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1,500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      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Long term debt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5,500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6,500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      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Equity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5,500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6,000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    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Total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Liab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. &amp; Equity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15,500 </a:t>
                      </a:r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814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NSN </a:t>
            </a:r>
            <a:r>
              <a:rPr lang="en-US" sz="2400" dirty="0" err="1" smtClean="0">
                <a:latin typeface="Palatino Linotype" pitchFamily="18" charset="0"/>
              </a:rPr>
              <a:t>Proforma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Complete the income statement under the assumption of 5% revenue growth and a constant sales margin (COGS/Sales constant).</a:t>
            </a:r>
          </a:p>
          <a:p>
            <a:pPr marL="0" indent="0">
              <a:buNone/>
            </a:pPr>
            <a:endParaRPr lang="en-US" sz="5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687814"/>
              </p:ext>
            </p:extLst>
          </p:nvPr>
        </p:nvGraphicFramePr>
        <p:xfrm>
          <a:off x="5130800" y="27813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30800" y="27813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3104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NSN </a:t>
            </a:r>
            <a:r>
              <a:rPr lang="en-US" sz="2400" dirty="0" err="1" smtClean="0">
                <a:latin typeface="Palatino Linotype" pitchFamily="18" charset="0"/>
              </a:rPr>
              <a:t>Proforma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Cont’d</a:t>
            </a:r>
          </a:p>
          <a:p>
            <a:pPr marL="0" indent="0">
              <a:buNone/>
            </a:pPr>
            <a:endParaRPr lang="en-US" sz="5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endParaRPr lang="en-US" sz="2200" dirty="0">
              <a:solidFill>
                <a:srgbClr val="0070C0"/>
              </a:solidFill>
              <a:latin typeface="Palatino Linotype" pitchFamily="18" charset="0"/>
            </a:endParaRPr>
          </a:p>
          <a:p>
            <a:pPr marL="457200" lvl="1" indent="0">
              <a:buNone/>
            </a:pPr>
            <a:endParaRPr lang="en-US" sz="16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300" dirty="0" smtClean="0">
              <a:latin typeface="Palatino Linotype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708285"/>
              </p:ext>
            </p:extLst>
          </p:nvPr>
        </p:nvGraphicFramePr>
        <p:xfrm>
          <a:off x="5130800" y="27813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30800" y="27813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5749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NSN </a:t>
            </a:r>
            <a:r>
              <a:rPr lang="en-US" sz="2400" dirty="0" err="1" smtClean="0">
                <a:latin typeface="Palatino Linotype" pitchFamily="18" charset="0"/>
              </a:rPr>
              <a:t>Proforma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b)     How much free cash flow did NSN’s assets produce in 2010?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486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NSN </a:t>
            </a:r>
            <a:r>
              <a:rPr lang="en-US" sz="2400" dirty="0" err="1" smtClean="0">
                <a:latin typeface="Palatino Linotype" pitchFamily="18" charset="0"/>
              </a:rPr>
              <a:t>Proforma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b)     Cont’d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2357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NSN </a:t>
            </a:r>
            <a:r>
              <a:rPr lang="en-US" sz="2400" dirty="0" err="1" smtClean="0">
                <a:latin typeface="Palatino Linotype" pitchFamily="18" charset="0"/>
              </a:rPr>
              <a:t>Proforma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b)     Cont’d</a:t>
            </a:r>
          </a:p>
          <a:p>
            <a:pPr marL="0" indent="0">
              <a:buNone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68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2: NSN </a:t>
            </a:r>
            <a:r>
              <a:rPr lang="en-US" sz="2400" dirty="0" err="1" smtClean="0">
                <a:latin typeface="Palatino Linotype" pitchFamily="18" charset="0"/>
              </a:rPr>
              <a:t>Proforma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457200" indent="-457200">
              <a:buAutoNum type="alphaLcParenR" startAt="3"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Using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your answer for free cash flow from part (b) and assuming no change in net working capital between 2009 and 2010, calculate NSN’s planned capital expenditures for 2010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0" indent="0">
              <a:buNone/>
            </a:pP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469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Palatino Linotype" pitchFamily="18" charset="0"/>
              </a:rPr>
              <a:t>Question 1: </a:t>
            </a:r>
            <a:r>
              <a:rPr lang="en-US" sz="2400" dirty="0" err="1" smtClean="0">
                <a:latin typeface="Palatino Linotype" pitchFamily="18" charset="0"/>
              </a:rPr>
              <a:t>Proforma</a:t>
            </a:r>
            <a:r>
              <a:rPr lang="en-US" sz="2400" dirty="0" smtClean="0">
                <a:latin typeface="Palatino Linotype" pitchFamily="18" charset="0"/>
              </a:rPr>
              <a:t> </a:t>
            </a:r>
            <a:r>
              <a:rPr lang="en-US" sz="2400" dirty="0" smtClean="0">
                <a:latin typeface="Palatino Linotype" pitchFamily="18" charset="0"/>
              </a:rPr>
              <a:t>Analysis at </a:t>
            </a:r>
            <a:r>
              <a:rPr lang="en-US" sz="2400" dirty="0" err="1" smtClean="0">
                <a:latin typeface="Palatino Linotype" pitchFamily="18" charset="0"/>
              </a:rPr>
              <a:t>Teuer</a:t>
            </a:r>
            <a:r>
              <a:rPr lang="en-US" sz="2400" dirty="0" smtClean="0">
                <a:latin typeface="Palatino Linotype" pitchFamily="18" charset="0"/>
              </a:rPr>
              <a:t> Furniture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As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 member of Ms.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Jerabek’s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team, you are responsible for estimating the value of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Teuer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Furniture as well as the value of one share of stock. You should use discounted cash flow to value the firm. The questions below should help guide you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</a:t>
            </a:r>
          </a:p>
          <a:p>
            <a:pPr marL="0" indent="0">
              <a:buNone/>
            </a:pP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1.  Pro-forma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financials.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To value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Teuer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Furniture, the first step is to construct a pro-forma income statement and pro-forma balance sheet. You should use the assumptions and data from the case. Templates have been provided for you. As a check that your numbers are correct, verify that the balance sheet balances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</a:t>
            </a:r>
          </a:p>
          <a:p>
            <a:pPr marL="457200" indent="-457200">
              <a:buAutoNum type="arabicPeriod"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2. Discounted cash flow.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Value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Teuer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Furniture by constructing the cash flow to assets for the next six years (2013 to 2018). Your value should not include the 2012 cash flows. You will need to include a terminal value in your valuation. Assume that the long term growth rate of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Teuer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Furniture’s cash flows is 2.5% and their firm’s cost of capital is 13.7%. What is the value of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Teuer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Furniture on a per share basis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0" indent="0">
              <a:buNone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3. Key assumptions.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value of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Teuer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that you calculated is a function of the assumptions made by you and the finance team. Which assumptions are the key assumptions?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300" dirty="0" smtClean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193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latin typeface="Palatino Linotype" pitchFamily="18" charset="0"/>
              </a:rPr>
              <a:t>Question 1: </a:t>
            </a:r>
            <a:r>
              <a:rPr lang="en-US" sz="2400" dirty="0" err="1" smtClean="0">
                <a:latin typeface="Palatino Linotype" pitchFamily="18" charset="0"/>
              </a:rPr>
              <a:t>Proforma</a:t>
            </a:r>
            <a:r>
              <a:rPr lang="en-US" sz="2400" dirty="0" smtClean="0">
                <a:latin typeface="Palatino Linotype" pitchFamily="18" charset="0"/>
              </a:rPr>
              <a:t> </a:t>
            </a:r>
            <a:r>
              <a:rPr lang="en-US" sz="2400" dirty="0">
                <a:latin typeface="Palatino Linotype" pitchFamily="18" charset="0"/>
              </a:rPr>
              <a:t>Analysis at </a:t>
            </a:r>
            <a:r>
              <a:rPr lang="en-US" sz="2400" dirty="0" err="1">
                <a:latin typeface="Palatino Linotype" pitchFamily="18" charset="0"/>
              </a:rPr>
              <a:t>Teuer</a:t>
            </a:r>
            <a:r>
              <a:rPr lang="en-US" sz="2400" dirty="0">
                <a:latin typeface="Palatino Linotype" pitchFamily="18" charset="0"/>
              </a:rPr>
              <a:t> Furniture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1. Pro-forma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financials.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To value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Teuer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Furniture, the first step is to construct a pro-forma income statement and pro-forma balance sheet. You should use the assumptions and data from the case. Templates have been provided for you. As a check that your numbers are correct, verify that the balance sheet balances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.</a:t>
            </a:r>
          </a:p>
          <a:p>
            <a:pPr marL="0" indent="0">
              <a:buNone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383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latin typeface="Palatino Linotype" pitchFamily="18" charset="0"/>
              </a:rPr>
              <a:t>Question 1: </a:t>
            </a:r>
            <a:r>
              <a:rPr lang="en-US" sz="2400" dirty="0" err="1" smtClean="0">
                <a:latin typeface="Palatino Linotype" pitchFamily="18" charset="0"/>
              </a:rPr>
              <a:t>Proforma</a:t>
            </a:r>
            <a:r>
              <a:rPr lang="en-US" sz="2400" dirty="0" smtClean="0">
                <a:latin typeface="Palatino Linotype" pitchFamily="18" charset="0"/>
              </a:rPr>
              <a:t> </a:t>
            </a:r>
            <a:r>
              <a:rPr lang="en-US" sz="2400" dirty="0">
                <a:latin typeface="Palatino Linotype" pitchFamily="18" charset="0"/>
              </a:rPr>
              <a:t>Analysis at </a:t>
            </a:r>
            <a:r>
              <a:rPr lang="en-US" sz="2400" dirty="0" err="1">
                <a:latin typeface="Palatino Linotype" pitchFamily="18" charset="0"/>
              </a:rPr>
              <a:t>Teuer</a:t>
            </a:r>
            <a:r>
              <a:rPr lang="en-US" sz="2400" dirty="0">
                <a:latin typeface="Palatino Linotype" pitchFamily="18" charset="0"/>
              </a:rPr>
              <a:t> Furniture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770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latin typeface="Palatino Linotype" pitchFamily="18" charset="0"/>
              </a:rPr>
              <a:t>Question 1: </a:t>
            </a:r>
            <a:r>
              <a:rPr lang="en-US" sz="2400" dirty="0" err="1" smtClean="0">
                <a:latin typeface="Palatino Linotype" pitchFamily="18" charset="0"/>
              </a:rPr>
              <a:t>Proforma</a:t>
            </a:r>
            <a:r>
              <a:rPr lang="en-US" sz="2400" dirty="0" smtClean="0">
                <a:latin typeface="Palatino Linotype" pitchFamily="18" charset="0"/>
              </a:rPr>
              <a:t> </a:t>
            </a:r>
            <a:r>
              <a:rPr lang="en-US" sz="2400" dirty="0">
                <a:latin typeface="Palatino Linotype" pitchFamily="18" charset="0"/>
              </a:rPr>
              <a:t>Analysis at </a:t>
            </a:r>
            <a:r>
              <a:rPr lang="en-US" sz="2400" dirty="0" err="1">
                <a:latin typeface="Palatino Linotype" pitchFamily="18" charset="0"/>
              </a:rPr>
              <a:t>Teuer</a:t>
            </a:r>
            <a:r>
              <a:rPr lang="en-US" sz="2400" dirty="0">
                <a:latin typeface="Palatino Linotype" pitchFamily="18" charset="0"/>
              </a:rPr>
              <a:t> Furniture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solidFill>
                <a:srgbClr val="0070C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184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latin typeface="Palatino Linotype" pitchFamily="18" charset="0"/>
              </a:rPr>
              <a:t>Question 1: </a:t>
            </a:r>
            <a:r>
              <a:rPr lang="en-US" sz="2400" dirty="0" err="1" smtClean="0">
                <a:latin typeface="Palatino Linotype" pitchFamily="18" charset="0"/>
              </a:rPr>
              <a:t>Proforma</a:t>
            </a:r>
            <a:r>
              <a:rPr lang="en-US" sz="2400" dirty="0" smtClean="0">
                <a:latin typeface="Palatino Linotype" pitchFamily="18" charset="0"/>
              </a:rPr>
              <a:t> </a:t>
            </a:r>
            <a:r>
              <a:rPr lang="en-US" sz="2400" dirty="0">
                <a:latin typeface="Palatino Linotype" pitchFamily="18" charset="0"/>
              </a:rPr>
              <a:t>Analysis at </a:t>
            </a:r>
            <a:r>
              <a:rPr lang="en-US" sz="2400" dirty="0" err="1">
                <a:latin typeface="Palatino Linotype" pitchFamily="18" charset="0"/>
              </a:rPr>
              <a:t>Teuer</a:t>
            </a:r>
            <a:r>
              <a:rPr lang="en-US" sz="2400" dirty="0">
                <a:latin typeface="Palatino Linotype" pitchFamily="18" charset="0"/>
              </a:rPr>
              <a:t> Furniture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2. Discounted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cash flow.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Value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Teuer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Furniture by constructing the cash flow to assets for the next six years (2013 to 2018). Your value should not include the 2012 cash flows. You will need to include a terminal value in your valuation. Assume that the long term growth rate of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Teuer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Furniture’s cash flows is 2.5% and their firm’s cost of capital is 13.7%. What is the value of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Teuer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Furniture on a per share basis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</a:p>
          <a:p>
            <a:pPr marL="0" indent="0">
              <a:buNone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027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latin typeface="Palatino Linotype" pitchFamily="18" charset="0"/>
              </a:rPr>
              <a:t>Question 1: </a:t>
            </a:r>
            <a:r>
              <a:rPr lang="en-US" sz="2400" dirty="0" err="1" smtClean="0">
                <a:latin typeface="Palatino Linotype" pitchFamily="18" charset="0"/>
              </a:rPr>
              <a:t>Proforma</a:t>
            </a:r>
            <a:r>
              <a:rPr lang="en-US" sz="2400" dirty="0" smtClean="0">
                <a:latin typeface="Palatino Linotype" pitchFamily="18" charset="0"/>
              </a:rPr>
              <a:t> </a:t>
            </a:r>
            <a:r>
              <a:rPr lang="en-US" sz="2400" dirty="0">
                <a:latin typeface="Palatino Linotype" pitchFamily="18" charset="0"/>
              </a:rPr>
              <a:t>Analysis at </a:t>
            </a:r>
            <a:r>
              <a:rPr lang="en-US" sz="2400" dirty="0" err="1">
                <a:latin typeface="Palatino Linotype" pitchFamily="18" charset="0"/>
              </a:rPr>
              <a:t>Teuer</a:t>
            </a:r>
            <a:r>
              <a:rPr lang="en-US" sz="2400" dirty="0">
                <a:latin typeface="Palatino Linotype" pitchFamily="18" charset="0"/>
              </a:rPr>
              <a:t> Furniture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702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latin typeface="Palatino Linotype" pitchFamily="18" charset="0"/>
              </a:rPr>
              <a:t>Question 1: </a:t>
            </a:r>
            <a:r>
              <a:rPr lang="en-US" sz="2400" dirty="0" err="1" smtClean="0">
                <a:latin typeface="Palatino Linotype" pitchFamily="18" charset="0"/>
              </a:rPr>
              <a:t>Proforma</a:t>
            </a:r>
            <a:r>
              <a:rPr lang="en-US" sz="2400" dirty="0" smtClean="0">
                <a:latin typeface="Palatino Linotype" pitchFamily="18" charset="0"/>
              </a:rPr>
              <a:t> </a:t>
            </a:r>
            <a:r>
              <a:rPr lang="en-US" sz="2400" dirty="0">
                <a:latin typeface="Palatino Linotype" pitchFamily="18" charset="0"/>
              </a:rPr>
              <a:t>Analysis at </a:t>
            </a:r>
            <a:r>
              <a:rPr lang="en-US" sz="2400" dirty="0" err="1">
                <a:latin typeface="Palatino Linotype" pitchFamily="18" charset="0"/>
              </a:rPr>
              <a:t>Teuer</a:t>
            </a:r>
            <a:r>
              <a:rPr lang="en-US" sz="2400" dirty="0">
                <a:latin typeface="Palatino Linotype" pitchFamily="18" charset="0"/>
              </a:rPr>
              <a:t> Furniture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>
              <a:solidFill>
                <a:srgbClr val="0070C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378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latin typeface="Palatino Linotype" pitchFamily="18" charset="0"/>
              </a:rPr>
              <a:t>Question 1: </a:t>
            </a:r>
            <a:r>
              <a:rPr lang="en-US" sz="2400" dirty="0" err="1" smtClean="0">
                <a:latin typeface="Palatino Linotype" pitchFamily="18" charset="0"/>
              </a:rPr>
              <a:t>Proforma</a:t>
            </a:r>
            <a:r>
              <a:rPr lang="en-US" sz="2400" dirty="0" smtClean="0">
                <a:latin typeface="Palatino Linotype" pitchFamily="18" charset="0"/>
              </a:rPr>
              <a:t> </a:t>
            </a:r>
            <a:r>
              <a:rPr lang="en-US" sz="2400" dirty="0">
                <a:latin typeface="Palatino Linotype" pitchFamily="18" charset="0"/>
              </a:rPr>
              <a:t>Analysis at </a:t>
            </a:r>
            <a:r>
              <a:rPr lang="en-US" sz="2400" dirty="0" err="1">
                <a:latin typeface="Palatino Linotype" pitchFamily="18" charset="0"/>
              </a:rPr>
              <a:t>Teuer</a:t>
            </a:r>
            <a:r>
              <a:rPr lang="en-US" sz="2400" dirty="0">
                <a:latin typeface="Palatino Linotype" pitchFamily="18" charset="0"/>
              </a:rPr>
              <a:t> Furniture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3. Key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assumptions.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The value of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Teuer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 that you calculated is a function of the assumptions made by you and the finance team. Which assumptions are the key assumptions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itchFamily="18" charset="0"/>
              </a:rPr>
              <a:t>?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69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818</Words>
  <Application>Microsoft Office PowerPoint</Application>
  <PresentationFormat>On-screen Show (4:3)</PresentationFormat>
  <Paragraphs>110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MathType 6.0 Equation</vt:lpstr>
      <vt:lpstr>Finance 441 Tutorial 2 Financial Modeling</vt:lpstr>
      <vt:lpstr>Question 1: Proforma Analysis at Teuer Furniture</vt:lpstr>
      <vt:lpstr>Question 1: Proforma Analysis at Teuer Furniture</vt:lpstr>
      <vt:lpstr>Question 1: Proforma Analysis at Teuer Furniture</vt:lpstr>
      <vt:lpstr>Question 1: Proforma Analysis at Teuer Furniture</vt:lpstr>
      <vt:lpstr>Question 1: Proforma Analysis at Teuer Furniture</vt:lpstr>
      <vt:lpstr>Question 1: Proforma Analysis at Teuer Furniture</vt:lpstr>
      <vt:lpstr>Question 1: Proforma Analysis at Teuer Furniture</vt:lpstr>
      <vt:lpstr>Question 1: Proforma Analysis at Teuer Furniture</vt:lpstr>
      <vt:lpstr>Question 2: NSN Proforma</vt:lpstr>
      <vt:lpstr>Question 2: NSN Proforma</vt:lpstr>
      <vt:lpstr>Question 2: NSN Proforma</vt:lpstr>
      <vt:lpstr>Question 2: NSN Proforma</vt:lpstr>
      <vt:lpstr>Question 2: NSN Proforma</vt:lpstr>
      <vt:lpstr>Question 2: NSN Proforma</vt:lpstr>
      <vt:lpstr>Question 2: NSN Proforma</vt:lpstr>
      <vt:lpstr>Question 2: NSN Proforma</vt:lpstr>
      <vt:lpstr>Question 2: NSN Proforma</vt:lpstr>
    </vt:vector>
  </TitlesOfParts>
  <Company>Kellogg School of Management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 90 MF II Tutorial 1</dc:title>
  <dc:creator>Andrea Lu</dc:creator>
  <cp:lastModifiedBy>Mary Maloney</cp:lastModifiedBy>
  <cp:revision>98</cp:revision>
  <cp:lastPrinted>2012-10-01T16:57:34Z</cp:lastPrinted>
  <dcterms:created xsi:type="dcterms:W3CDTF">2012-09-28T19:36:51Z</dcterms:created>
  <dcterms:modified xsi:type="dcterms:W3CDTF">2014-01-15T20:49:54Z</dcterms:modified>
</cp:coreProperties>
</file>