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13"/>
  </p:notesMasterIdLst>
  <p:sldIdLst>
    <p:sldId id="256" r:id="rId2"/>
    <p:sldId id="279" r:id="rId3"/>
    <p:sldId id="288" r:id="rId4"/>
    <p:sldId id="290" r:id="rId5"/>
    <p:sldId id="289" r:id="rId6"/>
    <p:sldId id="291" r:id="rId7"/>
    <p:sldId id="295" r:id="rId8"/>
    <p:sldId id="292" r:id="rId9"/>
    <p:sldId id="296" r:id="rId10"/>
    <p:sldId id="297" r:id="rId11"/>
    <p:sldId id="293"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itchell Petersen" initials="MP" lastIdx="7" clrIdx="0"/>
  <p:cmAuthor id="1" name="Mary Maloney" initials="MM" lastIdx="0" clrIdx="1"/>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09D937D0-FD9D-4B7A-9026-51DFF075B878}" type="datetimeFigureOut">
              <a:rPr lang="en-US" smtClean="0"/>
              <a:t>1/15/2014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6F5569BA-5ABD-4001-88B7-DB911FBAF7B0}" type="slidenum">
              <a:rPr lang="en-US" smtClean="0"/>
              <a:t>‹#›</a:t>
            </a:fld>
            <a:endParaRPr lang="en-US"/>
          </a:p>
        </p:txBody>
      </p:sp>
    </p:spTree>
    <p:extLst>
      <p:ext uri="{BB962C8B-B14F-4D97-AF65-F5344CB8AC3E}">
        <p14:creationId xmlns:p14="http://schemas.microsoft.com/office/powerpoint/2010/main" val="32242471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1</a:t>
            </a:fld>
            <a:endParaRPr lang="en-US"/>
          </a:p>
        </p:txBody>
      </p:sp>
    </p:spTree>
    <p:extLst>
      <p:ext uri="{BB962C8B-B14F-4D97-AF65-F5344CB8AC3E}">
        <p14:creationId xmlns:p14="http://schemas.microsoft.com/office/powerpoint/2010/main" val="32092624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10</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11</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2</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3</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4</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5</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6</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7</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8</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9</a:t>
            </a:fld>
            <a:endParaRPr lang="en-US"/>
          </a:p>
        </p:txBody>
      </p:sp>
    </p:spTree>
    <p:extLst>
      <p:ext uri="{BB962C8B-B14F-4D97-AF65-F5344CB8AC3E}">
        <p14:creationId xmlns:p14="http://schemas.microsoft.com/office/powerpoint/2010/main" val="1653118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7CBE2C3-A9FD-4784-94E6-74BE352006E0}" type="datetimeFigureOut">
              <a:rPr lang="en-US" smtClean="0"/>
              <a:t>1/15/2014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2014972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CBE2C3-A9FD-4784-94E6-74BE352006E0}" type="datetimeFigureOut">
              <a:rPr lang="en-US" smtClean="0"/>
              <a:t>1/15/2014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31527524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CBE2C3-A9FD-4784-94E6-74BE352006E0}" type="datetimeFigureOut">
              <a:rPr lang="en-US" smtClean="0"/>
              <a:t>1/15/2014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37556700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CBE2C3-A9FD-4784-94E6-74BE352006E0}" type="datetimeFigureOut">
              <a:rPr lang="en-US" smtClean="0"/>
              <a:t>1/15/2014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9664583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7CBE2C3-A9FD-4784-94E6-74BE352006E0}" type="datetimeFigureOut">
              <a:rPr lang="en-US" smtClean="0"/>
              <a:t>1/15/2014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7504718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7CBE2C3-A9FD-4784-94E6-74BE352006E0}" type="datetimeFigureOut">
              <a:rPr lang="en-US" smtClean="0"/>
              <a:t>1/15/2014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24172637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7CBE2C3-A9FD-4784-94E6-74BE352006E0}" type="datetimeFigureOut">
              <a:rPr lang="en-US" smtClean="0"/>
              <a:t>1/15/2014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19629621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7CBE2C3-A9FD-4784-94E6-74BE352006E0}" type="datetimeFigureOut">
              <a:rPr lang="en-US" smtClean="0"/>
              <a:t>1/15/2014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20933556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CBE2C3-A9FD-4784-94E6-74BE352006E0}" type="datetimeFigureOut">
              <a:rPr lang="en-US" smtClean="0"/>
              <a:t>1/15/2014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8545765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CBE2C3-A9FD-4784-94E6-74BE352006E0}" type="datetimeFigureOut">
              <a:rPr lang="en-US" smtClean="0"/>
              <a:t>1/15/2014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13201690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CBE2C3-A9FD-4784-94E6-74BE352006E0}" type="datetimeFigureOut">
              <a:rPr lang="en-US" smtClean="0"/>
              <a:t>1/15/2014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21597047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CBE2C3-A9FD-4784-94E6-74BE352006E0}" type="datetimeFigureOut">
              <a:rPr lang="en-US" smtClean="0"/>
              <a:t>1/15/2014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B27F79-CE20-4071-92CD-652D95B7211D}" type="slidenum">
              <a:rPr lang="en-US" smtClean="0"/>
              <a:t>‹#›</a:t>
            </a:fld>
            <a:endParaRPr lang="en-US"/>
          </a:p>
        </p:txBody>
      </p:sp>
    </p:spTree>
    <p:extLst>
      <p:ext uri="{BB962C8B-B14F-4D97-AF65-F5344CB8AC3E}">
        <p14:creationId xmlns:p14="http://schemas.microsoft.com/office/powerpoint/2010/main" val="12437145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7" Type="http://schemas.openxmlformats.org/officeDocument/2006/relationships/image" Target="../media/image2.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1.wmf"/><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1.wmf"/><Relationship Id="rId4" Type="http://schemas.openxmlformats.org/officeDocument/2006/relationships/oleObject" Target="../embeddings/oleObject3.bin"/></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1"/>
            <a:ext cx="7772400" cy="1695450"/>
          </a:xfrm>
        </p:spPr>
        <p:txBody>
          <a:bodyPr>
            <a:normAutofit/>
          </a:bodyPr>
          <a:lstStyle/>
          <a:p>
            <a:r>
              <a:rPr lang="en-US" dirty="0" smtClean="0">
                <a:latin typeface="Book Antiqua" panose="02040602050305030304" pitchFamily="18" charset="0"/>
              </a:rPr>
              <a:t>Finance 441 Tutorial 2</a:t>
            </a:r>
            <a:br>
              <a:rPr lang="en-US" dirty="0" smtClean="0">
                <a:latin typeface="Book Antiqua" panose="02040602050305030304" pitchFamily="18" charset="0"/>
              </a:rPr>
            </a:br>
            <a:r>
              <a:rPr lang="en-US" dirty="0" smtClean="0">
                <a:latin typeface="Book Antiqua" panose="02040602050305030304" pitchFamily="18" charset="0"/>
              </a:rPr>
              <a:t>Financial Modeling</a:t>
            </a:r>
            <a:endParaRPr lang="en-US" dirty="0">
              <a:latin typeface="Book Antiqua" panose="02040602050305030304" pitchFamily="18" charset="0"/>
            </a:endParaRPr>
          </a:p>
        </p:txBody>
      </p:sp>
      <p:sp>
        <p:nvSpPr>
          <p:cNvPr id="3" name="Subtitle 2"/>
          <p:cNvSpPr>
            <a:spLocks noGrp="1"/>
          </p:cNvSpPr>
          <p:nvPr>
            <p:ph type="subTitle" idx="1"/>
          </p:nvPr>
        </p:nvSpPr>
        <p:spPr/>
        <p:txBody>
          <a:bodyPr>
            <a:normAutofit/>
          </a:bodyPr>
          <a:lstStyle/>
          <a:p>
            <a:r>
              <a:rPr lang="en-US" dirty="0" smtClean="0">
                <a:latin typeface="Book Antiqua" panose="02040602050305030304" pitchFamily="18" charset="0"/>
              </a:rPr>
              <a:t>TA: </a:t>
            </a:r>
            <a:r>
              <a:rPr lang="en-US" dirty="0" err="1" smtClean="0">
                <a:latin typeface="Book Antiqua" panose="02040602050305030304" pitchFamily="18" charset="0"/>
              </a:rPr>
              <a:t>Mame</a:t>
            </a:r>
            <a:r>
              <a:rPr lang="en-US" dirty="0" smtClean="0">
                <a:latin typeface="Book Antiqua" panose="02040602050305030304" pitchFamily="18" charset="0"/>
              </a:rPr>
              <a:t> Maloney</a:t>
            </a:r>
          </a:p>
          <a:p>
            <a:r>
              <a:rPr lang="en-US" sz="2000" dirty="0" smtClean="0">
                <a:latin typeface="Book Antiqua" panose="02040602050305030304" pitchFamily="18" charset="0"/>
              </a:rPr>
              <a:t>Email: m-maloney@kellogg.northwestern.edu</a:t>
            </a:r>
          </a:p>
          <a:p>
            <a:r>
              <a:rPr lang="en-US" sz="2400" dirty="0" smtClean="0">
                <a:latin typeface="Book Antiqua" panose="02040602050305030304" pitchFamily="18" charset="0"/>
              </a:rPr>
              <a:t>January 17, 2014</a:t>
            </a:r>
          </a:p>
        </p:txBody>
      </p:sp>
    </p:spTree>
    <p:extLst>
      <p:ext uri="{BB962C8B-B14F-4D97-AF65-F5344CB8AC3E}">
        <p14:creationId xmlns:p14="http://schemas.microsoft.com/office/powerpoint/2010/main" val="21750125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2: NSN </a:t>
            </a:r>
            <a:r>
              <a:rPr lang="en-US" sz="2400" dirty="0" err="1" smtClean="0">
                <a:latin typeface="Palatino Linotype" pitchFamily="18" charset="0"/>
              </a:rPr>
              <a:t>Proforma</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marL="0" indent="0">
              <a:buNone/>
            </a:pPr>
            <a:r>
              <a:rPr lang="en-US" sz="2000" b="1" dirty="0" smtClean="0">
                <a:solidFill>
                  <a:schemeClr val="tx1">
                    <a:lumMod val="95000"/>
                    <a:lumOff val="5000"/>
                  </a:schemeClr>
                </a:solidFill>
                <a:latin typeface="Palatino Linotype" pitchFamily="18" charset="0"/>
              </a:rPr>
              <a:t>b)     Cont’d</a:t>
            </a:r>
          </a:p>
          <a:p>
            <a:pPr marL="0" indent="0">
              <a:buNone/>
            </a:pPr>
            <a:endParaRPr lang="en-US" sz="2000" b="1" dirty="0" smtClean="0">
              <a:solidFill>
                <a:schemeClr val="tx1">
                  <a:lumMod val="95000"/>
                  <a:lumOff val="5000"/>
                </a:schemeClr>
              </a:solidFill>
              <a:latin typeface="Palatino Linotype" pitchFamily="18" charset="0"/>
            </a:endParaRPr>
          </a:p>
          <a:p>
            <a:pPr marL="0" indent="0">
              <a:buNone/>
            </a:pPr>
            <a:r>
              <a:rPr lang="en-US" sz="2000" dirty="0" smtClean="0">
                <a:solidFill>
                  <a:srgbClr val="0070C0"/>
                </a:solidFill>
                <a:latin typeface="Palatino Linotype" pitchFamily="18" charset="0"/>
              </a:rPr>
              <a:t>FCF</a:t>
            </a:r>
            <a:r>
              <a:rPr lang="en-US" sz="2000" baseline="-25000" dirty="0" smtClean="0">
                <a:solidFill>
                  <a:srgbClr val="0070C0"/>
                </a:solidFill>
                <a:latin typeface="Palatino Linotype" pitchFamily="18" charset="0"/>
              </a:rPr>
              <a:t>A</a:t>
            </a:r>
            <a:r>
              <a:rPr lang="en-US" sz="2000" dirty="0" smtClean="0">
                <a:solidFill>
                  <a:srgbClr val="0070C0"/>
                </a:solidFill>
                <a:latin typeface="Palatino Linotype" pitchFamily="18" charset="0"/>
              </a:rPr>
              <a:t> </a:t>
            </a:r>
            <a:r>
              <a:rPr lang="en-US" sz="2000" dirty="0">
                <a:solidFill>
                  <a:srgbClr val="0070C0"/>
                </a:solidFill>
                <a:latin typeface="Palatino Linotype" pitchFamily="18" charset="0"/>
              </a:rPr>
              <a:t>= FCF</a:t>
            </a:r>
            <a:r>
              <a:rPr lang="en-US" sz="2000" baseline="-25000" dirty="0">
                <a:solidFill>
                  <a:srgbClr val="0070C0"/>
                </a:solidFill>
                <a:latin typeface="Palatino Linotype" pitchFamily="18" charset="0"/>
              </a:rPr>
              <a:t>D</a:t>
            </a:r>
            <a:r>
              <a:rPr lang="en-US" sz="2000" dirty="0">
                <a:solidFill>
                  <a:srgbClr val="0070C0"/>
                </a:solidFill>
                <a:latin typeface="Palatino Linotype" pitchFamily="18" charset="0"/>
              </a:rPr>
              <a:t> + FCF</a:t>
            </a:r>
            <a:r>
              <a:rPr lang="en-US" sz="2000" baseline="-25000" dirty="0">
                <a:solidFill>
                  <a:srgbClr val="0070C0"/>
                </a:solidFill>
                <a:latin typeface="Palatino Linotype" pitchFamily="18" charset="0"/>
              </a:rPr>
              <a:t>E</a:t>
            </a:r>
            <a:r>
              <a:rPr lang="en-US" sz="2000" dirty="0">
                <a:solidFill>
                  <a:srgbClr val="0070C0"/>
                </a:solidFill>
                <a:latin typeface="Palatino Linotype" pitchFamily="18" charset="0"/>
              </a:rPr>
              <a:t> </a:t>
            </a:r>
            <a:endParaRPr lang="en-US" sz="2000" dirty="0" smtClean="0">
              <a:solidFill>
                <a:srgbClr val="0070C0"/>
              </a:solidFill>
              <a:latin typeface="Palatino Linotype" pitchFamily="18" charset="0"/>
            </a:endParaRPr>
          </a:p>
          <a:p>
            <a:pPr marL="0" indent="0">
              <a:buNone/>
            </a:pPr>
            <a:r>
              <a:rPr lang="en-US" sz="2000" dirty="0">
                <a:solidFill>
                  <a:srgbClr val="0070C0"/>
                </a:solidFill>
                <a:latin typeface="Palatino Linotype" pitchFamily="18" charset="0"/>
              </a:rPr>
              <a:t> </a:t>
            </a:r>
            <a:r>
              <a:rPr lang="en-US" sz="2000" dirty="0" smtClean="0">
                <a:solidFill>
                  <a:srgbClr val="0070C0"/>
                </a:solidFill>
                <a:latin typeface="Palatino Linotype" pitchFamily="18" charset="0"/>
              </a:rPr>
              <a:t>          = </a:t>
            </a:r>
            <a:r>
              <a:rPr lang="en-US" sz="2000" dirty="0">
                <a:solidFill>
                  <a:srgbClr val="0070C0"/>
                </a:solidFill>
                <a:latin typeface="Palatino Linotype" pitchFamily="18" charset="0"/>
              </a:rPr>
              <a:t>5500 – 442.25 </a:t>
            </a:r>
            <a:endParaRPr lang="en-US" sz="2000" dirty="0" smtClean="0">
              <a:solidFill>
                <a:srgbClr val="0070C0"/>
              </a:solidFill>
              <a:latin typeface="Palatino Linotype" pitchFamily="18" charset="0"/>
            </a:endParaRPr>
          </a:p>
          <a:p>
            <a:pPr marL="0" indent="0">
              <a:buNone/>
            </a:pPr>
            <a:r>
              <a:rPr lang="en-US" sz="2000" dirty="0">
                <a:solidFill>
                  <a:srgbClr val="0070C0"/>
                </a:solidFill>
                <a:latin typeface="Palatino Linotype" pitchFamily="18" charset="0"/>
              </a:rPr>
              <a:t> </a:t>
            </a:r>
            <a:r>
              <a:rPr lang="en-US" sz="2000" dirty="0" smtClean="0">
                <a:solidFill>
                  <a:srgbClr val="0070C0"/>
                </a:solidFill>
                <a:latin typeface="Palatino Linotype" pitchFamily="18" charset="0"/>
              </a:rPr>
              <a:t>          = </a:t>
            </a:r>
            <a:r>
              <a:rPr lang="en-US" sz="2000" dirty="0">
                <a:solidFill>
                  <a:srgbClr val="0070C0"/>
                </a:solidFill>
                <a:latin typeface="Palatino Linotype" pitchFamily="18" charset="0"/>
              </a:rPr>
              <a:t>5057.75</a:t>
            </a:r>
            <a:endParaRPr lang="en-US" sz="2000" dirty="0" smtClean="0">
              <a:solidFill>
                <a:srgbClr val="0070C0"/>
              </a:solidFill>
              <a:latin typeface="Palatino Linotype" pitchFamily="18" charset="0"/>
            </a:endParaRPr>
          </a:p>
          <a:p>
            <a:pPr marL="0" indent="0">
              <a:buNone/>
            </a:pPr>
            <a:endParaRPr lang="en-US" sz="2000" b="1" dirty="0">
              <a:solidFill>
                <a:srgbClr val="0070C0"/>
              </a:solidFill>
              <a:latin typeface="Palatino Linotype" pitchFamily="18" charset="0"/>
            </a:endParaRPr>
          </a:p>
          <a:p>
            <a:pPr marL="0" indent="0">
              <a:buNone/>
            </a:pPr>
            <a:endParaRPr lang="en-US" sz="2000" b="1" dirty="0" smtClean="0">
              <a:solidFill>
                <a:srgbClr val="0070C0"/>
              </a:solidFill>
              <a:latin typeface="Palatino Linotype" pitchFamily="18" charset="0"/>
            </a:endParaRPr>
          </a:p>
        </p:txBody>
      </p:sp>
    </p:spTree>
    <p:extLst>
      <p:ext uri="{BB962C8B-B14F-4D97-AF65-F5344CB8AC3E}">
        <p14:creationId xmlns:p14="http://schemas.microsoft.com/office/powerpoint/2010/main" val="3887685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2: NSN </a:t>
            </a:r>
            <a:r>
              <a:rPr lang="en-US" sz="2400" dirty="0" err="1" smtClean="0">
                <a:latin typeface="Palatino Linotype" pitchFamily="18" charset="0"/>
              </a:rPr>
              <a:t>Proforma</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marL="457200" indent="-457200">
              <a:buAutoNum type="alphaLcParenR" startAt="3"/>
            </a:pPr>
            <a:r>
              <a:rPr lang="en-US" sz="2000" b="1" dirty="0" smtClean="0">
                <a:solidFill>
                  <a:schemeClr val="tx1">
                    <a:lumMod val="95000"/>
                    <a:lumOff val="5000"/>
                  </a:schemeClr>
                </a:solidFill>
                <a:latin typeface="Palatino Linotype" pitchFamily="18" charset="0"/>
              </a:rPr>
              <a:t>Using </a:t>
            </a:r>
            <a:r>
              <a:rPr lang="en-US" sz="2000" b="1" dirty="0">
                <a:solidFill>
                  <a:schemeClr val="tx1">
                    <a:lumMod val="95000"/>
                    <a:lumOff val="5000"/>
                  </a:schemeClr>
                </a:solidFill>
                <a:latin typeface="Palatino Linotype" pitchFamily="18" charset="0"/>
              </a:rPr>
              <a:t>your answer for free cash flow from part (b) and assuming no change in net working capital between 2009 and 2010, calculate NSN’s planned capital expenditures for 2010</a:t>
            </a:r>
            <a:r>
              <a:rPr lang="en-US" sz="2000" b="1" dirty="0" smtClean="0">
                <a:solidFill>
                  <a:schemeClr val="tx1">
                    <a:lumMod val="95000"/>
                    <a:lumOff val="5000"/>
                  </a:schemeClr>
                </a:solidFill>
                <a:latin typeface="Palatino Linotype" pitchFamily="18" charset="0"/>
              </a:rPr>
              <a:t>?</a:t>
            </a:r>
          </a:p>
          <a:p>
            <a:pPr marL="0" indent="0">
              <a:buNone/>
            </a:pPr>
            <a:endParaRPr lang="en-US" sz="2000" b="1" dirty="0">
              <a:solidFill>
                <a:schemeClr val="tx1">
                  <a:lumMod val="95000"/>
                  <a:lumOff val="5000"/>
                </a:schemeClr>
              </a:solidFill>
              <a:latin typeface="Palatino Linotype" pitchFamily="18" charset="0"/>
            </a:endParaRPr>
          </a:p>
          <a:p>
            <a:pPr marL="0" indent="0">
              <a:buNone/>
            </a:pPr>
            <a:r>
              <a:rPr lang="en-US" sz="2000" dirty="0">
                <a:solidFill>
                  <a:srgbClr val="0070C0"/>
                </a:solidFill>
                <a:latin typeface="Palatino Linotype" pitchFamily="18" charset="0"/>
              </a:rPr>
              <a:t>Assuming no change in net working capital (note, this is not the same as saying that each individual working capital item is unchanged), we can use the FCF along with the standard method formula to infer capital expenditures</a:t>
            </a:r>
            <a:r>
              <a:rPr lang="en-US" sz="2000" dirty="0" smtClean="0">
                <a:solidFill>
                  <a:srgbClr val="0070C0"/>
                </a:solidFill>
                <a:latin typeface="Palatino Linotype" pitchFamily="18" charset="0"/>
              </a:rPr>
              <a:t>.</a:t>
            </a:r>
          </a:p>
          <a:p>
            <a:pPr marL="0" indent="0">
              <a:buNone/>
            </a:pPr>
            <a:endParaRPr lang="en-US" sz="2000" dirty="0">
              <a:solidFill>
                <a:srgbClr val="0070C0"/>
              </a:solidFill>
              <a:latin typeface="Palatino Linotype" pitchFamily="18" charset="0"/>
            </a:endParaRPr>
          </a:p>
          <a:p>
            <a:pPr marL="0" indent="0">
              <a:buNone/>
            </a:pPr>
            <a:r>
              <a:rPr lang="en-US" sz="2000" dirty="0">
                <a:solidFill>
                  <a:srgbClr val="0070C0"/>
                </a:solidFill>
                <a:latin typeface="Palatino Linotype" pitchFamily="18" charset="0"/>
              </a:rPr>
              <a:t>FCF = EBIT - Taxes + Depreciation - </a:t>
            </a:r>
            <a:r>
              <a:rPr lang="en-US" sz="2000" dirty="0" err="1">
                <a:solidFill>
                  <a:srgbClr val="0070C0"/>
                </a:solidFill>
                <a:latin typeface="Palatino Linotype" pitchFamily="18" charset="0"/>
              </a:rPr>
              <a:t>CapEx</a:t>
            </a:r>
            <a:r>
              <a:rPr lang="en-US" sz="2000" dirty="0">
                <a:solidFill>
                  <a:srgbClr val="0070C0"/>
                </a:solidFill>
                <a:latin typeface="Palatino Linotype" pitchFamily="18" charset="0"/>
              </a:rPr>
              <a:t> - ↑</a:t>
            </a:r>
            <a:r>
              <a:rPr lang="en-US" sz="2000" dirty="0" smtClean="0">
                <a:solidFill>
                  <a:srgbClr val="0070C0"/>
                </a:solidFill>
                <a:latin typeface="Palatino Linotype" pitchFamily="18" charset="0"/>
              </a:rPr>
              <a:t>NWC</a:t>
            </a:r>
          </a:p>
          <a:p>
            <a:pPr marL="0" indent="0">
              <a:buNone/>
            </a:pPr>
            <a:endParaRPr lang="en-US" sz="2000" dirty="0">
              <a:solidFill>
                <a:srgbClr val="0070C0"/>
              </a:solidFill>
              <a:latin typeface="Palatino Linotype" pitchFamily="18" charset="0"/>
            </a:endParaRPr>
          </a:p>
          <a:p>
            <a:pPr marL="0" indent="0">
              <a:buNone/>
            </a:pPr>
            <a:r>
              <a:rPr lang="en-US" sz="2000" dirty="0">
                <a:solidFill>
                  <a:srgbClr val="0070C0"/>
                </a:solidFill>
                <a:latin typeface="Palatino Linotype" pitchFamily="18" charset="0"/>
              </a:rPr>
              <a:t>5057.75 = 4587.5 – 29.75 + 750 – </a:t>
            </a:r>
            <a:r>
              <a:rPr lang="en-US" sz="2000" dirty="0" err="1">
                <a:solidFill>
                  <a:srgbClr val="0070C0"/>
                </a:solidFill>
                <a:latin typeface="Palatino Linotype" pitchFamily="18" charset="0"/>
              </a:rPr>
              <a:t>CapEx</a:t>
            </a:r>
            <a:r>
              <a:rPr lang="en-US" sz="2000" dirty="0">
                <a:solidFill>
                  <a:srgbClr val="0070C0"/>
                </a:solidFill>
                <a:latin typeface="Palatino Linotype" pitchFamily="18" charset="0"/>
              </a:rPr>
              <a:t> – </a:t>
            </a:r>
            <a:r>
              <a:rPr lang="en-US" sz="2000" dirty="0" smtClean="0">
                <a:solidFill>
                  <a:srgbClr val="0070C0"/>
                </a:solidFill>
                <a:latin typeface="Palatino Linotype" pitchFamily="18" charset="0"/>
              </a:rPr>
              <a:t>0</a:t>
            </a:r>
          </a:p>
          <a:p>
            <a:pPr marL="0" indent="0">
              <a:buNone/>
            </a:pPr>
            <a:endParaRPr lang="en-US" sz="2000" dirty="0">
              <a:solidFill>
                <a:srgbClr val="0070C0"/>
              </a:solidFill>
              <a:latin typeface="Palatino Linotype" pitchFamily="18" charset="0"/>
            </a:endParaRPr>
          </a:p>
          <a:p>
            <a:pPr marL="0" indent="0">
              <a:buNone/>
            </a:pPr>
            <a:r>
              <a:rPr lang="en-US" sz="2000" dirty="0" err="1" smtClean="0">
                <a:solidFill>
                  <a:srgbClr val="0070C0"/>
                </a:solidFill>
                <a:latin typeface="Palatino Linotype" pitchFamily="18" charset="0"/>
              </a:rPr>
              <a:t>CapEx</a:t>
            </a:r>
            <a:r>
              <a:rPr lang="en-US" sz="2000" dirty="0" smtClean="0">
                <a:solidFill>
                  <a:srgbClr val="0070C0"/>
                </a:solidFill>
                <a:latin typeface="Palatino Linotype" pitchFamily="18" charset="0"/>
              </a:rPr>
              <a:t> = 250</a:t>
            </a:r>
            <a:endParaRPr lang="en-US" sz="2000" dirty="0">
              <a:solidFill>
                <a:srgbClr val="0070C0"/>
              </a:solidFill>
              <a:latin typeface="Palatino Linotype" pitchFamily="18" charset="0"/>
            </a:endParaRPr>
          </a:p>
          <a:p>
            <a:pPr marL="0" indent="0">
              <a:buNone/>
            </a:pPr>
            <a:endParaRPr lang="en-US" sz="300" dirty="0" smtClean="0">
              <a:latin typeface="Palatino Linotype" pitchFamily="18" charset="0"/>
            </a:endParaRPr>
          </a:p>
        </p:txBody>
      </p:sp>
    </p:spTree>
    <p:extLst>
      <p:ext uri="{BB962C8B-B14F-4D97-AF65-F5344CB8AC3E}">
        <p14:creationId xmlns:p14="http://schemas.microsoft.com/office/powerpoint/2010/main" val="1627469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1: </a:t>
            </a:r>
            <a:r>
              <a:rPr lang="en-US" sz="2400" dirty="0" err="1" smtClean="0">
                <a:latin typeface="Palatino Linotype" pitchFamily="18" charset="0"/>
              </a:rPr>
              <a:t>Proforma</a:t>
            </a:r>
            <a:r>
              <a:rPr lang="en-US" sz="2400" dirty="0" smtClean="0">
                <a:latin typeface="Palatino Linotype" pitchFamily="18" charset="0"/>
              </a:rPr>
              <a:t> Analysis at </a:t>
            </a:r>
            <a:r>
              <a:rPr lang="en-US" sz="2400" dirty="0" err="1" smtClean="0">
                <a:latin typeface="Palatino Linotype" pitchFamily="18" charset="0"/>
              </a:rPr>
              <a:t>Teuer</a:t>
            </a:r>
            <a:r>
              <a:rPr lang="en-US" sz="2400" dirty="0" smtClean="0">
                <a:latin typeface="Palatino Linotype" pitchFamily="18" charset="0"/>
              </a:rPr>
              <a:t> Furniture</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marL="0" indent="0">
              <a:buNone/>
            </a:pPr>
            <a:r>
              <a:rPr lang="en-US" sz="2400" b="1" i="1" dirty="0" smtClean="0">
                <a:solidFill>
                  <a:srgbClr val="0070C0"/>
                </a:solidFill>
                <a:latin typeface="Palatino Linotype" pitchFamily="18" charset="0"/>
              </a:rPr>
              <a:t>Note: We are not permitted to post written solutions to this case question. </a:t>
            </a:r>
            <a:endParaRPr lang="en-US" sz="400" i="1" dirty="0" smtClean="0">
              <a:solidFill>
                <a:srgbClr val="0070C0"/>
              </a:solidFill>
              <a:latin typeface="Palatino Linotype" pitchFamily="18" charset="0"/>
            </a:endParaRPr>
          </a:p>
        </p:txBody>
      </p:sp>
    </p:spTree>
    <p:extLst>
      <p:ext uri="{BB962C8B-B14F-4D97-AF65-F5344CB8AC3E}">
        <p14:creationId xmlns:p14="http://schemas.microsoft.com/office/powerpoint/2010/main" val="31031938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2: NSN </a:t>
            </a:r>
            <a:r>
              <a:rPr lang="en-US" sz="2400" dirty="0" err="1" smtClean="0">
                <a:latin typeface="Palatino Linotype" pitchFamily="18" charset="0"/>
              </a:rPr>
              <a:t>Proforma</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marL="0" indent="0">
              <a:buNone/>
            </a:pPr>
            <a:r>
              <a:rPr lang="en-US" sz="2000" b="1" dirty="0">
                <a:solidFill>
                  <a:schemeClr val="tx1">
                    <a:lumMod val="95000"/>
                    <a:lumOff val="5000"/>
                  </a:schemeClr>
                </a:solidFill>
                <a:latin typeface="Palatino Linotype" pitchFamily="18" charset="0"/>
              </a:rPr>
              <a:t>Below is a partially completed 2010 pro forma financial statement for the North </a:t>
            </a:r>
            <a:r>
              <a:rPr lang="en-US" sz="2000" b="1" dirty="0" smtClean="0">
                <a:solidFill>
                  <a:schemeClr val="tx1">
                    <a:lumMod val="95000"/>
                    <a:lumOff val="5000"/>
                  </a:schemeClr>
                </a:solidFill>
                <a:latin typeface="Palatino Linotype" pitchFamily="18" charset="0"/>
              </a:rPr>
              <a:t>Shore Nine </a:t>
            </a:r>
            <a:r>
              <a:rPr lang="en-US" sz="2000" b="1" dirty="0">
                <a:solidFill>
                  <a:schemeClr val="tx1">
                    <a:lumMod val="95000"/>
                    <a:lumOff val="5000"/>
                  </a:schemeClr>
                </a:solidFill>
                <a:latin typeface="Palatino Linotype" pitchFamily="18" charset="0"/>
              </a:rPr>
              <a:t>(NSN), a minor league baseball organization in the Chicago suburbs. NSN’s tax rate </a:t>
            </a:r>
            <a:r>
              <a:rPr lang="en-US" sz="2000" b="1" dirty="0" smtClean="0">
                <a:solidFill>
                  <a:schemeClr val="tx1">
                    <a:lumMod val="95000"/>
                    <a:lumOff val="5000"/>
                  </a:schemeClr>
                </a:solidFill>
                <a:latin typeface="Palatino Linotype" pitchFamily="18" charset="0"/>
              </a:rPr>
              <a:t>is 34</a:t>
            </a:r>
            <a:r>
              <a:rPr lang="en-US" sz="2000" b="1" dirty="0">
                <a:solidFill>
                  <a:schemeClr val="tx1">
                    <a:lumMod val="95000"/>
                    <a:lumOff val="5000"/>
                  </a:schemeClr>
                </a:solidFill>
                <a:latin typeface="Palatino Linotype" pitchFamily="18" charset="0"/>
              </a:rPr>
              <a:t>%. All amounts are in thousands</a:t>
            </a:r>
            <a:r>
              <a:rPr lang="en-US" sz="2000" b="1" dirty="0" smtClean="0">
                <a:solidFill>
                  <a:schemeClr val="tx1">
                    <a:lumMod val="95000"/>
                    <a:lumOff val="5000"/>
                  </a:schemeClr>
                </a:solidFill>
                <a:latin typeface="Palatino Linotype" pitchFamily="18" charset="0"/>
              </a:rPr>
              <a:t>.</a:t>
            </a:r>
          </a:p>
          <a:p>
            <a:pPr marL="457200" indent="-457200">
              <a:buAutoNum type="alphaLcParenR"/>
            </a:pPr>
            <a:r>
              <a:rPr lang="en-US" sz="2000" b="1" dirty="0" smtClean="0">
                <a:solidFill>
                  <a:schemeClr val="tx1">
                    <a:lumMod val="95000"/>
                    <a:lumOff val="5000"/>
                  </a:schemeClr>
                </a:solidFill>
                <a:latin typeface="Palatino Linotype" pitchFamily="18" charset="0"/>
              </a:rPr>
              <a:t>Complete </a:t>
            </a:r>
            <a:r>
              <a:rPr lang="en-US" sz="2000" b="1" dirty="0">
                <a:solidFill>
                  <a:schemeClr val="tx1">
                    <a:lumMod val="95000"/>
                    <a:lumOff val="5000"/>
                  </a:schemeClr>
                </a:solidFill>
                <a:latin typeface="Palatino Linotype" pitchFamily="18" charset="0"/>
              </a:rPr>
              <a:t>the income statement </a:t>
            </a:r>
            <a:r>
              <a:rPr lang="en-US" sz="2000" b="1" dirty="0" smtClean="0">
                <a:solidFill>
                  <a:schemeClr val="tx1">
                    <a:lumMod val="95000"/>
                    <a:lumOff val="5000"/>
                  </a:schemeClr>
                </a:solidFill>
                <a:latin typeface="Palatino Linotype" pitchFamily="18" charset="0"/>
              </a:rPr>
              <a:t>under </a:t>
            </a:r>
            <a:r>
              <a:rPr lang="en-US" sz="2000" b="1" dirty="0">
                <a:solidFill>
                  <a:schemeClr val="tx1">
                    <a:lumMod val="95000"/>
                    <a:lumOff val="5000"/>
                  </a:schemeClr>
                </a:solidFill>
                <a:latin typeface="Palatino Linotype" pitchFamily="18" charset="0"/>
              </a:rPr>
              <a:t>the assumption of 5% revenue growth and </a:t>
            </a:r>
            <a:r>
              <a:rPr lang="en-US" sz="2000" b="1" dirty="0" smtClean="0">
                <a:solidFill>
                  <a:schemeClr val="tx1">
                    <a:lumMod val="95000"/>
                    <a:lumOff val="5000"/>
                  </a:schemeClr>
                </a:solidFill>
                <a:latin typeface="Palatino Linotype" pitchFamily="18" charset="0"/>
              </a:rPr>
              <a:t>a constant </a:t>
            </a:r>
            <a:r>
              <a:rPr lang="en-US" sz="2000" b="1" dirty="0">
                <a:solidFill>
                  <a:schemeClr val="tx1">
                    <a:lumMod val="95000"/>
                    <a:lumOff val="5000"/>
                  </a:schemeClr>
                </a:solidFill>
                <a:latin typeface="Palatino Linotype" pitchFamily="18" charset="0"/>
              </a:rPr>
              <a:t>sales margin (COGS/Sales constant</a:t>
            </a:r>
            <a:r>
              <a:rPr lang="en-US" sz="2000" b="1" dirty="0" smtClean="0">
                <a:solidFill>
                  <a:schemeClr val="tx1">
                    <a:lumMod val="95000"/>
                    <a:lumOff val="5000"/>
                  </a:schemeClr>
                </a:solidFill>
                <a:latin typeface="Palatino Linotype" pitchFamily="18" charset="0"/>
              </a:rPr>
              <a:t>).</a:t>
            </a:r>
          </a:p>
          <a:p>
            <a:pPr marL="457200" indent="-457200">
              <a:buAutoNum type="alphaLcParenR"/>
            </a:pPr>
            <a:r>
              <a:rPr lang="en-US" sz="2000" b="1" dirty="0">
                <a:solidFill>
                  <a:schemeClr val="tx1">
                    <a:lumMod val="95000"/>
                    <a:lumOff val="5000"/>
                  </a:schemeClr>
                </a:solidFill>
                <a:latin typeface="Palatino Linotype" pitchFamily="18" charset="0"/>
              </a:rPr>
              <a:t>How much free cash flow did NSN’s assets produce in 2010</a:t>
            </a:r>
            <a:r>
              <a:rPr lang="en-US" sz="2000" b="1" dirty="0" smtClean="0">
                <a:solidFill>
                  <a:schemeClr val="tx1">
                    <a:lumMod val="95000"/>
                    <a:lumOff val="5000"/>
                  </a:schemeClr>
                </a:solidFill>
                <a:latin typeface="Palatino Linotype" pitchFamily="18" charset="0"/>
              </a:rPr>
              <a:t>?</a:t>
            </a:r>
          </a:p>
          <a:p>
            <a:pPr marL="457200" indent="-457200">
              <a:buAutoNum type="alphaLcParenR"/>
            </a:pPr>
            <a:r>
              <a:rPr lang="en-US" sz="2000" b="1" dirty="0">
                <a:solidFill>
                  <a:schemeClr val="tx1">
                    <a:lumMod val="95000"/>
                    <a:lumOff val="5000"/>
                  </a:schemeClr>
                </a:solidFill>
                <a:latin typeface="Palatino Linotype" pitchFamily="18" charset="0"/>
              </a:rPr>
              <a:t>Using your answer for free cash flow from part (b) and assuming no change in net working capital between 2009 and 2010, calculate NSN’s planned capital expenditures for 2010?</a:t>
            </a:r>
          </a:p>
          <a:p>
            <a:pPr marL="0" indent="0">
              <a:buNone/>
            </a:pPr>
            <a:endParaRPr lang="en-US" sz="300" dirty="0" smtClean="0">
              <a:latin typeface="Palatino Linotype" pitchFamily="18" charset="0"/>
            </a:endParaRPr>
          </a:p>
        </p:txBody>
      </p:sp>
    </p:spTree>
    <p:extLst>
      <p:ext uri="{BB962C8B-B14F-4D97-AF65-F5344CB8AC3E}">
        <p14:creationId xmlns:p14="http://schemas.microsoft.com/office/powerpoint/2010/main" val="22202624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2: NSN </a:t>
            </a:r>
            <a:r>
              <a:rPr lang="en-US" sz="2400" dirty="0" err="1" smtClean="0">
                <a:latin typeface="Palatino Linotype" pitchFamily="18" charset="0"/>
              </a:rPr>
              <a:t>Proforma</a:t>
            </a:r>
            <a:endParaRPr lang="en-US" sz="2400" dirty="0">
              <a:latin typeface="Palatino Linotype"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1097308576"/>
              </p:ext>
            </p:extLst>
          </p:nvPr>
        </p:nvGraphicFramePr>
        <p:xfrm>
          <a:off x="1600200" y="1371600"/>
          <a:ext cx="5715001" cy="3337560"/>
        </p:xfrm>
        <a:graphic>
          <a:graphicData uri="http://schemas.openxmlformats.org/drawingml/2006/table">
            <a:tbl>
              <a:tblPr firstRow="1" bandRow="1">
                <a:tableStyleId>{5C22544A-7EE6-4342-B048-85BDC9FD1C3A}</a:tableStyleId>
              </a:tblPr>
              <a:tblGrid>
                <a:gridCol w="2558799"/>
                <a:gridCol w="1737271"/>
                <a:gridCol w="1418931"/>
              </a:tblGrid>
              <a:tr h="370840">
                <a:tc>
                  <a:txBody>
                    <a:bodyPr/>
                    <a:lstStyle/>
                    <a:p>
                      <a:r>
                        <a:rPr lang="fr-FR" sz="1800" dirty="0" err="1" smtClean="0">
                          <a:solidFill>
                            <a:schemeClr val="tx1"/>
                          </a:solidFill>
                          <a:latin typeface="Palatino Linotype" panose="02040502050505030304" pitchFamily="18" charset="0"/>
                        </a:rPr>
                        <a:t>Income</a:t>
                      </a:r>
                      <a:r>
                        <a:rPr lang="fr-FR" sz="1800" baseline="0" dirty="0" smtClean="0">
                          <a:solidFill>
                            <a:schemeClr val="tx1"/>
                          </a:solidFill>
                          <a:latin typeface="Palatino Linotype" panose="02040502050505030304" pitchFamily="18" charset="0"/>
                        </a:rPr>
                        <a:t> </a:t>
                      </a:r>
                      <a:r>
                        <a:rPr lang="fr-FR" sz="1800" baseline="0" dirty="0" err="1" smtClean="0">
                          <a:solidFill>
                            <a:schemeClr val="tx1"/>
                          </a:solidFill>
                          <a:latin typeface="Palatino Linotype" panose="02040502050505030304" pitchFamily="18" charset="0"/>
                        </a:rPr>
                        <a:t>Statement</a:t>
                      </a:r>
                      <a:endParaRPr lang="en-US" sz="1800" dirty="0">
                        <a:solidFill>
                          <a:schemeClr val="tx1"/>
                        </a:solidFill>
                        <a:latin typeface="Palatino Linotype" panose="02040502050505030304" pitchFamily="18" charset="0"/>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1800" dirty="0" smtClean="0">
                          <a:solidFill>
                            <a:schemeClr val="tx1"/>
                          </a:solidFill>
                          <a:latin typeface="Palatino Linotype" panose="02040502050505030304" pitchFamily="18" charset="0"/>
                        </a:rPr>
                        <a:t>2009</a:t>
                      </a:r>
                      <a:endParaRPr lang="en-US" sz="1800" dirty="0">
                        <a:solidFill>
                          <a:schemeClr val="tx1"/>
                        </a:solidFill>
                        <a:latin typeface="Palatino Linotype" panose="02040502050505030304" pitchFamily="18" charset="0"/>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1800" dirty="0" smtClean="0">
                          <a:solidFill>
                            <a:schemeClr val="tx1"/>
                          </a:solidFill>
                          <a:latin typeface="Palatino Linotype" panose="02040502050505030304" pitchFamily="18" charset="0"/>
                        </a:rPr>
                        <a:t>2010 (est.)</a:t>
                      </a:r>
                      <a:endParaRPr lang="en-US" sz="1800" dirty="0">
                        <a:solidFill>
                          <a:schemeClr val="tx1"/>
                        </a:solidFill>
                        <a:latin typeface="Palatino Linotype" panose="02040502050505030304" pitchFamily="18" charset="0"/>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r>
                        <a:rPr lang="en-US" sz="1800" b="0" i="0" u="none" strike="noStrike" baseline="0" dirty="0" smtClean="0">
                          <a:solidFill>
                            <a:srgbClr val="000000"/>
                          </a:solidFill>
                          <a:latin typeface="Palatino Linotype" panose="02040502050505030304" pitchFamily="18" charset="0"/>
                        </a:rPr>
                        <a:t>     Sales</a:t>
                      </a:r>
                      <a:endParaRPr lang="en-US" sz="1800" dirty="0">
                        <a:solidFill>
                          <a:schemeClr val="tx1"/>
                        </a:solidFill>
                        <a:latin typeface="Palatino Linotype" panose="02040502050505030304" pitchFamily="18" charset="0"/>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r"/>
                      <a:r>
                        <a:rPr lang="en-US" sz="1800" b="0" i="0" u="none" strike="noStrike" baseline="0" dirty="0" smtClean="0">
                          <a:solidFill>
                            <a:srgbClr val="000000"/>
                          </a:solidFill>
                          <a:latin typeface="Palatino Linotype" panose="02040502050505030304" pitchFamily="18" charset="0"/>
                        </a:rPr>
                        <a:t>23,000</a:t>
                      </a:r>
                      <a:endParaRPr lang="en-US" sz="1800" dirty="0">
                        <a:solidFill>
                          <a:schemeClr val="tx1"/>
                        </a:solidFill>
                        <a:latin typeface="Palatino Linotype" panose="02040502050505030304" pitchFamily="18" charset="0"/>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800" dirty="0" smtClean="0">
                          <a:solidFill>
                            <a:srgbClr val="0070C0"/>
                          </a:solidFill>
                          <a:latin typeface="Palatino Linotype" pitchFamily="18" charset="0"/>
                        </a:rPr>
                        <a:t>24,150.00</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r>
              <a:tr h="370840">
                <a:tc>
                  <a:txBody>
                    <a:bodyPr/>
                    <a:lstStyle/>
                    <a:p>
                      <a:r>
                        <a:rPr lang="en-US" sz="1800" b="0" i="0" u="none" strike="noStrike" kern="1200" baseline="0" dirty="0" smtClean="0">
                          <a:solidFill>
                            <a:schemeClr val="dk1"/>
                          </a:solidFill>
                          <a:latin typeface="Palatino Linotype" panose="02040502050505030304" pitchFamily="18" charset="0"/>
                          <a:ea typeface="+mn-ea"/>
                          <a:cs typeface="+mn-cs"/>
                        </a:rPr>
                        <a:t>     Cost of goods sold </a:t>
                      </a:r>
                      <a:endParaRPr lang="en-US" sz="1800" dirty="0">
                        <a:solidFill>
                          <a:schemeClr val="tx1"/>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r>
                        <a:rPr lang="en-US" sz="1800" b="0" i="0" u="none" strike="noStrike" kern="1200" baseline="0" dirty="0" smtClean="0">
                          <a:solidFill>
                            <a:schemeClr val="dk1"/>
                          </a:solidFill>
                          <a:latin typeface="Palatino Linotype" panose="02040502050505030304" pitchFamily="18" charset="0"/>
                          <a:ea typeface="+mn-ea"/>
                          <a:cs typeface="+mn-cs"/>
                        </a:rPr>
                        <a:t>17,250 </a:t>
                      </a:r>
                      <a:endParaRPr lang="en-US" sz="1800" dirty="0">
                        <a:solidFill>
                          <a:schemeClr val="tx1"/>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r>
                        <a:rPr lang="en-US" sz="1800" dirty="0" smtClean="0">
                          <a:solidFill>
                            <a:srgbClr val="0070C0"/>
                          </a:solidFill>
                          <a:latin typeface="Palatino Linotype" panose="02040502050505030304" pitchFamily="18" charset="0"/>
                        </a:rPr>
                        <a:t>18,112.50</a:t>
                      </a:r>
                      <a:endParaRPr lang="en-US" sz="1800" dirty="0">
                        <a:solidFill>
                          <a:srgbClr val="0070C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70840">
                <a:tc>
                  <a:txBody>
                    <a:bodyPr/>
                    <a:lstStyle/>
                    <a:p>
                      <a:r>
                        <a:rPr lang="en-US" sz="1800" b="0" i="0" u="none" strike="noStrike" kern="1200" baseline="0" dirty="0" smtClean="0">
                          <a:solidFill>
                            <a:schemeClr val="dk1"/>
                          </a:solidFill>
                          <a:latin typeface="Palatino Linotype" panose="02040502050505030304" pitchFamily="18" charset="0"/>
                          <a:ea typeface="+mn-ea"/>
                          <a:cs typeface="+mn-cs"/>
                        </a:rPr>
                        <a:t>     Administrative costs </a:t>
                      </a:r>
                      <a:endParaRPr lang="en-US" sz="1800" dirty="0">
                        <a:solidFill>
                          <a:schemeClr val="tx1"/>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r>
                        <a:rPr lang="en-US" sz="1800" dirty="0" smtClean="0">
                          <a:solidFill>
                            <a:schemeClr val="tx1"/>
                          </a:solidFill>
                          <a:latin typeface="Palatino Linotype" panose="02040502050505030304" pitchFamily="18" charset="0"/>
                        </a:rPr>
                        <a:t>700</a:t>
                      </a:r>
                      <a:endParaRPr lang="en-US" sz="1800" dirty="0">
                        <a:solidFill>
                          <a:schemeClr val="tx1"/>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r>
                        <a:rPr lang="en-US" sz="1800" dirty="0" smtClean="0">
                          <a:solidFill>
                            <a:schemeClr val="tx1"/>
                          </a:solidFill>
                          <a:latin typeface="Palatino Linotype" panose="02040502050505030304" pitchFamily="18" charset="0"/>
                        </a:rPr>
                        <a:t>700.00</a:t>
                      </a:r>
                      <a:endParaRPr lang="en-US" sz="1800" dirty="0">
                        <a:solidFill>
                          <a:schemeClr val="tx1"/>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70840">
                <a:tc>
                  <a:txBody>
                    <a:bodyPr/>
                    <a:lstStyle/>
                    <a:p>
                      <a:r>
                        <a:rPr lang="en-US" sz="1800" b="0" i="0" u="none" strike="noStrike" kern="1200" baseline="0" dirty="0" smtClean="0">
                          <a:solidFill>
                            <a:schemeClr val="dk1"/>
                          </a:solidFill>
                          <a:latin typeface="Palatino Linotype" panose="02040502050505030304" pitchFamily="18" charset="0"/>
                          <a:ea typeface="+mn-ea"/>
                          <a:cs typeface="+mn-cs"/>
                        </a:rPr>
                        <a:t>     Depreciation </a:t>
                      </a:r>
                      <a:endParaRPr lang="en-US" sz="1800" dirty="0">
                        <a:solidFill>
                          <a:schemeClr val="tx1"/>
                        </a:solidFill>
                        <a:latin typeface="Palatino Linotype" panose="02040502050505030304" pitchFamily="18" charset="0"/>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1800" dirty="0" smtClean="0">
                          <a:solidFill>
                            <a:schemeClr val="tx1"/>
                          </a:solidFill>
                          <a:latin typeface="Palatino Linotype" panose="02040502050505030304" pitchFamily="18" charset="0"/>
                        </a:rPr>
                        <a:t>750</a:t>
                      </a:r>
                      <a:endParaRPr lang="en-US" sz="1800" dirty="0">
                        <a:solidFill>
                          <a:schemeClr val="tx1"/>
                        </a:solidFill>
                        <a:latin typeface="Palatino Linotype" panose="02040502050505030304" pitchFamily="18" charset="0"/>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1800" dirty="0" smtClean="0">
                          <a:solidFill>
                            <a:schemeClr val="tx1"/>
                          </a:solidFill>
                          <a:latin typeface="Palatino Linotype" panose="02040502050505030304" pitchFamily="18" charset="0"/>
                        </a:rPr>
                        <a:t>750.00</a:t>
                      </a:r>
                      <a:endParaRPr lang="en-US" sz="1800" dirty="0">
                        <a:solidFill>
                          <a:schemeClr val="tx1"/>
                        </a:solidFill>
                        <a:latin typeface="Palatino Linotype" panose="02040502050505030304" pitchFamily="18" charset="0"/>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r>
                        <a:rPr lang="en-US" sz="1800" b="0" i="0" u="none" strike="noStrike" kern="1200" baseline="0" dirty="0" smtClean="0">
                          <a:solidFill>
                            <a:schemeClr val="dk1"/>
                          </a:solidFill>
                          <a:latin typeface="Palatino Linotype" panose="02040502050505030304" pitchFamily="18" charset="0"/>
                          <a:ea typeface="+mn-ea"/>
                          <a:cs typeface="+mn-cs"/>
                        </a:rPr>
                        <a:t>EBIT </a:t>
                      </a:r>
                      <a:endParaRPr lang="en-US" sz="1800" dirty="0">
                        <a:solidFill>
                          <a:schemeClr val="tx1"/>
                        </a:solidFill>
                        <a:latin typeface="Palatino Linotype" panose="02040502050505030304" pitchFamily="18" charset="0"/>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r"/>
                      <a:r>
                        <a:rPr lang="en-US" sz="1800" b="0" i="0" u="none" strike="noStrike" kern="1200" baseline="0" dirty="0" smtClean="0">
                          <a:solidFill>
                            <a:schemeClr val="dk1"/>
                          </a:solidFill>
                          <a:latin typeface="Palatino Linotype" panose="02040502050505030304" pitchFamily="18" charset="0"/>
                          <a:ea typeface="+mn-ea"/>
                          <a:cs typeface="+mn-cs"/>
                        </a:rPr>
                        <a:t>4,300 </a:t>
                      </a:r>
                      <a:endParaRPr lang="en-US" sz="1800" dirty="0">
                        <a:solidFill>
                          <a:schemeClr val="tx1"/>
                        </a:solidFill>
                        <a:latin typeface="Palatino Linotype" panose="02040502050505030304" pitchFamily="18" charset="0"/>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r"/>
                      <a:r>
                        <a:rPr lang="en-US" sz="1800" dirty="0" smtClean="0">
                          <a:solidFill>
                            <a:srgbClr val="0070C0"/>
                          </a:solidFill>
                          <a:latin typeface="Palatino Linotype" panose="02040502050505030304" pitchFamily="18" charset="0"/>
                        </a:rPr>
                        <a:t>4,587.50</a:t>
                      </a:r>
                      <a:endParaRPr lang="en-US" sz="1800" dirty="0">
                        <a:solidFill>
                          <a:srgbClr val="0070C0"/>
                        </a:solidFill>
                        <a:latin typeface="Palatino Linotype" panose="02040502050505030304" pitchFamily="18" charset="0"/>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r>
              <a:tr h="370840">
                <a:tc>
                  <a:txBody>
                    <a:bodyPr/>
                    <a:lstStyle/>
                    <a:p>
                      <a:r>
                        <a:rPr lang="en-US" sz="1800" b="0" i="0" u="none" strike="noStrike" kern="1200" baseline="0" dirty="0" smtClean="0">
                          <a:solidFill>
                            <a:schemeClr val="dk1"/>
                          </a:solidFill>
                          <a:latin typeface="Palatino Linotype" panose="02040502050505030304" pitchFamily="18" charset="0"/>
                          <a:ea typeface="+mn-ea"/>
                          <a:cs typeface="+mn-cs"/>
                        </a:rPr>
                        <a:t>     Interest </a:t>
                      </a:r>
                      <a:endParaRPr lang="en-US" sz="1800" dirty="0">
                        <a:solidFill>
                          <a:schemeClr val="tx1"/>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r>
                        <a:rPr lang="en-US" sz="1800" b="0" i="0" u="none" strike="noStrike" kern="1200" baseline="0" dirty="0" smtClean="0">
                          <a:solidFill>
                            <a:schemeClr val="dk1"/>
                          </a:solidFill>
                          <a:latin typeface="Palatino Linotype" panose="02040502050505030304" pitchFamily="18" charset="0"/>
                          <a:ea typeface="+mn-ea"/>
                          <a:cs typeface="+mn-cs"/>
                        </a:rPr>
                        <a:t>4,000 </a:t>
                      </a:r>
                      <a:endParaRPr lang="en-US" sz="1800" dirty="0">
                        <a:solidFill>
                          <a:schemeClr val="tx1"/>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r>
                        <a:rPr lang="en-US" sz="1800" b="0" i="0" u="none" strike="noStrike" kern="1200" baseline="0" dirty="0" smtClean="0">
                          <a:solidFill>
                            <a:schemeClr val="dk1"/>
                          </a:solidFill>
                          <a:latin typeface="Palatino Linotype" panose="02040502050505030304" pitchFamily="18" charset="0"/>
                          <a:ea typeface="+mn-ea"/>
                          <a:cs typeface="+mn-cs"/>
                        </a:rPr>
                        <a:t>4,500.00 </a:t>
                      </a:r>
                      <a:endParaRPr lang="en-US" sz="1800" dirty="0">
                        <a:solidFill>
                          <a:schemeClr val="tx1"/>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70840">
                <a:tc>
                  <a:txBody>
                    <a:bodyPr/>
                    <a:lstStyle/>
                    <a:p>
                      <a:r>
                        <a:rPr lang="en-US" sz="1800" b="0" i="0" u="none" strike="noStrike" kern="1200" baseline="0" dirty="0" smtClean="0">
                          <a:solidFill>
                            <a:schemeClr val="dk1"/>
                          </a:solidFill>
                          <a:latin typeface="Palatino Linotype" panose="02040502050505030304" pitchFamily="18" charset="0"/>
                          <a:ea typeface="+mn-ea"/>
                          <a:cs typeface="+mn-cs"/>
                        </a:rPr>
                        <a:t>     Taxes </a:t>
                      </a:r>
                      <a:endParaRPr lang="en-US" sz="1800" dirty="0">
                        <a:solidFill>
                          <a:schemeClr val="tx1"/>
                        </a:solidFill>
                        <a:latin typeface="Palatino Linotype" panose="02040502050505030304" pitchFamily="18" charset="0"/>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1800" dirty="0" smtClean="0">
                          <a:solidFill>
                            <a:schemeClr val="tx1"/>
                          </a:solidFill>
                          <a:latin typeface="Palatino Linotype" panose="02040502050505030304" pitchFamily="18" charset="0"/>
                        </a:rPr>
                        <a:t>102</a:t>
                      </a:r>
                      <a:endParaRPr lang="en-US" sz="1800" dirty="0">
                        <a:solidFill>
                          <a:schemeClr val="tx1"/>
                        </a:solidFill>
                        <a:latin typeface="Palatino Linotype" panose="02040502050505030304" pitchFamily="18" charset="0"/>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1800" dirty="0" smtClean="0">
                          <a:solidFill>
                            <a:srgbClr val="0070C0"/>
                          </a:solidFill>
                          <a:latin typeface="Palatino Linotype" panose="02040502050505030304" pitchFamily="18" charset="0"/>
                        </a:rPr>
                        <a:t>29.75</a:t>
                      </a:r>
                      <a:endParaRPr lang="en-US" sz="1800" dirty="0">
                        <a:solidFill>
                          <a:srgbClr val="0070C0"/>
                        </a:solidFill>
                        <a:latin typeface="Palatino Linotype" panose="02040502050505030304" pitchFamily="18" charset="0"/>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r>
                        <a:rPr lang="en-US" sz="1800" b="0" i="0" u="none" strike="noStrike" kern="1200" baseline="0" dirty="0" smtClean="0">
                          <a:solidFill>
                            <a:schemeClr val="dk1"/>
                          </a:solidFill>
                          <a:latin typeface="Palatino Linotype" panose="02040502050505030304" pitchFamily="18" charset="0"/>
                          <a:ea typeface="+mn-ea"/>
                          <a:cs typeface="+mn-cs"/>
                        </a:rPr>
                        <a:t>Net Income </a:t>
                      </a:r>
                      <a:endParaRPr lang="en-US" sz="1800" dirty="0">
                        <a:solidFill>
                          <a:schemeClr val="tx1"/>
                        </a:solidFill>
                        <a:latin typeface="Palatino Linotype" panose="02040502050505030304" pitchFamily="18" charset="0"/>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r"/>
                      <a:r>
                        <a:rPr lang="en-US" sz="1800" dirty="0" smtClean="0">
                          <a:solidFill>
                            <a:schemeClr val="tx1"/>
                          </a:solidFill>
                          <a:latin typeface="Palatino Linotype" panose="02040502050505030304" pitchFamily="18" charset="0"/>
                        </a:rPr>
                        <a:t>198</a:t>
                      </a:r>
                      <a:endParaRPr lang="en-US" sz="1800" dirty="0">
                        <a:solidFill>
                          <a:schemeClr val="tx1"/>
                        </a:solidFill>
                        <a:latin typeface="Palatino Linotype" panose="02040502050505030304" pitchFamily="18" charset="0"/>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r"/>
                      <a:r>
                        <a:rPr lang="en-US" sz="1800" dirty="0" smtClean="0">
                          <a:solidFill>
                            <a:srgbClr val="0070C0"/>
                          </a:solidFill>
                          <a:latin typeface="Palatino Linotype" panose="02040502050505030304" pitchFamily="18" charset="0"/>
                        </a:rPr>
                        <a:t>57.75</a:t>
                      </a:r>
                      <a:endParaRPr lang="en-US" sz="1800" dirty="0">
                        <a:solidFill>
                          <a:srgbClr val="0070C0"/>
                        </a:solidFill>
                        <a:latin typeface="Palatino Linotype" panose="02040502050505030304" pitchFamily="18" charset="0"/>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24899151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2: NSN </a:t>
            </a:r>
            <a:r>
              <a:rPr lang="en-US" sz="2400" dirty="0" err="1" smtClean="0">
                <a:latin typeface="Palatino Linotype" pitchFamily="18" charset="0"/>
              </a:rPr>
              <a:t>Proforma</a:t>
            </a:r>
            <a:endParaRPr lang="en-US" sz="2400" dirty="0">
              <a:latin typeface="Palatino Linotype"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3032794555"/>
              </p:ext>
            </p:extLst>
          </p:nvPr>
        </p:nvGraphicFramePr>
        <p:xfrm>
          <a:off x="609600" y="1219200"/>
          <a:ext cx="7315201" cy="4820920"/>
        </p:xfrm>
        <a:graphic>
          <a:graphicData uri="http://schemas.openxmlformats.org/drawingml/2006/table">
            <a:tbl>
              <a:tblPr firstRow="1" bandRow="1">
                <a:tableStyleId>{5C22544A-7EE6-4342-B048-85BDC9FD1C3A}</a:tableStyleId>
              </a:tblPr>
              <a:tblGrid>
                <a:gridCol w="3962400"/>
                <a:gridCol w="1821712"/>
                <a:gridCol w="1531089"/>
              </a:tblGrid>
              <a:tr h="370840">
                <a:tc>
                  <a:txBody>
                    <a:bodyPr/>
                    <a:lstStyle/>
                    <a:p>
                      <a:r>
                        <a:rPr lang="fr-FR" sz="1800" dirty="0" smtClean="0">
                          <a:solidFill>
                            <a:schemeClr val="tx1"/>
                          </a:solidFill>
                          <a:latin typeface="Palatino Linotype" panose="02040502050505030304" pitchFamily="18" charset="0"/>
                        </a:rPr>
                        <a:t>Balance </a:t>
                      </a:r>
                      <a:r>
                        <a:rPr lang="fr-FR" sz="1800" dirty="0" err="1" smtClean="0">
                          <a:solidFill>
                            <a:schemeClr val="tx1"/>
                          </a:solidFill>
                          <a:latin typeface="Palatino Linotype" panose="02040502050505030304" pitchFamily="18" charset="0"/>
                        </a:rPr>
                        <a:t>Sheet</a:t>
                      </a:r>
                      <a:endParaRPr lang="en-US" sz="1800" dirty="0">
                        <a:solidFill>
                          <a:schemeClr val="tx1"/>
                        </a:solidFill>
                        <a:latin typeface="Palatino Linotype" panose="02040502050505030304" pitchFamily="18" charset="0"/>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1800" dirty="0" smtClean="0">
                          <a:solidFill>
                            <a:schemeClr val="tx1"/>
                          </a:solidFill>
                          <a:latin typeface="Palatino Linotype" panose="02040502050505030304" pitchFamily="18" charset="0"/>
                        </a:rPr>
                        <a:t>2009</a:t>
                      </a:r>
                      <a:endParaRPr lang="en-US" sz="1800" dirty="0">
                        <a:solidFill>
                          <a:schemeClr val="tx1"/>
                        </a:solidFill>
                        <a:latin typeface="Palatino Linotype" panose="02040502050505030304" pitchFamily="18" charset="0"/>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1800" dirty="0" smtClean="0">
                          <a:solidFill>
                            <a:schemeClr val="tx1"/>
                          </a:solidFill>
                          <a:latin typeface="Palatino Linotype" panose="02040502050505030304" pitchFamily="18" charset="0"/>
                        </a:rPr>
                        <a:t>2010 (est.)</a:t>
                      </a:r>
                      <a:endParaRPr lang="en-US" sz="1800" dirty="0">
                        <a:solidFill>
                          <a:schemeClr val="tx1"/>
                        </a:solidFill>
                        <a:latin typeface="Palatino Linotype" panose="02040502050505030304" pitchFamily="18" charset="0"/>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r>
                        <a:rPr lang="en-US" sz="1800" b="0" i="1" u="none" strike="noStrike" kern="1200" baseline="0" dirty="0" smtClean="0">
                          <a:solidFill>
                            <a:schemeClr val="dk1"/>
                          </a:solidFill>
                          <a:latin typeface="Palatino Linotype" panose="02040502050505030304" pitchFamily="18" charset="0"/>
                          <a:ea typeface="+mn-ea"/>
                          <a:cs typeface="+mn-cs"/>
                        </a:rPr>
                        <a:t>Assets </a:t>
                      </a:r>
                      <a:endParaRPr lang="en-US" sz="1800" i="1" dirty="0">
                        <a:solidFill>
                          <a:schemeClr val="tx1"/>
                        </a:solidFill>
                        <a:latin typeface="Palatino Linotype" panose="02040502050505030304" pitchFamily="18" charset="0"/>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r"/>
                      <a:endParaRPr lang="en-US" sz="1800" dirty="0">
                        <a:solidFill>
                          <a:schemeClr val="tx1"/>
                        </a:solidFill>
                        <a:latin typeface="Palatino Linotype" panose="02040502050505030304" pitchFamily="18" charset="0"/>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r"/>
                      <a:endParaRPr lang="en-US" sz="1800" dirty="0">
                        <a:solidFill>
                          <a:schemeClr val="tx1"/>
                        </a:solidFill>
                        <a:latin typeface="Palatino Linotype" panose="02040502050505030304" pitchFamily="18" charset="0"/>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r>
              <a:tr h="370840">
                <a:tc>
                  <a:txBody>
                    <a:bodyPr/>
                    <a:lstStyle/>
                    <a:p>
                      <a:r>
                        <a:rPr lang="en-US" sz="1800" dirty="0" smtClean="0">
                          <a:solidFill>
                            <a:schemeClr val="tx1"/>
                          </a:solidFill>
                          <a:latin typeface="Palatino Linotype" panose="02040502050505030304" pitchFamily="18" charset="0"/>
                        </a:rPr>
                        <a:t>        </a:t>
                      </a:r>
                      <a:r>
                        <a:rPr lang="en-US" sz="1800" b="0" i="0" u="none" strike="noStrike" kern="1200" baseline="0" dirty="0" smtClean="0">
                          <a:solidFill>
                            <a:schemeClr val="dk1"/>
                          </a:solidFill>
                          <a:latin typeface="Palatino Linotype" panose="02040502050505030304" pitchFamily="18" charset="0"/>
                          <a:ea typeface="+mn-ea"/>
                          <a:cs typeface="+mn-cs"/>
                        </a:rPr>
                        <a:t>Accounts receivable </a:t>
                      </a:r>
                      <a:endParaRPr lang="en-US" sz="1800" dirty="0">
                        <a:solidFill>
                          <a:schemeClr val="tx1"/>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r>
                        <a:rPr lang="en-US" sz="1800" b="0" i="0" u="none" strike="noStrike" kern="1200" baseline="0" dirty="0" smtClean="0">
                          <a:solidFill>
                            <a:schemeClr val="dk1"/>
                          </a:solidFill>
                          <a:latin typeface="Palatino Linotype" panose="02040502050505030304" pitchFamily="18" charset="0"/>
                          <a:ea typeface="+mn-ea"/>
                          <a:cs typeface="+mn-cs"/>
                        </a:rPr>
                        <a:t>1,300 </a:t>
                      </a:r>
                      <a:endParaRPr lang="en-US" sz="1800" dirty="0">
                        <a:solidFill>
                          <a:schemeClr val="tx1"/>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endParaRPr lang="en-US" sz="1800" dirty="0">
                        <a:solidFill>
                          <a:schemeClr val="tx1"/>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70840">
                <a:tc>
                  <a:txBody>
                    <a:bodyPr/>
                    <a:lstStyle/>
                    <a:p>
                      <a:r>
                        <a:rPr lang="en-US" sz="1800" dirty="0" smtClean="0">
                          <a:solidFill>
                            <a:schemeClr val="tx1"/>
                          </a:solidFill>
                          <a:latin typeface="Palatino Linotype" panose="02040502050505030304" pitchFamily="18" charset="0"/>
                        </a:rPr>
                        <a:t>        </a:t>
                      </a:r>
                      <a:r>
                        <a:rPr lang="en-US" sz="1800" b="0" i="0" u="none" strike="noStrike" kern="1200" baseline="0" dirty="0" smtClean="0">
                          <a:solidFill>
                            <a:schemeClr val="dk1"/>
                          </a:solidFill>
                          <a:latin typeface="Palatino Linotype" panose="02040502050505030304" pitchFamily="18" charset="0"/>
                          <a:ea typeface="+mn-ea"/>
                          <a:cs typeface="+mn-cs"/>
                        </a:rPr>
                        <a:t>Inventory </a:t>
                      </a:r>
                      <a:endParaRPr lang="en-US" sz="1800" dirty="0">
                        <a:solidFill>
                          <a:schemeClr val="tx1"/>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r>
                        <a:rPr lang="en-US" sz="1800" dirty="0" smtClean="0">
                          <a:solidFill>
                            <a:schemeClr val="tx1"/>
                          </a:solidFill>
                          <a:latin typeface="Palatino Linotype" panose="02040502050505030304" pitchFamily="18" charset="0"/>
                        </a:rPr>
                        <a:t>700</a:t>
                      </a:r>
                      <a:endParaRPr lang="en-US" sz="1800" dirty="0">
                        <a:solidFill>
                          <a:schemeClr val="tx1"/>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endParaRPr lang="en-US" sz="1800" dirty="0">
                        <a:solidFill>
                          <a:schemeClr val="tx1"/>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70840">
                <a:tc>
                  <a:txBody>
                    <a:bodyPr/>
                    <a:lstStyle/>
                    <a:p>
                      <a:r>
                        <a:rPr lang="en-US" sz="1800" dirty="0" smtClean="0">
                          <a:solidFill>
                            <a:schemeClr val="tx1"/>
                          </a:solidFill>
                          <a:latin typeface="Palatino Linotype" panose="02040502050505030304" pitchFamily="18" charset="0"/>
                        </a:rPr>
                        <a:t>        </a:t>
                      </a:r>
                      <a:r>
                        <a:rPr lang="en-US" sz="1800" b="0" i="0" u="none" strike="noStrike" kern="1200" baseline="0" dirty="0" smtClean="0">
                          <a:solidFill>
                            <a:schemeClr val="dk1"/>
                          </a:solidFill>
                          <a:latin typeface="Palatino Linotype" panose="02040502050505030304" pitchFamily="18" charset="0"/>
                          <a:ea typeface="+mn-ea"/>
                          <a:cs typeface="+mn-cs"/>
                        </a:rPr>
                        <a:t>PPE (net) </a:t>
                      </a:r>
                      <a:endParaRPr lang="en-US" sz="1800" dirty="0">
                        <a:solidFill>
                          <a:schemeClr val="tx1"/>
                        </a:solidFill>
                        <a:latin typeface="Palatino Linotype" panose="02040502050505030304" pitchFamily="18" charset="0"/>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1800" b="0" i="0" u="none" strike="noStrike" kern="1200" baseline="0" dirty="0" smtClean="0">
                          <a:solidFill>
                            <a:schemeClr val="dk1"/>
                          </a:solidFill>
                          <a:latin typeface="Palatino Linotype" panose="02040502050505030304" pitchFamily="18" charset="0"/>
                          <a:ea typeface="+mn-ea"/>
                          <a:cs typeface="+mn-cs"/>
                        </a:rPr>
                        <a:t>13,500 </a:t>
                      </a:r>
                      <a:endParaRPr lang="en-US" sz="1800" dirty="0">
                        <a:solidFill>
                          <a:schemeClr val="tx1"/>
                        </a:solidFill>
                        <a:latin typeface="Palatino Linotype" panose="02040502050505030304" pitchFamily="18" charset="0"/>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US" sz="1800" dirty="0">
                        <a:solidFill>
                          <a:schemeClr val="tx1"/>
                        </a:solidFill>
                        <a:latin typeface="Palatino Linotype" panose="02040502050505030304" pitchFamily="18" charset="0"/>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r>
                        <a:rPr lang="en-US" sz="1800" dirty="0" smtClean="0">
                          <a:solidFill>
                            <a:schemeClr val="tx1"/>
                          </a:solidFill>
                          <a:latin typeface="Palatino Linotype" panose="02040502050505030304" pitchFamily="18" charset="0"/>
                        </a:rPr>
                        <a:t>     </a:t>
                      </a:r>
                      <a:r>
                        <a:rPr lang="en-US" sz="1800" b="0" i="0" u="none" strike="noStrike" kern="1200" baseline="0" dirty="0" smtClean="0">
                          <a:solidFill>
                            <a:schemeClr val="dk1"/>
                          </a:solidFill>
                          <a:latin typeface="Palatino Linotype" panose="02040502050505030304" pitchFamily="18" charset="0"/>
                          <a:ea typeface="+mn-ea"/>
                          <a:cs typeface="+mn-cs"/>
                        </a:rPr>
                        <a:t>Total Assets </a:t>
                      </a:r>
                      <a:endParaRPr lang="en-US" sz="1800" dirty="0">
                        <a:solidFill>
                          <a:schemeClr val="tx1"/>
                        </a:solidFill>
                        <a:latin typeface="Palatino Linotype" panose="02040502050505030304" pitchFamily="18" charset="0"/>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r"/>
                      <a:r>
                        <a:rPr lang="en-US" sz="1800" b="0" i="0" u="none" strike="noStrike" kern="1200" baseline="0" dirty="0" smtClean="0">
                          <a:solidFill>
                            <a:schemeClr val="dk1"/>
                          </a:solidFill>
                          <a:latin typeface="Palatino Linotype" panose="02040502050505030304" pitchFamily="18" charset="0"/>
                          <a:ea typeface="+mn-ea"/>
                          <a:cs typeface="+mn-cs"/>
                        </a:rPr>
                        <a:t>15,500 </a:t>
                      </a:r>
                      <a:endParaRPr lang="en-US" sz="1800" dirty="0">
                        <a:solidFill>
                          <a:schemeClr val="tx1"/>
                        </a:solidFill>
                        <a:latin typeface="Palatino Linotype" panose="02040502050505030304" pitchFamily="18" charset="0"/>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r"/>
                      <a:endParaRPr lang="en-US" sz="1800" dirty="0">
                        <a:solidFill>
                          <a:schemeClr val="tx1"/>
                        </a:solidFill>
                        <a:latin typeface="Palatino Linotype" panose="02040502050505030304" pitchFamily="18" charset="0"/>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r>
              <a:tr h="370840">
                <a:tc>
                  <a:txBody>
                    <a:bodyPr/>
                    <a:lstStyle/>
                    <a:p>
                      <a:endParaRPr lang="en-US" sz="1800" dirty="0">
                        <a:solidFill>
                          <a:schemeClr val="tx1"/>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endParaRPr lang="en-US" sz="1800" dirty="0">
                        <a:solidFill>
                          <a:schemeClr val="tx1"/>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endParaRPr lang="en-US" sz="1800" dirty="0">
                        <a:solidFill>
                          <a:schemeClr val="tx1"/>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70840">
                <a:tc>
                  <a:txBody>
                    <a:bodyPr/>
                    <a:lstStyle/>
                    <a:p>
                      <a:r>
                        <a:rPr lang="en-US" sz="1800" b="0" i="1" u="none" strike="noStrike" kern="1200" baseline="0" dirty="0" smtClean="0">
                          <a:solidFill>
                            <a:schemeClr val="dk1"/>
                          </a:solidFill>
                          <a:latin typeface="Palatino Linotype" panose="02040502050505030304" pitchFamily="18" charset="0"/>
                          <a:ea typeface="+mn-ea"/>
                          <a:cs typeface="+mn-cs"/>
                        </a:rPr>
                        <a:t>Liabilities/Equity </a:t>
                      </a:r>
                      <a:endParaRPr lang="en-US" sz="1800" i="1" dirty="0">
                        <a:solidFill>
                          <a:schemeClr val="tx1"/>
                        </a:solidFill>
                        <a:latin typeface="Palatino Linotype" panose="02040502050505030304" pitchFamily="18" charset="0"/>
                      </a:endParaRPr>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US" sz="1800" dirty="0">
                        <a:solidFill>
                          <a:schemeClr val="tx1"/>
                        </a:solidFill>
                        <a:latin typeface="Palatino Linotype" panose="02040502050505030304" pitchFamily="18" charset="0"/>
                      </a:endParaRPr>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US" sz="1800" dirty="0">
                        <a:solidFill>
                          <a:schemeClr val="tx1"/>
                        </a:solidFill>
                        <a:latin typeface="Palatino Linotype" panose="02040502050505030304" pitchFamily="18" charset="0"/>
                      </a:endParaRPr>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r>
                        <a:rPr lang="en-US" sz="1800" dirty="0" smtClean="0">
                          <a:solidFill>
                            <a:schemeClr val="tx1"/>
                          </a:solidFill>
                          <a:latin typeface="Palatino Linotype" panose="02040502050505030304" pitchFamily="18" charset="0"/>
                        </a:rPr>
                        <a:t>       </a:t>
                      </a:r>
                      <a:r>
                        <a:rPr lang="en-US" sz="1800" b="0" i="0" u="none" strike="noStrike" kern="1200" baseline="0" dirty="0" smtClean="0">
                          <a:solidFill>
                            <a:schemeClr val="dk1"/>
                          </a:solidFill>
                          <a:latin typeface="Palatino Linotype" panose="02040502050505030304" pitchFamily="18" charset="0"/>
                          <a:ea typeface="+mn-ea"/>
                          <a:cs typeface="+mn-cs"/>
                        </a:rPr>
                        <a:t>Accounts payable </a:t>
                      </a:r>
                      <a:endParaRPr lang="en-US" sz="1800" dirty="0">
                        <a:solidFill>
                          <a:schemeClr val="tx1"/>
                        </a:solidFill>
                        <a:latin typeface="Palatino Linotype" panose="02040502050505030304" pitchFamily="18" charset="0"/>
                      </a:endParaRPr>
                    </a:p>
                  </a:txBody>
                  <a:tcP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1800" b="0" i="0" u="none" strike="noStrike" kern="1200" baseline="0" dirty="0" smtClean="0">
                          <a:solidFill>
                            <a:schemeClr val="dk1"/>
                          </a:solidFill>
                          <a:latin typeface="Palatino Linotype" panose="02040502050505030304" pitchFamily="18" charset="0"/>
                          <a:ea typeface="+mn-ea"/>
                          <a:cs typeface="+mn-cs"/>
                        </a:rPr>
                        <a:t>1,000 </a:t>
                      </a:r>
                      <a:endParaRPr lang="en-US" sz="1800" dirty="0">
                        <a:solidFill>
                          <a:schemeClr val="tx1"/>
                        </a:solidFill>
                        <a:latin typeface="Palatino Linotype" panose="02040502050505030304" pitchFamily="18" charset="0"/>
                      </a:endParaRPr>
                    </a:p>
                  </a:txBody>
                  <a:tcP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US" sz="1800" dirty="0">
                        <a:solidFill>
                          <a:schemeClr val="tx1"/>
                        </a:solidFill>
                        <a:latin typeface="Palatino Linotype" panose="02040502050505030304" pitchFamily="18" charset="0"/>
                      </a:endParaRPr>
                    </a:p>
                  </a:txBody>
                  <a:tcP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r>
                        <a:rPr lang="en-US" sz="1800" dirty="0" smtClean="0">
                          <a:solidFill>
                            <a:schemeClr val="tx1"/>
                          </a:solidFill>
                          <a:latin typeface="Palatino Linotype" panose="02040502050505030304" pitchFamily="18" charset="0"/>
                        </a:rPr>
                        <a:t>       </a:t>
                      </a:r>
                      <a:r>
                        <a:rPr lang="en-US" sz="1800" b="0" i="0" u="none" strike="noStrike" kern="1200" baseline="0" dirty="0" smtClean="0">
                          <a:solidFill>
                            <a:schemeClr val="dk1"/>
                          </a:solidFill>
                          <a:latin typeface="Palatino Linotype" panose="02040502050505030304" pitchFamily="18" charset="0"/>
                          <a:ea typeface="+mn-ea"/>
                          <a:cs typeface="+mn-cs"/>
                        </a:rPr>
                        <a:t>Current maturities of LT debt </a:t>
                      </a:r>
                      <a:endParaRPr lang="en-US" sz="1800" dirty="0">
                        <a:solidFill>
                          <a:schemeClr val="tx1"/>
                        </a:solidFill>
                        <a:latin typeface="Palatino Linotype" panose="02040502050505030304" pitchFamily="18" charset="0"/>
                      </a:endParaRPr>
                    </a:p>
                  </a:txBody>
                  <a:tcP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1800" b="0" i="0" u="none" strike="noStrike" kern="1200" baseline="0" dirty="0" smtClean="0">
                          <a:solidFill>
                            <a:schemeClr val="dk1"/>
                          </a:solidFill>
                          <a:latin typeface="Palatino Linotype" panose="02040502050505030304" pitchFamily="18" charset="0"/>
                          <a:ea typeface="+mn-ea"/>
                          <a:cs typeface="+mn-cs"/>
                        </a:rPr>
                        <a:t>3,500 </a:t>
                      </a:r>
                      <a:endParaRPr lang="en-US" sz="1800" dirty="0">
                        <a:solidFill>
                          <a:schemeClr val="tx1"/>
                        </a:solidFill>
                        <a:latin typeface="Palatino Linotype" panose="02040502050505030304" pitchFamily="18" charset="0"/>
                      </a:endParaRPr>
                    </a:p>
                  </a:txBody>
                  <a:tcP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1800" b="0" i="0" u="none" strike="noStrike" kern="1200" baseline="0" dirty="0" smtClean="0">
                          <a:solidFill>
                            <a:schemeClr val="dk1"/>
                          </a:solidFill>
                          <a:latin typeface="Palatino Linotype" panose="02040502050505030304" pitchFamily="18" charset="0"/>
                          <a:ea typeface="+mn-ea"/>
                          <a:cs typeface="+mn-cs"/>
                        </a:rPr>
                        <a:t>1,500 </a:t>
                      </a:r>
                      <a:endParaRPr lang="en-US" sz="1800" dirty="0">
                        <a:solidFill>
                          <a:schemeClr val="tx1"/>
                        </a:solidFill>
                        <a:latin typeface="Palatino Linotype" panose="02040502050505030304" pitchFamily="18" charset="0"/>
                      </a:endParaRPr>
                    </a:p>
                  </a:txBody>
                  <a:tcP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r>
                        <a:rPr lang="en-US" sz="1800" dirty="0" smtClean="0">
                          <a:solidFill>
                            <a:schemeClr val="tx1"/>
                          </a:solidFill>
                          <a:latin typeface="Palatino Linotype" panose="02040502050505030304" pitchFamily="18" charset="0"/>
                        </a:rPr>
                        <a:t>       </a:t>
                      </a:r>
                      <a:r>
                        <a:rPr lang="en-US" sz="1800" b="0" i="0" u="none" strike="noStrike" kern="1200" baseline="0" dirty="0" smtClean="0">
                          <a:solidFill>
                            <a:schemeClr val="dk1"/>
                          </a:solidFill>
                          <a:latin typeface="Palatino Linotype" panose="02040502050505030304" pitchFamily="18" charset="0"/>
                          <a:ea typeface="+mn-ea"/>
                          <a:cs typeface="+mn-cs"/>
                        </a:rPr>
                        <a:t>Long term debt </a:t>
                      </a:r>
                      <a:endParaRPr lang="en-US" sz="1800" dirty="0">
                        <a:solidFill>
                          <a:schemeClr val="tx1"/>
                        </a:solidFill>
                        <a:latin typeface="Palatino Linotype" panose="02040502050505030304" pitchFamily="18" charset="0"/>
                      </a:endParaRPr>
                    </a:p>
                  </a:txBody>
                  <a:tcP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1800" b="0" i="0" u="none" strike="noStrike" kern="1200" baseline="0" dirty="0" smtClean="0">
                          <a:solidFill>
                            <a:schemeClr val="dk1"/>
                          </a:solidFill>
                          <a:latin typeface="Palatino Linotype" panose="02040502050505030304" pitchFamily="18" charset="0"/>
                          <a:ea typeface="+mn-ea"/>
                          <a:cs typeface="+mn-cs"/>
                        </a:rPr>
                        <a:t>5,500 </a:t>
                      </a:r>
                      <a:endParaRPr lang="en-US" sz="1800" dirty="0">
                        <a:solidFill>
                          <a:schemeClr val="tx1"/>
                        </a:solidFill>
                        <a:latin typeface="Palatino Linotype" panose="02040502050505030304" pitchFamily="18" charset="0"/>
                      </a:endParaRPr>
                    </a:p>
                  </a:txBody>
                  <a:tcP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1800" b="0" i="0" u="none" strike="noStrike" kern="1200" baseline="0" dirty="0" smtClean="0">
                          <a:solidFill>
                            <a:schemeClr val="dk1"/>
                          </a:solidFill>
                          <a:latin typeface="Palatino Linotype" panose="02040502050505030304" pitchFamily="18" charset="0"/>
                          <a:ea typeface="+mn-ea"/>
                          <a:cs typeface="+mn-cs"/>
                        </a:rPr>
                        <a:t>6,500 </a:t>
                      </a:r>
                      <a:endParaRPr lang="en-US" sz="1800" dirty="0">
                        <a:solidFill>
                          <a:schemeClr val="tx1"/>
                        </a:solidFill>
                        <a:latin typeface="Palatino Linotype" panose="02040502050505030304" pitchFamily="18" charset="0"/>
                      </a:endParaRPr>
                    </a:p>
                  </a:txBody>
                  <a:tcP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r>
                        <a:rPr lang="en-US" sz="1800" dirty="0" smtClean="0">
                          <a:solidFill>
                            <a:schemeClr val="tx1"/>
                          </a:solidFill>
                          <a:latin typeface="Palatino Linotype" panose="02040502050505030304" pitchFamily="18" charset="0"/>
                        </a:rPr>
                        <a:t>       </a:t>
                      </a:r>
                      <a:r>
                        <a:rPr lang="en-US" sz="1800" b="0" i="0" u="none" strike="noStrike" kern="1200" baseline="0" dirty="0" smtClean="0">
                          <a:solidFill>
                            <a:schemeClr val="dk1"/>
                          </a:solidFill>
                          <a:latin typeface="Palatino Linotype" panose="02040502050505030304" pitchFamily="18" charset="0"/>
                          <a:ea typeface="+mn-ea"/>
                          <a:cs typeface="+mn-cs"/>
                        </a:rPr>
                        <a:t>Equity </a:t>
                      </a:r>
                      <a:endParaRPr lang="en-US" sz="1800" dirty="0">
                        <a:solidFill>
                          <a:schemeClr val="tx1"/>
                        </a:solidFill>
                        <a:latin typeface="Palatino Linotype" panose="02040502050505030304" pitchFamily="18" charset="0"/>
                      </a:endParaRPr>
                    </a:p>
                  </a:txBody>
                  <a:tcPr>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1800" b="0" i="0" u="none" strike="noStrike" kern="1200" baseline="0" dirty="0" smtClean="0">
                          <a:solidFill>
                            <a:schemeClr val="dk1"/>
                          </a:solidFill>
                          <a:latin typeface="Palatino Linotype" panose="02040502050505030304" pitchFamily="18" charset="0"/>
                          <a:ea typeface="+mn-ea"/>
                          <a:cs typeface="+mn-cs"/>
                        </a:rPr>
                        <a:t>5,500 </a:t>
                      </a:r>
                      <a:endParaRPr lang="en-US" sz="1800" dirty="0">
                        <a:solidFill>
                          <a:schemeClr val="tx1"/>
                        </a:solidFill>
                        <a:latin typeface="Palatino Linotype" panose="02040502050505030304" pitchFamily="18" charset="0"/>
                      </a:endParaRPr>
                    </a:p>
                  </a:txBody>
                  <a:tcPr>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1800" b="0" i="0" u="none" strike="noStrike" kern="1200" baseline="0" dirty="0" smtClean="0">
                          <a:solidFill>
                            <a:schemeClr val="dk1"/>
                          </a:solidFill>
                          <a:latin typeface="Palatino Linotype" panose="02040502050505030304" pitchFamily="18" charset="0"/>
                          <a:ea typeface="+mn-ea"/>
                          <a:cs typeface="+mn-cs"/>
                        </a:rPr>
                        <a:t>6,000 </a:t>
                      </a:r>
                      <a:endParaRPr lang="en-US" sz="1800" dirty="0">
                        <a:solidFill>
                          <a:schemeClr val="tx1"/>
                        </a:solidFill>
                        <a:latin typeface="Palatino Linotype" panose="02040502050505030304" pitchFamily="18" charset="0"/>
                      </a:endParaRPr>
                    </a:p>
                  </a:txBody>
                  <a:tcPr>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r>
                        <a:rPr lang="en-US" sz="1800" dirty="0" smtClean="0">
                          <a:solidFill>
                            <a:schemeClr val="tx1"/>
                          </a:solidFill>
                          <a:latin typeface="Palatino Linotype" panose="02040502050505030304" pitchFamily="18" charset="0"/>
                        </a:rPr>
                        <a:t>     </a:t>
                      </a:r>
                      <a:r>
                        <a:rPr lang="en-US" sz="1800" b="0" i="0" u="none" strike="noStrike" kern="1200" baseline="0" dirty="0" smtClean="0">
                          <a:solidFill>
                            <a:schemeClr val="dk1"/>
                          </a:solidFill>
                          <a:latin typeface="Palatino Linotype" panose="02040502050505030304" pitchFamily="18" charset="0"/>
                          <a:ea typeface="+mn-ea"/>
                          <a:cs typeface="+mn-cs"/>
                        </a:rPr>
                        <a:t>Total </a:t>
                      </a:r>
                      <a:r>
                        <a:rPr lang="en-US" sz="1800" b="0" i="0" u="none" strike="noStrike" kern="1200" baseline="0" dirty="0" err="1" smtClean="0">
                          <a:solidFill>
                            <a:schemeClr val="dk1"/>
                          </a:solidFill>
                          <a:latin typeface="Palatino Linotype" panose="02040502050505030304" pitchFamily="18" charset="0"/>
                          <a:ea typeface="+mn-ea"/>
                          <a:cs typeface="+mn-cs"/>
                        </a:rPr>
                        <a:t>Liab</a:t>
                      </a:r>
                      <a:r>
                        <a:rPr lang="en-US" sz="1800" b="0" i="0" u="none" strike="noStrike" kern="1200" baseline="0" dirty="0" smtClean="0">
                          <a:solidFill>
                            <a:schemeClr val="dk1"/>
                          </a:solidFill>
                          <a:latin typeface="Palatino Linotype" panose="02040502050505030304" pitchFamily="18" charset="0"/>
                          <a:ea typeface="+mn-ea"/>
                          <a:cs typeface="+mn-cs"/>
                        </a:rPr>
                        <a:t>. &amp; Equity </a:t>
                      </a:r>
                      <a:endParaRPr lang="en-US" sz="1800" dirty="0">
                        <a:solidFill>
                          <a:schemeClr val="tx1"/>
                        </a:solidFill>
                        <a:latin typeface="Palatino Linotype" panose="02040502050505030304" pitchFamily="18" charset="0"/>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r"/>
                      <a:r>
                        <a:rPr lang="en-US" sz="1800" b="0" i="0" u="none" strike="noStrike" kern="1200" baseline="0" dirty="0" smtClean="0">
                          <a:solidFill>
                            <a:schemeClr val="dk1"/>
                          </a:solidFill>
                          <a:latin typeface="Palatino Linotype" panose="02040502050505030304" pitchFamily="18" charset="0"/>
                          <a:ea typeface="+mn-ea"/>
                          <a:cs typeface="+mn-cs"/>
                        </a:rPr>
                        <a:t>15,500 </a:t>
                      </a:r>
                      <a:endParaRPr lang="en-US" sz="1800" dirty="0">
                        <a:solidFill>
                          <a:schemeClr val="tx1"/>
                        </a:solidFill>
                        <a:latin typeface="Palatino Linotype" panose="02040502050505030304" pitchFamily="18" charset="0"/>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r"/>
                      <a:endParaRPr lang="en-US" sz="1800" dirty="0">
                        <a:solidFill>
                          <a:schemeClr val="tx1"/>
                        </a:solidFill>
                        <a:latin typeface="Palatino Linotype" panose="02040502050505030304" pitchFamily="18" charset="0"/>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30258148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2: NSN </a:t>
            </a:r>
            <a:r>
              <a:rPr lang="en-US" sz="2400" dirty="0" err="1" smtClean="0">
                <a:latin typeface="Palatino Linotype" pitchFamily="18" charset="0"/>
              </a:rPr>
              <a:t>Proforma</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marL="457200" indent="-457200">
              <a:buAutoNum type="alphaLcParenR"/>
            </a:pPr>
            <a:r>
              <a:rPr lang="en-US" sz="2000" b="1" dirty="0">
                <a:solidFill>
                  <a:schemeClr val="tx1">
                    <a:lumMod val="95000"/>
                    <a:lumOff val="5000"/>
                  </a:schemeClr>
                </a:solidFill>
                <a:latin typeface="Palatino Linotype" pitchFamily="18" charset="0"/>
              </a:rPr>
              <a:t>Complete the income statement under the assumption of 5% revenue growth and a constant sales margin (COGS/Sales constant).</a:t>
            </a:r>
          </a:p>
          <a:p>
            <a:pPr marL="0" indent="0">
              <a:buNone/>
            </a:pPr>
            <a:endParaRPr lang="en-US" sz="500" b="1" dirty="0" smtClean="0">
              <a:solidFill>
                <a:schemeClr val="tx1">
                  <a:lumMod val="95000"/>
                  <a:lumOff val="5000"/>
                </a:schemeClr>
              </a:solidFill>
              <a:latin typeface="Palatino Linotype" pitchFamily="18" charset="0"/>
            </a:endParaRPr>
          </a:p>
          <a:p>
            <a:r>
              <a:rPr lang="en-US" sz="2000" b="1" dirty="0" smtClean="0">
                <a:solidFill>
                  <a:srgbClr val="0070C0"/>
                </a:solidFill>
                <a:latin typeface="Palatino Linotype" pitchFamily="18" charset="0"/>
              </a:rPr>
              <a:t>Sales 2010 </a:t>
            </a:r>
            <a:r>
              <a:rPr lang="en-US" sz="2000" dirty="0" smtClean="0">
                <a:solidFill>
                  <a:srgbClr val="0070C0"/>
                </a:solidFill>
                <a:latin typeface="Palatino Linotype" pitchFamily="18" charset="0"/>
              </a:rPr>
              <a:t>= Sales 2009 * (1 + growth rate) = 23,000 * (1+0.05) = 24,150</a:t>
            </a:r>
          </a:p>
          <a:p>
            <a:r>
              <a:rPr lang="en-US" sz="2000" b="1" dirty="0" smtClean="0">
                <a:solidFill>
                  <a:srgbClr val="0070C0"/>
                </a:solidFill>
                <a:latin typeface="Palatino Linotype" pitchFamily="18" charset="0"/>
              </a:rPr>
              <a:t>COGS 2010: </a:t>
            </a:r>
            <a:r>
              <a:rPr lang="en-US" sz="2000" dirty="0" smtClean="0">
                <a:solidFill>
                  <a:srgbClr val="0070C0"/>
                </a:solidFill>
                <a:latin typeface="Palatino Linotype" pitchFamily="18" charset="0"/>
              </a:rPr>
              <a:t>Since the Sales/COGS ratio is constant, and we just solved for 2010 sales, we can solve:</a:t>
            </a:r>
          </a:p>
          <a:p>
            <a:endParaRPr lang="en-US" sz="2000" dirty="0" smtClean="0">
              <a:solidFill>
                <a:srgbClr val="0070C0"/>
              </a:solidFill>
              <a:latin typeface="Palatino Linotype" pitchFamily="18" charset="0"/>
            </a:endParaRPr>
          </a:p>
          <a:p>
            <a:pPr marL="0" indent="0">
              <a:buNone/>
            </a:pPr>
            <a:endParaRPr lang="en-US" sz="300" dirty="0" smtClean="0">
              <a:latin typeface="Palatino Linotype" pitchFamily="18" charset="0"/>
            </a:endParaRPr>
          </a:p>
        </p:txBody>
      </p:sp>
      <p:graphicFrame>
        <p:nvGraphicFramePr>
          <p:cNvPr id="5" name="Object 4"/>
          <p:cNvGraphicFramePr>
            <a:graphicFrameLocks noChangeAspect="1"/>
          </p:cNvGraphicFramePr>
          <p:nvPr>
            <p:extLst>
              <p:ext uri="{D42A27DB-BD31-4B8C-83A1-F6EECF244321}">
                <p14:modId xmlns:p14="http://schemas.microsoft.com/office/powerpoint/2010/main" val="1425687814"/>
              </p:ext>
            </p:extLst>
          </p:nvPr>
        </p:nvGraphicFramePr>
        <p:xfrm>
          <a:off x="5130800" y="2781300"/>
          <a:ext cx="914400" cy="198438"/>
        </p:xfrm>
        <a:graphic>
          <a:graphicData uri="http://schemas.openxmlformats.org/presentationml/2006/ole">
            <mc:AlternateContent xmlns:mc="http://schemas.openxmlformats.org/markup-compatibility/2006">
              <mc:Choice xmlns:v="urn:schemas-microsoft-com:vml" Requires="v">
                <p:oleObj spid="_x0000_s1034" name="Equation" r:id="rId4" imgW="914400" imgH="198720" progId="Equation.DSMT4">
                  <p:embed/>
                </p:oleObj>
              </mc:Choice>
              <mc:Fallback>
                <p:oleObj name="Equation" r:id="rId4" imgW="914400" imgH="198720" progId="Equation.DSMT4">
                  <p:embed/>
                  <p:pic>
                    <p:nvPicPr>
                      <p:cNvPr id="0" name=""/>
                      <p:cNvPicPr/>
                      <p:nvPr/>
                    </p:nvPicPr>
                    <p:blipFill>
                      <a:blip r:embed="rId5"/>
                      <a:stretch>
                        <a:fillRect/>
                      </a:stretch>
                    </p:blipFill>
                    <p:spPr>
                      <a:xfrm>
                        <a:off x="5130800" y="2781300"/>
                        <a:ext cx="914400" cy="198438"/>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2481764905"/>
              </p:ext>
            </p:extLst>
          </p:nvPr>
        </p:nvGraphicFramePr>
        <p:xfrm>
          <a:off x="2895600" y="3352800"/>
          <a:ext cx="3048000" cy="3292730"/>
        </p:xfrm>
        <a:graphic>
          <a:graphicData uri="http://schemas.openxmlformats.org/presentationml/2006/ole">
            <mc:AlternateContent xmlns:mc="http://schemas.openxmlformats.org/markup-compatibility/2006">
              <mc:Choice xmlns:v="urn:schemas-microsoft-com:vml" Requires="v">
                <p:oleObj spid="_x0000_s1035" name="Equation" r:id="rId6" imgW="1739880" imgH="1879560" progId="Equation.DSMT4">
                  <p:embed/>
                </p:oleObj>
              </mc:Choice>
              <mc:Fallback>
                <p:oleObj name="Equation" r:id="rId6" imgW="1739880" imgH="1879560" progId="Equation.DSMT4">
                  <p:embed/>
                  <p:pic>
                    <p:nvPicPr>
                      <p:cNvPr id="0" name=""/>
                      <p:cNvPicPr/>
                      <p:nvPr/>
                    </p:nvPicPr>
                    <p:blipFill>
                      <a:blip r:embed="rId7"/>
                      <a:stretch>
                        <a:fillRect/>
                      </a:stretch>
                    </p:blipFill>
                    <p:spPr>
                      <a:xfrm>
                        <a:off x="2895600" y="3352800"/>
                        <a:ext cx="3048000" cy="3292730"/>
                      </a:xfrm>
                      <a:prstGeom prst="rect">
                        <a:avLst/>
                      </a:prstGeom>
                    </p:spPr>
                  </p:pic>
                </p:oleObj>
              </mc:Fallback>
            </mc:AlternateContent>
          </a:graphicData>
        </a:graphic>
      </p:graphicFrame>
    </p:spTree>
    <p:extLst>
      <p:ext uri="{BB962C8B-B14F-4D97-AF65-F5344CB8AC3E}">
        <p14:creationId xmlns:p14="http://schemas.microsoft.com/office/powerpoint/2010/main" val="36931044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2: NSN </a:t>
            </a:r>
            <a:r>
              <a:rPr lang="en-US" sz="2400" dirty="0" err="1" smtClean="0">
                <a:latin typeface="Palatino Linotype" pitchFamily="18" charset="0"/>
              </a:rPr>
              <a:t>Proforma</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marL="457200" indent="-457200">
              <a:buAutoNum type="alphaLcParenR"/>
            </a:pPr>
            <a:r>
              <a:rPr lang="en-US" sz="2000" b="1" dirty="0" smtClean="0">
                <a:solidFill>
                  <a:schemeClr val="tx1">
                    <a:lumMod val="95000"/>
                    <a:lumOff val="5000"/>
                  </a:schemeClr>
                </a:solidFill>
                <a:latin typeface="Palatino Linotype" pitchFamily="18" charset="0"/>
              </a:rPr>
              <a:t>Cont’d</a:t>
            </a:r>
          </a:p>
          <a:p>
            <a:pPr marL="0" indent="0">
              <a:buNone/>
            </a:pPr>
            <a:endParaRPr lang="en-US" sz="500" b="1" dirty="0" smtClean="0">
              <a:solidFill>
                <a:schemeClr val="tx1">
                  <a:lumMod val="95000"/>
                  <a:lumOff val="5000"/>
                </a:schemeClr>
              </a:solidFill>
              <a:latin typeface="Palatino Linotype" pitchFamily="18" charset="0"/>
            </a:endParaRPr>
          </a:p>
          <a:p>
            <a:r>
              <a:rPr lang="en-US" sz="2200" b="1" dirty="0" smtClean="0">
                <a:solidFill>
                  <a:srgbClr val="0070C0"/>
                </a:solidFill>
                <a:latin typeface="Palatino Linotype" pitchFamily="18" charset="0"/>
              </a:rPr>
              <a:t>EBIT 2010 </a:t>
            </a:r>
            <a:r>
              <a:rPr lang="en-US" sz="2200" dirty="0" smtClean="0">
                <a:solidFill>
                  <a:srgbClr val="0070C0"/>
                </a:solidFill>
                <a:latin typeface="Palatino Linotype" pitchFamily="18" charset="0"/>
              </a:rPr>
              <a:t>=  Sales 2010 – Costs 2010 – Depreciation 2010</a:t>
            </a:r>
          </a:p>
          <a:p>
            <a:pPr marL="0" indent="0">
              <a:buNone/>
            </a:pPr>
            <a:r>
              <a:rPr lang="en-US" sz="2200" dirty="0" smtClean="0">
                <a:solidFill>
                  <a:srgbClr val="0070C0"/>
                </a:solidFill>
                <a:latin typeface="Palatino Linotype" pitchFamily="18" charset="0"/>
              </a:rPr>
              <a:t>                        = </a:t>
            </a:r>
            <a:r>
              <a:rPr lang="en-US" sz="2400" dirty="0" smtClean="0">
                <a:solidFill>
                  <a:srgbClr val="0070C0"/>
                </a:solidFill>
                <a:latin typeface="Palatino Linotype" panose="02040502050505030304" pitchFamily="18" charset="0"/>
              </a:rPr>
              <a:t>4,587.5</a:t>
            </a:r>
          </a:p>
          <a:p>
            <a:pPr marL="0" indent="0">
              <a:buNone/>
            </a:pPr>
            <a:endParaRPr lang="en-US" sz="2200" dirty="0" smtClean="0">
              <a:solidFill>
                <a:srgbClr val="0070C0"/>
              </a:solidFill>
              <a:latin typeface="Palatino Linotype" pitchFamily="18" charset="0"/>
            </a:endParaRPr>
          </a:p>
          <a:p>
            <a:r>
              <a:rPr lang="en-US" sz="2200" b="1" dirty="0" smtClean="0">
                <a:solidFill>
                  <a:srgbClr val="0070C0"/>
                </a:solidFill>
                <a:latin typeface="Palatino Linotype" pitchFamily="18" charset="0"/>
              </a:rPr>
              <a:t>Taxes 2010 </a:t>
            </a:r>
            <a:r>
              <a:rPr lang="en-US" sz="2200" dirty="0" smtClean="0">
                <a:solidFill>
                  <a:srgbClr val="0070C0"/>
                </a:solidFill>
                <a:latin typeface="Palatino Linotype" pitchFamily="18" charset="0"/>
              </a:rPr>
              <a:t>= tax rate * (EBIT 2010 – Interest 2010)</a:t>
            </a:r>
          </a:p>
          <a:p>
            <a:pPr marL="457200" lvl="1" indent="0">
              <a:buNone/>
            </a:pPr>
            <a:r>
              <a:rPr lang="en-US" sz="2200" dirty="0" smtClean="0">
                <a:solidFill>
                  <a:srgbClr val="0070C0"/>
                </a:solidFill>
                <a:latin typeface="Palatino Linotype" pitchFamily="18" charset="0"/>
              </a:rPr>
              <a:t>                       = 34% </a:t>
            </a:r>
            <a:r>
              <a:rPr lang="en-US" sz="2200" dirty="0">
                <a:solidFill>
                  <a:srgbClr val="0070C0"/>
                </a:solidFill>
                <a:latin typeface="Palatino Linotype" pitchFamily="18" charset="0"/>
              </a:rPr>
              <a:t>* (</a:t>
            </a:r>
            <a:r>
              <a:rPr lang="en-US" sz="2200" dirty="0" smtClean="0">
                <a:solidFill>
                  <a:srgbClr val="0070C0"/>
                </a:solidFill>
                <a:latin typeface="Palatino Linotype" pitchFamily="18" charset="0"/>
              </a:rPr>
              <a:t>4,587.5 -  4500)</a:t>
            </a:r>
          </a:p>
          <a:p>
            <a:pPr marL="457200" lvl="1" indent="0">
              <a:buNone/>
            </a:pPr>
            <a:r>
              <a:rPr lang="en-US" sz="2200" dirty="0">
                <a:solidFill>
                  <a:srgbClr val="0070C0"/>
                </a:solidFill>
                <a:latin typeface="Palatino Linotype" pitchFamily="18" charset="0"/>
              </a:rPr>
              <a:t> </a:t>
            </a:r>
            <a:r>
              <a:rPr lang="en-US" sz="2200" dirty="0" smtClean="0">
                <a:solidFill>
                  <a:srgbClr val="0070C0"/>
                </a:solidFill>
                <a:latin typeface="Palatino Linotype" pitchFamily="18" charset="0"/>
              </a:rPr>
              <a:t>                      = 29.75</a:t>
            </a:r>
          </a:p>
          <a:p>
            <a:pPr marL="457200" lvl="1" indent="0">
              <a:buNone/>
            </a:pPr>
            <a:endParaRPr lang="en-US" sz="2200" dirty="0" smtClean="0">
              <a:solidFill>
                <a:srgbClr val="0070C0"/>
              </a:solidFill>
              <a:latin typeface="Palatino Linotype" pitchFamily="18" charset="0"/>
            </a:endParaRPr>
          </a:p>
          <a:p>
            <a:r>
              <a:rPr lang="en-US" sz="2200" b="1" dirty="0" smtClean="0">
                <a:solidFill>
                  <a:srgbClr val="0070C0"/>
                </a:solidFill>
                <a:latin typeface="Palatino Linotype" pitchFamily="18" charset="0"/>
              </a:rPr>
              <a:t>Net Income 2010 </a:t>
            </a:r>
            <a:r>
              <a:rPr lang="en-US" sz="2200" dirty="0" smtClean="0">
                <a:solidFill>
                  <a:srgbClr val="0070C0"/>
                </a:solidFill>
                <a:latin typeface="Palatino Linotype" pitchFamily="18" charset="0"/>
              </a:rPr>
              <a:t>= EBIT 2010 – Interest 2010 – Taxes 2010</a:t>
            </a:r>
          </a:p>
          <a:p>
            <a:pPr marL="0" indent="0">
              <a:buNone/>
            </a:pPr>
            <a:r>
              <a:rPr lang="en-US" sz="2200" dirty="0">
                <a:solidFill>
                  <a:srgbClr val="0070C0"/>
                </a:solidFill>
                <a:latin typeface="Palatino Linotype" pitchFamily="18" charset="0"/>
              </a:rPr>
              <a:t> </a:t>
            </a:r>
            <a:r>
              <a:rPr lang="en-US" sz="2200" dirty="0" smtClean="0">
                <a:solidFill>
                  <a:srgbClr val="0070C0"/>
                </a:solidFill>
                <a:latin typeface="Palatino Linotype" pitchFamily="18" charset="0"/>
              </a:rPr>
              <a:t>                                   = </a:t>
            </a:r>
            <a:r>
              <a:rPr lang="en-US" sz="2400" dirty="0" smtClean="0">
                <a:solidFill>
                  <a:srgbClr val="0070C0"/>
                </a:solidFill>
                <a:latin typeface="Palatino Linotype" panose="02040502050505030304" pitchFamily="18" charset="0"/>
              </a:rPr>
              <a:t>57.75</a:t>
            </a:r>
            <a:endParaRPr lang="en-US" sz="2200" dirty="0" smtClean="0">
              <a:solidFill>
                <a:srgbClr val="0070C0"/>
              </a:solidFill>
              <a:latin typeface="Palatino Linotype" pitchFamily="18" charset="0"/>
            </a:endParaRPr>
          </a:p>
          <a:p>
            <a:endParaRPr lang="en-US" sz="2200" dirty="0">
              <a:solidFill>
                <a:srgbClr val="0070C0"/>
              </a:solidFill>
              <a:latin typeface="Palatino Linotype" pitchFamily="18" charset="0"/>
            </a:endParaRPr>
          </a:p>
          <a:p>
            <a:pPr marL="457200" lvl="1" indent="0">
              <a:buNone/>
            </a:pPr>
            <a:endParaRPr lang="en-US" sz="1600" dirty="0" smtClean="0">
              <a:solidFill>
                <a:srgbClr val="0070C0"/>
              </a:solidFill>
              <a:latin typeface="Palatino Linotype" pitchFamily="18" charset="0"/>
            </a:endParaRPr>
          </a:p>
          <a:p>
            <a:endParaRPr lang="en-US" sz="2000" dirty="0" smtClean="0">
              <a:solidFill>
                <a:srgbClr val="0070C0"/>
              </a:solidFill>
              <a:latin typeface="Palatino Linotype" pitchFamily="18" charset="0"/>
            </a:endParaRPr>
          </a:p>
          <a:p>
            <a:pPr marL="0" indent="0">
              <a:buNone/>
            </a:pPr>
            <a:endParaRPr lang="en-US" sz="300" dirty="0" smtClean="0">
              <a:latin typeface="Palatino Linotype" pitchFamily="18" charset="0"/>
            </a:endParaRPr>
          </a:p>
        </p:txBody>
      </p:sp>
      <p:graphicFrame>
        <p:nvGraphicFramePr>
          <p:cNvPr id="5" name="Object 4"/>
          <p:cNvGraphicFramePr>
            <a:graphicFrameLocks noChangeAspect="1"/>
          </p:cNvGraphicFramePr>
          <p:nvPr>
            <p:extLst>
              <p:ext uri="{D42A27DB-BD31-4B8C-83A1-F6EECF244321}">
                <p14:modId xmlns:p14="http://schemas.microsoft.com/office/powerpoint/2010/main" val="113708285"/>
              </p:ext>
            </p:extLst>
          </p:nvPr>
        </p:nvGraphicFramePr>
        <p:xfrm>
          <a:off x="5130800" y="2781300"/>
          <a:ext cx="914400" cy="198438"/>
        </p:xfrm>
        <a:graphic>
          <a:graphicData uri="http://schemas.openxmlformats.org/presentationml/2006/ole">
            <mc:AlternateContent xmlns:mc="http://schemas.openxmlformats.org/markup-compatibility/2006">
              <mc:Choice xmlns:v="urn:schemas-microsoft-com:vml" Requires="v">
                <p:oleObj spid="_x0000_s2052" name="Equation" r:id="rId4" imgW="914400" imgH="198720" progId="Equation.DSMT4">
                  <p:embed/>
                </p:oleObj>
              </mc:Choice>
              <mc:Fallback>
                <p:oleObj name="Equation" r:id="rId4" imgW="914400" imgH="198720" progId="Equation.DSMT4">
                  <p:embed/>
                  <p:pic>
                    <p:nvPicPr>
                      <p:cNvPr id="0" name=""/>
                      <p:cNvPicPr/>
                      <p:nvPr/>
                    </p:nvPicPr>
                    <p:blipFill>
                      <a:blip r:embed="rId5"/>
                      <a:stretch>
                        <a:fillRect/>
                      </a:stretch>
                    </p:blipFill>
                    <p:spPr>
                      <a:xfrm>
                        <a:off x="5130800" y="2781300"/>
                        <a:ext cx="914400" cy="198438"/>
                      </a:xfrm>
                      <a:prstGeom prst="rect">
                        <a:avLst/>
                      </a:prstGeom>
                    </p:spPr>
                  </p:pic>
                </p:oleObj>
              </mc:Fallback>
            </mc:AlternateContent>
          </a:graphicData>
        </a:graphic>
      </p:graphicFrame>
    </p:spTree>
    <p:extLst>
      <p:ext uri="{BB962C8B-B14F-4D97-AF65-F5344CB8AC3E}">
        <p14:creationId xmlns:p14="http://schemas.microsoft.com/office/powerpoint/2010/main" val="20757495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2: NSN </a:t>
            </a:r>
            <a:r>
              <a:rPr lang="en-US" sz="2400" dirty="0" err="1" smtClean="0">
                <a:latin typeface="Palatino Linotype" pitchFamily="18" charset="0"/>
              </a:rPr>
              <a:t>Proforma</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marL="0" indent="0">
              <a:buNone/>
            </a:pPr>
            <a:r>
              <a:rPr lang="en-US" sz="2000" b="1" dirty="0" smtClean="0">
                <a:solidFill>
                  <a:schemeClr val="tx1">
                    <a:lumMod val="95000"/>
                    <a:lumOff val="5000"/>
                  </a:schemeClr>
                </a:solidFill>
                <a:latin typeface="Palatino Linotype" pitchFamily="18" charset="0"/>
              </a:rPr>
              <a:t>b)     How much free cash flow did NSN’s assets produce in 2010?</a:t>
            </a:r>
          </a:p>
          <a:p>
            <a:pPr marL="0" indent="0">
              <a:buNone/>
            </a:pPr>
            <a:endParaRPr lang="en-US" sz="2000" b="1" dirty="0" smtClean="0">
              <a:solidFill>
                <a:schemeClr val="tx1">
                  <a:lumMod val="95000"/>
                  <a:lumOff val="5000"/>
                </a:schemeClr>
              </a:solidFill>
              <a:latin typeface="Palatino Linotype" pitchFamily="18" charset="0"/>
            </a:endParaRPr>
          </a:p>
          <a:p>
            <a:pPr marL="0" indent="0">
              <a:buNone/>
            </a:pPr>
            <a:r>
              <a:rPr lang="en-US" sz="2000" dirty="0" smtClean="0">
                <a:solidFill>
                  <a:srgbClr val="0070C0"/>
                </a:solidFill>
                <a:latin typeface="Palatino Linotype" pitchFamily="18" charset="0"/>
              </a:rPr>
              <a:t>In general, there are 2 ways to calculate free cash flows:</a:t>
            </a:r>
          </a:p>
          <a:p>
            <a:pPr marL="0" indent="0">
              <a:buNone/>
            </a:pPr>
            <a:endParaRPr lang="en-US" sz="2000" dirty="0" smtClean="0">
              <a:solidFill>
                <a:srgbClr val="0070C0"/>
              </a:solidFill>
              <a:latin typeface="Palatino Linotype" pitchFamily="18" charset="0"/>
            </a:endParaRPr>
          </a:p>
          <a:p>
            <a:r>
              <a:rPr lang="en-US" sz="2000" u="sng" dirty="0" smtClean="0">
                <a:solidFill>
                  <a:srgbClr val="0070C0"/>
                </a:solidFill>
                <a:latin typeface="Palatino Linotype" pitchFamily="18" charset="0"/>
              </a:rPr>
              <a:t>Standard Method </a:t>
            </a:r>
            <a:r>
              <a:rPr lang="en-US" sz="2000" dirty="0" smtClean="0">
                <a:solidFill>
                  <a:srgbClr val="0070C0"/>
                </a:solidFill>
                <a:latin typeface="Palatino Linotype" pitchFamily="18" charset="0"/>
              </a:rPr>
              <a:t>(aka “Net Income Method”): </a:t>
            </a:r>
          </a:p>
          <a:p>
            <a:pPr marL="0" indent="0">
              <a:buNone/>
            </a:pPr>
            <a:r>
              <a:rPr lang="en-US" sz="1800" dirty="0">
                <a:solidFill>
                  <a:srgbClr val="0070C0"/>
                </a:solidFill>
                <a:latin typeface="Palatino Linotype" pitchFamily="18" charset="0"/>
              </a:rPr>
              <a:t> </a:t>
            </a:r>
            <a:r>
              <a:rPr lang="en-US" sz="1800" dirty="0" smtClean="0">
                <a:solidFill>
                  <a:srgbClr val="0070C0"/>
                </a:solidFill>
                <a:latin typeface="Palatino Linotype" pitchFamily="18" charset="0"/>
              </a:rPr>
              <a:t>         FCF(A</a:t>
            </a:r>
            <a:r>
              <a:rPr lang="en-US" sz="1800" dirty="0">
                <a:solidFill>
                  <a:srgbClr val="0070C0"/>
                </a:solidFill>
                <a:latin typeface="Palatino Linotype" panose="02040502050505030304" pitchFamily="18" charset="0"/>
              </a:rPr>
              <a:t>) = (R-C-</a:t>
            </a:r>
            <a:r>
              <a:rPr lang="en-US" sz="1800" dirty="0" err="1">
                <a:solidFill>
                  <a:srgbClr val="0070C0"/>
                </a:solidFill>
                <a:latin typeface="Palatino Linotype" panose="02040502050505030304" pitchFamily="18" charset="0"/>
              </a:rPr>
              <a:t>Dep</a:t>
            </a:r>
            <a:r>
              <a:rPr lang="en-US" sz="1800" dirty="0">
                <a:solidFill>
                  <a:srgbClr val="0070C0"/>
                </a:solidFill>
                <a:latin typeface="Palatino Linotype" panose="02040502050505030304" pitchFamily="18" charset="0"/>
              </a:rPr>
              <a:t>) – cash taxes + </a:t>
            </a:r>
            <a:r>
              <a:rPr lang="en-US" sz="1800" dirty="0" err="1">
                <a:solidFill>
                  <a:srgbClr val="0070C0"/>
                </a:solidFill>
                <a:latin typeface="Palatino Linotype" panose="02040502050505030304" pitchFamily="18" charset="0"/>
              </a:rPr>
              <a:t>Dep</a:t>
            </a:r>
            <a:r>
              <a:rPr lang="en-US" sz="1800" dirty="0">
                <a:solidFill>
                  <a:srgbClr val="0070C0"/>
                </a:solidFill>
                <a:latin typeface="Palatino Linotype" panose="02040502050505030304" pitchFamily="18" charset="0"/>
              </a:rPr>
              <a:t> – CAPEX </a:t>
            </a:r>
            <a:r>
              <a:rPr lang="en-US" sz="1800" dirty="0" smtClean="0">
                <a:solidFill>
                  <a:srgbClr val="0070C0"/>
                </a:solidFill>
                <a:latin typeface="Palatino Linotype" panose="02040502050505030304" pitchFamily="18" charset="0"/>
              </a:rPr>
              <a:t>– </a:t>
            </a:r>
            <a:r>
              <a:rPr lang="en-US" sz="1800" dirty="0">
                <a:solidFill>
                  <a:srgbClr val="0070C0"/>
                </a:solidFill>
                <a:latin typeface="Palatino Linotype" panose="02040502050505030304" pitchFamily="18" charset="0"/>
              </a:rPr>
              <a:t>increases in </a:t>
            </a:r>
            <a:r>
              <a:rPr lang="en-US" sz="1800" dirty="0" smtClean="0">
                <a:solidFill>
                  <a:srgbClr val="0070C0"/>
                </a:solidFill>
                <a:latin typeface="Palatino Linotype" panose="02040502050505030304" pitchFamily="18" charset="0"/>
              </a:rPr>
              <a:t>NWC</a:t>
            </a:r>
          </a:p>
          <a:p>
            <a:pPr marL="0" indent="0">
              <a:buNone/>
            </a:pPr>
            <a:r>
              <a:rPr lang="en-US" sz="1800" dirty="0">
                <a:solidFill>
                  <a:srgbClr val="0070C0"/>
                </a:solidFill>
                <a:latin typeface="Palatino Linotype" panose="02040502050505030304" pitchFamily="18" charset="0"/>
              </a:rPr>
              <a:t> </a:t>
            </a:r>
            <a:r>
              <a:rPr lang="en-US" sz="1800" dirty="0" smtClean="0">
                <a:solidFill>
                  <a:srgbClr val="0070C0"/>
                </a:solidFill>
                <a:latin typeface="Palatino Linotype" panose="02040502050505030304" pitchFamily="18" charset="0"/>
              </a:rPr>
              <a:t>         [– </a:t>
            </a:r>
            <a:r>
              <a:rPr lang="en-US" sz="1800" dirty="0">
                <a:solidFill>
                  <a:srgbClr val="0070C0"/>
                </a:solidFill>
                <a:latin typeface="Palatino Linotype" panose="02040502050505030304" pitchFamily="18" charset="0"/>
              </a:rPr>
              <a:t>increases in other assets + increases in other liabilities</a:t>
            </a:r>
            <a:r>
              <a:rPr lang="en-US" sz="1800" dirty="0" smtClean="0">
                <a:solidFill>
                  <a:srgbClr val="0070C0"/>
                </a:solidFill>
                <a:latin typeface="Palatino Linotype" panose="02040502050505030304" pitchFamily="18" charset="0"/>
              </a:rPr>
              <a:t>]</a:t>
            </a:r>
          </a:p>
          <a:p>
            <a:pPr marL="0" indent="0">
              <a:buNone/>
            </a:pPr>
            <a:endParaRPr lang="en-US" sz="1800" dirty="0" smtClean="0">
              <a:solidFill>
                <a:srgbClr val="0070C0"/>
              </a:solidFill>
              <a:latin typeface="Palatino Linotype" panose="02040502050505030304" pitchFamily="18" charset="0"/>
            </a:endParaRPr>
          </a:p>
          <a:p>
            <a:r>
              <a:rPr lang="en-US" sz="2000" u="sng" dirty="0">
                <a:solidFill>
                  <a:srgbClr val="0070C0"/>
                </a:solidFill>
                <a:latin typeface="Palatino Linotype" panose="02040502050505030304" pitchFamily="18" charset="0"/>
              </a:rPr>
              <a:t>Indirect Method</a:t>
            </a:r>
            <a:r>
              <a:rPr lang="en-US" sz="2000" dirty="0">
                <a:solidFill>
                  <a:srgbClr val="0070C0"/>
                </a:solidFill>
                <a:latin typeface="Palatino Linotype" panose="02040502050505030304" pitchFamily="18" charset="0"/>
              </a:rPr>
              <a:t>: FCF(A) = FCF(E) + FCF(D)</a:t>
            </a:r>
          </a:p>
          <a:p>
            <a:pPr marL="0" indent="0">
              <a:buNone/>
            </a:pPr>
            <a:r>
              <a:rPr lang="en-US" sz="2000" dirty="0" smtClean="0">
                <a:solidFill>
                  <a:srgbClr val="0070C0"/>
                </a:solidFill>
                <a:latin typeface="Palatino Linotype" panose="02040502050505030304" pitchFamily="18" charset="0"/>
              </a:rPr>
              <a:t>         </a:t>
            </a:r>
            <a:r>
              <a:rPr lang="en-US" sz="1800" dirty="0" smtClean="0">
                <a:solidFill>
                  <a:srgbClr val="0070C0"/>
                </a:solidFill>
                <a:latin typeface="Palatino Linotype" panose="02040502050505030304" pitchFamily="18" charset="0"/>
              </a:rPr>
              <a:t>= </a:t>
            </a:r>
            <a:r>
              <a:rPr lang="en-US" sz="1800" dirty="0">
                <a:solidFill>
                  <a:srgbClr val="0070C0"/>
                </a:solidFill>
                <a:latin typeface="Palatino Linotype" panose="02040502050505030304" pitchFamily="18" charset="0"/>
              </a:rPr>
              <a:t>(interest expense + net debt repayment</a:t>
            </a:r>
            <a:r>
              <a:rPr lang="en-US" sz="1800" dirty="0" smtClean="0">
                <a:solidFill>
                  <a:srgbClr val="0070C0"/>
                </a:solidFill>
                <a:latin typeface="Palatino Linotype" panose="02040502050505030304" pitchFamily="18" charset="0"/>
              </a:rPr>
              <a:t>) + </a:t>
            </a:r>
            <a:r>
              <a:rPr lang="en-US" sz="1800" dirty="0">
                <a:solidFill>
                  <a:srgbClr val="0070C0"/>
                </a:solidFill>
                <a:latin typeface="Palatino Linotype" panose="02040502050505030304" pitchFamily="18" charset="0"/>
              </a:rPr>
              <a:t>(dividends + net repurchase</a:t>
            </a:r>
            <a:r>
              <a:rPr lang="en-US" sz="1800" dirty="0" smtClean="0">
                <a:solidFill>
                  <a:srgbClr val="0070C0"/>
                </a:solidFill>
                <a:latin typeface="Palatino Linotype" panose="02040502050505030304" pitchFamily="18" charset="0"/>
              </a:rPr>
              <a:t>)</a:t>
            </a:r>
          </a:p>
          <a:p>
            <a:pPr marL="0" indent="0">
              <a:buNone/>
            </a:pPr>
            <a:endParaRPr lang="en-US" sz="1800" dirty="0">
              <a:solidFill>
                <a:srgbClr val="0070C0"/>
              </a:solidFill>
              <a:latin typeface="Palatino Linotype" panose="02040502050505030304" pitchFamily="18" charset="0"/>
            </a:endParaRPr>
          </a:p>
          <a:p>
            <a:pPr marL="0" indent="0">
              <a:buNone/>
            </a:pPr>
            <a:r>
              <a:rPr lang="en-US" sz="2000" dirty="0" smtClean="0">
                <a:solidFill>
                  <a:srgbClr val="0070C0"/>
                </a:solidFill>
                <a:latin typeface="Palatino Linotype" panose="02040502050505030304" pitchFamily="18" charset="0"/>
              </a:rPr>
              <a:t>For </a:t>
            </a:r>
            <a:r>
              <a:rPr lang="en-US" sz="2000" dirty="0">
                <a:solidFill>
                  <a:srgbClr val="0070C0"/>
                </a:solidFill>
                <a:latin typeface="Palatino Linotype" panose="02040502050505030304" pitchFamily="18" charset="0"/>
              </a:rPr>
              <a:t>this question, you did not have all of the information you needed to calculate the FCF using the standard </a:t>
            </a:r>
            <a:r>
              <a:rPr lang="en-US" sz="2000" dirty="0" smtClean="0">
                <a:solidFill>
                  <a:srgbClr val="0070C0"/>
                </a:solidFill>
                <a:latin typeface="Palatino Linotype" panose="02040502050505030304" pitchFamily="18" charset="0"/>
              </a:rPr>
              <a:t>method. You </a:t>
            </a:r>
            <a:r>
              <a:rPr lang="en-US" sz="2000" dirty="0">
                <a:solidFill>
                  <a:srgbClr val="0070C0"/>
                </a:solidFill>
                <a:latin typeface="Palatino Linotype" panose="02040502050505030304" pitchFamily="18" charset="0"/>
              </a:rPr>
              <a:t>did, however, have all you needed for the alternate </a:t>
            </a:r>
            <a:r>
              <a:rPr lang="en-US" sz="2000" dirty="0" smtClean="0">
                <a:solidFill>
                  <a:srgbClr val="0070C0"/>
                </a:solidFill>
                <a:latin typeface="Palatino Linotype" panose="02040502050505030304" pitchFamily="18" charset="0"/>
              </a:rPr>
              <a:t>method. </a:t>
            </a:r>
            <a:r>
              <a:rPr lang="en-US" sz="2000" dirty="0">
                <a:solidFill>
                  <a:srgbClr val="0070C0"/>
                </a:solidFill>
                <a:latin typeface="Palatino Linotype" panose="02040502050505030304" pitchFamily="18" charset="0"/>
              </a:rPr>
              <a:t>For the alternate method we need to measure the payments to debt and to equity. </a:t>
            </a:r>
            <a:endParaRPr lang="en-US" sz="2000" b="1" dirty="0" smtClean="0">
              <a:solidFill>
                <a:srgbClr val="0070C0"/>
              </a:solidFill>
              <a:latin typeface="Palatino Linotype" pitchFamily="18" charset="0"/>
            </a:endParaRPr>
          </a:p>
        </p:txBody>
      </p:sp>
    </p:spTree>
    <p:extLst>
      <p:ext uri="{BB962C8B-B14F-4D97-AF65-F5344CB8AC3E}">
        <p14:creationId xmlns:p14="http://schemas.microsoft.com/office/powerpoint/2010/main" val="13534864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2: NSN </a:t>
            </a:r>
            <a:r>
              <a:rPr lang="en-US" sz="2400" dirty="0" err="1" smtClean="0">
                <a:latin typeface="Palatino Linotype" pitchFamily="18" charset="0"/>
              </a:rPr>
              <a:t>Proforma</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fontScale="92500" lnSpcReduction="10000"/>
          </a:bodyPr>
          <a:lstStyle/>
          <a:p>
            <a:pPr marL="0" indent="0">
              <a:buNone/>
            </a:pPr>
            <a:r>
              <a:rPr lang="en-US" sz="2000" b="1" dirty="0" smtClean="0">
                <a:solidFill>
                  <a:schemeClr val="tx1">
                    <a:lumMod val="95000"/>
                    <a:lumOff val="5000"/>
                  </a:schemeClr>
                </a:solidFill>
                <a:latin typeface="Palatino Linotype" pitchFamily="18" charset="0"/>
              </a:rPr>
              <a:t>b)     Cont’d</a:t>
            </a:r>
          </a:p>
          <a:p>
            <a:pPr marL="0" indent="0">
              <a:buNone/>
            </a:pPr>
            <a:endParaRPr lang="en-US" sz="2000" b="1" dirty="0" smtClean="0">
              <a:solidFill>
                <a:schemeClr val="tx1">
                  <a:lumMod val="95000"/>
                  <a:lumOff val="5000"/>
                </a:schemeClr>
              </a:solidFill>
              <a:latin typeface="Palatino Linotype" pitchFamily="18" charset="0"/>
            </a:endParaRPr>
          </a:p>
          <a:p>
            <a:pPr marL="0" indent="0">
              <a:buNone/>
            </a:pPr>
            <a:r>
              <a:rPr lang="en-US" sz="2000" dirty="0">
                <a:solidFill>
                  <a:srgbClr val="0070C0"/>
                </a:solidFill>
                <a:latin typeface="Palatino Linotype" pitchFamily="18" charset="0"/>
              </a:rPr>
              <a:t>FCF</a:t>
            </a:r>
            <a:r>
              <a:rPr lang="en-US" sz="2000" baseline="-25000" dirty="0">
                <a:solidFill>
                  <a:srgbClr val="0070C0"/>
                </a:solidFill>
                <a:latin typeface="Palatino Linotype" pitchFamily="18" charset="0"/>
              </a:rPr>
              <a:t>D</a:t>
            </a:r>
            <a:r>
              <a:rPr lang="en-US" sz="2000" dirty="0">
                <a:solidFill>
                  <a:srgbClr val="0070C0"/>
                </a:solidFill>
                <a:latin typeface="Palatino Linotype" pitchFamily="18" charset="0"/>
              </a:rPr>
              <a:t> = Interest + net repayment </a:t>
            </a:r>
            <a:endParaRPr lang="en-US" sz="2000" dirty="0" smtClean="0">
              <a:solidFill>
                <a:srgbClr val="0070C0"/>
              </a:solidFill>
              <a:latin typeface="Palatino Linotype" pitchFamily="18" charset="0"/>
            </a:endParaRPr>
          </a:p>
          <a:p>
            <a:pPr marL="0" indent="0">
              <a:buNone/>
            </a:pPr>
            <a:r>
              <a:rPr lang="en-US" sz="2000" dirty="0">
                <a:solidFill>
                  <a:srgbClr val="0070C0"/>
                </a:solidFill>
                <a:latin typeface="Palatino Linotype" pitchFamily="18" charset="0"/>
              </a:rPr>
              <a:t> </a:t>
            </a:r>
            <a:r>
              <a:rPr lang="en-US" sz="2000" dirty="0" smtClean="0">
                <a:solidFill>
                  <a:srgbClr val="0070C0"/>
                </a:solidFill>
                <a:latin typeface="Palatino Linotype" pitchFamily="18" charset="0"/>
              </a:rPr>
              <a:t>          = </a:t>
            </a:r>
            <a:r>
              <a:rPr lang="en-US" sz="2000" dirty="0">
                <a:solidFill>
                  <a:srgbClr val="0070C0"/>
                </a:solidFill>
                <a:latin typeface="Palatino Linotype" pitchFamily="18" charset="0"/>
              </a:rPr>
              <a:t>4500 + (5500 +3500) – (6500 + 1500) </a:t>
            </a:r>
            <a:endParaRPr lang="en-US" sz="2000" dirty="0" smtClean="0">
              <a:solidFill>
                <a:srgbClr val="0070C0"/>
              </a:solidFill>
              <a:latin typeface="Palatino Linotype" pitchFamily="18" charset="0"/>
            </a:endParaRPr>
          </a:p>
          <a:p>
            <a:pPr marL="0" indent="0">
              <a:buNone/>
            </a:pPr>
            <a:r>
              <a:rPr lang="en-US" sz="2000" dirty="0">
                <a:solidFill>
                  <a:srgbClr val="0070C0"/>
                </a:solidFill>
                <a:latin typeface="Palatino Linotype" pitchFamily="18" charset="0"/>
              </a:rPr>
              <a:t> </a:t>
            </a:r>
            <a:r>
              <a:rPr lang="en-US" sz="2000" dirty="0" smtClean="0">
                <a:solidFill>
                  <a:srgbClr val="0070C0"/>
                </a:solidFill>
                <a:latin typeface="Palatino Linotype" pitchFamily="18" charset="0"/>
              </a:rPr>
              <a:t>          = 5500</a:t>
            </a:r>
          </a:p>
          <a:p>
            <a:pPr marL="0" indent="0">
              <a:buNone/>
            </a:pPr>
            <a:endParaRPr lang="en-US" sz="2000" dirty="0">
              <a:solidFill>
                <a:srgbClr val="0070C0"/>
              </a:solidFill>
              <a:latin typeface="Palatino Linotype" pitchFamily="18" charset="0"/>
            </a:endParaRPr>
          </a:p>
          <a:p>
            <a:pPr marL="0" indent="0">
              <a:buNone/>
            </a:pPr>
            <a:r>
              <a:rPr lang="en-US" sz="2000" dirty="0">
                <a:solidFill>
                  <a:srgbClr val="0070C0"/>
                </a:solidFill>
                <a:latin typeface="Palatino Linotype" pitchFamily="18" charset="0"/>
              </a:rPr>
              <a:t>FCF</a:t>
            </a:r>
            <a:r>
              <a:rPr lang="en-US" sz="2000" baseline="-25000" dirty="0">
                <a:solidFill>
                  <a:srgbClr val="0070C0"/>
                </a:solidFill>
                <a:latin typeface="Palatino Linotype" pitchFamily="18" charset="0"/>
              </a:rPr>
              <a:t>E</a:t>
            </a:r>
            <a:r>
              <a:rPr lang="en-US" sz="2000" dirty="0">
                <a:solidFill>
                  <a:srgbClr val="0070C0"/>
                </a:solidFill>
                <a:latin typeface="Palatino Linotype" pitchFamily="18" charset="0"/>
              </a:rPr>
              <a:t> = </a:t>
            </a:r>
            <a:r>
              <a:rPr lang="en-US" sz="2000" dirty="0" smtClean="0">
                <a:solidFill>
                  <a:srgbClr val="0070C0"/>
                </a:solidFill>
                <a:latin typeface="Palatino Linotype" pitchFamily="18" charset="0"/>
              </a:rPr>
              <a:t> - (2010 Equity – 2009 Equity – 2010 Net Income)</a:t>
            </a:r>
          </a:p>
          <a:p>
            <a:pPr marL="0" indent="0">
              <a:buNone/>
            </a:pPr>
            <a:r>
              <a:rPr lang="en-US" sz="2000" dirty="0" smtClean="0">
                <a:solidFill>
                  <a:srgbClr val="0070C0"/>
                </a:solidFill>
                <a:latin typeface="Palatino Linotype" pitchFamily="18" charset="0"/>
              </a:rPr>
              <a:t>          = - (6,000 – 5,500 – 57.75)</a:t>
            </a:r>
          </a:p>
          <a:p>
            <a:pPr marL="0" indent="0">
              <a:buNone/>
            </a:pPr>
            <a:r>
              <a:rPr lang="en-US" sz="2000" dirty="0" smtClean="0">
                <a:solidFill>
                  <a:srgbClr val="0070C0"/>
                </a:solidFill>
                <a:latin typeface="Palatino Linotype" pitchFamily="18" charset="0"/>
              </a:rPr>
              <a:t>          = -442.25</a:t>
            </a:r>
          </a:p>
          <a:p>
            <a:pPr marL="0" indent="0">
              <a:buNone/>
            </a:pPr>
            <a:endParaRPr lang="en-US" sz="2000" dirty="0" smtClean="0">
              <a:solidFill>
                <a:srgbClr val="0070C0"/>
              </a:solidFill>
              <a:latin typeface="Palatino Linotype" pitchFamily="18" charset="0"/>
            </a:endParaRPr>
          </a:p>
          <a:p>
            <a:pPr marL="0" indent="0">
              <a:buNone/>
            </a:pPr>
            <a:r>
              <a:rPr lang="en-US" sz="2000" dirty="0">
                <a:solidFill>
                  <a:srgbClr val="0070C0"/>
                </a:solidFill>
                <a:latin typeface="Palatino Linotype" pitchFamily="18" charset="0"/>
              </a:rPr>
              <a:t>You have to use the change in shareholders’ equity, along with net income, to figure out </a:t>
            </a:r>
            <a:r>
              <a:rPr lang="en-US" sz="2000" dirty="0" smtClean="0">
                <a:solidFill>
                  <a:srgbClr val="0070C0"/>
                </a:solidFill>
                <a:latin typeface="Palatino Linotype" pitchFamily="18" charset="0"/>
              </a:rPr>
              <a:t>the free </a:t>
            </a:r>
            <a:r>
              <a:rPr lang="en-US" sz="2000" dirty="0">
                <a:solidFill>
                  <a:srgbClr val="0070C0"/>
                </a:solidFill>
                <a:latin typeface="Palatino Linotype" pitchFamily="18" charset="0"/>
              </a:rPr>
              <a:t>cash flow paid to equity. The Equity entry captures the effect of net equity issuance </a:t>
            </a:r>
            <a:r>
              <a:rPr lang="en-US" sz="2000" dirty="0" smtClean="0">
                <a:solidFill>
                  <a:srgbClr val="0070C0"/>
                </a:solidFill>
                <a:latin typeface="Palatino Linotype" pitchFamily="18" charset="0"/>
              </a:rPr>
              <a:t>and dividend </a:t>
            </a:r>
            <a:r>
              <a:rPr lang="en-US" sz="2000" dirty="0">
                <a:solidFill>
                  <a:srgbClr val="0070C0"/>
                </a:solidFill>
                <a:latin typeface="Palatino Linotype" pitchFamily="18" charset="0"/>
              </a:rPr>
              <a:t>payments, but also includes net income via retained earnings. </a:t>
            </a:r>
            <a:r>
              <a:rPr lang="en-US" sz="2000" dirty="0" smtClean="0">
                <a:solidFill>
                  <a:srgbClr val="0070C0"/>
                </a:solidFill>
                <a:latin typeface="Palatino Linotype" pitchFamily="18" charset="0"/>
              </a:rPr>
              <a:t>If we </a:t>
            </a:r>
            <a:r>
              <a:rPr lang="en-US" sz="2000" dirty="0">
                <a:solidFill>
                  <a:srgbClr val="0070C0"/>
                </a:solidFill>
                <a:latin typeface="Palatino Linotype" pitchFamily="18" charset="0"/>
              </a:rPr>
              <a:t>take the change in equity, excluding any change due to 2010 net income, that will tell </a:t>
            </a:r>
            <a:r>
              <a:rPr lang="en-US" sz="2000" dirty="0" smtClean="0">
                <a:solidFill>
                  <a:srgbClr val="0070C0"/>
                </a:solidFill>
                <a:latin typeface="Palatino Linotype" pitchFamily="18" charset="0"/>
              </a:rPr>
              <a:t>us the </a:t>
            </a:r>
            <a:r>
              <a:rPr lang="en-US" sz="2000" dirty="0">
                <a:solidFill>
                  <a:srgbClr val="0070C0"/>
                </a:solidFill>
                <a:latin typeface="Palatino Linotype" pitchFamily="18" charset="0"/>
              </a:rPr>
              <a:t>net amount received from equity in 2010 (with a rise in Equity implying negative </a:t>
            </a:r>
            <a:r>
              <a:rPr lang="en-US" sz="2000" dirty="0" smtClean="0">
                <a:solidFill>
                  <a:srgbClr val="0070C0"/>
                </a:solidFill>
                <a:latin typeface="Palatino Linotype" pitchFamily="18" charset="0"/>
              </a:rPr>
              <a:t>free cash </a:t>
            </a:r>
            <a:r>
              <a:rPr lang="en-US" sz="2000" dirty="0">
                <a:solidFill>
                  <a:srgbClr val="0070C0"/>
                </a:solidFill>
                <a:latin typeface="Palatino Linotype" pitchFamily="18" charset="0"/>
              </a:rPr>
              <a:t>flow). </a:t>
            </a:r>
            <a:endParaRPr lang="en-US" sz="2000" b="1" dirty="0" smtClean="0">
              <a:solidFill>
                <a:srgbClr val="0070C0"/>
              </a:solidFill>
              <a:latin typeface="Palatino Linotype" pitchFamily="18" charset="0"/>
            </a:endParaRPr>
          </a:p>
        </p:txBody>
      </p:sp>
    </p:spTree>
    <p:extLst>
      <p:ext uri="{BB962C8B-B14F-4D97-AF65-F5344CB8AC3E}">
        <p14:creationId xmlns:p14="http://schemas.microsoft.com/office/powerpoint/2010/main" val="8372357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1004</TotalTime>
  <Words>826</Words>
  <Application>Microsoft Office PowerPoint</Application>
  <PresentationFormat>On-screen Show (4:3)</PresentationFormat>
  <Paragraphs>137</Paragraphs>
  <Slides>11</Slides>
  <Notes>11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3" baseType="lpstr">
      <vt:lpstr>Office Theme</vt:lpstr>
      <vt:lpstr>Equation</vt:lpstr>
      <vt:lpstr>Finance 441 Tutorial 2 Financial Modeling</vt:lpstr>
      <vt:lpstr>Question 1: Proforma Analysis at Teuer Furniture</vt:lpstr>
      <vt:lpstr>Question 2: NSN Proforma</vt:lpstr>
      <vt:lpstr>Question 2: NSN Proforma</vt:lpstr>
      <vt:lpstr>Question 2: NSN Proforma</vt:lpstr>
      <vt:lpstr>Question 2: NSN Proforma</vt:lpstr>
      <vt:lpstr>Question 2: NSN Proforma</vt:lpstr>
      <vt:lpstr>Question 2: NSN Proforma</vt:lpstr>
      <vt:lpstr>Question 2: NSN Proforma</vt:lpstr>
      <vt:lpstr>Question 2: NSN Proforma</vt:lpstr>
      <vt:lpstr>Question 2: NSN Proforma</vt:lpstr>
    </vt:vector>
  </TitlesOfParts>
  <Company>Kellogg School of Management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EMP 90 MF II Tutorial 1</dc:title>
  <dc:creator>Andrea Lu</dc:creator>
  <cp:lastModifiedBy>Mary Maloney</cp:lastModifiedBy>
  <cp:revision>98</cp:revision>
  <cp:lastPrinted>2012-10-01T16:57:34Z</cp:lastPrinted>
  <dcterms:created xsi:type="dcterms:W3CDTF">2012-09-28T19:36:51Z</dcterms:created>
  <dcterms:modified xsi:type="dcterms:W3CDTF">2014-01-15T20:53:29Z</dcterms:modified>
</cp:coreProperties>
</file>