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6"/>
  </p:notesMasterIdLst>
  <p:sldIdLst>
    <p:sldId id="256" r:id="rId2"/>
    <p:sldId id="257" r:id="rId3"/>
    <p:sldId id="258" r:id="rId4"/>
    <p:sldId id="259" r:id="rId5"/>
    <p:sldId id="279" r:id="rId6"/>
    <p:sldId id="280" r:id="rId7"/>
    <p:sldId id="296" r:id="rId8"/>
    <p:sldId id="297" r:id="rId9"/>
    <p:sldId id="284" r:id="rId10"/>
    <p:sldId id="281" r:id="rId11"/>
    <p:sldId id="298" r:id="rId12"/>
    <p:sldId id="299" r:id="rId13"/>
    <p:sldId id="283" r:id="rId14"/>
    <p:sldId id="267" r:id="rId15"/>
    <p:sldId id="285" r:id="rId16"/>
    <p:sldId id="301" r:id="rId17"/>
    <p:sldId id="300" r:id="rId18"/>
    <p:sldId id="302" r:id="rId19"/>
    <p:sldId id="287" r:id="rId20"/>
    <p:sldId id="303" r:id="rId21"/>
    <p:sldId id="286" r:id="rId22"/>
    <p:sldId id="288" r:id="rId23"/>
    <p:sldId id="270" r:id="rId24"/>
    <p:sldId id="290" r:id="rId25"/>
    <p:sldId id="304" r:id="rId26"/>
    <p:sldId id="291" r:id="rId27"/>
    <p:sldId id="294" r:id="rId28"/>
    <p:sldId id="292" r:id="rId29"/>
    <p:sldId id="295" r:id="rId30"/>
    <p:sldId id="305" r:id="rId31"/>
    <p:sldId id="306" r:id="rId32"/>
    <p:sldId id="293" r:id="rId33"/>
    <p:sldId id="307" r:id="rId34"/>
    <p:sldId id="308"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l Petersen" initials="MP" lastIdx="7" clrIdx="0"/>
  <p:cmAuthor id="1" name="Mary Maloney" initials="M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9D937D0-FD9D-4B7A-9026-51DFF075B878}" type="datetimeFigureOut">
              <a:rPr lang="en-US" smtClean="0"/>
              <a:t>12/15/2013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5569BA-5ABD-4001-88B7-DB911FBAF7B0}" type="slidenum">
              <a:rPr lang="en-US" smtClean="0"/>
              <a:t>‹#›</a:t>
            </a:fld>
            <a:endParaRPr lang="en-US"/>
          </a:p>
        </p:txBody>
      </p:sp>
    </p:spTree>
    <p:extLst>
      <p:ext uri="{BB962C8B-B14F-4D97-AF65-F5344CB8AC3E}">
        <p14:creationId xmlns:p14="http://schemas.microsoft.com/office/powerpoint/2010/main" val="322424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a:t>
            </a:fld>
            <a:endParaRPr lang="en-US"/>
          </a:p>
        </p:txBody>
      </p:sp>
    </p:spTree>
    <p:extLst>
      <p:ext uri="{BB962C8B-B14F-4D97-AF65-F5344CB8AC3E}">
        <p14:creationId xmlns:p14="http://schemas.microsoft.com/office/powerpoint/2010/main" val="320926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10</a:t>
            </a:fld>
            <a:endParaRPr lang="en-US"/>
          </a:p>
        </p:txBody>
      </p:sp>
    </p:spTree>
    <p:extLst>
      <p:ext uri="{BB962C8B-B14F-4D97-AF65-F5344CB8AC3E}">
        <p14:creationId xmlns:p14="http://schemas.microsoft.com/office/powerpoint/2010/main" val="525643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11</a:t>
            </a:fld>
            <a:endParaRPr lang="en-US"/>
          </a:p>
        </p:txBody>
      </p:sp>
    </p:spTree>
    <p:extLst>
      <p:ext uri="{BB962C8B-B14F-4D97-AF65-F5344CB8AC3E}">
        <p14:creationId xmlns:p14="http://schemas.microsoft.com/office/powerpoint/2010/main" val="525643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12</a:t>
            </a:fld>
            <a:endParaRPr lang="en-US"/>
          </a:p>
        </p:txBody>
      </p:sp>
    </p:spTree>
    <p:extLst>
      <p:ext uri="{BB962C8B-B14F-4D97-AF65-F5344CB8AC3E}">
        <p14:creationId xmlns:p14="http://schemas.microsoft.com/office/powerpoint/2010/main" val="525643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13</a:t>
            </a:fld>
            <a:endParaRPr lang="en-US"/>
          </a:p>
        </p:txBody>
      </p:sp>
    </p:spTree>
    <p:extLst>
      <p:ext uri="{BB962C8B-B14F-4D97-AF65-F5344CB8AC3E}">
        <p14:creationId xmlns:p14="http://schemas.microsoft.com/office/powerpoint/2010/main" val="3076327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14</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15</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16</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17</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18</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19</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a:t>
            </a:fld>
            <a:endParaRPr lang="en-US"/>
          </a:p>
        </p:txBody>
      </p:sp>
    </p:spTree>
    <p:extLst>
      <p:ext uri="{BB962C8B-B14F-4D97-AF65-F5344CB8AC3E}">
        <p14:creationId xmlns:p14="http://schemas.microsoft.com/office/powerpoint/2010/main" val="30332698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20</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21</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22</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23</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24</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25</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26</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27</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28</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29</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a:t>
            </a:fld>
            <a:endParaRPr lang="en-US"/>
          </a:p>
        </p:txBody>
      </p:sp>
    </p:spTree>
    <p:extLst>
      <p:ext uri="{BB962C8B-B14F-4D97-AF65-F5344CB8AC3E}">
        <p14:creationId xmlns:p14="http://schemas.microsoft.com/office/powerpoint/2010/main" val="14581939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30</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31</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32</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33</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34</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4</a:t>
            </a:fld>
            <a:endParaRPr lang="en-US"/>
          </a:p>
        </p:txBody>
      </p:sp>
    </p:spTree>
    <p:extLst>
      <p:ext uri="{BB962C8B-B14F-4D97-AF65-F5344CB8AC3E}">
        <p14:creationId xmlns:p14="http://schemas.microsoft.com/office/powerpoint/2010/main" val="2494666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6</a:t>
            </a:fld>
            <a:endParaRPr lang="en-US"/>
          </a:p>
        </p:txBody>
      </p:sp>
    </p:spTree>
    <p:extLst>
      <p:ext uri="{BB962C8B-B14F-4D97-AF65-F5344CB8AC3E}">
        <p14:creationId xmlns:p14="http://schemas.microsoft.com/office/powerpoint/2010/main" val="4201587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7</a:t>
            </a:fld>
            <a:endParaRPr lang="en-US"/>
          </a:p>
        </p:txBody>
      </p:sp>
    </p:spTree>
    <p:extLst>
      <p:ext uri="{BB962C8B-B14F-4D97-AF65-F5344CB8AC3E}">
        <p14:creationId xmlns:p14="http://schemas.microsoft.com/office/powerpoint/2010/main" val="4201587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8</a:t>
            </a:fld>
            <a:endParaRPr lang="en-US"/>
          </a:p>
        </p:txBody>
      </p:sp>
    </p:spTree>
    <p:extLst>
      <p:ext uri="{BB962C8B-B14F-4D97-AF65-F5344CB8AC3E}">
        <p14:creationId xmlns:p14="http://schemas.microsoft.com/office/powerpoint/2010/main" val="4201587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9</a:t>
            </a:fld>
            <a:endParaRPr lang="en-US"/>
          </a:p>
        </p:txBody>
      </p:sp>
    </p:spTree>
    <p:extLst>
      <p:ext uri="{BB962C8B-B14F-4D97-AF65-F5344CB8AC3E}">
        <p14:creationId xmlns:p14="http://schemas.microsoft.com/office/powerpoint/2010/main" val="143634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1497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1527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75567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96645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75047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41726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BE2C3-A9FD-4784-94E6-74BE352006E0}" type="datetimeFigureOut">
              <a:rPr lang="en-US" smtClean="0"/>
              <a:t>12/15/2013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96296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BE2C3-A9FD-4784-94E6-74BE352006E0}" type="datetimeFigureOut">
              <a:rPr lang="en-US" smtClean="0"/>
              <a:t>12/15/2013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9335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BE2C3-A9FD-4784-94E6-74BE352006E0}" type="datetimeFigureOut">
              <a:rPr lang="en-US" smtClean="0"/>
              <a:t>12/15/2013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85457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32016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15970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E2C3-A9FD-4784-94E6-74BE352006E0}" type="datetimeFigureOut">
              <a:rPr lang="en-US" smtClean="0"/>
              <a:t>12/15/2013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27F79-CE20-4071-92CD-652D95B7211D}" type="slidenum">
              <a:rPr lang="en-US" smtClean="0"/>
              <a:t>‹#›</a:t>
            </a:fld>
            <a:endParaRPr lang="en-US"/>
          </a:p>
        </p:txBody>
      </p:sp>
    </p:spTree>
    <p:extLst>
      <p:ext uri="{BB962C8B-B14F-4D97-AF65-F5344CB8AC3E}">
        <p14:creationId xmlns:p14="http://schemas.microsoft.com/office/powerpoint/2010/main" val="124371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lstStyle/>
          <a:p>
            <a:r>
              <a:rPr lang="en-US" dirty="0" smtClean="0">
                <a:latin typeface="Book Antiqua" panose="02040602050305030304" pitchFamily="18" charset="0"/>
              </a:rPr>
              <a:t>Finance </a:t>
            </a:r>
            <a:r>
              <a:rPr lang="en-US" dirty="0" smtClean="0">
                <a:latin typeface="Book Antiqua" panose="02040602050305030304" pitchFamily="18" charset="0"/>
              </a:rPr>
              <a:t>441 Tutorial 1</a:t>
            </a:r>
            <a:br>
              <a:rPr lang="en-US" dirty="0" smtClean="0">
                <a:latin typeface="Book Antiqua" panose="02040602050305030304" pitchFamily="18" charset="0"/>
              </a:rPr>
            </a:br>
            <a:r>
              <a:rPr lang="en-US" dirty="0" smtClean="0">
                <a:latin typeface="Book Antiqua" panose="02040602050305030304" pitchFamily="18" charset="0"/>
              </a:rPr>
              <a:t>Cost of Capital</a:t>
            </a:r>
            <a:endParaRPr lang="en-US" dirty="0">
              <a:latin typeface="Book Antiqua" panose="02040602050305030304" pitchFamily="18" charset="0"/>
            </a:endParaRPr>
          </a:p>
        </p:txBody>
      </p:sp>
      <p:sp>
        <p:nvSpPr>
          <p:cNvPr id="3" name="Subtitle 2"/>
          <p:cNvSpPr>
            <a:spLocks noGrp="1"/>
          </p:cNvSpPr>
          <p:nvPr>
            <p:ph type="subTitle" idx="1"/>
          </p:nvPr>
        </p:nvSpPr>
        <p:spPr/>
        <p:txBody>
          <a:bodyPr>
            <a:normAutofit/>
          </a:bodyPr>
          <a:lstStyle/>
          <a:p>
            <a:r>
              <a:rPr lang="en-US" dirty="0" smtClean="0">
                <a:latin typeface="Book Antiqua" panose="02040602050305030304" pitchFamily="18" charset="0"/>
              </a:rPr>
              <a:t>TA: </a:t>
            </a:r>
            <a:r>
              <a:rPr lang="en-US" dirty="0" err="1" smtClean="0">
                <a:latin typeface="Book Antiqua" panose="02040602050305030304" pitchFamily="18" charset="0"/>
              </a:rPr>
              <a:t>Mame</a:t>
            </a:r>
            <a:r>
              <a:rPr lang="en-US" dirty="0" smtClean="0">
                <a:latin typeface="Book Antiqua" panose="02040602050305030304" pitchFamily="18" charset="0"/>
              </a:rPr>
              <a:t> Maloney</a:t>
            </a:r>
          </a:p>
          <a:p>
            <a:r>
              <a:rPr lang="en-US" sz="2000" dirty="0" smtClean="0">
                <a:latin typeface="Book Antiqua" panose="02040602050305030304" pitchFamily="18" charset="0"/>
              </a:rPr>
              <a:t>Email: m-maloney@kellogg.northwestern.edu</a:t>
            </a:r>
          </a:p>
          <a:p>
            <a:r>
              <a:rPr lang="en-US" smtClean="0">
                <a:latin typeface="Book Antiqua" panose="02040602050305030304" pitchFamily="18" charset="0"/>
              </a:rPr>
              <a:t>January</a:t>
            </a:r>
            <a:r>
              <a:rPr lang="en-US" sz="2400" smtClean="0">
                <a:latin typeface="Book Antiqua" panose="02040602050305030304" pitchFamily="18" charset="0"/>
              </a:rPr>
              <a:t> </a:t>
            </a:r>
            <a:r>
              <a:rPr lang="en-US" sz="2400" dirty="0" smtClean="0">
                <a:latin typeface="Book Antiqua" panose="02040602050305030304" pitchFamily="18" charset="0"/>
              </a:rPr>
              <a:t>10, 2013</a:t>
            </a:r>
          </a:p>
        </p:txBody>
      </p:sp>
    </p:spTree>
    <p:extLst>
      <p:ext uri="{BB962C8B-B14F-4D97-AF65-F5344CB8AC3E}">
        <p14:creationId xmlns:p14="http://schemas.microsoft.com/office/powerpoint/2010/main" val="217501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2"/>
            </a:pPr>
            <a:r>
              <a:rPr lang="en-US" sz="2000" b="1" dirty="0" smtClean="0">
                <a:solidFill>
                  <a:schemeClr val="tx1">
                    <a:lumMod val="95000"/>
                    <a:lumOff val="5000"/>
                  </a:schemeClr>
                </a:solidFill>
                <a:latin typeface="Palatino Linotype" pitchFamily="18" charset="0"/>
              </a:rPr>
              <a:t>Cont’d</a:t>
            </a:r>
          </a:p>
          <a:p>
            <a:pPr marL="457200" indent="-457200">
              <a:buAutoNum type="alphaLcParenR" startAt="2"/>
            </a:pPr>
            <a:endParaRPr lang="en-US" sz="2000" b="1" dirty="0">
              <a:solidFill>
                <a:schemeClr val="tx1">
                  <a:lumMod val="95000"/>
                  <a:lumOff val="5000"/>
                </a:schemeClr>
              </a:solidFill>
              <a:latin typeface="Palatino Linotype" pitchFamily="18" charset="0"/>
            </a:endParaRPr>
          </a:p>
          <a:p>
            <a:pPr marL="0" indent="0">
              <a:buNone/>
            </a:pPr>
            <a:endParaRPr lang="en-US" sz="2000" dirty="0">
              <a:solidFill>
                <a:srgbClr val="0070C0"/>
              </a:solidFill>
              <a:latin typeface="Palatino Linotype" pitchFamily="18" charset="0"/>
            </a:endParaRPr>
          </a:p>
          <a:p>
            <a:pPr marL="457200" indent="-457200">
              <a:buAutoNum type="alphaLcParenR" startAt="2"/>
            </a:pP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 </a:t>
            </a:r>
            <a:endParaRPr lang="en-US" sz="2000" dirty="0">
              <a:solidFill>
                <a:srgbClr val="0070C0"/>
              </a:solidFill>
              <a:latin typeface="Palatino Linotype" pitchFamily="18" charset="0"/>
            </a:endParaRPr>
          </a:p>
          <a:p>
            <a:pPr marL="457200" indent="-457200">
              <a:buAutoNum type="alphaLcParenR" startAt="2"/>
            </a:pPr>
            <a:endParaRPr lang="en-US" sz="2000" b="1" dirty="0" smtClean="0">
              <a:solidFill>
                <a:schemeClr val="tx1">
                  <a:lumMod val="95000"/>
                  <a:lumOff val="5000"/>
                </a:schemeClr>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spTree>
    <p:extLst>
      <p:ext uri="{BB962C8B-B14F-4D97-AF65-F5344CB8AC3E}">
        <p14:creationId xmlns:p14="http://schemas.microsoft.com/office/powerpoint/2010/main" val="1339037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2"/>
            </a:pPr>
            <a:r>
              <a:rPr lang="en-US" sz="2000" b="1" dirty="0" smtClean="0">
                <a:solidFill>
                  <a:schemeClr val="tx1">
                    <a:lumMod val="95000"/>
                    <a:lumOff val="5000"/>
                  </a:schemeClr>
                </a:solidFill>
                <a:latin typeface="Palatino Linotype" pitchFamily="18" charset="0"/>
              </a:rPr>
              <a:t>Cont’d</a:t>
            </a:r>
          </a:p>
          <a:p>
            <a:pPr marL="457200" indent="-457200">
              <a:buAutoNum type="alphaLcParenR" startAt="2"/>
            </a:pP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571136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2"/>
            </a:pPr>
            <a:r>
              <a:rPr lang="en-US" sz="2000" b="1" dirty="0" smtClean="0">
                <a:solidFill>
                  <a:schemeClr val="tx1">
                    <a:lumMod val="95000"/>
                    <a:lumOff val="5000"/>
                  </a:schemeClr>
                </a:solidFill>
                <a:latin typeface="Palatino Linotype" pitchFamily="18" charset="0"/>
              </a:rPr>
              <a:t>Cont’d</a:t>
            </a:r>
          </a:p>
          <a:p>
            <a:pPr marL="457200" indent="-457200">
              <a:buAutoNum type="alphaLcParenR" startAt="2"/>
            </a:pPr>
            <a:endParaRPr lang="en-US" sz="2000" b="1" dirty="0">
              <a:solidFill>
                <a:schemeClr val="tx1">
                  <a:lumMod val="95000"/>
                  <a:lumOff val="5000"/>
                </a:schemeClr>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spTree>
    <p:extLst>
      <p:ext uri="{BB962C8B-B14F-4D97-AF65-F5344CB8AC3E}">
        <p14:creationId xmlns:p14="http://schemas.microsoft.com/office/powerpoint/2010/main" val="2295876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3"/>
            </a:pPr>
            <a:r>
              <a:rPr lang="en-US" sz="2000" b="1" dirty="0" smtClean="0">
                <a:solidFill>
                  <a:schemeClr val="tx1">
                    <a:lumMod val="95000"/>
                    <a:lumOff val="5000"/>
                  </a:schemeClr>
                </a:solidFill>
                <a:latin typeface="Palatino Linotype" pitchFamily="18" charset="0"/>
              </a:rPr>
              <a:t>If </a:t>
            </a:r>
            <a:r>
              <a:rPr lang="en-US" sz="2000" b="1" dirty="0">
                <a:solidFill>
                  <a:schemeClr val="tx1">
                    <a:lumMod val="95000"/>
                    <a:lumOff val="5000"/>
                  </a:schemeClr>
                </a:solidFill>
                <a:latin typeface="Palatino Linotype" pitchFamily="18" charset="0"/>
              </a:rPr>
              <a:t>the 1-year risk free rate is 3% and the market risk premium is 8%, what is the beta of this debt</a:t>
            </a:r>
            <a:r>
              <a:rPr lang="en-US" sz="2000" b="1" dirty="0" smtClean="0">
                <a:solidFill>
                  <a:schemeClr val="tx1">
                    <a:lumMod val="95000"/>
                    <a:lumOff val="5000"/>
                  </a:schemeClr>
                </a:solidFill>
                <a:latin typeface="Palatino Linotype" pitchFamily="18" charset="0"/>
              </a:rPr>
              <a:t>?</a:t>
            </a:r>
          </a:p>
          <a:p>
            <a:pPr marL="0" indent="0">
              <a:buNone/>
            </a:pPr>
            <a:endParaRPr lang="en-US" sz="2000" b="1" dirty="0">
              <a:solidFill>
                <a:schemeClr val="tx1">
                  <a:lumMod val="95000"/>
                  <a:lumOff val="5000"/>
                </a:schemeClr>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spTree>
    <p:extLst>
      <p:ext uri="{BB962C8B-B14F-4D97-AF65-F5344CB8AC3E}">
        <p14:creationId xmlns:p14="http://schemas.microsoft.com/office/powerpoint/2010/main" val="515695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0" indent="0">
              <a:buNone/>
            </a:pPr>
            <a:r>
              <a:rPr lang="en-US" sz="2000" b="1" dirty="0">
                <a:latin typeface="Palatino Linotype" pitchFamily="18" charset="0"/>
              </a:rPr>
              <a:t>Thomson Industries wants to estimate the cost of capital for the evaluation of expanding its current business. A typical project is financed with 30% debt-to-value ratio (i.e., D/(D+E) = 0.30). The cost of debt for Thomson is 7%</a:t>
            </a:r>
          </a:p>
          <a:p>
            <a:pPr marL="0" indent="0">
              <a:buNone/>
            </a:pPr>
            <a:endParaRPr lang="en-US" sz="2000" b="1" dirty="0">
              <a:latin typeface="Palatino Linotype" pitchFamily="18" charset="0"/>
            </a:endParaRPr>
          </a:p>
          <a:p>
            <a:pPr marL="0" indent="0">
              <a:buNone/>
            </a:pPr>
            <a:r>
              <a:rPr lang="en-US" sz="2000" b="1" dirty="0" err="1">
                <a:latin typeface="Palatino Linotype" pitchFamily="18" charset="0"/>
              </a:rPr>
              <a:t>DataServices</a:t>
            </a:r>
            <a:r>
              <a:rPr lang="en-US" sz="2000" b="1" dirty="0">
                <a:latin typeface="Palatino Linotype" pitchFamily="18" charset="0"/>
              </a:rPr>
              <a:t>, a publicly traded firm in the same business as Thomson Industries, is financed with 20% debt-to-value ratio and has an equity beta of 0.8. The cost of debt for </a:t>
            </a:r>
            <a:r>
              <a:rPr lang="en-US" sz="2000" b="1" dirty="0" err="1">
                <a:latin typeface="Palatino Linotype" pitchFamily="18" charset="0"/>
              </a:rPr>
              <a:t>DataServices</a:t>
            </a:r>
            <a:r>
              <a:rPr lang="en-US" sz="2000" b="1" dirty="0">
                <a:latin typeface="Palatino Linotype" pitchFamily="18" charset="0"/>
              </a:rPr>
              <a:t> is 6%. </a:t>
            </a:r>
          </a:p>
          <a:p>
            <a:pPr marL="0" indent="0">
              <a:buNone/>
            </a:pPr>
            <a:endParaRPr lang="en-US" sz="2000" b="1" dirty="0">
              <a:latin typeface="Palatino Linotype" pitchFamily="18" charset="0"/>
            </a:endParaRPr>
          </a:p>
          <a:p>
            <a:pPr marL="0" indent="0">
              <a:buNone/>
            </a:pPr>
            <a:r>
              <a:rPr lang="en-US" sz="2000" b="1" dirty="0">
                <a:latin typeface="Palatino Linotype" pitchFamily="18" charset="0"/>
              </a:rPr>
              <a:t>Assume that the risk free rate is 5% and the expected market risk premium is 7%.</a:t>
            </a:r>
          </a:p>
          <a:p>
            <a:pPr marL="0" indent="0">
              <a:buNone/>
            </a:pPr>
            <a:endParaRPr lang="en-US" sz="2000" b="1" dirty="0">
              <a:latin typeface="Palatino Linotype" pitchFamily="18" charset="0"/>
            </a:endParaRPr>
          </a:p>
          <a:p>
            <a:pPr marL="0" indent="0">
              <a:buNone/>
            </a:pPr>
            <a:r>
              <a:rPr lang="en-US" sz="2000" b="1" dirty="0" smtClean="0">
                <a:latin typeface="Palatino Linotype" pitchFamily="18" charset="0"/>
              </a:rPr>
              <a:t>a)      What </a:t>
            </a:r>
            <a:r>
              <a:rPr lang="en-US" sz="2000" b="1" dirty="0">
                <a:latin typeface="Palatino Linotype" pitchFamily="18" charset="0"/>
              </a:rPr>
              <a:t>is the cost of capital of Thomson Industries? </a:t>
            </a:r>
          </a:p>
          <a:p>
            <a:pPr marL="0" indent="0">
              <a:buNone/>
            </a:pPr>
            <a:endParaRPr lang="en-US" sz="2000" b="1" dirty="0">
              <a:latin typeface="Palatino Linotype" pitchFamily="18" charset="0"/>
            </a:endParaRPr>
          </a:p>
          <a:p>
            <a:pPr marL="0" indent="0">
              <a:buNone/>
            </a:pPr>
            <a:r>
              <a:rPr lang="en-US" sz="2000" b="1" dirty="0" smtClean="0">
                <a:latin typeface="Palatino Linotype" pitchFamily="18" charset="0"/>
              </a:rPr>
              <a:t>b)      What </a:t>
            </a:r>
            <a:r>
              <a:rPr lang="en-US" sz="2000" b="1" dirty="0">
                <a:latin typeface="Palatino Linotype" pitchFamily="18" charset="0"/>
              </a:rPr>
              <a:t>is the required return on equity for Thomson Industries?</a:t>
            </a:r>
          </a:p>
        </p:txBody>
      </p:sp>
    </p:spTree>
    <p:extLst>
      <p:ext uri="{BB962C8B-B14F-4D97-AF65-F5344CB8AC3E}">
        <p14:creationId xmlns:p14="http://schemas.microsoft.com/office/powerpoint/2010/main" val="3038231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2000" b="1" dirty="0" smtClean="0">
                <a:latin typeface="Palatino Linotype" pitchFamily="18" charset="0"/>
              </a:rPr>
              <a:t>What </a:t>
            </a:r>
            <a:r>
              <a:rPr lang="en-US" sz="2000" b="1" dirty="0">
                <a:latin typeface="Palatino Linotype" pitchFamily="18" charset="0"/>
              </a:rPr>
              <a:t>is the cost of capital of Thomson Industries</a:t>
            </a:r>
            <a:r>
              <a:rPr lang="en-US" sz="2000" b="1" dirty="0" smtClean="0">
                <a:latin typeface="Palatino Linotype" pitchFamily="18" charset="0"/>
              </a:rPr>
              <a:t>?</a:t>
            </a: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p:txBody>
      </p:sp>
    </p:spTree>
    <p:extLst>
      <p:ext uri="{BB962C8B-B14F-4D97-AF65-F5344CB8AC3E}">
        <p14:creationId xmlns:p14="http://schemas.microsoft.com/office/powerpoint/2010/main" val="3196891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2000" b="1" dirty="0" smtClean="0">
                <a:latin typeface="Palatino Linotype" pitchFamily="18" charset="0"/>
              </a:rPr>
              <a:t>Cont’d</a:t>
            </a: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p:txBody>
      </p:sp>
    </p:spTree>
    <p:extLst>
      <p:ext uri="{BB962C8B-B14F-4D97-AF65-F5344CB8AC3E}">
        <p14:creationId xmlns:p14="http://schemas.microsoft.com/office/powerpoint/2010/main" val="14061913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2000" b="1" dirty="0" smtClean="0">
                <a:latin typeface="Palatino Linotype" pitchFamily="18" charset="0"/>
              </a:rPr>
              <a:t>Cont’d</a:t>
            </a:r>
          </a:p>
          <a:p>
            <a:pPr marL="457200" indent="-457200">
              <a:buAutoNum type="alphaLcParenR"/>
            </a:pP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p:txBody>
      </p:sp>
    </p:spTree>
    <p:extLst>
      <p:ext uri="{BB962C8B-B14F-4D97-AF65-F5344CB8AC3E}">
        <p14:creationId xmlns:p14="http://schemas.microsoft.com/office/powerpoint/2010/main" val="4020304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0" indent="0">
              <a:buNone/>
            </a:pPr>
            <a:r>
              <a:rPr lang="en-US" sz="2000" b="1" dirty="0" smtClean="0">
                <a:latin typeface="Palatino Linotype" pitchFamily="18" charset="0"/>
              </a:rPr>
              <a:t>a)      Cont’d</a:t>
            </a: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p:txBody>
      </p:sp>
      <p:graphicFrame>
        <p:nvGraphicFramePr>
          <p:cNvPr id="21" name="Table 20"/>
          <p:cNvGraphicFramePr>
            <a:graphicFrameLocks noGrp="1"/>
          </p:cNvGraphicFramePr>
          <p:nvPr>
            <p:extLst>
              <p:ext uri="{D42A27DB-BD31-4B8C-83A1-F6EECF244321}">
                <p14:modId xmlns:p14="http://schemas.microsoft.com/office/powerpoint/2010/main" val="1916180455"/>
              </p:ext>
            </p:extLst>
          </p:nvPr>
        </p:nvGraphicFramePr>
        <p:xfrm>
          <a:off x="838200" y="1676400"/>
          <a:ext cx="7696200" cy="4724401"/>
        </p:xfrm>
        <a:graphic>
          <a:graphicData uri="http://schemas.openxmlformats.org/drawingml/2006/table">
            <a:tbl>
              <a:tblPr firstRow="1" bandRow="1">
                <a:tableStyleId>{5C22544A-7EE6-4342-B048-85BDC9FD1C3A}</a:tableStyleId>
              </a:tblPr>
              <a:tblGrid>
                <a:gridCol w="1371600"/>
                <a:gridCol w="6324600"/>
              </a:tblGrid>
              <a:tr h="471131">
                <a:tc>
                  <a:txBody>
                    <a:bodyPr/>
                    <a:lstStyle/>
                    <a:p>
                      <a:endParaRPr lang="en-US"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err="1" smtClean="0">
                          <a:solidFill>
                            <a:schemeClr val="tx1"/>
                          </a:solidFill>
                          <a:latin typeface="Palatino Linotype" panose="02040502050505030304" pitchFamily="18" charset="0"/>
                        </a:rPr>
                        <a:t>DataServices</a:t>
                      </a:r>
                      <a:endParaRPr lang="en-US"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0654">
                <a:tc>
                  <a:txBody>
                    <a:bodyPr/>
                    <a:lstStyle/>
                    <a:p>
                      <a:r>
                        <a:rPr lang="en-US" dirty="0" smtClean="0">
                          <a:solidFill>
                            <a:schemeClr val="tx1"/>
                          </a:solidFill>
                          <a:latin typeface="Palatino Linotype" panose="02040502050505030304" pitchFamily="18" charset="0"/>
                        </a:rPr>
                        <a:t>D/(D+E)</a:t>
                      </a:r>
                      <a:endParaRPr lang="en-US" dirty="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06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Palatino Linotype" panose="02040502050505030304" pitchFamily="18" charset="0"/>
                        </a:rPr>
                        <a:t>E/(D+E)</a:t>
                      </a:r>
                      <a:endParaRPr lang="en-US" dirty="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06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D</a:t>
                      </a:r>
                      <a:endParaRPr lang="en-US" baseline="-25000" dirty="0" smtClean="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06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E</a:t>
                      </a:r>
                      <a:endParaRPr lang="en-US" baseline="-25000" dirty="0" smtClean="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06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A</a:t>
                      </a:r>
                      <a:endParaRPr lang="en-US" baseline="-25000" dirty="0" smtClean="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070916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2000" b="1" dirty="0" smtClean="0">
                <a:latin typeface="Palatino Linotype" pitchFamily="18" charset="0"/>
              </a:rPr>
              <a:t>Cont’d</a:t>
            </a:r>
          </a:p>
          <a:p>
            <a:pPr marL="457200" indent="-457200">
              <a:buAutoNum type="alphaLcParenR"/>
            </a:pP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p:txBody>
      </p:sp>
    </p:spTree>
    <p:extLst>
      <p:ext uri="{BB962C8B-B14F-4D97-AF65-F5344CB8AC3E}">
        <p14:creationId xmlns:p14="http://schemas.microsoft.com/office/powerpoint/2010/main" val="396521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l"/>
            <a:r>
              <a:rPr lang="en-US" sz="2800" dirty="0" smtClean="0">
                <a:latin typeface="Palatino Linotype" pitchFamily="18" charset="0"/>
              </a:rPr>
              <a:t>Overview</a:t>
            </a:r>
            <a:endParaRPr lang="en-US" sz="2800" dirty="0">
              <a:latin typeface="Palatino Linotype" pitchFamily="18" charset="0"/>
            </a:endParaRPr>
          </a:p>
        </p:txBody>
      </p:sp>
      <p:sp>
        <p:nvSpPr>
          <p:cNvPr id="3" name="Content Placeholder 2"/>
          <p:cNvSpPr>
            <a:spLocks noGrp="1"/>
          </p:cNvSpPr>
          <p:nvPr>
            <p:ph idx="1"/>
          </p:nvPr>
        </p:nvSpPr>
        <p:spPr>
          <a:xfrm>
            <a:off x="457200" y="1143000"/>
            <a:ext cx="8229600" cy="4983163"/>
          </a:xfrm>
        </p:spPr>
        <p:txBody>
          <a:bodyPr>
            <a:normAutofit/>
          </a:bodyPr>
          <a:lstStyle/>
          <a:p>
            <a:pPr marL="0" indent="0">
              <a:buNone/>
            </a:pPr>
            <a:endParaRPr lang="en-US" sz="100" dirty="0" smtClean="0">
              <a:latin typeface="Palatino Linotype" pitchFamily="18" charset="0"/>
            </a:endParaRPr>
          </a:p>
          <a:p>
            <a:pPr indent="0">
              <a:buNone/>
            </a:pPr>
            <a:r>
              <a:rPr lang="en-US" sz="2200" dirty="0" smtClean="0">
                <a:latin typeface="Palatino Linotype" pitchFamily="18" charset="0"/>
              </a:rPr>
              <a:t>We are interested in valuing a project or a firm by discounting expected CFs of a project using a discount rate.</a:t>
            </a:r>
          </a:p>
          <a:p>
            <a:pPr indent="0">
              <a:buNone/>
            </a:pPr>
            <a:endParaRPr lang="en-US" sz="2200" dirty="0">
              <a:latin typeface="Palatino Linotype" pitchFamily="18" charset="0"/>
            </a:endParaRPr>
          </a:p>
          <a:p>
            <a:pPr indent="0">
              <a:buNone/>
            </a:pPr>
            <a:r>
              <a:rPr lang="en-US" sz="2200" dirty="0" smtClean="0">
                <a:latin typeface="Palatino Linotype" pitchFamily="18" charset="0"/>
              </a:rPr>
              <a:t>What is the correct discount rate to use for assets of a certain riskiness?</a:t>
            </a:r>
          </a:p>
        </p:txBody>
      </p:sp>
    </p:spTree>
    <p:extLst>
      <p:ext uri="{BB962C8B-B14F-4D97-AF65-F5344CB8AC3E}">
        <p14:creationId xmlns:p14="http://schemas.microsoft.com/office/powerpoint/2010/main" val="67020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2000" b="1" dirty="0" smtClean="0">
                <a:latin typeface="Palatino Linotype" pitchFamily="18" charset="0"/>
              </a:rPr>
              <a:t>Cont’d</a:t>
            </a:r>
          </a:p>
          <a:p>
            <a:pPr marL="457200" indent="-457200">
              <a:buAutoNum type="alphaLcParenR"/>
            </a:pPr>
            <a:endParaRPr lang="en-US" sz="2000" b="1" dirty="0">
              <a:latin typeface="Palatino Linotype" pitchFamily="18" charset="0"/>
            </a:endParaRPr>
          </a:p>
          <a:p>
            <a:endParaRPr lang="en-US" sz="1600" dirty="0" smtClean="0">
              <a:solidFill>
                <a:srgbClr val="0070C0"/>
              </a:solidFill>
              <a:latin typeface="Palatino Linotype" pitchFamily="18" charset="0"/>
            </a:endParaRPr>
          </a:p>
        </p:txBody>
      </p:sp>
    </p:spTree>
    <p:extLst>
      <p:ext uri="{BB962C8B-B14F-4D97-AF65-F5344CB8AC3E}">
        <p14:creationId xmlns:p14="http://schemas.microsoft.com/office/powerpoint/2010/main" val="1765923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0" indent="0">
              <a:buNone/>
            </a:pPr>
            <a:r>
              <a:rPr lang="en-US" sz="2000" b="1" dirty="0" smtClean="0">
                <a:latin typeface="Palatino Linotype" pitchFamily="18" charset="0"/>
              </a:rPr>
              <a:t>b)      What </a:t>
            </a:r>
            <a:r>
              <a:rPr lang="en-US" sz="2000" b="1" dirty="0">
                <a:latin typeface="Palatino Linotype" pitchFamily="18" charset="0"/>
              </a:rPr>
              <a:t>is the required return on equity for Thomson Industries?</a:t>
            </a: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25527334"/>
              </p:ext>
            </p:extLst>
          </p:nvPr>
        </p:nvGraphicFramePr>
        <p:xfrm>
          <a:off x="1143000" y="1600200"/>
          <a:ext cx="7239000" cy="4800600"/>
        </p:xfrm>
        <a:graphic>
          <a:graphicData uri="http://schemas.openxmlformats.org/drawingml/2006/table">
            <a:tbl>
              <a:tblPr firstRow="1" bandRow="1">
                <a:tableStyleId>{5C22544A-7EE6-4342-B048-85BDC9FD1C3A}</a:tableStyleId>
              </a:tblPr>
              <a:tblGrid>
                <a:gridCol w="1143000"/>
                <a:gridCol w="6096000"/>
              </a:tblGrid>
              <a:tr h="478730">
                <a:tc>
                  <a:txBody>
                    <a:bodyPr/>
                    <a:lstStyle/>
                    <a:p>
                      <a:endParaRPr lang="en-US"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latin typeface="Palatino Linotype" panose="02040502050505030304" pitchFamily="18" charset="0"/>
                        </a:rPr>
                        <a:t>Thomson Industries</a:t>
                      </a:r>
                      <a:endParaRPr lang="en-US"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374">
                <a:tc>
                  <a:txBody>
                    <a:bodyPr/>
                    <a:lstStyle/>
                    <a:p>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A</a:t>
                      </a:r>
                      <a:endParaRPr lang="en-US" baseline="-25000" dirty="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374">
                <a:tc>
                  <a:txBody>
                    <a:bodyPr/>
                    <a:lstStyle/>
                    <a:p>
                      <a:r>
                        <a:rPr lang="en-US" dirty="0" smtClean="0">
                          <a:solidFill>
                            <a:schemeClr val="tx1"/>
                          </a:solidFill>
                          <a:latin typeface="Palatino Linotype" panose="02040502050505030304" pitchFamily="18" charset="0"/>
                        </a:rPr>
                        <a:t>D/(D+E)</a:t>
                      </a:r>
                      <a:endParaRPr lang="en-US" dirty="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3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Palatino Linotype" panose="02040502050505030304" pitchFamily="18" charset="0"/>
                        </a:rPr>
                        <a:t>E/(D+E)</a:t>
                      </a:r>
                      <a:endParaRPr lang="en-US" dirty="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3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D</a:t>
                      </a:r>
                      <a:endParaRPr lang="en-US" baseline="-25000" dirty="0" smtClean="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3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E</a:t>
                      </a:r>
                      <a:endParaRPr lang="en-US" baseline="-25000" dirty="0" smtClean="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38540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2"/>
            </a:pPr>
            <a:r>
              <a:rPr lang="en-US" sz="2000" b="1" dirty="0" smtClean="0">
                <a:latin typeface="Palatino Linotype" pitchFamily="18" charset="0"/>
              </a:rPr>
              <a:t>Cont’d</a:t>
            </a:r>
          </a:p>
          <a:p>
            <a:pPr marL="0" indent="0">
              <a:buNone/>
            </a:pPr>
            <a:endParaRPr lang="en-US" sz="2000" b="1" dirty="0">
              <a:latin typeface="Palatino Linotype" pitchFamily="18" charset="0"/>
            </a:endParaRPr>
          </a:p>
        </p:txBody>
      </p:sp>
    </p:spTree>
    <p:extLst>
      <p:ext uri="{BB962C8B-B14F-4D97-AF65-F5344CB8AC3E}">
        <p14:creationId xmlns:p14="http://schemas.microsoft.com/office/powerpoint/2010/main" val="3091859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fontScale="92500" lnSpcReduction="10000"/>
          </a:bodyPr>
          <a:lstStyle/>
          <a:p>
            <a:pPr marL="0" indent="0">
              <a:buNone/>
            </a:pPr>
            <a:r>
              <a:rPr lang="en-US" sz="1800" b="1" dirty="0" smtClean="0">
                <a:latin typeface="Palatino Linotype" pitchFamily="18" charset="0"/>
              </a:rPr>
              <a:t>Consider a project with free cash flows in one year of either $100,000 or $180,000 with each outcome being equally likely. The initial investment required for the project is $100,000 and the project's cost of capital is 20%. The risk-free interest rate is 10%. </a:t>
            </a:r>
          </a:p>
          <a:p>
            <a:pPr marL="0" indent="0">
              <a:buNone/>
            </a:pPr>
            <a:endParaRPr lang="en-US" sz="1800" b="1" dirty="0" smtClean="0">
              <a:latin typeface="Palatino Linotype" pitchFamily="18" charset="0"/>
            </a:endParaRPr>
          </a:p>
          <a:p>
            <a:pPr marL="457200" indent="-457200">
              <a:buNone/>
            </a:pPr>
            <a:r>
              <a:rPr lang="en-US" sz="1800" b="1" dirty="0" smtClean="0">
                <a:latin typeface="Palatino Linotype" pitchFamily="18" charset="0"/>
              </a:rPr>
              <a:t>a)     What is the NPV of this project?</a:t>
            </a:r>
          </a:p>
          <a:p>
            <a:pPr marL="457200" indent="-457200">
              <a:buNone/>
            </a:pPr>
            <a:endParaRPr lang="en-US" sz="1800" dirty="0">
              <a:latin typeface="Palatino Linotype" pitchFamily="18" charset="0"/>
            </a:endParaRPr>
          </a:p>
          <a:p>
            <a:pPr marL="457200" indent="-457200">
              <a:buNone/>
            </a:pPr>
            <a:r>
              <a:rPr lang="en-US" sz="1800" b="1" dirty="0" smtClean="0">
                <a:latin typeface="Palatino Linotype" pitchFamily="18" charset="0"/>
              </a:rPr>
              <a:t>b)     Suppose </a:t>
            </a:r>
            <a:r>
              <a:rPr lang="en-US" sz="1800" b="1" dirty="0">
                <a:latin typeface="Palatino Linotype" pitchFamily="18" charset="0"/>
              </a:rPr>
              <a:t>that to raise the funds for the initial investment, the project is sold to investors as an all-equity firm. The equity holders will receive the cash flows of the project in one year. How much money can be raised in this way - that is, what is the initial market value of unlevered equity? </a:t>
            </a:r>
          </a:p>
          <a:p>
            <a:pPr marL="457200" indent="-457200">
              <a:buNone/>
            </a:pPr>
            <a:endParaRPr lang="en-US" sz="1800" b="1" dirty="0">
              <a:latin typeface="Palatino Linotype" pitchFamily="18" charset="0"/>
            </a:endParaRPr>
          </a:p>
          <a:p>
            <a:pPr marL="457200" indent="-457200">
              <a:buNone/>
            </a:pPr>
            <a:r>
              <a:rPr lang="en-US" sz="1800" b="1" dirty="0" smtClean="0">
                <a:latin typeface="Palatino Linotype" pitchFamily="18" charset="0"/>
              </a:rPr>
              <a:t>c)     Suppose </a:t>
            </a:r>
            <a:r>
              <a:rPr lang="en-US" sz="1800" b="1" dirty="0">
                <a:latin typeface="Palatino Linotype" pitchFamily="18" charset="0"/>
              </a:rPr>
              <a:t>the initial $100,000 is instead raised by borrowing $50,000 at the risk free interest rate and selling the rest of the project to equity investors.  What are the cash flows of the levered equity?  What is the expected return on equity?</a:t>
            </a:r>
          </a:p>
          <a:p>
            <a:pPr marL="457200" indent="-457200">
              <a:buNone/>
            </a:pPr>
            <a:endParaRPr lang="en-US" sz="1800" b="1" dirty="0">
              <a:latin typeface="Palatino Linotype" pitchFamily="18" charset="0"/>
            </a:endParaRPr>
          </a:p>
          <a:p>
            <a:pPr marL="457200" indent="-457200">
              <a:buNone/>
            </a:pPr>
            <a:r>
              <a:rPr lang="en-US" sz="1800" b="1" dirty="0" smtClean="0">
                <a:latin typeface="Palatino Linotype" pitchFamily="18" charset="0"/>
              </a:rPr>
              <a:t>d)     Suppose </a:t>
            </a:r>
            <a:r>
              <a:rPr lang="en-US" sz="1800" b="1" dirty="0">
                <a:latin typeface="Palatino Linotype" pitchFamily="18" charset="0"/>
              </a:rPr>
              <a:t>the initial $100,000 is instead raised by issuing $100,000 with a stated coupon rate of 25%.  What are the cash flows of the levered equity?  What are the expected returns on debt and equity?</a:t>
            </a:r>
          </a:p>
          <a:p>
            <a:pPr marL="0" indent="0">
              <a:buNone/>
            </a:pPr>
            <a:endParaRPr lang="en-US" sz="1800" dirty="0">
              <a:latin typeface="Palatino Linotype" pitchFamily="18" charset="0"/>
            </a:endParaRPr>
          </a:p>
        </p:txBody>
      </p:sp>
    </p:spTree>
    <p:extLst>
      <p:ext uri="{BB962C8B-B14F-4D97-AF65-F5344CB8AC3E}">
        <p14:creationId xmlns:p14="http://schemas.microsoft.com/office/powerpoint/2010/main" val="171518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1800" b="1" dirty="0" smtClean="0">
                <a:latin typeface="Palatino Linotype" pitchFamily="18" charset="0"/>
              </a:rPr>
              <a:t>What is the NPV of this project?</a:t>
            </a:r>
          </a:p>
          <a:p>
            <a:pPr marL="0" indent="0">
              <a:buNone/>
            </a:pPr>
            <a:endParaRPr lang="en-US" sz="1800" b="1" dirty="0">
              <a:latin typeface="Palatino Linotype"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891523726"/>
              </p:ext>
            </p:extLst>
          </p:nvPr>
        </p:nvGraphicFramePr>
        <p:xfrm>
          <a:off x="1905000" y="1676400"/>
          <a:ext cx="5181600" cy="1904999"/>
        </p:xfrm>
        <a:graphic>
          <a:graphicData uri="http://schemas.openxmlformats.org/drawingml/2006/table">
            <a:tbl>
              <a:tblPr firstRow="1" firstCol="1" bandRow="1"/>
              <a:tblGrid>
                <a:gridCol w="1480458"/>
                <a:gridCol w="1753172"/>
                <a:gridCol w="1947970"/>
              </a:tblGrid>
              <a:tr h="439615">
                <a:tc>
                  <a:txBody>
                    <a:bodyPr/>
                    <a:lstStyle/>
                    <a:p>
                      <a:pPr marL="0" marR="0" algn="ctr">
                        <a:spcBef>
                          <a:spcPts val="0"/>
                        </a:spcBef>
                        <a:spcAft>
                          <a:spcPts val="0"/>
                        </a:spcAft>
                      </a:pPr>
                      <a:r>
                        <a:rPr lang="en-US" sz="1800" b="1" dirty="0">
                          <a:solidFill>
                            <a:srgbClr val="000000"/>
                          </a:solidFill>
                          <a:effectLst/>
                          <a:latin typeface="Times New Roman"/>
                          <a:ea typeface="Times New Roman"/>
                        </a:rPr>
                        <a:t>State</a:t>
                      </a:r>
                      <a:endParaRPr lang="en-US" sz="1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Times New Roman"/>
                          <a:ea typeface="Times New Roman"/>
                        </a:rPr>
                        <a:t>Probability</a:t>
                      </a:r>
                      <a:endParaRPr lang="en-US" sz="1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Times New Roman"/>
                          <a:ea typeface="Times New Roman"/>
                        </a:rPr>
                        <a:t>CF</a:t>
                      </a:r>
                      <a:r>
                        <a:rPr lang="en-US" sz="1800" b="1" baseline="-25000" dirty="0">
                          <a:solidFill>
                            <a:srgbClr val="000000"/>
                          </a:solidFill>
                          <a:effectLst/>
                          <a:latin typeface="Times New Roman"/>
                          <a:ea typeface="Times New Roman"/>
                        </a:rPr>
                        <a:t>1</a:t>
                      </a:r>
                      <a:endParaRPr lang="en-US" sz="1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692">
                <a:tc>
                  <a:txBody>
                    <a:bodyPr/>
                    <a:lstStyle/>
                    <a:p>
                      <a:pPr marL="0" marR="0" algn="ctr">
                        <a:spcBef>
                          <a:spcPts val="0"/>
                        </a:spcBef>
                        <a:spcAft>
                          <a:spcPts val="0"/>
                        </a:spcAft>
                      </a:pPr>
                      <a:endParaRPr lang="en-US" sz="18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8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8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692">
                <a:tc>
                  <a:txBody>
                    <a:bodyPr/>
                    <a:lstStyle/>
                    <a:p>
                      <a:pPr marL="0" marR="0" algn="ctr">
                        <a:spcBef>
                          <a:spcPts val="0"/>
                        </a:spcBef>
                        <a:spcAft>
                          <a:spcPts val="0"/>
                        </a:spcAft>
                      </a:pPr>
                      <a:endParaRPr lang="en-US" sz="18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8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94179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1800" b="1" dirty="0" smtClean="0">
                <a:latin typeface="Palatino Linotype" pitchFamily="18" charset="0"/>
              </a:rPr>
              <a:t>Cont’d</a:t>
            </a:r>
          </a:p>
          <a:p>
            <a:pPr marL="0" indent="0">
              <a:buNone/>
            </a:pPr>
            <a:endParaRPr lang="en-US" sz="1800" b="1" dirty="0">
              <a:latin typeface="Palatino Linotype" pitchFamily="18" charset="0"/>
            </a:endParaRPr>
          </a:p>
        </p:txBody>
      </p:sp>
    </p:spTree>
    <p:extLst>
      <p:ext uri="{BB962C8B-B14F-4D97-AF65-F5344CB8AC3E}">
        <p14:creationId xmlns:p14="http://schemas.microsoft.com/office/powerpoint/2010/main" val="2975827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None/>
            </a:pPr>
            <a:r>
              <a:rPr lang="en-US" sz="1800" b="1" dirty="0" smtClean="0">
                <a:latin typeface="Palatino Linotype" pitchFamily="18" charset="0"/>
              </a:rPr>
              <a:t>b)     Suppose </a:t>
            </a:r>
            <a:r>
              <a:rPr lang="en-US" sz="1800" b="1" dirty="0">
                <a:latin typeface="Palatino Linotype" pitchFamily="18" charset="0"/>
              </a:rPr>
              <a:t>that to raise the funds for the initial investment, the project is sold to investors as an all-equity firm. The equity holders will receive the cash flows of the project in one year. How much money can be raised in this way - that is, what is the initial market value of unlevered equity? </a:t>
            </a:r>
          </a:p>
        </p:txBody>
      </p:sp>
      <p:graphicFrame>
        <p:nvGraphicFramePr>
          <p:cNvPr id="5" name="Table 4"/>
          <p:cNvGraphicFramePr>
            <a:graphicFrameLocks noGrp="1"/>
          </p:cNvGraphicFramePr>
          <p:nvPr>
            <p:extLst>
              <p:ext uri="{D42A27DB-BD31-4B8C-83A1-F6EECF244321}">
                <p14:modId xmlns:p14="http://schemas.microsoft.com/office/powerpoint/2010/main" val="2760789398"/>
              </p:ext>
            </p:extLst>
          </p:nvPr>
        </p:nvGraphicFramePr>
        <p:xfrm>
          <a:off x="990600" y="2438400"/>
          <a:ext cx="7467600" cy="3200399"/>
        </p:xfrm>
        <a:graphic>
          <a:graphicData uri="http://schemas.openxmlformats.org/drawingml/2006/table">
            <a:tbl>
              <a:tblPr firstRow="1" firstCol="1" bandRow="1"/>
              <a:tblGrid>
                <a:gridCol w="1493520"/>
                <a:gridCol w="1493520"/>
                <a:gridCol w="1493520"/>
                <a:gridCol w="1493520"/>
                <a:gridCol w="1493520"/>
              </a:tblGrid>
              <a:tr h="448568">
                <a:tc>
                  <a:txBody>
                    <a:bodyPr/>
                    <a:lstStyle/>
                    <a:p>
                      <a:pPr marL="0" marR="0" algn="ctr">
                        <a:spcBef>
                          <a:spcPts val="0"/>
                        </a:spcBef>
                        <a:spcAft>
                          <a:spcPts val="0"/>
                        </a:spcAft>
                      </a:pPr>
                      <a:r>
                        <a:rPr lang="en-US" sz="1600" b="1" dirty="0">
                          <a:solidFill>
                            <a:srgbClr val="000000"/>
                          </a:solidFill>
                          <a:effectLst/>
                          <a:latin typeface="Palatino Linotype" panose="02040502050505030304" pitchFamily="18" charset="0"/>
                          <a:ea typeface="Times New Roman"/>
                        </a:rPr>
                        <a:t>State</a:t>
                      </a:r>
                      <a:endParaRPr lang="en-US" sz="1600" dirty="0">
                        <a:solidFill>
                          <a:srgbClr val="00000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solidFill>
                            <a:srgbClr val="000000"/>
                          </a:solidFill>
                          <a:effectLst/>
                          <a:latin typeface="Palatino Linotype" panose="02040502050505030304" pitchFamily="18" charset="0"/>
                          <a:ea typeface="Times New Roman"/>
                        </a:rPr>
                        <a:t>Probability</a:t>
                      </a:r>
                      <a:endParaRPr lang="en-US" sz="1600">
                        <a:solidFill>
                          <a:srgbClr val="00000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solidFill>
                            <a:srgbClr val="000000"/>
                          </a:solidFill>
                          <a:effectLst/>
                          <a:latin typeface="Palatino Linotype" panose="02040502050505030304" pitchFamily="18" charset="0"/>
                          <a:ea typeface="Times New Roman"/>
                        </a:rPr>
                        <a:t>CF</a:t>
                      </a:r>
                      <a:r>
                        <a:rPr lang="en-US" sz="1600" b="1" baseline="-25000">
                          <a:solidFill>
                            <a:srgbClr val="000000"/>
                          </a:solidFill>
                          <a:effectLst/>
                          <a:latin typeface="Palatino Linotype" panose="02040502050505030304" pitchFamily="18" charset="0"/>
                          <a:ea typeface="Times New Roman"/>
                        </a:rPr>
                        <a:t>1</a:t>
                      </a:r>
                      <a:endParaRPr lang="en-US" sz="1600">
                        <a:solidFill>
                          <a:srgbClr val="00000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solidFill>
                            <a:srgbClr val="000000"/>
                          </a:solidFill>
                          <a:effectLst/>
                          <a:latin typeface="Palatino Linotype" panose="02040502050505030304" pitchFamily="18" charset="0"/>
                          <a:ea typeface="Times New Roman"/>
                        </a:rPr>
                        <a:t>E</a:t>
                      </a:r>
                      <a:r>
                        <a:rPr lang="en-US" sz="1600" b="1" baseline="-25000">
                          <a:solidFill>
                            <a:srgbClr val="000000"/>
                          </a:solidFill>
                          <a:effectLst/>
                          <a:latin typeface="Palatino Linotype" panose="02040502050505030304" pitchFamily="18" charset="0"/>
                          <a:ea typeface="Times New Roman"/>
                        </a:rPr>
                        <a:t>1</a:t>
                      </a:r>
                      <a:endParaRPr lang="en-US" sz="1600">
                        <a:solidFill>
                          <a:srgbClr val="00000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solidFill>
                            <a:srgbClr val="000000"/>
                          </a:solidFill>
                          <a:effectLst/>
                          <a:latin typeface="Palatino Linotype" panose="02040502050505030304" pitchFamily="18" charset="0"/>
                          <a:ea typeface="Times New Roman"/>
                        </a:rPr>
                        <a:t>r</a:t>
                      </a:r>
                      <a:r>
                        <a:rPr lang="en-US" sz="1600" b="1" baseline="-25000">
                          <a:solidFill>
                            <a:srgbClr val="000000"/>
                          </a:solidFill>
                          <a:effectLst/>
                          <a:latin typeface="Palatino Linotype" panose="02040502050505030304" pitchFamily="18" charset="0"/>
                          <a:ea typeface="Times New Roman"/>
                        </a:rPr>
                        <a:t>E</a:t>
                      </a:r>
                      <a:endParaRPr lang="en-US" sz="1600">
                        <a:solidFill>
                          <a:srgbClr val="00000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7277">
                <a:tc>
                  <a:txBody>
                    <a:bodyPr/>
                    <a:lstStyle/>
                    <a:p>
                      <a:pPr marL="0" marR="0" algn="ctr">
                        <a:spcBef>
                          <a:spcPts val="0"/>
                        </a:spcBef>
                        <a:spcAft>
                          <a:spcPts val="0"/>
                        </a:spcAft>
                      </a:pPr>
                      <a:r>
                        <a:rPr lang="en-US" sz="1600" dirty="0">
                          <a:solidFill>
                            <a:srgbClr val="000000"/>
                          </a:solidFill>
                          <a:effectLst/>
                          <a:latin typeface="Palatino Linotype" panose="02040502050505030304" pitchFamily="18" charset="0"/>
                          <a:ea typeface="Times New Roman"/>
                        </a:rPr>
                        <a:t>Bad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7277">
                <a:tc>
                  <a:txBody>
                    <a:bodyPr/>
                    <a:lstStyle/>
                    <a:p>
                      <a:pPr marL="0" marR="0" algn="ctr">
                        <a:spcBef>
                          <a:spcPts val="0"/>
                        </a:spcBef>
                        <a:spcAft>
                          <a:spcPts val="0"/>
                        </a:spcAft>
                      </a:pPr>
                      <a:r>
                        <a:rPr lang="en-US" sz="1600">
                          <a:solidFill>
                            <a:srgbClr val="000000"/>
                          </a:solidFill>
                          <a:effectLst/>
                          <a:latin typeface="Palatino Linotype" panose="02040502050505030304" pitchFamily="18" charset="0"/>
                          <a:ea typeface="Times New Roman"/>
                        </a:rPr>
                        <a:t>Good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7277">
                <a:tc>
                  <a:txBody>
                    <a:bodyPr/>
                    <a:lstStyle/>
                    <a:p>
                      <a:pPr marL="0" marR="0" algn="ctr">
                        <a:spcBef>
                          <a:spcPts val="0"/>
                        </a:spcBef>
                        <a:spcAft>
                          <a:spcPts val="0"/>
                        </a:spcAft>
                      </a:pPr>
                      <a:r>
                        <a:rPr lang="en-US" sz="1600">
                          <a:solidFill>
                            <a:srgbClr val="000000"/>
                          </a:solidFill>
                          <a:effectLst/>
                          <a:latin typeface="Palatino Linotype" panose="02040502050505030304" pitchFamily="18" charset="0"/>
                          <a:ea typeface="Times New Roman"/>
                        </a:rPr>
                        <a:t>Expected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25089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2"/>
            </a:pPr>
            <a:r>
              <a:rPr lang="en-US" sz="1800" b="1" dirty="0" smtClean="0">
                <a:latin typeface="Palatino Linotype" pitchFamily="18" charset="0"/>
              </a:rPr>
              <a:t>Cont’d</a:t>
            </a:r>
          </a:p>
          <a:p>
            <a:pPr marL="0" indent="0">
              <a:buNone/>
            </a:pPr>
            <a:endParaRPr lang="en-US" sz="1800" b="1" dirty="0">
              <a:latin typeface="Palatino Linotype" pitchFamily="18" charset="0"/>
            </a:endParaRPr>
          </a:p>
        </p:txBody>
      </p:sp>
    </p:spTree>
    <p:extLst>
      <p:ext uri="{BB962C8B-B14F-4D97-AF65-F5344CB8AC3E}">
        <p14:creationId xmlns:p14="http://schemas.microsoft.com/office/powerpoint/2010/main" val="3912245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3"/>
            </a:pPr>
            <a:r>
              <a:rPr lang="en-US" sz="1800" b="1" dirty="0" smtClean="0">
                <a:latin typeface="Palatino Linotype" pitchFamily="18" charset="0"/>
              </a:rPr>
              <a:t>Suppose </a:t>
            </a:r>
            <a:r>
              <a:rPr lang="en-US" sz="1800" b="1" dirty="0">
                <a:latin typeface="Palatino Linotype" pitchFamily="18" charset="0"/>
              </a:rPr>
              <a:t>the initial $100,000 is instead raised by borrowing $50,000 at the risk free interest rate and selling the rest of the project to equity investors.  What are the cash flows of the levered equity?  What is the expected return on equity</a:t>
            </a:r>
            <a:r>
              <a:rPr lang="en-US" sz="1800" b="1" dirty="0" smtClean="0">
                <a:latin typeface="Palatino Linotype" pitchFamily="18" charset="0"/>
              </a:rPr>
              <a:t>?</a:t>
            </a:r>
          </a:p>
          <a:p>
            <a:pPr marL="457200" indent="-457200">
              <a:buAutoNum type="alphaLcParenR" startAt="3"/>
            </a:pPr>
            <a:endParaRPr lang="en-US" sz="1800" b="1" dirty="0" smtClean="0">
              <a:latin typeface="Palatino Linotype" pitchFamily="18" charset="0"/>
            </a:endParaRPr>
          </a:p>
          <a:p>
            <a:endParaRPr lang="en-US" sz="1800" i="1" dirty="0" smtClean="0">
              <a:solidFill>
                <a:srgbClr val="0070C0"/>
              </a:solidFill>
              <a:latin typeface="Palatino Linotype" pitchFamily="18" charset="0"/>
            </a:endParaRPr>
          </a:p>
          <a:p>
            <a:endParaRPr lang="en-US" sz="1800" i="1" dirty="0">
              <a:solidFill>
                <a:srgbClr val="0070C0"/>
              </a:solidFill>
              <a:latin typeface="Palatino Linotype" pitchFamily="18" charset="0"/>
            </a:endParaRPr>
          </a:p>
          <a:p>
            <a:endParaRPr lang="en-US" sz="1800" i="1" dirty="0" smtClean="0">
              <a:solidFill>
                <a:srgbClr val="0070C0"/>
              </a:solidFill>
              <a:latin typeface="Palatino Linotype" pitchFamily="18" charset="0"/>
            </a:endParaRPr>
          </a:p>
          <a:p>
            <a:endParaRPr lang="en-US" sz="1800" i="1" dirty="0">
              <a:solidFill>
                <a:srgbClr val="0070C0"/>
              </a:solidFill>
              <a:latin typeface="Palatino Linotype" pitchFamily="18" charset="0"/>
            </a:endParaRPr>
          </a:p>
          <a:p>
            <a:endParaRPr lang="en-US" sz="1800" i="1" dirty="0" smtClean="0">
              <a:solidFill>
                <a:srgbClr val="0070C0"/>
              </a:solidFill>
              <a:latin typeface="Palatino Linotype" pitchFamily="18" charset="0"/>
            </a:endParaRPr>
          </a:p>
          <a:p>
            <a:endParaRPr lang="en-US" sz="1800" i="1" dirty="0">
              <a:solidFill>
                <a:srgbClr val="0070C0"/>
              </a:solidFill>
              <a:latin typeface="Palatino Linotype" pitchFamily="18" charset="0"/>
            </a:endParaRPr>
          </a:p>
          <a:p>
            <a:endParaRPr lang="en-US" sz="1800" i="1" dirty="0" smtClean="0">
              <a:solidFill>
                <a:srgbClr val="0070C0"/>
              </a:solidFill>
              <a:latin typeface="Palatino Linotype" pitchFamily="18" charset="0"/>
            </a:endParaRPr>
          </a:p>
          <a:p>
            <a:endParaRPr lang="en-US" sz="1800" i="1" dirty="0">
              <a:solidFill>
                <a:srgbClr val="0070C0"/>
              </a:solidFill>
              <a:latin typeface="Palatino Linotype" pitchFamily="18" charset="0"/>
            </a:endParaRPr>
          </a:p>
        </p:txBody>
      </p:sp>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ext uri="{D42A27DB-BD31-4B8C-83A1-F6EECF244321}">
                    <p14:modId xmlns:p14="http://schemas.microsoft.com/office/powerpoint/2010/main" val="746688998"/>
                  </p:ext>
                </p:extLst>
              </p:nvPr>
            </p:nvGraphicFramePr>
            <p:xfrm>
              <a:off x="609600" y="2514600"/>
              <a:ext cx="7772403" cy="2286001"/>
            </p:xfrm>
            <a:graphic>
              <a:graphicData uri="http://schemas.openxmlformats.org/drawingml/2006/table">
                <a:tbl>
                  <a:tblPr firstRow="1" firstCol="1" bandRow="1"/>
                  <a:tblGrid>
                    <a:gridCol w="1463170"/>
                    <a:gridCol w="946110"/>
                    <a:gridCol w="1402662"/>
                    <a:gridCol w="1237644"/>
                    <a:gridCol w="1155134"/>
                    <a:gridCol w="1567683"/>
                  </a:tblGrid>
                  <a:tr h="297523">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State</a:t>
                          </a:r>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Prob.</a:t>
                          </a:r>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r>
                                  <a:rPr lang="en-US" sz="1600" b="1" i="1" kern="1200">
                                    <a:effectLst/>
                                    <a:latin typeface="Cambria Math"/>
                                    <a:ea typeface="Times New Roman"/>
                                  </a:rPr>
                                  <m:t>𝑪</m:t>
                                </m:r>
                                <m:sSub>
                                  <m:sSubPr>
                                    <m:ctrlPr>
                                      <a:rPr lang="en-US" sz="1600" b="1" i="1" kern="1200">
                                        <a:effectLst/>
                                        <a:latin typeface="Cambria Math"/>
                                        <a:ea typeface="Times New Roman"/>
                                      </a:rPr>
                                    </m:ctrlPr>
                                  </m:sSubPr>
                                  <m:e>
                                    <m:r>
                                      <a:rPr lang="en-US" sz="1600" b="1" i="1" kern="1200">
                                        <a:effectLst/>
                                        <a:latin typeface="Cambria Math"/>
                                        <a:ea typeface="Times New Roman"/>
                                      </a:rPr>
                                      <m:t>𝑭</m:t>
                                    </m:r>
                                  </m:e>
                                  <m:sub>
                                    <m:r>
                                      <a:rPr lang="en-US" sz="1600" b="1" i="1" kern="1200">
                                        <a:effectLst/>
                                        <a:latin typeface="Cambria Math"/>
                                        <a:ea typeface="Times New Roman"/>
                                      </a:rPr>
                                      <m:t>𝟏</m:t>
                                    </m:r>
                                  </m:sub>
                                </m:sSub>
                              </m:oMath>
                            </m:oMathPara>
                          </a14:m>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b="1" i="1" kern="1200">
                                        <a:effectLst/>
                                        <a:latin typeface="Cambria Math"/>
                                        <a:ea typeface="Times New Roman"/>
                                      </a:rPr>
                                    </m:ctrlPr>
                                  </m:sSubPr>
                                  <m:e>
                                    <m:r>
                                      <a:rPr lang="en-US" sz="1600" b="1" i="1" kern="1200">
                                        <a:effectLst/>
                                        <a:latin typeface="Cambria Math"/>
                                        <a:ea typeface="Times New Roman"/>
                                      </a:rPr>
                                      <m:t>𝑫</m:t>
                                    </m:r>
                                  </m:e>
                                  <m:sub>
                                    <m:r>
                                      <a:rPr lang="en-US" sz="1600" b="1" i="1" kern="1200">
                                        <a:effectLst/>
                                        <a:latin typeface="Cambria Math"/>
                                        <a:ea typeface="Times New Roman"/>
                                      </a:rPr>
                                      <m:t>𝟏</m:t>
                                    </m:r>
                                  </m:sub>
                                </m:sSub>
                              </m:oMath>
                            </m:oMathPara>
                          </a14:m>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b="1" i="1" kern="1200">
                                        <a:effectLst/>
                                        <a:latin typeface="Cambria Math"/>
                                        <a:ea typeface="Times New Roman"/>
                                      </a:rPr>
                                    </m:ctrlPr>
                                  </m:sSubPr>
                                  <m:e>
                                    <m:r>
                                      <a:rPr lang="en-US" sz="1600" b="1" i="1" kern="1200">
                                        <a:effectLst/>
                                        <a:latin typeface="Cambria Math"/>
                                        <a:ea typeface="Times New Roman"/>
                                      </a:rPr>
                                      <m:t>𝑬</m:t>
                                    </m:r>
                                  </m:e>
                                  <m:sub>
                                    <m:r>
                                      <a:rPr lang="en-US" sz="1600" b="1" i="1" kern="1200">
                                        <a:effectLst/>
                                        <a:latin typeface="Cambria Math"/>
                                        <a:ea typeface="Times New Roman"/>
                                      </a:rPr>
                                      <m:t>𝟏</m:t>
                                    </m:r>
                                  </m:sub>
                                </m:sSub>
                              </m:oMath>
                            </m:oMathPara>
                          </a14:m>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b="1" i="1" kern="1200">
                                        <a:effectLst/>
                                        <a:latin typeface="Cambria Math"/>
                                        <a:ea typeface="Times New Roman"/>
                                      </a:rPr>
                                    </m:ctrlPr>
                                  </m:sSubPr>
                                  <m:e>
                                    <m:r>
                                      <a:rPr lang="en-US" sz="1600" b="1" i="1" kern="1200">
                                        <a:effectLst/>
                                        <a:latin typeface="Cambria Math"/>
                                        <a:ea typeface="Times New Roman"/>
                                      </a:rPr>
                                      <m:t>𝒓</m:t>
                                    </m:r>
                                  </m:e>
                                  <m:sub>
                                    <m:r>
                                      <a:rPr lang="en-US" sz="1600" b="1" i="1" kern="1200">
                                        <a:effectLst/>
                                        <a:latin typeface="Cambria Math"/>
                                        <a:ea typeface="Times New Roman"/>
                                      </a:rPr>
                                      <m:t>𝑬</m:t>
                                    </m:r>
                                  </m:sub>
                                </m:sSub>
                              </m:oMath>
                            </m:oMathPara>
                          </a14:m>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826">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Bad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826">
                    <a:tc>
                      <a:txBody>
                        <a:bodyPr/>
                        <a:lstStyle/>
                        <a:p>
                          <a:pPr marL="0" marR="0" algn="ctr">
                            <a:spcBef>
                              <a:spcPts val="0"/>
                            </a:spcBef>
                            <a:spcAft>
                              <a:spcPts val="0"/>
                            </a:spcAft>
                          </a:pPr>
                          <a:r>
                            <a:rPr lang="en-US" sz="1600" kern="1200">
                              <a:solidFill>
                                <a:srgbClr val="000000"/>
                              </a:solidFill>
                              <a:effectLst/>
                              <a:latin typeface="Palatino Linotype" panose="02040502050505030304" pitchFamily="18" charset="0"/>
                              <a:ea typeface="Times New Roman"/>
                            </a:rPr>
                            <a:t>Good</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826">
                    <a:tc>
                      <a:txBody>
                        <a:bodyPr/>
                        <a:lstStyle/>
                        <a:p>
                          <a:pPr marL="0" marR="0" algn="ctr">
                            <a:spcBef>
                              <a:spcPts val="0"/>
                            </a:spcBef>
                            <a:spcAft>
                              <a:spcPts val="0"/>
                            </a:spcAft>
                          </a:pPr>
                          <a:r>
                            <a:rPr lang="en-US" sz="1600" kern="1200">
                              <a:solidFill>
                                <a:srgbClr val="000000"/>
                              </a:solidFill>
                              <a:effectLst/>
                              <a:latin typeface="Palatino Linotype" panose="02040502050505030304" pitchFamily="18" charset="0"/>
                              <a:ea typeface="Times New Roman"/>
                            </a:rPr>
                            <a:t>Expected</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a:solidFill>
                              <a:srgbClr val="0070C0"/>
                            </a:solidFill>
                            <a:effectLst/>
                            <a:latin typeface="Palatino Linotype" panose="0204050205050503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746688998"/>
                  </p:ext>
                </p:extLst>
              </p:nvPr>
            </p:nvGraphicFramePr>
            <p:xfrm>
              <a:off x="609600" y="2514600"/>
              <a:ext cx="7772403" cy="2286001"/>
            </p:xfrm>
            <a:graphic>
              <a:graphicData uri="http://schemas.openxmlformats.org/drawingml/2006/table">
                <a:tbl>
                  <a:tblPr firstRow="1" firstCol="1" bandRow="1"/>
                  <a:tblGrid>
                    <a:gridCol w="1463170"/>
                    <a:gridCol w="946110"/>
                    <a:gridCol w="1402662"/>
                    <a:gridCol w="1237644"/>
                    <a:gridCol w="1155134"/>
                    <a:gridCol w="1567683"/>
                  </a:tblGrid>
                  <a:tr h="297523">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State</a:t>
                          </a:r>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Prob.</a:t>
                          </a:r>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171739" t="-22449" r="-282609" b="-665306"/>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307882" t="-22449" r="-220197" b="-665306"/>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435789" t="-22449" r="-135263" b="-665306"/>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396109" t="-22449" b="-665306"/>
                          </a:stretch>
                        </a:blipFill>
                      </a:tcPr>
                    </a:tc>
                  </a:tr>
                  <a:tr h="662826">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Bad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826">
                    <a:tc>
                      <a:txBody>
                        <a:bodyPr/>
                        <a:lstStyle/>
                        <a:p>
                          <a:pPr marL="0" marR="0" algn="ctr">
                            <a:spcBef>
                              <a:spcPts val="0"/>
                            </a:spcBef>
                            <a:spcAft>
                              <a:spcPts val="0"/>
                            </a:spcAft>
                          </a:pPr>
                          <a:r>
                            <a:rPr lang="en-US" sz="1600" kern="1200">
                              <a:solidFill>
                                <a:srgbClr val="000000"/>
                              </a:solidFill>
                              <a:effectLst/>
                              <a:latin typeface="Palatino Linotype" panose="02040502050505030304" pitchFamily="18" charset="0"/>
                              <a:ea typeface="Times New Roman"/>
                            </a:rPr>
                            <a:t>Good</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826">
                    <a:tc>
                      <a:txBody>
                        <a:bodyPr/>
                        <a:lstStyle/>
                        <a:p>
                          <a:pPr marL="0" marR="0" algn="ctr">
                            <a:spcBef>
                              <a:spcPts val="0"/>
                            </a:spcBef>
                            <a:spcAft>
                              <a:spcPts val="0"/>
                            </a:spcAft>
                          </a:pPr>
                          <a:r>
                            <a:rPr lang="en-US" sz="1600" kern="1200">
                              <a:solidFill>
                                <a:srgbClr val="000000"/>
                              </a:solidFill>
                              <a:effectLst/>
                              <a:latin typeface="Palatino Linotype" panose="02040502050505030304" pitchFamily="18" charset="0"/>
                              <a:ea typeface="Times New Roman"/>
                            </a:rPr>
                            <a:t>Expected</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a:solidFill>
                              <a:srgbClr val="0070C0"/>
                            </a:solidFill>
                            <a:effectLst/>
                            <a:latin typeface="Palatino Linotype" panose="0204050205050503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2725089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3"/>
            </a:pPr>
            <a:r>
              <a:rPr lang="en-US" sz="1800" b="1" dirty="0" smtClean="0">
                <a:latin typeface="Palatino Linotype" pitchFamily="18" charset="0"/>
              </a:rPr>
              <a:t>Cont’d</a:t>
            </a:r>
          </a:p>
          <a:p>
            <a:pPr marL="0" indent="0">
              <a:buNone/>
            </a:pPr>
            <a:endParaRPr lang="en-US" sz="1800" b="1" dirty="0">
              <a:latin typeface="Palatino Linotype" pitchFamily="18" charset="0"/>
            </a:endParaRPr>
          </a:p>
        </p:txBody>
      </p:sp>
    </p:spTree>
    <p:extLst>
      <p:ext uri="{BB962C8B-B14F-4D97-AF65-F5344CB8AC3E}">
        <p14:creationId xmlns:p14="http://schemas.microsoft.com/office/powerpoint/2010/main" val="779385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800" dirty="0" smtClean="0">
                <a:latin typeface="Palatino Linotype" pitchFamily="18" charset="0"/>
              </a:rPr>
              <a:t>Overview</a:t>
            </a:r>
            <a:endParaRPr lang="en-US" sz="2800" dirty="0">
              <a:latin typeface="Palatino Linotype"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indent="0">
              <a:buNone/>
            </a:pPr>
            <a:r>
              <a:rPr lang="en-US" sz="1800" dirty="0" smtClean="0">
                <a:latin typeface="Palatino Linotype" pitchFamily="18" charset="0"/>
              </a:rPr>
              <a:t>We are interested in valuing a project or a firm by discounting expected CFs of a project using a discount rate.</a:t>
            </a:r>
          </a:p>
          <a:p>
            <a:pPr indent="0">
              <a:buNone/>
            </a:pPr>
            <a:endParaRPr lang="en-US" sz="2000" dirty="0" smtClean="0">
              <a:latin typeface="Palatino Linotype" pitchFamily="18" charset="0"/>
            </a:endParaRPr>
          </a:p>
        </p:txBody>
      </p:sp>
    </p:spTree>
    <p:extLst>
      <p:ext uri="{BB962C8B-B14F-4D97-AF65-F5344CB8AC3E}">
        <p14:creationId xmlns:p14="http://schemas.microsoft.com/office/powerpoint/2010/main" val="26136784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3"/>
            </a:pPr>
            <a:r>
              <a:rPr lang="en-US" sz="1800" b="1" dirty="0" smtClean="0">
                <a:latin typeface="Palatino Linotype" pitchFamily="18" charset="0"/>
              </a:rPr>
              <a:t>Cont’d</a:t>
            </a:r>
          </a:p>
          <a:p>
            <a:pPr marL="0" indent="0">
              <a:buNone/>
            </a:pPr>
            <a:endParaRPr lang="en-US" sz="1800" b="1" dirty="0">
              <a:latin typeface="Palatino Linotype" pitchFamily="18" charset="0"/>
            </a:endParaRPr>
          </a:p>
          <a:p>
            <a:pPr marL="0" indent="0">
              <a:buNone/>
            </a:pPr>
            <a:endParaRPr lang="en-US" sz="1800" baseline="-25000" dirty="0">
              <a:solidFill>
                <a:srgbClr val="0070C0"/>
              </a:solidFill>
              <a:latin typeface="Palatino Linotype" pitchFamily="18" charset="0"/>
            </a:endParaRPr>
          </a:p>
          <a:p>
            <a:pPr marL="0" indent="0">
              <a:buNone/>
            </a:pPr>
            <a:endParaRPr lang="en-US" sz="1800" baseline="-25000" dirty="0">
              <a:solidFill>
                <a:srgbClr val="0070C0"/>
              </a:solidFill>
              <a:latin typeface="Palatino Linotype" pitchFamily="18" charset="0"/>
            </a:endParaRPr>
          </a:p>
        </p:txBody>
      </p:sp>
    </p:spTree>
    <p:extLst>
      <p:ext uri="{BB962C8B-B14F-4D97-AF65-F5344CB8AC3E}">
        <p14:creationId xmlns:p14="http://schemas.microsoft.com/office/powerpoint/2010/main" val="25880827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3"/>
            </a:pPr>
            <a:r>
              <a:rPr lang="en-US" sz="1800" b="1" dirty="0" smtClean="0">
                <a:latin typeface="Palatino Linotype" pitchFamily="18" charset="0"/>
              </a:rPr>
              <a:t>Cont’d</a:t>
            </a:r>
          </a:p>
          <a:p>
            <a:pPr marL="0" indent="0">
              <a:buNone/>
            </a:pPr>
            <a:endParaRPr lang="en-US" sz="1800" b="1" dirty="0">
              <a:latin typeface="Palatino Linotype" pitchFamily="18" charset="0"/>
            </a:endParaRPr>
          </a:p>
        </p:txBody>
      </p:sp>
    </p:spTree>
    <p:extLst>
      <p:ext uri="{BB962C8B-B14F-4D97-AF65-F5344CB8AC3E}">
        <p14:creationId xmlns:p14="http://schemas.microsoft.com/office/powerpoint/2010/main" val="886031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4"/>
            </a:pPr>
            <a:r>
              <a:rPr lang="en-US" sz="1800" b="1" dirty="0" smtClean="0">
                <a:latin typeface="Palatino Linotype" pitchFamily="18" charset="0"/>
              </a:rPr>
              <a:t>Suppose </a:t>
            </a:r>
            <a:r>
              <a:rPr lang="en-US" sz="1800" b="1" dirty="0">
                <a:latin typeface="Palatino Linotype" pitchFamily="18" charset="0"/>
              </a:rPr>
              <a:t>the initial $100,000 is instead raised by issuing $100,000 with a stated coupon rate of 25%.  What are the cash flows of the levered equity?  What are the expected returns on debt and equity</a:t>
            </a:r>
            <a:r>
              <a:rPr lang="en-US" sz="1800" b="1" dirty="0" smtClean="0">
                <a:latin typeface="Palatino Linotype" pitchFamily="18" charset="0"/>
              </a:rPr>
              <a:t>?</a:t>
            </a:r>
          </a:p>
          <a:p>
            <a:pPr marL="457200" indent="-457200">
              <a:buAutoNum type="alphaLcParenR" startAt="4"/>
            </a:pPr>
            <a:endParaRPr lang="en-US" sz="1800" b="1" dirty="0">
              <a:latin typeface="Palatino Linotype" pitchFamily="18" charset="0"/>
            </a:endParaRPr>
          </a:p>
          <a:p>
            <a:pPr marL="0" indent="0">
              <a:buNone/>
            </a:pPr>
            <a:endParaRPr lang="en-US" sz="1800" b="1" dirty="0">
              <a:latin typeface="Palatino Linotype" pitchFamily="18" charset="0"/>
            </a:endParaRPr>
          </a:p>
          <a:p>
            <a:pPr marL="0" indent="0">
              <a:buNone/>
            </a:pPr>
            <a:endParaRPr lang="en-US" sz="1800" dirty="0">
              <a:latin typeface="Palatino Linotype" pitchFamily="18" charset="0"/>
            </a:endParaRPr>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3525536310"/>
                  </p:ext>
                </p:extLst>
              </p:nvPr>
            </p:nvGraphicFramePr>
            <p:xfrm>
              <a:off x="1447800" y="2286000"/>
              <a:ext cx="6035041" cy="1676560"/>
            </p:xfrm>
            <a:graphic>
              <a:graphicData uri="http://schemas.openxmlformats.org/drawingml/2006/table">
                <a:tbl>
                  <a:tblPr firstRow="1" firstCol="1" bandRow="1"/>
                  <a:tblGrid>
                    <a:gridCol w="1423157"/>
                    <a:gridCol w="920237"/>
                    <a:gridCol w="1364304"/>
                    <a:gridCol w="1203798"/>
                    <a:gridCol w="1123545"/>
                  </a:tblGrid>
                  <a:tr h="419140">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State</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200">
                              <a:effectLst/>
                              <a:latin typeface="Palatino Linotype" panose="02040502050505030304" pitchFamily="18" charset="0"/>
                              <a:ea typeface="Times New Roman"/>
                            </a:rPr>
                            <a:t>Prob.</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r>
                                  <a:rPr lang="en-US" sz="1600" b="1" i="1" kern="1200">
                                    <a:effectLst/>
                                    <a:latin typeface="Cambria Math"/>
                                    <a:ea typeface="Times New Roman"/>
                                  </a:rPr>
                                  <m:t>𝑪</m:t>
                                </m:r>
                                <m:sSub>
                                  <m:sSubPr>
                                    <m:ctrlPr>
                                      <a:rPr lang="en-US" sz="1600" b="1" i="1" kern="1200">
                                        <a:effectLst/>
                                        <a:latin typeface="Cambria Math"/>
                                        <a:ea typeface="Times New Roman"/>
                                      </a:rPr>
                                    </m:ctrlPr>
                                  </m:sSubPr>
                                  <m:e>
                                    <m:r>
                                      <a:rPr lang="en-US" sz="1600" b="1" i="1" kern="1200">
                                        <a:effectLst/>
                                        <a:latin typeface="Cambria Math"/>
                                        <a:ea typeface="Times New Roman"/>
                                      </a:rPr>
                                      <m:t>𝑭</m:t>
                                    </m:r>
                                  </m:e>
                                  <m:sub>
                                    <m:r>
                                      <a:rPr lang="en-US" sz="1600" b="1" i="1" kern="1200">
                                        <a:effectLst/>
                                        <a:latin typeface="Cambria Math"/>
                                        <a:ea typeface="Times New Roman"/>
                                      </a:rPr>
                                      <m:t>𝟏</m:t>
                                    </m:r>
                                  </m:sub>
                                </m:sSub>
                              </m:oMath>
                            </m:oMathPara>
                          </a14:m>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b="1" i="1" kern="1200">
                                        <a:effectLst/>
                                        <a:latin typeface="Cambria Math"/>
                                        <a:ea typeface="Times New Roman"/>
                                      </a:rPr>
                                    </m:ctrlPr>
                                  </m:sSubPr>
                                  <m:e>
                                    <m:r>
                                      <a:rPr lang="en-US" sz="1600" b="1" i="1" kern="1200">
                                        <a:effectLst/>
                                        <a:latin typeface="Cambria Math"/>
                                        <a:ea typeface="Times New Roman"/>
                                      </a:rPr>
                                      <m:t>𝑫</m:t>
                                    </m:r>
                                  </m:e>
                                  <m:sub>
                                    <m:r>
                                      <a:rPr lang="en-US" sz="1600" b="1" i="1" kern="1200">
                                        <a:effectLst/>
                                        <a:latin typeface="Cambria Math"/>
                                        <a:ea typeface="Times New Roman"/>
                                      </a:rPr>
                                      <m:t>𝟏</m:t>
                                    </m:r>
                                  </m:sub>
                                </m:sSub>
                              </m:oMath>
                            </m:oMathPara>
                          </a14:m>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b="1" i="1" kern="1200">
                                        <a:effectLst/>
                                        <a:latin typeface="Cambria Math"/>
                                        <a:ea typeface="Times New Roman"/>
                                      </a:rPr>
                                    </m:ctrlPr>
                                  </m:sSubPr>
                                  <m:e>
                                    <m:r>
                                      <a:rPr lang="en-US" sz="1600" b="1" i="1" kern="1200">
                                        <a:effectLst/>
                                        <a:latin typeface="Cambria Math"/>
                                        <a:ea typeface="Times New Roman"/>
                                      </a:rPr>
                                      <m:t>𝑬</m:t>
                                    </m:r>
                                  </m:e>
                                  <m:sub>
                                    <m:r>
                                      <a:rPr lang="en-US" sz="1600" b="1" i="1" kern="1200">
                                        <a:effectLst/>
                                        <a:latin typeface="Cambria Math"/>
                                        <a:ea typeface="Times New Roman"/>
                                      </a:rPr>
                                      <m:t>𝟏</m:t>
                                    </m:r>
                                  </m:sub>
                                </m:sSub>
                              </m:oMath>
                            </m:oMathPara>
                          </a14:m>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Bad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Good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Expected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a:solidFill>
                              <a:srgbClr val="0070C0"/>
                            </a:solidFill>
                            <a:effectLst/>
                            <a:latin typeface="Palatino Linotype" panose="0204050205050503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3525536310"/>
                  </p:ext>
                </p:extLst>
              </p:nvPr>
            </p:nvGraphicFramePr>
            <p:xfrm>
              <a:off x="1447800" y="2286000"/>
              <a:ext cx="6035041" cy="1676560"/>
            </p:xfrm>
            <a:graphic>
              <a:graphicData uri="http://schemas.openxmlformats.org/drawingml/2006/table">
                <a:tbl>
                  <a:tblPr firstRow="1" firstCol="1" bandRow="1"/>
                  <a:tblGrid>
                    <a:gridCol w="1423157"/>
                    <a:gridCol w="920237"/>
                    <a:gridCol w="1364304"/>
                    <a:gridCol w="1203798"/>
                    <a:gridCol w="1123545"/>
                  </a:tblGrid>
                  <a:tr h="419140">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State</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200">
                              <a:effectLst/>
                              <a:latin typeface="Palatino Linotype" panose="02040502050505030304" pitchFamily="18" charset="0"/>
                              <a:ea typeface="Times New Roman"/>
                            </a:rPr>
                            <a:t>Prob.</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171875" r="-170536" b="-307246"/>
                          </a:stretch>
                        </a:blipFill>
                      </a:tcPr>
                    </a:tc>
                    <a:tc>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307576" r="-92929" b="-307246"/>
                          </a:stretch>
                        </a:blipFill>
                      </a:tcPr>
                    </a:tc>
                    <a:tc>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438587" b="-307246"/>
                          </a:stretch>
                        </a:blipFill>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Bad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Good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Expected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a:solidFill>
                              <a:srgbClr val="0070C0"/>
                            </a:solidFill>
                            <a:effectLst/>
                            <a:latin typeface="Palatino Linotype" panose="0204050205050503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2725089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4"/>
            </a:pPr>
            <a:r>
              <a:rPr lang="en-US" sz="1800" b="1" dirty="0" smtClean="0">
                <a:latin typeface="Palatino Linotype" pitchFamily="18" charset="0"/>
              </a:rPr>
              <a:t>Cont’d</a:t>
            </a:r>
          </a:p>
          <a:p>
            <a:pPr marL="0" indent="0">
              <a:buNone/>
            </a:pPr>
            <a:endParaRPr lang="en-US" sz="1800" b="1" dirty="0">
              <a:latin typeface="Palatino Linotype" pitchFamily="18" charset="0"/>
            </a:endParaRPr>
          </a:p>
          <a:p>
            <a:pPr marL="0" lvl="1" indent="0" algn="ctr">
              <a:buNone/>
            </a:pPr>
            <a:endParaRPr lang="en-US" sz="1800" dirty="0">
              <a:solidFill>
                <a:srgbClr val="0070C0"/>
              </a:solidFill>
              <a:latin typeface="Palatino Linotype" pitchFamily="18" charset="0"/>
            </a:endParaRPr>
          </a:p>
          <a:p>
            <a:pPr marL="400050" lvl="1" indent="0">
              <a:buNone/>
            </a:pPr>
            <a:endParaRPr lang="en-US" sz="1800" dirty="0" smtClean="0">
              <a:solidFill>
                <a:srgbClr val="0070C0"/>
              </a:solidFill>
              <a:latin typeface="Palatino Linotype" pitchFamily="18" charset="0"/>
            </a:endParaRPr>
          </a:p>
          <a:p>
            <a:pPr marL="0" indent="0">
              <a:buNone/>
            </a:pPr>
            <a:endParaRPr lang="en-US" sz="1800" b="1" dirty="0" smtClean="0">
              <a:latin typeface="Palatino Linotype" pitchFamily="18" charset="0"/>
            </a:endParaRPr>
          </a:p>
          <a:p>
            <a:pPr marL="457200" indent="-457200">
              <a:buAutoNum type="alphaLcParenR" startAt="4"/>
            </a:pPr>
            <a:endParaRPr lang="en-US" sz="1800" b="1" dirty="0">
              <a:latin typeface="Palatino Linotype" pitchFamily="18" charset="0"/>
            </a:endParaRPr>
          </a:p>
          <a:p>
            <a:pPr marL="0" indent="0">
              <a:buNone/>
            </a:pPr>
            <a:endParaRPr lang="en-US" sz="1800" b="1" dirty="0">
              <a:latin typeface="Palatino Linotype" pitchFamily="18" charset="0"/>
            </a:endParaRPr>
          </a:p>
          <a:p>
            <a:pPr marL="0" indent="0">
              <a:buNone/>
            </a:pPr>
            <a:endParaRPr lang="en-US" sz="1800" dirty="0">
              <a:latin typeface="Palatino Linotype" pitchFamily="18" charset="0"/>
            </a:endParaRPr>
          </a:p>
        </p:txBody>
      </p:sp>
    </p:spTree>
    <p:extLst>
      <p:ext uri="{BB962C8B-B14F-4D97-AF65-F5344CB8AC3E}">
        <p14:creationId xmlns:p14="http://schemas.microsoft.com/office/powerpoint/2010/main" val="28546685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4"/>
            </a:pPr>
            <a:r>
              <a:rPr lang="en-US" sz="1800" b="1" dirty="0" smtClean="0">
                <a:latin typeface="Palatino Linotype" pitchFamily="18" charset="0"/>
              </a:rPr>
              <a:t>Cont’d</a:t>
            </a:r>
          </a:p>
          <a:p>
            <a:pPr marL="0" indent="0">
              <a:buNone/>
            </a:pPr>
            <a:endParaRPr lang="en-US" sz="1800" b="1" dirty="0">
              <a:latin typeface="Palatino Linotype" pitchFamily="18" charset="0"/>
            </a:endParaRPr>
          </a:p>
          <a:p>
            <a:pPr marL="0" indent="0">
              <a:buNone/>
            </a:pPr>
            <a:endParaRPr lang="en-US" sz="1800" b="1" dirty="0">
              <a:latin typeface="Palatino Linotype" pitchFamily="18" charset="0"/>
            </a:endParaRPr>
          </a:p>
          <a:p>
            <a:pPr marL="0" indent="0">
              <a:buNone/>
            </a:pPr>
            <a:endParaRPr lang="en-US" sz="1800" dirty="0">
              <a:latin typeface="Palatino Linotype" pitchFamily="18" charset="0"/>
            </a:endParaRPr>
          </a:p>
        </p:txBody>
      </p:sp>
    </p:spTree>
    <p:extLst>
      <p:ext uri="{BB962C8B-B14F-4D97-AF65-F5344CB8AC3E}">
        <p14:creationId xmlns:p14="http://schemas.microsoft.com/office/powerpoint/2010/main" val="2251216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800" dirty="0" smtClean="0">
                <a:latin typeface="Palatino Linotype" pitchFamily="18" charset="0"/>
              </a:rPr>
              <a:t>Overview</a:t>
            </a:r>
            <a:endParaRPr lang="en-US" sz="2800" dirty="0">
              <a:latin typeface="Palatino Linotype"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indent="0">
              <a:buNone/>
            </a:pPr>
            <a:r>
              <a:rPr lang="en-US" sz="1800" dirty="0" smtClean="0">
                <a:latin typeface="Palatino Linotype" pitchFamily="18" charset="0"/>
              </a:rPr>
              <a:t>We are interested in valuing a project or a firm by discounting expected CFs of a project using a discount rate.</a:t>
            </a:r>
          </a:p>
          <a:p>
            <a:pPr marL="800100" indent="0">
              <a:buNone/>
            </a:pPr>
            <a:endParaRPr lang="en-US" sz="2000" dirty="0" smtClean="0">
              <a:solidFill>
                <a:schemeClr val="accent1">
                  <a:lumMod val="75000"/>
                </a:schemeClr>
              </a:solidFill>
              <a:latin typeface="Palatino Linotype" pitchFamily="18" charset="0"/>
            </a:endParaRPr>
          </a:p>
        </p:txBody>
      </p:sp>
    </p:spTree>
    <p:extLst>
      <p:ext uri="{BB962C8B-B14F-4D97-AF65-F5344CB8AC3E}">
        <p14:creationId xmlns:p14="http://schemas.microsoft.com/office/powerpoint/2010/main" val="2613678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company just issued 1-year bond with a face value of $1000. The stated coupon rate is 10% (paid annually). The current price of bond is $998.5. </a:t>
            </a:r>
          </a:p>
          <a:p>
            <a:pPr marL="0" indent="0">
              <a:buNone/>
            </a:pPr>
            <a:endParaRPr lang="en-US" sz="2000" b="1" dirty="0" smtClean="0">
              <a:solidFill>
                <a:schemeClr val="tx1">
                  <a:lumMod val="95000"/>
                  <a:lumOff val="5000"/>
                </a:schemeClr>
              </a:solidFill>
              <a:latin typeface="Palatino Linotype" pitchFamily="18" charset="0"/>
            </a:endParaRPr>
          </a:p>
          <a:p>
            <a:pPr marL="457200" indent="-457200">
              <a:buAutoNum type="alphaLcParenR"/>
            </a:pPr>
            <a:r>
              <a:rPr lang="en-US" sz="2000" b="1" dirty="0" smtClean="0">
                <a:solidFill>
                  <a:schemeClr val="tx1">
                    <a:lumMod val="95000"/>
                    <a:lumOff val="5000"/>
                  </a:schemeClr>
                </a:solidFill>
                <a:latin typeface="Palatino Linotype" pitchFamily="18" charset="0"/>
              </a:rPr>
              <a:t>What is the promised rate or yield of the bond?</a:t>
            </a: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457200" indent="-457200">
              <a:buAutoNum type="alphaLcParenR"/>
            </a:pPr>
            <a:r>
              <a:rPr lang="en-US" sz="2000" b="1" dirty="0" smtClean="0">
                <a:solidFill>
                  <a:schemeClr val="tx1">
                    <a:lumMod val="95000"/>
                    <a:lumOff val="5000"/>
                  </a:schemeClr>
                </a:solidFill>
                <a:latin typeface="Palatino Linotype" pitchFamily="18" charset="0"/>
              </a:rPr>
              <a:t>Suppose </a:t>
            </a:r>
            <a:r>
              <a:rPr lang="en-US" sz="2000" b="1" dirty="0">
                <a:solidFill>
                  <a:schemeClr val="tx1">
                    <a:lumMod val="95000"/>
                    <a:lumOff val="5000"/>
                  </a:schemeClr>
                </a:solidFill>
                <a:latin typeface="Palatino Linotype" pitchFamily="18" charset="0"/>
              </a:rPr>
              <a:t>the bond defaults 10% of the time in which case it only returns half of the principal (non interest). What is the expected return of the bond?</a:t>
            </a:r>
          </a:p>
          <a:p>
            <a:pPr marL="457200" indent="-457200">
              <a:buAutoNum type="alphaLcParenR"/>
            </a:pPr>
            <a:endParaRPr lang="en-US" sz="2000" b="1" dirty="0">
              <a:solidFill>
                <a:schemeClr val="tx1">
                  <a:lumMod val="95000"/>
                  <a:lumOff val="5000"/>
                </a:schemeClr>
              </a:solidFill>
              <a:latin typeface="Palatino Linotype" pitchFamily="18" charset="0"/>
            </a:endParaRPr>
          </a:p>
          <a:p>
            <a:pPr marL="457200" indent="-457200">
              <a:buAutoNum type="alphaLcParenR"/>
            </a:pPr>
            <a:r>
              <a:rPr lang="en-US" sz="2000" b="1" dirty="0" smtClean="0">
                <a:solidFill>
                  <a:schemeClr val="tx1">
                    <a:lumMod val="95000"/>
                    <a:lumOff val="5000"/>
                  </a:schemeClr>
                </a:solidFill>
                <a:latin typeface="Palatino Linotype" pitchFamily="18" charset="0"/>
              </a:rPr>
              <a:t>If </a:t>
            </a:r>
            <a:r>
              <a:rPr lang="en-US" sz="2000" b="1" dirty="0">
                <a:solidFill>
                  <a:schemeClr val="tx1">
                    <a:lumMod val="95000"/>
                    <a:lumOff val="5000"/>
                  </a:schemeClr>
                </a:solidFill>
                <a:latin typeface="Palatino Linotype" pitchFamily="18" charset="0"/>
              </a:rPr>
              <a:t>the 1-year risk free rate is 3% and the market risk premium is 8%, what is the beta of this debt?</a:t>
            </a: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spTree>
    <p:extLst>
      <p:ext uri="{BB962C8B-B14F-4D97-AF65-F5344CB8AC3E}">
        <p14:creationId xmlns:p14="http://schemas.microsoft.com/office/powerpoint/2010/main" val="3103193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a:pPr>
            <a:r>
              <a:rPr lang="en-US" sz="2000" b="1" dirty="0" smtClean="0">
                <a:solidFill>
                  <a:schemeClr val="tx1">
                    <a:lumMod val="95000"/>
                    <a:lumOff val="5000"/>
                  </a:schemeClr>
                </a:solidFill>
                <a:latin typeface="Palatino Linotype" pitchFamily="18" charset="0"/>
              </a:rPr>
              <a:t>What is the promised rate or yield of the bond?</a:t>
            </a:r>
          </a:p>
          <a:p>
            <a:pPr marL="0" indent="0">
              <a:buNone/>
            </a:pPr>
            <a:endParaRPr lang="en-US" sz="2000"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339037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a:pPr>
            <a:r>
              <a:rPr lang="en-US" sz="2000" b="1" dirty="0" smtClean="0">
                <a:solidFill>
                  <a:schemeClr val="tx1">
                    <a:lumMod val="95000"/>
                    <a:lumOff val="5000"/>
                  </a:schemeClr>
                </a:solidFill>
                <a:latin typeface="Palatino Linotype" pitchFamily="18" charset="0"/>
              </a:rPr>
              <a:t>Cont’d</a:t>
            </a:r>
          </a:p>
          <a:p>
            <a:pPr marL="0" indent="0">
              <a:buNone/>
            </a:pPr>
            <a:endParaRPr lang="en-US" sz="2000" dirty="0" smtClean="0">
              <a:solidFill>
                <a:schemeClr val="tx1">
                  <a:lumMod val="95000"/>
                  <a:lumOff val="5000"/>
                </a:schemeClr>
              </a:solidFill>
              <a:latin typeface="Palatino Linotype" pitchFamily="18" charset="0"/>
            </a:endParaRPr>
          </a:p>
          <a:p>
            <a:pPr marL="0" indent="0">
              <a:buNone/>
            </a:pPr>
            <a:r>
              <a:rPr lang="en-US" sz="2000" dirty="0" smtClean="0">
                <a:solidFill>
                  <a:schemeClr val="tx1">
                    <a:lumMod val="95000"/>
                    <a:lumOff val="5000"/>
                  </a:schemeClr>
                </a:solidFill>
                <a:latin typeface="Palatino Linotype" pitchFamily="18" charset="0"/>
              </a:rPr>
              <a:t> </a:t>
            </a:r>
            <a:endParaRPr lang="en-US" sz="2000" dirty="0">
              <a:solidFill>
                <a:schemeClr val="tx1">
                  <a:lumMod val="95000"/>
                  <a:lumOff val="5000"/>
                </a:schemeClr>
              </a:solidFill>
              <a:latin typeface="Palatino Linotype" pitchFamily="18" charset="0"/>
            </a:endParaRPr>
          </a:p>
          <a:p>
            <a:pPr marL="457200" indent="-457200">
              <a:buAutoNum type="alphaLcParenR"/>
            </a:pPr>
            <a:endParaRPr lang="en-US" sz="2000" dirty="0">
              <a:solidFill>
                <a:schemeClr val="tx1">
                  <a:lumMod val="95000"/>
                  <a:lumOff val="5000"/>
                </a:schemeClr>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spTree>
    <p:extLst>
      <p:ext uri="{BB962C8B-B14F-4D97-AF65-F5344CB8AC3E}">
        <p14:creationId xmlns:p14="http://schemas.microsoft.com/office/powerpoint/2010/main" val="80540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a:pPr>
            <a:r>
              <a:rPr lang="en-US" sz="2000" b="1" dirty="0" smtClean="0">
                <a:solidFill>
                  <a:schemeClr val="tx1">
                    <a:lumMod val="95000"/>
                    <a:lumOff val="5000"/>
                  </a:schemeClr>
                </a:solidFill>
                <a:latin typeface="Palatino Linotype" pitchFamily="18" charset="0"/>
              </a:rPr>
              <a:t>Cont’d</a:t>
            </a:r>
          </a:p>
          <a:p>
            <a:pPr marL="457200" indent="-457200">
              <a:buAutoNum type="alphaLcParenR"/>
            </a:pPr>
            <a:endParaRPr lang="en-US" sz="20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653063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2"/>
            </a:pPr>
            <a:r>
              <a:rPr lang="en-US" sz="2000" b="1" dirty="0" smtClean="0">
                <a:solidFill>
                  <a:schemeClr val="tx1">
                    <a:lumMod val="95000"/>
                    <a:lumOff val="5000"/>
                  </a:schemeClr>
                </a:solidFill>
                <a:latin typeface="Palatino Linotype" pitchFamily="18" charset="0"/>
              </a:rPr>
              <a:t>Suppose </a:t>
            </a:r>
            <a:r>
              <a:rPr lang="en-US" sz="2000" b="1" dirty="0">
                <a:solidFill>
                  <a:schemeClr val="tx1">
                    <a:lumMod val="95000"/>
                    <a:lumOff val="5000"/>
                  </a:schemeClr>
                </a:solidFill>
                <a:latin typeface="Palatino Linotype" pitchFamily="18" charset="0"/>
              </a:rPr>
              <a:t>the bond defaults 10% of the time in which case it only returns half of the principal (non interest). What is the expected return of the bond</a:t>
            </a:r>
            <a:r>
              <a:rPr lang="en-US" sz="2000" b="1" dirty="0" smtClean="0">
                <a:solidFill>
                  <a:schemeClr val="tx1">
                    <a:lumMod val="95000"/>
                    <a:lumOff val="5000"/>
                  </a:schemeClr>
                </a:solidFill>
                <a:latin typeface="Palatino Linotype" pitchFamily="18" charset="0"/>
              </a:rPr>
              <a:t>?</a:t>
            </a:r>
          </a:p>
          <a:p>
            <a:pPr marL="0" indent="0">
              <a:buNone/>
            </a:pPr>
            <a:endParaRPr lang="en-US" sz="300" dirty="0" smtClean="0">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213044656"/>
              </p:ext>
            </p:extLst>
          </p:nvPr>
        </p:nvGraphicFramePr>
        <p:xfrm>
          <a:off x="1295400" y="3733800"/>
          <a:ext cx="6682742" cy="1600200"/>
        </p:xfrm>
        <a:graphic>
          <a:graphicData uri="http://schemas.openxmlformats.org/drawingml/2006/table">
            <a:tbl>
              <a:tblPr firstRow="1" firstCol="1" bandRow="1"/>
              <a:tblGrid>
                <a:gridCol w="1548066"/>
                <a:gridCol w="1456102"/>
                <a:gridCol w="1762650"/>
                <a:gridCol w="1915924"/>
              </a:tblGrid>
              <a:tr h="533400">
                <a:tc>
                  <a:txBody>
                    <a:bodyPr/>
                    <a:lstStyle/>
                    <a:p>
                      <a:pPr marL="0" marR="0" algn="ctr">
                        <a:spcBef>
                          <a:spcPts val="0"/>
                        </a:spcBef>
                        <a:spcAft>
                          <a:spcPts val="0"/>
                        </a:spcAft>
                      </a:pPr>
                      <a:r>
                        <a:rPr lang="en-US" sz="1800" b="1" dirty="0" smtClean="0">
                          <a:solidFill>
                            <a:srgbClr val="000000"/>
                          </a:solidFill>
                          <a:effectLst/>
                          <a:latin typeface="Times New Roman"/>
                          <a:ea typeface="Times New Roman"/>
                        </a:rPr>
                        <a:t>State</a:t>
                      </a:r>
                      <a:endParaRPr lang="en-US" sz="20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Times New Roman"/>
                          <a:ea typeface="Times New Roman"/>
                        </a:rPr>
                        <a:t>Probability</a:t>
                      </a:r>
                      <a:endParaRPr lang="en-US" sz="20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Times New Roman"/>
                          <a:ea typeface="Times New Roman"/>
                        </a:rPr>
                        <a:t>Cash Flows</a:t>
                      </a:r>
                      <a:endParaRPr lang="en-US" sz="20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000000"/>
                          </a:solidFill>
                          <a:effectLst/>
                          <a:latin typeface="Times New Roman"/>
                          <a:ea typeface="Times New Roman"/>
                        </a:rPr>
                        <a:t>Return</a:t>
                      </a:r>
                      <a:endParaRPr lang="en-US" sz="20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gn="ctr">
                        <a:spcBef>
                          <a:spcPts val="0"/>
                        </a:spcBef>
                        <a:spcAft>
                          <a:spcPts val="0"/>
                        </a:spcAft>
                      </a:pPr>
                      <a:endParaRPr lang="en-US" sz="20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gn="ctr">
                        <a:spcBef>
                          <a:spcPts val="0"/>
                        </a:spcBef>
                        <a:spcAft>
                          <a:spcPts val="0"/>
                        </a:spcAft>
                      </a:pPr>
                      <a:endParaRPr lang="en-US" sz="20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5688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793</TotalTime>
  <Words>1152</Words>
  <Application>Microsoft Office PowerPoint</Application>
  <PresentationFormat>On-screen Show (4:3)</PresentationFormat>
  <Paragraphs>221</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Finance 441 Tutorial 1 Cost of Capital</vt:lpstr>
      <vt:lpstr>Overview</vt:lpstr>
      <vt:lpstr>Overview</vt:lpstr>
      <vt:lpstr>Overview</vt:lpstr>
      <vt:lpstr>Question 1: Cost of debt</vt:lpstr>
      <vt:lpstr>Question 1: Cost of debt</vt:lpstr>
      <vt:lpstr>Question 1: Cost of debt</vt:lpstr>
      <vt:lpstr>Question 1: Cost of debt</vt:lpstr>
      <vt:lpstr>Question 1: Cost of debt</vt:lpstr>
      <vt:lpstr>Question 1: Cost of debt</vt:lpstr>
      <vt:lpstr>Question 1: Cost of debt</vt:lpstr>
      <vt:lpstr>Question 1: Cost of debt</vt:lpstr>
      <vt:lpstr>Question 1: Cost of debt</vt:lpstr>
      <vt:lpstr>Question 2:  Cost of Capital</vt:lpstr>
      <vt:lpstr>Question 2:  Cost of Capital</vt:lpstr>
      <vt:lpstr>Question 2:  Cost of Capital</vt:lpstr>
      <vt:lpstr>Question 2:  Cost of Capital</vt:lpstr>
      <vt:lpstr>Question 2:  Cost of Capital</vt:lpstr>
      <vt:lpstr>Question 2:  Cost of Capital</vt:lpstr>
      <vt:lpstr>Question 2:  Cost of Capital</vt:lpstr>
      <vt:lpstr>Question 2:  Cost of Capital</vt:lpstr>
      <vt:lpstr>Question 2:  Cost of Capital</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 90 MF II Tutorial 1</dc:title>
  <dc:creator>Andrea Lu</dc:creator>
  <cp:lastModifiedBy>Mary Maloney</cp:lastModifiedBy>
  <cp:revision>81</cp:revision>
  <cp:lastPrinted>2012-10-01T16:57:34Z</cp:lastPrinted>
  <dcterms:created xsi:type="dcterms:W3CDTF">2012-09-28T19:36:51Z</dcterms:created>
  <dcterms:modified xsi:type="dcterms:W3CDTF">2013-12-16T05:40:55Z</dcterms:modified>
</cp:coreProperties>
</file>