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6"/>
  </p:notesMasterIdLst>
  <p:sldIdLst>
    <p:sldId id="256" r:id="rId2"/>
    <p:sldId id="257" r:id="rId3"/>
    <p:sldId id="258" r:id="rId4"/>
    <p:sldId id="259" r:id="rId5"/>
    <p:sldId id="279" r:id="rId6"/>
    <p:sldId id="280" r:id="rId7"/>
    <p:sldId id="296" r:id="rId8"/>
    <p:sldId id="297" r:id="rId9"/>
    <p:sldId id="284" r:id="rId10"/>
    <p:sldId id="281" r:id="rId11"/>
    <p:sldId id="298" r:id="rId12"/>
    <p:sldId id="299" r:id="rId13"/>
    <p:sldId id="283" r:id="rId14"/>
    <p:sldId id="267" r:id="rId15"/>
    <p:sldId id="285" r:id="rId16"/>
    <p:sldId id="301" r:id="rId17"/>
    <p:sldId id="300" r:id="rId18"/>
    <p:sldId id="302" r:id="rId19"/>
    <p:sldId id="287" r:id="rId20"/>
    <p:sldId id="303" r:id="rId21"/>
    <p:sldId id="286" r:id="rId22"/>
    <p:sldId id="288" r:id="rId23"/>
    <p:sldId id="270" r:id="rId24"/>
    <p:sldId id="290" r:id="rId25"/>
    <p:sldId id="304" r:id="rId26"/>
    <p:sldId id="291" r:id="rId27"/>
    <p:sldId id="294" r:id="rId28"/>
    <p:sldId id="292" r:id="rId29"/>
    <p:sldId id="295" r:id="rId30"/>
    <p:sldId id="305" r:id="rId31"/>
    <p:sldId id="306" r:id="rId32"/>
    <p:sldId id="293" r:id="rId33"/>
    <p:sldId id="307" r:id="rId34"/>
    <p:sldId id="308"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1/10/2014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525643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525643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525643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3076327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3033269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20</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21</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22</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23</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24</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25</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26</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27</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28</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29</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4581939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30</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31</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32</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33</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69BA-5ABD-4001-88B7-DB911FBAF7B0}" type="slidenum">
              <a:rPr lang="en-US" smtClean="0"/>
              <a:t>34</a:t>
            </a:fld>
            <a:endParaRPr lang="en-US"/>
          </a:p>
        </p:txBody>
      </p:sp>
    </p:spTree>
    <p:extLst>
      <p:ext uri="{BB962C8B-B14F-4D97-AF65-F5344CB8AC3E}">
        <p14:creationId xmlns:p14="http://schemas.microsoft.com/office/powerpoint/2010/main" val="1533361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2494666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4201587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4201587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4201587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43634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1/10/2014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1/10/2014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1/10/2014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6.w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wmf"/><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1.bin"/><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2.wmf"/><Relationship Id="rId4" Type="http://schemas.openxmlformats.org/officeDocument/2006/relationships/oleObject" Target="../embeddings/oleObject12.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3.wmf"/><Relationship Id="rId4"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25.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5.bin"/><Relationship Id="rId5" Type="http://schemas.openxmlformats.org/officeDocument/2006/relationships/image" Target="../media/image14.wmf"/><Relationship Id="rId4" Type="http://schemas.openxmlformats.org/officeDocument/2006/relationships/oleObject" Target="../embeddings/oleObject14.bin"/><Relationship Id="rId9" Type="http://schemas.openxmlformats.org/officeDocument/2006/relationships/image" Target="../media/image16.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8.wmf"/><Relationship Id="rId4" Type="http://schemas.openxmlformats.org/officeDocument/2006/relationships/oleObject" Target="../embeddings/oleObject18.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20.bin"/><Relationship Id="rId5" Type="http://schemas.openxmlformats.org/officeDocument/2006/relationships/image" Target="../media/image19.wmf"/><Relationship Id="rId4" Type="http://schemas.openxmlformats.org/officeDocument/2006/relationships/oleObject" Target="../embeddings/oleObject19.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21.wmf"/><Relationship Id="rId4" Type="http://schemas.openxmlformats.org/officeDocument/2006/relationships/oleObject" Target="../embeddings/oleObject21.bin"/></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22.wmf"/><Relationship Id="rId4" Type="http://schemas.openxmlformats.org/officeDocument/2006/relationships/oleObject" Target="../embeddings/oleObject22.bin"/></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lstStyle/>
          <a:p>
            <a:r>
              <a:rPr lang="en-US" dirty="0" smtClean="0">
                <a:latin typeface="Book Antiqua" panose="02040602050305030304" pitchFamily="18" charset="0"/>
              </a:rPr>
              <a:t>Finance 441 Tutorial 1</a:t>
            </a:r>
            <a:r>
              <a:rPr lang="en-US" dirty="0" smtClean="0">
                <a:latin typeface="Book Antiqua" panose="02040602050305030304" pitchFamily="18" charset="0"/>
              </a:rPr>
              <a:t/>
            </a:r>
            <a:br>
              <a:rPr lang="en-US" dirty="0" smtClean="0">
                <a:latin typeface="Book Antiqua" panose="02040602050305030304" pitchFamily="18" charset="0"/>
              </a:rPr>
            </a:br>
            <a:r>
              <a:rPr lang="en-US" dirty="0" smtClean="0">
                <a:latin typeface="Book Antiqua" panose="02040602050305030304" pitchFamily="18" charset="0"/>
              </a:rPr>
              <a:t>Cost of Capital</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endParaRPr lang="en-US" sz="2000" dirty="0">
              <a:latin typeface="Book Antiqua" panose="02040602050305030304" pitchFamily="18" charset="0"/>
            </a:endParaRPr>
          </a:p>
          <a:p>
            <a:r>
              <a:rPr lang="en-US" sz="2400" dirty="0" smtClean="0">
                <a:latin typeface="Book Antiqua" panose="02040602050305030304" pitchFamily="18" charset="0"/>
              </a:rPr>
              <a:t>January 10, </a:t>
            </a:r>
            <a:r>
              <a:rPr lang="en-US" sz="2400" dirty="0" smtClean="0">
                <a:latin typeface="Book Antiqua" panose="02040602050305030304" pitchFamily="18" charset="0"/>
              </a:rPr>
              <a:t>2013</a:t>
            </a: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fontScale="92500" lnSpcReduction="20000"/>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Cont’d</a:t>
            </a:r>
          </a:p>
          <a:p>
            <a:pPr marL="457200" indent="-457200">
              <a:buAutoNum type="alphaLcParenR" startAt="2"/>
            </a:pPr>
            <a:endParaRPr lang="en-US" sz="2000" b="1" dirty="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How did we get these numbers? </a:t>
            </a:r>
          </a:p>
          <a:p>
            <a:pPr marL="457200" indent="-457200">
              <a:buAutoNum type="alphaLcParenR" startAt="2"/>
            </a:pPr>
            <a:endParaRPr lang="en-US" sz="2000" dirty="0">
              <a:solidFill>
                <a:srgbClr val="0070C0"/>
              </a:solidFill>
              <a:latin typeface="Palatino Linotype" pitchFamily="18" charset="0"/>
            </a:endParaRPr>
          </a:p>
          <a:p>
            <a:r>
              <a:rPr lang="en-US" sz="2000" b="1" dirty="0" smtClean="0">
                <a:solidFill>
                  <a:srgbClr val="0070C0"/>
                </a:solidFill>
                <a:latin typeface="Palatino Linotype" pitchFamily="18" charset="0"/>
              </a:rPr>
              <a:t>Probability</a:t>
            </a:r>
            <a:r>
              <a:rPr lang="en-US" sz="2000" dirty="0">
                <a:solidFill>
                  <a:srgbClr val="0070C0"/>
                </a:solidFill>
                <a:latin typeface="Palatino Linotype" pitchFamily="18" charset="0"/>
              </a:rPr>
              <a:t>: These were given in the statement of the problem.</a:t>
            </a:r>
          </a:p>
          <a:p>
            <a:pPr marL="457200" indent="-457200">
              <a:buAutoNum type="alphaLcParenR" startAt="2"/>
            </a:pPr>
            <a:endParaRPr lang="en-US" sz="2000" dirty="0">
              <a:solidFill>
                <a:srgbClr val="0070C0"/>
              </a:solidFill>
              <a:latin typeface="Palatino Linotype" pitchFamily="18" charset="0"/>
            </a:endParaRPr>
          </a:p>
          <a:p>
            <a:r>
              <a:rPr lang="en-US" sz="2000" b="1" dirty="0" smtClean="0">
                <a:solidFill>
                  <a:srgbClr val="0070C0"/>
                </a:solidFill>
                <a:latin typeface="Palatino Linotype" pitchFamily="18" charset="0"/>
              </a:rPr>
              <a:t>Cash </a:t>
            </a:r>
            <a:r>
              <a:rPr lang="en-US" sz="2000" b="1" dirty="0">
                <a:solidFill>
                  <a:srgbClr val="0070C0"/>
                </a:solidFill>
                <a:latin typeface="Palatino Linotype" pitchFamily="18" charset="0"/>
              </a:rPr>
              <a:t>Flows:  </a:t>
            </a:r>
            <a:endParaRPr lang="en-US" sz="2000" b="1" dirty="0" smtClean="0">
              <a:solidFill>
                <a:srgbClr val="0070C0"/>
              </a:solidFill>
              <a:latin typeface="Palatino Linotype" pitchFamily="18" charset="0"/>
            </a:endParaRPr>
          </a:p>
          <a:p>
            <a:pPr lvl="1"/>
            <a:r>
              <a:rPr lang="en-US" sz="1900" dirty="0" smtClean="0">
                <a:solidFill>
                  <a:srgbClr val="0070C0"/>
                </a:solidFill>
                <a:latin typeface="Palatino Linotype" pitchFamily="18" charset="0"/>
              </a:rPr>
              <a:t>In </a:t>
            </a:r>
            <a:r>
              <a:rPr lang="en-US" sz="1900" dirty="0">
                <a:solidFill>
                  <a:srgbClr val="0070C0"/>
                </a:solidFill>
                <a:latin typeface="Palatino Linotype" pitchFamily="18" charset="0"/>
              </a:rPr>
              <a:t>part (a), we calculated the $1100 cash flow for the no-default </a:t>
            </a:r>
            <a:r>
              <a:rPr lang="en-US" sz="1900" dirty="0" smtClean="0">
                <a:solidFill>
                  <a:srgbClr val="0070C0"/>
                </a:solidFill>
                <a:latin typeface="Palatino Linotype" pitchFamily="18" charset="0"/>
              </a:rPr>
              <a:t>state.</a:t>
            </a:r>
          </a:p>
          <a:p>
            <a:pPr lvl="1"/>
            <a:r>
              <a:rPr lang="en-US" sz="2000" dirty="0" smtClean="0">
                <a:solidFill>
                  <a:srgbClr val="0070C0"/>
                </a:solidFill>
                <a:latin typeface="Palatino Linotype" pitchFamily="18" charset="0"/>
              </a:rPr>
              <a:t>For </a:t>
            </a:r>
            <a:r>
              <a:rPr lang="en-US" sz="2000" dirty="0">
                <a:solidFill>
                  <a:srgbClr val="0070C0"/>
                </a:solidFill>
                <a:latin typeface="Palatino Linotype" pitchFamily="18" charset="0"/>
              </a:rPr>
              <a:t>the default state, the problem tells us we get half of the principal (i.e. half of the face value). The face value is $1000, so this means we get a cash flow of $500 in the default state.</a:t>
            </a:r>
          </a:p>
          <a:p>
            <a:pPr marL="457200" indent="-457200">
              <a:buAutoNum type="alphaLcParenR" startAt="2"/>
            </a:pPr>
            <a:endParaRPr lang="en-US" sz="2000" dirty="0">
              <a:solidFill>
                <a:srgbClr val="0070C0"/>
              </a:solidFill>
              <a:latin typeface="Palatino Linotype" pitchFamily="18" charset="0"/>
            </a:endParaRPr>
          </a:p>
          <a:p>
            <a:r>
              <a:rPr lang="en-US" sz="2000" b="1" dirty="0" smtClean="0">
                <a:solidFill>
                  <a:srgbClr val="0070C0"/>
                </a:solidFill>
                <a:latin typeface="Palatino Linotype" pitchFamily="18" charset="0"/>
              </a:rPr>
              <a:t>Returns</a:t>
            </a:r>
            <a:r>
              <a:rPr lang="en-US" sz="2000" b="1" dirty="0">
                <a:solidFill>
                  <a:srgbClr val="0070C0"/>
                </a:solidFill>
                <a:latin typeface="Palatino Linotype" pitchFamily="18" charset="0"/>
              </a:rPr>
              <a:t>: </a:t>
            </a:r>
            <a:r>
              <a:rPr lang="en-US" sz="2000" dirty="0">
                <a:solidFill>
                  <a:srgbClr val="0070C0"/>
                </a:solidFill>
                <a:latin typeface="Palatino Linotype" pitchFamily="18" charset="0"/>
              </a:rPr>
              <a:t>these are calculated by taking your </a:t>
            </a:r>
            <a:r>
              <a:rPr lang="en-US" sz="2000" dirty="0" smtClean="0">
                <a:solidFill>
                  <a:srgbClr val="0070C0"/>
                </a:solidFill>
                <a:latin typeface="Palatino Linotype" pitchFamily="18" charset="0"/>
              </a:rPr>
              <a:t>out-of-pocket cash </a:t>
            </a:r>
            <a:r>
              <a:rPr lang="en-US" sz="2000" dirty="0">
                <a:solidFill>
                  <a:srgbClr val="0070C0"/>
                </a:solidFill>
                <a:latin typeface="Palatino Linotype" pitchFamily="18" charset="0"/>
              </a:rPr>
              <a:t>flow, and dividing by the original amount you paid to get a percentage comparison. The formula is:</a:t>
            </a:r>
          </a:p>
          <a:p>
            <a:pPr marL="0" indent="0">
              <a:buNone/>
            </a:pPr>
            <a:endParaRPr lang="en-US" sz="2000" dirty="0">
              <a:solidFill>
                <a:srgbClr val="0070C0"/>
              </a:solidFill>
              <a:latin typeface="Palatino Linotype" pitchFamily="18" charset="0"/>
            </a:endParaRPr>
          </a:p>
          <a:p>
            <a:pPr marL="457200" indent="-457200">
              <a:buAutoNum type="alphaLcParenR" startAt="2"/>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 </a:t>
            </a:r>
            <a:endParaRPr lang="en-US" sz="2000" dirty="0">
              <a:solidFill>
                <a:srgbClr val="0070C0"/>
              </a:solidFill>
              <a:latin typeface="Palatino Linotype" pitchFamily="18" charset="0"/>
            </a:endParaRPr>
          </a:p>
          <a:p>
            <a:pPr marL="457200" indent="-457200">
              <a:buAutoNum type="alphaLcParenR" startAt="2"/>
            </a:pPr>
            <a:endParaRPr lang="en-US" sz="2000" b="1" dirty="0" smtClean="0">
              <a:solidFill>
                <a:schemeClr val="tx1">
                  <a:lumMod val="95000"/>
                  <a:lumOff val="5000"/>
                </a:schemeClr>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67747181"/>
              </p:ext>
            </p:extLst>
          </p:nvPr>
        </p:nvGraphicFramePr>
        <p:xfrm>
          <a:off x="2209800" y="5334000"/>
          <a:ext cx="5041900" cy="832712"/>
        </p:xfrm>
        <a:graphic>
          <a:graphicData uri="http://schemas.openxmlformats.org/presentationml/2006/ole">
            <mc:AlternateContent xmlns:mc="http://schemas.openxmlformats.org/markup-compatibility/2006">
              <mc:Choice xmlns:v="urn:schemas-microsoft-com:vml" Requires="v">
                <p:oleObj spid="_x0000_s6155" name="Equation" r:id="rId4" imgW="5613120" imgH="927000" progId="Equation.DSMT4">
                  <p:embed/>
                </p:oleObj>
              </mc:Choice>
              <mc:Fallback>
                <p:oleObj name="Equation" r:id="rId4" imgW="5613120" imgH="927000" progId="Equation.DSMT4">
                  <p:embed/>
                  <p:pic>
                    <p:nvPicPr>
                      <p:cNvPr id="0" name=""/>
                      <p:cNvPicPr/>
                      <p:nvPr/>
                    </p:nvPicPr>
                    <p:blipFill>
                      <a:blip r:embed="rId5"/>
                      <a:stretch>
                        <a:fillRect/>
                      </a:stretch>
                    </p:blipFill>
                    <p:spPr>
                      <a:xfrm>
                        <a:off x="2209800" y="5334000"/>
                        <a:ext cx="5041900" cy="832712"/>
                      </a:xfrm>
                      <a:prstGeom prst="rect">
                        <a:avLst/>
                      </a:prstGeom>
                    </p:spPr>
                  </p:pic>
                </p:oleObj>
              </mc:Fallback>
            </mc:AlternateContent>
          </a:graphicData>
        </a:graphic>
      </p:graphicFrame>
    </p:spTree>
    <p:extLst>
      <p:ext uri="{BB962C8B-B14F-4D97-AF65-F5344CB8AC3E}">
        <p14:creationId xmlns:p14="http://schemas.microsoft.com/office/powerpoint/2010/main" val="1339037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Cont’d</a:t>
            </a:r>
          </a:p>
          <a:p>
            <a:pPr marL="457200" indent="-457200">
              <a:buAutoNum type="alphaLcParenR" startAt="2"/>
            </a:pPr>
            <a:endParaRPr lang="en-US" sz="2000" b="1" dirty="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In the no-default state, the return is:</a:t>
            </a:r>
            <a:endParaRPr lang="en-US" sz="2000" dirty="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457200" indent="-457200">
              <a:buAutoNum type="alphaLcParenR" startAt="2"/>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 </a:t>
            </a:r>
            <a:endParaRPr lang="en-US" sz="2000" dirty="0">
              <a:solidFill>
                <a:srgbClr val="0070C0"/>
              </a:solidFill>
              <a:latin typeface="Palatino Linotype" pitchFamily="18" charset="0"/>
            </a:endParaRPr>
          </a:p>
          <a:p>
            <a:pPr marL="457200" indent="-457200">
              <a:buAutoNum type="alphaLcParenR" startAt="2"/>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In the </a:t>
            </a:r>
            <a:r>
              <a:rPr lang="en-US" sz="2000" dirty="0" smtClean="0">
                <a:solidFill>
                  <a:srgbClr val="0070C0"/>
                </a:solidFill>
                <a:latin typeface="Palatino Linotype" pitchFamily="18" charset="0"/>
              </a:rPr>
              <a:t>default </a:t>
            </a:r>
            <a:r>
              <a:rPr lang="en-US" sz="2000" dirty="0">
                <a:solidFill>
                  <a:srgbClr val="0070C0"/>
                </a:solidFill>
                <a:latin typeface="Palatino Linotype" pitchFamily="18" charset="0"/>
              </a:rPr>
              <a:t>state, the return is:</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899447729"/>
              </p:ext>
            </p:extLst>
          </p:nvPr>
        </p:nvGraphicFramePr>
        <p:xfrm>
          <a:off x="2209800" y="2514600"/>
          <a:ext cx="4284522" cy="795014"/>
        </p:xfrm>
        <a:graphic>
          <a:graphicData uri="http://schemas.openxmlformats.org/presentationml/2006/ole">
            <mc:AlternateContent xmlns:mc="http://schemas.openxmlformats.org/markup-compatibility/2006">
              <mc:Choice xmlns:v="urn:schemas-microsoft-com:vml" Requires="v">
                <p:oleObj spid="_x0000_s5142" name="Equation" r:id="rId4" imgW="3009600" imgH="558720" progId="Equation.DSMT4">
                  <p:embed/>
                </p:oleObj>
              </mc:Choice>
              <mc:Fallback>
                <p:oleObj name="Equation" r:id="rId4" imgW="3009600" imgH="558720" progId="Equation.DSMT4">
                  <p:embed/>
                  <p:pic>
                    <p:nvPicPr>
                      <p:cNvPr id="0" name=""/>
                      <p:cNvPicPr/>
                      <p:nvPr/>
                    </p:nvPicPr>
                    <p:blipFill>
                      <a:blip r:embed="rId5"/>
                      <a:stretch>
                        <a:fillRect/>
                      </a:stretch>
                    </p:blipFill>
                    <p:spPr>
                      <a:xfrm>
                        <a:off x="2209800" y="2514600"/>
                        <a:ext cx="4284522" cy="795014"/>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991995920"/>
              </p:ext>
            </p:extLst>
          </p:nvPr>
        </p:nvGraphicFramePr>
        <p:xfrm>
          <a:off x="2236788" y="4267200"/>
          <a:ext cx="4194175" cy="795338"/>
        </p:xfrm>
        <a:graphic>
          <a:graphicData uri="http://schemas.openxmlformats.org/presentationml/2006/ole">
            <mc:AlternateContent xmlns:mc="http://schemas.openxmlformats.org/markup-compatibility/2006">
              <mc:Choice xmlns:v="urn:schemas-microsoft-com:vml" Requires="v">
                <p:oleObj spid="_x0000_s5143" name="Equation" r:id="rId6" imgW="2946240" imgH="558720" progId="Equation.DSMT4">
                  <p:embed/>
                </p:oleObj>
              </mc:Choice>
              <mc:Fallback>
                <p:oleObj name="Equation" r:id="rId6" imgW="2946240" imgH="558720" progId="Equation.DSMT4">
                  <p:embed/>
                  <p:pic>
                    <p:nvPicPr>
                      <p:cNvPr id="0" name="Object 3"/>
                      <p:cNvPicPr>
                        <a:picLocks noChangeAspect="1" noChangeArrowheads="1"/>
                      </p:cNvPicPr>
                      <p:nvPr/>
                    </p:nvPicPr>
                    <p:blipFill>
                      <a:blip r:embed="rId7"/>
                      <a:srcRect/>
                      <a:stretch>
                        <a:fillRect/>
                      </a:stretch>
                    </p:blipFill>
                    <p:spPr bwMode="auto">
                      <a:xfrm>
                        <a:off x="2236788" y="4267200"/>
                        <a:ext cx="4194175"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71136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Cont’d</a:t>
            </a:r>
          </a:p>
          <a:p>
            <a:pPr marL="457200" indent="-457200">
              <a:buAutoNum type="alphaLcParenR" startAt="2"/>
            </a:pPr>
            <a:endParaRPr lang="en-US" sz="2000" b="1" dirty="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Now we’re ready to calculate </a:t>
            </a:r>
            <a:r>
              <a:rPr lang="en-US" sz="2000" dirty="0">
                <a:solidFill>
                  <a:srgbClr val="0070C0"/>
                </a:solidFill>
                <a:latin typeface="Palatino Linotype" pitchFamily="18" charset="0"/>
              </a:rPr>
              <a:t>the expected return, i.e. weighted average </a:t>
            </a:r>
            <a:r>
              <a:rPr lang="en-US" sz="2000" dirty="0" smtClean="0">
                <a:solidFill>
                  <a:srgbClr val="0070C0"/>
                </a:solidFill>
                <a:latin typeface="Palatino Linotype" pitchFamily="18" charset="0"/>
              </a:rPr>
              <a:t>return:</a:t>
            </a:r>
          </a:p>
          <a:p>
            <a:pPr marL="0" indent="0">
              <a:buNone/>
            </a:pPr>
            <a:endParaRPr lang="en-US" sz="2000" dirty="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066270655"/>
              </p:ext>
            </p:extLst>
          </p:nvPr>
        </p:nvGraphicFramePr>
        <p:xfrm>
          <a:off x="990600" y="2895600"/>
          <a:ext cx="7271924" cy="2328862"/>
        </p:xfrm>
        <a:graphic>
          <a:graphicData uri="http://schemas.openxmlformats.org/presentationml/2006/ole">
            <mc:AlternateContent xmlns:mc="http://schemas.openxmlformats.org/markup-compatibility/2006">
              <mc:Choice xmlns:v="urn:schemas-microsoft-com:vml" Requires="v">
                <p:oleObj spid="_x0000_s7179" name="Equation" r:id="rId4" imgW="4483080" imgH="1434960" progId="Equation.DSMT4">
                  <p:embed/>
                </p:oleObj>
              </mc:Choice>
              <mc:Fallback>
                <p:oleObj name="Equation" r:id="rId4" imgW="4483080" imgH="1434960" progId="Equation.DSMT4">
                  <p:embed/>
                  <p:pic>
                    <p:nvPicPr>
                      <p:cNvPr id="0" name=""/>
                      <p:cNvPicPr/>
                      <p:nvPr/>
                    </p:nvPicPr>
                    <p:blipFill>
                      <a:blip r:embed="rId5"/>
                      <a:stretch>
                        <a:fillRect/>
                      </a:stretch>
                    </p:blipFill>
                    <p:spPr>
                      <a:xfrm>
                        <a:off x="990600" y="2895600"/>
                        <a:ext cx="7271924" cy="2328862"/>
                      </a:xfrm>
                      <a:prstGeom prst="rect">
                        <a:avLst/>
                      </a:prstGeom>
                    </p:spPr>
                  </p:pic>
                </p:oleObj>
              </mc:Fallback>
            </mc:AlternateContent>
          </a:graphicData>
        </a:graphic>
      </p:graphicFrame>
    </p:spTree>
    <p:extLst>
      <p:ext uri="{BB962C8B-B14F-4D97-AF65-F5344CB8AC3E}">
        <p14:creationId xmlns:p14="http://schemas.microsoft.com/office/powerpoint/2010/main" val="2295876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3"/>
            </a:pPr>
            <a:r>
              <a:rPr lang="en-US" sz="2000" b="1" dirty="0" smtClean="0">
                <a:solidFill>
                  <a:schemeClr val="tx1">
                    <a:lumMod val="95000"/>
                    <a:lumOff val="5000"/>
                  </a:schemeClr>
                </a:solidFill>
                <a:latin typeface="Palatino Linotype" pitchFamily="18" charset="0"/>
              </a:rPr>
              <a:t>If </a:t>
            </a:r>
            <a:r>
              <a:rPr lang="en-US" sz="2000" b="1" dirty="0">
                <a:solidFill>
                  <a:schemeClr val="tx1">
                    <a:lumMod val="95000"/>
                    <a:lumOff val="5000"/>
                  </a:schemeClr>
                </a:solidFill>
                <a:latin typeface="Palatino Linotype" pitchFamily="18" charset="0"/>
              </a:rPr>
              <a:t>the 1-year risk free rate is 3% and the market risk premium is 8%, what is the beta of this debt</a:t>
            </a:r>
            <a:r>
              <a:rPr lang="en-US" sz="2000" b="1" dirty="0" smtClean="0">
                <a:solidFill>
                  <a:schemeClr val="tx1">
                    <a:lumMod val="95000"/>
                    <a:lumOff val="5000"/>
                  </a:schemeClr>
                </a:solidFill>
                <a:latin typeface="Palatino Linotype" pitchFamily="18" charset="0"/>
              </a:rPr>
              <a:t>?</a:t>
            </a:r>
          </a:p>
          <a:p>
            <a:pPr marL="0" indent="0">
              <a:buNone/>
            </a:pPr>
            <a:endParaRPr lang="en-US" sz="2000" b="1" dirty="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We can figure this out using the CAPM formula:</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Filling </a:t>
            </a:r>
            <a:r>
              <a:rPr lang="en-US" sz="2000" dirty="0">
                <a:solidFill>
                  <a:srgbClr val="0070C0"/>
                </a:solidFill>
                <a:latin typeface="Palatino Linotype" pitchFamily="18" charset="0"/>
              </a:rPr>
              <a:t>in the pieces of the formula</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595555109"/>
              </p:ext>
            </p:extLst>
          </p:nvPr>
        </p:nvGraphicFramePr>
        <p:xfrm>
          <a:off x="2921000" y="2606948"/>
          <a:ext cx="3403600" cy="540970"/>
        </p:xfrm>
        <a:graphic>
          <a:graphicData uri="http://schemas.openxmlformats.org/presentationml/2006/ole">
            <mc:AlternateContent xmlns:mc="http://schemas.openxmlformats.org/markup-compatibility/2006">
              <mc:Choice xmlns:v="urn:schemas-microsoft-com:vml" Requires="v">
                <p:oleObj spid="_x0000_s9234" name="Equation" r:id="rId4" imgW="1917360" imgH="304560" progId="Equation.DSMT4">
                  <p:embed/>
                </p:oleObj>
              </mc:Choice>
              <mc:Fallback>
                <p:oleObj name="Equation" r:id="rId4" imgW="1917360" imgH="304560" progId="Equation.DSMT4">
                  <p:embed/>
                  <p:pic>
                    <p:nvPicPr>
                      <p:cNvPr id="0" name=""/>
                      <p:cNvPicPr/>
                      <p:nvPr/>
                    </p:nvPicPr>
                    <p:blipFill>
                      <a:blip r:embed="rId5"/>
                      <a:stretch>
                        <a:fillRect/>
                      </a:stretch>
                    </p:blipFill>
                    <p:spPr>
                      <a:xfrm>
                        <a:off x="2921000" y="2606948"/>
                        <a:ext cx="3403600" cy="54097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17167084"/>
              </p:ext>
            </p:extLst>
          </p:nvPr>
        </p:nvGraphicFramePr>
        <p:xfrm>
          <a:off x="2819400" y="3810000"/>
          <a:ext cx="3599086" cy="2584450"/>
        </p:xfrm>
        <a:graphic>
          <a:graphicData uri="http://schemas.openxmlformats.org/presentationml/2006/ole">
            <mc:AlternateContent xmlns:mc="http://schemas.openxmlformats.org/markup-compatibility/2006">
              <mc:Choice xmlns:v="urn:schemas-microsoft-com:vml" Requires="v">
                <p:oleObj spid="_x0000_s9235" name="Equation" r:id="rId6" imgW="2387520" imgH="1714320" progId="Equation.DSMT4">
                  <p:embed/>
                </p:oleObj>
              </mc:Choice>
              <mc:Fallback>
                <p:oleObj name="Equation" r:id="rId6" imgW="2387520" imgH="1714320" progId="Equation.DSMT4">
                  <p:embed/>
                  <p:pic>
                    <p:nvPicPr>
                      <p:cNvPr id="0" name=""/>
                      <p:cNvPicPr/>
                      <p:nvPr/>
                    </p:nvPicPr>
                    <p:blipFill>
                      <a:blip r:embed="rId7"/>
                      <a:stretch>
                        <a:fillRect/>
                      </a:stretch>
                    </p:blipFill>
                    <p:spPr>
                      <a:xfrm>
                        <a:off x="2819400" y="3810000"/>
                        <a:ext cx="3599086" cy="2584450"/>
                      </a:xfrm>
                      <a:prstGeom prst="rect">
                        <a:avLst/>
                      </a:prstGeom>
                    </p:spPr>
                  </p:pic>
                </p:oleObj>
              </mc:Fallback>
            </mc:AlternateContent>
          </a:graphicData>
        </a:graphic>
      </p:graphicFrame>
    </p:spTree>
    <p:extLst>
      <p:ext uri="{BB962C8B-B14F-4D97-AF65-F5344CB8AC3E}">
        <p14:creationId xmlns:p14="http://schemas.microsoft.com/office/powerpoint/2010/main" val="515695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0" indent="0">
              <a:buNone/>
            </a:pPr>
            <a:r>
              <a:rPr lang="en-US" sz="2000" b="1" dirty="0">
                <a:latin typeface="Palatino Linotype" pitchFamily="18" charset="0"/>
              </a:rPr>
              <a:t>Thomson Industries wants to estimate the cost of capital for the evaluation of expanding its current business. A typical project is financed with 30% debt-to-value ratio (i.e., D/(D+E) = 0.30). The cost of debt for Thomson is 7%</a:t>
            </a:r>
          </a:p>
          <a:p>
            <a:pPr marL="0" indent="0">
              <a:buNone/>
            </a:pPr>
            <a:endParaRPr lang="en-US" sz="2000" b="1" dirty="0">
              <a:latin typeface="Palatino Linotype" pitchFamily="18" charset="0"/>
            </a:endParaRPr>
          </a:p>
          <a:p>
            <a:pPr marL="0" indent="0">
              <a:buNone/>
            </a:pPr>
            <a:r>
              <a:rPr lang="en-US" sz="2000" b="1" dirty="0" err="1">
                <a:latin typeface="Palatino Linotype" pitchFamily="18" charset="0"/>
              </a:rPr>
              <a:t>DataServices</a:t>
            </a:r>
            <a:r>
              <a:rPr lang="en-US" sz="2000" b="1" dirty="0">
                <a:latin typeface="Palatino Linotype" pitchFamily="18" charset="0"/>
              </a:rPr>
              <a:t>, a publicly traded firm in the same business as Thomson Industries, is financed with 20% debt-to-value ratio and has an equity beta of 0.8. The cost of debt for </a:t>
            </a:r>
            <a:r>
              <a:rPr lang="en-US" sz="2000" b="1" dirty="0" err="1">
                <a:latin typeface="Palatino Linotype" pitchFamily="18" charset="0"/>
              </a:rPr>
              <a:t>DataServices</a:t>
            </a:r>
            <a:r>
              <a:rPr lang="en-US" sz="2000" b="1" dirty="0">
                <a:latin typeface="Palatino Linotype" pitchFamily="18" charset="0"/>
              </a:rPr>
              <a:t> is 6%. </a:t>
            </a:r>
          </a:p>
          <a:p>
            <a:pPr marL="0" indent="0">
              <a:buNone/>
            </a:pPr>
            <a:endParaRPr lang="en-US" sz="2000" b="1" dirty="0">
              <a:latin typeface="Palatino Linotype" pitchFamily="18" charset="0"/>
            </a:endParaRPr>
          </a:p>
          <a:p>
            <a:pPr marL="0" indent="0">
              <a:buNone/>
            </a:pPr>
            <a:r>
              <a:rPr lang="en-US" sz="2000" b="1" dirty="0">
                <a:latin typeface="Palatino Linotype" pitchFamily="18" charset="0"/>
              </a:rPr>
              <a:t>Assume that the risk free rate is 5% and the expected market risk premium is 7%.</a:t>
            </a:r>
          </a:p>
          <a:p>
            <a:pPr marL="0" indent="0">
              <a:buNone/>
            </a:pPr>
            <a:endParaRPr lang="en-US" sz="2000" b="1" dirty="0">
              <a:latin typeface="Palatino Linotype" pitchFamily="18" charset="0"/>
            </a:endParaRPr>
          </a:p>
          <a:p>
            <a:pPr marL="0" indent="0">
              <a:buNone/>
            </a:pPr>
            <a:r>
              <a:rPr lang="en-US" sz="2000" b="1" dirty="0" smtClean="0">
                <a:latin typeface="Palatino Linotype" pitchFamily="18" charset="0"/>
              </a:rPr>
              <a:t>a)      What </a:t>
            </a:r>
            <a:r>
              <a:rPr lang="en-US" sz="2000" b="1" dirty="0">
                <a:latin typeface="Palatino Linotype" pitchFamily="18" charset="0"/>
              </a:rPr>
              <a:t>is the cost of capital of Thomson Industries? </a:t>
            </a:r>
          </a:p>
          <a:p>
            <a:pPr marL="0" indent="0">
              <a:buNone/>
            </a:pPr>
            <a:endParaRPr lang="en-US" sz="2000" b="1" dirty="0">
              <a:latin typeface="Palatino Linotype" pitchFamily="18" charset="0"/>
            </a:endParaRPr>
          </a:p>
          <a:p>
            <a:pPr marL="0" indent="0">
              <a:buNone/>
            </a:pPr>
            <a:r>
              <a:rPr lang="en-US" sz="2000" b="1" dirty="0" smtClean="0">
                <a:latin typeface="Palatino Linotype" pitchFamily="18" charset="0"/>
              </a:rPr>
              <a:t>b)      What </a:t>
            </a:r>
            <a:r>
              <a:rPr lang="en-US" sz="2000" b="1" dirty="0">
                <a:latin typeface="Palatino Linotype" pitchFamily="18" charset="0"/>
              </a:rPr>
              <a:t>is the required return on equity for Thomson Industries?</a:t>
            </a:r>
          </a:p>
        </p:txBody>
      </p:sp>
    </p:spTree>
    <p:extLst>
      <p:ext uri="{BB962C8B-B14F-4D97-AF65-F5344CB8AC3E}">
        <p14:creationId xmlns:p14="http://schemas.microsoft.com/office/powerpoint/2010/main" val="3038231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lnSpcReduction="10000"/>
          </a:bodyPr>
          <a:lstStyle/>
          <a:p>
            <a:pPr marL="457200" indent="-457200">
              <a:buAutoNum type="alphaLcParenR"/>
            </a:pPr>
            <a:r>
              <a:rPr lang="en-US" sz="2000" b="1" dirty="0" smtClean="0">
                <a:latin typeface="Palatino Linotype" pitchFamily="18" charset="0"/>
              </a:rPr>
              <a:t>What </a:t>
            </a:r>
            <a:r>
              <a:rPr lang="en-US" sz="2000" b="1" dirty="0">
                <a:latin typeface="Palatino Linotype" pitchFamily="18" charset="0"/>
              </a:rPr>
              <a:t>is the cost of capital of Thomson Industries</a:t>
            </a:r>
            <a:r>
              <a:rPr lang="en-US" sz="2000" b="1" dirty="0" smtClean="0">
                <a:latin typeface="Palatino Linotype" pitchFamily="18" charset="0"/>
              </a:rPr>
              <a:t>?</a:t>
            </a:r>
          </a:p>
          <a:p>
            <a:pPr marL="0" indent="0">
              <a:buNone/>
            </a:pPr>
            <a:endParaRPr lang="en-US" sz="2000" b="1" dirty="0">
              <a:latin typeface="Palatino Linotype" pitchFamily="18" charset="0"/>
            </a:endParaRPr>
          </a:p>
          <a:p>
            <a:pPr marL="0" indent="0">
              <a:buNone/>
            </a:pPr>
            <a:r>
              <a:rPr lang="en-US" sz="2000" dirty="0">
                <a:solidFill>
                  <a:srgbClr val="0070C0"/>
                </a:solidFill>
                <a:latin typeface="Palatino Linotype" pitchFamily="18" charset="0"/>
              </a:rPr>
              <a:t>Before we dive into the calculations, notice that both of the questions we have to answer are about Thomson Industries. But the problem also gives us information about </a:t>
            </a:r>
            <a:r>
              <a:rPr lang="en-US" sz="2000" dirty="0" err="1">
                <a:solidFill>
                  <a:srgbClr val="0070C0"/>
                </a:solidFill>
                <a:latin typeface="Palatino Linotype" pitchFamily="18" charset="0"/>
              </a:rPr>
              <a:t>DataServices</a:t>
            </a:r>
            <a:r>
              <a:rPr lang="en-US" sz="2000" dirty="0">
                <a:solidFill>
                  <a:srgbClr val="0070C0"/>
                </a:solidFill>
                <a:latin typeface="Palatino Linotype" pitchFamily="18" charset="0"/>
              </a:rPr>
              <a:t> --- this is a big hint that we need to use the </a:t>
            </a:r>
            <a:r>
              <a:rPr lang="en-US" sz="2000" dirty="0" err="1">
                <a:solidFill>
                  <a:srgbClr val="0070C0"/>
                </a:solidFill>
                <a:latin typeface="Palatino Linotype" pitchFamily="18" charset="0"/>
              </a:rPr>
              <a:t>DataServices</a:t>
            </a:r>
            <a:r>
              <a:rPr lang="en-US" sz="2000" dirty="0">
                <a:solidFill>
                  <a:srgbClr val="0070C0"/>
                </a:solidFill>
                <a:latin typeface="Palatino Linotype" pitchFamily="18" charset="0"/>
              </a:rPr>
              <a:t> information in order to figure out something about Thomson. </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One “hidden assumption” that is buried in this question is that since </a:t>
            </a:r>
            <a:r>
              <a:rPr lang="en-US" sz="2000" dirty="0" err="1">
                <a:solidFill>
                  <a:srgbClr val="0070C0"/>
                </a:solidFill>
                <a:latin typeface="Palatino Linotype" pitchFamily="18" charset="0"/>
              </a:rPr>
              <a:t>DataServices</a:t>
            </a:r>
            <a:r>
              <a:rPr lang="en-US" sz="2000" dirty="0">
                <a:solidFill>
                  <a:srgbClr val="0070C0"/>
                </a:solidFill>
                <a:latin typeface="Palatino Linotype" pitchFamily="18" charset="0"/>
              </a:rPr>
              <a:t> and Thomson are in the same industry and have the same asset beta, we thus assume they have the same overall cost of </a:t>
            </a:r>
            <a:r>
              <a:rPr lang="en-US" sz="2000" dirty="0" smtClean="0">
                <a:solidFill>
                  <a:srgbClr val="0070C0"/>
                </a:solidFill>
                <a:latin typeface="Palatino Linotype" pitchFamily="18" charset="0"/>
              </a:rPr>
              <a:t>capital:</a:t>
            </a: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We </a:t>
            </a:r>
            <a:r>
              <a:rPr lang="en-US" sz="2000" dirty="0">
                <a:solidFill>
                  <a:srgbClr val="0070C0"/>
                </a:solidFill>
                <a:latin typeface="Palatino Linotype" pitchFamily="18" charset="0"/>
              </a:rPr>
              <a:t>need to find the overall cost of capital of Thomson (i.e. </a:t>
            </a:r>
            <a:r>
              <a:rPr lang="en-US" sz="2000" dirty="0" err="1" smtClean="0">
                <a:solidFill>
                  <a:srgbClr val="0070C0"/>
                </a:solidFill>
                <a:latin typeface="Palatino Linotype" pitchFamily="18" charset="0"/>
              </a:rPr>
              <a:t>r</a:t>
            </a:r>
            <a:r>
              <a:rPr lang="en-US" sz="2000" baseline="-25000" dirty="0" err="1" smtClean="0">
                <a:solidFill>
                  <a:srgbClr val="0070C0"/>
                </a:solidFill>
                <a:latin typeface="Palatino Linotype" pitchFamily="18" charset="0"/>
              </a:rPr>
              <a:t>A</a:t>
            </a:r>
            <a:r>
              <a:rPr lang="en-US" sz="2000" dirty="0" smtClean="0">
                <a:solidFill>
                  <a:srgbClr val="0070C0"/>
                </a:solidFill>
                <a:latin typeface="Palatino Linotype" pitchFamily="18" charset="0"/>
              </a:rPr>
              <a:t>). </a:t>
            </a:r>
            <a:r>
              <a:rPr lang="en-US" sz="2000" dirty="0">
                <a:solidFill>
                  <a:srgbClr val="0070C0"/>
                </a:solidFill>
                <a:latin typeface="Palatino Linotype" pitchFamily="18" charset="0"/>
              </a:rPr>
              <a:t>Let’s look at our formula and think about what pieces of the puzzle we already have, and what pieces we </a:t>
            </a:r>
            <a:r>
              <a:rPr lang="en-US" sz="2000" dirty="0" smtClean="0">
                <a:solidFill>
                  <a:srgbClr val="0070C0"/>
                </a:solidFill>
                <a:latin typeface="Palatino Linotype" pitchFamily="18" charset="0"/>
              </a:rPr>
              <a:t>need.</a:t>
            </a: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 </a:t>
            </a: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1926166460"/>
              </p:ext>
            </p:extLst>
          </p:nvPr>
        </p:nvGraphicFramePr>
        <p:xfrm>
          <a:off x="3276600" y="4419600"/>
          <a:ext cx="2192072" cy="420878"/>
        </p:xfrm>
        <a:graphic>
          <a:graphicData uri="http://schemas.openxmlformats.org/presentationml/2006/ole">
            <mc:AlternateContent xmlns:mc="http://schemas.openxmlformats.org/markup-compatibility/2006">
              <mc:Choice xmlns:v="urn:schemas-microsoft-com:vml" Requires="v">
                <p:oleObj spid="_x0000_s2086" name="Equation" r:id="rId4" imgW="1587240" imgH="304560" progId="Equation.DSMT4">
                  <p:embed/>
                </p:oleObj>
              </mc:Choice>
              <mc:Fallback>
                <p:oleObj name="Equation" r:id="rId4" imgW="1587240" imgH="304560" progId="Equation.DSMT4">
                  <p:embed/>
                  <p:pic>
                    <p:nvPicPr>
                      <p:cNvPr id="0" name=""/>
                      <p:cNvPicPr/>
                      <p:nvPr/>
                    </p:nvPicPr>
                    <p:blipFill>
                      <a:blip r:embed="rId5"/>
                      <a:stretch>
                        <a:fillRect/>
                      </a:stretch>
                    </p:blipFill>
                    <p:spPr>
                      <a:xfrm>
                        <a:off x="3276600" y="4419600"/>
                        <a:ext cx="2192072" cy="420878"/>
                      </a:xfrm>
                      <a:prstGeom prst="rect">
                        <a:avLst/>
                      </a:prstGeom>
                    </p:spPr>
                  </p:pic>
                </p:oleObj>
              </mc:Fallback>
            </mc:AlternateContent>
          </a:graphicData>
        </a:graphic>
      </p:graphicFrame>
    </p:spTree>
    <p:extLst>
      <p:ext uri="{BB962C8B-B14F-4D97-AF65-F5344CB8AC3E}">
        <p14:creationId xmlns:p14="http://schemas.microsoft.com/office/powerpoint/2010/main" val="3196891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Cont’d</a:t>
            </a:r>
          </a:p>
          <a:p>
            <a:pPr marL="0" indent="0">
              <a:buNone/>
            </a:pPr>
            <a:endParaRPr lang="en-US" sz="2000" b="1" dirty="0">
              <a:latin typeface="Palatino Linotype" pitchFamily="18" charset="0"/>
            </a:endParaRPr>
          </a:p>
          <a:p>
            <a:pPr marL="0" indent="0">
              <a:buNone/>
            </a:pPr>
            <a:r>
              <a:rPr lang="en-US" sz="2000" dirty="0" smtClean="0">
                <a:solidFill>
                  <a:srgbClr val="0070C0"/>
                </a:solidFill>
                <a:latin typeface="Palatino Linotype" pitchFamily="18" charset="0"/>
              </a:rPr>
              <a:t>Note: being </a:t>
            </a:r>
            <a:r>
              <a:rPr lang="en-US" sz="2000" dirty="0">
                <a:solidFill>
                  <a:srgbClr val="0070C0"/>
                </a:solidFill>
                <a:latin typeface="Palatino Linotype" pitchFamily="18" charset="0"/>
              </a:rPr>
              <a:t>in the same industry doesn’t automatically mean that two firms have the same cost of capital. His example was Microsoft versus some one-man tech startup; even though both companies are in the technology industry, they will have very different characteristics. This is completely correct, and saying that they are in the same “industry” is just a simplification. Thinking about it more deeply, the start-up probably is riskier than </a:t>
            </a:r>
            <a:r>
              <a:rPr lang="en-US" sz="2000" dirty="0" err="1">
                <a:solidFill>
                  <a:srgbClr val="0070C0"/>
                </a:solidFill>
                <a:latin typeface="Palatino Linotype" pitchFamily="18" charset="0"/>
              </a:rPr>
              <a:t>Micrsoft</a:t>
            </a:r>
            <a:r>
              <a:rPr lang="en-US" sz="2000" dirty="0">
                <a:solidFill>
                  <a:srgbClr val="0070C0"/>
                </a:solidFill>
                <a:latin typeface="Palatino Linotype" pitchFamily="18" charset="0"/>
              </a:rPr>
              <a:t>, but much of this additional risk is idiosyncratic. Idiosyncratic risk does not affect the discount rate. It may have a higher or lower beta than Microsoft, we would have to think about what kind of product/service they sell relative to Microsoft. The way firms are compared in real life isn’t to a broad “industry”, but rather to a localized “peer group”: a collection of companies with similar characteristics. </a:t>
            </a:r>
            <a:r>
              <a:rPr lang="en-US" sz="2000" dirty="0" smtClean="0">
                <a:solidFill>
                  <a:srgbClr val="0070C0"/>
                </a:solidFill>
                <a:latin typeface="Palatino Linotype" pitchFamily="18" charset="0"/>
              </a:rPr>
              <a:t> </a:t>
            </a: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p:txBody>
      </p:sp>
    </p:spTree>
    <p:extLst>
      <p:ext uri="{BB962C8B-B14F-4D97-AF65-F5344CB8AC3E}">
        <p14:creationId xmlns:p14="http://schemas.microsoft.com/office/powerpoint/2010/main" val="1406191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Cont’d</a:t>
            </a:r>
          </a:p>
          <a:p>
            <a:pPr marL="457200" indent="-457200">
              <a:buAutoNum type="alphaLcParenR"/>
            </a:pPr>
            <a:endParaRPr lang="en-US" sz="2000" b="1" dirty="0">
              <a:latin typeface="Palatino Linotype" pitchFamily="18" charset="0"/>
            </a:endParaRPr>
          </a:p>
          <a:p>
            <a:pPr marL="0" indent="0">
              <a:buNone/>
            </a:pPr>
            <a:r>
              <a:rPr lang="en-US" sz="2000" dirty="0" smtClean="0">
                <a:solidFill>
                  <a:srgbClr val="0070C0"/>
                </a:solidFill>
                <a:latin typeface="Palatino Linotype" pitchFamily="18" charset="0"/>
              </a:rPr>
              <a:t>Our formula is:</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We can only apply this formula to one firm at a time. We can’t “mix and match” the various pieces of the formula between the two firms. So, let’s focus on </a:t>
            </a:r>
            <a:r>
              <a:rPr lang="en-US" sz="2000" dirty="0" err="1">
                <a:solidFill>
                  <a:srgbClr val="0070C0"/>
                </a:solidFill>
                <a:latin typeface="Palatino Linotype" pitchFamily="18" charset="0"/>
              </a:rPr>
              <a:t>DataServices</a:t>
            </a:r>
            <a:r>
              <a:rPr lang="en-US" sz="2000" dirty="0">
                <a:solidFill>
                  <a:srgbClr val="0070C0"/>
                </a:solidFill>
                <a:latin typeface="Palatino Linotype" pitchFamily="18" charset="0"/>
              </a:rPr>
              <a:t> first. What pieces do we know?</a:t>
            </a: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474455885"/>
              </p:ext>
            </p:extLst>
          </p:nvPr>
        </p:nvGraphicFramePr>
        <p:xfrm>
          <a:off x="2819400" y="2133600"/>
          <a:ext cx="3327776" cy="813988"/>
        </p:xfrm>
        <a:graphic>
          <a:graphicData uri="http://schemas.openxmlformats.org/presentationml/2006/ole">
            <mc:AlternateContent xmlns:mc="http://schemas.openxmlformats.org/markup-compatibility/2006">
              <mc:Choice xmlns:v="urn:schemas-microsoft-com:vml" Requires="v">
                <p:oleObj spid="_x0000_s8201" name="Equation" r:id="rId4" imgW="1765080" imgH="431640" progId="Equation.DSMT4">
                  <p:embed/>
                </p:oleObj>
              </mc:Choice>
              <mc:Fallback>
                <p:oleObj name="Equation" r:id="rId4" imgW="1765080" imgH="431640" progId="Equation.DSMT4">
                  <p:embed/>
                  <p:pic>
                    <p:nvPicPr>
                      <p:cNvPr id="0" name=""/>
                      <p:cNvPicPr/>
                      <p:nvPr/>
                    </p:nvPicPr>
                    <p:blipFill>
                      <a:blip r:embed="rId5"/>
                      <a:stretch>
                        <a:fillRect/>
                      </a:stretch>
                    </p:blipFill>
                    <p:spPr>
                      <a:xfrm>
                        <a:off x="2819400" y="2133600"/>
                        <a:ext cx="3327776" cy="813988"/>
                      </a:xfrm>
                      <a:prstGeom prst="rect">
                        <a:avLst/>
                      </a:prstGeom>
                    </p:spPr>
                  </p:pic>
                </p:oleObj>
              </mc:Fallback>
            </mc:AlternateContent>
          </a:graphicData>
        </a:graphic>
      </p:graphicFrame>
    </p:spTree>
    <p:extLst>
      <p:ext uri="{BB962C8B-B14F-4D97-AF65-F5344CB8AC3E}">
        <p14:creationId xmlns:p14="http://schemas.microsoft.com/office/powerpoint/2010/main" val="4020304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0" indent="0">
              <a:buNone/>
            </a:pPr>
            <a:r>
              <a:rPr lang="en-US" sz="2000" b="1" dirty="0" smtClean="0">
                <a:latin typeface="Palatino Linotype" pitchFamily="18" charset="0"/>
              </a:rPr>
              <a:t>a)      Cont’d</a:t>
            </a: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smtClean="0">
              <a:latin typeface="Palatino Linotype" pitchFamily="18" charset="0"/>
            </a:endParaRPr>
          </a:p>
          <a:p>
            <a:pPr marL="0" indent="0">
              <a:buNone/>
            </a:pPr>
            <a:endParaRPr lang="en-US" sz="2000" b="1" dirty="0">
              <a:latin typeface="Palatino Linotype" pitchFamily="18" charset="0"/>
            </a:endParaRPr>
          </a:p>
        </p:txBody>
      </p:sp>
      <p:graphicFrame>
        <p:nvGraphicFramePr>
          <p:cNvPr id="21" name="Table 20"/>
          <p:cNvGraphicFramePr>
            <a:graphicFrameLocks noGrp="1"/>
          </p:cNvGraphicFramePr>
          <p:nvPr>
            <p:extLst>
              <p:ext uri="{D42A27DB-BD31-4B8C-83A1-F6EECF244321}">
                <p14:modId xmlns:p14="http://schemas.microsoft.com/office/powerpoint/2010/main" val="1328590043"/>
              </p:ext>
            </p:extLst>
          </p:nvPr>
        </p:nvGraphicFramePr>
        <p:xfrm>
          <a:off x="838200" y="1676400"/>
          <a:ext cx="7696200" cy="4724401"/>
        </p:xfrm>
        <a:graphic>
          <a:graphicData uri="http://schemas.openxmlformats.org/drawingml/2006/table">
            <a:tbl>
              <a:tblPr firstRow="1" bandRow="1">
                <a:tableStyleId>{5C22544A-7EE6-4342-B048-85BDC9FD1C3A}</a:tableStyleId>
              </a:tblPr>
              <a:tblGrid>
                <a:gridCol w="1371600"/>
                <a:gridCol w="6324600"/>
              </a:tblGrid>
              <a:tr h="471131">
                <a:tc>
                  <a:txBody>
                    <a:bodyPr/>
                    <a:lstStyle/>
                    <a:p>
                      <a:endParaRPr lang="en-US"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err="1" smtClean="0">
                          <a:solidFill>
                            <a:schemeClr val="tx1"/>
                          </a:solidFill>
                          <a:latin typeface="Palatino Linotype" panose="02040502050505030304" pitchFamily="18" charset="0"/>
                        </a:rPr>
                        <a:t>DataServices</a:t>
                      </a:r>
                      <a:endParaRPr lang="en-US"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r>
                        <a:rPr lang="en-US" dirty="0" smtClean="0">
                          <a:solidFill>
                            <a:schemeClr val="tx1"/>
                          </a:solidFill>
                          <a:latin typeface="Palatino Linotype" panose="02040502050505030304" pitchFamily="18" charset="0"/>
                        </a:rPr>
                        <a:t>D/(D+E)</a:t>
                      </a:r>
                      <a:endParaRPr lang="en-US"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=20%. This was given in the statement of the problem.</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Palatino Linotype" panose="02040502050505030304" pitchFamily="18" charset="0"/>
                        </a:rPr>
                        <a:t>E/(D+E)</a:t>
                      </a:r>
                      <a:endParaRPr lang="en-US"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=80%.</a:t>
                      </a:r>
                      <a:r>
                        <a:rPr lang="en-US" baseline="0" dirty="0" smtClean="0">
                          <a:solidFill>
                            <a:srgbClr val="0070C0"/>
                          </a:solidFill>
                          <a:latin typeface="Palatino Linotype" panose="02040502050505030304" pitchFamily="18" charset="0"/>
                        </a:rPr>
                        <a:t> Since we know the fraction of the “pie” that is made up of debt, the remaining slice of the pie is equity.</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D</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latin typeface="Palatino Linotype" panose="02040502050505030304" pitchFamily="18" charset="0"/>
                        </a:rPr>
                        <a:t>=6%. This was given in the statement of the problem.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E</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=10.6%.</a:t>
                      </a:r>
                      <a:r>
                        <a:rPr lang="en-US" baseline="0" dirty="0" smtClean="0">
                          <a:solidFill>
                            <a:srgbClr val="0070C0"/>
                          </a:solidFill>
                          <a:latin typeface="Palatino Linotype" panose="02040502050505030304" pitchFamily="18" charset="0"/>
                        </a:rPr>
                        <a:t> See next page for calculation.</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06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A</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 9.68%. See next page for calculation.</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070916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Cont’d</a:t>
            </a:r>
          </a:p>
          <a:p>
            <a:pPr marL="457200" indent="-457200">
              <a:buAutoNum type="alphaLcParenR"/>
            </a:pPr>
            <a:endParaRPr lang="en-US" sz="2000" b="1" dirty="0">
              <a:latin typeface="Palatino Linotype" pitchFamily="18" charset="0"/>
            </a:endParaRPr>
          </a:p>
          <a:p>
            <a:pPr marL="0" indent="0">
              <a:buNone/>
            </a:pPr>
            <a:r>
              <a:rPr lang="en-US" sz="1600" dirty="0">
                <a:solidFill>
                  <a:srgbClr val="0070C0"/>
                </a:solidFill>
                <a:latin typeface="Palatino Linotype" pitchFamily="18" charset="0"/>
              </a:rPr>
              <a:t>Return on equity: we don’t know this piece yet. However, the information we get in the problem gives us a big hint. Since we know the equity beta for </a:t>
            </a:r>
            <a:r>
              <a:rPr lang="en-US" sz="1600" dirty="0" err="1">
                <a:solidFill>
                  <a:srgbClr val="0070C0"/>
                </a:solidFill>
                <a:latin typeface="Palatino Linotype" pitchFamily="18" charset="0"/>
              </a:rPr>
              <a:t>DataServices</a:t>
            </a:r>
            <a:r>
              <a:rPr lang="en-US" sz="1600" dirty="0">
                <a:solidFill>
                  <a:srgbClr val="0070C0"/>
                </a:solidFill>
                <a:latin typeface="Palatino Linotype" pitchFamily="18" charset="0"/>
              </a:rPr>
              <a:t>, and we know the risk free rate and market risk premium, we can figure this part out</a:t>
            </a:r>
            <a:r>
              <a:rPr lang="en-US" sz="1600" dirty="0" smtClean="0">
                <a:solidFill>
                  <a:srgbClr val="0070C0"/>
                </a:solidFill>
                <a:latin typeface="Palatino Linotype" pitchFamily="18" charset="0"/>
              </a:rPr>
              <a:t>.</a:t>
            </a:r>
          </a:p>
          <a:p>
            <a:pPr marL="0" indent="0">
              <a:buNone/>
            </a:pPr>
            <a:endParaRPr lang="en-US" sz="1600" dirty="0">
              <a:solidFill>
                <a:srgbClr val="0070C0"/>
              </a:solidFill>
              <a:latin typeface="Palatino Linotype" pitchFamily="18" charset="0"/>
            </a:endParaRPr>
          </a:p>
          <a:p>
            <a:pPr marL="0" indent="0">
              <a:buNone/>
            </a:pPr>
            <a:r>
              <a:rPr lang="en-US" sz="1600" dirty="0" smtClean="0">
                <a:solidFill>
                  <a:srgbClr val="0070C0"/>
                </a:solidFill>
                <a:latin typeface="Palatino Linotype" pitchFamily="18" charset="0"/>
              </a:rPr>
              <a:t>Using our familiar CAPM formula:</a:t>
            </a:r>
          </a:p>
          <a:p>
            <a:pPr marL="0" indent="0">
              <a:buNone/>
            </a:pPr>
            <a:endParaRPr lang="en-US" sz="1600" dirty="0">
              <a:solidFill>
                <a:srgbClr val="0070C0"/>
              </a:solidFill>
              <a:latin typeface="Palatino Linotype" pitchFamily="18" charset="0"/>
            </a:endParaRPr>
          </a:p>
          <a:p>
            <a:endParaRPr lang="en-US" sz="1600" dirty="0" smtClean="0">
              <a:solidFill>
                <a:srgbClr val="0070C0"/>
              </a:solidFill>
              <a:latin typeface="Palatino Linotype" pitchFamily="18" charset="0"/>
            </a:endParaRPr>
          </a:p>
          <a:p>
            <a:pPr marL="0" indent="0">
              <a:buNone/>
            </a:pPr>
            <a:endParaRPr lang="en-US" sz="1600" b="1" dirty="0" smtClean="0">
              <a:solidFill>
                <a:srgbClr val="0070C0"/>
              </a:solidFill>
              <a:latin typeface="Palatino Linotype" pitchFamily="18" charset="0"/>
            </a:endParaRPr>
          </a:p>
          <a:p>
            <a:pPr marL="0" indent="0">
              <a:buNone/>
            </a:pPr>
            <a:r>
              <a:rPr lang="en-US" sz="1600" dirty="0">
                <a:solidFill>
                  <a:srgbClr val="0070C0"/>
                </a:solidFill>
                <a:latin typeface="Palatino Linotype" pitchFamily="18" charset="0"/>
              </a:rPr>
              <a:t>Substituting in the pieces of this formula using the information given in the problem</a:t>
            </a:r>
            <a:r>
              <a:rPr lang="en-US" sz="1600" dirty="0" smtClean="0">
                <a:solidFill>
                  <a:srgbClr val="0070C0"/>
                </a:solidFill>
                <a:latin typeface="Palatino Linotype" pitchFamily="18" charset="0"/>
              </a:rPr>
              <a:t>:</a:t>
            </a:r>
          </a:p>
          <a:p>
            <a:pPr marL="0" indent="0">
              <a:buNone/>
            </a:pPr>
            <a:endParaRPr lang="en-US" sz="1600" dirty="0">
              <a:solidFill>
                <a:srgbClr val="0070C0"/>
              </a:solidFill>
              <a:latin typeface="Palatino Linotype" pitchFamily="18" charset="0"/>
            </a:endParaRPr>
          </a:p>
          <a:p>
            <a:pPr marL="0" indent="0">
              <a:buNone/>
            </a:pPr>
            <a:endParaRPr lang="en-US" sz="1600" b="1" dirty="0" smtClean="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906999225"/>
              </p:ext>
            </p:extLst>
          </p:nvPr>
        </p:nvGraphicFramePr>
        <p:xfrm>
          <a:off x="2057400" y="3276600"/>
          <a:ext cx="4078898" cy="484254"/>
        </p:xfrm>
        <a:graphic>
          <a:graphicData uri="http://schemas.openxmlformats.org/presentationml/2006/ole">
            <mc:AlternateContent xmlns:mc="http://schemas.openxmlformats.org/markup-compatibility/2006">
              <mc:Choice xmlns:v="urn:schemas-microsoft-com:vml" Requires="v">
                <p:oleObj spid="_x0000_s10261" name="Equation" r:id="rId4" imgW="2781000" imgH="330120" progId="Equation.DSMT4">
                  <p:embed/>
                </p:oleObj>
              </mc:Choice>
              <mc:Fallback>
                <p:oleObj name="Equation" r:id="rId4" imgW="2781000" imgH="330120" progId="Equation.DSMT4">
                  <p:embed/>
                  <p:pic>
                    <p:nvPicPr>
                      <p:cNvPr id="0" name=""/>
                      <p:cNvPicPr/>
                      <p:nvPr/>
                    </p:nvPicPr>
                    <p:blipFill>
                      <a:blip r:embed="rId5"/>
                      <a:stretch>
                        <a:fillRect/>
                      </a:stretch>
                    </p:blipFill>
                    <p:spPr>
                      <a:xfrm>
                        <a:off x="2057400" y="3276600"/>
                        <a:ext cx="4078898" cy="484254"/>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68990373"/>
              </p:ext>
            </p:extLst>
          </p:nvPr>
        </p:nvGraphicFramePr>
        <p:xfrm>
          <a:off x="2003425" y="4589463"/>
          <a:ext cx="4338638" cy="447675"/>
        </p:xfrm>
        <a:graphic>
          <a:graphicData uri="http://schemas.openxmlformats.org/presentationml/2006/ole">
            <mc:AlternateContent xmlns:mc="http://schemas.openxmlformats.org/markup-compatibility/2006">
              <mc:Choice xmlns:v="urn:schemas-microsoft-com:vml" Requires="v">
                <p:oleObj spid="_x0000_s10262" name="Equation" r:id="rId6" imgW="2958840" imgH="304560" progId="Equation.DSMT4">
                  <p:embed/>
                </p:oleObj>
              </mc:Choice>
              <mc:Fallback>
                <p:oleObj name="Equation" r:id="rId6" imgW="2958840" imgH="304560" progId="Equation.DSMT4">
                  <p:embed/>
                  <p:pic>
                    <p:nvPicPr>
                      <p:cNvPr id="0" name="Object 4"/>
                      <p:cNvPicPr>
                        <a:picLocks noChangeAspect="1" noChangeArrowheads="1"/>
                      </p:cNvPicPr>
                      <p:nvPr/>
                    </p:nvPicPr>
                    <p:blipFill>
                      <a:blip r:embed="rId7"/>
                      <a:srcRect/>
                      <a:stretch>
                        <a:fillRect/>
                      </a:stretch>
                    </p:blipFill>
                    <p:spPr bwMode="auto">
                      <a:xfrm>
                        <a:off x="2003425" y="4589463"/>
                        <a:ext cx="433863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6521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l"/>
            <a:r>
              <a:rPr lang="en-US" sz="2800" dirty="0" smtClean="0">
                <a:latin typeface="Palatino Linotype" pitchFamily="18" charset="0"/>
              </a:rPr>
              <a:t>Overview</a:t>
            </a:r>
            <a:endParaRPr lang="en-US" sz="2800" dirty="0">
              <a:latin typeface="Palatino Linotype"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marL="0" indent="0">
              <a:buNone/>
            </a:pPr>
            <a:endParaRPr lang="en-US" sz="100" dirty="0" smtClean="0">
              <a:latin typeface="Palatino Linotype" pitchFamily="18" charset="0"/>
            </a:endParaRPr>
          </a:p>
          <a:p>
            <a:pPr indent="0">
              <a:buNone/>
            </a:pPr>
            <a:r>
              <a:rPr lang="en-US" sz="2200" dirty="0" smtClean="0">
                <a:latin typeface="Palatino Linotype" pitchFamily="18" charset="0"/>
              </a:rPr>
              <a:t>We are interested in valuing a project or a firm by discounting expected CFs of a project using a discount rate.</a:t>
            </a:r>
          </a:p>
          <a:p>
            <a:pPr indent="0">
              <a:buNone/>
            </a:pPr>
            <a:endParaRPr lang="en-US" sz="2200" dirty="0">
              <a:latin typeface="Palatino Linotype" pitchFamily="18" charset="0"/>
            </a:endParaRPr>
          </a:p>
          <a:p>
            <a:pPr indent="0">
              <a:buNone/>
            </a:pPr>
            <a:r>
              <a:rPr lang="en-US" sz="2200" dirty="0" smtClean="0">
                <a:latin typeface="Palatino Linotype" pitchFamily="18" charset="0"/>
              </a:rPr>
              <a:t>What is the correct discount rate to use for assets of a certain riskiness?</a:t>
            </a:r>
          </a:p>
        </p:txBody>
      </p:sp>
    </p:spTree>
    <p:extLst>
      <p:ext uri="{BB962C8B-B14F-4D97-AF65-F5344CB8AC3E}">
        <p14:creationId xmlns:p14="http://schemas.microsoft.com/office/powerpoint/2010/main" val="67020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2000" b="1" dirty="0" smtClean="0">
                <a:latin typeface="Palatino Linotype" pitchFamily="18" charset="0"/>
              </a:rPr>
              <a:t>Cont’d</a:t>
            </a:r>
          </a:p>
          <a:p>
            <a:pPr marL="457200" indent="-457200">
              <a:buAutoNum type="alphaLcParenR"/>
            </a:pPr>
            <a:endParaRPr lang="en-US" sz="2000" b="1" dirty="0">
              <a:latin typeface="Palatino Linotype" pitchFamily="18" charset="0"/>
            </a:endParaRPr>
          </a:p>
          <a:p>
            <a:pPr marL="0" indent="0">
              <a:buNone/>
            </a:pPr>
            <a:r>
              <a:rPr lang="en-US" sz="1600" dirty="0">
                <a:solidFill>
                  <a:srgbClr val="0070C0"/>
                </a:solidFill>
                <a:latin typeface="Palatino Linotype" pitchFamily="18" charset="0"/>
              </a:rPr>
              <a:t>Now we can plug this into the formula for cost of capital for </a:t>
            </a:r>
            <a:r>
              <a:rPr lang="en-US" sz="1600" dirty="0" err="1">
                <a:solidFill>
                  <a:srgbClr val="0070C0"/>
                </a:solidFill>
                <a:latin typeface="Palatino Linotype" pitchFamily="18" charset="0"/>
              </a:rPr>
              <a:t>DataServices</a:t>
            </a:r>
            <a:r>
              <a:rPr lang="en-US" sz="1600" dirty="0">
                <a:solidFill>
                  <a:srgbClr val="0070C0"/>
                </a:solidFill>
                <a:latin typeface="Palatino Linotype" pitchFamily="18" charset="0"/>
              </a:rPr>
              <a:t>:</a:t>
            </a:r>
          </a:p>
          <a:p>
            <a:endParaRPr lang="en-US" sz="1600" dirty="0" smtClean="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562271686"/>
              </p:ext>
            </p:extLst>
          </p:nvPr>
        </p:nvGraphicFramePr>
        <p:xfrm>
          <a:off x="600990" y="2584450"/>
          <a:ext cx="8124556" cy="2139950"/>
        </p:xfrm>
        <a:graphic>
          <a:graphicData uri="http://schemas.openxmlformats.org/presentationml/2006/ole">
            <mc:AlternateContent xmlns:mc="http://schemas.openxmlformats.org/markup-compatibility/2006">
              <mc:Choice xmlns:v="urn:schemas-microsoft-com:vml" Requires="v">
                <p:oleObj spid="_x0000_s11274" name="Equation" r:id="rId4" imgW="5689440" imgH="1498320" progId="Equation.DSMT4">
                  <p:embed/>
                </p:oleObj>
              </mc:Choice>
              <mc:Fallback>
                <p:oleObj name="Equation" r:id="rId4" imgW="5689440" imgH="1498320" progId="Equation.DSMT4">
                  <p:embed/>
                  <p:pic>
                    <p:nvPicPr>
                      <p:cNvPr id="0" name=""/>
                      <p:cNvPicPr/>
                      <p:nvPr/>
                    </p:nvPicPr>
                    <p:blipFill>
                      <a:blip r:embed="rId5"/>
                      <a:stretch>
                        <a:fillRect/>
                      </a:stretch>
                    </p:blipFill>
                    <p:spPr>
                      <a:xfrm>
                        <a:off x="600990" y="2584450"/>
                        <a:ext cx="8124556" cy="2139950"/>
                      </a:xfrm>
                      <a:prstGeom prst="rect">
                        <a:avLst/>
                      </a:prstGeom>
                    </p:spPr>
                  </p:pic>
                </p:oleObj>
              </mc:Fallback>
            </mc:AlternateContent>
          </a:graphicData>
        </a:graphic>
      </p:graphicFrame>
    </p:spTree>
    <p:extLst>
      <p:ext uri="{BB962C8B-B14F-4D97-AF65-F5344CB8AC3E}">
        <p14:creationId xmlns:p14="http://schemas.microsoft.com/office/powerpoint/2010/main" val="1765923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0" indent="0">
              <a:buNone/>
            </a:pPr>
            <a:r>
              <a:rPr lang="en-US" sz="2000" b="1" dirty="0" smtClean="0">
                <a:latin typeface="Palatino Linotype" pitchFamily="18" charset="0"/>
              </a:rPr>
              <a:t>b)      What </a:t>
            </a:r>
            <a:r>
              <a:rPr lang="en-US" sz="2000" b="1" dirty="0">
                <a:latin typeface="Palatino Linotype" pitchFamily="18" charset="0"/>
              </a:rPr>
              <a:t>is the required return on equity for Thomson Industries?</a:t>
            </a: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42630659"/>
              </p:ext>
            </p:extLst>
          </p:nvPr>
        </p:nvGraphicFramePr>
        <p:xfrm>
          <a:off x="1143000" y="1600200"/>
          <a:ext cx="7239000" cy="4800600"/>
        </p:xfrm>
        <a:graphic>
          <a:graphicData uri="http://schemas.openxmlformats.org/drawingml/2006/table">
            <a:tbl>
              <a:tblPr firstRow="1" bandRow="1">
                <a:tableStyleId>{5C22544A-7EE6-4342-B048-85BDC9FD1C3A}</a:tableStyleId>
              </a:tblPr>
              <a:tblGrid>
                <a:gridCol w="1143000"/>
                <a:gridCol w="6096000"/>
              </a:tblGrid>
              <a:tr h="478730">
                <a:tc>
                  <a:txBody>
                    <a:bodyPr/>
                    <a:lstStyle/>
                    <a:p>
                      <a:endParaRPr lang="en-US"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latin typeface="Palatino Linotype" panose="02040502050505030304" pitchFamily="18" charset="0"/>
                        </a:rPr>
                        <a:t>Thomson Industries</a:t>
                      </a:r>
                      <a:endParaRPr lang="en-US"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A</a:t>
                      </a:r>
                      <a:endParaRPr lang="en-US" baseline="-25000"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=9.68%.</a:t>
                      </a:r>
                      <a:r>
                        <a:rPr lang="en-US" baseline="0" dirty="0" smtClean="0">
                          <a:solidFill>
                            <a:srgbClr val="0070C0"/>
                          </a:solidFill>
                          <a:latin typeface="Palatino Linotype" panose="02040502050505030304" pitchFamily="18" charset="0"/>
                        </a:rPr>
                        <a:t> We figured this out in part (a).</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r>
                        <a:rPr lang="en-US" dirty="0" smtClean="0">
                          <a:solidFill>
                            <a:schemeClr val="tx1"/>
                          </a:solidFill>
                          <a:latin typeface="Palatino Linotype" panose="02040502050505030304" pitchFamily="18" charset="0"/>
                        </a:rPr>
                        <a:t>D/(D+E)</a:t>
                      </a:r>
                      <a:endParaRPr lang="en-US"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=30%.</a:t>
                      </a:r>
                      <a:r>
                        <a:rPr lang="en-US" baseline="0" dirty="0" smtClean="0">
                          <a:solidFill>
                            <a:srgbClr val="0070C0"/>
                          </a:solidFill>
                          <a:latin typeface="Palatino Linotype" panose="02040502050505030304" pitchFamily="18" charset="0"/>
                        </a:rPr>
                        <a:t> This is given in the statement of the problem.</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Palatino Linotype" panose="02040502050505030304" pitchFamily="18" charset="0"/>
                        </a:rPr>
                        <a:t>E/(D+E)</a:t>
                      </a:r>
                      <a:endParaRPr lang="en-US" dirty="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=70%. The remaining slice</a:t>
                      </a:r>
                      <a:r>
                        <a:rPr lang="en-US" baseline="0" dirty="0" smtClean="0">
                          <a:solidFill>
                            <a:srgbClr val="0070C0"/>
                          </a:solidFill>
                          <a:latin typeface="Palatino Linotype" panose="02040502050505030304" pitchFamily="18" charset="0"/>
                        </a:rPr>
                        <a:t> of the pie.</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D</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=7%. This is given in the statement</a:t>
                      </a:r>
                      <a:r>
                        <a:rPr lang="en-US" baseline="0" dirty="0" smtClean="0">
                          <a:solidFill>
                            <a:srgbClr val="0070C0"/>
                          </a:solidFill>
                          <a:latin typeface="Palatino Linotype" panose="02040502050505030304" pitchFamily="18" charset="0"/>
                        </a:rPr>
                        <a:t> of the problem.</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chemeClr val="tx1"/>
                          </a:solidFill>
                          <a:latin typeface="Palatino Linotype" panose="02040502050505030304" pitchFamily="18" charset="0"/>
                        </a:rPr>
                        <a:t>r</a:t>
                      </a:r>
                      <a:r>
                        <a:rPr lang="en-US" baseline="-25000" dirty="0" err="1" smtClean="0">
                          <a:solidFill>
                            <a:schemeClr val="tx1"/>
                          </a:solidFill>
                          <a:latin typeface="Palatino Linotype" panose="02040502050505030304" pitchFamily="18" charset="0"/>
                        </a:rPr>
                        <a:t>E</a:t>
                      </a:r>
                      <a:endParaRPr lang="en-US" baseline="-25000" dirty="0" smtClean="0">
                        <a:solidFill>
                          <a:schemeClr val="tx1"/>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0070C0"/>
                          </a:solidFill>
                          <a:latin typeface="Palatino Linotype" panose="02040502050505030304" pitchFamily="18" charset="0"/>
                        </a:rPr>
                        <a:t>=10.83%.</a:t>
                      </a:r>
                      <a:r>
                        <a:rPr lang="en-US" baseline="0" dirty="0" smtClean="0">
                          <a:solidFill>
                            <a:srgbClr val="0070C0"/>
                          </a:solidFill>
                          <a:latin typeface="Palatino Linotype" panose="02040502050505030304" pitchFamily="18" charset="0"/>
                        </a:rPr>
                        <a:t> See next page for calculation.</a:t>
                      </a:r>
                      <a:endParaRPr lang="en-US" dirty="0">
                        <a:solidFill>
                          <a:srgbClr val="0070C0"/>
                        </a:solidFill>
                        <a:latin typeface="Palatino Linotype" panose="0204050205050503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8540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Cost of Capital</a:t>
            </a:r>
            <a:endParaRPr lang="en-US" sz="2400" dirty="0">
              <a:latin typeface="Palatino Linotype" pitchFamily="18" charset="0"/>
            </a:endParaRP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2"/>
            </a:pPr>
            <a:r>
              <a:rPr lang="en-US" sz="2000" b="1" dirty="0" smtClean="0">
                <a:latin typeface="Palatino Linotype" pitchFamily="18" charset="0"/>
              </a:rPr>
              <a:t>Cont’d</a:t>
            </a:r>
          </a:p>
          <a:p>
            <a:pPr marL="0" indent="0">
              <a:buNone/>
            </a:pPr>
            <a:endParaRPr lang="en-US" sz="2000" b="1" dirty="0">
              <a:latin typeface="Palatino Linotype" pitchFamily="18" charset="0"/>
            </a:endParaRPr>
          </a:p>
          <a:p>
            <a:pPr marL="0" indent="0">
              <a:buNone/>
            </a:pPr>
            <a:r>
              <a:rPr lang="en-US" sz="2000" dirty="0" smtClean="0">
                <a:solidFill>
                  <a:srgbClr val="0070C0"/>
                </a:solidFill>
                <a:latin typeface="Palatino Linotype" pitchFamily="18" charset="0"/>
              </a:rPr>
              <a:t>Plugging everything in to get the return on equity:</a:t>
            </a:r>
          </a:p>
          <a:p>
            <a:pPr marL="0" indent="0">
              <a:buNone/>
            </a:pPr>
            <a:endParaRPr lang="en-US" sz="2000" dirty="0">
              <a:solidFill>
                <a:srgbClr val="0070C0"/>
              </a:solidFill>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a:p>
            <a:pPr marL="0" indent="0">
              <a:buNone/>
            </a:pPr>
            <a:endParaRPr lang="en-US" sz="2000" b="1" dirty="0">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870965024"/>
              </p:ext>
            </p:extLst>
          </p:nvPr>
        </p:nvGraphicFramePr>
        <p:xfrm>
          <a:off x="1447800" y="2362200"/>
          <a:ext cx="6590044" cy="3803650"/>
        </p:xfrm>
        <a:graphic>
          <a:graphicData uri="http://schemas.openxmlformats.org/presentationml/2006/ole">
            <mc:AlternateContent xmlns:mc="http://schemas.openxmlformats.org/markup-compatibility/2006">
              <mc:Choice xmlns:v="urn:schemas-microsoft-com:vml" Requires="v">
                <p:oleObj spid="_x0000_s12299" name="Equation" r:id="rId4" imgW="3784320" imgH="2184120" progId="Equation.DSMT4">
                  <p:embed/>
                </p:oleObj>
              </mc:Choice>
              <mc:Fallback>
                <p:oleObj name="Equation" r:id="rId4" imgW="3784320" imgH="2184120" progId="Equation.DSMT4">
                  <p:embed/>
                  <p:pic>
                    <p:nvPicPr>
                      <p:cNvPr id="0" name=""/>
                      <p:cNvPicPr/>
                      <p:nvPr/>
                    </p:nvPicPr>
                    <p:blipFill>
                      <a:blip r:embed="rId5"/>
                      <a:stretch>
                        <a:fillRect/>
                      </a:stretch>
                    </p:blipFill>
                    <p:spPr>
                      <a:xfrm>
                        <a:off x="1447800" y="2362200"/>
                        <a:ext cx="6590044" cy="3803650"/>
                      </a:xfrm>
                      <a:prstGeom prst="rect">
                        <a:avLst/>
                      </a:prstGeom>
                    </p:spPr>
                  </p:pic>
                </p:oleObj>
              </mc:Fallback>
            </mc:AlternateContent>
          </a:graphicData>
        </a:graphic>
      </p:graphicFrame>
    </p:spTree>
    <p:extLst>
      <p:ext uri="{BB962C8B-B14F-4D97-AF65-F5344CB8AC3E}">
        <p14:creationId xmlns:p14="http://schemas.microsoft.com/office/powerpoint/2010/main" val="3091859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fontScale="92500" lnSpcReduction="10000"/>
          </a:bodyPr>
          <a:lstStyle/>
          <a:p>
            <a:pPr marL="0" indent="0">
              <a:buNone/>
            </a:pPr>
            <a:r>
              <a:rPr lang="en-US" sz="1800" b="1" dirty="0" smtClean="0">
                <a:latin typeface="Palatino Linotype" pitchFamily="18" charset="0"/>
              </a:rPr>
              <a:t>Consider a project with free cash flows in one year of either $100,000 or $180,000 with each outcome being equally likely. The initial investment required for the project is $100,000 and the project's cost of capital is 20%. The risk-free interest rate is 10%. </a:t>
            </a:r>
          </a:p>
          <a:p>
            <a:pPr marL="0" indent="0">
              <a:buNone/>
            </a:pPr>
            <a:endParaRPr lang="en-US" sz="1800" b="1" dirty="0" smtClean="0">
              <a:latin typeface="Palatino Linotype" pitchFamily="18" charset="0"/>
            </a:endParaRPr>
          </a:p>
          <a:p>
            <a:pPr marL="457200" indent="-457200">
              <a:buNone/>
            </a:pPr>
            <a:r>
              <a:rPr lang="en-US" sz="1800" b="1" dirty="0" smtClean="0">
                <a:latin typeface="Palatino Linotype" pitchFamily="18" charset="0"/>
              </a:rPr>
              <a:t>a)     What is the NPV of this project?</a:t>
            </a:r>
          </a:p>
          <a:p>
            <a:pPr marL="457200" indent="-457200">
              <a:buNone/>
            </a:pPr>
            <a:endParaRPr lang="en-US" sz="1800" dirty="0">
              <a:latin typeface="Palatino Linotype" pitchFamily="18" charset="0"/>
            </a:endParaRPr>
          </a:p>
          <a:p>
            <a:pPr marL="457200" indent="-457200">
              <a:buNone/>
            </a:pPr>
            <a:r>
              <a:rPr lang="en-US" sz="1800" b="1" dirty="0" smtClean="0">
                <a:latin typeface="Palatino Linotype" pitchFamily="18" charset="0"/>
              </a:rPr>
              <a:t>b)     Suppose </a:t>
            </a:r>
            <a:r>
              <a:rPr lang="en-US" sz="1800" b="1" dirty="0">
                <a:latin typeface="Palatino Linotype" pitchFamily="18" charset="0"/>
              </a:rPr>
              <a:t>that to raise the funds for the initial investment, the project is sold to investors as an all-equity firm. The equity holders will receive the cash flows of the project in one year. How much money can be raised in this way - that is, what is the initial market value of unlevered equity? </a:t>
            </a:r>
          </a:p>
          <a:p>
            <a:pPr marL="457200" indent="-457200">
              <a:buNone/>
            </a:pPr>
            <a:endParaRPr lang="en-US" sz="1800" b="1" dirty="0">
              <a:latin typeface="Palatino Linotype" pitchFamily="18" charset="0"/>
            </a:endParaRPr>
          </a:p>
          <a:p>
            <a:pPr marL="457200" indent="-457200">
              <a:buNone/>
            </a:pPr>
            <a:r>
              <a:rPr lang="en-US" sz="1800" b="1" dirty="0" smtClean="0">
                <a:latin typeface="Palatino Linotype" pitchFamily="18" charset="0"/>
              </a:rPr>
              <a:t>c)     Suppose </a:t>
            </a:r>
            <a:r>
              <a:rPr lang="en-US" sz="1800" b="1" dirty="0">
                <a:latin typeface="Palatino Linotype" pitchFamily="18" charset="0"/>
              </a:rPr>
              <a:t>the initial $100,000 is instead raised by borrowing $50,000 at the risk free interest rate and selling the rest of the project to equity investors.  What are the cash flows of the levered equity?  What is the expected return on equity?</a:t>
            </a:r>
          </a:p>
          <a:p>
            <a:pPr marL="457200" indent="-457200">
              <a:buNone/>
            </a:pPr>
            <a:endParaRPr lang="en-US" sz="1800" b="1" dirty="0">
              <a:latin typeface="Palatino Linotype" pitchFamily="18" charset="0"/>
            </a:endParaRPr>
          </a:p>
          <a:p>
            <a:pPr marL="457200" indent="-457200">
              <a:buNone/>
            </a:pPr>
            <a:r>
              <a:rPr lang="en-US" sz="1800" b="1" dirty="0" smtClean="0">
                <a:latin typeface="Palatino Linotype" pitchFamily="18" charset="0"/>
              </a:rPr>
              <a:t>d)     Suppose </a:t>
            </a:r>
            <a:r>
              <a:rPr lang="en-US" sz="1800" b="1" dirty="0">
                <a:latin typeface="Palatino Linotype" pitchFamily="18" charset="0"/>
              </a:rPr>
              <a:t>the initial $100,000 is instead raised by issuing $100,000 with a stated coupon rate of 25%.  What are the cash flows of the levered equity?  What are the expected returns on debt and equity?</a:t>
            </a:r>
          </a:p>
          <a:p>
            <a:pPr marL="0" indent="0">
              <a:buNone/>
            </a:pPr>
            <a:endParaRPr lang="en-US" sz="1800" dirty="0">
              <a:latin typeface="Palatino Linotype" pitchFamily="18" charset="0"/>
            </a:endParaRPr>
          </a:p>
        </p:txBody>
      </p:sp>
    </p:spTree>
    <p:extLst>
      <p:ext uri="{BB962C8B-B14F-4D97-AF65-F5344CB8AC3E}">
        <p14:creationId xmlns:p14="http://schemas.microsoft.com/office/powerpoint/2010/main" val="171518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1800" b="1" dirty="0" smtClean="0">
                <a:latin typeface="Palatino Linotype" pitchFamily="18" charset="0"/>
              </a:rPr>
              <a:t>What is the NPV of this project?</a:t>
            </a:r>
          </a:p>
          <a:p>
            <a:pPr marL="0" indent="0">
              <a:buNone/>
            </a:pPr>
            <a:endParaRPr lang="en-US" sz="1800" b="1" dirty="0">
              <a:latin typeface="Palatino Linotype" pitchFamily="18" charset="0"/>
            </a:endParaRPr>
          </a:p>
          <a:p>
            <a:pPr marL="0" indent="0">
              <a:buNone/>
            </a:pPr>
            <a:r>
              <a:rPr lang="en-US" sz="1800" u="sng" dirty="0">
                <a:solidFill>
                  <a:srgbClr val="0070C0"/>
                </a:solidFill>
                <a:latin typeface="Palatino Linotype" pitchFamily="18" charset="0"/>
              </a:rPr>
              <a:t>Step “0”</a:t>
            </a:r>
            <a:r>
              <a:rPr lang="en-US" sz="1800" dirty="0">
                <a:solidFill>
                  <a:srgbClr val="0070C0"/>
                </a:solidFill>
                <a:latin typeface="Palatino Linotype" pitchFamily="18" charset="0"/>
              </a:rPr>
              <a:t>: let’s write down the pieces of information that the problem already gives us</a:t>
            </a:r>
            <a:r>
              <a:rPr lang="en-US" sz="1800" dirty="0" smtClean="0">
                <a:solidFill>
                  <a:srgbClr val="0070C0"/>
                </a:solidFill>
                <a:latin typeface="Palatino Linotype" pitchFamily="18" charset="0"/>
              </a:rPr>
              <a:t>:</a:t>
            </a:r>
          </a:p>
          <a:p>
            <a:r>
              <a:rPr lang="en-US" sz="1800" i="1" dirty="0" err="1" smtClean="0">
                <a:solidFill>
                  <a:srgbClr val="0070C0"/>
                </a:solidFill>
                <a:latin typeface="Palatino Linotype" pitchFamily="18" charset="0"/>
              </a:rPr>
              <a:t>r</a:t>
            </a:r>
            <a:r>
              <a:rPr lang="en-US" sz="1800" i="1" baseline="-25000" dirty="0" err="1" smtClean="0">
                <a:solidFill>
                  <a:srgbClr val="0070C0"/>
                </a:solidFill>
                <a:latin typeface="Palatino Linotype" pitchFamily="18" charset="0"/>
              </a:rPr>
              <a:t>A</a:t>
            </a:r>
            <a:r>
              <a:rPr lang="en-US" sz="1800" baseline="-25000" dirty="0" smtClean="0">
                <a:solidFill>
                  <a:srgbClr val="0070C0"/>
                </a:solidFill>
                <a:latin typeface="Palatino Linotype" pitchFamily="18" charset="0"/>
              </a:rPr>
              <a:t> </a:t>
            </a:r>
            <a:r>
              <a:rPr lang="en-US" sz="1800" dirty="0" smtClean="0">
                <a:solidFill>
                  <a:srgbClr val="0070C0"/>
                </a:solidFill>
                <a:latin typeface="Palatino Linotype" pitchFamily="18" charset="0"/>
              </a:rPr>
              <a:t>= 20%</a:t>
            </a:r>
          </a:p>
          <a:p>
            <a:r>
              <a:rPr lang="en-US" sz="1800" i="1" dirty="0" err="1" smtClean="0">
                <a:solidFill>
                  <a:srgbClr val="0070C0"/>
                </a:solidFill>
                <a:latin typeface="Palatino Linotype" pitchFamily="18" charset="0"/>
              </a:rPr>
              <a:t>r</a:t>
            </a:r>
            <a:r>
              <a:rPr lang="en-US" sz="1800" i="1" baseline="-25000" dirty="0" err="1" smtClean="0">
                <a:solidFill>
                  <a:srgbClr val="0070C0"/>
                </a:solidFill>
                <a:latin typeface="Palatino Linotype" pitchFamily="18" charset="0"/>
              </a:rPr>
              <a:t>f</a:t>
            </a:r>
            <a:r>
              <a:rPr lang="en-US" sz="1800" baseline="-25000" dirty="0" smtClean="0">
                <a:solidFill>
                  <a:srgbClr val="0070C0"/>
                </a:solidFill>
                <a:latin typeface="Palatino Linotype" pitchFamily="18" charset="0"/>
              </a:rPr>
              <a:t> </a:t>
            </a:r>
            <a:r>
              <a:rPr lang="en-US" sz="1800" dirty="0" smtClean="0">
                <a:solidFill>
                  <a:srgbClr val="0070C0"/>
                </a:solidFill>
                <a:latin typeface="Palatino Linotype" pitchFamily="18" charset="0"/>
              </a:rPr>
              <a:t>= 10%</a:t>
            </a:r>
          </a:p>
          <a:p>
            <a:r>
              <a:rPr lang="en-US" sz="1800" i="1" dirty="0" smtClean="0">
                <a:solidFill>
                  <a:srgbClr val="0070C0"/>
                </a:solidFill>
                <a:latin typeface="Palatino Linotype" pitchFamily="18" charset="0"/>
              </a:rPr>
              <a:t>CF</a:t>
            </a:r>
            <a:r>
              <a:rPr lang="en-US" sz="1800" baseline="-25000" dirty="0" smtClean="0">
                <a:solidFill>
                  <a:srgbClr val="0070C0"/>
                </a:solidFill>
                <a:latin typeface="Palatino Linotype" pitchFamily="18" charset="0"/>
              </a:rPr>
              <a:t>0 </a:t>
            </a:r>
            <a:r>
              <a:rPr lang="en-US" sz="1800" dirty="0" smtClean="0">
                <a:solidFill>
                  <a:srgbClr val="0070C0"/>
                </a:solidFill>
                <a:latin typeface="Palatino Linotype" pitchFamily="18" charset="0"/>
              </a:rPr>
              <a:t>= -100,000</a:t>
            </a:r>
          </a:p>
        </p:txBody>
      </p:sp>
      <p:graphicFrame>
        <p:nvGraphicFramePr>
          <p:cNvPr id="6" name="Table 5"/>
          <p:cNvGraphicFramePr>
            <a:graphicFrameLocks noGrp="1"/>
          </p:cNvGraphicFramePr>
          <p:nvPr>
            <p:extLst>
              <p:ext uri="{D42A27DB-BD31-4B8C-83A1-F6EECF244321}">
                <p14:modId xmlns:p14="http://schemas.microsoft.com/office/powerpoint/2010/main" val="2061598974"/>
              </p:ext>
            </p:extLst>
          </p:nvPr>
        </p:nvGraphicFramePr>
        <p:xfrm>
          <a:off x="1600200" y="3733800"/>
          <a:ext cx="5181600" cy="1904999"/>
        </p:xfrm>
        <a:graphic>
          <a:graphicData uri="http://schemas.openxmlformats.org/drawingml/2006/table">
            <a:tbl>
              <a:tblPr firstRow="1" firstCol="1" bandRow="1"/>
              <a:tblGrid>
                <a:gridCol w="1480458"/>
                <a:gridCol w="1753172"/>
                <a:gridCol w="1947970"/>
              </a:tblGrid>
              <a:tr h="439615">
                <a:tc>
                  <a:txBody>
                    <a:bodyPr/>
                    <a:lstStyle/>
                    <a:p>
                      <a:pPr marL="0" marR="0" algn="ctr">
                        <a:spcBef>
                          <a:spcPts val="0"/>
                        </a:spcBef>
                        <a:spcAft>
                          <a:spcPts val="0"/>
                        </a:spcAft>
                      </a:pPr>
                      <a:r>
                        <a:rPr lang="en-US" sz="1800" b="1" dirty="0">
                          <a:solidFill>
                            <a:srgbClr val="000000"/>
                          </a:solidFill>
                          <a:effectLst/>
                          <a:latin typeface="Times New Roman"/>
                          <a:ea typeface="Times New Roman"/>
                        </a:rPr>
                        <a:t>State</a:t>
                      </a:r>
                      <a:endParaRPr lang="en-US" sz="1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Times New Roman"/>
                          <a:ea typeface="Times New Roman"/>
                        </a:rPr>
                        <a:t>Probability</a:t>
                      </a:r>
                      <a:endParaRPr lang="en-US" sz="1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Times New Roman"/>
                          <a:ea typeface="Times New Roman"/>
                        </a:rPr>
                        <a:t>CF</a:t>
                      </a:r>
                      <a:r>
                        <a:rPr lang="en-US" sz="1800" b="1" baseline="-25000" dirty="0">
                          <a:solidFill>
                            <a:srgbClr val="000000"/>
                          </a:solidFill>
                          <a:effectLst/>
                          <a:latin typeface="Times New Roman"/>
                          <a:ea typeface="Times New Roman"/>
                        </a:rPr>
                        <a:t>1</a:t>
                      </a:r>
                      <a:endParaRPr lang="en-US" sz="18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692">
                <a:tc>
                  <a:txBody>
                    <a:bodyPr/>
                    <a:lstStyle/>
                    <a:p>
                      <a:pPr marL="0" marR="0" algn="ctr">
                        <a:spcBef>
                          <a:spcPts val="0"/>
                        </a:spcBef>
                        <a:spcAft>
                          <a:spcPts val="0"/>
                        </a:spcAft>
                      </a:pPr>
                      <a:r>
                        <a:rPr lang="en-US" sz="1800" dirty="0" smtClean="0">
                          <a:solidFill>
                            <a:srgbClr val="0070C0"/>
                          </a:solidFill>
                          <a:effectLst/>
                          <a:latin typeface="Times New Roman"/>
                          <a:ea typeface="Times New Roman"/>
                        </a:rPr>
                        <a:t>Bad</a:t>
                      </a: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solidFill>
                            <a:srgbClr val="0070C0"/>
                          </a:solidFill>
                          <a:effectLst/>
                          <a:latin typeface="Times New Roman"/>
                          <a:ea typeface="Times New Roman"/>
                        </a:rPr>
                        <a:t>0.5</a:t>
                      </a: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solidFill>
                            <a:srgbClr val="0070C0"/>
                          </a:solidFill>
                          <a:effectLst/>
                          <a:latin typeface="Times New Roman"/>
                          <a:ea typeface="Times New Roman"/>
                        </a:rPr>
                        <a:t>$100,000</a:t>
                      </a: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692">
                <a:tc>
                  <a:txBody>
                    <a:bodyPr/>
                    <a:lstStyle/>
                    <a:p>
                      <a:pPr marL="0" marR="0" algn="ctr">
                        <a:spcBef>
                          <a:spcPts val="0"/>
                        </a:spcBef>
                        <a:spcAft>
                          <a:spcPts val="0"/>
                        </a:spcAft>
                      </a:pPr>
                      <a:r>
                        <a:rPr lang="en-US" sz="1800" dirty="0" smtClean="0">
                          <a:solidFill>
                            <a:srgbClr val="0070C0"/>
                          </a:solidFill>
                          <a:effectLst/>
                          <a:latin typeface="Times New Roman"/>
                          <a:ea typeface="Times New Roman"/>
                        </a:rPr>
                        <a:t>Good</a:t>
                      </a: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solidFill>
                            <a:srgbClr val="0070C0"/>
                          </a:solidFill>
                          <a:effectLst/>
                          <a:latin typeface="Times New Roman"/>
                          <a:ea typeface="Times New Roman"/>
                        </a:rPr>
                        <a:t>0.5</a:t>
                      </a:r>
                      <a:endParaRPr lang="en-US" sz="18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70C0"/>
                          </a:solidFill>
                          <a:effectLst/>
                          <a:latin typeface="Times New Roman"/>
                          <a:ea typeface="Times New Roman"/>
                        </a:rPr>
                        <a:t>$180,000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94179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r>
              <a:rPr lang="en-US" sz="1800" u="sng" dirty="0">
                <a:solidFill>
                  <a:srgbClr val="0070C0"/>
                </a:solidFill>
                <a:latin typeface="Palatino Linotype" pitchFamily="18" charset="0"/>
              </a:rPr>
              <a:t>Step 1</a:t>
            </a:r>
            <a:r>
              <a:rPr lang="en-US" sz="1800" dirty="0">
                <a:solidFill>
                  <a:srgbClr val="0070C0"/>
                </a:solidFill>
                <a:latin typeface="Palatino Linotype" pitchFamily="18" charset="0"/>
              </a:rPr>
              <a:t>: Compute the expected CF at time 1 using </a:t>
            </a:r>
            <a:r>
              <a:rPr lang="en-US" sz="1800" dirty="0" smtClean="0">
                <a:solidFill>
                  <a:srgbClr val="0070C0"/>
                </a:solidFill>
                <a:latin typeface="Palatino Linotype" pitchFamily="18" charset="0"/>
              </a:rPr>
              <a:t>CF</a:t>
            </a:r>
            <a:r>
              <a:rPr lang="en-US" sz="1800" baseline="-25000" dirty="0" smtClean="0">
                <a:solidFill>
                  <a:srgbClr val="0070C0"/>
                </a:solidFill>
                <a:latin typeface="Palatino Linotype" pitchFamily="18" charset="0"/>
              </a:rPr>
              <a:t>1</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and the </a:t>
            </a:r>
            <a:r>
              <a:rPr lang="en-US" sz="1800" dirty="0" smtClean="0">
                <a:solidFill>
                  <a:srgbClr val="0070C0"/>
                </a:solidFill>
                <a:latin typeface="Palatino Linotype" pitchFamily="18" charset="0"/>
              </a:rPr>
              <a:t>probabilities:</a:t>
            </a: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r>
              <a:rPr lang="en-US" sz="1800" u="sng" dirty="0" smtClean="0">
                <a:solidFill>
                  <a:srgbClr val="0070C0"/>
                </a:solidFill>
                <a:latin typeface="Palatino Linotype" pitchFamily="18" charset="0"/>
              </a:rPr>
              <a:t>Step </a:t>
            </a:r>
            <a:r>
              <a:rPr lang="en-US" sz="1800" u="sng" dirty="0">
                <a:solidFill>
                  <a:srgbClr val="0070C0"/>
                </a:solidFill>
                <a:latin typeface="Palatino Linotype" pitchFamily="18" charset="0"/>
              </a:rPr>
              <a:t>2</a:t>
            </a:r>
            <a:r>
              <a:rPr lang="en-US" sz="1800" dirty="0">
                <a:solidFill>
                  <a:srgbClr val="0070C0"/>
                </a:solidFill>
                <a:latin typeface="Palatino Linotype" pitchFamily="18" charset="0"/>
              </a:rPr>
              <a:t>: Use the project’s cost of capital to discount the expected CF at time one (since </a:t>
            </a:r>
            <a:r>
              <a:rPr lang="en-US" sz="1800" dirty="0" smtClean="0">
                <a:solidFill>
                  <a:srgbClr val="0070C0"/>
                </a:solidFill>
                <a:latin typeface="Palatino Linotype" pitchFamily="18" charset="0"/>
              </a:rPr>
              <a:t>CF</a:t>
            </a:r>
            <a:r>
              <a:rPr lang="en-US" sz="1800" baseline="-25000" dirty="0" smtClean="0">
                <a:solidFill>
                  <a:srgbClr val="0070C0"/>
                </a:solidFill>
                <a:latin typeface="Palatino Linotype" pitchFamily="18" charset="0"/>
              </a:rPr>
              <a:t>1</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is risky</a:t>
            </a:r>
            <a:r>
              <a:rPr lang="en-US" sz="1800" dirty="0" smtClean="0">
                <a:solidFill>
                  <a:srgbClr val="0070C0"/>
                </a:solidFill>
                <a:latin typeface="Palatino Linotype" pitchFamily="18" charset="0"/>
              </a:rPr>
              <a:t>)</a:t>
            </a: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r>
              <a:rPr lang="en-US" sz="1800" u="sng" dirty="0" smtClean="0">
                <a:solidFill>
                  <a:srgbClr val="0070C0"/>
                </a:solidFill>
                <a:latin typeface="Palatino Linotype" pitchFamily="18" charset="0"/>
              </a:rPr>
              <a:t>Step </a:t>
            </a:r>
            <a:r>
              <a:rPr lang="en-US" sz="1800" u="sng" dirty="0">
                <a:solidFill>
                  <a:srgbClr val="0070C0"/>
                </a:solidFill>
                <a:latin typeface="Palatino Linotype" pitchFamily="18" charset="0"/>
              </a:rPr>
              <a:t>3</a:t>
            </a:r>
            <a:r>
              <a:rPr lang="en-US" sz="1800" dirty="0">
                <a:solidFill>
                  <a:srgbClr val="0070C0"/>
                </a:solidFill>
                <a:latin typeface="Palatino Linotype" pitchFamily="18" charset="0"/>
              </a:rPr>
              <a:t>: Compute the project’s NPV by subtracting away the </a:t>
            </a:r>
            <a:r>
              <a:rPr lang="en-US" sz="1800" dirty="0" smtClean="0">
                <a:solidFill>
                  <a:srgbClr val="0070C0"/>
                </a:solidFill>
                <a:latin typeface="Palatino Linotype" pitchFamily="18" charset="0"/>
              </a:rPr>
              <a:t>cost:</a:t>
            </a:r>
          </a:p>
          <a:p>
            <a:pPr marL="0" indent="0">
              <a:buNone/>
            </a:pPr>
            <a:endParaRPr lang="en-US" sz="1800" dirty="0" smtClean="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129537389"/>
              </p:ext>
            </p:extLst>
          </p:nvPr>
        </p:nvGraphicFramePr>
        <p:xfrm>
          <a:off x="2743200" y="3810000"/>
          <a:ext cx="2901950" cy="1152525"/>
        </p:xfrm>
        <a:graphic>
          <a:graphicData uri="http://schemas.openxmlformats.org/presentationml/2006/ole">
            <mc:AlternateContent xmlns:mc="http://schemas.openxmlformats.org/markup-compatibility/2006">
              <mc:Choice xmlns:v="urn:schemas-microsoft-com:vml" Requires="v">
                <p:oleObj spid="_x0000_s13342" name="Equation" r:id="rId4" imgW="2044440" imgH="812520" progId="Equation.DSMT4">
                  <p:embed/>
                </p:oleObj>
              </mc:Choice>
              <mc:Fallback>
                <p:oleObj name="Equation" r:id="rId4" imgW="2044440" imgH="812520" progId="Equation.DSMT4">
                  <p:embed/>
                  <p:pic>
                    <p:nvPicPr>
                      <p:cNvPr id="0" name=""/>
                      <p:cNvPicPr/>
                      <p:nvPr/>
                    </p:nvPicPr>
                    <p:blipFill>
                      <a:blip r:embed="rId5"/>
                      <a:stretch>
                        <a:fillRect/>
                      </a:stretch>
                    </p:blipFill>
                    <p:spPr>
                      <a:xfrm>
                        <a:off x="2743200" y="3810000"/>
                        <a:ext cx="2901950" cy="115252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3124928"/>
              </p:ext>
            </p:extLst>
          </p:nvPr>
        </p:nvGraphicFramePr>
        <p:xfrm>
          <a:off x="2286000" y="2438400"/>
          <a:ext cx="4775200" cy="792163"/>
        </p:xfrm>
        <a:graphic>
          <a:graphicData uri="http://schemas.openxmlformats.org/presentationml/2006/ole">
            <mc:AlternateContent xmlns:mc="http://schemas.openxmlformats.org/markup-compatibility/2006">
              <mc:Choice xmlns:v="urn:schemas-microsoft-com:vml" Requires="v">
                <p:oleObj spid="_x0000_s13343" name="Equation" r:id="rId6" imgW="3365280" imgH="558720" progId="Equation.DSMT4">
                  <p:embed/>
                </p:oleObj>
              </mc:Choice>
              <mc:Fallback>
                <p:oleObj name="Equation" r:id="rId6" imgW="3365280" imgH="55872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2438400"/>
                        <a:ext cx="47752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50415304"/>
              </p:ext>
            </p:extLst>
          </p:nvPr>
        </p:nvGraphicFramePr>
        <p:xfrm>
          <a:off x="2209800" y="5867400"/>
          <a:ext cx="4651375" cy="341312"/>
        </p:xfrm>
        <a:graphic>
          <a:graphicData uri="http://schemas.openxmlformats.org/presentationml/2006/ole">
            <mc:AlternateContent xmlns:mc="http://schemas.openxmlformats.org/markup-compatibility/2006">
              <mc:Choice xmlns:v="urn:schemas-microsoft-com:vml" Requires="v">
                <p:oleObj spid="_x0000_s13344" name="Equation" r:id="rId8" imgW="3276360" imgH="241200" progId="Equation.DSMT4">
                  <p:embed/>
                </p:oleObj>
              </mc:Choice>
              <mc:Fallback>
                <p:oleObj name="Equation" r:id="rId8" imgW="3276360" imgH="241200" progId="Equation.DSMT4">
                  <p:embed/>
                  <p:pic>
                    <p:nvPicPr>
                      <p:cNvPr id="0" name="Object 3"/>
                      <p:cNvPicPr>
                        <a:picLocks noChangeAspect="1" noChangeArrowheads="1"/>
                      </p:cNvPicPr>
                      <p:nvPr/>
                    </p:nvPicPr>
                    <p:blipFill>
                      <a:blip r:embed="rId9"/>
                      <a:srcRect/>
                      <a:stretch>
                        <a:fillRect/>
                      </a:stretch>
                    </p:blipFill>
                    <p:spPr bwMode="auto">
                      <a:xfrm>
                        <a:off x="2209800" y="5867400"/>
                        <a:ext cx="465137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75827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None/>
            </a:pPr>
            <a:r>
              <a:rPr lang="en-US" sz="1800" b="1" dirty="0" smtClean="0">
                <a:latin typeface="Palatino Linotype" pitchFamily="18" charset="0"/>
              </a:rPr>
              <a:t>b)     Suppose </a:t>
            </a:r>
            <a:r>
              <a:rPr lang="en-US" sz="1800" b="1" dirty="0">
                <a:latin typeface="Palatino Linotype" pitchFamily="18" charset="0"/>
              </a:rPr>
              <a:t>that to raise the funds for the initial investment, the project is sold to investors as an all-equity firm. The equity holders will receive the cash flows of the project in one year. How much money can be raised in this way - that is, what is the initial market value of unlevered equity? </a:t>
            </a:r>
          </a:p>
        </p:txBody>
      </p:sp>
      <p:graphicFrame>
        <p:nvGraphicFramePr>
          <p:cNvPr id="5" name="Table 4"/>
          <p:cNvGraphicFramePr>
            <a:graphicFrameLocks noGrp="1"/>
          </p:cNvGraphicFramePr>
          <p:nvPr>
            <p:extLst>
              <p:ext uri="{D42A27DB-BD31-4B8C-83A1-F6EECF244321}">
                <p14:modId xmlns:p14="http://schemas.microsoft.com/office/powerpoint/2010/main" val="3388767455"/>
              </p:ext>
            </p:extLst>
          </p:nvPr>
        </p:nvGraphicFramePr>
        <p:xfrm>
          <a:off x="990600" y="2438400"/>
          <a:ext cx="7467600" cy="3200399"/>
        </p:xfrm>
        <a:graphic>
          <a:graphicData uri="http://schemas.openxmlformats.org/drawingml/2006/table">
            <a:tbl>
              <a:tblPr firstRow="1" firstCol="1" bandRow="1"/>
              <a:tblGrid>
                <a:gridCol w="1493520"/>
                <a:gridCol w="1493520"/>
                <a:gridCol w="1493520"/>
                <a:gridCol w="1493520"/>
                <a:gridCol w="1493520"/>
              </a:tblGrid>
              <a:tr h="448568">
                <a:tc>
                  <a:txBody>
                    <a:bodyPr/>
                    <a:lstStyle/>
                    <a:p>
                      <a:pPr marL="0" marR="0" algn="ctr">
                        <a:spcBef>
                          <a:spcPts val="0"/>
                        </a:spcBef>
                        <a:spcAft>
                          <a:spcPts val="0"/>
                        </a:spcAft>
                      </a:pPr>
                      <a:r>
                        <a:rPr lang="en-US" sz="1600" b="1" dirty="0">
                          <a:solidFill>
                            <a:srgbClr val="000000"/>
                          </a:solidFill>
                          <a:effectLst/>
                          <a:latin typeface="Palatino Linotype" panose="02040502050505030304" pitchFamily="18" charset="0"/>
                          <a:ea typeface="Times New Roman"/>
                        </a:rPr>
                        <a:t>State</a:t>
                      </a:r>
                      <a:endParaRPr lang="en-US" sz="1600" dirty="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Palatino Linotype" panose="02040502050505030304" pitchFamily="18" charset="0"/>
                          <a:ea typeface="Times New Roman"/>
                        </a:rPr>
                        <a:t>Probability</a:t>
                      </a:r>
                      <a:endParaRPr lang="en-US" sz="160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Palatino Linotype" panose="02040502050505030304" pitchFamily="18" charset="0"/>
                          <a:ea typeface="Times New Roman"/>
                        </a:rPr>
                        <a:t>CF</a:t>
                      </a:r>
                      <a:r>
                        <a:rPr lang="en-US" sz="1600" b="1" baseline="-25000">
                          <a:solidFill>
                            <a:srgbClr val="000000"/>
                          </a:solidFill>
                          <a:effectLst/>
                          <a:latin typeface="Palatino Linotype" panose="02040502050505030304" pitchFamily="18" charset="0"/>
                          <a:ea typeface="Times New Roman"/>
                        </a:rPr>
                        <a:t>1</a:t>
                      </a:r>
                      <a:endParaRPr lang="en-US" sz="160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Palatino Linotype" panose="02040502050505030304" pitchFamily="18" charset="0"/>
                          <a:ea typeface="Times New Roman"/>
                        </a:rPr>
                        <a:t>E</a:t>
                      </a:r>
                      <a:r>
                        <a:rPr lang="en-US" sz="1600" b="1" baseline="-25000">
                          <a:solidFill>
                            <a:srgbClr val="000000"/>
                          </a:solidFill>
                          <a:effectLst/>
                          <a:latin typeface="Palatino Linotype" panose="02040502050505030304" pitchFamily="18" charset="0"/>
                          <a:ea typeface="Times New Roman"/>
                        </a:rPr>
                        <a:t>1</a:t>
                      </a:r>
                      <a:endParaRPr lang="en-US" sz="160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solidFill>
                            <a:srgbClr val="000000"/>
                          </a:solidFill>
                          <a:effectLst/>
                          <a:latin typeface="Palatino Linotype" panose="02040502050505030304" pitchFamily="18" charset="0"/>
                          <a:ea typeface="Times New Roman"/>
                        </a:rPr>
                        <a:t>r</a:t>
                      </a:r>
                      <a:r>
                        <a:rPr lang="en-US" sz="1600" b="1" baseline="-25000">
                          <a:solidFill>
                            <a:srgbClr val="000000"/>
                          </a:solidFill>
                          <a:effectLst/>
                          <a:latin typeface="Palatino Linotype" panose="02040502050505030304" pitchFamily="18" charset="0"/>
                          <a:ea typeface="Times New Roman"/>
                        </a:rPr>
                        <a:t>E</a:t>
                      </a:r>
                      <a:endParaRPr lang="en-US" sz="1600">
                        <a:solidFill>
                          <a:srgbClr val="00000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277">
                <a:tc>
                  <a:txBody>
                    <a:bodyPr/>
                    <a:lstStyle/>
                    <a:p>
                      <a:pPr marL="0" marR="0" algn="ctr">
                        <a:spcBef>
                          <a:spcPts val="0"/>
                        </a:spcBef>
                        <a:spcAft>
                          <a:spcPts val="0"/>
                        </a:spcAft>
                      </a:pPr>
                      <a:r>
                        <a:rPr lang="en-US" sz="1600" dirty="0">
                          <a:solidFill>
                            <a:srgbClr val="000000"/>
                          </a:solidFill>
                          <a:effectLst/>
                          <a:latin typeface="Palatino Linotype" panose="02040502050505030304" pitchFamily="18" charset="0"/>
                          <a:ea typeface="Times New Roman"/>
                        </a:rPr>
                        <a:t>Bad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solidFill>
                            <a:srgbClr val="0070C0"/>
                          </a:solidFill>
                          <a:effectLst/>
                          <a:latin typeface="Palatino Linotype" panose="02040502050505030304" pitchFamily="18" charset="0"/>
                          <a:ea typeface="Times New Roman"/>
                        </a:rPr>
                        <a:t>0.5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70C0"/>
                          </a:solidFill>
                          <a:effectLst/>
                          <a:latin typeface="Palatino Linotype" panose="02040502050505030304" pitchFamily="18" charset="0"/>
                          <a:ea typeface="Times New Roman"/>
                        </a:rPr>
                        <a:t>$100,000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70C0"/>
                          </a:solidFill>
                          <a:effectLst/>
                          <a:latin typeface="Palatino Linotype" panose="02040502050505030304" pitchFamily="18" charset="0"/>
                          <a:ea typeface="Times New Roman"/>
                        </a:rPr>
                        <a:t>-100,000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70C0"/>
                          </a:solidFill>
                          <a:effectLst/>
                          <a:latin typeface="Palatino Linotype" panose="02040502050505030304" pitchFamily="18" charset="0"/>
                          <a:ea typeface="Times New Roman"/>
                        </a:rPr>
                        <a:t>-14.3%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277">
                <a:tc>
                  <a:txBody>
                    <a:bodyPr/>
                    <a:lstStyle/>
                    <a:p>
                      <a:pPr marL="0" marR="0" algn="ctr">
                        <a:spcBef>
                          <a:spcPts val="0"/>
                        </a:spcBef>
                        <a:spcAft>
                          <a:spcPts val="0"/>
                        </a:spcAft>
                      </a:pPr>
                      <a:r>
                        <a:rPr lang="en-US" sz="1600">
                          <a:solidFill>
                            <a:srgbClr val="000000"/>
                          </a:solidFill>
                          <a:effectLst/>
                          <a:latin typeface="Palatino Linotype" panose="02040502050505030304" pitchFamily="18" charset="0"/>
                          <a:ea typeface="Times New Roman"/>
                        </a:rPr>
                        <a:t>Good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solidFill>
                            <a:srgbClr val="0070C0"/>
                          </a:solidFill>
                          <a:effectLst/>
                          <a:latin typeface="Palatino Linotype" panose="02040502050505030304" pitchFamily="18" charset="0"/>
                          <a:ea typeface="Times New Roman"/>
                        </a:rPr>
                        <a:t>0.5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70C0"/>
                          </a:solidFill>
                          <a:effectLst/>
                          <a:latin typeface="Palatino Linotype" panose="02040502050505030304" pitchFamily="18" charset="0"/>
                          <a:ea typeface="Times New Roman"/>
                        </a:rPr>
                        <a:t>$180,000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70C0"/>
                          </a:solidFill>
                          <a:effectLst/>
                          <a:latin typeface="Palatino Linotype" panose="02040502050505030304" pitchFamily="18" charset="0"/>
                          <a:ea typeface="Times New Roman"/>
                        </a:rPr>
                        <a:t>-180,000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70C0"/>
                          </a:solidFill>
                          <a:effectLst/>
                          <a:latin typeface="Palatino Linotype" panose="02040502050505030304" pitchFamily="18" charset="0"/>
                          <a:ea typeface="Times New Roman"/>
                        </a:rPr>
                        <a:t>54.3%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277">
                <a:tc>
                  <a:txBody>
                    <a:bodyPr/>
                    <a:lstStyle/>
                    <a:p>
                      <a:pPr marL="0" marR="0" algn="ctr">
                        <a:spcBef>
                          <a:spcPts val="0"/>
                        </a:spcBef>
                        <a:spcAft>
                          <a:spcPts val="0"/>
                        </a:spcAft>
                      </a:pPr>
                      <a:r>
                        <a:rPr lang="en-US" sz="1600">
                          <a:solidFill>
                            <a:srgbClr val="000000"/>
                          </a:solidFill>
                          <a:effectLst/>
                          <a:latin typeface="Palatino Linotype" panose="02040502050505030304" pitchFamily="18" charset="0"/>
                          <a:ea typeface="Times New Roman"/>
                        </a:rPr>
                        <a:t>Expected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70C0"/>
                          </a:solidFill>
                          <a:effectLst/>
                          <a:latin typeface="Palatino Linotype" panose="02040502050505030304" pitchFamily="18" charset="0"/>
                          <a:ea typeface="Times New Roman"/>
                        </a:rPr>
                        <a:t>$140,000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solidFill>
                            <a:srgbClr val="0070C0"/>
                          </a:solidFill>
                          <a:effectLst/>
                          <a:latin typeface="Palatino Linotype" panose="02040502050505030304" pitchFamily="18" charset="0"/>
                          <a:ea typeface="Times New Roman"/>
                        </a:rPr>
                        <a:t>-</a:t>
                      </a:r>
                      <a:r>
                        <a:rPr lang="en-US" sz="1600" dirty="0">
                          <a:solidFill>
                            <a:srgbClr val="0070C0"/>
                          </a:solidFill>
                          <a:effectLst/>
                          <a:latin typeface="Palatino Linotype" panose="02040502050505030304" pitchFamily="18" charset="0"/>
                          <a:ea typeface="Times New Roman"/>
                        </a:rPr>
                        <a:t>140,000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70C0"/>
                          </a:solidFill>
                          <a:effectLst/>
                          <a:latin typeface="Palatino Linotype" panose="02040502050505030304" pitchFamily="18" charset="0"/>
                          <a:ea typeface="Times New Roman"/>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5089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2"/>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r>
              <a:rPr lang="en-US" sz="1800" dirty="0">
                <a:solidFill>
                  <a:srgbClr val="0070C0"/>
                </a:solidFill>
                <a:latin typeface="Palatino Linotype" pitchFamily="18" charset="0"/>
              </a:rPr>
              <a:t>Note that in this case, assets = equity. The equity investors are willing to raise the amount of money that equals to the present value of CFs at time one:   </a:t>
            </a:r>
            <a:endParaRPr lang="en-US" sz="1800" dirty="0" smtClean="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r>
              <a:rPr lang="en-US" sz="1800" dirty="0">
                <a:solidFill>
                  <a:srgbClr val="0070C0"/>
                </a:solidFill>
                <a:latin typeface="Palatino Linotype" pitchFamily="18" charset="0"/>
              </a:rPr>
              <a:t>The equity cost of capital is the same as the return on assets since equity CFs are just as risky as the asset</a:t>
            </a:r>
            <a:r>
              <a:rPr lang="en-US" sz="1800" dirty="0" smtClean="0">
                <a:solidFill>
                  <a:srgbClr val="0070C0"/>
                </a:solidFill>
                <a:latin typeface="Palatino Linotype" pitchFamily="18" charset="0"/>
              </a:rPr>
              <a:t>.</a:t>
            </a:r>
            <a:endParaRPr lang="en-US" sz="1800"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37023079"/>
              </p:ext>
            </p:extLst>
          </p:nvPr>
        </p:nvGraphicFramePr>
        <p:xfrm>
          <a:off x="2743200" y="2438400"/>
          <a:ext cx="3165186" cy="409612"/>
        </p:xfrm>
        <a:graphic>
          <a:graphicData uri="http://schemas.openxmlformats.org/presentationml/2006/ole">
            <mc:AlternateContent xmlns:mc="http://schemas.openxmlformats.org/markup-compatibility/2006">
              <mc:Choice xmlns:v="urn:schemas-microsoft-com:vml" Requires="v">
                <p:oleObj spid="_x0000_s14346" name="Equation" r:id="rId4" imgW="2158920" imgH="279360" progId="Equation.DSMT4">
                  <p:embed/>
                </p:oleObj>
              </mc:Choice>
              <mc:Fallback>
                <p:oleObj name="Equation" r:id="rId4" imgW="2158920" imgH="279360" progId="Equation.DSMT4">
                  <p:embed/>
                  <p:pic>
                    <p:nvPicPr>
                      <p:cNvPr id="0" name=""/>
                      <p:cNvPicPr/>
                      <p:nvPr/>
                    </p:nvPicPr>
                    <p:blipFill>
                      <a:blip r:embed="rId5"/>
                      <a:stretch>
                        <a:fillRect/>
                      </a:stretch>
                    </p:blipFill>
                    <p:spPr>
                      <a:xfrm>
                        <a:off x="2743200" y="2438400"/>
                        <a:ext cx="3165186" cy="409612"/>
                      </a:xfrm>
                      <a:prstGeom prst="rect">
                        <a:avLst/>
                      </a:prstGeom>
                    </p:spPr>
                  </p:pic>
                </p:oleObj>
              </mc:Fallback>
            </mc:AlternateContent>
          </a:graphicData>
        </a:graphic>
      </p:graphicFrame>
    </p:spTree>
    <p:extLst>
      <p:ext uri="{BB962C8B-B14F-4D97-AF65-F5344CB8AC3E}">
        <p14:creationId xmlns:p14="http://schemas.microsoft.com/office/powerpoint/2010/main" val="391224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3"/>
            </a:pPr>
            <a:r>
              <a:rPr lang="en-US" sz="1800" b="1" dirty="0" smtClean="0">
                <a:latin typeface="Palatino Linotype" pitchFamily="18" charset="0"/>
              </a:rPr>
              <a:t>Suppose </a:t>
            </a:r>
            <a:r>
              <a:rPr lang="en-US" sz="1800" b="1" dirty="0">
                <a:latin typeface="Palatino Linotype" pitchFamily="18" charset="0"/>
              </a:rPr>
              <a:t>the initial $100,000 is instead raised by borrowing $50,000 at the risk free interest rate and selling the rest of the project to equity investors.  What are the cash flows of the levered equity?  What is the expected return on equity</a:t>
            </a:r>
            <a:r>
              <a:rPr lang="en-US" sz="1800" b="1" dirty="0" smtClean="0">
                <a:latin typeface="Palatino Linotype" pitchFamily="18" charset="0"/>
              </a:rPr>
              <a:t>?</a:t>
            </a:r>
          </a:p>
          <a:p>
            <a:pPr marL="457200" indent="-457200">
              <a:buAutoNum type="alphaLcParenR" startAt="3"/>
            </a:pPr>
            <a:endParaRPr lang="en-US" sz="1800" b="1" dirty="0" smtClean="0">
              <a:latin typeface="Palatino Linotype" pitchFamily="18" charset="0"/>
            </a:endParaRPr>
          </a:p>
          <a:p>
            <a:endParaRPr lang="en-US" sz="1800" i="1" dirty="0" smtClean="0">
              <a:solidFill>
                <a:srgbClr val="0070C0"/>
              </a:solidFill>
              <a:latin typeface="Palatino Linotype" pitchFamily="18" charset="0"/>
            </a:endParaRPr>
          </a:p>
          <a:p>
            <a:endParaRPr lang="en-US" sz="1800" i="1" dirty="0">
              <a:solidFill>
                <a:srgbClr val="0070C0"/>
              </a:solidFill>
              <a:latin typeface="Palatino Linotype" pitchFamily="18" charset="0"/>
            </a:endParaRPr>
          </a:p>
          <a:p>
            <a:endParaRPr lang="en-US" sz="1800" i="1" dirty="0" smtClean="0">
              <a:solidFill>
                <a:srgbClr val="0070C0"/>
              </a:solidFill>
              <a:latin typeface="Palatino Linotype" pitchFamily="18" charset="0"/>
            </a:endParaRPr>
          </a:p>
          <a:p>
            <a:endParaRPr lang="en-US" sz="1800" i="1" dirty="0">
              <a:solidFill>
                <a:srgbClr val="0070C0"/>
              </a:solidFill>
              <a:latin typeface="Palatino Linotype" pitchFamily="18" charset="0"/>
            </a:endParaRPr>
          </a:p>
          <a:p>
            <a:endParaRPr lang="en-US" sz="1800" i="1" dirty="0" smtClean="0">
              <a:solidFill>
                <a:srgbClr val="0070C0"/>
              </a:solidFill>
              <a:latin typeface="Palatino Linotype" pitchFamily="18" charset="0"/>
            </a:endParaRPr>
          </a:p>
          <a:p>
            <a:endParaRPr lang="en-US" sz="1800" i="1" dirty="0">
              <a:solidFill>
                <a:srgbClr val="0070C0"/>
              </a:solidFill>
              <a:latin typeface="Palatino Linotype" pitchFamily="18" charset="0"/>
            </a:endParaRPr>
          </a:p>
          <a:p>
            <a:endParaRPr lang="en-US" sz="1800" i="1" dirty="0" smtClean="0">
              <a:solidFill>
                <a:srgbClr val="0070C0"/>
              </a:solidFill>
              <a:latin typeface="Palatino Linotype" pitchFamily="18" charset="0"/>
            </a:endParaRPr>
          </a:p>
          <a:p>
            <a:endParaRPr lang="en-US" sz="1800" i="1" dirty="0">
              <a:solidFill>
                <a:srgbClr val="0070C0"/>
              </a:solidFill>
              <a:latin typeface="Palatino Linotype" pitchFamily="18" charset="0"/>
            </a:endParaRPr>
          </a:p>
          <a:p>
            <a:r>
              <a:rPr lang="en-US" sz="1800" i="1" dirty="0" smtClean="0">
                <a:solidFill>
                  <a:srgbClr val="0070C0"/>
                </a:solidFill>
                <a:latin typeface="Palatino Linotype" pitchFamily="18" charset="0"/>
              </a:rPr>
              <a:t>CF</a:t>
            </a:r>
            <a:r>
              <a:rPr lang="en-US" sz="1800" baseline="-25000" dirty="0" smtClean="0">
                <a:solidFill>
                  <a:srgbClr val="0070C0"/>
                </a:solidFill>
                <a:latin typeface="Palatino Linotype" pitchFamily="18" charset="0"/>
              </a:rPr>
              <a:t>0</a:t>
            </a:r>
            <a:r>
              <a:rPr lang="en-US" sz="1800" dirty="0" smtClean="0">
                <a:solidFill>
                  <a:srgbClr val="0070C0"/>
                </a:solidFill>
                <a:latin typeface="Palatino Linotype" pitchFamily="18" charset="0"/>
              </a:rPr>
              <a:t> = -$100,000</a:t>
            </a:r>
          </a:p>
          <a:p>
            <a:r>
              <a:rPr lang="en-US" sz="1800" i="1" dirty="0" smtClean="0">
                <a:solidFill>
                  <a:srgbClr val="0070C0"/>
                </a:solidFill>
                <a:latin typeface="Palatino Linotype" pitchFamily="18" charset="0"/>
              </a:rPr>
              <a:t>D</a:t>
            </a:r>
            <a:r>
              <a:rPr lang="en-US" sz="1800" baseline="-25000" dirty="0" smtClean="0">
                <a:solidFill>
                  <a:srgbClr val="0070C0"/>
                </a:solidFill>
                <a:latin typeface="Palatino Linotype" pitchFamily="18" charset="0"/>
              </a:rPr>
              <a:t>0</a:t>
            </a:r>
            <a:r>
              <a:rPr lang="en-US" sz="1800" dirty="0" smtClean="0">
                <a:solidFill>
                  <a:srgbClr val="0070C0"/>
                </a:solidFill>
                <a:latin typeface="Palatino Linotype" pitchFamily="18" charset="0"/>
              </a:rPr>
              <a:t> = $50,000</a:t>
            </a:r>
          </a:p>
          <a:p>
            <a:r>
              <a:rPr lang="en-US" sz="1800" i="1" dirty="0" smtClean="0">
                <a:solidFill>
                  <a:srgbClr val="0070C0"/>
                </a:solidFill>
                <a:latin typeface="Palatino Linotype" pitchFamily="18" charset="0"/>
              </a:rPr>
              <a:t>E</a:t>
            </a:r>
            <a:r>
              <a:rPr lang="en-US" sz="1800" baseline="-25000" dirty="0" smtClean="0">
                <a:solidFill>
                  <a:srgbClr val="0070C0"/>
                </a:solidFill>
                <a:latin typeface="Palatino Linotype" pitchFamily="18" charset="0"/>
              </a:rPr>
              <a:t>0</a:t>
            </a:r>
            <a:r>
              <a:rPr lang="en-US" sz="1800" dirty="0" smtClean="0">
                <a:solidFill>
                  <a:srgbClr val="0070C0"/>
                </a:solidFill>
                <a:latin typeface="Palatino Linotype" pitchFamily="18" charset="0"/>
              </a:rPr>
              <a:t> = $116,667 - $50,000 = $66,667</a:t>
            </a:r>
            <a:endParaRPr lang="en-US" sz="1800" dirty="0">
              <a:solidFill>
                <a:srgbClr val="0070C0"/>
              </a:solidFill>
              <a:latin typeface="Palatino Linotype" pitchFamily="18" charset="0"/>
            </a:endParaRPr>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795418400"/>
                  </p:ext>
                </p:extLst>
              </p:nvPr>
            </p:nvGraphicFramePr>
            <p:xfrm>
              <a:off x="609600" y="2514600"/>
              <a:ext cx="7772403" cy="2286001"/>
            </p:xfrm>
            <a:graphic>
              <a:graphicData uri="http://schemas.openxmlformats.org/drawingml/2006/table">
                <a:tbl>
                  <a:tblPr firstRow="1" firstCol="1" bandRow="1"/>
                  <a:tblGrid>
                    <a:gridCol w="1463170"/>
                    <a:gridCol w="946110"/>
                    <a:gridCol w="1402662"/>
                    <a:gridCol w="1237644"/>
                    <a:gridCol w="1155134"/>
                    <a:gridCol w="1567683"/>
                  </a:tblGrid>
                  <a:tr h="297523">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State</a:t>
                          </a:r>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Prob.</a:t>
                          </a:r>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r>
                                  <a:rPr lang="en-US" sz="1600" b="1" i="1" kern="1200">
                                    <a:effectLst/>
                                    <a:latin typeface="Cambria Math"/>
                                    <a:ea typeface="Times New Roman"/>
                                  </a:rPr>
                                  <m:t>𝑪</m:t>
                                </m:r>
                                <m:sSub>
                                  <m:sSubPr>
                                    <m:ctrlPr>
                                      <a:rPr lang="en-US" sz="1600" b="1" i="1" kern="1200">
                                        <a:effectLst/>
                                        <a:latin typeface="Cambria Math"/>
                                        <a:ea typeface="Times New Roman"/>
                                      </a:rPr>
                                    </m:ctrlPr>
                                  </m:sSubPr>
                                  <m:e>
                                    <m:r>
                                      <a:rPr lang="en-US" sz="1600" b="1" i="1" kern="1200">
                                        <a:effectLst/>
                                        <a:latin typeface="Cambria Math"/>
                                        <a:ea typeface="Times New Roman"/>
                                      </a:rPr>
                                      <m:t>𝑭</m:t>
                                    </m:r>
                                  </m:e>
                                  <m:sub>
                                    <m:r>
                                      <a:rPr lang="en-US" sz="1600" b="1" i="1" kern="1200">
                                        <a:effectLst/>
                                        <a:latin typeface="Cambria Math"/>
                                        <a:ea typeface="Times New Roman"/>
                                      </a:rPr>
                                      <m:t>𝟏</m:t>
                                    </m:r>
                                  </m:sub>
                                </m:sSub>
                              </m:oMath>
                            </m:oMathPara>
                          </a14:m>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𝑫</m:t>
                                    </m:r>
                                  </m:e>
                                  <m:sub>
                                    <m:r>
                                      <a:rPr lang="en-US" sz="1600" b="1" i="1" kern="1200">
                                        <a:effectLst/>
                                        <a:latin typeface="Cambria Math"/>
                                        <a:ea typeface="Times New Roman"/>
                                      </a:rPr>
                                      <m:t>𝟏</m:t>
                                    </m:r>
                                  </m:sub>
                                </m:sSub>
                              </m:oMath>
                            </m:oMathPara>
                          </a14:m>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𝑬</m:t>
                                    </m:r>
                                  </m:e>
                                  <m:sub>
                                    <m:r>
                                      <a:rPr lang="en-US" sz="1600" b="1" i="1" kern="1200">
                                        <a:effectLst/>
                                        <a:latin typeface="Cambria Math"/>
                                        <a:ea typeface="Times New Roman"/>
                                      </a:rPr>
                                      <m:t>𝟏</m:t>
                                    </m:r>
                                  </m:sub>
                                </m:sSub>
                              </m:oMath>
                            </m:oMathPara>
                          </a14:m>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𝒓</m:t>
                                    </m:r>
                                  </m:e>
                                  <m:sub>
                                    <m:r>
                                      <a:rPr lang="en-US" sz="1600" b="1" i="1" kern="1200">
                                        <a:effectLst/>
                                        <a:latin typeface="Cambria Math"/>
                                        <a:ea typeface="Times New Roman"/>
                                      </a:rPr>
                                      <m:t>𝑬</m:t>
                                    </m:r>
                                  </m:sub>
                                </m:sSub>
                              </m:oMath>
                            </m:oMathPara>
                          </a14:m>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Bad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0.5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100,000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55,000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45,000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-32.5</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a:solidFill>
                                <a:srgbClr val="000000"/>
                              </a:solidFill>
                              <a:effectLst/>
                              <a:latin typeface="Palatino Linotype" panose="02040502050505030304" pitchFamily="18" charset="0"/>
                              <a:ea typeface="Times New Roman"/>
                            </a:rPr>
                            <a:t>Good</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0.5</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180,000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55,000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125,000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87.5%</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a:solidFill>
                                <a:srgbClr val="000000"/>
                              </a:solidFill>
                              <a:effectLst/>
                              <a:latin typeface="Palatino Linotype" panose="02040502050505030304" pitchFamily="18" charset="0"/>
                              <a:ea typeface="Times New Roman"/>
                            </a:rPr>
                            <a:t>Expected</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solidFill>
                              <a:srgbClr val="0070C0"/>
                            </a:solidFill>
                            <a:effectLst/>
                            <a:latin typeface="Palatino Linotype" panose="020405020505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140,000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55,000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85,000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27.5%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795418400"/>
                  </p:ext>
                </p:extLst>
              </p:nvPr>
            </p:nvGraphicFramePr>
            <p:xfrm>
              <a:off x="609600" y="2514600"/>
              <a:ext cx="7772403" cy="2286001"/>
            </p:xfrm>
            <a:graphic>
              <a:graphicData uri="http://schemas.openxmlformats.org/drawingml/2006/table">
                <a:tbl>
                  <a:tblPr firstRow="1" firstCol="1" bandRow="1"/>
                  <a:tblGrid>
                    <a:gridCol w="1463170"/>
                    <a:gridCol w="946110"/>
                    <a:gridCol w="1402662"/>
                    <a:gridCol w="1237644"/>
                    <a:gridCol w="1155134"/>
                    <a:gridCol w="1567683"/>
                  </a:tblGrid>
                  <a:tr h="297523">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State</a:t>
                          </a:r>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Prob.</a:t>
                          </a:r>
                          <a:endParaRPr lang="en-US" sz="1600" dirty="0">
                            <a:effectLst/>
                            <a:latin typeface="Palatino Linotype" panose="02040502050505030304" pitchFamily="18" charset="0"/>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171739" t="-22449" r="-282609" b="-665306"/>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07882" t="-22449" r="-220197" b="-665306"/>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35789" t="-22449" r="-135263" b="-665306"/>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96109" t="-22449" b="-665306"/>
                          </a:stretch>
                        </a:blipFill>
                      </a:tcPr>
                    </a:tc>
                  </a:tr>
                  <a:tr h="662826">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Bad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0.5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100,000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55,000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45,000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-32.5</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a:solidFill>
                                <a:srgbClr val="000000"/>
                              </a:solidFill>
                              <a:effectLst/>
                              <a:latin typeface="Palatino Linotype" panose="02040502050505030304" pitchFamily="18" charset="0"/>
                              <a:ea typeface="Times New Roman"/>
                            </a:rPr>
                            <a:t>Good</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0.5</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180,000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55,000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125,000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87.5%</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826">
                    <a:tc>
                      <a:txBody>
                        <a:bodyPr/>
                        <a:lstStyle/>
                        <a:p>
                          <a:pPr marL="0" marR="0" algn="ctr">
                            <a:spcBef>
                              <a:spcPts val="0"/>
                            </a:spcBef>
                            <a:spcAft>
                              <a:spcPts val="0"/>
                            </a:spcAft>
                          </a:pPr>
                          <a:r>
                            <a:rPr lang="en-US" sz="1600" kern="1200">
                              <a:solidFill>
                                <a:srgbClr val="000000"/>
                              </a:solidFill>
                              <a:effectLst/>
                              <a:latin typeface="Palatino Linotype" panose="02040502050505030304" pitchFamily="18" charset="0"/>
                              <a:ea typeface="Times New Roman"/>
                            </a:rPr>
                            <a:t>Expected</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solidFill>
                              <a:srgbClr val="0070C0"/>
                            </a:solidFill>
                            <a:effectLst/>
                            <a:latin typeface="Palatino Linotype" panose="020405020505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140,000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55,000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85,000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27.5%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2725089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3"/>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r>
              <a:rPr lang="en-US" sz="1800" u="sng" dirty="0">
                <a:solidFill>
                  <a:srgbClr val="0070C0"/>
                </a:solidFill>
                <a:latin typeface="Palatino Linotype" pitchFamily="18" charset="0"/>
              </a:rPr>
              <a:t>Step 1</a:t>
            </a:r>
            <a:r>
              <a:rPr lang="en-US" sz="1800" dirty="0">
                <a:solidFill>
                  <a:srgbClr val="0070C0"/>
                </a:solidFill>
                <a:latin typeface="Palatino Linotype" pitchFamily="18" charset="0"/>
              </a:rPr>
              <a:t>: Determine the CFs to debt holders at time </a:t>
            </a:r>
            <a:r>
              <a:rPr lang="en-US" sz="1800" dirty="0" smtClean="0">
                <a:solidFill>
                  <a:srgbClr val="0070C0"/>
                </a:solidFill>
                <a:latin typeface="Palatino Linotype" pitchFamily="18" charset="0"/>
              </a:rPr>
              <a:t>one</a:t>
            </a:r>
          </a:p>
          <a:p>
            <a:pPr marL="0" indent="0">
              <a:buNone/>
            </a:pPr>
            <a:endParaRPr lang="en-US" sz="1800" dirty="0" smtClean="0">
              <a:solidFill>
                <a:srgbClr val="0070C0"/>
              </a:solidFill>
              <a:latin typeface="Palatino Linotype" pitchFamily="18" charset="0"/>
            </a:endParaRPr>
          </a:p>
          <a:p>
            <a:r>
              <a:rPr lang="en-US" sz="1800" dirty="0" smtClean="0">
                <a:solidFill>
                  <a:srgbClr val="0070C0"/>
                </a:solidFill>
                <a:latin typeface="Palatino Linotype" pitchFamily="18" charset="0"/>
              </a:rPr>
              <a:t>Promised </a:t>
            </a:r>
            <a:r>
              <a:rPr lang="en-US" sz="1800" dirty="0">
                <a:solidFill>
                  <a:srgbClr val="0070C0"/>
                </a:solidFill>
                <a:latin typeface="Palatino Linotype" pitchFamily="18" charset="0"/>
              </a:rPr>
              <a:t>CF to the debt holders if there is no default: </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50,000*(1+10%)=$</a:t>
            </a:r>
            <a:r>
              <a:rPr lang="en-US" sz="1800" dirty="0" smtClean="0">
                <a:solidFill>
                  <a:srgbClr val="0070C0"/>
                </a:solidFill>
                <a:latin typeface="Palatino Linotype" pitchFamily="18" charset="0"/>
              </a:rPr>
              <a:t>55,000</a:t>
            </a:r>
          </a:p>
          <a:p>
            <a:r>
              <a:rPr lang="en-US" sz="1800" dirty="0" smtClean="0">
                <a:solidFill>
                  <a:srgbClr val="0070C0"/>
                </a:solidFill>
                <a:latin typeface="Palatino Linotype" pitchFamily="18" charset="0"/>
              </a:rPr>
              <a:t>Given CF</a:t>
            </a:r>
            <a:r>
              <a:rPr lang="en-US" sz="1800" baseline="-25000" dirty="0" smtClean="0">
                <a:solidFill>
                  <a:srgbClr val="0070C0"/>
                </a:solidFill>
                <a:latin typeface="Palatino Linotype" pitchFamily="18" charset="0"/>
              </a:rPr>
              <a:t>1</a:t>
            </a:r>
            <a:r>
              <a:rPr lang="en-US" sz="1800" dirty="0" smtClean="0">
                <a:solidFill>
                  <a:srgbClr val="0070C0"/>
                </a:solidFill>
                <a:latin typeface="Palatino Linotype" pitchFamily="18" charset="0"/>
              </a:rPr>
              <a:t>&gt;55000 </a:t>
            </a:r>
            <a:r>
              <a:rPr lang="en-US" sz="1800" dirty="0">
                <a:solidFill>
                  <a:srgbClr val="0070C0"/>
                </a:solidFill>
                <a:latin typeface="Palatino Linotype" pitchFamily="18" charset="0"/>
              </a:rPr>
              <a:t>in both states, debt holders will always receive $55,000.</a:t>
            </a:r>
          </a:p>
          <a:p>
            <a:pPr marL="0" indent="0">
              <a:buNone/>
            </a:pPr>
            <a:endParaRPr lang="en-US" sz="1800" b="1" dirty="0" smtClean="0">
              <a:latin typeface="Palatino Linotype" pitchFamily="18" charset="0"/>
            </a:endParaRPr>
          </a:p>
          <a:p>
            <a:pPr marL="0" indent="0">
              <a:buNone/>
            </a:pPr>
            <a:r>
              <a:rPr lang="en-US" sz="1800" u="sng" dirty="0">
                <a:solidFill>
                  <a:srgbClr val="0070C0"/>
                </a:solidFill>
                <a:latin typeface="Palatino Linotype" pitchFamily="18" charset="0"/>
              </a:rPr>
              <a:t>Step 2</a:t>
            </a:r>
            <a:r>
              <a:rPr lang="en-US" sz="1800" dirty="0">
                <a:solidFill>
                  <a:srgbClr val="0070C0"/>
                </a:solidFill>
                <a:latin typeface="Palatino Linotype" pitchFamily="18" charset="0"/>
              </a:rPr>
              <a:t>: Determine the CFs to equity holder as </a:t>
            </a:r>
            <a:r>
              <a:rPr lang="en-US" sz="1800" dirty="0" smtClean="0">
                <a:solidFill>
                  <a:srgbClr val="0070C0"/>
                </a:solidFill>
                <a:latin typeface="Palatino Linotype" pitchFamily="18" charset="0"/>
              </a:rPr>
              <a:t>E</a:t>
            </a:r>
            <a:r>
              <a:rPr lang="en-US" sz="1800" baseline="-25000" dirty="0" smtClean="0">
                <a:solidFill>
                  <a:srgbClr val="0070C0"/>
                </a:solidFill>
                <a:latin typeface="Palatino Linotype" pitchFamily="18" charset="0"/>
              </a:rPr>
              <a:t>1</a:t>
            </a:r>
            <a:r>
              <a:rPr lang="en-US" sz="1800" dirty="0" smtClean="0">
                <a:solidFill>
                  <a:srgbClr val="0070C0"/>
                </a:solidFill>
                <a:latin typeface="Palatino Linotype" pitchFamily="18" charset="0"/>
              </a:rPr>
              <a:t>=CF</a:t>
            </a:r>
            <a:r>
              <a:rPr lang="en-US" sz="1800" baseline="-25000" dirty="0" smtClean="0">
                <a:solidFill>
                  <a:srgbClr val="0070C0"/>
                </a:solidFill>
                <a:latin typeface="Palatino Linotype" pitchFamily="18" charset="0"/>
              </a:rPr>
              <a:t>1 </a:t>
            </a:r>
            <a:r>
              <a:rPr lang="en-US" sz="1800" dirty="0" smtClean="0">
                <a:solidFill>
                  <a:srgbClr val="0070C0"/>
                </a:solidFill>
                <a:latin typeface="Palatino Linotype" pitchFamily="18" charset="0"/>
              </a:rPr>
              <a:t>- D</a:t>
            </a:r>
            <a:r>
              <a:rPr lang="en-US" sz="1800" baseline="-25000" dirty="0" smtClean="0">
                <a:solidFill>
                  <a:srgbClr val="0070C0"/>
                </a:solidFill>
                <a:latin typeface="Palatino Linotype" pitchFamily="18" charset="0"/>
              </a:rPr>
              <a:t>1</a:t>
            </a:r>
          </a:p>
          <a:p>
            <a:pPr marL="0" indent="0">
              <a:buNone/>
            </a:pPr>
            <a:endParaRPr lang="en-US" sz="1800" baseline="-25000" dirty="0">
              <a:solidFill>
                <a:srgbClr val="0070C0"/>
              </a:solidFill>
              <a:latin typeface="Palatino Linotype" pitchFamily="18" charset="0"/>
            </a:endParaRPr>
          </a:p>
          <a:p>
            <a:pPr marL="0" indent="0">
              <a:buNone/>
            </a:pPr>
            <a:endParaRPr lang="en-US" sz="1800" baseline="-25000"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171885021"/>
              </p:ext>
            </p:extLst>
          </p:nvPr>
        </p:nvGraphicFramePr>
        <p:xfrm>
          <a:off x="2743200" y="4114800"/>
          <a:ext cx="2730500" cy="2549472"/>
        </p:xfrm>
        <a:graphic>
          <a:graphicData uri="http://schemas.openxmlformats.org/presentationml/2006/ole">
            <mc:AlternateContent xmlns:mc="http://schemas.openxmlformats.org/markup-compatibility/2006">
              <mc:Choice xmlns:v="urn:schemas-microsoft-com:vml" Requires="v">
                <p:oleObj spid="_x0000_s18441" name="Equation" r:id="rId4" imgW="2298600" imgH="2145960" progId="Equation.DSMT4">
                  <p:embed/>
                </p:oleObj>
              </mc:Choice>
              <mc:Fallback>
                <p:oleObj name="Equation" r:id="rId4" imgW="2298600" imgH="2145960" progId="Equation.DSMT4">
                  <p:embed/>
                  <p:pic>
                    <p:nvPicPr>
                      <p:cNvPr id="0" name=""/>
                      <p:cNvPicPr/>
                      <p:nvPr/>
                    </p:nvPicPr>
                    <p:blipFill>
                      <a:blip r:embed="rId5"/>
                      <a:stretch>
                        <a:fillRect/>
                      </a:stretch>
                    </p:blipFill>
                    <p:spPr>
                      <a:xfrm>
                        <a:off x="2743200" y="4114800"/>
                        <a:ext cx="2730500" cy="2549472"/>
                      </a:xfrm>
                      <a:prstGeom prst="rect">
                        <a:avLst/>
                      </a:prstGeom>
                    </p:spPr>
                  </p:pic>
                </p:oleObj>
              </mc:Fallback>
            </mc:AlternateContent>
          </a:graphicData>
        </a:graphic>
      </p:graphicFrame>
    </p:spTree>
    <p:extLst>
      <p:ext uri="{BB962C8B-B14F-4D97-AF65-F5344CB8AC3E}">
        <p14:creationId xmlns:p14="http://schemas.microsoft.com/office/powerpoint/2010/main" val="77938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800" dirty="0" smtClean="0">
                <a:latin typeface="Palatino Linotype" pitchFamily="18" charset="0"/>
              </a:rPr>
              <a:t>Overview</a:t>
            </a:r>
            <a:endParaRPr lang="en-US" sz="2800" dirty="0">
              <a:latin typeface="Palatino Linotype"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indent="0">
              <a:buNone/>
            </a:pPr>
            <a:r>
              <a:rPr lang="en-US" sz="1800" dirty="0" smtClean="0">
                <a:latin typeface="Palatino Linotype" pitchFamily="18" charset="0"/>
              </a:rPr>
              <a:t>We are interested in valuing a project or a firm by discounting expected CFs of a project using a discount rate.</a:t>
            </a:r>
          </a:p>
          <a:p>
            <a:pPr indent="0">
              <a:buNone/>
            </a:pPr>
            <a:endParaRPr lang="en-US" sz="2000" dirty="0" smtClean="0">
              <a:latin typeface="Palatino Linotype" pitchFamily="18" charset="0"/>
            </a:endParaRPr>
          </a:p>
          <a:p>
            <a:pPr marL="800100" indent="0">
              <a:buNone/>
            </a:pPr>
            <a:r>
              <a:rPr lang="en-US" sz="2000" dirty="0" smtClean="0">
                <a:solidFill>
                  <a:srgbClr val="0070C0"/>
                </a:solidFill>
                <a:latin typeface="Palatino Linotype" pitchFamily="18" charset="0"/>
              </a:rPr>
              <a:t>By investing in the firm’s project, the investor will not be able to invest elsewhere. The correct discount rate to use for assets should reflect the opportunity cost, which is the cost of investing with the firm: firm’s cost of capital.</a:t>
            </a:r>
          </a:p>
        </p:txBody>
      </p:sp>
    </p:spTree>
    <p:extLst>
      <p:ext uri="{BB962C8B-B14F-4D97-AF65-F5344CB8AC3E}">
        <p14:creationId xmlns:p14="http://schemas.microsoft.com/office/powerpoint/2010/main" val="2613678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3"/>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r>
              <a:rPr lang="en-US" sz="1800" u="sng" dirty="0" smtClean="0">
                <a:solidFill>
                  <a:srgbClr val="0070C0"/>
                </a:solidFill>
                <a:latin typeface="Palatino Linotype" pitchFamily="18" charset="0"/>
              </a:rPr>
              <a:t>Step 3:</a:t>
            </a:r>
            <a:r>
              <a:rPr lang="en-US" sz="1800" dirty="0">
                <a:solidFill>
                  <a:srgbClr val="0070C0"/>
                </a:solidFill>
                <a:latin typeface="Palatino Linotype" pitchFamily="18" charset="0"/>
              </a:rPr>
              <a:t> Expected CF to equity holder</a:t>
            </a:r>
            <a:r>
              <a:rPr lang="en-US" sz="1800" dirty="0" smtClean="0">
                <a:solidFill>
                  <a:srgbClr val="0070C0"/>
                </a:solidFill>
                <a:latin typeface="Palatino Linotype" pitchFamily="18" charset="0"/>
              </a:rPr>
              <a:t>:</a:t>
            </a: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r>
              <a:rPr lang="en-US" sz="1800" u="sng" dirty="0">
                <a:solidFill>
                  <a:srgbClr val="0070C0"/>
                </a:solidFill>
                <a:latin typeface="Palatino Linotype" pitchFamily="18" charset="0"/>
              </a:rPr>
              <a:t>Step 4</a:t>
            </a:r>
            <a:r>
              <a:rPr lang="en-US" sz="1800" dirty="0">
                <a:solidFill>
                  <a:srgbClr val="0070C0"/>
                </a:solidFill>
                <a:latin typeface="Palatino Linotype" pitchFamily="18" charset="0"/>
              </a:rPr>
              <a:t>: Determine the value of equity at time zero: </a:t>
            </a:r>
          </a:p>
          <a:p>
            <a:pPr marL="0" indent="0">
              <a:buNone/>
            </a:pPr>
            <a:endParaRPr lang="en-US" sz="1800" baseline="-25000" dirty="0" smtClean="0">
              <a:solidFill>
                <a:srgbClr val="0070C0"/>
              </a:solidFill>
              <a:latin typeface="Palatino Linotype" pitchFamily="18" charset="0"/>
            </a:endParaRPr>
          </a:p>
          <a:p>
            <a:pPr marL="0" indent="0">
              <a:buNone/>
            </a:pPr>
            <a:endParaRPr lang="en-US" sz="1800" baseline="-25000" dirty="0" smtClean="0">
              <a:solidFill>
                <a:srgbClr val="0070C0"/>
              </a:solidFill>
              <a:latin typeface="Palatino Linotype" pitchFamily="18" charset="0"/>
            </a:endParaRPr>
          </a:p>
          <a:p>
            <a:pPr marL="0" indent="0">
              <a:buNone/>
            </a:pPr>
            <a:endParaRPr lang="en-US" sz="1800" baseline="-25000" dirty="0">
              <a:solidFill>
                <a:srgbClr val="0070C0"/>
              </a:solidFill>
              <a:latin typeface="Palatino Linotype" pitchFamily="18" charset="0"/>
            </a:endParaRPr>
          </a:p>
          <a:p>
            <a:pPr marL="0" indent="0">
              <a:buNone/>
            </a:pPr>
            <a:endParaRPr lang="en-US" sz="1800" baseline="-25000" dirty="0">
              <a:solidFill>
                <a:srgbClr val="0070C0"/>
              </a:solidFill>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472113346"/>
              </p:ext>
            </p:extLst>
          </p:nvPr>
        </p:nvGraphicFramePr>
        <p:xfrm>
          <a:off x="1828800" y="2209800"/>
          <a:ext cx="6131502" cy="463550"/>
        </p:xfrm>
        <a:graphic>
          <a:graphicData uri="http://schemas.openxmlformats.org/presentationml/2006/ole">
            <mc:AlternateContent xmlns:mc="http://schemas.openxmlformats.org/markup-compatibility/2006">
              <mc:Choice xmlns:v="urn:schemas-microsoft-com:vml" Requires="v">
                <p:oleObj spid="_x0000_s19472" name="Equation" r:id="rId4" imgW="3695400" imgH="279360" progId="Equation.DSMT4">
                  <p:embed/>
                </p:oleObj>
              </mc:Choice>
              <mc:Fallback>
                <p:oleObj name="Equation" r:id="rId4" imgW="3695400" imgH="279360" progId="Equation.DSMT4">
                  <p:embed/>
                  <p:pic>
                    <p:nvPicPr>
                      <p:cNvPr id="0" name=""/>
                      <p:cNvPicPr/>
                      <p:nvPr/>
                    </p:nvPicPr>
                    <p:blipFill>
                      <a:blip r:embed="rId5"/>
                      <a:stretch>
                        <a:fillRect/>
                      </a:stretch>
                    </p:blipFill>
                    <p:spPr>
                      <a:xfrm>
                        <a:off x="1828800" y="2209800"/>
                        <a:ext cx="6131502" cy="46355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65787070"/>
              </p:ext>
            </p:extLst>
          </p:nvPr>
        </p:nvGraphicFramePr>
        <p:xfrm>
          <a:off x="2590800" y="3657600"/>
          <a:ext cx="3660214" cy="1517650"/>
        </p:xfrm>
        <a:graphic>
          <a:graphicData uri="http://schemas.openxmlformats.org/presentationml/2006/ole">
            <mc:AlternateContent xmlns:mc="http://schemas.openxmlformats.org/markup-compatibility/2006">
              <mc:Choice xmlns:v="urn:schemas-microsoft-com:vml" Requires="v">
                <p:oleObj spid="_x0000_s19473" name="Equation" r:id="rId6" imgW="2082600" imgH="863280" progId="Equation.DSMT4">
                  <p:embed/>
                </p:oleObj>
              </mc:Choice>
              <mc:Fallback>
                <p:oleObj name="Equation" r:id="rId6" imgW="2082600" imgH="863280" progId="Equation.DSMT4">
                  <p:embed/>
                  <p:pic>
                    <p:nvPicPr>
                      <p:cNvPr id="0" name=""/>
                      <p:cNvPicPr/>
                      <p:nvPr/>
                    </p:nvPicPr>
                    <p:blipFill>
                      <a:blip r:embed="rId7"/>
                      <a:stretch>
                        <a:fillRect/>
                      </a:stretch>
                    </p:blipFill>
                    <p:spPr>
                      <a:xfrm>
                        <a:off x="2590800" y="3657600"/>
                        <a:ext cx="3660214" cy="1517650"/>
                      </a:xfrm>
                      <a:prstGeom prst="rect">
                        <a:avLst/>
                      </a:prstGeom>
                    </p:spPr>
                  </p:pic>
                </p:oleObj>
              </mc:Fallback>
            </mc:AlternateContent>
          </a:graphicData>
        </a:graphic>
      </p:graphicFrame>
    </p:spTree>
    <p:extLst>
      <p:ext uri="{BB962C8B-B14F-4D97-AF65-F5344CB8AC3E}">
        <p14:creationId xmlns:p14="http://schemas.microsoft.com/office/powerpoint/2010/main" val="2588082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3"/>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r>
              <a:rPr lang="en-US" sz="1800" u="sng" dirty="0" smtClean="0">
                <a:solidFill>
                  <a:srgbClr val="0070C0"/>
                </a:solidFill>
                <a:latin typeface="Palatino Linotype" pitchFamily="18" charset="0"/>
              </a:rPr>
              <a:t>Step 5:</a:t>
            </a:r>
            <a:r>
              <a:rPr lang="en-US" sz="1800" dirty="0">
                <a:solidFill>
                  <a:srgbClr val="0070C0"/>
                </a:solidFill>
                <a:latin typeface="Palatino Linotype" pitchFamily="18" charset="0"/>
              </a:rPr>
              <a:t> Determine the value of equity at time zero</a:t>
            </a:r>
            <a:r>
              <a:rPr lang="en-US" sz="1800" dirty="0" smtClean="0">
                <a:solidFill>
                  <a:srgbClr val="0070C0"/>
                </a:solidFill>
                <a:latin typeface="Palatino Linotype" pitchFamily="18" charset="0"/>
              </a:rPr>
              <a:t>:</a:t>
            </a:r>
          </a:p>
        </p:txBody>
      </p:sp>
      <p:graphicFrame>
        <p:nvGraphicFramePr>
          <p:cNvPr id="5" name="Object 4"/>
          <p:cNvGraphicFramePr>
            <a:graphicFrameLocks noChangeAspect="1"/>
          </p:cNvGraphicFramePr>
          <p:nvPr>
            <p:extLst>
              <p:ext uri="{D42A27DB-BD31-4B8C-83A1-F6EECF244321}">
                <p14:modId xmlns:p14="http://schemas.microsoft.com/office/powerpoint/2010/main" val="1995381675"/>
              </p:ext>
            </p:extLst>
          </p:nvPr>
        </p:nvGraphicFramePr>
        <p:xfrm>
          <a:off x="3276600" y="2362200"/>
          <a:ext cx="2633662" cy="2317750"/>
        </p:xfrm>
        <a:graphic>
          <a:graphicData uri="http://schemas.openxmlformats.org/presentationml/2006/ole">
            <mc:AlternateContent xmlns:mc="http://schemas.openxmlformats.org/markup-compatibility/2006">
              <mc:Choice xmlns:v="urn:schemas-microsoft-com:vml" Requires="v">
                <p:oleObj spid="_x0000_s20489" name="Equation" r:id="rId4" imgW="1587240" imgH="1396800" progId="Equation.DSMT4">
                  <p:embed/>
                </p:oleObj>
              </mc:Choice>
              <mc:Fallback>
                <p:oleObj name="Equation" r:id="rId4" imgW="1587240" imgH="1396800" progId="Equation.DSMT4">
                  <p:embed/>
                  <p:pic>
                    <p:nvPicPr>
                      <p:cNvPr id="0" name=""/>
                      <p:cNvPicPr/>
                      <p:nvPr/>
                    </p:nvPicPr>
                    <p:blipFill>
                      <a:blip r:embed="rId5"/>
                      <a:stretch>
                        <a:fillRect/>
                      </a:stretch>
                    </p:blipFill>
                    <p:spPr>
                      <a:xfrm>
                        <a:off x="3276600" y="2362200"/>
                        <a:ext cx="2633662" cy="2317750"/>
                      </a:xfrm>
                      <a:prstGeom prst="rect">
                        <a:avLst/>
                      </a:prstGeom>
                    </p:spPr>
                  </p:pic>
                </p:oleObj>
              </mc:Fallback>
            </mc:AlternateContent>
          </a:graphicData>
        </a:graphic>
      </p:graphicFrame>
    </p:spTree>
    <p:extLst>
      <p:ext uri="{BB962C8B-B14F-4D97-AF65-F5344CB8AC3E}">
        <p14:creationId xmlns:p14="http://schemas.microsoft.com/office/powerpoint/2010/main" val="886031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4"/>
            </a:pPr>
            <a:r>
              <a:rPr lang="en-US" sz="1800" b="1" dirty="0" smtClean="0">
                <a:latin typeface="Palatino Linotype" pitchFamily="18" charset="0"/>
              </a:rPr>
              <a:t>Suppose </a:t>
            </a:r>
            <a:r>
              <a:rPr lang="en-US" sz="1800" b="1" dirty="0">
                <a:latin typeface="Palatino Linotype" pitchFamily="18" charset="0"/>
              </a:rPr>
              <a:t>the initial $100,000 is instead raised by issuing $100,000 with a stated coupon rate of 25%.  What are the cash flows of the levered equity?  What are the expected returns on debt and equity</a:t>
            </a:r>
            <a:r>
              <a:rPr lang="en-US" sz="1800" b="1" dirty="0" smtClean="0">
                <a:latin typeface="Palatino Linotype" pitchFamily="18" charset="0"/>
              </a:rPr>
              <a:t>?</a:t>
            </a:r>
          </a:p>
          <a:p>
            <a:pPr marL="457200" indent="-457200">
              <a:buAutoNum type="alphaLcParenR" startAt="4"/>
            </a:pPr>
            <a:endParaRPr lang="en-US" sz="1800" b="1" dirty="0">
              <a:latin typeface="Palatino Linotype" pitchFamily="18" charset="0"/>
            </a:endParaRPr>
          </a:p>
          <a:p>
            <a:pPr marL="0" indent="0">
              <a:buNone/>
            </a:pPr>
            <a:endParaRPr lang="en-US" sz="1800" b="1" dirty="0">
              <a:latin typeface="Palatino Linotype" pitchFamily="18" charset="0"/>
            </a:endParaRPr>
          </a:p>
          <a:p>
            <a:pPr marL="0" indent="0">
              <a:buNone/>
            </a:pPr>
            <a:endParaRPr lang="en-US" sz="1800" dirty="0">
              <a:latin typeface="Palatino Linotype" pitchFamily="18" charset="0"/>
            </a:endParaRPr>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4104636231"/>
                  </p:ext>
                </p:extLst>
              </p:nvPr>
            </p:nvGraphicFramePr>
            <p:xfrm>
              <a:off x="1447800" y="2286000"/>
              <a:ext cx="6035041" cy="1676560"/>
            </p:xfrm>
            <a:graphic>
              <a:graphicData uri="http://schemas.openxmlformats.org/drawingml/2006/table">
                <a:tbl>
                  <a:tblPr firstRow="1" firstCol="1" bandRow="1"/>
                  <a:tblGrid>
                    <a:gridCol w="1423157"/>
                    <a:gridCol w="920237"/>
                    <a:gridCol w="1364304"/>
                    <a:gridCol w="1203798"/>
                    <a:gridCol w="1123545"/>
                  </a:tblGrid>
                  <a:tr h="419140">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State</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200">
                              <a:effectLst/>
                              <a:latin typeface="Palatino Linotype" panose="02040502050505030304" pitchFamily="18" charset="0"/>
                              <a:ea typeface="Times New Roman"/>
                            </a:rPr>
                            <a:t>Prob.</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r>
                                  <a:rPr lang="en-US" sz="1600" b="1" i="1" kern="1200">
                                    <a:effectLst/>
                                    <a:latin typeface="Cambria Math"/>
                                    <a:ea typeface="Times New Roman"/>
                                  </a:rPr>
                                  <m:t>𝑪</m:t>
                                </m:r>
                                <m:sSub>
                                  <m:sSubPr>
                                    <m:ctrlPr>
                                      <a:rPr lang="en-US" sz="1600" b="1" i="1" kern="1200">
                                        <a:effectLst/>
                                        <a:latin typeface="Cambria Math"/>
                                        <a:ea typeface="Times New Roman"/>
                                      </a:rPr>
                                    </m:ctrlPr>
                                  </m:sSubPr>
                                  <m:e>
                                    <m:r>
                                      <a:rPr lang="en-US" sz="1600" b="1" i="1" kern="1200">
                                        <a:effectLst/>
                                        <a:latin typeface="Cambria Math"/>
                                        <a:ea typeface="Times New Roman"/>
                                      </a:rPr>
                                      <m:t>𝑭</m:t>
                                    </m:r>
                                  </m:e>
                                  <m:sub>
                                    <m:r>
                                      <a:rPr lang="en-US" sz="1600" b="1" i="1" kern="1200">
                                        <a:effectLst/>
                                        <a:latin typeface="Cambria Math"/>
                                        <a:ea typeface="Times New Roman"/>
                                      </a:rPr>
                                      <m:t>𝟏</m:t>
                                    </m:r>
                                  </m:sub>
                                </m:sSub>
                              </m:oMath>
                            </m:oMathPara>
                          </a14:m>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𝑫</m:t>
                                    </m:r>
                                  </m:e>
                                  <m:sub>
                                    <m:r>
                                      <a:rPr lang="en-US" sz="1600" b="1" i="1" kern="1200">
                                        <a:effectLst/>
                                        <a:latin typeface="Cambria Math"/>
                                        <a:ea typeface="Times New Roman"/>
                                      </a:rPr>
                                      <m:t>𝟏</m:t>
                                    </m:r>
                                  </m:sub>
                                </m:sSub>
                              </m:oMath>
                            </m:oMathPara>
                          </a14:m>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b="1" i="1" kern="1200">
                                        <a:effectLst/>
                                        <a:latin typeface="Cambria Math"/>
                                        <a:ea typeface="Times New Roman"/>
                                      </a:rPr>
                                    </m:ctrlPr>
                                  </m:sSubPr>
                                  <m:e>
                                    <m:r>
                                      <a:rPr lang="en-US" sz="1600" b="1" i="1" kern="1200">
                                        <a:effectLst/>
                                        <a:latin typeface="Cambria Math"/>
                                        <a:ea typeface="Times New Roman"/>
                                      </a:rPr>
                                      <m:t>𝑬</m:t>
                                    </m:r>
                                  </m:e>
                                  <m:sub>
                                    <m:r>
                                      <a:rPr lang="en-US" sz="1600" b="1" i="1" kern="1200">
                                        <a:effectLst/>
                                        <a:latin typeface="Cambria Math"/>
                                        <a:ea typeface="Times New Roman"/>
                                      </a:rPr>
                                      <m:t>𝟏</m:t>
                                    </m:r>
                                  </m:sub>
                                </m:sSub>
                              </m:oMath>
                            </m:oMathPara>
                          </a14:m>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Bad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0.5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100,000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100,000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Good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0.5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180,000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125,000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55,000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Expected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solidFill>
                              <a:srgbClr val="0070C0"/>
                            </a:solidFill>
                            <a:effectLst/>
                            <a:latin typeface="Palatino Linotype" panose="020405020505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140,000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112,500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27,500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4104636231"/>
                  </p:ext>
                </p:extLst>
              </p:nvPr>
            </p:nvGraphicFramePr>
            <p:xfrm>
              <a:off x="1447800" y="2286000"/>
              <a:ext cx="6035041" cy="1676560"/>
            </p:xfrm>
            <a:graphic>
              <a:graphicData uri="http://schemas.openxmlformats.org/drawingml/2006/table">
                <a:tbl>
                  <a:tblPr firstRow="1" firstCol="1" bandRow="1"/>
                  <a:tblGrid>
                    <a:gridCol w="1423157"/>
                    <a:gridCol w="920237"/>
                    <a:gridCol w="1364304"/>
                    <a:gridCol w="1203798"/>
                    <a:gridCol w="1123545"/>
                  </a:tblGrid>
                  <a:tr h="419140">
                    <a:tc>
                      <a:txBody>
                        <a:bodyPr/>
                        <a:lstStyle/>
                        <a:p>
                          <a:pPr marL="0" marR="0" algn="ctr">
                            <a:spcBef>
                              <a:spcPts val="0"/>
                            </a:spcBef>
                            <a:spcAft>
                              <a:spcPts val="0"/>
                            </a:spcAft>
                          </a:pPr>
                          <a:r>
                            <a:rPr lang="en-US" sz="1600" b="1" kern="1200" dirty="0">
                              <a:effectLst/>
                              <a:latin typeface="Palatino Linotype" panose="02040502050505030304" pitchFamily="18" charset="0"/>
                              <a:ea typeface="Times New Roman"/>
                            </a:rPr>
                            <a:t>State</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kern="1200">
                              <a:effectLst/>
                              <a:latin typeface="Palatino Linotype" panose="02040502050505030304" pitchFamily="18" charset="0"/>
                              <a:ea typeface="Times New Roman"/>
                            </a:rPr>
                            <a:t>Prob.</a:t>
                          </a:r>
                          <a:endParaRPr lang="en-US" sz="160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171875" r="-170536" b="-307246"/>
                          </a:stretch>
                        </a:blipFill>
                      </a:tcPr>
                    </a:tc>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07576" r="-92929" b="-307246"/>
                          </a:stretch>
                        </a:blipFill>
                      </a:tcPr>
                    </a:tc>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438587" b="-307246"/>
                          </a:stretch>
                        </a:blipFill>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Bad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0.5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100,000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100,000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a:solidFill>
                                <a:srgbClr val="0070C0"/>
                              </a:solidFill>
                              <a:effectLst/>
                              <a:latin typeface="Palatino Linotype" panose="02040502050505030304" pitchFamily="18" charset="0"/>
                              <a:ea typeface="Times New Roman"/>
                            </a:rPr>
                            <a:t>0</a:t>
                          </a:r>
                          <a:endParaRPr lang="en-US" sz="160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Good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0.5</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180,000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125,000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55,000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40">
                    <a:tc>
                      <a:txBody>
                        <a:bodyPr/>
                        <a:lstStyle/>
                        <a:p>
                          <a:pPr marL="0" marR="0" algn="ctr">
                            <a:spcBef>
                              <a:spcPts val="0"/>
                            </a:spcBef>
                            <a:spcAft>
                              <a:spcPts val="0"/>
                            </a:spcAft>
                          </a:pPr>
                          <a:r>
                            <a:rPr lang="en-US" sz="1600" kern="1200" dirty="0">
                              <a:solidFill>
                                <a:srgbClr val="000000"/>
                              </a:solidFill>
                              <a:effectLst/>
                              <a:latin typeface="Palatino Linotype" panose="02040502050505030304" pitchFamily="18" charset="0"/>
                              <a:ea typeface="Times New Roman"/>
                            </a:rPr>
                            <a:t>Expected</a:t>
                          </a:r>
                          <a:endParaRPr lang="en-US" sz="1600" dirty="0">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600">
                            <a:solidFill>
                              <a:srgbClr val="0070C0"/>
                            </a:solidFill>
                            <a:effectLst/>
                            <a:latin typeface="Palatino Linotype" panose="020405020505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140,000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112,500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rgbClr val="0070C0"/>
                              </a:solidFill>
                              <a:effectLst/>
                              <a:latin typeface="Palatino Linotype" panose="02040502050505030304" pitchFamily="18" charset="0"/>
                              <a:ea typeface="Times New Roman"/>
                            </a:rPr>
                            <a:t>27,500</a:t>
                          </a:r>
                          <a:endParaRPr lang="en-US" sz="1600" dirty="0">
                            <a:solidFill>
                              <a:srgbClr val="0070C0"/>
                            </a:solidFill>
                            <a:effectLst/>
                            <a:latin typeface="Palatino Linotype" panose="02040502050505030304" pitchFamily="18"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2725089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lnSpcReduction="10000"/>
          </a:bodyPr>
          <a:lstStyle/>
          <a:p>
            <a:pPr marL="457200" indent="-457200">
              <a:buAutoNum type="alphaLcParenR" startAt="4"/>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r>
              <a:rPr lang="en-US" sz="1800" u="sng" dirty="0">
                <a:solidFill>
                  <a:srgbClr val="0070C0"/>
                </a:solidFill>
                <a:latin typeface="Palatino Linotype" pitchFamily="18" charset="0"/>
              </a:rPr>
              <a:t>Step 1</a:t>
            </a:r>
            <a:r>
              <a:rPr lang="en-US" sz="1800" dirty="0">
                <a:solidFill>
                  <a:srgbClr val="0070C0"/>
                </a:solidFill>
                <a:latin typeface="Palatino Linotype" pitchFamily="18" charset="0"/>
              </a:rPr>
              <a:t>: Determine the CFs to debt holders at time </a:t>
            </a:r>
            <a:r>
              <a:rPr lang="en-US" sz="1800" dirty="0" smtClean="0">
                <a:solidFill>
                  <a:srgbClr val="0070C0"/>
                </a:solidFill>
                <a:latin typeface="Palatino Linotype" pitchFamily="18" charset="0"/>
              </a:rPr>
              <a:t>one</a:t>
            </a:r>
          </a:p>
          <a:p>
            <a:pPr marL="0" indent="0">
              <a:buNone/>
            </a:pPr>
            <a:endParaRPr lang="en-US" sz="1800" dirty="0">
              <a:solidFill>
                <a:srgbClr val="0070C0"/>
              </a:solidFill>
              <a:latin typeface="Palatino Linotype" pitchFamily="18" charset="0"/>
            </a:endParaRPr>
          </a:p>
          <a:p>
            <a:pPr marL="400050" lvl="1" indent="0">
              <a:buNone/>
            </a:pPr>
            <a:r>
              <a:rPr lang="en-US" sz="1800" dirty="0">
                <a:solidFill>
                  <a:srgbClr val="0070C0"/>
                </a:solidFill>
                <a:latin typeface="Palatino Linotype" pitchFamily="18" charset="0"/>
              </a:rPr>
              <a:t>•	The promised CF to debt holders if there is no default: </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100,000*(1+25%)=$</a:t>
            </a:r>
            <a:r>
              <a:rPr lang="en-US" sz="1800" dirty="0" smtClean="0">
                <a:solidFill>
                  <a:srgbClr val="0070C0"/>
                </a:solidFill>
                <a:latin typeface="Palatino Linotype" pitchFamily="18" charset="0"/>
              </a:rPr>
              <a:t>125,000</a:t>
            </a:r>
          </a:p>
          <a:p>
            <a:pPr marL="400050" lvl="1" indent="0">
              <a:buNone/>
            </a:pPr>
            <a:endParaRPr lang="en-US" sz="1800" dirty="0">
              <a:solidFill>
                <a:srgbClr val="0070C0"/>
              </a:solidFill>
              <a:latin typeface="Palatino Linotype" pitchFamily="18" charset="0"/>
            </a:endParaRPr>
          </a:p>
          <a:p>
            <a:pPr marL="400050" lvl="1" indent="0">
              <a:buNone/>
            </a:pPr>
            <a:r>
              <a:rPr lang="en-US" sz="1800" dirty="0">
                <a:solidFill>
                  <a:srgbClr val="0070C0"/>
                </a:solidFill>
                <a:latin typeface="Palatino Linotype" pitchFamily="18" charset="0"/>
              </a:rPr>
              <a:t>•	</a:t>
            </a:r>
            <a:r>
              <a:rPr lang="en-US" sz="1800" dirty="0" smtClean="0">
                <a:solidFill>
                  <a:srgbClr val="0070C0"/>
                </a:solidFill>
                <a:latin typeface="Palatino Linotype" pitchFamily="18" charset="0"/>
              </a:rPr>
              <a:t>In </a:t>
            </a:r>
            <a:r>
              <a:rPr lang="en-US" sz="1800" dirty="0">
                <a:solidFill>
                  <a:srgbClr val="0070C0"/>
                </a:solidFill>
                <a:latin typeface="Palatino Linotype" pitchFamily="18" charset="0"/>
              </a:rPr>
              <a:t>the good state: no default, debt holders will receive $125,000</a:t>
            </a:r>
            <a:r>
              <a:rPr lang="en-US" sz="1800" dirty="0" smtClean="0">
                <a:solidFill>
                  <a:srgbClr val="0070C0"/>
                </a:solidFill>
                <a:latin typeface="Palatino Linotype" pitchFamily="18" charset="0"/>
              </a:rPr>
              <a:t>.</a:t>
            </a:r>
          </a:p>
          <a:p>
            <a:pPr marL="400050" lvl="1" indent="0">
              <a:buNone/>
            </a:pPr>
            <a:endParaRPr lang="en-US" sz="1800" dirty="0">
              <a:solidFill>
                <a:srgbClr val="0070C0"/>
              </a:solidFill>
              <a:latin typeface="Palatino Linotype" pitchFamily="18" charset="0"/>
            </a:endParaRPr>
          </a:p>
          <a:p>
            <a:pPr marL="400050" lvl="1" indent="0">
              <a:buNone/>
            </a:pPr>
            <a:r>
              <a:rPr lang="en-US" sz="1800" dirty="0">
                <a:solidFill>
                  <a:srgbClr val="0070C0"/>
                </a:solidFill>
                <a:latin typeface="Palatino Linotype" pitchFamily="18" charset="0"/>
              </a:rPr>
              <a:t>•	In the bad state: default </a:t>
            </a:r>
            <a:r>
              <a:rPr lang="en-US" sz="1800" dirty="0" smtClean="0">
                <a:solidFill>
                  <a:srgbClr val="0070C0"/>
                </a:solidFill>
                <a:latin typeface="Palatino Linotype" pitchFamily="18" charset="0"/>
              </a:rPr>
              <a:t>since 𝐶𝐹</a:t>
            </a:r>
            <a:r>
              <a:rPr lang="en-US" sz="1800" dirty="0">
                <a:solidFill>
                  <a:srgbClr val="0070C0"/>
                </a:solidFill>
                <a:latin typeface="Palatino Linotype" pitchFamily="18" charset="0"/>
              </a:rPr>
              <a:t>_</a:t>
            </a:r>
            <a:r>
              <a:rPr lang="en-US" sz="1800" dirty="0" smtClean="0">
                <a:solidFill>
                  <a:srgbClr val="0070C0"/>
                </a:solidFill>
                <a:latin typeface="Palatino Linotype" pitchFamily="18" charset="0"/>
              </a:rPr>
              <a:t>1 &lt; 𝑝𝑟𝑜𝑚𝑖𝑠𝑒𝑑 </a:t>
            </a:r>
            <a:r>
              <a:rPr lang="en-US" sz="1800" dirty="0">
                <a:solidFill>
                  <a:srgbClr val="0070C0"/>
                </a:solidFill>
                <a:latin typeface="Palatino Linotype" pitchFamily="18" charset="0"/>
              </a:rPr>
              <a:t>𝑝𝑎𝑦𝑚𝑒𝑛𝑡, debt holders </a:t>
            </a:r>
            <a:r>
              <a:rPr lang="en-US" sz="1800" dirty="0" smtClean="0">
                <a:solidFill>
                  <a:srgbClr val="0070C0"/>
                </a:solidFill>
                <a:latin typeface="Palatino Linotype" pitchFamily="18" charset="0"/>
              </a:rPr>
              <a:t>	will </a:t>
            </a:r>
            <a:r>
              <a:rPr lang="en-US" sz="1800" dirty="0">
                <a:solidFill>
                  <a:srgbClr val="0070C0"/>
                </a:solidFill>
                <a:latin typeface="Palatino Linotype" pitchFamily="18" charset="0"/>
              </a:rPr>
              <a:t>receive 𝐶𝐹_</a:t>
            </a:r>
            <a:r>
              <a:rPr lang="en-US" sz="1800" dirty="0" smtClean="0">
                <a:solidFill>
                  <a:srgbClr val="0070C0"/>
                </a:solidFill>
                <a:latin typeface="Palatino Linotype" pitchFamily="18" charset="0"/>
              </a:rPr>
              <a:t>1=100,000</a:t>
            </a:r>
          </a:p>
          <a:p>
            <a:pPr marL="400050" lvl="1" indent="0">
              <a:buNone/>
            </a:pPr>
            <a:endParaRPr lang="en-US" sz="1800" dirty="0" smtClean="0">
              <a:solidFill>
                <a:srgbClr val="0070C0"/>
              </a:solidFill>
              <a:latin typeface="Palatino Linotype" pitchFamily="18" charset="0"/>
            </a:endParaRPr>
          </a:p>
          <a:p>
            <a:pPr marL="0" indent="0">
              <a:buNone/>
            </a:pPr>
            <a:r>
              <a:rPr lang="en-US" sz="1800" u="sng" dirty="0">
                <a:solidFill>
                  <a:srgbClr val="0070C0"/>
                </a:solidFill>
                <a:latin typeface="Palatino Linotype" pitchFamily="18" charset="0"/>
              </a:rPr>
              <a:t>Step 2: </a:t>
            </a:r>
            <a:r>
              <a:rPr lang="en-US" sz="1800" dirty="0">
                <a:solidFill>
                  <a:srgbClr val="0070C0"/>
                </a:solidFill>
                <a:latin typeface="Palatino Linotype" pitchFamily="18" charset="0"/>
              </a:rPr>
              <a:t>Determine the expected CF to debt holders:</a:t>
            </a:r>
          </a:p>
          <a:p>
            <a:pPr marL="0" lvl="1" indent="0" algn="ctr">
              <a:buNone/>
            </a:pPr>
            <a:r>
              <a:rPr lang="en-US" sz="1800" dirty="0" smtClean="0">
                <a:solidFill>
                  <a:srgbClr val="0070C0"/>
                </a:solidFill>
                <a:latin typeface="Palatino Linotype" pitchFamily="18" charset="0"/>
              </a:rPr>
              <a:t>(</a:t>
            </a:r>
            <a:r>
              <a:rPr lang="en-US" sz="1800" dirty="0">
                <a:solidFill>
                  <a:srgbClr val="0070C0"/>
                </a:solidFill>
                <a:latin typeface="Palatino Linotype" pitchFamily="18" charset="0"/>
              </a:rPr>
              <a:t>𝐷1) = 0.5×125,000 + 0.5×100,000 = $</a:t>
            </a:r>
            <a:r>
              <a:rPr lang="en-US" sz="1800" dirty="0" smtClean="0">
                <a:solidFill>
                  <a:srgbClr val="0070C0"/>
                </a:solidFill>
                <a:latin typeface="Palatino Linotype" pitchFamily="18" charset="0"/>
              </a:rPr>
              <a:t>112,500</a:t>
            </a:r>
          </a:p>
          <a:p>
            <a:pPr marL="0" lvl="1" indent="0" algn="ctr">
              <a:buNone/>
            </a:pPr>
            <a:endParaRPr lang="en-US" sz="1800" dirty="0" smtClean="0">
              <a:solidFill>
                <a:srgbClr val="0070C0"/>
              </a:solidFill>
              <a:latin typeface="Palatino Linotype" pitchFamily="18" charset="0"/>
            </a:endParaRPr>
          </a:p>
          <a:p>
            <a:pPr marL="0" indent="0">
              <a:buNone/>
            </a:pPr>
            <a:r>
              <a:rPr lang="en-US" sz="1800" u="sng" dirty="0">
                <a:solidFill>
                  <a:srgbClr val="0070C0"/>
                </a:solidFill>
                <a:latin typeface="Palatino Linotype" pitchFamily="18" charset="0"/>
              </a:rPr>
              <a:t>Step 3</a:t>
            </a:r>
            <a:r>
              <a:rPr lang="en-US" sz="1800" dirty="0">
                <a:solidFill>
                  <a:srgbClr val="0070C0"/>
                </a:solidFill>
                <a:latin typeface="Palatino Linotype" pitchFamily="18" charset="0"/>
              </a:rPr>
              <a:t>: Expected return to debt holders</a:t>
            </a:r>
          </a:p>
          <a:p>
            <a:pPr marL="0" indent="0" algn="ctr">
              <a:buNone/>
            </a:pPr>
            <a:r>
              <a:rPr lang="en-US" sz="1800" dirty="0">
                <a:solidFill>
                  <a:srgbClr val="0070C0"/>
                </a:solidFill>
                <a:latin typeface="Palatino Linotype" pitchFamily="18" charset="0"/>
              </a:rPr>
              <a:t>(𝑟𝐷) = E(D1)/D0 – 1 = 112,500/100,000 – 1 = 12.5%</a:t>
            </a:r>
          </a:p>
          <a:p>
            <a:pPr marL="0" lvl="1" indent="0" algn="ctr">
              <a:buNone/>
            </a:pPr>
            <a:endParaRPr lang="en-US" sz="1800" dirty="0">
              <a:solidFill>
                <a:srgbClr val="0070C0"/>
              </a:solidFill>
              <a:latin typeface="Palatino Linotype" pitchFamily="18" charset="0"/>
            </a:endParaRPr>
          </a:p>
          <a:p>
            <a:pPr marL="400050" lvl="1" indent="0">
              <a:buNone/>
            </a:pPr>
            <a:endParaRPr lang="en-US" sz="1800" dirty="0" smtClean="0">
              <a:solidFill>
                <a:srgbClr val="0070C0"/>
              </a:solidFill>
              <a:latin typeface="Palatino Linotype" pitchFamily="18" charset="0"/>
            </a:endParaRPr>
          </a:p>
          <a:p>
            <a:pPr marL="0" indent="0">
              <a:buNone/>
            </a:pPr>
            <a:endParaRPr lang="en-US" sz="1800" b="1" dirty="0" smtClean="0">
              <a:latin typeface="Palatino Linotype" pitchFamily="18" charset="0"/>
            </a:endParaRPr>
          </a:p>
          <a:p>
            <a:pPr marL="457200" indent="-457200">
              <a:buAutoNum type="alphaLcParenR" startAt="4"/>
            </a:pPr>
            <a:endParaRPr lang="en-US" sz="1800" b="1" dirty="0">
              <a:latin typeface="Palatino Linotype" pitchFamily="18" charset="0"/>
            </a:endParaRPr>
          </a:p>
          <a:p>
            <a:pPr marL="0" indent="0">
              <a:buNone/>
            </a:pPr>
            <a:endParaRPr lang="en-US" sz="1800" b="1" dirty="0">
              <a:latin typeface="Palatino Linotype" pitchFamily="18" charset="0"/>
            </a:endParaRPr>
          </a:p>
          <a:p>
            <a:pPr marL="0" indent="0">
              <a:buNone/>
            </a:pPr>
            <a:endParaRPr lang="en-US" sz="1800" dirty="0">
              <a:latin typeface="Palatino Linotype" pitchFamily="18" charset="0"/>
            </a:endParaRPr>
          </a:p>
        </p:txBody>
      </p:sp>
    </p:spTree>
    <p:extLst>
      <p:ext uri="{BB962C8B-B14F-4D97-AF65-F5344CB8AC3E}">
        <p14:creationId xmlns:p14="http://schemas.microsoft.com/office/powerpoint/2010/main" val="2854668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68362"/>
          </a:xfrm>
        </p:spPr>
        <p:txBody>
          <a:bodyPr>
            <a:normAutofit/>
          </a:bodyPr>
          <a:lstStyle/>
          <a:p>
            <a:pPr algn="l"/>
            <a:r>
              <a:rPr lang="en-US" sz="2400" dirty="0" smtClean="0">
                <a:latin typeface="Palatino Linotype" pitchFamily="18" charset="0"/>
              </a:rPr>
              <a:t>Question 3:  </a:t>
            </a:r>
            <a:r>
              <a:rPr lang="en-US" sz="2400" dirty="0">
                <a:latin typeface="Palatino Linotype" pitchFamily="18" charset="0"/>
              </a:rPr>
              <a:t>Cost of Capital and Capital Structure</a:t>
            </a:r>
          </a:p>
        </p:txBody>
      </p:sp>
      <p:sp>
        <p:nvSpPr>
          <p:cNvPr id="3" name="Content Placeholder 2"/>
          <p:cNvSpPr>
            <a:spLocks noGrp="1"/>
          </p:cNvSpPr>
          <p:nvPr>
            <p:ph idx="1"/>
          </p:nvPr>
        </p:nvSpPr>
        <p:spPr>
          <a:xfrm>
            <a:off x="457200" y="1066800"/>
            <a:ext cx="8229600" cy="5333999"/>
          </a:xfrm>
        </p:spPr>
        <p:txBody>
          <a:bodyPr>
            <a:normAutofit/>
          </a:bodyPr>
          <a:lstStyle/>
          <a:p>
            <a:pPr marL="457200" indent="-457200">
              <a:buAutoNum type="alphaLcParenR" startAt="4"/>
            </a:pPr>
            <a:r>
              <a:rPr lang="en-US" sz="1800" b="1" dirty="0" smtClean="0">
                <a:latin typeface="Palatino Linotype" pitchFamily="18" charset="0"/>
              </a:rPr>
              <a:t>Cont’d</a:t>
            </a:r>
          </a:p>
          <a:p>
            <a:pPr marL="0" indent="0">
              <a:buNone/>
            </a:pPr>
            <a:endParaRPr lang="en-US" sz="1800" b="1" dirty="0">
              <a:latin typeface="Palatino Linotype" pitchFamily="18" charset="0"/>
            </a:endParaRPr>
          </a:p>
          <a:p>
            <a:pPr marL="0" indent="0">
              <a:buNone/>
            </a:pPr>
            <a:r>
              <a:rPr lang="en-US" sz="1800" u="sng" dirty="0" smtClean="0">
                <a:solidFill>
                  <a:srgbClr val="0070C0"/>
                </a:solidFill>
                <a:latin typeface="Palatino Linotype" pitchFamily="18" charset="0"/>
              </a:rPr>
              <a:t>Step </a:t>
            </a:r>
            <a:r>
              <a:rPr lang="en-US" sz="1800" u="sng" dirty="0">
                <a:solidFill>
                  <a:srgbClr val="0070C0"/>
                </a:solidFill>
                <a:latin typeface="Palatino Linotype" pitchFamily="18" charset="0"/>
              </a:rPr>
              <a:t>4: </a:t>
            </a:r>
            <a:r>
              <a:rPr lang="en-US" sz="1800" dirty="0">
                <a:solidFill>
                  <a:srgbClr val="0070C0"/>
                </a:solidFill>
                <a:latin typeface="Palatino Linotype" pitchFamily="18" charset="0"/>
              </a:rPr>
              <a:t>Determine the CFs to equity holder:</a:t>
            </a:r>
          </a:p>
          <a:p>
            <a:pPr marL="0" indent="0">
              <a:buNone/>
            </a:pPr>
            <a:endParaRPr lang="en-US" sz="1800" dirty="0">
              <a:solidFill>
                <a:srgbClr val="0070C0"/>
              </a:solidFill>
              <a:latin typeface="Palatino Linotype" pitchFamily="18" charset="0"/>
            </a:endParaRPr>
          </a:p>
          <a:p>
            <a:pPr marL="0" indent="0" algn="ctr">
              <a:buNone/>
            </a:pPr>
            <a:r>
              <a:rPr lang="en-US" sz="1800" dirty="0" smtClean="0">
                <a:solidFill>
                  <a:srgbClr val="0070C0"/>
                </a:solidFill>
                <a:latin typeface="Palatino Linotype" pitchFamily="18" charset="0"/>
              </a:rPr>
              <a:t>E</a:t>
            </a:r>
            <a:r>
              <a:rPr lang="en-US" sz="1800" baseline="-25000" dirty="0" smtClean="0">
                <a:solidFill>
                  <a:srgbClr val="0070C0"/>
                </a:solidFill>
                <a:latin typeface="Palatino Linotype" pitchFamily="18" charset="0"/>
              </a:rPr>
              <a:t>1</a:t>
            </a:r>
            <a:r>
              <a:rPr lang="en-US" sz="1800" baseline="30000" dirty="0" smtClean="0">
                <a:solidFill>
                  <a:srgbClr val="0070C0"/>
                </a:solidFill>
                <a:latin typeface="Palatino Linotype" pitchFamily="18" charset="0"/>
              </a:rPr>
              <a:t>Bad </a:t>
            </a:r>
            <a:r>
              <a:rPr lang="en-US" sz="1800" dirty="0" smtClean="0">
                <a:solidFill>
                  <a:srgbClr val="0070C0"/>
                </a:solidFill>
                <a:latin typeface="Palatino Linotype" pitchFamily="18" charset="0"/>
              </a:rPr>
              <a:t>= CF</a:t>
            </a:r>
            <a:r>
              <a:rPr lang="en-US" sz="1800" baseline="-25000" dirty="0" smtClean="0">
                <a:solidFill>
                  <a:srgbClr val="0070C0"/>
                </a:solidFill>
                <a:latin typeface="Palatino Linotype" pitchFamily="18" charset="0"/>
              </a:rPr>
              <a:t>1</a:t>
            </a:r>
            <a:r>
              <a:rPr lang="en-US" sz="1800" baseline="30000" dirty="0" smtClean="0">
                <a:solidFill>
                  <a:srgbClr val="0070C0"/>
                </a:solidFill>
                <a:latin typeface="Palatino Linotype" pitchFamily="18" charset="0"/>
              </a:rPr>
              <a:t>Bad </a:t>
            </a:r>
            <a:r>
              <a:rPr lang="en-US" sz="1800" dirty="0" smtClean="0">
                <a:solidFill>
                  <a:srgbClr val="0070C0"/>
                </a:solidFill>
                <a:latin typeface="Palatino Linotype" pitchFamily="18" charset="0"/>
              </a:rPr>
              <a:t>- D</a:t>
            </a:r>
            <a:r>
              <a:rPr lang="en-US" sz="1800" baseline="-25000" dirty="0" smtClean="0">
                <a:solidFill>
                  <a:srgbClr val="0070C0"/>
                </a:solidFill>
                <a:latin typeface="Palatino Linotype" pitchFamily="18" charset="0"/>
              </a:rPr>
              <a:t>1</a:t>
            </a:r>
            <a:r>
              <a:rPr lang="en-US" sz="1800" baseline="30000" dirty="0" smtClean="0">
                <a:solidFill>
                  <a:srgbClr val="0070C0"/>
                </a:solidFill>
                <a:latin typeface="Palatino Linotype" pitchFamily="18" charset="0"/>
              </a:rPr>
              <a:t>Bad </a:t>
            </a:r>
            <a:r>
              <a:rPr lang="en-US" sz="1800" dirty="0" smtClean="0">
                <a:solidFill>
                  <a:srgbClr val="0070C0"/>
                </a:solidFill>
                <a:latin typeface="Palatino Linotype" pitchFamily="18" charset="0"/>
              </a:rPr>
              <a:t>= 100,000 - 100,000 = $</a:t>
            </a:r>
            <a:r>
              <a:rPr lang="en-US" sz="1800" dirty="0">
                <a:solidFill>
                  <a:srgbClr val="0070C0"/>
                </a:solidFill>
                <a:latin typeface="Palatino Linotype" pitchFamily="18" charset="0"/>
              </a:rPr>
              <a:t>0</a:t>
            </a:r>
          </a:p>
          <a:p>
            <a:pPr marL="0" indent="0" algn="ctr">
              <a:buNone/>
            </a:pPr>
            <a:r>
              <a:rPr lang="en-US" sz="1800" dirty="0" smtClean="0">
                <a:solidFill>
                  <a:srgbClr val="0070C0"/>
                </a:solidFill>
                <a:latin typeface="Palatino Linotype" pitchFamily="18" charset="0"/>
              </a:rPr>
              <a:t>E</a:t>
            </a:r>
            <a:r>
              <a:rPr lang="en-US" sz="1800" baseline="-25000" dirty="0" smtClean="0">
                <a:solidFill>
                  <a:srgbClr val="0070C0"/>
                </a:solidFill>
                <a:latin typeface="Palatino Linotype" pitchFamily="18" charset="0"/>
              </a:rPr>
              <a:t>1</a:t>
            </a:r>
            <a:r>
              <a:rPr lang="en-US" sz="1800" baseline="30000" dirty="0" smtClean="0">
                <a:solidFill>
                  <a:srgbClr val="0070C0"/>
                </a:solidFill>
                <a:latin typeface="Palatino Linotype" pitchFamily="18" charset="0"/>
              </a:rPr>
              <a:t>Good </a:t>
            </a:r>
            <a:r>
              <a:rPr lang="en-US" sz="1800" dirty="0" smtClean="0">
                <a:solidFill>
                  <a:srgbClr val="0070C0"/>
                </a:solidFill>
                <a:latin typeface="Palatino Linotype" pitchFamily="18" charset="0"/>
              </a:rPr>
              <a:t>= CF</a:t>
            </a:r>
            <a:r>
              <a:rPr lang="en-US" sz="1800" baseline="-25000" dirty="0" smtClean="0">
                <a:solidFill>
                  <a:srgbClr val="0070C0"/>
                </a:solidFill>
                <a:latin typeface="Palatino Linotype" pitchFamily="18" charset="0"/>
              </a:rPr>
              <a:t>1</a:t>
            </a:r>
            <a:r>
              <a:rPr lang="en-US" sz="1800" baseline="30000" dirty="0" smtClean="0">
                <a:solidFill>
                  <a:srgbClr val="0070C0"/>
                </a:solidFill>
                <a:latin typeface="Palatino Linotype" pitchFamily="18" charset="0"/>
              </a:rPr>
              <a:t>Good </a:t>
            </a:r>
            <a:r>
              <a:rPr lang="en-US" sz="1800" dirty="0" smtClean="0">
                <a:solidFill>
                  <a:srgbClr val="0070C0"/>
                </a:solidFill>
                <a:latin typeface="Palatino Linotype" pitchFamily="18" charset="0"/>
              </a:rPr>
              <a:t>- D</a:t>
            </a:r>
            <a:r>
              <a:rPr lang="en-US" sz="1800" baseline="-25000" dirty="0" smtClean="0">
                <a:solidFill>
                  <a:srgbClr val="0070C0"/>
                </a:solidFill>
                <a:latin typeface="Palatino Linotype" pitchFamily="18" charset="0"/>
              </a:rPr>
              <a:t>1</a:t>
            </a:r>
            <a:r>
              <a:rPr lang="en-US" sz="1800" baseline="30000" dirty="0" smtClean="0">
                <a:solidFill>
                  <a:srgbClr val="0070C0"/>
                </a:solidFill>
                <a:latin typeface="Palatino Linotype" pitchFamily="18" charset="0"/>
              </a:rPr>
              <a:t>Good </a:t>
            </a:r>
            <a:r>
              <a:rPr lang="en-US" sz="1800" dirty="0" smtClean="0">
                <a:solidFill>
                  <a:srgbClr val="0070C0"/>
                </a:solidFill>
                <a:latin typeface="Palatino Linotype" pitchFamily="18" charset="0"/>
              </a:rPr>
              <a:t>= 180,000 - 125,000 = $</a:t>
            </a:r>
            <a:r>
              <a:rPr lang="en-US" sz="1800" dirty="0">
                <a:solidFill>
                  <a:srgbClr val="0070C0"/>
                </a:solidFill>
                <a:latin typeface="Palatino Linotype" pitchFamily="18" charset="0"/>
              </a:rPr>
              <a:t>55,000</a:t>
            </a:r>
          </a:p>
          <a:p>
            <a:pPr marL="0" indent="0">
              <a:buNone/>
            </a:pPr>
            <a:endParaRPr lang="en-US" sz="1800" u="sng" dirty="0">
              <a:solidFill>
                <a:srgbClr val="0070C0"/>
              </a:solidFill>
              <a:latin typeface="Palatino Linotype" pitchFamily="18" charset="0"/>
            </a:endParaRPr>
          </a:p>
          <a:p>
            <a:pPr marL="0" indent="0">
              <a:buNone/>
            </a:pPr>
            <a:r>
              <a:rPr lang="en-US" sz="1800" u="sng" dirty="0" smtClean="0">
                <a:solidFill>
                  <a:srgbClr val="0070C0"/>
                </a:solidFill>
                <a:latin typeface="Palatino Linotype" pitchFamily="18" charset="0"/>
              </a:rPr>
              <a:t>Step 5</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Expected CF to equity holder: </a:t>
            </a:r>
          </a:p>
          <a:p>
            <a:pPr marL="0" indent="0" algn="ctr">
              <a:buNone/>
            </a:pPr>
            <a:r>
              <a:rPr lang="en-US" sz="1800" dirty="0" smtClean="0">
                <a:solidFill>
                  <a:srgbClr val="0070C0"/>
                </a:solidFill>
                <a:latin typeface="Palatino Linotype" pitchFamily="18" charset="0"/>
              </a:rPr>
              <a:t>E(E</a:t>
            </a:r>
            <a:r>
              <a:rPr lang="en-US" sz="1800" baseline="-25000" dirty="0" smtClean="0">
                <a:solidFill>
                  <a:srgbClr val="0070C0"/>
                </a:solidFill>
                <a:latin typeface="Palatino Linotype" pitchFamily="18" charset="0"/>
              </a:rPr>
              <a:t>1</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)=0.5×$0+0.5×55,000=27,500</a:t>
            </a:r>
          </a:p>
          <a:p>
            <a:pPr marL="0" indent="0">
              <a:buNone/>
            </a:pPr>
            <a:endParaRPr lang="en-US" sz="1800" dirty="0">
              <a:solidFill>
                <a:srgbClr val="0070C0"/>
              </a:solidFill>
              <a:latin typeface="Palatino Linotype" pitchFamily="18" charset="0"/>
            </a:endParaRPr>
          </a:p>
          <a:p>
            <a:pPr marL="0" indent="0">
              <a:buNone/>
            </a:pPr>
            <a:r>
              <a:rPr lang="en-US" sz="1800" u="sng" dirty="0">
                <a:solidFill>
                  <a:srgbClr val="0070C0"/>
                </a:solidFill>
                <a:latin typeface="Palatino Linotype" pitchFamily="18" charset="0"/>
              </a:rPr>
              <a:t>Step </a:t>
            </a:r>
            <a:r>
              <a:rPr lang="en-US" sz="1800" u="sng" dirty="0" smtClean="0">
                <a:solidFill>
                  <a:srgbClr val="0070C0"/>
                </a:solidFill>
                <a:latin typeface="Palatino Linotype" pitchFamily="18" charset="0"/>
              </a:rPr>
              <a:t>6</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Determine the value of equity at time zero:</a:t>
            </a:r>
          </a:p>
          <a:p>
            <a:pPr marL="0" indent="0" algn="ctr">
              <a:buNone/>
            </a:pPr>
            <a:r>
              <a:rPr lang="en-US" sz="1800" dirty="0" smtClean="0">
                <a:solidFill>
                  <a:srgbClr val="0070C0"/>
                </a:solidFill>
                <a:latin typeface="Palatino Linotype" pitchFamily="18" charset="0"/>
              </a:rPr>
              <a:t>E</a:t>
            </a:r>
            <a:r>
              <a:rPr lang="en-US" sz="1800" baseline="-25000" dirty="0" smtClean="0">
                <a:solidFill>
                  <a:srgbClr val="0070C0"/>
                </a:solidFill>
                <a:latin typeface="Palatino Linotype" pitchFamily="18" charset="0"/>
              </a:rPr>
              <a:t>0</a:t>
            </a:r>
            <a:r>
              <a:rPr lang="en-US" sz="1800" dirty="0" smtClean="0">
                <a:solidFill>
                  <a:srgbClr val="0070C0"/>
                </a:solidFill>
                <a:latin typeface="Palatino Linotype" pitchFamily="18" charset="0"/>
              </a:rPr>
              <a:t>=PV(CF</a:t>
            </a:r>
            <a:r>
              <a:rPr lang="en-US" sz="1800" baseline="-25000" dirty="0" smtClean="0">
                <a:solidFill>
                  <a:srgbClr val="0070C0"/>
                </a:solidFill>
                <a:latin typeface="Palatino Linotype" pitchFamily="18" charset="0"/>
              </a:rPr>
              <a:t>1</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a:t>
            </a:r>
            <a:r>
              <a:rPr lang="en-US" sz="1800" dirty="0" smtClean="0">
                <a:solidFill>
                  <a:srgbClr val="0070C0"/>
                </a:solidFill>
                <a:latin typeface="Palatino Linotype" pitchFamily="18" charset="0"/>
              </a:rPr>
              <a:t>D</a:t>
            </a:r>
            <a:r>
              <a:rPr lang="en-US" sz="1800" baseline="-25000" dirty="0" smtClean="0">
                <a:solidFill>
                  <a:srgbClr val="0070C0"/>
                </a:solidFill>
                <a:latin typeface="Palatino Linotype" pitchFamily="18" charset="0"/>
              </a:rPr>
              <a:t>0</a:t>
            </a:r>
            <a:r>
              <a:rPr lang="en-US" sz="1800" dirty="0" smtClean="0">
                <a:solidFill>
                  <a:srgbClr val="0070C0"/>
                </a:solidFill>
                <a:latin typeface="Palatino Linotype" pitchFamily="18" charset="0"/>
              </a:rPr>
              <a:t>=116,667-100,000=16,667</a:t>
            </a: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r>
              <a:rPr lang="en-US" sz="1800" u="sng" dirty="0">
                <a:solidFill>
                  <a:srgbClr val="0070C0"/>
                </a:solidFill>
                <a:latin typeface="Palatino Linotype" pitchFamily="18" charset="0"/>
              </a:rPr>
              <a:t>Step 7</a:t>
            </a:r>
            <a:r>
              <a:rPr lang="en-US" sz="1800" dirty="0">
                <a:solidFill>
                  <a:srgbClr val="0070C0"/>
                </a:solidFill>
                <a:latin typeface="Palatino Linotype" pitchFamily="18" charset="0"/>
              </a:rPr>
              <a:t>: Expected return on equity:</a:t>
            </a:r>
          </a:p>
          <a:p>
            <a:pPr marL="457200" indent="-457200">
              <a:buAutoNum type="alphaLcParenR" startAt="4"/>
            </a:pPr>
            <a:endParaRPr lang="en-US" sz="1800" b="1" dirty="0">
              <a:latin typeface="Palatino Linotype" pitchFamily="18" charset="0"/>
            </a:endParaRPr>
          </a:p>
          <a:p>
            <a:pPr marL="0" indent="0">
              <a:buNone/>
            </a:pPr>
            <a:endParaRPr lang="en-US" sz="1800" b="1" dirty="0">
              <a:latin typeface="Palatino Linotype" pitchFamily="18" charset="0"/>
            </a:endParaRPr>
          </a:p>
          <a:p>
            <a:pPr marL="0" indent="0">
              <a:buNone/>
            </a:pPr>
            <a:endParaRPr lang="en-US" sz="1800" dirty="0">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556019584"/>
              </p:ext>
            </p:extLst>
          </p:nvPr>
        </p:nvGraphicFramePr>
        <p:xfrm>
          <a:off x="2438400" y="5774997"/>
          <a:ext cx="3657600" cy="676297"/>
        </p:xfrm>
        <a:graphic>
          <a:graphicData uri="http://schemas.openxmlformats.org/presentationml/2006/ole">
            <mc:AlternateContent xmlns:mc="http://schemas.openxmlformats.org/markup-compatibility/2006">
              <mc:Choice xmlns:v="urn:schemas-microsoft-com:vml" Requires="v">
                <p:oleObj spid="_x0000_s22537" name="Equation" r:id="rId4" imgW="3022560" imgH="558720" progId="Equation.DSMT4">
                  <p:embed/>
                </p:oleObj>
              </mc:Choice>
              <mc:Fallback>
                <p:oleObj name="Equation" r:id="rId4" imgW="3022560" imgH="55872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5774997"/>
                        <a:ext cx="3657600" cy="67629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5121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800" dirty="0" smtClean="0">
                <a:latin typeface="Palatino Linotype" pitchFamily="18" charset="0"/>
              </a:rPr>
              <a:t>Overview</a:t>
            </a:r>
            <a:endParaRPr lang="en-US" sz="2800" dirty="0">
              <a:latin typeface="Palatino Linotype"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066800"/>
                <a:ext cx="8229600" cy="5059363"/>
              </a:xfrm>
            </p:spPr>
            <p:txBody>
              <a:bodyPr>
                <a:normAutofit/>
              </a:bodyPr>
              <a:lstStyle/>
              <a:p>
                <a:pPr indent="0">
                  <a:buNone/>
                </a:pPr>
                <a:r>
                  <a:rPr lang="en-US" sz="1800" dirty="0" smtClean="0">
                    <a:latin typeface="Palatino Linotype" pitchFamily="18" charset="0"/>
                  </a:rPr>
                  <a:t>We are interested in valuing a project or a firm by discounting expected CFs of a project using a discount rate.</a:t>
                </a:r>
              </a:p>
              <a:p>
                <a:pPr marL="800100" indent="0">
                  <a:buNone/>
                </a:pPr>
                <a:endParaRPr lang="en-US" sz="2000" dirty="0" smtClean="0">
                  <a:solidFill>
                    <a:schemeClr val="accent1">
                      <a:lumMod val="75000"/>
                    </a:schemeClr>
                  </a:solidFill>
                  <a:latin typeface="Palatino Linotype" pitchFamily="18" charset="0"/>
                </a:endParaRPr>
              </a:p>
              <a:p>
                <a:pPr marL="800100" indent="0">
                  <a:buNone/>
                </a:pPr>
                <a:r>
                  <a:rPr lang="en-US" sz="2000" dirty="0" smtClean="0">
                    <a:solidFill>
                      <a:srgbClr val="0070C0"/>
                    </a:solidFill>
                    <a:latin typeface="Palatino Linotype" pitchFamily="18" charset="0"/>
                  </a:rPr>
                  <a:t>We can think of the assets as a portfolio of debt and equity:</a:t>
                </a:r>
              </a:p>
              <a:p>
                <a:pPr marL="800100" indent="0">
                  <a:buNone/>
                </a:pP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                                          A=D+E</a:t>
                </a:r>
              </a:p>
              <a:p>
                <a:pPr marL="800100" indent="0">
                  <a:buNone/>
                </a:pPr>
                <a:r>
                  <a:rPr lang="en-US" sz="2000" dirty="0" smtClean="0">
                    <a:solidFill>
                      <a:srgbClr val="0070C0"/>
                    </a:solidFill>
                    <a:latin typeface="Palatino Linotype" pitchFamily="18" charset="0"/>
                  </a:rPr>
                  <a:t>Therefore, the expected return on assets is the weighted average of the expected returns on debt and equity:</a:t>
                </a:r>
              </a:p>
              <a:p>
                <a:pPr marL="800100" indent="0">
                  <a:buNone/>
                </a:pPr>
                <a14:m>
                  <m:oMathPara xmlns:m="http://schemas.openxmlformats.org/officeDocument/2006/math">
                    <m:oMathParaPr>
                      <m:jc m:val="center"/>
                    </m:oMathParaPr>
                    <m:oMath xmlns:m="http://schemas.openxmlformats.org/officeDocument/2006/math">
                      <m:sSub>
                        <m:sSubPr>
                          <m:ctrlPr>
                            <a:rPr lang="en-US" sz="2000" b="0" i="1" smtClean="0">
                              <a:solidFill>
                                <a:srgbClr val="0070C0"/>
                              </a:solidFill>
                              <a:latin typeface="Cambria Math"/>
                            </a:rPr>
                          </m:ctrlPr>
                        </m:sSubPr>
                        <m:e>
                          <m:sSub>
                            <m:sSubPr>
                              <m:ctrlPr>
                                <a:rPr lang="en-US" sz="2000" i="1">
                                  <a:solidFill>
                                    <a:srgbClr val="0070C0"/>
                                  </a:solidFill>
                                  <a:latin typeface="Cambria Math"/>
                                </a:rPr>
                              </m:ctrlPr>
                            </m:sSubPr>
                            <m:e>
                              <m:r>
                                <a:rPr lang="en-US" sz="2000" i="1">
                                  <a:solidFill>
                                    <a:srgbClr val="0070C0"/>
                                  </a:solidFill>
                                  <a:latin typeface="Cambria Math"/>
                                </a:rPr>
                                <m:t>𝑟</m:t>
                              </m:r>
                            </m:e>
                            <m:sub>
                              <m:r>
                                <a:rPr lang="en-US" sz="2000" i="1">
                                  <a:solidFill>
                                    <a:srgbClr val="0070C0"/>
                                  </a:solidFill>
                                  <a:latin typeface="Cambria Math"/>
                                </a:rPr>
                                <m:t>𝐴</m:t>
                              </m:r>
                            </m:sub>
                          </m:sSub>
                          <m:r>
                            <a:rPr lang="en-US" sz="2000" i="1">
                              <a:solidFill>
                                <a:srgbClr val="0070C0"/>
                              </a:solidFill>
                              <a:latin typeface="Cambria Math"/>
                            </a:rPr>
                            <m:t>=</m:t>
                          </m:r>
                          <m:f>
                            <m:fPr>
                              <m:ctrlPr>
                                <a:rPr lang="en-US" sz="2000" i="1">
                                  <a:solidFill>
                                    <a:srgbClr val="0070C0"/>
                                  </a:solidFill>
                                  <a:latin typeface="Cambria Math"/>
                                </a:rPr>
                              </m:ctrlPr>
                            </m:fPr>
                            <m:num>
                              <m:r>
                                <a:rPr lang="en-US" sz="2000" i="1">
                                  <a:solidFill>
                                    <a:srgbClr val="0070C0"/>
                                  </a:solidFill>
                                  <a:latin typeface="Cambria Math"/>
                                </a:rPr>
                                <m:t>𝐷</m:t>
                              </m:r>
                            </m:num>
                            <m:den>
                              <m:r>
                                <a:rPr lang="en-US" sz="2000" i="1">
                                  <a:solidFill>
                                    <a:srgbClr val="0070C0"/>
                                  </a:solidFill>
                                  <a:latin typeface="Cambria Math"/>
                                </a:rPr>
                                <m:t>𝐷</m:t>
                              </m:r>
                              <m:r>
                                <a:rPr lang="en-US" sz="2000" i="1">
                                  <a:solidFill>
                                    <a:srgbClr val="0070C0"/>
                                  </a:solidFill>
                                  <a:latin typeface="Cambria Math"/>
                                </a:rPr>
                                <m:t>+</m:t>
                              </m:r>
                              <m:r>
                                <a:rPr lang="en-US" sz="2000" i="1">
                                  <a:solidFill>
                                    <a:srgbClr val="0070C0"/>
                                  </a:solidFill>
                                  <a:latin typeface="Cambria Math"/>
                                </a:rPr>
                                <m:t>𝐸</m:t>
                              </m:r>
                            </m:den>
                          </m:f>
                          <m:r>
                            <a:rPr lang="en-US" sz="2000" b="0" i="1" smtClean="0">
                              <a:solidFill>
                                <a:srgbClr val="0070C0"/>
                              </a:solidFill>
                              <a:latin typeface="Cambria Math"/>
                            </a:rPr>
                            <m:t>𝑟</m:t>
                          </m:r>
                        </m:e>
                        <m:sub>
                          <m:r>
                            <a:rPr lang="en-US" sz="2000" b="0" i="1" smtClean="0">
                              <a:solidFill>
                                <a:srgbClr val="0070C0"/>
                              </a:solidFill>
                              <a:latin typeface="Cambria Math"/>
                            </a:rPr>
                            <m:t>𝐷</m:t>
                          </m:r>
                        </m:sub>
                      </m:sSub>
                      <m:r>
                        <a:rPr lang="en-US" sz="2000" b="0" i="1" smtClean="0">
                          <a:solidFill>
                            <a:srgbClr val="0070C0"/>
                          </a:solidFill>
                          <a:latin typeface="Cambria Math"/>
                        </a:rPr>
                        <m:t>+</m:t>
                      </m:r>
                      <m:f>
                        <m:fPr>
                          <m:ctrlPr>
                            <a:rPr lang="en-US" sz="2000" b="0" i="1" smtClean="0">
                              <a:solidFill>
                                <a:srgbClr val="0070C0"/>
                              </a:solidFill>
                              <a:latin typeface="Cambria Math"/>
                            </a:rPr>
                          </m:ctrlPr>
                        </m:fPr>
                        <m:num>
                          <m:r>
                            <a:rPr lang="en-US" sz="2000" b="0" i="1" smtClean="0">
                              <a:solidFill>
                                <a:srgbClr val="0070C0"/>
                              </a:solidFill>
                              <a:latin typeface="Cambria Math"/>
                            </a:rPr>
                            <m:t>𝐸</m:t>
                          </m:r>
                        </m:num>
                        <m:den>
                          <m:r>
                            <a:rPr lang="en-US" sz="2000" b="0" i="1" smtClean="0">
                              <a:solidFill>
                                <a:srgbClr val="0070C0"/>
                              </a:solidFill>
                              <a:latin typeface="Cambria Math"/>
                            </a:rPr>
                            <m:t>𝐷</m:t>
                          </m:r>
                          <m:r>
                            <a:rPr lang="en-US" sz="2000" b="0" i="1" smtClean="0">
                              <a:solidFill>
                                <a:srgbClr val="0070C0"/>
                              </a:solidFill>
                              <a:latin typeface="Cambria Math"/>
                            </a:rPr>
                            <m:t>+</m:t>
                          </m:r>
                          <m:r>
                            <a:rPr lang="en-US" sz="2000" b="0" i="1" smtClean="0">
                              <a:solidFill>
                                <a:srgbClr val="0070C0"/>
                              </a:solidFill>
                              <a:latin typeface="Cambria Math"/>
                            </a:rPr>
                            <m:t>𝐸</m:t>
                          </m:r>
                        </m:den>
                      </m:f>
                      <m:sSub>
                        <m:sSubPr>
                          <m:ctrlPr>
                            <a:rPr lang="en-US" sz="2000" b="0" i="1" smtClean="0">
                              <a:solidFill>
                                <a:srgbClr val="0070C0"/>
                              </a:solidFill>
                              <a:latin typeface="Cambria Math"/>
                            </a:rPr>
                          </m:ctrlPr>
                        </m:sSubPr>
                        <m:e>
                          <m:r>
                            <a:rPr lang="en-US" sz="2000" b="0" i="1" smtClean="0">
                              <a:solidFill>
                                <a:srgbClr val="0070C0"/>
                              </a:solidFill>
                              <a:latin typeface="Cambria Math"/>
                            </a:rPr>
                            <m:t>𝑟</m:t>
                          </m:r>
                        </m:e>
                        <m:sub>
                          <m:r>
                            <a:rPr lang="en-US" sz="2000" b="0" i="1" smtClean="0">
                              <a:solidFill>
                                <a:srgbClr val="0070C0"/>
                              </a:solidFill>
                              <a:latin typeface="Cambria Math"/>
                            </a:rPr>
                            <m:t>𝐸</m:t>
                          </m:r>
                        </m:sub>
                      </m:sSub>
                    </m:oMath>
                  </m:oMathPara>
                </a14:m>
                <a:endParaRPr lang="en-US" sz="2000" b="0" dirty="0" smtClean="0">
                  <a:solidFill>
                    <a:srgbClr val="0070C0"/>
                  </a:solidFill>
                </a:endParaRPr>
              </a:p>
              <a:p>
                <a:pPr marL="800100" indent="0">
                  <a:buNone/>
                </a:pPr>
                <a:r>
                  <a:rPr lang="en-US" sz="2000" dirty="0" smtClean="0">
                    <a:solidFill>
                      <a:srgbClr val="0070C0"/>
                    </a:solidFill>
                    <a:latin typeface="Palatino Linotype" pitchFamily="18" charset="0"/>
                  </a:rPr>
                  <a:t>Where D and E reflect the capital structure of the firm;  </a:t>
                </a:r>
                <a14:m>
                  <m:oMath xmlns:m="http://schemas.openxmlformats.org/officeDocument/2006/math">
                    <m:sSub>
                      <m:sSubPr>
                        <m:ctrlPr>
                          <a:rPr lang="en-US" sz="2000" b="0" i="1" smtClean="0">
                            <a:solidFill>
                              <a:srgbClr val="0070C0"/>
                            </a:solidFill>
                            <a:latin typeface="Cambria Math"/>
                          </a:rPr>
                        </m:ctrlPr>
                      </m:sSubPr>
                      <m:e>
                        <m:r>
                          <a:rPr lang="en-US" sz="2000" b="0" i="1" smtClean="0">
                            <a:solidFill>
                              <a:srgbClr val="0070C0"/>
                            </a:solidFill>
                            <a:latin typeface="Cambria Math"/>
                          </a:rPr>
                          <m:t>𝑟</m:t>
                        </m:r>
                      </m:e>
                      <m:sub>
                        <m:r>
                          <a:rPr lang="en-US" sz="2000" b="0" i="1" smtClean="0">
                            <a:solidFill>
                              <a:srgbClr val="0070C0"/>
                            </a:solidFill>
                            <a:latin typeface="Cambria Math"/>
                          </a:rPr>
                          <m:t>𝐷</m:t>
                        </m:r>
                      </m:sub>
                    </m:sSub>
                  </m:oMath>
                </a14:m>
                <a:r>
                  <a:rPr lang="en-US" sz="2000" dirty="0" smtClean="0">
                    <a:solidFill>
                      <a:srgbClr val="0070C0"/>
                    </a:solidFill>
                    <a:latin typeface="Palatino Linotype" pitchFamily="18" charset="0"/>
                  </a:rPr>
                  <a:t> and </a:t>
                </a:r>
                <a14:m>
                  <m:oMath xmlns:m="http://schemas.openxmlformats.org/officeDocument/2006/math">
                    <m:sSub>
                      <m:sSubPr>
                        <m:ctrlPr>
                          <a:rPr lang="en-US" sz="2000" b="0" i="1" smtClean="0">
                            <a:solidFill>
                              <a:srgbClr val="0070C0"/>
                            </a:solidFill>
                            <a:latin typeface="Cambria Math"/>
                          </a:rPr>
                        </m:ctrlPr>
                      </m:sSubPr>
                      <m:e>
                        <m:r>
                          <a:rPr lang="en-US" sz="2000" b="0" i="1" smtClean="0">
                            <a:solidFill>
                              <a:srgbClr val="0070C0"/>
                            </a:solidFill>
                            <a:latin typeface="Cambria Math"/>
                          </a:rPr>
                          <m:t>𝑟</m:t>
                        </m:r>
                      </m:e>
                      <m:sub>
                        <m:r>
                          <a:rPr lang="en-US" sz="2000" b="0" i="1" smtClean="0">
                            <a:solidFill>
                              <a:srgbClr val="0070C0"/>
                            </a:solidFill>
                            <a:latin typeface="Cambria Math"/>
                          </a:rPr>
                          <m:t>𝐸</m:t>
                        </m:r>
                      </m:sub>
                    </m:sSub>
                  </m:oMath>
                </a14:m>
                <a:r>
                  <a:rPr lang="en-US" sz="2000" dirty="0" smtClean="0">
                    <a:solidFill>
                      <a:srgbClr val="0070C0"/>
                    </a:solidFill>
                    <a:latin typeface="Palatino Linotype" pitchFamily="18" charset="0"/>
                  </a:rPr>
                  <a:t> reflect the riskiness of debt and equity.</a:t>
                </a:r>
                <a:endParaRPr lang="en-US" sz="2000" dirty="0">
                  <a:solidFill>
                    <a:srgbClr val="0070C0"/>
                  </a:solidFill>
                  <a:latin typeface="Palatino Linotype"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066800"/>
                <a:ext cx="8229600" cy="5059363"/>
              </a:xfrm>
              <a:blipFill rotWithShape="1">
                <a:blip r:embed="rId3"/>
                <a:stretch>
                  <a:fillRect t="-602" r="-889"/>
                </a:stretch>
              </a:blipFill>
            </p:spPr>
            <p:txBody>
              <a:bodyPr/>
              <a:lstStyle/>
              <a:p>
                <a:r>
                  <a:rPr lang="en-US">
                    <a:noFill/>
                  </a:rPr>
                  <a:t> </a:t>
                </a:r>
              </a:p>
            </p:txBody>
          </p:sp>
        </mc:Fallback>
      </mc:AlternateContent>
    </p:spTree>
    <p:extLst>
      <p:ext uri="{BB962C8B-B14F-4D97-AF65-F5344CB8AC3E}">
        <p14:creationId xmlns:p14="http://schemas.microsoft.com/office/powerpoint/2010/main" val="261367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company just issued 1-year bond with a face value of $1000. The stated coupon rate is 10% (paid annually). The current price of bond is $998.5. </a:t>
            </a:r>
          </a:p>
          <a:p>
            <a:pPr marL="0" indent="0">
              <a:buNone/>
            </a:pPr>
            <a:endParaRPr lang="en-US" sz="2000" b="1" dirty="0" smtClean="0">
              <a:solidFill>
                <a:schemeClr val="tx1">
                  <a:lumMod val="95000"/>
                  <a:lumOff val="5000"/>
                </a:schemeClr>
              </a:solidFill>
              <a:latin typeface="Palatino Linotype" pitchFamily="18" charset="0"/>
            </a:endParaRPr>
          </a:p>
          <a:p>
            <a:pPr marL="457200" indent="-457200">
              <a:buAutoNum type="alphaLcParenR"/>
            </a:pPr>
            <a:r>
              <a:rPr lang="en-US" sz="2000" b="1" dirty="0" smtClean="0">
                <a:solidFill>
                  <a:schemeClr val="tx1">
                    <a:lumMod val="95000"/>
                    <a:lumOff val="5000"/>
                  </a:schemeClr>
                </a:solidFill>
                <a:latin typeface="Palatino Linotype" pitchFamily="18" charset="0"/>
              </a:rPr>
              <a:t>What is the promised rate or yield of the bond?</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457200" indent="-457200">
              <a:buAutoNum type="alphaLcParenR"/>
            </a:pPr>
            <a:r>
              <a:rPr lang="en-US" sz="2000" b="1" dirty="0" smtClean="0">
                <a:solidFill>
                  <a:schemeClr val="tx1">
                    <a:lumMod val="95000"/>
                    <a:lumOff val="5000"/>
                  </a:schemeClr>
                </a:solidFill>
                <a:latin typeface="Palatino Linotype" pitchFamily="18" charset="0"/>
              </a:rPr>
              <a:t>Suppose </a:t>
            </a:r>
            <a:r>
              <a:rPr lang="en-US" sz="2000" b="1" dirty="0">
                <a:solidFill>
                  <a:schemeClr val="tx1">
                    <a:lumMod val="95000"/>
                    <a:lumOff val="5000"/>
                  </a:schemeClr>
                </a:solidFill>
                <a:latin typeface="Palatino Linotype" pitchFamily="18" charset="0"/>
              </a:rPr>
              <a:t>the bond defaults 10% of the time in which case it only returns half of the principal (non interest). What is the expected return of the bond?</a:t>
            </a:r>
          </a:p>
          <a:p>
            <a:pPr marL="457200" indent="-457200">
              <a:buAutoNum type="alphaLcParenR"/>
            </a:pPr>
            <a:endParaRPr lang="en-US" sz="2000" b="1" dirty="0">
              <a:solidFill>
                <a:schemeClr val="tx1">
                  <a:lumMod val="95000"/>
                  <a:lumOff val="5000"/>
                </a:schemeClr>
              </a:solidFill>
              <a:latin typeface="Palatino Linotype" pitchFamily="18" charset="0"/>
            </a:endParaRPr>
          </a:p>
          <a:p>
            <a:pPr marL="457200" indent="-457200">
              <a:buAutoNum type="alphaLcParenR"/>
            </a:pPr>
            <a:r>
              <a:rPr lang="en-US" sz="2000" b="1" dirty="0" smtClean="0">
                <a:solidFill>
                  <a:schemeClr val="tx1">
                    <a:lumMod val="95000"/>
                    <a:lumOff val="5000"/>
                  </a:schemeClr>
                </a:solidFill>
                <a:latin typeface="Palatino Linotype" pitchFamily="18" charset="0"/>
              </a:rPr>
              <a:t>If </a:t>
            </a:r>
            <a:r>
              <a:rPr lang="en-US" sz="2000" b="1" dirty="0">
                <a:solidFill>
                  <a:schemeClr val="tx1">
                    <a:lumMod val="95000"/>
                    <a:lumOff val="5000"/>
                  </a:schemeClr>
                </a:solidFill>
                <a:latin typeface="Palatino Linotype" pitchFamily="18" charset="0"/>
              </a:rPr>
              <a:t>the 1-year risk free rate is 3% and the market risk premium is 8%, what is the beta of this debt?</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3103193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fontScale="92500" lnSpcReduction="10000"/>
          </a:bodyPr>
          <a:lstStyle/>
          <a:p>
            <a:pPr marL="457200" indent="-457200">
              <a:buAutoNum type="alphaLcParenR"/>
            </a:pPr>
            <a:r>
              <a:rPr lang="en-US" sz="2000" b="1" dirty="0" smtClean="0">
                <a:solidFill>
                  <a:schemeClr val="tx1">
                    <a:lumMod val="95000"/>
                    <a:lumOff val="5000"/>
                  </a:schemeClr>
                </a:solidFill>
                <a:latin typeface="Palatino Linotype" pitchFamily="18" charset="0"/>
              </a:rPr>
              <a:t>What is the promised rate or yield of the bond?</a:t>
            </a:r>
          </a:p>
          <a:p>
            <a:pPr marL="0" indent="0">
              <a:buNone/>
            </a:pPr>
            <a:endParaRPr lang="en-US" sz="2000"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First</a:t>
            </a:r>
            <a:r>
              <a:rPr lang="en-US" sz="2000" dirty="0">
                <a:solidFill>
                  <a:srgbClr val="0070C0"/>
                </a:solidFill>
                <a:latin typeface="Palatino Linotype" pitchFamily="18" charset="0"/>
              </a:rPr>
              <a:t>, recall two definitions:</a:t>
            </a:r>
          </a:p>
          <a:p>
            <a:pPr marL="0" indent="0">
              <a:buNone/>
            </a:pPr>
            <a:r>
              <a:rPr lang="en-US" sz="2000" dirty="0">
                <a:solidFill>
                  <a:srgbClr val="0070C0"/>
                </a:solidFill>
                <a:latin typeface="Palatino Linotype" pitchFamily="18" charset="0"/>
              </a:rPr>
              <a:t>	</a:t>
            </a: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Coupon </a:t>
            </a:r>
            <a:r>
              <a:rPr lang="en-US" sz="2000" dirty="0">
                <a:solidFill>
                  <a:srgbClr val="0070C0"/>
                </a:solidFill>
                <a:latin typeface="Palatino Linotype" pitchFamily="18" charset="0"/>
              </a:rPr>
              <a:t>rate (</a:t>
            </a:r>
            <a:r>
              <a:rPr lang="en-US" sz="2000" dirty="0" err="1" smtClean="0">
                <a:solidFill>
                  <a:srgbClr val="0070C0"/>
                </a:solidFill>
                <a:latin typeface="Palatino Linotype" pitchFamily="18" charset="0"/>
              </a:rPr>
              <a:t>r</a:t>
            </a:r>
            <a:r>
              <a:rPr lang="en-US" sz="2000" baseline="-25000" dirty="0" err="1" smtClean="0">
                <a:solidFill>
                  <a:srgbClr val="0070C0"/>
                </a:solidFill>
                <a:latin typeface="Palatino Linotype" pitchFamily="18" charset="0"/>
              </a:rPr>
              <a:t>c</a:t>
            </a:r>
            <a:r>
              <a:rPr lang="en-US" sz="2000" dirty="0">
                <a:solidFill>
                  <a:srgbClr val="0070C0"/>
                </a:solidFill>
                <a:latin typeface="Palatino Linotype" pitchFamily="18" charset="0"/>
              </a:rPr>
              <a:t>): the interest rate contractually set by the firm; along with the face value, they determine the contractual/promised CFs associated with this bond.</a:t>
            </a:r>
          </a:p>
          <a:p>
            <a:pPr marL="0" indent="0">
              <a:buNone/>
            </a:pPr>
            <a:r>
              <a:rPr lang="en-US" sz="2000" dirty="0">
                <a:solidFill>
                  <a:srgbClr val="0070C0"/>
                </a:solidFill>
                <a:latin typeface="Palatino Linotype" pitchFamily="18" charset="0"/>
              </a:rPr>
              <a:t>	</a:t>
            </a: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Promised </a:t>
            </a:r>
            <a:r>
              <a:rPr lang="en-US" sz="2000" dirty="0">
                <a:solidFill>
                  <a:srgbClr val="0070C0"/>
                </a:solidFill>
                <a:latin typeface="Palatino Linotype" pitchFamily="18" charset="0"/>
              </a:rPr>
              <a:t>rate (</a:t>
            </a:r>
            <a:r>
              <a:rPr lang="en-US" sz="2000" dirty="0" err="1" smtClean="0">
                <a:solidFill>
                  <a:srgbClr val="0070C0"/>
                </a:solidFill>
                <a:latin typeface="Palatino Linotype" pitchFamily="18" charset="0"/>
              </a:rPr>
              <a:t>r</a:t>
            </a:r>
            <a:r>
              <a:rPr lang="en-US" sz="2000" baseline="-25000" dirty="0" err="1" smtClean="0">
                <a:solidFill>
                  <a:srgbClr val="0070C0"/>
                </a:solidFill>
                <a:latin typeface="Palatino Linotype" pitchFamily="18" charset="0"/>
              </a:rPr>
              <a:t>p</a:t>
            </a:r>
            <a:r>
              <a:rPr lang="en-US" sz="2000" dirty="0">
                <a:solidFill>
                  <a:srgbClr val="0070C0"/>
                </a:solidFill>
                <a:latin typeface="Palatino Linotype" pitchFamily="18" charset="0"/>
              </a:rPr>
              <a:t>): the bond’s yield; it is the discount rate that sets the present value of the contractual/promised CFs equal to the price</a:t>
            </a:r>
            <a:r>
              <a:rPr lang="en-US" sz="2000" dirty="0" smtClean="0">
                <a:solidFill>
                  <a:srgbClr val="0070C0"/>
                </a:solidFill>
                <a:latin typeface="Palatino Linotype" pitchFamily="18" charset="0"/>
              </a:rPr>
              <a:t>.</a:t>
            </a:r>
            <a:endParaRPr lang="en-US" sz="2000" dirty="0">
              <a:solidFill>
                <a:srgbClr val="0070C0"/>
              </a:solidFill>
              <a:latin typeface="Palatino Linotype" pitchFamily="18" charset="0"/>
            </a:endParaRPr>
          </a:p>
          <a:p>
            <a:pPr marL="457200" indent="-457200">
              <a:buAutoNum type="alphaLcParenR"/>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Cash Flow = Face Value + Coupon</a:t>
            </a:r>
          </a:p>
          <a:p>
            <a:pPr marL="0" indent="0">
              <a:buNone/>
            </a:pPr>
            <a:r>
              <a:rPr lang="en-US" sz="2000" dirty="0">
                <a:solidFill>
                  <a:srgbClr val="0070C0"/>
                </a:solidFill>
                <a:latin typeface="Palatino Linotype" pitchFamily="18" charset="0"/>
              </a:rPr>
              <a:t>                  = $1000 + $1000*10%</a:t>
            </a:r>
          </a:p>
          <a:p>
            <a:pPr marL="0" indent="0">
              <a:buNone/>
            </a:pPr>
            <a:r>
              <a:rPr lang="en-US" sz="2000" dirty="0">
                <a:solidFill>
                  <a:srgbClr val="0070C0"/>
                </a:solidFill>
                <a:latin typeface="Palatino Linotype" pitchFamily="18" charset="0"/>
              </a:rPr>
              <a:t>                  = $1100</a:t>
            </a:r>
          </a:p>
          <a:p>
            <a:pPr marL="457200" indent="-457200">
              <a:buAutoNum type="alphaLcParenR"/>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Present Value = price = $998.5</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spTree>
    <p:extLst>
      <p:ext uri="{BB962C8B-B14F-4D97-AF65-F5344CB8AC3E}">
        <p14:creationId xmlns:p14="http://schemas.microsoft.com/office/powerpoint/2010/main" val="1339037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0" indent="0">
              <a:buNone/>
            </a:pPr>
            <a:endParaRPr lang="en-US" sz="2000"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So </a:t>
            </a:r>
            <a:r>
              <a:rPr lang="en-US" sz="2000" dirty="0">
                <a:solidFill>
                  <a:srgbClr val="0070C0"/>
                </a:solidFill>
                <a:latin typeface="Palatino Linotype" pitchFamily="18" charset="0"/>
              </a:rPr>
              <a:t>we can calculate the promised rate by:</a:t>
            </a:r>
          </a:p>
          <a:p>
            <a:pPr marL="0" indent="0">
              <a:buNone/>
            </a:pPr>
            <a:r>
              <a:rPr lang="en-US" sz="2000" dirty="0">
                <a:solidFill>
                  <a:schemeClr val="tx1">
                    <a:lumMod val="95000"/>
                    <a:lumOff val="5000"/>
                  </a:schemeClr>
                </a:solidFill>
                <a:latin typeface="Palatino Linotype" pitchFamily="18" charset="0"/>
              </a:rPr>
              <a:t> </a:t>
            </a:r>
          </a:p>
          <a:p>
            <a:pPr marL="457200" indent="-457200">
              <a:buAutoNum type="alphaLcParenR"/>
            </a:pPr>
            <a:endParaRPr lang="en-US" sz="2000" dirty="0">
              <a:solidFill>
                <a:schemeClr val="tx1">
                  <a:lumMod val="95000"/>
                  <a:lumOff val="5000"/>
                </a:schemeClr>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endParaRPr lang="en-US" sz="300" dirty="0" smtClean="0">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312967823"/>
              </p:ext>
            </p:extLst>
          </p:nvPr>
        </p:nvGraphicFramePr>
        <p:xfrm>
          <a:off x="1905000" y="2362200"/>
          <a:ext cx="3187700" cy="3858216"/>
        </p:xfrm>
        <a:graphic>
          <a:graphicData uri="http://schemas.openxmlformats.org/presentationml/2006/ole">
            <mc:AlternateContent xmlns:mc="http://schemas.openxmlformats.org/markup-compatibility/2006">
              <mc:Choice xmlns:v="urn:schemas-microsoft-com:vml" Requires="v">
                <p:oleObj spid="_x0000_s4107" name="Equation" r:id="rId4" imgW="3682800" imgH="4457520" progId="Equation.DSMT4">
                  <p:embed/>
                </p:oleObj>
              </mc:Choice>
              <mc:Fallback>
                <p:oleObj name="Equation" r:id="rId4" imgW="3682800" imgH="4457520" progId="Equation.DSMT4">
                  <p:embed/>
                  <p:pic>
                    <p:nvPicPr>
                      <p:cNvPr id="0" name=""/>
                      <p:cNvPicPr/>
                      <p:nvPr/>
                    </p:nvPicPr>
                    <p:blipFill>
                      <a:blip r:embed="rId5"/>
                      <a:stretch>
                        <a:fillRect/>
                      </a:stretch>
                    </p:blipFill>
                    <p:spPr>
                      <a:xfrm>
                        <a:off x="1905000" y="2362200"/>
                        <a:ext cx="3187700" cy="3858216"/>
                      </a:xfrm>
                      <a:prstGeom prst="rect">
                        <a:avLst/>
                      </a:prstGeom>
                    </p:spPr>
                  </p:pic>
                </p:oleObj>
              </mc:Fallback>
            </mc:AlternateContent>
          </a:graphicData>
        </a:graphic>
      </p:graphicFrame>
    </p:spTree>
    <p:extLst>
      <p:ext uri="{BB962C8B-B14F-4D97-AF65-F5344CB8AC3E}">
        <p14:creationId xmlns:p14="http://schemas.microsoft.com/office/powerpoint/2010/main" val="80540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Why is the promised rate was higher than the coupon rate of 10%, and how should we interpret this? </a:t>
            </a:r>
          </a:p>
          <a:p>
            <a:pPr marL="0" indent="0">
              <a:buNone/>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The present value of $998.5 has to grow by 10.16% to reach the time 1 cash flows of $1100. </a:t>
            </a:r>
          </a:p>
          <a:p>
            <a:pPr marL="0" indent="0">
              <a:buNone/>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The face value of $1000 would </a:t>
            </a:r>
            <a:r>
              <a:rPr lang="en-US" sz="2000" i="1" dirty="0" smtClean="0">
                <a:solidFill>
                  <a:srgbClr val="0070C0"/>
                </a:solidFill>
                <a:latin typeface="Palatino Linotype" pitchFamily="18" charset="0"/>
              </a:rPr>
              <a:t>only</a:t>
            </a:r>
            <a:r>
              <a:rPr lang="en-US" sz="2000" dirty="0" smtClean="0">
                <a:solidFill>
                  <a:srgbClr val="0070C0"/>
                </a:solidFill>
                <a:latin typeface="Palatino Linotype" pitchFamily="18" charset="0"/>
              </a:rPr>
              <a:t> need to grow by 10% (a smaller amount) to reach the time 1 cash flow of $1000.</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So we see that this bond has a </a:t>
            </a:r>
            <a:r>
              <a:rPr lang="en-US" sz="2000" i="1" dirty="0" smtClean="0">
                <a:solidFill>
                  <a:srgbClr val="0070C0"/>
                </a:solidFill>
                <a:latin typeface="Palatino Linotype" pitchFamily="18" charset="0"/>
              </a:rPr>
              <a:t>lower</a:t>
            </a:r>
            <a:r>
              <a:rPr lang="en-US" sz="2000" dirty="0" smtClean="0">
                <a:solidFill>
                  <a:srgbClr val="0070C0"/>
                </a:solidFill>
                <a:latin typeface="Palatino Linotype" pitchFamily="18" charset="0"/>
              </a:rPr>
              <a:t> price </a:t>
            </a:r>
            <a:r>
              <a:rPr lang="en-US" sz="2000" dirty="0">
                <a:solidFill>
                  <a:srgbClr val="0070C0"/>
                </a:solidFill>
                <a:latin typeface="Palatino Linotype" pitchFamily="18" charset="0"/>
              </a:rPr>
              <a:t>than it would have if it </a:t>
            </a:r>
            <a:r>
              <a:rPr lang="en-US" sz="2000" i="1" dirty="0" smtClean="0">
                <a:solidFill>
                  <a:srgbClr val="0070C0"/>
                </a:solidFill>
                <a:latin typeface="Palatino Linotype" pitchFamily="18" charset="0"/>
              </a:rPr>
              <a:t>only</a:t>
            </a:r>
            <a:r>
              <a:rPr lang="en-US" sz="2000" dirty="0" smtClean="0">
                <a:solidFill>
                  <a:srgbClr val="0070C0"/>
                </a:solidFill>
                <a:latin typeface="Palatino Linotype" pitchFamily="18" charset="0"/>
              </a:rPr>
              <a:t> needed </a:t>
            </a:r>
            <a:r>
              <a:rPr lang="en-US" sz="2000" dirty="0">
                <a:solidFill>
                  <a:srgbClr val="0070C0"/>
                </a:solidFill>
                <a:latin typeface="Palatino Linotype" pitchFamily="18" charset="0"/>
              </a:rPr>
              <a:t>to grow by 10% to reach its goal. Does that mean the bond is “discounted” or a “good deal”? Not exactly --- as we’ll see in part (b), there is more to the story that we haven’t seen yet. </a:t>
            </a:r>
            <a:endParaRPr lang="en-US" sz="2000" dirty="0" smtClean="0">
              <a:solidFill>
                <a:srgbClr val="0070C0"/>
              </a:solidFill>
              <a:latin typeface="Palatino Linotype" pitchFamily="18" charset="0"/>
            </a:endParaRPr>
          </a:p>
        </p:txBody>
      </p:sp>
    </p:spTree>
    <p:extLst>
      <p:ext uri="{BB962C8B-B14F-4D97-AF65-F5344CB8AC3E}">
        <p14:creationId xmlns:p14="http://schemas.microsoft.com/office/powerpoint/2010/main" val="3653063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Cost of debt</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Suppose </a:t>
            </a:r>
            <a:r>
              <a:rPr lang="en-US" sz="2000" b="1" dirty="0">
                <a:solidFill>
                  <a:schemeClr val="tx1">
                    <a:lumMod val="95000"/>
                    <a:lumOff val="5000"/>
                  </a:schemeClr>
                </a:solidFill>
                <a:latin typeface="Palatino Linotype" pitchFamily="18" charset="0"/>
              </a:rPr>
              <a:t>the bond defaults 10% of the time in which case it only returns half of the principal (non interest). What is the expected return of the bond</a:t>
            </a:r>
            <a:r>
              <a:rPr lang="en-US" sz="2000" b="1" dirty="0" smtClean="0">
                <a:solidFill>
                  <a:schemeClr val="tx1">
                    <a:lumMod val="95000"/>
                    <a:lumOff val="5000"/>
                  </a:schemeClr>
                </a:solidFill>
                <a:latin typeface="Palatino Linotype" pitchFamily="18" charset="0"/>
              </a:rPr>
              <a:t>?</a:t>
            </a:r>
          </a:p>
          <a:p>
            <a:pPr marL="457200" indent="-457200">
              <a:buAutoNum type="alphaLcParenR" startAt="2"/>
            </a:pPr>
            <a:endParaRPr lang="en-US" sz="2000" b="1" dirty="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“Expected return” is the probability-weighted average of returns on debt across all states.  There are two “states” here: default, and no default. So, we can build a chart:</a:t>
            </a:r>
          </a:p>
          <a:p>
            <a:pPr marL="0" indent="0">
              <a:buNone/>
            </a:pPr>
            <a:endParaRPr lang="en-US" sz="300" dirty="0" smtClean="0">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701043878"/>
              </p:ext>
            </p:extLst>
          </p:nvPr>
        </p:nvGraphicFramePr>
        <p:xfrm>
          <a:off x="1295400" y="3733800"/>
          <a:ext cx="6682742" cy="1600200"/>
        </p:xfrm>
        <a:graphic>
          <a:graphicData uri="http://schemas.openxmlformats.org/drawingml/2006/table">
            <a:tbl>
              <a:tblPr firstRow="1" firstCol="1" bandRow="1"/>
              <a:tblGrid>
                <a:gridCol w="1548066"/>
                <a:gridCol w="1456102"/>
                <a:gridCol w="1762650"/>
                <a:gridCol w="1915924"/>
              </a:tblGrid>
              <a:tr h="533400">
                <a:tc>
                  <a:txBody>
                    <a:bodyPr/>
                    <a:lstStyle/>
                    <a:p>
                      <a:pPr marL="0" marR="0" algn="ctr">
                        <a:spcBef>
                          <a:spcPts val="0"/>
                        </a:spcBef>
                        <a:spcAft>
                          <a:spcPts val="0"/>
                        </a:spcAft>
                      </a:pPr>
                      <a:r>
                        <a:rPr lang="en-US" sz="1800" b="1" dirty="0" smtClean="0">
                          <a:solidFill>
                            <a:srgbClr val="000000"/>
                          </a:solidFill>
                          <a:effectLst/>
                          <a:latin typeface="Times New Roman"/>
                          <a:ea typeface="Times New Roman"/>
                        </a:rPr>
                        <a:t>State</a:t>
                      </a:r>
                      <a:endParaRPr lang="en-US" sz="20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Times New Roman"/>
                          <a:ea typeface="Times New Roman"/>
                        </a:rPr>
                        <a:t>Probability</a:t>
                      </a:r>
                      <a:endParaRPr lang="en-US" sz="20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Times New Roman"/>
                          <a:ea typeface="Times New Roman"/>
                        </a:rPr>
                        <a:t>Cash Flows</a:t>
                      </a:r>
                      <a:endParaRPr lang="en-US" sz="2000" dirty="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000000"/>
                          </a:solidFill>
                          <a:effectLst/>
                          <a:latin typeface="Times New Roman"/>
                          <a:ea typeface="Times New Roman"/>
                        </a:rPr>
                        <a:t>Return</a:t>
                      </a:r>
                      <a:endParaRPr lang="en-US" sz="2000">
                        <a:solidFill>
                          <a:srgbClr val="00000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gn="ctr">
                        <a:spcBef>
                          <a:spcPts val="0"/>
                        </a:spcBef>
                        <a:spcAft>
                          <a:spcPts val="0"/>
                        </a:spcAft>
                      </a:pPr>
                      <a:r>
                        <a:rPr lang="en-US" sz="2000" dirty="0" smtClean="0">
                          <a:solidFill>
                            <a:srgbClr val="0070C0"/>
                          </a:solidFill>
                          <a:effectLst/>
                          <a:latin typeface="Times New Roman"/>
                          <a:ea typeface="Times New Roman"/>
                        </a:rPr>
                        <a:t>No Default</a:t>
                      </a: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solidFill>
                            <a:srgbClr val="0070C0"/>
                          </a:solidFill>
                          <a:effectLst/>
                          <a:latin typeface="Times New Roman"/>
                          <a:ea typeface="Times New Roman"/>
                        </a:rPr>
                        <a:t>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solidFill>
                            <a:srgbClr val="0070C0"/>
                          </a:solidFill>
                          <a:effectLst/>
                          <a:latin typeface="Times New Roman"/>
                          <a:ea typeface="Times New Roman"/>
                        </a:rPr>
                        <a:t>$1100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rgbClr val="0070C0"/>
                          </a:solidFill>
                          <a:effectLst/>
                          <a:latin typeface="Times New Roman"/>
                          <a:ea typeface="Times New Roman"/>
                        </a:rPr>
                        <a:t>10.16%</a:t>
                      </a: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gn="ctr">
                        <a:spcBef>
                          <a:spcPts val="0"/>
                        </a:spcBef>
                        <a:spcAft>
                          <a:spcPts val="0"/>
                        </a:spcAft>
                      </a:pPr>
                      <a:r>
                        <a:rPr lang="en-US" sz="2000" dirty="0" smtClean="0">
                          <a:solidFill>
                            <a:srgbClr val="0070C0"/>
                          </a:solidFill>
                          <a:effectLst/>
                          <a:latin typeface="Times New Roman"/>
                          <a:ea typeface="Times New Roman"/>
                        </a:rPr>
                        <a:t>Default</a:t>
                      </a:r>
                      <a:endParaRPr lang="en-US" sz="2000" dirty="0">
                        <a:solidFill>
                          <a:srgbClr val="0070C0"/>
                        </a:solidFill>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solidFill>
                            <a:srgbClr val="0070C0"/>
                          </a:solidFill>
                          <a:effectLst/>
                          <a:latin typeface="Times New Roman"/>
                          <a:ea typeface="Times New Roman"/>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solidFill>
                            <a:srgbClr val="0070C0"/>
                          </a:solidFill>
                          <a:effectLst/>
                          <a:latin typeface="Times New Roman"/>
                          <a:ea typeface="Times New Roman"/>
                        </a:rPr>
                        <a:t>$500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solidFill>
                            <a:srgbClr val="0070C0"/>
                          </a:solidFill>
                          <a:effectLst/>
                          <a:latin typeface="Times New Roman"/>
                          <a:ea typeface="Times New Roman"/>
                        </a:rPr>
                        <a:t>-49.9%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5688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793</TotalTime>
  <Words>2595</Words>
  <Application>Microsoft Office PowerPoint</Application>
  <PresentationFormat>On-screen Show (4:3)</PresentationFormat>
  <Paragraphs>433</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Equation</vt:lpstr>
      <vt:lpstr>Finance 441 Tutorial 1 Cost of Capital</vt:lpstr>
      <vt:lpstr>Overview</vt:lpstr>
      <vt:lpstr>Overview</vt:lpstr>
      <vt:lpstr>Overview</vt:lpstr>
      <vt:lpstr>Question 1: Cost of debt</vt:lpstr>
      <vt:lpstr>Question 1: Cost of debt</vt:lpstr>
      <vt:lpstr>Question 1: Cost of debt</vt:lpstr>
      <vt:lpstr>Question 1: Cost of debt</vt:lpstr>
      <vt:lpstr>Question 1: Cost of debt</vt:lpstr>
      <vt:lpstr>Question 1: Cost of debt</vt:lpstr>
      <vt:lpstr>Question 1: Cost of debt</vt:lpstr>
      <vt:lpstr>Question 1: Cost of debt</vt:lpstr>
      <vt:lpstr>Question 1: Cost of debt</vt:lpstr>
      <vt:lpstr>Question 2:  Cost of Capital</vt:lpstr>
      <vt:lpstr>Question 2:  Cost of Capital</vt:lpstr>
      <vt:lpstr>Question 2:  Cost of Capital</vt:lpstr>
      <vt:lpstr>Question 2:  Cost of Capital</vt:lpstr>
      <vt:lpstr>Question 2:  Cost of Capital</vt:lpstr>
      <vt:lpstr>Question 2:  Cost of Capital</vt:lpstr>
      <vt:lpstr>Question 2:  Cost of Capital</vt:lpstr>
      <vt:lpstr>Question 2:  Cost of Capital</vt:lpstr>
      <vt:lpstr>Question 2:  Cost of Capital</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lpstr>Question 3:  Cost of Capital and Capital Structure</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82</cp:revision>
  <cp:lastPrinted>2012-10-01T16:57:34Z</cp:lastPrinted>
  <dcterms:created xsi:type="dcterms:W3CDTF">2012-09-28T19:36:51Z</dcterms:created>
  <dcterms:modified xsi:type="dcterms:W3CDTF">2014-01-11T03:03:18Z</dcterms:modified>
</cp:coreProperties>
</file>