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9" r:id="rId1"/>
  </p:sldMasterIdLst>
  <p:notesMasterIdLst>
    <p:notesMasterId r:id="rId10"/>
  </p:notesMasterIdLst>
  <p:handoutMasterIdLst>
    <p:handoutMasterId r:id="rId11"/>
  </p:handoutMasterIdLst>
  <p:sldIdLst>
    <p:sldId id="257" r:id="rId2"/>
    <p:sldId id="343" r:id="rId3"/>
    <p:sldId id="388" r:id="rId4"/>
    <p:sldId id="396" r:id="rId5"/>
    <p:sldId id="398" r:id="rId6"/>
    <p:sldId id="397" r:id="rId7"/>
    <p:sldId id="392" r:id="rId8"/>
    <p:sldId id="305" r:id="rId9"/>
  </p:sldIdLst>
  <p:sldSz cx="9144000" cy="6858000" type="letter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oshan Rodriguez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B433"/>
    <a:srgbClr val="007698"/>
    <a:srgbClr val="D0CF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60" autoAdjust="0"/>
    <p:restoredTop sz="90870" autoAdjust="0"/>
  </p:normalViewPr>
  <p:slideViewPr>
    <p:cSldViewPr snapToGrid="0" snapToObjects="1">
      <p:cViewPr varScale="1">
        <p:scale>
          <a:sx n="87" d="100"/>
          <a:sy n="87" d="100"/>
        </p:scale>
        <p:origin x="-1424" y="-96"/>
      </p:cViewPr>
      <p:guideLst>
        <p:guide orient="horz" pos="523"/>
        <p:guide pos="320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commentAuthors" Target="commentAuthors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CF4484E-8553-4B7A-822A-FB606C8EF3B4}" type="datetimeFigureOut">
              <a:rPr lang="en-US"/>
              <a:pPr>
                <a:defRPr/>
              </a:pPr>
              <a:t>9/4/14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0F8E3E3-3587-4677-A0BD-419606F363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3457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176839D-F030-4B9B-ADC3-81A3432049D4}" type="datetimeFigureOut">
              <a:rPr lang="en-US"/>
              <a:pPr>
                <a:defRPr/>
              </a:pPr>
              <a:t>9/4/14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F6E8CC7-C233-4B6F-851B-002B11EF41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8165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baseline="30000" dirty="0" smtClean="0"/>
          </a:p>
        </p:txBody>
      </p:sp>
      <p:sp>
        <p:nvSpPr>
          <p:cNvPr id="122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EF35534-CBFA-4F81-84F0-49478F71872D}" type="slidenum">
              <a:rPr lang="en-US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dirty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6E8CC7-C233-4B6F-851B-002B11EF416B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978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6E8CC7-C233-4B6F-851B-002B11EF416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978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6E8CC7-C233-4B6F-851B-002B11EF416B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9995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6F9B928-4250-4EFA-AA14-306E3ACC8F8D}" type="slidenum">
              <a:rPr lang="en-US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dirty="0"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lide01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72967" y="4636008"/>
            <a:ext cx="4011709" cy="738664"/>
          </a:xfrm>
        </p:spPr>
        <p:txBody>
          <a:bodyPr>
            <a:normAutofit/>
          </a:bodyPr>
          <a:lstStyle>
            <a:lvl1pPr marL="0" indent="0" algn="l">
              <a:buNone/>
              <a:defRPr sz="2100" baseline="0">
                <a:solidFill>
                  <a:schemeClr val="bg1"/>
                </a:solidFill>
                <a:latin typeface="ScalaSans-Regular "/>
                <a:cs typeface="ScalaSans-Regular 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resentation Title/Presen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02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8720" y="2077072"/>
            <a:ext cx="4745736" cy="2182649"/>
          </a:xfrm>
        </p:spPr>
        <p:txBody>
          <a:bodyPr>
            <a:spAutoFit/>
          </a:bodyPr>
          <a:lstStyle>
            <a:lvl1pPr algn="r">
              <a:lnSpc>
                <a:spcPts val="5400"/>
              </a:lnSpc>
              <a:defRPr sz="5000" baseline="0">
                <a:solidFill>
                  <a:schemeClr val="bg1"/>
                </a:solidFill>
                <a:latin typeface="ScalaSans-Regular "/>
                <a:cs typeface="ScalaSans-Regular 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705856"/>
            <a:ext cx="5843016" cy="707886"/>
          </a:xfrm>
        </p:spPr>
        <p:txBody>
          <a:bodyPr>
            <a:spAutoFit/>
          </a:bodyPr>
          <a:lstStyle>
            <a:lvl1pPr marL="0" indent="0" algn="r">
              <a:buNone/>
              <a:defRPr sz="2000" baseline="0">
                <a:solidFill>
                  <a:srgbClr val="FFFFFF"/>
                </a:solidFill>
                <a:latin typeface="ScalaSans-Regular "/>
                <a:cs typeface="ScalaSans-Regular 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lide03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6152" y="1080508"/>
            <a:ext cx="7114032" cy="584776"/>
          </a:xfrm>
        </p:spPr>
        <p:txBody>
          <a:bodyPr>
            <a:spAutoFit/>
          </a:bodyPr>
          <a:lstStyle>
            <a:lvl1pPr algn="l">
              <a:defRPr sz="3200">
                <a:solidFill>
                  <a:srgbClr val="B7B433"/>
                </a:solidFill>
                <a:latin typeface="ScalaSans-Regular "/>
                <a:cs typeface="ScalaSans-Regular 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6152" y="2017548"/>
            <a:ext cx="7470648" cy="463375"/>
          </a:xfrm>
        </p:spPr>
        <p:txBody>
          <a:bodyPr>
            <a:spAutoFit/>
          </a:bodyPr>
          <a:lstStyle>
            <a:lvl1pPr marL="0" indent="0">
              <a:lnSpc>
                <a:spcPts val="2800"/>
              </a:lnSpc>
              <a:spcBef>
                <a:spcPts val="1200"/>
              </a:spcBef>
              <a:buClr>
                <a:srgbClr val="B7B433"/>
              </a:buClr>
              <a:buFontTx/>
              <a:buNone/>
              <a:defRPr sz="2200">
                <a:latin typeface="ScalaSans-Regular "/>
                <a:cs typeface="ScalaSans-Regular "/>
              </a:defRPr>
            </a:lvl1pPr>
            <a:lvl2pPr marL="274320" indent="-274320">
              <a:lnSpc>
                <a:spcPts val="2800"/>
              </a:lnSpc>
              <a:buClr>
                <a:srgbClr val="B7B433"/>
              </a:buClr>
              <a:buFont typeface="Arial"/>
              <a:buChar char="•"/>
              <a:defRPr sz="2400"/>
            </a:lvl2pPr>
            <a:lvl3pPr marL="274320" indent="-274320">
              <a:lnSpc>
                <a:spcPts val="2800"/>
              </a:lnSpc>
              <a:buClr>
                <a:srgbClr val="B7B433"/>
              </a:buClr>
              <a:buFont typeface="Arial"/>
              <a:buChar char="•"/>
              <a:defRPr sz="2000"/>
            </a:lvl3pPr>
            <a:lvl4pPr marL="274320" indent="-274320">
              <a:lnSpc>
                <a:spcPts val="2800"/>
              </a:lnSpc>
              <a:buClr>
                <a:srgbClr val="B7B433"/>
              </a:buClr>
              <a:buFont typeface="Arial"/>
              <a:buChar char="•"/>
              <a:defRPr sz="1800"/>
            </a:lvl4pPr>
            <a:lvl5pPr marL="274320" indent="-274320">
              <a:lnSpc>
                <a:spcPts val="2800"/>
              </a:lnSpc>
              <a:buClr>
                <a:srgbClr val="B7B433"/>
              </a:buClr>
              <a:buFont typeface="Arial"/>
              <a:buChar char="•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ection 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02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8720" y="2077072"/>
            <a:ext cx="4745736" cy="2182649"/>
          </a:xfrm>
        </p:spPr>
        <p:txBody>
          <a:bodyPr>
            <a:spAutoFit/>
          </a:bodyPr>
          <a:lstStyle>
            <a:lvl1pPr algn="r">
              <a:lnSpc>
                <a:spcPts val="5400"/>
              </a:lnSpc>
              <a:defRPr sz="5000" baseline="0">
                <a:solidFill>
                  <a:schemeClr val="bg1"/>
                </a:solidFill>
                <a:latin typeface="ScalaSans-Regular "/>
                <a:cs typeface="ScalaSans-Regular 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705856"/>
            <a:ext cx="5843016" cy="400110"/>
          </a:xfrm>
        </p:spPr>
        <p:txBody>
          <a:bodyPr>
            <a:spAutoFit/>
          </a:bodyPr>
          <a:lstStyle>
            <a:lvl1pPr marL="0" indent="0" algn="r">
              <a:buNone/>
              <a:defRPr sz="2000" baseline="0">
                <a:solidFill>
                  <a:srgbClr val="FFFFFF"/>
                </a:solidFill>
                <a:latin typeface="ScalaSans-Regular "/>
                <a:cs typeface="ScalaSans-Regular 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lide03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6152" y="1084220"/>
            <a:ext cx="7114032" cy="584776"/>
          </a:xfrm>
        </p:spPr>
        <p:txBody>
          <a:bodyPr>
            <a:spAutoFit/>
          </a:bodyPr>
          <a:lstStyle>
            <a:lvl1pPr algn="l">
              <a:defRPr sz="3200">
                <a:solidFill>
                  <a:srgbClr val="B7B433"/>
                </a:solidFill>
                <a:latin typeface="ScalaSans-Regular "/>
                <a:cs typeface="ScalaSans-Regular 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6152" y="2016908"/>
            <a:ext cx="7470648" cy="463375"/>
          </a:xfrm>
        </p:spPr>
        <p:txBody>
          <a:bodyPr>
            <a:spAutoFit/>
          </a:bodyPr>
          <a:lstStyle>
            <a:lvl1pPr marL="274320" indent="-274320">
              <a:lnSpc>
                <a:spcPts val="2800"/>
              </a:lnSpc>
              <a:spcBef>
                <a:spcPts val="1200"/>
              </a:spcBef>
              <a:buClr>
                <a:srgbClr val="B7B433"/>
              </a:buClr>
              <a:buFont typeface="Arial"/>
              <a:buChar char="•"/>
              <a:defRPr sz="2200">
                <a:latin typeface="ScalaSans-Regular "/>
                <a:cs typeface="ScalaSans-Regular "/>
              </a:defRPr>
            </a:lvl1pPr>
            <a:lvl2pPr marL="274320" indent="-274320">
              <a:lnSpc>
                <a:spcPts val="2800"/>
              </a:lnSpc>
              <a:buClr>
                <a:srgbClr val="B7B433"/>
              </a:buClr>
              <a:buFont typeface="Arial"/>
              <a:buChar char="•"/>
              <a:defRPr sz="2400"/>
            </a:lvl2pPr>
            <a:lvl3pPr marL="274320" indent="-274320">
              <a:lnSpc>
                <a:spcPts val="2800"/>
              </a:lnSpc>
              <a:buClr>
                <a:srgbClr val="B7B433"/>
              </a:buClr>
              <a:buFont typeface="Arial"/>
              <a:buChar char="•"/>
              <a:defRPr sz="2000"/>
            </a:lvl3pPr>
            <a:lvl4pPr marL="274320" indent="-274320">
              <a:lnSpc>
                <a:spcPts val="2800"/>
              </a:lnSpc>
              <a:buClr>
                <a:srgbClr val="B7B433"/>
              </a:buClr>
              <a:buFont typeface="Arial"/>
              <a:buChar char="•"/>
              <a:defRPr sz="1800"/>
            </a:lvl4pPr>
            <a:lvl5pPr marL="274320" indent="-274320">
              <a:lnSpc>
                <a:spcPts val="2800"/>
              </a:lnSpc>
              <a:buClr>
                <a:srgbClr val="B7B433"/>
              </a:buClr>
              <a:buFont typeface="Arial"/>
              <a:buChar char="•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with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Slide03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BG -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Slide03.jpg"/>
          <p:cNvPicPr>
            <a:picLocks noChangeAspect="1"/>
          </p:cNvPicPr>
          <p:nvPr userDrawn="1"/>
        </p:nvPicPr>
        <p:blipFill>
          <a:blip r:embed="rId2"/>
          <a:srcRect l="729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16152" y="1080508"/>
            <a:ext cx="7114032" cy="584776"/>
          </a:xfrm>
        </p:spPr>
        <p:txBody>
          <a:bodyPr>
            <a:spAutoFit/>
          </a:bodyPr>
          <a:lstStyle>
            <a:lvl1pPr algn="l">
              <a:defRPr sz="3200">
                <a:solidFill>
                  <a:srgbClr val="B7B433"/>
                </a:solidFill>
                <a:latin typeface="ScalaSans-Regular "/>
                <a:cs typeface="ScalaSans-Regular 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1216152" y="2017548"/>
            <a:ext cx="7470648" cy="463375"/>
          </a:xfrm>
        </p:spPr>
        <p:txBody>
          <a:bodyPr>
            <a:spAutoFit/>
          </a:bodyPr>
          <a:lstStyle>
            <a:lvl1pPr marL="0" indent="0">
              <a:lnSpc>
                <a:spcPts val="2800"/>
              </a:lnSpc>
              <a:spcBef>
                <a:spcPts val="1200"/>
              </a:spcBef>
              <a:buClr>
                <a:srgbClr val="B7B433"/>
              </a:buClr>
              <a:buFontTx/>
              <a:buNone/>
              <a:defRPr sz="2200">
                <a:latin typeface="ScalaSans-Regular "/>
                <a:cs typeface="ScalaSans-Regular "/>
              </a:defRPr>
            </a:lvl1pPr>
            <a:lvl2pPr marL="274320" indent="-274320">
              <a:lnSpc>
                <a:spcPts val="2800"/>
              </a:lnSpc>
              <a:buClr>
                <a:srgbClr val="B7B433"/>
              </a:buClr>
              <a:buFont typeface="Arial"/>
              <a:buChar char="•"/>
              <a:defRPr sz="2400"/>
            </a:lvl2pPr>
            <a:lvl3pPr marL="274320" indent="-274320">
              <a:lnSpc>
                <a:spcPts val="2800"/>
              </a:lnSpc>
              <a:buClr>
                <a:srgbClr val="B7B433"/>
              </a:buClr>
              <a:buFont typeface="Arial"/>
              <a:buChar char="•"/>
              <a:defRPr sz="2000"/>
            </a:lvl3pPr>
            <a:lvl4pPr marL="274320" indent="-274320">
              <a:lnSpc>
                <a:spcPts val="2800"/>
              </a:lnSpc>
              <a:buClr>
                <a:srgbClr val="B7B433"/>
              </a:buClr>
              <a:buFont typeface="Arial"/>
              <a:buChar char="•"/>
              <a:defRPr sz="1800"/>
            </a:lvl4pPr>
            <a:lvl5pPr marL="274320" indent="-274320">
              <a:lnSpc>
                <a:spcPts val="2800"/>
              </a:lnSpc>
              <a:buClr>
                <a:srgbClr val="B7B433"/>
              </a:buClr>
              <a:buFont typeface="Arial"/>
              <a:buChar char="•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7065E-5A61-4F0E-A749-256AC488B0E9}" type="datetimeFigureOut">
              <a:rPr lang="en-US"/>
              <a:pPr>
                <a:defRPr/>
              </a:pPr>
              <a:t>9/4/14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B8C2E-EACC-4577-BCE1-F29703BF63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D60A012-F1E8-46E3-8653-0AD08BC3442B}" type="datetimeFigureOut">
              <a:rPr lang="en-US"/>
              <a:pPr>
                <a:defRPr/>
              </a:pPr>
              <a:t>9/4/14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10A5526-A4D1-4DEA-BC99-78B6D76E9F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ScalaSansHwn-Regular"/>
          <a:ea typeface="ScalaSansHwn-Regular"/>
          <a:cs typeface="ScalaSansHwn-Regular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calaSansHwn-Regular"/>
          <a:ea typeface="ScalaSansHwn-Regular"/>
          <a:cs typeface="ScalaSansHwn-Regular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calaSansHwn-Regular"/>
          <a:ea typeface="ScalaSansHwn-Regular"/>
          <a:cs typeface="ScalaSansHwn-Regular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calaSansHwn-Regular"/>
          <a:ea typeface="ScalaSansHwn-Regular"/>
          <a:cs typeface="ScalaSansHwn-Regular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calaSansHwn-Regular"/>
          <a:ea typeface="ScalaSansHwn-Regular"/>
          <a:cs typeface="ScalaSansHwn-Regular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calaSansHwn-Regular"/>
          <a:ea typeface="ScalaSansHwn-Regular"/>
          <a:cs typeface="ScalaSansHwn-Regular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calaSansHwn-Regular"/>
          <a:ea typeface="ScalaSansHwn-Regular"/>
          <a:cs typeface="ScalaSansHwn-Regular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calaSansHwn-Regular"/>
          <a:ea typeface="ScalaSansHwn-Regular"/>
          <a:cs typeface="ScalaSansHwn-Regular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calaSansHwn-Regular"/>
          <a:ea typeface="ScalaSansHwn-Regular"/>
          <a:cs typeface="ScalaSansHwn-Regular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62302" y="4352925"/>
            <a:ext cx="5981698" cy="1431925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/>
              <a:t>STATE-BASED HEALTH INSURANCE</a:t>
            </a: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/>
              <a:t>EXCHANGES – THE WAY FORWARD</a:t>
            </a: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/>
              <a:t>Kellogg School of Management</a:t>
            </a: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/>
              <a:t>Northwestern University			September 4, 2014</a:t>
            </a:r>
          </a:p>
        </p:txBody>
      </p:sp>
      <p:sp>
        <p:nvSpPr>
          <p:cNvPr id="4" name="Rectangle 3"/>
          <p:cNvSpPr/>
          <p:nvPr/>
        </p:nvSpPr>
        <p:spPr>
          <a:xfrm>
            <a:off x="253213" y="6219825"/>
            <a:ext cx="43397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a typeface="ScalaSans-Regular "/>
              </a:rPr>
              <a:t>Tom Matsuda, Interim Executive Director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6152" y="391954"/>
            <a:ext cx="7114032" cy="1077218"/>
          </a:xfrm>
        </p:spPr>
        <p:txBody>
          <a:bodyPr/>
          <a:lstStyle/>
          <a:p>
            <a:r>
              <a:rPr lang="en-US" dirty="0" smtClean="0"/>
              <a:t>Overview of Hawaii’s Health Insurance Market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6152" y="2017548"/>
            <a:ext cx="7470648" cy="4148828"/>
          </a:xfrm>
        </p:spPr>
        <p:txBody>
          <a:bodyPr/>
          <a:lstStyle/>
          <a:p>
            <a:pPr lvl="0"/>
            <a:r>
              <a:rPr lang="en-US" sz="2800" dirty="0"/>
              <a:t>Small </a:t>
            </a:r>
            <a:r>
              <a:rPr lang="en-US" sz="2800" dirty="0" smtClean="0"/>
              <a:t>population:   1.3 </a:t>
            </a:r>
            <a:r>
              <a:rPr lang="en-US" sz="2800" dirty="0"/>
              <a:t>million</a:t>
            </a:r>
          </a:p>
          <a:p>
            <a:pPr lvl="0"/>
            <a:endParaRPr lang="en-US" sz="2800" dirty="0" smtClean="0"/>
          </a:p>
          <a:p>
            <a:pPr lvl="0"/>
            <a:r>
              <a:rPr lang="en-US" sz="2800" dirty="0" smtClean="0"/>
              <a:t>Low </a:t>
            </a:r>
            <a:r>
              <a:rPr lang="en-US" sz="2800" dirty="0"/>
              <a:t>uninsured </a:t>
            </a:r>
            <a:r>
              <a:rPr lang="en-US" sz="2800" dirty="0" smtClean="0"/>
              <a:t>rate:</a:t>
            </a:r>
            <a:endParaRPr lang="en-US" sz="2800" dirty="0"/>
          </a:p>
          <a:p>
            <a:pPr lvl="1"/>
            <a:r>
              <a:rPr lang="en-US" sz="2800" dirty="0"/>
              <a:t>About 8% before ACA  ≈ </a:t>
            </a:r>
            <a:r>
              <a:rPr lang="en-US" sz="2800" dirty="0" smtClean="0"/>
              <a:t>100,000 lives</a:t>
            </a:r>
            <a:endParaRPr lang="en-US" sz="2800" dirty="0"/>
          </a:p>
          <a:p>
            <a:pPr marL="0" lvl="1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  +/-  50</a:t>
            </a:r>
            <a:r>
              <a:rPr lang="en-US" sz="2800" dirty="0"/>
              <a:t>% </a:t>
            </a:r>
            <a:r>
              <a:rPr lang="en-US" sz="2800" dirty="0" smtClean="0"/>
              <a:t>Medicaid (expanded)</a:t>
            </a:r>
          </a:p>
          <a:p>
            <a:pPr marL="0" lvl="1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  +/-  50</a:t>
            </a:r>
            <a:r>
              <a:rPr lang="en-US" sz="2800" dirty="0"/>
              <a:t>% </a:t>
            </a:r>
            <a:r>
              <a:rPr lang="en-US" sz="2800" dirty="0" smtClean="0"/>
              <a:t>Individual (APTC/CSR)</a:t>
            </a:r>
            <a:endParaRPr lang="en-US" sz="2800" dirty="0"/>
          </a:p>
          <a:p>
            <a:pPr lvl="1"/>
            <a:r>
              <a:rPr lang="en-US" sz="2800" dirty="0" smtClean="0"/>
              <a:t>To date:  new </a:t>
            </a:r>
            <a:r>
              <a:rPr lang="en-US" sz="2800" dirty="0"/>
              <a:t>Medicaid enrollments </a:t>
            </a:r>
            <a:endParaRPr lang="en-US" sz="2800" dirty="0" smtClean="0"/>
          </a:p>
          <a:p>
            <a:pPr marL="0" lvl="1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		+ </a:t>
            </a:r>
            <a:r>
              <a:rPr lang="en-US" sz="2800" dirty="0"/>
              <a:t>SBM </a:t>
            </a:r>
            <a:r>
              <a:rPr lang="en-US" sz="2800" dirty="0" smtClean="0"/>
              <a:t>enrollments ≈ 44,000</a:t>
            </a:r>
            <a:endParaRPr lang="en-US" sz="2800" dirty="0"/>
          </a:p>
          <a:p>
            <a:pPr lvl="1"/>
            <a:r>
              <a:rPr lang="en-US" sz="2800" dirty="0" smtClean="0"/>
              <a:t>Current uninsured </a:t>
            </a:r>
            <a:r>
              <a:rPr lang="en-US" sz="2800" dirty="0"/>
              <a:t>rate probably </a:t>
            </a:r>
            <a:r>
              <a:rPr lang="en-US" sz="2800" dirty="0" smtClean="0"/>
              <a:t>5% - 6%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4905046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6828" y="255116"/>
            <a:ext cx="7352722" cy="1077218"/>
          </a:xfrm>
        </p:spPr>
        <p:txBody>
          <a:bodyPr/>
          <a:lstStyle/>
          <a:p>
            <a:r>
              <a:rPr lang="en-US" dirty="0" smtClean="0"/>
              <a:t>Why is Hawaii’s uninsured rate so low?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6828" y="1332334"/>
            <a:ext cx="7470648" cy="4992136"/>
          </a:xfrm>
        </p:spPr>
        <p:txBody>
          <a:bodyPr/>
          <a:lstStyle/>
          <a:p>
            <a:pPr marL="0" lvl="1" indent="0">
              <a:buNone/>
            </a:pPr>
            <a:r>
              <a:rPr lang="en-US" sz="2800" dirty="0" smtClean="0"/>
              <a:t>State law employer mandate:  </a:t>
            </a:r>
          </a:p>
          <a:p>
            <a:pPr marL="0" lvl="1" indent="0">
              <a:buNone/>
            </a:pPr>
            <a:r>
              <a:rPr lang="en-US" sz="2800" dirty="0" smtClean="0"/>
              <a:t>Prepaid </a:t>
            </a:r>
            <a:r>
              <a:rPr lang="en-US" sz="2800" dirty="0"/>
              <a:t>Health Care Act  (HRS 393</a:t>
            </a:r>
            <a:r>
              <a:rPr lang="en-US" sz="2800" dirty="0" smtClean="0"/>
              <a:t>)</a:t>
            </a:r>
          </a:p>
          <a:p>
            <a:pPr marL="0" lvl="1" indent="0">
              <a:buNone/>
            </a:pPr>
            <a:endParaRPr lang="en-US" dirty="0" smtClean="0"/>
          </a:p>
          <a:p>
            <a:pPr lvl="2"/>
            <a:r>
              <a:rPr lang="en-US" sz="2800" dirty="0" smtClean="0"/>
              <a:t>Enacted </a:t>
            </a:r>
            <a:r>
              <a:rPr lang="en-US" sz="2800" dirty="0"/>
              <a:t>in 1974 </a:t>
            </a:r>
            <a:r>
              <a:rPr lang="en-US" sz="2800" dirty="0" smtClean="0"/>
              <a:t> –  40 years ago</a:t>
            </a:r>
          </a:p>
          <a:p>
            <a:pPr marL="0" lvl="2" indent="0">
              <a:buNone/>
            </a:pPr>
            <a:endParaRPr lang="en-US" sz="2800" dirty="0"/>
          </a:p>
          <a:p>
            <a:pPr lvl="2"/>
            <a:r>
              <a:rPr lang="en-US" sz="2800" dirty="0"/>
              <a:t>Applies to private employers with one or more employees (excludes government employers, collective bargaining agreements, and </a:t>
            </a:r>
            <a:r>
              <a:rPr lang="en-US" sz="2800" dirty="0" smtClean="0"/>
              <a:t>other exceptions)</a:t>
            </a:r>
          </a:p>
          <a:p>
            <a:pPr marL="0" lvl="2" indent="0">
              <a:buNone/>
            </a:pPr>
            <a:endParaRPr lang="en-US" sz="2800" dirty="0"/>
          </a:p>
          <a:p>
            <a:pPr lvl="2"/>
            <a:r>
              <a:rPr lang="en-US" sz="2800" dirty="0"/>
              <a:t>Employer must provide health insurance to all employees above 20 hours average per week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02330309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6828" y="270881"/>
            <a:ext cx="7352722" cy="1077218"/>
          </a:xfrm>
        </p:spPr>
        <p:txBody>
          <a:bodyPr/>
          <a:lstStyle/>
          <a:p>
            <a:r>
              <a:rPr lang="en-US" dirty="0" smtClean="0"/>
              <a:t>Why is Hawaii’s uninsured rate so low?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6828" y="1357888"/>
            <a:ext cx="7470648" cy="5066707"/>
          </a:xfrm>
        </p:spPr>
        <p:txBody>
          <a:bodyPr/>
          <a:lstStyle/>
          <a:p>
            <a:pPr marL="0" lvl="1" indent="0">
              <a:buNone/>
            </a:pPr>
            <a:r>
              <a:rPr lang="en-US" sz="2800" dirty="0" smtClean="0"/>
              <a:t>State law employer mandate:</a:t>
            </a:r>
          </a:p>
          <a:p>
            <a:pPr marL="0" lvl="1" indent="0">
              <a:buNone/>
            </a:pPr>
            <a:r>
              <a:rPr lang="en-US" sz="2800" dirty="0" smtClean="0"/>
              <a:t>Prepaid </a:t>
            </a:r>
            <a:r>
              <a:rPr lang="en-US" sz="2800" dirty="0"/>
              <a:t>Health Care Act  (HRS 393</a:t>
            </a:r>
            <a:r>
              <a:rPr lang="en-US" sz="2800" dirty="0" smtClean="0"/>
              <a:t>)</a:t>
            </a:r>
          </a:p>
          <a:p>
            <a:pPr marL="0" lvl="1" indent="0">
              <a:buNone/>
            </a:pPr>
            <a:endParaRPr lang="en-US" sz="2800" dirty="0" smtClean="0"/>
          </a:p>
          <a:p>
            <a:pPr lvl="2"/>
            <a:r>
              <a:rPr lang="en-US" sz="2800" dirty="0" smtClean="0"/>
              <a:t>Employee’s </a:t>
            </a:r>
            <a:r>
              <a:rPr lang="en-US" sz="2800" dirty="0"/>
              <a:t>maximum contribution to premium cost is 1.5% of </a:t>
            </a:r>
            <a:r>
              <a:rPr lang="en-US" sz="2800" dirty="0" smtClean="0"/>
              <a:t>salary</a:t>
            </a:r>
          </a:p>
          <a:p>
            <a:pPr marL="0" lvl="2" indent="0">
              <a:buNone/>
            </a:pP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n-lt"/>
              </a:rPr>
              <a:t>Benefit </a:t>
            </a:r>
            <a:r>
              <a:rPr lang="en-US" sz="2800" dirty="0">
                <a:latin typeface="+mn-lt"/>
              </a:rPr>
              <a:t>level is set by the most commonly sold plan in the market (“</a:t>
            </a:r>
            <a:r>
              <a:rPr lang="en-US" sz="2800" i="1" dirty="0">
                <a:latin typeface="+mn-lt"/>
              </a:rPr>
              <a:t>prevalent plan</a:t>
            </a:r>
            <a:r>
              <a:rPr lang="en-US" sz="2800" dirty="0" smtClean="0">
                <a:latin typeface="+mn-lt"/>
              </a:rPr>
              <a:t>”)</a:t>
            </a:r>
          </a:p>
          <a:p>
            <a:endParaRPr lang="en-US" sz="2800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A</a:t>
            </a:r>
            <a:r>
              <a:rPr lang="en-US" sz="2800" dirty="0" smtClean="0">
                <a:latin typeface="+mn-lt"/>
              </a:rPr>
              <a:t>ctuarial value of the current prevalent plan is at or above ACA Platinum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86291099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6152" y="455915"/>
            <a:ext cx="7470648" cy="1077218"/>
          </a:xfrm>
        </p:spPr>
        <p:txBody>
          <a:bodyPr/>
          <a:lstStyle/>
          <a:p>
            <a:r>
              <a:rPr lang="en-US" dirty="0" smtClean="0"/>
              <a:t>SHOP implementation includes Prepaid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6152" y="2017548"/>
            <a:ext cx="7470648" cy="435172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n-lt"/>
              </a:rPr>
              <a:t>Protection of Prepaid system is a priority of the state law authorizing the SBM in Hawaii</a:t>
            </a:r>
          </a:p>
          <a:p>
            <a:endParaRPr lang="en-US" sz="2800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n-lt"/>
              </a:rPr>
              <a:t>SHOP allows small employers to enroll in Prepaid-compliant QHPs and get tax credits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latin typeface="+mn-lt"/>
            </a:endParaRPr>
          </a:p>
          <a:p>
            <a:r>
              <a:rPr lang="en-US" sz="2800" dirty="0" smtClean="0">
                <a:latin typeface="+mn-lt"/>
              </a:rPr>
              <a:t>In other words:</a:t>
            </a:r>
          </a:p>
          <a:p>
            <a:r>
              <a:rPr lang="en-US" sz="2800" dirty="0" smtClean="0">
                <a:latin typeface="+mn-lt"/>
              </a:rPr>
              <a:t>In Hawaii, “putting product on the market” means harmonizing existing state law with the ACA</a:t>
            </a:r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96318970"/>
      </p:ext>
    </p:extLst>
  </p:cSld>
  <p:clrMapOvr>
    <a:masterClrMapping/>
  </p:clrMapOvr>
  <p:transition xmlns:p14="http://schemas.microsoft.com/office/powerpoint/2010/main"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6152" y="706878"/>
            <a:ext cx="7114032" cy="712019"/>
          </a:xfrm>
        </p:spPr>
        <p:txBody>
          <a:bodyPr/>
          <a:lstStyle/>
          <a:p>
            <a:r>
              <a:rPr lang="en-US" dirty="0" smtClean="0"/>
              <a:t>Commercial health insurance market:</a:t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64782615"/>
              </p:ext>
            </p:extLst>
          </p:nvPr>
        </p:nvGraphicFramePr>
        <p:xfrm>
          <a:off x="1216152" y="4071157"/>
          <a:ext cx="7114032" cy="1983579"/>
        </p:xfrm>
        <a:graphic>
          <a:graphicData uri="http://schemas.openxmlformats.org/drawingml/2006/table">
            <a:tbl>
              <a:tblPr firstRow="1" firstCol="1" bandRow="1"/>
              <a:tblGrid>
                <a:gridCol w="2074926"/>
                <a:gridCol w="1284478"/>
                <a:gridCol w="1482090"/>
                <a:gridCol w="1284478"/>
                <a:gridCol w="988060"/>
              </a:tblGrid>
              <a:tr h="4701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Carrier</a:t>
                      </a:r>
                      <a:r>
                        <a:rPr lang="en-US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1225" marR="41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Individual</a:t>
                      </a:r>
                    </a:p>
                  </a:txBody>
                  <a:tcPr marL="41225" marR="41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Small group</a:t>
                      </a:r>
                    </a:p>
                  </a:txBody>
                  <a:tcPr marL="41225" marR="41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Individual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5" marR="41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SHOP</a:t>
                      </a:r>
                    </a:p>
                  </a:txBody>
                  <a:tcPr marL="41225" marR="41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51179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HMSA (BC/BS)</a:t>
                      </a:r>
                    </a:p>
                  </a:txBody>
                  <a:tcPr marL="41225" marR="41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Yes</a:t>
                      </a:r>
                    </a:p>
                  </a:txBody>
                  <a:tcPr marL="41225" marR="41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Yes</a:t>
                      </a:r>
                    </a:p>
                  </a:txBody>
                  <a:tcPr marL="41225" marR="41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Yes</a:t>
                      </a:r>
                    </a:p>
                  </a:txBody>
                  <a:tcPr marL="41225" marR="41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No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5" marR="41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549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Kaiser</a:t>
                      </a:r>
                    </a:p>
                  </a:txBody>
                  <a:tcPr marL="41225" marR="41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Yes</a:t>
                      </a:r>
                    </a:p>
                  </a:txBody>
                  <a:tcPr marL="41225" marR="41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Yes</a:t>
                      </a:r>
                    </a:p>
                  </a:txBody>
                  <a:tcPr marL="41225" marR="41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Yes</a:t>
                      </a:r>
                    </a:p>
                  </a:txBody>
                  <a:tcPr marL="41225" marR="41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Yes</a:t>
                      </a:r>
                    </a:p>
                  </a:txBody>
                  <a:tcPr marL="41225" marR="41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615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Other insurers  (3)</a:t>
                      </a:r>
                    </a:p>
                  </a:txBody>
                  <a:tcPr marL="41225" marR="41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1225" marR="41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41225" marR="41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1225" marR="41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1225" marR="41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452648" y="3609492"/>
            <a:ext cx="48775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Before ACA		    In the SBM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03131" y="1418897"/>
            <a:ext cx="692705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n-lt"/>
              </a:rPr>
              <a:t>Transitional plans are allowed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n-lt"/>
              </a:rPr>
              <a:t>Statewide rating area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n-lt"/>
              </a:rPr>
              <a:t>3:1 age rating selected</a:t>
            </a:r>
          </a:p>
          <a:p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75636612"/>
      </p:ext>
    </p:extLst>
  </p:cSld>
  <p:clrMapOvr>
    <a:masterClrMapping/>
  </p:clrMapOvr>
  <p:transition xmlns:p14="http://schemas.microsoft.com/office/powerpoint/2010/main"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10800000">
            <a:off x="844732" y="397691"/>
            <a:ext cx="8168639" cy="6126480"/>
          </a:xfrm>
        </p:spPr>
      </p:pic>
    </p:spTree>
    <p:extLst>
      <p:ext uri="{BB962C8B-B14F-4D97-AF65-F5344CB8AC3E}">
        <p14:creationId xmlns:p14="http://schemas.microsoft.com/office/powerpoint/2010/main" val="825916673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 txBox="1">
            <a:spLocks/>
          </p:cNvSpPr>
          <p:nvPr/>
        </p:nvSpPr>
        <p:spPr bwMode="auto">
          <a:xfrm>
            <a:off x="646386" y="774208"/>
            <a:ext cx="7977352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ScalaSansHwn-Regular"/>
                <a:ea typeface="ScalaSansHwn-Regular"/>
                <a:cs typeface="ScalaSansHwn-Regular"/>
              </a:rPr>
              <a:t>Thank you!</a:t>
            </a:r>
          </a:p>
          <a:p>
            <a:pPr algn="ctr"/>
            <a:endParaRPr lang="en-US" sz="4400" dirty="0">
              <a:solidFill>
                <a:schemeClr val="bg1"/>
              </a:solidFill>
              <a:latin typeface="ScalaSansHwn-Regular"/>
              <a:ea typeface="ScalaSansHwn-Regular"/>
              <a:cs typeface="ScalaSansHwn-Regular"/>
            </a:endParaRPr>
          </a:p>
          <a:p>
            <a:r>
              <a:rPr lang="en-US" sz="4400" dirty="0" smtClean="0">
                <a:solidFill>
                  <a:schemeClr val="bg1"/>
                </a:solidFill>
                <a:latin typeface="ScalaSansHwn-Regular"/>
                <a:ea typeface="ScalaSansHwn-Regular"/>
                <a:cs typeface="ScalaSansHwn-Regular"/>
              </a:rPr>
              <a:t>For more information:</a:t>
            </a:r>
          </a:p>
          <a:p>
            <a:endParaRPr lang="en-US" sz="4400" dirty="0">
              <a:solidFill>
                <a:schemeClr val="bg1"/>
              </a:solidFill>
              <a:latin typeface="ScalaSansHwn-Regular"/>
              <a:ea typeface="ScalaSansHwn-Regular"/>
              <a:cs typeface="ScalaSansHwn-Regular"/>
            </a:endParaRPr>
          </a:p>
          <a:p>
            <a:r>
              <a:rPr lang="en-US" sz="4400" dirty="0" smtClean="0">
                <a:solidFill>
                  <a:schemeClr val="bg1"/>
                </a:solidFill>
                <a:latin typeface="ScalaSansHwn-Regular"/>
                <a:ea typeface="ScalaSansHwn-Regular"/>
                <a:cs typeface="ScalaSansHwn-Regular"/>
              </a:rPr>
              <a:t>HawaiiHealthConnector.com</a:t>
            </a:r>
            <a:endParaRPr lang="en-US" sz="4400" dirty="0">
              <a:solidFill>
                <a:schemeClr val="bg1"/>
              </a:solidFill>
              <a:latin typeface="ScalaSansHwn-Regular"/>
              <a:ea typeface="ScalaSansHwn-Regular"/>
              <a:cs typeface="ScalaSansHwn-Regular"/>
            </a:endParaRPr>
          </a:p>
        </p:txBody>
      </p:sp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2106613" y="1255713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13788</TotalTime>
  <Words>323</Words>
  <Application>Microsoft Macintosh PowerPoint</Application>
  <PresentationFormat>Letter Paper (8.5x11 in)</PresentationFormat>
  <Paragraphs>75</Paragraphs>
  <Slides>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Overview of Hawaii’s Health Insurance Market</vt:lpstr>
      <vt:lpstr>Why is Hawaii’s uninsured rate so low?</vt:lpstr>
      <vt:lpstr>Why is Hawaii’s uninsured rate so low?</vt:lpstr>
      <vt:lpstr>SHOP implementation includes Prepaid</vt:lpstr>
      <vt:lpstr>Commercial health insurance market: </vt:lpstr>
      <vt:lpstr>PowerPoint Presentation</vt:lpstr>
      <vt:lpstr>PowerPoint Presentation</vt:lpstr>
    </vt:vector>
  </TitlesOfParts>
  <Company>Hawaii Health Connector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Hawaiʻi Health Connector</dc:title>
  <dc:creator>Rose Hughes</dc:creator>
  <cp:lastModifiedBy>Kendra Busse</cp:lastModifiedBy>
  <cp:revision>327</cp:revision>
  <cp:lastPrinted>2014-07-21T22:50:57Z</cp:lastPrinted>
  <dcterms:created xsi:type="dcterms:W3CDTF">2012-10-05T04:20:35Z</dcterms:created>
  <dcterms:modified xsi:type="dcterms:W3CDTF">2014-09-04T15:44:19Z</dcterms:modified>
</cp:coreProperties>
</file>