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257" r:id="rId2"/>
    <p:sldId id="309" r:id="rId3"/>
    <p:sldId id="303" r:id="rId4"/>
    <p:sldId id="299" r:id="rId5"/>
    <p:sldId id="300" r:id="rId6"/>
    <p:sldId id="311" r:id="rId7"/>
    <p:sldId id="313" r:id="rId8"/>
    <p:sldId id="306" r:id="rId9"/>
    <p:sldId id="301" r:id="rId10"/>
    <p:sldId id="307" r:id="rId11"/>
    <p:sldId id="312" r:id="rId12"/>
    <p:sldId id="314" r:id="rId13"/>
    <p:sldId id="298" r:id="rId14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79" autoAdjust="0"/>
  </p:normalViewPr>
  <p:slideViewPr>
    <p:cSldViewPr>
      <p:cViewPr>
        <p:scale>
          <a:sx n="100" d="100"/>
          <a:sy n="100" d="100"/>
        </p:scale>
        <p:origin x="-386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4788151481066"/>
          <c:y val="0.20816019827196217"/>
          <c:w val="0.68444244469441318"/>
          <c:h val="0.672907294763805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3.2539005540974046E-2"/>
                  <c:y val="5.16993587362881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Bronze</a:t>
                    </a:r>
                    <a:r>
                      <a:rPr lang="en-US" dirty="0"/>
                      <a:t>
29%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3.5310343151550502E-3"/>
                  <c:y val="-5.13290997275244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8876130067074952E-2"/>
                  <c:y val="-3.89238672238183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Silver</a:t>
                    </a:r>
                    <a:r>
                      <a:rPr lang="en-US" dirty="0"/>
                      <a:t>
25%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3.0637455040342178E-2"/>
                  <c:y val="-2.9973442613955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3237216875668376E-2"/>
                  <c:y val="0.144509913126318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Platinum</a:t>
                    </a:r>
                    <a:r>
                      <a:rPr lang="en-US" dirty="0"/>
                      <a:t>
20%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'Individual Dashboard'!$AF$36:$AF$40</c:f>
              <c:strCache>
                <c:ptCount val="5"/>
                <c:pt idx="0">
                  <c:v>Brnz</c:v>
                </c:pt>
                <c:pt idx="1">
                  <c:v>Cat</c:v>
                </c:pt>
                <c:pt idx="2">
                  <c:v>Slvr</c:v>
                </c:pt>
                <c:pt idx="3">
                  <c:v>Gold</c:v>
                </c:pt>
                <c:pt idx="4">
                  <c:v>Plat</c:v>
                </c:pt>
              </c:strCache>
            </c:strRef>
          </c:cat>
          <c:val>
            <c:numRef>
              <c:f>'Individual Dashboard'!$AG$36:$AG$40</c:f>
              <c:numCache>
                <c:formatCode>#,##0</c:formatCode>
                <c:ptCount val="5"/>
                <c:pt idx="0">
                  <c:v>4008</c:v>
                </c:pt>
                <c:pt idx="1">
                  <c:v>542</c:v>
                </c:pt>
                <c:pt idx="2">
                  <c:v>3405</c:v>
                </c:pt>
                <c:pt idx="3">
                  <c:v>3109</c:v>
                </c:pt>
                <c:pt idx="4">
                  <c:v>2726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gradFill flip="none" rotWithShape="1">
      <a:gsLst>
        <a:gs pos="15000">
          <a:schemeClr val="bg1"/>
        </a:gs>
        <a:gs pos="57000">
          <a:srgbClr val="C00000"/>
        </a:gs>
        <a:gs pos="100000">
          <a:schemeClr val="tx1"/>
        </a:gs>
      </a:gsLst>
      <a:path path="circle">
        <a:fillToRect l="50000" t="50000" r="50000" b="50000"/>
      </a:path>
      <a:tileRect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28373148271727E-2"/>
          <c:y val="0.18159958431591988"/>
          <c:w val="0.77631329982057329"/>
          <c:h val="0.6974997668438652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9.0040828229804605E-4"/>
                  <c:y val="-6.6658466090128944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Platinum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8.7608146203946736E-3"/>
                  <c:y val="1.48006237043244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Gold
</a:t>
                    </a:r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586662778263799E-2"/>
                  <c:y val="0.12352193685219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6.4329250510352876E-2"/>
                  <c:y val="5.9730395862020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Bronze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'SHOP Dashboard'!$L$27:$L$30</c:f>
              <c:strCache>
                <c:ptCount val="4"/>
                <c:pt idx="0">
                  <c:v>Platinum</c:v>
                </c:pt>
                <c:pt idx="1">
                  <c:v>Gold</c:v>
                </c:pt>
                <c:pt idx="2">
                  <c:v>Silver</c:v>
                </c:pt>
                <c:pt idx="3">
                  <c:v>Bronze</c:v>
                </c:pt>
              </c:strCache>
            </c:strRef>
          </c:cat>
          <c:val>
            <c:numRef>
              <c:f>'SHOP Dashboard'!$R$27:$R$30</c:f>
              <c:numCache>
                <c:formatCode>#,##0</c:formatCode>
                <c:ptCount val="4"/>
                <c:pt idx="0">
                  <c:v>278</c:v>
                </c:pt>
                <c:pt idx="1">
                  <c:v>158</c:v>
                </c:pt>
                <c:pt idx="2">
                  <c:v>64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15" tIns="46308" rIns="92615" bIns="463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15" tIns="46308" rIns="92615" bIns="46308" rtlCol="0"/>
          <a:lstStyle>
            <a:lvl1pPr algn="r">
              <a:defRPr sz="1200"/>
            </a:lvl1pPr>
          </a:lstStyle>
          <a:p>
            <a:fld id="{627B7FF1-578A-492E-87B4-2A524BFE7AEF}" type="datetimeFigureOut">
              <a:rPr lang="en-US" smtClean="0"/>
              <a:t>8/28/2014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5" tIns="46308" rIns="92615" bIns="46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15" tIns="46308" rIns="92615" bIns="46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15" tIns="46308" rIns="92615" bIns="463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15" tIns="46308" rIns="92615" bIns="46308" rtlCol="0" anchor="b"/>
          <a:lstStyle>
            <a:lvl1pPr algn="r">
              <a:defRPr sz="1200"/>
            </a:lvl1pPr>
          </a:lstStyle>
          <a:p>
            <a:fld id="{F881AD1C-B35A-42CF-89BC-770C3EDCC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7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651E6-A78E-A743-8931-D22FCBC8AD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SHOP:  By carrier for 2015: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Aetna, 57 CareFirst, 24 Kaiser, 72 United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carrier for 2015: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Aetna, 15 CareFirst, 10 Kaiser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7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3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6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5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9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8001000" cy="10668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1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3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0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5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8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4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008313" cy="32004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8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7848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3999"/>
            <a:ext cx="78486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7848600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0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9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84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b="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100" kern="1200" dirty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FBC82.363A895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44000" cy="3246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038" y="4082831"/>
            <a:ext cx="3093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3246120"/>
            <a:ext cx="9144000" cy="36118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5300" b="1" dirty="0" smtClean="0">
                <a:solidFill>
                  <a:schemeClr val="bg1"/>
                </a:solidFill>
              </a:rPr>
              <a:t>DC Health Link</a:t>
            </a:r>
            <a:r>
              <a:rPr lang="en-US" sz="3100" b="1" dirty="0">
                <a:solidFill>
                  <a:schemeClr val="bg1"/>
                </a:solidFill>
              </a:rPr>
              <a:t/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/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Mila Kofman, JD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Executive Director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DC Health Benefit Exchange Authority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Employer’s Choice (first 243 employers)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213052"/>
              </p:ext>
            </p:extLst>
          </p:nvPr>
        </p:nvGraphicFramePr>
        <p:xfrm>
          <a:off x="1143000" y="2590800"/>
          <a:ext cx="6705600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2753"/>
                <a:gridCol w="2822847"/>
              </a:tblGrid>
              <a:tr h="1168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 Plan 1 Carrier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72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All Plans 1 Carrier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168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 Metal </a:t>
                      </a:r>
                      <a:r>
                        <a:rPr lang="en-US" sz="2800" dirty="0" smtClean="0">
                          <a:effectLst/>
                        </a:rPr>
                        <a:t>Level all Carriers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74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253613"/>
              </p:ext>
            </p:extLst>
          </p:nvPr>
        </p:nvGraphicFramePr>
        <p:xfrm>
          <a:off x="381000" y="1828798"/>
          <a:ext cx="3876675" cy="3878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167"/>
                <a:gridCol w="1382508"/>
              </a:tblGrid>
              <a:tr h="1864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EMPLOYER SIZE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1-5 Employees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6-10 Employees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11-25 Employees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26-50 Employees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* Does Not Include Congressional Employers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86063" y="3810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Chart 1" descr="cid:image003.png@01CFBC82.363A895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3434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63" y="695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Nationwide networks – most QHPs </a:t>
            </a:r>
          </a:p>
          <a:p>
            <a:pPr lvl="1"/>
            <a:r>
              <a:rPr lang="en-US" dirty="0" smtClean="0"/>
              <a:t>Regional products reflect pre-marketplace networks (including in-network providers in  DC, MD, VA, and parts of DE, WV, and PA)</a:t>
            </a:r>
          </a:p>
          <a:p>
            <a:r>
              <a:rPr lang="en-US" dirty="0" smtClean="0"/>
              <a:t>EHB – no benefit substitution (stakeholder working group consensus)</a:t>
            </a:r>
          </a:p>
          <a:p>
            <a:r>
              <a:rPr lang="en-US" dirty="0" smtClean="0"/>
              <a:t>Standardization working </a:t>
            </a:r>
            <a:r>
              <a:rPr lang="en-US" dirty="0" smtClean="0"/>
              <a:t>group: 2016 QHPs cost sharing, e.g. deductibles</a:t>
            </a:r>
            <a:r>
              <a:rPr lang="en-US" dirty="0" smtClean="0"/>
              <a:t>, etc.(one standard plan at metal levels, others non-standard)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learn more:</a:t>
            </a:r>
          </a:p>
          <a:p>
            <a:endParaRPr lang="en-US" dirty="0"/>
          </a:p>
          <a:p>
            <a:r>
              <a:rPr lang="en-US" dirty="0"/>
              <a:t>Visit us at www.dchealthlink.com</a:t>
            </a:r>
          </a:p>
          <a:p>
            <a:endParaRPr lang="en-US" dirty="0"/>
          </a:p>
          <a:p>
            <a:r>
              <a:rPr lang="en-US" dirty="0"/>
              <a:t>Like us on </a:t>
            </a:r>
            <a:r>
              <a:rPr lang="en-US" dirty="0" smtClean="0"/>
              <a:t>Facebook:DC </a:t>
            </a:r>
            <a:r>
              <a:rPr lang="en-US" dirty="0"/>
              <a:t>Health Benefit Exchange</a:t>
            </a:r>
          </a:p>
          <a:p>
            <a:endParaRPr lang="en-US" dirty="0"/>
          </a:p>
          <a:p>
            <a:r>
              <a:rPr lang="en-US" dirty="0"/>
              <a:t>Follow us on twitter @dchbx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DC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 legislation</a:t>
            </a:r>
          </a:p>
          <a:p>
            <a:r>
              <a:rPr lang="en-US" dirty="0" smtClean="0"/>
              <a:t>HBX Executive Board appointed (7 private voting members; 4 non-voting government agency directors)</a:t>
            </a:r>
          </a:p>
          <a:p>
            <a:r>
              <a:rPr lang="en-US" dirty="0" smtClean="0"/>
              <a:t>Jan 2013 IT contract with SI signed by 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DC ENROLLMENT AS OF </a:t>
            </a:r>
            <a:r>
              <a:rPr lang="en-US" sz="3600" b="1" dirty="0" smtClean="0"/>
              <a:t>8/29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October 1, 2013 to August </a:t>
            </a:r>
            <a:r>
              <a:rPr lang="en-US" sz="2800" dirty="0" smtClean="0"/>
              <a:t>28, </a:t>
            </a:r>
            <a:r>
              <a:rPr lang="en-US" sz="2800" dirty="0" smtClean="0"/>
              <a:t>2014 (includes open enrollment and SEPs), </a:t>
            </a:r>
            <a:r>
              <a:rPr lang="en-US" sz="2800" b="1" dirty="0" smtClean="0"/>
              <a:t>56,921 </a:t>
            </a:r>
            <a:r>
              <a:rPr lang="en-US" sz="2800" dirty="0" smtClean="0"/>
              <a:t>people have enrolled through DC Health Link in private health plans or Medicaid: </a:t>
            </a:r>
          </a:p>
          <a:p>
            <a:pPr lvl="1"/>
            <a:r>
              <a:rPr lang="en-US" b="1" u="sng" dirty="0" smtClean="0"/>
              <a:t>14,158</a:t>
            </a:r>
            <a:r>
              <a:rPr lang="en-US" b="1" dirty="0" smtClean="0"/>
              <a:t> </a:t>
            </a:r>
            <a:r>
              <a:rPr lang="en-US" dirty="0"/>
              <a:t>people enrolled in private health plans through the DC Health Link individual and family marketplace; </a:t>
            </a:r>
          </a:p>
          <a:p>
            <a:pPr lvl="1"/>
            <a:r>
              <a:rPr lang="en-US" b="1" u="sng" dirty="0" smtClean="0"/>
              <a:t>28,568</a:t>
            </a:r>
            <a:r>
              <a:rPr lang="en-US" b="1" dirty="0" smtClean="0"/>
              <a:t> </a:t>
            </a:r>
            <a:r>
              <a:rPr lang="en-US" dirty="0" smtClean="0"/>
              <a:t>people determined eligible for Medicaid coverage through </a:t>
            </a:r>
            <a:r>
              <a:rPr lang="en-US" dirty="0"/>
              <a:t>DC Health Link; and </a:t>
            </a:r>
          </a:p>
          <a:p>
            <a:pPr lvl="1"/>
            <a:r>
              <a:rPr lang="en-US" b="1" u="sng" dirty="0" smtClean="0"/>
              <a:t>14,195 </a:t>
            </a:r>
            <a:r>
              <a:rPr lang="en-US" dirty="0" smtClean="0"/>
              <a:t>people enrolled through the DC Health Link small business marketplace (includes Congressional enrollment)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2014:  </a:t>
            </a:r>
          </a:p>
          <a:p>
            <a:pPr marL="0" indent="0">
              <a:buNone/>
            </a:pPr>
            <a:r>
              <a:rPr lang="en-US" b="1" dirty="0" smtClean="0"/>
              <a:t>267</a:t>
            </a:r>
            <a:r>
              <a:rPr lang="en-US" dirty="0" smtClean="0"/>
              <a:t> Small Group Plans and </a:t>
            </a:r>
            <a:r>
              <a:rPr lang="en-US" b="1" dirty="0" smtClean="0"/>
              <a:t>34</a:t>
            </a:r>
            <a:r>
              <a:rPr lang="en-US" dirty="0" smtClean="0"/>
              <a:t> Individual (3 catastrophic)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2015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161</a:t>
            </a:r>
            <a:r>
              <a:rPr lang="en-US" dirty="0" smtClean="0"/>
              <a:t> Small </a:t>
            </a:r>
            <a:r>
              <a:rPr lang="en-US" dirty="0"/>
              <a:t>Group Plans </a:t>
            </a:r>
            <a:r>
              <a:rPr lang="en-US" dirty="0" smtClean="0"/>
              <a:t>and </a:t>
            </a:r>
            <a:r>
              <a:rPr lang="en-US" b="1" dirty="0" smtClean="0"/>
              <a:t>31</a:t>
            </a:r>
            <a:r>
              <a:rPr lang="en-US" dirty="0" smtClean="0"/>
              <a:t> </a:t>
            </a:r>
            <a:r>
              <a:rPr lang="en-US" dirty="0"/>
              <a:t>Individual (3 catastrophic</a:t>
            </a:r>
            <a:r>
              <a:rPr lang="en-US" dirty="0" smtClean="0"/>
              <a:t>) filed for approval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Insurers:  Aetna; Carefirst BlueCross BlueShield; Kaiser Permanente; United HealthCare (group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71015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2014 Products </a:t>
            </a:r>
            <a:r>
              <a:rPr lang="en-US" sz="2800" b="1" dirty="0"/>
              <a:t>for Individuals/Small Business</a:t>
            </a:r>
            <a:br>
              <a:rPr lang="en-US" sz="2800" b="1" dirty="0"/>
            </a:br>
            <a:r>
              <a:rPr lang="en-US" sz="2800" b="1" dirty="0"/>
              <a:t>Prices &amp; Medal Levels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071542"/>
              </p:ext>
            </p:extLst>
          </p:nvPr>
        </p:nvGraphicFramePr>
        <p:xfrm>
          <a:off x="609600" y="2438400"/>
          <a:ext cx="3810001" cy="3267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715"/>
                <a:gridCol w="1542143"/>
                <a:gridCol w="907143"/>
              </a:tblGrid>
              <a:tr h="4857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Carrier Plan Counts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5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Individual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SHOP</a:t>
                      </a:r>
                      <a:endParaRPr lang="en-US" sz="2000" dirty="0"/>
                    </a:p>
                  </a:txBody>
                  <a:tcPr/>
                </a:tc>
              </a:tr>
              <a:tr h="485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Aetna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</a:tr>
              <a:tr h="485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CareFirst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54</a:t>
                      </a:r>
                      <a:endParaRPr lang="en-US" sz="2000" dirty="0"/>
                    </a:p>
                  </a:txBody>
                  <a:tcPr/>
                </a:tc>
              </a:tr>
              <a:tr h="485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Kaiser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</a:tr>
              <a:tr h="83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United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33" y="2362200"/>
            <a:ext cx="4100623" cy="345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838200"/>
          </a:xfrm>
        </p:spPr>
        <p:txBody>
          <a:bodyPr>
            <a:noAutofit/>
          </a:bodyPr>
          <a:lstStyle/>
          <a:p>
            <a:pPr lvl="0" algn="ctr"/>
            <a:r>
              <a:rPr lang="en-US" altLang="en-US" sz="3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Proposed for 2015 Metal Level Plan Counts</a:t>
            </a: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alt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434985"/>
              </p:ext>
            </p:extLst>
          </p:nvPr>
        </p:nvGraphicFramePr>
        <p:xfrm>
          <a:off x="609600" y="2895600"/>
          <a:ext cx="815340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5127"/>
                <a:gridCol w="2828730"/>
                <a:gridCol w="2329543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(31)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SHOP (161)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Catastrophic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Bronze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Silver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Gold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Platinum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38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6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Individual Covered Lives - </a:t>
            </a:r>
            <a:r>
              <a:rPr lang="en-US" sz="3600" dirty="0"/>
              <a:t>METAL </a:t>
            </a:r>
            <a:r>
              <a:rPr lang="en-US" sz="3600" dirty="0" smtClean="0"/>
              <a:t>LEVEL </a:t>
            </a:r>
            <a:r>
              <a:rPr lang="en-US" sz="3600" dirty="0"/>
              <a:t>8/17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536547"/>
              </p:ext>
            </p:extLst>
          </p:nvPr>
        </p:nvGraphicFramePr>
        <p:xfrm>
          <a:off x="457200" y="2590800"/>
          <a:ext cx="822960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4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SHOP COVERED </a:t>
            </a:r>
            <a:r>
              <a:rPr lang="en-US" sz="3600" dirty="0"/>
              <a:t>LIVES  - METAL LEVEL</a:t>
            </a:r>
            <a:br>
              <a:rPr lang="en-US" sz="3600" dirty="0"/>
            </a:br>
            <a:r>
              <a:rPr lang="en-US" sz="3100" dirty="0" smtClean="0"/>
              <a:t>(not including Congress) 8/17 data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356221"/>
              </p:ext>
            </p:extLst>
          </p:nvPr>
        </p:nvGraphicFramePr>
        <p:xfrm>
          <a:off x="381000" y="2743200"/>
          <a:ext cx="8229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74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Employer’s Options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2369165"/>
            <a:ext cx="4114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Employer chooses how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many plans to offer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to employees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280988" indent="-2794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All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Plans - 1 Metal Level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280988" indent="-2794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All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Plans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from 1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Carrier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280988" indent="-2794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Plan from 1 Carrier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 descr="C:\Users\hannah.turner\Dropbox\DC HBX\Documents\SHOP\DC Health Link Employer Plan Options 10-1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340590"/>
            <a:ext cx="4692650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 Health Link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DI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20892</TotalTime>
  <Words>375</Words>
  <Application>Microsoft Office PowerPoint</Application>
  <PresentationFormat>On-screen Show (4:3)</PresentationFormat>
  <Paragraphs>114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DC Health Link pp</vt:lpstr>
      <vt:lpstr>DC Health Link  Mila Kofman, JD Executive Director DC Health Benefit Exchange Authority </vt:lpstr>
      <vt:lpstr>Background – DC </vt:lpstr>
      <vt:lpstr> DC ENROLLMENT AS OF 8/29 </vt:lpstr>
      <vt:lpstr>PowerPoint Presentation</vt:lpstr>
      <vt:lpstr>2014 Products for Individuals/Small Business Prices &amp; Medal Levels</vt:lpstr>
      <vt:lpstr>Proposed for 2015 Metal Level Plan Counts </vt:lpstr>
      <vt:lpstr>Individual Covered Lives - METAL LEVEL 8/17 data</vt:lpstr>
      <vt:lpstr>SHOP COVERED LIVES  - METAL LEVEL (not including Congress) 8/17 data</vt:lpstr>
      <vt:lpstr>Employer’s Options</vt:lpstr>
      <vt:lpstr>Employer’s Choice (first 243 employers) 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Long</dc:creator>
  <cp:lastModifiedBy>ServUS</cp:lastModifiedBy>
  <cp:revision>94</cp:revision>
  <cp:lastPrinted>2014-02-20T18:24:40Z</cp:lastPrinted>
  <dcterms:created xsi:type="dcterms:W3CDTF">2014-01-16T16:28:27Z</dcterms:created>
  <dcterms:modified xsi:type="dcterms:W3CDTF">2014-08-29T15:55:22Z</dcterms:modified>
</cp:coreProperties>
</file>