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65" r:id="rId3"/>
    <p:sldId id="266" r:id="rId4"/>
    <p:sldId id="264" r:id="rId5"/>
    <p:sldId id="257" r:id="rId6"/>
    <p:sldId id="258" r:id="rId7"/>
    <p:sldId id="259" r:id="rId8"/>
    <p:sldId id="263" r:id="rId9"/>
    <p:sldId id="261" r:id="rId10"/>
    <p:sldId id="26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2A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257" autoAdjust="0"/>
  </p:normalViewPr>
  <p:slideViewPr>
    <p:cSldViewPr snapToGrid="0" snapToObjects="1">
      <p:cViewPr varScale="1">
        <p:scale>
          <a:sx n="64" d="100"/>
          <a:sy n="64" d="100"/>
        </p:scale>
        <p:origin x="156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7CB2BB-3998-4E0E-8F8B-1748C6E6241A}" type="datetimeFigureOut">
              <a:rPr lang="en-US" smtClean="0"/>
              <a:t>9/4/2014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F2F66F-4A5E-4A66-BD91-1B19951BEF8A}" type="slidenum">
              <a:rPr lang="en-US" smtClean="0"/>
              <a:t>‹#›</a:t>
            </a:fld>
            <a:endParaRPr lang="en-US"/>
          </a:p>
        </p:txBody>
      </p:sp>
    </p:spTree>
    <p:extLst>
      <p:ext uri="{BB962C8B-B14F-4D97-AF65-F5344CB8AC3E}">
        <p14:creationId xmlns:p14="http://schemas.microsoft.com/office/powerpoint/2010/main" val="2783384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0F2F66F-4A5E-4A66-BD91-1B19951BEF8A}" type="slidenum">
              <a:rPr lang="en-US" smtClean="0"/>
              <a:t>6</a:t>
            </a:fld>
            <a:endParaRPr lang="en-US"/>
          </a:p>
        </p:txBody>
      </p:sp>
    </p:spTree>
    <p:extLst>
      <p:ext uri="{BB962C8B-B14F-4D97-AF65-F5344CB8AC3E}">
        <p14:creationId xmlns:p14="http://schemas.microsoft.com/office/powerpoint/2010/main" val="1289529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t>Time frame: The</a:t>
            </a:r>
            <a:r>
              <a:rPr lang="en-US" baseline="0" dirty="0" smtClean="0"/>
              <a:t> limited time frame proved to be challenging in multiple regards. It was difficult to develop the IT, select leadership, and establish roles, responsibilities, and accountability quickly. Many states struggled with identifying the chain of command initially.</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smtClean="0"/>
              <a:t>Governance structure: States identified the governing structure as one of the critical aspects of establishing a successful exchange. It is important for exchanges to select and implement a governance structure that aligns with the exchange’s goals.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smtClean="0"/>
              <a:t>Several speakers highlighted the importance of working with a team made up of dedicated and informed people. In particular, it is important to select people with expertise in areas that are relevant to the exchange’s goals while accounting for conflicts of interest.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smtClean="0"/>
              <a:t>Year 2 outreach and education v. Year 1 – Targeting subpopulations, harder to reach uninsured, and the insured for renewal</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smtClean="0"/>
              <a:t>States discussed the business side of running the exchange – many cited lessons of establishing  clear chain of command</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smtClean="0"/>
              <a:t>Several states underestimated consumer needs for customer support. Kentucky described issues with high traffic on their website, Maryland required more in person navigators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dirty="0" smtClean="0"/>
              <a:t>States</a:t>
            </a:r>
            <a:r>
              <a:rPr lang="en-US" baseline="0" dirty="0" smtClean="0"/>
              <a:t> underscored the value of transparency despite its difficulties, MN published various enrollment metrics, WA and others published meeting minutes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smtClean="0"/>
              <a:t>Many state agencies are involved, each with different (potentially redundant ) tasks</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smtClean="0"/>
              <a:t>i.e. Navigator / Broker issue in many states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en-US" dirty="0" smtClean="0"/>
          </a:p>
        </p:txBody>
      </p:sp>
      <p:sp>
        <p:nvSpPr>
          <p:cNvPr id="4" name="Slide Number Placeholder 3"/>
          <p:cNvSpPr>
            <a:spLocks noGrp="1"/>
          </p:cNvSpPr>
          <p:nvPr>
            <p:ph type="sldNum" sz="quarter" idx="10"/>
          </p:nvPr>
        </p:nvSpPr>
        <p:spPr/>
        <p:txBody>
          <a:bodyPr/>
          <a:lstStyle/>
          <a:p>
            <a:fld id="{40F2F66F-4A5E-4A66-BD91-1B19951BEF8A}" type="slidenum">
              <a:rPr lang="en-US" smtClean="0"/>
              <a:t>7</a:t>
            </a:fld>
            <a:endParaRPr lang="en-US"/>
          </a:p>
        </p:txBody>
      </p:sp>
    </p:spTree>
    <p:extLst>
      <p:ext uri="{BB962C8B-B14F-4D97-AF65-F5344CB8AC3E}">
        <p14:creationId xmlns:p14="http://schemas.microsoft.com/office/powerpoint/2010/main" val="4146558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 still operating under exec</a:t>
            </a:r>
            <a:r>
              <a:rPr lang="en-US" baseline="0" dirty="0" smtClean="0"/>
              <a:t> order</a:t>
            </a:r>
          </a:p>
          <a:p>
            <a:endParaRPr lang="en-US" baseline="0" dirty="0" smtClean="0"/>
          </a:p>
          <a:p>
            <a:r>
              <a:rPr lang="en-US" baseline="0" dirty="0" smtClean="0"/>
              <a:t>TECHNOLOGY </a:t>
            </a:r>
          </a:p>
          <a:p>
            <a:r>
              <a:rPr lang="en-US" baseline="0" dirty="0" smtClean="0"/>
              <a:t>-Kentucky and Rhode Island utilized an integrated eligibility system when they launched last year. While other states have adopted it, others like Colorado do not. </a:t>
            </a:r>
          </a:p>
          <a:p>
            <a:r>
              <a:rPr lang="en-US" baseline="0" dirty="0" smtClean="0"/>
              <a:t>- States such as Kentucky and Colorado allow consumers to search for plans </a:t>
            </a:r>
            <a:r>
              <a:rPr lang="en-US" baseline="0" smtClean="0"/>
              <a:t>by provider or hospital </a:t>
            </a:r>
            <a:endParaRPr lang="en-US" dirty="0"/>
          </a:p>
        </p:txBody>
      </p:sp>
      <p:sp>
        <p:nvSpPr>
          <p:cNvPr id="4" name="Slide Number Placeholder 3"/>
          <p:cNvSpPr>
            <a:spLocks noGrp="1"/>
          </p:cNvSpPr>
          <p:nvPr>
            <p:ph type="sldNum" sz="quarter" idx="10"/>
          </p:nvPr>
        </p:nvSpPr>
        <p:spPr/>
        <p:txBody>
          <a:bodyPr/>
          <a:lstStyle/>
          <a:p>
            <a:fld id="{40F2F66F-4A5E-4A66-BD91-1B19951BEF8A}" type="slidenum">
              <a:rPr lang="en-US" smtClean="0"/>
              <a:t>9</a:t>
            </a:fld>
            <a:endParaRPr lang="en-US"/>
          </a:p>
        </p:txBody>
      </p:sp>
    </p:spTree>
    <p:extLst>
      <p:ext uri="{BB962C8B-B14F-4D97-AF65-F5344CB8AC3E}">
        <p14:creationId xmlns:p14="http://schemas.microsoft.com/office/powerpoint/2010/main" val="20432440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39339"/>
            <a:ext cx="7772400" cy="1470025"/>
          </a:xfrm>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318933"/>
            <a:ext cx="7772400" cy="1236134"/>
          </a:xfrm>
        </p:spPr>
        <p:txBody>
          <a:bodyPr>
            <a:normAutofit/>
          </a:bodyPr>
          <a:lstStyle>
            <a:lvl1pPr marL="0" indent="0" algn="ctr">
              <a:buNone/>
              <a:defRPr sz="2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14" name="Picture 13" descr="Head-Generic.jpf"/>
          <p:cNvPicPr>
            <a:picLocks noChangeAspect="1"/>
          </p:cNvPicPr>
          <p:nvPr userDrawn="1"/>
        </p:nvPicPr>
        <p:blipFill>
          <a:blip r:embed="rId2"/>
          <a:stretch>
            <a:fillRect/>
          </a:stretch>
        </p:blipFill>
        <p:spPr>
          <a:xfrm>
            <a:off x="0" y="5029200"/>
            <a:ext cx="9144000" cy="75895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3" name="Picture 12" descr="Generic.jpf"/>
          <p:cNvPicPr>
            <a:picLocks noChangeAspect="1"/>
          </p:cNvPicPr>
          <p:nvPr userDrawn="1"/>
        </p:nvPicPr>
        <p:blipFill>
          <a:blip r:embed="rId2"/>
          <a:stretch>
            <a:fillRect/>
          </a:stretch>
        </p:blipFill>
        <p:spPr>
          <a:xfrm>
            <a:off x="7605" y="6323061"/>
            <a:ext cx="9144000" cy="540216"/>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5" name="Picture 14" descr="Generic.jpf"/>
          <p:cNvPicPr>
            <a:picLocks noChangeAspect="1"/>
          </p:cNvPicPr>
          <p:nvPr userDrawn="1"/>
        </p:nvPicPr>
        <p:blipFill>
          <a:blip r:embed="rId2"/>
          <a:stretch>
            <a:fillRect/>
          </a:stretch>
        </p:blipFill>
        <p:spPr>
          <a:xfrm>
            <a:off x="7605" y="6323061"/>
            <a:ext cx="9144000" cy="540216"/>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t">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t">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6" name="Picture 15" descr="Generic.jpf"/>
          <p:cNvPicPr>
            <a:picLocks noChangeAspect="1"/>
          </p:cNvPicPr>
          <p:nvPr userDrawn="1"/>
        </p:nvPicPr>
        <p:blipFill>
          <a:blip r:embed="rId2"/>
          <a:stretch>
            <a:fillRect/>
          </a:stretch>
        </p:blipFill>
        <p:spPr>
          <a:xfrm>
            <a:off x="7605" y="6323061"/>
            <a:ext cx="9144000" cy="540216"/>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12" name="Picture 11" descr="Generic.jpf"/>
          <p:cNvPicPr>
            <a:picLocks noChangeAspect="1"/>
          </p:cNvPicPr>
          <p:nvPr userDrawn="1"/>
        </p:nvPicPr>
        <p:blipFill>
          <a:blip r:embed="rId2"/>
          <a:stretch>
            <a:fillRect/>
          </a:stretch>
        </p:blipFill>
        <p:spPr>
          <a:xfrm>
            <a:off x="7605" y="6323061"/>
            <a:ext cx="9144000" cy="54021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1" name="Picture 10" descr="Generic.jpf"/>
          <p:cNvPicPr>
            <a:picLocks noChangeAspect="1"/>
          </p:cNvPicPr>
          <p:nvPr userDrawn="1"/>
        </p:nvPicPr>
        <p:blipFill>
          <a:blip r:embed="rId2"/>
          <a:stretch>
            <a:fillRect/>
          </a:stretch>
        </p:blipFill>
        <p:spPr>
          <a:xfrm>
            <a:off x="7605" y="6323061"/>
            <a:ext cx="9144000" cy="540216"/>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t">
            <a:normAutofit/>
          </a:bodyPr>
          <a:lstStyle>
            <a:lvl1pPr algn="l">
              <a:defRPr sz="24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4" name="Picture 13" descr="Generic.jpf"/>
          <p:cNvPicPr>
            <a:picLocks noChangeAspect="1"/>
          </p:cNvPicPr>
          <p:nvPr userDrawn="1"/>
        </p:nvPicPr>
        <p:blipFill>
          <a:blip r:embed="rId2"/>
          <a:stretch>
            <a:fillRect/>
          </a:stretch>
        </p:blipFill>
        <p:spPr>
          <a:xfrm>
            <a:off x="7605" y="6323061"/>
            <a:ext cx="9144000" cy="540216"/>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t"/>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4" name="Picture 13" descr="Generic.jpf"/>
          <p:cNvPicPr>
            <a:picLocks noChangeAspect="1"/>
          </p:cNvPicPr>
          <p:nvPr userDrawn="1"/>
        </p:nvPicPr>
        <p:blipFill>
          <a:blip r:embed="rId2"/>
          <a:stretch>
            <a:fillRect/>
          </a:stretch>
        </p:blipFill>
        <p:spPr>
          <a:xfrm>
            <a:off x="7605" y="6323061"/>
            <a:ext cx="9144000" cy="540216"/>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Lst>
  <p:txStyles>
    <p:titleStyle>
      <a:lvl1pPr algn="l" defTabSz="457200" rtl="0" eaLnBrk="1" latinLnBrk="0" hangingPunct="1">
        <a:spcBef>
          <a:spcPct val="0"/>
        </a:spcBef>
        <a:buNone/>
        <a:defRPr sz="3500" b="1" i="0" kern="1200">
          <a:solidFill>
            <a:srgbClr val="482A80"/>
          </a:solidFill>
          <a:latin typeface="Arial"/>
          <a:ea typeface="+mj-ea"/>
          <a:cs typeface="Arial"/>
        </a:defRPr>
      </a:lvl1pPr>
    </p:titleStyle>
    <p:bodyStyle>
      <a:lvl1pPr marL="342900" indent="-342900" algn="l" defTabSz="457200" rtl="0" eaLnBrk="1" latinLnBrk="0" hangingPunct="1">
        <a:spcBef>
          <a:spcPct val="20000"/>
        </a:spcBef>
        <a:buClr>
          <a:schemeClr val="tx1">
            <a:lumMod val="65000"/>
            <a:lumOff val="35000"/>
          </a:schemeClr>
        </a:buClr>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Clr>
          <a:schemeClr val="tx1">
            <a:lumMod val="65000"/>
            <a:lumOff val="35000"/>
          </a:schemeClr>
        </a:buClr>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Clr>
          <a:schemeClr val="tx1">
            <a:lumMod val="65000"/>
            <a:lumOff val="35000"/>
          </a:schemeClr>
        </a:buClr>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Clr>
          <a:schemeClr val="tx1">
            <a:lumMod val="65000"/>
            <a:lumOff val="35000"/>
          </a:schemeClr>
        </a:buClr>
        <a:buFont typeface="Arial"/>
        <a:buChar char="–"/>
        <a:defRPr sz="2400" kern="1200">
          <a:solidFill>
            <a:schemeClr val="tx1"/>
          </a:solidFill>
          <a:latin typeface="Arial"/>
          <a:ea typeface="+mn-ea"/>
          <a:cs typeface="Arial"/>
        </a:defRPr>
      </a:lvl4pPr>
      <a:lvl5pPr marL="2057400" indent="-228600" algn="l" defTabSz="457200" rtl="0" eaLnBrk="1" latinLnBrk="0" hangingPunct="1">
        <a:spcBef>
          <a:spcPct val="20000"/>
        </a:spcBef>
        <a:buClr>
          <a:schemeClr val="tx1">
            <a:lumMod val="65000"/>
            <a:lumOff val="35000"/>
          </a:schemeClr>
        </a:buClr>
        <a:buFont typeface="Arial"/>
        <a:buChar char="»"/>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54329"/>
            <a:ext cx="7772400" cy="1470025"/>
          </a:xfrm>
        </p:spPr>
        <p:txBody>
          <a:bodyPr/>
          <a:lstStyle/>
          <a:p>
            <a:r>
              <a:rPr lang="en-US" dirty="0" smtClean="0"/>
              <a:t>Symposium on State-Based Exchanges: </a:t>
            </a:r>
            <a:r>
              <a:rPr lang="en-US" i="1" dirty="0" smtClean="0"/>
              <a:t>Takeaways</a:t>
            </a:r>
            <a:endParaRPr lang="en-US" dirty="0"/>
          </a:p>
        </p:txBody>
      </p:sp>
      <p:sp>
        <p:nvSpPr>
          <p:cNvPr id="3" name="Subtitle 2"/>
          <p:cNvSpPr>
            <a:spLocks noGrp="1"/>
          </p:cNvSpPr>
          <p:nvPr>
            <p:ph type="subTitle" idx="1"/>
          </p:nvPr>
        </p:nvSpPr>
        <p:spPr/>
        <p:txBody>
          <a:bodyPr/>
          <a:lstStyle/>
          <a:p>
            <a:r>
              <a:rPr lang="en-US" b="1" dirty="0" smtClean="0"/>
              <a:t>Professor </a:t>
            </a:r>
            <a:r>
              <a:rPr lang="en-US" b="1" dirty="0" err="1" smtClean="0"/>
              <a:t>Leemore</a:t>
            </a:r>
            <a:r>
              <a:rPr lang="en-US" b="1" dirty="0" smtClean="0"/>
              <a:t> </a:t>
            </a:r>
            <a:r>
              <a:rPr lang="en-US" b="1" dirty="0" err="1" smtClean="0"/>
              <a:t>Dafny</a:t>
            </a:r>
            <a:endParaRPr lang="en-US" b="1" dirty="0" smtClean="0"/>
          </a:p>
          <a:p>
            <a:r>
              <a:rPr lang="en-US" b="1" dirty="0" smtClean="0"/>
              <a:t>September 4, 2014</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Ingredients for Success</a:t>
            </a:r>
            <a:endParaRPr lang="en-US" dirty="0"/>
          </a:p>
        </p:txBody>
      </p:sp>
      <p:sp>
        <p:nvSpPr>
          <p:cNvPr id="3" name="Content Placeholder 2"/>
          <p:cNvSpPr>
            <a:spLocks noGrp="1"/>
          </p:cNvSpPr>
          <p:nvPr>
            <p:ph idx="1"/>
          </p:nvPr>
        </p:nvSpPr>
        <p:spPr/>
        <p:txBody>
          <a:bodyPr/>
          <a:lstStyle/>
          <a:p>
            <a:r>
              <a:rPr lang="en-US" dirty="0" smtClean="0"/>
              <a:t>Create a “culture of coverage” </a:t>
            </a:r>
          </a:p>
          <a:p>
            <a:r>
              <a:rPr lang="en-US" dirty="0" smtClean="0"/>
              <a:t>Plan early</a:t>
            </a:r>
          </a:p>
          <a:p>
            <a:r>
              <a:rPr lang="en-US" dirty="0"/>
              <a:t>Have contingency plans</a:t>
            </a:r>
          </a:p>
          <a:p>
            <a:r>
              <a:rPr lang="en-US" dirty="0" smtClean="0"/>
              <a:t>Integrate eligibility system for Medicaid and QHP</a:t>
            </a:r>
          </a:p>
          <a:p>
            <a:r>
              <a:rPr lang="en-US" dirty="0" smtClean="0"/>
              <a:t>User-friendly site, e.g. re-screen </a:t>
            </a:r>
            <a:r>
              <a:rPr lang="en-US" dirty="0"/>
              <a:t>eligibility </a:t>
            </a:r>
            <a:endParaRPr lang="en-US" dirty="0" smtClean="0"/>
          </a:p>
          <a:p>
            <a:r>
              <a:rPr lang="en-US" dirty="0" smtClean="0"/>
              <a:t>Manage politicization of exchanges</a:t>
            </a:r>
          </a:p>
          <a:p>
            <a:r>
              <a:rPr lang="en-US" dirty="0" smtClean="0"/>
              <a:t>Make provider </a:t>
            </a:r>
            <a:r>
              <a:rPr lang="en-US" dirty="0"/>
              <a:t>network </a:t>
            </a:r>
            <a:r>
              <a:rPr lang="en-US" dirty="0" smtClean="0"/>
              <a:t>information accessible</a:t>
            </a:r>
          </a:p>
          <a:p>
            <a:r>
              <a:rPr lang="en-US" dirty="0"/>
              <a:t>Tailor board of directors to state </a:t>
            </a:r>
            <a:r>
              <a:rPr lang="en-US" dirty="0" smtClean="0"/>
              <a:t>needs, use advisory boards to address conflicts of interest</a:t>
            </a:r>
            <a:endParaRPr lang="en-US" dirty="0"/>
          </a:p>
          <a:p>
            <a:pPr marL="0" indent="0">
              <a:buNone/>
            </a:pPr>
            <a:endParaRPr lang="en-US" dirty="0" smtClean="0"/>
          </a:p>
          <a:p>
            <a:pPr marL="0" indent="0">
              <a:buNone/>
            </a:pPr>
            <a:endParaRPr lang="en-US" dirty="0" smtClean="0"/>
          </a:p>
          <a:p>
            <a:endParaRPr lang="en-US" dirty="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978145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slides</a:t>
            </a:r>
            <a:endParaRPr lang="en-US" dirty="0"/>
          </a:p>
        </p:txBody>
      </p:sp>
      <p:pic>
        <p:nvPicPr>
          <p:cNvPr id="5"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5955" y="1132766"/>
            <a:ext cx="9128273" cy="5102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6140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slides</a:t>
            </a:r>
            <a:endParaRPr lang="en-US" dirty="0"/>
          </a:p>
        </p:txBody>
      </p:sp>
      <p:sp>
        <p:nvSpPr>
          <p:cNvPr id="3" name="Content Placeholder 2"/>
          <p:cNvSpPr>
            <a:spLocks noGrp="1"/>
          </p:cNvSpPr>
          <p:nvPr>
            <p:ph idx="1"/>
          </p:nvPr>
        </p:nvSpPr>
        <p:spPr/>
        <p:txBody>
          <a:bodyPr/>
          <a:lstStyle/>
          <a:p>
            <a:r>
              <a:rPr lang="en-US" dirty="0" smtClean="0"/>
              <a:t>INSERT  BEFORE AND AFTER KY SLIDES HERE</a:t>
            </a:r>
            <a:endParaRPr lang="en-US"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178100"/>
            <a:ext cx="9144000" cy="5047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6097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Selected Quotes</a:t>
            </a:r>
            <a:endParaRPr lang="en-US" dirty="0"/>
          </a:p>
        </p:txBody>
      </p:sp>
      <p:sp>
        <p:nvSpPr>
          <p:cNvPr id="3" name="Content Placeholder 2"/>
          <p:cNvSpPr>
            <a:spLocks noGrp="1"/>
          </p:cNvSpPr>
          <p:nvPr>
            <p:ph idx="1"/>
          </p:nvPr>
        </p:nvSpPr>
        <p:spPr/>
        <p:txBody>
          <a:bodyPr>
            <a:normAutofit/>
          </a:bodyPr>
          <a:lstStyle/>
          <a:p>
            <a:r>
              <a:rPr lang="en-US" dirty="0" smtClean="0"/>
              <a:t>“The exchange is more than a website.” (MD)</a:t>
            </a:r>
          </a:p>
          <a:p>
            <a:r>
              <a:rPr lang="en-US" dirty="0" smtClean="0"/>
              <a:t>“Whatever you do, do it quickly.” (WA)</a:t>
            </a:r>
          </a:p>
          <a:p>
            <a:r>
              <a:rPr lang="en-US" dirty="0" smtClean="0"/>
              <a:t>“[Don’t underestimate] the importance of a single </a:t>
            </a:r>
            <a:r>
              <a:rPr lang="en-US" dirty="0" err="1" smtClean="0"/>
              <a:t>wringable</a:t>
            </a:r>
            <a:r>
              <a:rPr lang="en-US" dirty="0" smtClean="0"/>
              <a:t> neck.” (MN)</a:t>
            </a:r>
          </a:p>
          <a:p>
            <a:r>
              <a:rPr lang="en-US" dirty="0" smtClean="0"/>
              <a:t>“We dreamt big….those dreams kept shrinking…ended up with a few pieces of key functionality.” (CO)</a:t>
            </a:r>
          </a:p>
          <a:p>
            <a:r>
              <a:rPr lang="en-US" dirty="0" smtClean="0"/>
              <a:t>“You have the advantage of being a second round adopter.” (Howard</a:t>
            </a:r>
            <a:r>
              <a:rPr lang="en-US" dirty="0" smtClean="0"/>
              <a:t>)</a:t>
            </a:r>
          </a:p>
          <a:p>
            <a:r>
              <a:rPr lang="en-US" dirty="0" smtClean="0"/>
              <a:t>“I wish I could go back to that simple stakeholder environment.” (CT)</a:t>
            </a:r>
            <a:endParaRPr lang="en-US" dirty="0" smtClean="0"/>
          </a:p>
        </p:txBody>
      </p:sp>
    </p:spTree>
    <p:extLst>
      <p:ext uri="{BB962C8B-B14F-4D97-AF65-F5344CB8AC3E}">
        <p14:creationId xmlns:p14="http://schemas.microsoft.com/office/powerpoint/2010/main" val="3608778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Consensus Benefits of Running a State Exchange</a:t>
            </a:r>
          </a:p>
          <a:p>
            <a:r>
              <a:rPr lang="en-US" dirty="0" smtClean="0"/>
              <a:t>Consensus Challenges of Running a State Exchange</a:t>
            </a:r>
          </a:p>
          <a:p>
            <a:r>
              <a:rPr lang="en-US" dirty="0" smtClean="0"/>
              <a:t>Consensus Challenges (any exchange)</a:t>
            </a:r>
          </a:p>
          <a:p>
            <a:r>
              <a:rPr lang="en-US" dirty="0" smtClean="0"/>
              <a:t>Different approaches taken</a:t>
            </a:r>
          </a:p>
          <a:p>
            <a:pPr lvl="1"/>
            <a:r>
              <a:rPr lang="en-US" dirty="0" smtClean="0"/>
              <a:t>Governance</a:t>
            </a:r>
          </a:p>
          <a:p>
            <a:pPr lvl="1"/>
            <a:r>
              <a:rPr lang="en-US" dirty="0" smtClean="0"/>
              <a:t>Technology</a:t>
            </a:r>
          </a:p>
          <a:p>
            <a:pPr lvl="1"/>
            <a:r>
              <a:rPr lang="en-US" dirty="0" smtClean="0"/>
              <a:t>Plan design</a:t>
            </a:r>
          </a:p>
          <a:p>
            <a:r>
              <a:rPr lang="en-US" dirty="0" smtClean="0"/>
              <a:t>Ingredients for Success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Consensus Benefits</a:t>
            </a:r>
            <a:endParaRPr lang="en-US" dirty="0"/>
          </a:p>
        </p:txBody>
      </p:sp>
      <p:sp>
        <p:nvSpPr>
          <p:cNvPr id="3" name="Content Placeholder 2"/>
          <p:cNvSpPr>
            <a:spLocks noGrp="1"/>
          </p:cNvSpPr>
          <p:nvPr>
            <p:ph idx="1"/>
          </p:nvPr>
        </p:nvSpPr>
        <p:spPr/>
        <p:txBody>
          <a:bodyPr/>
          <a:lstStyle/>
          <a:p>
            <a:r>
              <a:rPr lang="en-US" dirty="0" smtClean="0"/>
              <a:t>Sustain policy flexibility </a:t>
            </a:r>
          </a:p>
          <a:p>
            <a:pPr lvl="1"/>
            <a:r>
              <a:rPr lang="en-US" dirty="0" smtClean="0"/>
              <a:t>Your deadlines, your regulations</a:t>
            </a:r>
          </a:p>
          <a:p>
            <a:r>
              <a:rPr lang="en-US" dirty="0" smtClean="0"/>
              <a:t>Address local and regional consumer needs</a:t>
            </a:r>
          </a:p>
          <a:p>
            <a:pPr lvl="1"/>
            <a:r>
              <a:rPr lang="en-US" dirty="0" smtClean="0"/>
              <a:t>Obtain, use, and share real-time data</a:t>
            </a:r>
          </a:p>
          <a:p>
            <a:r>
              <a:rPr lang="en-US" dirty="0" smtClean="0"/>
              <a:t>Integrated, seamless Medicaid enrollment</a:t>
            </a:r>
          </a:p>
          <a:p>
            <a:r>
              <a:rPr lang="en-US" dirty="0" smtClean="0"/>
              <a:t>Collaborate with stakeholders</a:t>
            </a:r>
          </a:p>
          <a:p>
            <a:r>
              <a:rPr lang="en-US" dirty="0" smtClean="0"/>
              <a:t>Choose governance structure (and pick your team)</a:t>
            </a:r>
          </a:p>
          <a:p>
            <a:r>
              <a:rPr lang="en-US" dirty="0" smtClean="0"/>
              <a:t>Avoid dual regulation</a:t>
            </a:r>
          </a:p>
        </p:txBody>
      </p:sp>
    </p:spTree>
    <p:extLst>
      <p:ext uri="{BB962C8B-B14F-4D97-AF65-F5344CB8AC3E}">
        <p14:creationId xmlns:p14="http://schemas.microsoft.com/office/powerpoint/2010/main" val="1714809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Consensus Challenges </a:t>
            </a:r>
            <a:endParaRPr lang="en-US" dirty="0"/>
          </a:p>
        </p:txBody>
      </p:sp>
      <p:sp>
        <p:nvSpPr>
          <p:cNvPr id="3" name="Content Placeholder 2"/>
          <p:cNvSpPr>
            <a:spLocks noGrp="1"/>
          </p:cNvSpPr>
          <p:nvPr>
            <p:ph idx="1"/>
          </p:nvPr>
        </p:nvSpPr>
        <p:spPr/>
        <p:txBody>
          <a:bodyPr>
            <a:normAutofit/>
          </a:bodyPr>
          <a:lstStyle/>
          <a:p>
            <a:r>
              <a:rPr lang="en-US" dirty="0"/>
              <a:t>T</a:t>
            </a:r>
            <a:r>
              <a:rPr lang="en-US" dirty="0" smtClean="0"/>
              <a:t>ime constraints</a:t>
            </a:r>
          </a:p>
          <a:p>
            <a:r>
              <a:rPr lang="en-US" dirty="0" smtClean="0"/>
              <a:t>Identify and attract leaders and champions</a:t>
            </a:r>
          </a:p>
          <a:p>
            <a:r>
              <a:rPr lang="en-US" dirty="0" smtClean="0"/>
              <a:t>Establish points of accountability</a:t>
            </a:r>
          </a:p>
          <a:p>
            <a:r>
              <a:rPr lang="en-US" dirty="0" smtClean="0"/>
              <a:t>Operationalize transparency </a:t>
            </a:r>
          </a:p>
          <a:p>
            <a:pPr lvl="1"/>
            <a:r>
              <a:rPr lang="en-US" dirty="0" smtClean="0"/>
              <a:t>Manage tension between </a:t>
            </a:r>
            <a:r>
              <a:rPr lang="en-US" dirty="0"/>
              <a:t>transparent decision making and flexibility and </a:t>
            </a:r>
            <a:r>
              <a:rPr lang="en-US" dirty="0" smtClean="0"/>
              <a:t>speed</a:t>
            </a:r>
          </a:p>
          <a:p>
            <a:r>
              <a:rPr lang="en-US" dirty="0" smtClean="0"/>
              <a:t>Coordinate with multiple state agencies (and they don’t all play nicely)</a:t>
            </a:r>
          </a:p>
          <a:p>
            <a:r>
              <a:rPr lang="en-US" dirty="0" smtClean="0"/>
              <a:t>Manage public – private conflicts</a:t>
            </a:r>
            <a:endParaRPr lang="en-US" dirty="0"/>
          </a:p>
        </p:txBody>
      </p:sp>
    </p:spTree>
    <p:extLst>
      <p:ext uri="{BB962C8B-B14F-4D97-AF65-F5344CB8AC3E}">
        <p14:creationId xmlns:p14="http://schemas.microsoft.com/office/powerpoint/2010/main" val="2499177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Consensus Challenges (any exchange) </a:t>
            </a:r>
            <a:endParaRPr lang="en-US" dirty="0"/>
          </a:p>
        </p:txBody>
      </p:sp>
      <p:sp>
        <p:nvSpPr>
          <p:cNvPr id="3" name="Content Placeholder 2"/>
          <p:cNvSpPr>
            <a:spLocks noGrp="1"/>
          </p:cNvSpPr>
          <p:nvPr>
            <p:ph idx="1"/>
          </p:nvPr>
        </p:nvSpPr>
        <p:spPr/>
        <p:txBody>
          <a:bodyPr>
            <a:normAutofit/>
          </a:bodyPr>
          <a:lstStyle/>
          <a:p>
            <a:r>
              <a:rPr lang="en-US" dirty="0" smtClean="0"/>
              <a:t>Outreach and education</a:t>
            </a:r>
          </a:p>
          <a:p>
            <a:pPr lvl="1"/>
            <a:r>
              <a:rPr lang="en-US" dirty="0" smtClean="0"/>
              <a:t>Mass attendance events work</a:t>
            </a:r>
          </a:p>
          <a:p>
            <a:r>
              <a:rPr lang="en-US" dirty="0" smtClean="0"/>
              <a:t>Provide </a:t>
            </a:r>
            <a:r>
              <a:rPr lang="en-US" dirty="0"/>
              <a:t>and predict adequate customer service</a:t>
            </a:r>
          </a:p>
          <a:p>
            <a:r>
              <a:rPr lang="en-US" dirty="0" smtClean="0"/>
              <a:t>Give agents necessary tools (to work with individuals and small businesses)</a:t>
            </a:r>
          </a:p>
          <a:p>
            <a:r>
              <a:rPr lang="en-US" dirty="0" smtClean="0"/>
              <a:t>Resolve navigator/broker tensions</a:t>
            </a:r>
          </a:p>
        </p:txBody>
      </p:sp>
    </p:spTree>
    <p:extLst>
      <p:ext uri="{BB962C8B-B14F-4D97-AF65-F5344CB8AC3E}">
        <p14:creationId xmlns:p14="http://schemas.microsoft.com/office/powerpoint/2010/main" val="1021959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approaches</a:t>
            </a:r>
            <a:endParaRPr lang="en-US" dirty="0"/>
          </a:p>
        </p:txBody>
      </p:sp>
      <p:sp>
        <p:nvSpPr>
          <p:cNvPr id="3" name="Content Placeholder 2"/>
          <p:cNvSpPr>
            <a:spLocks noGrp="1"/>
          </p:cNvSpPr>
          <p:nvPr>
            <p:ph idx="1"/>
          </p:nvPr>
        </p:nvSpPr>
        <p:spPr>
          <a:xfrm>
            <a:off x="457200" y="1255594"/>
            <a:ext cx="8229600" cy="4870569"/>
          </a:xfrm>
        </p:spPr>
        <p:txBody>
          <a:bodyPr>
            <a:normAutofit fontScale="92500" lnSpcReduction="10000"/>
          </a:bodyPr>
          <a:lstStyle/>
          <a:p>
            <a:r>
              <a:rPr lang="en-US" dirty="0" smtClean="0"/>
              <a:t>Governance</a:t>
            </a:r>
          </a:p>
          <a:p>
            <a:pPr lvl="1"/>
            <a:r>
              <a:rPr lang="en-US" dirty="0" smtClean="0"/>
              <a:t>If established and operating under executive order: state agency</a:t>
            </a:r>
          </a:p>
          <a:p>
            <a:pPr lvl="1"/>
            <a:r>
              <a:rPr lang="en-US" dirty="0" smtClean="0"/>
              <a:t>Nonprofit or “quasi-governmental” requires legislation</a:t>
            </a:r>
          </a:p>
          <a:p>
            <a:pPr lvl="1"/>
            <a:r>
              <a:rPr lang="en-US" dirty="0" smtClean="0"/>
              <a:t>Stakeholder </a:t>
            </a:r>
            <a:r>
              <a:rPr lang="en-US" dirty="0"/>
              <a:t>representation vs. conflicts of interest on managing </a:t>
            </a:r>
            <a:r>
              <a:rPr lang="en-US" dirty="0" smtClean="0"/>
              <a:t>board </a:t>
            </a:r>
            <a:endParaRPr lang="en-US" dirty="0"/>
          </a:p>
          <a:p>
            <a:r>
              <a:rPr lang="en-US" dirty="0" smtClean="0"/>
              <a:t>Technology</a:t>
            </a:r>
          </a:p>
          <a:p>
            <a:pPr lvl="1"/>
            <a:r>
              <a:rPr lang="en-US" dirty="0" smtClean="0"/>
              <a:t>Utilizing one integrated eligibility system for Medicaid and QHPs</a:t>
            </a:r>
          </a:p>
          <a:p>
            <a:pPr lvl="1"/>
            <a:r>
              <a:rPr lang="en-US" dirty="0" smtClean="0"/>
              <a:t>Filtering tools</a:t>
            </a:r>
            <a:endParaRPr lang="en-US" dirty="0" smtClean="0"/>
          </a:p>
          <a:p>
            <a:r>
              <a:rPr lang="en-US" dirty="0" smtClean="0"/>
              <a:t>Plan design</a:t>
            </a:r>
          </a:p>
          <a:p>
            <a:pPr lvl="1"/>
            <a:r>
              <a:rPr lang="en-US" dirty="0" smtClean="0"/>
              <a:t>Clearinghouse versus more active purchasing</a:t>
            </a:r>
          </a:p>
          <a:p>
            <a:pPr lvl="2"/>
            <a:r>
              <a:rPr lang="en-US" dirty="0" smtClean="0"/>
              <a:t>“Floor” or “ceiling” approach (or both)</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4102964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TotalTime>
  <Words>685</Words>
  <Application>Microsoft Office PowerPoint</Application>
  <PresentationFormat>On-screen Show (4:3)</PresentationFormat>
  <Paragraphs>89</Paragraphs>
  <Slides>10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Symposium on State-Based Exchanges: Takeaways</vt:lpstr>
      <vt:lpstr>Key slides</vt:lpstr>
      <vt:lpstr>Key slides</vt:lpstr>
      <vt:lpstr>Selected Quotes</vt:lpstr>
      <vt:lpstr>Overview</vt:lpstr>
      <vt:lpstr>Consensus Benefits</vt:lpstr>
      <vt:lpstr>Consensus Challenges </vt:lpstr>
      <vt:lpstr>Consensus Challenges (any exchange) </vt:lpstr>
      <vt:lpstr>Different approaches</vt:lpstr>
      <vt:lpstr>Ingredients for Success</vt:lpstr>
    </vt:vector>
  </TitlesOfParts>
  <Company>Kellogg School of Management-Northwestern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Kay Meyer</dc:creator>
  <cp:lastModifiedBy>Dave</cp:lastModifiedBy>
  <cp:revision>46</cp:revision>
  <dcterms:created xsi:type="dcterms:W3CDTF">2010-09-15T14:22:59Z</dcterms:created>
  <dcterms:modified xsi:type="dcterms:W3CDTF">2014-09-04T20:34:13Z</dcterms:modified>
</cp:coreProperties>
</file>