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4" r:id="rId4"/>
    <p:sldId id="264" r:id="rId5"/>
    <p:sldId id="286" r:id="rId6"/>
    <p:sldId id="258" r:id="rId7"/>
    <p:sldId id="259" r:id="rId8"/>
    <p:sldId id="285" r:id="rId9"/>
    <p:sldId id="265" r:id="rId10"/>
    <p:sldId id="276" r:id="rId11"/>
    <p:sldId id="261" r:id="rId12"/>
    <p:sldId id="278" r:id="rId13"/>
    <p:sldId id="281" r:id="rId14"/>
    <p:sldId id="283" r:id="rId15"/>
    <p:sldId id="282" r:id="rId16"/>
    <p:sldId id="284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94660"/>
  </p:normalViewPr>
  <p:slideViewPr>
    <p:cSldViewPr>
      <p:cViewPr>
        <p:scale>
          <a:sx n="70" d="100"/>
          <a:sy n="70" d="100"/>
        </p:scale>
        <p:origin x="-1338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0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4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0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2222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257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9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8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0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0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9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28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BC27-281F-4862-A121-AAF4F6A06B97}" type="datetimeFigureOut">
              <a:rPr lang="en-US" smtClean="0"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4345C-F587-4F45-BB5D-F92D2FCDC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263775"/>
            <a:ext cx="92202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State of </a:t>
            </a:r>
            <a:r>
              <a:rPr lang="en-US" dirty="0" smtClean="0"/>
              <a:t>Exchanges:</a:t>
            </a:r>
            <a:br>
              <a:rPr lang="en-US" dirty="0" smtClean="0"/>
            </a:br>
            <a:r>
              <a:rPr lang="en-US" dirty="0" smtClean="0"/>
              <a:t>Where We Are </a:t>
            </a:r>
            <a:r>
              <a:rPr lang="en-US" dirty="0"/>
              <a:t>and </a:t>
            </a:r>
            <a:r>
              <a:rPr lang="en-US" dirty="0" smtClean="0"/>
              <a:t>What </a:t>
            </a:r>
            <a:r>
              <a:rPr lang="en-US" dirty="0"/>
              <a:t>the </a:t>
            </a:r>
            <a:r>
              <a:rPr lang="en-US" dirty="0" smtClean="0"/>
              <a:t>Law Allows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5029200"/>
            <a:ext cx="4521200" cy="126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43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benefits of establishing an exchange?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Smaller and more nimble, can respond to problems better.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1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990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“Individual state operations are more </a:t>
            </a:r>
            <a:r>
              <a:rPr lang="en-US" dirty="0" smtClean="0"/>
              <a:t>adaptable … </a:t>
            </a:r>
            <a:r>
              <a:rPr lang="en-US" b="1" dirty="0" smtClean="0"/>
              <a:t>That </a:t>
            </a:r>
            <a:r>
              <a:rPr lang="en-US" b="1" dirty="0"/>
              <a:t>does not mean that states get everything right. </a:t>
            </a:r>
            <a:r>
              <a:rPr lang="en-US" dirty="0"/>
              <a:t>But they can respond more quickly to solve problems as they arise</a:t>
            </a:r>
            <a:r>
              <a:rPr lang="en-US" dirty="0" smtClean="0"/>
              <a:t>.”</a:t>
            </a:r>
          </a:p>
          <a:p>
            <a:pPr marL="0" indent="0" algn="r">
              <a:buNone/>
            </a:pPr>
            <a:r>
              <a:rPr lang="en-US" sz="2000" dirty="0" smtClean="0"/>
              <a:t>Alan R. Weil</a:t>
            </a:r>
          </a:p>
          <a:p>
            <a:pPr marL="0" indent="0" algn="r">
              <a:buNone/>
            </a:pPr>
            <a:r>
              <a:rPr lang="en-US" sz="2000" dirty="0" smtClean="0"/>
              <a:t>Executive Director</a:t>
            </a:r>
          </a:p>
          <a:p>
            <a:pPr marL="0" indent="0" algn="r">
              <a:buNone/>
            </a:pPr>
            <a:r>
              <a:rPr lang="en-US" sz="2000" dirty="0" smtClean="0"/>
              <a:t>National Academy for State Health Policy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benefits of establishing an exchange?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Smaller and more nimble, can respond to problems better.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Different decisions on website operations</a:t>
            </a:r>
          </a:p>
          <a:p>
            <a:pPr lvl="1"/>
            <a:r>
              <a:rPr lang="en-US" dirty="0" smtClean="0"/>
              <a:t>e.g. some states allowed individuals to shop without creating accounts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Coordination</a:t>
            </a:r>
          </a:p>
          <a:p>
            <a:pPr lvl="1"/>
            <a:r>
              <a:rPr lang="en-US" dirty="0" smtClean="0"/>
              <a:t> Exchange – Medicaid intersection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Exchange – Private insurance market intersection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Control of exchange insurance markets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type of exchange does each state run?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Two fundamental models of insurance competition in market</a:t>
            </a:r>
          </a:p>
          <a:p>
            <a:pPr lvl="1"/>
            <a:r>
              <a:rPr lang="en-US" dirty="0" smtClean="0"/>
              <a:t>Actually they represent two ends of a continuum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“Clearinghouse”</a:t>
            </a:r>
          </a:p>
          <a:p>
            <a:pPr lvl="1"/>
            <a:r>
              <a:rPr lang="en-US" dirty="0" smtClean="0"/>
              <a:t>Any plan that meets basic qualifications can offer plans on the exchange</a:t>
            </a:r>
          </a:p>
          <a:p>
            <a:pPr lvl="1"/>
            <a:r>
              <a:rPr lang="en-US" dirty="0" smtClean="0"/>
              <a:t>9 states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“Active purchaser”</a:t>
            </a:r>
          </a:p>
          <a:p>
            <a:pPr lvl="1"/>
            <a:r>
              <a:rPr lang="en-US" dirty="0" smtClean="0"/>
              <a:t>The state serves as the negotiator for premiums and benefits</a:t>
            </a:r>
          </a:p>
          <a:p>
            <a:pPr lvl="1"/>
            <a:r>
              <a:rPr lang="en-US" dirty="0" smtClean="0"/>
              <a:t>6 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44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active purchasing?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Fears of market failure</a:t>
            </a:r>
          </a:p>
          <a:p>
            <a:pPr lvl="1"/>
            <a:r>
              <a:rPr lang="en-US" dirty="0" smtClean="0"/>
              <a:t>Asymmetric information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Use an agent to negotiate on behalf of a large number of potential subscribers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Hope that this agent can represent the preferences of the subscribers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34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Managed competition must involve </a:t>
            </a:r>
            <a:r>
              <a:rPr lang="en-US" b="1" dirty="0"/>
              <a:t>intelligent, active collective purchasing agents</a:t>
            </a:r>
            <a:r>
              <a:rPr lang="en-US" dirty="0"/>
              <a:t> contracting with health care plans on behalf of a large group of subscribers and </a:t>
            </a:r>
            <a:r>
              <a:rPr lang="en-US" b="1" dirty="0"/>
              <a:t>continuously structuring and adjusting the market </a:t>
            </a:r>
            <a:r>
              <a:rPr lang="en-US" dirty="0"/>
              <a:t>to overcome attempts to avoid price competition” </a:t>
            </a: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- Alain </a:t>
            </a:r>
            <a:r>
              <a:rPr lang="en-US" dirty="0" err="1" smtClean="0"/>
              <a:t>Enthoven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9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clearinghouse?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competition to operate unfettered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Trust that a well-designed website will provide the necessary information for informed purchase decisions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May lead of a greater amount of innovation in benefit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1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final reason to run a state exchange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991600" cy="4525963"/>
          </a:xfrm>
        </p:spPr>
        <p:txBody>
          <a:bodyPr>
            <a:noAutofit/>
          </a:bodyPr>
          <a:lstStyle/>
          <a:p>
            <a:r>
              <a:rPr lang="en-US" dirty="0" smtClean="0"/>
              <a:t>Potential ambiguity in the law about whether enrollees on the federal exchange qualify for subsidies</a:t>
            </a:r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dirty="0" smtClean="0"/>
              <a:t>Recent rulings in </a:t>
            </a:r>
            <a:r>
              <a:rPr lang="en-US" i="1" dirty="0" err="1" smtClean="0"/>
              <a:t>Halbig</a:t>
            </a:r>
            <a:r>
              <a:rPr lang="en-US" i="1" dirty="0" smtClean="0"/>
              <a:t> v. Burwell </a:t>
            </a:r>
            <a:r>
              <a:rPr lang="en-US" dirty="0" smtClean="0"/>
              <a:t>and </a:t>
            </a:r>
            <a:r>
              <a:rPr lang="en-US" i="1" dirty="0" smtClean="0"/>
              <a:t>King v. Burwell</a:t>
            </a:r>
            <a:r>
              <a:rPr lang="en-US" dirty="0" smtClean="0"/>
              <a:t> offer conflicting decisions.</a:t>
            </a:r>
          </a:p>
          <a:p>
            <a:pPr lvl="1"/>
            <a:r>
              <a:rPr lang="en-US" dirty="0" smtClean="0"/>
              <a:t>Many think that the DC Circuit </a:t>
            </a:r>
            <a:r>
              <a:rPr lang="en-US" i="1" dirty="0" err="1" smtClean="0"/>
              <a:t>en</a:t>
            </a:r>
            <a:r>
              <a:rPr lang="en-US" i="1" dirty="0" smtClean="0"/>
              <a:t> banc </a:t>
            </a:r>
            <a:r>
              <a:rPr lang="en-US" dirty="0" smtClean="0"/>
              <a:t>panel will overturn the three judge panel’s ruling</a:t>
            </a:r>
          </a:p>
          <a:p>
            <a:pPr marL="457200" lvl="1" indent="0">
              <a:buNone/>
            </a:pPr>
            <a:endParaRPr lang="en-US" sz="1050" dirty="0" smtClean="0"/>
          </a:p>
          <a:p>
            <a:r>
              <a:rPr lang="en-US" dirty="0" smtClean="0"/>
              <a:t>What if </a:t>
            </a:r>
            <a:r>
              <a:rPr lang="en-US" i="1" dirty="0" err="1" smtClean="0"/>
              <a:t>en</a:t>
            </a:r>
            <a:r>
              <a:rPr lang="en-US" i="1" dirty="0" smtClean="0"/>
              <a:t> banc</a:t>
            </a:r>
            <a:r>
              <a:rPr lang="en-US" dirty="0" smtClean="0"/>
              <a:t> also relies on chevron deference?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data:image/jpeg;base64,/9j/4AAQSkZJRgABAQAAAQABAAD/2wCEAAkGBxQTEhQUExQVFhUXFRQVFBQYFxUYFxgXFBQWFhcXFxcaHCggGBwnHBQUITEhJikrLi4uFx8zODMsNygtLisBCgoKDg0OGhAQGywkICQsLCwsLCwsLCwsLCwsLCwsLCwsLCwsLCwsLCwsLCwsLCwsLCwsLCwsLCwsLCwsLCwsLP/AABEIALcBEwMBIgACEQEDEQH/xAAbAAABBQEBAAAAAAAAAAAAAAAFAQIDBAYAB//EAFAQAAEDAgMEBgQJCAcFCQAAAAECAxEAIQQSMQUGQVETImFxgZEUMqHBByNCUnKSsbLRJDNTYqLS4fA0Q2NzgoPCJXSTs9QVFjVko6S0w/H/xAAZAQEBAQEBAQAAAAAAAAAAAAAAAQIDBAX/xAAkEQEAAgICAQQDAQEAAAAAAAAAARECEgMhMQQTQVEUImEyQv/aAAwDAQACEQMRAD8AzQFOCacBTgK+6+WYE04Jp4FOCaoaE04CnBNOAoGZaXLUgFLFBHlpYqSKXLREcUsU/LS5aCOKWKflrstAyK6Kky0uSgjiuin5a6KBkUmWpIrooI8tdFSRXRUEUUkVLlrstBFlpIqXLXZaWqGKSKlKaQioIyKQVJFNiopyX4B5njyqsoVMRTCKhaIimEVMRSdGaCGK6puhNLS1ooFOApwTTgmtsmgU4JpwTTgKBoFOApwFOAohoFLFOApQKBkUsU+KWKBkUsU+KWKgjily1JlrooGRS5aeBXEUEcV2WpIrooIstdFSRXRQRxXRT8tdloI4roqXLSZaliOKaRU2WkyUVDlpejq/h8GDrVo4VNYnOG4xkEKK4tGjIwyaX0cVn3F0Ay32Gm9CaPFoCmFscqe4aBLeEmrDbIGl/bVl5OkDvoTj8blRAjUQAYkhQMW7ufA1yy5XTHASy/q0lZB/aKcxlV5vr5Htrq4/kQ37cj4TTgmpAinBNfQt5EYTTgmpAmuXYE8gT5UsIpuDBrstWsaEFxRb9QklH0TcVFlqYzcRZMVKPLTstTNMzV3DJy/JHjUyzpYxsNy0uWixWk66e2qeKIKpFTHO/hcsa+VWKclE1KhA41dwziUiLdttauWVJjjflWwWAU4YT5nTuqTE7LWjXL50ZwmOSki8d1WMetpQkgedcJ5stvDtHFjXlk+iPI+VJlo09j49WKoPHOZNq645zPmHLLGI8Sp5a7LU6kcqTLW7YRZa7LU7aBN6tdAIqTlTURYcE1YaYtpVgYXlUzeHNZnNqMVA4Yk0xWHIowlqK5TYrPuNaBCMNNzauCQNAT20RU1TOgHGm6aqgcJqVKSdBVpLYHAUuaszk1EK6EKqUIpSumFdZa8FLdQvwlJJMW1PDtpynKp4+6FTBBGh4+0VO16B1lIWsJWTMerF1HkQqQNbW08xeNebXlNtSkidCmJ8PYaqY1JaWIVl1yyRoDJmdNeFCisyVa9a5AMHjlMjjXkyy+KdohK7Em8dnV/GupxDY9XpMuojLF79vOurFNW3op1ImnAV9d892WnJaCrKEg6gakcQLi8T/HSuAqbDNZloA1KkgdhKhBHaDfwrPJ/ma+m+Kvcxv7hEpoJJAiASLadw7K7LU2IayrUm1lEWECxgQOVMy0w/zCck3lNfZoFP6Q8zXRS5a0waSa6KdlpwRQMilp+SnNMlSgkRKjAkgXqTMR2REyjBpxUaLJ2ERBcWlM6dvdMT4VYYwLIiAt09gMa63i3dNefL1XHH9dseDOQJKCdBVpjZbqtEnvNvtrTsYVweq22gfrGTr+r/ABqyjBEjruqv8kQkc7xryrz5etn/AJh2x9LHzLOJ2BljpXEp7OPhMeyrbOzmBolxztiB265aNowLabhKb8xPfrwnh+NTpcBgCABpcfzxrhl6nky+XfHgwj4ZwbNaUfi1QfmqBB8jB8pqB/BrTqk99aN9hDnrJCtTPbwtwOlRHALTGRdvmruB2Sbirj6nOPPaZcOPwzyRFLNFX2x/WtlJ+cm47zFwOWpNVjgp/NqCuziLTccPGK748+M+enOeKYU4pMtJiApHrAjw99Vy9XeO/DlM0nVUSk1GXKQqPKrTNlVTZppBpijVSzyKjV3U0vVGXTSkuDl1VxLWZJBJFtRw7RTcU8seqL31v5CaFO7QcSkSq5AgEAm8XgXgXrOWcQ1GMyo7XwaUtlPYIkSqedZqCe3gD43428K1zT2ckLkERFk35kjs107poDtjBxLgUkHWJGoiwHj7TXm5cb7h2wmupBXEkE9Ya8NK6ukG5bJJ1Mm9dXCnQV2Rt1xvIiRlmDIn1lDra8O8CvQAK8hbxRKk6WMj2fhWr3a2stTgS48UogqvlIhFynMfVFz5d1ejg59f1ycOXjvuG1ir2xUS+1/eI+8KqoykAgyDoRcGiewEj0hr6YPlevbnl+suGEftCnix8Ys/rK+00wJqV09Y95+2mzSPCT5IEU7JS5qUGlnRA3TuipyTUqTUuWqgxOG50H2zisriUIMFPWJBuFai/Zr40YxWIDaFLJskT+ArE4fF9Isr5kkdtwSfKTXl9Rn1q9HDhF29U2dgyppClPu5ihJMLVEx31bGA/t1+MHTn/PlQLD7cU3g0uBNkoAEmRyBNpnS1Utgb4OvO5FBBGXVIIv2zXgetrE4RYJh89vUR7bVKjCvHR8H/Aj7QKyW2d9lsuFCUIMC+bNJm9oItFFRvHGHDykfJB0tMc50moDBwuI+e2e9MT5fzx7K5LOJH6E/4V/vDhWc2Lvh06ygtBMJJBBmY1typdqb6oZcKOjKosesBeTwg9h8aA+prETOVo90g69ppfyji0k9y+3+fbQ/DbzIUyHVSkQZGYmCCBGl7qHnUGyt8m3lFIStMAmVGRbhagLdM9xYHL86P3aqYhtStcOQYsUqEjxj+fbVbaG9zDS8igsmPkjtIi6hyq5i9usto6RSiE27zJGg460ECFrFlNvKF5BSlXLjIPPWap4jDpcGZsZI1kAE+AJFEtnbdZeSpSFGBYzbxj30FUlQPfcRpXfgvbqXLkiK7QBEa60xaqlWk8ajJivfEvLMIVqqKCasKFNrVsUi6GmkRpU1MUKlrSnipi1uZtEdtAl7OSVymDzKgJJvYKNxHKLVpTUDyEgFROUC02AuRz42iplET5WJmGRW6oplZMAyB62a8kExYa9mtMYYLlwBlm6SAqZAAgxe1/KifpmG66EBSRISVgj1gLiVG8ADn61U3HXErkIVdQ6zZR1tRcyQTm7DafDjcfLpUrDWBZcAWoOhR1CZABFjAAtpSVBg2wEAKZSTeTmF7nkmurhOeVulQymGwZU+psqSCM3WVEQ3a57k9ulS43ZjjKgkxJi4IAuCYBMXtpr7KpOBXVmZF0kACLybxrRF7ai4hSUjS6UhHywrMuB6wMwrhPnjbGYqYWptpdwnswcF4TlkSmAT2ATw1/jXoW7jf5Q33k/sk15/tFpxnFslYQ04tScxSuUOArTJcUIEHMVcvsr2HZ7JCwc6TZVgZ+Sa6YeomMNKT2by2tkvRySaYpsjWtWMKfno8+/+FO9BM+s2fKukes/jM+lj7ZICnhNan/s4ng2fAdnZ30h2Yfmt+Se3s7qv5kfSfiz9s10dO6OtGNmKPyUfs8/wpP8AsxXFCPMVPzI+pX8aft5zvbipysjjdXu9l/EUIDMJQEWjNPlN/bXpzu7LallasOgqOqpIm/0rfxrOP7CUziygIhCx0iLzEAhQm+lefLk3mZdscNYiBbeDCBGwwUABYRhzmgTdxuZteQTWY+C5pS8ZDhkBCzAAT80XgCda9K2ps7p8CWgQnMluDEgZVJVp4UA3Q2L6NiSknMqF9aIsQ1wrk6MVv6Fp2k8lATlzNQCJN2Wyb95Naza7GXYiVgSvKwbkx1nEA2mNDTt6t3icaMQSMincOMvH+rRfhwPsos7gS9slDYKQVNMGVGE2UhVzHZUVjvgwbLuJVnsA2pUDiQtAEkzzoNve4U459ASCA5AnllB08a2PwdYcIdHPo8Qkn6GJCfcaGbxbN/2kVKjK4+lIi5/NpmRw40F53DRsRbmq8sxoIDwTHPQnjQj4NUF3EwRlHRKJIMmykiNO2tfh8IXdjqQnUtLjwcJ91Cfg/ZCHmo1Vhio/8WPcKIyO9DhTjcSgJJyLsc0SIBFstaf4QcP0WFwxAzZlhJyiI+LJHO1qq7yYIemY9R4dCof4ghPvNaXfNgLw2FH9u0PrIUKAXuDg+lw7pPVhUAHrE9Wedhc+2iyXExqa7cBuG308nCPJMVOlCBpHlXXDKMbtmYmVB92eHjVdbRHCiakclD20hR2p9v4V3jmxjw5TxTPkKKTypwanhRItDs9v4VxTGke2r78J7IUW6bkq47hzwjuke+qriSNQR3iK6RnE+JYnClPHryp1AzdWSYMnQJ5mg6MOVBOcnJBkExIgAaXJkC88TM0ecTOvnxvyqB9MjjI0vx7edJAbaI6IBTSJmxSgCwEkcra3qts1pLzQCk5RmXbqmDmPeJq7tkrQ2VJAKswtKQMsWuogW99VtiPFSCogfnCDlUlQBgGJSdb1wzj9oluPAc86lCikEQDwNr3ieOtLUm1EEuqORR0vH6o7aStzh2jFz1QTB0trqJ10q/s7K4pplQABcSnMBmMKMQAdT1o15cqFIQq0iw9lWMItSFApMEKBkazwIPCx4ce6vHPTo9U+D3dJGdZeTmOHdIShxBMhSFJy3MEAwRYQZ5iPS8LhEJMpQlMBWgIPqnwrxndjftbCyXEdKVFJUqSkwBBJA6qlXFyJsL16fsHeprFBZRIytrWAReAkg6WF5FIm5b6oXGz25/N+Mq79c1KvZrZ+SfBTnuVUeG2uhSAsmE9GXSTwSAkm3coedM2Ft5nFdL0Ks3ROdGo85SFBSewyReLpNGllOzW/mq7itfvVXI2c3J6qgfprH2mmv7WZQ4G1uIS4YAQTBObS3bNW8ViUNpzLUlKRElRgX0vQV1bPRyV4LVXL2ajjmt+v2Ry7as4TEocSFNqSpPBSTIt2iomce0pZSlxsrEykLBUIsbdlQBN4m0sspWFLCekQkmMxlRyotln1yjz5VR20nosQwCVFa0qSiQIzAZnQSlIgZbieXZV7f9w+iLQhxCHSpktZlJTJQ+0qTm+SIk9lYzArxy8QhWJfacbaxWLbUEDKQ4GFDNcfmzmt2xzq+R6Zg0BTKAdClP2ChLKAnGwPmr+xn8aIYbGIbw6FqPVhpMiVdZZSgCBPFQ7qoIM44n9Rf2MVPlU+8jAyJVx6Zj2Opp2wGAvBMpUJBZbBHMZRS7xkdDbg8yD350n7CKfux/RGP7pv7oqKzm6yYxRSBYJxI/8Aciqe8+02PT2mciw906JVAyH4qbHPOhGoq/u4n8sV9HE//IFZrfJmNsYdUGDiG4PA/EpBpI2266JwCR+ov7yqz+5ojEM/7qr/AJqq0O6P9BT9Ff3lVn9z/wCkMf7uv2POfhVRDva3+UYw82sP7FIFG95EzhcKf7bDn2H8aE74iH8T2ssn/wBRsUW29fAsHkrDn2D8aBm4p/pH96ffWhOGc5NHvn9ys7uR6+KHJ33r/CtiE8799EDlYZfzWvEn9ymjCK4tte33pokYkjut/PdXZfKgFJwav0bVN9EVN2Wu8G/ZRYppmXl7zVAf0M8WU+Ck/jSejkH8xbsWj9+jJTy/GmlP8/woMptrDgIKuhKLjrZknsiAo+dZ9Rrbbyj8nWe1H3hwrDLVXr4ZvF5+WOw3b+CU8yUIICsySCqYsb6A8CaG7ObVhEhDudYUuQWklUHLbMOAmL0eXiUDiKA7d2llCFJSTlcFgbqBkRHHgY7BWs4iWcbTvY4FRIadPbkPC3GurGY3azriytJWkKgwDA9UTA5TfxpKxPJk6RjCBwwBGvDwqLPyqN16JAuD3fbUXSE3vXlppbbc8f59leg/BZJdxJJ9XB4k+Za/jXmCXDMDX2d1b/4PdqDDjElRQCvDKbSlakhRUpSiMs66adoqxHZY8nboWyUp6qOiS3m0UpSUCVRNk2M3AgjiLEfgLM4fEqzZiXkyZk2Sdb9o868wb2sQpCcoKQ4k5RbNoCPECK9T2Fv1hWG3lOdRTj7q0pCCJhCbRwEiBNT4biexTa7rR2glJCyvO0BAcygkNkSR1RYK17OyjW+SwMKskxF9YPVSowCONqw20/hXbCgprDZ0xGdyEnpBBtAJiI5G/ZQfHfCtiXBAaZAi6cpXJgiZJ8dOy+tLSZjw9W3Qj0ZBEwesLk2UARc99ZHZTikYzFLQCT0qUiTaVBa1CIJ0HKk+DffZ18OoxPRhLSArpUpyJ7QoyBmPAAcDWx2gykoStttBlQOYQk+qbyBfU+dXarWrpnPhGRmOHMlBAUqYtOZHV7CZjwNBtkoS2h4OAuKVjcUC4AQslCWozQTI6w7sta7e3Z7roaUhsqKQvOUkSAS2YAJ6wOU8CbW1rGHE5l4pKUrOXH4smAUwFoYgEkC3VNtbUieoZnGLlu8ItCG2EpKQopByzfrI9Yp1M5Yntq0s/lDYGmR2baEKbAv3H2Vjtw8IBjHVaF1KlqOpHWGVIJkgAKIjlXoaWIvJ9n4UmG4kK3iR8V3vMn9tA9wqTdkfkjH92390Vbx+E6QATEKSrndKgR7RUmDw4bbQgaJSkDX5IA92lZVkdgD8sP0cV/zxQPfo/wC0sIP/ADLftaTW82fsdLThXJJ+M4R+cczm48qo7e3VRiMQw/mUktLC1ACc+VMJEk9WJ5Gs5RdLE0Tc4fkSf8z76qz26SfyjD/3Do8nnK22ysAlloNiSBN7iZJOnjVLZ27qGVoWlRIQlaQCOC1lWo4ifGtIzG+aPyh//d2z5Opontn/AMOaPZhz92i+2NgIfKlSUqU30ZIvYKCgYPGRVh3ZSFsBlUlICRa3qxBAvFwLUGa3LV8div7z/UuqnwdPxidoJUqwcESdIdfHHwoltHd9baXlMqWStYWoI6i4vIBB6wuTH/5WRa2E1m6QZpmTeJIJJzcSZmZqwzL0LZeLzCSR66r8+sbeys9t98p2vhhnICktjJNiStSdO77KLbqNfFrAJHWHbwoi/sthTiHXG0rdSQG3FIBUkiSIIHV437aeC7Zf4Q8X0b2D+MyyXDEkZspbOnHUedWPhOWpOHaKXCj44CQVCxSq1u72Vocdspl8oLzLbhRmyFSQopzROUnSco8hS7S2a1iEhD7SHUhWYJWAoTBEweMKI8TSwE3uxWXZ4cLnR/mTnkj1iniCDeaJbtvZ8Jh1Zs0stnNJObqDrSbmdatYrZ7bjZacbQpqAOjUAUwmIEaWgUM2rtFGBaSlLKigDIhLYQcsCwCCoEjsFBNvKQMM6ToEgnwUDXlW0cUlRSUqBsfYavbY+Ej0hlxno8mZCkqJCj5QQRI4mI7YrztvG342BCb8TpmMX9ldMc9YpjKLm2oKxz586quY1A1ULdgPHkZ5+yaCv7WVljW8SKoofk8BSc/pmmh2U830SAVoBAiDlmxI4p7K6sy2sAcNT9prqbyUrqymLeVKcRHAxpU+JacV8bkQlJVlhGUJm9gmZGh7IFVw2rqiNTqRx/nhWemnBu8g+VFdktZsxMdTLCSAsqlQFkG51k24c6HMNrNwkdhA50X2RiC0VZgSkpIKeBIBCZuJgnXhyrM5RAr4jYmKzGMM+YPrBlyCBy6seNSMbCxS/Vw7yusUkhtdlA6KtY3486PYTfzEoczlSVgSnoyhIRy0EKJB4zM1odz9+EKxBbeQltLr61JUJIStapynsOkwI41NiIiWKw26eNWTlwrwiBCklAuCdVQDYH7OIpyt08dlz+ivR2JlWseoOt7K3m1N+lt4soShBZFohQcXnQFSZsAFGLGeqdaNbI39wzqmmlocaW4oJSFp6pzqyoIUFaSAL8++ltax9vNcNu1tMJUylh0JJBUDlCbCAcxMaHQGa9M+D3Yr2EStTxLhXHxYWFFBJvOYpSLAacD4VtAm5sItznttHd503ZjeUuHUKclI5AIQggcrpPnVWIpnN8mVPrZDTymvR0KdebSp1JUhwpSggt2UAW12PI9tZjdpJWh1xbmZb+NxDhAEWSejMcPkg8PWFrV6WpIQ4paUddYAKgmSUp9UKNtCVedYfd/CqWraPxfW9PeAWBCkShlRAvpc2/WmrHgkW3Gw4zuK4hIA7AomfuitmEmsvsRlzDpUAgqlUkmxFoii6cev9EfrD8KTBHgTiuof6e5+iP1hSemufov2hUpbEKRR7J0/m/n4VQ9Nc/RftCu9Md/RftClC6RShVDziXf0X7QpOne/RjzH41KWxIGuod6Q9+jHn/GqG3t4FYVhb7iEBCMsyT8pQSNJ58qtI0BoPjdjsuuK+S5AKoOs+qVJGukcKm9JeNwlBHAz/GqWHwziHXHglOZxKEqlRNkFRAE3A66raCTFKOlrY2DLYWFAA5tRoQAII8zVXeHZ6lu4ZxKiOiWolOcpSoHIetzMtiJ5nnVs4l/5rfmaDbxbwOYfoQ620Q8+2wk5lQFLkgm2nV+yqko97VtY1kMtYtDK0upWVJWknqBQKCEuA8fZU+8uNZxGEcZGIDZWEpDoIOUhSVT1Vg8NJ40DG6BbfViAhOYqUrL0hyAqOYwOjsO80OxmACB1mVAXvnnTWbe6rEJbYdIg4JGG6RZLjHo6XgLlRbyZ/WkH5UTPbWa/7tnEYVhBCnOi6RGdxa2VLhxUKIClGJnWZGkTVfDbdDKQkIslfSiSD1oj7KlO+ikoCctgnKDImIgQRxjxq6ZJtAQvcBwqEtpbCAo5gsKk8NFTwnSb0JV8F2M+SWiBxCj56R7a02N3vWtJCZECMybWkGTI7IvzPOh2J3xcQWQHFJCnIWVLNxlMJ5CTF+ymkl4qafgzcSlQccbBykQieqsg5CZieZHtoQx8HqnHnW0vhBbVlIUkqkhKCTIPNf2Vrtqb2qbdYScvWVBkqUlwkZcpUJggKCp7u2j2E2pJSS22kr4wZKr9WbSeofq011g6l4hjtkllxbSnRmQopMJVFjr46+NdT/hFMbRxPDrJNpAu2g6eNdVpJiVArWoO/qoBAA0PSIT9ijUWFw7q1AAK148+/gfxrWf94246uFY0gmFwbzcBfYOVMG3+TGGHcg+9Rppl9LeLMJD3AKAnSDA/n3U/I9fXlx48rUdVtUkz0bI7A2iPKrqN63G0no22QqDBSyyDJGs5ZppLPTObIwL7iZbbU4mbhKSo2g2gaTx50VwO7760qIbWIW4DISDIIBSc6kxpTdj7UWy0lsJTaZnWSSefbU2A20tIV1UXccVx1UonnT25kuDMLu5inJshOVWU5nEJunlfrDtFqZsbBOula0LQFM9aFFWYFBJASkJN5TRMbfXyQO8n8arbLeS2suEpzFS1GBlJzkmCc1wJtPKmlHT0nam2z6I8UKEnCZUgdJn6TIRmHUibjjrRLaW8DScK5C4XMjKF/KdnqnKOB4xXmi94jNgnxVSDeFXJJ8TTSW5zt6rvFvKyGTkcObOzolYt07ebh82az2E3haQnaJSsgq2khaSAodUnChXC1gqsHitsZpMQrKQMqgPC/b9lUt3douNLWVpGVwlRgiyuwC2lvCmibPat4t6GRh3ChwhUJykBQ+WnjFM3q3pZGDxPRrUHOhdDZAUOuUEJgxa8V52nbqeKSO6DV7Cv9J6vtge+s601tb0Dae9WHDLpC1A9GvKYIvlMXpuB3tYDTZUVk9GgkxxyiTJrGjCL5jzFd6KrmnzrPS9tNuxva16HhukLinAw0HDAMqCAFEmec0mwd8W+h64cUelxF7er6Q4U3ngnKPCs36Gr5w8/4U30NXzk+Yq1CXLS7I3yb+OkOH49zL6phPVgetbjTdn75t9NipS4U52ikdXqjoEAjW1wT41nU4M/OjxpDgiPlDzq6wly0DW+SPTHOqsoOHZhMiykuv5jExcKQPCsx8J28AxDeROZCSy4FT6pUMThFpmOxtYntNTejnnHjUb2y23ElKzIOog343uKtFyv7L3m6JrZjZQvM2IdClyT+TOAgz+uoROlhRLbW+IIahsgh9onrC4zXGnI0BLccFnuye9dMK0jVL3dkB+6TUo7HN4d8gWFANkELZVOe/UebXwT+rQbf3H+mtIgdGW1hYVmKhBkKGUJ6xIj6ttTVZeLQPkPeKCPaRVVW02gfVvxl1kH2maUttZtre0qYeR0UFTTifXJupBFurfWquL3m6RmFM3LUesv5nKNZrPHaKYsytX0XEq+6k1E9tWNcOtPLMVj/wCqlFrQxYVhwktAKLSQTCwoKyQfbwoZlWWU6A9GARBmcoBGvOfOmq2ur9Cf2v3ahc2qTqwT3pUffWrmGdTkheRIKgnqAFMcQm49aqW0MEpbQCiCQApI0hQTAkz/ADakdx6Ju02OQhQ/10npwV/Vt+IPvcpeRrCfaAeUAqW8wWFjWQQIsVKtrPhRXaO1cSoMQpsgFLhCSBCgXEqM63k0DOK/s2f2fxNM9LPBLY7gn3Cpc/NFAG8GN6fEOOKNyQDc/ISEcfo11Hzj180fVT+5XVraVZrJ2eylFKa4Curk6aUGlSnsqdOnqT4GoIAaRs695+2pSk8vZTGmzBtxP20oLNKDUiMOr5ppwbXyNWhHXCp04ZXKfEfjVlrCq+ZPjQUQg09p5SDYqHj7tDRRho6ZFDxNXUbJKtQod5FZtaDGNoK1UMw8EnwIt7KNbNxSV+pkzfMWSkn6JuD5g9lRp2CrnPYYNTp2EfmimxqIDEPJVlKQkjgFoB/aq8xil8UOH/G0aqYDD4hoQi6fmEEp8ot3iDWgwzuYddpaFRokZ0k/5l0+2szlDURKNpBI9RY8WD/qqYML4BY/y0H7qqQtz/Vq8Rh/eg1wwaTqgDvThP8ApzWbhqpd0KuXm057lUhbPzU/UxA91SpwDfLyRhP+nFKcIgaT9Rj3NCptBrKAjsT9Z8faimFXaB/nEfebp5TfR3wS1H2VYbHasd5g+ym8LrKiXh+kH/FYP3gKQ4lP6RHicKf9YomFHgpf11fjXFxXz1/XX+NTeDWQvpQflN/VZP3XxSwFCCUkcglUeQdNX3LiCpZHatR99QJwqBJTYnW6hPfe9N4NJDntlNKEdEP8KHUnzSg1Uf3eQfVS8nu9II8jhj9tG1YdPKe9SvsJpisMj5ifqpP2im8GjOO7qmJStwnkcO8PaU+6qr27DoE5HFDsAB+qet7K1CsGjghvxZaP+mqjuCUPV6DuLDI+xFXaDWWPxGECfXQ4PpQPtTUHQN/NP1h+7W6YeWkZSgX1KEMgHwEH2VB0bYJORKTz6OPbEU3hNWKKEcAr6/uio8o7D3lXuIrdoKT6pQe7KfZTlJ7vIVN10YKR8xP1l/jXVuC0OQ8hXU3NGOw2ycwkR5mmrwISYV766urrGU2xrFJ04VsiwVPh+NP9BIE5Ae0kV1dUnKSoVCjsFLhcONE8STftM11dXT4Z+VwsFEdRM9sGrbmPEQW0J7QK6urEd+Wp6VlJSq4UO4pPuqdD4HBuPoma6uq0LeBQ2pWuvIRetE3s9BF7jt19lLXVxz8umJW9mISeqVDskxV1tEfya6urHlo4dnlw/hSpXrzGtdXUUuauzV1dRCE10murqDppDS11KU2kmurqgQqriaSuq0ENNIpa6gaajUK6uoI1JpkV1dQQutA6gHvAP21VcwqeEp+ipSfYDHsrq6oKasC7wxKwORQ2fbF6Wurqtp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210" y="381000"/>
            <a:ext cx="9148729" cy="608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66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2.cdn.turner.com/cnn/dam/assets/130227203059-supreme-justices-horizontal-galle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" y="838200"/>
            <a:ext cx="9211731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67200" y="2209800"/>
            <a:ext cx="3048000" cy="1752600"/>
          </a:xfrm>
          <a:prstGeom prst="rect">
            <a:avLst/>
          </a:prstGeom>
          <a:noFill/>
          <a:ln w="635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4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Exchanges are a vital part of the ACA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success of the ACA ultimately depends on well functioning exchanges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goes beyond simply the operation of a website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Exchanges must establish the previously elusive stable individual insurance market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92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should run exchanges?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intention was that states would establish marketplaces (née exchanges)</a:t>
            </a:r>
          </a:p>
          <a:p>
            <a:pPr lvl="1"/>
            <a:r>
              <a:rPr lang="en-US" dirty="0" smtClean="0"/>
              <a:t>“Each </a:t>
            </a:r>
            <a:r>
              <a:rPr lang="en-US" dirty="0"/>
              <a:t>State shall, not later than January 1, 2014, establish an American Health Benefit Exchange (referred to in this title as an ‘Exchange’) for the State</a:t>
            </a:r>
            <a:r>
              <a:rPr lang="en-US" dirty="0" smtClean="0"/>
              <a:t>…”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Federally run exchanges were meant to serve as a backstop for a small number of states that didn’t establish exchanges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7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“It </a:t>
            </a:r>
            <a:r>
              <a:rPr lang="en-US" dirty="0"/>
              <a:t>is one of the happy incidents of the federal </a:t>
            </a:r>
            <a:r>
              <a:rPr lang="en-US" dirty="0" smtClean="0"/>
              <a:t>system that a </a:t>
            </a:r>
            <a:r>
              <a:rPr lang="en-US" dirty="0"/>
              <a:t>single courageous State may, if its citizens choose, serve as a laboratory; and try novel social and economic experiments without risk to the rest of the </a:t>
            </a:r>
            <a:r>
              <a:rPr lang="en-US" dirty="0" smtClean="0"/>
              <a:t>country…”</a:t>
            </a:r>
          </a:p>
          <a:p>
            <a:pPr marL="0" indent="0" algn="r">
              <a:buNone/>
            </a:pPr>
            <a:r>
              <a:rPr lang="en-US" sz="2400" i="1" dirty="0" smtClean="0"/>
              <a:t>- Justice Louis Brandeis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66384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088151"/>
              </p:ext>
            </p:extLst>
          </p:nvPr>
        </p:nvGraphicFramePr>
        <p:xfrm>
          <a:off x="838200" y="1864934"/>
          <a:ext cx="7696200" cy="4383466"/>
        </p:xfrm>
        <a:graphic>
          <a:graphicData uri="http://schemas.openxmlformats.org/drawingml/2006/table">
            <a:tbl>
              <a:tblPr/>
              <a:tblGrid>
                <a:gridCol w="1729772"/>
                <a:gridCol w="1463332"/>
                <a:gridCol w="2292485"/>
                <a:gridCol w="2210611"/>
              </a:tblGrid>
              <a:tr h="25135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effectLst/>
                        </a:rPr>
                        <a:t>State</a:t>
                      </a:r>
                      <a:endParaRPr lang="en-US" sz="1400" b="1" dirty="0">
                        <a:effectLst/>
                      </a:endParaRP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effectLst/>
                        </a:rPr>
                        <a:t>Enrollees</a:t>
                      </a:r>
                      <a:endParaRPr lang="en-US" sz="1400" b="1" dirty="0">
                        <a:effectLst/>
                      </a:endParaRP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effectLst/>
                        </a:rPr>
                        <a:t>Total</a:t>
                      </a:r>
                      <a:r>
                        <a:rPr lang="en-US" sz="1400" b="1" baseline="0" dirty="0" smtClean="0">
                          <a:effectLst/>
                        </a:rPr>
                        <a:t> Expenditures</a:t>
                      </a:r>
                      <a:endParaRPr lang="en-US" sz="1400" b="1" dirty="0">
                        <a:effectLst/>
                      </a:endParaRP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effectLst/>
                        </a:rPr>
                        <a:t>Expenditures per Enrollee</a:t>
                      </a:r>
                      <a:endParaRPr lang="en-US" sz="1400" b="1" dirty="0">
                        <a:effectLst/>
                      </a:endParaRP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Hawaii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5,744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$205,342,270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$35,749.00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DC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6,516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$133,573,927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$20,499.37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Vermont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24,326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$168,124,081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$6,911.29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Massachusetts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26,356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effectLst/>
                        </a:rPr>
                        <a:t>$180,067,775</a:t>
                      </a:r>
                      <a:endParaRPr lang="en-US" sz="1400" dirty="0">
                        <a:effectLst/>
                      </a:endParaRP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$6,832.14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Oregon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50,137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$303,011,587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$6,043.67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Rhode Island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19,690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$105,305,029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$5,348.15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Kentucky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65,964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$253,167,439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$3,837.96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Maryland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44,836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$171,063,110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$3,815.31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Minnesota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41,273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$155,020,465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$3,755.98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Nevada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35,000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$90,773,768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$2,593.54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Connecticut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64,450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$164,466,460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$2,551.85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Colorado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100,112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$178,931,022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$1,787.31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Washington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191,677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$266,026,060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$1,387.89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New York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342,895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$429,065,407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$1,251.30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1353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California</a:t>
                      </a: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1,018,315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effectLst/>
                        </a:rPr>
                        <a:t>$1,065,212,950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smtClean="0">
                          <a:effectLst/>
                        </a:rPr>
                        <a:t>$1,046.05</a:t>
                      </a:r>
                      <a:endParaRPr lang="en-US" sz="1400" dirty="0">
                        <a:effectLst/>
                      </a:endParaRP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CCD6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1818"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effectLst/>
                      </a:endParaRPr>
                    </a:p>
                  </a:txBody>
                  <a:tcPr marL="33575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effectLst/>
                      </a:endParaRP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</a:rPr>
                        <a:t>Average cost per enrollee</a:t>
                      </a:r>
                    </a:p>
                  </a:txBody>
                  <a:tcPr marL="40290" marR="40290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effectLst/>
                        </a:rPr>
                        <a:t>$1,899.16</a:t>
                      </a:r>
                    </a:p>
                  </a:txBody>
                  <a:tcPr marL="40290" marR="41969" marT="16788" marB="1678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Depending on population size, exchanges can be expensive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50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kaiserfamilyfoundation.files.wordpress.com/2014/01/state-health-insurance-marketplace-decisions-healthreform.png?w=735&amp;h=551&amp;crop=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247" y="-54292"/>
            <a:ext cx="9294495" cy="69665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090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kaiserfamilyfoundation.files.wordpress.com/2014/03/current-status-of-the-medicaid-expansion-decisions-healthreform1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9"/>
          <a:stretch/>
        </p:blipFill>
        <p:spPr bwMode="auto">
          <a:xfrm>
            <a:off x="-80645" y="340360"/>
            <a:ext cx="9305290" cy="65938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654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matter: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2819400"/>
            <a:ext cx="838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/>
              <a:t>59%: </a:t>
            </a:r>
            <a:r>
              <a:rPr lang="en-US" sz="2800" dirty="0" smtClean="0"/>
              <a:t>Almost six-in-ten uninsured Americans live in states that haven’t set up their own health-insurance exchanges under the Affordable Care Act.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199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hanges in States' Uninsured Rates Between 2013 and Quarter 1, 20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48134"/>
            <a:ext cx="890068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matter?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12936</TotalTime>
  <Words>661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The State of Exchanges: Where We Are and What the Law Allows</vt:lpstr>
      <vt:lpstr>Exchanges are a vital part of the ACA</vt:lpstr>
      <vt:lpstr>Who should run exchanges?</vt:lpstr>
      <vt:lpstr>PowerPoint Presentation</vt:lpstr>
      <vt:lpstr>Depending on population size, exchanges can be expensive</vt:lpstr>
      <vt:lpstr>PowerPoint Presentation</vt:lpstr>
      <vt:lpstr>PowerPoint Presentation</vt:lpstr>
      <vt:lpstr>Why does this matter:</vt:lpstr>
      <vt:lpstr>Why does this matter?</vt:lpstr>
      <vt:lpstr>What are the benefits of establishing an exchange?</vt:lpstr>
      <vt:lpstr>PowerPoint Presentation</vt:lpstr>
      <vt:lpstr>What are the benefits of establishing an exchange?</vt:lpstr>
      <vt:lpstr>What type of exchange does each state run?</vt:lpstr>
      <vt:lpstr>Why active purchasing?</vt:lpstr>
      <vt:lpstr>PowerPoint Presentation</vt:lpstr>
      <vt:lpstr>Why a clearinghouse?</vt:lpstr>
      <vt:lpstr>A final reason to run a state exchange</vt:lpstr>
      <vt:lpstr>PowerPoint Presentation</vt:lpstr>
      <vt:lpstr>PowerPoint Presentation</vt:lpstr>
    </vt:vector>
  </TitlesOfParts>
  <Company>Kellogg School of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Garthwaite</dc:creator>
  <cp:lastModifiedBy>Craig Garthwaite</cp:lastModifiedBy>
  <cp:revision>23</cp:revision>
  <dcterms:created xsi:type="dcterms:W3CDTF">2014-08-26T00:57:10Z</dcterms:created>
  <dcterms:modified xsi:type="dcterms:W3CDTF">2014-09-04T00:33:13Z</dcterms:modified>
</cp:coreProperties>
</file>