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8" r:id="rId3"/>
    <p:sldId id="271" r:id="rId4"/>
    <p:sldId id="272" r:id="rId5"/>
    <p:sldId id="275" r:id="rId6"/>
    <p:sldId id="273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4A72A-04CB-4D52-BB75-78D75FC058AB}" type="datetimeFigureOut">
              <a:rPr lang="en-US" smtClean="0"/>
              <a:t>9/3/2014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36D40-F90C-408A-93F8-0D0F051CB0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546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4A72A-04CB-4D52-BB75-78D75FC058AB}" type="datetimeFigureOut">
              <a:rPr lang="en-US" smtClean="0"/>
              <a:t>9/3/2014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36D40-F90C-408A-93F8-0D0F051CB0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648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4A72A-04CB-4D52-BB75-78D75FC058AB}" type="datetimeFigureOut">
              <a:rPr lang="en-US" smtClean="0"/>
              <a:t>9/3/2014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36D40-F90C-408A-93F8-0D0F051CB0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419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4A72A-04CB-4D52-BB75-78D75FC058AB}" type="datetimeFigureOut">
              <a:rPr lang="en-US" smtClean="0"/>
              <a:t>9/3/2014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36D40-F90C-408A-93F8-0D0F051CB0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029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4A72A-04CB-4D52-BB75-78D75FC058AB}" type="datetimeFigureOut">
              <a:rPr lang="en-US" smtClean="0"/>
              <a:t>9/3/2014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36D40-F90C-408A-93F8-0D0F051CB0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2496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4A72A-04CB-4D52-BB75-78D75FC058AB}" type="datetimeFigureOut">
              <a:rPr lang="en-US" smtClean="0"/>
              <a:t>9/3/2014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36D40-F90C-408A-93F8-0D0F051CB0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89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4A72A-04CB-4D52-BB75-78D75FC058AB}" type="datetimeFigureOut">
              <a:rPr lang="en-US" smtClean="0"/>
              <a:t>9/3/2014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36D40-F90C-408A-93F8-0D0F051CB0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198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4A72A-04CB-4D52-BB75-78D75FC058AB}" type="datetimeFigureOut">
              <a:rPr lang="en-US" smtClean="0"/>
              <a:t>9/3/2014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36D40-F90C-408A-93F8-0D0F051CB0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392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4A72A-04CB-4D52-BB75-78D75FC058AB}" type="datetimeFigureOut">
              <a:rPr lang="en-US" smtClean="0"/>
              <a:t>9/3/2014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36D40-F90C-408A-93F8-0D0F051CB0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4049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4A72A-04CB-4D52-BB75-78D75FC058AB}" type="datetimeFigureOut">
              <a:rPr lang="en-US" smtClean="0"/>
              <a:t>9/3/2014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36D40-F90C-408A-93F8-0D0F051CB0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884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4A72A-04CB-4D52-BB75-78D75FC058AB}" type="datetimeFigureOut">
              <a:rPr lang="en-US" smtClean="0"/>
              <a:t>9/3/2014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36D40-F90C-408A-93F8-0D0F051CB0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176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C4A72A-04CB-4D52-BB75-78D75FC058AB}" type="datetimeFigureOut">
              <a:rPr lang="en-US" smtClean="0"/>
              <a:t>9/3/2014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A36D40-F90C-408A-93F8-0D0F051CB0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668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5884.09_PPT intr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244" cy="6857433"/>
          </a:xfrm>
          <a:prstGeom prst="rect">
            <a:avLst/>
          </a:prstGeom>
        </p:spPr>
      </p:pic>
      <p:pic>
        <p:nvPicPr>
          <p:cNvPr id="6" name="Picture 5" descr="kynect_4C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2150" y="1219200"/>
            <a:ext cx="2679700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659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5884.09_PPT kynecto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244" cy="685743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1092200"/>
          </a:xfrm>
          <a:prstGeom prst="rect">
            <a:avLst/>
          </a:prstGeom>
          <a:solidFill>
            <a:srgbClr val="558ED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kynect_Reverse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1068" y="205463"/>
            <a:ext cx="1536700" cy="78442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42925" y="1222375"/>
            <a:ext cx="80581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Pre-Screening Process – Eligibility Determination and Shopping</a:t>
            </a:r>
            <a:endParaRPr lang="en-US" sz="3600" dirty="0">
              <a:latin typeface="Arial Black"/>
              <a:cs typeface="Arial Black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6700" y="2396768"/>
            <a:ext cx="851535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Ability for consumers to browse for qualified health plans (QHPs) and check eligibility anonymously for Medicaid and advanced premium tax credits (APTC) without creating an account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dirty="0"/>
              <a:t>Optional tool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dirty="0"/>
              <a:t>No account needed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dirty="0"/>
              <a:t>Results not saved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dirty="0"/>
              <a:t>Potential eligibility based on minimum </a:t>
            </a:r>
            <a:endParaRPr lang="en-US" sz="2800" dirty="0" smtClean="0"/>
          </a:p>
          <a:p>
            <a:pPr lvl="1"/>
            <a:r>
              <a:rPr lang="en-US" sz="2800" dirty="0" smtClean="0"/>
              <a:t>    information </a:t>
            </a:r>
            <a:r>
              <a:rPr lang="en-US" sz="2800" dirty="0"/>
              <a:t>entered by the individual (including </a:t>
            </a:r>
            <a:r>
              <a:rPr lang="en-US" sz="2800" dirty="0" smtClean="0"/>
              <a:t>     </a:t>
            </a:r>
          </a:p>
          <a:p>
            <a:pPr lvl="1"/>
            <a:r>
              <a:rPr lang="en-US" sz="2800" dirty="0"/>
              <a:t>  </a:t>
            </a:r>
            <a:r>
              <a:rPr lang="en-US" sz="2800" dirty="0" smtClean="0"/>
              <a:t>  age</a:t>
            </a:r>
            <a:r>
              <a:rPr lang="en-US" sz="2800" dirty="0"/>
              <a:t>, gender, and household income)</a:t>
            </a:r>
          </a:p>
        </p:txBody>
      </p:sp>
    </p:spTree>
    <p:extLst>
      <p:ext uri="{BB962C8B-B14F-4D97-AF65-F5344CB8AC3E}">
        <p14:creationId xmlns:p14="http://schemas.microsoft.com/office/powerpoint/2010/main" val="1533635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5884.09_PPT aa coupl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7"/>
            <a:ext cx="9143244" cy="685743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0"/>
            <a:ext cx="9144000" cy="1092200"/>
          </a:xfrm>
          <a:prstGeom prst="rect">
            <a:avLst/>
          </a:prstGeom>
          <a:solidFill>
            <a:srgbClr val="558ED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kynect_Reverse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1068" y="205463"/>
            <a:ext cx="1536700" cy="784424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1385368" y="2051050"/>
            <a:ext cx="5842000" cy="34454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HelveticaNeue LightCond"/>
              <a:cs typeface="HelveticaNeue LightCond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8625" y="1264793"/>
            <a:ext cx="8077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Single Stream-Lined Application Process</a:t>
            </a:r>
            <a:endParaRPr lang="en-US" sz="3600" dirty="0">
              <a:solidFill>
                <a:schemeClr val="accent3">
                  <a:lumMod val="75000"/>
                </a:schemeClr>
              </a:solidFill>
              <a:latin typeface="HelveticaNeue HeavyExt"/>
              <a:cs typeface="HelveticaNeue HeavyEx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28625" y="1906739"/>
            <a:ext cx="7115175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Only one application required to apply for a </a:t>
            </a:r>
            <a:r>
              <a:rPr lang="en-US" sz="2800" dirty="0" smtClean="0"/>
              <a:t>QHP or </a:t>
            </a:r>
            <a:r>
              <a:rPr lang="en-US" sz="2800" dirty="0"/>
              <a:t>Medicaid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dirty="0"/>
              <a:t>Eligibility determination based on data entered by consumer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dirty="0"/>
              <a:t>Validation of client entered data via federal hub and other state systems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dirty="0"/>
              <a:t>Once the applicant’s information is verified, the system will display the “Programs You Qualify for Screen”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dirty="0"/>
              <a:t>Applicants using paper applications need only fill out one application</a:t>
            </a:r>
          </a:p>
        </p:txBody>
      </p:sp>
    </p:spTree>
    <p:extLst>
      <p:ext uri="{BB962C8B-B14F-4D97-AF65-F5344CB8AC3E}">
        <p14:creationId xmlns:p14="http://schemas.microsoft.com/office/powerpoint/2010/main" val="2882297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5884.09_PPT wome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7"/>
            <a:ext cx="9143244" cy="685743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0"/>
            <a:ext cx="9144000" cy="1092200"/>
          </a:xfrm>
          <a:prstGeom prst="rect">
            <a:avLst/>
          </a:prstGeom>
          <a:solidFill>
            <a:srgbClr val="558ED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kynect_Reverse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1068" y="205463"/>
            <a:ext cx="1536700" cy="784424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890068" y="2908300"/>
            <a:ext cx="5842000" cy="34454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HelveticaNeue LightCond"/>
              <a:cs typeface="HelveticaNeue LightCond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1475" y="1198118"/>
            <a:ext cx="845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Integrated </a:t>
            </a:r>
            <a:r>
              <a:rPr lang="en-US" sz="3600" b="1" dirty="0" smtClean="0"/>
              <a:t>Exchange and Medicaid  </a:t>
            </a:r>
            <a:r>
              <a:rPr lang="en-US" sz="3600" b="1" dirty="0"/>
              <a:t>Eligibility System</a:t>
            </a:r>
            <a:endParaRPr lang="en-US" sz="3600" dirty="0">
              <a:solidFill>
                <a:schemeClr val="accent3">
                  <a:lumMod val="75000"/>
                </a:schemeClr>
              </a:solidFill>
              <a:latin typeface="HelveticaNeue HeavyExt"/>
              <a:cs typeface="HelveticaNeue HeavyEx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71475" y="2398447"/>
            <a:ext cx="705802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Qualified Health Plans with/with out APTC</a:t>
            </a: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Medicaid for families and childless adults </a:t>
            </a:r>
            <a:r>
              <a:rPr lang="en-US" sz="2800" dirty="0" smtClean="0"/>
              <a:t>using Modified </a:t>
            </a:r>
            <a:r>
              <a:rPr lang="en-US" sz="2800" dirty="0"/>
              <a:t>Adjusted Gross Income (MAGI) – </a:t>
            </a:r>
            <a:r>
              <a:rPr lang="en-US" sz="2800" dirty="0" smtClean="0"/>
              <a:t>(</a:t>
            </a:r>
            <a:r>
              <a:rPr lang="en-US" sz="2800" dirty="0"/>
              <a:t>eligibility determined based on income)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Non-MAGI </a:t>
            </a:r>
            <a:r>
              <a:rPr lang="en-US" sz="2800" dirty="0"/>
              <a:t>Medicaid Programs </a:t>
            </a:r>
            <a:r>
              <a:rPr lang="en-US" sz="2800" dirty="0" smtClean="0"/>
              <a:t>(2015) – </a:t>
            </a:r>
            <a:r>
              <a:rPr lang="en-US" sz="2800" dirty="0"/>
              <a:t>Aged, blind and disabled (eligibility based on income and resources)</a:t>
            </a:r>
          </a:p>
        </p:txBody>
      </p:sp>
    </p:spTree>
    <p:extLst>
      <p:ext uri="{BB962C8B-B14F-4D97-AF65-F5344CB8AC3E}">
        <p14:creationId xmlns:p14="http://schemas.microsoft.com/office/powerpoint/2010/main" val="120444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884.09_PPT moms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7"/>
            <a:ext cx="9143244" cy="685743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0"/>
            <a:ext cx="9144000" cy="1092200"/>
          </a:xfrm>
          <a:prstGeom prst="rect">
            <a:avLst/>
          </a:prstGeom>
          <a:solidFill>
            <a:srgbClr val="558ED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kynect_Reverse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1068" y="205463"/>
            <a:ext cx="1536700" cy="784424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890068" y="2908300"/>
            <a:ext cx="5842000" cy="34454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HelveticaNeue LightCond"/>
              <a:cs typeface="HelveticaNeue LightCond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9088" y="1214132"/>
            <a:ext cx="85058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Lessons Learned </a:t>
            </a:r>
            <a:endParaRPr lang="en-US" sz="3600" dirty="0">
              <a:solidFill>
                <a:schemeClr val="accent3">
                  <a:lumMod val="75000"/>
                </a:schemeClr>
              </a:solidFill>
              <a:latin typeface="HelveticaNeue HeavyExt"/>
              <a:cs typeface="HelveticaNeue HeavyEx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860463"/>
            <a:ext cx="914324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Insufficient number of Customer Service Representatives and phone lines for call center. </a:t>
            </a:r>
          </a:p>
          <a:p>
            <a:pPr lvl="1"/>
            <a:endParaRPr lang="en-US" sz="24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Initial server capacity problems due to unanticipated interest and demand on kynect web site. </a:t>
            </a:r>
          </a:p>
          <a:p>
            <a:pPr lvl="1"/>
            <a:endParaRPr lang="en-US" sz="24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kynectors</a:t>
            </a:r>
            <a:r>
              <a:rPr lang="en-US" sz="2400" dirty="0"/>
              <a:t> and agents played  a valuable role in enrollment.  </a:t>
            </a:r>
          </a:p>
          <a:p>
            <a:pPr lvl="1"/>
            <a:endParaRPr lang="en-US" sz="24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With marketing and outreach, and a simple and easy designed </a:t>
            </a:r>
          </a:p>
          <a:p>
            <a:pPr lvl="1"/>
            <a:r>
              <a:rPr lang="en-US" sz="2400" dirty="0" smtClean="0"/>
              <a:t>	website, they will come and enroll.</a:t>
            </a:r>
          </a:p>
          <a:p>
            <a:pPr lvl="1"/>
            <a:endParaRPr lang="en-US" sz="24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Agents </a:t>
            </a:r>
            <a:r>
              <a:rPr lang="en-US" sz="2400" dirty="0" smtClean="0"/>
              <a:t>did not have the right tools to </a:t>
            </a:r>
            <a:r>
              <a:rPr lang="en-US" sz="2400" dirty="0" smtClean="0"/>
              <a:t>enroll small</a:t>
            </a:r>
            <a:endParaRPr lang="en-US" sz="2400" dirty="0" smtClean="0"/>
          </a:p>
          <a:p>
            <a:pPr lvl="1"/>
            <a:r>
              <a:rPr lang="en-US" sz="2400" smtClean="0"/>
              <a:t>	employers  </a:t>
            </a:r>
            <a:r>
              <a:rPr lang="en-US" sz="2400" dirty="0" smtClean="0"/>
              <a:t>in SHOP.</a:t>
            </a:r>
            <a:endParaRPr lang="en-US" sz="2400" dirty="0"/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50587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5884.09_PPT kynecto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244" cy="685743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1092200"/>
          </a:xfrm>
          <a:prstGeom prst="rect">
            <a:avLst/>
          </a:prstGeom>
          <a:solidFill>
            <a:srgbClr val="558ED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kynect_Reverse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1068" y="205463"/>
            <a:ext cx="1536700" cy="78442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95300" y="1431925"/>
            <a:ext cx="8058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600" dirty="0">
              <a:latin typeface="Arial Black"/>
              <a:cs typeface="Arial Black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1743" y="1380768"/>
            <a:ext cx="8515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3600" dirty="0"/>
              <a:t>Priorities for 2015 </a:t>
            </a:r>
            <a:endParaRPr lang="en-US" sz="36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09575" y="203662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tx1"/>
                </a:solidFill>
              </a:rPr>
              <a:t>Adding more CSRs and phone lines for call </a:t>
            </a:r>
            <a:r>
              <a:rPr lang="en-US" altLang="en-US" dirty="0" smtClean="0">
                <a:solidFill>
                  <a:schemeClr val="tx1"/>
                </a:solidFill>
              </a:rPr>
              <a:t>center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chemeClr val="tx1"/>
                </a:solidFill>
              </a:rPr>
              <a:t>Marketing focus on early renewals and individuals eligible for APTC but not enrolled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tx1"/>
                </a:solidFill>
              </a:rPr>
              <a:t>Implementing an Issuer Portal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tx1"/>
                </a:solidFill>
              </a:rPr>
              <a:t>Releasing </a:t>
            </a:r>
            <a:r>
              <a:rPr lang="en-US" altLang="en-US" dirty="0" smtClean="0">
                <a:solidFill>
                  <a:schemeClr val="tx1"/>
                </a:solidFill>
              </a:rPr>
              <a:t>kynect</a:t>
            </a:r>
            <a:r>
              <a:rPr lang="en-US" altLang="en-US" dirty="0" smtClean="0">
                <a:solidFill>
                  <a:schemeClr val="tx1"/>
                </a:solidFill>
              </a:rPr>
              <a:t> </a:t>
            </a:r>
            <a:r>
              <a:rPr lang="en-US" altLang="en-US" dirty="0" smtClean="0">
                <a:solidFill>
                  <a:schemeClr val="tx1"/>
                </a:solidFill>
              </a:rPr>
              <a:t>app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chemeClr val="tx1"/>
                </a:solidFill>
              </a:rPr>
              <a:t>Applying potential eligible APTC amounts </a:t>
            </a:r>
          </a:p>
          <a:p>
            <a:pPr algn="l"/>
            <a:r>
              <a:rPr lang="en-US" altLang="en-US" dirty="0">
                <a:solidFill>
                  <a:schemeClr val="tx1"/>
                </a:solidFill>
              </a:rPr>
              <a:t>	</a:t>
            </a:r>
            <a:r>
              <a:rPr lang="en-US" altLang="en-US" dirty="0" smtClean="0">
                <a:solidFill>
                  <a:schemeClr val="tx1"/>
                </a:solidFill>
              </a:rPr>
              <a:t>to  premiums for QHP plan browsing 	functionality  </a:t>
            </a:r>
            <a:endParaRPr lang="en-US" altLang="en-US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chemeClr val="tx1"/>
                </a:solidFill>
              </a:rPr>
              <a:t>Revamping SHOP</a:t>
            </a:r>
          </a:p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716438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</TotalTime>
  <Words>273</Words>
  <Application>Microsoft Office PowerPoint</Application>
  <PresentationFormat>On-screen Show (4:3)</PresentationFormat>
  <Paragraphs>40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24</cp:revision>
  <cp:lastPrinted>2014-09-02T16:28:39Z</cp:lastPrinted>
  <dcterms:created xsi:type="dcterms:W3CDTF">2014-08-15T16:29:11Z</dcterms:created>
  <dcterms:modified xsi:type="dcterms:W3CDTF">2014-09-03T13:44:27Z</dcterms:modified>
</cp:coreProperties>
</file>