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66" r:id="rId5"/>
    <p:sldId id="259" r:id="rId6"/>
    <p:sldId id="268" r:id="rId7"/>
    <p:sldId id="270" r:id="rId8"/>
    <p:sldId id="269" r:id="rId9"/>
    <p:sldId id="271" r:id="rId10"/>
    <p:sldId id="279" r:id="rId11"/>
    <p:sldId id="280" r:id="rId12"/>
    <p:sldId id="290" r:id="rId13"/>
    <p:sldId id="281" r:id="rId14"/>
    <p:sldId id="273" r:id="rId15"/>
    <p:sldId id="277" r:id="rId16"/>
    <p:sldId id="282" r:id="rId17"/>
    <p:sldId id="283" r:id="rId18"/>
    <p:sldId id="285" r:id="rId19"/>
    <p:sldId id="275" r:id="rId20"/>
    <p:sldId id="284" r:id="rId21"/>
    <p:sldId id="288" r:id="rId22"/>
    <p:sldId id="278"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3" charset="0"/>
        <a:ea typeface="Arial" pitchFamily="103" charset="0"/>
        <a:cs typeface="Arial" pitchFamily="103" charset="0"/>
      </a:defRPr>
    </a:lvl1pPr>
    <a:lvl2pPr marL="457200" algn="l" rtl="0" fontAlgn="base">
      <a:spcBef>
        <a:spcPct val="0"/>
      </a:spcBef>
      <a:spcAft>
        <a:spcPct val="0"/>
      </a:spcAft>
      <a:defRPr kern="1200">
        <a:solidFill>
          <a:schemeClr val="tx1"/>
        </a:solidFill>
        <a:latin typeface="Arial" pitchFamily="103" charset="0"/>
        <a:ea typeface="Arial" pitchFamily="103" charset="0"/>
        <a:cs typeface="Arial" pitchFamily="103" charset="0"/>
      </a:defRPr>
    </a:lvl2pPr>
    <a:lvl3pPr marL="914400" algn="l" rtl="0" fontAlgn="base">
      <a:spcBef>
        <a:spcPct val="0"/>
      </a:spcBef>
      <a:spcAft>
        <a:spcPct val="0"/>
      </a:spcAft>
      <a:defRPr kern="1200">
        <a:solidFill>
          <a:schemeClr val="tx1"/>
        </a:solidFill>
        <a:latin typeface="Arial" pitchFamily="103" charset="0"/>
        <a:ea typeface="Arial" pitchFamily="103" charset="0"/>
        <a:cs typeface="Arial" pitchFamily="103" charset="0"/>
      </a:defRPr>
    </a:lvl3pPr>
    <a:lvl4pPr marL="1371600" algn="l" rtl="0" fontAlgn="base">
      <a:spcBef>
        <a:spcPct val="0"/>
      </a:spcBef>
      <a:spcAft>
        <a:spcPct val="0"/>
      </a:spcAft>
      <a:defRPr kern="1200">
        <a:solidFill>
          <a:schemeClr val="tx1"/>
        </a:solidFill>
        <a:latin typeface="Arial" pitchFamily="103" charset="0"/>
        <a:ea typeface="Arial" pitchFamily="103" charset="0"/>
        <a:cs typeface="Arial" pitchFamily="103" charset="0"/>
      </a:defRPr>
    </a:lvl4pPr>
    <a:lvl5pPr marL="1828800" algn="l" rtl="0" fontAlgn="base">
      <a:spcBef>
        <a:spcPct val="0"/>
      </a:spcBef>
      <a:spcAft>
        <a:spcPct val="0"/>
      </a:spcAft>
      <a:defRPr kern="1200">
        <a:solidFill>
          <a:schemeClr val="tx1"/>
        </a:solidFill>
        <a:latin typeface="Arial" pitchFamily="103" charset="0"/>
        <a:ea typeface="Arial" pitchFamily="103" charset="0"/>
        <a:cs typeface="Arial" pitchFamily="103" charset="0"/>
      </a:defRPr>
    </a:lvl5pPr>
    <a:lvl6pPr marL="2286000" algn="l" defTabSz="457200" rtl="0" eaLnBrk="1" latinLnBrk="0" hangingPunct="1">
      <a:defRPr kern="1200">
        <a:solidFill>
          <a:schemeClr val="tx1"/>
        </a:solidFill>
        <a:latin typeface="Arial" pitchFamily="103" charset="0"/>
        <a:ea typeface="Arial" pitchFamily="103" charset="0"/>
        <a:cs typeface="Arial" pitchFamily="103" charset="0"/>
      </a:defRPr>
    </a:lvl6pPr>
    <a:lvl7pPr marL="2743200" algn="l" defTabSz="457200" rtl="0" eaLnBrk="1" latinLnBrk="0" hangingPunct="1">
      <a:defRPr kern="1200">
        <a:solidFill>
          <a:schemeClr val="tx1"/>
        </a:solidFill>
        <a:latin typeface="Arial" pitchFamily="103" charset="0"/>
        <a:ea typeface="Arial" pitchFamily="103" charset="0"/>
        <a:cs typeface="Arial" pitchFamily="103" charset="0"/>
      </a:defRPr>
    </a:lvl7pPr>
    <a:lvl8pPr marL="3200400" algn="l" defTabSz="457200" rtl="0" eaLnBrk="1" latinLnBrk="0" hangingPunct="1">
      <a:defRPr kern="1200">
        <a:solidFill>
          <a:schemeClr val="tx1"/>
        </a:solidFill>
        <a:latin typeface="Arial" pitchFamily="103" charset="0"/>
        <a:ea typeface="Arial" pitchFamily="103" charset="0"/>
        <a:cs typeface="Arial" pitchFamily="103" charset="0"/>
      </a:defRPr>
    </a:lvl8pPr>
    <a:lvl9pPr marL="3657600" algn="l" defTabSz="457200" rtl="0" eaLnBrk="1" latinLnBrk="0" hangingPunct="1">
      <a:defRPr kern="1200">
        <a:solidFill>
          <a:schemeClr val="tx1"/>
        </a:solidFill>
        <a:latin typeface="Arial" pitchFamily="103" charset="0"/>
        <a:ea typeface="Arial" pitchFamily="103" charset="0"/>
        <a:cs typeface="Arial" pitchFamily="10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E"/>
    <a:srgbClr val="0862AC"/>
    <a:srgbClr val="0762AD"/>
    <a:srgbClr val="055EAF"/>
    <a:srgbClr val="0049B4"/>
    <a:srgbClr val="0066FF"/>
    <a:srgbClr val="005EB4"/>
    <a:srgbClr val="688214"/>
    <a:srgbClr val="88AA1A"/>
    <a:srgbClr val="5151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autoAdjust="0"/>
    <p:restoredTop sz="94660"/>
  </p:normalViewPr>
  <p:slideViewPr>
    <p:cSldViewPr>
      <p:cViewPr varScale="1">
        <p:scale>
          <a:sx n="103" d="100"/>
          <a:sy n="103" d="100"/>
        </p:scale>
        <p:origin x="-21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48" charset="0"/>
                <a:ea typeface="Arial" pitchFamily="48" charset="0"/>
                <a:cs typeface="Arial" pitchFamily="48" charset="0"/>
              </a:defRPr>
            </a:lvl1pPr>
          </a:lstStyle>
          <a:p>
            <a:pPr>
              <a:defRPr/>
            </a:pPr>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48" charset="0"/>
                <a:ea typeface="Arial" pitchFamily="48" charset="0"/>
                <a:cs typeface="Arial" pitchFamily="48"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48" charset="0"/>
                <a:ea typeface="Arial" pitchFamily="48" charset="0"/>
                <a:cs typeface="Arial" pitchFamily="48" charset="0"/>
              </a:defRPr>
            </a:lvl1pPr>
          </a:lstStyle>
          <a:p>
            <a:pPr>
              <a:defRPr/>
            </a:pPr>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48" charset="0"/>
                <a:ea typeface="Arial" pitchFamily="48" charset="0"/>
                <a:cs typeface="Arial" pitchFamily="48" charset="0"/>
              </a:defRPr>
            </a:lvl1pPr>
          </a:lstStyle>
          <a:p>
            <a:pPr>
              <a:defRPr/>
            </a:pPr>
            <a:fld id="{45FD271E-757D-4875-A313-0F7AABB6E014}" type="slidenum">
              <a:rPr lang="en-US"/>
              <a:pPr>
                <a:defRPr/>
              </a:pPr>
              <a:t>‹#›</a:t>
            </a:fld>
            <a:endParaRPr lang="en-US"/>
          </a:p>
        </p:txBody>
      </p:sp>
    </p:spTree>
    <p:extLst>
      <p:ext uri="{BB962C8B-B14F-4D97-AF65-F5344CB8AC3E}">
        <p14:creationId xmlns:p14="http://schemas.microsoft.com/office/powerpoint/2010/main" val="24717725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48" charset="0"/>
        <a:ea typeface="Arial" pitchFamily="48" charset="0"/>
        <a:cs typeface="Arial" pitchFamily="48" charset="0"/>
      </a:defRPr>
    </a:lvl1pPr>
    <a:lvl2pPr marL="457200" algn="l" rtl="0" eaLnBrk="0" fontAlgn="base" hangingPunct="0">
      <a:spcBef>
        <a:spcPct val="30000"/>
      </a:spcBef>
      <a:spcAft>
        <a:spcPct val="0"/>
      </a:spcAft>
      <a:defRPr sz="1200" kern="1200">
        <a:solidFill>
          <a:schemeClr val="tx1"/>
        </a:solidFill>
        <a:latin typeface="Arial" pitchFamily="48" charset="0"/>
        <a:ea typeface="Arial" pitchFamily="48" charset="0"/>
        <a:cs typeface="Arial" pitchFamily="48" charset="0"/>
      </a:defRPr>
    </a:lvl2pPr>
    <a:lvl3pPr marL="914400" algn="l" rtl="0" eaLnBrk="0" fontAlgn="base" hangingPunct="0">
      <a:spcBef>
        <a:spcPct val="30000"/>
      </a:spcBef>
      <a:spcAft>
        <a:spcPct val="0"/>
      </a:spcAft>
      <a:defRPr sz="1200" kern="1200">
        <a:solidFill>
          <a:schemeClr val="tx1"/>
        </a:solidFill>
        <a:latin typeface="Arial" pitchFamily="48" charset="0"/>
        <a:ea typeface="Arial" pitchFamily="48" charset="0"/>
        <a:cs typeface="Arial" pitchFamily="48" charset="0"/>
      </a:defRPr>
    </a:lvl3pPr>
    <a:lvl4pPr marL="1371600" algn="l" rtl="0" eaLnBrk="0" fontAlgn="base" hangingPunct="0">
      <a:spcBef>
        <a:spcPct val="30000"/>
      </a:spcBef>
      <a:spcAft>
        <a:spcPct val="0"/>
      </a:spcAft>
      <a:defRPr sz="1200" kern="1200">
        <a:solidFill>
          <a:schemeClr val="tx1"/>
        </a:solidFill>
        <a:latin typeface="Arial" pitchFamily="48" charset="0"/>
        <a:ea typeface="Arial" pitchFamily="48" charset="0"/>
        <a:cs typeface="Arial" pitchFamily="48" charset="0"/>
      </a:defRPr>
    </a:lvl4pPr>
    <a:lvl5pPr marL="1828800" algn="l" rtl="0" eaLnBrk="0" fontAlgn="base" hangingPunct="0">
      <a:spcBef>
        <a:spcPct val="30000"/>
      </a:spcBef>
      <a:spcAft>
        <a:spcPct val="0"/>
      </a:spcAft>
      <a:defRPr sz="1200" kern="1200">
        <a:solidFill>
          <a:schemeClr val="tx1"/>
        </a:solidFill>
        <a:latin typeface="Arial" pitchFamily="48" charset="0"/>
        <a:ea typeface="Arial" pitchFamily="48" charset="0"/>
        <a:cs typeface="Arial" pitchFamily="48"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90600"/>
            <a:ext cx="60198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752600"/>
            <a:ext cx="3467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752600"/>
            <a:ext cx="3467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0" y="6400800"/>
            <a:ext cx="9144000" cy="457200"/>
          </a:xfrm>
          <a:prstGeom prst="rect">
            <a:avLst/>
          </a:prstGeom>
          <a:solidFill>
            <a:schemeClr val="tx1"/>
          </a:solidFill>
          <a:ln w="9525">
            <a:noFill/>
            <a:miter lim="800000"/>
            <a:headEnd/>
            <a:tailEnd/>
          </a:ln>
          <a:scene3d>
            <a:camera prst="orthographicFront"/>
            <a:lightRig rig="threePt" dir="t"/>
          </a:scene3d>
          <a:sp3d>
            <a:bevelT/>
          </a:sp3d>
        </p:spPr>
        <p:txBody>
          <a:bodyPr wrap="none" anchor="ctr">
            <a:prstTxWarp prst="textNoShape">
              <a:avLst/>
            </a:prstTxWarp>
          </a:bodyPr>
          <a:lstStyle/>
          <a:p>
            <a:pPr algn="ctr" eaLnBrk="0" hangingPunct="0">
              <a:defRPr/>
            </a:pPr>
            <a:r>
              <a:rPr lang="en-US" sz="2400" dirty="0">
                <a:latin typeface="Arial" pitchFamily="48" charset="0"/>
                <a:ea typeface="ＭＳ Ｐゴシック" pitchFamily="48" charset="-128"/>
                <a:cs typeface="ＭＳ Ｐゴシック" pitchFamily="48" charset="-128"/>
              </a:rPr>
              <a:t>V </a:t>
            </a:r>
          </a:p>
        </p:txBody>
      </p:sp>
      <p:sp>
        <p:nvSpPr>
          <p:cNvPr id="10" name="Rectangle 7"/>
          <p:cNvSpPr>
            <a:spLocks noChangeArrowheads="1"/>
          </p:cNvSpPr>
          <p:nvPr userDrawn="1"/>
        </p:nvSpPr>
        <p:spPr bwMode="auto">
          <a:xfrm>
            <a:off x="0" y="0"/>
            <a:ext cx="9144000" cy="609600"/>
          </a:xfrm>
          <a:prstGeom prst="rect">
            <a:avLst/>
          </a:prstGeom>
          <a:solidFill>
            <a:schemeClr val="tx1"/>
          </a:solidFill>
          <a:ln w="9525">
            <a:noFill/>
            <a:miter lim="800000"/>
            <a:headEnd/>
            <a:tailEnd/>
          </a:ln>
          <a:effectLst>
            <a:outerShdw blurRad="50800" dist="38100" dir="54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eaLnBrk="0" hangingPunct="0">
              <a:defRPr/>
            </a:pPr>
            <a:r>
              <a:rPr lang="en-US" sz="2400" dirty="0">
                <a:latin typeface="Arial" pitchFamily="48" charset="0"/>
                <a:ea typeface="ＭＳ Ｐゴシック" pitchFamily="48" charset="-128"/>
                <a:cs typeface="ＭＳ Ｐゴシック" pitchFamily="48" charset="-128"/>
              </a:rPr>
              <a:t>v</a:t>
            </a:r>
          </a:p>
        </p:txBody>
      </p:sp>
      <p:sp>
        <p:nvSpPr>
          <p:cNvPr id="11" name="Rectangle 10"/>
          <p:cNvSpPr>
            <a:spLocks noChangeArrowheads="1"/>
          </p:cNvSpPr>
          <p:nvPr userDrawn="1"/>
        </p:nvSpPr>
        <p:spPr bwMode="auto">
          <a:xfrm>
            <a:off x="1143000" y="6477000"/>
            <a:ext cx="6858000" cy="228600"/>
          </a:xfrm>
          <a:prstGeom prst="rect">
            <a:avLst/>
          </a:prstGeom>
          <a:noFill/>
          <a:ln w="9525">
            <a:noFill/>
            <a:miter lim="800000"/>
            <a:headEnd/>
            <a:tailEnd/>
          </a:ln>
        </p:spPr>
        <p:txBody>
          <a:bodyPr>
            <a:prstTxWarp prst="textNoShape">
              <a:avLst/>
            </a:prstTxWarp>
            <a:spAutoFit/>
          </a:bodyPr>
          <a:lstStyle/>
          <a:p>
            <a:pPr algn="ctr" eaLnBrk="0" hangingPunct="0">
              <a:defRPr/>
            </a:pPr>
            <a:r>
              <a:rPr lang="en-US" sz="900" b="1" dirty="0" smtClean="0">
                <a:solidFill>
                  <a:srgbClr val="B3B3B3"/>
                </a:solidFill>
                <a:latin typeface="Arial" pitchFamily="48" charset="0"/>
                <a:ea typeface="ＭＳ Ｐゴシック" pitchFamily="48" charset="-128"/>
                <a:cs typeface="ＭＳ Ｐゴシック" pitchFamily="48" charset="-128"/>
              </a:rPr>
              <a:t>ONE</a:t>
            </a:r>
            <a:r>
              <a:rPr lang="en-US" sz="900" b="1" baseline="0" dirty="0" smtClean="0">
                <a:solidFill>
                  <a:srgbClr val="B3B3B3"/>
                </a:solidFill>
                <a:latin typeface="Arial" pitchFamily="48" charset="0"/>
                <a:ea typeface="ＭＳ Ｐゴシック" pitchFamily="48" charset="-128"/>
                <a:cs typeface="ＭＳ Ｐゴシック" pitchFamily="48" charset="-128"/>
              </a:rPr>
              <a:t> WEEK PROGRAMS</a:t>
            </a:r>
            <a:endParaRPr lang="en-US" sz="900" b="1" dirty="0">
              <a:solidFill>
                <a:schemeClr val="bg1"/>
              </a:solidFill>
              <a:latin typeface="Arial" pitchFamily="48" charset="0"/>
              <a:ea typeface="ＭＳ Ｐゴシック" pitchFamily="48" charset="-128"/>
              <a:cs typeface="ＭＳ Ｐゴシック" pitchFamily="48" charset="-128"/>
            </a:endParaRPr>
          </a:p>
        </p:txBody>
      </p:sp>
      <p:pic>
        <p:nvPicPr>
          <p:cNvPr id="1033" name="Picture 8" descr="Escudovolumenf:negro.jpg"/>
          <p:cNvPicPr>
            <a:picLocks noChangeAspect="1"/>
          </p:cNvPicPr>
          <p:nvPr userDrawn="1"/>
        </p:nvPicPr>
        <p:blipFill>
          <a:blip r:embed="rId13"/>
          <a:srcRect/>
          <a:stretch>
            <a:fillRect/>
          </a:stretch>
        </p:blipFill>
        <p:spPr bwMode="auto">
          <a:xfrm>
            <a:off x="4419600" y="41275"/>
            <a:ext cx="381000" cy="568325"/>
          </a:xfrm>
          <a:prstGeom prst="rect">
            <a:avLst/>
          </a:prstGeom>
          <a:noFill/>
          <a:ln w="9525">
            <a:noFill/>
            <a:miter lim="800000"/>
            <a:headEnd/>
            <a:tailEnd/>
          </a:ln>
        </p:spPr>
      </p:pic>
      <p:sp>
        <p:nvSpPr>
          <p:cNvPr id="1034" name="Rectangle 2"/>
          <p:cNvSpPr>
            <a:spLocks noGrp="1" noChangeArrowheads="1"/>
          </p:cNvSpPr>
          <p:nvPr>
            <p:ph type="title"/>
          </p:nvPr>
        </p:nvSpPr>
        <p:spPr bwMode="auto">
          <a:xfrm>
            <a:off x="457200" y="990600"/>
            <a:ext cx="8229600" cy="427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5" name="Rectangle 3"/>
          <p:cNvSpPr>
            <a:spLocks noGrp="1" noChangeArrowheads="1"/>
          </p:cNvSpPr>
          <p:nvPr>
            <p:ph type="body" idx="1"/>
          </p:nvPr>
        </p:nvSpPr>
        <p:spPr bwMode="auto">
          <a:xfrm>
            <a:off x="1600200" y="1752600"/>
            <a:ext cx="7086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20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Arial" pitchFamily="48" charset="0"/>
          <a:ea typeface="Arial" pitchFamily="48" charset="0"/>
          <a:cs typeface="Arial" pitchFamily="48" charset="0"/>
        </a:defRPr>
      </a:lvl2pPr>
      <a:lvl3pPr algn="l" rtl="0" eaLnBrk="0" fontAlgn="base" hangingPunct="0">
        <a:spcBef>
          <a:spcPct val="0"/>
        </a:spcBef>
        <a:spcAft>
          <a:spcPct val="0"/>
        </a:spcAft>
        <a:defRPr sz="2000" b="1">
          <a:solidFill>
            <a:schemeClr val="tx2"/>
          </a:solidFill>
          <a:latin typeface="Arial" pitchFamily="48" charset="0"/>
          <a:ea typeface="Arial" pitchFamily="48" charset="0"/>
          <a:cs typeface="Arial" pitchFamily="48" charset="0"/>
        </a:defRPr>
      </a:lvl3pPr>
      <a:lvl4pPr algn="l" rtl="0" eaLnBrk="0" fontAlgn="base" hangingPunct="0">
        <a:spcBef>
          <a:spcPct val="0"/>
        </a:spcBef>
        <a:spcAft>
          <a:spcPct val="0"/>
        </a:spcAft>
        <a:defRPr sz="2000" b="1">
          <a:solidFill>
            <a:schemeClr val="tx2"/>
          </a:solidFill>
          <a:latin typeface="Arial" pitchFamily="48" charset="0"/>
          <a:ea typeface="Arial" pitchFamily="48" charset="0"/>
          <a:cs typeface="Arial" pitchFamily="48" charset="0"/>
        </a:defRPr>
      </a:lvl4pPr>
      <a:lvl5pPr algn="l" rtl="0" eaLnBrk="0" fontAlgn="base" hangingPunct="0">
        <a:spcBef>
          <a:spcPct val="0"/>
        </a:spcBef>
        <a:spcAft>
          <a:spcPct val="0"/>
        </a:spcAft>
        <a:defRPr sz="2000" b="1">
          <a:solidFill>
            <a:schemeClr val="tx2"/>
          </a:solidFill>
          <a:latin typeface="Arial" pitchFamily="48" charset="0"/>
          <a:ea typeface="Arial" pitchFamily="48" charset="0"/>
          <a:cs typeface="Arial" pitchFamily="48" charset="0"/>
        </a:defRPr>
      </a:lvl5pPr>
      <a:lvl6pPr marL="457200" algn="l" rtl="0" fontAlgn="base">
        <a:spcBef>
          <a:spcPct val="0"/>
        </a:spcBef>
        <a:spcAft>
          <a:spcPct val="0"/>
        </a:spcAft>
        <a:defRPr sz="2000" b="1">
          <a:solidFill>
            <a:schemeClr val="tx2"/>
          </a:solidFill>
          <a:latin typeface="Arial" pitchFamily="48" charset="0"/>
          <a:ea typeface="Arial" pitchFamily="48" charset="0"/>
          <a:cs typeface="Arial" pitchFamily="48" charset="0"/>
        </a:defRPr>
      </a:lvl6pPr>
      <a:lvl7pPr marL="914400" algn="l" rtl="0" fontAlgn="base">
        <a:spcBef>
          <a:spcPct val="0"/>
        </a:spcBef>
        <a:spcAft>
          <a:spcPct val="0"/>
        </a:spcAft>
        <a:defRPr sz="2000" b="1">
          <a:solidFill>
            <a:schemeClr val="tx2"/>
          </a:solidFill>
          <a:latin typeface="Arial" pitchFamily="48" charset="0"/>
          <a:ea typeface="Arial" pitchFamily="48" charset="0"/>
          <a:cs typeface="Arial" pitchFamily="48" charset="0"/>
        </a:defRPr>
      </a:lvl7pPr>
      <a:lvl8pPr marL="1371600" algn="l" rtl="0" fontAlgn="base">
        <a:spcBef>
          <a:spcPct val="0"/>
        </a:spcBef>
        <a:spcAft>
          <a:spcPct val="0"/>
        </a:spcAft>
        <a:defRPr sz="2000" b="1">
          <a:solidFill>
            <a:schemeClr val="tx2"/>
          </a:solidFill>
          <a:latin typeface="Arial" pitchFamily="48" charset="0"/>
          <a:ea typeface="Arial" pitchFamily="48" charset="0"/>
          <a:cs typeface="Arial" pitchFamily="48" charset="0"/>
        </a:defRPr>
      </a:lvl8pPr>
      <a:lvl9pPr marL="1828800" algn="l" rtl="0" fontAlgn="base">
        <a:spcBef>
          <a:spcPct val="0"/>
        </a:spcBef>
        <a:spcAft>
          <a:spcPct val="0"/>
        </a:spcAft>
        <a:defRPr sz="2000" b="1">
          <a:solidFill>
            <a:schemeClr val="tx2"/>
          </a:solidFill>
          <a:latin typeface="Arial" pitchFamily="48" charset="0"/>
          <a:ea typeface="Arial" pitchFamily="48" charset="0"/>
          <a:cs typeface="Arial" pitchFamily="48" charset="0"/>
        </a:defRPr>
      </a:lvl9pPr>
    </p:titleStyle>
    <p:bodyStyle>
      <a:lvl1pPr marL="342900" indent="-342900" algn="l" rtl="0" eaLnBrk="0" fontAlgn="base" hangingPunct="0">
        <a:spcBef>
          <a:spcPct val="20000"/>
        </a:spcBef>
        <a:spcAft>
          <a:spcPct val="0"/>
        </a:spcAft>
        <a:buClr>
          <a:srgbClr val="1B55AC"/>
        </a:buClr>
        <a:buFont typeface="Wingdings" pitchFamily="103" charset="2"/>
        <a:buChar char="§"/>
        <a:defRPr sz="1600">
          <a:solidFill>
            <a:srgbClr val="515154"/>
          </a:solidFill>
          <a:latin typeface="+mn-lt"/>
          <a:ea typeface="+mn-ea"/>
          <a:cs typeface="+mn-cs"/>
        </a:defRPr>
      </a:lvl1pPr>
      <a:lvl2pPr marL="742950" indent="-285750" algn="l" rtl="0" eaLnBrk="0" fontAlgn="base" hangingPunct="0">
        <a:spcBef>
          <a:spcPct val="20000"/>
        </a:spcBef>
        <a:spcAft>
          <a:spcPct val="0"/>
        </a:spcAft>
        <a:buClr>
          <a:srgbClr val="1B55AC"/>
        </a:buClr>
        <a:buFont typeface="Wingdings" pitchFamily="103" charset="2"/>
        <a:buChar char="§"/>
        <a:defRPr sz="1400">
          <a:solidFill>
            <a:srgbClr val="515154"/>
          </a:solidFill>
          <a:latin typeface="+mn-lt"/>
          <a:ea typeface="+mn-ea"/>
          <a:cs typeface="+mn-cs"/>
        </a:defRPr>
      </a:lvl2pPr>
      <a:lvl3pPr marL="1143000" indent="-228600" algn="l" rtl="0" eaLnBrk="0" fontAlgn="base" hangingPunct="0">
        <a:spcBef>
          <a:spcPct val="20000"/>
        </a:spcBef>
        <a:spcAft>
          <a:spcPct val="0"/>
        </a:spcAft>
        <a:buClr>
          <a:srgbClr val="1B55AC"/>
        </a:buClr>
        <a:buFont typeface="Wingdings" pitchFamily="103" charset="2"/>
        <a:buChar char="§"/>
        <a:defRPr sz="1200">
          <a:solidFill>
            <a:srgbClr val="515154"/>
          </a:solidFill>
          <a:latin typeface="+mn-lt"/>
          <a:ea typeface="+mn-ea"/>
          <a:cs typeface="+mn-cs"/>
        </a:defRPr>
      </a:lvl3pPr>
      <a:lvl4pPr marL="1600200" indent="-228600" algn="l" rtl="0" eaLnBrk="0" fontAlgn="base" hangingPunct="0">
        <a:spcBef>
          <a:spcPct val="20000"/>
        </a:spcBef>
        <a:spcAft>
          <a:spcPct val="0"/>
        </a:spcAft>
        <a:buClr>
          <a:srgbClr val="1B55AC"/>
        </a:buClr>
        <a:buFont typeface="Wingdings" pitchFamily="103" charset="2"/>
        <a:buChar char="§"/>
        <a:defRPr sz="1000">
          <a:solidFill>
            <a:srgbClr val="515154"/>
          </a:solidFill>
          <a:latin typeface="+mn-lt"/>
          <a:ea typeface="+mn-ea"/>
          <a:cs typeface="+mn-cs"/>
        </a:defRPr>
      </a:lvl4pPr>
      <a:lvl5pPr marL="2057400" indent="-228600" algn="l" rtl="0" eaLnBrk="0" fontAlgn="base" hangingPunct="0">
        <a:spcBef>
          <a:spcPct val="20000"/>
        </a:spcBef>
        <a:spcAft>
          <a:spcPct val="0"/>
        </a:spcAft>
        <a:buClr>
          <a:srgbClr val="1B55AC"/>
        </a:buClr>
        <a:buFont typeface="Wingdings" pitchFamily="103" charset="2"/>
        <a:buChar char="§"/>
        <a:defRPr sz="1000">
          <a:solidFill>
            <a:srgbClr val="515154"/>
          </a:solidFill>
          <a:latin typeface="+mn-lt"/>
          <a:ea typeface="+mn-ea"/>
          <a:cs typeface="+mn-cs"/>
        </a:defRPr>
      </a:lvl5pPr>
      <a:lvl6pPr marL="2514600" indent="-228600" algn="l" rtl="0" fontAlgn="base">
        <a:spcBef>
          <a:spcPct val="20000"/>
        </a:spcBef>
        <a:spcAft>
          <a:spcPct val="0"/>
        </a:spcAft>
        <a:buClr>
          <a:srgbClr val="1B55AC"/>
        </a:buClr>
        <a:buFont typeface="Wingdings" pitchFamily="48" charset="2"/>
        <a:buChar char="§"/>
        <a:defRPr sz="1000">
          <a:solidFill>
            <a:srgbClr val="515154"/>
          </a:solidFill>
          <a:latin typeface="+mn-lt"/>
          <a:ea typeface="+mn-ea"/>
          <a:cs typeface="+mn-cs"/>
        </a:defRPr>
      </a:lvl6pPr>
      <a:lvl7pPr marL="2971800" indent="-228600" algn="l" rtl="0" fontAlgn="base">
        <a:spcBef>
          <a:spcPct val="20000"/>
        </a:spcBef>
        <a:spcAft>
          <a:spcPct val="0"/>
        </a:spcAft>
        <a:buClr>
          <a:srgbClr val="1B55AC"/>
        </a:buClr>
        <a:buFont typeface="Wingdings" pitchFamily="48" charset="2"/>
        <a:buChar char="§"/>
        <a:defRPr sz="1000">
          <a:solidFill>
            <a:srgbClr val="515154"/>
          </a:solidFill>
          <a:latin typeface="+mn-lt"/>
          <a:ea typeface="+mn-ea"/>
          <a:cs typeface="+mn-cs"/>
        </a:defRPr>
      </a:lvl7pPr>
      <a:lvl8pPr marL="3429000" indent="-228600" algn="l" rtl="0" fontAlgn="base">
        <a:spcBef>
          <a:spcPct val="20000"/>
        </a:spcBef>
        <a:spcAft>
          <a:spcPct val="0"/>
        </a:spcAft>
        <a:buClr>
          <a:srgbClr val="1B55AC"/>
        </a:buClr>
        <a:buFont typeface="Wingdings" pitchFamily="48" charset="2"/>
        <a:buChar char="§"/>
        <a:defRPr sz="1000">
          <a:solidFill>
            <a:srgbClr val="515154"/>
          </a:solidFill>
          <a:latin typeface="+mn-lt"/>
          <a:ea typeface="+mn-ea"/>
          <a:cs typeface="+mn-cs"/>
        </a:defRPr>
      </a:lvl8pPr>
      <a:lvl9pPr marL="3886200" indent="-228600" algn="l" rtl="0" fontAlgn="base">
        <a:spcBef>
          <a:spcPct val="20000"/>
        </a:spcBef>
        <a:spcAft>
          <a:spcPct val="0"/>
        </a:spcAft>
        <a:buClr>
          <a:srgbClr val="1B55AC"/>
        </a:buClr>
        <a:buFont typeface="Wingdings" pitchFamily="48" charset="2"/>
        <a:buChar char="§"/>
        <a:defRPr sz="1000">
          <a:solidFill>
            <a:srgbClr val="515154"/>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garciduenas@ipade.mx" TargetMode="External"/><Relationship Id="rId2" Type="http://schemas.openxmlformats.org/officeDocument/2006/relationships/hyperlink" Target="mailto:bguzman@ipade.mx"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images.google.com/imgres?imgurl=http://www.lideresmexicanos.com/images/upload/1730.gif&amp;imgrefurl=http://www.lideresmexicanos.com/articulos.php?id_sec=64&amp;id_art=883&amp;h=190&amp;w=160&amp;sz=19&amp;hl=en&amp;start=10&amp;um=1&amp;usg=__YOeX1i_KWF6Lq5bZLAxnJ_ks0k4=&amp;tbnid=i6oNM-eEmhz6AM:&amp;tbnh=103&amp;tbnw=87&amp;prev=/images?q=santander+marcos+martinez&amp;um=1&amp;hl=en&amp;rls=com.microsoft:en-us&amp;sa=N"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hyperlink" Target="http://www.ipade.mx/Pages/visualizadorvideos.aspx?category=Videos%20MBA|MBA%20Videos&amp;videoID=63"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http://www.youtube.com/watch?v=l8FrgfECwT4"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7"/>
          <p:cNvSpPr>
            <a:spLocks noChangeArrowheads="1"/>
          </p:cNvSpPr>
          <p:nvPr/>
        </p:nvSpPr>
        <p:spPr bwMode="auto">
          <a:xfrm>
            <a:off x="0" y="0"/>
            <a:ext cx="9144000" cy="6858000"/>
          </a:xfrm>
          <a:prstGeom prst="rect">
            <a:avLst/>
          </a:prstGeom>
          <a:solidFill>
            <a:schemeClr val="tx1"/>
          </a:solidFill>
          <a:ln w="9525">
            <a:noFill/>
            <a:miter lim="800000"/>
            <a:headEnd/>
            <a:tailEnd/>
          </a:ln>
          <a:effectLst>
            <a:outerShdw blurRad="50800" dist="38100" dir="54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eaLnBrk="0" hangingPunct="0">
              <a:defRPr/>
            </a:pPr>
            <a:r>
              <a:rPr lang="en-US" sz="2400" dirty="0">
                <a:latin typeface="Arial" pitchFamily="48" charset="0"/>
                <a:ea typeface="ＭＳ Ｐゴシック" pitchFamily="48" charset="-128"/>
                <a:cs typeface="ＭＳ Ｐゴシック" pitchFamily="48" charset="-128"/>
              </a:rPr>
              <a:t>v</a:t>
            </a:r>
          </a:p>
        </p:txBody>
      </p:sp>
      <p:sp>
        <p:nvSpPr>
          <p:cNvPr id="6" name="Rectangle 2"/>
          <p:cNvSpPr txBox="1">
            <a:spLocks noChangeArrowheads="1"/>
          </p:cNvSpPr>
          <p:nvPr/>
        </p:nvSpPr>
        <p:spPr>
          <a:xfrm>
            <a:off x="685800" y="1752600"/>
            <a:ext cx="7772400" cy="4495800"/>
          </a:xfrm>
          <a:prstGeom prst="rect">
            <a:avLst/>
          </a:prstGeom>
        </p:spPr>
        <p:txBody>
          <a:bodyPr/>
          <a:lstStyle/>
          <a:p>
            <a:pPr algn="ctr">
              <a:lnSpc>
                <a:spcPct val="130000"/>
              </a:lnSpc>
              <a:defRPr/>
            </a:pPr>
            <a:r>
              <a:rPr lang="en-US" sz="2400" b="1" kern="0" dirty="0" smtClean="0">
                <a:solidFill>
                  <a:schemeClr val="bg1"/>
                </a:solidFill>
                <a:latin typeface="+mj-lt"/>
                <a:ea typeface="+mj-ea"/>
                <a:cs typeface="+mj-cs"/>
              </a:rPr>
              <a:t>One week program:</a:t>
            </a:r>
          </a:p>
          <a:p>
            <a:pPr algn="ctr">
              <a:lnSpc>
                <a:spcPct val="130000"/>
              </a:lnSpc>
              <a:defRPr/>
            </a:pPr>
            <a:r>
              <a:rPr lang="en-US" sz="2400" b="1" kern="0" dirty="0" smtClean="0">
                <a:solidFill>
                  <a:schemeClr val="bg1"/>
                </a:solidFill>
                <a:latin typeface="+mj-lt"/>
                <a:ea typeface="+mj-ea"/>
                <a:cs typeface="+mj-cs"/>
              </a:rPr>
              <a:t>Doing Business in Mexico 2013</a:t>
            </a:r>
          </a:p>
          <a:p>
            <a:pPr algn="ctr">
              <a:lnSpc>
                <a:spcPct val="130000"/>
              </a:lnSpc>
              <a:defRPr/>
            </a:pPr>
            <a:r>
              <a:rPr lang="en-US" sz="1600" b="1" kern="0" dirty="0" smtClean="0">
                <a:solidFill>
                  <a:schemeClr val="bg1"/>
                </a:solidFill>
                <a:latin typeface="+mj-lt"/>
                <a:ea typeface="+mj-ea"/>
                <a:cs typeface="+mj-cs"/>
              </a:rPr>
              <a:t>(Emerging Markets development)</a:t>
            </a:r>
            <a:endParaRPr lang="en-US" sz="2000" b="1" kern="0" dirty="0">
              <a:solidFill>
                <a:schemeClr val="bg1"/>
              </a:solidFill>
              <a:latin typeface="+mj-lt"/>
              <a:ea typeface="+mj-ea"/>
              <a:cs typeface="+mj-cs"/>
            </a:endParaRPr>
          </a:p>
          <a:p>
            <a:pPr algn="ctr">
              <a:lnSpc>
                <a:spcPct val="130000"/>
              </a:lnSpc>
              <a:defRPr/>
            </a:pPr>
            <a:endParaRPr lang="en-US" sz="1400" b="1" kern="0" dirty="0" smtClean="0">
              <a:solidFill>
                <a:schemeClr val="bg1"/>
              </a:solidFill>
              <a:latin typeface="+mj-lt"/>
              <a:ea typeface="+mj-ea"/>
              <a:cs typeface="+mj-cs"/>
            </a:endParaRPr>
          </a:p>
          <a:p>
            <a:pPr algn="ctr">
              <a:lnSpc>
                <a:spcPct val="130000"/>
              </a:lnSpc>
              <a:defRPr/>
            </a:pPr>
            <a:r>
              <a:rPr lang="en-US" sz="1400" b="1" kern="0" dirty="0" smtClean="0">
                <a:solidFill>
                  <a:schemeClr val="bg1"/>
                </a:solidFill>
                <a:latin typeface="+mj-lt"/>
                <a:ea typeface="+mj-ea"/>
                <a:cs typeface="+mj-cs"/>
              </a:rPr>
              <a:t> </a:t>
            </a:r>
            <a:r>
              <a:rPr lang="en-US" sz="2000" b="1" kern="0" dirty="0" smtClean="0">
                <a:solidFill>
                  <a:schemeClr val="bg1"/>
                </a:solidFill>
                <a:latin typeface="+mj-lt"/>
                <a:ea typeface="+mj-ea"/>
                <a:cs typeface="+mj-cs"/>
              </a:rPr>
              <a:t/>
            </a:r>
            <a:br>
              <a:rPr lang="en-US" sz="2000" b="1" kern="0" dirty="0" smtClean="0">
                <a:solidFill>
                  <a:schemeClr val="bg1"/>
                </a:solidFill>
                <a:latin typeface="+mj-lt"/>
                <a:ea typeface="+mj-ea"/>
                <a:cs typeface="+mj-cs"/>
              </a:rPr>
            </a:br>
            <a:r>
              <a:rPr lang="en-US" b="1" kern="0" dirty="0" smtClean="0">
                <a:solidFill>
                  <a:schemeClr val="bg1"/>
                </a:solidFill>
                <a:latin typeface="+mj-lt"/>
                <a:ea typeface="+mj-ea"/>
                <a:cs typeface="+mj-cs"/>
              </a:rPr>
              <a:t>FULL TIME MBA</a:t>
            </a:r>
          </a:p>
          <a:p>
            <a:pPr algn="ctr">
              <a:lnSpc>
                <a:spcPct val="130000"/>
              </a:lnSpc>
              <a:defRPr/>
            </a:pPr>
            <a:r>
              <a:rPr lang="en-US" sz="1400" b="1" kern="0" dirty="0" smtClean="0">
                <a:solidFill>
                  <a:schemeClr val="bg1"/>
                </a:solidFill>
                <a:latin typeface="+mj-lt"/>
                <a:ea typeface="+mj-ea"/>
                <a:cs typeface="+mj-cs"/>
              </a:rPr>
              <a:t>IPADE Business School</a:t>
            </a:r>
            <a:br>
              <a:rPr lang="en-US" sz="1400" b="1" kern="0" dirty="0" smtClean="0">
                <a:solidFill>
                  <a:schemeClr val="bg1"/>
                </a:solidFill>
                <a:latin typeface="+mj-lt"/>
                <a:ea typeface="+mj-ea"/>
                <a:cs typeface="+mj-cs"/>
              </a:rPr>
            </a:br>
            <a:r>
              <a:rPr lang="en-US" sz="800" b="1" kern="0" dirty="0" smtClean="0">
                <a:solidFill>
                  <a:schemeClr val="bg1"/>
                </a:solidFill>
                <a:latin typeface="+mj-lt"/>
                <a:ea typeface="+mj-ea"/>
                <a:cs typeface="+mj-cs"/>
              </a:rPr>
              <a:t> </a:t>
            </a:r>
            <a:r>
              <a:rPr lang="en-US" sz="1400" b="1" kern="0" dirty="0" smtClean="0">
                <a:solidFill>
                  <a:schemeClr val="bg1"/>
                </a:solidFill>
                <a:latin typeface="+mj-lt"/>
                <a:ea typeface="+mj-ea"/>
                <a:cs typeface="+mj-cs"/>
              </a:rPr>
              <a:t> </a:t>
            </a:r>
            <a:br>
              <a:rPr lang="en-US" sz="1400" b="1" kern="0" dirty="0" smtClean="0">
                <a:solidFill>
                  <a:schemeClr val="bg1"/>
                </a:solidFill>
                <a:latin typeface="+mj-lt"/>
                <a:ea typeface="+mj-ea"/>
                <a:cs typeface="+mj-cs"/>
              </a:rPr>
            </a:br>
            <a:r>
              <a:rPr lang="en-US" sz="1400" b="1" kern="0" dirty="0" smtClean="0">
                <a:solidFill>
                  <a:srgbClr val="5A94C6"/>
                </a:solidFill>
                <a:latin typeface="+mj-lt"/>
                <a:ea typeface="+mj-ea"/>
                <a:cs typeface="+mj-cs"/>
              </a:rPr>
              <a:t>International Office</a:t>
            </a:r>
            <a:r>
              <a:rPr lang="en-US" sz="1400" b="1" kern="0" dirty="0" smtClean="0">
                <a:solidFill>
                  <a:schemeClr val="bg1"/>
                </a:solidFill>
                <a:latin typeface="+mj-lt"/>
                <a:ea typeface="+mj-ea"/>
                <a:cs typeface="+mj-cs"/>
              </a:rPr>
              <a:t/>
            </a:r>
            <a:br>
              <a:rPr lang="en-US" sz="1400" b="1" kern="0" dirty="0" smtClean="0">
                <a:solidFill>
                  <a:schemeClr val="bg1"/>
                </a:solidFill>
                <a:latin typeface="+mj-lt"/>
                <a:ea typeface="+mj-ea"/>
                <a:cs typeface="+mj-cs"/>
              </a:rPr>
            </a:br>
            <a:r>
              <a:rPr lang="en-US" sz="1400" b="1" kern="0" dirty="0" smtClean="0">
                <a:solidFill>
                  <a:schemeClr val="bg1"/>
                </a:solidFill>
                <a:latin typeface="+mj-lt"/>
                <a:ea typeface="+mj-ea"/>
                <a:cs typeface="+mj-cs"/>
              </a:rPr>
              <a:t>Beatriz Guzmán, Director</a:t>
            </a:r>
            <a:br>
              <a:rPr lang="en-US" sz="1400" b="1" kern="0" dirty="0" smtClean="0">
                <a:solidFill>
                  <a:schemeClr val="bg1"/>
                </a:solidFill>
                <a:latin typeface="+mj-lt"/>
                <a:ea typeface="+mj-ea"/>
                <a:cs typeface="+mj-cs"/>
              </a:rPr>
            </a:br>
            <a:r>
              <a:rPr lang="en-US" sz="1400" i="1" kern="0" dirty="0" smtClean="0">
                <a:solidFill>
                  <a:schemeClr val="bg1"/>
                </a:solidFill>
                <a:latin typeface="+mj-lt"/>
                <a:ea typeface="+mj-ea"/>
                <a:cs typeface="+mj-cs"/>
                <a:hlinkClick r:id="rId2"/>
              </a:rPr>
              <a:t>bguzman@ipade.mx</a:t>
            </a:r>
            <a:endParaRPr lang="en-US" sz="1400" i="1" kern="0" dirty="0" smtClean="0">
              <a:solidFill>
                <a:schemeClr val="bg1"/>
              </a:solidFill>
              <a:latin typeface="+mj-lt"/>
              <a:ea typeface="+mj-ea"/>
              <a:cs typeface="+mj-cs"/>
            </a:endParaRPr>
          </a:p>
          <a:p>
            <a:pPr algn="ctr">
              <a:lnSpc>
                <a:spcPct val="130000"/>
              </a:lnSpc>
              <a:defRPr/>
            </a:pPr>
            <a:endParaRPr lang="en-US" sz="800" i="1" kern="0" dirty="0" smtClean="0">
              <a:solidFill>
                <a:schemeClr val="bg1"/>
              </a:solidFill>
              <a:latin typeface="+mj-lt"/>
              <a:ea typeface="+mj-ea"/>
              <a:cs typeface="+mj-cs"/>
            </a:endParaRPr>
          </a:p>
          <a:p>
            <a:pPr algn="ctr">
              <a:lnSpc>
                <a:spcPct val="130000"/>
              </a:lnSpc>
              <a:defRPr/>
            </a:pPr>
            <a:r>
              <a:rPr lang="en-US" sz="1400" b="1" kern="0" dirty="0" smtClean="0">
                <a:solidFill>
                  <a:schemeClr val="bg1"/>
                </a:solidFill>
              </a:rPr>
              <a:t>Rosa Garcidueñas, Manager</a:t>
            </a:r>
            <a:br>
              <a:rPr lang="en-US" sz="1400" b="1" kern="0" dirty="0" smtClean="0">
                <a:solidFill>
                  <a:schemeClr val="bg1"/>
                </a:solidFill>
              </a:rPr>
            </a:br>
            <a:r>
              <a:rPr lang="en-US" sz="1400" i="1" kern="0" dirty="0" smtClean="0">
                <a:solidFill>
                  <a:schemeClr val="bg1"/>
                </a:solidFill>
                <a:hlinkClick r:id="rId3"/>
              </a:rPr>
              <a:t>rgarciduenas@ipade.mx</a:t>
            </a:r>
            <a:endParaRPr lang="en-US" sz="1400" i="1" kern="0" dirty="0" smtClean="0">
              <a:solidFill>
                <a:schemeClr val="bg1"/>
              </a:solidFill>
              <a:latin typeface="+mj-lt"/>
              <a:ea typeface="+mj-ea"/>
              <a:cs typeface="+mj-cs"/>
            </a:endParaRPr>
          </a:p>
          <a:p>
            <a:pPr algn="ctr">
              <a:lnSpc>
                <a:spcPct val="130000"/>
              </a:lnSpc>
              <a:defRPr/>
            </a:pPr>
            <a:endParaRPr lang="en-US" sz="1400" b="1" i="1" kern="0" dirty="0" smtClean="0">
              <a:solidFill>
                <a:schemeClr val="bg1"/>
              </a:solidFill>
              <a:latin typeface="+mj-lt"/>
              <a:ea typeface="+mj-ea"/>
              <a:cs typeface="+mj-cs"/>
            </a:endParaRPr>
          </a:p>
          <a:p>
            <a:pPr algn="ctr">
              <a:lnSpc>
                <a:spcPct val="130000"/>
              </a:lnSpc>
              <a:defRPr/>
            </a:pPr>
            <a:r>
              <a:rPr lang="en-US" sz="2000" b="1" kern="0" dirty="0" smtClean="0">
                <a:solidFill>
                  <a:schemeClr val="bg1"/>
                </a:solidFill>
                <a:latin typeface="+mj-lt"/>
                <a:ea typeface="+mj-ea"/>
                <a:cs typeface="+mj-cs"/>
              </a:rPr>
              <a:t/>
            </a:r>
            <a:br>
              <a:rPr lang="en-US" sz="2000" b="1" kern="0" dirty="0" smtClean="0">
                <a:solidFill>
                  <a:schemeClr val="bg1"/>
                </a:solidFill>
                <a:latin typeface="+mj-lt"/>
                <a:ea typeface="+mj-ea"/>
                <a:cs typeface="+mj-cs"/>
              </a:rPr>
            </a:br>
            <a:endParaRPr lang="en-US" sz="2000" b="1" kern="0" dirty="0">
              <a:solidFill>
                <a:schemeClr val="bg1"/>
              </a:solidFill>
              <a:latin typeface="+mj-lt"/>
              <a:ea typeface="+mj-ea"/>
              <a:cs typeface="+mj-cs"/>
            </a:endParaRPr>
          </a:p>
        </p:txBody>
      </p:sp>
      <p:pic>
        <p:nvPicPr>
          <p:cNvPr id="14343" name="Picture 8" descr="Escudovolumenf:negro.jpg"/>
          <p:cNvPicPr>
            <a:picLocks noChangeAspect="1"/>
          </p:cNvPicPr>
          <p:nvPr/>
        </p:nvPicPr>
        <p:blipFill>
          <a:blip r:embed="rId4"/>
          <a:srcRect/>
          <a:stretch>
            <a:fillRect/>
          </a:stretch>
        </p:blipFill>
        <p:spPr bwMode="auto">
          <a:xfrm>
            <a:off x="4114800" y="304800"/>
            <a:ext cx="914400" cy="136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r>
              <a:rPr lang="en-US" dirty="0" smtClean="0">
                <a:solidFill>
                  <a:srgbClr val="004B8E"/>
                </a:solidFill>
              </a:rPr>
              <a:t>Week costs per student </a:t>
            </a:r>
            <a:r>
              <a:rPr lang="en-US" sz="1200" i="1" dirty="0" smtClean="0">
                <a:solidFill>
                  <a:srgbClr val="004B8E"/>
                </a:solidFill>
              </a:rPr>
              <a:t>(prices in US dollars)</a:t>
            </a:r>
          </a:p>
        </p:txBody>
      </p:sp>
      <p:sp>
        <p:nvSpPr>
          <p:cNvPr id="7" name="Rectangle 7"/>
          <p:cNvSpPr>
            <a:spLocks noChangeArrowheads="1"/>
          </p:cNvSpPr>
          <p:nvPr/>
        </p:nvSpPr>
        <p:spPr bwMode="auto">
          <a:xfrm>
            <a:off x="2819400" y="6172200"/>
            <a:ext cx="6324600" cy="304800"/>
          </a:xfrm>
          <a:prstGeom prst="rect">
            <a:avLst/>
          </a:prstGeom>
          <a:solidFill>
            <a:srgbClr val="97B02F"/>
          </a:solidFill>
          <a:ln w="9525">
            <a:noFill/>
            <a:miter lim="800000"/>
            <a:headEnd/>
            <a:tailEnd/>
          </a:ln>
          <a:effectLst>
            <a:outerShdw blurRad="50800" dist="38100" dir="54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eaLnBrk="0" hangingPunct="0">
              <a:defRPr/>
            </a:pPr>
            <a:endParaRPr lang="en-US" sz="2400" dirty="0">
              <a:latin typeface="Arial" pitchFamily="48" charset="0"/>
              <a:ea typeface="ＭＳ Ｐゴシック" pitchFamily="48" charset="-128"/>
              <a:cs typeface="ＭＳ Ｐゴシック" pitchFamily="48" charset="-128"/>
            </a:endParaRPr>
          </a:p>
        </p:txBody>
      </p:sp>
      <p:sp>
        <p:nvSpPr>
          <p:cNvPr id="8" name="Rectangle 7"/>
          <p:cNvSpPr>
            <a:spLocks noChangeArrowheads="1"/>
          </p:cNvSpPr>
          <p:nvPr/>
        </p:nvSpPr>
        <p:spPr bwMode="auto">
          <a:xfrm>
            <a:off x="0" y="6172200"/>
            <a:ext cx="2819400" cy="304800"/>
          </a:xfrm>
          <a:prstGeom prst="rect">
            <a:avLst/>
          </a:prstGeom>
          <a:solidFill>
            <a:schemeClr val="accent4">
              <a:lumMod val="50000"/>
              <a:lumOff val="50000"/>
            </a:schemeClr>
          </a:solidFill>
          <a:ln w="9525">
            <a:noFill/>
            <a:miter lim="800000"/>
            <a:headEnd/>
            <a:tailEnd/>
          </a:ln>
          <a:effectLst>
            <a:outerShdw blurRad="50800" dist="38100" dir="54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eaLnBrk="0" hangingPunct="0">
              <a:defRPr/>
            </a:pPr>
            <a:endParaRPr lang="en-US" sz="2400" dirty="0">
              <a:latin typeface="Arial" pitchFamily="48" charset="0"/>
              <a:ea typeface="ＭＳ Ｐゴシック" pitchFamily="48" charset="-128"/>
              <a:cs typeface="ＭＳ Ｐゴシック" pitchFamily="48" charset="-128"/>
            </a:endParaRPr>
          </a:p>
        </p:txBody>
      </p:sp>
      <p:sp>
        <p:nvSpPr>
          <p:cNvPr id="16394" name="TextBox 9"/>
          <p:cNvSpPr txBox="1">
            <a:spLocks noChangeArrowheads="1"/>
          </p:cNvSpPr>
          <p:nvPr/>
        </p:nvSpPr>
        <p:spPr bwMode="auto">
          <a:xfrm>
            <a:off x="4343400" y="6172200"/>
            <a:ext cx="4648200" cy="246063"/>
          </a:xfrm>
          <a:prstGeom prst="rect">
            <a:avLst/>
          </a:prstGeom>
          <a:noFill/>
          <a:ln w="9525">
            <a:noFill/>
            <a:miter lim="800000"/>
            <a:headEnd/>
            <a:tailEnd/>
          </a:ln>
        </p:spPr>
        <p:txBody>
          <a:bodyPr>
            <a:prstTxWarp prst="textNoShape">
              <a:avLst/>
            </a:prstTxWarp>
            <a:spAutoFit/>
          </a:bodyPr>
          <a:lstStyle/>
          <a:p>
            <a:pPr algn="r"/>
            <a:r>
              <a:rPr lang="en-US" sz="1000" b="1" dirty="0" smtClean="0">
                <a:solidFill>
                  <a:schemeClr val="bg1"/>
                </a:solidFill>
              </a:rPr>
              <a:t>FULL TIME MBA, INTERNATIONAL EXPERIENCE</a:t>
            </a:r>
            <a:endParaRPr lang="en-US" sz="1000" b="1" dirty="0">
              <a:solidFill>
                <a:schemeClr val="bg1"/>
              </a:solidFill>
            </a:endParaRPr>
          </a:p>
        </p:txBody>
      </p:sp>
      <p:sp>
        <p:nvSpPr>
          <p:cNvPr id="10" name="TextBox 9"/>
          <p:cNvSpPr txBox="1"/>
          <p:nvPr/>
        </p:nvSpPr>
        <p:spPr>
          <a:xfrm>
            <a:off x="152400" y="6172200"/>
            <a:ext cx="2590800" cy="246063"/>
          </a:xfrm>
          <a:prstGeom prst="rect">
            <a:avLst/>
          </a:prstGeom>
          <a:noFill/>
        </p:spPr>
        <p:txBody>
          <a:bodyPr>
            <a:spAutoFit/>
          </a:bodyPr>
          <a:lstStyle/>
          <a:p>
            <a:pPr algn="ctr">
              <a:defRPr/>
            </a:pPr>
            <a:r>
              <a:rPr lang="en-US" sz="1000" b="1" dirty="0">
                <a:solidFill>
                  <a:schemeClr val="bg1">
                    <a:lumMod val="65000"/>
                  </a:schemeClr>
                </a:solidFill>
                <a:latin typeface="Arial" pitchFamily="48" charset="0"/>
                <a:ea typeface="Arial" pitchFamily="48" charset="0"/>
                <a:cs typeface="Arial" pitchFamily="48" charset="0"/>
              </a:rPr>
              <a:t>P   R   O   G   R   A   </a:t>
            </a:r>
            <a:r>
              <a:rPr lang="en-US" sz="1000" b="1" dirty="0" smtClean="0">
                <a:solidFill>
                  <a:schemeClr val="bg1">
                    <a:lumMod val="65000"/>
                  </a:schemeClr>
                </a:solidFill>
                <a:latin typeface="Arial" pitchFamily="48" charset="0"/>
                <a:ea typeface="Arial" pitchFamily="48" charset="0"/>
                <a:cs typeface="Arial" pitchFamily="48" charset="0"/>
              </a:rPr>
              <a:t>M</a:t>
            </a:r>
            <a:endParaRPr lang="en-US" sz="1000" b="1" dirty="0">
              <a:solidFill>
                <a:schemeClr val="bg1">
                  <a:lumMod val="65000"/>
                </a:schemeClr>
              </a:solidFill>
              <a:latin typeface="Arial" pitchFamily="48" charset="0"/>
              <a:ea typeface="Arial" pitchFamily="48" charset="0"/>
              <a:cs typeface="Arial" pitchFamily="4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541046902"/>
              </p:ext>
            </p:extLst>
          </p:nvPr>
        </p:nvGraphicFramePr>
        <p:xfrm>
          <a:off x="533400" y="1447800"/>
          <a:ext cx="8153400" cy="3223260"/>
        </p:xfrm>
        <a:graphic>
          <a:graphicData uri="http://schemas.openxmlformats.org/drawingml/2006/table">
            <a:tbl>
              <a:tblPr firstRow="1" bandRow="1">
                <a:effectLst>
                  <a:outerShdw blurRad="50800" dist="38100" dir="2700000" algn="tl" rotWithShape="0">
                    <a:prstClr val="black">
                      <a:alpha val="40000"/>
                    </a:prstClr>
                  </a:outerShdw>
                </a:effectLst>
                <a:tableStyleId>{073A0DAA-6AF3-43AB-8588-CEC1D06C72B9}</a:tableStyleId>
              </a:tblPr>
              <a:tblGrid>
                <a:gridCol w="2971800"/>
                <a:gridCol w="1295400"/>
                <a:gridCol w="1676400"/>
                <a:gridCol w="2209800"/>
              </a:tblGrid>
              <a:tr h="762000">
                <a:tc rowSpan="2">
                  <a:txBody>
                    <a:bodyPr/>
                    <a:lstStyle/>
                    <a:p>
                      <a:endParaRPr lang="en-US" sz="2000" b="1" kern="1200" dirty="0">
                        <a:solidFill>
                          <a:schemeClr val="lt1"/>
                        </a:solidFill>
                        <a:effectLst>
                          <a:outerShdw blurRad="38100" dist="38100" dir="2700000" algn="tl">
                            <a:srgbClr val="000000">
                              <a:alpha val="43137"/>
                            </a:srgbClr>
                          </a:outerShdw>
                        </a:effectLst>
                        <a:latin typeface="+mn-lt"/>
                        <a:ea typeface="+mn-ea"/>
                        <a:cs typeface="+mn-cs"/>
                      </a:endParaRPr>
                    </a:p>
                  </a:txBody>
                  <a:tcPr>
                    <a:gradFill flip="none" rotWithShape="1">
                      <a:gsLst>
                        <a:gs pos="0">
                          <a:srgbClr val="004B8E">
                            <a:shade val="30000"/>
                            <a:satMod val="115000"/>
                          </a:srgbClr>
                        </a:gs>
                        <a:gs pos="50000">
                          <a:srgbClr val="004B8E">
                            <a:shade val="67500"/>
                            <a:satMod val="115000"/>
                          </a:srgbClr>
                        </a:gs>
                        <a:gs pos="100000">
                          <a:srgbClr val="004B8E">
                            <a:shade val="100000"/>
                            <a:satMod val="115000"/>
                          </a:srgbClr>
                        </a:gs>
                      </a:gsLst>
                      <a:lin ang="5400000" scaled="1"/>
                      <a:tileRect/>
                    </a:gradFill>
                  </a:tcPr>
                </a:tc>
                <a:tc gridSpan="2">
                  <a:txBody>
                    <a:bodyPr/>
                    <a:lstStyle/>
                    <a:p>
                      <a:pPr algn="ctr"/>
                      <a:r>
                        <a:rPr lang="en-US" sz="1600" dirty="0" smtClean="0"/>
                        <a:t>Hotel Marquis</a:t>
                      </a:r>
                      <a:r>
                        <a:rPr lang="en-US" sz="1600" baseline="0" dirty="0" smtClean="0"/>
                        <a:t> </a:t>
                      </a:r>
                      <a:r>
                        <a:rPr lang="en-US" sz="1600" baseline="0" dirty="0" err="1" smtClean="0"/>
                        <a:t>Reforma</a:t>
                      </a:r>
                      <a:endParaRPr lang="en-US" sz="1600" dirty="0" smtClean="0"/>
                    </a:p>
                    <a:p>
                      <a:pPr algn="ctr"/>
                      <a:r>
                        <a:rPr lang="en-US" sz="1200" dirty="0" smtClean="0"/>
                        <a:t>(red</a:t>
                      </a:r>
                      <a:r>
                        <a:rPr lang="en-US" sz="1200" baseline="0" dirty="0" smtClean="0"/>
                        <a:t> carpet hotel)</a:t>
                      </a:r>
                    </a:p>
                    <a:p>
                      <a:pPr algn="ctr"/>
                      <a:r>
                        <a:rPr lang="en-US" sz="1100" b="0" baseline="0" dirty="0" smtClean="0"/>
                        <a:t>www.marquisreforma.com</a:t>
                      </a:r>
                      <a:endParaRPr lang="en-US" sz="1100" b="0" dirty="0"/>
                    </a:p>
                  </a:txBody>
                  <a:tcPr>
                    <a:gradFill flip="none" rotWithShape="1">
                      <a:gsLst>
                        <a:gs pos="0">
                          <a:srgbClr val="004B8E">
                            <a:shade val="30000"/>
                            <a:satMod val="115000"/>
                          </a:srgbClr>
                        </a:gs>
                        <a:gs pos="50000">
                          <a:srgbClr val="004B8E">
                            <a:shade val="67500"/>
                            <a:satMod val="115000"/>
                          </a:srgbClr>
                        </a:gs>
                        <a:gs pos="100000">
                          <a:srgbClr val="004B8E">
                            <a:shade val="100000"/>
                            <a:satMod val="115000"/>
                          </a:srgbClr>
                        </a:gs>
                      </a:gsLst>
                      <a:lin ang="5400000" scaled="1"/>
                      <a:tileRect/>
                    </a:gradFill>
                  </a:tcPr>
                </a:tc>
                <a:tc hMerge="1">
                  <a:txBody>
                    <a:bodyPr/>
                    <a:lstStyle/>
                    <a:p>
                      <a:endParaRPr lang="en-US" dirty="0"/>
                    </a:p>
                  </a:txBody>
                  <a:tcPr>
                    <a:gradFill flip="none" rotWithShape="1">
                      <a:gsLst>
                        <a:gs pos="0">
                          <a:srgbClr val="693421">
                            <a:shade val="30000"/>
                            <a:satMod val="115000"/>
                          </a:srgbClr>
                        </a:gs>
                        <a:gs pos="50000">
                          <a:srgbClr val="693421">
                            <a:shade val="67500"/>
                            <a:satMod val="115000"/>
                          </a:srgbClr>
                        </a:gs>
                        <a:gs pos="100000">
                          <a:srgbClr val="693421">
                            <a:shade val="100000"/>
                            <a:satMod val="115000"/>
                          </a:srgbClr>
                        </a:gs>
                      </a:gsLst>
                      <a:lin ang="5400000" scaled="1"/>
                      <a:tileRect/>
                    </a:gradFill>
                  </a:tcPr>
                </a:tc>
                <a:tc>
                  <a:txBody>
                    <a:bodyPr/>
                    <a:lstStyle/>
                    <a:p>
                      <a:pPr algn="ctr"/>
                      <a:r>
                        <a:rPr lang="en-US" sz="1600" dirty="0" smtClean="0"/>
                        <a:t>Wyndham Hotel Polanco</a:t>
                      </a:r>
                    </a:p>
                    <a:p>
                      <a:pPr algn="ctr"/>
                      <a:r>
                        <a:rPr lang="en-US" sz="1200" dirty="0" smtClean="0"/>
                        <a:t>(four star</a:t>
                      </a:r>
                      <a:r>
                        <a:rPr lang="en-US" sz="1200" baseline="0" dirty="0" smtClean="0"/>
                        <a:t> hotel)</a:t>
                      </a:r>
                    </a:p>
                    <a:p>
                      <a:pPr algn="ctr"/>
                      <a:r>
                        <a:rPr lang="en-US" sz="1100" b="0" baseline="0" dirty="0" smtClean="0"/>
                        <a:t>www.wyndhampolanco.com.mx</a:t>
                      </a:r>
                      <a:endParaRPr lang="en-US" sz="1100" b="0" dirty="0"/>
                    </a:p>
                  </a:txBody>
                  <a:tcPr>
                    <a:gradFill flip="none" rotWithShape="1">
                      <a:gsLst>
                        <a:gs pos="0">
                          <a:srgbClr val="004B8E">
                            <a:shade val="30000"/>
                            <a:satMod val="115000"/>
                          </a:srgbClr>
                        </a:gs>
                        <a:gs pos="50000">
                          <a:srgbClr val="004B8E">
                            <a:shade val="67500"/>
                            <a:satMod val="115000"/>
                          </a:srgbClr>
                        </a:gs>
                        <a:gs pos="100000">
                          <a:srgbClr val="004B8E">
                            <a:shade val="100000"/>
                            <a:satMod val="115000"/>
                          </a:srgbClr>
                        </a:gs>
                      </a:gsLst>
                      <a:lin ang="5400000" scaled="1"/>
                      <a:tileRect/>
                    </a:gradFill>
                  </a:tcPr>
                </a:tc>
              </a:tr>
              <a:tr h="243840">
                <a:tc vMerge="1">
                  <a:txBody>
                    <a:bodyPr/>
                    <a:lstStyle/>
                    <a:p>
                      <a:endParaRPr lang="en-US" dirty="0"/>
                    </a:p>
                  </a:txBody>
                  <a:tcPr>
                    <a:gradFill flip="none" rotWithShape="1">
                      <a:gsLst>
                        <a:gs pos="0">
                          <a:srgbClr val="693421">
                            <a:shade val="30000"/>
                            <a:satMod val="115000"/>
                          </a:srgbClr>
                        </a:gs>
                        <a:gs pos="50000">
                          <a:srgbClr val="693421">
                            <a:shade val="67500"/>
                            <a:satMod val="115000"/>
                          </a:srgbClr>
                        </a:gs>
                        <a:gs pos="100000">
                          <a:srgbClr val="693421">
                            <a:shade val="100000"/>
                            <a:satMod val="115000"/>
                          </a:srgbClr>
                        </a:gs>
                      </a:gsLst>
                      <a:lin ang="5400000" scaled="1"/>
                      <a:tileRect/>
                    </a:gradFill>
                  </a:tcPr>
                </a:tc>
                <a:tc>
                  <a:txBody>
                    <a:bodyPr/>
                    <a:lstStyle/>
                    <a:p>
                      <a:pPr algn="ctr"/>
                      <a:r>
                        <a:rPr lang="en-US" sz="1200" dirty="0" smtClean="0">
                          <a:solidFill>
                            <a:schemeClr val="bg1"/>
                          </a:solidFill>
                        </a:rPr>
                        <a:t>Double room</a:t>
                      </a:r>
                      <a:endParaRPr lang="en-US" sz="1200" b="1" dirty="0">
                        <a:solidFill>
                          <a:schemeClr val="bg1"/>
                        </a:solidFill>
                      </a:endParaRPr>
                    </a:p>
                  </a:txBody>
                  <a:tcPr>
                    <a:gradFill flip="none" rotWithShape="1">
                      <a:gsLst>
                        <a:gs pos="0">
                          <a:srgbClr val="004B8E">
                            <a:shade val="30000"/>
                            <a:satMod val="115000"/>
                          </a:srgbClr>
                        </a:gs>
                        <a:gs pos="50000">
                          <a:srgbClr val="004B8E">
                            <a:shade val="67500"/>
                            <a:satMod val="115000"/>
                          </a:srgbClr>
                        </a:gs>
                        <a:gs pos="100000">
                          <a:srgbClr val="004B8E">
                            <a:shade val="100000"/>
                            <a:satMod val="115000"/>
                          </a:srgbClr>
                        </a:gs>
                      </a:gsLst>
                      <a:lin ang="5400000" scaled="1"/>
                      <a:tileRect/>
                    </a:gradFill>
                  </a:tcPr>
                </a:tc>
                <a:tc>
                  <a:txBody>
                    <a:bodyPr/>
                    <a:lstStyle/>
                    <a:p>
                      <a:pPr algn="ctr"/>
                      <a:r>
                        <a:rPr lang="en-US" sz="1200" dirty="0" smtClean="0">
                          <a:solidFill>
                            <a:schemeClr val="bg1"/>
                          </a:solidFill>
                        </a:rPr>
                        <a:t>Single room</a:t>
                      </a:r>
                      <a:endParaRPr lang="en-US" sz="1200" b="1" dirty="0">
                        <a:solidFill>
                          <a:schemeClr val="bg1"/>
                        </a:solidFill>
                      </a:endParaRPr>
                    </a:p>
                  </a:txBody>
                  <a:tcPr>
                    <a:gradFill flip="none" rotWithShape="1">
                      <a:gsLst>
                        <a:gs pos="0">
                          <a:srgbClr val="004B8E">
                            <a:shade val="30000"/>
                            <a:satMod val="115000"/>
                          </a:srgbClr>
                        </a:gs>
                        <a:gs pos="50000">
                          <a:srgbClr val="004B8E">
                            <a:shade val="67500"/>
                            <a:satMod val="115000"/>
                          </a:srgbClr>
                        </a:gs>
                        <a:gs pos="100000">
                          <a:srgbClr val="004B8E">
                            <a:shade val="100000"/>
                            <a:satMod val="115000"/>
                          </a:srgbClr>
                        </a:gs>
                      </a:gsLst>
                      <a:lin ang="5400000" scaled="1"/>
                      <a:tileRect/>
                    </a:gra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Double room</a:t>
                      </a:r>
                      <a:endParaRPr lang="en-US" sz="1200" b="1" dirty="0" smtClean="0">
                        <a:solidFill>
                          <a:schemeClr val="bg1"/>
                        </a:solidFill>
                      </a:endParaRPr>
                    </a:p>
                  </a:txBody>
                  <a:tcPr>
                    <a:gradFill flip="none" rotWithShape="1">
                      <a:gsLst>
                        <a:gs pos="0">
                          <a:srgbClr val="004B8E">
                            <a:shade val="30000"/>
                            <a:satMod val="115000"/>
                          </a:srgbClr>
                        </a:gs>
                        <a:gs pos="50000">
                          <a:srgbClr val="004B8E">
                            <a:shade val="67500"/>
                            <a:satMod val="115000"/>
                          </a:srgbClr>
                        </a:gs>
                        <a:gs pos="100000">
                          <a:srgbClr val="004B8E">
                            <a:shade val="100000"/>
                            <a:satMod val="115000"/>
                          </a:srgbClr>
                        </a:gs>
                      </a:gsLst>
                      <a:lin ang="5400000" scaled="1"/>
                      <a:tileRect/>
                    </a:gradFill>
                  </a:tcPr>
                </a:tc>
              </a:tr>
              <a:tr h="403860">
                <a:tc>
                  <a:txBody>
                    <a:bodyPr/>
                    <a:lstStyle/>
                    <a:p>
                      <a:r>
                        <a:rPr lang="en-US" sz="1600" dirty="0" smtClean="0">
                          <a:solidFill>
                            <a:srgbClr val="004B8E"/>
                          </a:solidFill>
                        </a:rPr>
                        <a:t>Hotel (6 nights)</a:t>
                      </a:r>
                      <a:endParaRPr lang="en-US" sz="1600" dirty="0">
                        <a:solidFill>
                          <a:srgbClr val="004B8E"/>
                        </a:solidFill>
                      </a:endParaRPr>
                    </a:p>
                  </a:txBody>
                  <a:tcPr/>
                </a:tc>
                <a:tc>
                  <a:txBody>
                    <a:bodyPr/>
                    <a:lstStyle/>
                    <a:p>
                      <a:pPr algn="ctr"/>
                      <a:r>
                        <a:rPr lang="en-US" sz="1600" dirty="0" smtClean="0">
                          <a:solidFill>
                            <a:srgbClr val="004B8E"/>
                          </a:solidFill>
                        </a:rPr>
                        <a:t>$565</a:t>
                      </a:r>
                      <a:endParaRPr lang="en-US" sz="1600" dirty="0">
                        <a:solidFill>
                          <a:srgbClr val="004B8E"/>
                        </a:solidFill>
                      </a:endParaRPr>
                    </a:p>
                  </a:txBody>
                  <a:tcPr/>
                </a:tc>
                <a:tc>
                  <a:txBody>
                    <a:bodyPr/>
                    <a:lstStyle/>
                    <a:p>
                      <a:pPr algn="ctr"/>
                      <a:r>
                        <a:rPr lang="en-US" sz="1600" dirty="0" smtClean="0">
                          <a:solidFill>
                            <a:srgbClr val="004B8E"/>
                          </a:solidFill>
                        </a:rPr>
                        <a:t>$1000</a:t>
                      </a:r>
                      <a:endParaRPr lang="en-US" sz="1600" dirty="0">
                        <a:solidFill>
                          <a:srgbClr val="004B8E"/>
                        </a:solidFill>
                      </a:endParaRPr>
                    </a:p>
                  </a:txBody>
                  <a:tcPr/>
                </a:tc>
                <a:tc>
                  <a:txBody>
                    <a:bodyPr/>
                    <a:lstStyle/>
                    <a:p>
                      <a:pPr algn="ctr"/>
                      <a:r>
                        <a:rPr lang="en-US" sz="1600" dirty="0" smtClean="0">
                          <a:solidFill>
                            <a:srgbClr val="004B8E"/>
                          </a:solidFill>
                        </a:rPr>
                        <a:t>$400</a:t>
                      </a:r>
                      <a:endParaRPr lang="en-US" sz="1600" dirty="0">
                        <a:solidFill>
                          <a:srgbClr val="004B8E"/>
                        </a:solidFill>
                      </a:endParaRPr>
                    </a:p>
                  </a:txBody>
                  <a:tcPr/>
                </a:tc>
              </a:tr>
              <a:tr h="403860">
                <a:tc>
                  <a:txBody>
                    <a:bodyPr/>
                    <a:lstStyle/>
                    <a:p>
                      <a:r>
                        <a:rPr lang="en-US" sz="1600" dirty="0" smtClean="0">
                          <a:solidFill>
                            <a:srgbClr val="004B8E"/>
                          </a:solidFill>
                        </a:rPr>
                        <a:t>All transportation (Buses)</a:t>
                      </a:r>
                      <a:endParaRPr lang="en-US" sz="1600" dirty="0">
                        <a:solidFill>
                          <a:srgbClr val="004B8E"/>
                        </a:solidFill>
                      </a:endParaRPr>
                    </a:p>
                  </a:txBody>
                  <a:tcPr/>
                </a:tc>
                <a:tc>
                  <a:txBody>
                    <a:bodyPr/>
                    <a:lstStyle/>
                    <a:p>
                      <a:pPr algn="ctr"/>
                      <a:r>
                        <a:rPr lang="en-US" sz="1600" dirty="0" smtClean="0">
                          <a:solidFill>
                            <a:srgbClr val="004B8E"/>
                          </a:solidFill>
                        </a:rPr>
                        <a:t>$  60</a:t>
                      </a:r>
                      <a:endParaRPr lang="en-US" sz="1600" dirty="0">
                        <a:solidFill>
                          <a:srgbClr val="004B8E"/>
                        </a:solidFill>
                      </a:endParaRPr>
                    </a:p>
                  </a:txBody>
                  <a:tcPr/>
                </a:tc>
                <a:tc>
                  <a:txBody>
                    <a:bodyPr/>
                    <a:lstStyle/>
                    <a:p>
                      <a:pPr algn="ctr"/>
                      <a:r>
                        <a:rPr lang="en-US" sz="1600" dirty="0" smtClean="0">
                          <a:solidFill>
                            <a:srgbClr val="004B8E"/>
                          </a:solidFill>
                        </a:rPr>
                        <a:t>$  60</a:t>
                      </a:r>
                      <a:endParaRPr lang="en-US" sz="1600" dirty="0">
                        <a:solidFill>
                          <a:srgbClr val="004B8E"/>
                        </a:solidFill>
                      </a:endParaRPr>
                    </a:p>
                  </a:txBody>
                  <a:tcPr/>
                </a:tc>
                <a:tc>
                  <a:txBody>
                    <a:bodyPr/>
                    <a:lstStyle/>
                    <a:p>
                      <a:pPr algn="ctr"/>
                      <a:r>
                        <a:rPr lang="en-US" sz="1600" dirty="0" smtClean="0">
                          <a:solidFill>
                            <a:srgbClr val="004B8E"/>
                          </a:solidFill>
                        </a:rPr>
                        <a:t>$  60</a:t>
                      </a:r>
                      <a:endParaRPr lang="en-US" sz="1600" dirty="0">
                        <a:solidFill>
                          <a:srgbClr val="004B8E"/>
                        </a:solidFill>
                      </a:endParaRPr>
                    </a:p>
                  </a:txBody>
                  <a:tcPr/>
                </a:tc>
              </a:tr>
              <a:tr h="403860">
                <a:tc>
                  <a:txBody>
                    <a:bodyPr/>
                    <a:lstStyle/>
                    <a:p>
                      <a:r>
                        <a:rPr lang="en-US" sz="1600" dirty="0" smtClean="0">
                          <a:solidFill>
                            <a:srgbClr val="004B8E"/>
                          </a:solidFill>
                        </a:rPr>
                        <a:t>Cultural Activities</a:t>
                      </a:r>
                      <a:endParaRPr lang="en-US" sz="1600" dirty="0">
                        <a:solidFill>
                          <a:srgbClr val="004B8E"/>
                        </a:solidFill>
                      </a:endParaRPr>
                    </a:p>
                  </a:txBody>
                  <a:tcPr/>
                </a:tc>
                <a:tc>
                  <a:txBody>
                    <a:bodyPr/>
                    <a:lstStyle/>
                    <a:p>
                      <a:pPr algn="ctr"/>
                      <a:r>
                        <a:rPr lang="en-US" sz="1600" dirty="0" smtClean="0">
                          <a:solidFill>
                            <a:srgbClr val="004B8E"/>
                          </a:solidFill>
                        </a:rPr>
                        <a:t>$  45</a:t>
                      </a:r>
                      <a:endParaRPr lang="en-US" sz="1600" dirty="0">
                        <a:solidFill>
                          <a:srgbClr val="004B8E"/>
                        </a:solidFill>
                      </a:endParaRPr>
                    </a:p>
                  </a:txBody>
                  <a:tcPr/>
                </a:tc>
                <a:tc>
                  <a:txBody>
                    <a:bodyPr/>
                    <a:lstStyle/>
                    <a:p>
                      <a:pPr algn="ctr"/>
                      <a:r>
                        <a:rPr lang="en-US" sz="1600" dirty="0" smtClean="0">
                          <a:solidFill>
                            <a:srgbClr val="004B8E"/>
                          </a:solidFill>
                        </a:rPr>
                        <a:t>$  45</a:t>
                      </a:r>
                      <a:endParaRPr lang="en-US" sz="1600" dirty="0">
                        <a:solidFill>
                          <a:srgbClr val="004B8E"/>
                        </a:solidFill>
                      </a:endParaRPr>
                    </a:p>
                  </a:txBody>
                  <a:tcPr/>
                </a:tc>
                <a:tc>
                  <a:txBody>
                    <a:bodyPr/>
                    <a:lstStyle/>
                    <a:p>
                      <a:pPr algn="ctr"/>
                      <a:r>
                        <a:rPr lang="en-US" sz="1600" dirty="0" smtClean="0">
                          <a:solidFill>
                            <a:srgbClr val="004B8E"/>
                          </a:solidFill>
                        </a:rPr>
                        <a:t>$  45</a:t>
                      </a:r>
                      <a:endParaRPr lang="en-US" sz="1600" dirty="0">
                        <a:solidFill>
                          <a:srgbClr val="004B8E"/>
                        </a:solidFill>
                      </a:endParaRPr>
                    </a:p>
                  </a:txBody>
                  <a:tcPr/>
                </a:tc>
              </a:tr>
              <a:tr h="403860">
                <a:tc>
                  <a:txBody>
                    <a:bodyPr/>
                    <a:lstStyle/>
                    <a:p>
                      <a:r>
                        <a:rPr lang="en-US" sz="1600" dirty="0" smtClean="0">
                          <a:solidFill>
                            <a:srgbClr val="004B8E"/>
                          </a:solidFill>
                        </a:rPr>
                        <a:t>Translation/material</a:t>
                      </a:r>
                      <a:r>
                        <a:rPr lang="en-US" sz="1600" baseline="0" dirty="0" smtClean="0">
                          <a:solidFill>
                            <a:srgbClr val="004B8E"/>
                          </a:solidFill>
                        </a:rPr>
                        <a:t> fees</a:t>
                      </a:r>
                      <a:endParaRPr lang="en-US" sz="1600" dirty="0">
                        <a:solidFill>
                          <a:srgbClr val="004B8E"/>
                        </a:solidFill>
                      </a:endParaRPr>
                    </a:p>
                  </a:txBody>
                  <a:tcPr/>
                </a:tc>
                <a:tc>
                  <a:txBody>
                    <a:bodyPr/>
                    <a:lstStyle/>
                    <a:p>
                      <a:pPr algn="ctr"/>
                      <a:r>
                        <a:rPr lang="en-US" sz="1600" dirty="0" smtClean="0">
                          <a:solidFill>
                            <a:srgbClr val="004B8E"/>
                          </a:solidFill>
                        </a:rPr>
                        <a:t>$  50</a:t>
                      </a:r>
                      <a:endParaRPr lang="en-US" sz="1600" dirty="0">
                        <a:solidFill>
                          <a:srgbClr val="004B8E"/>
                        </a:solidFill>
                      </a:endParaRPr>
                    </a:p>
                  </a:txBody>
                  <a:tcPr/>
                </a:tc>
                <a:tc>
                  <a:txBody>
                    <a:bodyPr/>
                    <a:lstStyle/>
                    <a:p>
                      <a:pPr algn="ctr"/>
                      <a:r>
                        <a:rPr lang="en-US" sz="1600" dirty="0" smtClean="0">
                          <a:solidFill>
                            <a:srgbClr val="004B8E"/>
                          </a:solidFill>
                        </a:rPr>
                        <a:t>$  50</a:t>
                      </a:r>
                      <a:endParaRPr lang="en-US" sz="1600" dirty="0">
                        <a:solidFill>
                          <a:srgbClr val="004B8E"/>
                        </a:solidFill>
                      </a:endParaRPr>
                    </a:p>
                  </a:txBody>
                  <a:tcPr/>
                </a:tc>
                <a:tc>
                  <a:txBody>
                    <a:bodyPr/>
                    <a:lstStyle/>
                    <a:p>
                      <a:pPr algn="ctr"/>
                      <a:r>
                        <a:rPr lang="en-US" sz="1600" dirty="0" smtClean="0">
                          <a:solidFill>
                            <a:srgbClr val="004B8E"/>
                          </a:solidFill>
                        </a:rPr>
                        <a:t>$  50</a:t>
                      </a:r>
                      <a:endParaRPr lang="en-US" sz="1600" dirty="0">
                        <a:solidFill>
                          <a:srgbClr val="004B8E"/>
                        </a:solidFill>
                      </a:endParaRPr>
                    </a:p>
                  </a:txBody>
                  <a:tcPr/>
                </a:tc>
              </a:tr>
              <a:tr h="403860">
                <a:tc>
                  <a:txBody>
                    <a:bodyPr/>
                    <a:lstStyle/>
                    <a:p>
                      <a:pPr algn="r"/>
                      <a:r>
                        <a:rPr lang="en-US" sz="1600" b="1" dirty="0" smtClean="0">
                          <a:solidFill>
                            <a:srgbClr val="004B8E"/>
                          </a:solidFill>
                        </a:rPr>
                        <a:t>Total</a:t>
                      </a:r>
                      <a:r>
                        <a:rPr lang="en-US" sz="1600" b="1" baseline="0" dirty="0" smtClean="0">
                          <a:solidFill>
                            <a:srgbClr val="004B8E"/>
                          </a:solidFill>
                        </a:rPr>
                        <a:t> cost per student</a:t>
                      </a:r>
                      <a:endParaRPr lang="en-US" sz="1600" b="1" dirty="0">
                        <a:solidFill>
                          <a:srgbClr val="004B8E"/>
                        </a:solidFill>
                      </a:endParaRPr>
                    </a:p>
                  </a:txBody>
                  <a:tcPr/>
                </a:tc>
                <a:tc>
                  <a:txBody>
                    <a:bodyPr/>
                    <a:lstStyle/>
                    <a:p>
                      <a:pPr algn="ctr"/>
                      <a:r>
                        <a:rPr lang="en-US" sz="1600" b="1" dirty="0" smtClean="0">
                          <a:solidFill>
                            <a:srgbClr val="004B8E"/>
                          </a:solidFill>
                        </a:rPr>
                        <a:t>$720</a:t>
                      </a:r>
                      <a:endParaRPr lang="en-US" sz="1600" b="1" dirty="0">
                        <a:solidFill>
                          <a:srgbClr val="004B8E"/>
                        </a:solidFill>
                      </a:endParaRPr>
                    </a:p>
                  </a:txBody>
                  <a:tcPr/>
                </a:tc>
                <a:tc>
                  <a:txBody>
                    <a:bodyPr/>
                    <a:lstStyle/>
                    <a:p>
                      <a:pPr algn="ctr"/>
                      <a:r>
                        <a:rPr lang="en-US" sz="1600" b="1" dirty="0" smtClean="0">
                          <a:solidFill>
                            <a:srgbClr val="004B8E"/>
                          </a:solidFill>
                        </a:rPr>
                        <a:t>$1,155</a:t>
                      </a:r>
                      <a:endParaRPr lang="en-US" sz="1600" b="1" dirty="0">
                        <a:solidFill>
                          <a:srgbClr val="004B8E"/>
                        </a:solidFill>
                      </a:endParaRPr>
                    </a:p>
                  </a:txBody>
                  <a:tcPr/>
                </a:tc>
                <a:tc>
                  <a:txBody>
                    <a:bodyPr/>
                    <a:lstStyle/>
                    <a:p>
                      <a:pPr algn="ctr"/>
                      <a:r>
                        <a:rPr lang="en-US" sz="1600" b="1" dirty="0" smtClean="0">
                          <a:solidFill>
                            <a:srgbClr val="004B8E"/>
                          </a:solidFill>
                        </a:rPr>
                        <a:t>$555</a:t>
                      </a:r>
                      <a:endParaRPr lang="en-US" sz="1600" b="1" dirty="0">
                        <a:solidFill>
                          <a:srgbClr val="004B8E"/>
                        </a:solidFill>
                      </a:endParaRPr>
                    </a:p>
                  </a:txBody>
                  <a:tcPr/>
                </a:tc>
              </a:tr>
            </a:tbl>
          </a:graphicData>
        </a:graphic>
      </p:graphicFrame>
      <p:sp>
        <p:nvSpPr>
          <p:cNvPr id="13" name="TextBox 12"/>
          <p:cNvSpPr txBox="1"/>
          <p:nvPr/>
        </p:nvSpPr>
        <p:spPr>
          <a:xfrm>
            <a:off x="609600" y="5221069"/>
            <a:ext cx="6582251" cy="646331"/>
          </a:xfrm>
          <a:prstGeom prst="rect">
            <a:avLst/>
          </a:prstGeom>
          <a:noFill/>
        </p:spPr>
        <p:txBody>
          <a:bodyPr wrap="none" rtlCol="0">
            <a:spAutoFit/>
          </a:bodyPr>
          <a:lstStyle/>
          <a:p>
            <a:pPr>
              <a:buFont typeface="Arial" pitchFamily="34" charset="0"/>
              <a:buChar char="•"/>
            </a:pPr>
            <a:r>
              <a:rPr lang="en-US" sz="1200" dirty="0" smtClean="0">
                <a:solidFill>
                  <a:srgbClr val="515154"/>
                </a:solidFill>
              </a:rPr>
              <a:t> Breakfast and lunch included</a:t>
            </a:r>
          </a:p>
          <a:p>
            <a:pPr>
              <a:buFont typeface="Arial" pitchFamily="34" charset="0"/>
              <a:buChar char="•"/>
            </a:pPr>
            <a:r>
              <a:rPr lang="en-US" sz="1200" dirty="0" smtClean="0">
                <a:solidFill>
                  <a:srgbClr val="515154"/>
                </a:solidFill>
              </a:rPr>
              <a:t> School’s Library, Computer lab and printers no extra charge</a:t>
            </a:r>
          </a:p>
          <a:p>
            <a:pPr>
              <a:buFont typeface="Arial" pitchFamily="34" charset="0"/>
              <a:buChar char="•"/>
            </a:pPr>
            <a:r>
              <a:rPr lang="en-US" sz="1200" dirty="0" smtClean="0">
                <a:solidFill>
                  <a:srgbClr val="515154"/>
                </a:solidFill>
              </a:rPr>
              <a:t> Student’s responsibility expenses: dinner, travel to Mexico, airport-hotel-airport transportation</a:t>
            </a:r>
            <a:endParaRPr lang="en-US" sz="1200" dirty="0">
              <a:solidFill>
                <a:srgbClr val="515154"/>
              </a:solidFill>
            </a:endParaRPr>
          </a:p>
        </p:txBody>
      </p:sp>
      <p:sp>
        <p:nvSpPr>
          <p:cNvPr id="14" name="Rectangle 4"/>
          <p:cNvSpPr txBox="1">
            <a:spLocks noChangeArrowheads="1"/>
          </p:cNvSpPr>
          <p:nvPr/>
        </p:nvSpPr>
        <p:spPr bwMode="auto">
          <a:xfrm>
            <a:off x="533400" y="4754562"/>
            <a:ext cx="8229600" cy="427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b="1" kern="0" dirty="0" smtClean="0">
                <a:solidFill>
                  <a:srgbClr val="004B8E"/>
                </a:solidFill>
                <a:latin typeface="+mj-lt"/>
                <a:ea typeface="+mj-ea"/>
                <a:cs typeface="+mj-cs"/>
              </a:rPr>
              <a:t>March, 11</a:t>
            </a:r>
            <a:r>
              <a:rPr lang="en-US" sz="1400" b="1" kern="0" baseline="30000" dirty="0" smtClean="0">
                <a:solidFill>
                  <a:srgbClr val="004B8E"/>
                </a:solidFill>
                <a:latin typeface="+mj-lt"/>
                <a:ea typeface="+mj-ea"/>
                <a:cs typeface="+mj-cs"/>
              </a:rPr>
              <a:t>th</a:t>
            </a:r>
            <a:r>
              <a:rPr lang="en-US" sz="1400" b="1" kern="0" dirty="0" smtClean="0">
                <a:solidFill>
                  <a:srgbClr val="004B8E"/>
                </a:solidFill>
                <a:latin typeface="+mj-lt"/>
                <a:ea typeface="+mj-ea"/>
                <a:cs typeface="+mj-cs"/>
              </a:rPr>
              <a:t> To 15</a:t>
            </a:r>
            <a:r>
              <a:rPr lang="en-US" sz="1400" b="1" kern="0" baseline="30000" dirty="0" smtClean="0">
                <a:solidFill>
                  <a:srgbClr val="004B8E"/>
                </a:solidFill>
                <a:latin typeface="+mj-lt"/>
                <a:ea typeface="+mj-ea"/>
                <a:cs typeface="+mj-cs"/>
              </a:rPr>
              <a:t>th</a:t>
            </a:r>
            <a:r>
              <a:rPr lang="en-US" sz="1400" b="1" kern="0" dirty="0" smtClean="0">
                <a:solidFill>
                  <a:srgbClr val="004B8E"/>
                </a:solidFill>
                <a:latin typeface="+mj-lt"/>
                <a:ea typeface="+mj-ea"/>
                <a:cs typeface="+mj-cs"/>
              </a:rPr>
              <a:t>, 2013</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u="none" strike="noStrike" kern="0" cap="none" spc="0" normalizeH="0" baseline="0" noProof="0" dirty="0" smtClean="0">
                <a:ln>
                  <a:noFill/>
                </a:ln>
                <a:solidFill>
                  <a:srgbClr val="004B8E"/>
                </a:solidFill>
                <a:effectLst/>
                <a:uLnTx/>
                <a:uFillTx/>
                <a:latin typeface="+mj-lt"/>
                <a:ea typeface="+mj-ea"/>
                <a:cs typeface="+mj-cs"/>
              </a:rPr>
              <a:t>Registration</a:t>
            </a:r>
            <a:r>
              <a:rPr kumimoji="0" lang="en-US" sz="1400" b="1" u="none" strike="noStrike" kern="0" cap="none" spc="0" normalizeH="0" noProof="0" dirty="0" smtClean="0">
                <a:ln>
                  <a:noFill/>
                </a:ln>
                <a:solidFill>
                  <a:srgbClr val="004B8E"/>
                </a:solidFill>
                <a:effectLst/>
                <a:uLnTx/>
                <a:uFillTx/>
                <a:latin typeface="+mj-lt"/>
                <a:ea typeface="+mj-ea"/>
                <a:cs typeface="+mj-cs"/>
              </a:rPr>
              <a:t> deadline </a:t>
            </a:r>
            <a:r>
              <a:rPr lang="en-US" sz="1400" b="1" kern="0" noProof="0" dirty="0" smtClean="0">
                <a:solidFill>
                  <a:srgbClr val="004B8E"/>
                </a:solidFill>
                <a:latin typeface="+mj-lt"/>
                <a:ea typeface="+mj-ea"/>
                <a:cs typeface="+mj-cs"/>
              </a:rPr>
              <a:t>January</a:t>
            </a:r>
            <a:r>
              <a:rPr lang="en-US" sz="1400" b="1" kern="0" dirty="0" smtClean="0">
                <a:solidFill>
                  <a:srgbClr val="004B8E"/>
                </a:solidFill>
                <a:latin typeface="+mj-lt"/>
                <a:ea typeface="+mj-ea"/>
                <a:cs typeface="+mj-cs"/>
              </a:rPr>
              <a:t> 15</a:t>
            </a:r>
            <a:r>
              <a:rPr lang="en-US" sz="1400" b="1" kern="0" baseline="30000" dirty="0" smtClean="0">
                <a:solidFill>
                  <a:srgbClr val="004B8E"/>
                </a:solidFill>
                <a:latin typeface="+mj-lt"/>
                <a:ea typeface="+mj-ea"/>
                <a:cs typeface="+mj-cs"/>
              </a:rPr>
              <a:t>th</a:t>
            </a:r>
            <a:r>
              <a:rPr lang="en-US" sz="1400" b="1" kern="0" dirty="0" smtClean="0">
                <a:solidFill>
                  <a:srgbClr val="004B8E"/>
                </a:solidFill>
                <a:latin typeface="+mj-lt"/>
                <a:ea typeface="+mj-ea"/>
                <a:cs typeface="+mj-cs"/>
              </a:rPr>
              <a:t>,</a:t>
            </a:r>
            <a:r>
              <a:rPr kumimoji="0" lang="en-US" sz="1400" b="1" u="none" strike="noStrike" kern="0" cap="none" spc="0" normalizeH="0" noProof="0" dirty="0" smtClean="0">
                <a:ln>
                  <a:noFill/>
                </a:ln>
                <a:solidFill>
                  <a:srgbClr val="004B8E"/>
                </a:solidFill>
                <a:effectLst/>
                <a:uLnTx/>
                <a:uFillTx/>
                <a:latin typeface="+mj-lt"/>
                <a:ea typeface="+mj-ea"/>
                <a:cs typeface="+mj-cs"/>
              </a:rPr>
              <a:t> 2013</a:t>
            </a:r>
            <a:endParaRPr kumimoji="0" lang="en-US" sz="1400" b="1" u="none" strike="noStrike" kern="0" cap="none" spc="0" normalizeH="0" baseline="0" noProof="0" dirty="0" smtClean="0">
              <a:ln>
                <a:noFill/>
              </a:ln>
              <a:solidFill>
                <a:srgbClr val="004B8E"/>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2819400" y="6172200"/>
            <a:ext cx="6324600" cy="304800"/>
          </a:xfrm>
          <a:prstGeom prst="rect">
            <a:avLst/>
          </a:prstGeom>
          <a:solidFill>
            <a:srgbClr val="97B02F"/>
          </a:solidFill>
          <a:ln w="9525">
            <a:noFill/>
            <a:miter lim="800000"/>
            <a:headEnd/>
            <a:tailEnd/>
          </a:ln>
          <a:effectLst>
            <a:outerShdw blurRad="50800" dist="38100" dir="54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eaLnBrk="0" hangingPunct="0">
              <a:defRPr/>
            </a:pPr>
            <a:endParaRPr lang="en-US" sz="2400" dirty="0">
              <a:latin typeface="Arial" pitchFamily="48" charset="0"/>
              <a:ea typeface="ＭＳ Ｐゴシック" pitchFamily="48" charset="-128"/>
              <a:cs typeface="ＭＳ Ｐゴシック" pitchFamily="48" charset="-128"/>
            </a:endParaRPr>
          </a:p>
        </p:txBody>
      </p:sp>
      <p:sp>
        <p:nvSpPr>
          <p:cNvPr id="8" name="Rectangle 7"/>
          <p:cNvSpPr>
            <a:spLocks noChangeArrowheads="1"/>
          </p:cNvSpPr>
          <p:nvPr/>
        </p:nvSpPr>
        <p:spPr bwMode="auto">
          <a:xfrm>
            <a:off x="0" y="6172200"/>
            <a:ext cx="2819400" cy="304800"/>
          </a:xfrm>
          <a:prstGeom prst="rect">
            <a:avLst/>
          </a:prstGeom>
          <a:solidFill>
            <a:schemeClr val="accent4">
              <a:lumMod val="50000"/>
              <a:lumOff val="50000"/>
            </a:schemeClr>
          </a:solidFill>
          <a:ln w="9525">
            <a:noFill/>
            <a:miter lim="800000"/>
            <a:headEnd/>
            <a:tailEnd/>
          </a:ln>
          <a:effectLst>
            <a:outerShdw blurRad="50800" dist="38100" dir="54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eaLnBrk="0" hangingPunct="0">
              <a:defRPr/>
            </a:pPr>
            <a:endParaRPr lang="en-US" sz="2400" dirty="0">
              <a:latin typeface="Arial" pitchFamily="48" charset="0"/>
              <a:ea typeface="ＭＳ Ｐゴシック" pitchFamily="48" charset="-128"/>
              <a:cs typeface="ＭＳ Ｐゴシック" pitchFamily="48" charset="-128"/>
            </a:endParaRPr>
          </a:p>
        </p:txBody>
      </p:sp>
      <p:sp>
        <p:nvSpPr>
          <p:cNvPr id="16394" name="TextBox 9"/>
          <p:cNvSpPr txBox="1">
            <a:spLocks noChangeArrowheads="1"/>
          </p:cNvSpPr>
          <p:nvPr/>
        </p:nvSpPr>
        <p:spPr bwMode="auto">
          <a:xfrm>
            <a:off x="4343400" y="6172200"/>
            <a:ext cx="4648200" cy="246063"/>
          </a:xfrm>
          <a:prstGeom prst="rect">
            <a:avLst/>
          </a:prstGeom>
          <a:noFill/>
          <a:ln w="9525">
            <a:noFill/>
            <a:miter lim="800000"/>
            <a:headEnd/>
            <a:tailEnd/>
          </a:ln>
        </p:spPr>
        <p:txBody>
          <a:bodyPr>
            <a:prstTxWarp prst="textNoShape">
              <a:avLst/>
            </a:prstTxWarp>
            <a:spAutoFit/>
          </a:bodyPr>
          <a:lstStyle/>
          <a:p>
            <a:pPr algn="r"/>
            <a:r>
              <a:rPr lang="en-US" sz="1000" b="1" dirty="0" smtClean="0">
                <a:solidFill>
                  <a:schemeClr val="bg1"/>
                </a:solidFill>
              </a:rPr>
              <a:t>FULL TIME MBA, INTERNATIONAL EXPERIENCE</a:t>
            </a:r>
            <a:endParaRPr lang="en-US" sz="1000" b="1" dirty="0">
              <a:solidFill>
                <a:schemeClr val="bg1"/>
              </a:solidFill>
            </a:endParaRPr>
          </a:p>
        </p:txBody>
      </p:sp>
      <p:sp>
        <p:nvSpPr>
          <p:cNvPr id="10" name="TextBox 9"/>
          <p:cNvSpPr txBox="1"/>
          <p:nvPr/>
        </p:nvSpPr>
        <p:spPr>
          <a:xfrm>
            <a:off x="152400" y="6172200"/>
            <a:ext cx="2590800" cy="246063"/>
          </a:xfrm>
          <a:prstGeom prst="rect">
            <a:avLst/>
          </a:prstGeom>
          <a:noFill/>
        </p:spPr>
        <p:txBody>
          <a:bodyPr>
            <a:spAutoFit/>
          </a:bodyPr>
          <a:lstStyle/>
          <a:p>
            <a:pPr algn="ctr">
              <a:defRPr/>
            </a:pPr>
            <a:r>
              <a:rPr lang="en-US" sz="1000" b="1" dirty="0">
                <a:solidFill>
                  <a:schemeClr val="bg1">
                    <a:lumMod val="65000"/>
                  </a:schemeClr>
                </a:solidFill>
                <a:latin typeface="Arial" pitchFamily="48" charset="0"/>
                <a:ea typeface="Arial" pitchFamily="48" charset="0"/>
                <a:cs typeface="Arial" pitchFamily="48" charset="0"/>
              </a:rPr>
              <a:t>P   R   O   G   R   A   </a:t>
            </a:r>
            <a:r>
              <a:rPr lang="en-US" sz="1000" b="1" dirty="0" smtClean="0">
                <a:solidFill>
                  <a:schemeClr val="bg1">
                    <a:lumMod val="65000"/>
                  </a:schemeClr>
                </a:solidFill>
                <a:latin typeface="Arial" pitchFamily="48" charset="0"/>
                <a:ea typeface="Arial" pitchFamily="48" charset="0"/>
                <a:cs typeface="Arial" pitchFamily="48" charset="0"/>
              </a:rPr>
              <a:t>M</a:t>
            </a:r>
            <a:endParaRPr lang="en-US" sz="1000" b="1" dirty="0">
              <a:solidFill>
                <a:schemeClr val="bg1">
                  <a:lumMod val="65000"/>
                </a:schemeClr>
              </a:solidFill>
              <a:latin typeface="Arial" pitchFamily="48" charset="0"/>
              <a:ea typeface="Arial" pitchFamily="48" charset="0"/>
              <a:cs typeface="Arial" pitchFamily="4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112974744"/>
              </p:ext>
            </p:extLst>
          </p:nvPr>
        </p:nvGraphicFramePr>
        <p:xfrm>
          <a:off x="381000" y="1369759"/>
          <a:ext cx="8458200" cy="4421441"/>
        </p:xfrm>
        <a:graphic>
          <a:graphicData uri="http://schemas.openxmlformats.org/drawingml/2006/table">
            <a:tbl>
              <a:tblPr firstRow="1" bandRow="1">
                <a:solidFill>
                  <a:srgbClr val="88AA1A"/>
                </a:solidFill>
                <a:effectLst>
                  <a:outerShdw blurRad="50800" dist="38100" dir="2700000" algn="tl" rotWithShape="0">
                    <a:prstClr val="black">
                      <a:alpha val="40000"/>
                    </a:prstClr>
                  </a:outerShdw>
                </a:effectLst>
                <a:tableStyleId>{E269D01E-BC32-4049-B463-5C60D7B0CCD2}</a:tableStyleId>
              </a:tblPr>
              <a:tblGrid>
                <a:gridCol w="1721580"/>
                <a:gridCol w="6736620"/>
              </a:tblGrid>
              <a:tr h="417192">
                <a:tc gridSpan="2">
                  <a:txBody>
                    <a:bodyPr/>
                    <a:lstStyle/>
                    <a:p>
                      <a:pPr algn="ctr"/>
                      <a:r>
                        <a:rPr lang="en-US" sz="2000" dirty="0" smtClean="0">
                          <a:effectLst>
                            <a:outerShdw blurRad="38100" dist="38100" dir="2700000" algn="tl">
                              <a:srgbClr val="000000">
                                <a:alpha val="43137"/>
                              </a:srgbClr>
                            </a:outerShdw>
                          </a:effectLst>
                        </a:rPr>
                        <a:t>One Week</a:t>
                      </a:r>
                      <a:r>
                        <a:rPr lang="en-US" sz="2000" baseline="0" dirty="0" smtClean="0">
                          <a:effectLst>
                            <a:outerShdw blurRad="38100" dist="38100" dir="2700000" algn="tl">
                              <a:srgbClr val="000000">
                                <a:alpha val="43137"/>
                              </a:srgbClr>
                            </a:outerShdw>
                          </a:effectLst>
                        </a:rPr>
                        <a:t> Program’s </a:t>
                      </a:r>
                      <a:r>
                        <a:rPr lang="en-US" sz="2000" dirty="0" smtClean="0">
                          <a:effectLst>
                            <a:outerShdw blurRad="38100" dist="38100" dir="2700000" algn="tl">
                              <a:srgbClr val="000000">
                                <a:alpha val="43137"/>
                              </a:srgbClr>
                            </a:outerShdw>
                          </a:effectLst>
                        </a:rPr>
                        <a:t>Structure</a:t>
                      </a:r>
                      <a:endParaRPr lang="en-US" sz="2000" dirty="0">
                        <a:solidFill>
                          <a:schemeClr val="bg1"/>
                        </a:solidFill>
                        <a:effectLst>
                          <a:outerShdw blurRad="38100" dist="38100" dir="2700000" algn="tl">
                            <a:srgbClr val="000000">
                              <a:alpha val="43137"/>
                            </a:srgbClr>
                          </a:outerShdw>
                        </a:effectLst>
                      </a:endParaRPr>
                    </a:p>
                  </a:txBody>
                  <a:tcPr>
                    <a:lnB w="38100" cap="flat" cmpd="sng" algn="ctr">
                      <a:noFill/>
                      <a:prstDash val="solid"/>
                    </a:lnB>
                    <a:gradFill flip="none" rotWithShape="1">
                      <a:gsLst>
                        <a:gs pos="0">
                          <a:srgbClr val="004B8E">
                            <a:shade val="30000"/>
                            <a:satMod val="115000"/>
                          </a:srgbClr>
                        </a:gs>
                        <a:gs pos="50000">
                          <a:srgbClr val="004B8E">
                            <a:shade val="67500"/>
                            <a:satMod val="115000"/>
                          </a:srgbClr>
                        </a:gs>
                        <a:gs pos="100000">
                          <a:srgbClr val="004B8E">
                            <a:shade val="100000"/>
                            <a:satMod val="115000"/>
                          </a:srgbClr>
                        </a:gs>
                      </a:gsLst>
                      <a:lin ang="5400000" scaled="1"/>
                      <a:tileRect/>
                    </a:gradFill>
                  </a:tcPr>
                </a:tc>
                <a:tc hMerge="1">
                  <a:txBody>
                    <a:bodyPr/>
                    <a:lstStyle/>
                    <a:p>
                      <a:endParaRPr lang="en-US" sz="1200" b="0" dirty="0"/>
                    </a:p>
                  </a:txBody>
                  <a:tcPr/>
                </a:tc>
              </a:tr>
              <a:tr h="668316">
                <a:tc>
                  <a:txBody>
                    <a:bodyPr/>
                    <a:lstStyle/>
                    <a:p>
                      <a:pPr algn="l"/>
                      <a:r>
                        <a:rPr lang="en-US" sz="1200" b="1" dirty="0" smtClean="0">
                          <a:solidFill>
                            <a:srgbClr val="002060"/>
                          </a:solidFill>
                        </a:rPr>
                        <a:t>Five Business – Academic sessions:</a:t>
                      </a:r>
                      <a:endParaRPr lang="en-US" sz="1200" b="1" dirty="0">
                        <a:solidFill>
                          <a:srgbClr val="002060"/>
                        </a:solidFill>
                      </a:endParaRPr>
                    </a:p>
                  </a:txBody>
                  <a:tcPr>
                    <a:lnL w="9525" cap="flat" cmpd="sng" algn="ctr">
                      <a:noFill/>
                      <a:prstDash val="solid"/>
                    </a:lnL>
                    <a:lnR>
                      <a:noFill/>
                    </a:lnR>
                    <a:lnT w="38100" cap="flat" cmpd="sng" algn="ctr">
                      <a:noFill/>
                      <a:prstDash val="solid"/>
                    </a:lnT>
                    <a:lnB>
                      <a:noFill/>
                    </a:lnB>
                    <a:lnTlToBr w="12700" cmpd="sng">
                      <a:noFill/>
                      <a:prstDash val="solid"/>
                    </a:lnTlToBr>
                    <a:lnBlToTr w="12700" cmpd="sng">
                      <a:noFill/>
                      <a:prstDash val="solid"/>
                    </a:lnBlToTr>
                    <a:solidFill>
                      <a:schemeClr val="bg2">
                        <a:lumMod val="20000"/>
                        <a:lumOff val="80000"/>
                      </a:schemeClr>
                    </a:solidFill>
                  </a:tcPr>
                </a:tc>
                <a:tc>
                  <a:txBody>
                    <a:bodyPr/>
                    <a:lstStyle/>
                    <a:p>
                      <a:r>
                        <a:rPr lang="en-US" sz="1100" dirty="0" smtClean="0">
                          <a:solidFill>
                            <a:srgbClr val="002060"/>
                          </a:solidFill>
                        </a:rPr>
                        <a:t>IPADE professors will give three introductory</a:t>
                      </a:r>
                      <a:r>
                        <a:rPr lang="en-US" sz="1100" baseline="0" dirty="0" smtClean="0">
                          <a:solidFill>
                            <a:srgbClr val="002060"/>
                          </a:solidFill>
                        </a:rPr>
                        <a:t> conferences about Mexican Tourism and its consequences in the economic, political and social environments. To complement these knowledgeable sessions professors will deliver two live case studies of leading tourism enterprises in Mexico.</a:t>
                      </a:r>
                      <a:endParaRPr lang="en-US" sz="1100" b="0" dirty="0">
                        <a:solidFill>
                          <a:srgbClr val="002060"/>
                        </a:solidFill>
                      </a:endParaRPr>
                    </a:p>
                  </a:txBody>
                  <a:tcPr>
                    <a:lnL>
                      <a:noFill/>
                    </a:lnL>
                    <a:lnR w="9525" cap="flat" cmpd="sng" algn="ctr">
                      <a:noFill/>
                      <a:prstDash val="solid"/>
                    </a:lnR>
                    <a:lnT w="38100" cap="flat" cmpd="sng" algn="ctr">
                      <a:noFill/>
                      <a:prstDash val="solid"/>
                    </a:lnT>
                    <a:lnB>
                      <a:noFill/>
                    </a:lnB>
                    <a:lnTlToBr w="12700" cmpd="sng">
                      <a:noFill/>
                      <a:prstDash val="solid"/>
                    </a:lnTlToBr>
                    <a:lnBlToTr w="12700" cmpd="sng">
                      <a:noFill/>
                      <a:prstDash val="solid"/>
                    </a:lnBlToTr>
                    <a:solidFill>
                      <a:schemeClr val="bg2">
                        <a:lumMod val="20000"/>
                        <a:lumOff val="80000"/>
                      </a:schemeClr>
                    </a:solidFill>
                  </a:tcPr>
                </a:tc>
              </a:tr>
              <a:tr h="542754">
                <a:tc>
                  <a:txBody>
                    <a:bodyPr/>
                    <a:lstStyle/>
                    <a:p>
                      <a:pPr algn="l"/>
                      <a:r>
                        <a:rPr lang="en-US" sz="1200" b="1" dirty="0" smtClean="0"/>
                        <a:t>Five conferences by</a:t>
                      </a:r>
                      <a:r>
                        <a:rPr lang="en-US" sz="1200" b="1" baseline="0" dirty="0" smtClean="0"/>
                        <a:t> guest Businessmen:</a:t>
                      </a:r>
                      <a:endParaRPr lang="en-US" sz="1200" b="1" dirty="0">
                        <a:solidFill>
                          <a:schemeClr val="bg1"/>
                        </a:solidFill>
                      </a:endParaRPr>
                    </a:p>
                  </a:txBody>
                  <a:tcPr>
                    <a:lnT>
                      <a:noFill/>
                    </a:lnT>
                    <a:gradFill flip="none" rotWithShape="1">
                      <a:gsLst>
                        <a:gs pos="0">
                          <a:srgbClr val="004B8E">
                            <a:shade val="30000"/>
                            <a:satMod val="115000"/>
                          </a:srgbClr>
                        </a:gs>
                        <a:gs pos="50000">
                          <a:srgbClr val="004B8E">
                            <a:shade val="67500"/>
                            <a:satMod val="115000"/>
                          </a:srgbClr>
                        </a:gs>
                        <a:gs pos="100000">
                          <a:srgbClr val="004B8E">
                            <a:shade val="100000"/>
                            <a:satMod val="115000"/>
                          </a:srgbClr>
                        </a:gs>
                      </a:gsLst>
                      <a:lin ang="5400000" scaled="1"/>
                      <a:tileRect/>
                    </a:gradFill>
                  </a:tcPr>
                </a:tc>
                <a:tc>
                  <a:txBody>
                    <a:bodyPr/>
                    <a:lstStyle/>
                    <a:p>
                      <a:r>
                        <a:rPr lang="en-US" sz="1100" dirty="0" smtClean="0"/>
                        <a:t>Invited businessmen from</a:t>
                      </a:r>
                      <a:r>
                        <a:rPr lang="en-US" sz="1100" baseline="0" dirty="0" smtClean="0"/>
                        <a:t> the Tourism sector will come and share their  experiences.</a:t>
                      </a:r>
                      <a:endParaRPr lang="en-US" sz="1100" dirty="0"/>
                    </a:p>
                  </a:txBody>
                  <a:tcPr>
                    <a:lnT>
                      <a:noFill/>
                    </a:lnT>
                    <a:gradFill flip="none" rotWithShape="1">
                      <a:gsLst>
                        <a:gs pos="0">
                          <a:srgbClr val="004B8E">
                            <a:shade val="30000"/>
                            <a:satMod val="115000"/>
                          </a:srgbClr>
                        </a:gs>
                        <a:gs pos="50000">
                          <a:srgbClr val="004B8E">
                            <a:shade val="67500"/>
                            <a:satMod val="115000"/>
                          </a:srgbClr>
                        </a:gs>
                        <a:gs pos="100000">
                          <a:srgbClr val="004B8E">
                            <a:shade val="100000"/>
                            <a:satMod val="115000"/>
                          </a:srgbClr>
                        </a:gs>
                      </a:gsLst>
                      <a:lin ang="5400000" scaled="1"/>
                      <a:tileRect/>
                    </a:gradFill>
                  </a:tcPr>
                </a:tc>
              </a:tr>
              <a:tr h="651305">
                <a:tc>
                  <a:txBody>
                    <a:bodyPr/>
                    <a:lstStyle/>
                    <a:p>
                      <a:pPr algn="l"/>
                      <a:r>
                        <a:rPr lang="en-US" sz="1200" b="1" dirty="0" smtClean="0">
                          <a:solidFill>
                            <a:srgbClr val="002060"/>
                          </a:solidFill>
                        </a:rPr>
                        <a:t>Three visits to leading</a:t>
                      </a:r>
                      <a:r>
                        <a:rPr lang="en-US" sz="1200" b="1" baseline="0" dirty="0" smtClean="0">
                          <a:solidFill>
                            <a:srgbClr val="002060"/>
                          </a:solidFill>
                        </a:rPr>
                        <a:t> companies in Mexico:</a:t>
                      </a:r>
                      <a:endParaRPr lang="en-US" sz="1200" b="1" dirty="0">
                        <a:solidFill>
                          <a:srgbClr val="002060"/>
                        </a:solidFill>
                      </a:endParaRPr>
                    </a:p>
                  </a:txBody>
                  <a:tcPr>
                    <a:solidFill>
                      <a:schemeClr val="bg2">
                        <a:lumMod val="20000"/>
                        <a:lumOff val="80000"/>
                      </a:schemeClr>
                    </a:solidFill>
                  </a:tcPr>
                </a:tc>
                <a:tc>
                  <a:txBody>
                    <a:bodyPr/>
                    <a:lstStyle/>
                    <a:p>
                      <a:r>
                        <a:rPr lang="en-US" sz="1100" dirty="0" smtClean="0">
                          <a:solidFill>
                            <a:srgbClr val="002060"/>
                          </a:solidFill>
                        </a:rPr>
                        <a:t>Our program includes visits to successful companies in the Tourism sector, allowing students to familiarize themselves with</a:t>
                      </a:r>
                      <a:r>
                        <a:rPr lang="en-US" sz="1100" baseline="0" dirty="0" smtClean="0">
                          <a:solidFill>
                            <a:srgbClr val="002060"/>
                          </a:solidFill>
                        </a:rPr>
                        <a:t> the “day-to-day” operations and key factors of these enterprises in Mexico.</a:t>
                      </a:r>
                      <a:endParaRPr lang="en-US" sz="1100" dirty="0">
                        <a:solidFill>
                          <a:srgbClr val="002060"/>
                        </a:solidFill>
                      </a:endParaRPr>
                    </a:p>
                  </a:txBody>
                  <a:tcPr>
                    <a:solidFill>
                      <a:schemeClr val="bg2">
                        <a:lumMod val="20000"/>
                        <a:lumOff val="80000"/>
                      </a:schemeClr>
                    </a:solidFill>
                  </a:tcPr>
                </a:tc>
              </a:tr>
              <a:tr h="744348">
                <a:tc>
                  <a:txBody>
                    <a:bodyPr/>
                    <a:lstStyle/>
                    <a:p>
                      <a:pPr algn="l"/>
                      <a:r>
                        <a:rPr lang="en-US" sz="1200" b="1" dirty="0" smtClean="0"/>
                        <a:t>Assigned  team projects:</a:t>
                      </a:r>
                      <a:endParaRPr lang="en-US" sz="1200" b="1" dirty="0">
                        <a:solidFill>
                          <a:schemeClr val="bg1"/>
                        </a:solidFill>
                      </a:endParaRPr>
                    </a:p>
                  </a:txBody>
                  <a:tcPr>
                    <a:gradFill flip="none" rotWithShape="1">
                      <a:gsLst>
                        <a:gs pos="0">
                          <a:srgbClr val="004B8E">
                            <a:shade val="30000"/>
                            <a:satMod val="115000"/>
                          </a:srgbClr>
                        </a:gs>
                        <a:gs pos="50000">
                          <a:srgbClr val="004B8E">
                            <a:shade val="67500"/>
                            <a:satMod val="115000"/>
                          </a:srgbClr>
                        </a:gs>
                        <a:gs pos="100000">
                          <a:srgbClr val="004B8E">
                            <a:shade val="100000"/>
                            <a:satMod val="115000"/>
                          </a:srgbClr>
                        </a:gs>
                      </a:gsLst>
                      <a:lin ang="5400000" scaled="1"/>
                      <a:tileRect/>
                    </a:gradFill>
                  </a:tcPr>
                </a:tc>
                <a:tc>
                  <a:txBody>
                    <a:bodyPr/>
                    <a:lstStyle/>
                    <a:p>
                      <a:r>
                        <a:rPr lang="en-US" sz="1100" dirty="0" smtClean="0"/>
                        <a:t>IPADE offers students the invaluable opportunity to interact </a:t>
                      </a:r>
                      <a:r>
                        <a:rPr lang="en-US" sz="1100" baseline="0" dirty="0" smtClean="0"/>
                        <a:t> with colleagues from Mexico and abroad.</a:t>
                      </a:r>
                    </a:p>
                    <a:p>
                      <a:r>
                        <a:rPr lang="en-US" sz="1100" baseline="0" dirty="0" smtClean="0"/>
                        <a:t>Engaging the students in two assigned projects (a visit to a company and a real life team presentation), which will enable them to establish a more meaningful relationship with our country  and culture.</a:t>
                      </a:r>
                      <a:endParaRPr lang="en-US" sz="1100" dirty="0"/>
                    </a:p>
                  </a:txBody>
                  <a:tcPr>
                    <a:gradFill flip="none" rotWithShape="1">
                      <a:gsLst>
                        <a:gs pos="0">
                          <a:srgbClr val="004B8E">
                            <a:shade val="30000"/>
                            <a:satMod val="115000"/>
                          </a:srgbClr>
                        </a:gs>
                        <a:gs pos="50000">
                          <a:srgbClr val="004B8E">
                            <a:shade val="67500"/>
                            <a:satMod val="115000"/>
                          </a:srgbClr>
                        </a:gs>
                        <a:gs pos="100000">
                          <a:srgbClr val="004B8E">
                            <a:shade val="100000"/>
                            <a:satMod val="115000"/>
                          </a:srgbClr>
                        </a:gs>
                      </a:gsLst>
                      <a:lin ang="5400000" scaled="1"/>
                      <a:tileRect/>
                    </a:gradFill>
                  </a:tcPr>
                </a:tc>
              </a:tr>
              <a:tr h="281004">
                <a:tc rowSpan="2">
                  <a:txBody>
                    <a:bodyPr/>
                    <a:lstStyle/>
                    <a:p>
                      <a:pPr algn="l"/>
                      <a:r>
                        <a:rPr lang="en-US" sz="1200" b="1" dirty="0" smtClean="0">
                          <a:solidFill>
                            <a:srgbClr val="002060"/>
                          </a:solidFill>
                        </a:rPr>
                        <a:t>Intercultural and social activities:</a:t>
                      </a:r>
                      <a:endParaRPr lang="en-US" sz="1200" b="1" dirty="0">
                        <a:solidFill>
                          <a:srgbClr val="002060"/>
                        </a:solidFill>
                      </a:endParaRPr>
                    </a:p>
                  </a:txBody>
                  <a:tcPr>
                    <a:solidFill>
                      <a:schemeClr val="bg2">
                        <a:lumMod val="20000"/>
                        <a:lumOff val="80000"/>
                      </a:schemeClr>
                    </a:solidFill>
                  </a:tcPr>
                </a:tc>
                <a:tc>
                  <a:txBody>
                    <a:bodyPr/>
                    <a:lstStyle/>
                    <a:p>
                      <a:r>
                        <a:rPr lang="en-US" sz="1100" dirty="0" smtClean="0">
                          <a:solidFill>
                            <a:srgbClr val="002060"/>
                          </a:solidFill>
                        </a:rPr>
                        <a:t>Students will have the opportunity to interact socially</a:t>
                      </a:r>
                      <a:r>
                        <a:rPr lang="en-US" sz="1100" baseline="0" dirty="0" smtClean="0">
                          <a:solidFill>
                            <a:srgbClr val="002060"/>
                          </a:solidFill>
                        </a:rPr>
                        <a:t> and culturally through three organized events:</a:t>
                      </a:r>
                    </a:p>
                  </a:txBody>
                  <a:tcPr>
                    <a:solidFill>
                      <a:schemeClr val="bg2">
                        <a:lumMod val="20000"/>
                        <a:lumOff val="80000"/>
                      </a:schemeClr>
                    </a:solidFill>
                  </a:tcPr>
                </a:tc>
              </a:tr>
              <a:tr h="1116522">
                <a:tc vMerge="1">
                  <a:txBody>
                    <a:bodyPr/>
                    <a:lstStyle/>
                    <a:p>
                      <a:endParaRPr lang="en-US"/>
                    </a:p>
                  </a:txBody>
                  <a:tcPr/>
                </a:tc>
                <a:tc>
                  <a:txBody>
                    <a:bodyPr/>
                    <a:lstStyle/>
                    <a:p>
                      <a:pPr marL="228600" indent="-228600">
                        <a:buNone/>
                      </a:pPr>
                      <a:r>
                        <a:rPr lang="en-US" sz="1100" b="1" baseline="0" dirty="0" smtClean="0">
                          <a:solidFill>
                            <a:srgbClr val="002060"/>
                          </a:solidFill>
                        </a:rPr>
                        <a:t>Doing Business in Mexico</a:t>
                      </a:r>
                    </a:p>
                    <a:p>
                      <a:pPr marL="228600" indent="-228600">
                        <a:buAutoNum type="arabicPeriod"/>
                      </a:pPr>
                      <a:r>
                        <a:rPr lang="en-US" sz="1100" baseline="0" dirty="0" smtClean="0">
                          <a:solidFill>
                            <a:srgbClr val="002060"/>
                          </a:solidFill>
                        </a:rPr>
                        <a:t>Mexican food tasting.</a:t>
                      </a:r>
                    </a:p>
                    <a:p>
                      <a:pPr marL="228600" indent="-228600">
                        <a:buAutoNum type="arabicPeriod"/>
                      </a:pPr>
                      <a:r>
                        <a:rPr lang="en-US" sz="1100" baseline="0" dirty="0" smtClean="0">
                          <a:solidFill>
                            <a:srgbClr val="002060"/>
                          </a:solidFill>
                        </a:rPr>
                        <a:t>Guided tour of the Anthropology Museum.</a:t>
                      </a:r>
                    </a:p>
                    <a:p>
                      <a:pPr marL="228600" indent="-228600">
                        <a:buAutoNum type="arabicPeriod"/>
                      </a:pPr>
                      <a:r>
                        <a:rPr lang="en-US" sz="1100" baseline="0" dirty="0" smtClean="0">
                          <a:solidFill>
                            <a:srgbClr val="002060"/>
                          </a:solidFill>
                        </a:rPr>
                        <a:t>A Mexican farewell lunch.</a:t>
                      </a:r>
                      <a:endParaRPr lang="en-US" sz="1100" dirty="0" smtClean="0">
                        <a:solidFill>
                          <a:srgbClr val="002060"/>
                        </a:solidFill>
                      </a:endParaRPr>
                    </a:p>
                  </a:txBody>
                  <a:tcPr>
                    <a:solidFill>
                      <a:schemeClr val="bg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457200" y="838200"/>
            <a:ext cx="8229600" cy="427038"/>
          </a:xfrm>
        </p:spPr>
        <p:txBody>
          <a:bodyPr/>
          <a:lstStyle/>
          <a:p>
            <a:r>
              <a:rPr lang="en-US" dirty="0" smtClean="0">
                <a:solidFill>
                  <a:srgbClr val="002060"/>
                </a:solidFill>
              </a:rPr>
              <a:t>Working load </a:t>
            </a:r>
            <a:r>
              <a:rPr lang="en-US" sz="1200" i="1" dirty="0" smtClean="0">
                <a:solidFill>
                  <a:srgbClr val="002060"/>
                </a:solidFill>
              </a:rPr>
              <a:t>(credits and contact hours)</a:t>
            </a:r>
          </a:p>
        </p:txBody>
      </p:sp>
      <p:sp>
        <p:nvSpPr>
          <p:cNvPr id="7" name="Rectangle 7"/>
          <p:cNvSpPr>
            <a:spLocks noChangeArrowheads="1"/>
          </p:cNvSpPr>
          <p:nvPr/>
        </p:nvSpPr>
        <p:spPr bwMode="auto">
          <a:xfrm>
            <a:off x="2819400" y="6172200"/>
            <a:ext cx="6324600" cy="304800"/>
          </a:xfrm>
          <a:prstGeom prst="rect">
            <a:avLst/>
          </a:prstGeom>
          <a:solidFill>
            <a:srgbClr val="97B02F"/>
          </a:solidFill>
          <a:ln w="9525">
            <a:noFill/>
            <a:miter lim="800000"/>
            <a:headEnd/>
            <a:tailEnd/>
          </a:ln>
          <a:effectLst>
            <a:outerShdw blurRad="50800" dist="38100" dir="54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eaLnBrk="0" hangingPunct="0">
              <a:defRPr/>
            </a:pPr>
            <a:endParaRPr lang="en-US" sz="2400" dirty="0">
              <a:latin typeface="Arial" pitchFamily="48" charset="0"/>
              <a:ea typeface="ＭＳ Ｐゴシック" pitchFamily="48" charset="-128"/>
              <a:cs typeface="ＭＳ Ｐゴシック" pitchFamily="48" charset="-128"/>
            </a:endParaRPr>
          </a:p>
        </p:txBody>
      </p:sp>
      <p:sp>
        <p:nvSpPr>
          <p:cNvPr id="8" name="Rectangle 7"/>
          <p:cNvSpPr>
            <a:spLocks noChangeArrowheads="1"/>
          </p:cNvSpPr>
          <p:nvPr/>
        </p:nvSpPr>
        <p:spPr bwMode="auto">
          <a:xfrm>
            <a:off x="0" y="6172200"/>
            <a:ext cx="2819400" cy="304800"/>
          </a:xfrm>
          <a:prstGeom prst="rect">
            <a:avLst/>
          </a:prstGeom>
          <a:solidFill>
            <a:schemeClr val="accent4">
              <a:lumMod val="50000"/>
              <a:lumOff val="50000"/>
            </a:schemeClr>
          </a:solidFill>
          <a:ln w="9525">
            <a:noFill/>
            <a:miter lim="800000"/>
            <a:headEnd/>
            <a:tailEnd/>
          </a:ln>
          <a:effectLst>
            <a:outerShdw blurRad="50800" dist="38100" dir="54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eaLnBrk="0" hangingPunct="0">
              <a:defRPr/>
            </a:pPr>
            <a:endParaRPr lang="en-US" sz="2400" dirty="0">
              <a:latin typeface="Arial" pitchFamily="48" charset="0"/>
              <a:ea typeface="ＭＳ Ｐゴシック" pitchFamily="48" charset="-128"/>
              <a:cs typeface="ＭＳ Ｐゴシック" pitchFamily="48" charset="-128"/>
            </a:endParaRPr>
          </a:p>
        </p:txBody>
      </p:sp>
      <p:sp>
        <p:nvSpPr>
          <p:cNvPr id="16394" name="TextBox 9"/>
          <p:cNvSpPr txBox="1">
            <a:spLocks noChangeArrowheads="1"/>
          </p:cNvSpPr>
          <p:nvPr/>
        </p:nvSpPr>
        <p:spPr bwMode="auto">
          <a:xfrm>
            <a:off x="4343400" y="6172200"/>
            <a:ext cx="4648200" cy="246063"/>
          </a:xfrm>
          <a:prstGeom prst="rect">
            <a:avLst/>
          </a:prstGeom>
          <a:noFill/>
          <a:ln w="9525">
            <a:noFill/>
            <a:miter lim="800000"/>
            <a:headEnd/>
            <a:tailEnd/>
          </a:ln>
        </p:spPr>
        <p:txBody>
          <a:bodyPr>
            <a:prstTxWarp prst="textNoShape">
              <a:avLst/>
            </a:prstTxWarp>
            <a:spAutoFit/>
          </a:bodyPr>
          <a:lstStyle/>
          <a:p>
            <a:pPr algn="r"/>
            <a:r>
              <a:rPr lang="en-US" sz="1000" b="1" dirty="0" smtClean="0">
                <a:solidFill>
                  <a:schemeClr val="bg1"/>
                </a:solidFill>
              </a:rPr>
              <a:t>FULL TIME MBA, INTERNATIONAL EXPERIENCE</a:t>
            </a:r>
            <a:endParaRPr lang="en-US" sz="1000" b="1" dirty="0">
              <a:solidFill>
                <a:schemeClr val="bg1"/>
              </a:solidFill>
            </a:endParaRPr>
          </a:p>
        </p:txBody>
      </p:sp>
      <p:sp>
        <p:nvSpPr>
          <p:cNvPr id="10" name="TextBox 9"/>
          <p:cNvSpPr txBox="1"/>
          <p:nvPr/>
        </p:nvSpPr>
        <p:spPr>
          <a:xfrm>
            <a:off x="152400" y="6172200"/>
            <a:ext cx="2590800" cy="246063"/>
          </a:xfrm>
          <a:prstGeom prst="rect">
            <a:avLst/>
          </a:prstGeom>
          <a:noFill/>
        </p:spPr>
        <p:txBody>
          <a:bodyPr>
            <a:spAutoFit/>
          </a:bodyPr>
          <a:lstStyle/>
          <a:p>
            <a:pPr algn="ctr">
              <a:defRPr/>
            </a:pPr>
            <a:r>
              <a:rPr lang="en-US" sz="1000" b="1" dirty="0">
                <a:solidFill>
                  <a:schemeClr val="bg1">
                    <a:lumMod val="65000"/>
                  </a:schemeClr>
                </a:solidFill>
                <a:latin typeface="Arial" pitchFamily="48" charset="0"/>
                <a:ea typeface="Arial" pitchFamily="48" charset="0"/>
                <a:cs typeface="Arial" pitchFamily="48" charset="0"/>
              </a:rPr>
              <a:t>P   R   O   G   R   A   </a:t>
            </a:r>
            <a:r>
              <a:rPr lang="en-US" sz="1000" b="1" dirty="0" smtClean="0">
                <a:solidFill>
                  <a:schemeClr val="bg1">
                    <a:lumMod val="65000"/>
                  </a:schemeClr>
                </a:solidFill>
                <a:latin typeface="Arial" pitchFamily="48" charset="0"/>
                <a:ea typeface="Arial" pitchFamily="48" charset="0"/>
                <a:cs typeface="Arial" pitchFamily="48" charset="0"/>
              </a:rPr>
              <a:t>M</a:t>
            </a:r>
            <a:endParaRPr lang="en-US" sz="1000" b="1" dirty="0">
              <a:solidFill>
                <a:schemeClr val="bg1">
                  <a:lumMod val="65000"/>
                </a:schemeClr>
              </a:solidFill>
              <a:latin typeface="Arial" pitchFamily="48" charset="0"/>
              <a:ea typeface="Arial" pitchFamily="48" charset="0"/>
              <a:cs typeface="Arial" pitchFamily="4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870014556"/>
              </p:ext>
            </p:extLst>
          </p:nvPr>
        </p:nvGraphicFramePr>
        <p:xfrm>
          <a:off x="457200" y="1295400"/>
          <a:ext cx="5714999" cy="2971800"/>
        </p:xfrm>
        <a:graphic>
          <a:graphicData uri="http://schemas.openxmlformats.org/drawingml/2006/table">
            <a:tbl>
              <a:tblPr firstRow="1" bandRow="1">
                <a:effectLst>
                  <a:outerShdw blurRad="50800" dist="38100" dir="2700000" algn="tl" rotWithShape="0">
                    <a:prstClr val="black">
                      <a:alpha val="40000"/>
                    </a:prstClr>
                  </a:outerShdw>
                </a:effectLst>
                <a:tableStyleId>{073A0DAA-6AF3-43AB-8588-CEC1D06C72B9}</a:tableStyleId>
              </a:tblPr>
              <a:tblGrid>
                <a:gridCol w="2514599"/>
                <a:gridCol w="914401"/>
                <a:gridCol w="1066799"/>
                <a:gridCol w="1219200"/>
              </a:tblGrid>
              <a:tr h="520832">
                <a:tc>
                  <a:txBody>
                    <a:bodyPr/>
                    <a:lstStyle/>
                    <a:p>
                      <a:r>
                        <a:rPr lang="en-US" sz="1200" b="1" dirty="0" smtClean="0"/>
                        <a:t>3.7 US credits / ECTS 6</a:t>
                      </a:r>
                      <a:endParaRPr lang="en-US" sz="1200" b="1" dirty="0"/>
                    </a:p>
                  </a:txBody>
                  <a:tcPr>
                    <a:gradFill flip="none" rotWithShape="1">
                      <a:gsLst>
                        <a:gs pos="0">
                          <a:srgbClr val="004B8E">
                            <a:shade val="30000"/>
                            <a:satMod val="115000"/>
                          </a:srgbClr>
                        </a:gs>
                        <a:gs pos="50000">
                          <a:srgbClr val="004B8E">
                            <a:shade val="67500"/>
                            <a:satMod val="115000"/>
                          </a:srgbClr>
                        </a:gs>
                        <a:gs pos="100000">
                          <a:srgbClr val="004B8E">
                            <a:shade val="100000"/>
                            <a:satMod val="115000"/>
                          </a:srgbClr>
                        </a:gs>
                      </a:gsLst>
                      <a:lin ang="5400000" scaled="1"/>
                      <a:tileRect/>
                    </a:gradFill>
                  </a:tcPr>
                </a:tc>
                <a:tc>
                  <a:txBody>
                    <a:bodyPr/>
                    <a:lstStyle/>
                    <a:p>
                      <a:pPr algn="ctr"/>
                      <a:r>
                        <a:rPr lang="en-US" sz="1200" b="1" dirty="0" smtClean="0"/>
                        <a:t>Sessions</a:t>
                      </a:r>
                      <a:endParaRPr lang="en-US" sz="1200" b="1" dirty="0"/>
                    </a:p>
                  </a:txBody>
                  <a:tcPr>
                    <a:gradFill flip="none" rotWithShape="1">
                      <a:gsLst>
                        <a:gs pos="0">
                          <a:srgbClr val="004B8E">
                            <a:shade val="30000"/>
                            <a:satMod val="115000"/>
                          </a:srgbClr>
                        </a:gs>
                        <a:gs pos="50000">
                          <a:srgbClr val="004B8E">
                            <a:shade val="67500"/>
                            <a:satMod val="115000"/>
                          </a:srgbClr>
                        </a:gs>
                        <a:gs pos="100000">
                          <a:srgbClr val="004B8E">
                            <a:shade val="100000"/>
                            <a:satMod val="115000"/>
                          </a:srgbClr>
                        </a:gs>
                      </a:gsLst>
                      <a:lin ang="5400000" scaled="1"/>
                      <a:tileRect/>
                    </a:gradFill>
                  </a:tcPr>
                </a:tc>
                <a:tc>
                  <a:txBody>
                    <a:bodyPr/>
                    <a:lstStyle/>
                    <a:p>
                      <a:pPr algn="ctr"/>
                      <a:r>
                        <a:rPr lang="en-US" sz="1200" b="1" dirty="0" smtClean="0"/>
                        <a:t>Contact hours</a:t>
                      </a:r>
                      <a:endParaRPr lang="en-US" sz="1200" b="1" dirty="0"/>
                    </a:p>
                  </a:txBody>
                  <a:tcPr>
                    <a:gradFill flip="none" rotWithShape="1">
                      <a:gsLst>
                        <a:gs pos="0">
                          <a:srgbClr val="004B8E">
                            <a:shade val="30000"/>
                            <a:satMod val="115000"/>
                          </a:srgbClr>
                        </a:gs>
                        <a:gs pos="50000">
                          <a:srgbClr val="004B8E">
                            <a:shade val="67500"/>
                            <a:satMod val="115000"/>
                          </a:srgbClr>
                        </a:gs>
                        <a:gs pos="100000">
                          <a:srgbClr val="004B8E">
                            <a:shade val="100000"/>
                            <a:satMod val="115000"/>
                          </a:srgbClr>
                        </a:gs>
                      </a:gsLst>
                      <a:lin ang="5400000" scaled="1"/>
                      <a:tileRect/>
                    </a:gradFill>
                  </a:tcPr>
                </a:tc>
                <a:tc>
                  <a:txBody>
                    <a:bodyPr/>
                    <a:lstStyle/>
                    <a:p>
                      <a:pPr algn="ctr"/>
                      <a:r>
                        <a:rPr lang="en-US" sz="1200" b="1" dirty="0" smtClean="0"/>
                        <a:t>Independent hours</a:t>
                      </a:r>
                      <a:endParaRPr lang="en-US" sz="1200" b="1" dirty="0"/>
                    </a:p>
                  </a:txBody>
                  <a:tcPr>
                    <a:gradFill flip="none" rotWithShape="1">
                      <a:gsLst>
                        <a:gs pos="0">
                          <a:srgbClr val="004B8E">
                            <a:shade val="30000"/>
                            <a:satMod val="115000"/>
                          </a:srgbClr>
                        </a:gs>
                        <a:gs pos="50000">
                          <a:srgbClr val="004B8E">
                            <a:shade val="67500"/>
                            <a:satMod val="115000"/>
                          </a:srgbClr>
                        </a:gs>
                        <a:gs pos="100000">
                          <a:srgbClr val="004B8E">
                            <a:shade val="100000"/>
                            <a:satMod val="115000"/>
                          </a:srgbClr>
                        </a:gs>
                      </a:gsLst>
                      <a:lin ang="5400000" scaled="1"/>
                      <a:tileRect/>
                    </a:gradFill>
                  </a:tcPr>
                </a:tc>
              </a:tr>
              <a:tr h="306371">
                <a:tc>
                  <a:txBody>
                    <a:bodyPr/>
                    <a:lstStyle/>
                    <a:p>
                      <a:r>
                        <a:rPr lang="en-US" sz="1200" dirty="0" smtClean="0">
                          <a:solidFill>
                            <a:srgbClr val="002060"/>
                          </a:solidFill>
                        </a:rPr>
                        <a:t>Business Academic Sessions</a:t>
                      </a:r>
                      <a:endParaRPr lang="en-US" sz="1200" dirty="0">
                        <a:solidFill>
                          <a:srgbClr val="002060"/>
                        </a:solidFill>
                      </a:endParaRPr>
                    </a:p>
                  </a:txBody>
                  <a:tcPr/>
                </a:tc>
                <a:tc>
                  <a:txBody>
                    <a:bodyPr/>
                    <a:lstStyle/>
                    <a:p>
                      <a:pPr algn="ctr"/>
                      <a:r>
                        <a:rPr lang="en-US" sz="1200" smtClean="0">
                          <a:solidFill>
                            <a:srgbClr val="002060"/>
                          </a:solidFill>
                        </a:rPr>
                        <a:t>5</a:t>
                      </a:r>
                      <a:endParaRPr lang="en-US" sz="1200" dirty="0">
                        <a:solidFill>
                          <a:srgbClr val="002060"/>
                        </a:solidFill>
                      </a:endParaRPr>
                    </a:p>
                  </a:txBody>
                  <a:tcPr/>
                </a:tc>
                <a:tc>
                  <a:txBody>
                    <a:bodyPr/>
                    <a:lstStyle/>
                    <a:p>
                      <a:pPr algn="ctr"/>
                      <a:r>
                        <a:rPr lang="en-US" sz="1200" dirty="0" smtClean="0">
                          <a:solidFill>
                            <a:srgbClr val="002060"/>
                          </a:solidFill>
                        </a:rPr>
                        <a:t>7</a:t>
                      </a:r>
                      <a:endParaRPr lang="en-US" sz="1200" dirty="0">
                        <a:solidFill>
                          <a:srgbClr val="002060"/>
                        </a:solidFill>
                      </a:endParaRPr>
                    </a:p>
                  </a:txBody>
                  <a:tcPr/>
                </a:tc>
                <a:tc>
                  <a:txBody>
                    <a:bodyPr/>
                    <a:lstStyle/>
                    <a:p>
                      <a:pPr algn="ctr"/>
                      <a:r>
                        <a:rPr lang="en-US" sz="1200" dirty="0" smtClean="0">
                          <a:solidFill>
                            <a:srgbClr val="002060"/>
                          </a:solidFill>
                        </a:rPr>
                        <a:t>6.7</a:t>
                      </a:r>
                      <a:endParaRPr lang="en-US" sz="1200" dirty="0">
                        <a:solidFill>
                          <a:srgbClr val="002060"/>
                        </a:solidFill>
                      </a:endParaRPr>
                    </a:p>
                  </a:txBody>
                  <a:tcPr/>
                </a:tc>
              </a:tr>
              <a:tr h="306371">
                <a:tc>
                  <a:txBody>
                    <a:bodyPr/>
                    <a:lstStyle/>
                    <a:p>
                      <a:r>
                        <a:rPr lang="en-US" sz="1200" dirty="0" smtClean="0">
                          <a:solidFill>
                            <a:srgbClr val="002060"/>
                          </a:solidFill>
                        </a:rPr>
                        <a:t>Conference Sessions</a:t>
                      </a:r>
                      <a:endParaRPr lang="en-US" sz="1200" dirty="0">
                        <a:solidFill>
                          <a:srgbClr val="002060"/>
                        </a:solidFill>
                      </a:endParaRPr>
                    </a:p>
                  </a:txBody>
                  <a:tcPr/>
                </a:tc>
                <a:tc>
                  <a:txBody>
                    <a:bodyPr/>
                    <a:lstStyle/>
                    <a:p>
                      <a:pPr algn="ctr"/>
                      <a:r>
                        <a:rPr lang="en-US" sz="1200" dirty="0" smtClean="0">
                          <a:solidFill>
                            <a:srgbClr val="002060"/>
                          </a:solidFill>
                        </a:rPr>
                        <a:t>5</a:t>
                      </a:r>
                      <a:endParaRPr lang="en-US" sz="1200" dirty="0">
                        <a:solidFill>
                          <a:srgbClr val="002060"/>
                        </a:solidFill>
                      </a:endParaRPr>
                    </a:p>
                  </a:txBody>
                  <a:tcPr/>
                </a:tc>
                <a:tc>
                  <a:txBody>
                    <a:bodyPr/>
                    <a:lstStyle/>
                    <a:p>
                      <a:pPr algn="ctr"/>
                      <a:r>
                        <a:rPr lang="en-US" sz="1200" dirty="0" smtClean="0">
                          <a:solidFill>
                            <a:srgbClr val="002060"/>
                          </a:solidFill>
                        </a:rPr>
                        <a:t>7</a:t>
                      </a:r>
                      <a:endParaRPr lang="en-US" sz="1200" dirty="0">
                        <a:solidFill>
                          <a:srgbClr val="002060"/>
                        </a:solidFill>
                      </a:endParaRPr>
                    </a:p>
                  </a:txBody>
                  <a:tcPr/>
                </a:tc>
                <a:tc>
                  <a:txBody>
                    <a:bodyPr/>
                    <a:lstStyle/>
                    <a:p>
                      <a:pPr algn="ctr"/>
                      <a:r>
                        <a:rPr lang="en-US" sz="1200" dirty="0" smtClean="0">
                          <a:solidFill>
                            <a:srgbClr val="002060"/>
                          </a:solidFill>
                        </a:rPr>
                        <a:t>6.7</a:t>
                      </a:r>
                      <a:endParaRPr lang="en-US" sz="1200" dirty="0">
                        <a:solidFill>
                          <a:srgbClr val="002060"/>
                        </a:solidFill>
                      </a:endParaRPr>
                    </a:p>
                  </a:txBody>
                  <a:tcPr/>
                </a:tc>
              </a:tr>
              <a:tr h="306371">
                <a:tc>
                  <a:txBody>
                    <a:bodyPr/>
                    <a:lstStyle/>
                    <a:p>
                      <a:r>
                        <a:rPr lang="en-US" sz="1200" dirty="0" smtClean="0">
                          <a:solidFill>
                            <a:srgbClr val="002060"/>
                          </a:solidFill>
                        </a:rPr>
                        <a:t>Company Sessions</a:t>
                      </a:r>
                      <a:endParaRPr lang="en-US" sz="1200" dirty="0">
                        <a:solidFill>
                          <a:srgbClr val="002060"/>
                        </a:solidFill>
                      </a:endParaRPr>
                    </a:p>
                  </a:txBody>
                  <a:tcPr/>
                </a:tc>
                <a:tc>
                  <a:txBody>
                    <a:bodyPr/>
                    <a:lstStyle/>
                    <a:p>
                      <a:pPr algn="ctr"/>
                      <a:r>
                        <a:rPr lang="en-US" sz="1200" dirty="0" smtClean="0">
                          <a:solidFill>
                            <a:srgbClr val="002060"/>
                          </a:solidFill>
                        </a:rPr>
                        <a:t>3</a:t>
                      </a:r>
                      <a:endParaRPr lang="en-US" sz="1200" dirty="0">
                        <a:solidFill>
                          <a:srgbClr val="002060"/>
                        </a:solidFill>
                      </a:endParaRPr>
                    </a:p>
                  </a:txBody>
                  <a:tcPr/>
                </a:tc>
                <a:tc>
                  <a:txBody>
                    <a:bodyPr/>
                    <a:lstStyle/>
                    <a:p>
                      <a:pPr algn="ctr"/>
                      <a:r>
                        <a:rPr lang="en-US" sz="1200" dirty="0" smtClean="0">
                          <a:solidFill>
                            <a:srgbClr val="002060"/>
                          </a:solidFill>
                        </a:rPr>
                        <a:t>4</a:t>
                      </a:r>
                      <a:endParaRPr lang="en-US" sz="1200" dirty="0">
                        <a:solidFill>
                          <a:srgbClr val="002060"/>
                        </a:solidFill>
                      </a:endParaRPr>
                    </a:p>
                  </a:txBody>
                  <a:tcPr/>
                </a:tc>
                <a:tc>
                  <a:txBody>
                    <a:bodyPr/>
                    <a:lstStyle/>
                    <a:p>
                      <a:pPr algn="ctr"/>
                      <a:endParaRPr lang="en-US" sz="1200" dirty="0">
                        <a:solidFill>
                          <a:srgbClr val="002060"/>
                        </a:solidFill>
                      </a:endParaRPr>
                    </a:p>
                  </a:txBody>
                  <a:tcPr/>
                </a:tc>
              </a:tr>
              <a:tr h="306371">
                <a:tc>
                  <a:txBody>
                    <a:bodyPr/>
                    <a:lstStyle/>
                    <a:p>
                      <a:r>
                        <a:rPr lang="en-US" sz="1200" dirty="0" smtClean="0">
                          <a:solidFill>
                            <a:srgbClr val="002060"/>
                          </a:solidFill>
                        </a:rPr>
                        <a:t>Company Visits</a:t>
                      </a:r>
                      <a:endParaRPr lang="en-US" sz="1200" dirty="0">
                        <a:solidFill>
                          <a:srgbClr val="002060"/>
                        </a:solidFill>
                      </a:endParaRPr>
                    </a:p>
                  </a:txBody>
                  <a:tcPr/>
                </a:tc>
                <a:tc>
                  <a:txBody>
                    <a:bodyPr/>
                    <a:lstStyle/>
                    <a:p>
                      <a:pPr algn="ctr"/>
                      <a:r>
                        <a:rPr lang="en-US" sz="1200" dirty="0" smtClean="0">
                          <a:solidFill>
                            <a:srgbClr val="002060"/>
                          </a:solidFill>
                        </a:rPr>
                        <a:t>3</a:t>
                      </a:r>
                      <a:endParaRPr lang="en-US" sz="1200" dirty="0">
                        <a:solidFill>
                          <a:srgbClr val="002060"/>
                        </a:solidFill>
                      </a:endParaRPr>
                    </a:p>
                  </a:txBody>
                  <a:tcPr/>
                </a:tc>
                <a:tc>
                  <a:txBody>
                    <a:bodyPr/>
                    <a:lstStyle/>
                    <a:p>
                      <a:pPr algn="ctr"/>
                      <a:endParaRPr lang="en-US" sz="1200" dirty="0">
                        <a:solidFill>
                          <a:srgbClr val="002060"/>
                        </a:solidFill>
                      </a:endParaRPr>
                    </a:p>
                  </a:txBody>
                  <a:tcPr/>
                </a:tc>
                <a:tc>
                  <a:txBody>
                    <a:bodyPr/>
                    <a:lstStyle/>
                    <a:p>
                      <a:pPr algn="ctr"/>
                      <a:r>
                        <a:rPr lang="en-US" sz="1200" dirty="0" smtClean="0">
                          <a:solidFill>
                            <a:srgbClr val="002060"/>
                          </a:solidFill>
                        </a:rPr>
                        <a:t>10</a:t>
                      </a:r>
                      <a:endParaRPr lang="en-US" sz="1200" dirty="0">
                        <a:solidFill>
                          <a:srgbClr val="002060"/>
                        </a:solidFill>
                      </a:endParaRPr>
                    </a:p>
                  </a:txBody>
                  <a:tcPr/>
                </a:tc>
              </a:tr>
              <a:tr h="306371">
                <a:tc>
                  <a:txBody>
                    <a:bodyPr/>
                    <a:lstStyle/>
                    <a:p>
                      <a:r>
                        <a:rPr lang="en-US" sz="1200" dirty="0" smtClean="0">
                          <a:solidFill>
                            <a:srgbClr val="002060"/>
                          </a:solidFill>
                        </a:rPr>
                        <a:t>Intercultural activities</a:t>
                      </a:r>
                      <a:endParaRPr lang="en-US" sz="1200" dirty="0">
                        <a:solidFill>
                          <a:srgbClr val="002060"/>
                        </a:solidFill>
                      </a:endParaRPr>
                    </a:p>
                  </a:txBody>
                  <a:tcPr/>
                </a:tc>
                <a:tc>
                  <a:txBody>
                    <a:bodyPr/>
                    <a:lstStyle/>
                    <a:p>
                      <a:pPr algn="ctr"/>
                      <a:r>
                        <a:rPr lang="en-US" sz="1200" dirty="0" smtClean="0">
                          <a:solidFill>
                            <a:srgbClr val="002060"/>
                          </a:solidFill>
                        </a:rPr>
                        <a:t>2</a:t>
                      </a:r>
                      <a:endParaRPr lang="en-US" sz="1200" dirty="0">
                        <a:solidFill>
                          <a:srgbClr val="002060"/>
                        </a:solidFill>
                      </a:endParaRPr>
                    </a:p>
                  </a:txBody>
                  <a:tcPr/>
                </a:tc>
                <a:tc>
                  <a:txBody>
                    <a:bodyPr/>
                    <a:lstStyle/>
                    <a:p>
                      <a:pPr algn="ctr"/>
                      <a:r>
                        <a:rPr lang="en-US" sz="1200" dirty="0" smtClean="0">
                          <a:solidFill>
                            <a:srgbClr val="002060"/>
                          </a:solidFill>
                        </a:rPr>
                        <a:t>3</a:t>
                      </a:r>
                      <a:endParaRPr lang="en-US" sz="1200" dirty="0">
                        <a:solidFill>
                          <a:srgbClr val="002060"/>
                        </a:solidFill>
                      </a:endParaRPr>
                    </a:p>
                  </a:txBody>
                  <a:tcPr/>
                </a:tc>
                <a:tc>
                  <a:txBody>
                    <a:bodyPr/>
                    <a:lstStyle/>
                    <a:p>
                      <a:pPr algn="ctr"/>
                      <a:endParaRPr lang="en-US" sz="1200" dirty="0">
                        <a:solidFill>
                          <a:srgbClr val="002060"/>
                        </a:solidFill>
                      </a:endParaRPr>
                    </a:p>
                  </a:txBody>
                  <a:tcPr/>
                </a:tc>
              </a:tr>
              <a:tr h="306371">
                <a:tc>
                  <a:txBody>
                    <a:bodyPr/>
                    <a:lstStyle/>
                    <a:p>
                      <a:r>
                        <a:rPr lang="en-US" sz="1200" dirty="0" smtClean="0">
                          <a:solidFill>
                            <a:srgbClr val="002060"/>
                          </a:solidFill>
                        </a:rPr>
                        <a:t>Assigned Projects</a:t>
                      </a:r>
                      <a:endParaRPr lang="en-US" sz="1200" dirty="0">
                        <a:solidFill>
                          <a:srgbClr val="002060"/>
                        </a:solidFill>
                      </a:endParaRPr>
                    </a:p>
                  </a:txBody>
                  <a:tcPr/>
                </a:tc>
                <a:tc>
                  <a:txBody>
                    <a:bodyPr/>
                    <a:lstStyle/>
                    <a:p>
                      <a:pPr algn="ctr"/>
                      <a:r>
                        <a:rPr lang="en-US" sz="1200" dirty="0" smtClean="0">
                          <a:solidFill>
                            <a:srgbClr val="002060"/>
                          </a:solidFill>
                        </a:rPr>
                        <a:t>2</a:t>
                      </a:r>
                      <a:endParaRPr lang="en-US" sz="1200" dirty="0">
                        <a:solidFill>
                          <a:srgbClr val="002060"/>
                        </a:solidFill>
                      </a:endParaRPr>
                    </a:p>
                  </a:txBody>
                  <a:tcPr/>
                </a:tc>
                <a:tc>
                  <a:txBody>
                    <a:bodyPr/>
                    <a:lstStyle/>
                    <a:p>
                      <a:pPr algn="ctr"/>
                      <a:endParaRPr lang="en-US" sz="1200" dirty="0">
                        <a:solidFill>
                          <a:srgbClr val="002060"/>
                        </a:solidFill>
                      </a:endParaRPr>
                    </a:p>
                  </a:txBody>
                  <a:tcPr/>
                </a:tc>
                <a:tc>
                  <a:txBody>
                    <a:bodyPr/>
                    <a:lstStyle/>
                    <a:p>
                      <a:pPr algn="ctr"/>
                      <a:r>
                        <a:rPr lang="en-US" sz="1200" dirty="0" smtClean="0">
                          <a:solidFill>
                            <a:srgbClr val="002060"/>
                          </a:solidFill>
                        </a:rPr>
                        <a:t>15</a:t>
                      </a:r>
                      <a:endParaRPr lang="en-US" sz="1200" dirty="0">
                        <a:solidFill>
                          <a:srgbClr val="002060"/>
                        </a:solidFill>
                      </a:endParaRPr>
                    </a:p>
                  </a:txBody>
                  <a:tcPr/>
                </a:tc>
              </a:tr>
              <a:tr h="306371">
                <a:tc>
                  <a:txBody>
                    <a:bodyPr/>
                    <a:lstStyle/>
                    <a:p>
                      <a:pPr algn="l"/>
                      <a:r>
                        <a:rPr lang="en-US" sz="1200" b="0" dirty="0" smtClean="0">
                          <a:solidFill>
                            <a:srgbClr val="002060"/>
                          </a:solidFill>
                        </a:rPr>
                        <a:t>Teamwork</a:t>
                      </a:r>
                      <a:endParaRPr lang="en-US" sz="1200" b="0" dirty="0">
                        <a:solidFill>
                          <a:srgbClr val="002060"/>
                        </a:solidFill>
                      </a:endParaRPr>
                    </a:p>
                  </a:txBody>
                  <a:tcPr/>
                </a:tc>
                <a:tc>
                  <a:txBody>
                    <a:bodyPr/>
                    <a:lstStyle/>
                    <a:p>
                      <a:pPr algn="ctr"/>
                      <a:r>
                        <a:rPr lang="en-US" sz="1200" b="0" dirty="0" smtClean="0">
                          <a:solidFill>
                            <a:srgbClr val="002060"/>
                          </a:solidFill>
                        </a:rPr>
                        <a:t>5</a:t>
                      </a:r>
                      <a:endParaRPr lang="en-US" sz="1200" b="0" dirty="0">
                        <a:solidFill>
                          <a:srgbClr val="002060"/>
                        </a:solidFill>
                      </a:endParaRPr>
                    </a:p>
                  </a:txBody>
                  <a:tcPr/>
                </a:tc>
                <a:tc>
                  <a:txBody>
                    <a:bodyPr/>
                    <a:lstStyle/>
                    <a:p>
                      <a:pPr algn="ctr"/>
                      <a:endParaRPr lang="en-US" sz="1200" b="0" dirty="0">
                        <a:solidFill>
                          <a:srgbClr val="002060"/>
                        </a:solidFill>
                      </a:endParaRPr>
                    </a:p>
                  </a:txBody>
                  <a:tcPr/>
                </a:tc>
                <a:tc>
                  <a:txBody>
                    <a:bodyPr/>
                    <a:lstStyle/>
                    <a:p>
                      <a:pPr algn="ctr"/>
                      <a:r>
                        <a:rPr lang="en-US" sz="1200" b="0" dirty="0" smtClean="0">
                          <a:solidFill>
                            <a:srgbClr val="002060"/>
                          </a:solidFill>
                        </a:rPr>
                        <a:t>15</a:t>
                      </a:r>
                      <a:endParaRPr lang="en-US" sz="1200" b="0" dirty="0">
                        <a:solidFill>
                          <a:srgbClr val="002060"/>
                        </a:solidFill>
                      </a:endParaRPr>
                    </a:p>
                  </a:txBody>
                  <a:tcPr/>
                </a:tc>
              </a:tr>
              <a:tr h="306371">
                <a:tc>
                  <a:txBody>
                    <a:bodyPr/>
                    <a:lstStyle/>
                    <a:p>
                      <a:pPr algn="r"/>
                      <a:r>
                        <a:rPr lang="en-US" sz="1200" b="1" dirty="0" smtClean="0">
                          <a:solidFill>
                            <a:srgbClr val="002060"/>
                          </a:solidFill>
                        </a:rPr>
                        <a:t>Total</a:t>
                      </a:r>
                      <a:endParaRPr lang="en-US" sz="1200" b="1" dirty="0">
                        <a:solidFill>
                          <a:srgbClr val="002060"/>
                        </a:solidFill>
                      </a:endParaRPr>
                    </a:p>
                  </a:txBody>
                  <a:tcPr/>
                </a:tc>
                <a:tc>
                  <a:txBody>
                    <a:bodyPr/>
                    <a:lstStyle/>
                    <a:p>
                      <a:pPr algn="ctr"/>
                      <a:r>
                        <a:rPr lang="en-US" sz="1200" b="1" dirty="0" smtClean="0">
                          <a:solidFill>
                            <a:srgbClr val="002060"/>
                          </a:solidFill>
                        </a:rPr>
                        <a:t>25</a:t>
                      </a:r>
                      <a:endParaRPr lang="en-US" sz="1200" b="1" dirty="0">
                        <a:solidFill>
                          <a:srgbClr val="002060"/>
                        </a:solidFill>
                      </a:endParaRPr>
                    </a:p>
                  </a:txBody>
                  <a:tcPr/>
                </a:tc>
                <a:tc>
                  <a:txBody>
                    <a:bodyPr/>
                    <a:lstStyle/>
                    <a:p>
                      <a:pPr algn="ctr"/>
                      <a:r>
                        <a:rPr lang="en-US" sz="1200" b="1" dirty="0" smtClean="0">
                          <a:solidFill>
                            <a:srgbClr val="002060"/>
                          </a:solidFill>
                        </a:rPr>
                        <a:t>21</a:t>
                      </a:r>
                      <a:endParaRPr lang="en-US" sz="1200" b="1" dirty="0">
                        <a:solidFill>
                          <a:srgbClr val="002060"/>
                        </a:solidFill>
                      </a:endParaRPr>
                    </a:p>
                  </a:txBody>
                  <a:tcPr/>
                </a:tc>
                <a:tc>
                  <a:txBody>
                    <a:bodyPr/>
                    <a:lstStyle/>
                    <a:p>
                      <a:pPr algn="ctr"/>
                      <a:r>
                        <a:rPr lang="en-US" sz="1200" b="1" dirty="0" smtClean="0">
                          <a:solidFill>
                            <a:srgbClr val="002060"/>
                          </a:solidFill>
                        </a:rPr>
                        <a:t>53.4</a:t>
                      </a:r>
                      <a:endParaRPr lang="en-US" sz="1200" b="1" dirty="0">
                        <a:solidFill>
                          <a:srgbClr val="002060"/>
                        </a:solidFill>
                      </a:endParaRPr>
                    </a:p>
                  </a:txBody>
                  <a:tcPr/>
                </a:tc>
              </a:tr>
            </a:tbl>
          </a:graphicData>
        </a:graphic>
      </p:graphicFrame>
      <p:sp>
        <p:nvSpPr>
          <p:cNvPr id="15" name="Rectangle 5"/>
          <p:cNvSpPr>
            <a:spLocks noGrp="1" noChangeArrowheads="1"/>
          </p:cNvSpPr>
          <p:nvPr>
            <p:ph idx="1"/>
          </p:nvPr>
        </p:nvSpPr>
        <p:spPr>
          <a:xfrm>
            <a:off x="457200" y="4572000"/>
            <a:ext cx="4343400" cy="1066800"/>
          </a:xfrm>
        </p:spPr>
        <p:txBody>
          <a:bodyPr/>
          <a:lstStyle/>
          <a:p>
            <a:pPr>
              <a:buClr>
                <a:srgbClr val="002060"/>
              </a:buClr>
              <a:buFont typeface="Wingdings" pitchFamily="2" charset="2"/>
              <a:buChar char="§"/>
            </a:pPr>
            <a:r>
              <a:rPr lang="en-US" sz="1400" b="1" dirty="0" smtClean="0">
                <a:solidFill>
                  <a:srgbClr val="002060"/>
                </a:solidFill>
              </a:rPr>
              <a:t>Requirements to receive credits:</a:t>
            </a:r>
          </a:p>
          <a:p>
            <a:pPr>
              <a:buClr>
                <a:srgbClr val="002060"/>
              </a:buClr>
              <a:buFont typeface="Wingdings" pitchFamily="2" charset="2"/>
              <a:buChar char="§"/>
            </a:pPr>
            <a:r>
              <a:rPr lang="en-US" sz="1400" dirty="0" smtClean="0"/>
              <a:t>100% attendance</a:t>
            </a:r>
          </a:p>
          <a:p>
            <a:pPr>
              <a:buClr>
                <a:srgbClr val="002060"/>
              </a:buClr>
              <a:buFont typeface="Wingdings" pitchFamily="2" charset="2"/>
              <a:buChar char="§"/>
            </a:pPr>
            <a:r>
              <a:rPr lang="en-US" sz="1400" dirty="0" smtClean="0"/>
              <a:t>Active participation in sessions and conferences</a:t>
            </a:r>
          </a:p>
          <a:p>
            <a:pPr>
              <a:buClr>
                <a:srgbClr val="002060"/>
              </a:buClr>
              <a:buFont typeface="Wingdings" pitchFamily="2" charset="2"/>
              <a:buChar char="§"/>
            </a:pPr>
            <a:r>
              <a:rPr lang="en-US" sz="1400" dirty="0" smtClean="0"/>
              <a:t>Teamwork assignments (two)</a:t>
            </a:r>
          </a:p>
        </p:txBody>
      </p:sp>
      <p:pic>
        <p:nvPicPr>
          <p:cNvPr id="4098" name="Picture 2" descr="C:\Users\rgarciduenas\Desktop\Picture11.jpg"/>
          <p:cNvPicPr>
            <a:picLocks noChangeAspect="1" noChangeArrowheads="1"/>
          </p:cNvPicPr>
          <p:nvPr/>
        </p:nvPicPr>
        <p:blipFill>
          <a:blip r:embed="rId2"/>
          <a:srcRect b="30587"/>
          <a:stretch>
            <a:fillRect/>
          </a:stretch>
        </p:blipFill>
        <p:spPr bwMode="auto">
          <a:xfrm>
            <a:off x="6324600" y="1295400"/>
            <a:ext cx="2444750" cy="41465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3743528" y="1066800"/>
            <a:ext cx="3647872" cy="609600"/>
          </a:xfrm>
        </p:spPr>
        <p:txBody>
          <a:bodyPr/>
          <a:lstStyle/>
          <a:p>
            <a:r>
              <a:rPr lang="en-US" dirty="0" smtClean="0">
                <a:solidFill>
                  <a:srgbClr val="002060"/>
                </a:solidFill>
              </a:rPr>
              <a:t>Team projects</a:t>
            </a:r>
            <a:br>
              <a:rPr lang="en-US" dirty="0" smtClean="0">
                <a:solidFill>
                  <a:srgbClr val="002060"/>
                </a:solidFill>
              </a:rPr>
            </a:br>
            <a:r>
              <a:rPr lang="en-US" sz="1200" i="1" dirty="0" smtClean="0">
                <a:solidFill>
                  <a:srgbClr val="002060"/>
                </a:solidFill>
              </a:rPr>
              <a:t>(IPADE and visiting students mixture)</a:t>
            </a:r>
          </a:p>
        </p:txBody>
      </p:sp>
      <p:sp>
        <p:nvSpPr>
          <p:cNvPr id="16387" name="Rectangle 5"/>
          <p:cNvSpPr>
            <a:spLocks noGrp="1" noChangeArrowheads="1"/>
          </p:cNvSpPr>
          <p:nvPr>
            <p:ph idx="1"/>
          </p:nvPr>
        </p:nvSpPr>
        <p:spPr>
          <a:xfrm>
            <a:off x="3810000" y="1981200"/>
            <a:ext cx="4191000" cy="3581400"/>
          </a:xfrm>
        </p:spPr>
        <p:txBody>
          <a:bodyPr/>
          <a:lstStyle/>
          <a:p>
            <a:pPr>
              <a:buClr>
                <a:srgbClr val="002060"/>
              </a:buClr>
              <a:buFont typeface="Wingdings" pitchFamily="2" charset="2"/>
              <a:buChar char="§"/>
            </a:pPr>
            <a:r>
              <a:rPr lang="en-US" sz="1800" dirty="0" smtClean="0"/>
              <a:t>To generate a SWOT (Strengths, Weaknesses, Opportunities and  Threats) analysis of a Mexican business and develop a strategic plan to duplicate the Business Model in the global market.</a:t>
            </a:r>
            <a:endParaRPr lang="en-US" sz="1800" b="1" dirty="0" smtClean="0">
              <a:effectLst>
                <a:outerShdw blurRad="38100" dist="38100" dir="2700000" algn="tl">
                  <a:srgbClr val="000000">
                    <a:alpha val="43137"/>
                  </a:srgbClr>
                </a:outerShdw>
              </a:effectLst>
            </a:endParaRPr>
          </a:p>
          <a:p>
            <a:pPr>
              <a:buClr>
                <a:srgbClr val="002060"/>
              </a:buClr>
              <a:buFont typeface="Wingdings" pitchFamily="2" charset="2"/>
              <a:buChar char="§"/>
            </a:pPr>
            <a:endParaRPr lang="en-US" sz="1800" b="1" dirty="0" smtClean="0">
              <a:effectLst>
                <a:outerShdw blurRad="38100" dist="38100" dir="2700000" algn="tl">
                  <a:srgbClr val="000000">
                    <a:alpha val="43137"/>
                  </a:srgbClr>
                </a:outerShdw>
              </a:effectLst>
            </a:endParaRPr>
          </a:p>
          <a:p>
            <a:pPr>
              <a:buClr>
                <a:srgbClr val="002060"/>
              </a:buClr>
              <a:buFont typeface="Wingdings" pitchFamily="2" charset="2"/>
              <a:buChar char="§"/>
            </a:pPr>
            <a:r>
              <a:rPr lang="en-US" sz="1800" dirty="0" smtClean="0"/>
              <a:t>To give a live presentation with the conclusions and take </a:t>
            </a:r>
            <a:r>
              <a:rPr lang="en-US" sz="1800" dirty="0" err="1" smtClean="0"/>
              <a:t>aways</a:t>
            </a:r>
            <a:r>
              <a:rPr lang="en-US" sz="1800" dirty="0" smtClean="0"/>
              <a:t> of the week.</a:t>
            </a:r>
            <a:endParaRPr lang="en-US" sz="1800" b="1" dirty="0" smtClean="0">
              <a:effectLst>
                <a:outerShdw blurRad="38100" dist="38100" dir="2700000" algn="tl">
                  <a:srgbClr val="000000">
                    <a:alpha val="43137"/>
                  </a:srgbClr>
                </a:outerShdw>
              </a:effectLst>
            </a:endParaRPr>
          </a:p>
        </p:txBody>
      </p:sp>
      <p:sp>
        <p:nvSpPr>
          <p:cNvPr id="7" name="Rectangle 7"/>
          <p:cNvSpPr>
            <a:spLocks noChangeArrowheads="1"/>
          </p:cNvSpPr>
          <p:nvPr/>
        </p:nvSpPr>
        <p:spPr bwMode="auto">
          <a:xfrm>
            <a:off x="2819400" y="6172200"/>
            <a:ext cx="6324600" cy="304800"/>
          </a:xfrm>
          <a:prstGeom prst="rect">
            <a:avLst/>
          </a:prstGeom>
          <a:solidFill>
            <a:srgbClr val="97B02F"/>
          </a:solidFill>
          <a:ln w="9525">
            <a:noFill/>
            <a:miter lim="800000"/>
            <a:headEnd/>
            <a:tailEnd/>
          </a:ln>
          <a:effectLst>
            <a:outerShdw blurRad="50800" dist="38100" dir="54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eaLnBrk="0" hangingPunct="0">
              <a:defRPr/>
            </a:pPr>
            <a:endParaRPr lang="en-US" sz="2400" dirty="0">
              <a:latin typeface="Arial" pitchFamily="48" charset="0"/>
              <a:ea typeface="ＭＳ Ｐゴシック" pitchFamily="48" charset="-128"/>
              <a:cs typeface="ＭＳ Ｐゴシック" pitchFamily="48" charset="-128"/>
            </a:endParaRPr>
          </a:p>
        </p:txBody>
      </p:sp>
      <p:sp>
        <p:nvSpPr>
          <p:cNvPr id="8" name="Rectangle 7"/>
          <p:cNvSpPr>
            <a:spLocks noChangeArrowheads="1"/>
          </p:cNvSpPr>
          <p:nvPr/>
        </p:nvSpPr>
        <p:spPr bwMode="auto">
          <a:xfrm>
            <a:off x="0" y="6172200"/>
            <a:ext cx="2819400" cy="304800"/>
          </a:xfrm>
          <a:prstGeom prst="rect">
            <a:avLst/>
          </a:prstGeom>
          <a:solidFill>
            <a:schemeClr val="accent4">
              <a:lumMod val="50000"/>
              <a:lumOff val="50000"/>
            </a:schemeClr>
          </a:solidFill>
          <a:ln w="9525">
            <a:noFill/>
            <a:miter lim="800000"/>
            <a:headEnd/>
            <a:tailEnd/>
          </a:ln>
          <a:effectLst>
            <a:outerShdw blurRad="50800" dist="38100" dir="54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eaLnBrk="0" hangingPunct="0">
              <a:defRPr/>
            </a:pPr>
            <a:endParaRPr lang="en-US" sz="2400" dirty="0">
              <a:latin typeface="Arial" pitchFamily="48" charset="0"/>
              <a:ea typeface="ＭＳ Ｐゴシック" pitchFamily="48" charset="-128"/>
              <a:cs typeface="ＭＳ Ｐゴシック" pitchFamily="48" charset="-128"/>
            </a:endParaRPr>
          </a:p>
        </p:txBody>
      </p:sp>
      <p:sp>
        <p:nvSpPr>
          <p:cNvPr id="16394" name="TextBox 9"/>
          <p:cNvSpPr txBox="1">
            <a:spLocks noChangeArrowheads="1"/>
          </p:cNvSpPr>
          <p:nvPr/>
        </p:nvSpPr>
        <p:spPr bwMode="auto">
          <a:xfrm>
            <a:off x="4343400" y="6172200"/>
            <a:ext cx="4648200" cy="246063"/>
          </a:xfrm>
          <a:prstGeom prst="rect">
            <a:avLst/>
          </a:prstGeom>
          <a:noFill/>
          <a:ln w="9525">
            <a:noFill/>
            <a:miter lim="800000"/>
            <a:headEnd/>
            <a:tailEnd/>
          </a:ln>
        </p:spPr>
        <p:txBody>
          <a:bodyPr>
            <a:prstTxWarp prst="textNoShape">
              <a:avLst/>
            </a:prstTxWarp>
            <a:spAutoFit/>
          </a:bodyPr>
          <a:lstStyle/>
          <a:p>
            <a:pPr algn="r"/>
            <a:r>
              <a:rPr lang="en-US" sz="1000" b="1" dirty="0" smtClean="0">
                <a:solidFill>
                  <a:schemeClr val="bg1"/>
                </a:solidFill>
              </a:rPr>
              <a:t>FULL TIME MBA, INTERNATIONAL EXPERIENCE</a:t>
            </a:r>
            <a:endParaRPr lang="en-US" sz="1000" b="1" dirty="0">
              <a:solidFill>
                <a:schemeClr val="bg1"/>
              </a:solidFill>
            </a:endParaRPr>
          </a:p>
        </p:txBody>
      </p:sp>
      <p:sp>
        <p:nvSpPr>
          <p:cNvPr id="10" name="TextBox 9"/>
          <p:cNvSpPr txBox="1"/>
          <p:nvPr/>
        </p:nvSpPr>
        <p:spPr>
          <a:xfrm>
            <a:off x="152400" y="6172200"/>
            <a:ext cx="2590800" cy="246063"/>
          </a:xfrm>
          <a:prstGeom prst="rect">
            <a:avLst/>
          </a:prstGeom>
          <a:noFill/>
        </p:spPr>
        <p:txBody>
          <a:bodyPr>
            <a:spAutoFit/>
          </a:bodyPr>
          <a:lstStyle/>
          <a:p>
            <a:pPr algn="ctr">
              <a:defRPr/>
            </a:pPr>
            <a:r>
              <a:rPr lang="en-US" sz="1000" b="1" dirty="0">
                <a:solidFill>
                  <a:schemeClr val="bg1">
                    <a:lumMod val="65000"/>
                  </a:schemeClr>
                </a:solidFill>
                <a:latin typeface="Arial" pitchFamily="48" charset="0"/>
                <a:ea typeface="Arial" pitchFamily="48" charset="0"/>
                <a:cs typeface="Arial" pitchFamily="48" charset="0"/>
              </a:rPr>
              <a:t>P   R   O   G   R   A   </a:t>
            </a:r>
            <a:r>
              <a:rPr lang="en-US" sz="1000" b="1" dirty="0" smtClean="0">
                <a:solidFill>
                  <a:schemeClr val="bg1">
                    <a:lumMod val="65000"/>
                  </a:schemeClr>
                </a:solidFill>
                <a:latin typeface="Arial" pitchFamily="48" charset="0"/>
                <a:ea typeface="Arial" pitchFamily="48" charset="0"/>
                <a:cs typeface="Arial" pitchFamily="48" charset="0"/>
              </a:rPr>
              <a:t>M</a:t>
            </a:r>
            <a:endParaRPr lang="en-US" sz="1000" b="1" dirty="0">
              <a:solidFill>
                <a:schemeClr val="bg1">
                  <a:lumMod val="65000"/>
                </a:schemeClr>
              </a:solidFill>
              <a:latin typeface="Arial" pitchFamily="48" charset="0"/>
              <a:ea typeface="Arial" pitchFamily="48" charset="0"/>
              <a:cs typeface="Arial" pitchFamily="48" charset="0"/>
            </a:endParaRPr>
          </a:p>
        </p:txBody>
      </p:sp>
      <p:pic>
        <p:nvPicPr>
          <p:cNvPr id="2" name="Picture 2" descr="C:\Users\rgarciduenas\Desktop\Picture12.jpg"/>
          <p:cNvPicPr>
            <a:picLocks noChangeAspect="1" noChangeArrowheads="1"/>
          </p:cNvPicPr>
          <p:nvPr/>
        </p:nvPicPr>
        <p:blipFill>
          <a:blip r:embed="rId2"/>
          <a:srcRect b="35517"/>
          <a:stretch>
            <a:fillRect/>
          </a:stretch>
        </p:blipFill>
        <p:spPr bwMode="auto">
          <a:xfrm>
            <a:off x="938212" y="1143000"/>
            <a:ext cx="2566988" cy="4749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543128" y="990600"/>
            <a:ext cx="3647872" cy="381000"/>
          </a:xfrm>
        </p:spPr>
        <p:txBody>
          <a:bodyPr/>
          <a:lstStyle/>
          <a:p>
            <a:r>
              <a:rPr lang="en-US" dirty="0" smtClean="0">
                <a:solidFill>
                  <a:srgbClr val="002060"/>
                </a:solidFill>
              </a:rPr>
              <a:t>School Participating</a:t>
            </a:r>
            <a:endParaRPr lang="en-US" sz="1200" i="1" dirty="0" smtClean="0">
              <a:solidFill>
                <a:srgbClr val="002060"/>
              </a:solidFill>
            </a:endParaRPr>
          </a:p>
        </p:txBody>
      </p:sp>
      <p:sp>
        <p:nvSpPr>
          <p:cNvPr id="16387" name="Rectangle 5"/>
          <p:cNvSpPr>
            <a:spLocks noGrp="1" noChangeArrowheads="1"/>
          </p:cNvSpPr>
          <p:nvPr>
            <p:ph idx="1"/>
          </p:nvPr>
        </p:nvSpPr>
        <p:spPr>
          <a:xfrm>
            <a:off x="533400" y="1447800"/>
            <a:ext cx="3733800" cy="4419600"/>
          </a:xfrm>
        </p:spPr>
        <p:txBody>
          <a:bodyPr/>
          <a:lstStyle/>
          <a:p>
            <a:pPr>
              <a:buClr>
                <a:srgbClr val="002060"/>
              </a:buClr>
            </a:pPr>
            <a:r>
              <a:rPr lang="en-US" sz="1200" dirty="0" smtClean="0"/>
              <a:t>Cranfield School of Management  </a:t>
            </a:r>
            <a:r>
              <a:rPr lang="en-US" sz="1200" b="1" i="1" dirty="0" smtClean="0">
                <a:solidFill>
                  <a:srgbClr val="002060"/>
                </a:solidFill>
              </a:rPr>
              <a:t>UK</a:t>
            </a:r>
            <a:endParaRPr lang="en-US" sz="1200" b="1" i="1" dirty="0" smtClean="0">
              <a:solidFill>
                <a:srgbClr val="002060"/>
              </a:solidFill>
              <a:effectLst>
                <a:outerShdw blurRad="38100" dist="38100" dir="2700000" algn="tl">
                  <a:srgbClr val="000000">
                    <a:alpha val="43137"/>
                  </a:srgbClr>
                </a:outerShdw>
              </a:effectLst>
            </a:endParaRPr>
          </a:p>
          <a:p>
            <a:pPr>
              <a:buClr>
                <a:srgbClr val="002060"/>
              </a:buClr>
            </a:pPr>
            <a:r>
              <a:rPr lang="en-US" sz="1200" dirty="0" smtClean="0"/>
              <a:t>Darden Graduate School of Business Administration  </a:t>
            </a:r>
            <a:r>
              <a:rPr lang="en-US" sz="1200" b="1" i="1" dirty="0" smtClean="0">
                <a:solidFill>
                  <a:srgbClr val="002060"/>
                </a:solidFill>
              </a:rPr>
              <a:t>USA</a:t>
            </a:r>
            <a:endParaRPr lang="en-US" sz="1200" b="1" i="1" dirty="0" smtClean="0">
              <a:solidFill>
                <a:srgbClr val="002060"/>
              </a:solidFill>
              <a:effectLst>
                <a:outerShdw blurRad="38100" dist="38100" dir="2700000" algn="tl">
                  <a:srgbClr val="000000">
                    <a:alpha val="43137"/>
                  </a:srgbClr>
                </a:outerShdw>
              </a:effectLst>
            </a:endParaRPr>
          </a:p>
          <a:p>
            <a:pPr>
              <a:buClr>
                <a:srgbClr val="002060"/>
              </a:buClr>
            </a:pPr>
            <a:r>
              <a:rPr lang="en-US" sz="1200" dirty="0" smtClean="0"/>
              <a:t>Endicott College  </a:t>
            </a:r>
            <a:r>
              <a:rPr lang="en-US" sz="1200" b="1" i="1" dirty="0" smtClean="0">
                <a:solidFill>
                  <a:srgbClr val="002060"/>
                </a:solidFill>
              </a:rPr>
              <a:t>USA</a:t>
            </a:r>
          </a:p>
          <a:p>
            <a:pPr>
              <a:buClr>
                <a:srgbClr val="002060"/>
              </a:buClr>
            </a:pPr>
            <a:r>
              <a:rPr lang="en-US" sz="1200" dirty="0" smtClean="0"/>
              <a:t>ENPC School of International Management   </a:t>
            </a:r>
            <a:r>
              <a:rPr lang="en-US" sz="1200" b="1" i="1" dirty="0" smtClean="0">
                <a:solidFill>
                  <a:srgbClr val="002060"/>
                </a:solidFill>
              </a:rPr>
              <a:t>France</a:t>
            </a:r>
          </a:p>
          <a:p>
            <a:pPr>
              <a:buClr>
                <a:srgbClr val="002060"/>
              </a:buClr>
            </a:pPr>
            <a:r>
              <a:rPr lang="en-US" sz="1200" dirty="0" smtClean="0"/>
              <a:t>Essec   </a:t>
            </a:r>
            <a:r>
              <a:rPr lang="en-US" sz="1200" b="1" i="1" dirty="0" smtClean="0">
                <a:solidFill>
                  <a:srgbClr val="002060"/>
                </a:solidFill>
              </a:rPr>
              <a:t>France</a:t>
            </a:r>
          </a:p>
          <a:p>
            <a:pPr>
              <a:buClr>
                <a:srgbClr val="002060"/>
              </a:buClr>
            </a:pPr>
            <a:r>
              <a:rPr lang="en-US" sz="1200" dirty="0" smtClean="0"/>
              <a:t>IESE Business School   </a:t>
            </a:r>
            <a:r>
              <a:rPr lang="en-US" sz="1200" b="1" i="1" dirty="0" smtClean="0">
                <a:solidFill>
                  <a:srgbClr val="002060"/>
                </a:solidFill>
              </a:rPr>
              <a:t>Spain</a:t>
            </a:r>
          </a:p>
          <a:p>
            <a:pPr>
              <a:buClr>
                <a:srgbClr val="002060"/>
              </a:buClr>
            </a:pPr>
            <a:r>
              <a:rPr lang="en-US" sz="1200" dirty="0" smtClean="0"/>
              <a:t>Instituto COPPEAD de Administracao   </a:t>
            </a:r>
            <a:r>
              <a:rPr lang="en-US" sz="1200" b="1" i="1" dirty="0" smtClean="0">
                <a:solidFill>
                  <a:srgbClr val="002060"/>
                </a:solidFill>
              </a:rPr>
              <a:t>Brazil</a:t>
            </a:r>
          </a:p>
          <a:p>
            <a:pPr>
              <a:buClr>
                <a:srgbClr val="002060"/>
              </a:buClr>
            </a:pPr>
            <a:r>
              <a:rPr lang="en-US" sz="1200" b="1" dirty="0" smtClean="0">
                <a:solidFill>
                  <a:srgbClr val="002060"/>
                </a:solidFill>
              </a:rPr>
              <a:t>IPADE Business School   </a:t>
            </a:r>
            <a:r>
              <a:rPr lang="en-US" sz="1200" b="1" i="1" dirty="0" smtClean="0">
                <a:solidFill>
                  <a:srgbClr val="002060"/>
                </a:solidFill>
              </a:rPr>
              <a:t>Mexico</a:t>
            </a:r>
          </a:p>
          <a:p>
            <a:pPr>
              <a:buClr>
                <a:srgbClr val="002060"/>
              </a:buClr>
            </a:pPr>
            <a:r>
              <a:rPr lang="en-US" sz="1200" dirty="0" smtClean="0"/>
              <a:t>Kellogg School of Management   </a:t>
            </a:r>
            <a:r>
              <a:rPr lang="en-US" sz="1200" b="1" i="1" dirty="0" smtClean="0">
                <a:solidFill>
                  <a:srgbClr val="002060"/>
                </a:solidFill>
              </a:rPr>
              <a:t>USA</a:t>
            </a:r>
          </a:p>
          <a:p>
            <a:pPr>
              <a:buClr>
                <a:srgbClr val="002060"/>
              </a:buClr>
            </a:pPr>
            <a:r>
              <a:rPr lang="en-US" sz="1200" dirty="0" smtClean="0"/>
              <a:t>La Trobe International   </a:t>
            </a:r>
            <a:r>
              <a:rPr lang="en-US" sz="1200" b="1" i="1" dirty="0" smtClean="0">
                <a:solidFill>
                  <a:srgbClr val="002060"/>
                </a:solidFill>
              </a:rPr>
              <a:t>Australia</a:t>
            </a:r>
          </a:p>
          <a:p>
            <a:pPr>
              <a:buClr>
                <a:srgbClr val="002060"/>
              </a:buClr>
            </a:pPr>
            <a:r>
              <a:rPr lang="en-US" sz="1200" dirty="0" smtClean="0"/>
              <a:t>Marshall School of Business   </a:t>
            </a:r>
            <a:r>
              <a:rPr lang="en-US" sz="1200" b="1" i="1" dirty="0" smtClean="0">
                <a:solidFill>
                  <a:srgbClr val="002060"/>
                </a:solidFill>
              </a:rPr>
              <a:t>USA</a:t>
            </a:r>
          </a:p>
          <a:p>
            <a:pPr>
              <a:buClr>
                <a:srgbClr val="002060"/>
              </a:buClr>
            </a:pPr>
            <a:r>
              <a:rPr lang="en-US" sz="1200" dirty="0" smtClean="0"/>
              <a:t>Owen Graduate School, Vanderbilt University   </a:t>
            </a:r>
            <a:r>
              <a:rPr lang="en-US" sz="1200" b="1" i="1" dirty="0" smtClean="0">
                <a:solidFill>
                  <a:srgbClr val="002060"/>
                </a:solidFill>
              </a:rPr>
              <a:t>USA</a:t>
            </a:r>
          </a:p>
          <a:p>
            <a:pPr>
              <a:buClr>
                <a:srgbClr val="002060"/>
              </a:buClr>
            </a:pPr>
            <a:r>
              <a:rPr lang="en-US" sz="1200" dirty="0" smtClean="0"/>
              <a:t>PAD, Escuela de Dirección   </a:t>
            </a:r>
            <a:r>
              <a:rPr lang="en-US" sz="1200" b="1" i="1" dirty="0" smtClean="0">
                <a:solidFill>
                  <a:srgbClr val="002060"/>
                </a:solidFill>
              </a:rPr>
              <a:t>Peru</a:t>
            </a:r>
          </a:p>
          <a:p>
            <a:pPr>
              <a:buClr>
                <a:srgbClr val="002060"/>
              </a:buClr>
            </a:pPr>
            <a:r>
              <a:rPr lang="en-US" sz="1200" dirty="0" smtClean="0"/>
              <a:t>Politecnico di Milano MIP-School of Management   </a:t>
            </a:r>
            <a:r>
              <a:rPr lang="en-US" sz="1200" b="1" i="1" dirty="0" smtClean="0">
                <a:solidFill>
                  <a:srgbClr val="002060"/>
                </a:solidFill>
              </a:rPr>
              <a:t>Italy</a:t>
            </a:r>
          </a:p>
          <a:p>
            <a:pPr>
              <a:buClr>
                <a:srgbClr val="002060"/>
              </a:buClr>
            </a:pPr>
            <a:r>
              <a:rPr lang="en-US" sz="1200" dirty="0" err="1" smtClean="0"/>
              <a:t>Pontificia</a:t>
            </a:r>
            <a:r>
              <a:rPr lang="en-US" sz="1200" dirty="0" smtClean="0"/>
              <a:t> Universidad Católica de Chile   </a:t>
            </a:r>
            <a:r>
              <a:rPr lang="en-US" sz="1200" b="1" i="1" dirty="0" smtClean="0">
                <a:solidFill>
                  <a:srgbClr val="002060"/>
                </a:solidFill>
              </a:rPr>
              <a:t>Chile</a:t>
            </a:r>
          </a:p>
        </p:txBody>
      </p:sp>
      <p:sp>
        <p:nvSpPr>
          <p:cNvPr id="7" name="Rectangle 7"/>
          <p:cNvSpPr>
            <a:spLocks noChangeArrowheads="1"/>
          </p:cNvSpPr>
          <p:nvPr/>
        </p:nvSpPr>
        <p:spPr bwMode="auto">
          <a:xfrm>
            <a:off x="2819400" y="6172200"/>
            <a:ext cx="6324600" cy="304800"/>
          </a:xfrm>
          <a:prstGeom prst="rect">
            <a:avLst/>
          </a:prstGeom>
          <a:solidFill>
            <a:srgbClr val="97B02F"/>
          </a:solidFill>
          <a:ln w="9525">
            <a:noFill/>
            <a:miter lim="800000"/>
            <a:headEnd/>
            <a:tailEnd/>
          </a:ln>
          <a:effectLst>
            <a:outerShdw blurRad="50800" dist="38100" dir="54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eaLnBrk="0" hangingPunct="0">
              <a:defRPr/>
            </a:pPr>
            <a:endParaRPr lang="en-US" sz="2400" dirty="0">
              <a:latin typeface="Arial" pitchFamily="48" charset="0"/>
              <a:ea typeface="ＭＳ Ｐゴシック" pitchFamily="48" charset="-128"/>
              <a:cs typeface="ＭＳ Ｐゴシック" pitchFamily="48" charset="-128"/>
            </a:endParaRPr>
          </a:p>
        </p:txBody>
      </p:sp>
      <p:sp>
        <p:nvSpPr>
          <p:cNvPr id="8" name="Rectangle 7"/>
          <p:cNvSpPr>
            <a:spLocks noChangeArrowheads="1"/>
          </p:cNvSpPr>
          <p:nvPr/>
        </p:nvSpPr>
        <p:spPr bwMode="auto">
          <a:xfrm>
            <a:off x="0" y="6172200"/>
            <a:ext cx="2819400" cy="304800"/>
          </a:xfrm>
          <a:prstGeom prst="rect">
            <a:avLst/>
          </a:prstGeom>
          <a:solidFill>
            <a:schemeClr val="accent4">
              <a:lumMod val="50000"/>
              <a:lumOff val="50000"/>
            </a:schemeClr>
          </a:solidFill>
          <a:ln w="9525">
            <a:noFill/>
            <a:miter lim="800000"/>
            <a:headEnd/>
            <a:tailEnd/>
          </a:ln>
          <a:effectLst>
            <a:outerShdw blurRad="50800" dist="38100" dir="54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eaLnBrk="0" hangingPunct="0">
              <a:defRPr/>
            </a:pPr>
            <a:endParaRPr lang="en-US" sz="2400" dirty="0">
              <a:latin typeface="Arial" pitchFamily="48" charset="0"/>
              <a:ea typeface="ＭＳ Ｐゴシック" pitchFamily="48" charset="-128"/>
              <a:cs typeface="ＭＳ Ｐゴシック" pitchFamily="48" charset="-128"/>
            </a:endParaRPr>
          </a:p>
        </p:txBody>
      </p:sp>
      <p:sp>
        <p:nvSpPr>
          <p:cNvPr id="16394" name="TextBox 9"/>
          <p:cNvSpPr txBox="1">
            <a:spLocks noChangeArrowheads="1"/>
          </p:cNvSpPr>
          <p:nvPr/>
        </p:nvSpPr>
        <p:spPr bwMode="auto">
          <a:xfrm>
            <a:off x="4343400" y="6172200"/>
            <a:ext cx="4648200" cy="246063"/>
          </a:xfrm>
          <a:prstGeom prst="rect">
            <a:avLst/>
          </a:prstGeom>
          <a:noFill/>
          <a:ln w="9525">
            <a:noFill/>
            <a:miter lim="800000"/>
            <a:headEnd/>
            <a:tailEnd/>
          </a:ln>
        </p:spPr>
        <p:txBody>
          <a:bodyPr>
            <a:prstTxWarp prst="textNoShape">
              <a:avLst/>
            </a:prstTxWarp>
            <a:spAutoFit/>
          </a:bodyPr>
          <a:lstStyle/>
          <a:p>
            <a:pPr algn="r"/>
            <a:r>
              <a:rPr lang="en-US" sz="1000" b="1" dirty="0" smtClean="0">
                <a:solidFill>
                  <a:schemeClr val="bg1"/>
                </a:solidFill>
              </a:rPr>
              <a:t>FULL TIME MBA, INTERNATIONAL EXPERIENCE</a:t>
            </a:r>
            <a:endParaRPr lang="en-US" sz="1000" b="1" dirty="0">
              <a:solidFill>
                <a:schemeClr val="bg1"/>
              </a:solidFill>
            </a:endParaRPr>
          </a:p>
        </p:txBody>
      </p:sp>
      <p:sp>
        <p:nvSpPr>
          <p:cNvPr id="10" name="TextBox 9"/>
          <p:cNvSpPr txBox="1"/>
          <p:nvPr/>
        </p:nvSpPr>
        <p:spPr>
          <a:xfrm>
            <a:off x="152400" y="6172200"/>
            <a:ext cx="2590800" cy="246063"/>
          </a:xfrm>
          <a:prstGeom prst="rect">
            <a:avLst/>
          </a:prstGeom>
          <a:noFill/>
        </p:spPr>
        <p:txBody>
          <a:bodyPr>
            <a:spAutoFit/>
          </a:bodyPr>
          <a:lstStyle/>
          <a:p>
            <a:pPr algn="ctr">
              <a:defRPr/>
            </a:pPr>
            <a:r>
              <a:rPr lang="en-US" sz="1000" b="1" dirty="0">
                <a:solidFill>
                  <a:schemeClr val="bg1">
                    <a:lumMod val="65000"/>
                  </a:schemeClr>
                </a:solidFill>
                <a:latin typeface="Arial" pitchFamily="48" charset="0"/>
                <a:ea typeface="Arial" pitchFamily="48" charset="0"/>
                <a:cs typeface="Arial" pitchFamily="48" charset="0"/>
              </a:rPr>
              <a:t>P   R   O   G   R   A   </a:t>
            </a:r>
            <a:r>
              <a:rPr lang="en-US" sz="1000" b="1" dirty="0" smtClean="0">
                <a:solidFill>
                  <a:schemeClr val="bg1">
                    <a:lumMod val="65000"/>
                  </a:schemeClr>
                </a:solidFill>
                <a:latin typeface="Arial" pitchFamily="48" charset="0"/>
                <a:ea typeface="Arial" pitchFamily="48" charset="0"/>
                <a:cs typeface="Arial" pitchFamily="48" charset="0"/>
              </a:rPr>
              <a:t>M</a:t>
            </a:r>
            <a:endParaRPr lang="en-US" sz="1000" b="1" dirty="0">
              <a:solidFill>
                <a:schemeClr val="bg1">
                  <a:lumMod val="65000"/>
                </a:schemeClr>
              </a:solidFill>
              <a:latin typeface="Arial" pitchFamily="48" charset="0"/>
              <a:ea typeface="Arial" pitchFamily="48" charset="0"/>
              <a:cs typeface="Arial" pitchFamily="48" charset="0"/>
            </a:endParaRPr>
          </a:p>
        </p:txBody>
      </p:sp>
      <p:sp>
        <p:nvSpPr>
          <p:cNvPr id="9" name="Rectangle 5"/>
          <p:cNvSpPr txBox="1">
            <a:spLocks noChangeArrowheads="1"/>
          </p:cNvSpPr>
          <p:nvPr/>
        </p:nvSpPr>
        <p:spPr bwMode="auto">
          <a:xfrm>
            <a:off x="4800600" y="1447800"/>
            <a:ext cx="3733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002060"/>
              </a:buClr>
              <a:buSzTx/>
              <a:buFont typeface="Wingdings" pitchFamily="103" charset="2"/>
              <a:buChar char="§"/>
              <a:tabLst/>
              <a:defRPr/>
            </a:pPr>
            <a:r>
              <a:rPr lang="en-US" sz="1200" kern="0" dirty="0" smtClean="0">
                <a:solidFill>
                  <a:srgbClr val="515154"/>
                </a:solidFill>
                <a:latin typeface="+mn-lt"/>
                <a:ea typeface="+mn-ea"/>
                <a:cs typeface="+mn-cs"/>
              </a:rPr>
              <a:t>Queen’s University   </a:t>
            </a:r>
            <a:r>
              <a:rPr lang="en-US" sz="1200" b="1" i="1" kern="0" dirty="0" smtClean="0">
                <a:solidFill>
                  <a:srgbClr val="002060"/>
                </a:solidFill>
                <a:latin typeface="+mn-lt"/>
                <a:ea typeface="+mn-ea"/>
                <a:cs typeface="+mn-cs"/>
              </a:rPr>
              <a:t>Canada</a:t>
            </a:r>
          </a:p>
          <a:p>
            <a:pPr marL="342900" marR="0" lvl="0" indent="-342900" algn="l" defTabSz="914400" rtl="0" eaLnBrk="0" fontAlgn="base" latinLnBrk="0" hangingPunct="0">
              <a:lnSpc>
                <a:spcPct val="100000"/>
              </a:lnSpc>
              <a:spcBef>
                <a:spcPct val="20000"/>
              </a:spcBef>
              <a:spcAft>
                <a:spcPct val="0"/>
              </a:spcAft>
              <a:buClr>
                <a:srgbClr val="002060"/>
              </a:buClr>
              <a:buSzTx/>
              <a:buFont typeface="Wingdings" pitchFamily="103" charset="2"/>
              <a:buChar char="§"/>
              <a:tabLst/>
              <a:defRPr/>
            </a:pPr>
            <a:r>
              <a:rPr kumimoji="0" lang="en-US" sz="1200" b="0" i="0" u="none" strike="noStrike" kern="0" cap="none" spc="0" normalizeH="0" baseline="0" noProof="0" dirty="0" smtClean="0">
                <a:ln>
                  <a:noFill/>
                </a:ln>
                <a:solidFill>
                  <a:srgbClr val="515154"/>
                </a:solidFill>
                <a:effectLst/>
                <a:uLnTx/>
                <a:uFillTx/>
                <a:latin typeface="+mn-lt"/>
                <a:ea typeface="+mn-ea"/>
                <a:cs typeface="+mn-cs"/>
              </a:rPr>
              <a:t>Rice University, Jones School MBA   </a:t>
            </a:r>
            <a:r>
              <a:rPr kumimoji="0" lang="en-US" sz="1200" b="1" i="1" u="none" strike="noStrike" kern="0" cap="none" spc="0" normalizeH="0" baseline="0" noProof="0" dirty="0" smtClean="0">
                <a:ln>
                  <a:noFill/>
                </a:ln>
                <a:solidFill>
                  <a:srgbClr val="002060"/>
                </a:solidFill>
                <a:effectLst/>
                <a:uLnTx/>
                <a:uFillTx/>
                <a:latin typeface="+mn-lt"/>
                <a:ea typeface="+mn-ea"/>
                <a:cs typeface="+mn-cs"/>
              </a:rPr>
              <a:t>USA</a:t>
            </a:r>
          </a:p>
          <a:p>
            <a:pPr marL="342900" marR="0" lvl="0" indent="-342900" algn="l" defTabSz="914400" rtl="0" eaLnBrk="0" fontAlgn="base" latinLnBrk="0" hangingPunct="0">
              <a:lnSpc>
                <a:spcPct val="100000"/>
              </a:lnSpc>
              <a:spcBef>
                <a:spcPct val="20000"/>
              </a:spcBef>
              <a:spcAft>
                <a:spcPct val="0"/>
              </a:spcAft>
              <a:buClr>
                <a:srgbClr val="002060"/>
              </a:buClr>
              <a:buSzTx/>
              <a:buFont typeface="Wingdings" pitchFamily="103" charset="2"/>
              <a:buChar char="§"/>
              <a:tabLst/>
              <a:defRPr/>
            </a:pPr>
            <a:r>
              <a:rPr lang="en-US" sz="1200" kern="0" dirty="0" smtClean="0">
                <a:solidFill>
                  <a:srgbClr val="515154"/>
                </a:solidFill>
                <a:latin typeface="+mn-lt"/>
                <a:ea typeface="+mn-ea"/>
                <a:cs typeface="+mn-cs"/>
              </a:rPr>
              <a:t>Rotman School of Management   </a:t>
            </a:r>
            <a:r>
              <a:rPr lang="en-US" sz="1200" b="1" i="1" kern="0" dirty="0" smtClean="0">
                <a:solidFill>
                  <a:srgbClr val="002060"/>
                </a:solidFill>
                <a:latin typeface="+mn-lt"/>
                <a:ea typeface="+mn-ea"/>
                <a:cs typeface="+mn-cs"/>
              </a:rPr>
              <a:t>Canada</a:t>
            </a:r>
          </a:p>
          <a:p>
            <a:pPr marL="342900" marR="0" lvl="0" indent="-342900" algn="l" defTabSz="914400" rtl="0" eaLnBrk="0" fontAlgn="base" latinLnBrk="0" hangingPunct="0">
              <a:lnSpc>
                <a:spcPct val="100000"/>
              </a:lnSpc>
              <a:spcBef>
                <a:spcPct val="20000"/>
              </a:spcBef>
              <a:spcAft>
                <a:spcPct val="0"/>
              </a:spcAft>
              <a:buClr>
                <a:srgbClr val="002060"/>
              </a:buClr>
              <a:buSzTx/>
              <a:buFont typeface="Wingdings" pitchFamily="103" charset="2"/>
              <a:buChar char="§"/>
              <a:tabLst/>
              <a:defRPr/>
            </a:pPr>
            <a:r>
              <a:rPr kumimoji="0" lang="en-US" sz="1200" b="0" i="0" u="none" strike="noStrike" kern="0" cap="none" spc="0" normalizeH="0" baseline="0" noProof="0" dirty="0" smtClean="0">
                <a:ln>
                  <a:noFill/>
                </a:ln>
                <a:solidFill>
                  <a:srgbClr val="515154"/>
                </a:solidFill>
                <a:effectLst/>
                <a:uLnTx/>
                <a:uFillTx/>
                <a:latin typeface="+mn-lt"/>
                <a:ea typeface="+mn-ea"/>
                <a:cs typeface="+mn-cs"/>
              </a:rPr>
              <a:t>School of Business, Hong Kong Baptist University   </a:t>
            </a:r>
            <a:r>
              <a:rPr kumimoji="0" lang="en-US" sz="1200" b="1" i="1" u="none" strike="noStrike" kern="0" cap="none" spc="0" normalizeH="0" baseline="0" noProof="0" dirty="0" smtClean="0">
                <a:ln>
                  <a:noFill/>
                </a:ln>
                <a:solidFill>
                  <a:srgbClr val="002060"/>
                </a:solidFill>
                <a:effectLst/>
                <a:uLnTx/>
                <a:uFillTx/>
                <a:latin typeface="+mn-lt"/>
                <a:ea typeface="+mn-ea"/>
                <a:cs typeface="+mn-cs"/>
              </a:rPr>
              <a:t>Hong Kong</a:t>
            </a:r>
          </a:p>
          <a:p>
            <a:pPr marL="342900" marR="0" lvl="0" indent="-342900" algn="l" defTabSz="914400" rtl="0" eaLnBrk="0" fontAlgn="base" latinLnBrk="0" hangingPunct="0">
              <a:lnSpc>
                <a:spcPct val="100000"/>
              </a:lnSpc>
              <a:spcBef>
                <a:spcPct val="20000"/>
              </a:spcBef>
              <a:spcAft>
                <a:spcPct val="0"/>
              </a:spcAft>
              <a:buClr>
                <a:srgbClr val="002060"/>
              </a:buClr>
              <a:buSzTx/>
              <a:buFont typeface="Wingdings" pitchFamily="103" charset="2"/>
              <a:buChar char="§"/>
              <a:tabLst/>
              <a:defRPr/>
            </a:pPr>
            <a:r>
              <a:rPr lang="en-US" sz="1200" kern="0" dirty="0" smtClean="0">
                <a:solidFill>
                  <a:srgbClr val="515154"/>
                </a:solidFill>
                <a:latin typeface="+mn-lt"/>
                <a:ea typeface="+mn-ea"/>
                <a:cs typeface="+mn-cs"/>
              </a:rPr>
              <a:t>Simon Graduate School of Business, University of Rochester   </a:t>
            </a:r>
            <a:r>
              <a:rPr lang="en-US" sz="1200" b="1" i="1" kern="0" dirty="0" smtClean="0">
                <a:solidFill>
                  <a:srgbClr val="002060"/>
                </a:solidFill>
                <a:latin typeface="+mn-lt"/>
                <a:ea typeface="+mn-ea"/>
                <a:cs typeface="+mn-cs"/>
              </a:rPr>
              <a:t>USA</a:t>
            </a:r>
          </a:p>
          <a:p>
            <a:pPr marL="342900" marR="0" lvl="0" indent="-342900" algn="l" defTabSz="914400" rtl="0" eaLnBrk="0" fontAlgn="base" latinLnBrk="0" hangingPunct="0">
              <a:lnSpc>
                <a:spcPct val="100000"/>
              </a:lnSpc>
              <a:spcBef>
                <a:spcPct val="20000"/>
              </a:spcBef>
              <a:spcAft>
                <a:spcPct val="0"/>
              </a:spcAft>
              <a:buClr>
                <a:srgbClr val="002060"/>
              </a:buClr>
              <a:buSzTx/>
              <a:buFont typeface="Wingdings" pitchFamily="103" charset="2"/>
              <a:buChar char="§"/>
              <a:tabLst/>
              <a:defRPr/>
            </a:pPr>
            <a:r>
              <a:rPr kumimoji="0" lang="en-US" sz="1200" b="0" i="0" u="none" strike="noStrike" kern="0" cap="none" spc="0" normalizeH="0" baseline="0" noProof="0" dirty="0" smtClean="0">
                <a:ln>
                  <a:noFill/>
                </a:ln>
                <a:solidFill>
                  <a:srgbClr val="515154"/>
                </a:solidFill>
                <a:effectLst/>
                <a:uLnTx/>
                <a:uFillTx/>
                <a:latin typeface="+mn-lt"/>
                <a:ea typeface="+mn-ea"/>
                <a:cs typeface="+mn-cs"/>
              </a:rPr>
              <a:t>SMU COX</a:t>
            </a:r>
            <a:r>
              <a:rPr kumimoji="0" lang="en-US" sz="1200" b="0" i="0" u="none" strike="noStrike" kern="0" cap="none" spc="0" normalizeH="0" noProof="0" dirty="0" smtClean="0">
                <a:ln>
                  <a:noFill/>
                </a:ln>
                <a:solidFill>
                  <a:srgbClr val="515154"/>
                </a:solidFill>
                <a:effectLst/>
                <a:uLnTx/>
                <a:uFillTx/>
                <a:latin typeface="+mn-lt"/>
                <a:ea typeface="+mn-ea"/>
                <a:cs typeface="+mn-cs"/>
              </a:rPr>
              <a:t> School of Business   </a:t>
            </a:r>
            <a:r>
              <a:rPr kumimoji="0" lang="en-US" sz="1200" b="1" i="1" u="none" strike="noStrike" kern="0" cap="none" spc="0" normalizeH="0" noProof="0" dirty="0" smtClean="0">
                <a:ln>
                  <a:noFill/>
                </a:ln>
                <a:solidFill>
                  <a:srgbClr val="002060"/>
                </a:solidFill>
                <a:effectLst/>
                <a:uLnTx/>
                <a:uFillTx/>
                <a:latin typeface="+mn-lt"/>
                <a:ea typeface="+mn-ea"/>
                <a:cs typeface="+mn-cs"/>
              </a:rPr>
              <a:t>USA</a:t>
            </a:r>
          </a:p>
          <a:p>
            <a:pPr marL="342900" marR="0" lvl="0" indent="-342900" algn="l" defTabSz="914400" rtl="0" eaLnBrk="0" fontAlgn="base" latinLnBrk="0" hangingPunct="0">
              <a:lnSpc>
                <a:spcPct val="100000"/>
              </a:lnSpc>
              <a:spcBef>
                <a:spcPct val="20000"/>
              </a:spcBef>
              <a:spcAft>
                <a:spcPct val="0"/>
              </a:spcAft>
              <a:buClr>
                <a:srgbClr val="002060"/>
              </a:buClr>
              <a:buSzTx/>
              <a:buFont typeface="Wingdings" pitchFamily="103" charset="2"/>
              <a:buChar char="§"/>
              <a:tabLst/>
              <a:defRPr/>
            </a:pPr>
            <a:r>
              <a:rPr lang="en-US" sz="1200" kern="0" baseline="0" dirty="0" smtClean="0">
                <a:solidFill>
                  <a:srgbClr val="515154"/>
                </a:solidFill>
                <a:latin typeface="+mn-lt"/>
                <a:ea typeface="+mn-ea"/>
                <a:cs typeface="+mn-cs"/>
              </a:rPr>
              <a:t>The</a:t>
            </a:r>
            <a:r>
              <a:rPr lang="en-US" sz="1200" kern="0" dirty="0" smtClean="0">
                <a:solidFill>
                  <a:srgbClr val="515154"/>
                </a:solidFill>
                <a:latin typeface="+mn-lt"/>
                <a:ea typeface="+mn-ea"/>
                <a:cs typeface="+mn-cs"/>
              </a:rPr>
              <a:t> George Washington University School of Business   </a:t>
            </a:r>
            <a:r>
              <a:rPr lang="en-US" sz="1200" b="1" i="1" kern="0" dirty="0" smtClean="0">
                <a:solidFill>
                  <a:srgbClr val="002060"/>
                </a:solidFill>
                <a:latin typeface="+mn-lt"/>
                <a:ea typeface="+mn-ea"/>
                <a:cs typeface="+mn-cs"/>
              </a:rPr>
              <a:t>USA</a:t>
            </a:r>
          </a:p>
          <a:p>
            <a:pPr marL="342900" marR="0" lvl="0" indent="-342900" algn="l" defTabSz="914400" rtl="0" eaLnBrk="0" fontAlgn="base" latinLnBrk="0" hangingPunct="0">
              <a:lnSpc>
                <a:spcPct val="100000"/>
              </a:lnSpc>
              <a:spcBef>
                <a:spcPct val="20000"/>
              </a:spcBef>
              <a:spcAft>
                <a:spcPct val="0"/>
              </a:spcAft>
              <a:buClr>
                <a:srgbClr val="002060"/>
              </a:buClr>
              <a:buSzTx/>
              <a:buFont typeface="Wingdings" pitchFamily="103" charset="2"/>
              <a:buChar char="§"/>
              <a:tabLst/>
              <a:defRPr/>
            </a:pPr>
            <a:r>
              <a:rPr kumimoji="0" lang="en-US" sz="1200" b="0" u="none" strike="noStrike" kern="0" cap="none" spc="0" normalizeH="0" baseline="0" noProof="0" dirty="0" smtClean="0">
                <a:ln>
                  <a:noFill/>
                </a:ln>
                <a:solidFill>
                  <a:srgbClr val="515154"/>
                </a:solidFill>
                <a:effectLst/>
                <a:uLnTx/>
                <a:uFillTx/>
                <a:latin typeface="+mn-lt"/>
                <a:ea typeface="+mn-ea"/>
                <a:cs typeface="+mn-cs"/>
              </a:rPr>
              <a:t>UNC’s </a:t>
            </a:r>
            <a:r>
              <a:rPr kumimoji="0" lang="en-US" sz="1200" b="0" u="none" strike="noStrike" kern="0" cap="none" spc="0" normalizeH="0" baseline="0" noProof="0" dirty="0" err="1" smtClean="0">
                <a:ln>
                  <a:noFill/>
                </a:ln>
                <a:solidFill>
                  <a:srgbClr val="515154"/>
                </a:solidFill>
                <a:effectLst/>
                <a:uLnTx/>
                <a:uFillTx/>
                <a:latin typeface="+mn-lt"/>
                <a:ea typeface="+mn-ea"/>
                <a:cs typeface="+mn-cs"/>
              </a:rPr>
              <a:t>Kenan</a:t>
            </a:r>
            <a:r>
              <a:rPr kumimoji="0" lang="en-US" sz="1200" b="0" u="none" strike="noStrike" kern="0" cap="none" spc="0" normalizeH="0" baseline="0" noProof="0" dirty="0" smtClean="0">
                <a:ln>
                  <a:noFill/>
                </a:ln>
                <a:solidFill>
                  <a:srgbClr val="515154"/>
                </a:solidFill>
                <a:effectLst/>
                <a:uLnTx/>
                <a:uFillTx/>
                <a:latin typeface="+mn-lt"/>
                <a:ea typeface="+mn-ea"/>
                <a:cs typeface="+mn-cs"/>
              </a:rPr>
              <a:t>-Flagler</a:t>
            </a:r>
            <a:r>
              <a:rPr kumimoji="0" lang="en-US" sz="1200" b="0" u="none" strike="noStrike" kern="0" cap="none" spc="0" normalizeH="0" noProof="0" dirty="0" smtClean="0">
                <a:ln>
                  <a:noFill/>
                </a:ln>
                <a:solidFill>
                  <a:srgbClr val="515154"/>
                </a:solidFill>
                <a:effectLst/>
                <a:uLnTx/>
                <a:uFillTx/>
                <a:latin typeface="+mn-lt"/>
                <a:ea typeface="+mn-ea"/>
                <a:cs typeface="+mn-cs"/>
              </a:rPr>
              <a:t> Business School   </a:t>
            </a:r>
            <a:r>
              <a:rPr kumimoji="0" lang="en-US" sz="1200" b="1" i="1" u="none" strike="noStrike" kern="0" cap="none" spc="0" normalizeH="0" noProof="0" dirty="0" smtClean="0">
                <a:ln>
                  <a:noFill/>
                </a:ln>
                <a:solidFill>
                  <a:srgbClr val="002060"/>
                </a:solidFill>
                <a:effectLst/>
                <a:uLnTx/>
                <a:uFillTx/>
                <a:latin typeface="+mn-lt"/>
                <a:ea typeface="+mn-ea"/>
                <a:cs typeface="+mn-cs"/>
              </a:rPr>
              <a:t>USA</a:t>
            </a:r>
          </a:p>
          <a:p>
            <a:pPr marL="342900" marR="0" lvl="0" indent="-342900" algn="l" defTabSz="914400" rtl="0" eaLnBrk="0" fontAlgn="base" latinLnBrk="0" hangingPunct="0">
              <a:lnSpc>
                <a:spcPct val="100000"/>
              </a:lnSpc>
              <a:spcBef>
                <a:spcPct val="20000"/>
              </a:spcBef>
              <a:spcAft>
                <a:spcPct val="0"/>
              </a:spcAft>
              <a:buClr>
                <a:srgbClr val="002060"/>
              </a:buClr>
              <a:buSzTx/>
              <a:buFont typeface="Wingdings" pitchFamily="103" charset="2"/>
              <a:buChar char="§"/>
              <a:tabLst/>
              <a:defRPr/>
            </a:pPr>
            <a:r>
              <a:rPr lang="en-US" sz="1200" kern="0" baseline="0" dirty="0" smtClean="0">
                <a:solidFill>
                  <a:srgbClr val="515154"/>
                </a:solidFill>
                <a:latin typeface="+mn-lt"/>
                <a:ea typeface="+mn-ea"/>
                <a:cs typeface="+mn-cs"/>
              </a:rPr>
              <a:t>Universidad</a:t>
            </a:r>
            <a:r>
              <a:rPr lang="en-US" sz="1200" kern="0" dirty="0" smtClean="0">
                <a:solidFill>
                  <a:srgbClr val="515154"/>
                </a:solidFill>
                <a:latin typeface="+mn-lt"/>
                <a:ea typeface="+mn-ea"/>
                <a:cs typeface="+mn-cs"/>
              </a:rPr>
              <a:t> de Chile   </a:t>
            </a:r>
            <a:r>
              <a:rPr lang="en-US" sz="1200" b="1" i="1" kern="0" dirty="0" smtClean="0">
                <a:solidFill>
                  <a:srgbClr val="002060"/>
                </a:solidFill>
                <a:latin typeface="+mn-lt"/>
                <a:ea typeface="+mn-ea"/>
                <a:cs typeface="+mn-cs"/>
              </a:rPr>
              <a:t>Chile</a:t>
            </a:r>
          </a:p>
          <a:p>
            <a:pPr marL="342900" marR="0" lvl="0" indent="-342900" algn="l" defTabSz="914400" rtl="0" eaLnBrk="0" fontAlgn="base" latinLnBrk="0" hangingPunct="0">
              <a:lnSpc>
                <a:spcPct val="100000"/>
              </a:lnSpc>
              <a:spcBef>
                <a:spcPct val="20000"/>
              </a:spcBef>
              <a:spcAft>
                <a:spcPct val="0"/>
              </a:spcAft>
              <a:buClr>
                <a:srgbClr val="002060"/>
              </a:buClr>
              <a:buSzTx/>
              <a:buFont typeface="Wingdings" pitchFamily="103" charset="2"/>
              <a:buChar char="§"/>
              <a:tabLst/>
              <a:defRPr/>
            </a:pPr>
            <a:r>
              <a:rPr kumimoji="0" lang="en-US" sz="1200" b="0" u="none" strike="noStrike" kern="0" cap="none" spc="0" normalizeH="0" baseline="0" noProof="0" dirty="0" smtClean="0">
                <a:ln>
                  <a:noFill/>
                </a:ln>
                <a:solidFill>
                  <a:srgbClr val="515154"/>
                </a:solidFill>
                <a:effectLst/>
                <a:uLnTx/>
                <a:uFillTx/>
                <a:latin typeface="+mn-lt"/>
                <a:ea typeface="+mn-ea"/>
                <a:cs typeface="+mn-cs"/>
              </a:rPr>
              <a:t>Universitá</a:t>
            </a:r>
            <a:r>
              <a:rPr kumimoji="0" lang="en-US" sz="1200" b="0" u="none" strike="noStrike" kern="0" cap="none" spc="0" normalizeH="0" noProof="0" dirty="0" smtClean="0">
                <a:ln>
                  <a:noFill/>
                </a:ln>
                <a:solidFill>
                  <a:srgbClr val="515154"/>
                </a:solidFill>
                <a:effectLst/>
                <a:uLnTx/>
                <a:uFillTx/>
                <a:latin typeface="+mn-lt"/>
                <a:ea typeface="+mn-ea"/>
                <a:cs typeface="+mn-cs"/>
              </a:rPr>
              <a:t> Commerciale Luigi Bocconi   </a:t>
            </a:r>
            <a:r>
              <a:rPr kumimoji="0" lang="en-US" sz="1200" b="1" i="1" u="none" strike="noStrike" kern="0" cap="none" spc="0" normalizeH="0" noProof="0" dirty="0" smtClean="0">
                <a:ln>
                  <a:noFill/>
                </a:ln>
                <a:solidFill>
                  <a:srgbClr val="002060"/>
                </a:solidFill>
                <a:effectLst/>
                <a:uLnTx/>
                <a:uFillTx/>
                <a:latin typeface="+mn-lt"/>
                <a:ea typeface="+mn-ea"/>
                <a:cs typeface="+mn-cs"/>
              </a:rPr>
              <a:t>Italy</a:t>
            </a:r>
          </a:p>
          <a:p>
            <a:pPr marL="342900" marR="0" lvl="0" indent="-342900" algn="l" defTabSz="914400" rtl="0" eaLnBrk="0" fontAlgn="base" latinLnBrk="0" hangingPunct="0">
              <a:lnSpc>
                <a:spcPct val="100000"/>
              </a:lnSpc>
              <a:spcBef>
                <a:spcPct val="20000"/>
              </a:spcBef>
              <a:spcAft>
                <a:spcPct val="0"/>
              </a:spcAft>
              <a:buClr>
                <a:srgbClr val="002060"/>
              </a:buClr>
              <a:buSzTx/>
              <a:buFont typeface="Wingdings" pitchFamily="103" charset="2"/>
              <a:buChar char="§"/>
              <a:tabLst/>
              <a:defRPr/>
            </a:pPr>
            <a:r>
              <a:rPr lang="en-US" sz="1200" kern="0" baseline="0" dirty="0" smtClean="0">
                <a:solidFill>
                  <a:srgbClr val="515154"/>
                </a:solidFill>
                <a:latin typeface="+mn-lt"/>
                <a:ea typeface="+mn-ea"/>
                <a:cs typeface="+mn-cs"/>
              </a:rPr>
              <a:t>University of Illinois at Urbana-Champaign   </a:t>
            </a:r>
            <a:r>
              <a:rPr lang="en-US" sz="1200" b="1" i="1" kern="0" baseline="0" dirty="0" smtClean="0">
                <a:solidFill>
                  <a:srgbClr val="002060"/>
                </a:solidFill>
                <a:latin typeface="+mn-lt"/>
                <a:ea typeface="+mn-ea"/>
                <a:cs typeface="+mn-cs"/>
              </a:rPr>
              <a:t>USA</a:t>
            </a:r>
          </a:p>
          <a:p>
            <a:pPr marL="342900" marR="0" lvl="0" indent="-342900" algn="l" defTabSz="914400" rtl="0" eaLnBrk="0" fontAlgn="base" latinLnBrk="0" hangingPunct="0">
              <a:lnSpc>
                <a:spcPct val="100000"/>
              </a:lnSpc>
              <a:spcBef>
                <a:spcPct val="20000"/>
              </a:spcBef>
              <a:spcAft>
                <a:spcPct val="0"/>
              </a:spcAft>
              <a:buClr>
                <a:srgbClr val="002060"/>
              </a:buClr>
              <a:buSzTx/>
              <a:buFont typeface="Wingdings" pitchFamily="103" charset="2"/>
              <a:buChar char="§"/>
              <a:tabLst/>
              <a:defRPr/>
            </a:pPr>
            <a:r>
              <a:rPr kumimoji="0" lang="en-US" sz="1200" b="0" i="0" u="none" strike="noStrike" kern="0" cap="none" spc="0" normalizeH="0" noProof="0" dirty="0" smtClean="0">
                <a:ln>
                  <a:noFill/>
                </a:ln>
                <a:solidFill>
                  <a:srgbClr val="515154"/>
                </a:solidFill>
                <a:effectLst/>
                <a:uLnTx/>
                <a:uFillTx/>
                <a:latin typeface="+mn-lt"/>
                <a:ea typeface="+mn-ea"/>
                <a:cs typeface="+mn-cs"/>
              </a:rPr>
              <a:t>Warwick Business School   </a:t>
            </a:r>
            <a:r>
              <a:rPr kumimoji="0" lang="en-US" sz="1200" b="1" i="1" u="none" strike="noStrike" kern="0" cap="none" spc="0" normalizeH="0" noProof="0" dirty="0" smtClean="0">
                <a:ln>
                  <a:noFill/>
                </a:ln>
                <a:solidFill>
                  <a:srgbClr val="002060"/>
                </a:solidFill>
                <a:effectLst/>
                <a:uLnTx/>
                <a:uFillTx/>
                <a:latin typeface="+mn-lt"/>
                <a:ea typeface="+mn-ea"/>
                <a:cs typeface="+mn-cs"/>
              </a:rPr>
              <a:t>UK</a:t>
            </a:r>
          </a:p>
          <a:p>
            <a:pPr marL="342900" marR="0" lvl="0" indent="-342900" algn="l" defTabSz="914400" rtl="0" eaLnBrk="0" fontAlgn="base" latinLnBrk="0" hangingPunct="0">
              <a:lnSpc>
                <a:spcPct val="100000"/>
              </a:lnSpc>
              <a:spcBef>
                <a:spcPct val="20000"/>
              </a:spcBef>
              <a:spcAft>
                <a:spcPct val="0"/>
              </a:spcAft>
              <a:buClr>
                <a:srgbClr val="002060"/>
              </a:buClr>
              <a:buSzTx/>
              <a:buFont typeface="Wingdings" pitchFamily="103" charset="2"/>
              <a:buChar char="§"/>
              <a:tabLst/>
              <a:defRPr/>
            </a:pPr>
            <a:r>
              <a:rPr lang="en-US" sz="1200" kern="0" baseline="0" dirty="0" smtClean="0">
                <a:solidFill>
                  <a:srgbClr val="515154"/>
                </a:solidFill>
                <a:latin typeface="+mn-lt"/>
                <a:ea typeface="+mn-ea"/>
                <a:cs typeface="+mn-cs"/>
              </a:rPr>
              <a:t>Yonsei</a:t>
            </a:r>
            <a:r>
              <a:rPr lang="en-US" sz="1200" kern="0" dirty="0" smtClean="0">
                <a:solidFill>
                  <a:srgbClr val="515154"/>
                </a:solidFill>
                <a:latin typeface="+mn-lt"/>
                <a:ea typeface="+mn-ea"/>
                <a:cs typeface="+mn-cs"/>
              </a:rPr>
              <a:t> University School of Business   </a:t>
            </a:r>
            <a:r>
              <a:rPr lang="en-US" sz="1200" b="1" i="1" kern="0" dirty="0" smtClean="0">
                <a:solidFill>
                  <a:srgbClr val="002060"/>
                </a:solidFill>
                <a:latin typeface="+mn-lt"/>
                <a:ea typeface="+mn-ea"/>
                <a:cs typeface="+mn-cs"/>
              </a:rPr>
              <a:t>South Korea</a:t>
            </a:r>
            <a:endParaRPr kumimoji="0" lang="en-US" sz="1200" b="1" i="1" u="none" strike="noStrike" kern="0" cap="none" spc="0" normalizeH="0" baseline="0" noProof="0" dirty="0" smtClean="0">
              <a:ln>
                <a:noFill/>
              </a:ln>
              <a:solidFill>
                <a:srgbClr val="002060"/>
              </a:solidFill>
              <a:effectLst/>
              <a:uLnTx/>
              <a:uFillTx/>
              <a:latin typeface="+mn-lt"/>
              <a:ea typeface="+mn-ea"/>
              <a:cs typeface="+mn-cs"/>
            </a:endParaRPr>
          </a:p>
        </p:txBody>
      </p:sp>
      <p:sp>
        <p:nvSpPr>
          <p:cNvPr id="11" name="Rectangle 4"/>
          <p:cNvSpPr txBox="1">
            <a:spLocks noChangeArrowheads="1"/>
          </p:cNvSpPr>
          <p:nvPr/>
        </p:nvSpPr>
        <p:spPr bwMode="auto">
          <a:xfrm>
            <a:off x="4800600" y="5486400"/>
            <a:ext cx="2962072"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002060"/>
                </a:solidFill>
                <a:effectLst/>
                <a:uLnTx/>
                <a:uFillTx/>
                <a:latin typeface="+mj-lt"/>
                <a:ea typeface="+mj-ea"/>
                <a:cs typeface="+mj-cs"/>
              </a:rPr>
              <a:t>We expect 170-180 students</a:t>
            </a:r>
            <a:endParaRPr kumimoji="0" lang="en-US" sz="1600" b="1" i="1" u="none" strike="noStrike" kern="0" cap="none" spc="0" normalizeH="0" baseline="0" noProof="0" dirty="0" smtClean="0">
              <a:ln>
                <a:noFill/>
              </a:ln>
              <a:solidFill>
                <a:srgbClr val="00206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1828800" y="4648200"/>
            <a:ext cx="5181600" cy="427038"/>
          </a:xfrm>
        </p:spPr>
        <p:txBody>
          <a:bodyPr/>
          <a:lstStyle/>
          <a:p>
            <a:r>
              <a:rPr lang="en-US" sz="3200" dirty="0" smtClean="0">
                <a:solidFill>
                  <a:srgbClr val="688214"/>
                </a:solidFill>
              </a:rPr>
              <a:t>Why is Mexico the Choice</a:t>
            </a:r>
          </a:p>
        </p:txBody>
      </p:sp>
      <p:sp>
        <p:nvSpPr>
          <p:cNvPr id="7" name="Rectangle 7"/>
          <p:cNvSpPr>
            <a:spLocks noChangeArrowheads="1"/>
          </p:cNvSpPr>
          <p:nvPr/>
        </p:nvSpPr>
        <p:spPr bwMode="auto">
          <a:xfrm>
            <a:off x="2819400" y="6172200"/>
            <a:ext cx="6324600" cy="304800"/>
          </a:xfrm>
          <a:prstGeom prst="rect">
            <a:avLst/>
          </a:prstGeom>
          <a:solidFill>
            <a:srgbClr val="97B02F"/>
          </a:solidFill>
          <a:ln w="9525">
            <a:noFill/>
            <a:miter lim="800000"/>
            <a:headEnd/>
            <a:tailEnd/>
          </a:ln>
          <a:effectLst>
            <a:outerShdw blurRad="50800" dist="38100" dir="54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eaLnBrk="0" hangingPunct="0">
              <a:defRPr/>
            </a:pPr>
            <a:endParaRPr lang="en-US" sz="2400" dirty="0">
              <a:latin typeface="Arial" pitchFamily="48" charset="0"/>
              <a:ea typeface="ＭＳ Ｐゴシック" pitchFamily="48" charset="-128"/>
              <a:cs typeface="ＭＳ Ｐゴシック" pitchFamily="48" charset="-128"/>
            </a:endParaRPr>
          </a:p>
        </p:txBody>
      </p:sp>
      <p:sp>
        <p:nvSpPr>
          <p:cNvPr id="8" name="Rectangle 7"/>
          <p:cNvSpPr>
            <a:spLocks noChangeArrowheads="1"/>
          </p:cNvSpPr>
          <p:nvPr/>
        </p:nvSpPr>
        <p:spPr bwMode="auto">
          <a:xfrm>
            <a:off x="0" y="6172200"/>
            <a:ext cx="2819400" cy="304800"/>
          </a:xfrm>
          <a:prstGeom prst="rect">
            <a:avLst/>
          </a:prstGeom>
          <a:solidFill>
            <a:schemeClr val="accent4">
              <a:lumMod val="50000"/>
              <a:lumOff val="50000"/>
            </a:schemeClr>
          </a:solidFill>
          <a:ln w="9525">
            <a:noFill/>
            <a:miter lim="800000"/>
            <a:headEnd/>
            <a:tailEnd/>
          </a:ln>
          <a:effectLst>
            <a:outerShdw blurRad="50800" dist="38100" dir="54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eaLnBrk="0" hangingPunct="0">
              <a:defRPr/>
            </a:pPr>
            <a:endParaRPr lang="en-US" sz="2400" dirty="0">
              <a:latin typeface="Arial" pitchFamily="48" charset="0"/>
              <a:ea typeface="ＭＳ Ｐゴシック" pitchFamily="48" charset="-128"/>
              <a:cs typeface="ＭＳ Ｐゴシック" pitchFamily="48" charset="-128"/>
            </a:endParaRPr>
          </a:p>
        </p:txBody>
      </p:sp>
      <p:sp>
        <p:nvSpPr>
          <p:cNvPr id="16394" name="TextBox 9"/>
          <p:cNvSpPr txBox="1">
            <a:spLocks noChangeArrowheads="1"/>
          </p:cNvSpPr>
          <p:nvPr/>
        </p:nvSpPr>
        <p:spPr bwMode="auto">
          <a:xfrm>
            <a:off x="4343400" y="6172200"/>
            <a:ext cx="4648200" cy="246063"/>
          </a:xfrm>
          <a:prstGeom prst="rect">
            <a:avLst/>
          </a:prstGeom>
          <a:noFill/>
          <a:ln w="9525">
            <a:noFill/>
            <a:miter lim="800000"/>
            <a:headEnd/>
            <a:tailEnd/>
          </a:ln>
        </p:spPr>
        <p:txBody>
          <a:bodyPr>
            <a:prstTxWarp prst="textNoShape">
              <a:avLst/>
            </a:prstTxWarp>
            <a:spAutoFit/>
          </a:bodyPr>
          <a:lstStyle/>
          <a:p>
            <a:pPr algn="r"/>
            <a:r>
              <a:rPr lang="en-US" sz="1000" b="1" dirty="0" smtClean="0">
                <a:solidFill>
                  <a:schemeClr val="bg1"/>
                </a:solidFill>
              </a:rPr>
              <a:t>FULL TIME MBA, INTERNATIONAL EXPERIENCE</a:t>
            </a:r>
            <a:endParaRPr lang="en-US" sz="1000" b="1" dirty="0">
              <a:solidFill>
                <a:schemeClr val="bg1"/>
              </a:solidFill>
            </a:endParaRPr>
          </a:p>
        </p:txBody>
      </p:sp>
      <p:sp>
        <p:nvSpPr>
          <p:cNvPr id="10" name="TextBox 9"/>
          <p:cNvSpPr txBox="1"/>
          <p:nvPr/>
        </p:nvSpPr>
        <p:spPr>
          <a:xfrm>
            <a:off x="152400" y="6172200"/>
            <a:ext cx="2590800" cy="246063"/>
          </a:xfrm>
          <a:prstGeom prst="rect">
            <a:avLst/>
          </a:prstGeom>
          <a:noFill/>
        </p:spPr>
        <p:txBody>
          <a:bodyPr>
            <a:spAutoFit/>
          </a:bodyPr>
          <a:lstStyle/>
          <a:p>
            <a:pPr algn="ctr">
              <a:defRPr/>
            </a:pPr>
            <a:r>
              <a:rPr lang="en-US" sz="1000" b="1" dirty="0">
                <a:solidFill>
                  <a:schemeClr val="bg1">
                    <a:lumMod val="65000"/>
                  </a:schemeClr>
                </a:solidFill>
                <a:latin typeface="Arial" pitchFamily="48" charset="0"/>
                <a:ea typeface="Arial" pitchFamily="48" charset="0"/>
                <a:cs typeface="Arial" pitchFamily="48" charset="0"/>
              </a:rPr>
              <a:t>P   R   O   G   R   A   </a:t>
            </a:r>
            <a:r>
              <a:rPr lang="en-US" sz="1000" b="1" dirty="0" smtClean="0">
                <a:solidFill>
                  <a:schemeClr val="bg1">
                    <a:lumMod val="65000"/>
                  </a:schemeClr>
                </a:solidFill>
                <a:latin typeface="Arial" pitchFamily="48" charset="0"/>
                <a:ea typeface="Arial" pitchFamily="48" charset="0"/>
                <a:cs typeface="Arial" pitchFamily="48" charset="0"/>
              </a:rPr>
              <a:t>M</a:t>
            </a:r>
            <a:endParaRPr lang="en-US" sz="1000" b="1" dirty="0">
              <a:solidFill>
                <a:schemeClr val="bg1">
                  <a:lumMod val="65000"/>
                </a:schemeClr>
              </a:solidFill>
              <a:latin typeface="Arial" pitchFamily="48" charset="0"/>
              <a:ea typeface="Arial" pitchFamily="48" charset="0"/>
              <a:cs typeface="Arial" pitchFamily="48" charset="0"/>
            </a:endParaRPr>
          </a:p>
        </p:txBody>
      </p:sp>
      <p:pic>
        <p:nvPicPr>
          <p:cNvPr id="6146" name="Picture 2" descr="C:\Users\rgarciduenas\Desktop\Picture13.png"/>
          <p:cNvPicPr>
            <a:picLocks noChangeAspect="1" noChangeArrowheads="1"/>
          </p:cNvPicPr>
          <p:nvPr/>
        </p:nvPicPr>
        <p:blipFill>
          <a:blip r:embed="rId2"/>
          <a:srcRect b="20988"/>
          <a:stretch>
            <a:fillRect/>
          </a:stretch>
        </p:blipFill>
        <p:spPr bwMode="auto">
          <a:xfrm>
            <a:off x="685800" y="1371600"/>
            <a:ext cx="7742238" cy="4267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r>
              <a:rPr lang="en-US" dirty="0" smtClean="0">
                <a:solidFill>
                  <a:srgbClr val="88AA1A"/>
                </a:solidFill>
              </a:rPr>
              <a:t>Mexico is open for trade</a:t>
            </a:r>
          </a:p>
        </p:txBody>
      </p:sp>
      <p:sp>
        <p:nvSpPr>
          <p:cNvPr id="16387" name="Rectangle 5"/>
          <p:cNvSpPr>
            <a:spLocks noGrp="1" noChangeArrowheads="1"/>
          </p:cNvSpPr>
          <p:nvPr>
            <p:ph idx="1"/>
          </p:nvPr>
        </p:nvSpPr>
        <p:spPr>
          <a:xfrm>
            <a:off x="457200" y="1524000"/>
            <a:ext cx="4191000" cy="2362200"/>
          </a:xfrm>
        </p:spPr>
        <p:txBody>
          <a:bodyPr/>
          <a:lstStyle/>
          <a:p>
            <a:pPr>
              <a:buClr>
                <a:srgbClr val="7CA144"/>
              </a:buClr>
            </a:pPr>
            <a:r>
              <a:rPr lang="en-US" dirty="0" smtClean="0"/>
              <a:t>Mexico has a North American Free Trade Agreement (NAFTA) that gives </a:t>
            </a:r>
            <a:r>
              <a:rPr lang="en-US" b="1" dirty="0" smtClean="0"/>
              <a:t>business and entrepreneurial opportunities </a:t>
            </a:r>
            <a:r>
              <a:rPr lang="en-US" dirty="0" smtClean="0"/>
              <a:t>for American and Canadian MBA’s</a:t>
            </a:r>
          </a:p>
          <a:p>
            <a:pPr>
              <a:buClr>
                <a:srgbClr val="7CA144"/>
              </a:buClr>
            </a:pPr>
            <a:endParaRPr lang="en-US" dirty="0" smtClean="0"/>
          </a:p>
          <a:p>
            <a:pPr>
              <a:buClr>
                <a:srgbClr val="7CA144"/>
              </a:buClr>
            </a:pPr>
            <a:r>
              <a:rPr lang="en-US" dirty="0" smtClean="0"/>
              <a:t>Mexico is currently the country with most free-trade agreements in the world.</a:t>
            </a:r>
          </a:p>
        </p:txBody>
      </p:sp>
      <p:sp>
        <p:nvSpPr>
          <p:cNvPr id="7" name="Rectangle 7"/>
          <p:cNvSpPr>
            <a:spLocks noChangeArrowheads="1"/>
          </p:cNvSpPr>
          <p:nvPr/>
        </p:nvSpPr>
        <p:spPr bwMode="auto">
          <a:xfrm>
            <a:off x="2819400" y="6172200"/>
            <a:ext cx="6324600" cy="304800"/>
          </a:xfrm>
          <a:prstGeom prst="rect">
            <a:avLst/>
          </a:prstGeom>
          <a:solidFill>
            <a:srgbClr val="97B02F"/>
          </a:solidFill>
          <a:ln w="9525">
            <a:noFill/>
            <a:miter lim="800000"/>
            <a:headEnd/>
            <a:tailEnd/>
          </a:ln>
          <a:effectLst>
            <a:outerShdw blurRad="50800" dist="38100" dir="54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eaLnBrk="0" hangingPunct="0">
              <a:defRPr/>
            </a:pPr>
            <a:endParaRPr lang="en-US" sz="2400" dirty="0">
              <a:latin typeface="Arial" pitchFamily="48" charset="0"/>
              <a:ea typeface="ＭＳ Ｐゴシック" pitchFamily="48" charset="-128"/>
              <a:cs typeface="ＭＳ Ｐゴシック" pitchFamily="48" charset="-128"/>
            </a:endParaRPr>
          </a:p>
        </p:txBody>
      </p:sp>
      <p:sp>
        <p:nvSpPr>
          <p:cNvPr id="8" name="Rectangle 7"/>
          <p:cNvSpPr>
            <a:spLocks noChangeArrowheads="1"/>
          </p:cNvSpPr>
          <p:nvPr/>
        </p:nvSpPr>
        <p:spPr bwMode="auto">
          <a:xfrm>
            <a:off x="0" y="6172200"/>
            <a:ext cx="2819400" cy="304800"/>
          </a:xfrm>
          <a:prstGeom prst="rect">
            <a:avLst/>
          </a:prstGeom>
          <a:solidFill>
            <a:schemeClr val="accent4">
              <a:lumMod val="50000"/>
              <a:lumOff val="50000"/>
            </a:schemeClr>
          </a:solidFill>
          <a:ln w="9525">
            <a:noFill/>
            <a:miter lim="800000"/>
            <a:headEnd/>
            <a:tailEnd/>
          </a:ln>
          <a:effectLst>
            <a:outerShdw blurRad="50800" dist="38100" dir="54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eaLnBrk="0" hangingPunct="0">
              <a:defRPr/>
            </a:pPr>
            <a:endParaRPr lang="en-US" sz="2400" dirty="0">
              <a:latin typeface="Arial" pitchFamily="48" charset="0"/>
              <a:ea typeface="ＭＳ Ｐゴシック" pitchFamily="48" charset="-128"/>
              <a:cs typeface="ＭＳ Ｐゴシック" pitchFamily="48" charset="-128"/>
            </a:endParaRPr>
          </a:p>
        </p:txBody>
      </p:sp>
      <p:sp>
        <p:nvSpPr>
          <p:cNvPr id="16394" name="TextBox 9"/>
          <p:cNvSpPr txBox="1">
            <a:spLocks noChangeArrowheads="1"/>
          </p:cNvSpPr>
          <p:nvPr/>
        </p:nvSpPr>
        <p:spPr bwMode="auto">
          <a:xfrm>
            <a:off x="4343400" y="6172200"/>
            <a:ext cx="4648200" cy="246063"/>
          </a:xfrm>
          <a:prstGeom prst="rect">
            <a:avLst/>
          </a:prstGeom>
          <a:noFill/>
          <a:ln w="9525">
            <a:noFill/>
            <a:miter lim="800000"/>
            <a:headEnd/>
            <a:tailEnd/>
          </a:ln>
        </p:spPr>
        <p:txBody>
          <a:bodyPr>
            <a:prstTxWarp prst="textNoShape">
              <a:avLst/>
            </a:prstTxWarp>
            <a:spAutoFit/>
          </a:bodyPr>
          <a:lstStyle/>
          <a:p>
            <a:pPr algn="r"/>
            <a:r>
              <a:rPr lang="en-US" sz="1000" b="1" dirty="0" smtClean="0">
                <a:solidFill>
                  <a:schemeClr val="bg1"/>
                </a:solidFill>
              </a:rPr>
              <a:t>FULL TIME MBA, INTERNATIONAL EXPERIENCE</a:t>
            </a:r>
            <a:endParaRPr lang="en-US" sz="1000" b="1" dirty="0">
              <a:solidFill>
                <a:schemeClr val="bg1"/>
              </a:solidFill>
            </a:endParaRPr>
          </a:p>
        </p:txBody>
      </p:sp>
      <p:sp>
        <p:nvSpPr>
          <p:cNvPr id="10" name="TextBox 9"/>
          <p:cNvSpPr txBox="1"/>
          <p:nvPr/>
        </p:nvSpPr>
        <p:spPr>
          <a:xfrm>
            <a:off x="152400" y="6172200"/>
            <a:ext cx="2590800" cy="246063"/>
          </a:xfrm>
          <a:prstGeom prst="rect">
            <a:avLst/>
          </a:prstGeom>
          <a:noFill/>
        </p:spPr>
        <p:txBody>
          <a:bodyPr>
            <a:spAutoFit/>
          </a:bodyPr>
          <a:lstStyle/>
          <a:p>
            <a:pPr algn="ctr">
              <a:defRPr/>
            </a:pPr>
            <a:r>
              <a:rPr lang="en-US" sz="1000" b="1" dirty="0">
                <a:solidFill>
                  <a:schemeClr val="bg1">
                    <a:lumMod val="65000"/>
                  </a:schemeClr>
                </a:solidFill>
                <a:latin typeface="Arial" pitchFamily="48" charset="0"/>
                <a:ea typeface="Arial" pitchFamily="48" charset="0"/>
                <a:cs typeface="Arial" pitchFamily="48" charset="0"/>
              </a:rPr>
              <a:t>P   R   O   G   R   A   </a:t>
            </a:r>
            <a:r>
              <a:rPr lang="en-US" sz="1000" b="1" dirty="0" smtClean="0">
                <a:solidFill>
                  <a:schemeClr val="bg1">
                    <a:lumMod val="65000"/>
                  </a:schemeClr>
                </a:solidFill>
                <a:latin typeface="Arial" pitchFamily="48" charset="0"/>
                <a:ea typeface="Arial" pitchFamily="48" charset="0"/>
                <a:cs typeface="Arial" pitchFamily="48" charset="0"/>
              </a:rPr>
              <a:t>M</a:t>
            </a:r>
            <a:endParaRPr lang="en-US" sz="1000" b="1" dirty="0">
              <a:solidFill>
                <a:schemeClr val="bg1">
                  <a:lumMod val="65000"/>
                </a:schemeClr>
              </a:solidFill>
              <a:latin typeface="Arial" pitchFamily="48" charset="0"/>
              <a:ea typeface="Arial" pitchFamily="48" charset="0"/>
              <a:cs typeface="Arial" pitchFamily="48" charset="0"/>
            </a:endParaRPr>
          </a:p>
        </p:txBody>
      </p:sp>
      <p:pic>
        <p:nvPicPr>
          <p:cNvPr id="2050" name="Picture 2"/>
          <p:cNvPicPr>
            <a:picLocks noChangeAspect="1" noChangeArrowheads="1"/>
          </p:cNvPicPr>
          <p:nvPr/>
        </p:nvPicPr>
        <p:blipFill>
          <a:blip r:embed="rId2"/>
          <a:srcRect t="44473" b="14428"/>
          <a:stretch>
            <a:fillRect/>
          </a:stretch>
        </p:blipFill>
        <p:spPr bwMode="auto">
          <a:xfrm>
            <a:off x="762000" y="4114800"/>
            <a:ext cx="7620000" cy="1447800"/>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
        <p:nvSpPr>
          <p:cNvPr id="9" name="Rectangle 5"/>
          <p:cNvSpPr txBox="1">
            <a:spLocks noChangeArrowheads="1"/>
          </p:cNvSpPr>
          <p:nvPr/>
        </p:nvSpPr>
        <p:spPr bwMode="auto">
          <a:xfrm>
            <a:off x="4724400" y="1143000"/>
            <a:ext cx="3810000" cy="289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80000" marR="0" lvl="0" indent="-180000" algn="l" defTabSz="914400" rtl="0" eaLnBrk="0" fontAlgn="base" latinLnBrk="0" hangingPunct="0">
              <a:lnSpc>
                <a:spcPct val="100000"/>
              </a:lnSpc>
              <a:spcBef>
                <a:spcPct val="20000"/>
              </a:spcBef>
              <a:spcAft>
                <a:spcPct val="0"/>
              </a:spcAft>
              <a:buClr>
                <a:srgbClr val="7CA144"/>
              </a:buClr>
              <a:buSzTx/>
              <a:buFont typeface="Wingdings" pitchFamily="103" charset="2"/>
              <a:buChar char="§"/>
              <a:tabLst/>
              <a:defRPr/>
            </a:pPr>
            <a:r>
              <a:rPr kumimoji="0" lang="en-US" sz="1000" b="0" i="0" u="none" strike="noStrike" kern="0" cap="none" spc="0" normalizeH="0" baseline="0" noProof="0" dirty="0" smtClean="0">
                <a:ln>
                  <a:noFill/>
                </a:ln>
                <a:solidFill>
                  <a:srgbClr val="515154"/>
                </a:solidFill>
                <a:effectLst/>
                <a:uLnTx/>
                <a:uFillTx/>
                <a:latin typeface="+mn-lt"/>
                <a:ea typeface="+mn-ea"/>
                <a:cs typeface="+mn-cs"/>
              </a:rPr>
              <a:t>North American Free Trade Agreement</a:t>
            </a:r>
            <a:r>
              <a:rPr kumimoji="0" lang="en-US" sz="1000" b="0" i="0" u="none" strike="noStrike" kern="0" cap="none" spc="0" normalizeH="0" noProof="0" dirty="0" smtClean="0">
                <a:ln>
                  <a:noFill/>
                </a:ln>
                <a:solidFill>
                  <a:srgbClr val="515154"/>
                </a:solidFill>
                <a:effectLst/>
                <a:uLnTx/>
                <a:uFillTx/>
                <a:latin typeface="+mn-lt"/>
                <a:ea typeface="+mn-ea"/>
                <a:cs typeface="+mn-cs"/>
              </a:rPr>
              <a:t> (NAFTA) (1994): Canada and  USA.</a:t>
            </a:r>
          </a:p>
          <a:p>
            <a:pPr marL="180000" marR="0" lvl="0" indent="-180000" algn="l" defTabSz="914400" rtl="0" eaLnBrk="0" fontAlgn="base" latinLnBrk="0" hangingPunct="0">
              <a:lnSpc>
                <a:spcPct val="100000"/>
              </a:lnSpc>
              <a:spcBef>
                <a:spcPct val="20000"/>
              </a:spcBef>
              <a:spcAft>
                <a:spcPct val="0"/>
              </a:spcAft>
              <a:buClr>
                <a:srgbClr val="7CA144"/>
              </a:buClr>
              <a:buSzTx/>
              <a:buFont typeface="Wingdings" pitchFamily="103" charset="2"/>
              <a:buChar char="§"/>
              <a:tabLst/>
              <a:defRPr/>
            </a:pPr>
            <a:r>
              <a:rPr lang="en-US" sz="1000" kern="0" dirty="0" smtClean="0">
                <a:solidFill>
                  <a:srgbClr val="515154"/>
                </a:solidFill>
                <a:latin typeface="+mn-lt"/>
                <a:ea typeface="+mn-ea"/>
                <a:cs typeface="+mn-cs"/>
              </a:rPr>
              <a:t>Colombia and Venezuela, also called G-3 Free-Trade Agreement (1995).</a:t>
            </a:r>
          </a:p>
          <a:p>
            <a:pPr marL="180000" marR="0" lvl="0" indent="-180000" algn="l" defTabSz="914400" rtl="0" eaLnBrk="0" fontAlgn="base" latinLnBrk="0" hangingPunct="0">
              <a:lnSpc>
                <a:spcPct val="100000"/>
              </a:lnSpc>
              <a:spcBef>
                <a:spcPct val="20000"/>
              </a:spcBef>
              <a:spcAft>
                <a:spcPct val="0"/>
              </a:spcAft>
              <a:buClr>
                <a:srgbClr val="7CA144"/>
              </a:buClr>
              <a:buSzTx/>
              <a:buFont typeface="Wingdings" pitchFamily="103" charset="2"/>
              <a:buChar char="§"/>
              <a:tabLst/>
              <a:defRPr/>
            </a:pPr>
            <a:r>
              <a:rPr kumimoji="0" lang="en-US" sz="1000" b="0" i="0" u="none" strike="noStrike" kern="0" cap="none" spc="0" normalizeH="0" noProof="0" dirty="0" smtClean="0">
                <a:ln>
                  <a:noFill/>
                </a:ln>
                <a:solidFill>
                  <a:srgbClr val="515154"/>
                </a:solidFill>
                <a:effectLst/>
                <a:uLnTx/>
                <a:uFillTx/>
                <a:latin typeface="+mn-lt"/>
                <a:ea typeface="+mn-ea"/>
                <a:cs typeface="+mn-cs"/>
              </a:rPr>
              <a:t>Costa Rica Free-Trade Agreement (1995).</a:t>
            </a:r>
          </a:p>
          <a:p>
            <a:pPr marL="180000" marR="0" lvl="0" indent="-180000" algn="l" defTabSz="914400" rtl="0" eaLnBrk="0" fontAlgn="base" latinLnBrk="0" hangingPunct="0">
              <a:lnSpc>
                <a:spcPct val="100000"/>
              </a:lnSpc>
              <a:spcBef>
                <a:spcPct val="20000"/>
              </a:spcBef>
              <a:spcAft>
                <a:spcPct val="0"/>
              </a:spcAft>
              <a:buClr>
                <a:srgbClr val="7CA144"/>
              </a:buClr>
              <a:buSzTx/>
              <a:buFont typeface="Wingdings" pitchFamily="103" charset="2"/>
              <a:buChar char="§"/>
              <a:tabLst/>
              <a:defRPr/>
            </a:pPr>
            <a:r>
              <a:rPr lang="en-US" sz="1000" kern="0" dirty="0" smtClean="0">
                <a:solidFill>
                  <a:srgbClr val="515154"/>
                </a:solidFill>
                <a:latin typeface="+mn-lt"/>
                <a:ea typeface="+mn-ea"/>
                <a:cs typeface="+mn-cs"/>
              </a:rPr>
              <a:t>Bolivia Free-Trade Agreement (1995).</a:t>
            </a:r>
          </a:p>
          <a:p>
            <a:pPr marL="180000" marR="0" lvl="0" indent="-180000" algn="l" defTabSz="914400" rtl="0" eaLnBrk="0" fontAlgn="base" latinLnBrk="0" hangingPunct="0">
              <a:lnSpc>
                <a:spcPct val="100000"/>
              </a:lnSpc>
              <a:spcBef>
                <a:spcPct val="20000"/>
              </a:spcBef>
              <a:spcAft>
                <a:spcPct val="0"/>
              </a:spcAft>
              <a:buClr>
                <a:srgbClr val="7CA144"/>
              </a:buClr>
              <a:buSzTx/>
              <a:buFont typeface="Wingdings" pitchFamily="103" charset="2"/>
              <a:buChar char="§"/>
              <a:tabLst/>
              <a:defRPr/>
            </a:pPr>
            <a:r>
              <a:rPr kumimoji="0" lang="en-US" sz="1000" b="0" i="0" u="none" strike="noStrike" kern="0" cap="none" spc="0" normalizeH="0" noProof="0" dirty="0" smtClean="0">
                <a:ln>
                  <a:noFill/>
                </a:ln>
                <a:solidFill>
                  <a:srgbClr val="515154"/>
                </a:solidFill>
                <a:effectLst/>
                <a:uLnTx/>
                <a:uFillTx/>
                <a:latin typeface="+mn-lt"/>
                <a:ea typeface="+mn-ea"/>
                <a:cs typeface="+mn-cs"/>
              </a:rPr>
              <a:t>Nicaragua Free-Trade Agreement (1998).</a:t>
            </a:r>
          </a:p>
          <a:p>
            <a:pPr marL="180000" marR="0" lvl="0" indent="-180000" algn="l" defTabSz="914400" rtl="0" eaLnBrk="0" fontAlgn="base" latinLnBrk="0" hangingPunct="0">
              <a:lnSpc>
                <a:spcPct val="100000"/>
              </a:lnSpc>
              <a:spcBef>
                <a:spcPct val="20000"/>
              </a:spcBef>
              <a:spcAft>
                <a:spcPct val="0"/>
              </a:spcAft>
              <a:buClr>
                <a:srgbClr val="7CA144"/>
              </a:buClr>
              <a:buSzTx/>
              <a:buFont typeface="Wingdings" pitchFamily="103" charset="2"/>
              <a:buChar char="§"/>
              <a:tabLst/>
              <a:defRPr/>
            </a:pPr>
            <a:r>
              <a:rPr lang="en-US" sz="1000" kern="0" dirty="0" smtClean="0">
                <a:solidFill>
                  <a:srgbClr val="515154"/>
                </a:solidFill>
                <a:latin typeface="+mn-lt"/>
                <a:ea typeface="+mn-ea"/>
                <a:cs typeface="+mn-cs"/>
              </a:rPr>
              <a:t>Chile Free-Trade Agreement (1999).</a:t>
            </a:r>
          </a:p>
          <a:p>
            <a:pPr marL="180000" marR="0" lvl="0" indent="-180000" algn="l" defTabSz="914400" rtl="0" eaLnBrk="0" fontAlgn="base" latinLnBrk="0" hangingPunct="0">
              <a:lnSpc>
                <a:spcPct val="100000"/>
              </a:lnSpc>
              <a:spcBef>
                <a:spcPct val="20000"/>
              </a:spcBef>
              <a:spcAft>
                <a:spcPct val="0"/>
              </a:spcAft>
              <a:buClr>
                <a:srgbClr val="7CA144"/>
              </a:buClr>
              <a:buSzTx/>
              <a:buFont typeface="Wingdings" pitchFamily="103" charset="2"/>
              <a:buChar char="§"/>
              <a:tabLst/>
              <a:defRPr/>
            </a:pPr>
            <a:r>
              <a:rPr kumimoji="0" lang="en-US" sz="1000" b="0" i="0" u="none" strike="noStrike" kern="0" cap="none" spc="0" normalizeH="0" noProof="0" dirty="0" smtClean="0">
                <a:ln>
                  <a:noFill/>
                </a:ln>
                <a:solidFill>
                  <a:srgbClr val="515154"/>
                </a:solidFill>
                <a:effectLst/>
                <a:uLnTx/>
                <a:uFillTx/>
                <a:latin typeface="+mn-lt"/>
                <a:ea typeface="+mn-ea"/>
                <a:cs typeface="+mn-cs"/>
              </a:rPr>
              <a:t>EU (European Union) Free-Trade Agreement (2000).</a:t>
            </a:r>
          </a:p>
          <a:p>
            <a:pPr marL="180000" marR="0" lvl="0" indent="-180000" algn="l" defTabSz="914400" rtl="0" eaLnBrk="0" fontAlgn="base" latinLnBrk="0" hangingPunct="0">
              <a:lnSpc>
                <a:spcPct val="100000"/>
              </a:lnSpc>
              <a:spcBef>
                <a:spcPct val="20000"/>
              </a:spcBef>
              <a:spcAft>
                <a:spcPct val="0"/>
              </a:spcAft>
              <a:buClr>
                <a:srgbClr val="7CA144"/>
              </a:buClr>
              <a:buSzTx/>
              <a:buFont typeface="Wingdings" pitchFamily="103" charset="2"/>
              <a:buChar char="§"/>
              <a:tabLst/>
              <a:defRPr/>
            </a:pPr>
            <a:r>
              <a:rPr lang="en-US" sz="1000" kern="0" dirty="0" smtClean="0">
                <a:solidFill>
                  <a:srgbClr val="515154"/>
                </a:solidFill>
                <a:latin typeface="+mn-lt"/>
                <a:ea typeface="+mn-ea"/>
                <a:cs typeface="+mn-cs"/>
              </a:rPr>
              <a:t>Israel Free-Trade Agreement (2000).</a:t>
            </a:r>
          </a:p>
          <a:p>
            <a:pPr marL="180000" marR="0" lvl="0" indent="-180000" algn="l" defTabSz="914400" rtl="0" eaLnBrk="0" fontAlgn="base" latinLnBrk="0" hangingPunct="0">
              <a:lnSpc>
                <a:spcPct val="100000"/>
              </a:lnSpc>
              <a:spcBef>
                <a:spcPct val="20000"/>
              </a:spcBef>
              <a:spcAft>
                <a:spcPct val="0"/>
              </a:spcAft>
              <a:buClr>
                <a:srgbClr val="7CA144"/>
              </a:buClr>
              <a:buSzTx/>
              <a:buFont typeface="Wingdings" pitchFamily="103" charset="2"/>
              <a:buChar char="§"/>
              <a:tabLst/>
              <a:defRPr/>
            </a:pPr>
            <a:r>
              <a:rPr kumimoji="0" lang="en-US" sz="1000" b="0" i="0" u="none" strike="noStrike" kern="0" cap="none" spc="0" normalizeH="0" noProof="0" dirty="0" smtClean="0">
                <a:ln>
                  <a:noFill/>
                </a:ln>
                <a:solidFill>
                  <a:srgbClr val="515154"/>
                </a:solidFill>
                <a:effectLst/>
                <a:uLnTx/>
                <a:uFillTx/>
                <a:latin typeface="+mn-lt"/>
                <a:ea typeface="+mn-ea"/>
                <a:cs typeface="+mn-cs"/>
              </a:rPr>
              <a:t>Mexico, Guatemala, El Salvador and Honduras, also called TN Free Trade Agreement (2001).</a:t>
            </a:r>
          </a:p>
          <a:p>
            <a:pPr marL="180000" marR="0" lvl="0" indent="-180000" algn="l" defTabSz="914400" rtl="0" eaLnBrk="0" fontAlgn="base" latinLnBrk="0" hangingPunct="0">
              <a:lnSpc>
                <a:spcPct val="100000"/>
              </a:lnSpc>
              <a:spcBef>
                <a:spcPct val="20000"/>
              </a:spcBef>
              <a:spcAft>
                <a:spcPct val="0"/>
              </a:spcAft>
              <a:buClr>
                <a:srgbClr val="7CA144"/>
              </a:buClr>
              <a:buSzTx/>
              <a:buFont typeface="Wingdings" pitchFamily="103" charset="2"/>
              <a:buChar char="§"/>
              <a:tabLst/>
              <a:defRPr/>
            </a:pPr>
            <a:r>
              <a:rPr lang="en-US" sz="1000" kern="0" dirty="0" smtClean="0">
                <a:solidFill>
                  <a:srgbClr val="515154"/>
                </a:solidFill>
                <a:latin typeface="+mn-lt"/>
                <a:ea typeface="+mn-ea"/>
                <a:cs typeface="+mn-cs"/>
              </a:rPr>
              <a:t>Iceland, Norway, Liechtenstein, also called AELC (Asociación Europea de Libre Comercio) Free-Trade Agreement (2001).</a:t>
            </a:r>
          </a:p>
          <a:p>
            <a:pPr marL="180000" marR="0" lvl="0" indent="-180000" algn="l" defTabSz="914400" rtl="0" eaLnBrk="0" fontAlgn="base" latinLnBrk="0" hangingPunct="0">
              <a:lnSpc>
                <a:spcPct val="100000"/>
              </a:lnSpc>
              <a:spcBef>
                <a:spcPct val="20000"/>
              </a:spcBef>
              <a:spcAft>
                <a:spcPct val="0"/>
              </a:spcAft>
              <a:buClr>
                <a:srgbClr val="7CA144"/>
              </a:buClr>
              <a:buSzTx/>
              <a:buFont typeface="Wingdings" pitchFamily="103" charset="2"/>
              <a:buChar char="§"/>
              <a:tabLst/>
              <a:defRPr/>
            </a:pPr>
            <a:r>
              <a:rPr kumimoji="0" lang="en-US" sz="1000" b="0" i="0" u="none" strike="noStrike" kern="0" cap="none" spc="0" normalizeH="0" noProof="0" dirty="0" smtClean="0">
                <a:ln>
                  <a:noFill/>
                </a:ln>
                <a:solidFill>
                  <a:srgbClr val="515154"/>
                </a:solidFill>
                <a:effectLst/>
                <a:uLnTx/>
                <a:uFillTx/>
                <a:latin typeface="+mn-lt"/>
                <a:ea typeface="+mn-ea"/>
                <a:cs typeface="+mn-cs"/>
              </a:rPr>
              <a:t>Uruguay Free-Trade Agreement (2004).</a:t>
            </a:r>
          </a:p>
          <a:p>
            <a:pPr marL="180000" marR="0" lvl="0" indent="-180000" algn="l" defTabSz="914400" rtl="0" eaLnBrk="0" fontAlgn="base" latinLnBrk="0" hangingPunct="0">
              <a:lnSpc>
                <a:spcPct val="100000"/>
              </a:lnSpc>
              <a:spcBef>
                <a:spcPct val="20000"/>
              </a:spcBef>
              <a:spcAft>
                <a:spcPct val="0"/>
              </a:spcAft>
              <a:buClr>
                <a:srgbClr val="7CA144"/>
              </a:buClr>
              <a:buSzTx/>
              <a:buFont typeface="Wingdings" pitchFamily="103" charset="2"/>
              <a:buChar char="§"/>
              <a:tabLst/>
              <a:defRPr/>
            </a:pPr>
            <a:r>
              <a:rPr lang="en-US" sz="1000" kern="0" dirty="0" smtClean="0">
                <a:solidFill>
                  <a:srgbClr val="515154"/>
                </a:solidFill>
                <a:latin typeface="+mn-lt"/>
                <a:ea typeface="+mn-ea"/>
                <a:cs typeface="+mn-cs"/>
              </a:rPr>
              <a:t>Japan Free-Trade Agreement (2005).</a:t>
            </a:r>
            <a:endParaRPr kumimoji="0" lang="en-US" sz="1000" b="0" i="0" u="none" strike="noStrike" kern="0" cap="none" spc="0" normalizeH="0" noProof="0" dirty="0" smtClean="0">
              <a:ln>
                <a:noFill/>
              </a:ln>
              <a:solidFill>
                <a:srgbClr val="515154"/>
              </a:solidFill>
              <a:effectLst/>
              <a:uLnTx/>
              <a:uFillTx/>
              <a:latin typeface="+mn-lt"/>
              <a:ea typeface="+mn-ea"/>
              <a:cs typeface="+mn-cs"/>
            </a:endParaRPr>
          </a:p>
          <a:p>
            <a:pPr marL="180000" marR="0" lvl="0" indent="-180000" algn="l" defTabSz="914400" rtl="0" eaLnBrk="0" fontAlgn="base" latinLnBrk="0" hangingPunct="0">
              <a:lnSpc>
                <a:spcPct val="100000"/>
              </a:lnSpc>
              <a:spcBef>
                <a:spcPct val="20000"/>
              </a:spcBef>
              <a:spcAft>
                <a:spcPct val="0"/>
              </a:spcAft>
              <a:buClr>
                <a:srgbClr val="7CA144"/>
              </a:buClr>
              <a:buSzTx/>
              <a:buFont typeface="Wingdings" pitchFamily="103" charset="2"/>
              <a:buChar char="§"/>
              <a:tabLst/>
              <a:defRPr/>
            </a:pPr>
            <a:endParaRPr kumimoji="0" lang="en-US" sz="1000" b="0" i="0" u="none" strike="noStrike" kern="0" cap="none" spc="0" normalizeH="0" baseline="0" noProof="0" dirty="0" smtClean="0">
              <a:ln>
                <a:noFill/>
              </a:ln>
              <a:solidFill>
                <a:srgbClr val="515154"/>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r>
              <a:rPr lang="en-US" dirty="0" smtClean="0">
                <a:solidFill>
                  <a:srgbClr val="88AA1A"/>
                </a:solidFill>
              </a:rPr>
              <a:t>Mexico, gateway to…</a:t>
            </a:r>
          </a:p>
        </p:txBody>
      </p:sp>
      <p:sp>
        <p:nvSpPr>
          <p:cNvPr id="7" name="Rectangle 7"/>
          <p:cNvSpPr>
            <a:spLocks noChangeArrowheads="1"/>
          </p:cNvSpPr>
          <p:nvPr/>
        </p:nvSpPr>
        <p:spPr bwMode="auto">
          <a:xfrm>
            <a:off x="2819400" y="6172200"/>
            <a:ext cx="6324600" cy="304800"/>
          </a:xfrm>
          <a:prstGeom prst="rect">
            <a:avLst/>
          </a:prstGeom>
          <a:solidFill>
            <a:srgbClr val="97B02F"/>
          </a:solidFill>
          <a:ln w="9525">
            <a:noFill/>
            <a:miter lim="800000"/>
            <a:headEnd/>
            <a:tailEnd/>
          </a:ln>
          <a:effectLst>
            <a:outerShdw blurRad="50800" dist="38100" dir="54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eaLnBrk="0" hangingPunct="0">
              <a:defRPr/>
            </a:pPr>
            <a:endParaRPr lang="en-US" sz="2400" dirty="0">
              <a:latin typeface="Arial" pitchFamily="48" charset="0"/>
              <a:ea typeface="ＭＳ Ｐゴシック" pitchFamily="48" charset="-128"/>
              <a:cs typeface="ＭＳ Ｐゴシック" pitchFamily="48" charset="-128"/>
            </a:endParaRPr>
          </a:p>
        </p:txBody>
      </p:sp>
      <p:sp>
        <p:nvSpPr>
          <p:cNvPr id="8" name="Rectangle 7"/>
          <p:cNvSpPr>
            <a:spLocks noChangeArrowheads="1"/>
          </p:cNvSpPr>
          <p:nvPr/>
        </p:nvSpPr>
        <p:spPr bwMode="auto">
          <a:xfrm>
            <a:off x="0" y="6172200"/>
            <a:ext cx="2819400" cy="304800"/>
          </a:xfrm>
          <a:prstGeom prst="rect">
            <a:avLst/>
          </a:prstGeom>
          <a:solidFill>
            <a:schemeClr val="accent4">
              <a:lumMod val="50000"/>
              <a:lumOff val="50000"/>
            </a:schemeClr>
          </a:solidFill>
          <a:ln w="9525">
            <a:noFill/>
            <a:miter lim="800000"/>
            <a:headEnd/>
            <a:tailEnd/>
          </a:ln>
          <a:effectLst>
            <a:outerShdw blurRad="50800" dist="38100" dir="54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eaLnBrk="0" hangingPunct="0">
              <a:defRPr/>
            </a:pPr>
            <a:endParaRPr lang="en-US" sz="2400" dirty="0">
              <a:latin typeface="Arial" pitchFamily="48" charset="0"/>
              <a:ea typeface="ＭＳ Ｐゴシック" pitchFamily="48" charset="-128"/>
              <a:cs typeface="ＭＳ Ｐゴシック" pitchFamily="48" charset="-128"/>
            </a:endParaRPr>
          </a:p>
        </p:txBody>
      </p:sp>
      <p:sp>
        <p:nvSpPr>
          <p:cNvPr id="16394" name="TextBox 9"/>
          <p:cNvSpPr txBox="1">
            <a:spLocks noChangeArrowheads="1"/>
          </p:cNvSpPr>
          <p:nvPr/>
        </p:nvSpPr>
        <p:spPr bwMode="auto">
          <a:xfrm>
            <a:off x="4343400" y="6172200"/>
            <a:ext cx="4648200" cy="246063"/>
          </a:xfrm>
          <a:prstGeom prst="rect">
            <a:avLst/>
          </a:prstGeom>
          <a:noFill/>
          <a:ln w="9525">
            <a:noFill/>
            <a:miter lim="800000"/>
            <a:headEnd/>
            <a:tailEnd/>
          </a:ln>
        </p:spPr>
        <p:txBody>
          <a:bodyPr>
            <a:prstTxWarp prst="textNoShape">
              <a:avLst/>
            </a:prstTxWarp>
            <a:spAutoFit/>
          </a:bodyPr>
          <a:lstStyle/>
          <a:p>
            <a:pPr algn="r"/>
            <a:r>
              <a:rPr lang="en-US" sz="1000" b="1" dirty="0" smtClean="0">
                <a:solidFill>
                  <a:schemeClr val="bg1"/>
                </a:solidFill>
              </a:rPr>
              <a:t>FULL TIME MBA, INTERNATIONAL EXPERIENCE</a:t>
            </a:r>
            <a:endParaRPr lang="en-US" sz="1000" b="1" dirty="0">
              <a:solidFill>
                <a:schemeClr val="bg1"/>
              </a:solidFill>
            </a:endParaRPr>
          </a:p>
        </p:txBody>
      </p:sp>
      <p:sp>
        <p:nvSpPr>
          <p:cNvPr id="10" name="TextBox 9"/>
          <p:cNvSpPr txBox="1"/>
          <p:nvPr/>
        </p:nvSpPr>
        <p:spPr>
          <a:xfrm>
            <a:off x="152400" y="6172200"/>
            <a:ext cx="2590800" cy="246063"/>
          </a:xfrm>
          <a:prstGeom prst="rect">
            <a:avLst/>
          </a:prstGeom>
          <a:noFill/>
        </p:spPr>
        <p:txBody>
          <a:bodyPr>
            <a:spAutoFit/>
          </a:bodyPr>
          <a:lstStyle/>
          <a:p>
            <a:pPr algn="ctr">
              <a:defRPr/>
            </a:pPr>
            <a:r>
              <a:rPr lang="en-US" sz="1000" b="1" dirty="0">
                <a:solidFill>
                  <a:schemeClr val="bg1">
                    <a:lumMod val="65000"/>
                  </a:schemeClr>
                </a:solidFill>
                <a:latin typeface="Arial" pitchFamily="48" charset="0"/>
                <a:ea typeface="Arial" pitchFamily="48" charset="0"/>
                <a:cs typeface="Arial" pitchFamily="48" charset="0"/>
              </a:rPr>
              <a:t>P   R   O   G   R   A   </a:t>
            </a:r>
            <a:r>
              <a:rPr lang="en-US" sz="1000" b="1" dirty="0" smtClean="0">
                <a:solidFill>
                  <a:schemeClr val="bg1">
                    <a:lumMod val="65000"/>
                  </a:schemeClr>
                </a:solidFill>
                <a:latin typeface="Arial" pitchFamily="48" charset="0"/>
                <a:ea typeface="Arial" pitchFamily="48" charset="0"/>
                <a:cs typeface="Arial" pitchFamily="48" charset="0"/>
              </a:rPr>
              <a:t>M</a:t>
            </a:r>
            <a:endParaRPr lang="en-US" sz="1000" b="1" dirty="0">
              <a:solidFill>
                <a:schemeClr val="bg1">
                  <a:lumMod val="65000"/>
                </a:schemeClr>
              </a:solidFill>
              <a:latin typeface="Arial" pitchFamily="48" charset="0"/>
              <a:ea typeface="Arial" pitchFamily="48" charset="0"/>
              <a:cs typeface="Arial" pitchFamily="48" charset="0"/>
            </a:endParaRPr>
          </a:p>
        </p:txBody>
      </p:sp>
      <p:pic>
        <p:nvPicPr>
          <p:cNvPr id="4098" name="Picture 2"/>
          <p:cNvPicPr>
            <a:picLocks noChangeAspect="1" noChangeArrowheads="1"/>
          </p:cNvPicPr>
          <p:nvPr/>
        </p:nvPicPr>
        <p:blipFill>
          <a:blip r:embed="rId2"/>
          <a:srcRect/>
          <a:stretch>
            <a:fillRect/>
          </a:stretch>
        </p:blipFill>
        <p:spPr bwMode="auto">
          <a:xfrm>
            <a:off x="3162300" y="1524000"/>
            <a:ext cx="2857500" cy="4343400"/>
          </a:xfrm>
          <a:prstGeom prst="rect">
            <a:avLst/>
          </a:prstGeom>
          <a:noFill/>
          <a:ln w="9525">
            <a:noFill/>
            <a:miter lim="800000"/>
            <a:headEnd/>
            <a:tailEnd/>
          </a:ln>
        </p:spPr>
      </p:pic>
      <p:sp>
        <p:nvSpPr>
          <p:cNvPr id="9" name="Curved Left Arrow 8"/>
          <p:cNvSpPr/>
          <p:nvPr/>
        </p:nvSpPr>
        <p:spPr>
          <a:xfrm rot="8841683" flipH="1">
            <a:off x="3679102" y="1498005"/>
            <a:ext cx="609600" cy="1676400"/>
          </a:xfrm>
          <a:prstGeom prst="curvedLeftArrow">
            <a:avLst/>
          </a:prstGeom>
          <a:solidFill>
            <a:srgbClr val="88AA1A"/>
          </a:solidFill>
          <a:ln>
            <a:solidFill>
              <a:srgbClr val="688214"/>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Curved Left Arrow 10"/>
          <p:cNvSpPr/>
          <p:nvPr/>
        </p:nvSpPr>
        <p:spPr>
          <a:xfrm rot="18238128" flipH="1">
            <a:off x="4465427" y="3654809"/>
            <a:ext cx="691046" cy="1898353"/>
          </a:xfrm>
          <a:prstGeom prst="curvedLeftArrow">
            <a:avLst/>
          </a:prstGeom>
          <a:solidFill>
            <a:srgbClr val="88AA1A"/>
          </a:solidFill>
          <a:ln>
            <a:solidFill>
              <a:srgbClr val="688214"/>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387" name="Rectangle 5"/>
          <p:cNvSpPr>
            <a:spLocks noGrp="1" noChangeArrowheads="1"/>
          </p:cNvSpPr>
          <p:nvPr>
            <p:ph idx="1"/>
          </p:nvPr>
        </p:nvSpPr>
        <p:spPr>
          <a:xfrm>
            <a:off x="457200" y="1447800"/>
            <a:ext cx="3505200" cy="4419600"/>
          </a:xfrm>
        </p:spPr>
        <p:txBody>
          <a:bodyPr/>
          <a:lstStyle/>
          <a:p>
            <a:pPr>
              <a:buClr>
                <a:srgbClr val="7CA144"/>
              </a:buClr>
              <a:buNone/>
            </a:pPr>
            <a:r>
              <a:rPr lang="en-US" sz="1400" b="1" dirty="0" smtClean="0">
                <a:solidFill>
                  <a:srgbClr val="88AA1A"/>
                </a:solidFill>
              </a:rPr>
              <a:t>North America</a:t>
            </a:r>
          </a:p>
          <a:p>
            <a:pPr marL="180000" indent="-180000">
              <a:buClr>
                <a:srgbClr val="7CA144"/>
              </a:buClr>
            </a:pPr>
            <a:r>
              <a:rPr lang="en-US" sz="1400" b="1" dirty="0" smtClean="0"/>
              <a:t>Low rates</a:t>
            </a:r>
            <a:r>
              <a:rPr lang="en-US" sz="1400" dirty="0" smtClean="0"/>
              <a:t>, benefits when manufacturing in Mexico.</a:t>
            </a:r>
          </a:p>
          <a:p>
            <a:pPr marL="180000" indent="-180000">
              <a:buClr>
                <a:srgbClr val="7CA144"/>
              </a:buClr>
            </a:pPr>
            <a:endParaRPr lang="en-US" sz="1400" dirty="0" smtClean="0"/>
          </a:p>
          <a:p>
            <a:pPr marL="180000" indent="-180000">
              <a:buClr>
                <a:srgbClr val="7CA144"/>
              </a:buClr>
            </a:pPr>
            <a:r>
              <a:rPr lang="en-US" sz="1400" dirty="0" smtClean="0"/>
              <a:t>$146 billion US currently exported to the region.</a:t>
            </a:r>
          </a:p>
          <a:p>
            <a:pPr marL="180000" indent="-180000">
              <a:buClr>
                <a:srgbClr val="7CA144"/>
              </a:buClr>
              <a:buNone/>
            </a:pPr>
            <a:endParaRPr lang="en-US" sz="1400" dirty="0" smtClean="0"/>
          </a:p>
          <a:p>
            <a:pPr marL="180000" indent="-180000">
              <a:buClr>
                <a:srgbClr val="7CA144"/>
              </a:buClr>
            </a:pPr>
            <a:r>
              <a:rPr lang="en-US" sz="1400" b="1" dirty="0" smtClean="0"/>
              <a:t>Business relationships</a:t>
            </a:r>
            <a:r>
              <a:rPr lang="en-US" sz="1400" dirty="0" smtClean="0"/>
              <a:t> already established.</a:t>
            </a:r>
          </a:p>
          <a:p>
            <a:pPr marL="180000" indent="-180000">
              <a:buClr>
                <a:srgbClr val="7CA144"/>
              </a:buClr>
              <a:buNone/>
            </a:pPr>
            <a:endParaRPr lang="en-US" sz="1400" dirty="0" smtClean="0"/>
          </a:p>
          <a:p>
            <a:pPr marL="180000" indent="-180000">
              <a:buClr>
                <a:srgbClr val="7CA144"/>
              </a:buClr>
            </a:pPr>
            <a:r>
              <a:rPr lang="en-US" sz="1400" dirty="0" smtClean="0"/>
              <a:t>Mexico’s </a:t>
            </a:r>
            <a:r>
              <a:rPr lang="en-US" sz="1400" b="1" dirty="0" smtClean="0"/>
              <a:t>land transportation network </a:t>
            </a:r>
            <a:r>
              <a:rPr lang="en-US" sz="1400" dirty="0" smtClean="0"/>
              <a:t>is one of the most extensive in Latin America.</a:t>
            </a:r>
          </a:p>
          <a:p>
            <a:pPr marL="180000" indent="-180000">
              <a:buClr>
                <a:srgbClr val="7CA144"/>
              </a:buClr>
              <a:buNone/>
            </a:pPr>
            <a:endParaRPr lang="en-US" sz="1400" dirty="0" smtClean="0"/>
          </a:p>
          <a:p>
            <a:pPr marL="180000" indent="-180000">
              <a:buClr>
                <a:srgbClr val="7CA144"/>
              </a:buClr>
            </a:pPr>
            <a:r>
              <a:rPr lang="en-US" sz="1400" dirty="0" smtClean="0"/>
              <a:t>Mexico’s ports have experienced an </a:t>
            </a:r>
            <a:r>
              <a:rPr lang="en-US" sz="1400" b="1" dirty="0" smtClean="0"/>
              <a:t>investment and traffic boom</a:t>
            </a:r>
            <a:r>
              <a:rPr lang="en-US" sz="1400" dirty="0" smtClean="0"/>
              <a:t> following a 1993 law that privatized the port system.</a:t>
            </a:r>
          </a:p>
        </p:txBody>
      </p:sp>
      <p:sp>
        <p:nvSpPr>
          <p:cNvPr id="12" name="Rectangle 5"/>
          <p:cNvSpPr txBox="1">
            <a:spLocks noChangeArrowheads="1"/>
          </p:cNvSpPr>
          <p:nvPr/>
        </p:nvSpPr>
        <p:spPr bwMode="auto">
          <a:xfrm>
            <a:off x="5715000" y="1447800"/>
            <a:ext cx="3276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7CA144"/>
              </a:buClr>
              <a:buSzTx/>
              <a:buFont typeface="Wingdings" pitchFamily="103" charset="2"/>
              <a:buNone/>
              <a:tabLst/>
              <a:defRPr/>
            </a:pPr>
            <a:r>
              <a:rPr kumimoji="0" lang="en-US" sz="1400" b="1" i="0" u="none" strike="noStrike" kern="0" cap="none" spc="0" normalizeH="0" baseline="0" noProof="0" dirty="0" smtClean="0">
                <a:ln>
                  <a:noFill/>
                </a:ln>
                <a:solidFill>
                  <a:srgbClr val="88AA1A"/>
                </a:solidFill>
                <a:effectLst/>
                <a:uLnTx/>
                <a:uFillTx/>
                <a:latin typeface="+mn-lt"/>
                <a:ea typeface="+mn-ea"/>
                <a:cs typeface="+mn-cs"/>
              </a:rPr>
              <a:t>Latin America</a:t>
            </a:r>
          </a:p>
          <a:p>
            <a:pPr marL="180000" marR="0" lvl="0" indent="-180000" algn="l" defTabSz="914400" rtl="0" eaLnBrk="0" fontAlgn="base" latinLnBrk="0" hangingPunct="0">
              <a:lnSpc>
                <a:spcPct val="100000"/>
              </a:lnSpc>
              <a:spcBef>
                <a:spcPct val="20000"/>
              </a:spcBef>
              <a:spcAft>
                <a:spcPct val="0"/>
              </a:spcAft>
              <a:buClr>
                <a:srgbClr val="7CA144"/>
              </a:buClr>
              <a:buSzTx/>
              <a:buFont typeface="Wingdings" pitchFamily="103" charset="2"/>
              <a:buChar char="§"/>
              <a:tabLst/>
              <a:defRPr/>
            </a:pPr>
            <a:r>
              <a:rPr kumimoji="0" lang="en-US" sz="1400" b="0" i="0" u="none" strike="noStrike" kern="0" cap="none" spc="0" normalizeH="0" baseline="0" noProof="0" dirty="0" smtClean="0">
                <a:ln>
                  <a:noFill/>
                </a:ln>
                <a:solidFill>
                  <a:srgbClr val="515154"/>
                </a:solidFill>
                <a:effectLst/>
                <a:uLnTx/>
                <a:uFillTx/>
                <a:latin typeface="+mn-lt"/>
                <a:ea typeface="+mn-ea"/>
                <a:cs typeface="+mn-cs"/>
              </a:rPr>
              <a:t>Trade Agreements Network.</a:t>
            </a:r>
          </a:p>
          <a:p>
            <a:pPr marL="180000" marR="0" lvl="0" indent="-180000" algn="l" defTabSz="914400" rtl="0" eaLnBrk="0" fontAlgn="base" latinLnBrk="0" hangingPunct="0">
              <a:lnSpc>
                <a:spcPct val="100000"/>
              </a:lnSpc>
              <a:spcBef>
                <a:spcPct val="20000"/>
              </a:spcBef>
              <a:spcAft>
                <a:spcPct val="0"/>
              </a:spcAft>
              <a:buClr>
                <a:srgbClr val="7CA144"/>
              </a:buClr>
              <a:buSzTx/>
              <a:buFont typeface="Wingdings" pitchFamily="103" charset="2"/>
              <a:buChar char="§"/>
              <a:tabLst/>
              <a:defRPr/>
            </a:pPr>
            <a:endParaRPr kumimoji="0" lang="en-US" sz="1400" b="0" i="0" u="none" strike="noStrike" kern="0" cap="none" spc="0" normalizeH="0" baseline="0" noProof="0" dirty="0" smtClean="0">
              <a:ln>
                <a:noFill/>
              </a:ln>
              <a:solidFill>
                <a:srgbClr val="515154"/>
              </a:solidFill>
              <a:effectLst/>
              <a:uLnTx/>
              <a:uFillTx/>
              <a:latin typeface="+mn-lt"/>
              <a:ea typeface="+mn-ea"/>
              <a:cs typeface="+mn-cs"/>
            </a:endParaRPr>
          </a:p>
          <a:p>
            <a:pPr marL="180000" marR="0" lvl="0" indent="-180000" algn="l" defTabSz="914400" rtl="0" eaLnBrk="0" fontAlgn="base" latinLnBrk="0" hangingPunct="0">
              <a:lnSpc>
                <a:spcPct val="100000"/>
              </a:lnSpc>
              <a:spcBef>
                <a:spcPct val="20000"/>
              </a:spcBef>
              <a:spcAft>
                <a:spcPct val="0"/>
              </a:spcAft>
              <a:buClr>
                <a:srgbClr val="7CA144"/>
              </a:buClr>
              <a:buSzTx/>
              <a:buFont typeface="Wingdings" pitchFamily="103" charset="2"/>
              <a:buChar char="§"/>
              <a:tabLst/>
              <a:defRPr/>
            </a:pPr>
            <a:r>
              <a:rPr kumimoji="0" lang="en-US" sz="1400" b="0" i="0" u="none" strike="noStrike" kern="0" cap="none" spc="0" normalizeH="0" baseline="0" noProof="0" dirty="0" smtClean="0">
                <a:ln>
                  <a:noFill/>
                </a:ln>
                <a:solidFill>
                  <a:srgbClr val="515154"/>
                </a:solidFill>
                <a:effectLst/>
                <a:uLnTx/>
                <a:uFillTx/>
                <a:latin typeface="+mn-lt"/>
                <a:ea typeface="+mn-ea"/>
                <a:cs typeface="+mn-cs"/>
              </a:rPr>
              <a:t>Business leadership, </a:t>
            </a:r>
            <a:r>
              <a:rPr kumimoji="0" lang="en-US" sz="1400" b="1" i="0" u="none" strike="noStrike" kern="0" cap="none" spc="0" normalizeH="0" baseline="0" noProof="0" dirty="0" smtClean="0">
                <a:ln>
                  <a:noFill/>
                </a:ln>
                <a:solidFill>
                  <a:srgbClr val="515154"/>
                </a:solidFill>
                <a:uLnTx/>
                <a:uFillTx/>
                <a:latin typeface="+mn-lt"/>
                <a:ea typeface="+mn-ea"/>
                <a:cs typeface="+mn-cs"/>
              </a:rPr>
              <a:t>strongest economy in Latin America</a:t>
            </a:r>
            <a:r>
              <a:rPr kumimoji="0" lang="en-US" sz="1400" b="0" i="0" u="none" strike="noStrike" kern="0" cap="none" spc="0" normalizeH="0" baseline="0" noProof="0" dirty="0" smtClean="0">
                <a:ln>
                  <a:noFill/>
                </a:ln>
                <a:solidFill>
                  <a:srgbClr val="515154"/>
                </a:solidFill>
                <a:effectLst/>
                <a:uLnTx/>
                <a:uFillTx/>
                <a:latin typeface="+mn-lt"/>
                <a:ea typeface="+mn-ea"/>
                <a:cs typeface="+mn-cs"/>
              </a:rPr>
              <a:t>.</a:t>
            </a:r>
          </a:p>
          <a:p>
            <a:pPr marL="180000" marR="0" lvl="0" indent="-180000" algn="l" defTabSz="914400" rtl="0" eaLnBrk="0" fontAlgn="base" latinLnBrk="0" hangingPunct="0">
              <a:lnSpc>
                <a:spcPct val="100000"/>
              </a:lnSpc>
              <a:spcBef>
                <a:spcPct val="20000"/>
              </a:spcBef>
              <a:spcAft>
                <a:spcPct val="0"/>
              </a:spcAft>
              <a:buClr>
                <a:srgbClr val="7CA144"/>
              </a:buClr>
              <a:buSzTx/>
              <a:buFont typeface="Wingdings" pitchFamily="103" charset="2"/>
              <a:buNone/>
              <a:tabLst/>
              <a:defRPr/>
            </a:pPr>
            <a:endParaRPr kumimoji="0" lang="en-US" sz="1400" b="0" i="0" u="none" strike="noStrike" kern="0" cap="none" spc="0" normalizeH="0" baseline="0" noProof="0" dirty="0" smtClean="0">
              <a:ln>
                <a:noFill/>
              </a:ln>
              <a:solidFill>
                <a:srgbClr val="515154"/>
              </a:solidFill>
              <a:effectLst/>
              <a:uLnTx/>
              <a:uFillTx/>
              <a:latin typeface="+mn-lt"/>
              <a:ea typeface="+mn-ea"/>
              <a:cs typeface="+mn-cs"/>
            </a:endParaRPr>
          </a:p>
          <a:p>
            <a:pPr marL="180000" marR="0" lvl="0" indent="-180000" algn="l" defTabSz="914400" rtl="0" eaLnBrk="0" fontAlgn="base" latinLnBrk="0" hangingPunct="0">
              <a:lnSpc>
                <a:spcPct val="100000"/>
              </a:lnSpc>
              <a:spcBef>
                <a:spcPct val="20000"/>
              </a:spcBef>
              <a:spcAft>
                <a:spcPct val="0"/>
              </a:spcAft>
              <a:buClr>
                <a:srgbClr val="7CA144"/>
              </a:buClr>
              <a:buSzTx/>
              <a:buFont typeface="Wingdings" pitchFamily="103" charset="2"/>
              <a:buChar char="§"/>
              <a:tabLst/>
              <a:defRPr/>
            </a:pPr>
            <a:r>
              <a:rPr kumimoji="0" lang="en-US" sz="1400" b="1" i="0" u="none" strike="noStrike" kern="0" cap="none" spc="0" normalizeH="0" baseline="0" noProof="0" dirty="0" smtClean="0">
                <a:ln>
                  <a:noFill/>
                </a:ln>
                <a:solidFill>
                  <a:srgbClr val="515154"/>
                </a:solidFill>
                <a:uLnTx/>
                <a:uFillTx/>
                <a:latin typeface="+mn-lt"/>
                <a:ea typeface="+mn-ea"/>
                <a:cs typeface="+mn-cs"/>
              </a:rPr>
              <a:t>Strategic</a:t>
            </a:r>
            <a:r>
              <a:rPr kumimoji="0" lang="en-US" sz="1400" b="1" i="0" u="none" strike="noStrike" kern="0" cap="none" spc="0" normalizeH="0" noProof="0" dirty="0" smtClean="0">
                <a:ln>
                  <a:noFill/>
                </a:ln>
                <a:solidFill>
                  <a:srgbClr val="515154"/>
                </a:solidFill>
                <a:uLnTx/>
                <a:uFillTx/>
                <a:latin typeface="+mn-lt"/>
                <a:ea typeface="+mn-ea"/>
                <a:cs typeface="+mn-cs"/>
              </a:rPr>
              <a:t> </a:t>
            </a:r>
            <a:r>
              <a:rPr kumimoji="0" lang="en-US" sz="1400" b="1" i="0" u="none" strike="noStrike" kern="0" cap="none" spc="0" normalizeH="0" baseline="0" noProof="0" dirty="0" smtClean="0">
                <a:ln>
                  <a:noFill/>
                </a:ln>
                <a:solidFill>
                  <a:srgbClr val="515154"/>
                </a:solidFill>
                <a:uLnTx/>
                <a:uFillTx/>
                <a:latin typeface="+mn-lt"/>
                <a:ea typeface="+mn-ea"/>
                <a:cs typeface="+mn-cs"/>
              </a:rPr>
              <a:t>geographic location.</a:t>
            </a:r>
          </a:p>
          <a:p>
            <a:pPr marL="180000" marR="0" lvl="0" indent="-180000" algn="l" defTabSz="914400" rtl="0" eaLnBrk="0" fontAlgn="base" latinLnBrk="0" hangingPunct="0">
              <a:lnSpc>
                <a:spcPct val="100000"/>
              </a:lnSpc>
              <a:spcBef>
                <a:spcPct val="20000"/>
              </a:spcBef>
              <a:spcAft>
                <a:spcPct val="0"/>
              </a:spcAft>
              <a:buClr>
                <a:srgbClr val="7CA144"/>
              </a:buClr>
              <a:buSzTx/>
              <a:buFont typeface="Wingdings" pitchFamily="103" charset="2"/>
              <a:buNone/>
              <a:tabLst/>
              <a:defRPr/>
            </a:pPr>
            <a:endParaRPr kumimoji="0" lang="en-US" sz="1400" b="0" i="0" u="none" strike="noStrike" kern="0" cap="none" spc="0" normalizeH="0" baseline="0" noProof="0" dirty="0" smtClean="0">
              <a:ln>
                <a:noFill/>
              </a:ln>
              <a:solidFill>
                <a:srgbClr val="515154"/>
              </a:solidFill>
              <a:effectLst/>
              <a:uLnTx/>
              <a:uFillTx/>
              <a:latin typeface="+mn-lt"/>
              <a:ea typeface="+mn-ea"/>
              <a:cs typeface="+mn-cs"/>
            </a:endParaRPr>
          </a:p>
          <a:p>
            <a:pPr marL="180000" marR="0" lvl="0" indent="-180000" algn="l" defTabSz="914400" rtl="0" eaLnBrk="0" fontAlgn="base" latinLnBrk="0" hangingPunct="0">
              <a:lnSpc>
                <a:spcPct val="100000"/>
              </a:lnSpc>
              <a:spcBef>
                <a:spcPct val="20000"/>
              </a:spcBef>
              <a:spcAft>
                <a:spcPct val="0"/>
              </a:spcAft>
              <a:buClr>
                <a:srgbClr val="7CA144"/>
              </a:buClr>
              <a:buSzTx/>
              <a:buFont typeface="Wingdings" pitchFamily="103" charset="2"/>
              <a:buChar char="§"/>
              <a:tabLst/>
              <a:defRPr/>
            </a:pPr>
            <a:r>
              <a:rPr kumimoji="0" lang="en-US" sz="1400" b="1" i="0" u="none" strike="noStrike" kern="0" cap="none" spc="0" normalizeH="0" baseline="0" noProof="0" dirty="0" smtClean="0">
                <a:ln>
                  <a:noFill/>
                </a:ln>
                <a:solidFill>
                  <a:srgbClr val="515154"/>
                </a:solidFill>
                <a:uLnTx/>
                <a:uFillTx/>
                <a:latin typeface="+mn-lt"/>
                <a:ea typeface="+mn-ea"/>
                <a:cs typeface="+mn-cs"/>
              </a:rPr>
              <a:t>Language.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garciduenas\Desktop\madeMexico.jpg"/>
          <p:cNvPicPr>
            <a:picLocks noChangeAspect="1" noChangeArrowheads="1"/>
          </p:cNvPicPr>
          <p:nvPr/>
        </p:nvPicPr>
        <p:blipFill>
          <a:blip r:embed="rId2"/>
          <a:srcRect/>
          <a:stretch>
            <a:fillRect/>
          </a:stretch>
        </p:blipFill>
        <p:spPr bwMode="auto">
          <a:xfrm>
            <a:off x="4701314" y="1552575"/>
            <a:ext cx="3604992" cy="3629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386" name="Rectangle 4"/>
          <p:cNvSpPr>
            <a:spLocks noGrp="1" noChangeArrowheads="1"/>
          </p:cNvSpPr>
          <p:nvPr>
            <p:ph type="title"/>
          </p:nvPr>
        </p:nvSpPr>
        <p:spPr/>
        <p:txBody>
          <a:bodyPr/>
          <a:lstStyle/>
          <a:p>
            <a:r>
              <a:rPr lang="en-US" dirty="0" smtClean="0">
                <a:solidFill>
                  <a:srgbClr val="88AA1A"/>
                </a:solidFill>
              </a:rPr>
              <a:t>Top Mexican Global Firms</a:t>
            </a:r>
          </a:p>
        </p:txBody>
      </p:sp>
      <p:sp>
        <p:nvSpPr>
          <p:cNvPr id="7" name="Rectangle 7"/>
          <p:cNvSpPr>
            <a:spLocks noChangeArrowheads="1"/>
          </p:cNvSpPr>
          <p:nvPr/>
        </p:nvSpPr>
        <p:spPr bwMode="auto">
          <a:xfrm>
            <a:off x="2819400" y="6172200"/>
            <a:ext cx="6324600" cy="304800"/>
          </a:xfrm>
          <a:prstGeom prst="rect">
            <a:avLst/>
          </a:prstGeom>
          <a:solidFill>
            <a:srgbClr val="97B02F"/>
          </a:solidFill>
          <a:ln w="9525">
            <a:noFill/>
            <a:miter lim="800000"/>
            <a:headEnd/>
            <a:tailEnd/>
          </a:ln>
          <a:effectLst>
            <a:outerShdw blurRad="50800" dist="38100" dir="54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eaLnBrk="0" hangingPunct="0">
              <a:defRPr/>
            </a:pPr>
            <a:endParaRPr lang="en-US" sz="2400" dirty="0">
              <a:latin typeface="Arial" pitchFamily="48" charset="0"/>
              <a:ea typeface="ＭＳ Ｐゴシック" pitchFamily="48" charset="-128"/>
              <a:cs typeface="ＭＳ Ｐゴシック" pitchFamily="48" charset="-128"/>
            </a:endParaRPr>
          </a:p>
        </p:txBody>
      </p:sp>
      <p:sp>
        <p:nvSpPr>
          <p:cNvPr id="8" name="Rectangle 7"/>
          <p:cNvSpPr>
            <a:spLocks noChangeArrowheads="1"/>
          </p:cNvSpPr>
          <p:nvPr/>
        </p:nvSpPr>
        <p:spPr bwMode="auto">
          <a:xfrm>
            <a:off x="0" y="6172200"/>
            <a:ext cx="2819400" cy="304800"/>
          </a:xfrm>
          <a:prstGeom prst="rect">
            <a:avLst/>
          </a:prstGeom>
          <a:solidFill>
            <a:schemeClr val="accent4">
              <a:lumMod val="50000"/>
              <a:lumOff val="50000"/>
            </a:schemeClr>
          </a:solidFill>
          <a:ln w="9525">
            <a:noFill/>
            <a:miter lim="800000"/>
            <a:headEnd/>
            <a:tailEnd/>
          </a:ln>
          <a:effectLst>
            <a:outerShdw blurRad="50800" dist="38100" dir="54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eaLnBrk="0" hangingPunct="0">
              <a:defRPr/>
            </a:pPr>
            <a:endParaRPr lang="en-US" sz="2400" dirty="0">
              <a:latin typeface="Arial" pitchFamily="48" charset="0"/>
              <a:ea typeface="ＭＳ Ｐゴシック" pitchFamily="48" charset="-128"/>
              <a:cs typeface="ＭＳ Ｐゴシック" pitchFamily="48" charset="-128"/>
            </a:endParaRPr>
          </a:p>
        </p:txBody>
      </p:sp>
      <p:sp>
        <p:nvSpPr>
          <p:cNvPr id="16394" name="TextBox 9"/>
          <p:cNvSpPr txBox="1">
            <a:spLocks noChangeArrowheads="1"/>
          </p:cNvSpPr>
          <p:nvPr/>
        </p:nvSpPr>
        <p:spPr bwMode="auto">
          <a:xfrm>
            <a:off x="4343400" y="6172200"/>
            <a:ext cx="4648200" cy="246063"/>
          </a:xfrm>
          <a:prstGeom prst="rect">
            <a:avLst/>
          </a:prstGeom>
          <a:noFill/>
          <a:ln w="9525">
            <a:noFill/>
            <a:miter lim="800000"/>
            <a:headEnd/>
            <a:tailEnd/>
          </a:ln>
        </p:spPr>
        <p:txBody>
          <a:bodyPr>
            <a:prstTxWarp prst="textNoShape">
              <a:avLst/>
            </a:prstTxWarp>
            <a:spAutoFit/>
          </a:bodyPr>
          <a:lstStyle/>
          <a:p>
            <a:pPr algn="r"/>
            <a:r>
              <a:rPr lang="en-US" sz="1000" b="1" dirty="0" smtClean="0">
                <a:solidFill>
                  <a:schemeClr val="bg1"/>
                </a:solidFill>
              </a:rPr>
              <a:t>FULL TIME MBA, INTERNATIONAL EXPERIENCE</a:t>
            </a:r>
            <a:endParaRPr lang="en-US" sz="1000" b="1" dirty="0">
              <a:solidFill>
                <a:schemeClr val="bg1"/>
              </a:solidFill>
            </a:endParaRPr>
          </a:p>
        </p:txBody>
      </p:sp>
      <p:sp>
        <p:nvSpPr>
          <p:cNvPr id="10" name="TextBox 9"/>
          <p:cNvSpPr txBox="1"/>
          <p:nvPr/>
        </p:nvSpPr>
        <p:spPr>
          <a:xfrm>
            <a:off x="152400" y="6172200"/>
            <a:ext cx="2590800" cy="246063"/>
          </a:xfrm>
          <a:prstGeom prst="rect">
            <a:avLst/>
          </a:prstGeom>
          <a:noFill/>
        </p:spPr>
        <p:txBody>
          <a:bodyPr>
            <a:spAutoFit/>
          </a:bodyPr>
          <a:lstStyle/>
          <a:p>
            <a:pPr algn="ctr">
              <a:defRPr/>
            </a:pPr>
            <a:r>
              <a:rPr lang="en-US" sz="1000" b="1" dirty="0">
                <a:solidFill>
                  <a:schemeClr val="bg1">
                    <a:lumMod val="65000"/>
                  </a:schemeClr>
                </a:solidFill>
                <a:latin typeface="Arial" pitchFamily="48" charset="0"/>
                <a:ea typeface="Arial" pitchFamily="48" charset="0"/>
                <a:cs typeface="Arial" pitchFamily="48" charset="0"/>
              </a:rPr>
              <a:t>P   R   O   G   R   A   </a:t>
            </a:r>
            <a:r>
              <a:rPr lang="en-US" sz="1000" b="1" dirty="0" smtClean="0">
                <a:solidFill>
                  <a:schemeClr val="bg1">
                    <a:lumMod val="65000"/>
                  </a:schemeClr>
                </a:solidFill>
                <a:latin typeface="Arial" pitchFamily="48" charset="0"/>
                <a:ea typeface="Arial" pitchFamily="48" charset="0"/>
                <a:cs typeface="Arial" pitchFamily="48" charset="0"/>
              </a:rPr>
              <a:t>M</a:t>
            </a:r>
            <a:endParaRPr lang="en-US" sz="1000" b="1" dirty="0">
              <a:solidFill>
                <a:schemeClr val="bg1">
                  <a:lumMod val="65000"/>
                </a:schemeClr>
              </a:solidFill>
              <a:latin typeface="Arial" pitchFamily="48" charset="0"/>
              <a:ea typeface="Arial" pitchFamily="48" charset="0"/>
              <a:cs typeface="Arial" pitchFamily="48" charset="0"/>
            </a:endParaRPr>
          </a:p>
        </p:txBody>
      </p:sp>
      <p:sp>
        <p:nvSpPr>
          <p:cNvPr id="16387" name="Rectangle 5"/>
          <p:cNvSpPr>
            <a:spLocks noGrp="1" noChangeArrowheads="1"/>
          </p:cNvSpPr>
          <p:nvPr>
            <p:ph idx="1"/>
          </p:nvPr>
        </p:nvSpPr>
        <p:spPr>
          <a:xfrm>
            <a:off x="457200" y="1600200"/>
            <a:ext cx="4876800" cy="4191000"/>
          </a:xfrm>
        </p:spPr>
        <p:txBody>
          <a:bodyPr/>
          <a:lstStyle/>
          <a:p>
            <a:pPr marL="180000" indent="-180000">
              <a:buClr>
                <a:srgbClr val="7CA144"/>
              </a:buClr>
            </a:pPr>
            <a:r>
              <a:rPr lang="en-US" sz="1400" b="1" dirty="0" smtClean="0"/>
              <a:t>América Móvil</a:t>
            </a:r>
            <a:r>
              <a:rPr lang="en-US" sz="1400" dirty="0" smtClean="0"/>
              <a:t>  </a:t>
            </a:r>
            <a:r>
              <a:rPr lang="en-US" sz="1200" dirty="0" smtClean="0"/>
              <a:t>Telecommunications Services</a:t>
            </a:r>
          </a:p>
          <a:p>
            <a:pPr marL="180000" indent="-180000">
              <a:buClr>
                <a:srgbClr val="7CA144"/>
              </a:buClr>
            </a:pPr>
            <a:r>
              <a:rPr lang="en-US" sz="1400" b="1" dirty="0" smtClean="0"/>
              <a:t>CEMEX</a:t>
            </a:r>
            <a:r>
              <a:rPr lang="en-US" sz="1400" dirty="0" smtClean="0"/>
              <a:t>  </a:t>
            </a:r>
            <a:r>
              <a:rPr lang="en-US" sz="1200" dirty="0" smtClean="0"/>
              <a:t>Construction</a:t>
            </a:r>
            <a:endParaRPr lang="en-US" sz="1400" dirty="0" smtClean="0"/>
          </a:p>
          <a:p>
            <a:pPr marL="180000" indent="-180000">
              <a:buClr>
                <a:srgbClr val="7CA144"/>
              </a:buClr>
            </a:pPr>
            <a:r>
              <a:rPr lang="en-US" sz="1400" b="1" dirty="0" smtClean="0"/>
              <a:t>Carso Global Telecom</a:t>
            </a:r>
            <a:r>
              <a:rPr lang="en-US" sz="1400" dirty="0" smtClean="0"/>
              <a:t>  </a:t>
            </a:r>
            <a:r>
              <a:rPr lang="en-US" sz="1200" dirty="0" smtClean="0"/>
              <a:t>Telecommunications Services</a:t>
            </a:r>
            <a:endParaRPr lang="en-US" sz="1400" dirty="0" smtClean="0"/>
          </a:p>
          <a:p>
            <a:pPr marL="180000" indent="-180000">
              <a:buClr>
                <a:srgbClr val="7CA144"/>
              </a:buClr>
            </a:pPr>
            <a:r>
              <a:rPr lang="en-US" sz="1400" b="1" dirty="0" smtClean="0"/>
              <a:t>FEMSA</a:t>
            </a:r>
            <a:r>
              <a:rPr lang="en-US" sz="1400" dirty="0" smtClean="0"/>
              <a:t>   </a:t>
            </a:r>
            <a:r>
              <a:rPr lang="en-US" sz="1200" dirty="0" smtClean="0"/>
              <a:t>Food, Drink &amp; Tobacco</a:t>
            </a:r>
          </a:p>
          <a:p>
            <a:pPr marL="180000" indent="-180000">
              <a:buClr>
                <a:srgbClr val="7CA144"/>
              </a:buClr>
            </a:pPr>
            <a:r>
              <a:rPr lang="en-US" sz="1400" b="1" dirty="0" smtClean="0"/>
              <a:t>Grupo México</a:t>
            </a:r>
            <a:r>
              <a:rPr lang="en-US" sz="1400" dirty="0" smtClean="0"/>
              <a:t>   </a:t>
            </a:r>
            <a:r>
              <a:rPr lang="en-US" sz="1200" dirty="0" smtClean="0"/>
              <a:t>Materials</a:t>
            </a:r>
          </a:p>
          <a:p>
            <a:pPr marL="180000" indent="-180000">
              <a:buClr>
                <a:srgbClr val="7CA144"/>
              </a:buClr>
            </a:pPr>
            <a:r>
              <a:rPr lang="en-US" sz="1400" b="1" dirty="0" smtClean="0"/>
              <a:t>Grupo Carso   </a:t>
            </a:r>
            <a:r>
              <a:rPr lang="en-US" sz="1200" dirty="0" smtClean="0"/>
              <a:t>Conglomerates</a:t>
            </a:r>
          </a:p>
          <a:p>
            <a:pPr marL="180000" indent="-180000">
              <a:buClr>
                <a:srgbClr val="7CA144"/>
              </a:buClr>
            </a:pPr>
            <a:r>
              <a:rPr lang="en-US" sz="1400" b="1" dirty="0" smtClean="0"/>
              <a:t>Grupo Modelo   </a:t>
            </a:r>
            <a:r>
              <a:rPr lang="en-US" sz="1200" dirty="0" smtClean="0"/>
              <a:t>Food, Drink &amp; Tobacco</a:t>
            </a:r>
          </a:p>
          <a:p>
            <a:pPr marL="180000" indent="-180000">
              <a:buClr>
                <a:srgbClr val="7CA144"/>
              </a:buClr>
            </a:pPr>
            <a:r>
              <a:rPr lang="en-US" sz="1400" b="1" dirty="0" smtClean="0"/>
              <a:t>GFNorte</a:t>
            </a:r>
            <a:r>
              <a:rPr lang="en-US" sz="1400" b="1" dirty="0" smtClean="0">
                <a:effectLst>
                  <a:outerShdw blurRad="38100" dist="38100" dir="2700000" algn="tl">
                    <a:srgbClr val="000000">
                      <a:alpha val="43137"/>
                    </a:srgbClr>
                  </a:outerShdw>
                </a:effectLst>
              </a:rPr>
              <a:t>   </a:t>
            </a:r>
            <a:r>
              <a:rPr lang="en-US" sz="1200" dirty="0" smtClean="0"/>
              <a:t>Banking</a:t>
            </a:r>
          </a:p>
          <a:p>
            <a:pPr marL="180000" indent="-180000">
              <a:buClr>
                <a:srgbClr val="7CA144"/>
              </a:buClr>
            </a:pPr>
            <a:r>
              <a:rPr lang="en-US" sz="1400" b="1" dirty="0" smtClean="0"/>
              <a:t>Grupo Televisa   </a:t>
            </a:r>
            <a:r>
              <a:rPr lang="en-US" sz="1200" dirty="0" smtClean="0"/>
              <a:t>Media</a:t>
            </a:r>
          </a:p>
          <a:p>
            <a:pPr marL="180000" indent="-180000">
              <a:buClr>
                <a:srgbClr val="7CA144"/>
              </a:buClr>
            </a:pPr>
            <a:r>
              <a:rPr lang="en-US" sz="1400" b="1" dirty="0" smtClean="0"/>
              <a:t>Inbursa Financiero   </a:t>
            </a:r>
            <a:r>
              <a:rPr lang="en-US" sz="1200" dirty="0" smtClean="0"/>
              <a:t>Banking</a:t>
            </a:r>
          </a:p>
          <a:p>
            <a:pPr marL="180000" indent="-180000">
              <a:buClr>
                <a:srgbClr val="7CA144"/>
              </a:buClr>
            </a:pPr>
            <a:r>
              <a:rPr lang="en-US" sz="1400" b="1" dirty="0" smtClean="0"/>
              <a:t>ALFA</a:t>
            </a:r>
            <a:r>
              <a:rPr lang="en-US" sz="1400" b="1" dirty="0" smtClean="0">
                <a:effectLst>
                  <a:outerShdw blurRad="38100" dist="38100" dir="2700000" algn="tl">
                    <a:srgbClr val="000000">
                      <a:alpha val="43137"/>
                    </a:srgbClr>
                  </a:outerShdw>
                </a:effectLst>
              </a:rPr>
              <a:t>   </a:t>
            </a:r>
            <a:r>
              <a:rPr lang="en-US" sz="1200" dirty="0" smtClean="0"/>
              <a:t>Conglomerates</a:t>
            </a:r>
          </a:p>
          <a:p>
            <a:pPr marL="180000" indent="-180000">
              <a:buClr>
                <a:srgbClr val="7CA144"/>
              </a:buClr>
            </a:pPr>
            <a:r>
              <a:rPr lang="en-US" sz="1400" b="1" dirty="0" smtClean="0"/>
              <a:t>Grupo Elektra   </a:t>
            </a:r>
            <a:r>
              <a:rPr lang="en-US" sz="1200" dirty="0" smtClean="0"/>
              <a:t>Retailing</a:t>
            </a:r>
          </a:p>
          <a:p>
            <a:pPr marL="180000" indent="-180000">
              <a:buClr>
                <a:srgbClr val="7CA144"/>
              </a:buClr>
            </a:pPr>
            <a:r>
              <a:rPr lang="en-US" sz="1400" b="1" dirty="0" smtClean="0"/>
              <a:t>Grupo Bimbo   </a:t>
            </a:r>
            <a:r>
              <a:rPr lang="en-US" sz="1200" dirty="0" smtClean="0"/>
              <a:t>Food, Drink &amp; Tobacco</a:t>
            </a:r>
          </a:p>
          <a:p>
            <a:pPr marL="180000" indent="-180000">
              <a:buClr>
                <a:srgbClr val="7CA144"/>
              </a:buClr>
            </a:pPr>
            <a:r>
              <a:rPr lang="en-US" sz="1400" b="1" dirty="0" smtClean="0"/>
              <a:t>Industrias Peñoles   </a:t>
            </a:r>
            <a:r>
              <a:rPr lang="en-US" sz="1200" dirty="0" smtClean="0"/>
              <a:t>Materials</a:t>
            </a:r>
          </a:p>
          <a:p>
            <a:pPr marL="180000" indent="-180000">
              <a:buClr>
                <a:srgbClr val="7CA144"/>
              </a:buClr>
            </a:pPr>
            <a:r>
              <a:rPr lang="en-US" sz="1400" b="1" dirty="0" smtClean="0"/>
              <a:t>Liverpool</a:t>
            </a:r>
            <a:r>
              <a:rPr lang="en-US" sz="1400" b="1" dirty="0" smtClean="0">
                <a:effectLst>
                  <a:outerShdw blurRad="38100" dist="38100" dir="2700000" algn="tl">
                    <a:srgbClr val="000000">
                      <a:alpha val="43137"/>
                    </a:srgbClr>
                  </a:outerShdw>
                </a:effectLst>
              </a:rPr>
              <a:t>   </a:t>
            </a:r>
            <a:r>
              <a:rPr lang="en-US" sz="1200" dirty="0" smtClean="0"/>
              <a:t>Retailing</a:t>
            </a:r>
          </a:p>
          <a:p>
            <a:pPr marL="180000" indent="-180000">
              <a:buClr>
                <a:srgbClr val="7CA144"/>
              </a:buClr>
            </a:pPr>
            <a:r>
              <a:rPr lang="en-US" sz="1400" b="1" dirty="0" smtClean="0"/>
              <a:t>Soriana</a:t>
            </a:r>
            <a:r>
              <a:rPr lang="en-US" sz="1400" b="1" dirty="0" smtClean="0">
                <a:effectLst>
                  <a:outerShdw blurRad="38100" dist="38100" dir="2700000" algn="tl">
                    <a:srgbClr val="000000">
                      <a:alpha val="43137"/>
                    </a:srgbClr>
                  </a:outerShdw>
                </a:effectLst>
              </a:rPr>
              <a:t>   </a:t>
            </a:r>
            <a:r>
              <a:rPr lang="en-US" sz="1200" dirty="0" smtClean="0"/>
              <a:t>Retailing</a:t>
            </a:r>
          </a:p>
          <a:p>
            <a:pPr marL="180000" indent="-180000">
              <a:buClr>
                <a:srgbClr val="7CA144"/>
              </a:buClr>
              <a:buNone/>
            </a:pPr>
            <a:endParaRPr lang="en-US" sz="14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152400" y="838200"/>
            <a:ext cx="8229600" cy="427038"/>
          </a:xfrm>
        </p:spPr>
        <p:txBody>
          <a:bodyPr/>
          <a:lstStyle/>
          <a:p>
            <a:r>
              <a:rPr lang="en-US" dirty="0" smtClean="0">
                <a:solidFill>
                  <a:srgbClr val="88AA1A"/>
                </a:solidFill>
              </a:rPr>
              <a:t>An opportunity to enjoy the city</a:t>
            </a:r>
          </a:p>
        </p:txBody>
      </p:sp>
      <p:sp>
        <p:nvSpPr>
          <p:cNvPr id="7" name="Rectangle 7"/>
          <p:cNvSpPr>
            <a:spLocks noChangeArrowheads="1"/>
          </p:cNvSpPr>
          <p:nvPr/>
        </p:nvSpPr>
        <p:spPr bwMode="auto">
          <a:xfrm>
            <a:off x="2819400" y="6172200"/>
            <a:ext cx="6324600" cy="304800"/>
          </a:xfrm>
          <a:prstGeom prst="rect">
            <a:avLst/>
          </a:prstGeom>
          <a:solidFill>
            <a:srgbClr val="97B02F"/>
          </a:solidFill>
          <a:ln w="9525">
            <a:noFill/>
            <a:miter lim="800000"/>
            <a:headEnd/>
            <a:tailEnd/>
          </a:ln>
          <a:effectLst>
            <a:outerShdw blurRad="50800" dist="38100" dir="54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eaLnBrk="0" hangingPunct="0">
              <a:defRPr/>
            </a:pPr>
            <a:endParaRPr lang="en-US" sz="2400" dirty="0">
              <a:latin typeface="Arial" pitchFamily="48" charset="0"/>
              <a:ea typeface="ＭＳ Ｐゴシック" pitchFamily="48" charset="-128"/>
              <a:cs typeface="ＭＳ Ｐゴシック" pitchFamily="48" charset="-128"/>
            </a:endParaRPr>
          </a:p>
        </p:txBody>
      </p:sp>
      <p:sp>
        <p:nvSpPr>
          <p:cNvPr id="8" name="Rectangle 7"/>
          <p:cNvSpPr>
            <a:spLocks noChangeArrowheads="1"/>
          </p:cNvSpPr>
          <p:nvPr/>
        </p:nvSpPr>
        <p:spPr bwMode="auto">
          <a:xfrm>
            <a:off x="0" y="6172200"/>
            <a:ext cx="2819400" cy="304800"/>
          </a:xfrm>
          <a:prstGeom prst="rect">
            <a:avLst/>
          </a:prstGeom>
          <a:solidFill>
            <a:schemeClr val="accent4">
              <a:lumMod val="50000"/>
              <a:lumOff val="50000"/>
            </a:schemeClr>
          </a:solidFill>
          <a:ln w="9525">
            <a:noFill/>
            <a:miter lim="800000"/>
            <a:headEnd/>
            <a:tailEnd/>
          </a:ln>
          <a:effectLst>
            <a:outerShdw blurRad="50800" dist="38100" dir="54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eaLnBrk="0" hangingPunct="0">
              <a:defRPr/>
            </a:pPr>
            <a:endParaRPr lang="en-US" sz="2400" dirty="0">
              <a:latin typeface="Arial" pitchFamily="48" charset="0"/>
              <a:ea typeface="ＭＳ Ｐゴシック" pitchFamily="48" charset="-128"/>
              <a:cs typeface="ＭＳ Ｐゴシック" pitchFamily="48" charset="-128"/>
            </a:endParaRPr>
          </a:p>
        </p:txBody>
      </p:sp>
      <p:sp>
        <p:nvSpPr>
          <p:cNvPr id="16394" name="TextBox 9"/>
          <p:cNvSpPr txBox="1">
            <a:spLocks noChangeArrowheads="1"/>
          </p:cNvSpPr>
          <p:nvPr/>
        </p:nvSpPr>
        <p:spPr bwMode="auto">
          <a:xfrm>
            <a:off x="4343400" y="6172200"/>
            <a:ext cx="4648200" cy="246063"/>
          </a:xfrm>
          <a:prstGeom prst="rect">
            <a:avLst/>
          </a:prstGeom>
          <a:noFill/>
          <a:ln w="9525">
            <a:noFill/>
            <a:miter lim="800000"/>
            <a:headEnd/>
            <a:tailEnd/>
          </a:ln>
        </p:spPr>
        <p:txBody>
          <a:bodyPr>
            <a:prstTxWarp prst="textNoShape">
              <a:avLst/>
            </a:prstTxWarp>
            <a:spAutoFit/>
          </a:bodyPr>
          <a:lstStyle/>
          <a:p>
            <a:pPr algn="r"/>
            <a:r>
              <a:rPr lang="en-US" sz="1000" b="1" dirty="0" smtClean="0">
                <a:solidFill>
                  <a:schemeClr val="bg1"/>
                </a:solidFill>
              </a:rPr>
              <a:t>FULL TIME MBA, INTERNATIONAL EXPERIENCE</a:t>
            </a:r>
            <a:endParaRPr lang="en-US" sz="1000" b="1" dirty="0">
              <a:solidFill>
                <a:schemeClr val="bg1"/>
              </a:solidFill>
            </a:endParaRPr>
          </a:p>
        </p:txBody>
      </p:sp>
      <p:sp>
        <p:nvSpPr>
          <p:cNvPr id="10" name="TextBox 9"/>
          <p:cNvSpPr txBox="1"/>
          <p:nvPr/>
        </p:nvSpPr>
        <p:spPr>
          <a:xfrm>
            <a:off x="152400" y="6172200"/>
            <a:ext cx="2590800" cy="246063"/>
          </a:xfrm>
          <a:prstGeom prst="rect">
            <a:avLst/>
          </a:prstGeom>
          <a:noFill/>
        </p:spPr>
        <p:txBody>
          <a:bodyPr>
            <a:spAutoFit/>
          </a:bodyPr>
          <a:lstStyle/>
          <a:p>
            <a:pPr algn="ctr">
              <a:defRPr/>
            </a:pPr>
            <a:r>
              <a:rPr lang="en-US" sz="1000" b="1" dirty="0">
                <a:solidFill>
                  <a:schemeClr val="bg1">
                    <a:lumMod val="65000"/>
                  </a:schemeClr>
                </a:solidFill>
                <a:latin typeface="Arial" pitchFamily="48" charset="0"/>
                <a:ea typeface="Arial" pitchFamily="48" charset="0"/>
                <a:cs typeface="Arial" pitchFamily="48" charset="0"/>
              </a:rPr>
              <a:t>P   R   O   G   R   A   </a:t>
            </a:r>
            <a:r>
              <a:rPr lang="en-US" sz="1000" b="1" dirty="0" smtClean="0">
                <a:solidFill>
                  <a:schemeClr val="bg1">
                    <a:lumMod val="65000"/>
                  </a:schemeClr>
                </a:solidFill>
                <a:latin typeface="Arial" pitchFamily="48" charset="0"/>
                <a:ea typeface="Arial" pitchFamily="48" charset="0"/>
                <a:cs typeface="Arial" pitchFamily="48" charset="0"/>
              </a:rPr>
              <a:t>M</a:t>
            </a:r>
            <a:endParaRPr lang="en-US" sz="1000" b="1" dirty="0">
              <a:solidFill>
                <a:schemeClr val="bg1">
                  <a:lumMod val="65000"/>
                </a:schemeClr>
              </a:solidFill>
              <a:latin typeface="Arial" pitchFamily="48" charset="0"/>
              <a:ea typeface="Arial" pitchFamily="48" charset="0"/>
              <a:cs typeface="Arial" pitchFamily="48" charset="0"/>
            </a:endParaRPr>
          </a:p>
        </p:txBody>
      </p:sp>
      <p:pic>
        <p:nvPicPr>
          <p:cNvPr id="1026" name="Picture 2"/>
          <p:cNvPicPr>
            <a:picLocks noChangeAspect="1" noChangeArrowheads="1"/>
          </p:cNvPicPr>
          <p:nvPr/>
        </p:nvPicPr>
        <p:blipFill>
          <a:blip r:embed="rId2"/>
          <a:srcRect/>
          <a:stretch>
            <a:fillRect/>
          </a:stretch>
        </p:blipFill>
        <p:spPr bwMode="auto">
          <a:xfrm>
            <a:off x="228600" y="1295400"/>
            <a:ext cx="3429000" cy="2571750"/>
          </a:xfrm>
          <a:prstGeom prst="rect">
            <a:avLst/>
          </a:prstGeom>
          <a:noFill/>
          <a:ln w="9525">
            <a:noFill/>
            <a:miter lim="800000"/>
            <a:headEnd/>
            <a:tailEnd/>
          </a:ln>
        </p:spPr>
      </p:pic>
      <p:pic>
        <p:nvPicPr>
          <p:cNvPr id="1027" name="Picture 3"/>
          <p:cNvPicPr>
            <a:picLocks noChangeAspect="1" noChangeArrowheads="1"/>
          </p:cNvPicPr>
          <p:nvPr/>
        </p:nvPicPr>
        <p:blipFill>
          <a:blip r:embed="rId3"/>
          <a:srcRect b="8889"/>
          <a:stretch>
            <a:fillRect/>
          </a:stretch>
        </p:blipFill>
        <p:spPr bwMode="auto">
          <a:xfrm>
            <a:off x="3733801" y="1295400"/>
            <a:ext cx="2133599" cy="3124200"/>
          </a:xfrm>
          <a:prstGeom prst="rect">
            <a:avLst/>
          </a:prstGeom>
          <a:noFill/>
          <a:ln w="9525">
            <a:noFill/>
            <a:miter lim="800000"/>
            <a:headEnd/>
            <a:tailEnd/>
          </a:ln>
        </p:spPr>
      </p:pic>
      <p:pic>
        <p:nvPicPr>
          <p:cNvPr id="1028" name="Picture 4"/>
          <p:cNvPicPr>
            <a:picLocks noChangeAspect="1" noChangeArrowheads="1"/>
          </p:cNvPicPr>
          <p:nvPr/>
        </p:nvPicPr>
        <p:blipFill>
          <a:blip r:embed="rId4"/>
          <a:srcRect/>
          <a:stretch>
            <a:fillRect/>
          </a:stretch>
        </p:blipFill>
        <p:spPr bwMode="auto">
          <a:xfrm>
            <a:off x="5943599" y="1295400"/>
            <a:ext cx="2977213" cy="1981200"/>
          </a:xfrm>
          <a:prstGeom prst="rect">
            <a:avLst/>
          </a:prstGeom>
          <a:noFill/>
          <a:ln w="9525">
            <a:noFill/>
            <a:miter lim="800000"/>
            <a:headEnd/>
            <a:tailEnd/>
          </a:ln>
        </p:spPr>
      </p:pic>
      <p:pic>
        <p:nvPicPr>
          <p:cNvPr id="1029" name="Picture 5"/>
          <p:cNvPicPr>
            <a:picLocks noChangeAspect="1" noChangeArrowheads="1"/>
          </p:cNvPicPr>
          <p:nvPr/>
        </p:nvPicPr>
        <p:blipFill>
          <a:blip r:embed="rId5"/>
          <a:srcRect b="16129"/>
          <a:stretch>
            <a:fillRect/>
          </a:stretch>
        </p:blipFill>
        <p:spPr bwMode="auto">
          <a:xfrm>
            <a:off x="1886910" y="3962400"/>
            <a:ext cx="1770690" cy="1981200"/>
          </a:xfrm>
          <a:prstGeom prst="rect">
            <a:avLst/>
          </a:prstGeom>
          <a:noFill/>
          <a:ln w="9525">
            <a:noFill/>
            <a:miter lim="800000"/>
            <a:headEnd/>
            <a:tailEnd/>
          </a:ln>
        </p:spPr>
      </p:pic>
      <p:pic>
        <p:nvPicPr>
          <p:cNvPr id="1030" name="Picture 6"/>
          <p:cNvPicPr>
            <a:picLocks noChangeAspect="1" noChangeArrowheads="1"/>
          </p:cNvPicPr>
          <p:nvPr/>
        </p:nvPicPr>
        <p:blipFill>
          <a:blip r:embed="rId6"/>
          <a:srcRect l="10625" t="5556" r="6500"/>
          <a:stretch>
            <a:fillRect/>
          </a:stretch>
        </p:blipFill>
        <p:spPr bwMode="auto">
          <a:xfrm>
            <a:off x="5943600" y="3352800"/>
            <a:ext cx="2971800" cy="2590800"/>
          </a:xfrm>
          <a:prstGeom prst="rect">
            <a:avLst/>
          </a:prstGeom>
          <a:noFill/>
          <a:ln w="9525">
            <a:noFill/>
            <a:miter lim="800000"/>
            <a:headEnd/>
            <a:tailEnd/>
          </a:ln>
        </p:spPr>
      </p:pic>
      <p:pic>
        <p:nvPicPr>
          <p:cNvPr id="1031" name="Picture 7"/>
          <p:cNvPicPr>
            <a:picLocks noChangeAspect="1" noChangeArrowheads="1"/>
          </p:cNvPicPr>
          <p:nvPr/>
        </p:nvPicPr>
        <p:blipFill>
          <a:blip r:embed="rId7"/>
          <a:srcRect t="12946"/>
          <a:stretch>
            <a:fillRect/>
          </a:stretch>
        </p:blipFill>
        <p:spPr bwMode="auto">
          <a:xfrm>
            <a:off x="3733800" y="4495800"/>
            <a:ext cx="2133599" cy="1485900"/>
          </a:xfrm>
          <a:prstGeom prst="rect">
            <a:avLst/>
          </a:prstGeom>
          <a:noFill/>
          <a:ln w="9525">
            <a:noFill/>
            <a:miter lim="800000"/>
            <a:headEnd/>
            <a:tailEnd/>
          </a:ln>
        </p:spPr>
      </p:pic>
      <p:pic>
        <p:nvPicPr>
          <p:cNvPr id="1032" name="Picture 8"/>
          <p:cNvPicPr>
            <a:picLocks noChangeAspect="1" noChangeArrowheads="1"/>
          </p:cNvPicPr>
          <p:nvPr/>
        </p:nvPicPr>
        <p:blipFill>
          <a:blip r:embed="rId8"/>
          <a:srcRect t="8281" b="3366"/>
          <a:stretch>
            <a:fillRect/>
          </a:stretch>
        </p:blipFill>
        <p:spPr bwMode="auto">
          <a:xfrm>
            <a:off x="228600" y="3943351"/>
            <a:ext cx="1590675" cy="20002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rgarciduenas\Desktop\Picture1.jpg"/>
          <p:cNvPicPr>
            <a:picLocks noChangeAspect="1" noChangeArrowheads="1"/>
          </p:cNvPicPr>
          <p:nvPr/>
        </p:nvPicPr>
        <p:blipFill>
          <a:blip r:embed="rId2"/>
          <a:srcRect b="39002"/>
          <a:stretch>
            <a:fillRect/>
          </a:stretch>
        </p:blipFill>
        <p:spPr bwMode="auto">
          <a:xfrm>
            <a:off x="5645150" y="1219200"/>
            <a:ext cx="2736850" cy="4953000"/>
          </a:xfrm>
          <a:prstGeom prst="rect">
            <a:avLst/>
          </a:prstGeom>
          <a:noFill/>
        </p:spPr>
      </p:pic>
      <p:sp>
        <p:nvSpPr>
          <p:cNvPr id="16386" name="Rectangle 4"/>
          <p:cNvSpPr>
            <a:spLocks noGrp="1" noChangeArrowheads="1"/>
          </p:cNvSpPr>
          <p:nvPr>
            <p:ph type="title"/>
          </p:nvPr>
        </p:nvSpPr>
        <p:spPr/>
        <p:txBody>
          <a:bodyPr/>
          <a:lstStyle/>
          <a:p>
            <a:r>
              <a:rPr lang="en-US" dirty="0" smtClean="0">
                <a:solidFill>
                  <a:srgbClr val="88AA1A"/>
                </a:solidFill>
              </a:rPr>
              <a:t>IPADE’s  Foundational Principles</a:t>
            </a:r>
          </a:p>
        </p:txBody>
      </p:sp>
      <p:sp>
        <p:nvSpPr>
          <p:cNvPr id="16387" name="Rectangle 5"/>
          <p:cNvSpPr>
            <a:spLocks noGrp="1" noChangeArrowheads="1"/>
          </p:cNvSpPr>
          <p:nvPr>
            <p:ph idx="1"/>
          </p:nvPr>
        </p:nvSpPr>
        <p:spPr>
          <a:xfrm>
            <a:off x="533400" y="3657600"/>
            <a:ext cx="4572000" cy="2057400"/>
          </a:xfrm>
        </p:spPr>
        <p:txBody>
          <a:bodyPr/>
          <a:lstStyle/>
          <a:p>
            <a:pPr algn="just">
              <a:buClr>
                <a:srgbClr val="7CA144"/>
              </a:buClr>
            </a:pPr>
            <a:r>
              <a:rPr lang="en-US" dirty="0" smtClean="0"/>
              <a:t>To bring top management practices to a </a:t>
            </a:r>
            <a:r>
              <a:rPr lang="en-US" b="1" dirty="0" smtClean="0"/>
              <a:t>professional level.</a:t>
            </a:r>
          </a:p>
          <a:p>
            <a:pPr>
              <a:buClr>
                <a:srgbClr val="7CA144"/>
              </a:buClr>
            </a:pPr>
            <a:r>
              <a:rPr lang="en-US" dirty="0" smtClean="0"/>
              <a:t>To encourage self improvement, and help top managers carry out their </a:t>
            </a:r>
            <a:r>
              <a:rPr lang="en-US" b="1" dirty="0" smtClean="0"/>
              <a:t>ethical and social responsibilities.</a:t>
            </a:r>
          </a:p>
          <a:p>
            <a:pPr>
              <a:buClr>
                <a:srgbClr val="7CA144"/>
              </a:buClr>
            </a:pPr>
            <a:r>
              <a:rPr lang="en-US" dirty="0" smtClean="0"/>
              <a:t>To offer an </a:t>
            </a:r>
            <a:r>
              <a:rPr lang="en-US" b="1" dirty="0" smtClean="0"/>
              <a:t>international business perspective.</a:t>
            </a:r>
          </a:p>
          <a:p>
            <a:pPr>
              <a:buClr>
                <a:srgbClr val="7CA144"/>
              </a:buClr>
            </a:pPr>
            <a:endParaRPr lang="en-US" dirty="0" smtClean="0"/>
          </a:p>
        </p:txBody>
      </p:sp>
      <p:sp>
        <p:nvSpPr>
          <p:cNvPr id="7" name="Rectangle 7"/>
          <p:cNvSpPr>
            <a:spLocks noChangeArrowheads="1"/>
          </p:cNvSpPr>
          <p:nvPr/>
        </p:nvSpPr>
        <p:spPr bwMode="auto">
          <a:xfrm>
            <a:off x="2819400" y="6172200"/>
            <a:ext cx="6324600" cy="304800"/>
          </a:xfrm>
          <a:prstGeom prst="rect">
            <a:avLst/>
          </a:prstGeom>
          <a:solidFill>
            <a:srgbClr val="97B02F"/>
          </a:solidFill>
          <a:ln w="9525">
            <a:noFill/>
            <a:miter lim="800000"/>
            <a:headEnd/>
            <a:tailEnd/>
          </a:ln>
          <a:effectLst>
            <a:outerShdw blurRad="50800" dist="38100" dir="54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eaLnBrk="0" hangingPunct="0">
              <a:defRPr/>
            </a:pPr>
            <a:endParaRPr lang="en-US" sz="2400" dirty="0">
              <a:latin typeface="Arial" pitchFamily="48" charset="0"/>
              <a:ea typeface="ＭＳ Ｐゴシック" pitchFamily="48" charset="-128"/>
              <a:cs typeface="ＭＳ Ｐゴシック" pitchFamily="48" charset="-128"/>
            </a:endParaRPr>
          </a:p>
        </p:txBody>
      </p:sp>
      <p:sp>
        <p:nvSpPr>
          <p:cNvPr id="8" name="Rectangle 7"/>
          <p:cNvSpPr>
            <a:spLocks noChangeArrowheads="1"/>
          </p:cNvSpPr>
          <p:nvPr/>
        </p:nvSpPr>
        <p:spPr bwMode="auto">
          <a:xfrm>
            <a:off x="0" y="6172200"/>
            <a:ext cx="2819400" cy="304800"/>
          </a:xfrm>
          <a:prstGeom prst="rect">
            <a:avLst/>
          </a:prstGeom>
          <a:solidFill>
            <a:schemeClr val="accent4">
              <a:lumMod val="50000"/>
              <a:lumOff val="50000"/>
            </a:schemeClr>
          </a:solidFill>
          <a:ln w="9525">
            <a:noFill/>
            <a:miter lim="800000"/>
            <a:headEnd/>
            <a:tailEnd/>
          </a:ln>
          <a:effectLst>
            <a:outerShdw blurRad="50800" dist="38100" dir="54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eaLnBrk="0" hangingPunct="0">
              <a:defRPr/>
            </a:pPr>
            <a:endParaRPr lang="en-US" sz="2400" dirty="0">
              <a:latin typeface="Arial" pitchFamily="48" charset="0"/>
              <a:ea typeface="ＭＳ Ｐゴシック" pitchFamily="48" charset="-128"/>
              <a:cs typeface="ＭＳ Ｐゴシック" pitchFamily="48" charset="-128"/>
            </a:endParaRPr>
          </a:p>
        </p:txBody>
      </p:sp>
      <p:sp>
        <p:nvSpPr>
          <p:cNvPr id="16394" name="TextBox 9"/>
          <p:cNvSpPr txBox="1">
            <a:spLocks noChangeArrowheads="1"/>
          </p:cNvSpPr>
          <p:nvPr/>
        </p:nvSpPr>
        <p:spPr bwMode="auto">
          <a:xfrm>
            <a:off x="4343400" y="6172200"/>
            <a:ext cx="4648200" cy="246063"/>
          </a:xfrm>
          <a:prstGeom prst="rect">
            <a:avLst/>
          </a:prstGeom>
          <a:noFill/>
          <a:ln w="9525">
            <a:noFill/>
            <a:miter lim="800000"/>
            <a:headEnd/>
            <a:tailEnd/>
          </a:ln>
        </p:spPr>
        <p:txBody>
          <a:bodyPr>
            <a:prstTxWarp prst="textNoShape">
              <a:avLst/>
            </a:prstTxWarp>
            <a:spAutoFit/>
          </a:bodyPr>
          <a:lstStyle/>
          <a:p>
            <a:pPr algn="r"/>
            <a:r>
              <a:rPr lang="en-US" sz="1000" b="1" dirty="0" smtClean="0">
                <a:solidFill>
                  <a:schemeClr val="bg1"/>
                </a:solidFill>
              </a:rPr>
              <a:t>FULL TIME MBA, INTERNATIONAL EXPERIENCE</a:t>
            </a:r>
            <a:endParaRPr lang="en-US" sz="1000" b="1" dirty="0">
              <a:solidFill>
                <a:schemeClr val="bg1"/>
              </a:solidFill>
            </a:endParaRPr>
          </a:p>
        </p:txBody>
      </p:sp>
      <p:sp>
        <p:nvSpPr>
          <p:cNvPr id="10" name="TextBox 9"/>
          <p:cNvSpPr txBox="1"/>
          <p:nvPr/>
        </p:nvSpPr>
        <p:spPr>
          <a:xfrm>
            <a:off x="152400" y="6172200"/>
            <a:ext cx="2590800" cy="246063"/>
          </a:xfrm>
          <a:prstGeom prst="rect">
            <a:avLst/>
          </a:prstGeom>
          <a:noFill/>
        </p:spPr>
        <p:txBody>
          <a:bodyPr>
            <a:spAutoFit/>
          </a:bodyPr>
          <a:lstStyle/>
          <a:p>
            <a:pPr algn="ctr">
              <a:defRPr/>
            </a:pPr>
            <a:r>
              <a:rPr lang="en-US" sz="1000" b="1" dirty="0">
                <a:solidFill>
                  <a:schemeClr val="bg1">
                    <a:lumMod val="65000"/>
                  </a:schemeClr>
                </a:solidFill>
                <a:latin typeface="Arial" pitchFamily="48" charset="0"/>
                <a:ea typeface="Arial" pitchFamily="48" charset="0"/>
                <a:cs typeface="Arial" pitchFamily="48" charset="0"/>
              </a:rPr>
              <a:t>P   R   O   G   R   A   </a:t>
            </a:r>
            <a:r>
              <a:rPr lang="en-US" sz="1000" b="1" dirty="0" smtClean="0">
                <a:solidFill>
                  <a:schemeClr val="bg1">
                    <a:lumMod val="65000"/>
                  </a:schemeClr>
                </a:solidFill>
                <a:latin typeface="Arial" pitchFamily="48" charset="0"/>
                <a:ea typeface="Arial" pitchFamily="48" charset="0"/>
                <a:cs typeface="Arial" pitchFamily="48" charset="0"/>
              </a:rPr>
              <a:t>M</a:t>
            </a:r>
            <a:endParaRPr lang="en-US" sz="1000" b="1" dirty="0">
              <a:solidFill>
                <a:schemeClr val="bg1">
                  <a:lumMod val="65000"/>
                </a:schemeClr>
              </a:solidFill>
              <a:latin typeface="Arial" pitchFamily="48" charset="0"/>
              <a:ea typeface="Arial" pitchFamily="48" charset="0"/>
              <a:cs typeface="Arial" pitchFamily="48" charset="0"/>
            </a:endParaRPr>
          </a:p>
        </p:txBody>
      </p:sp>
      <p:sp>
        <p:nvSpPr>
          <p:cNvPr id="11" name="Rectangle 10"/>
          <p:cNvSpPr/>
          <p:nvPr/>
        </p:nvSpPr>
        <p:spPr>
          <a:xfrm>
            <a:off x="457200" y="1676400"/>
            <a:ext cx="4724400" cy="1754326"/>
          </a:xfrm>
          <a:prstGeom prst="rect">
            <a:avLst/>
          </a:prstGeom>
        </p:spPr>
        <p:txBody>
          <a:bodyPr wrap="square">
            <a:spAutoFit/>
          </a:bodyPr>
          <a:lstStyle/>
          <a:p>
            <a:pPr>
              <a:defRPr/>
            </a:pPr>
            <a:r>
              <a:rPr lang="en-AU" b="1" dirty="0" smtClean="0">
                <a:solidFill>
                  <a:srgbClr val="88AA1A"/>
                </a:solidFill>
              </a:rPr>
              <a:t>IPADE</a:t>
            </a:r>
            <a:r>
              <a:rPr lang="en-AU" dirty="0" smtClean="0">
                <a:solidFill>
                  <a:srgbClr val="000000"/>
                </a:solidFill>
              </a:rPr>
              <a:t>  </a:t>
            </a:r>
            <a:r>
              <a:rPr lang="en-AU" dirty="0" smtClean="0">
                <a:solidFill>
                  <a:srgbClr val="515154"/>
                </a:solidFill>
              </a:rPr>
              <a:t>was founded in 1967 by a group of prominent Mexican businessmen with the strategic guidance from </a:t>
            </a:r>
            <a:r>
              <a:rPr lang="en-AU" b="1" dirty="0" smtClean="0">
                <a:solidFill>
                  <a:srgbClr val="88AA1A"/>
                </a:solidFill>
              </a:rPr>
              <a:t>Harvard Business School (HBS) and IESE Business School</a:t>
            </a:r>
            <a:r>
              <a:rPr lang="en-AU" dirty="0" smtClean="0">
                <a:solidFill>
                  <a:srgbClr val="9999CC">
                    <a:lumMod val="75000"/>
                  </a:srgbClr>
                </a:solidFill>
              </a:rPr>
              <a:t> </a:t>
            </a:r>
            <a:r>
              <a:rPr lang="en-AU" dirty="0" smtClean="0">
                <a:solidFill>
                  <a:srgbClr val="515154"/>
                </a:solidFill>
              </a:rPr>
              <a:t>– life long associates through an Advisory Committee – </a:t>
            </a:r>
            <a:endParaRPr lang="en-AU" dirty="0">
              <a:solidFill>
                <a:srgbClr val="515154"/>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3276600" y="990600"/>
            <a:ext cx="3810000" cy="609600"/>
          </a:xfrm>
        </p:spPr>
        <p:txBody>
          <a:bodyPr/>
          <a:lstStyle/>
          <a:p>
            <a:r>
              <a:rPr lang="en-US" dirty="0" smtClean="0">
                <a:solidFill>
                  <a:srgbClr val="88AA1A"/>
                </a:solidFill>
              </a:rPr>
              <a:t>An integral perspective in practical learning</a:t>
            </a:r>
          </a:p>
        </p:txBody>
      </p:sp>
      <p:sp>
        <p:nvSpPr>
          <p:cNvPr id="16387" name="Rectangle 5"/>
          <p:cNvSpPr>
            <a:spLocks noGrp="1" noChangeArrowheads="1"/>
          </p:cNvSpPr>
          <p:nvPr>
            <p:ph idx="1"/>
          </p:nvPr>
        </p:nvSpPr>
        <p:spPr>
          <a:xfrm>
            <a:off x="3276600" y="1752600"/>
            <a:ext cx="5410200" cy="3962400"/>
          </a:xfrm>
        </p:spPr>
        <p:txBody>
          <a:bodyPr/>
          <a:lstStyle/>
          <a:p>
            <a:pPr>
              <a:buClr>
                <a:srgbClr val="7CA144"/>
              </a:buClr>
            </a:pPr>
            <a:r>
              <a:rPr lang="en-US" dirty="0" smtClean="0"/>
              <a:t>IPADE is the only business school founded from the enterprise, for the enterprise. </a:t>
            </a:r>
            <a:r>
              <a:rPr lang="en-US" b="1" dirty="0" smtClean="0"/>
              <a:t>It is the only business school world wide with this model.</a:t>
            </a:r>
          </a:p>
          <a:p>
            <a:pPr>
              <a:buClr>
                <a:srgbClr val="7CA144"/>
              </a:buClr>
              <a:buNone/>
            </a:pPr>
            <a:endParaRPr lang="en-US" b="1" dirty="0" smtClean="0">
              <a:effectLst>
                <a:outerShdw blurRad="38100" dist="38100" dir="2700000" algn="tl">
                  <a:srgbClr val="000000">
                    <a:alpha val="43137"/>
                  </a:srgbClr>
                </a:outerShdw>
              </a:effectLst>
            </a:endParaRPr>
          </a:p>
          <a:p>
            <a:pPr>
              <a:buClr>
                <a:srgbClr val="7CA144"/>
              </a:buClr>
            </a:pPr>
            <a:r>
              <a:rPr lang="en-US" dirty="0" smtClean="0"/>
              <a:t>Case Method Study: integrating </a:t>
            </a:r>
            <a:r>
              <a:rPr lang="en-US" b="1" dirty="0" smtClean="0"/>
              <a:t>individual study, teamwork and plenary sessions.</a:t>
            </a:r>
          </a:p>
          <a:p>
            <a:pPr>
              <a:buClr>
                <a:srgbClr val="7CA144"/>
              </a:buClr>
              <a:buNone/>
            </a:pPr>
            <a:endParaRPr lang="en-US" b="1" dirty="0" smtClean="0">
              <a:effectLst>
                <a:outerShdw blurRad="38100" dist="38100" dir="2700000" algn="tl">
                  <a:srgbClr val="000000">
                    <a:alpha val="43137"/>
                  </a:srgbClr>
                </a:outerShdw>
              </a:effectLst>
            </a:endParaRPr>
          </a:p>
          <a:p>
            <a:pPr>
              <a:buClr>
                <a:srgbClr val="7CA144"/>
              </a:buClr>
            </a:pPr>
            <a:r>
              <a:rPr lang="en-US" dirty="0" smtClean="0"/>
              <a:t>Faculty Expertise that combines a </a:t>
            </a:r>
            <a:r>
              <a:rPr lang="en-US" b="1" dirty="0" smtClean="0"/>
              <a:t>full time dedication at IPADE</a:t>
            </a:r>
            <a:r>
              <a:rPr lang="en-US" dirty="0" smtClean="0"/>
              <a:t> and a </a:t>
            </a:r>
            <a:r>
              <a:rPr lang="en-US" b="1" dirty="0" smtClean="0"/>
              <a:t>strong interaction with the business place.</a:t>
            </a:r>
          </a:p>
          <a:p>
            <a:pPr>
              <a:buClr>
                <a:srgbClr val="7CA144"/>
              </a:buClr>
              <a:buNone/>
            </a:pPr>
            <a:endParaRPr lang="en-US" b="1" dirty="0" smtClean="0">
              <a:effectLst>
                <a:outerShdw blurRad="38100" dist="38100" dir="2700000" algn="tl">
                  <a:srgbClr val="000000">
                    <a:alpha val="43137"/>
                  </a:srgbClr>
                </a:outerShdw>
              </a:effectLst>
            </a:endParaRPr>
          </a:p>
          <a:p>
            <a:pPr>
              <a:buClr>
                <a:srgbClr val="7CA144"/>
              </a:buClr>
            </a:pPr>
            <a:r>
              <a:rPr lang="en-US" dirty="0" smtClean="0"/>
              <a:t>Strong Selection of the Students, allows to achieve a very high academic standard. </a:t>
            </a:r>
            <a:r>
              <a:rPr lang="en-US" b="1" dirty="0" smtClean="0"/>
              <a:t>The lowest admissions rate in all Latin-America.</a:t>
            </a:r>
          </a:p>
          <a:p>
            <a:pPr>
              <a:buClr>
                <a:srgbClr val="7CA144"/>
              </a:buClr>
            </a:pPr>
            <a:endParaRPr lang="en-US" dirty="0" smtClean="0"/>
          </a:p>
        </p:txBody>
      </p:sp>
      <p:sp>
        <p:nvSpPr>
          <p:cNvPr id="7" name="Rectangle 7"/>
          <p:cNvSpPr>
            <a:spLocks noChangeArrowheads="1"/>
          </p:cNvSpPr>
          <p:nvPr/>
        </p:nvSpPr>
        <p:spPr bwMode="auto">
          <a:xfrm>
            <a:off x="2819400" y="6172200"/>
            <a:ext cx="6324600" cy="304800"/>
          </a:xfrm>
          <a:prstGeom prst="rect">
            <a:avLst/>
          </a:prstGeom>
          <a:solidFill>
            <a:srgbClr val="97B02F"/>
          </a:solidFill>
          <a:ln w="9525">
            <a:noFill/>
            <a:miter lim="800000"/>
            <a:headEnd/>
            <a:tailEnd/>
          </a:ln>
          <a:effectLst>
            <a:outerShdw blurRad="50800" dist="38100" dir="54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eaLnBrk="0" hangingPunct="0">
              <a:defRPr/>
            </a:pPr>
            <a:endParaRPr lang="en-US" sz="2400" dirty="0">
              <a:latin typeface="Arial" pitchFamily="48" charset="0"/>
              <a:ea typeface="ＭＳ Ｐゴシック" pitchFamily="48" charset="-128"/>
              <a:cs typeface="ＭＳ Ｐゴシック" pitchFamily="48" charset="-128"/>
            </a:endParaRPr>
          </a:p>
        </p:txBody>
      </p:sp>
      <p:sp>
        <p:nvSpPr>
          <p:cNvPr id="8" name="Rectangle 7"/>
          <p:cNvSpPr>
            <a:spLocks noChangeArrowheads="1"/>
          </p:cNvSpPr>
          <p:nvPr/>
        </p:nvSpPr>
        <p:spPr bwMode="auto">
          <a:xfrm>
            <a:off x="0" y="6172200"/>
            <a:ext cx="2819400" cy="304800"/>
          </a:xfrm>
          <a:prstGeom prst="rect">
            <a:avLst/>
          </a:prstGeom>
          <a:solidFill>
            <a:schemeClr val="accent4">
              <a:lumMod val="50000"/>
              <a:lumOff val="50000"/>
            </a:schemeClr>
          </a:solidFill>
          <a:ln w="9525">
            <a:noFill/>
            <a:miter lim="800000"/>
            <a:headEnd/>
            <a:tailEnd/>
          </a:ln>
          <a:effectLst>
            <a:outerShdw blurRad="50800" dist="38100" dir="54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eaLnBrk="0" hangingPunct="0">
              <a:defRPr/>
            </a:pPr>
            <a:endParaRPr lang="en-US" sz="2400" dirty="0">
              <a:latin typeface="Arial" pitchFamily="48" charset="0"/>
              <a:ea typeface="ＭＳ Ｐゴシック" pitchFamily="48" charset="-128"/>
              <a:cs typeface="ＭＳ Ｐゴシック" pitchFamily="48" charset="-128"/>
            </a:endParaRPr>
          </a:p>
        </p:txBody>
      </p:sp>
      <p:sp>
        <p:nvSpPr>
          <p:cNvPr id="16394" name="TextBox 9"/>
          <p:cNvSpPr txBox="1">
            <a:spLocks noChangeArrowheads="1"/>
          </p:cNvSpPr>
          <p:nvPr/>
        </p:nvSpPr>
        <p:spPr bwMode="auto">
          <a:xfrm>
            <a:off x="4343400" y="6172200"/>
            <a:ext cx="4648200" cy="246063"/>
          </a:xfrm>
          <a:prstGeom prst="rect">
            <a:avLst/>
          </a:prstGeom>
          <a:noFill/>
          <a:ln w="9525">
            <a:noFill/>
            <a:miter lim="800000"/>
            <a:headEnd/>
            <a:tailEnd/>
          </a:ln>
        </p:spPr>
        <p:txBody>
          <a:bodyPr>
            <a:prstTxWarp prst="textNoShape">
              <a:avLst/>
            </a:prstTxWarp>
            <a:spAutoFit/>
          </a:bodyPr>
          <a:lstStyle/>
          <a:p>
            <a:pPr algn="r"/>
            <a:r>
              <a:rPr lang="en-US" sz="1000" b="1" dirty="0" smtClean="0">
                <a:solidFill>
                  <a:schemeClr val="bg1"/>
                </a:solidFill>
              </a:rPr>
              <a:t>FULL TIME MBA, INTERNATIONAL EXPERIENCE</a:t>
            </a:r>
            <a:endParaRPr lang="en-US" sz="1000" b="1" dirty="0">
              <a:solidFill>
                <a:schemeClr val="bg1"/>
              </a:solidFill>
            </a:endParaRPr>
          </a:p>
        </p:txBody>
      </p:sp>
      <p:sp>
        <p:nvSpPr>
          <p:cNvPr id="10" name="TextBox 9"/>
          <p:cNvSpPr txBox="1"/>
          <p:nvPr/>
        </p:nvSpPr>
        <p:spPr>
          <a:xfrm>
            <a:off x="152400" y="6172200"/>
            <a:ext cx="2590800" cy="246063"/>
          </a:xfrm>
          <a:prstGeom prst="rect">
            <a:avLst/>
          </a:prstGeom>
          <a:noFill/>
        </p:spPr>
        <p:txBody>
          <a:bodyPr>
            <a:spAutoFit/>
          </a:bodyPr>
          <a:lstStyle/>
          <a:p>
            <a:pPr algn="ctr">
              <a:defRPr/>
            </a:pPr>
            <a:r>
              <a:rPr lang="en-US" sz="1000" b="1" dirty="0">
                <a:solidFill>
                  <a:schemeClr val="bg1">
                    <a:lumMod val="65000"/>
                  </a:schemeClr>
                </a:solidFill>
                <a:latin typeface="Arial" pitchFamily="48" charset="0"/>
                <a:ea typeface="Arial" pitchFamily="48" charset="0"/>
                <a:cs typeface="Arial" pitchFamily="48" charset="0"/>
              </a:rPr>
              <a:t>P   R   O   G   R   A   </a:t>
            </a:r>
            <a:r>
              <a:rPr lang="en-US" sz="1000" b="1" dirty="0" smtClean="0">
                <a:solidFill>
                  <a:schemeClr val="bg1">
                    <a:lumMod val="65000"/>
                  </a:schemeClr>
                </a:solidFill>
                <a:latin typeface="Arial" pitchFamily="48" charset="0"/>
                <a:ea typeface="Arial" pitchFamily="48" charset="0"/>
                <a:cs typeface="Arial" pitchFamily="48" charset="0"/>
              </a:rPr>
              <a:t>M</a:t>
            </a:r>
            <a:endParaRPr lang="en-US" sz="1000" b="1" dirty="0">
              <a:solidFill>
                <a:schemeClr val="bg1">
                  <a:lumMod val="65000"/>
                </a:schemeClr>
              </a:solidFill>
              <a:latin typeface="Arial" pitchFamily="48" charset="0"/>
              <a:ea typeface="Arial" pitchFamily="48" charset="0"/>
              <a:cs typeface="Arial" pitchFamily="48" charset="0"/>
            </a:endParaRPr>
          </a:p>
        </p:txBody>
      </p:sp>
      <p:pic>
        <p:nvPicPr>
          <p:cNvPr id="1026" name="Picture 2" descr="C:\Users\rgarciduenas\Desktop\Picture2.jpg"/>
          <p:cNvPicPr>
            <a:picLocks noChangeAspect="1" noChangeArrowheads="1"/>
          </p:cNvPicPr>
          <p:nvPr/>
        </p:nvPicPr>
        <p:blipFill>
          <a:blip r:embed="rId2"/>
          <a:srcRect b="35404"/>
          <a:stretch>
            <a:fillRect/>
          </a:stretch>
        </p:blipFill>
        <p:spPr bwMode="auto">
          <a:xfrm>
            <a:off x="533400" y="1066800"/>
            <a:ext cx="2603500" cy="46545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381000" y="990600"/>
            <a:ext cx="8229600" cy="427038"/>
          </a:xfrm>
        </p:spPr>
        <p:txBody>
          <a:bodyPr/>
          <a:lstStyle/>
          <a:p>
            <a:r>
              <a:rPr lang="en-US" dirty="0" smtClean="0">
                <a:solidFill>
                  <a:srgbClr val="88AA1A"/>
                </a:solidFill>
              </a:rPr>
              <a:t>Continuing Education and Alumni network</a:t>
            </a:r>
          </a:p>
        </p:txBody>
      </p:sp>
      <p:sp>
        <p:nvSpPr>
          <p:cNvPr id="16387" name="Rectangle 5"/>
          <p:cNvSpPr>
            <a:spLocks noGrp="1" noChangeArrowheads="1"/>
          </p:cNvSpPr>
          <p:nvPr>
            <p:ph idx="1"/>
          </p:nvPr>
        </p:nvSpPr>
        <p:spPr>
          <a:xfrm>
            <a:off x="381000" y="1447800"/>
            <a:ext cx="5562600" cy="4495800"/>
          </a:xfrm>
        </p:spPr>
        <p:txBody>
          <a:bodyPr/>
          <a:lstStyle/>
          <a:p>
            <a:pPr>
              <a:buClr>
                <a:srgbClr val="7CA144"/>
              </a:buClr>
            </a:pPr>
            <a:r>
              <a:rPr lang="en-US" dirty="0" smtClean="0"/>
              <a:t>Alumni continuing Education Program; giving the alumni the </a:t>
            </a:r>
            <a:r>
              <a:rPr lang="en-US" b="1" dirty="0" smtClean="0"/>
              <a:t>opportunity to be up dated. </a:t>
            </a:r>
            <a:r>
              <a:rPr lang="en-US" dirty="0" smtClean="0"/>
              <a:t>10 Topics in 2 sessions per month throughout the year.</a:t>
            </a:r>
          </a:p>
          <a:p>
            <a:pPr>
              <a:buClr>
                <a:srgbClr val="7CA144"/>
              </a:buClr>
            </a:pPr>
            <a:endParaRPr lang="en-US" dirty="0" smtClean="0"/>
          </a:p>
          <a:p>
            <a:pPr>
              <a:buClr>
                <a:srgbClr val="7CA144"/>
              </a:buClr>
            </a:pPr>
            <a:r>
              <a:rPr lang="en-US" dirty="0" smtClean="0"/>
              <a:t>Biggest alumni network and top business connections in Mexico and Latin America, gives our alumni the benefits of an </a:t>
            </a:r>
            <a:r>
              <a:rPr lang="en-US" b="1" dirty="0" smtClean="0"/>
              <a:t>IPADE community in workplace and business opportunities.</a:t>
            </a:r>
          </a:p>
          <a:p>
            <a:pPr>
              <a:buClr>
                <a:srgbClr val="7CA144"/>
              </a:buClr>
              <a:buNone/>
            </a:pPr>
            <a:endParaRPr lang="en-US" b="1" dirty="0" smtClean="0">
              <a:effectLst>
                <a:outerShdw blurRad="38100" dist="38100" dir="2700000" algn="tl">
                  <a:srgbClr val="000000">
                    <a:alpha val="43137"/>
                  </a:srgbClr>
                </a:outerShdw>
              </a:effectLst>
            </a:endParaRPr>
          </a:p>
          <a:p>
            <a:pPr lvl="2">
              <a:spcBef>
                <a:spcPts val="0"/>
              </a:spcBef>
              <a:buClr>
                <a:srgbClr val="7CA144"/>
              </a:buClr>
              <a:buNone/>
            </a:pPr>
            <a:r>
              <a:rPr lang="en-US" b="1" dirty="0" smtClean="0">
                <a:solidFill>
                  <a:srgbClr val="88AA1A"/>
                </a:solidFill>
              </a:rPr>
              <a:t>Lorenzo Zambrano</a:t>
            </a:r>
          </a:p>
          <a:p>
            <a:pPr lvl="2">
              <a:spcBef>
                <a:spcPts val="0"/>
              </a:spcBef>
              <a:buClr>
                <a:srgbClr val="7CA144"/>
              </a:buClr>
              <a:buNone/>
            </a:pPr>
            <a:r>
              <a:rPr lang="en-US" dirty="0" smtClean="0">
                <a:effectLst>
                  <a:outerShdw blurRad="38100" dist="38100" dir="2700000" algn="tl">
                    <a:srgbClr val="000000">
                      <a:alpha val="43137"/>
                    </a:srgbClr>
                  </a:outerShdw>
                </a:effectLst>
              </a:rPr>
              <a:t> </a:t>
            </a:r>
            <a:r>
              <a:rPr lang="en-US" sz="1100" dirty="0" smtClean="0"/>
              <a:t>CEO</a:t>
            </a:r>
          </a:p>
          <a:p>
            <a:pPr lvl="2">
              <a:spcBef>
                <a:spcPts val="0"/>
              </a:spcBef>
              <a:buClr>
                <a:srgbClr val="7CA144"/>
              </a:buClr>
              <a:buNone/>
            </a:pPr>
            <a:r>
              <a:rPr lang="en-US" sz="1100" b="1" dirty="0" smtClean="0"/>
              <a:t>CEMEX</a:t>
            </a:r>
          </a:p>
          <a:p>
            <a:pPr lvl="2">
              <a:spcBef>
                <a:spcPts val="0"/>
              </a:spcBef>
              <a:buClr>
                <a:srgbClr val="7CA144"/>
              </a:buClr>
              <a:buNone/>
            </a:pPr>
            <a:endParaRPr lang="en-US" b="1" dirty="0" smtClean="0"/>
          </a:p>
          <a:p>
            <a:pPr lvl="2">
              <a:spcBef>
                <a:spcPts val="0"/>
              </a:spcBef>
              <a:buClr>
                <a:srgbClr val="7CA144"/>
              </a:buClr>
              <a:buNone/>
            </a:pPr>
            <a:r>
              <a:rPr lang="en-US" b="1" dirty="0" smtClean="0">
                <a:solidFill>
                  <a:srgbClr val="88AA1A"/>
                </a:solidFill>
              </a:rPr>
              <a:t>Luis Berrondo</a:t>
            </a:r>
          </a:p>
          <a:p>
            <a:pPr lvl="2">
              <a:spcBef>
                <a:spcPts val="0"/>
              </a:spcBef>
              <a:buClr>
                <a:srgbClr val="7CA144"/>
              </a:buClr>
              <a:buNone/>
            </a:pPr>
            <a:r>
              <a:rPr lang="en-US" sz="1100" dirty="0" smtClean="0"/>
              <a:t>CEO</a:t>
            </a:r>
          </a:p>
          <a:p>
            <a:pPr lvl="2">
              <a:spcBef>
                <a:spcPts val="0"/>
              </a:spcBef>
              <a:buClr>
                <a:srgbClr val="7CA144"/>
              </a:buClr>
              <a:buNone/>
            </a:pPr>
            <a:r>
              <a:rPr lang="en-US" sz="1100" b="1" dirty="0" smtClean="0"/>
              <a:t>MABE</a:t>
            </a:r>
          </a:p>
          <a:p>
            <a:pPr lvl="2">
              <a:spcBef>
                <a:spcPts val="0"/>
              </a:spcBef>
              <a:buClr>
                <a:srgbClr val="7CA144"/>
              </a:buClr>
              <a:buNone/>
            </a:pPr>
            <a:endParaRPr lang="en-US" b="1" dirty="0" smtClean="0"/>
          </a:p>
          <a:p>
            <a:pPr lvl="2">
              <a:spcBef>
                <a:spcPts val="0"/>
              </a:spcBef>
              <a:buClr>
                <a:srgbClr val="7CA144"/>
              </a:buClr>
              <a:buNone/>
            </a:pPr>
            <a:r>
              <a:rPr lang="en-US" b="1" dirty="0" smtClean="0">
                <a:solidFill>
                  <a:srgbClr val="88AA1A"/>
                </a:solidFill>
              </a:rPr>
              <a:t>Emilio Azcarraga</a:t>
            </a:r>
          </a:p>
          <a:p>
            <a:pPr lvl="2">
              <a:spcBef>
                <a:spcPts val="0"/>
              </a:spcBef>
              <a:buClr>
                <a:srgbClr val="7CA144"/>
              </a:buClr>
              <a:buNone/>
            </a:pPr>
            <a:r>
              <a:rPr lang="en-US" sz="1100" dirty="0" smtClean="0"/>
              <a:t>CEO</a:t>
            </a:r>
          </a:p>
          <a:p>
            <a:pPr lvl="2">
              <a:spcBef>
                <a:spcPts val="0"/>
              </a:spcBef>
              <a:buClr>
                <a:srgbClr val="7CA144"/>
              </a:buClr>
              <a:buNone/>
            </a:pPr>
            <a:r>
              <a:rPr lang="en-US" sz="1100" b="1" dirty="0" smtClean="0"/>
              <a:t>Grupo Televisa</a:t>
            </a:r>
          </a:p>
        </p:txBody>
      </p:sp>
      <p:sp>
        <p:nvSpPr>
          <p:cNvPr id="7" name="Rectangle 7"/>
          <p:cNvSpPr>
            <a:spLocks noChangeArrowheads="1"/>
          </p:cNvSpPr>
          <p:nvPr/>
        </p:nvSpPr>
        <p:spPr bwMode="auto">
          <a:xfrm>
            <a:off x="2819400" y="6172200"/>
            <a:ext cx="6324600" cy="304800"/>
          </a:xfrm>
          <a:prstGeom prst="rect">
            <a:avLst/>
          </a:prstGeom>
          <a:solidFill>
            <a:srgbClr val="97B02F"/>
          </a:solidFill>
          <a:ln w="9525">
            <a:noFill/>
            <a:miter lim="800000"/>
            <a:headEnd/>
            <a:tailEnd/>
          </a:ln>
          <a:effectLst>
            <a:outerShdw blurRad="50800" dist="38100" dir="54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eaLnBrk="0" hangingPunct="0">
              <a:defRPr/>
            </a:pPr>
            <a:endParaRPr lang="en-US" sz="2400" dirty="0">
              <a:latin typeface="Arial" pitchFamily="48" charset="0"/>
              <a:ea typeface="ＭＳ Ｐゴシック" pitchFamily="48" charset="-128"/>
              <a:cs typeface="ＭＳ Ｐゴシック" pitchFamily="48" charset="-128"/>
            </a:endParaRPr>
          </a:p>
        </p:txBody>
      </p:sp>
      <p:sp>
        <p:nvSpPr>
          <p:cNvPr id="8" name="Rectangle 7"/>
          <p:cNvSpPr>
            <a:spLocks noChangeArrowheads="1"/>
          </p:cNvSpPr>
          <p:nvPr/>
        </p:nvSpPr>
        <p:spPr bwMode="auto">
          <a:xfrm>
            <a:off x="0" y="6172200"/>
            <a:ext cx="2819400" cy="304800"/>
          </a:xfrm>
          <a:prstGeom prst="rect">
            <a:avLst/>
          </a:prstGeom>
          <a:solidFill>
            <a:schemeClr val="accent4">
              <a:lumMod val="50000"/>
              <a:lumOff val="50000"/>
            </a:schemeClr>
          </a:solidFill>
          <a:ln w="9525">
            <a:noFill/>
            <a:miter lim="800000"/>
            <a:headEnd/>
            <a:tailEnd/>
          </a:ln>
          <a:effectLst>
            <a:outerShdw blurRad="50800" dist="38100" dir="54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eaLnBrk="0" hangingPunct="0">
              <a:defRPr/>
            </a:pPr>
            <a:endParaRPr lang="en-US" sz="2400" dirty="0">
              <a:latin typeface="Arial" pitchFamily="48" charset="0"/>
              <a:ea typeface="ＭＳ Ｐゴシック" pitchFamily="48" charset="-128"/>
              <a:cs typeface="ＭＳ Ｐゴシック" pitchFamily="48" charset="-128"/>
            </a:endParaRPr>
          </a:p>
        </p:txBody>
      </p:sp>
      <p:sp>
        <p:nvSpPr>
          <p:cNvPr id="16394" name="TextBox 9"/>
          <p:cNvSpPr txBox="1">
            <a:spLocks noChangeArrowheads="1"/>
          </p:cNvSpPr>
          <p:nvPr/>
        </p:nvSpPr>
        <p:spPr bwMode="auto">
          <a:xfrm>
            <a:off x="4343400" y="6172200"/>
            <a:ext cx="4648200" cy="246063"/>
          </a:xfrm>
          <a:prstGeom prst="rect">
            <a:avLst/>
          </a:prstGeom>
          <a:noFill/>
          <a:ln w="9525">
            <a:noFill/>
            <a:miter lim="800000"/>
            <a:headEnd/>
            <a:tailEnd/>
          </a:ln>
        </p:spPr>
        <p:txBody>
          <a:bodyPr>
            <a:prstTxWarp prst="textNoShape">
              <a:avLst/>
            </a:prstTxWarp>
            <a:spAutoFit/>
          </a:bodyPr>
          <a:lstStyle/>
          <a:p>
            <a:pPr algn="r"/>
            <a:r>
              <a:rPr lang="en-US" sz="1000" b="1" dirty="0" smtClean="0">
                <a:solidFill>
                  <a:schemeClr val="bg1"/>
                </a:solidFill>
              </a:rPr>
              <a:t>FULL TIME MBA, INTERNATIONAL EXPERIENCE</a:t>
            </a:r>
            <a:endParaRPr lang="en-US" sz="1000" b="1" dirty="0">
              <a:solidFill>
                <a:schemeClr val="bg1"/>
              </a:solidFill>
            </a:endParaRPr>
          </a:p>
        </p:txBody>
      </p:sp>
      <p:sp>
        <p:nvSpPr>
          <p:cNvPr id="10" name="TextBox 9"/>
          <p:cNvSpPr txBox="1"/>
          <p:nvPr/>
        </p:nvSpPr>
        <p:spPr>
          <a:xfrm>
            <a:off x="152400" y="6172200"/>
            <a:ext cx="2590800" cy="246063"/>
          </a:xfrm>
          <a:prstGeom prst="rect">
            <a:avLst/>
          </a:prstGeom>
          <a:noFill/>
        </p:spPr>
        <p:txBody>
          <a:bodyPr>
            <a:spAutoFit/>
          </a:bodyPr>
          <a:lstStyle/>
          <a:p>
            <a:pPr algn="ctr">
              <a:defRPr/>
            </a:pPr>
            <a:r>
              <a:rPr lang="en-US" sz="1000" b="1" dirty="0">
                <a:solidFill>
                  <a:schemeClr val="bg1">
                    <a:lumMod val="65000"/>
                  </a:schemeClr>
                </a:solidFill>
                <a:latin typeface="Arial" pitchFamily="48" charset="0"/>
                <a:ea typeface="Arial" pitchFamily="48" charset="0"/>
                <a:cs typeface="Arial" pitchFamily="48" charset="0"/>
              </a:rPr>
              <a:t>P   R   O   G   R   A   </a:t>
            </a:r>
            <a:r>
              <a:rPr lang="en-US" sz="1000" b="1" dirty="0" smtClean="0">
                <a:solidFill>
                  <a:schemeClr val="bg1">
                    <a:lumMod val="65000"/>
                  </a:schemeClr>
                </a:solidFill>
                <a:latin typeface="Arial" pitchFamily="48" charset="0"/>
                <a:ea typeface="Arial" pitchFamily="48" charset="0"/>
                <a:cs typeface="Arial" pitchFamily="48" charset="0"/>
              </a:rPr>
              <a:t>M</a:t>
            </a:r>
            <a:endParaRPr lang="en-US" sz="1000" b="1" dirty="0">
              <a:solidFill>
                <a:schemeClr val="bg1">
                  <a:lumMod val="65000"/>
                </a:schemeClr>
              </a:solidFill>
              <a:latin typeface="Arial" pitchFamily="48" charset="0"/>
              <a:ea typeface="Arial" pitchFamily="48" charset="0"/>
              <a:cs typeface="Arial" pitchFamily="48" charset="0"/>
            </a:endParaRPr>
          </a:p>
        </p:txBody>
      </p:sp>
      <p:pic>
        <p:nvPicPr>
          <p:cNvPr id="11" name="Picture 2" descr="https://cdi.ipade.mx/cdica/Fotos/Lorenzo_Zambrano.gif"/>
          <p:cNvPicPr>
            <a:picLocks noChangeAspect="1" noChangeArrowheads="1"/>
          </p:cNvPicPr>
          <p:nvPr/>
        </p:nvPicPr>
        <p:blipFill>
          <a:blip r:embed="rId2"/>
          <a:srcRect/>
          <a:stretch>
            <a:fillRect/>
          </a:stretch>
        </p:blipFill>
        <p:spPr bwMode="auto">
          <a:xfrm>
            <a:off x="916432" y="3886201"/>
            <a:ext cx="455168" cy="533399"/>
          </a:xfrm>
          <a:prstGeom prst="rect">
            <a:avLst/>
          </a:prstGeom>
          <a:noFill/>
          <a:ln w="9525">
            <a:noFill/>
            <a:miter lim="800000"/>
            <a:headEnd/>
            <a:tailEnd/>
          </a:ln>
        </p:spPr>
      </p:pic>
      <p:pic>
        <p:nvPicPr>
          <p:cNvPr id="12" name="Picture 9"/>
          <p:cNvPicPr>
            <a:picLocks noChangeAspect="1" noChangeArrowheads="1"/>
          </p:cNvPicPr>
          <p:nvPr/>
        </p:nvPicPr>
        <p:blipFill>
          <a:blip r:embed="rId3"/>
          <a:srcRect/>
          <a:stretch>
            <a:fillRect/>
          </a:stretch>
        </p:blipFill>
        <p:spPr bwMode="auto">
          <a:xfrm>
            <a:off x="901444" y="4495800"/>
            <a:ext cx="470156" cy="566473"/>
          </a:xfrm>
          <a:prstGeom prst="rect">
            <a:avLst/>
          </a:prstGeom>
          <a:noFill/>
          <a:ln w="9525">
            <a:noFill/>
            <a:miter lim="800000"/>
            <a:headEnd/>
            <a:tailEnd/>
          </a:ln>
        </p:spPr>
      </p:pic>
      <p:pic>
        <p:nvPicPr>
          <p:cNvPr id="13" name="Picture 6" descr="https://cdi.ipade.mx/cdica/Fotos/azcarragabig.jpg"/>
          <p:cNvPicPr>
            <a:picLocks noChangeAspect="1" noChangeArrowheads="1"/>
          </p:cNvPicPr>
          <p:nvPr/>
        </p:nvPicPr>
        <p:blipFill>
          <a:blip r:embed="rId4"/>
          <a:srcRect/>
          <a:stretch>
            <a:fillRect/>
          </a:stretch>
        </p:blipFill>
        <p:spPr bwMode="auto">
          <a:xfrm>
            <a:off x="885726" y="5181601"/>
            <a:ext cx="485873" cy="609599"/>
          </a:xfrm>
          <a:prstGeom prst="rect">
            <a:avLst/>
          </a:prstGeom>
          <a:noFill/>
          <a:ln w="9525">
            <a:noFill/>
            <a:miter lim="800000"/>
            <a:headEnd/>
            <a:tailEnd/>
          </a:ln>
        </p:spPr>
      </p:pic>
      <p:sp>
        <p:nvSpPr>
          <p:cNvPr id="14" name="Rectangle 5"/>
          <p:cNvSpPr txBox="1">
            <a:spLocks noChangeArrowheads="1"/>
          </p:cNvSpPr>
          <p:nvPr/>
        </p:nvSpPr>
        <p:spPr bwMode="auto">
          <a:xfrm>
            <a:off x="1981200" y="3886200"/>
            <a:ext cx="304800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r" defTabSz="914400" rtl="0" eaLnBrk="0" fontAlgn="base" latinLnBrk="0" hangingPunct="0">
              <a:lnSpc>
                <a:spcPct val="100000"/>
              </a:lnSpc>
              <a:spcBef>
                <a:spcPct val="20000"/>
              </a:spcBef>
              <a:spcAft>
                <a:spcPct val="0"/>
              </a:spcAft>
              <a:buClr>
                <a:srgbClr val="7CA144"/>
              </a:buClr>
              <a:buSzTx/>
              <a:buFont typeface="Wingdings" pitchFamily="103" charset="2"/>
              <a:buNone/>
              <a:tabLst/>
              <a:defRPr/>
            </a:pPr>
            <a:endParaRPr kumimoji="0" lang="en-US" sz="1600" b="1" i="0" u="none" strike="noStrike" kern="0" cap="none" spc="0" normalizeH="0" baseline="0" noProof="0" dirty="0" smtClean="0">
              <a:ln>
                <a:noFill/>
              </a:ln>
              <a:solidFill>
                <a:srgbClr val="515154"/>
              </a:solidFill>
              <a:effectLst>
                <a:outerShdw blurRad="38100" dist="38100" dir="2700000" algn="tl">
                  <a:srgbClr val="000000">
                    <a:alpha val="43137"/>
                  </a:srgbClr>
                </a:outerShdw>
              </a:effectLst>
              <a:uLnTx/>
              <a:uFillTx/>
              <a:latin typeface="+mn-lt"/>
              <a:ea typeface="+mn-ea"/>
              <a:cs typeface="+mn-cs"/>
            </a:endParaRPr>
          </a:p>
          <a:p>
            <a:pPr marL="1143000" marR="0" lvl="2" indent="-228600" algn="r" defTabSz="914400" rtl="0" eaLnBrk="0" fontAlgn="base" latinLnBrk="0" hangingPunct="0">
              <a:lnSpc>
                <a:spcPct val="100000"/>
              </a:lnSpc>
              <a:spcBef>
                <a:spcPts val="0"/>
              </a:spcBef>
              <a:spcAft>
                <a:spcPct val="0"/>
              </a:spcAft>
              <a:buClr>
                <a:srgbClr val="7CA144"/>
              </a:buClr>
              <a:buSzTx/>
              <a:buFont typeface="Wingdings" pitchFamily="103" charset="2"/>
              <a:buNone/>
              <a:tabLst/>
              <a:defRPr/>
            </a:pPr>
            <a:r>
              <a:rPr kumimoji="0" lang="en-US" sz="1200" b="1" i="0" u="none" strike="noStrike" kern="0" cap="none" spc="0" normalizeH="0" baseline="0" noProof="0" dirty="0" smtClean="0">
                <a:ln>
                  <a:noFill/>
                </a:ln>
                <a:solidFill>
                  <a:srgbClr val="88AA1A"/>
                </a:solidFill>
                <a:effectLst/>
                <a:uLnTx/>
                <a:uFillTx/>
                <a:latin typeface="+mn-lt"/>
                <a:ea typeface="+mn-ea"/>
                <a:cs typeface="+mn-cs"/>
              </a:rPr>
              <a:t>Marcos Martínez</a:t>
            </a:r>
          </a:p>
          <a:p>
            <a:pPr marL="1143000" marR="0" lvl="2" indent="-228600" algn="r" defTabSz="914400" rtl="0" eaLnBrk="0" fontAlgn="base" latinLnBrk="0" hangingPunct="0">
              <a:lnSpc>
                <a:spcPct val="100000"/>
              </a:lnSpc>
              <a:spcBef>
                <a:spcPts val="0"/>
              </a:spcBef>
              <a:spcAft>
                <a:spcPct val="0"/>
              </a:spcAft>
              <a:buClr>
                <a:srgbClr val="7CA144"/>
              </a:buClr>
              <a:buSzTx/>
              <a:buFont typeface="Wingdings" pitchFamily="103" charset="2"/>
              <a:buNone/>
              <a:tabLst/>
              <a:defRPr/>
            </a:pPr>
            <a:r>
              <a:rPr kumimoji="0" lang="en-US" sz="1100" b="1" i="0" u="none" strike="noStrike" kern="0" cap="none" spc="0" normalizeH="0" baseline="0" noProof="0" dirty="0" smtClean="0">
                <a:ln>
                  <a:noFill/>
                </a:ln>
                <a:solidFill>
                  <a:srgbClr val="515154"/>
                </a:solidFill>
                <a:effectLst>
                  <a:outerShdw blurRad="38100" dist="38100" dir="2700000" algn="tl">
                    <a:srgbClr val="000000">
                      <a:alpha val="43137"/>
                    </a:srgbClr>
                  </a:outerShdw>
                </a:effectLst>
                <a:uLnTx/>
                <a:uFillTx/>
                <a:latin typeface="+mn-lt"/>
                <a:ea typeface="+mn-ea"/>
                <a:cs typeface="+mn-cs"/>
              </a:rPr>
              <a:t> </a:t>
            </a:r>
            <a:r>
              <a:rPr kumimoji="0" lang="en-US" sz="1100" i="0" u="none" strike="noStrike" kern="0" cap="none" spc="0" normalizeH="0" baseline="0" noProof="0" dirty="0" smtClean="0">
                <a:ln>
                  <a:noFill/>
                </a:ln>
                <a:solidFill>
                  <a:srgbClr val="515154"/>
                </a:solidFill>
                <a:effectLst/>
                <a:uLnTx/>
                <a:uFillTx/>
                <a:latin typeface="+mn-lt"/>
                <a:ea typeface="+mn-ea"/>
                <a:cs typeface="+mn-cs"/>
              </a:rPr>
              <a:t>CEO</a:t>
            </a:r>
          </a:p>
          <a:p>
            <a:pPr marL="1143000" marR="0" lvl="2" indent="-228600" algn="r" defTabSz="914400" rtl="0" eaLnBrk="0" fontAlgn="base" latinLnBrk="0" hangingPunct="0">
              <a:lnSpc>
                <a:spcPct val="100000"/>
              </a:lnSpc>
              <a:spcBef>
                <a:spcPts val="0"/>
              </a:spcBef>
              <a:spcAft>
                <a:spcPct val="0"/>
              </a:spcAft>
              <a:buClr>
                <a:srgbClr val="7CA144"/>
              </a:buClr>
              <a:buSzTx/>
              <a:buFont typeface="Wingdings" pitchFamily="103" charset="2"/>
              <a:buNone/>
              <a:tabLst/>
              <a:defRPr/>
            </a:pPr>
            <a:r>
              <a:rPr kumimoji="0" lang="en-US" sz="1100" b="1" i="0" u="none" strike="noStrike" kern="0" cap="none" spc="0" normalizeH="0" baseline="0" noProof="0" dirty="0" smtClean="0">
                <a:ln>
                  <a:noFill/>
                </a:ln>
                <a:solidFill>
                  <a:srgbClr val="515154"/>
                </a:solidFill>
                <a:effectLst/>
                <a:uLnTx/>
                <a:uFillTx/>
                <a:latin typeface="+mn-lt"/>
                <a:ea typeface="+mn-ea"/>
                <a:cs typeface="+mn-cs"/>
              </a:rPr>
              <a:t>Banco Santander México</a:t>
            </a:r>
          </a:p>
          <a:p>
            <a:pPr marL="1143000" marR="0" lvl="2" indent="-228600" algn="r" defTabSz="914400" rtl="0" eaLnBrk="0" fontAlgn="base" latinLnBrk="0" hangingPunct="0">
              <a:lnSpc>
                <a:spcPct val="100000"/>
              </a:lnSpc>
              <a:spcBef>
                <a:spcPts val="0"/>
              </a:spcBef>
              <a:spcAft>
                <a:spcPct val="0"/>
              </a:spcAft>
              <a:buClr>
                <a:srgbClr val="7CA144"/>
              </a:buClr>
              <a:buSzTx/>
              <a:buFont typeface="Wingdings" pitchFamily="103" charset="2"/>
              <a:buNone/>
              <a:tabLst/>
              <a:defRPr/>
            </a:pPr>
            <a:endParaRPr kumimoji="0" lang="en-US" sz="1200" b="1" i="0" u="none" strike="noStrike" kern="0" cap="none" spc="0" normalizeH="0" baseline="0" noProof="0" dirty="0" smtClean="0">
              <a:ln>
                <a:noFill/>
              </a:ln>
              <a:solidFill>
                <a:srgbClr val="515154"/>
              </a:solidFill>
              <a:effectLst/>
              <a:uLnTx/>
              <a:uFillTx/>
              <a:latin typeface="+mn-lt"/>
              <a:ea typeface="+mn-ea"/>
              <a:cs typeface="+mn-cs"/>
            </a:endParaRPr>
          </a:p>
          <a:p>
            <a:pPr marL="1143000" marR="0" lvl="2" indent="-228600" algn="r" defTabSz="914400" rtl="0" eaLnBrk="0" fontAlgn="base" latinLnBrk="0" hangingPunct="0">
              <a:lnSpc>
                <a:spcPct val="100000"/>
              </a:lnSpc>
              <a:spcBef>
                <a:spcPts val="0"/>
              </a:spcBef>
              <a:spcAft>
                <a:spcPct val="0"/>
              </a:spcAft>
              <a:buClr>
                <a:srgbClr val="7CA144"/>
              </a:buClr>
              <a:buSzTx/>
              <a:buFont typeface="Wingdings" pitchFamily="103" charset="2"/>
              <a:buNone/>
              <a:tabLst/>
              <a:defRPr/>
            </a:pPr>
            <a:r>
              <a:rPr kumimoji="0" lang="en-US" sz="1200" b="1" i="0" u="none" strike="noStrike" kern="0" cap="none" spc="0" normalizeH="0" baseline="0" noProof="0" dirty="0" smtClean="0">
                <a:ln>
                  <a:noFill/>
                </a:ln>
                <a:solidFill>
                  <a:srgbClr val="88AA1A"/>
                </a:solidFill>
                <a:effectLst/>
                <a:uLnTx/>
                <a:uFillTx/>
                <a:latin typeface="+mn-lt"/>
                <a:ea typeface="+mn-ea"/>
                <a:cs typeface="+mn-cs"/>
              </a:rPr>
              <a:t>Ramón Zapata</a:t>
            </a:r>
          </a:p>
          <a:p>
            <a:pPr marL="1143000" marR="0" lvl="2" indent="-228600" algn="r" defTabSz="914400" rtl="0" eaLnBrk="0" fontAlgn="base" latinLnBrk="0" hangingPunct="0">
              <a:lnSpc>
                <a:spcPct val="100000"/>
              </a:lnSpc>
              <a:spcBef>
                <a:spcPts val="0"/>
              </a:spcBef>
              <a:spcAft>
                <a:spcPct val="0"/>
              </a:spcAft>
              <a:buClr>
                <a:srgbClr val="7CA144"/>
              </a:buClr>
              <a:buSzTx/>
              <a:buFont typeface="Wingdings" pitchFamily="103" charset="2"/>
              <a:buNone/>
              <a:tabLst/>
              <a:defRPr/>
            </a:pPr>
            <a:r>
              <a:rPr kumimoji="0" lang="en-US" sz="1100" i="0" u="none" strike="noStrike" kern="0" cap="none" spc="0" normalizeH="0" baseline="0" noProof="0" dirty="0" smtClean="0">
                <a:ln>
                  <a:noFill/>
                </a:ln>
                <a:solidFill>
                  <a:srgbClr val="515154"/>
                </a:solidFill>
                <a:effectLst/>
                <a:uLnTx/>
                <a:uFillTx/>
                <a:latin typeface="+mn-lt"/>
                <a:ea typeface="+mn-ea"/>
                <a:cs typeface="+mn-cs"/>
              </a:rPr>
              <a:t>Financial Operations Worldwide</a:t>
            </a:r>
          </a:p>
          <a:p>
            <a:pPr marL="1143000" marR="0" lvl="2" indent="-228600" algn="r" defTabSz="914400" rtl="0" eaLnBrk="0" fontAlgn="base" latinLnBrk="0" hangingPunct="0">
              <a:lnSpc>
                <a:spcPct val="100000"/>
              </a:lnSpc>
              <a:spcBef>
                <a:spcPts val="0"/>
              </a:spcBef>
              <a:spcAft>
                <a:spcPct val="0"/>
              </a:spcAft>
              <a:buClr>
                <a:srgbClr val="7CA144"/>
              </a:buClr>
              <a:buSzTx/>
              <a:buFont typeface="Wingdings" pitchFamily="103" charset="2"/>
              <a:buNone/>
              <a:tabLst/>
              <a:defRPr/>
            </a:pPr>
            <a:r>
              <a:rPr kumimoji="0" lang="en-US" sz="1100" b="1" i="0" u="none" strike="noStrike" kern="0" cap="none" spc="0" normalizeH="0" baseline="0" noProof="0" dirty="0" smtClean="0">
                <a:ln>
                  <a:noFill/>
                </a:ln>
                <a:solidFill>
                  <a:srgbClr val="515154"/>
                </a:solidFill>
                <a:effectLst/>
                <a:uLnTx/>
                <a:uFillTx/>
                <a:latin typeface="+mn-lt"/>
                <a:ea typeface="+mn-ea"/>
                <a:cs typeface="+mn-cs"/>
              </a:rPr>
              <a:t>Novartis</a:t>
            </a:r>
          </a:p>
        </p:txBody>
      </p:sp>
      <p:pic>
        <p:nvPicPr>
          <p:cNvPr id="15" name="Picture 8" descr="http://tbn0.google.com/images?q=tbn:i6oNM-eEmhz6AM:http://www.lideresmexicanos.com/images/upload/1730.gif">
            <a:hlinkClick r:id="rId5"/>
          </p:cNvPr>
          <p:cNvPicPr>
            <a:picLocks noChangeAspect="1" noChangeArrowheads="1"/>
          </p:cNvPicPr>
          <p:nvPr/>
        </p:nvPicPr>
        <p:blipFill>
          <a:blip r:embed="rId6"/>
          <a:srcRect/>
          <a:stretch>
            <a:fillRect/>
          </a:stretch>
        </p:blipFill>
        <p:spPr bwMode="auto">
          <a:xfrm>
            <a:off x="5035493" y="4191000"/>
            <a:ext cx="450907" cy="533400"/>
          </a:xfrm>
          <a:prstGeom prst="rect">
            <a:avLst/>
          </a:prstGeom>
          <a:noFill/>
          <a:ln w="9525">
            <a:noFill/>
            <a:miter lim="800000"/>
            <a:headEnd/>
            <a:tailEnd/>
          </a:ln>
        </p:spPr>
      </p:pic>
      <p:pic>
        <p:nvPicPr>
          <p:cNvPr id="16" name="Picture 11" descr="https://cdi.ipade.mx/cdica/Fotos/1.ramon_zapata.jpg"/>
          <p:cNvPicPr>
            <a:picLocks noChangeAspect="1" noChangeArrowheads="1"/>
          </p:cNvPicPr>
          <p:nvPr/>
        </p:nvPicPr>
        <p:blipFill>
          <a:blip r:embed="rId7"/>
          <a:srcRect/>
          <a:stretch>
            <a:fillRect/>
          </a:stretch>
        </p:blipFill>
        <p:spPr bwMode="auto">
          <a:xfrm>
            <a:off x="5029200" y="4953000"/>
            <a:ext cx="457200" cy="574098"/>
          </a:xfrm>
          <a:prstGeom prst="rect">
            <a:avLst/>
          </a:prstGeom>
          <a:noFill/>
          <a:ln w="9525">
            <a:noFill/>
            <a:miter lim="800000"/>
            <a:headEnd/>
            <a:tailEnd/>
          </a:ln>
        </p:spPr>
      </p:pic>
      <p:pic>
        <p:nvPicPr>
          <p:cNvPr id="2050" name="Picture 2" descr="C:\Users\rgarciduenas\Desktop\Picture3.jpg"/>
          <p:cNvPicPr>
            <a:picLocks noChangeAspect="1" noChangeArrowheads="1"/>
          </p:cNvPicPr>
          <p:nvPr/>
        </p:nvPicPr>
        <p:blipFill>
          <a:blip r:embed="rId8"/>
          <a:srcRect b="31591"/>
          <a:stretch>
            <a:fillRect/>
          </a:stretch>
        </p:blipFill>
        <p:spPr bwMode="auto">
          <a:xfrm>
            <a:off x="6172200" y="1066800"/>
            <a:ext cx="2498725" cy="5029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838200" y="990600"/>
            <a:ext cx="7620000" cy="609600"/>
          </a:xfrm>
        </p:spPr>
        <p:txBody>
          <a:bodyPr/>
          <a:lstStyle/>
          <a:p>
            <a:pPr algn="ctr"/>
            <a:r>
              <a:rPr lang="en-US" dirty="0" smtClean="0">
                <a:solidFill>
                  <a:srgbClr val="88AA1A"/>
                </a:solidFill>
              </a:rPr>
              <a:t>IPADE´s Full-Time MBA Program World Rankings, Accreditations and Associations</a:t>
            </a:r>
          </a:p>
        </p:txBody>
      </p:sp>
      <p:sp>
        <p:nvSpPr>
          <p:cNvPr id="7" name="Rectangle 7"/>
          <p:cNvSpPr>
            <a:spLocks noChangeArrowheads="1"/>
          </p:cNvSpPr>
          <p:nvPr/>
        </p:nvSpPr>
        <p:spPr bwMode="auto">
          <a:xfrm>
            <a:off x="2819400" y="6172200"/>
            <a:ext cx="6324600" cy="304800"/>
          </a:xfrm>
          <a:prstGeom prst="rect">
            <a:avLst/>
          </a:prstGeom>
          <a:solidFill>
            <a:srgbClr val="97B02F"/>
          </a:solidFill>
          <a:ln w="9525">
            <a:noFill/>
            <a:miter lim="800000"/>
            <a:headEnd/>
            <a:tailEnd/>
          </a:ln>
          <a:effectLst>
            <a:outerShdw blurRad="50800" dist="38100" dir="54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eaLnBrk="0" hangingPunct="0">
              <a:defRPr/>
            </a:pPr>
            <a:endParaRPr lang="en-US" sz="2400" dirty="0">
              <a:latin typeface="Arial" pitchFamily="48" charset="0"/>
              <a:ea typeface="ＭＳ Ｐゴシック" pitchFamily="48" charset="-128"/>
              <a:cs typeface="ＭＳ Ｐゴシック" pitchFamily="48" charset="-128"/>
            </a:endParaRPr>
          </a:p>
        </p:txBody>
      </p:sp>
      <p:sp>
        <p:nvSpPr>
          <p:cNvPr id="8" name="Rectangle 7"/>
          <p:cNvSpPr>
            <a:spLocks noChangeArrowheads="1"/>
          </p:cNvSpPr>
          <p:nvPr/>
        </p:nvSpPr>
        <p:spPr bwMode="auto">
          <a:xfrm>
            <a:off x="0" y="6172200"/>
            <a:ext cx="2819400" cy="304800"/>
          </a:xfrm>
          <a:prstGeom prst="rect">
            <a:avLst/>
          </a:prstGeom>
          <a:solidFill>
            <a:schemeClr val="accent4">
              <a:lumMod val="50000"/>
              <a:lumOff val="50000"/>
            </a:schemeClr>
          </a:solidFill>
          <a:ln w="9525">
            <a:noFill/>
            <a:miter lim="800000"/>
            <a:headEnd/>
            <a:tailEnd/>
          </a:ln>
          <a:effectLst>
            <a:outerShdw blurRad="50800" dist="38100" dir="54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eaLnBrk="0" hangingPunct="0">
              <a:defRPr/>
            </a:pPr>
            <a:endParaRPr lang="en-US" sz="2400" dirty="0">
              <a:latin typeface="Arial" pitchFamily="48" charset="0"/>
              <a:ea typeface="ＭＳ Ｐゴシック" pitchFamily="48" charset="-128"/>
              <a:cs typeface="ＭＳ Ｐゴシック" pitchFamily="48" charset="-128"/>
            </a:endParaRPr>
          </a:p>
        </p:txBody>
      </p:sp>
      <p:sp>
        <p:nvSpPr>
          <p:cNvPr id="16394" name="TextBox 9"/>
          <p:cNvSpPr txBox="1">
            <a:spLocks noChangeArrowheads="1"/>
          </p:cNvSpPr>
          <p:nvPr/>
        </p:nvSpPr>
        <p:spPr bwMode="auto">
          <a:xfrm>
            <a:off x="4343400" y="6172200"/>
            <a:ext cx="4648200" cy="246063"/>
          </a:xfrm>
          <a:prstGeom prst="rect">
            <a:avLst/>
          </a:prstGeom>
          <a:noFill/>
          <a:ln w="9525">
            <a:noFill/>
            <a:miter lim="800000"/>
            <a:headEnd/>
            <a:tailEnd/>
          </a:ln>
        </p:spPr>
        <p:txBody>
          <a:bodyPr>
            <a:prstTxWarp prst="textNoShape">
              <a:avLst/>
            </a:prstTxWarp>
            <a:spAutoFit/>
          </a:bodyPr>
          <a:lstStyle/>
          <a:p>
            <a:pPr algn="r"/>
            <a:r>
              <a:rPr lang="en-US" sz="1000" b="1" dirty="0" smtClean="0">
                <a:solidFill>
                  <a:schemeClr val="bg1"/>
                </a:solidFill>
              </a:rPr>
              <a:t>FULL TIME MBA, INTERNATIONAL EXPERIENCE</a:t>
            </a:r>
            <a:endParaRPr lang="en-US" sz="1000" b="1" dirty="0">
              <a:solidFill>
                <a:schemeClr val="bg1"/>
              </a:solidFill>
            </a:endParaRPr>
          </a:p>
        </p:txBody>
      </p:sp>
      <p:sp>
        <p:nvSpPr>
          <p:cNvPr id="10" name="TextBox 9"/>
          <p:cNvSpPr txBox="1"/>
          <p:nvPr/>
        </p:nvSpPr>
        <p:spPr>
          <a:xfrm>
            <a:off x="152400" y="6172200"/>
            <a:ext cx="2590800" cy="246063"/>
          </a:xfrm>
          <a:prstGeom prst="rect">
            <a:avLst/>
          </a:prstGeom>
          <a:noFill/>
        </p:spPr>
        <p:txBody>
          <a:bodyPr>
            <a:spAutoFit/>
          </a:bodyPr>
          <a:lstStyle/>
          <a:p>
            <a:pPr algn="ctr">
              <a:defRPr/>
            </a:pPr>
            <a:r>
              <a:rPr lang="en-US" sz="1000" b="1" dirty="0">
                <a:solidFill>
                  <a:schemeClr val="bg1">
                    <a:lumMod val="65000"/>
                  </a:schemeClr>
                </a:solidFill>
                <a:latin typeface="Arial" pitchFamily="48" charset="0"/>
                <a:ea typeface="Arial" pitchFamily="48" charset="0"/>
                <a:cs typeface="Arial" pitchFamily="48" charset="0"/>
              </a:rPr>
              <a:t>P   R   O   G   R   A   </a:t>
            </a:r>
            <a:r>
              <a:rPr lang="en-US" sz="1000" b="1" dirty="0" smtClean="0">
                <a:solidFill>
                  <a:schemeClr val="bg1">
                    <a:lumMod val="65000"/>
                  </a:schemeClr>
                </a:solidFill>
                <a:latin typeface="Arial" pitchFamily="48" charset="0"/>
                <a:ea typeface="Arial" pitchFamily="48" charset="0"/>
                <a:cs typeface="Arial" pitchFamily="48" charset="0"/>
              </a:rPr>
              <a:t>M</a:t>
            </a:r>
            <a:endParaRPr lang="en-US" sz="1000" b="1" dirty="0">
              <a:solidFill>
                <a:schemeClr val="bg1">
                  <a:lumMod val="65000"/>
                </a:schemeClr>
              </a:solidFill>
              <a:latin typeface="Arial" pitchFamily="48" charset="0"/>
              <a:ea typeface="Arial" pitchFamily="48" charset="0"/>
              <a:cs typeface="Arial" pitchFamily="48" charset="0"/>
            </a:endParaRPr>
          </a:p>
        </p:txBody>
      </p:sp>
      <p:pic>
        <p:nvPicPr>
          <p:cNvPr id="12" name="Picture 2"/>
          <p:cNvPicPr>
            <a:picLocks noChangeAspect="1" noChangeArrowheads="1"/>
          </p:cNvPicPr>
          <p:nvPr/>
        </p:nvPicPr>
        <p:blipFill>
          <a:blip r:embed="rId2"/>
          <a:srcRect/>
          <a:stretch>
            <a:fillRect/>
          </a:stretch>
        </p:blipFill>
        <p:spPr bwMode="auto">
          <a:xfrm>
            <a:off x="388403" y="2197100"/>
            <a:ext cx="2811997" cy="2043002"/>
          </a:xfrm>
          <a:prstGeom prst="rect">
            <a:avLst/>
          </a:prstGeom>
          <a:noFill/>
          <a:ln w="9525">
            <a:noFill/>
            <a:miter lim="800000"/>
            <a:headEnd/>
            <a:tailEnd/>
          </a:ln>
        </p:spPr>
      </p:pic>
      <p:pic>
        <p:nvPicPr>
          <p:cNvPr id="13" name="Picture 3"/>
          <p:cNvPicPr>
            <a:picLocks noChangeAspect="1" noChangeArrowheads="1"/>
          </p:cNvPicPr>
          <p:nvPr/>
        </p:nvPicPr>
        <p:blipFill>
          <a:blip r:embed="rId3"/>
          <a:srcRect/>
          <a:stretch>
            <a:fillRect/>
          </a:stretch>
        </p:blipFill>
        <p:spPr bwMode="auto">
          <a:xfrm>
            <a:off x="3207803" y="2197100"/>
            <a:ext cx="2811997" cy="2043002"/>
          </a:xfrm>
          <a:prstGeom prst="rect">
            <a:avLst/>
          </a:prstGeom>
          <a:noFill/>
          <a:ln w="9525">
            <a:noFill/>
            <a:miter lim="800000"/>
            <a:headEnd/>
            <a:tailEnd/>
          </a:ln>
        </p:spPr>
      </p:pic>
      <p:pic>
        <p:nvPicPr>
          <p:cNvPr id="14" name="Picture 4"/>
          <p:cNvPicPr>
            <a:picLocks noChangeAspect="1" noChangeArrowheads="1"/>
          </p:cNvPicPr>
          <p:nvPr/>
        </p:nvPicPr>
        <p:blipFill>
          <a:blip r:embed="rId4"/>
          <a:srcRect/>
          <a:stretch>
            <a:fillRect/>
          </a:stretch>
        </p:blipFill>
        <p:spPr bwMode="auto">
          <a:xfrm>
            <a:off x="6038680" y="2120900"/>
            <a:ext cx="2800520" cy="2146300"/>
          </a:xfrm>
          <a:prstGeom prst="rect">
            <a:avLst/>
          </a:prstGeom>
          <a:noFill/>
          <a:ln w="9525">
            <a:noFill/>
            <a:miter lim="800000"/>
            <a:headEnd/>
            <a:tailEnd/>
          </a:ln>
        </p:spPr>
      </p:pic>
      <p:pic>
        <p:nvPicPr>
          <p:cNvPr id="3074" name="Picture 2" descr="C:\Users\rgarciduenas\Desktop\AACSB.jpg"/>
          <p:cNvPicPr>
            <a:picLocks noChangeAspect="1" noChangeArrowheads="1"/>
          </p:cNvPicPr>
          <p:nvPr/>
        </p:nvPicPr>
        <p:blipFill>
          <a:blip r:embed="rId5"/>
          <a:srcRect/>
          <a:stretch>
            <a:fillRect/>
          </a:stretch>
        </p:blipFill>
        <p:spPr bwMode="auto">
          <a:xfrm>
            <a:off x="1021081" y="4606102"/>
            <a:ext cx="731519" cy="727898"/>
          </a:xfrm>
          <a:prstGeom prst="rect">
            <a:avLst/>
          </a:prstGeom>
          <a:noFill/>
        </p:spPr>
      </p:pic>
      <p:pic>
        <p:nvPicPr>
          <p:cNvPr id="3075" name="Picture 3" descr="C:\Users\rgarciduenas\Desktop\efmd.jpg"/>
          <p:cNvPicPr>
            <a:picLocks noChangeAspect="1" noChangeArrowheads="1"/>
          </p:cNvPicPr>
          <p:nvPr/>
        </p:nvPicPr>
        <p:blipFill>
          <a:blip r:embed="rId6"/>
          <a:srcRect/>
          <a:stretch>
            <a:fillRect/>
          </a:stretch>
        </p:blipFill>
        <p:spPr bwMode="auto">
          <a:xfrm>
            <a:off x="2287481" y="4602481"/>
            <a:ext cx="1065319" cy="731519"/>
          </a:xfrm>
          <a:prstGeom prst="rect">
            <a:avLst/>
          </a:prstGeom>
          <a:noFill/>
        </p:spPr>
      </p:pic>
      <p:pic>
        <p:nvPicPr>
          <p:cNvPr id="3076" name="Picture 4" descr="C:\Users\rgarciduenas\Desktop\EFMD_logo.jpg"/>
          <p:cNvPicPr>
            <a:picLocks noChangeAspect="1" noChangeArrowheads="1"/>
          </p:cNvPicPr>
          <p:nvPr/>
        </p:nvPicPr>
        <p:blipFill>
          <a:blip r:embed="rId7"/>
          <a:srcRect/>
          <a:stretch>
            <a:fillRect/>
          </a:stretch>
        </p:blipFill>
        <p:spPr bwMode="auto">
          <a:xfrm>
            <a:off x="4038600" y="4506774"/>
            <a:ext cx="609599" cy="751026"/>
          </a:xfrm>
          <a:prstGeom prst="rect">
            <a:avLst/>
          </a:prstGeom>
          <a:noFill/>
        </p:spPr>
      </p:pic>
      <p:pic>
        <p:nvPicPr>
          <p:cNvPr id="3077" name="Picture 5" descr="C:\Users\rgarciduenas\Desktop\367x3671279123447_gmac-logo.png"/>
          <p:cNvPicPr>
            <a:picLocks noChangeAspect="1" noChangeArrowheads="1"/>
          </p:cNvPicPr>
          <p:nvPr/>
        </p:nvPicPr>
        <p:blipFill>
          <a:blip r:embed="rId8"/>
          <a:srcRect l="6778" t="29722" r="5222" b="32945"/>
          <a:stretch>
            <a:fillRect/>
          </a:stretch>
        </p:blipFill>
        <p:spPr bwMode="auto">
          <a:xfrm>
            <a:off x="5181600" y="4663441"/>
            <a:ext cx="1580604" cy="670559"/>
          </a:xfrm>
          <a:prstGeom prst="rect">
            <a:avLst/>
          </a:prstGeom>
          <a:noFill/>
        </p:spPr>
      </p:pic>
      <p:pic>
        <p:nvPicPr>
          <p:cNvPr id="3078" name="Picture 6" descr="C:\Users\rgarciduenas\Desktop\sep.jpg"/>
          <p:cNvPicPr>
            <a:picLocks noChangeAspect="1" noChangeArrowheads="1"/>
          </p:cNvPicPr>
          <p:nvPr/>
        </p:nvPicPr>
        <p:blipFill>
          <a:blip r:embed="rId9"/>
          <a:srcRect/>
          <a:stretch>
            <a:fillRect/>
          </a:stretch>
        </p:blipFill>
        <p:spPr bwMode="auto">
          <a:xfrm>
            <a:off x="7106799" y="4495801"/>
            <a:ext cx="1046601" cy="914399"/>
          </a:xfrm>
          <a:prstGeom prst="rect">
            <a:avLst/>
          </a:prstGeom>
          <a:noFill/>
        </p:spPr>
      </p:pic>
      <p:sp>
        <p:nvSpPr>
          <p:cNvPr id="16" name="TextBox 15"/>
          <p:cNvSpPr txBox="1"/>
          <p:nvPr/>
        </p:nvSpPr>
        <p:spPr>
          <a:xfrm>
            <a:off x="721034" y="5376446"/>
            <a:ext cx="1336366" cy="338554"/>
          </a:xfrm>
          <a:prstGeom prst="rect">
            <a:avLst/>
          </a:prstGeom>
          <a:noFill/>
        </p:spPr>
        <p:txBody>
          <a:bodyPr wrap="square" rtlCol="0">
            <a:spAutoFit/>
          </a:bodyPr>
          <a:lstStyle/>
          <a:p>
            <a:pPr algn="ctr"/>
            <a:r>
              <a:rPr lang="en-US" sz="800" dirty="0" smtClean="0">
                <a:solidFill>
                  <a:srgbClr val="515154"/>
                </a:solidFill>
              </a:rPr>
              <a:t>American Association of State Counseling Boards</a:t>
            </a:r>
          </a:p>
        </p:txBody>
      </p:sp>
      <p:sp>
        <p:nvSpPr>
          <p:cNvPr id="17" name="TextBox 16"/>
          <p:cNvSpPr txBox="1"/>
          <p:nvPr/>
        </p:nvSpPr>
        <p:spPr>
          <a:xfrm>
            <a:off x="2245034" y="5376446"/>
            <a:ext cx="1336366" cy="338554"/>
          </a:xfrm>
          <a:prstGeom prst="rect">
            <a:avLst/>
          </a:prstGeom>
          <a:noFill/>
        </p:spPr>
        <p:txBody>
          <a:bodyPr wrap="square" rtlCol="0">
            <a:spAutoFit/>
          </a:bodyPr>
          <a:lstStyle/>
          <a:p>
            <a:pPr algn="ctr"/>
            <a:r>
              <a:rPr lang="en-US" sz="800" dirty="0" smtClean="0">
                <a:solidFill>
                  <a:srgbClr val="515154"/>
                </a:solidFill>
              </a:rPr>
              <a:t>European Quality Improvement System*</a:t>
            </a:r>
          </a:p>
        </p:txBody>
      </p:sp>
      <p:sp>
        <p:nvSpPr>
          <p:cNvPr id="18" name="TextBox 17"/>
          <p:cNvSpPr txBox="1"/>
          <p:nvPr/>
        </p:nvSpPr>
        <p:spPr>
          <a:xfrm>
            <a:off x="3657600" y="5334001"/>
            <a:ext cx="1447800" cy="338554"/>
          </a:xfrm>
          <a:prstGeom prst="rect">
            <a:avLst/>
          </a:prstGeom>
          <a:noFill/>
        </p:spPr>
        <p:txBody>
          <a:bodyPr wrap="square" rtlCol="0">
            <a:spAutoFit/>
          </a:bodyPr>
          <a:lstStyle/>
          <a:p>
            <a:pPr algn="ctr"/>
            <a:r>
              <a:rPr lang="en-US" sz="800" dirty="0" smtClean="0">
                <a:solidFill>
                  <a:srgbClr val="515154"/>
                </a:solidFill>
              </a:rPr>
              <a:t>European Foundation for Management Development</a:t>
            </a:r>
          </a:p>
        </p:txBody>
      </p:sp>
      <p:sp>
        <p:nvSpPr>
          <p:cNvPr id="19" name="TextBox 18"/>
          <p:cNvSpPr txBox="1"/>
          <p:nvPr/>
        </p:nvSpPr>
        <p:spPr>
          <a:xfrm>
            <a:off x="5369234" y="5376446"/>
            <a:ext cx="1336366" cy="338554"/>
          </a:xfrm>
          <a:prstGeom prst="rect">
            <a:avLst/>
          </a:prstGeom>
          <a:noFill/>
        </p:spPr>
        <p:txBody>
          <a:bodyPr wrap="square" rtlCol="0">
            <a:spAutoFit/>
          </a:bodyPr>
          <a:lstStyle/>
          <a:p>
            <a:pPr algn="ctr"/>
            <a:r>
              <a:rPr lang="en-US" sz="800" dirty="0" smtClean="0">
                <a:solidFill>
                  <a:srgbClr val="515154"/>
                </a:solidFill>
              </a:rPr>
              <a:t>Graduate Management Admission Council</a:t>
            </a:r>
          </a:p>
        </p:txBody>
      </p:sp>
      <p:sp>
        <p:nvSpPr>
          <p:cNvPr id="20" name="TextBox 19"/>
          <p:cNvSpPr txBox="1"/>
          <p:nvPr/>
        </p:nvSpPr>
        <p:spPr>
          <a:xfrm>
            <a:off x="6934200" y="5376446"/>
            <a:ext cx="1336366" cy="338554"/>
          </a:xfrm>
          <a:prstGeom prst="rect">
            <a:avLst/>
          </a:prstGeom>
          <a:noFill/>
        </p:spPr>
        <p:txBody>
          <a:bodyPr wrap="square" rtlCol="0">
            <a:spAutoFit/>
          </a:bodyPr>
          <a:lstStyle/>
          <a:p>
            <a:pPr algn="ctr"/>
            <a:r>
              <a:rPr lang="en-US" sz="800" dirty="0" smtClean="0">
                <a:solidFill>
                  <a:srgbClr val="515154"/>
                </a:solidFill>
              </a:rPr>
              <a:t>Public Education Ministry (Mexican government)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garciduenas\Desktop\Picture4.jpg"/>
          <p:cNvPicPr>
            <a:picLocks noChangeAspect="1" noChangeArrowheads="1"/>
          </p:cNvPicPr>
          <p:nvPr/>
        </p:nvPicPr>
        <p:blipFill>
          <a:blip r:embed="rId2"/>
          <a:srcRect b="33480"/>
          <a:stretch>
            <a:fillRect/>
          </a:stretch>
        </p:blipFill>
        <p:spPr bwMode="auto">
          <a:xfrm>
            <a:off x="1066800" y="990600"/>
            <a:ext cx="6980238" cy="4087813"/>
          </a:xfrm>
          <a:prstGeom prst="rect">
            <a:avLst/>
          </a:prstGeom>
          <a:noFill/>
        </p:spPr>
      </p:pic>
      <p:sp>
        <p:nvSpPr>
          <p:cNvPr id="16386" name="Rectangle 4"/>
          <p:cNvSpPr>
            <a:spLocks noGrp="1" noChangeArrowheads="1"/>
          </p:cNvSpPr>
          <p:nvPr>
            <p:ph type="title"/>
          </p:nvPr>
        </p:nvSpPr>
        <p:spPr>
          <a:xfrm>
            <a:off x="2590800" y="4191000"/>
            <a:ext cx="4191000" cy="427038"/>
          </a:xfrm>
        </p:spPr>
        <p:txBody>
          <a:bodyPr/>
          <a:lstStyle/>
          <a:p>
            <a:r>
              <a:rPr lang="en-US" sz="3200" dirty="0" smtClean="0">
                <a:solidFill>
                  <a:srgbClr val="88AA1A"/>
                </a:solidFill>
              </a:rPr>
              <a:t>One Week Program</a:t>
            </a:r>
          </a:p>
        </p:txBody>
      </p:sp>
      <p:sp>
        <p:nvSpPr>
          <p:cNvPr id="7" name="Rectangle 7"/>
          <p:cNvSpPr>
            <a:spLocks noChangeArrowheads="1"/>
          </p:cNvSpPr>
          <p:nvPr/>
        </p:nvSpPr>
        <p:spPr bwMode="auto">
          <a:xfrm>
            <a:off x="2819400" y="6172200"/>
            <a:ext cx="6324600" cy="304800"/>
          </a:xfrm>
          <a:prstGeom prst="rect">
            <a:avLst/>
          </a:prstGeom>
          <a:solidFill>
            <a:srgbClr val="97B02F"/>
          </a:solidFill>
          <a:ln w="9525">
            <a:noFill/>
            <a:miter lim="800000"/>
            <a:headEnd/>
            <a:tailEnd/>
          </a:ln>
          <a:effectLst>
            <a:outerShdw blurRad="50800" dist="38100" dir="54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eaLnBrk="0" hangingPunct="0">
              <a:defRPr/>
            </a:pPr>
            <a:endParaRPr lang="en-US" sz="2400" dirty="0">
              <a:latin typeface="Arial" pitchFamily="48" charset="0"/>
              <a:ea typeface="ＭＳ Ｐゴシック" pitchFamily="48" charset="-128"/>
              <a:cs typeface="ＭＳ Ｐゴシック" pitchFamily="48" charset="-128"/>
            </a:endParaRPr>
          </a:p>
        </p:txBody>
      </p:sp>
      <p:sp>
        <p:nvSpPr>
          <p:cNvPr id="8" name="Rectangle 7"/>
          <p:cNvSpPr>
            <a:spLocks noChangeArrowheads="1"/>
          </p:cNvSpPr>
          <p:nvPr/>
        </p:nvSpPr>
        <p:spPr bwMode="auto">
          <a:xfrm>
            <a:off x="0" y="6172200"/>
            <a:ext cx="2819400" cy="304800"/>
          </a:xfrm>
          <a:prstGeom prst="rect">
            <a:avLst/>
          </a:prstGeom>
          <a:solidFill>
            <a:schemeClr val="accent4">
              <a:lumMod val="50000"/>
              <a:lumOff val="50000"/>
            </a:schemeClr>
          </a:solidFill>
          <a:ln w="9525">
            <a:noFill/>
            <a:miter lim="800000"/>
            <a:headEnd/>
            <a:tailEnd/>
          </a:ln>
          <a:effectLst>
            <a:outerShdw blurRad="50800" dist="38100" dir="54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eaLnBrk="0" hangingPunct="0">
              <a:defRPr/>
            </a:pPr>
            <a:endParaRPr lang="en-US" sz="2400" dirty="0">
              <a:latin typeface="Arial" pitchFamily="48" charset="0"/>
              <a:ea typeface="ＭＳ Ｐゴシック" pitchFamily="48" charset="-128"/>
              <a:cs typeface="ＭＳ Ｐゴシック" pitchFamily="48" charset="-128"/>
            </a:endParaRPr>
          </a:p>
        </p:txBody>
      </p:sp>
      <p:sp>
        <p:nvSpPr>
          <p:cNvPr id="16394" name="TextBox 9"/>
          <p:cNvSpPr txBox="1">
            <a:spLocks noChangeArrowheads="1"/>
          </p:cNvSpPr>
          <p:nvPr/>
        </p:nvSpPr>
        <p:spPr bwMode="auto">
          <a:xfrm>
            <a:off x="4343400" y="6172200"/>
            <a:ext cx="4648200" cy="246063"/>
          </a:xfrm>
          <a:prstGeom prst="rect">
            <a:avLst/>
          </a:prstGeom>
          <a:noFill/>
          <a:ln w="9525">
            <a:noFill/>
            <a:miter lim="800000"/>
            <a:headEnd/>
            <a:tailEnd/>
          </a:ln>
        </p:spPr>
        <p:txBody>
          <a:bodyPr>
            <a:prstTxWarp prst="textNoShape">
              <a:avLst/>
            </a:prstTxWarp>
            <a:spAutoFit/>
          </a:bodyPr>
          <a:lstStyle/>
          <a:p>
            <a:pPr algn="r"/>
            <a:r>
              <a:rPr lang="en-US" sz="1000" b="1" dirty="0" smtClean="0">
                <a:solidFill>
                  <a:schemeClr val="bg1"/>
                </a:solidFill>
              </a:rPr>
              <a:t>FULL TIME MBA, INTERNATIONAL EXPERIENCE</a:t>
            </a:r>
            <a:endParaRPr lang="en-US" sz="1000" b="1" dirty="0">
              <a:solidFill>
                <a:schemeClr val="bg1"/>
              </a:solidFill>
            </a:endParaRPr>
          </a:p>
        </p:txBody>
      </p:sp>
      <p:sp>
        <p:nvSpPr>
          <p:cNvPr id="10" name="TextBox 9"/>
          <p:cNvSpPr txBox="1"/>
          <p:nvPr/>
        </p:nvSpPr>
        <p:spPr>
          <a:xfrm>
            <a:off x="152400" y="6172200"/>
            <a:ext cx="2590800" cy="246063"/>
          </a:xfrm>
          <a:prstGeom prst="rect">
            <a:avLst/>
          </a:prstGeom>
          <a:noFill/>
        </p:spPr>
        <p:txBody>
          <a:bodyPr>
            <a:spAutoFit/>
          </a:bodyPr>
          <a:lstStyle/>
          <a:p>
            <a:pPr algn="ctr">
              <a:defRPr/>
            </a:pPr>
            <a:r>
              <a:rPr lang="en-US" sz="1000" b="1" dirty="0">
                <a:solidFill>
                  <a:schemeClr val="bg1">
                    <a:lumMod val="65000"/>
                  </a:schemeClr>
                </a:solidFill>
                <a:latin typeface="Arial" pitchFamily="48" charset="0"/>
                <a:ea typeface="Arial" pitchFamily="48" charset="0"/>
                <a:cs typeface="Arial" pitchFamily="48" charset="0"/>
              </a:rPr>
              <a:t>P   R   O   G   R   A   </a:t>
            </a:r>
            <a:r>
              <a:rPr lang="en-US" sz="1000" b="1" dirty="0" smtClean="0">
                <a:solidFill>
                  <a:schemeClr val="bg1">
                    <a:lumMod val="65000"/>
                  </a:schemeClr>
                </a:solidFill>
                <a:latin typeface="Arial" pitchFamily="48" charset="0"/>
                <a:ea typeface="Arial" pitchFamily="48" charset="0"/>
                <a:cs typeface="Arial" pitchFamily="48" charset="0"/>
              </a:rPr>
              <a:t>M</a:t>
            </a:r>
            <a:endParaRPr lang="en-US" sz="1000" b="1" dirty="0">
              <a:solidFill>
                <a:schemeClr val="bg1">
                  <a:lumMod val="65000"/>
                </a:schemeClr>
              </a:solidFill>
              <a:latin typeface="Arial" pitchFamily="48" charset="0"/>
              <a:ea typeface="Arial" pitchFamily="48" charset="0"/>
              <a:cs typeface="Arial" pitchFamily="48" charset="0"/>
            </a:endParaRPr>
          </a:p>
        </p:txBody>
      </p:sp>
      <p:sp>
        <p:nvSpPr>
          <p:cNvPr id="9" name="Rectangle 5"/>
          <p:cNvSpPr txBox="1">
            <a:spLocks noChangeArrowheads="1"/>
          </p:cNvSpPr>
          <p:nvPr/>
        </p:nvSpPr>
        <p:spPr bwMode="auto">
          <a:xfrm>
            <a:off x="381000" y="5181600"/>
            <a:ext cx="8534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7CA144"/>
              </a:buClr>
              <a:buSzTx/>
              <a:tabLst/>
              <a:defRPr/>
            </a:pPr>
            <a:r>
              <a:rPr kumimoji="0" lang="en-US" sz="1400" b="1" i="0" u="none" strike="noStrike" kern="0" cap="none" spc="0" normalizeH="0" baseline="0" noProof="0" dirty="0" smtClean="0">
                <a:ln>
                  <a:noFill/>
                </a:ln>
                <a:solidFill>
                  <a:srgbClr val="515154"/>
                </a:solidFill>
                <a:uLnTx/>
                <a:uFillTx/>
                <a:latin typeface="+mn-lt"/>
                <a:ea typeface="+mn-ea"/>
                <a:cs typeface="+mn-cs"/>
              </a:rPr>
              <a:t>Video links</a:t>
            </a:r>
          </a:p>
          <a:p>
            <a:pPr marL="342900" lvl="0" indent="-342900" eaLnBrk="0" hangingPunct="0">
              <a:spcBef>
                <a:spcPct val="20000"/>
              </a:spcBef>
              <a:buClr>
                <a:srgbClr val="7CA144"/>
              </a:buClr>
              <a:buFont typeface="Wingdings" pitchFamily="103" charset="2"/>
              <a:buChar char="§"/>
              <a:defRPr/>
            </a:pPr>
            <a:r>
              <a:rPr kumimoji="0" lang="en-US" sz="1200" b="0" i="0" u="none" strike="noStrike" kern="0" cap="none" spc="0" normalizeH="0" baseline="0" noProof="0" dirty="0" smtClean="0">
                <a:ln>
                  <a:noFill/>
                </a:ln>
                <a:solidFill>
                  <a:srgbClr val="515154"/>
                </a:solidFill>
                <a:effectLst/>
                <a:uLnTx/>
                <a:uFillTx/>
                <a:latin typeface="+mn-lt"/>
                <a:ea typeface="+mn-ea"/>
                <a:cs typeface="+mn-cs"/>
              </a:rPr>
              <a:t>IPADE.</a:t>
            </a:r>
            <a:r>
              <a:rPr kumimoji="0" lang="en-US" sz="1200" b="0" i="0" u="none" strike="noStrike" kern="0" cap="none" spc="0" normalizeH="0" noProof="0" dirty="0" smtClean="0">
                <a:ln>
                  <a:noFill/>
                </a:ln>
                <a:solidFill>
                  <a:srgbClr val="515154"/>
                </a:solidFill>
                <a:effectLst/>
                <a:uLnTx/>
                <a:uFillTx/>
                <a:latin typeface="+mn-lt"/>
                <a:ea typeface="+mn-ea"/>
                <a:cs typeface="+mn-cs"/>
              </a:rPr>
              <a:t> </a:t>
            </a:r>
            <a:r>
              <a:rPr lang="en-US" sz="1200" kern="0" dirty="0" smtClean="0">
                <a:solidFill>
                  <a:srgbClr val="688214"/>
                </a:solidFill>
                <a:latin typeface="+mn-lt"/>
                <a:ea typeface="+mn-ea"/>
                <a:cs typeface="+mn-cs"/>
                <a:hlinkClick r:id="rId3"/>
              </a:rPr>
              <a:t>http://www.ipade.mx/Pages/visualizadorvideos.aspx?category=Videos%20MBA|MBA%20Videos&amp;videoID=63</a:t>
            </a:r>
            <a:endParaRPr kumimoji="0" lang="en-US" sz="1200" b="0" i="0" u="none" strike="noStrike" kern="0" cap="none" spc="0" normalizeH="0" baseline="0" noProof="0" dirty="0" smtClean="0">
              <a:ln>
                <a:noFill/>
              </a:ln>
              <a:solidFill>
                <a:srgbClr val="688214"/>
              </a:solidFill>
              <a:effectLst/>
              <a:uLnTx/>
              <a:uFillTx/>
              <a:latin typeface="+mn-lt"/>
              <a:ea typeface="+mn-ea"/>
              <a:cs typeface="+mn-cs"/>
            </a:endParaRPr>
          </a:p>
          <a:p>
            <a:pPr marL="342900" indent="-342900" eaLnBrk="0" hangingPunct="0">
              <a:spcBef>
                <a:spcPct val="20000"/>
              </a:spcBef>
              <a:buClr>
                <a:srgbClr val="7CA144"/>
              </a:buClr>
              <a:buFont typeface="Wingdings" pitchFamily="103" charset="2"/>
              <a:buChar char="§"/>
            </a:pPr>
            <a:r>
              <a:rPr lang="en-US" sz="1200" kern="0" dirty="0" smtClean="0">
                <a:solidFill>
                  <a:srgbClr val="515154"/>
                </a:solidFill>
                <a:latin typeface="+mn-lt"/>
                <a:ea typeface="+mn-ea"/>
                <a:cs typeface="+mn-cs"/>
              </a:rPr>
              <a:t>YouTube. </a:t>
            </a:r>
            <a:r>
              <a:rPr lang="es-MX" sz="1200" dirty="0" smtClean="0">
                <a:solidFill>
                  <a:srgbClr val="688214"/>
                </a:solidFill>
                <a:hlinkClick r:id="rId4"/>
              </a:rPr>
              <a:t>http://www.youtube.com/watch?v=l8FrgfECwT4</a:t>
            </a:r>
            <a:endParaRPr lang="es-MX" sz="1200" dirty="0" smtClean="0">
              <a:solidFill>
                <a:srgbClr val="688214"/>
              </a:solidFill>
            </a:endParaRPr>
          </a:p>
          <a:p>
            <a:pPr marL="342900" lvl="0" indent="-342900" eaLnBrk="0" hangingPunct="0">
              <a:spcBef>
                <a:spcPct val="20000"/>
              </a:spcBef>
              <a:buClr>
                <a:srgbClr val="7CA144"/>
              </a:buClr>
              <a:buFont typeface="Wingdings" pitchFamily="103" charset="2"/>
              <a:buChar char="§"/>
            </a:pPr>
            <a:endParaRPr kumimoji="0" lang="en-US" sz="1200" b="0" i="0" u="none" strike="noStrike" kern="0" cap="none" spc="0" normalizeH="0" baseline="0" noProof="0" dirty="0" smtClean="0">
              <a:ln>
                <a:noFill/>
              </a:ln>
              <a:solidFill>
                <a:srgbClr val="515154"/>
              </a:solidFill>
              <a:effectLst/>
              <a:uLnTx/>
              <a:uFillTx/>
              <a:latin typeface="+mn-lt"/>
              <a:ea typeface="+mn-ea"/>
              <a:cs typeface="+mn-cs"/>
            </a:endParaRPr>
          </a:p>
        </p:txBody>
      </p:sp>
      <p:sp>
        <p:nvSpPr>
          <p:cNvPr id="11" name="Rectangle 10"/>
          <p:cNvSpPr/>
          <p:nvPr/>
        </p:nvSpPr>
        <p:spPr>
          <a:xfrm>
            <a:off x="2667000" y="4648200"/>
            <a:ext cx="4000500" cy="584775"/>
          </a:xfrm>
          <a:prstGeom prst="rect">
            <a:avLst/>
          </a:prstGeom>
        </p:spPr>
        <p:txBody>
          <a:bodyPr wrap="square">
            <a:spAutoFit/>
          </a:bodyPr>
          <a:lstStyle/>
          <a:p>
            <a:pPr algn="ctr"/>
            <a:r>
              <a:rPr lang="en-US" b="1" dirty="0" smtClean="0">
                <a:solidFill>
                  <a:srgbClr val="004B8E"/>
                </a:solidFill>
              </a:rPr>
              <a:t>Doing Business in Mexico 2013</a:t>
            </a:r>
          </a:p>
          <a:p>
            <a:pPr algn="ctr"/>
            <a:r>
              <a:rPr lang="en-US" sz="1400" b="1" dirty="0" smtClean="0">
                <a:solidFill>
                  <a:srgbClr val="004B8E"/>
                </a:solidFill>
              </a:rPr>
              <a:t>(Emerging Markets development) </a:t>
            </a:r>
            <a:endParaRPr lang="en-US" sz="1400" b="1" dirty="0">
              <a:solidFill>
                <a:srgbClr val="004B8E"/>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rgarciduenas\Desktop\Picture8.jpg"/>
          <p:cNvPicPr>
            <a:picLocks noChangeAspect="1" noChangeArrowheads="1"/>
          </p:cNvPicPr>
          <p:nvPr/>
        </p:nvPicPr>
        <p:blipFill>
          <a:blip r:embed="rId2"/>
          <a:srcRect/>
          <a:stretch>
            <a:fillRect/>
          </a:stretch>
        </p:blipFill>
        <p:spPr bwMode="auto">
          <a:xfrm>
            <a:off x="641349" y="1066800"/>
            <a:ext cx="7893051" cy="4227513"/>
          </a:xfrm>
          <a:prstGeom prst="rect">
            <a:avLst/>
          </a:prstGeom>
          <a:noFill/>
        </p:spPr>
      </p:pic>
      <p:sp>
        <p:nvSpPr>
          <p:cNvPr id="16386" name="Rectangle 4"/>
          <p:cNvSpPr>
            <a:spLocks noGrp="1" noChangeArrowheads="1"/>
          </p:cNvSpPr>
          <p:nvPr>
            <p:ph type="title"/>
          </p:nvPr>
        </p:nvSpPr>
        <p:spPr>
          <a:xfrm>
            <a:off x="685800" y="3657600"/>
            <a:ext cx="2209800" cy="427038"/>
          </a:xfrm>
        </p:spPr>
        <p:txBody>
          <a:bodyPr/>
          <a:lstStyle/>
          <a:p>
            <a:r>
              <a:rPr lang="en-US" dirty="0" smtClean="0">
                <a:solidFill>
                  <a:srgbClr val="004B8E"/>
                </a:solidFill>
              </a:rPr>
              <a:t>Objective:</a:t>
            </a:r>
          </a:p>
        </p:txBody>
      </p:sp>
      <p:sp>
        <p:nvSpPr>
          <p:cNvPr id="7" name="Rectangle 7"/>
          <p:cNvSpPr>
            <a:spLocks noChangeArrowheads="1"/>
          </p:cNvSpPr>
          <p:nvPr/>
        </p:nvSpPr>
        <p:spPr bwMode="auto">
          <a:xfrm>
            <a:off x="2819400" y="6172200"/>
            <a:ext cx="6324600" cy="304800"/>
          </a:xfrm>
          <a:prstGeom prst="rect">
            <a:avLst/>
          </a:prstGeom>
          <a:solidFill>
            <a:srgbClr val="97B02F"/>
          </a:solidFill>
          <a:ln w="9525">
            <a:noFill/>
            <a:miter lim="800000"/>
            <a:headEnd/>
            <a:tailEnd/>
          </a:ln>
          <a:effectLst>
            <a:outerShdw blurRad="50800" dist="38100" dir="54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eaLnBrk="0" hangingPunct="0">
              <a:defRPr/>
            </a:pPr>
            <a:endParaRPr lang="en-US" sz="2400" dirty="0">
              <a:latin typeface="Arial" pitchFamily="48" charset="0"/>
              <a:ea typeface="ＭＳ Ｐゴシック" pitchFamily="48" charset="-128"/>
              <a:cs typeface="ＭＳ Ｐゴシック" pitchFamily="48" charset="-128"/>
            </a:endParaRPr>
          </a:p>
        </p:txBody>
      </p:sp>
      <p:sp>
        <p:nvSpPr>
          <p:cNvPr id="8" name="Rectangle 7"/>
          <p:cNvSpPr>
            <a:spLocks noChangeArrowheads="1"/>
          </p:cNvSpPr>
          <p:nvPr/>
        </p:nvSpPr>
        <p:spPr bwMode="auto">
          <a:xfrm>
            <a:off x="0" y="6172200"/>
            <a:ext cx="2819400" cy="304800"/>
          </a:xfrm>
          <a:prstGeom prst="rect">
            <a:avLst/>
          </a:prstGeom>
          <a:solidFill>
            <a:schemeClr val="accent4">
              <a:lumMod val="50000"/>
              <a:lumOff val="50000"/>
            </a:schemeClr>
          </a:solidFill>
          <a:ln w="9525">
            <a:noFill/>
            <a:miter lim="800000"/>
            <a:headEnd/>
            <a:tailEnd/>
          </a:ln>
          <a:effectLst>
            <a:outerShdw blurRad="50800" dist="38100" dir="54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eaLnBrk="0" hangingPunct="0">
              <a:defRPr/>
            </a:pPr>
            <a:endParaRPr lang="en-US" sz="2400" dirty="0">
              <a:latin typeface="Arial" pitchFamily="48" charset="0"/>
              <a:ea typeface="ＭＳ Ｐゴシック" pitchFamily="48" charset="-128"/>
              <a:cs typeface="ＭＳ Ｐゴシック" pitchFamily="48" charset="-128"/>
            </a:endParaRPr>
          </a:p>
        </p:txBody>
      </p:sp>
      <p:sp>
        <p:nvSpPr>
          <p:cNvPr id="16394" name="TextBox 9"/>
          <p:cNvSpPr txBox="1">
            <a:spLocks noChangeArrowheads="1"/>
          </p:cNvSpPr>
          <p:nvPr/>
        </p:nvSpPr>
        <p:spPr bwMode="auto">
          <a:xfrm>
            <a:off x="4343400" y="6172200"/>
            <a:ext cx="4648200" cy="246063"/>
          </a:xfrm>
          <a:prstGeom prst="rect">
            <a:avLst/>
          </a:prstGeom>
          <a:noFill/>
          <a:ln w="9525">
            <a:noFill/>
            <a:miter lim="800000"/>
            <a:headEnd/>
            <a:tailEnd/>
          </a:ln>
        </p:spPr>
        <p:txBody>
          <a:bodyPr>
            <a:prstTxWarp prst="textNoShape">
              <a:avLst/>
            </a:prstTxWarp>
            <a:spAutoFit/>
          </a:bodyPr>
          <a:lstStyle/>
          <a:p>
            <a:pPr algn="r"/>
            <a:r>
              <a:rPr lang="en-US" sz="1000" b="1" dirty="0" smtClean="0">
                <a:solidFill>
                  <a:schemeClr val="bg1"/>
                </a:solidFill>
              </a:rPr>
              <a:t>FULL TIME MBA, INTERNATIONAL EXPERIENCE</a:t>
            </a:r>
            <a:endParaRPr lang="en-US" sz="1000" b="1" dirty="0">
              <a:solidFill>
                <a:schemeClr val="bg1"/>
              </a:solidFill>
            </a:endParaRPr>
          </a:p>
        </p:txBody>
      </p:sp>
      <p:sp>
        <p:nvSpPr>
          <p:cNvPr id="10" name="TextBox 9"/>
          <p:cNvSpPr txBox="1"/>
          <p:nvPr/>
        </p:nvSpPr>
        <p:spPr>
          <a:xfrm>
            <a:off x="152400" y="6172200"/>
            <a:ext cx="2590800" cy="246063"/>
          </a:xfrm>
          <a:prstGeom prst="rect">
            <a:avLst/>
          </a:prstGeom>
          <a:noFill/>
        </p:spPr>
        <p:txBody>
          <a:bodyPr>
            <a:spAutoFit/>
          </a:bodyPr>
          <a:lstStyle/>
          <a:p>
            <a:pPr algn="ctr">
              <a:defRPr/>
            </a:pPr>
            <a:r>
              <a:rPr lang="en-US" sz="1000" b="1" dirty="0">
                <a:solidFill>
                  <a:schemeClr val="bg1">
                    <a:lumMod val="65000"/>
                  </a:schemeClr>
                </a:solidFill>
                <a:latin typeface="Arial" pitchFamily="48" charset="0"/>
                <a:ea typeface="Arial" pitchFamily="48" charset="0"/>
                <a:cs typeface="Arial" pitchFamily="48" charset="0"/>
              </a:rPr>
              <a:t>P   R   O   G   R   A   </a:t>
            </a:r>
            <a:r>
              <a:rPr lang="en-US" sz="1000" b="1" dirty="0" smtClean="0">
                <a:solidFill>
                  <a:schemeClr val="bg1">
                    <a:lumMod val="65000"/>
                  </a:schemeClr>
                </a:solidFill>
                <a:latin typeface="Arial" pitchFamily="48" charset="0"/>
                <a:ea typeface="Arial" pitchFamily="48" charset="0"/>
                <a:cs typeface="Arial" pitchFamily="48" charset="0"/>
              </a:rPr>
              <a:t>M</a:t>
            </a:r>
            <a:endParaRPr lang="en-US" sz="1000" b="1" dirty="0">
              <a:solidFill>
                <a:schemeClr val="bg1">
                  <a:lumMod val="65000"/>
                </a:schemeClr>
              </a:solidFill>
              <a:latin typeface="Arial" pitchFamily="48" charset="0"/>
              <a:ea typeface="Arial" pitchFamily="48" charset="0"/>
              <a:cs typeface="Arial" pitchFamily="48" charset="0"/>
            </a:endParaRPr>
          </a:p>
        </p:txBody>
      </p:sp>
      <p:sp>
        <p:nvSpPr>
          <p:cNvPr id="12" name="Rectangle 11"/>
          <p:cNvSpPr/>
          <p:nvPr/>
        </p:nvSpPr>
        <p:spPr>
          <a:xfrm>
            <a:off x="685800" y="4038600"/>
            <a:ext cx="3505200" cy="1815882"/>
          </a:xfrm>
          <a:prstGeom prst="rect">
            <a:avLst/>
          </a:prstGeom>
        </p:spPr>
        <p:txBody>
          <a:bodyPr wrap="square">
            <a:spAutoFit/>
          </a:bodyPr>
          <a:lstStyle/>
          <a:p>
            <a:pPr>
              <a:defRPr/>
            </a:pPr>
            <a:r>
              <a:rPr lang="en-AU" sz="1400" dirty="0" smtClean="0">
                <a:solidFill>
                  <a:srgbClr val="515154"/>
                </a:solidFill>
              </a:rPr>
              <a:t>To give MBA International Students the opportunity </a:t>
            </a:r>
            <a:r>
              <a:rPr lang="en-AU" sz="1400" b="1" dirty="0" smtClean="0">
                <a:solidFill>
                  <a:srgbClr val="515154"/>
                </a:solidFill>
              </a:rPr>
              <a:t>to live the Mexican Business Culture</a:t>
            </a:r>
            <a:r>
              <a:rPr lang="en-AU" sz="1400" dirty="0" smtClean="0">
                <a:solidFill>
                  <a:srgbClr val="515154"/>
                </a:solidFill>
              </a:rPr>
              <a:t> in a short period of time, plus the possibility of an enriching interaction with other international and Mexican MBA Students. To explore issues that affect Mexico and the relationship with other countries in the world.</a:t>
            </a:r>
            <a:endParaRPr lang="en-AU" sz="1400" dirty="0">
              <a:solidFill>
                <a:srgbClr val="515154"/>
              </a:solidFill>
            </a:endParaRPr>
          </a:p>
        </p:txBody>
      </p:sp>
      <p:sp>
        <p:nvSpPr>
          <p:cNvPr id="13" name="Rectangle 5"/>
          <p:cNvSpPr>
            <a:spLocks noGrp="1" noChangeArrowheads="1"/>
          </p:cNvSpPr>
          <p:nvPr>
            <p:ph idx="1"/>
          </p:nvPr>
        </p:nvSpPr>
        <p:spPr>
          <a:xfrm>
            <a:off x="4343400" y="3886200"/>
            <a:ext cx="4343400" cy="1968282"/>
          </a:xfrm>
        </p:spPr>
        <p:txBody>
          <a:bodyPr/>
          <a:lstStyle/>
          <a:p>
            <a:pPr>
              <a:buClr>
                <a:srgbClr val="7CA144"/>
              </a:buClr>
              <a:buNone/>
            </a:pPr>
            <a:r>
              <a:rPr lang="en-US" sz="1400" b="1" dirty="0" smtClean="0"/>
              <a:t>Questions behind the Program:</a:t>
            </a:r>
          </a:p>
          <a:p>
            <a:pPr>
              <a:buClr>
                <a:srgbClr val="002060"/>
              </a:buClr>
            </a:pPr>
            <a:r>
              <a:rPr lang="en-US" sz="1400" dirty="0" smtClean="0"/>
              <a:t>How to do business in Mexico in different sectors?</a:t>
            </a:r>
          </a:p>
          <a:p>
            <a:pPr>
              <a:buClr>
                <a:srgbClr val="002060"/>
              </a:buClr>
            </a:pPr>
            <a:r>
              <a:rPr lang="en-US" sz="1400" dirty="0" smtClean="0"/>
              <a:t>How to identify and develop entrepreneurial opportunities?</a:t>
            </a:r>
          </a:p>
          <a:p>
            <a:pPr>
              <a:buClr>
                <a:srgbClr val="002060"/>
              </a:buClr>
            </a:pPr>
            <a:r>
              <a:rPr lang="en-US" sz="1400" dirty="0" smtClean="0"/>
              <a:t>How to use your talent as MBAs to create entrepreneurial opportunities in Mexico?</a:t>
            </a:r>
          </a:p>
          <a:p>
            <a:pPr>
              <a:buClr>
                <a:srgbClr val="002060"/>
              </a:buClr>
            </a:pPr>
            <a:r>
              <a:rPr lang="en-US" sz="1400" dirty="0" smtClean="0"/>
              <a:t>How do emerging markets behave and develop.</a:t>
            </a:r>
          </a:p>
        </p:txBody>
      </p:sp>
      <p:sp>
        <p:nvSpPr>
          <p:cNvPr id="3" name="Rectangle 2"/>
          <p:cNvSpPr/>
          <p:nvPr/>
        </p:nvSpPr>
        <p:spPr>
          <a:xfrm>
            <a:off x="4343400" y="2590800"/>
            <a:ext cx="2438400" cy="228600"/>
          </a:xfrm>
          <a:prstGeom prst="rect">
            <a:avLst/>
          </a:prstGeom>
          <a:solidFill>
            <a:srgbClr val="0862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100" b="1" i="1" dirty="0" smtClean="0">
                <a:cs typeface="Estrangelo Edessa" pitchFamily="66" charset="0"/>
              </a:rPr>
              <a:t>(Emerging Markets development)</a:t>
            </a:r>
            <a:endParaRPr lang="es-MX" sz="1400" b="1" i="1" dirty="0">
              <a:cs typeface="Estrangelo Edessa"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garciduenas\Desktop\Picture9.jpg"/>
          <p:cNvPicPr>
            <a:picLocks noChangeAspect="1" noChangeArrowheads="1"/>
          </p:cNvPicPr>
          <p:nvPr/>
        </p:nvPicPr>
        <p:blipFill>
          <a:blip r:embed="rId2"/>
          <a:srcRect b="31528"/>
          <a:stretch>
            <a:fillRect/>
          </a:stretch>
        </p:blipFill>
        <p:spPr bwMode="auto">
          <a:xfrm>
            <a:off x="6248400" y="1066800"/>
            <a:ext cx="2419350" cy="4516438"/>
          </a:xfrm>
          <a:prstGeom prst="rect">
            <a:avLst/>
          </a:prstGeom>
          <a:noFill/>
        </p:spPr>
      </p:pic>
      <p:sp>
        <p:nvSpPr>
          <p:cNvPr id="16386" name="Rectangle 4"/>
          <p:cNvSpPr>
            <a:spLocks noGrp="1" noChangeArrowheads="1"/>
          </p:cNvSpPr>
          <p:nvPr>
            <p:ph type="title"/>
          </p:nvPr>
        </p:nvSpPr>
        <p:spPr>
          <a:xfrm>
            <a:off x="457200" y="990600"/>
            <a:ext cx="8229600" cy="609600"/>
          </a:xfrm>
        </p:spPr>
        <p:txBody>
          <a:bodyPr/>
          <a:lstStyle/>
          <a:p>
            <a:r>
              <a:rPr lang="en-US" dirty="0" smtClean="0">
                <a:solidFill>
                  <a:srgbClr val="004B8E"/>
                </a:solidFill>
              </a:rPr>
              <a:t>Why a week about Doing Business in Mexico?</a:t>
            </a:r>
            <a:r>
              <a:rPr lang="en-US" dirty="0" smtClean="0">
                <a:solidFill>
                  <a:srgbClr val="9B4C31"/>
                </a:solidFill>
              </a:rPr>
              <a:t/>
            </a:r>
            <a:br>
              <a:rPr lang="en-US" dirty="0" smtClean="0">
                <a:solidFill>
                  <a:srgbClr val="9B4C31"/>
                </a:solidFill>
              </a:rPr>
            </a:br>
            <a:r>
              <a:rPr lang="en-US" sz="1800" dirty="0" smtClean="0">
                <a:solidFill>
                  <a:schemeClr val="accent3">
                    <a:lumMod val="65000"/>
                  </a:schemeClr>
                </a:solidFill>
              </a:rPr>
              <a:t>Because…</a:t>
            </a:r>
          </a:p>
        </p:txBody>
      </p:sp>
      <p:sp>
        <p:nvSpPr>
          <p:cNvPr id="16387" name="Rectangle 5"/>
          <p:cNvSpPr>
            <a:spLocks noGrp="1" noChangeArrowheads="1"/>
          </p:cNvSpPr>
          <p:nvPr>
            <p:ph idx="1"/>
          </p:nvPr>
        </p:nvSpPr>
        <p:spPr>
          <a:xfrm>
            <a:off x="457200" y="1600200"/>
            <a:ext cx="5410200" cy="3657600"/>
          </a:xfrm>
        </p:spPr>
        <p:txBody>
          <a:bodyPr/>
          <a:lstStyle/>
          <a:p>
            <a:pPr algn="just">
              <a:buClr>
                <a:srgbClr val="004B8E"/>
              </a:buClr>
            </a:pPr>
            <a:r>
              <a:rPr lang="en-US" sz="1400" dirty="0" smtClean="0"/>
              <a:t>Mexico is a leader in development of emerging markets in Latin America with at least </a:t>
            </a:r>
            <a:r>
              <a:rPr lang="en-US" sz="1400" b="1" dirty="0" smtClean="0"/>
              <a:t>35 multilateral commerce trades</a:t>
            </a:r>
            <a:r>
              <a:rPr lang="en-US" sz="1400" dirty="0" smtClean="0"/>
              <a:t>.</a:t>
            </a:r>
          </a:p>
          <a:p>
            <a:pPr algn="just">
              <a:buClr>
                <a:srgbClr val="004B8E"/>
              </a:buClr>
              <a:buNone/>
            </a:pPr>
            <a:endParaRPr lang="en-US" sz="1400" b="1" dirty="0" smtClean="0">
              <a:effectLst>
                <a:outerShdw blurRad="38100" dist="38100" dir="2700000" algn="tl">
                  <a:srgbClr val="000000">
                    <a:alpha val="43137"/>
                  </a:srgbClr>
                </a:outerShdw>
              </a:effectLst>
            </a:endParaRPr>
          </a:p>
          <a:p>
            <a:pPr>
              <a:buClr>
                <a:srgbClr val="004B8E"/>
              </a:buClr>
            </a:pPr>
            <a:r>
              <a:rPr lang="en-US" sz="1400" dirty="0" smtClean="0"/>
              <a:t>Mexico has </a:t>
            </a:r>
            <a:r>
              <a:rPr lang="en-US" sz="1400" b="1" dirty="0" smtClean="0"/>
              <a:t>12 Free Trade Agreements</a:t>
            </a:r>
            <a:r>
              <a:rPr lang="en-US" sz="1400" dirty="0" smtClean="0"/>
              <a:t> (FTA) with over 40 countries including Guatemala, Honduras, El Salvador, the European Free Trade Area and Japan.</a:t>
            </a:r>
          </a:p>
          <a:p>
            <a:pPr>
              <a:buClr>
                <a:srgbClr val="004B8E"/>
              </a:buClr>
              <a:buNone/>
            </a:pPr>
            <a:endParaRPr lang="en-US" sz="1400" b="1" dirty="0" smtClean="0">
              <a:effectLst>
                <a:outerShdw blurRad="38100" dist="38100" dir="2700000" algn="tl">
                  <a:srgbClr val="000000">
                    <a:alpha val="43137"/>
                  </a:srgbClr>
                </a:outerShdw>
              </a:effectLst>
            </a:endParaRPr>
          </a:p>
          <a:p>
            <a:pPr>
              <a:buClr>
                <a:srgbClr val="004B8E"/>
              </a:buClr>
            </a:pPr>
            <a:r>
              <a:rPr lang="en-US" sz="1400" dirty="0" smtClean="0"/>
              <a:t>Mexico, according to experts, will have a </a:t>
            </a:r>
            <a:r>
              <a:rPr lang="en-US" sz="1400" b="1" dirty="0" smtClean="0"/>
              <a:t>foreign investment for 2009 of 2,500 million dollars,</a:t>
            </a:r>
            <a:r>
              <a:rPr lang="en-US" sz="1400" dirty="0" smtClean="0"/>
              <a:t> with the creation of 7,480 new jobs in the short and medium term.</a:t>
            </a:r>
          </a:p>
          <a:p>
            <a:pPr>
              <a:buClr>
                <a:srgbClr val="004B8E"/>
              </a:buClr>
              <a:buNone/>
            </a:pPr>
            <a:endParaRPr lang="en-US" sz="1400" dirty="0" smtClean="0"/>
          </a:p>
          <a:p>
            <a:pPr>
              <a:buClr>
                <a:srgbClr val="004B8E"/>
              </a:buClr>
            </a:pPr>
            <a:r>
              <a:rPr lang="en-US" sz="1400" dirty="0" smtClean="0"/>
              <a:t>Mexico is a </a:t>
            </a:r>
            <a:r>
              <a:rPr lang="en-US" sz="1400" b="1" dirty="0" smtClean="0"/>
              <a:t>hob for Latin America </a:t>
            </a:r>
            <a:r>
              <a:rPr lang="en-US" sz="1400" dirty="0" smtClean="0"/>
              <a:t>having one of the largest GDP growth in the last 6 years.</a:t>
            </a:r>
          </a:p>
          <a:p>
            <a:pPr>
              <a:buClr>
                <a:srgbClr val="004B8E"/>
              </a:buClr>
            </a:pPr>
            <a:endParaRPr lang="en-US" sz="1400" dirty="0" smtClean="0"/>
          </a:p>
          <a:p>
            <a:pPr>
              <a:buClr>
                <a:srgbClr val="004B8E"/>
              </a:buClr>
            </a:pPr>
            <a:r>
              <a:rPr lang="en-US" sz="1400" dirty="0" smtClean="0"/>
              <a:t>Mexico </a:t>
            </a:r>
            <a:r>
              <a:rPr lang="en-US" sz="1400" b="1" dirty="0" smtClean="0"/>
              <a:t>exports more than 90% of its goods</a:t>
            </a:r>
            <a:r>
              <a:rPr lang="en-US" sz="1400" dirty="0" smtClean="0"/>
              <a:t> under the FTA.</a:t>
            </a:r>
          </a:p>
        </p:txBody>
      </p:sp>
      <p:sp>
        <p:nvSpPr>
          <p:cNvPr id="7" name="Rectangle 7"/>
          <p:cNvSpPr>
            <a:spLocks noChangeArrowheads="1"/>
          </p:cNvSpPr>
          <p:nvPr/>
        </p:nvSpPr>
        <p:spPr bwMode="auto">
          <a:xfrm>
            <a:off x="2819400" y="6172200"/>
            <a:ext cx="6324600" cy="304800"/>
          </a:xfrm>
          <a:prstGeom prst="rect">
            <a:avLst/>
          </a:prstGeom>
          <a:solidFill>
            <a:srgbClr val="97B02F"/>
          </a:solidFill>
          <a:ln w="9525">
            <a:noFill/>
            <a:miter lim="800000"/>
            <a:headEnd/>
            <a:tailEnd/>
          </a:ln>
          <a:effectLst>
            <a:outerShdw blurRad="50800" dist="38100" dir="54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eaLnBrk="0" hangingPunct="0">
              <a:defRPr/>
            </a:pPr>
            <a:endParaRPr lang="en-US" sz="2400" dirty="0">
              <a:latin typeface="Arial" pitchFamily="48" charset="0"/>
              <a:ea typeface="ＭＳ Ｐゴシック" pitchFamily="48" charset="-128"/>
              <a:cs typeface="ＭＳ Ｐゴシック" pitchFamily="48" charset="-128"/>
            </a:endParaRPr>
          </a:p>
        </p:txBody>
      </p:sp>
      <p:sp>
        <p:nvSpPr>
          <p:cNvPr id="8" name="Rectangle 7"/>
          <p:cNvSpPr>
            <a:spLocks noChangeArrowheads="1"/>
          </p:cNvSpPr>
          <p:nvPr/>
        </p:nvSpPr>
        <p:spPr bwMode="auto">
          <a:xfrm>
            <a:off x="0" y="6172200"/>
            <a:ext cx="2819400" cy="304800"/>
          </a:xfrm>
          <a:prstGeom prst="rect">
            <a:avLst/>
          </a:prstGeom>
          <a:solidFill>
            <a:schemeClr val="accent4">
              <a:lumMod val="50000"/>
              <a:lumOff val="50000"/>
            </a:schemeClr>
          </a:solidFill>
          <a:ln w="9525">
            <a:noFill/>
            <a:miter lim="800000"/>
            <a:headEnd/>
            <a:tailEnd/>
          </a:ln>
          <a:effectLst>
            <a:outerShdw blurRad="50800" dist="38100" dir="54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eaLnBrk="0" hangingPunct="0">
              <a:defRPr/>
            </a:pPr>
            <a:endParaRPr lang="en-US" sz="2400" dirty="0">
              <a:latin typeface="Arial" pitchFamily="48" charset="0"/>
              <a:ea typeface="ＭＳ Ｐゴシック" pitchFamily="48" charset="-128"/>
              <a:cs typeface="ＭＳ Ｐゴシック" pitchFamily="48" charset="-128"/>
            </a:endParaRPr>
          </a:p>
        </p:txBody>
      </p:sp>
      <p:sp>
        <p:nvSpPr>
          <p:cNvPr id="16394" name="TextBox 9"/>
          <p:cNvSpPr txBox="1">
            <a:spLocks noChangeArrowheads="1"/>
          </p:cNvSpPr>
          <p:nvPr/>
        </p:nvSpPr>
        <p:spPr bwMode="auto">
          <a:xfrm>
            <a:off x="4343400" y="6172200"/>
            <a:ext cx="4648200" cy="246063"/>
          </a:xfrm>
          <a:prstGeom prst="rect">
            <a:avLst/>
          </a:prstGeom>
          <a:noFill/>
          <a:ln w="9525">
            <a:noFill/>
            <a:miter lim="800000"/>
            <a:headEnd/>
            <a:tailEnd/>
          </a:ln>
        </p:spPr>
        <p:txBody>
          <a:bodyPr>
            <a:prstTxWarp prst="textNoShape">
              <a:avLst/>
            </a:prstTxWarp>
            <a:spAutoFit/>
          </a:bodyPr>
          <a:lstStyle/>
          <a:p>
            <a:pPr algn="r"/>
            <a:r>
              <a:rPr lang="en-US" sz="1000" b="1" dirty="0" smtClean="0">
                <a:solidFill>
                  <a:schemeClr val="bg1"/>
                </a:solidFill>
              </a:rPr>
              <a:t>FULL TIME MBA, INTERNATIONAL EXPERIENCE</a:t>
            </a:r>
            <a:endParaRPr lang="en-US" sz="1000" b="1" dirty="0">
              <a:solidFill>
                <a:schemeClr val="bg1"/>
              </a:solidFill>
            </a:endParaRPr>
          </a:p>
        </p:txBody>
      </p:sp>
      <p:sp>
        <p:nvSpPr>
          <p:cNvPr id="10" name="TextBox 9"/>
          <p:cNvSpPr txBox="1"/>
          <p:nvPr/>
        </p:nvSpPr>
        <p:spPr>
          <a:xfrm>
            <a:off x="152400" y="6172200"/>
            <a:ext cx="2590800" cy="246063"/>
          </a:xfrm>
          <a:prstGeom prst="rect">
            <a:avLst/>
          </a:prstGeom>
          <a:noFill/>
        </p:spPr>
        <p:txBody>
          <a:bodyPr>
            <a:spAutoFit/>
          </a:bodyPr>
          <a:lstStyle/>
          <a:p>
            <a:pPr algn="ctr">
              <a:defRPr/>
            </a:pPr>
            <a:r>
              <a:rPr lang="en-US" sz="1000" b="1" dirty="0">
                <a:solidFill>
                  <a:schemeClr val="bg1">
                    <a:lumMod val="65000"/>
                  </a:schemeClr>
                </a:solidFill>
                <a:latin typeface="Arial" pitchFamily="48" charset="0"/>
                <a:ea typeface="Arial" pitchFamily="48" charset="0"/>
                <a:cs typeface="Arial" pitchFamily="48" charset="0"/>
              </a:rPr>
              <a:t>P   R   O   G   R   A   </a:t>
            </a:r>
            <a:r>
              <a:rPr lang="en-US" sz="1000" b="1" dirty="0" smtClean="0">
                <a:solidFill>
                  <a:schemeClr val="bg1">
                    <a:lumMod val="65000"/>
                  </a:schemeClr>
                </a:solidFill>
                <a:latin typeface="Arial" pitchFamily="48" charset="0"/>
                <a:ea typeface="Arial" pitchFamily="48" charset="0"/>
                <a:cs typeface="Arial" pitchFamily="48" charset="0"/>
              </a:rPr>
              <a:t>M</a:t>
            </a:r>
            <a:endParaRPr lang="en-US" sz="1000" b="1" dirty="0">
              <a:solidFill>
                <a:schemeClr val="bg1">
                  <a:lumMod val="65000"/>
                </a:schemeClr>
              </a:solidFill>
              <a:latin typeface="Arial" pitchFamily="48" charset="0"/>
              <a:ea typeface="Arial" pitchFamily="48" charset="0"/>
              <a:cs typeface="Arial" pitchFamily="48" charset="0"/>
            </a:endParaRPr>
          </a:p>
        </p:txBody>
      </p:sp>
      <p:sp>
        <p:nvSpPr>
          <p:cNvPr id="9" name="Rectangle 5"/>
          <p:cNvSpPr txBox="1">
            <a:spLocks noChangeArrowheads="1"/>
          </p:cNvSpPr>
          <p:nvPr/>
        </p:nvSpPr>
        <p:spPr bwMode="auto">
          <a:xfrm>
            <a:off x="457200" y="5410200"/>
            <a:ext cx="8077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
                <a:srgbClr val="004B8E"/>
              </a:buClr>
              <a:buSzTx/>
              <a:buFont typeface="Wingdings" pitchFamily="103" charset="2"/>
              <a:buChar char="§"/>
              <a:tabLst/>
              <a:defRPr/>
            </a:pPr>
            <a:r>
              <a:rPr kumimoji="0" lang="en-US" sz="1400" b="0" i="0" u="none" strike="noStrike" kern="0" cap="none" spc="0" normalizeH="0" baseline="0" noProof="0" dirty="0" smtClean="0">
                <a:ln>
                  <a:noFill/>
                </a:ln>
                <a:solidFill>
                  <a:srgbClr val="515154"/>
                </a:solidFill>
                <a:effectLst/>
                <a:uLnTx/>
                <a:uFillTx/>
                <a:latin typeface="+mn-lt"/>
                <a:ea typeface="+mn-ea"/>
                <a:cs typeface="+mn-cs"/>
              </a:rPr>
              <a:t>It offers </a:t>
            </a:r>
            <a:r>
              <a:rPr kumimoji="0" lang="en-US" sz="1400" b="1" i="0" u="none" strike="noStrike" kern="0" cap="none" spc="0" normalizeH="0" baseline="0" noProof="0" dirty="0" smtClean="0">
                <a:ln>
                  <a:noFill/>
                </a:ln>
                <a:solidFill>
                  <a:srgbClr val="515154"/>
                </a:solidFill>
                <a:uLnTx/>
                <a:uFillTx/>
                <a:latin typeface="+mn-lt"/>
                <a:ea typeface="+mn-ea"/>
                <a:cs typeface="+mn-cs"/>
              </a:rPr>
              <a:t>the opportunity to</a:t>
            </a:r>
            <a:r>
              <a:rPr kumimoji="0" lang="en-US" sz="1400" b="1" i="0" u="none" strike="noStrike" kern="0" cap="none" spc="0" normalizeH="0" noProof="0" dirty="0" smtClean="0">
                <a:ln>
                  <a:noFill/>
                </a:ln>
                <a:solidFill>
                  <a:srgbClr val="515154"/>
                </a:solidFill>
                <a:uLnTx/>
                <a:uFillTx/>
                <a:latin typeface="+mn-lt"/>
                <a:ea typeface="+mn-ea"/>
                <a:cs typeface="+mn-cs"/>
              </a:rPr>
              <a:t> live in Mexico City and its surroundings</a:t>
            </a:r>
            <a:r>
              <a:rPr kumimoji="0" lang="en-US" sz="1400" b="0" i="0" u="none" strike="noStrike" kern="0" cap="none" spc="0" normalizeH="0" noProof="0" dirty="0" smtClean="0">
                <a:ln>
                  <a:noFill/>
                </a:ln>
                <a:solidFill>
                  <a:srgbClr val="515154"/>
                </a:solidFill>
                <a:effectLst/>
                <a:uLnTx/>
                <a:uFillTx/>
                <a:latin typeface="+mn-lt"/>
                <a:ea typeface="+mn-ea"/>
                <a:cs typeface="+mn-cs"/>
              </a:rPr>
              <a:t>; experience the contrast between the pre-Hispanic, Colonial and Modern culture.</a:t>
            </a:r>
            <a:endParaRPr kumimoji="0" lang="en-US" sz="1400" b="0" i="0" u="none" strike="noStrike" kern="0" cap="none" spc="0" normalizeH="0" baseline="0" noProof="0" dirty="0" smtClean="0">
              <a:ln>
                <a:noFill/>
              </a:ln>
              <a:solidFill>
                <a:srgbClr val="515154"/>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garciduenas\Desktop\Picture10.jpg"/>
          <p:cNvPicPr>
            <a:picLocks noChangeAspect="1" noChangeArrowheads="1"/>
          </p:cNvPicPr>
          <p:nvPr/>
        </p:nvPicPr>
        <p:blipFill>
          <a:blip r:embed="rId2"/>
          <a:srcRect b="36044"/>
          <a:stretch>
            <a:fillRect/>
          </a:stretch>
        </p:blipFill>
        <p:spPr bwMode="auto">
          <a:xfrm>
            <a:off x="5970588" y="1665287"/>
            <a:ext cx="2487612" cy="4506913"/>
          </a:xfrm>
          <a:prstGeom prst="rect">
            <a:avLst/>
          </a:prstGeom>
          <a:noFill/>
        </p:spPr>
      </p:pic>
      <p:sp>
        <p:nvSpPr>
          <p:cNvPr id="16386" name="Rectangle 4"/>
          <p:cNvSpPr>
            <a:spLocks noGrp="1" noChangeArrowheads="1"/>
          </p:cNvSpPr>
          <p:nvPr>
            <p:ph type="title"/>
          </p:nvPr>
        </p:nvSpPr>
        <p:spPr>
          <a:xfrm>
            <a:off x="457200" y="990600"/>
            <a:ext cx="8229600" cy="381000"/>
          </a:xfrm>
        </p:spPr>
        <p:txBody>
          <a:bodyPr/>
          <a:lstStyle/>
          <a:p>
            <a:r>
              <a:rPr lang="en-US" dirty="0" smtClean="0">
                <a:solidFill>
                  <a:srgbClr val="004B8E"/>
                </a:solidFill>
              </a:rPr>
              <a:t>Preliminary academic content</a:t>
            </a:r>
            <a:endParaRPr lang="en-US" sz="1600" dirty="0" smtClean="0">
              <a:solidFill>
                <a:schemeClr val="accent3">
                  <a:lumMod val="65000"/>
                </a:schemeClr>
              </a:solidFill>
            </a:endParaRPr>
          </a:p>
        </p:txBody>
      </p:sp>
      <p:sp>
        <p:nvSpPr>
          <p:cNvPr id="16387" name="Rectangle 5"/>
          <p:cNvSpPr>
            <a:spLocks noGrp="1" noChangeArrowheads="1"/>
          </p:cNvSpPr>
          <p:nvPr>
            <p:ph idx="1"/>
          </p:nvPr>
        </p:nvSpPr>
        <p:spPr>
          <a:xfrm>
            <a:off x="457200" y="1600200"/>
            <a:ext cx="5334000" cy="4114800"/>
          </a:xfrm>
        </p:spPr>
        <p:txBody>
          <a:bodyPr/>
          <a:lstStyle/>
          <a:p>
            <a:pPr>
              <a:buClr>
                <a:srgbClr val="004B8E"/>
              </a:buClr>
            </a:pPr>
            <a:r>
              <a:rPr lang="en-US" sz="1800" b="1" dirty="0" smtClean="0"/>
              <a:t>Mexican Politic and Economic Environment. </a:t>
            </a:r>
            <a:r>
              <a:rPr lang="en-US" sz="1400" dirty="0" smtClean="0"/>
              <a:t>Analysis of today’s politic and economic environment.</a:t>
            </a:r>
            <a:endParaRPr lang="en-US" sz="1800" b="1" dirty="0" smtClean="0">
              <a:effectLst>
                <a:outerShdw blurRad="38100" dist="38100" dir="2700000" algn="tl">
                  <a:srgbClr val="000000">
                    <a:alpha val="43137"/>
                  </a:srgbClr>
                </a:outerShdw>
              </a:effectLst>
            </a:endParaRPr>
          </a:p>
          <a:p>
            <a:pPr>
              <a:buClr>
                <a:srgbClr val="004B8E"/>
              </a:buClr>
            </a:pPr>
            <a:r>
              <a:rPr lang="en-US" sz="1800" b="1" dirty="0" err="1" smtClean="0"/>
              <a:t>Scotiabank</a:t>
            </a:r>
            <a:r>
              <a:rPr lang="en-US" sz="1800" b="1" dirty="0" smtClean="0"/>
              <a:t> Case. </a:t>
            </a:r>
            <a:r>
              <a:rPr lang="en-US" sz="1400" dirty="0" smtClean="0"/>
              <a:t>The merge of two cultures into one organization, Mexican and Canadian (Human Resources).</a:t>
            </a:r>
            <a:endParaRPr lang="en-US" sz="1800" b="1" dirty="0" smtClean="0">
              <a:effectLst>
                <a:outerShdw blurRad="38100" dist="38100" dir="2700000" algn="tl">
                  <a:srgbClr val="000000">
                    <a:alpha val="43137"/>
                  </a:srgbClr>
                </a:outerShdw>
              </a:effectLst>
            </a:endParaRPr>
          </a:p>
          <a:p>
            <a:pPr>
              <a:buClr>
                <a:srgbClr val="004B8E"/>
              </a:buClr>
            </a:pPr>
            <a:r>
              <a:rPr lang="en-US" sz="1800" b="1" dirty="0" smtClean="0"/>
              <a:t>Gas </a:t>
            </a:r>
            <a:r>
              <a:rPr lang="en-US" sz="1800" b="1" dirty="0" err="1" smtClean="0"/>
              <a:t>Metropolitano</a:t>
            </a:r>
            <a:r>
              <a:rPr lang="en-US" sz="1800" b="1" dirty="0" smtClean="0"/>
              <a:t> Case. </a:t>
            </a:r>
            <a:r>
              <a:rPr lang="en-US" sz="1400" dirty="0" smtClean="0"/>
              <a:t>A company fighting a corrupted sector and the controlling to avoid it (Control).</a:t>
            </a:r>
            <a:endParaRPr lang="en-US" sz="1800" b="1" dirty="0" smtClean="0"/>
          </a:p>
          <a:p>
            <a:pPr>
              <a:buClr>
                <a:srgbClr val="004B8E"/>
              </a:buClr>
            </a:pPr>
            <a:r>
              <a:rPr lang="en-US" sz="1800" b="1" dirty="0" smtClean="0"/>
              <a:t>Mexican Businessmen psychology. </a:t>
            </a:r>
            <a:r>
              <a:rPr lang="en-US" sz="1400" dirty="0" smtClean="0"/>
              <a:t>Styles of management and human profile and the impact of doing business together (Organizational Behavior).</a:t>
            </a:r>
            <a:endParaRPr lang="en-US" sz="1800" b="1" dirty="0" smtClean="0"/>
          </a:p>
          <a:p>
            <a:pPr>
              <a:buClr>
                <a:srgbClr val="004B8E"/>
              </a:buClr>
            </a:pPr>
            <a:r>
              <a:rPr lang="en-US" sz="1800" b="1" dirty="0" smtClean="0"/>
              <a:t>Interlingua Case. </a:t>
            </a:r>
            <a:r>
              <a:rPr lang="en-US" sz="1400" dirty="0" smtClean="0"/>
              <a:t>Management and profile of Mexican franchises (Management Control).</a:t>
            </a:r>
            <a:endParaRPr lang="en-US" sz="1800" b="1" dirty="0" smtClean="0"/>
          </a:p>
          <a:p>
            <a:pPr>
              <a:buClr>
                <a:srgbClr val="004B8E"/>
              </a:buClr>
            </a:pPr>
            <a:r>
              <a:rPr lang="en-US" sz="1800" b="1" dirty="0" err="1" smtClean="0"/>
              <a:t>Volaris</a:t>
            </a:r>
            <a:r>
              <a:rPr lang="en-US" sz="1800" b="1" dirty="0" smtClean="0"/>
              <a:t> Case. </a:t>
            </a:r>
            <a:r>
              <a:rPr lang="en-US" sz="1400" dirty="0" smtClean="0"/>
              <a:t>Operations in a low budget Airline (Operations Management).</a:t>
            </a:r>
          </a:p>
        </p:txBody>
      </p:sp>
      <p:sp>
        <p:nvSpPr>
          <p:cNvPr id="7" name="Rectangle 7"/>
          <p:cNvSpPr>
            <a:spLocks noChangeArrowheads="1"/>
          </p:cNvSpPr>
          <p:nvPr/>
        </p:nvSpPr>
        <p:spPr bwMode="auto">
          <a:xfrm>
            <a:off x="2819400" y="6172200"/>
            <a:ext cx="6324600" cy="304800"/>
          </a:xfrm>
          <a:prstGeom prst="rect">
            <a:avLst/>
          </a:prstGeom>
          <a:solidFill>
            <a:srgbClr val="97B02F"/>
          </a:solidFill>
          <a:ln w="9525">
            <a:noFill/>
            <a:miter lim="800000"/>
            <a:headEnd/>
            <a:tailEnd/>
          </a:ln>
          <a:effectLst>
            <a:outerShdw blurRad="50800" dist="38100" dir="54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eaLnBrk="0" hangingPunct="0">
              <a:defRPr/>
            </a:pPr>
            <a:endParaRPr lang="en-US" sz="2400" dirty="0">
              <a:latin typeface="Arial" pitchFamily="48" charset="0"/>
              <a:ea typeface="ＭＳ Ｐゴシック" pitchFamily="48" charset="-128"/>
              <a:cs typeface="ＭＳ Ｐゴシック" pitchFamily="48" charset="-128"/>
            </a:endParaRPr>
          </a:p>
        </p:txBody>
      </p:sp>
      <p:sp>
        <p:nvSpPr>
          <p:cNvPr id="8" name="Rectangle 7"/>
          <p:cNvSpPr>
            <a:spLocks noChangeArrowheads="1"/>
          </p:cNvSpPr>
          <p:nvPr/>
        </p:nvSpPr>
        <p:spPr bwMode="auto">
          <a:xfrm>
            <a:off x="0" y="6172200"/>
            <a:ext cx="2819400" cy="304800"/>
          </a:xfrm>
          <a:prstGeom prst="rect">
            <a:avLst/>
          </a:prstGeom>
          <a:solidFill>
            <a:schemeClr val="accent4">
              <a:lumMod val="50000"/>
              <a:lumOff val="50000"/>
            </a:schemeClr>
          </a:solidFill>
          <a:ln w="9525">
            <a:noFill/>
            <a:miter lim="800000"/>
            <a:headEnd/>
            <a:tailEnd/>
          </a:ln>
          <a:effectLst>
            <a:outerShdw blurRad="50800" dist="38100" dir="54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eaLnBrk="0" hangingPunct="0">
              <a:defRPr/>
            </a:pPr>
            <a:endParaRPr lang="en-US" sz="2400" dirty="0">
              <a:latin typeface="Arial" pitchFamily="48" charset="0"/>
              <a:ea typeface="ＭＳ Ｐゴシック" pitchFamily="48" charset="-128"/>
              <a:cs typeface="ＭＳ Ｐゴシック" pitchFamily="48" charset="-128"/>
            </a:endParaRPr>
          </a:p>
        </p:txBody>
      </p:sp>
      <p:sp>
        <p:nvSpPr>
          <p:cNvPr id="16394" name="TextBox 9"/>
          <p:cNvSpPr txBox="1">
            <a:spLocks noChangeArrowheads="1"/>
          </p:cNvSpPr>
          <p:nvPr/>
        </p:nvSpPr>
        <p:spPr bwMode="auto">
          <a:xfrm>
            <a:off x="4343400" y="6172200"/>
            <a:ext cx="4648200" cy="246063"/>
          </a:xfrm>
          <a:prstGeom prst="rect">
            <a:avLst/>
          </a:prstGeom>
          <a:noFill/>
          <a:ln w="9525">
            <a:noFill/>
            <a:miter lim="800000"/>
            <a:headEnd/>
            <a:tailEnd/>
          </a:ln>
        </p:spPr>
        <p:txBody>
          <a:bodyPr>
            <a:prstTxWarp prst="textNoShape">
              <a:avLst/>
            </a:prstTxWarp>
            <a:spAutoFit/>
          </a:bodyPr>
          <a:lstStyle/>
          <a:p>
            <a:pPr algn="r"/>
            <a:r>
              <a:rPr lang="en-US" sz="1000" b="1" dirty="0" smtClean="0">
                <a:solidFill>
                  <a:schemeClr val="bg1"/>
                </a:solidFill>
              </a:rPr>
              <a:t>FULL TIME MBA, INTERNATIONAL EXPERIENCE</a:t>
            </a:r>
            <a:endParaRPr lang="en-US" sz="1000" b="1" dirty="0">
              <a:solidFill>
                <a:schemeClr val="bg1"/>
              </a:solidFill>
            </a:endParaRPr>
          </a:p>
        </p:txBody>
      </p:sp>
      <p:sp>
        <p:nvSpPr>
          <p:cNvPr id="10" name="TextBox 9"/>
          <p:cNvSpPr txBox="1"/>
          <p:nvPr/>
        </p:nvSpPr>
        <p:spPr>
          <a:xfrm>
            <a:off x="152400" y="6172200"/>
            <a:ext cx="2590800" cy="246063"/>
          </a:xfrm>
          <a:prstGeom prst="rect">
            <a:avLst/>
          </a:prstGeom>
          <a:noFill/>
        </p:spPr>
        <p:txBody>
          <a:bodyPr>
            <a:spAutoFit/>
          </a:bodyPr>
          <a:lstStyle/>
          <a:p>
            <a:pPr algn="ctr">
              <a:defRPr/>
            </a:pPr>
            <a:r>
              <a:rPr lang="en-US" sz="1000" b="1" dirty="0">
                <a:solidFill>
                  <a:schemeClr val="bg1">
                    <a:lumMod val="65000"/>
                  </a:schemeClr>
                </a:solidFill>
                <a:latin typeface="Arial" pitchFamily="48" charset="0"/>
                <a:ea typeface="Arial" pitchFamily="48" charset="0"/>
                <a:cs typeface="Arial" pitchFamily="48" charset="0"/>
              </a:rPr>
              <a:t>P   R   O   G   R   A   </a:t>
            </a:r>
            <a:r>
              <a:rPr lang="en-US" sz="1000" b="1" dirty="0" smtClean="0">
                <a:solidFill>
                  <a:schemeClr val="bg1">
                    <a:lumMod val="65000"/>
                  </a:schemeClr>
                </a:solidFill>
                <a:latin typeface="Arial" pitchFamily="48" charset="0"/>
                <a:ea typeface="Arial" pitchFamily="48" charset="0"/>
                <a:cs typeface="Arial" pitchFamily="48" charset="0"/>
              </a:rPr>
              <a:t>M</a:t>
            </a:r>
            <a:endParaRPr lang="en-US" sz="1000" b="1" dirty="0">
              <a:solidFill>
                <a:schemeClr val="bg1">
                  <a:lumMod val="65000"/>
                </a:schemeClr>
              </a:solidFill>
              <a:latin typeface="Arial" pitchFamily="48" charset="0"/>
              <a:ea typeface="Arial" pitchFamily="48" charset="0"/>
              <a:cs typeface="Arial" pitchFamily="4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FB19C9B3B9FEA4296DEDAA363C68175" ma:contentTypeVersion="0" ma:contentTypeDescription="Create a new document." ma:contentTypeScope="" ma:versionID="53c4d5c81a40b10d2af4e98224d5c67e">
  <xsd:schema xmlns:xsd="http://www.w3.org/2001/XMLSchema" xmlns:p="http://schemas.microsoft.com/office/2006/metadata/properties" targetNamespace="http://schemas.microsoft.com/office/2006/metadata/properties" ma:root="true" ma:fieldsID="46ce51841bcaebe75ae25adb2fb3cbe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C49EF68-CBD6-48ED-98FF-CD8C47420561}">
  <ds:schemaRefs>
    <ds:schemaRef ds:uri="http://schemas.microsoft.com/sharepoint/v3/contenttype/forms"/>
  </ds:schemaRefs>
</ds:datastoreItem>
</file>

<file path=customXml/itemProps2.xml><?xml version="1.0" encoding="utf-8"?>
<ds:datastoreItem xmlns:ds="http://schemas.openxmlformats.org/officeDocument/2006/customXml" ds:itemID="{ADE2A1D7-3724-4404-BC14-0E6F5E52B7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7E43787A-E981-4624-ACF4-75C86BF1AF91}">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2491</TotalTime>
  <Words>1841</Words>
  <Application>Microsoft Office PowerPoint</Application>
  <PresentationFormat>On-screen Show (4:3)</PresentationFormat>
  <Paragraphs>297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 Design</vt:lpstr>
      <vt:lpstr>PowerPoint Presentation</vt:lpstr>
      <vt:lpstr>IPADE’s  Foundational Principles</vt:lpstr>
      <vt:lpstr>An integral perspective in practical learning</vt:lpstr>
      <vt:lpstr>Continuing Education and Alumni network</vt:lpstr>
      <vt:lpstr>IPADE´s Full-Time MBA Program World Rankings, Accreditations and Associations</vt:lpstr>
      <vt:lpstr>One Week Program</vt:lpstr>
      <vt:lpstr>Objective:</vt:lpstr>
      <vt:lpstr>Why a week about Doing Business in Mexico? Because…</vt:lpstr>
      <vt:lpstr>Preliminary academic content</vt:lpstr>
      <vt:lpstr>Week costs per student (prices in US dollars)</vt:lpstr>
      <vt:lpstr>PowerPoint Presentation</vt:lpstr>
      <vt:lpstr>Working load (credits and contact hours)</vt:lpstr>
      <vt:lpstr>Team projects (IPADE and visiting students mixture)</vt:lpstr>
      <vt:lpstr>School Participating</vt:lpstr>
      <vt:lpstr>Why is Mexico the Choice</vt:lpstr>
      <vt:lpstr>Mexico is open for trade</vt:lpstr>
      <vt:lpstr>Mexico, gateway to…</vt:lpstr>
      <vt:lpstr>Top Mexican Global Firms</vt:lpstr>
      <vt:lpstr>An opportunity to enjoy the city</vt:lpstr>
    </vt:vector>
  </TitlesOfParts>
  <Company>AméricaEconomía Magazine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Propuesta de Plan de Comunicación para el MEDEX</dc:title>
  <dc:creator>Luis Abarca</dc:creator>
  <cp:lastModifiedBy>mhc919</cp:lastModifiedBy>
  <cp:revision>324</cp:revision>
  <dcterms:created xsi:type="dcterms:W3CDTF">2011-04-13T21:33:29Z</dcterms:created>
  <dcterms:modified xsi:type="dcterms:W3CDTF">2012-10-09T15:45:37Z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0x0101007FB19C9B3B9FEA4296DEDAA363C68175</vt:lpwstr>
  </property>
</Properties>
</file>