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16" r:id="rId2"/>
    <p:sldId id="256" r:id="rId3"/>
    <p:sldId id="257" r:id="rId4"/>
    <p:sldId id="315" r:id="rId5"/>
    <p:sldId id="272" r:id="rId6"/>
    <p:sldId id="301" r:id="rId7"/>
    <p:sldId id="302" r:id="rId8"/>
    <p:sldId id="303" r:id="rId9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FF3300"/>
    <a:srgbClr val="FF9900"/>
    <a:srgbClr val="00CC99"/>
    <a:srgbClr val="009900"/>
    <a:srgbClr val="FFCC99"/>
    <a:srgbClr val="A5002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06" autoAdjust="0"/>
  </p:normalViewPr>
  <p:slideViewPr>
    <p:cSldViewPr>
      <p:cViewPr varScale="1">
        <p:scale>
          <a:sx n="107" d="100"/>
          <a:sy n="107" d="100"/>
        </p:scale>
        <p:origin x="-109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9" d="100"/>
          <a:sy n="79" d="100"/>
        </p:scale>
        <p:origin x="-2088" y="-84"/>
      </p:cViewPr>
      <p:guideLst>
        <p:guide orient="horz" pos="2928"/>
        <p:guide pos="2208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9038" y="703263"/>
            <a:ext cx="4630737" cy="347345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397375"/>
            <a:ext cx="5149850" cy="41671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2722" tIns="45548" rIns="92722" bIns="455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976528" y="8796146"/>
            <a:ext cx="3040307" cy="463377"/>
          </a:xfrm>
          <a:prstGeom prst="rect">
            <a:avLst/>
          </a:prstGeom>
          <a:noFill/>
        </p:spPr>
        <p:txBody>
          <a:bodyPr/>
          <a:lstStyle/>
          <a:p>
            <a:fld id="{709D6DD5-BFA8-43A4-A7A2-82FF0BF338FA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95325"/>
            <a:ext cx="4651375" cy="3487738"/>
          </a:xfrm>
          <a:solidFill>
            <a:srgbClr val="FFFFFF"/>
          </a:solidFill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4614" y="4415711"/>
            <a:ext cx="5141174" cy="418482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975100" y="0"/>
            <a:ext cx="3041650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975100" y="8796338"/>
            <a:ext cx="3041650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2722" tIns="45548" rIns="92722" bIns="45548" anchor="b"/>
          <a:lstStyle/>
          <a:p>
            <a:pPr algn="r" defTabSz="938213" eaLnBrk="0" hangingPunct="0"/>
            <a:r>
              <a:rPr lang="en-US" sz="1300"/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8796338"/>
            <a:ext cx="3040063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3040063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3975100" y="0"/>
            <a:ext cx="3041650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3975100" y="8796338"/>
            <a:ext cx="3041650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2722" tIns="45548" rIns="92722" bIns="45548" anchor="b"/>
          <a:lstStyle/>
          <a:p>
            <a:pPr algn="r" defTabSz="938213" eaLnBrk="0" hangingPunct="0"/>
            <a:r>
              <a:rPr lang="en-US" sz="1300"/>
              <a:t>2</a:t>
            </a: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0" y="8796338"/>
            <a:ext cx="3040063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0" y="0"/>
            <a:ext cx="3040063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2355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3559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3975100" y="0"/>
            <a:ext cx="3041650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3975100" y="8796338"/>
            <a:ext cx="3041650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2722" tIns="45548" rIns="92722" bIns="45548" anchor="b"/>
          <a:lstStyle/>
          <a:p>
            <a:pPr algn="r" defTabSz="938213" eaLnBrk="0" hangingPunct="0"/>
            <a:r>
              <a:rPr lang="en-US" sz="1300"/>
              <a:t>4</a:t>
            </a: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0" y="8796338"/>
            <a:ext cx="3040063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0" y="0"/>
            <a:ext cx="3040063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2458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4583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3975100" y="0"/>
            <a:ext cx="3041650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3975100" y="8796338"/>
            <a:ext cx="3041650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2722" tIns="45548" rIns="92722" bIns="45548" anchor="b"/>
          <a:lstStyle/>
          <a:p>
            <a:pPr algn="r" defTabSz="938213" eaLnBrk="0" hangingPunct="0"/>
            <a:r>
              <a:rPr lang="en-US" sz="1300"/>
              <a:t>2</a:t>
            </a: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0" y="8796338"/>
            <a:ext cx="3040063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0" y="0"/>
            <a:ext cx="3040063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2560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5607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3975100" y="0"/>
            <a:ext cx="3041650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3975100" y="8796338"/>
            <a:ext cx="3041650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3186" tIns="45776" rIns="93186" bIns="45776" anchor="b"/>
          <a:lstStyle/>
          <a:p>
            <a:pPr algn="r" defTabSz="942975" eaLnBrk="0" hangingPunct="0"/>
            <a:r>
              <a:rPr lang="en-US" sz="1300"/>
              <a:t>2</a:t>
            </a:r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0" y="8796338"/>
            <a:ext cx="3040063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0" y="0"/>
            <a:ext cx="3040063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2663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6631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31863" y="4398963"/>
            <a:ext cx="5149850" cy="4165600"/>
          </a:xfrm>
          <a:noFill/>
          <a:ln w="9525"/>
        </p:spPr>
        <p:txBody>
          <a:bodyPr lIns="93186" tIns="45776" rIns="93186" bIns="45776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3975100" y="0"/>
            <a:ext cx="3041650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3975100" y="8796338"/>
            <a:ext cx="3041650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3186" tIns="45776" rIns="93186" bIns="45776" anchor="b"/>
          <a:lstStyle/>
          <a:p>
            <a:pPr algn="r" defTabSz="942975" eaLnBrk="0" hangingPunct="0"/>
            <a:r>
              <a:rPr lang="en-US" sz="1300"/>
              <a:t>2</a:t>
            </a:r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0" y="8796338"/>
            <a:ext cx="3040063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0" y="0"/>
            <a:ext cx="3040063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2765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7655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31863" y="4398963"/>
            <a:ext cx="5149850" cy="4165600"/>
          </a:xfrm>
          <a:noFill/>
          <a:ln w="9525"/>
        </p:spPr>
        <p:txBody>
          <a:bodyPr lIns="93186" tIns="45776" rIns="93186" bIns="45776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975100" y="0"/>
            <a:ext cx="3041650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3975100" y="8796338"/>
            <a:ext cx="3041650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3186" tIns="45776" rIns="93186" bIns="45776" anchor="b"/>
          <a:lstStyle/>
          <a:p>
            <a:pPr algn="r" defTabSz="942975" eaLnBrk="0" hangingPunct="0"/>
            <a:r>
              <a:rPr lang="en-US" sz="1300"/>
              <a:t>2</a:t>
            </a: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0" y="8796338"/>
            <a:ext cx="3040063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3040063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2867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8679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31863" y="4398963"/>
            <a:ext cx="5149850" cy="4165600"/>
          </a:xfrm>
          <a:noFill/>
          <a:ln w="9525"/>
        </p:spPr>
        <p:txBody>
          <a:bodyPr lIns="93186" tIns="45776" rIns="93186" bIns="45776"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 descr="50%"/>
          <p:cNvSpPr>
            <a:spLocks noChangeArrowheads="1"/>
          </p:cNvSpPr>
          <p:nvPr/>
        </p:nvSpPr>
        <p:spPr bwMode="auto">
          <a:xfrm>
            <a:off x="0" y="976184"/>
            <a:ext cx="9144000" cy="2631989"/>
          </a:xfrm>
          <a:prstGeom prst="rect">
            <a:avLst/>
          </a:prstGeom>
          <a:pattFill prst="pct50">
            <a:fgClr>
              <a:srgbClr val="FFFF00">
                <a:alpha val="50195"/>
              </a:srgbClr>
            </a:fgClr>
            <a:bgClr>
              <a:srgbClr val="FFFFFF">
                <a:alpha val="50195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>
              <a:latin typeface="Arial" charset="0"/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272137" y="1073964"/>
            <a:ext cx="859972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 u="sng" dirty="0">
                <a:latin typeface="Arial" charset="0"/>
              </a:rPr>
              <a:t>Part I: Strategy </a:t>
            </a:r>
            <a:r>
              <a:rPr lang="en-US" sz="2000" u="sng" dirty="0" smtClean="0">
                <a:latin typeface="Arial" charset="0"/>
              </a:rPr>
              <a:t>&amp; Profitability: </a:t>
            </a:r>
            <a:r>
              <a:rPr lang="en-US" sz="2000" u="sng" dirty="0">
                <a:latin typeface="Arial" charset="0"/>
              </a:rPr>
              <a:t>Analytical Frameworks and Diagnostic Tools</a:t>
            </a:r>
            <a:endParaRPr lang="en-US" sz="2000" dirty="0">
              <a:latin typeface="Arial" charset="0"/>
            </a:endParaRP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470586" y="2041094"/>
            <a:ext cx="466050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Industry </a:t>
            </a:r>
            <a:r>
              <a:rPr lang="en-US" sz="2000" dirty="0" smtClean="0">
                <a:latin typeface="Arial" charset="0"/>
              </a:rPr>
              <a:t>Profitability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Boeing / Airbus</a:t>
            </a: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470586" y="2564969"/>
            <a:ext cx="587237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</a:t>
            </a:r>
            <a:r>
              <a:rPr lang="en-US" sz="2000" dirty="0" smtClean="0">
                <a:latin typeface="Arial" charset="0"/>
              </a:rPr>
              <a:t>Competitive Advantage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–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Enterprise Rent-A-Car</a:t>
            </a:r>
          </a:p>
        </p:txBody>
      </p:sp>
      <p:sp>
        <p:nvSpPr>
          <p:cNvPr id="16393" name="Rectangle 9" descr="50%"/>
          <p:cNvSpPr>
            <a:spLocks noChangeArrowheads="1"/>
          </p:cNvSpPr>
          <p:nvPr/>
        </p:nvSpPr>
        <p:spPr bwMode="auto">
          <a:xfrm>
            <a:off x="0" y="3744098"/>
            <a:ext cx="9144000" cy="3028178"/>
          </a:xfrm>
          <a:prstGeom prst="rect">
            <a:avLst/>
          </a:prstGeom>
          <a:pattFill prst="pct50">
            <a:fgClr>
              <a:srgbClr val="FF99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>
              <a:latin typeface="Arial" charset="0"/>
            </a:endParaRPr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30163" y="3845435"/>
            <a:ext cx="90820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 u="sng" dirty="0">
                <a:latin typeface="Arial" charset="0"/>
              </a:rPr>
              <a:t>Part II: Strategy Formulation: Economic Fundamentals for Successful Initiatives</a:t>
            </a:r>
            <a:endParaRPr lang="en-US" sz="2000" dirty="0">
              <a:latin typeface="Arial" charset="0"/>
            </a:endParaRPr>
          </a:p>
        </p:txBody>
      </p: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470586" y="3093950"/>
            <a:ext cx="289694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 smtClean="0">
                <a:latin typeface="Arial" charset="0"/>
              </a:rPr>
              <a:t>  Sustainability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Nucor</a:t>
            </a:r>
            <a:endParaRPr lang="en-US" sz="2000" dirty="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16396" name="Text Box 12"/>
          <p:cNvSpPr txBox="1">
            <a:spLocks noChangeArrowheads="1"/>
          </p:cNvSpPr>
          <p:nvPr/>
        </p:nvSpPr>
        <p:spPr bwMode="auto">
          <a:xfrm>
            <a:off x="470586" y="4760218"/>
            <a:ext cx="85693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Strategic Positioning for Competitive Advantage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</a:t>
            </a:r>
            <a:r>
              <a:rPr lang="en-US" sz="2000" dirty="0" err="1">
                <a:solidFill>
                  <a:schemeClr val="accent2"/>
                </a:solidFill>
                <a:latin typeface="Arial" charset="0"/>
              </a:rPr>
              <a:t>Supermercados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 Disco</a:t>
            </a:r>
          </a:p>
        </p:txBody>
      </p:sp>
      <p:sp>
        <p:nvSpPr>
          <p:cNvPr id="16397" name="Text Box 13"/>
          <p:cNvSpPr txBox="1">
            <a:spLocks noChangeArrowheads="1"/>
          </p:cNvSpPr>
          <p:nvPr/>
        </p:nvSpPr>
        <p:spPr bwMode="auto">
          <a:xfrm>
            <a:off x="470586" y="6264275"/>
            <a:ext cx="746871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</a:t>
            </a:r>
            <a:r>
              <a:rPr lang="en-US" sz="2000" dirty="0" smtClean="0">
                <a:latin typeface="Arial" charset="0"/>
              </a:rPr>
              <a:t>Strategy and Change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– Financial Planning / Services Industry</a:t>
            </a:r>
            <a:r>
              <a:rPr lang="en-US" sz="2000" dirty="0" smtClean="0">
                <a:latin typeface="Arial" charset="0"/>
              </a:rPr>
              <a:t> </a:t>
            </a:r>
            <a:endParaRPr lang="en-US" sz="2000" dirty="0">
              <a:latin typeface="Arial" charset="0"/>
            </a:endParaRPr>
          </a:p>
        </p:txBody>
      </p:sp>
      <p:sp>
        <p:nvSpPr>
          <p:cNvPr id="16398" name="Text Box 14"/>
          <p:cNvSpPr txBox="1">
            <a:spLocks noChangeArrowheads="1"/>
          </p:cNvSpPr>
          <p:nvPr/>
        </p:nvSpPr>
        <p:spPr bwMode="auto">
          <a:xfrm>
            <a:off x="1597025" y="62484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>
              <a:latin typeface="Arial" charset="0"/>
            </a:endParaRPr>
          </a:p>
        </p:txBody>
      </p:sp>
      <p:sp>
        <p:nvSpPr>
          <p:cNvPr id="16399" name="Text Box 15"/>
          <p:cNvSpPr txBox="1">
            <a:spLocks noChangeArrowheads="1"/>
          </p:cNvSpPr>
          <p:nvPr/>
        </p:nvSpPr>
        <p:spPr bwMode="auto">
          <a:xfrm>
            <a:off x="470586" y="4286672"/>
            <a:ext cx="482119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 smtClean="0">
                <a:latin typeface="Arial" charset="0"/>
              </a:rPr>
              <a:t>  Game Theory and Added Value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Intel</a:t>
            </a:r>
            <a:r>
              <a:rPr lang="en-US" sz="2000" dirty="0" smtClean="0">
                <a:latin typeface="Arial" charset="0"/>
              </a:rPr>
              <a:t> </a:t>
            </a:r>
            <a:endParaRPr lang="en-US" sz="2000" dirty="0">
              <a:latin typeface="Arial" charset="0"/>
            </a:endParaRPr>
          </a:p>
        </p:txBody>
      </p:sp>
      <p:sp>
        <p:nvSpPr>
          <p:cNvPr id="16400" name="Text Box 16"/>
          <p:cNvSpPr txBox="1">
            <a:spLocks noChangeArrowheads="1"/>
          </p:cNvSpPr>
          <p:nvPr/>
        </p:nvSpPr>
        <p:spPr bwMode="auto">
          <a:xfrm>
            <a:off x="470586" y="1526744"/>
            <a:ext cx="76612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Economics &amp; Strategy:  An Introduction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Performance Indicator</a:t>
            </a:r>
          </a:p>
        </p:txBody>
      </p:sp>
      <p:sp>
        <p:nvSpPr>
          <p:cNvPr id="16401" name="Text Box 17"/>
          <p:cNvSpPr txBox="1">
            <a:spLocks noChangeArrowheads="1"/>
          </p:cNvSpPr>
          <p:nvPr/>
        </p:nvSpPr>
        <p:spPr bwMode="auto">
          <a:xfrm>
            <a:off x="470586" y="5776442"/>
            <a:ext cx="49570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Vertical </a:t>
            </a:r>
            <a:r>
              <a:rPr lang="en-US" sz="2000" dirty="0" smtClean="0">
                <a:latin typeface="Arial" charset="0"/>
              </a:rPr>
              <a:t>Integration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– Soft Drink Bottlers</a:t>
            </a:r>
            <a:r>
              <a:rPr lang="en-US" sz="2000" dirty="0" smtClean="0">
                <a:latin typeface="Arial" charset="0"/>
              </a:rPr>
              <a:t> </a:t>
            </a:r>
            <a:endParaRPr lang="en-US" sz="2000" dirty="0">
              <a:latin typeface="Arial" charset="0"/>
            </a:endParaRPr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474702" y="5249207"/>
            <a:ext cx="43059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</a:t>
            </a:r>
            <a:r>
              <a:rPr lang="en-US" sz="2000" dirty="0" smtClean="0">
                <a:latin typeface="Arial" charset="0"/>
              </a:rPr>
              <a:t>Synergy and </a:t>
            </a:r>
            <a:r>
              <a:rPr lang="en-US" sz="2000" dirty="0">
                <a:latin typeface="Arial" charset="0"/>
              </a:rPr>
              <a:t>Firm Scope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Disney</a:t>
            </a:r>
            <a:endParaRPr lang="en-US" sz="2000" dirty="0">
              <a:latin typeface="Arial" charset="0"/>
            </a:endParaRPr>
          </a:p>
        </p:txBody>
      </p: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0" y="170676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3100283" y="248121"/>
            <a:ext cx="294343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 smtClean="0">
                <a:latin typeface="Arial" charset="0"/>
              </a:rPr>
              <a:t>Course Overview</a:t>
            </a:r>
            <a:endParaRPr lang="en-US" dirty="0">
              <a:latin typeface="Arial" charset="0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399496" y="5181600"/>
            <a:ext cx="4705904" cy="533400"/>
          </a:xfrm>
          <a:prstGeom prst="rect">
            <a:avLst/>
          </a:prstGeom>
          <a:noFill/>
          <a:ln w="9525" cap="flat" cmpd="sng" algn="ctr">
            <a:solidFill>
              <a:srgbClr val="FF006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029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030" name="Rectangle 4"/>
          <p:cNvSpPr>
            <a:spLocks noChangeArrowheads="1"/>
          </p:cNvSpPr>
          <p:nvPr/>
        </p:nvSpPr>
        <p:spPr bwMode="auto">
          <a:xfrm>
            <a:off x="0" y="5105400"/>
            <a:ext cx="9144000" cy="1371600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031" name="Rectangle 5"/>
          <p:cNvSpPr>
            <a:spLocks noChangeArrowheads="1"/>
          </p:cNvSpPr>
          <p:nvPr/>
        </p:nvSpPr>
        <p:spPr bwMode="auto">
          <a:xfrm>
            <a:off x="0" y="1752600"/>
            <a:ext cx="9144000" cy="2971800"/>
          </a:xfrm>
          <a:prstGeom prst="rect">
            <a:avLst/>
          </a:prstGeom>
          <a:solidFill>
            <a:srgbClr val="FFFF99">
              <a:alpha val="50195"/>
            </a:srgbClr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0" y="304800"/>
            <a:ext cx="9144000" cy="1066800"/>
          </a:xfrm>
          <a:prstGeom prst="rect">
            <a:avLst/>
          </a:prstGeom>
          <a:solidFill>
            <a:schemeClr val="accent5">
              <a:lumMod val="75000"/>
              <a:alpha val="39999"/>
            </a:schemeClr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033" name="Rectangle 7"/>
          <p:cNvSpPr>
            <a:spLocks noChangeArrowheads="1"/>
          </p:cNvSpPr>
          <p:nvPr/>
        </p:nvSpPr>
        <p:spPr bwMode="auto">
          <a:xfrm>
            <a:off x="393700" y="352425"/>
            <a:ext cx="8356600" cy="9429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ctr" eaLnBrk="0" hangingPunct="0"/>
            <a:r>
              <a:rPr lang="en-US" sz="2800" dirty="0">
                <a:latin typeface="Arial" pitchFamily="34" charset="0"/>
              </a:rPr>
              <a:t>Scope of the Corporation:  </a:t>
            </a:r>
          </a:p>
          <a:p>
            <a:pPr algn="ctr" eaLnBrk="0" hangingPunct="0"/>
            <a:r>
              <a:rPr lang="en-US" sz="2800" dirty="0">
                <a:latin typeface="Arial" pitchFamily="34" charset="0"/>
              </a:rPr>
              <a:t>What Opportunities Should the Firm be Involved In?</a:t>
            </a:r>
          </a:p>
        </p:txBody>
      </p:sp>
      <p:sp>
        <p:nvSpPr>
          <p:cNvPr id="1034" name="Rectangle 8"/>
          <p:cNvSpPr>
            <a:spLocks noChangeArrowheads="1"/>
          </p:cNvSpPr>
          <p:nvPr/>
        </p:nvSpPr>
        <p:spPr bwMode="auto">
          <a:xfrm>
            <a:off x="584200" y="2609850"/>
            <a:ext cx="7803419" cy="8284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>
              <a:buFont typeface="Arial" pitchFamily="34" charset="0"/>
              <a:buChar char="•"/>
            </a:pPr>
            <a:r>
              <a:rPr lang="en-US" dirty="0">
                <a:latin typeface="Arial" pitchFamily="34" charset="0"/>
                <a:sym typeface="Monotype Sorts"/>
              </a:rPr>
              <a:t> </a:t>
            </a:r>
            <a:r>
              <a:rPr lang="en-US" dirty="0" smtClean="0">
                <a:latin typeface="Arial" pitchFamily="34" charset="0"/>
                <a:sym typeface="Monotype Sorts"/>
              </a:rPr>
              <a:t>   </a:t>
            </a:r>
            <a:r>
              <a:rPr lang="en-US" dirty="0" smtClean="0">
                <a:latin typeface="Arial" pitchFamily="34" charset="0"/>
              </a:rPr>
              <a:t>Under what conditions should firms merge with other</a:t>
            </a:r>
          </a:p>
          <a:p>
            <a:pPr eaLnBrk="0" hangingPunct="0"/>
            <a:r>
              <a:rPr lang="en-US" dirty="0">
                <a:latin typeface="Arial" pitchFamily="34" charset="0"/>
              </a:rPr>
              <a:t>	</a:t>
            </a:r>
            <a:r>
              <a:rPr lang="en-US" dirty="0" smtClean="0">
                <a:latin typeface="Arial" pitchFamily="34" charset="0"/>
              </a:rPr>
              <a:t>firms (or spin off divisions)?</a:t>
            </a:r>
            <a:endParaRPr lang="en-US" dirty="0">
              <a:latin typeface="Arial" pitchFamily="34" charset="0"/>
            </a:endParaRPr>
          </a:p>
        </p:txBody>
      </p:sp>
      <p:sp>
        <p:nvSpPr>
          <p:cNvPr id="1036" name="Rectangle 10"/>
          <p:cNvSpPr>
            <a:spLocks noChangeArrowheads="1"/>
          </p:cNvSpPr>
          <p:nvPr/>
        </p:nvSpPr>
        <p:spPr bwMode="auto">
          <a:xfrm>
            <a:off x="600075" y="1905000"/>
            <a:ext cx="7221530" cy="45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>
              <a:buFont typeface="Arial" pitchFamily="34" charset="0"/>
              <a:buChar char="•"/>
            </a:pPr>
            <a:r>
              <a:rPr lang="en-US" dirty="0" smtClean="0">
                <a:latin typeface="Arial" pitchFamily="34" charset="0"/>
              </a:rPr>
              <a:t>    What </a:t>
            </a:r>
            <a:r>
              <a:rPr lang="en-US" dirty="0">
                <a:latin typeface="Arial" pitchFamily="34" charset="0"/>
              </a:rPr>
              <a:t>lines of business should a company be in?</a:t>
            </a:r>
          </a:p>
        </p:txBody>
      </p:sp>
      <p:grpSp>
        <p:nvGrpSpPr>
          <p:cNvPr id="1037" name="Group 16"/>
          <p:cNvGrpSpPr>
            <a:grpSpLocks/>
          </p:cNvGrpSpPr>
          <p:nvPr/>
        </p:nvGrpSpPr>
        <p:grpSpPr bwMode="auto">
          <a:xfrm>
            <a:off x="1319213" y="5259388"/>
            <a:ext cx="6503987" cy="1098550"/>
            <a:chOff x="759" y="3313"/>
            <a:chExt cx="4097" cy="692"/>
          </a:xfrm>
        </p:grpSpPr>
        <p:sp>
          <p:nvSpPr>
            <p:cNvPr id="1038" name="Rectangle 11"/>
            <p:cNvSpPr>
              <a:spLocks noChangeArrowheads="1"/>
            </p:cNvSpPr>
            <p:nvPr/>
          </p:nvSpPr>
          <p:spPr bwMode="auto">
            <a:xfrm>
              <a:off x="759" y="3313"/>
              <a:ext cx="1204" cy="28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>
                  <a:latin typeface="Arial" pitchFamily="34" charset="0"/>
                </a:rPr>
                <a:t>Simple Rule:</a:t>
              </a:r>
            </a:p>
          </p:txBody>
        </p:sp>
        <p:sp>
          <p:nvSpPr>
            <p:cNvPr id="1039" name="Rectangle 12"/>
            <p:cNvSpPr>
              <a:spLocks noChangeArrowheads="1"/>
            </p:cNvSpPr>
            <p:nvPr/>
          </p:nvSpPr>
          <p:spPr bwMode="auto">
            <a:xfrm>
              <a:off x="2151" y="3313"/>
              <a:ext cx="1001" cy="28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buSzPct val="100000"/>
                <a:buFontTx/>
                <a:buChar char="•"/>
              </a:pPr>
              <a:r>
                <a:rPr lang="en-US">
                  <a:latin typeface="Arial" pitchFamily="34" charset="0"/>
                </a:rPr>
                <a:t>  Invest if </a:t>
              </a:r>
            </a:p>
          </p:txBody>
        </p:sp>
        <p:graphicFrame>
          <p:nvGraphicFramePr>
            <p:cNvPr id="1026" name="Object 13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3168" y="3324"/>
            <a:ext cx="1688" cy="258"/>
          </p:xfrm>
          <a:graphic>
            <a:graphicData uri="http://schemas.openxmlformats.org/presentationml/2006/ole">
              <p:oleObj spid="_x0000_s1026" name="Equation" r:id="rId4" imgW="2678040" imgH="407880" progId="Equation.3">
                <p:embed/>
              </p:oleObj>
            </a:graphicData>
          </a:graphic>
        </p:graphicFrame>
        <p:sp>
          <p:nvSpPr>
            <p:cNvPr id="1040" name="Rectangle 14"/>
            <p:cNvSpPr>
              <a:spLocks noChangeArrowheads="1"/>
            </p:cNvSpPr>
            <p:nvPr/>
          </p:nvSpPr>
          <p:spPr bwMode="auto">
            <a:xfrm>
              <a:off x="2151" y="3719"/>
              <a:ext cx="1023" cy="28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buSzPct val="100000"/>
                <a:buFontTx/>
                <a:buChar char="•"/>
              </a:pPr>
              <a:r>
                <a:rPr lang="en-US">
                  <a:latin typeface="Arial" pitchFamily="34" charset="0"/>
                </a:rPr>
                <a:t>  Divest if </a:t>
              </a:r>
            </a:p>
          </p:txBody>
        </p:sp>
        <p:graphicFrame>
          <p:nvGraphicFramePr>
            <p:cNvPr id="1027" name="Object 15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3168" y="3730"/>
            <a:ext cx="1688" cy="258"/>
          </p:xfrm>
          <a:graphic>
            <a:graphicData uri="http://schemas.openxmlformats.org/presentationml/2006/ole">
              <p:oleObj spid="_x0000_s1027" name="Equation" r:id="rId5" imgW="2678040" imgH="407880" progId="Equation.3">
                <p:embed/>
              </p:oleObj>
            </a:graphicData>
          </a:graphic>
        </p:graphicFrame>
      </p:grpSp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609600" y="3676650"/>
            <a:ext cx="7356182" cy="8284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>
              <a:buFont typeface="Arial" pitchFamily="34" charset="0"/>
              <a:buChar char="•"/>
            </a:pPr>
            <a:r>
              <a:rPr lang="en-US" dirty="0">
                <a:latin typeface="Arial" pitchFamily="34" charset="0"/>
                <a:sym typeface="Monotype Sorts"/>
              </a:rPr>
              <a:t> </a:t>
            </a:r>
            <a:r>
              <a:rPr lang="en-US" dirty="0" smtClean="0">
                <a:latin typeface="Arial" pitchFamily="34" charset="0"/>
                <a:sym typeface="Monotype Sorts"/>
              </a:rPr>
              <a:t>   </a:t>
            </a:r>
            <a:r>
              <a:rPr lang="en-US" dirty="0" smtClean="0">
                <a:latin typeface="Arial" pitchFamily="34" charset="0"/>
              </a:rPr>
              <a:t>Which </a:t>
            </a:r>
            <a:r>
              <a:rPr lang="en-US" dirty="0">
                <a:latin typeface="Arial" pitchFamily="34" charset="0"/>
              </a:rPr>
              <a:t>inputs should a firm make itself and which </a:t>
            </a:r>
          </a:p>
          <a:p>
            <a:pPr eaLnBrk="0" hangingPunct="0"/>
            <a:r>
              <a:rPr lang="en-US" dirty="0">
                <a:latin typeface="Arial" pitchFamily="34" charset="0"/>
              </a:rPr>
              <a:t>	should it purchase from outside vendors?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8"/>
          <p:cNvSpPr>
            <a:spLocks noChangeArrowheads="1"/>
          </p:cNvSpPr>
          <p:nvPr/>
        </p:nvSpPr>
        <p:spPr bwMode="auto">
          <a:xfrm>
            <a:off x="0" y="2743200"/>
            <a:ext cx="9144000" cy="3962400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7172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0" y="1143000"/>
            <a:ext cx="9144000" cy="1371600"/>
          </a:xfrm>
          <a:prstGeom prst="rect">
            <a:avLst/>
          </a:prstGeom>
          <a:solidFill>
            <a:srgbClr val="FFFF99">
              <a:alpha val="50195"/>
            </a:srgbClr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0" y="228600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9999"/>
            </a:schemeClr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1541463" y="296863"/>
            <a:ext cx="6061075" cy="5159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2800">
                <a:latin typeface="Arial" pitchFamily="34" charset="0"/>
              </a:rPr>
              <a:t>Extending the Boundaries of the Firm</a:t>
            </a:r>
          </a:p>
        </p:txBody>
      </p:sp>
      <p:pic>
        <p:nvPicPr>
          <p:cNvPr id="7176" name="Picture 17" descr="mazzeo_synergy_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" y="2895600"/>
            <a:ext cx="89154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7" name="Text Box 27"/>
          <p:cNvSpPr txBox="1">
            <a:spLocks noChangeArrowheads="1"/>
          </p:cNvSpPr>
          <p:nvPr/>
        </p:nvSpPr>
        <p:spPr bwMode="auto">
          <a:xfrm>
            <a:off x="76200" y="1219200"/>
            <a:ext cx="9067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7178" name="Text Box 28"/>
          <p:cNvSpPr txBox="1">
            <a:spLocks noChangeArrowheads="1"/>
          </p:cNvSpPr>
          <p:nvPr/>
        </p:nvSpPr>
        <p:spPr bwMode="auto">
          <a:xfrm>
            <a:off x="38100" y="1219200"/>
            <a:ext cx="9070975" cy="11874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>
                <a:latin typeface="Arial" pitchFamily="34" charset="0"/>
              </a:rPr>
              <a:t>Quest for “Synergies” in the combination:  We will try to be very</a:t>
            </a:r>
          </a:p>
          <a:p>
            <a:pPr algn="ctr" eaLnBrk="0" hangingPunct="0"/>
            <a:r>
              <a:rPr lang="en-US">
                <a:latin typeface="Arial" pitchFamily="34" charset="0"/>
              </a:rPr>
              <a:t>precise – a </a:t>
            </a:r>
            <a:r>
              <a:rPr lang="en-US" u="sng">
                <a:solidFill>
                  <a:srgbClr val="A50021"/>
                </a:solidFill>
                <a:latin typeface="Arial" pitchFamily="34" charset="0"/>
              </a:rPr>
              <a:t>synergy</a:t>
            </a:r>
            <a:r>
              <a:rPr lang="en-US">
                <a:latin typeface="Arial" pitchFamily="34" charset="0"/>
              </a:rPr>
              <a:t> is that factor(s) which causes profits to be</a:t>
            </a:r>
          </a:p>
          <a:p>
            <a:pPr algn="ctr" eaLnBrk="0" hangingPunct="0"/>
            <a:r>
              <a:rPr lang="en-US">
                <a:latin typeface="Arial" pitchFamily="34" charset="0"/>
              </a:rPr>
              <a:t>higher when activities are combined within the same organization.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2053" name="Rectangle 4"/>
          <p:cNvSpPr>
            <a:spLocks noChangeArrowheads="1"/>
          </p:cNvSpPr>
          <p:nvPr/>
        </p:nvSpPr>
        <p:spPr bwMode="auto">
          <a:xfrm>
            <a:off x="0" y="1219200"/>
            <a:ext cx="9144000" cy="3352800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152400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9999"/>
            </a:schemeClr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2501900" y="230188"/>
            <a:ext cx="4141788" cy="5159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2800">
                <a:latin typeface="Arial" pitchFamily="34" charset="0"/>
              </a:rPr>
              <a:t>Integration – Example #1</a:t>
            </a:r>
          </a:p>
        </p:txBody>
      </p:sp>
      <p:sp>
        <p:nvSpPr>
          <p:cNvPr id="2056" name="Rectangle 9"/>
          <p:cNvSpPr>
            <a:spLocks noChangeArrowheads="1"/>
          </p:cNvSpPr>
          <p:nvPr/>
        </p:nvSpPr>
        <p:spPr bwMode="auto">
          <a:xfrm>
            <a:off x="3175" y="4876800"/>
            <a:ext cx="9144000" cy="1752600"/>
          </a:xfrm>
          <a:prstGeom prst="rect">
            <a:avLst/>
          </a:prstGeom>
          <a:solidFill>
            <a:srgbClr val="99CCFF">
              <a:alpha val="30196"/>
            </a:srgbClr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2057" name="Rectangle 10"/>
          <p:cNvSpPr>
            <a:spLocks noChangeArrowheads="1"/>
          </p:cNvSpPr>
          <p:nvPr/>
        </p:nvSpPr>
        <p:spPr bwMode="auto">
          <a:xfrm>
            <a:off x="354013" y="4953000"/>
            <a:ext cx="8485187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ctr" eaLnBrk="0" hangingPunct="0"/>
            <a:r>
              <a:rPr lang="en-US">
                <a:latin typeface="Arial" pitchFamily="34" charset="0"/>
              </a:rPr>
              <a:t>Progressive’s Strategy:  Would an integrated firm that insured</a:t>
            </a:r>
          </a:p>
          <a:p>
            <a:pPr algn="ctr" eaLnBrk="0" hangingPunct="0"/>
            <a:r>
              <a:rPr lang="en-US">
                <a:latin typeface="Arial" pitchFamily="34" charset="0"/>
              </a:rPr>
              <a:t>drivers and repaired cars be a more profitable alternative?</a:t>
            </a:r>
          </a:p>
        </p:txBody>
      </p:sp>
      <p:sp>
        <p:nvSpPr>
          <p:cNvPr id="2058" name="Rectangle 11"/>
          <p:cNvSpPr>
            <a:spLocks noChangeArrowheads="1"/>
          </p:cNvSpPr>
          <p:nvPr/>
        </p:nvSpPr>
        <p:spPr bwMode="auto">
          <a:xfrm>
            <a:off x="152400" y="1317625"/>
            <a:ext cx="8913813" cy="29495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u="sng">
                <a:latin typeface="Arial" pitchFamily="34" charset="0"/>
              </a:rPr>
              <a:t>Auto-Insurance/Body Repair Shops Example</a:t>
            </a:r>
            <a:r>
              <a:rPr lang="en-US">
                <a:latin typeface="Arial" pitchFamily="34" charset="0"/>
              </a:rPr>
              <a:t>:</a:t>
            </a:r>
          </a:p>
          <a:p>
            <a:pPr eaLnBrk="0" hangingPunct="0"/>
            <a:endParaRPr lang="en-US" sz="2000">
              <a:latin typeface="Arial" pitchFamily="34" charset="0"/>
            </a:endParaRPr>
          </a:p>
          <a:p>
            <a:pPr lvl="1" eaLnBrk="0" hangingPunct="0">
              <a:buFontTx/>
              <a:buChar char="•"/>
            </a:pPr>
            <a:r>
              <a:rPr lang="en-US">
                <a:latin typeface="Arial" pitchFamily="34" charset="0"/>
              </a:rPr>
              <a:t>  Independent body shops act as suppliers to auto insurers</a:t>
            </a:r>
          </a:p>
          <a:p>
            <a:pPr lvl="1" eaLnBrk="0" hangingPunct="0"/>
            <a:r>
              <a:rPr lang="en-US">
                <a:latin typeface="Arial" pitchFamily="34" charset="0"/>
              </a:rPr>
              <a:t>	 </a:t>
            </a:r>
            <a:endParaRPr lang="en-US" sz="1800">
              <a:latin typeface="Arial" pitchFamily="34" charset="0"/>
            </a:endParaRPr>
          </a:p>
          <a:p>
            <a:pPr lvl="1" eaLnBrk="0" hangingPunct="0">
              <a:buFontTx/>
              <a:buChar char="•"/>
            </a:pPr>
            <a:r>
              <a:rPr lang="en-US">
                <a:latin typeface="Arial" pitchFamily="34" charset="0"/>
              </a:rPr>
              <a:t>  Customers who have accidents find body shops to repair</a:t>
            </a:r>
          </a:p>
          <a:p>
            <a:pPr lvl="2" eaLnBrk="0" hangingPunct="0"/>
            <a:r>
              <a:rPr lang="en-US">
                <a:latin typeface="Arial" pitchFamily="34" charset="0"/>
              </a:rPr>
              <a:t>damage – naïve shoppers?</a:t>
            </a:r>
          </a:p>
          <a:p>
            <a:pPr lvl="2" eaLnBrk="0" hangingPunct="0"/>
            <a:endParaRPr lang="en-US">
              <a:latin typeface="Arial" pitchFamily="34" charset="0"/>
            </a:endParaRPr>
          </a:p>
          <a:p>
            <a:pPr lvl="1" eaLnBrk="0" hangingPunct="0">
              <a:buFontTx/>
              <a:buChar char="•"/>
            </a:pPr>
            <a:r>
              <a:rPr lang="en-US">
                <a:latin typeface="Arial" pitchFamily="34" charset="0"/>
              </a:rPr>
              <a:t>  Insurers complain that fraudulent, shoddy repairs costs $$$</a:t>
            </a:r>
          </a:p>
        </p:txBody>
      </p:sp>
      <p:graphicFrame>
        <p:nvGraphicFramePr>
          <p:cNvPr id="2050" name="Object 12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2050" name="Equation" r:id="rId4" imgW="114120" imgH="215640" progId="Equation.3">
              <p:embed/>
            </p:oleObj>
          </a:graphicData>
        </a:graphic>
      </p:graphicFrame>
      <p:sp>
        <p:nvSpPr>
          <p:cNvPr id="2059" name="Text Box 14"/>
          <p:cNvSpPr txBox="1">
            <a:spLocks noChangeArrowheads="1"/>
          </p:cNvSpPr>
          <p:nvPr/>
        </p:nvSpPr>
        <p:spPr bwMode="auto">
          <a:xfrm>
            <a:off x="517525" y="5978525"/>
            <a:ext cx="810895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rgbClr val="A50021"/>
                </a:solidFill>
                <a:latin typeface="Arial" pitchFamily="34" charset="0"/>
                <a:sym typeface="Symbol" pitchFamily="18" charset="2"/>
              </a:rPr>
              <a:t>(auto insurance + repair)</a:t>
            </a:r>
            <a:r>
              <a:rPr lang="en-US">
                <a:latin typeface="Arial" pitchFamily="34" charset="0"/>
                <a:sym typeface="Symbol" pitchFamily="18" charset="2"/>
              </a:rPr>
              <a:t> </a:t>
            </a:r>
            <a:r>
              <a:rPr lang="en-US" i="1">
                <a:latin typeface="Arial" pitchFamily="34" charset="0"/>
                <a:sym typeface="Symbol" pitchFamily="18" charset="2"/>
              </a:rPr>
              <a:t>vs</a:t>
            </a:r>
            <a:r>
              <a:rPr lang="en-US">
                <a:latin typeface="Arial" pitchFamily="34" charset="0"/>
                <a:sym typeface="Symbol" pitchFamily="18" charset="2"/>
              </a:rPr>
              <a:t>. </a:t>
            </a:r>
            <a:r>
              <a:rPr lang="en-US">
                <a:solidFill>
                  <a:srgbClr val="009900"/>
                </a:solidFill>
                <a:latin typeface="Arial" pitchFamily="34" charset="0"/>
                <a:sym typeface="Symbol" pitchFamily="18" charset="2"/>
              </a:rPr>
              <a:t>(auto insurance) + (repair)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8195" name="Rectangle 4"/>
          <p:cNvSpPr>
            <a:spLocks noChangeArrowheads="1"/>
          </p:cNvSpPr>
          <p:nvPr/>
        </p:nvSpPr>
        <p:spPr bwMode="auto">
          <a:xfrm>
            <a:off x="0" y="2362200"/>
            <a:ext cx="9144000" cy="4267200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8196" name="Rectangle 5"/>
          <p:cNvSpPr>
            <a:spLocks noChangeArrowheads="1"/>
          </p:cNvSpPr>
          <p:nvPr/>
        </p:nvSpPr>
        <p:spPr bwMode="auto">
          <a:xfrm>
            <a:off x="0" y="1219200"/>
            <a:ext cx="9144000" cy="762000"/>
          </a:xfrm>
          <a:prstGeom prst="rect">
            <a:avLst/>
          </a:prstGeom>
          <a:solidFill>
            <a:srgbClr val="FFFF99">
              <a:alpha val="50195"/>
            </a:srgbClr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8197" name="Rectangle 6"/>
          <p:cNvSpPr>
            <a:spLocks noChangeArrowheads="1"/>
          </p:cNvSpPr>
          <p:nvPr/>
        </p:nvSpPr>
        <p:spPr bwMode="auto">
          <a:xfrm>
            <a:off x="0" y="228600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9999"/>
            </a:schemeClr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8198" name="Rectangle 7"/>
          <p:cNvSpPr>
            <a:spLocks noChangeArrowheads="1"/>
          </p:cNvSpPr>
          <p:nvPr/>
        </p:nvSpPr>
        <p:spPr bwMode="auto">
          <a:xfrm>
            <a:off x="1541463" y="296863"/>
            <a:ext cx="6061075" cy="5159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2800">
                <a:latin typeface="Arial" pitchFamily="34" charset="0"/>
              </a:rPr>
              <a:t>Extending the Boundaries of the Firm</a:t>
            </a:r>
          </a:p>
        </p:txBody>
      </p:sp>
      <p:sp>
        <p:nvSpPr>
          <p:cNvPr id="8199" name="Rectangle 10"/>
          <p:cNvSpPr>
            <a:spLocks noChangeArrowheads="1"/>
          </p:cNvSpPr>
          <p:nvPr/>
        </p:nvSpPr>
        <p:spPr bwMode="auto">
          <a:xfrm>
            <a:off x="38100" y="1371600"/>
            <a:ext cx="9067800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 eaLnBrk="0" hangingPunct="0"/>
            <a:r>
              <a:rPr lang="en-US">
                <a:latin typeface="Arial" pitchFamily="34" charset="0"/>
              </a:rPr>
              <a:t>Examine how combining activities affects value creation/capture:</a:t>
            </a:r>
          </a:p>
        </p:txBody>
      </p:sp>
      <p:sp>
        <p:nvSpPr>
          <p:cNvPr id="8200" name="Rectangle 11"/>
          <p:cNvSpPr>
            <a:spLocks noChangeArrowheads="1"/>
          </p:cNvSpPr>
          <p:nvPr/>
        </p:nvSpPr>
        <p:spPr bwMode="auto">
          <a:xfrm>
            <a:off x="19050" y="5562600"/>
            <a:ext cx="9124950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>
              <a:buSzPct val="100000"/>
              <a:buFontTx/>
              <a:buChar char="•"/>
            </a:pPr>
            <a:r>
              <a:rPr lang="en-US">
                <a:latin typeface="Arial" pitchFamily="34" charset="0"/>
              </a:rPr>
              <a:t>  Does the consumer receive higher “B” as a result of the newly</a:t>
            </a:r>
          </a:p>
          <a:p>
            <a:pPr eaLnBrk="0" hangingPunct="0">
              <a:buSzPct val="100000"/>
            </a:pPr>
            <a:r>
              <a:rPr lang="en-US">
                <a:latin typeface="Arial" pitchFamily="34" charset="0"/>
              </a:rPr>
              <a:t>	expanded boundaries of the firm?</a:t>
            </a:r>
          </a:p>
        </p:txBody>
      </p:sp>
      <p:sp>
        <p:nvSpPr>
          <p:cNvPr id="8201" name="Rectangle 12"/>
          <p:cNvSpPr>
            <a:spLocks noChangeArrowheads="1"/>
          </p:cNvSpPr>
          <p:nvPr/>
        </p:nvSpPr>
        <p:spPr bwMode="auto">
          <a:xfrm>
            <a:off x="0" y="2743200"/>
            <a:ext cx="8794750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>
              <a:buSzPct val="100000"/>
              <a:buFontTx/>
              <a:buChar char="•"/>
            </a:pPr>
            <a:r>
              <a:rPr lang="en-US">
                <a:latin typeface="Arial" pitchFamily="34" charset="0"/>
              </a:rPr>
              <a:t>  Can the firm charge higher “P” as a result of the combination?</a:t>
            </a:r>
          </a:p>
        </p:txBody>
      </p:sp>
      <p:sp>
        <p:nvSpPr>
          <p:cNvPr id="8202" name="Rectangle 13"/>
          <p:cNvSpPr>
            <a:spLocks noChangeArrowheads="1"/>
          </p:cNvSpPr>
          <p:nvPr/>
        </p:nvSpPr>
        <p:spPr bwMode="auto">
          <a:xfrm>
            <a:off x="0" y="3962400"/>
            <a:ext cx="8980488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>
              <a:buSzPct val="100000"/>
              <a:buFontTx/>
              <a:buChar char="•"/>
            </a:pPr>
            <a:r>
              <a:rPr lang="en-US">
                <a:latin typeface="Arial" pitchFamily="34" charset="0"/>
              </a:rPr>
              <a:t>  Does the combination of activities result in lower “C” than if the </a:t>
            </a:r>
          </a:p>
          <a:p>
            <a:pPr eaLnBrk="0" hangingPunct="0">
              <a:buSzPct val="100000"/>
            </a:pPr>
            <a:r>
              <a:rPr lang="en-US">
                <a:latin typeface="Arial" pitchFamily="34" charset="0"/>
              </a:rPr>
              <a:t>    	individual activities were performed separately?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1143000"/>
            <a:ext cx="9144000" cy="914400"/>
          </a:xfrm>
          <a:prstGeom prst="rect">
            <a:avLst/>
          </a:prstGeom>
          <a:solidFill>
            <a:srgbClr val="FFFF99">
              <a:alpha val="50195"/>
            </a:srgbClr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0" y="1219200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lnSpc>
                <a:spcPct val="90000"/>
              </a:lnSpc>
              <a:spcBef>
                <a:spcPct val="50000"/>
              </a:spcBef>
              <a:buSzPct val="100000"/>
            </a:pPr>
            <a:r>
              <a:rPr lang="en-US">
                <a:latin typeface="Arial" pitchFamily="34" charset="0"/>
              </a:rPr>
              <a:t>If expanding allows the firm to dominate a market or gain power over buyers, it may gain the ability to set higher prices.</a:t>
            </a:r>
            <a:endParaRPr lang="en-US" sz="2000">
              <a:latin typeface="Arial" pitchFamily="34" charset="0"/>
            </a:endParaRP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0" y="4648200"/>
            <a:ext cx="9144000" cy="1828800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0" y="228600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50195"/>
            </a:schemeClr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830263" y="304800"/>
            <a:ext cx="7485062" cy="5159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2800">
                <a:latin typeface="Arial" pitchFamily="34" charset="0"/>
              </a:rPr>
              <a:t>Extending the Boundaries of the Firm -- Prices</a:t>
            </a:r>
          </a:p>
        </p:txBody>
      </p:sp>
      <p:sp>
        <p:nvSpPr>
          <p:cNvPr id="9224" name="Rectangle 9"/>
          <p:cNvSpPr>
            <a:spLocks noChangeArrowheads="1"/>
          </p:cNvSpPr>
          <p:nvPr/>
        </p:nvSpPr>
        <p:spPr bwMode="auto">
          <a:xfrm>
            <a:off x="0" y="4876800"/>
            <a:ext cx="91440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90000"/>
              </a:lnSpc>
              <a:spcBef>
                <a:spcPct val="50000"/>
              </a:spcBef>
              <a:buSzPct val="100000"/>
              <a:buFontTx/>
              <a:buChar char="•"/>
            </a:pPr>
            <a:r>
              <a:rPr lang="en-US">
                <a:latin typeface="Arial" pitchFamily="34" charset="0"/>
              </a:rPr>
              <a:t>Example:  Procter &amp; Gamble acquires Gillette (2005)</a:t>
            </a:r>
          </a:p>
        </p:txBody>
      </p:sp>
      <p:sp>
        <p:nvSpPr>
          <p:cNvPr id="9225" name="Rectangle 10"/>
          <p:cNvSpPr>
            <a:spLocks noChangeArrowheads="1"/>
          </p:cNvSpPr>
          <p:nvPr/>
        </p:nvSpPr>
        <p:spPr bwMode="auto">
          <a:xfrm>
            <a:off x="0" y="2362200"/>
            <a:ext cx="9144000" cy="1981200"/>
          </a:xfrm>
          <a:prstGeom prst="rect">
            <a:avLst/>
          </a:prstGeom>
          <a:solidFill>
            <a:srgbClr val="99CCFF">
              <a:alpha val="39999"/>
            </a:srgbClr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9226" name="Rectangle 11"/>
          <p:cNvSpPr>
            <a:spLocks noChangeArrowheads="1"/>
          </p:cNvSpPr>
          <p:nvPr/>
        </p:nvSpPr>
        <p:spPr bwMode="auto">
          <a:xfrm>
            <a:off x="0" y="2438400"/>
            <a:ext cx="91440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90000"/>
              </a:lnSpc>
              <a:spcBef>
                <a:spcPct val="50000"/>
              </a:spcBef>
              <a:buSzPct val="100000"/>
              <a:buFontTx/>
              <a:buChar char="•"/>
            </a:pPr>
            <a:r>
              <a:rPr lang="en-US">
                <a:latin typeface="Arial" pitchFamily="34" charset="0"/>
              </a:rPr>
              <a:t>Example:  Mittal Steel acquires Arcelor (2006)</a:t>
            </a:r>
          </a:p>
          <a:p>
            <a:pPr marL="742950" lvl="1" indent="-285750" eaLnBrk="0" hangingPunct="0">
              <a:spcBef>
                <a:spcPct val="50000"/>
              </a:spcBef>
              <a:buSzPct val="100000"/>
              <a:buFontTx/>
              <a:buChar char="–"/>
            </a:pPr>
            <a:endParaRPr lang="en-US" sz="2000">
              <a:latin typeface="Arial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5105400"/>
            <a:ext cx="9144000" cy="1676400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2057400"/>
          </a:xfrm>
          <a:prstGeom prst="rect">
            <a:avLst/>
          </a:prstGeom>
          <a:solidFill>
            <a:srgbClr val="99CCFF">
              <a:alpha val="30196"/>
            </a:srgbClr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0" y="3276600"/>
            <a:ext cx="9144000" cy="1676400"/>
          </a:xfrm>
          <a:prstGeom prst="rect">
            <a:avLst/>
          </a:prstGeom>
          <a:solidFill>
            <a:srgbClr val="FFFF99">
              <a:alpha val="50195"/>
            </a:srgbClr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0" y="152400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9999"/>
            </a:schemeClr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869950" y="220663"/>
            <a:ext cx="7405688" cy="5159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2800">
                <a:latin typeface="Arial" pitchFamily="34" charset="0"/>
              </a:rPr>
              <a:t>Extending the Boundaries of the Firm -- Costs</a:t>
            </a:r>
          </a:p>
        </p:txBody>
      </p:sp>
      <p:sp>
        <p:nvSpPr>
          <p:cNvPr id="10248" name="Rectangle 8"/>
          <p:cNvSpPr>
            <a:spLocks noChangeArrowheads="1"/>
          </p:cNvSpPr>
          <p:nvPr/>
        </p:nvSpPr>
        <p:spPr bwMode="auto">
          <a:xfrm>
            <a:off x="-152400" y="762000"/>
            <a:ext cx="9448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sz="2800">
                <a:solidFill>
                  <a:schemeClr val="tx2"/>
                </a:solidFill>
                <a:latin typeface="Arial" pitchFamily="34" charset="0"/>
              </a:rPr>
              <a:t>Economies of Scope: Additional Activities = Lower AC</a:t>
            </a:r>
            <a:endParaRPr lang="en-US" sz="3200">
              <a:latin typeface="Arial" pitchFamily="34" charset="0"/>
            </a:endParaRPr>
          </a:p>
        </p:txBody>
      </p:sp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-152400" y="1524000"/>
            <a:ext cx="9448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sz="2800">
                <a:latin typeface="Arial" pitchFamily="34" charset="0"/>
              </a:rPr>
              <a:t>C (A + B) &lt; C (A) + C (B)</a:t>
            </a:r>
            <a:endParaRPr lang="en-US" sz="3200">
              <a:latin typeface="Arial" pitchFamily="34" charset="0"/>
            </a:endParaRPr>
          </a:p>
        </p:txBody>
      </p:sp>
      <p:sp>
        <p:nvSpPr>
          <p:cNvPr id="10250" name="Rectangle 10"/>
          <p:cNvSpPr>
            <a:spLocks noChangeArrowheads="1"/>
          </p:cNvSpPr>
          <p:nvPr/>
        </p:nvSpPr>
        <p:spPr bwMode="auto">
          <a:xfrm>
            <a:off x="0" y="2163763"/>
            <a:ext cx="9144000" cy="7016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Tx/>
              <a:buChar char="•"/>
            </a:pPr>
            <a:r>
              <a:rPr lang="en-US" sz="2000">
                <a:latin typeface="Arial" pitchFamily="34" charset="0"/>
              </a:rPr>
              <a:t> Excess capacity in Firm Infrastructure Applied in New Areas – consider 	“infrastructure” broadly:  cf. “Economies of Scale”</a:t>
            </a:r>
            <a:endParaRPr lang="en-US">
              <a:latin typeface="Arial" pitchFamily="34" charset="0"/>
            </a:endParaRPr>
          </a:p>
        </p:txBody>
      </p:sp>
      <p:sp>
        <p:nvSpPr>
          <p:cNvPr id="10251" name="Rectangle 11"/>
          <p:cNvSpPr>
            <a:spLocks noChangeArrowheads="1"/>
          </p:cNvSpPr>
          <p:nvPr/>
        </p:nvSpPr>
        <p:spPr bwMode="auto">
          <a:xfrm>
            <a:off x="0" y="5181600"/>
            <a:ext cx="9144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50000"/>
              </a:spcBef>
              <a:buSzPct val="100000"/>
            </a:pPr>
            <a:r>
              <a:rPr lang="en-US">
                <a:latin typeface="Arial" pitchFamily="34" charset="0"/>
              </a:rPr>
              <a:t>However, expansion doesn’t always mean lower costs…</a:t>
            </a:r>
          </a:p>
          <a:p>
            <a:pPr marL="742950" lvl="1" indent="-285750" eaLnBrk="0" hangingPunct="0">
              <a:spcBef>
                <a:spcPct val="50000"/>
              </a:spcBef>
              <a:buSzPct val="100000"/>
              <a:buFontTx/>
              <a:buChar char="•"/>
            </a:pPr>
            <a:r>
              <a:rPr lang="en-US">
                <a:latin typeface="Arial" pitchFamily="34" charset="0"/>
              </a:rPr>
              <a:t>Duplicate Excess Capacity may result</a:t>
            </a:r>
          </a:p>
          <a:p>
            <a:pPr marL="742950" lvl="1" indent="-285750" eaLnBrk="0" hangingPunct="0">
              <a:spcBef>
                <a:spcPct val="50000"/>
              </a:spcBef>
              <a:buSzPct val="100000"/>
              <a:buFontTx/>
              <a:buChar char="•"/>
            </a:pPr>
            <a:r>
              <a:rPr lang="en-US">
                <a:latin typeface="Arial" pitchFamily="34" charset="0"/>
              </a:rPr>
              <a:t>Important to Avoid Distractions that Harm Core Business</a:t>
            </a:r>
          </a:p>
        </p:txBody>
      </p:sp>
      <p:sp>
        <p:nvSpPr>
          <p:cNvPr id="10252" name="Rectangle 13"/>
          <p:cNvSpPr>
            <a:spLocks noChangeArrowheads="1"/>
          </p:cNvSpPr>
          <p:nvPr/>
        </p:nvSpPr>
        <p:spPr bwMode="auto">
          <a:xfrm>
            <a:off x="0" y="3352800"/>
            <a:ext cx="8991600" cy="4206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50000"/>
              </a:spcBef>
              <a:buSzPct val="100000"/>
              <a:buFontTx/>
              <a:buChar char="•"/>
            </a:pPr>
            <a:r>
              <a:rPr lang="en-US" dirty="0">
                <a:latin typeface="Arial" pitchFamily="34" charset="0"/>
              </a:rPr>
              <a:t> Example:  </a:t>
            </a:r>
            <a:r>
              <a:rPr lang="en-US" dirty="0" smtClean="0">
                <a:latin typeface="Arial" pitchFamily="34" charset="0"/>
              </a:rPr>
              <a:t>Possible GM / Chrysler Merger (2008 -)</a:t>
            </a:r>
            <a:endParaRPr lang="en-US" sz="2000" dirty="0">
              <a:latin typeface="Arial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1143000"/>
            <a:ext cx="9144000" cy="3505200"/>
          </a:xfrm>
          <a:prstGeom prst="rect">
            <a:avLst/>
          </a:prstGeom>
          <a:solidFill>
            <a:srgbClr val="FFFF99">
              <a:alpha val="50195"/>
            </a:srgbClr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1143000"/>
            <a:ext cx="91440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90000"/>
              </a:lnSpc>
              <a:spcBef>
                <a:spcPct val="50000"/>
              </a:spcBef>
              <a:buSzPct val="100000"/>
              <a:buFontTx/>
              <a:buChar char="•"/>
            </a:pPr>
            <a:r>
              <a:rPr lang="en-US">
                <a:latin typeface="Arial" pitchFamily="34" charset="0"/>
              </a:rPr>
              <a:t>Consider your customers.  Is there any reason to expect that B might be higher from a combined firm?</a:t>
            </a:r>
          </a:p>
          <a:p>
            <a:pPr marL="742950" lvl="1" indent="-285750" eaLnBrk="0" hangingPunct="0">
              <a:spcBef>
                <a:spcPct val="50000"/>
              </a:spcBef>
              <a:buSzPct val="100000"/>
              <a:buFontTx/>
              <a:buChar char="–"/>
            </a:pPr>
            <a:r>
              <a:rPr lang="en-US" sz="2000">
                <a:latin typeface="Arial" pitchFamily="34" charset="0"/>
              </a:rPr>
              <a:t>Some customers may </a:t>
            </a:r>
            <a:r>
              <a:rPr lang="en-US" sz="2000" i="1">
                <a:latin typeface="Arial" pitchFamily="34" charset="0"/>
              </a:rPr>
              <a:t>willingly </a:t>
            </a:r>
            <a:r>
              <a:rPr lang="en-US" sz="2000">
                <a:latin typeface="Arial" pitchFamily="34" charset="0"/>
              </a:rPr>
              <a:t>pay a higher price if they derive additional benefits from dealing with a single supplier</a:t>
            </a: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0" y="4800600"/>
            <a:ext cx="9144000" cy="1981200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0" y="228600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9999"/>
            </a:schemeClr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301625" y="304800"/>
            <a:ext cx="8653463" cy="5159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2800">
                <a:latin typeface="Arial" pitchFamily="34" charset="0"/>
              </a:rPr>
              <a:t>Extending the Boundaries of the Firm -- Demand Shift</a:t>
            </a:r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0" y="4876800"/>
            <a:ext cx="9144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50000"/>
              </a:spcBef>
              <a:buSzPct val="100000"/>
            </a:pPr>
            <a:r>
              <a:rPr lang="en-US">
                <a:latin typeface="Arial" pitchFamily="34" charset="0"/>
              </a:rPr>
              <a:t>However, expansion doesn’t always mean higher prices…</a:t>
            </a:r>
          </a:p>
          <a:p>
            <a:pPr marL="742950" lvl="1" indent="-285750" eaLnBrk="0" hangingPunct="0">
              <a:spcBef>
                <a:spcPct val="50000"/>
              </a:spcBef>
              <a:buSzPct val="100000"/>
              <a:buFontTx/>
              <a:buChar char="•"/>
            </a:pPr>
            <a:r>
              <a:rPr lang="en-US">
                <a:latin typeface="Arial" pitchFamily="34" charset="0"/>
              </a:rPr>
              <a:t>Crucial to understand the competitive implications.</a:t>
            </a:r>
          </a:p>
          <a:p>
            <a:pPr marL="742950" lvl="1" indent="-285750" eaLnBrk="0" hangingPunct="0">
              <a:spcBef>
                <a:spcPct val="50000"/>
              </a:spcBef>
              <a:buSzPct val="100000"/>
              <a:buFontTx/>
              <a:buChar char="•"/>
            </a:pPr>
            <a:r>
              <a:rPr lang="en-US">
                <a:latin typeface="Arial" pitchFamily="34" charset="0"/>
              </a:rPr>
              <a:t>Regulatory approval process may affect the ability to extract all of the hoped-for surplus.</a:t>
            </a:r>
            <a:r>
              <a:rPr lang="en-US"/>
              <a:t>  </a:t>
            </a:r>
          </a:p>
        </p:txBody>
      </p:sp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0" y="2819400"/>
            <a:ext cx="8991600" cy="4206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50000"/>
              </a:spcBef>
              <a:buSzPct val="100000"/>
              <a:buFontTx/>
              <a:buChar char="•"/>
            </a:pPr>
            <a:r>
              <a:rPr lang="en-US">
                <a:latin typeface="Arial" pitchFamily="34" charset="0"/>
              </a:rPr>
              <a:t> Example:  HMOs merger – Anthem and Wellpoint (2004)</a:t>
            </a:r>
            <a:endParaRPr lang="en-US" sz="2000">
              <a:latin typeface="Arial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8644</TotalTime>
  <Words>538</Words>
  <Application>Microsoft PowerPoint</Application>
  <PresentationFormat>On-screen Show (4:3)</PresentationFormat>
  <Paragraphs>72</Paragraphs>
  <Slides>8</Slides>
  <Notes>8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Default Design</vt:lpstr>
      <vt:lpstr>Equation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mma317</dc:creator>
  <cp:lastModifiedBy>mma317</cp:lastModifiedBy>
  <cp:revision>57</cp:revision>
  <cp:lastPrinted>1999-10-18T12:24:54Z</cp:lastPrinted>
  <dcterms:created xsi:type="dcterms:W3CDTF">1999-04-15T14:54:14Z</dcterms:created>
  <dcterms:modified xsi:type="dcterms:W3CDTF">2008-11-06T13:39:55Z</dcterms:modified>
</cp:coreProperties>
</file>