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79" r:id="rId2"/>
    <p:sldId id="280" r:id="rId3"/>
    <p:sldId id="281" r:id="rId4"/>
    <p:sldId id="295" r:id="rId5"/>
    <p:sldId id="302" r:id="rId6"/>
    <p:sldId id="322" r:id="rId7"/>
    <p:sldId id="297" r:id="rId8"/>
    <p:sldId id="299" r:id="rId9"/>
    <p:sldId id="298" r:id="rId10"/>
    <p:sldId id="284" r:id="rId11"/>
    <p:sldId id="285" r:id="rId12"/>
    <p:sldId id="304" r:id="rId13"/>
    <p:sldId id="287" r:id="rId14"/>
    <p:sldId id="301" r:id="rId15"/>
    <p:sldId id="335" r:id="rId16"/>
    <p:sldId id="336" r:id="rId17"/>
    <p:sldId id="291" r:id="rId18"/>
    <p:sldId id="305" r:id="rId19"/>
    <p:sldId id="306" r:id="rId20"/>
    <p:sldId id="307" r:id="rId21"/>
    <p:sldId id="308" r:id="rId22"/>
    <p:sldId id="309" r:id="rId23"/>
    <p:sldId id="313" r:id="rId24"/>
    <p:sldId id="314" r:id="rId2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  <a:srgbClr val="FFCC99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95" autoAdjust="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088" y="-84"/>
      </p:cViewPr>
      <p:guideLst>
        <p:guide orient="horz" pos="2928"/>
        <p:guide pos="220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7450" y="703263"/>
            <a:ext cx="4635500" cy="34750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1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198" tIns="45290" rIns="92198" bIns="45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5037"/>
          </a:xfrm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CB5BF-E07D-48D4-8725-80B35CA585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ECF68-EA6D-4317-A81D-0A675A044E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F87CA-1CEB-490A-B22D-60AF24A074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E0C0B-8727-4972-8E1D-5F083B6F81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24B41-B436-4E22-A203-28E9B555D2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FA7BA-E583-442D-949A-AB84E48956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5825E-84EE-4578-85E6-77217272CC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A1519-9082-4EBF-83D2-92580F7309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3CB32-011B-40E6-A3EE-CA8902DD3E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E0728-B417-4D15-A222-067E73D1B2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0EDE6-A19F-4688-B9D3-63A3346D3C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AD5190ED-BD9A-4F76-BF21-373026333A1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8.xml"/><Relationship Id="rId4" Type="http://schemas.openxmlformats.org/officeDocument/2006/relationships/oleObject" Target="../embeddings/Microsoft_Office_Excel_97-2003_Worksheet1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9.xml"/><Relationship Id="rId4" Type="http://schemas.openxmlformats.org/officeDocument/2006/relationships/oleObject" Target="../embeddings/Microsoft_Office_Excel_97-2003_Worksheet2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10.xml"/><Relationship Id="rId4" Type="http://schemas.openxmlformats.org/officeDocument/2006/relationships/oleObject" Target="../embeddings/Microsoft_Office_Excel_97-2003_Worksheet3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11.xml"/><Relationship Id="rId4" Type="http://schemas.openxmlformats.org/officeDocument/2006/relationships/oleObject" Target="../embeddings/Microsoft_Office_Excel_97-2003_Worksheet4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whatistheword.com/storyimg/wiigame_2066.jpg&amp;imgrefurl=http://www.whatistheword.com/story/Lifestyle_870.html&amp;h=142&amp;w=235&amp;sz=8&amp;hl=en&amp;start=2&amp;tbnid=VPo-ZW5jpjShyM:&amp;tbnh=66&amp;tbnw=109&amp;prev=/images?q=Nintendo+Wii&amp;svnum=10&amp;hl=en&amp;lr=" TargetMode="Externa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3657600"/>
            <a:ext cx="9144000" cy="28956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16764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341313" y="609600"/>
            <a:ext cx="8461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 “Advantage” and Strategic Positioning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528638" y="1908175"/>
            <a:ext cx="81327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When Products are Differentiated, Firms Can More Easily</a:t>
            </a:r>
          </a:p>
          <a:p>
            <a:pPr algn="ctr"/>
            <a:r>
              <a:rPr lang="en-US" b="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Maintain Prices Above Costs, Even in </a:t>
            </a:r>
            <a:r>
              <a:rPr lang="en-US" b="0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Markets</a:t>
            </a:r>
            <a:endParaRPr lang="en-US" b="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auto">
          <a:xfrm>
            <a:off x="0" y="32766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757238" y="3810000"/>
            <a:ext cx="636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Intuition:  How Does This Mechanism Work?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757238" y="5734050"/>
            <a:ext cx="81295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  How Can Firms Use Positioning to Increase</a:t>
            </a:r>
          </a:p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  their Profits?</a:t>
            </a: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1704975" y="4419600"/>
            <a:ext cx="537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Spatial Differentiation</a:t>
            </a: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1704975" y="5029200"/>
            <a:ext cx="538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Quality Differentiation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4800600"/>
            <a:ext cx="9144000" cy="1676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</a:t>
            </a:r>
            <a:r>
              <a:rPr lang="el-GR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θ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* s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l-GR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θ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“units of quality” in the product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 = $/unit consumer is willing to pay for quality</a:t>
            </a: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1676400"/>
            <a:ext cx="9144000" cy="22860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460500" y="309563"/>
            <a:ext cx="622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Differentiation Demonstration:</a:t>
            </a:r>
          </a:p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 </a:t>
            </a:r>
            <a:r>
              <a:rPr lang="en-US" sz="2800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Quality Differentiation</a:t>
            </a:r>
            <a:endParaRPr lang="en-US" sz="28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8854" name="Line 6"/>
          <p:cNvSpPr>
            <a:spLocks noChangeShapeType="1"/>
          </p:cNvSpPr>
          <p:nvPr/>
        </p:nvSpPr>
        <p:spPr bwMode="auto">
          <a:xfrm>
            <a:off x="0" y="44196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8855" name="Group 7"/>
          <p:cNvGrpSpPr>
            <a:grpSpLocks/>
          </p:cNvGrpSpPr>
          <p:nvPr/>
        </p:nvGrpSpPr>
        <p:grpSpPr bwMode="auto">
          <a:xfrm>
            <a:off x="79375" y="1755775"/>
            <a:ext cx="8753475" cy="2041525"/>
            <a:chOff x="233" y="1106"/>
            <a:chExt cx="5514" cy="1286"/>
          </a:xfrm>
        </p:grpSpPr>
        <p:sp>
          <p:nvSpPr>
            <p:cNvPr id="78856" name="Text Box 8"/>
            <p:cNvSpPr txBox="1">
              <a:spLocks noChangeArrowheads="1"/>
            </p:cNvSpPr>
            <p:nvPr/>
          </p:nvSpPr>
          <p:spPr bwMode="auto">
            <a:xfrm>
              <a:off x="233" y="1106"/>
              <a:ext cx="55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b="0"/>
                <a:t> “</a:t>
              </a:r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Quality” Differentiation — Products Differ Only in their Quality</a:t>
              </a:r>
            </a:p>
          </p:txBody>
        </p:sp>
        <p:sp>
          <p:nvSpPr>
            <p:cNvPr id="78857" name="Text Box 9"/>
            <p:cNvSpPr txBox="1">
              <a:spLocks noChangeArrowheads="1"/>
            </p:cNvSpPr>
            <p:nvPr/>
          </p:nvSpPr>
          <p:spPr bwMode="auto">
            <a:xfrm>
              <a:off x="240" y="1490"/>
              <a:ext cx="5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All Consumers Have Identical Product “Preference Orderings”</a:t>
              </a:r>
            </a:p>
          </p:txBody>
        </p:sp>
        <p:sp>
          <p:nvSpPr>
            <p:cNvPr id="78858" name="Text Box 10"/>
            <p:cNvSpPr txBox="1">
              <a:spLocks noChangeArrowheads="1"/>
            </p:cNvSpPr>
            <p:nvPr/>
          </p:nvSpPr>
          <p:spPr bwMode="auto">
            <a:xfrm>
              <a:off x="240" y="1874"/>
              <a:ext cx="542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Consumer Heterogeneity — Different Individuals May Have </a:t>
              </a:r>
            </a:p>
            <a:p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	Varying Amounts that they are Willing to Pay for Quality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12192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5000"/>
              </a:lnSpc>
            </a:pPr>
            <a:r>
              <a:rPr lang="el-GR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θ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 = # of Stars” that the motel receives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Times New Roman" pitchFamily="18" charset="0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s = $ that consumer is willing to pay for each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Times New Roman" pitchFamily="18" charset="0"/>
                <a:sym typeface="Monotype Sorts" pitchFamily="2" charset="2"/>
              </a:rPr>
              <a:t>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 worth of quality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0" y="2590800"/>
            <a:ext cx="9144000" cy="132715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3175" y="4102100"/>
            <a:ext cx="9144000" cy="26797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25400" y="4270375"/>
            <a:ext cx="8832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/>
              <a:t>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 Can Describe the Possible Values for “B” using this Table: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20650" y="2746375"/>
            <a:ext cx="862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Suppose:  Two consumers — Mike has s = 16, Rita has s = 25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368300" y="3371850"/>
            <a:ext cx="851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Motels’ Costs Increase in the Number of Stars — (C = $12/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)</a:t>
            </a:r>
          </a:p>
        </p:txBody>
      </p:sp>
      <p:graphicFrame>
        <p:nvGraphicFramePr>
          <p:cNvPr id="79882" name="Object 10"/>
          <p:cNvGraphicFramePr>
            <a:graphicFrameLocks noChangeAspect="1"/>
          </p:cNvGraphicFramePr>
          <p:nvPr/>
        </p:nvGraphicFramePr>
        <p:xfrm>
          <a:off x="368300" y="5005388"/>
          <a:ext cx="8059738" cy="1644650"/>
        </p:xfrm>
        <a:graphic>
          <a:graphicData uri="http://schemas.openxmlformats.org/presentationml/2006/ole">
            <p:oleObj spid="_x0000_s79882" name="Worksheet" r:id="rId4" imgW="1876492" imgH="657104" progId="Excel.Sheet.8">
              <p:embed/>
            </p:oleObj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Offer </a:t>
            </a:r>
            <a:r>
              <a:rPr lang="en-US" b="0">
                <a:sym typeface="Monotype Sorts" pitchFamily="2" charset="2"/>
              </a:rPr>
              <a:t></a:t>
            </a: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7764" name="Rectangle 4"/>
          <p:cNvSpPr>
            <a:spLocks noChangeArrowheads="1"/>
          </p:cNvSpPr>
          <p:nvPr/>
        </p:nvSpPr>
        <p:spPr bwMode="auto">
          <a:xfrm>
            <a:off x="0" y="5243513"/>
            <a:ext cx="9144000" cy="1462087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Since consumers choose firm with the higher (B-P), price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competition is the only way to attract customers: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Undifferentiated competitors with equal costs earn </a:t>
            </a:r>
            <a:r>
              <a:rPr lang="en-US" b="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profits! </a:t>
            </a:r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graphicFrame>
        <p:nvGraphicFramePr>
          <p:cNvPr id="117766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7795" name="Object 35"/>
          <p:cNvGraphicFramePr>
            <a:graphicFrameLocks noChangeAspect="1"/>
          </p:cNvGraphicFramePr>
          <p:nvPr/>
        </p:nvGraphicFramePr>
        <p:xfrm>
          <a:off x="692150" y="2138363"/>
          <a:ext cx="8059738" cy="1644650"/>
        </p:xfrm>
        <a:graphic>
          <a:graphicData uri="http://schemas.openxmlformats.org/presentationml/2006/ole">
            <p:oleObj spid="_x0000_s117795" name="Worksheet" r:id="rId4" imgW="1876492" imgH="657104" progId="Excel.Sheet.8">
              <p:embed/>
            </p:oleObj>
          </a:graphicData>
        </a:graphic>
      </p:graphicFrame>
      <p:sp>
        <p:nvSpPr>
          <p:cNvPr id="117796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Firm Y Offers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, Firm Z Offers </a:t>
            </a: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24" name="Rectangle 4" descr="50%"/>
          <p:cNvSpPr>
            <a:spLocks noChangeArrowheads="1"/>
          </p:cNvSpPr>
          <p:nvPr/>
        </p:nvSpPr>
        <p:spPr bwMode="auto">
          <a:xfrm>
            <a:off x="0" y="5243513"/>
            <a:ext cx="9144000" cy="1462087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Now each firm can do better by picking a price that will attract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just one of the customers (Mike for Firm Y and Rita for Firm Z).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Consider P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$15 and P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$64: Differentiation → Profits </a:t>
            </a: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graphicFrame>
        <p:nvGraphicFramePr>
          <p:cNvPr id="81926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1955" name="Object 35"/>
          <p:cNvGraphicFramePr>
            <a:graphicFrameLocks noChangeAspect="1"/>
          </p:cNvGraphicFramePr>
          <p:nvPr/>
        </p:nvGraphicFramePr>
        <p:xfrm>
          <a:off x="730250" y="2100263"/>
          <a:ext cx="8059738" cy="1644650"/>
        </p:xfrm>
        <a:graphic>
          <a:graphicData uri="http://schemas.openxmlformats.org/presentationml/2006/ole">
            <p:oleObj spid="_x0000_s81955" name="Worksheet" r:id="rId4" imgW="1876492" imgH="657104" progId="Excel.Sheet.8">
              <p:embed/>
            </p:oleObj>
          </a:graphicData>
        </a:graphic>
      </p:graphicFrame>
      <p:sp>
        <p:nvSpPr>
          <p:cNvPr id="81956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Firm Y Offers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, Firm Z Offers 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48" name="Rectangle 4" descr="50%"/>
          <p:cNvSpPr>
            <a:spLocks noChangeArrowheads="1"/>
          </p:cNvSpPr>
          <p:nvPr/>
        </p:nvSpPr>
        <p:spPr bwMode="auto">
          <a:xfrm>
            <a:off x="0" y="5181600"/>
            <a:ext cx="9144000" cy="1600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 In this (and many) examples, the higher quality firm is more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profitable than the lower quality firm.  The key insight is that – given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 rival already has high quality – it may be more profitable to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differentiate by offering low quality than to compete on quality.</a:t>
            </a: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graphicFrame>
        <p:nvGraphicFramePr>
          <p:cNvPr id="108550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8579" name="Object 35"/>
          <p:cNvGraphicFramePr>
            <a:graphicFrameLocks noChangeAspect="1"/>
          </p:cNvGraphicFramePr>
          <p:nvPr/>
        </p:nvGraphicFramePr>
        <p:xfrm>
          <a:off x="730250" y="2100263"/>
          <a:ext cx="8059738" cy="1644650"/>
        </p:xfrm>
        <a:graphic>
          <a:graphicData uri="http://schemas.openxmlformats.org/presentationml/2006/ole">
            <p:oleObj spid="_x0000_s108579" name="Worksheet" r:id="rId4" imgW="1876492" imgH="657104" progId="Excel.Sheet.8">
              <p:embed/>
            </p:oleObj>
          </a:graphicData>
        </a:graphic>
      </p:graphicFrame>
      <p:sp>
        <p:nvSpPr>
          <p:cNvPr id="108580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Evidence from Interstate Highway Exits – Mazzeo (2002)</a:t>
            </a: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Monotype Sorts" pitchFamily="2" charset="2"/>
            </a:endParaRPr>
          </a:p>
        </p:txBody>
      </p:sp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0" y="1981200"/>
            <a:ext cx="9144000" cy="3429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</a:rPr>
              <a:t> Price and Quality (# of stars) data collected for 2,200+ motels</a:t>
            </a:r>
          </a:p>
          <a:p>
            <a:r>
              <a:rPr lang="en-US" b="0">
                <a:latin typeface="Arial Unicode MS" pitchFamily="34" charset="-128"/>
              </a:rPr>
              <a:t>	located nearby 492 separate rural interstate highway exits</a:t>
            </a:r>
          </a:p>
          <a:p>
            <a:endParaRPr lang="en-US" b="0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</a:rPr>
              <a:t> Motels classified into two categories (low and high) based on the</a:t>
            </a:r>
          </a:p>
          <a:p>
            <a:r>
              <a:rPr lang="en-US" b="0">
                <a:latin typeface="Arial Unicode MS" pitchFamily="34" charset="-128"/>
              </a:rPr>
              <a:t>	number of stars assigned by AAA.</a:t>
            </a:r>
          </a:p>
          <a:p>
            <a:endParaRPr lang="en-US" b="0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</a:rPr>
              <a:t> Observed prices were related to number of competitors at the</a:t>
            </a:r>
          </a:p>
          <a:p>
            <a:r>
              <a:rPr lang="en-US" b="0">
                <a:latin typeface="Arial Unicode MS" pitchFamily="34" charset="-128"/>
              </a:rPr>
              <a:t>	exit, and whether the competitors were “same quality” or </a:t>
            </a:r>
          </a:p>
          <a:p>
            <a:r>
              <a:rPr lang="en-US" b="0">
                <a:latin typeface="Arial Unicode MS" pitchFamily="34" charset="-128"/>
              </a:rPr>
              <a:t>	“different quality” than the motel.</a:t>
            </a:r>
          </a:p>
        </p:txBody>
      </p:sp>
      <p:sp>
        <p:nvSpPr>
          <p:cNvPr id="157732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157738" name="Rectangle 42" descr="50%"/>
          <p:cNvSpPr>
            <a:spLocks noChangeArrowheads="1"/>
          </p:cNvSpPr>
          <p:nvPr/>
        </p:nvSpPr>
        <p:spPr bwMode="auto">
          <a:xfrm>
            <a:off x="0" y="5562600"/>
            <a:ext cx="9144000" cy="1219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Findings:  The presence of a same-quality competitor lowered the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observed motel price, but the presence of a different-quality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competitor did not (though multiple different competitors did).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Evidence from Interstate Highway Exits – Mazzeo (2002)</a:t>
            </a: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Monotype Sorts" pitchFamily="2" charset="2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0" y="3429000"/>
            <a:ext cx="9144000" cy="3429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b="0">
                <a:latin typeface="Arial Unicode MS" pitchFamily="34" charset="-128"/>
              </a:rPr>
              <a:t>Given these findings, how do motels decide on quality (# of stars)?</a:t>
            </a: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  <a:p>
            <a:endParaRPr lang="en-US" b="0">
              <a:latin typeface="Arial Unicode MS" pitchFamily="34" charset="-128"/>
            </a:endParaRP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158727" name="Rectangle 7" descr="50%"/>
          <p:cNvSpPr>
            <a:spLocks noChangeArrowheads="1"/>
          </p:cNvSpPr>
          <p:nvPr/>
        </p:nvSpPr>
        <p:spPr bwMode="auto">
          <a:xfrm>
            <a:off x="0" y="1981200"/>
            <a:ext cx="9144000" cy="1219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Findings:  The presence of a same-quality competitor lowered the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observed motel price, but the presence of a different-quality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competitor did not (though multiple different competitors did).</a:t>
            </a: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546100" y="4075113"/>
            <a:ext cx="8216900" cy="26590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29" name="Line 9"/>
          <p:cNvSpPr>
            <a:spLocks noChangeShapeType="1"/>
          </p:cNvSpPr>
          <p:nvPr/>
        </p:nvSpPr>
        <p:spPr bwMode="auto">
          <a:xfrm>
            <a:off x="546100" y="62944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0" name="Line 10"/>
          <p:cNvSpPr>
            <a:spLocks noChangeShapeType="1"/>
          </p:cNvSpPr>
          <p:nvPr/>
        </p:nvSpPr>
        <p:spPr bwMode="auto">
          <a:xfrm>
            <a:off x="546100" y="58499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1" name="Line 11"/>
          <p:cNvSpPr>
            <a:spLocks noChangeShapeType="1"/>
          </p:cNvSpPr>
          <p:nvPr/>
        </p:nvSpPr>
        <p:spPr bwMode="auto">
          <a:xfrm>
            <a:off x="546100" y="5403850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2" name="Line 12"/>
          <p:cNvSpPr>
            <a:spLocks noChangeShapeType="1"/>
          </p:cNvSpPr>
          <p:nvPr/>
        </p:nvSpPr>
        <p:spPr bwMode="auto">
          <a:xfrm>
            <a:off x="546100" y="4959350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3" name="Line 13"/>
          <p:cNvSpPr>
            <a:spLocks noChangeShapeType="1"/>
          </p:cNvSpPr>
          <p:nvPr/>
        </p:nvSpPr>
        <p:spPr bwMode="auto">
          <a:xfrm>
            <a:off x="546100" y="45164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4" name="Line 14"/>
          <p:cNvSpPr>
            <a:spLocks noChangeShapeType="1"/>
          </p:cNvSpPr>
          <p:nvPr/>
        </p:nvSpPr>
        <p:spPr bwMode="auto">
          <a:xfrm>
            <a:off x="4654550" y="40751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5" name="Line 15"/>
          <p:cNvSpPr>
            <a:spLocks noChangeShapeType="1"/>
          </p:cNvSpPr>
          <p:nvPr/>
        </p:nvSpPr>
        <p:spPr bwMode="auto">
          <a:xfrm>
            <a:off x="4673600" y="58531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6" name="Line 16"/>
          <p:cNvSpPr>
            <a:spLocks noChangeShapeType="1"/>
          </p:cNvSpPr>
          <p:nvPr/>
        </p:nvSpPr>
        <p:spPr bwMode="auto">
          <a:xfrm>
            <a:off x="46736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7" name="Line 17"/>
          <p:cNvSpPr>
            <a:spLocks noChangeShapeType="1"/>
          </p:cNvSpPr>
          <p:nvPr/>
        </p:nvSpPr>
        <p:spPr bwMode="auto">
          <a:xfrm>
            <a:off x="67310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8" name="Line 18"/>
          <p:cNvSpPr>
            <a:spLocks noChangeShapeType="1"/>
          </p:cNvSpPr>
          <p:nvPr/>
        </p:nvSpPr>
        <p:spPr bwMode="auto">
          <a:xfrm>
            <a:off x="26162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39" name="Line 19"/>
          <p:cNvSpPr>
            <a:spLocks noChangeShapeType="1"/>
          </p:cNvSpPr>
          <p:nvPr/>
        </p:nvSpPr>
        <p:spPr bwMode="auto">
          <a:xfrm>
            <a:off x="3300413" y="54070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40" name="Line 20"/>
          <p:cNvSpPr>
            <a:spLocks noChangeShapeType="1"/>
          </p:cNvSpPr>
          <p:nvPr/>
        </p:nvSpPr>
        <p:spPr bwMode="auto">
          <a:xfrm>
            <a:off x="6045200" y="54070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41" name="Line 21"/>
          <p:cNvSpPr>
            <a:spLocks noChangeShapeType="1"/>
          </p:cNvSpPr>
          <p:nvPr/>
        </p:nvSpPr>
        <p:spPr bwMode="auto">
          <a:xfrm>
            <a:off x="3300413" y="45196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42" name="Line 22"/>
          <p:cNvSpPr>
            <a:spLocks noChangeShapeType="1"/>
          </p:cNvSpPr>
          <p:nvPr/>
        </p:nvSpPr>
        <p:spPr bwMode="auto">
          <a:xfrm>
            <a:off x="6045200" y="45196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743" name="Rectangle 23"/>
          <p:cNvSpPr>
            <a:spLocks noChangeArrowheads="1"/>
          </p:cNvSpPr>
          <p:nvPr/>
        </p:nvSpPr>
        <p:spPr bwMode="auto">
          <a:xfrm>
            <a:off x="534988" y="4114800"/>
            <a:ext cx="41259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(1, 0)   --   61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4" name="Rectangle 24"/>
          <p:cNvSpPr>
            <a:spLocks noChangeArrowheads="1"/>
          </p:cNvSpPr>
          <p:nvPr/>
        </p:nvSpPr>
        <p:spPr bwMode="auto">
          <a:xfrm>
            <a:off x="4648200" y="4089400"/>
            <a:ext cx="41290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(0, 1)   --   67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5" name="Rectangle 25"/>
          <p:cNvSpPr>
            <a:spLocks noChangeArrowheads="1"/>
          </p:cNvSpPr>
          <p:nvPr/>
        </p:nvSpPr>
        <p:spPr bwMode="auto">
          <a:xfrm>
            <a:off x="534988" y="5867400"/>
            <a:ext cx="41259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(3, 2)   --   20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6" name="Rectangle 26"/>
          <p:cNvSpPr>
            <a:spLocks noChangeArrowheads="1"/>
          </p:cNvSpPr>
          <p:nvPr/>
        </p:nvSpPr>
        <p:spPr bwMode="auto">
          <a:xfrm>
            <a:off x="4648200" y="5867400"/>
            <a:ext cx="41290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(2, 3)   --   30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7" name="Rectangle 27"/>
          <p:cNvSpPr>
            <a:spLocks noChangeArrowheads="1"/>
          </p:cNvSpPr>
          <p:nvPr/>
        </p:nvSpPr>
        <p:spPr bwMode="auto">
          <a:xfrm>
            <a:off x="533400" y="45593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(2, 0)   --   26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8" name="Rectangle 28"/>
          <p:cNvSpPr>
            <a:spLocks noChangeArrowheads="1"/>
          </p:cNvSpPr>
          <p:nvPr/>
        </p:nvSpPr>
        <p:spPr bwMode="auto">
          <a:xfrm>
            <a:off x="5334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(3, 1)   --   13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49" name="Rectangle 29"/>
          <p:cNvSpPr>
            <a:spLocks noChangeArrowheads="1"/>
          </p:cNvSpPr>
          <p:nvPr/>
        </p:nvSpPr>
        <p:spPr bwMode="auto">
          <a:xfrm>
            <a:off x="3276600" y="45593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(1, 1)   --   40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0" name="Rectangle 30"/>
          <p:cNvSpPr>
            <a:spLocks noChangeArrowheads="1"/>
          </p:cNvSpPr>
          <p:nvPr/>
        </p:nvSpPr>
        <p:spPr bwMode="auto">
          <a:xfrm>
            <a:off x="6019800" y="45339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(0, 2)   --   30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1" name="Rectangle 31"/>
          <p:cNvSpPr>
            <a:spLocks noChangeArrowheads="1"/>
          </p:cNvSpPr>
          <p:nvPr/>
        </p:nvSpPr>
        <p:spPr bwMode="auto">
          <a:xfrm>
            <a:off x="32766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(2, 2)   --   17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2" name="Rectangle 32"/>
          <p:cNvSpPr>
            <a:spLocks noChangeArrowheads="1"/>
          </p:cNvSpPr>
          <p:nvPr/>
        </p:nvSpPr>
        <p:spPr bwMode="auto">
          <a:xfrm>
            <a:off x="60198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(1, 3)   --   35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3" name="Rectangle 33"/>
          <p:cNvSpPr>
            <a:spLocks noChangeArrowheads="1"/>
          </p:cNvSpPr>
          <p:nvPr/>
        </p:nvSpPr>
        <p:spPr bwMode="auto">
          <a:xfrm>
            <a:off x="533400" y="6311900"/>
            <a:ext cx="82438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(3, 3)   --   58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4" name="Rectangle 34"/>
          <p:cNvSpPr>
            <a:spLocks noChangeArrowheads="1"/>
          </p:cNvSpPr>
          <p:nvPr/>
        </p:nvSpPr>
        <p:spPr bwMode="auto">
          <a:xfrm>
            <a:off x="538163" y="4979988"/>
            <a:ext cx="2066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(3, 0)  --  10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5" name="Rectangle 35"/>
          <p:cNvSpPr>
            <a:spLocks noChangeArrowheads="1"/>
          </p:cNvSpPr>
          <p:nvPr/>
        </p:nvSpPr>
        <p:spPr bwMode="auto">
          <a:xfrm>
            <a:off x="2592388" y="4979988"/>
            <a:ext cx="2066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(2, 1)  --  22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6" name="Rectangle 36"/>
          <p:cNvSpPr>
            <a:spLocks noChangeArrowheads="1"/>
          </p:cNvSpPr>
          <p:nvPr/>
        </p:nvSpPr>
        <p:spPr bwMode="auto">
          <a:xfrm>
            <a:off x="4646613" y="4979988"/>
            <a:ext cx="2070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(1, 2)  --  30</a:t>
            </a:r>
            <a:endParaRPr lang="en-US" sz="2000">
              <a:latin typeface="Arial Unicode MS" pitchFamily="34" charset="-128"/>
            </a:endParaRPr>
          </a:p>
        </p:txBody>
      </p:sp>
      <p:sp>
        <p:nvSpPr>
          <p:cNvPr id="158757" name="Rectangle 37"/>
          <p:cNvSpPr>
            <a:spLocks noChangeArrowheads="1"/>
          </p:cNvSpPr>
          <p:nvPr/>
        </p:nvSpPr>
        <p:spPr bwMode="auto">
          <a:xfrm>
            <a:off x="6704013" y="4979988"/>
            <a:ext cx="20716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 b="0">
                <a:latin typeface="Arial Unicode MS" pitchFamily="34" charset="-128"/>
              </a:rPr>
              <a:t>(0, 3)  --  33</a:t>
            </a:r>
            <a:endParaRPr lang="en-US" sz="2000">
              <a:latin typeface="Arial Unicode MS" pitchFamily="34" charset="-12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023938" y="300038"/>
            <a:ext cx="7094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 and Positioning:  Implications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1524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3175" y="35814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1055688" y="3660775"/>
            <a:ext cx="703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Intuition </a:t>
            </a:r>
            <a:r>
              <a:rPr lang="en-US" b="0" u="sng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Higher Prices can be Maintained When</a:t>
            </a:r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: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-76200" y="1298575"/>
            <a:ext cx="9213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Implication:  By Being “Different” from the Competition, Firms Can </a:t>
            </a:r>
          </a:p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Earn a Price Premium!  Firms Should Seek Out and</a:t>
            </a:r>
          </a:p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Exploit Opportunities to Differentiate Their Products</a:t>
            </a:r>
          </a:p>
        </p:txBody>
      </p:sp>
      <p:grpSp>
        <p:nvGrpSpPr>
          <p:cNvPr id="86024" name="Group 8"/>
          <p:cNvGrpSpPr>
            <a:grpSpLocks/>
          </p:cNvGrpSpPr>
          <p:nvPr/>
        </p:nvGrpSpPr>
        <p:grpSpPr bwMode="auto">
          <a:xfrm>
            <a:off x="382588" y="4330700"/>
            <a:ext cx="8378825" cy="2149475"/>
            <a:chOff x="444" y="2690"/>
            <a:chExt cx="5278" cy="1354"/>
          </a:xfrm>
        </p:grpSpPr>
        <p:sp>
          <p:nvSpPr>
            <p:cNvPr id="86025" name="Text Box 9"/>
            <p:cNvSpPr txBox="1">
              <a:spLocks noChangeArrowheads="1"/>
            </p:cNvSpPr>
            <p:nvPr/>
          </p:nvSpPr>
          <p:spPr bwMode="auto">
            <a:xfrm>
              <a:off x="455" y="3218"/>
              <a:ext cx="52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Transportation Costs/Consumer Preferences are Stronger</a:t>
              </a:r>
            </a:p>
          </p:txBody>
        </p:sp>
        <p:sp>
          <p:nvSpPr>
            <p:cNvPr id="86026" name="Text Box 10"/>
            <p:cNvSpPr txBox="1">
              <a:spLocks noChangeArrowheads="1"/>
            </p:cNvSpPr>
            <p:nvPr/>
          </p:nvSpPr>
          <p:spPr bwMode="auto">
            <a:xfrm>
              <a:off x="451" y="3756"/>
              <a:ext cx="5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Product is Closer to the Ideal Product of Many Consumers</a:t>
              </a:r>
            </a:p>
          </p:txBody>
        </p:sp>
        <p:sp>
          <p:nvSpPr>
            <p:cNvPr id="86027" name="Text Box 11"/>
            <p:cNvSpPr txBox="1">
              <a:spLocks noChangeArrowheads="1"/>
            </p:cNvSpPr>
            <p:nvPr/>
          </p:nvSpPr>
          <p:spPr bwMode="auto">
            <a:xfrm>
              <a:off x="444" y="2690"/>
              <a:ext cx="49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Differentiation between Competing Products is Greater</a:t>
              </a:r>
            </a:p>
          </p:txBody>
        </p:sp>
      </p:grpSp>
      <p:sp>
        <p:nvSpPr>
          <p:cNvPr id="86028" name="Line 12"/>
          <p:cNvSpPr>
            <a:spLocks noChangeShapeType="1"/>
          </p:cNvSpPr>
          <p:nvPr/>
        </p:nvSpPr>
        <p:spPr bwMode="auto">
          <a:xfrm>
            <a:off x="0" y="31242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074738" y="233363"/>
            <a:ext cx="699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Profiting from Differentiation: Segmentation</a:t>
            </a: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0" y="23622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228600" y="2438400"/>
            <a:ext cx="715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 of how to think about defining segments :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266700" y="3581400"/>
            <a:ext cx="760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segments: Consider similar sets of consumers</a:t>
            </a:r>
          </a:p>
        </p:txBody>
      </p:sp>
      <p:sp>
        <p:nvSpPr>
          <p:cNvPr id="118793" name="Text Box 9"/>
          <p:cNvSpPr txBox="1">
            <a:spLocks noChangeArrowheads="1"/>
          </p:cNvSpPr>
          <p:nvPr/>
        </p:nvSpPr>
        <p:spPr bwMode="auto">
          <a:xfrm>
            <a:off x="266700" y="4267200"/>
            <a:ext cx="7591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Channel segments: Distribution to distinct customers</a:t>
            </a:r>
          </a:p>
        </p:txBody>
      </p:sp>
      <p:sp>
        <p:nvSpPr>
          <p:cNvPr id="118794" name="Text Box 10"/>
          <p:cNvSpPr txBox="1">
            <a:spLocks noChangeArrowheads="1"/>
          </p:cNvSpPr>
          <p:nvPr/>
        </p:nvSpPr>
        <p:spPr bwMode="auto">
          <a:xfrm>
            <a:off x="266700" y="2971800"/>
            <a:ext cx="842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segments: Focus on actual differences in offerings</a:t>
            </a:r>
            <a:endParaRPr lang="en-US" b="0"/>
          </a:p>
        </p:txBody>
      </p:sp>
      <p:sp>
        <p:nvSpPr>
          <p:cNvPr id="118795" name="Text Box 11"/>
          <p:cNvSpPr txBox="1">
            <a:spLocks noChangeArrowheads="1"/>
          </p:cNvSpPr>
          <p:nvPr/>
        </p:nvSpPr>
        <p:spPr bwMode="auto">
          <a:xfrm>
            <a:off x="266700" y="4953000"/>
            <a:ext cx="8355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Geographic segments: Like the theoretical coffee example</a:t>
            </a:r>
          </a:p>
        </p:txBody>
      </p:sp>
      <p:sp>
        <p:nvSpPr>
          <p:cNvPr id="118796" name="Rectangle 12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614363" y="5794375"/>
            <a:ext cx="797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Bottom-Line Takeaway: Segments with More Consumers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Fewer Firms will be the Most Profitable!</a:t>
            </a: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773113" y="1146175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“Segments” of an industry are groups of buyers with a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and specific set of preferences.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228600" y="2441575"/>
            <a:ext cx="543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 to think about defining segments :</a:t>
            </a: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266700" y="2971800"/>
            <a:ext cx="842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segments: Focus on actual differences in offerings</a:t>
            </a:r>
            <a:endParaRPr lang="en-US" b="0"/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614363" y="5794375"/>
            <a:ext cx="797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Bottom-Line Takeaway: Segments with More Consumers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Fewer Firms will be the Most Profitable!</a:t>
            </a:r>
          </a:p>
        </p:txBody>
      </p:sp>
      <p:sp>
        <p:nvSpPr>
          <p:cNvPr id="119822" name="Text Box 14"/>
          <p:cNvSpPr txBox="1">
            <a:spLocks noChangeArrowheads="1"/>
          </p:cNvSpPr>
          <p:nvPr/>
        </p:nvSpPr>
        <p:spPr bwMode="auto">
          <a:xfrm>
            <a:off x="1074738" y="233363"/>
            <a:ext cx="699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Profiting from Differentiation: Segmentation</a:t>
            </a:r>
          </a:p>
        </p:txBody>
      </p:sp>
      <p:sp>
        <p:nvSpPr>
          <p:cNvPr id="119823" name="Text Box 15"/>
          <p:cNvSpPr txBox="1">
            <a:spLocks noChangeArrowheads="1"/>
          </p:cNvSpPr>
          <p:nvPr/>
        </p:nvSpPr>
        <p:spPr bwMode="auto">
          <a:xfrm>
            <a:off x="773113" y="1146175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“Segments” of an industry are groups of buyers with a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and specific set of preferences.</a:t>
            </a:r>
          </a:p>
        </p:txBody>
      </p:sp>
      <p:pic>
        <p:nvPicPr>
          <p:cNvPr id="119825" name="Picture 17" descr="wiigame_206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581400"/>
            <a:ext cx="1419225" cy="1143000"/>
          </a:xfrm>
          <a:prstGeom prst="rect">
            <a:avLst/>
          </a:prstGeom>
          <a:noFill/>
        </p:spPr>
      </p:pic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2743200" y="3581400"/>
            <a:ext cx="4876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0">
                <a:latin typeface="Arial" charset="0"/>
              </a:rPr>
              <a:t>Nintendo’s Wii video game system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4343400"/>
            <a:ext cx="9144000" cy="2286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b - |x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* t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willingness to pay for the consumer’s “ideal characteristics”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= difference in ideal characteristics and actual product</a:t>
            </a:r>
          </a:p>
          <a:p>
            <a:pPr algn="ctr"/>
            <a:endParaRPr lang="en-US" sz="14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 = loss of benefit from consuming a “less than ideal” product</a:t>
            </a: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2590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762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1458913" y="157163"/>
            <a:ext cx="622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Differentiation Demonstration:</a:t>
            </a:r>
          </a:p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</a:t>
            </a:r>
            <a:r>
              <a:rPr lang="en-US" sz="2800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Spatial Differentiation</a:t>
            </a:r>
            <a:r>
              <a:rPr lang="en-US" sz="2800" b="0">
                <a:cs typeface="Times New Roman" pitchFamily="18" charset="0"/>
              </a:rPr>
              <a:t> </a:t>
            </a:r>
            <a:endParaRPr lang="en-US" sz="2800" b="0"/>
          </a:p>
        </p:txBody>
      </p:sp>
      <p:sp>
        <p:nvSpPr>
          <p:cNvPr id="74758" name="Line 6"/>
          <p:cNvSpPr>
            <a:spLocks noChangeShapeType="1"/>
          </p:cNvSpPr>
          <p:nvPr/>
        </p:nvSpPr>
        <p:spPr bwMode="auto">
          <a:xfrm>
            <a:off x="0" y="41910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52400" y="1466850"/>
            <a:ext cx="8374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Spatial Differentiation — Products Differ by their “Location” </a:t>
            </a:r>
          </a:p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		     in “Product Space”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163513" y="2365375"/>
            <a:ext cx="8256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Taste for Products Represented by Consumer’s “Location”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163513" y="3067050"/>
            <a:ext cx="8953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Consumer Heterogeneity — Different Individuals Have Different</a:t>
            </a:r>
          </a:p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Locations and Costs for Consuming a More “Remote” Product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0836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28600" y="2441575"/>
            <a:ext cx="543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 to think about defining segments :</a:t>
            </a: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614363" y="5794375"/>
            <a:ext cx="797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Bottom-Line Takeaway: Segments with More Consumers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Fewer Firms will be the Most Profitable!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968500" y="3581400"/>
            <a:ext cx="54229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Italian consumers -- cleaning products </a:t>
            </a: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266700" y="2971800"/>
            <a:ext cx="760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 segments: Consider similar sets of consumers</a:t>
            </a:r>
          </a:p>
        </p:txBody>
      </p:sp>
      <p:pic>
        <p:nvPicPr>
          <p:cNvPr id="120843" name="Picture 11" descr="Swiff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505200"/>
            <a:ext cx="1143000" cy="782638"/>
          </a:xfrm>
          <a:prstGeom prst="rect">
            <a:avLst/>
          </a:prstGeom>
          <a:noFill/>
        </p:spPr>
      </p:pic>
      <p:pic>
        <p:nvPicPr>
          <p:cNvPr id="120844" name="Picture 12" descr="MCj0149522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8088" y="3429000"/>
            <a:ext cx="825500" cy="849313"/>
          </a:xfrm>
          <a:prstGeom prst="rect">
            <a:avLst/>
          </a:prstGeom>
          <a:noFill/>
        </p:spPr>
      </p:pic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1074738" y="233363"/>
            <a:ext cx="699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Profiting from Differentiation: Segmentation</a:t>
            </a:r>
          </a:p>
        </p:txBody>
      </p:sp>
      <p:sp>
        <p:nvSpPr>
          <p:cNvPr id="120848" name="Text Box 16"/>
          <p:cNvSpPr txBox="1">
            <a:spLocks noChangeArrowheads="1"/>
          </p:cNvSpPr>
          <p:nvPr/>
        </p:nvSpPr>
        <p:spPr bwMode="auto">
          <a:xfrm>
            <a:off x="773113" y="1146175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“Segments” of an industry are groups of buyers with a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and specific set of preferences.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228600" y="2441575"/>
            <a:ext cx="543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 to think about defining segments :</a:t>
            </a: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1863" name="Text Box 7"/>
          <p:cNvSpPr txBox="1">
            <a:spLocks noChangeArrowheads="1"/>
          </p:cNvSpPr>
          <p:nvPr/>
        </p:nvSpPr>
        <p:spPr bwMode="auto">
          <a:xfrm>
            <a:off x="614363" y="5794375"/>
            <a:ext cx="797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Bottom-Line Takeaway: Segments with More Consumers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Fewer Firms will be the Most Profitable!</a:t>
            </a: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266700" y="2971800"/>
            <a:ext cx="7591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Channel segments: Distribution to distinct customers</a:t>
            </a:r>
          </a:p>
        </p:txBody>
      </p:sp>
      <p:pic>
        <p:nvPicPr>
          <p:cNvPr id="121865" name="Picture 9" descr="netfli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63" y="3517900"/>
            <a:ext cx="2471737" cy="1892300"/>
          </a:xfrm>
          <a:prstGeom prst="rect">
            <a:avLst/>
          </a:prstGeom>
          <a:noFill/>
        </p:spPr>
      </p:pic>
      <p:sp>
        <p:nvSpPr>
          <p:cNvPr id="121869" name="Text Box 13"/>
          <p:cNvSpPr txBox="1">
            <a:spLocks noChangeArrowheads="1"/>
          </p:cNvSpPr>
          <p:nvPr/>
        </p:nvSpPr>
        <p:spPr bwMode="auto">
          <a:xfrm>
            <a:off x="1074738" y="233363"/>
            <a:ext cx="699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Profiting from Differentiation: Segmentation</a:t>
            </a:r>
          </a:p>
        </p:txBody>
      </p:sp>
      <p:sp>
        <p:nvSpPr>
          <p:cNvPr id="121870" name="Text Box 14"/>
          <p:cNvSpPr txBox="1">
            <a:spLocks noChangeArrowheads="1"/>
          </p:cNvSpPr>
          <p:nvPr/>
        </p:nvSpPr>
        <p:spPr bwMode="auto">
          <a:xfrm>
            <a:off x="773113" y="1146175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“Segments” of an industry are groups of buyers with a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and specific set of preferences.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228600" y="2441575"/>
            <a:ext cx="543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How to think about defining segments :</a:t>
            </a:r>
          </a:p>
        </p:txBody>
      </p:sp>
      <p:sp>
        <p:nvSpPr>
          <p:cNvPr id="122886" name="Rectangle 6"/>
          <p:cNvSpPr>
            <a:spLocks noChangeArrowheads="1"/>
          </p:cNvSpPr>
          <p:nvPr/>
        </p:nvSpPr>
        <p:spPr bwMode="auto">
          <a:xfrm>
            <a:off x="0" y="5715000"/>
            <a:ext cx="9144000" cy="990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614363" y="5794375"/>
            <a:ext cx="797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Bottom-Line Takeaway: Segments with More Consumers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Fewer Firms will be the Most Profitable!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2208213" y="3581400"/>
            <a:ext cx="57943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Kmart’s retail store in Bridgehampton, NY</a:t>
            </a:r>
          </a:p>
        </p:txBody>
      </p:sp>
      <p:sp>
        <p:nvSpPr>
          <p:cNvPr id="122890" name="Text Box 10"/>
          <p:cNvSpPr txBox="1">
            <a:spLocks noChangeArrowheads="1"/>
          </p:cNvSpPr>
          <p:nvPr/>
        </p:nvSpPr>
        <p:spPr bwMode="auto">
          <a:xfrm>
            <a:off x="266700" y="2971800"/>
            <a:ext cx="8355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/>
              <a:t>– 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Geographic segments: Like the theoretical coffee example</a:t>
            </a:r>
          </a:p>
        </p:txBody>
      </p:sp>
      <p:pic>
        <p:nvPicPr>
          <p:cNvPr id="122891" name="Picture 11" descr="km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3475038"/>
            <a:ext cx="838200" cy="792162"/>
          </a:xfrm>
          <a:prstGeom prst="rect">
            <a:avLst/>
          </a:prstGeom>
          <a:noFill/>
        </p:spPr>
      </p:pic>
      <p:sp>
        <p:nvSpPr>
          <p:cNvPr id="122894" name="Text Box 14"/>
          <p:cNvSpPr txBox="1">
            <a:spLocks noChangeArrowheads="1"/>
          </p:cNvSpPr>
          <p:nvPr/>
        </p:nvSpPr>
        <p:spPr bwMode="auto">
          <a:xfrm>
            <a:off x="1074738" y="233363"/>
            <a:ext cx="699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Profiting from Differentiation: Segmentation</a:t>
            </a:r>
          </a:p>
        </p:txBody>
      </p:sp>
      <p:sp>
        <p:nvSpPr>
          <p:cNvPr id="122895" name="Text Box 15"/>
          <p:cNvSpPr txBox="1">
            <a:spLocks noChangeArrowheads="1"/>
          </p:cNvSpPr>
          <p:nvPr/>
        </p:nvSpPr>
        <p:spPr bwMode="auto">
          <a:xfrm>
            <a:off x="773113" y="1146175"/>
            <a:ext cx="7597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/>
              <a:t>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“Segments” of an industry are groups of buyers with a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 and specific set of preferences.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 descr="50%"/>
          <p:cNvSpPr>
            <a:spLocks noChangeArrowheads="1"/>
          </p:cNvSpPr>
          <p:nvPr/>
        </p:nvSpPr>
        <p:spPr bwMode="auto">
          <a:xfrm>
            <a:off x="0" y="4191000"/>
            <a:ext cx="9144000" cy="2514600"/>
          </a:xfrm>
          <a:prstGeom prst="rect">
            <a:avLst/>
          </a:prstGeom>
          <a:pattFill prst="pct50">
            <a:fgClr>
              <a:srgbClr val="FFCC00">
                <a:alpha val="89999"/>
              </a:srgbClr>
            </a:fgClr>
            <a:bgClr>
              <a:srgbClr val="FFFFFF">
                <a:alpha val="8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8003" name="Rectangle 3" descr="50%"/>
          <p:cNvSpPr>
            <a:spLocks noChangeArrowheads="1"/>
          </p:cNvSpPr>
          <p:nvPr/>
        </p:nvSpPr>
        <p:spPr bwMode="auto">
          <a:xfrm>
            <a:off x="0" y="1524000"/>
            <a:ext cx="9144000" cy="2286000"/>
          </a:xfrm>
          <a:prstGeom prst="rect">
            <a:avLst/>
          </a:prstGeom>
          <a:pattFill prst="pct50">
            <a:fgClr>
              <a:srgbClr val="99CC00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b - |x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* t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willingness to pay for the consumer’s “ideal characteristics”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= difference in ideal characteristics and actual product</a:t>
            </a:r>
          </a:p>
          <a:p>
            <a:pPr algn="ctr"/>
            <a:endParaRPr lang="en-US" sz="14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 = loss of benefit from consuming a “less than ideal” product</a:t>
            </a:r>
          </a:p>
        </p:txBody>
      </p:sp>
      <p:sp>
        <p:nvSpPr>
          <p:cNvPr id="128004" name="Rectangle 4" descr="50%"/>
          <p:cNvSpPr>
            <a:spLocks noChangeArrowheads="1"/>
          </p:cNvSpPr>
          <p:nvPr/>
        </p:nvSpPr>
        <p:spPr bwMode="auto">
          <a:xfrm>
            <a:off x="0" y="76200"/>
            <a:ext cx="9144000" cy="1295400"/>
          </a:xfrm>
          <a:prstGeom prst="rect">
            <a:avLst/>
          </a:prstGeom>
          <a:pattFill prst="pct50">
            <a:fgClr>
              <a:srgbClr val="FFFF00">
                <a:alpha val="80000"/>
              </a:srgbClr>
            </a:fgClr>
            <a:bgClr>
              <a:srgbClr val="FFFFFF">
                <a:alpha val="80000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282575" y="157163"/>
            <a:ext cx="859631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Illustrations of Product Differentiation / Segmentation:</a:t>
            </a:r>
          </a:p>
          <a:p>
            <a:pPr algn="ctr"/>
            <a:endParaRPr lang="en-US" sz="12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Spatial Differentiation – Harrah’s </a:t>
            </a:r>
            <a:endParaRPr lang="en-US" sz="2800" b="0"/>
          </a:p>
        </p:txBody>
      </p:sp>
      <p:sp>
        <p:nvSpPr>
          <p:cNvPr id="128006" name="Line 6"/>
          <p:cNvSpPr>
            <a:spLocks noChangeShapeType="1"/>
          </p:cNvSpPr>
          <p:nvPr/>
        </p:nvSpPr>
        <p:spPr bwMode="auto">
          <a:xfrm>
            <a:off x="0" y="40386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8010" name="Picture 10" descr="hec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685800"/>
            <a:ext cx="1190625" cy="609600"/>
          </a:xfrm>
          <a:prstGeom prst="rect">
            <a:avLst/>
          </a:prstGeom>
          <a:noFill/>
        </p:spPr>
      </p:pic>
      <p:pic>
        <p:nvPicPr>
          <p:cNvPr id="128011" name="Picture 11" descr="hec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685800"/>
            <a:ext cx="1190625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 descr="50%"/>
          <p:cNvSpPr>
            <a:spLocks noChangeArrowheads="1"/>
          </p:cNvSpPr>
          <p:nvPr/>
        </p:nvSpPr>
        <p:spPr bwMode="auto">
          <a:xfrm>
            <a:off x="0" y="3886200"/>
            <a:ext cx="9144000" cy="2819400"/>
          </a:xfrm>
          <a:prstGeom prst="rect">
            <a:avLst/>
          </a:prstGeom>
          <a:pattFill prst="pct50">
            <a:fgClr>
              <a:srgbClr val="FF00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129027" name="Rectangle 3" descr="50%"/>
          <p:cNvSpPr>
            <a:spLocks noChangeArrowheads="1"/>
          </p:cNvSpPr>
          <p:nvPr/>
        </p:nvSpPr>
        <p:spPr bwMode="auto">
          <a:xfrm>
            <a:off x="0" y="1676400"/>
            <a:ext cx="9144000" cy="1600200"/>
          </a:xfrm>
          <a:prstGeom prst="rect">
            <a:avLst/>
          </a:prstGeom>
          <a:pattFill prst="pct50">
            <a:fgClr>
              <a:srgbClr val="99CC00">
                <a:alpha val="70000"/>
              </a:srgbClr>
            </a:fgClr>
            <a:bgClr>
              <a:srgbClr val="FFFFFF">
                <a:alpha val="70000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</a:t>
            </a:r>
            <a:r>
              <a:rPr lang="el-GR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θ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* s</a:t>
            </a:r>
          </a:p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l-GR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θ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“units of quality” in the product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 = $/unit consumer is willing to pay for quality</a:t>
            </a:r>
          </a:p>
        </p:txBody>
      </p:sp>
      <p:sp>
        <p:nvSpPr>
          <p:cNvPr id="129030" name="Line 6"/>
          <p:cNvSpPr>
            <a:spLocks noChangeShapeType="1"/>
          </p:cNvSpPr>
          <p:nvPr/>
        </p:nvSpPr>
        <p:spPr bwMode="auto">
          <a:xfrm>
            <a:off x="0" y="35814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034" name="Rectangle 10" descr="50%"/>
          <p:cNvSpPr>
            <a:spLocks noChangeArrowheads="1"/>
          </p:cNvSpPr>
          <p:nvPr/>
        </p:nvSpPr>
        <p:spPr bwMode="auto">
          <a:xfrm>
            <a:off x="0" y="76200"/>
            <a:ext cx="9144000" cy="1295400"/>
          </a:xfrm>
          <a:prstGeom prst="rect">
            <a:avLst/>
          </a:prstGeom>
          <a:pattFill prst="pct50">
            <a:fgClr>
              <a:srgbClr val="FFFF00">
                <a:alpha val="80000"/>
              </a:srgbClr>
            </a:fgClr>
            <a:bgClr>
              <a:srgbClr val="FFFFFF">
                <a:alpha val="80000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035" name="Text Box 11"/>
          <p:cNvSpPr txBox="1">
            <a:spLocks noChangeArrowheads="1"/>
          </p:cNvSpPr>
          <p:nvPr/>
        </p:nvSpPr>
        <p:spPr bwMode="auto">
          <a:xfrm>
            <a:off x="282575" y="157163"/>
            <a:ext cx="859631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Illustrations of Product Differentiation / Segmentation:</a:t>
            </a:r>
          </a:p>
          <a:p>
            <a:pPr algn="ctr"/>
            <a:endParaRPr lang="en-US" sz="12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800" b="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Quality Differentiation – Harrah’s </a:t>
            </a:r>
            <a:endParaRPr lang="en-US" sz="2800" b="0"/>
          </a:p>
        </p:txBody>
      </p:sp>
      <p:pic>
        <p:nvPicPr>
          <p:cNvPr id="129036" name="Picture 12" descr="hec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685800"/>
            <a:ext cx="1190625" cy="609600"/>
          </a:xfrm>
          <a:prstGeom prst="rect">
            <a:avLst/>
          </a:prstGeom>
          <a:noFill/>
        </p:spPr>
      </p:pic>
      <p:pic>
        <p:nvPicPr>
          <p:cNvPr id="129037" name="Picture 13" descr="hec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685800"/>
            <a:ext cx="1190625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1066800"/>
            <a:ext cx="9144000" cy="16764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5000"/>
              </a:lnSpc>
            </a:pP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willingness to pay for a cup of coffee</a:t>
            </a:r>
          </a:p>
          <a:p>
            <a:pPr algn="ctr">
              <a:lnSpc>
                <a:spcPct val="65000"/>
              </a:lnSpc>
            </a:pPr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x</a:t>
            </a:r>
            <a:r>
              <a:rPr lang="en-US" b="0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locations of the coffee shop and each consumer’s home</a:t>
            </a:r>
          </a:p>
          <a:p>
            <a:pPr algn="ctr"/>
            <a:endParaRPr lang="en-US" sz="1400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 = transportation costs / loss of “B” from having to travel for coffee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2971800"/>
            <a:ext cx="9144000" cy="2573338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3175" y="5727700"/>
            <a:ext cx="9144000" cy="10541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533400" y="3051175"/>
            <a:ext cx="787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Suppose:  The city is laid out on a single, mile long street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428625" y="4870450"/>
            <a:ext cx="8288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Each consumer’s has b = $5 &amp; t = $1/mile; firms’ cost c = $1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260350" y="5851525"/>
            <a:ext cx="8670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 coffee shop competitors in the market:  suppose that they </a:t>
            </a:r>
          </a:p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 identical, except for where they “locate” within the city.</a:t>
            </a:r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1123950" y="3933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2794000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4652963" y="3910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6511925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1001713" y="3910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8458200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75792" name="Text Box 16"/>
          <p:cNvSpPr txBox="1">
            <a:spLocks noChangeArrowheads="1"/>
          </p:cNvSpPr>
          <p:nvPr/>
        </p:nvSpPr>
        <p:spPr bwMode="auto">
          <a:xfrm>
            <a:off x="6600825" y="42132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75793" name="Oval 17"/>
          <p:cNvSpPr>
            <a:spLocks noChangeArrowheads="1"/>
          </p:cNvSpPr>
          <p:nvPr/>
        </p:nvSpPr>
        <p:spPr bwMode="auto">
          <a:xfrm>
            <a:off x="6588125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8410575" y="421322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75795" name="Oval 19"/>
          <p:cNvSpPr>
            <a:spLocks noChangeArrowheads="1"/>
          </p:cNvSpPr>
          <p:nvPr/>
        </p:nvSpPr>
        <p:spPr bwMode="auto">
          <a:xfrm>
            <a:off x="8397875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2886075" y="42132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75797" name="Oval 21"/>
          <p:cNvSpPr>
            <a:spLocks noChangeArrowheads="1"/>
          </p:cNvSpPr>
          <p:nvPr/>
        </p:nvSpPr>
        <p:spPr bwMode="auto">
          <a:xfrm>
            <a:off x="2882900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942975" y="419417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75799" name="Oval 23"/>
          <p:cNvSpPr>
            <a:spLocks noChangeArrowheads="1"/>
          </p:cNvSpPr>
          <p:nvPr/>
        </p:nvSpPr>
        <p:spPr bwMode="auto">
          <a:xfrm>
            <a:off x="949325" y="42465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88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93196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93197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3198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93199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3200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93201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3202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93203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3233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—  What is the optimal product choice location?</a:t>
            </a:r>
          </a:p>
        </p:txBody>
      </p:sp>
      <p:sp>
        <p:nvSpPr>
          <p:cNvPr id="93235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0" y="2074863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Locate at the Center of the City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0" y="180975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>
            <a:off x="1123950" y="2895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27940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465296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6511925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100171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84582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115723" name="Text Box 11"/>
          <p:cNvSpPr txBox="1">
            <a:spLocks noChangeArrowheads="1"/>
          </p:cNvSpPr>
          <p:nvPr/>
        </p:nvSpPr>
        <p:spPr bwMode="auto">
          <a:xfrm>
            <a:off x="4686300" y="25273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4686300" y="22415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6600825" y="311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115726" name="Oval 14"/>
          <p:cNvSpPr>
            <a:spLocks noChangeArrowheads="1"/>
          </p:cNvSpPr>
          <p:nvPr/>
        </p:nvSpPr>
        <p:spPr bwMode="auto">
          <a:xfrm>
            <a:off x="658812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8410575" y="31178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115728" name="Oval 16"/>
          <p:cNvSpPr>
            <a:spLocks noChangeArrowheads="1"/>
          </p:cNvSpPr>
          <p:nvPr/>
        </p:nvSpPr>
        <p:spPr bwMode="auto">
          <a:xfrm>
            <a:off x="839787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2886075" y="31178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115730" name="Oval 18"/>
          <p:cNvSpPr>
            <a:spLocks noChangeArrowheads="1"/>
          </p:cNvSpPr>
          <p:nvPr/>
        </p:nvSpPr>
        <p:spPr bwMode="auto">
          <a:xfrm>
            <a:off x="2882900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942975" y="3098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115732" name="Oval 20"/>
          <p:cNvSpPr>
            <a:spLocks noChangeArrowheads="1"/>
          </p:cNvSpPr>
          <p:nvPr/>
        </p:nvSpPr>
        <p:spPr bwMode="auto">
          <a:xfrm>
            <a:off x="949325" y="315118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15763" name="Text Box 51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198120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40291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292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140295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140296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140300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140301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40302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140303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40304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140305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40306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140307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40337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140339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26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96269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6270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96271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96273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96275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graphicFrame>
        <p:nvGraphicFramePr>
          <p:cNvPr id="96276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305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– What happens when preferences are stronger (t=1.5)?</a:t>
            </a:r>
          </a:p>
        </p:txBody>
      </p:sp>
      <p:sp>
        <p:nvSpPr>
          <p:cNvPr id="96306" name="Rectangle 50"/>
          <p:cNvSpPr>
            <a:spLocks noChangeArrowheads="1"/>
          </p:cNvSpPr>
          <p:nvPr/>
        </p:nvSpPr>
        <p:spPr bwMode="auto">
          <a:xfrm>
            <a:off x="0" y="53848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6307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38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101389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101391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01392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101393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101394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101395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graphicFrame>
        <p:nvGraphicFramePr>
          <p:cNvPr id="101396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425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– What happens when preferences are stronger (t=1.5)?</a:t>
            </a:r>
          </a:p>
        </p:txBody>
      </p:sp>
      <p:sp>
        <p:nvSpPr>
          <p:cNvPr id="101427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97293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97295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7296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97297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sp>
        <p:nvSpPr>
          <p:cNvPr id="97298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97299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graphicFrame>
        <p:nvGraphicFramePr>
          <p:cNvPr id="97300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329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—  What happens if consumer preferences are clumped?</a:t>
            </a:r>
          </a:p>
        </p:txBody>
      </p:sp>
      <p:sp>
        <p:nvSpPr>
          <p:cNvPr id="97331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97332" name="Text Box 52"/>
          <p:cNvSpPr txBox="1">
            <a:spLocks noChangeArrowheads="1"/>
          </p:cNvSpPr>
          <p:nvPr/>
        </p:nvSpPr>
        <p:spPr bwMode="auto">
          <a:xfrm>
            <a:off x="2895600" y="33845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97333" name="Oval 53"/>
          <p:cNvSpPr>
            <a:spLocks noChangeArrowheads="1"/>
          </p:cNvSpPr>
          <p:nvPr/>
        </p:nvSpPr>
        <p:spPr bwMode="auto">
          <a:xfrm>
            <a:off x="2882900" y="34369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b="0">
              <a:solidFill>
                <a:srgbClr val="FF3300"/>
              </a:solidFill>
            </a:endParaRPr>
          </a:p>
        </p:txBody>
      </p:sp>
      <p:cxnSp>
        <p:nvCxnSpPr>
          <p:cNvPr id="97334" name="AutoShape 54"/>
          <p:cNvCxnSpPr>
            <a:cxnSpLocks noChangeShapeType="1"/>
            <a:stCxn id="97293" idx="1"/>
            <a:endCxn id="97333" idx="6"/>
          </p:cNvCxnSpPr>
          <p:nvPr/>
        </p:nvCxnSpPr>
        <p:spPr bwMode="auto">
          <a:xfrm rot="16200000" flipH="1" flipV="1">
            <a:off x="4715669" y="1677194"/>
            <a:ext cx="492125" cy="3367087"/>
          </a:xfrm>
          <a:prstGeom prst="curvedConnector4">
            <a:avLst>
              <a:gd name="adj1" fmla="val -56454"/>
              <a:gd name="adj2" fmla="val 50870"/>
            </a:avLst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00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00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1_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1392</Words>
  <Application>Microsoft PowerPoint</Application>
  <PresentationFormat>On-screen Show (4:3)</PresentationFormat>
  <Paragraphs>301</Paragraphs>
  <Slides>24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1_Default Design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mma317</dc:creator>
  <cp:lastModifiedBy>mma317</cp:lastModifiedBy>
  <cp:revision>31</cp:revision>
  <cp:lastPrinted>1999-03-01T20:54:46Z</cp:lastPrinted>
  <dcterms:created xsi:type="dcterms:W3CDTF">1999-03-01T20:30:31Z</dcterms:created>
  <dcterms:modified xsi:type="dcterms:W3CDTF">2008-10-27T17:07:07Z</dcterms:modified>
</cp:coreProperties>
</file>