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ppt/theme/themeOverride17.xml" ContentType="application/vnd.openxmlformats-officedocument.themeOverride+xml"/>
  <Override PartName="/ppt/theme/themeOverride15.xml" ContentType="application/vnd.openxmlformats-officedocument.themeOverride+xml"/>
  <Override PartName="/ppt/theme/themeOverride24.xml" ContentType="application/vnd.openxmlformats-officedocument.themeOverr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13.xml" ContentType="application/vnd.openxmlformats-officedocument.themeOverride+xml"/>
  <Override PartName="/ppt/theme/themeOverride22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Default Extension="vml" ContentType="application/vnd.openxmlformats-officedocument.vmlDrawing"/>
  <Override PartName="/ppt/theme/themeOverride16.xml" ContentType="application/vnd.openxmlformats-officedocument.themeOverr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41"/>
  </p:notesMasterIdLst>
  <p:handoutMasterIdLst>
    <p:handoutMasterId r:id="rId42"/>
  </p:handoutMasterIdLst>
  <p:sldIdLst>
    <p:sldId id="338" r:id="rId2"/>
    <p:sldId id="339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97" r:id="rId17"/>
    <p:sldId id="354" r:id="rId18"/>
    <p:sldId id="398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00"/>
    <a:srgbClr val="008000"/>
    <a:srgbClr val="00CC99"/>
    <a:srgbClr val="B1EDB7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8" autoAdjust="0"/>
    <p:restoredTop sz="94697" autoAdjust="0"/>
  </p:normalViewPr>
  <p:slideViewPr>
    <p:cSldViewPr snapToGrid="0"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2088" y="-102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550" y="0"/>
            <a:ext cx="316865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799012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6865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550" y="9120188"/>
            <a:ext cx="3168650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29" rIns="96659" bIns="48329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65672546-2635-42AD-9274-F012FC26952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73D287-F6AF-415D-8320-F19ED77247C3}" type="slidenum">
              <a:rPr lang="en-US"/>
              <a:pPr/>
              <a:t>1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3138" cy="3587750"/>
          </a:xfrm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19587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8A1D0-66F4-42FD-8911-18F601EAA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84095-362D-4E17-9952-64D0A05CC7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50D4D-F0DF-469D-A8E6-B6223C1482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513E9-F4BC-4527-B58B-289074555A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BACF-F1F6-4DEC-9E0C-3D32F03FE6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02AFD-4A45-428E-9271-7F706D5BC0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F95AD-492F-4F34-BDAB-1654C88115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FBC03-B25D-44E2-BCCA-14554AA12C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B7C99-A10C-46B5-9CED-0DF53FDEBC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0D8FB-A9DF-42D0-9927-9E75B5F5FA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28780-8AFA-48F6-A325-0645ADBFEE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16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BDCBCE5-69D7-46FA-BEAA-1D89C701F2B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8.xml"/><Relationship Id="rId4" Type="http://schemas.openxmlformats.org/officeDocument/2006/relationships/oleObject" Target="../embeddings/Microsoft_Office_Excel_97-2003_Worksheet1.xls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19.xml"/><Relationship Id="rId4" Type="http://schemas.openxmlformats.org/officeDocument/2006/relationships/oleObject" Target="../embeddings/Microsoft_Office_Excel_97-2003_Worksheet2.xls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20.xml"/><Relationship Id="rId4" Type="http://schemas.openxmlformats.org/officeDocument/2006/relationships/oleObject" Target="../embeddings/Microsoft_Office_Excel_97-2003_Worksheet3.xls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.vml"/><Relationship Id="rId1" Type="http://schemas.openxmlformats.org/officeDocument/2006/relationships/themeOverride" Target="../theme/themeOverride21.xml"/><Relationship Id="rId4" Type="http://schemas.openxmlformats.org/officeDocument/2006/relationships/oleObject" Target="../embeddings/Microsoft_Office_Excel_97-2003_Worksheet4.xls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ChangeArrowheads="1"/>
          </p:cNvSpPr>
          <p:nvPr/>
        </p:nvSpPr>
        <p:spPr bwMode="auto">
          <a:xfrm>
            <a:off x="0" y="3657600"/>
            <a:ext cx="9144000" cy="28956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483" name="Rectangle 3"/>
          <p:cNvSpPr>
            <a:spLocks noChangeArrowheads="1"/>
          </p:cNvSpPr>
          <p:nvPr/>
        </p:nvSpPr>
        <p:spPr bwMode="auto">
          <a:xfrm>
            <a:off x="0" y="1676400"/>
            <a:ext cx="9144000" cy="12954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484" name="Rectangle 4"/>
          <p:cNvSpPr>
            <a:spLocks noChangeArrowheads="1"/>
          </p:cNvSpPr>
          <p:nvPr/>
        </p:nvSpPr>
        <p:spPr bwMode="auto">
          <a:xfrm>
            <a:off x="0" y="304800"/>
            <a:ext cx="9144000" cy="11430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485" name="Text Box 5"/>
          <p:cNvSpPr txBox="1">
            <a:spLocks noChangeArrowheads="1"/>
          </p:cNvSpPr>
          <p:nvPr/>
        </p:nvSpPr>
        <p:spPr bwMode="auto">
          <a:xfrm>
            <a:off x="341313" y="609600"/>
            <a:ext cx="8461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Differentiation “Advantage” and Strategic Positioning</a:t>
            </a:r>
          </a:p>
        </p:txBody>
      </p:sp>
      <p:sp>
        <p:nvSpPr>
          <p:cNvPr id="276486" name="Text Box 6"/>
          <p:cNvSpPr txBox="1">
            <a:spLocks noChangeArrowheads="1"/>
          </p:cNvSpPr>
          <p:nvPr/>
        </p:nvSpPr>
        <p:spPr bwMode="auto">
          <a:xfrm>
            <a:off x="528638" y="1908175"/>
            <a:ext cx="81327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When Products are Differentiated, Firms Can More Easily</a:t>
            </a:r>
          </a:p>
          <a:p>
            <a:pPr algn="ctr"/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Maintain Prices Above Costs, Even in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 Markets</a:t>
            </a:r>
            <a:endParaRPr lang="en-US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76487" name="Line 7"/>
          <p:cNvSpPr>
            <a:spLocks noChangeShapeType="1"/>
          </p:cNvSpPr>
          <p:nvPr/>
        </p:nvSpPr>
        <p:spPr bwMode="auto">
          <a:xfrm>
            <a:off x="0" y="32766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488" name="Text Box 8"/>
          <p:cNvSpPr txBox="1">
            <a:spLocks noChangeArrowheads="1"/>
          </p:cNvSpPr>
          <p:nvPr/>
        </p:nvSpPr>
        <p:spPr bwMode="auto">
          <a:xfrm>
            <a:off x="757238" y="3810000"/>
            <a:ext cx="6365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Intuition:  How Does This Mechanism Work?</a:t>
            </a:r>
          </a:p>
        </p:txBody>
      </p:sp>
      <p:sp>
        <p:nvSpPr>
          <p:cNvPr id="276489" name="Text Box 9"/>
          <p:cNvSpPr txBox="1">
            <a:spLocks noChangeArrowheads="1"/>
          </p:cNvSpPr>
          <p:nvPr/>
        </p:nvSpPr>
        <p:spPr bwMode="auto">
          <a:xfrm>
            <a:off x="757238" y="5734050"/>
            <a:ext cx="81295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Implications:  How Can Firms Use Positioning to Increase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  their Profits?</a:t>
            </a:r>
          </a:p>
        </p:txBody>
      </p:sp>
      <p:sp>
        <p:nvSpPr>
          <p:cNvPr id="276490" name="Text Box 10"/>
          <p:cNvSpPr txBox="1">
            <a:spLocks noChangeArrowheads="1"/>
          </p:cNvSpPr>
          <p:nvPr/>
        </p:nvSpPr>
        <p:spPr bwMode="auto">
          <a:xfrm>
            <a:off x="1704975" y="4419600"/>
            <a:ext cx="5372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–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Spatial Differentiation</a:t>
            </a:r>
          </a:p>
        </p:txBody>
      </p:sp>
      <p:sp>
        <p:nvSpPr>
          <p:cNvPr id="276491" name="Text Box 11"/>
          <p:cNvSpPr txBox="1">
            <a:spLocks noChangeArrowheads="1"/>
          </p:cNvSpPr>
          <p:nvPr/>
        </p:nvSpPr>
        <p:spPr bwMode="auto">
          <a:xfrm>
            <a:off x="1704975" y="5029200"/>
            <a:ext cx="5387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–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Quality Differentiation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23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6724" name="Rectangle 4"/>
          <p:cNvSpPr>
            <a:spLocks noChangeArrowheads="1"/>
          </p:cNvSpPr>
          <p:nvPr/>
        </p:nvSpPr>
        <p:spPr bwMode="auto">
          <a:xfrm>
            <a:off x="0" y="147638"/>
            <a:ext cx="9144000" cy="538162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Both Firms Locate at the Center of the City</a:t>
            </a:r>
          </a:p>
        </p:txBody>
      </p:sp>
      <p:sp>
        <p:nvSpPr>
          <p:cNvPr id="286725" name="Line 5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6726" name="Text Box 6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6727" name="Text Box 7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6728" name="Text Box 8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6729" name="Text Box 9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6730" name="Text Box 10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6731" name="Text Box 11"/>
          <p:cNvSpPr txBox="1">
            <a:spLocks noChangeArrowheads="1"/>
          </p:cNvSpPr>
          <p:nvPr/>
        </p:nvSpPr>
        <p:spPr bwMode="auto">
          <a:xfrm>
            <a:off x="5097463" y="1214438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86732" name="Text Box 12"/>
          <p:cNvSpPr txBox="1">
            <a:spLocks noChangeArrowheads="1"/>
          </p:cNvSpPr>
          <p:nvPr/>
        </p:nvSpPr>
        <p:spPr bwMode="auto">
          <a:xfrm>
            <a:off x="5097463" y="9286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86733" name="Text Box 13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6734" name="Oval 14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6735" name="Text Box 15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6736" name="Oval 16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6737" name="Text Box 17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6738" name="Oval 18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6739" name="Text Box 19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6740" name="Oval 20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286741" name="Group 21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6758" name="Group 38"/>
          <p:cNvGraphicFramePr>
            <a:graphicFrameLocks noGrp="1"/>
          </p:cNvGraphicFramePr>
          <p:nvPr/>
        </p:nvGraphicFramePr>
        <p:xfrm>
          <a:off x="133350" y="40386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1.40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1.40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775" name="Text Box 55"/>
          <p:cNvSpPr txBox="1">
            <a:spLocks noChangeArrowheads="1"/>
          </p:cNvSpPr>
          <p:nvPr/>
        </p:nvSpPr>
        <p:spPr bwMode="auto">
          <a:xfrm>
            <a:off x="92075" y="3538538"/>
            <a:ext cx="4327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Suppose: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3.10;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74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7748" name="Rectangle 4"/>
          <p:cNvSpPr>
            <a:spLocks noChangeArrowheads="1"/>
          </p:cNvSpPr>
          <p:nvPr/>
        </p:nvSpPr>
        <p:spPr bwMode="auto">
          <a:xfrm>
            <a:off x="0" y="147638"/>
            <a:ext cx="9144000" cy="538162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Both Firms Locate at the Center of the City</a:t>
            </a:r>
          </a:p>
        </p:txBody>
      </p:sp>
      <p:sp>
        <p:nvSpPr>
          <p:cNvPr id="287749" name="Line 5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7750" name="Text Box 6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7751" name="Text Box 7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7752" name="Text Box 8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7753" name="Text Box 9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7754" name="Text Box 10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7755" name="Text Box 11"/>
          <p:cNvSpPr txBox="1">
            <a:spLocks noChangeArrowheads="1"/>
          </p:cNvSpPr>
          <p:nvPr/>
        </p:nvSpPr>
        <p:spPr bwMode="auto">
          <a:xfrm>
            <a:off x="5097463" y="1214438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87756" name="Text Box 12"/>
          <p:cNvSpPr txBox="1">
            <a:spLocks noChangeArrowheads="1"/>
          </p:cNvSpPr>
          <p:nvPr/>
        </p:nvSpPr>
        <p:spPr bwMode="auto">
          <a:xfrm>
            <a:off x="5097463" y="9286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87757" name="Text Box 13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7758" name="Oval 14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7759" name="Text Box 15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7760" name="Oval 16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7761" name="Text Box 17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7762" name="Oval 18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7763" name="Text Box 19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7764" name="Oval 20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287765" name="Group 21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782" name="Group 38"/>
          <p:cNvGraphicFramePr>
            <a:graphicFrameLocks noGrp="1"/>
          </p:cNvGraphicFramePr>
          <p:nvPr/>
        </p:nvGraphicFramePr>
        <p:xfrm>
          <a:off x="133350" y="40386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1.40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1.40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799" name="Text Box 55"/>
          <p:cNvSpPr txBox="1">
            <a:spLocks noChangeArrowheads="1"/>
          </p:cNvSpPr>
          <p:nvPr/>
        </p:nvSpPr>
        <p:spPr bwMode="auto">
          <a:xfrm>
            <a:off x="92075" y="3538538"/>
            <a:ext cx="4327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Suppose: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3.10;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771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0" y="147638"/>
            <a:ext cx="9144000" cy="538162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Both Firms Locate at the Center of the City</a:t>
            </a:r>
          </a:p>
        </p:txBody>
      </p:sp>
      <p:sp>
        <p:nvSpPr>
          <p:cNvPr id="288773" name="Line 5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8774" name="Text Box 6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8775" name="Text Box 7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8776" name="Text Box 8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8777" name="Text Box 9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8778" name="Text Box 10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8779" name="Text Box 11"/>
          <p:cNvSpPr txBox="1">
            <a:spLocks noChangeArrowheads="1"/>
          </p:cNvSpPr>
          <p:nvPr/>
        </p:nvSpPr>
        <p:spPr bwMode="auto">
          <a:xfrm>
            <a:off x="5097463" y="1214438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88780" name="Text Box 12"/>
          <p:cNvSpPr txBox="1">
            <a:spLocks noChangeArrowheads="1"/>
          </p:cNvSpPr>
          <p:nvPr/>
        </p:nvSpPr>
        <p:spPr bwMode="auto">
          <a:xfrm>
            <a:off x="5097463" y="9286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88781" name="Text Box 13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8782" name="Oval 14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8783" name="Text Box 15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8784" name="Oval 16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8785" name="Text Box 17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8786" name="Oval 18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8787" name="Text Box 19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8788" name="Oval 20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288789" name="Group 21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8806" name="Group 38"/>
          <p:cNvGraphicFramePr>
            <a:graphicFrameLocks noGrp="1"/>
          </p:cNvGraphicFramePr>
          <p:nvPr/>
        </p:nvGraphicFramePr>
        <p:xfrm>
          <a:off x="133350" y="40386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1.40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1.40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8823" name="Text Box 55"/>
          <p:cNvSpPr txBox="1">
            <a:spLocks noChangeArrowheads="1"/>
          </p:cNvSpPr>
          <p:nvPr/>
        </p:nvSpPr>
        <p:spPr bwMode="auto">
          <a:xfrm>
            <a:off x="92075" y="3538538"/>
            <a:ext cx="4327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Suppose: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3.10;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  <p:sp>
        <p:nvSpPr>
          <p:cNvPr id="288824" name="Rectangle 56"/>
          <p:cNvSpPr>
            <a:spLocks noChangeArrowheads="1"/>
          </p:cNvSpPr>
          <p:nvPr/>
        </p:nvSpPr>
        <p:spPr bwMode="auto">
          <a:xfrm>
            <a:off x="0" y="5257800"/>
            <a:ext cx="9144000" cy="15240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288825" name="Group 57"/>
          <p:cNvGraphicFramePr>
            <a:graphicFrameLocks noGrp="1"/>
          </p:cNvGraphicFramePr>
          <p:nvPr/>
        </p:nvGraphicFramePr>
        <p:xfrm>
          <a:off x="133350" y="57150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(P-C)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(P-C)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8842" name="Text Box 74"/>
          <p:cNvSpPr txBox="1">
            <a:spLocks noChangeArrowheads="1"/>
          </p:cNvSpPr>
          <p:nvPr/>
        </p:nvSpPr>
        <p:spPr bwMode="auto">
          <a:xfrm>
            <a:off x="92075" y="5257800"/>
            <a:ext cx="685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Profits for each firm:  Profits</a:t>
            </a:r>
            <a:r>
              <a:rPr lang="en-US" baseline="-25000">
                <a:latin typeface="Arial" charset="0"/>
              </a:rPr>
              <a:t>Y</a:t>
            </a:r>
            <a:r>
              <a:rPr lang="en-US">
                <a:latin typeface="Arial" charset="0"/>
              </a:rPr>
              <a:t> = 0; Profits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$8.00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ChangeArrowheads="1"/>
          </p:cNvSpPr>
          <p:nvPr/>
        </p:nvSpPr>
        <p:spPr bwMode="auto">
          <a:xfrm>
            <a:off x="0" y="2074863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9795" name="Rectangle 3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Baseline —  Both Firms Locate at the Center of the City</a:t>
            </a:r>
          </a:p>
        </p:txBody>
      </p:sp>
      <p:sp>
        <p:nvSpPr>
          <p:cNvPr id="289796" name="Rectangle 4"/>
          <p:cNvSpPr>
            <a:spLocks noChangeArrowheads="1"/>
          </p:cNvSpPr>
          <p:nvPr/>
        </p:nvSpPr>
        <p:spPr bwMode="auto">
          <a:xfrm>
            <a:off x="0" y="180975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9797" name="Line 5"/>
          <p:cNvSpPr>
            <a:spLocks noChangeShapeType="1"/>
          </p:cNvSpPr>
          <p:nvPr/>
        </p:nvSpPr>
        <p:spPr bwMode="auto">
          <a:xfrm>
            <a:off x="1123950" y="28956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9798" name="Text Box 6"/>
          <p:cNvSpPr txBox="1">
            <a:spLocks noChangeArrowheads="1"/>
          </p:cNvSpPr>
          <p:nvPr/>
        </p:nvSpPr>
        <p:spPr bwMode="auto">
          <a:xfrm>
            <a:off x="27940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9799" name="Text Box 7"/>
          <p:cNvSpPr txBox="1">
            <a:spLocks noChangeArrowheads="1"/>
          </p:cNvSpPr>
          <p:nvPr/>
        </p:nvSpPr>
        <p:spPr bwMode="auto">
          <a:xfrm>
            <a:off x="465296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9800" name="Text Box 8"/>
          <p:cNvSpPr txBox="1">
            <a:spLocks noChangeArrowheads="1"/>
          </p:cNvSpPr>
          <p:nvPr/>
        </p:nvSpPr>
        <p:spPr bwMode="auto">
          <a:xfrm>
            <a:off x="6511925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9801" name="Text Box 9"/>
          <p:cNvSpPr txBox="1">
            <a:spLocks noChangeArrowheads="1"/>
          </p:cNvSpPr>
          <p:nvPr/>
        </p:nvSpPr>
        <p:spPr bwMode="auto">
          <a:xfrm>
            <a:off x="100171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9802" name="Text Box 10"/>
          <p:cNvSpPr txBox="1">
            <a:spLocks noChangeArrowheads="1"/>
          </p:cNvSpPr>
          <p:nvPr/>
        </p:nvSpPr>
        <p:spPr bwMode="auto">
          <a:xfrm>
            <a:off x="84582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9803" name="Text Box 11"/>
          <p:cNvSpPr txBox="1">
            <a:spLocks noChangeArrowheads="1"/>
          </p:cNvSpPr>
          <p:nvPr/>
        </p:nvSpPr>
        <p:spPr bwMode="auto">
          <a:xfrm>
            <a:off x="4686300" y="25273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89804" name="Text Box 12"/>
          <p:cNvSpPr txBox="1">
            <a:spLocks noChangeArrowheads="1"/>
          </p:cNvSpPr>
          <p:nvPr/>
        </p:nvSpPr>
        <p:spPr bwMode="auto">
          <a:xfrm>
            <a:off x="4686300" y="22415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89805" name="Text Box 13"/>
          <p:cNvSpPr txBox="1">
            <a:spLocks noChangeArrowheads="1"/>
          </p:cNvSpPr>
          <p:nvPr/>
        </p:nvSpPr>
        <p:spPr bwMode="auto">
          <a:xfrm>
            <a:off x="6600825" y="31178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9806" name="Oval 14"/>
          <p:cNvSpPr>
            <a:spLocks noChangeArrowheads="1"/>
          </p:cNvSpPr>
          <p:nvPr/>
        </p:nvSpPr>
        <p:spPr bwMode="auto">
          <a:xfrm>
            <a:off x="658812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9807" name="Text Box 15"/>
          <p:cNvSpPr txBox="1">
            <a:spLocks noChangeArrowheads="1"/>
          </p:cNvSpPr>
          <p:nvPr/>
        </p:nvSpPr>
        <p:spPr bwMode="auto">
          <a:xfrm>
            <a:off x="8410575" y="31178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9808" name="Oval 16"/>
          <p:cNvSpPr>
            <a:spLocks noChangeArrowheads="1"/>
          </p:cNvSpPr>
          <p:nvPr/>
        </p:nvSpPr>
        <p:spPr bwMode="auto">
          <a:xfrm>
            <a:off x="839787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9809" name="Text Box 17"/>
          <p:cNvSpPr txBox="1">
            <a:spLocks noChangeArrowheads="1"/>
          </p:cNvSpPr>
          <p:nvPr/>
        </p:nvSpPr>
        <p:spPr bwMode="auto">
          <a:xfrm>
            <a:off x="2886075" y="31178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9810" name="Oval 18"/>
          <p:cNvSpPr>
            <a:spLocks noChangeArrowheads="1"/>
          </p:cNvSpPr>
          <p:nvPr/>
        </p:nvSpPr>
        <p:spPr bwMode="auto">
          <a:xfrm>
            <a:off x="2882900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9811" name="Text Box 19"/>
          <p:cNvSpPr txBox="1">
            <a:spLocks noChangeArrowheads="1"/>
          </p:cNvSpPr>
          <p:nvPr/>
        </p:nvSpPr>
        <p:spPr bwMode="auto">
          <a:xfrm>
            <a:off x="942975" y="30988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9812" name="Oval 20"/>
          <p:cNvSpPr>
            <a:spLocks noChangeArrowheads="1"/>
          </p:cNvSpPr>
          <p:nvPr/>
        </p:nvSpPr>
        <p:spPr bwMode="auto">
          <a:xfrm>
            <a:off x="949325" y="315118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9813" name="Rectangle 21"/>
          <p:cNvSpPr>
            <a:spLocks noChangeArrowheads="1"/>
          </p:cNvSpPr>
          <p:nvPr/>
        </p:nvSpPr>
        <p:spPr bwMode="auto">
          <a:xfrm>
            <a:off x="0" y="5422900"/>
            <a:ext cx="9144000" cy="12827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Since consumers choose firm with the higher (B-P)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price competition is the only way to attract customers: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Undifferentiated competitors with equal costs earn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profits! </a:t>
            </a:r>
          </a:p>
        </p:txBody>
      </p:sp>
      <p:sp>
        <p:nvSpPr>
          <p:cNvPr id="289814" name="Text Box 22"/>
          <p:cNvSpPr txBox="1">
            <a:spLocks noChangeArrowheads="1"/>
          </p:cNvSpPr>
          <p:nvPr/>
        </p:nvSpPr>
        <p:spPr bwMode="auto">
          <a:xfrm>
            <a:off x="1658938" y="22383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  <p:graphicFrame>
        <p:nvGraphicFramePr>
          <p:cNvPr id="289815" name="Group 23"/>
          <p:cNvGraphicFramePr>
            <a:graphicFrameLocks noGrp="1"/>
          </p:cNvGraphicFramePr>
          <p:nvPr/>
        </p:nvGraphicFramePr>
        <p:xfrm>
          <a:off x="133350" y="3878263"/>
          <a:ext cx="8732838" cy="1037273"/>
        </p:xfrm>
        <a:graphic>
          <a:graphicData uri="http://schemas.openxmlformats.org/drawingml/2006/table">
            <a:tbl>
              <a:tblPr/>
              <a:tblGrid>
                <a:gridCol w="584200"/>
                <a:gridCol w="742950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ChangeArrowheads="1"/>
          </p:cNvSpPr>
          <p:nvPr/>
        </p:nvSpPr>
        <p:spPr bwMode="auto">
          <a:xfrm>
            <a:off x="0" y="1981200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90819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0820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0821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90822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90823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90824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90825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90826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90827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90828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90829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0830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90831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0832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90833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0834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90835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0836" name="Rectangle 20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290837" name="Text Box 2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ChangeArrowheads="1"/>
          </p:cNvSpPr>
          <p:nvPr/>
        </p:nvSpPr>
        <p:spPr bwMode="auto">
          <a:xfrm>
            <a:off x="0" y="2000250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91843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1844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1845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91846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91847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91848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91849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91850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91851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91852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91853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1854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91855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1856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91857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1858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91859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291860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1889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291890" name="Text Box 50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ChangeArrowheads="1"/>
          </p:cNvSpPr>
          <p:nvPr/>
        </p:nvSpPr>
        <p:spPr bwMode="auto">
          <a:xfrm>
            <a:off x="0" y="1981200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45091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5092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5093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45094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45095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45096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45097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45098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45099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345100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45101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45102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45103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45104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45105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45106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45107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345108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5137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345138" name="Text Box 50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3891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93892" name="Line 4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3893" name="Text Box 5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93894" name="Text Box 6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93895" name="Text Box 7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93896" name="Text Box 8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93897" name="Text Box 9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93898" name="Text Box 10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93899" name="Oval 11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3900" name="Text Box 12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93901" name="Oval 13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3902" name="Text Box 14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93903" name="Oval 15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3904" name="Text Box 16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93905" name="Oval 17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293906" name="Group 18"/>
          <p:cNvGraphicFramePr>
            <a:graphicFrameLocks noGrp="1"/>
          </p:cNvGraphicFramePr>
          <p:nvPr/>
        </p:nvGraphicFramePr>
        <p:xfrm>
          <a:off x="133350" y="40386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3923" name="Text Box 35"/>
          <p:cNvSpPr txBox="1">
            <a:spLocks noChangeArrowheads="1"/>
          </p:cNvSpPr>
          <p:nvPr/>
        </p:nvSpPr>
        <p:spPr bwMode="auto">
          <a:xfrm>
            <a:off x="92075" y="3538538"/>
            <a:ext cx="4327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Suppose: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3.10;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  <p:sp>
        <p:nvSpPr>
          <p:cNvPr id="293924" name="Rectangle 36"/>
          <p:cNvSpPr>
            <a:spLocks noChangeArrowheads="1"/>
          </p:cNvSpPr>
          <p:nvPr/>
        </p:nvSpPr>
        <p:spPr bwMode="auto">
          <a:xfrm>
            <a:off x="0" y="1524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293925" name="Text Box 37"/>
          <p:cNvSpPr txBox="1">
            <a:spLocks noChangeArrowheads="1"/>
          </p:cNvSpPr>
          <p:nvPr/>
        </p:nvSpPr>
        <p:spPr bwMode="auto">
          <a:xfrm>
            <a:off x="8534400" y="990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93926" name="Text Box 38"/>
          <p:cNvSpPr txBox="1">
            <a:spLocks noChangeArrowheads="1"/>
          </p:cNvSpPr>
          <p:nvPr/>
        </p:nvSpPr>
        <p:spPr bwMode="auto">
          <a:xfrm>
            <a:off x="1371600" y="99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graphicFrame>
        <p:nvGraphicFramePr>
          <p:cNvPr id="293927" name="Group 39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4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6115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46116" name="Line 4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6117" name="Text Box 5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46118" name="Text Box 6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46119" name="Text Box 7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46120" name="Text Box 8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46121" name="Text Box 9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46122" name="Text Box 10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46123" name="Oval 11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46124" name="Text Box 12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46125" name="Oval 13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46126" name="Text Box 14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46127" name="Oval 15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46128" name="Text Box 16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46129" name="Oval 17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346130" name="Group 18"/>
          <p:cNvGraphicFramePr>
            <a:graphicFrameLocks noGrp="1"/>
          </p:cNvGraphicFramePr>
          <p:nvPr/>
        </p:nvGraphicFramePr>
        <p:xfrm>
          <a:off x="133350" y="40386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1.90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1.15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0.90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6147" name="Text Box 35"/>
          <p:cNvSpPr txBox="1">
            <a:spLocks noChangeArrowheads="1"/>
          </p:cNvSpPr>
          <p:nvPr/>
        </p:nvSpPr>
        <p:spPr bwMode="auto">
          <a:xfrm>
            <a:off x="92075" y="3538538"/>
            <a:ext cx="4327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Suppose: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3.10;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  <p:sp>
        <p:nvSpPr>
          <p:cNvPr id="346148" name="Rectangle 36"/>
          <p:cNvSpPr>
            <a:spLocks noChangeArrowheads="1"/>
          </p:cNvSpPr>
          <p:nvPr/>
        </p:nvSpPr>
        <p:spPr bwMode="auto">
          <a:xfrm>
            <a:off x="0" y="1524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346149" name="Text Box 37"/>
          <p:cNvSpPr txBox="1">
            <a:spLocks noChangeArrowheads="1"/>
          </p:cNvSpPr>
          <p:nvPr/>
        </p:nvSpPr>
        <p:spPr bwMode="auto">
          <a:xfrm>
            <a:off x="8534400" y="990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46150" name="Text Box 38"/>
          <p:cNvSpPr txBox="1">
            <a:spLocks noChangeArrowheads="1"/>
          </p:cNvSpPr>
          <p:nvPr/>
        </p:nvSpPr>
        <p:spPr bwMode="auto">
          <a:xfrm>
            <a:off x="1371600" y="99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graphicFrame>
        <p:nvGraphicFramePr>
          <p:cNvPr id="346151" name="Group 39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4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4915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94916" name="Line 4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4917" name="Text Box 5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94918" name="Text Box 6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94919" name="Text Box 7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94920" name="Text Box 8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94921" name="Text Box 9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94922" name="Text Box 10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94923" name="Oval 11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4924" name="Text Box 12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94925" name="Oval 13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4926" name="Text Box 14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94927" name="Oval 15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4928" name="Text Box 16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94929" name="Oval 17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4930" name="Rectangle 18"/>
          <p:cNvSpPr>
            <a:spLocks noChangeArrowheads="1"/>
          </p:cNvSpPr>
          <p:nvPr/>
        </p:nvSpPr>
        <p:spPr bwMode="auto">
          <a:xfrm>
            <a:off x="0" y="1524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294931" name="Text Box 19"/>
          <p:cNvSpPr txBox="1">
            <a:spLocks noChangeArrowheads="1"/>
          </p:cNvSpPr>
          <p:nvPr/>
        </p:nvSpPr>
        <p:spPr bwMode="auto">
          <a:xfrm>
            <a:off x="8534400" y="990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94932" name="Text Box 20"/>
          <p:cNvSpPr txBox="1">
            <a:spLocks noChangeArrowheads="1"/>
          </p:cNvSpPr>
          <p:nvPr/>
        </p:nvSpPr>
        <p:spPr bwMode="auto">
          <a:xfrm>
            <a:off x="1371600" y="99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graphicFrame>
        <p:nvGraphicFramePr>
          <p:cNvPr id="294933" name="Group 21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4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4950" name="Group 38"/>
          <p:cNvGraphicFramePr>
            <a:graphicFrameLocks noGrp="1"/>
          </p:cNvGraphicFramePr>
          <p:nvPr/>
        </p:nvGraphicFramePr>
        <p:xfrm>
          <a:off x="133350" y="4038600"/>
          <a:ext cx="8858250" cy="9906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1.90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1.15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0.90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4967" name="Text Box 55"/>
          <p:cNvSpPr txBox="1">
            <a:spLocks noChangeArrowheads="1"/>
          </p:cNvSpPr>
          <p:nvPr/>
        </p:nvSpPr>
        <p:spPr bwMode="auto">
          <a:xfrm>
            <a:off x="92075" y="3538538"/>
            <a:ext cx="4327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Suppose: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3.10;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ChangeArrowheads="1"/>
          </p:cNvSpPr>
          <p:nvPr/>
        </p:nvSpPr>
        <p:spPr bwMode="auto">
          <a:xfrm>
            <a:off x="0" y="4343400"/>
            <a:ext cx="9144000" cy="22860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b - |x</a:t>
            </a:r>
            <a:r>
              <a:rPr lang="en-US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x</a:t>
            </a:r>
            <a:r>
              <a:rPr lang="en-US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| * t</a:t>
            </a:r>
          </a:p>
          <a:p>
            <a:pPr algn="ctr">
              <a:lnSpc>
                <a:spcPct val="65000"/>
              </a:lnSpc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</a:p>
          <a:p>
            <a:pPr algn="ctr">
              <a:lnSpc>
                <a:spcPct val="65000"/>
              </a:lnSpc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willingness to pay for the consumer’s “ideal characteristics”</a:t>
            </a:r>
          </a:p>
          <a:p>
            <a:pPr algn="ctr">
              <a:lnSpc>
                <a:spcPct val="65000"/>
              </a:lnSpc>
            </a:pP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|x</a:t>
            </a:r>
            <a:r>
              <a:rPr lang="en-US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x</a:t>
            </a:r>
            <a:r>
              <a:rPr lang="en-US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| = difference in ideal characteristics and actual product</a:t>
            </a:r>
          </a:p>
          <a:p>
            <a:pPr algn="ctr"/>
            <a:endParaRPr lang="en-US" sz="14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 = loss of benefit from consuming a “less than ideal” product</a:t>
            </a:r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25908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853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11430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8533" name="Text Box 5"/>
          <p:cNvSpPr txBox="1">
            <a:spLocks noChangeArrowheads="1"/>
          </p:cNvSpPr>
          <p:nvPr/>
        </p:nvSpPr>
        <p:spPr bwMode="auto">
          <a:xfrm>
            <a:off x="1458913" y="157163"/>
            <a:ext cx="6223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Differentiation Demonstration:</a:t>
            </a:r>
          </a:p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</a:t>
            </a:r>
            <a:r>
              <a:rPr lang="en-US" sz="280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– Spatial Differentiation</a:t>
            </a:r>
            <a:r>
              <a:rPr lang="en-US" sz="2800">
                <a:cs typeface="Times New Roman" pitchFamily="18" charset="0"/>
              </a:rPr>
              <a:t> </a:t>
            </a:r>
            <a:endParaRPr lang="en-US" sz="2800"/>
          </a:p>
        </p:txBody>
      </p:sp>
      <p:sp>
        <p:nvSpPr>
          <p:cNvPr id="278534" name="Line 6"/>
          <p:cNvSpPr>
            <a:spLocks noChangeShapeType="1"/>
          </p:cNvSpPr>
          <p:nvPr/>
        </p:nvSpPr>
        <p:spPr bwMode="auto">
          <a:xfrm>
            <a:off x="0" y="41910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8535" name="Text Box 7"/>
          <p:cNvSpPr txBox="1">
            <a:spLocks noChangeArrowheads="1"/>
          </p:cNvSpPr>
          <p:nvPr/>
        </p:nvSpPr>
        <p:spPr bwMode="auto">
          <a:xfrm>
            <a:off x="152400" y="1466850"/>
            <a:ext cx="83740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Spatial Differentiation — Products Differ by their “Location” 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		     in “Product Space”</a:t>
            </a:r>
          </a:p>
        </p:txBody>
      </p:sp>
      <p:sp>
        <p:nvSpPr>
          <p:cNvPr id="278536" name="Text Box 8"/>
          <p:cNvSpPr txBox="1">
            <a:spLocks noChangeArrowheads="1"/>
          </p:cNvSpPr>
          <p:nvPr/>
        </p:nvSpPr>
        <p:spPr bwMode="auto">
          <a:xfrm>
            <a:off x="163513" y="2365375"/>
            <a:ext cx="8256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Taste for Products Represented by Consumer’s “Location”</a:t>
            </a:r>
          </a:p>
        </p:txBody>
      </p:sp>
      <p:sp>
        <p:nvSpPr>
          <p:cNvPr id="278537" name="Text Box 9"/>
          <p:cNvSpPr txBox="1">
            <a:spLocks noChangeArrowheads="1"/>
          </p:cNvSpPr>
          <p:nvPr/>
        </p:nvSpPr>
        <p:spPr bwMode="auto">
          <a:xfrm>
            <a:off x="163513" y="3067050"/>
            <a:ext cx="8953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Consumer Heterogeneity — Different Individuals Have Different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Locations and Costs for Consuming a More “Remote” Product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ChangeArrowheads="1"/>
          </p:cNvSpPr>
          <p:nvPr/>
        </p:nvSpPr>
        <p:spPr bwMode="auto">
          <a:xfrm>
            <a:off x="0" y="5257800"/>
            <a:ext cx="9144000" cy="15240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5939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5940" name="Rectangle 4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95941" name="Line 5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5942" name="Text Box 6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95943" name="Text Box 7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95944" name="Text Box 8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95945" name="Text Box 9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95946" name="Text Box 10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95947" name="Text Box 11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95948" name="Oval 12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5949" name="Text Box 13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95950" name="Oval 14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5951" name="Text Box 15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95952" name="Oval 16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5953" name="Text Box 17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95954" name="Oval 18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295955" name="Group 19"/>
          <p:cNvGraphicFramePr>
            <a:graphicFrameLocks noGrp="1"/>
          </p:cNvGraphicFramePr>
          <p:nvPr/>
        </p:nvGraphicFramePr>
        <p:xfrm>
          <a:off x="133350" y="57150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(P-C)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(P-C)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5972" name="Text Box 36"/>
          <p:cNvSpPr txBox="1">
            <a:spLocks noChangeArrowheads="1"/>
          </p:cNvSpPr>
          <p:nvPr/>
        </p:nvSpPr>
        <p:spPr bwMode="auto">
          <a:xfrm>
            <a:off x="92075" y="5257800"/>
            <a:ext cx="74517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Profits for each firm:  Profits</a:t>
            </a:r>
            <a:r>
              <a:rPr lang="en-US" baseline="-25000">
                <a:latin typeface="Arial" charset="0"/>
              </a:rPr>
              <a:t>Y</a:t>
            </a:r>
            <a:r>
              <a:rPr lang="en-US">
                <a:latin typeface="Arial" charset="0"/>
              </a:rPr>
              <a:t> = $4.20; Profits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$4.00</a:t>
            </a:r>
          </a:p>
        </p:txBody>
      </p:sp>
      <p:sp>
        <p:nvSpPr>
          <p:cNvPr id="295973" name="Rectangle 37"/>
          <p:cNvSpPr>
            <a:spLocks noChangeArrowheads="1"/>
          </p:cNvSpPr>
          <p:nvPr/>
        </p:nvSpPr>
        <p:spPr bwMode="auto">
          <a:xfrm>
            <a:off x="0" y="1524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295974" name="Text Box 38"/>
          <p:cNvSpPr txBox="1">
            <a:spLocks noChangeArrowheads="1"/>
          </p:cNvSpPr>
          <p:nvPr/>
        </p:nvSpPr>
        <p:spPr bwMode="auto">
          <a:xfrm>
            <a:off x="8534400" y="990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95975" name="Text Box 39"/>
          <p:cNvSpPr txBox="1">
            <a:spLocks noChangeArrowheads="1"/>
          </p:cNvSpPr>
          <p:nvPr/>
        </p:nvSpPr>
        <p:spPr bwMode="auto">
          <a:xfrm>
            <a:off x="1371600" y="99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graphicFrame>
        <p:nvGraphicFramePr>
          <p:cNvPr id="295976" name="Group 40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4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5993" name="Group 57"/>
          <p:cNvGraphicFramePr>
            <a:graphicFrameLocks noGrp="1"/>
          </p:cNvGraphicFramePr>
          <p:nvPr/>
        </p:nvGraphicFramePr>
        <p:xfrm>
          <a:off x="117475" y="40386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1.90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1.15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0.90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6010" name="Text Box 74"/>
          <p:cNvSpPr txBox="1">
            <a:spLocks noChangeArrowheads="1"/>
          </p:cNvSpPr>
          <p:nvPr/>
        </p:nvSpPr>
        <p:spPr bwMode="auto">
          <a:xfrm>
            <a:off x="76200" y="3538538"/>
            <a:ext cx="4327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Suppose: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3.10;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963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96964" name="Line 4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6965" name="Text Box 5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96966" name="Text Box 6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96967" name="Text Box 7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96968" name="Text Box 8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96969" name="Text Box 9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96970" name="Text Box 10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96971" name="Oval 11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6972" name="Text Box 12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96973" name="Oval 13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6974" name="Text Box 14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96975" name="Oval 15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6976" name="Text Box 16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96977" name="Oval 17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6978" name="Text Box 18"/>
          <p:cNvSpPr txBox="1">
            <a:spLocks noChangeArrowheads="1"/>
          </p:cNvSpPr>
          <p:nvPr/>
        </p:nvSpPr>
        <p:spPr bwMode="auto">
          <a:xfrm>
            <a:off x="92075" y="3538538"/>
            <a:ext cx="81502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But, Firm Y can </a:t>
            </a:r>
            <a:r>
              <a:rPr lang="en-US">
                <a:latin typeface="Arial" charset="0"/>
                <a:cs typeface="Arial" charset="0"/>
              </a:rPr>
              <a:t>↑ </a:t>
            </a:r>
            <a:r>
              <a:rPr lang="en-US">
                <a:latin typeface="Arial" charset="0"/>
              </a:rPr>
              <a:t>profits by </a:t>
            </a:r>
            <a:r>
              <a:rPr lang="en-US">
                <a:latin typeface="Arial" charset="0"/>
                <a:cs typeface="Arial" charset="0"/>
              </a:rPr>
              <a:t>↓ its </a:t>
            </a:r>
            <a:r>
              <a:rPr lang="en-US">
                <a:latin typeface="Arial" charset="0"/>
              </a:rPr>
              <a:t>price: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2.45;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  <p:sp>
        <p:nvSpPr>
          <p:cNvPr id="296979" name="Rectangle 19"/>
          <p:cNvSpPr>
            <a:spLocks noChangeArrowheads="1"/>
          </p:cNvSpPr>
          <p:nvPr/>
        </p:nvSpPr>
        <p:spPr bwMode="auto">
          <a:xfrm>
            <a:off x="0" y="1524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296980" name="Text Box 20"/>
          <p:cNvSpPr txBox="1">
            <a:spLocks noChangeArrowheads="1"/>
          </p:cNvSpPr>
          <p:nvPr/>
        </p:nvSpPr>
        <p:spPr bwMode="auto">
          <a:xfrm>
            <a:off x="8534400" y="990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96981" name="Text Box 21"/>
          <p:cNvSpPr txBox="1">
            <a:spLocks noChangeArrowheads="1"/>
          </p:cNvSpPr>
          <p:nvPr/>
        </p:nvSpPr>
        <p:spPr bwMode="auto">
          <a:xfrm>
            <a:off x="1371600" y="99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graphicFrame>
        <p:nvGraphicFramePr>
          <p:cNvPr id="296982" name="Group 22"/>
          <p:cNvGraphicFramePr>
            <a:graphicFrameLocks noGrp="1"/>
          </p:cNvGraphicFramePr>
          <p:nvPr/>
        </p:nvGraphicFramePr>
        <p:xfrm>
          <a:off x="152400" y="4038600"/>
          <a:ext cx="8839200" cy="992188"/>
        </p:xfrm>
        <a:graphic>
          <a:graphicData uri="http://schemas.openxmlformats.org/drawingml/2006/table">
            <a:tbl>
              <a:tblPr/>
              <a:tblGrid>
                <a:gridCol w="108267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2.55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1.80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6999" name="Group 39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4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98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97988" name="Line 4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7989" name="Text Box 5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97990" name="Text Box 6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97991" name="Text Box 7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97992" name="Text Box 8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97993" name="Text Box 9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97994" name="Text Box 10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97995" name="Oval 11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7996" name="Text Box 12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97997" name="Oval 13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7998" name="Text Box 14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97999" name="Oval 15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8000" name="Text Box 16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98001" name="Oval 17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8002" name="Text Box 18"/>
          <p:cNvSpPr txBox="1">
            <a:spLocks noChangeArrowheads="1"/>
          </p:cNvSpPr>
          <p:nvPr/>
        </p:nvSpPr>
        <p:spPr bwMode="auto">
          <a:xfrm>
            <a:off x="92075" y="3538538"/>
            <a:ext cx="81502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But, Firm Y can </a:t>
            </a:r>
            <a:r>
              <a:rPr lang="en-US">
                <a:latin typeface="Arial" charset="0"/>
                <a:cs typeface="Arial" charset="0"/>
              </a:rPr>
              <a:t>↑ </a:t>
            </a:r>
            <a:r>
              <a:rPr lang="en-US">
                <a:latin typeface="Arial" charset="0"/>
              </a:rPr>
              <a:t>profits by </a:t>
            </a:r>
            <a:r>
              <a:rPr lang="en-US">
                <a:latin typeface="Arial" charset="0"/>
                <a:cs typeface="Arial" charset="0"/>
              </a:rPr>
              <a:t>↓ its </a:t>
            </a:r>
            <a:r>
              <a:rPr lang="en-US">
                <a:latin typeface="Arial" charset="0"/>
              </a:rPr>
              <a:t>price: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2.45;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  <p:sp>
        <p:nvSpPr>
          <p:cNvPr id="298003" name="Rectangle 19"/>
          <p:cNvSpPr>
            <a:spLocks noChangeArrowheads="1"/>
          </p:cNvSpPr>
          <p:nvPr/>
        </p:nvSpPr>
        <p:spPr bwMode="auto">
          <a:xfrm>
            <a:off x="0" y="1524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298004" name="Text Box 20"/>
          <p:cNvSpPr txBox="1">
            <a:spLocks noChangeArrowheads="1"/>
          </p:cNvSpPr>
          <p:nvPr/>
        </p:nvSpPr>
        <p:spPr bwMode="auto">
          <a:xfrm>
            <a:off x="8534400" y="990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98005" name="Text Box 21"/>
          <p:cNvSpPr txBox="1">
            <a:spLocks noChangeArrowheads="1"/>
          </p:cNvSpPr>
          <p:nvPr/>
        </p:nvSpPr>
        <p:spPr bwMode="auto">
          <a:xfrm>
            <a:off x="1371600" y="99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graphicFrame>
        <p:nvGraphicFramePr>
          <p:cNvPr id="298006" name="Group 22"/>
          <p:cNvGraphicFramePr>
            <a:graphicFrameLocks noGrp="1"/>
          </p:cNvGraphicFramePr>
          <p:nvPr/>
        </p:nvGraphicFramePr>
        <p:xfrm>
          <a:off x="152400" y="4038600"/>
          <a:ext cx="8839200" cy="992188"/>
        </p:xfrm>
        <a:graphic>
          <a:graphicData uri="http://schemas.openxmlformats.org/drawingml/2006/table">
            <a:tbl>
              <a:tblPr/>
              <a:tblGrid>
                <a:gridCol w="108267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2.55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1.80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8023" name="Group 39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4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8040" name="Oval 56"/>
          <p:cNvSpPr>
            <a:spLocks noChangeArrowheads="1"/>
          </p:cNvSpPr>
          <p:nvPr/>
        </p:nvSpPr>
        <p:spPr bwMode="auto">
          <a:xfrm>
            <a:off x="6096000" y="4038600"/>
            <a:ext cx="1828800" cy="9906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ChangeArrowheads="1"/>
          </p:cNvSpPr>
          <p:nvPr/>
        </p:nvSpPr>
        <p:spPr bwMode="auto">
          <a:xfrm>
            <a:off x="0" y="5257800"/>
            <a:ext cx="9144000" cy="15240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9012" name="Rectangle 4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99013" name="Line 5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9014" name="Text Box 6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99015" name="Text Box 7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99017" name="Text Box 9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99018" name="Text Box 10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99019" name="Text Box 11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99020" name="Oval 12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9021" name="Text Box 13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99022" name="Oval 14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9023" name="Text Box 15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99024" name="Oval 16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9025" name="Text Box 17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99026" name="Oval 18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99027" name="Text Box 19"/>
          <p:cNvSpPr txBox="1">
            <a:spLocks noChangeArrowheads="1"/>
          </p:cNvSpPr>
          <p:nvPr/>
        </p:nvSpPr>
        <p:spPr bwMode="auto">
          <a:xfrm>
            <a:off x="92075" y="3538538"/>
            <a:ext cx="81502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But, Firm Y can </a:t>
            </a:r>
            <a:r>
              <a:rPr lang="en-US">
                <a:latin typeface="Arial" charset="0"/>
                <a:cs typeface="Arial" charset="0"/>
              </a:rPr>
              <a:t>↑ </a:t>
            </a:r>
            <a:r>
              <a:rPr lang="en-US">
                <a:latin typeface="Arial" charset="0"/>
              </a:rPr>
              <a:t>profits by </a:t>
            </a:r>
            <a:r>
              <a:rPr lang="en-US">
                <a:latin typeface="Arial" charset="0"/>
                <a:cs typeface="Arial" charset="0"/>
              </a:rPr>
              <a:t>↓ its </a:t>
            </a:r>
            <a:r>
              <a:rPr lang="en-US">
                <a:latin typeface="Arial" charset="0"/>
              </a:rPr>
              <a:t>price: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2.45;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  <p:graphicFrame>
        <p:nvGraphicFramePr>
          <p:cNvPr id="299028" name="Group 20"/>
          <p:cNvGraphicFramePr>
            <a:graphicFrameLocks noGrp="1"/>
          </p:cNvGraphicFramePr>
          <p:nvPr/>
        </p:nvGraphicFramePr>
        <p:xfrm>
          <a:off x="133350" y="57150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(P-C)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1.45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(P-C)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9045" name="Text Box 37"/>
          <p:cNvSpPr txBox="1">
            <a:spLocks noChangeArrowheads="1"/>
          </p:cNvSpPr>
          <p:nvPr/>
        </p:nvSpPr>
        <p:spPr bwMode="auto">
          <a:xfrm>
            <a:off x="92075" y="5257800"/>
            <a:ext cx="74517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Profits for each firm:  Profits</a:t>
            </a:r>
            <a:r>
              <a:rPr lang="en-US" baseline="-25000">
                <a:latin typeface="Arial" charset="0"/>
              </a:rPr>
              <a:t>Y</a:t>
            </a:r>
            <a:r>
              <a:rPr lang="en-US">
                <a:latin typeface="Arial" charset="0"/>
              </a:rPr>
              <a:t> = $4.35; Profits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$2.00</a:t>
            </a:r>
          </a:p>
        </p:txBody>
      </p:sp>
      <p:sp>
        <p:nvSpPr>
          <p:cNvPr id="299046" name="Rectangle 38"/>
          <p:cNvSpPr>
            <a:spLocks noChangeArrowheads="1"/>
          </p:cNvSpPr>
          <p:nvPr/>
        </p:nvSpPr>
        <p:spPr bwMode="auto">
          <a:xfrm>
            <a:off x="0" y="1524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299047" name="Text Box 39"/>
          <p:cNvSpPr txBox="1">
            <a:spLocks noChangeArrowheads="1"/>
          </p:cNvSpPr>
          <p:nvPr/>
        </p:nvSpPr>
        <p:spPr bwMode="auto">
          <a:xfrm>
            <a:off x="8534400" y="990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99048" name="Text Box 40"/>
          <p:cNvSpPr txBox="1">
            <a:spLocks noChangeArrowheads="1"/>
          </p:cNvSpPr>
          <p:nvPr/>
        </p:nvSpPr>
        <p:spPr bwMode="auto">
          <a:xfrm>
            <a:off x="1371600" y="99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graphicFrame>
        <p:nvGraphicFramePr>
          <p:cNvPr id="299049" name="Group 41"/>
          <p:cNvGraphicFramePr>
            <a:graphicFrameLocks noGrp="1"/>
          </p:cNvGraphicFramePr>
          <p:nvPr/>
        </p:nvGraphicFramePr>
        <p:xfrm>
          <a:off x="152400" y="4038600"/>
          <a:ext cx="8839200" cy="992188"/>
        </p:xfrm>
        <a:graphic>
          <a:graphicData uri="http://schemas.openxmlformats.org/drawingml/2006/table">
            <a:tbl>
              <a:tblPr/>
              <a:tblGrid>
                <a:gridCol w="108267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2.55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1.80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2.00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9066" name="Group 58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4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ChangeArrowheads="1"/>
          </p:cNvSpPr>
          <p:nvPr/>
        </p:nvSpPr>
        <p:spPr bwMode="auto">
          <a:xfrm>
            <a:off x="0" y="5257800"/>
            <a:ext cx="9144000" cy="15240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0035" name="Rectangle 3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0036" name="Rectangle 4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0037" name="Line 5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0038" name="Text Box 6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00039" name="Text Box 7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00040" name="Text Box 8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00041" name="Text Box 9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00042" name="Text Box 10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00043" name="Text Box 11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0044" name="Oval 12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0045" name="Text Box 13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00046" name="Oval 14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0047" name="Text Box 15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00048" name="Oval 16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0049" name="Text Box 17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00050" name="Oval 18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0051" name="Text Box 19"/>
          <p:cNvSpPr txBox="1">
            <a:spLocks noChangeArrowheads="1"/>
          </p:cNvSpPr>
          <p:nvPr/>
        </p:nvSpPr>
        <p:spPr bwMode="auto">
          <a:xfrm>
            <a:off x="76200" y="3538538"/>
            <a:ext cx="87360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Equilibrium prices (no profitable price cut):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2.50;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2.50</a:t>
            </a:r>
          </a:p>
        </p:txBody>
      </p:sp>
      <p:graphicFrame>
        <p:nvGraphicFramePr>
          <p:cNvPr id="300052" name="Group 20"/>
          <p:cNvGraphicFramePr>
            <a:graphicFrameLocks noGrp="1"/>
          </p:cNvGraphicFramePr>
          <p:nvPr/>
        </p:nvGraphicFramePr>
        <p:xfrm>
          <a:off x="133350" y="57150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(P-C)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(P-C)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0069" name="Text Box 37"/>
          <p:cNvSpPr txBox="1">
            <a:spLocks noChangeArrowheads="1"/>
          </p:cNvSpPr>
          <p:nvPr/>
        </p:nvSpPr>
        <p:spPr bwMode="auto">
          <a:xfrm>
            <a:off x="92075" y="5257800"/>
            <a:ext cx="74517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Profits for each firm:  Profits</a:t>
            </a:r>
            <a:r>
              <a:rPr lang="en-US" baseline="-25000">
                <a:latin typeface="Arial" charset="0"/>
              </a:rPr>
              <a:t>Y</a:t>
            </a:r>
            <a:r>
              <a:rPr lang="en-US">
                <a:latin typeface="Arial" charset="0"/>
              </a:rPr>
              <a:t> = $3.00; Profits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$3.00</a:t>
            </a:r>
          </a:p>
        </p:txBody>
      </p:sp>
      <p:sp>
        <p:nvSpPr>
          <p:cNvPr id="300070" name="Rectangle 38"/>
          <p:cNvSpPr>
            <a:spLocks noChangeArrowheads="1"/>
          </p:cNvSpPr>
          <p:nvPr/>
        </p:nvSpPr>
        <p:spPr bwMode="auto">
          <a:xfrm>
            <a:off x="0" y="1524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300071" name="Text Box 39"/>
          <p:cNvSpPr txBox="1">
            <a:spLocks noChangeArrowheads="1"/>
          </p:cNvSpPr>
          <p:nvPr/>
        </p:nvSpPr>
        <p:spPr bwMode="auto">
          <a:xfrm>
            <a:off x="8534400" y="990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00072" name="Text Box 40"/>
          <p:cNvSpPr txBox="1">
            <a:spLocks noChangeArrowheads="1"/>
          </p:cNvSpPr>
          <p:nvPr/>
        </p:nvSpPr>
        <p:spPr bwMode="auto">
          <a:xfrm>
            <a:off x="1371600" y="99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graphicFrame>
        <p:nvGraphicFramePr>
          <p:cNvPr id="300073" name="Group 41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4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0090" name="Group 58"/>
          <p:cNvGraphicFramePr>
            <a:graphicFrameLocks noGrp="1"/>
          </p:cNvGraphicFramePr>
          <p:nvPr/>
        </p:nvGraphicFramePr>
        <p:xfrm>
          <a:off x="152400" y="4038600"/>
          <a:ext cx="8839200" cy="992188"/>
        </p:xfrm>
        <a:graphic>
          <a:graphicData uri="http://schemas.openxmlformats.org/drawingml/2006/table">
            <a:tbl>
              <a:tblPr/>
              <a:tblGrid>
                <a:gridCol w="108267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2.50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1.50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1.50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2.50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ChangeArrowheads="1"/>
          </p:cNvSpPr>
          <p:nvPr/>
        </p:nvSpPr>
        <p:spPr bwMode="auto">
          <a:xfrm>
            <a:off x="0" y="1981200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1059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1060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1061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01062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01063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01064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01065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01066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01067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301068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1069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1070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01071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1072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01073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1074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01075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301076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1105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301106" name="Rectangle 50"/>
          <p:cNvSpPr>
            <a:spLocks noChangeArrowheads="1"/>
          </p:cNvSpPr>
          <p:nvPr/>
        </p:nvSpPr>
        <p:spPr bwMode="auto">
          <a:xfrm>
            <a:off x="0" y="5384800"/>
            <a:ext cx="9144000" cy="12827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Because consumers prefer one firm over another based on the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relative product space locations, firms can keep price above cost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not lose all customers to their rival:  Differentiation → Profits </a:t>
            </a:r>
          </a:p>
        </p:txBody>
      </p:sp>
      <p:sp>
        <p:nvSpPr>
          <p:cNvPr id="301107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ChangeArrowheads="1"/>
          </p:cNvSpPr>
          <p:nvPr/>
        </p:nvSpPr>
        <p:spPr bwMode="auto">
          <a:xfrm>
            <a:off x="0" y="1981200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2083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2084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2085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02086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02087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02088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02089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02090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02091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302092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2093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2094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02095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2096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02097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2098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02099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302100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2129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The Firms Locate at the Endpoints of the City</a:t>
            </a:r>
          </a:p>
        </p:txBody>
      </p:sp>
      <p:sp>
        <p:nvSpPr>
          <p:cNvPr id="302130" name="Rectangle 50"/>
          <p:cNvSpPr>
            <a:spLocks noChangeArrowheads="1"/>
          </p:cNvSpPr>
          <p:nvPr/>
        </p:nvSpPr>
        <p:spPr bwMode="auto">
          <a:xfrm>
            <a:off x="0" y="5384800"/>
            <a:ext cx="9144000" cy="12827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Because consumers prefer one firm over another based on the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relative product space locations, firms can keep price above cost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not lose all customers to their rival:  Differentiation → Profits </a:t>
            </a:r>
          </a:p>
        </p:txBody>
      </p:sp>
      <p:sp>
        <p:nvSpPr>
          <p:cNvPr id="302131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  <p:sp>
        <p:nvSpPr>
          <p:cNvPr id="302132" name="Oval 52"/>
          <p:cNvSpPr>
            <a:spLocks noChangeArrowheads="1"/>
          </p:cNvSpPr>
          <p:nvPr/>
        </p:nvSpPr>
        <p:spPr bwMode="auto">
          <a:xfrm>
            <a:off x="685800" y="3657600"/>
            <a:ext cx="838200" cy="1295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2133" name="Oval 53"/>
          <p:cNvSpPr>
            <a:spLocks noChangeArrowheads="1"/>
          </p:cNvSpPr>
          <p:nvPr/>
        </p:nvSpPr>
        <p:spPr bwMode="auto">
          <a:xfrm>
            <a:off x="2286000" y="3657600"/>
            <a:ext cx="1600200" cy="1295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3107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3108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3109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03110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03111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03112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03113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03114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03115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303116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3117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3118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03119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3120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03121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3122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03123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303124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3153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– What happens when preferences are stronger (t=1.5)?</a:t>
            </a:r>
          </a:p>
        </p:txBody>
      </p:sp>
      <p:sp>
        <p:nvSpPr>
          <p:cNvPr id="303154" name="Rectangle 50"/>
          <p:cNvSpPr>
            <a:spLocks noChangeArrowheads="1"/>
          </p:cNvSpPr>
          <p:nvPr/>
        </p:nvSpPr>
        <p:spPr bwMode="auto">
          <a:xfrm>
            <a:off x="0" y="5384800"/>
            <a:ext cx="9144000" cy="12827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3155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4131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4132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4133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04134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04135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04136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04137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04138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04139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304140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4141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4142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04143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4144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04145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4146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04147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304148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4.625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3.875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3.5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3.875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4.625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4177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– What happens when preferences are stronger (t=1.5)?</a:t>
            </a:r>
          </a:p>
        </p:txBody>
      </p:sp>
      <p:sp>
        <p:nvSpPr>
          <p:cNvPr id="304178" name="Text Box 50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5155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5156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5157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05158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05159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05160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05161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05162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05163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305164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5165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5166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05167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5168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05169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5170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05171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305172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4.625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3.875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3.5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3.875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4.625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5201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– What happens when preferences are stronger (t=1.5)?</a:t>
            </a:r>
          </a:p>
        </p:txBody>
      </p:sp>
      <p:sp>
        <p:nvSpPr>
          <p:cNvPr id="305202" name="Rectangle 50"/>
          <p:cNvSpPr>
            <a:spLocks noChangeArrowheads="1"/>
          </p:cNvSpPr>
          <p:nvPr/>
        </p:nvSpPr>
        <p:spPr bwMode="auto">
          <a:xfrm>
            <a:off x="0" y="5422900"/>
            <a:ext cx="9144000" cy="12827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Stronger consumer preferences means spread between favorite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and next best alternative increased.  Firms can use this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greater spread to pass through even higher prices → ↑Profits </a:t>
            </a:r>
          </a:p>
        </p:txBody>
      </p:sp>
      <p:sp>
        <p:nvSpPr>
          <p:cNvPr id="305203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  <p:sp>
        <p:nvSpPr>
          <p:cNvPr id="305204" name="Oval 52"/>
          <p:cNvSpPr>
            <a:spLocks noChangeArrowheads="1"/>
          </p:cNvSpPr>
          <p:nvPr/>
        </p:nvSpPr>
        <p:spPr bwMode="auto">
          <a:xfrm>
            <a:off x="685800" y="3657600"/>
            <a:ext cx="838200" cy="1295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5205" name="Oval 53"/>
          <p:cNvSpPr>
            <a:spLocks noChangeArrowheads="1"/>
          </p:cNvSpPr>
          <p:nvPr/>
        </p:nvSpPr>
        <p:spPr bwMode="auto">
          <a:xfrm>
            <a:off x="2286000" y="3657600"/>
            <a:ext cx="1600200" cy="12954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ChangeArrowheads="1"/>
          </p:cNvSpPr>
          <p:nvPr/>
        </p:nvSpPr>
        <p:spPr bwMode="auto">
          <a:xfrm>
            <a:off x="0" y="1066800"/>
            <a:ext cx="9144000" cy="1676400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65000"/>
              </a:lnSpc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willingness to pay for a cup of coffee</a:t>
            </a:r>
          </a:p>
          <a:p>
            <a:pPr algn="ctr">
              <a:lnSpc>
                <a:spcPct val="65000"/>
              </a:lnSpc>
            </a:pP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x</a:t>
            </a:r>
            <a:r>
              <a:rPr lang="en-US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&amp; x</a:t>
            </a:r>
            <a:r>
              <a:rPr lang="en-US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= locations of the coffee shop and each consumer’s home</a:t>
            </a:r>
          </a:p>
          <a:p>
            <a:pPr algn="ctr"/>
            <a:endParaRPr lang="en-US" sz="14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 = transportation costs / loss of “B” from having to travel for coffee</a:t>
            </a:r>
          </a:p>
        </p:txBody>
      </p:sp>
      <p:sp>
        <p:nvSpPr>
          <p:cNvPr id="279555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9556" name="Text Box 4"/>
          <p:cNvSpPr txBox="1">
            <a:spLocks noChangeArrowheads="1"/>
          </p:cNvSpPr>
          <p:nvPr/>
        </p:nvSpPr>
        <p:spPr bwMode="auto">
          <a:xfrm>
            <a:off x="1658938" y="22383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  <p:sp>
        <p:nvSpPr>
          <p:cNvPr id="279557" name="Rectangle 5"/>
          <p:cNvSpPr>
            <a:spLocks noChangeArrowheads="1"/>
          </p:cNvSpPr>
          <p:nvPr/>
        </p:nvSpPr>
        <p:spPr bwMode="auto">
          <a:xfrm>
            <a:off x="0" y="2971800"/>
            <a:ext cx="9144000" cy="2573338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9558" name="Rectangle 6"/>
          <p:cNvSpPr>
            <a:spLocks noChangeArrowheads="1"/>
          </p:cNvSpPr>
          <p:nvPr/>
        </p:nvSpPr>
        <p:spPr bwMode="auto">
          <a:xfrm>
            <a:off x="3175" y="5727700"/>
            <a:ext cx="9144000" cy="10541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9559" name="Text Box 7"/>
          <p:cNvSpPr txBox="1">
            <a:spLocks noChangeArrowheads="1"/>
          </p:cNvSpPr>
          <p:nvPr/>
        </p:nvSpPr>
        <p:spPr bwMode="auto">
          <a:xfrm>
            <a:off x="533400" y="3051175"/>
            <a:ext cx="7878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Suppose:  The city is laid out on a single, mile long street</a:t>
            </a:r>
          </a:p>
        </p:txBody>
      </p:sp>
      <p:sp>
        <p:nvSpPr>
          <p:cNvPr id="279560" name="Text Box 8"/>
          <p:cNvSpPr txBox="1">
            <a:spLocks noChangeArrowheads="1"/>
          </p:cNvSpPr>
          <p:nvPr/>
        </p:nvSpPr>
        <p:spPr bwMode="auto">
          <a:xfrm>
            <a:off x="428625" y="4870450"/>
            <a:ext cx="8288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Each consumer’s has b = $5 &amp; t = $1/mile; firms’ cost c = $1</a:t>
            </a:r>
          </a:p>
        </p:txBody>
      </p:sp>
      <p:sp>
        <p:nvSpPr>
          <p:cNvPr id="279561" name="Text Box 9"/>
          <p:cNvSpPr txBox="1">
            <a:spLocks noChangeArrowheads="1"/>
          </p:cNvSpPr>
          <p:nvPr/>
        </p:nvSpPr>
        <p:spPr bwMode="auto">
          <a:xfrm>
            <a:off x="260350" y="5851525"/>
            <a:ext cx="86709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 coffee shop competitors in the market:  suppose that they 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are identical, except for where they “locate” within the city.</a:t>
            </a:r>
          </a:p>
        </p:txBody>
      </p:sp>
      <p:sp>
        <p:nvSpPr>
          <p:cNvPr id="279562" name="Line 10"/>
          <p:cNvSpPr>
            <a:spLocks noChangeShapeType="1"/>
          </p:cNvSpPr>
          <p:nvPr/>
        </p:nvSpPr>
        <p:spPr bwMode="auto">
          <a:xfrm>
            <a:off x="1123950" y="3933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9563" name="Text Box 11"/>
          <p:cNvSpPr txBox="1">
            <a:spLocks noChangeArrowheads="1"/>
          </p:cNvSpPr>
          <p:nvPr/>
        </p:nvSpPr>
        <p:spPr bwMode="auto">
          <a:xfrm>
            <a:off x="2794000" y="3910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79564" name="Text Box 12"/>
          <p:cNvSpPr txBox="1">
            <a:spLocks noChangeArrowheads="1"/>
          </p:cNvSpPr>
          <p:nvPr/>
        </p:nvSpPr>
        <p:spPr bwMode="auto">
          <a:xfrm>
            <a:off x="4652963" y="3910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79565" name="Text Box 13"/>
          <p:cNvSpPr txBox="1">
            <a:spLocks noChangeArrowheads="1"/>
          </p:cNvSpPr>
          <p:nvPr/>
        </p:nvSpPr>
        <p:spPr bwMode="auto">
          <a:xfrm>
            <a:off x="6511925" y="3910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79566" name="Text Box 14"/>
          <p:cNvSpPr txBox="1">
            <a:spLocks noChangeArrowheads="1"/>
          </p:cNvSpPr>
          <p:nvPr/>
        </p:nvSpPr>
        <p:spPr bwMode="auto">
          <a:xfrm>
            <a:off x="1001713" y="3910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79567" name="Text Box 15"/>
          <p:cNvSpPr txBox="1">
            <a:spLocks noChangeArrowheads="1"/>
          </p:cNvSpPr>
          <p:nvPr/>
        </p:nvSpPr>
        <p:spPr bwMode="auto">
          <a:xfrm>
            <a:off x="8458200" y="3910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79568" name="Text Box 16"/>
          <p:cNvSpPr txBox="1">
            <a:spLocks noChangeArrowheads="1"/>
          </p:cNvSpPr>
          <p:nvPr/>
        </p:nvSpPr>
        <p:spPr bwMode="auto">
          <a:xfrm>
            <a:off x="6600825" y="421322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79569" name="Oval 17"/>
          <p:cNvSpPr>
            <a:spLocks noChangeArrowheads="1"/>
          </p:cNvSpPr>
          <p:nvPr/>
        </p:nvSpPr>
        <p:spPr bwMode="auto">
          <a:xfrm>
            <a:off x="6588125" y="42656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79570" name="Text Box 18"/>
          <p:cNvSpPr txBox="1">
            <a:spLocks noChangeArrowheads="1"/>
          </p:cNvSpPr>
          <p:nvPr/>
        </p:nvSpPr>
        <p:spPr bwMode="auto">
          <a:xfrm>
            <a:off x="8410575" y="421322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79571" name="Oval 19"/>
          <p:cNvSpPr>
            <a:spLocks noChangeArrowheads="1"/>
          </p:cNvSpPr>
          <p:nvPr/>
        </p:nvSpPr>
        <p:spPr bwMode="auto">
          <a:xfrm>
            <a:off x="8397875" y="42656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79572" name="Text Box 20"/>
          <p:cNvSpPr txBox="1">
            <a:spLocks noChangeArrowheads="1"/>
          </p:cNvSpPr>
          <p:nvPr/>
        </p:nvSpPr>
        <p:spPr bwMode="auto">
          <a:xfrm>
            <a:off x="2886075" y="421322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79573" name="Oval 21"/>
          <p:cNvSpPr>
            <a:spLocks noChangeArrowheads="1"/>
          </p:cNvSpPr>
          <p:nvPr/>
        </p:nvSpPr>
        <p:spPr bwMode="auto">
          <a:xfrm>
            <a:off x="2882900" y="42656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79574" name="Text Box 22"/>
          <p:cNvSpPr txBox="1">
            <a:spLocks noChangeArrowheads="1"/>
          </p:cNvSpPr>
          <p:nvPr/>
        </p:nvSpPr>
        <p:spPr bwMode="auto">
          <a:xfrm>
            <a:off x="942975" y="419417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79575" name="Oval 23"/>
          <p:cNvSpPr>
            <a:spLocks noChangeArrowheads="1"/>
          </p:cNvSpPr>
          <p:nvPr/>
        </p:nvSpPr>
        <p:spPr bwMode="auto">
          <a:xfrm>
            <a:off x="949325" y="42465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6179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6180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6181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06182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06183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06184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06185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06186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06187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306188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6189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6190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06191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6192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06193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6194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06195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306196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6225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—  What happens if consumer preferences are clumped?</a:t>
            </a:r>
          </a:p>
        </p:txBody>
      </p:sp>
      <p:sp>
        <p:nvSpPr>
          <p:cNvPr id="306226" name="Text Box 50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  <p:sp>
        <p:nvSpPr>
          <p:cNvPr id="306227" name="Text Box 51"/>
          <p:cNvSpPr txBox="1">
            <a:spLocks noChangeArrowheads="1"/>
          </p:cNvSpPr>
          <p:nvPr/>
        </p:nvSpPr>
        <p:spPr bwMode="auto">
          <a:xfrm>
            <a:off x="2895600" y="33845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6228" name="Oval 52"/>
          <p:cNvSpPr>
            <a:spLocks noChangeArrowheads="1"/>
          </p:cNvSpPr>
          <p:nvPr/>
        </p:nvSpPr>
        <p:spPr bwMode="auto">
          <a:xfrm>
            <a:off x="2882900" y="34369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cxnSp>
        <p:nvCxnSpPr>
          <p:cNvPr id="306229" name="AutoShape 53"/>
          <p:cNvCxnSpPr>
            <a:cxnSpLocks noChangeShapeType="1"/>
            <a:stCxn id="306189" idx="1"/>
            <a:endCxn id="306228" idx="6"/>
          </p:cNvCxnSpPr>
          <p:nvPr/>
        </p:nvCxnSpPr>
        <p:spPr bwMode="auto">
          <a:xfrm rot="16200000" flipH="1" flipV="1">
            <a:off x="4715669" y="1677194"/>
            <a:ext cx="492125" cy="3367087"/>
          </a:xfrm>
          <a:prstGeom prst="curvedConnector4">
            <a:avLst>
              <a:gd name="adj1" fmla="val -56454"/>
              <a:gd name="adj2" fmla="val 50870"/>
            </a:avLst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7203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204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205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307206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307207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307208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307209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307210" name="Text Box 10"/>
          <p:cNvSpPr txBox="1">
            <a:spLocks noChangeArrowheads="1"/>
          </p:cNvSpPr>
          <p:nvPr/>
        </p:nvSpPr>
        <p:spPr bwMode="auto">
          <a:xfrm>
            <a:off x="8410575" y="23844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307211" name="Text Box 11"/>
          <p:cNvSpPr txBox="1">
            <a:spLocks noChangeArrowheads="1"/>
          </p:cNvSpPr>
          <p:nvPr/>
        </p:nvSpPr>
        <p:spPr bwMode="auto">
          <a:xfrm>
            <a:off x="933450" y="23749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307212" name="Text Box 12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7213" name="Oval 13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7214" name="Text Box 14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307215" name="Oval 15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7216" name="Text Box 16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307217" name="Oval 17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307218" name="Text Box 18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307219" name="Oval 19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307220" name="Group 20"/>
          <p:cNvGraphicFramePr>
            <a:graphicFrameLocks noGrp="1"/>
          </p:cNvGraphicFramePr>
          <p:nvPr/>
        </p:nvGraphicFramePr>
        <p:xfrm>
          <a:off x="133350" y="3773488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4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4.25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 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249" name="Rectangle 49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—  What happens if consumer preferences are clumped?</a:t>
            </a:r>
          </a:p>
        </p:txBody>
      </p:sp>
      <p:sp>
        <p:nvSpPr>
          <p:cNvPr id="307250" name="Rectangle 50"/>
          <p:cNvSpPr>
            <a:spLocks noChangeArrowheads="1"/>
          </p:cNvSpPr>
          <p:nvPr/>
        </p:nvSpPr>
        <p:spPr bwMode="auto">
          <a:xfrm>
            <a:off x="0" y="5384800"/>
            <a:ext cx="9144000" cy="12827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This is the essence of segmentation:  Firm Y is able to charge a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above its costs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has more customers (picks up consumer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j), ↑profits.  While firm Z loses share, it may be able raise prices.</a:t>
            </a:r>
          </a:p>
        </p:txBody>
      </p:sp>
      <p:sp>
        <p:nvSpPr>
          <p:cNvPr id="307251" name="Text Box 51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  <p:sp>
        <p:nvSpPr>
          <p:cNvPr id="307252" name="Text Box 52"/>
          <p:cNvSpPr txBox="1">
            <a:spLocks noChangeArrowheads="1"/>
          </p:cNvSpPr>
          <p:nvPr/>
        </p:nvSpPr>
        <p:spPr bwMode="auto">
          <a:xfrm>
            <a:off x="2895600" y="33845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307253" name="Oval 53"/>
          <p:cNvSpPr>
            <a:spLocks noChangeArrowheads="1"/>
          </p:cNvSpPr>
          <p:nvPr/>
        </p:nvSpPr>
        <p:spPr bwMode="auto">
          <a:xfrm>
            <a:off x="2882900" y="34369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cxnSp>
        <p:nvCxnSpPr>
          <p:cNvPr id="307254" name="AutoShape 54"/>
          <p:cNvCxnSpPr>
            <a:cxnSpLocks noChangeShapeType="1"/>
            <a:stCxn id="307213" idx="1"/>
            <a:endCxn id="307253" idx="6"/>
          </p:cNvCxnSpPr>
          <p:nvPr/>
        </p:nvCxnSpPr>
        <p:spPr bwMode="auto">
          <a:xfrm rot="16200000" flipH="1" flipV="1">
            <a:off x="4715669" y="1677194"/>
            <a:ext cx="492125" cy="3367087"/>
          </a:xfrm>
          <a:prstGeom prst="curvedConnector4">
            <a:avLst>
              <a:gd name="adj1" fmla="val -56454"/>
              <a:gd name="adj2" fmla="val 50870"/>
            </a:avLst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ChangeArrowheads="1"/>
          </p:cNvSpPr>
          <p:nvPr/>
        </p:nvSpPr>
        <p:spPr bwMode="auto">
          <a:xfrm>
            <a:off x="0" y="4800600"/>
            <a:ext cx="9144000" cy="1676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 = </a:t>
            </a:r>
            <a:r>
              <a:rPr lang="el-GR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θ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* s</a:t>
            </a:r>
          </a:p>
          <a:p>
            <a:pPr algn="ctr">
              <a:lnSpc>
                <a:spcPct val="65000"/>
              </a:lnSpc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</a:t>
            </a:r>
          </a:p>
          <a:p>
            <a:pPr algn="ctr">
              <a:lnSpc>
                <a:spcPct val="65000"/>
              </a:lnSpc>
            </a:pPr>
            <a:r>
              <a:rPr lang="el-GR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θ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= “units of quality” in the product</a:t>
            </a:r>
          </a:p>
          <a:p>
            <a:pPr algn="ctr">
              <a:lnSpc>
                <a:spcPct val="65000"/>
              </a:lnSpc>
            </a:pP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 = $/unit consumer is willing to pay for quality</a:t>
            </a:r>
          </a:p>
        </p:txBody>
      </p:sp>
      <p:sp>
        <p:nvSpPr>
          <p:cNvPr id="308227" name="Rectangle 3"/>
          <p:cNvSpPr>
            <a:spLocks noChangeArrowheads="1"/>
          </p:cNvSpPr>
          <p:nvPr/>
        </p:nvSpPr>
        <p:spPr bwMode="auto">
          <a:xfrm>
            <a:off x="0" y="1676400"/>
            <a:ext cx="9144000" cy="2286000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228" name="Rectangle 4"/>
          <p:cNvSpPr>
            <a:spLocks noChangeArrowheads="1"/>
          </p:cNvSpPr>
          <p:nvPr/>
        </p:nvSpPr>
        <p:spPr bwMode="auto">
          <a:xfrm>
            <a:off x="0" y="228600"/>
            <a:ext cx="9144000" cy="11430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229" name="Text Box 5"/>
          <p:cNvSpPr txBox="1">
            <a:spLocks noChangeArrowheads="1"/>
          </p:cNvSpPr>
          <p:nvPr/>
        </p:nvSpPr>
        <p:spPr bwMode="auto">
          <a:xfrm>
            <a:off x="1460500" y="309563"/>
            <a:ext cx="6223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 Differentiation Demonstration:</a:t>
            </a:r>
          </a:p>
          <a:p>
            <a:pPr algn="ctr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 </a:t>
            </a:r>
            <a:r>
              <a:rPr lang="en-US" sz="2800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– Quality Differentiation</a:t>
            </a:r>
            <a:endParaRPr lang="en-US" sz="2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8230" name="Line 6"/>
          <p:cNvSpPr>
            <a:spLocks noChangeShapeType="1"/>
          </p:cNvSpPr>
          <p:nvPr/>
        </p:nvSpPr>
        <p:spPr bwMode="auto">
          <a:xfrm>
            <a:off x="0" y="44196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08231" name="Group 7"/>
          <p:cNvGrpSpPr>
            <a:grpSpLocks/>
          </p:cNvGrpSpPr>
          <p:nvPr/>
        </p:nvGrpSpPr>
        <p:grpSpPr bwMode="auto">
          <a:xfrm>
            <a:off x="79375" y="1755775"/>
            <a:ext cx="8753475" cy="2041525"/>
            <a:chOff x="233" y="1106"/>
            <a:chExt cx="5514" cy="1286"/>
          </a:xfrm>
        </p:grpSpPr>
        <p:sp>
          <p:nvSpPr>
            <p:cNvPr id="308232" name="Text Box 8"/>
            <p:cNvSpPr txBox="1">
              <a:spLocks noChangeArrowheads="1"/>
            </p:cNvSpPr>
            <p:nvPr/>
          </p:nvSpPr>
          <p:spPr bwMode="auto">
            <a:xfrm>
              <a:off x="233" y="1106"/>
              <a:ext cx="551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/>
                <a:t> “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Quality” Differentiation — Products Differ Only in their Quality</a:t>
              </a:r>
            </a:p>
          </p:txBody>
        </p:sp>
        <p:sp>
          <p:nvSpPr>
            <p:cNvPr id="308233" name="Text Box 9"/>
            <p:cNvSpPr txBox="1">
              <a:spLocks noChangeArrowheads="1"/>
            </p:cNvSpPr>
            <p:nvPr/>
          </p:nvSpPr>
          <p:spPr bwMode="auto">
            <a:xfrm>
              <a:off x="240" y="1490"/>
              <a:ext cx="5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All Consumers Have Identical Product “Preference Orderings”</a:t>
              </a:r>
            </a:p>
          </p:txBody>
        </p:sp>
        <p:sp>
          <p:nvSpPr>
            <p:cNvPr id="308234" name="Text Box 10"/>
            <p:cNvSpPr txBox="1">
              <a:spLocks noChangeArrowheads="1"/>
            </p:cNvSpPr>
            <p:nvPr/>
          </p:nvSpPr>
          <p:spPr bwMode="auto">
            <a:xfrm>
              <a:off x="240" y="1874"/>
              <a:ext cx="542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Consumer Heterogeneity — Different Individuals May Have </a:t>
              </a:r>
            </a:p>
            <a:p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	Varying Amounts that they are Willing to Pay for Quality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12192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65000"/>
              </a:lnSpc>
            </a:pPr>
            <a:r>
              <a:rPr lang="el-GR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θ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 = # of Stars” that the motel receives</a:t>
            </a:r>
          </a:p>
          <a:p>
            <a:pPr algn="ctr">
              <a:lnSpc>
                <a:spcPct val="65000"/>
              </a:lnSpc>
            </a:pPr>
            <a:endParaRPr lang="en-US">
              <a:latin typeface="Arial Unicode MS" pitchFamily="34" charset="-128"/>
              <a:ea typeface="Arial Unicode MS" pitchFamily="34" charset="-128"/>
              <a:cs typeface="Times New Roman" pitchFamily="18" charset="0"/>
            </a:endParaRP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s = $ that consumer is willing to pay for each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Times New Roman" pitchFamily="18" charset="0"/>
                <a:sym typeface="Monotype Sorts" pitchFamily="2" charset="2"/>
              </a:rPr>
              <a:t>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 worth of quality</a:t>
            </a:r>
          </a:p>
        </p:txBody>
      </p:sp>
      <p:sp>
        <p:nvSpPr>
          <p:cNvPr id="309251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9252" name="Text Box 4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  <p:sp>
        <p:nvSpPr>
          <p:cNvPr id="309253" name="Rectangle 5"/>
          <p:cNvSpPr>
            <a:spLocks noChangeArrowheads="1"/>
          </p:cNvSpPr>
          <p:nvPr/>
        </p:nvSpPr>
        <p:spPr bwMode="auto">
          <a:xfrm>
            <a:off x="0" y="2590800"/>
            <a:ext cx="9144000" cy="132715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9254" name="Rectangle 6"/>
          <p:cNvSpPr>
            <a:spLocks noChangeArrowheads="1"/>
          </p:cNvSpPr>
          <p:nvPr/>
        </p:nvSpPr>
        <p:spPr bwMode="auto">
          <a:xfrm>
            <a:off x="3175" y="4102100"/>
            <a:ext cx="9144000" cy="26797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9255" name="Text Box 7"/>
          <p:cNvSpPr txBox="1">
            <a:spLocks noChangeArrowheads="1"/>
          </p:cNvSpPr>
          <p:nvPr/>
        </p:nvSpPr>
        <p:spPr bwMode="auto">
          <a:xfrm>
            <a:off x="25400" y="4270375"/>
            <a:ext cx="8832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We Can Describe the Possible Values for “B” using this Table:</a:t>
            </a:r>
          </a:p>
        </p:txBody>
      </p:sp>
      <p:sp>
        <p:nvSpPr>
          <p:cNvPr id="309256" name="Text Box 8"/>
          <p:cNvSpPr txBox="1">
            <a:spLocks noChangeArrowheads="1"/>
          </p:cNvSpPr>
          <p:nvPr/>
        </p:nvSpPr>
        <p:spPr bwMode="auto">
          <a:xfrm>
            <a:off x="120650" y="2746375"/>
            <a:ext cx="862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Suppose:  Two consumers — Mike has s = 16, Rita has s = 25</a:t>
            </a:r>
          </a:p>
        </p:txBody>
      </p:sp>
      <p:sp>
        <p:nvSpPr>
          <p:cNvPr id="309257" name="Text Box 9"/>
          <p:cNvSpPr txBox="1">
            <a:spLocks noChangeArrowheads="1"/>
          </p:cNvSpPr>
          <p:nvPr/>
        </p:nvSpPr>
        <p:spPr bwMode="auto">
          <a:xfrm>
            <a:off x="368300" y="3371850"/>
            <a:ext cx="8510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Motels’ Costs Increase in the Number of Stars — (C = $12/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Monotype Sorts" pitchFamily="2" charset="2"/>
              </a:rPr>
              <a:t>)</a:t>
            </a:r>
          </a:p>
        </p:txBody>
      </p:sp>
      <p:graphicFrame>
        <p:nvGraphicFramePr>
          <p:cNvPr id="309258" name="Object 10"/>
          <p:cNvGraphicFramePr>
            <a:graphicFrameLocks noChangeAspect="1"/>
          </p:cNvGraphicFramePr>
          <p:nvPr/>
        </p:nvGraphicFramePr>
        <p:xfrm>
          <a:off x="368300" y="5005388"/>
          <a:ext cx="8059738" cy="1644650"/>
        </p:xfrm>
        <a:graphic>
          <a:graphicData uri="http://schemas.openxmlformats.org/presentationml/2006/ole">
            <p:oleObj spid="_x0000_s309258" name="Worksheet" r:id="rId4" imgW="1876492" imgH="657104" progId="Excel.Sheet.8">
              <p:embed/>
            </p:oleObj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Baseline —  Both Firms Offer </a:t>
            </a:r>
            <a:r>
              <a:rPr lang="en-US">
                <a:sym typeface="Monotype Sorts" pitchFamily="2" charset="2"/>
              </a:rPr>
              <a:t></a:t>
            </a:r>
          </a:p>
        </p:txBody>
      </p:sp>
      <p:sp>
        <p:nvSpPr>
          <p:cNvPr id="3102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276" name="Rectangle 4"/>
          <p:cNvSpPr>
            <a:spLocks noChangeArrowheads="1"/>
          </p:cNvSpPr>
          <p:nvPr/>
        </p:nvSpPr>
        <p:spPr bwMode="auto">
          <a:xfrm>
            <a:off x="0" y="5243513"/>
            <a:ext cx="9144000" cy="1462087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Since consumers choose firm with the higher (B-P), price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competition is the only way to attract customers: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Undifferentiated competitors with equal costs earn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profits! </a:t>
            </a:r>
          </a:p>
        </p:txBody>
      </p:sp>
      <p:sp>
        <p:nvSpPr>
          <p:cNvPr id="310277" name="Rectangle 5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graphicFrame>
        <p:nvGraphicFramePr>
          <p:cNvPr id="310278" name="Group 6"/>
          <p:cNvGraphicFramePr>
            <a:graphicFrameLocks noGrp="1"/>
          </p:cNvGraphicFramePr>
          <p:nvPr/>
        </p:nvGraphicFramePr>
        <p:xfrm>
          <a:off x="133350" y="3859213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50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50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0307" name="Object 35"/>
          <p:cNvGraphicFramePr>
            <a:graphicFrameLocks noChangeAspect="1"/>
          </p:cNvGraphicFramePr>
          <p:nvPr/>
        </p:nvGraphicFramePr>
        <p:xfrm>
          <a:off x="692150" y="2138363"/>
          <a:ext cx="8059738" cy="1644650"/>
        </p:xfrm>
        <a:graphic>
          <a:graphicData uri="http://schemas.openxmlformats.org/presentationml/2006/ole">
            <p:oleObj spid="_x0000_s310307" name="Worksheet" r:id="rId4" imgW="1876492" imgH="657104" progId="Excel.Sheet.8">
              <p:embed/>
            </p:oleObj>
          </a:graphicData>
        </a:graphic>
      </p:graphicFrame>
      <p:sp>
        <p:nvSpPr>
          <p:cNvPr id="310308" name="Text Box 36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Firm Y Offers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Monotype Sorts" pitchFamily="2" charset="2"/>
              </a:rPr>
              <a:t>, Firm Z Offers </a:t>
            </a:r>
          </a:p>
        </p:txBody>
      </p:sp>
      <p:sp>
        <p:nvSpPr>
          <p:cNvPr id="311299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300" name="Rectangle 4" descr="50%"/>
          <p:cNvSpPr>
            <a:spLocks noChangeArrowheads="1"/>
          </p:cNvSpPr>
          <p:nvPr/>
        </p:nvSpPr>
        <p:spPr bwMode="auto">
          <a:xfrm>
            <a:off x="0" y="5243513"/>
            <a:ext cx="9144000" cy="1462087"/>
          </a:xfrm>
          <a:prstGeom prst="rect">
            <a:avLst/>
          </a:prstGeom>
          <a:pattFill prst="pct50">
            <a:fgClr>
              <a:srgbClr val="FFCC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Now each firm can do better by picking a price that will attract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just one of the customers (Mike for Firm Y and Rita for Firm Z).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Consider P</a:t>
            </a:r>
            <a:r>
              <a:rPr lang="en-US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= $15 and P</a:t>
            </a:r>
            <a:r>
              <a:rPr lang="en-US" baseline="-25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= $64: Differentiation → Profits </a:t>
            </a:r>
          </a:p>
        </p:txBody>
      </p:sp>
      <p:sp>
        <p:nvSpPr>
          <p:cNvPr id="311301" name="Rectangle 5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graphicFrame>
        <p:nvGraphicFramePr>
          <p:cNvPr id="311302" name="Group 6"/>
          <p:cNvGraphicFramePr>
            <a:graphicFrameLocks noGrp="1"/>
          </p:cNvGraphicFramePr>
          <p:nvPr/>
        </p:nvGraphicFramePr>
        <p:xfrm>
          <a:off x="133350" y="3859213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25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1331" name="Object 35"/>
          <p:cNvGraphicFramePr>
            <a:graphicFrameLocks noChangeAspect="1"/>
          </p:cNvGraphicFramePr>
          <p:nvPr/>
        </p:nvGraphicFramePr>
        <p:xfrm>
          <a:off x="730250" y="2100263"/>
          <a:ext cx="8059738" cy="1644650"/>
        </p:xfrm>
        <a:graphic>
          <a:graphicData uri="http://schemas.openxmlformats.org/presentationml/2006/ole">
            <p:oleObj spid="_x0000_s311331" name="Worksheet" r:id="rId4" imgW="1876492" imgH="657104" progId="Excel.Sheet.8">
              <p:embed/>
            </p:oleObj>
          </a:graphicData>
        </a:graphic>
      </p:graphicFrame>
      <p:sp>
        <p:nvSpPr>
          <p:cNvPr id="311332" name="Text Box 36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—  Firm Y Offers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Monotype Sorts" pitchFamily="2" charset="2"/>
              </a:rPr>
              <a:t>, Firm Z Offers </a:t>
            </a:r>
          </a:p>
        </p:txBody>
      </p:sp>
      <p:sp>
        <p:nvSpPr>
          <p:cNvPr id="312323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324" name="Rectangle 4" descr="50%"/>
          <p:cNvSpPr>
            <a:spLocks noChangeArrowheads="1"/>
          </p:cNvSpPr>
          <p:nvPr/>
        </p:nvSpPr>
        <p:spPr bwMode="auto">
          <a:xfrm>
            <a:off x="0" y="5181600"/>
            <a:ext cx="9144000" cy="1600200"/>
          </a:xfrm>
          <a:prstGeom prst="rect">
            <a:avLst/>
          </a:prstGeom>
          <a:pattFill prst="pct50">
            <a:fgClr>
              <a:srgbClr val="FFCC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Note:  In this (and many) examples, the higher quality firm is more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profitable than the lower quality firm.  The key insight is that – given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your rival already has high quality – it may be more profitable to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differentiate by offering low quality than to compete on quality.</a:t>
            </a:r>
          </a:p>
        </p:txBody>
      </p:sp>
      <p:sp>
        <p:nvSpPr>
          <p:cNvPr id="312325" name="Rectangle 5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graphicFrame>
        <p:nvGraphicFramePr>
          <p:cNvPr id="312326" name="Group 6"/>
          <p:cNvGraphicFramePr>
            <a:graphicFrameLocks noGrp="1"/>
          </p:cNvGraphicFramePr>
          <p:nvPr/>
        </p:nvGraphicFramePr>
        <p:xfrm>
          <a:off x="133350" y="3859213"/>
          <a:ext cx="8732838" cy="1037273"/>
        </p:xfrm>
        <a:graphic>
          <a:graphicData uri="http://schemas.openxmlformats.org/drawingml/2006/table">
            <a:tbl>
              <a:tblPr/>
              <a:tblGrid>
                <a:gridCol w="592138"/>
                <a:gridCol w="735012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25      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2355" name="Object 35"/>
          <p:cNvGraphicFramePr>
            <a:graphicFrameLocks noChangeAspect="1"/>
          </p:cNvGraphicFramePr>
          <p:nvPr/>
        </p:nvGraphicFramePr>
        <p:xfrm>
          <a:off x="730250" y="2100263"/>
          <a:ext cx="8059738" cy="1644650"/>
        </p:xfrm>
        <a:graphic>
          <a:graphicData uri="http://schemas.openxmlformats.org/presentationml/2006/ole">
            <p:oleObj spid="_x0000_s312355" name="Worksheet" r:id="rId4" imgW="1876492" imgH="657104" progId="Excel.Sheet.8">
              <p:embed/>
            </p:oleObj>
          </a:graphicData>
        </a:graphic>
      </p:graphicFrame>
      <p:sp>
        <p:nvSpPr>
          <p:cNvPr id="312356" name="Text Box 36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Evidence from Interstate Highway Exits – Mazzeo (2002)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Monotype Sorts" pitchFamily="2" charset="2"/>
            </a:endParaRPr>
          </a:p>
        </p:txBody>
      </p:sp>
      <p:sp>
        <p:nvSpPr>
          <p:cNvPr id="313347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348" name="Rectangle 4"/>
          <p:cNvSpPr>
            <a:spLocks noChangeArrowheads="1"/>
          </p:cNvSpPr>
          <p:nvPr/>
        </p:nvSpPr>
        <p:spPr bwMode="auto">
          <a:xfrm>
            <a:off x="0" y="1981200"/>
            <a:ext cx="9144000" cy="34290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FontTx/>
              <a:buChar char="•"/>
            </a:pPr>
            <a:r>
              <a:rPr lang="en-US">
                <a:latin typeface="Arial Unicode MS" pitchFamily="34" charset="-128"/>
              </a:rPr>
              <a:t> Price and Quality (# of stars) data collected for 1,800+ motels</a:t>
            </a:r>
          </a:p>
          <a:p>
            <a:r>
              <a:rPr lang="en-US">
                <a:latin typeface="Arial Unicode MS" pitchFamily="34" charset="-128"/>
              </a:rPr>
              <a:t>	located nearby 492 separate rural interstate highway exits</a:t>
            </a:r>
          </a:p>
          <a:p>
            <a:endParaRPr lang="en-US">
              <a:latin typeface="Arial Unicode MS" pitchFamily="34" charset="-128"/>
            </a:endParaRPr>
          </a:p>
          <a:p>
            <a:pPr>
              <a:buFontTx/>
              <a:buChar char="•"/>
            </a:pPr>
            <a:r>
              <a:rPr lang="en-US">
                <a:latin typeface="Arial Unicode MS" pitchFamily="34" charset="-128"/>
              </a:rPr>
              <a:t> Motels classified into two categories (low and high) based on the</a:t>
            </a:r>
          </a:p>
          <a:p>
            <a:r>
              <a:rPr lang="en-US">
                <a:latin typeface="Arial Unicode MS" pitchFamily="34" charset="-128"/>
              </a:rPr>
              <a:t>	number of stars assigned by AAA.</a:t>
            </a:r>
          </a:p>
          <a:p>
            <a:endParaRPr lang="en-US">
              <a:latin typeface="Arial Unicode MS" pitchFamily="34" charset="-128"/>
            </a:endParaRPr>
          </a:p>
          <a:p>
            <a:pPr>
              <a:buFontTx/>
              <a:buChar char="•"/>
            </a:pPr>
            <a:r>
              <a:rPr lang="en-US">
                <a:latin typeface="Arial Unicode MS" pitchFamily="34" charset="-128"/>
              </a:rPr>
              <a:t> Observed prices were related to number of competitors at the</a:t>
            </a:r>
          </a:p>
          <a:p>
            <a:r>
              <a:rPr lang="en-US">
                <a:latin typeface="Arial Unicode MS" pitchFamily="34" charset="-128"/>
              </a:rPr>
              <a:t>	exit, and whether the competitors were “same quality” or </a:t>
            </a:r>
          </a:p>
          <a:p>
            <a:r>
              <a:rPr lang="en-US">
                <a:latin typeface="Arial Unicode MS" pitchFamily="34" charset="-128"/>
              </a:rPr>
              <a:t>	“different quality” than the motel.</a:t>
            </a:r>
          </a:p>
        </p:txBody>
      </p:sp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  <p:sp>
        <p:nvSpPr>
          <p:cNvPr id="313350" name="Rectangle 6" descr="50%"/>
          <p:cNvSpPr>
            <a:spLocks noChangeArrowheads="1"/>
          </p:cNvSpPr>
          <p:nvPr/>
        </p:nvSpPr>
        <p:spPr bwMode="auto">
          <a:xfrm>
            <a:off x="0" y="5562600"/>
            <a:ext cx="9144000" cy="1219200"/>
          </a:xfrm>
          <a:prstGeom prst="rect">
            <a:avLst/>
          </a:prstGeom>
          <a:pattFill prst="pct50">
            <a:fgClr>
              <a:srgbClr val="FFCC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Findings:  The presence of a same-quality competitor lowered the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observed motel price, but the presence of a different-quality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competitor did not (though multiple different competitors did).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Evidence from Interstate Highway Exits – Mazzeo (2002)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Monotype Sorts" pitchFamily="2" charset="2"/>
            </a:endParaRPr>
          </a:p>
        </p:txBody>
      </p:sp>
      <p:sp>
        <p:nvSpPr>
          <p:cNvPr id="314371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72" name="Rectangle 4"/>
          <p:cNvSpPr>
            <a:spLocks noChangeArrowheads="1"/>
          </p:cNvSpPr>
          <p:nvPr/>
        </p:nvSpPr>
        <p:spPr bwMode="auto">
          <a:xfrm>
            <a:off x="0" y="3429000"/>
            <a:ext cx="9144000" cy="34290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>
                <a:latin typeface="Arial Unicode MS" pitchFamily="34" charset="-128"/>
              </a:rPr>
              <a:t>Given these findings, how do motels decide on quality (# of stars)?</a:t>
            </a:r>
          </a:p>
          <a:p>
            <a:endParaRPr lang="en-US">
              <a:latin typeface="Arial Unicode MS" pitchFamily="34" charset="-128"/>
            </a:endParaRPr>
          </a:p>
          <a:p>
            <a:endParaRPr lang="en-US">
              <a:latin typeface="Arial Unicode MS" pitchFamily="34" charset="-128"/>
            </a:endParaRPr>
          </a:p>
          <a:p>
            <a:endParaRPr lang="en-US">
              <a:latin typeface="Arial Unicode MS" pitchFamily="34" charset="-128"/>
            </a:endParaRPr>
          </a:p>
          <a:p>
            <a:endParaRPr lang="en-US">
              <a:latin typeface="Arial Unicode MS" pitchFamily="34" charset="-128"/>
            </a:endParaRPr>
          </a:p>
          <a:p>
            <a:endParaRPr lang="en-US">
              <a:latin typeface="Arial Unicode MS" pitchFamily="34" charset="-128"/>
            </a:endParaRPr>
          </a:p>
          <a:p>
            <a:endParaRPr lang="en-US">
              <a:latin typeface="Arial Unicode MS" pitchFamily="34" charset="-128"/>
            </a:endParaRPr>
          </a:p>
          <a:p>
            <a:endParaRPr lang="en-US">
              <a:latin typeface="Arial Unicode MS" pitchFamily="34" charset="-128"/>
            </a:endParaRPr>
          </a:p>
          <a:p>
            <a:endParaRPr lang="en-US">
              <a:latin typeface="Arial Unicode MS" pitchFamily="34" charset="-128"/>
            </a:endParaRPr>
          </a:p>
        </p:txBody>
      </p:sp>
      <p:sp>
        <p:nvSpPr>
          <p:cNvPr id="314373" name="Text Box 5"/>
          <p:cNvSpPr txBox="1">
            <a:spLocks noChangeArrowheads="1"/>
          </p:cNvSpPr>
          <p:nvPr/>
        </p:nvSpPr>
        <p:spPr bwMode="auto">
          <a:xfrm>
            <a:off x="2541588" y="300038"/>
            <a:ext cx="4060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#2:  MOTELS</a:t>
            </a:r>
          </a:p>
        </p:txBody>
      </p:sp>
      <p:sp>
        <p:nvSpPr>
          <p:cNvPr id="314374" name="Rectangle 6" descr="50%"/>
          <p:cNvSpPr>
            <a:spLocks noChangeArrowheads="1"/>
          </p:cNvSpPr>
          <p:nvPr/>
        </p:nvSpPr>
        <p:spPr bwMode="auto">
          <a:xfrm>
            <a:off x="0" y="1981200"/>
            <a:ext cx="9144000" cy="1219200"/>
          </a:xfrm>
          <a:prstGeom prst="rect">
            <a:avLst/>
          </a:prstGeom>
          <a:pattFill prst="pct50">
            <a:fgClr>
              <a:srgbClr val="FFCC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Findings:  The presence of a same-quality competitor lowered the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observed motel price, but the presence of a different-quality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competitor did not (though multiple different competitors did).</a:t>
            </a:r>
          </a:p>
        </p:txBody>
      </p:sp>
      <p:sp>
        <p:nvSpPr>
          <p:cNvPr id="314375" name="Rectangle 7"/>
          <p:cNvSpPr>
            <a:spLocks noChangeArrowheads="1"/>
          </p:cNvSpPr>
          <p:nvPr/>
        </p:nvSpPr>
        <p:spPr bwMode="auto">
          <a:xfrm>
            <a:off x="546100" y="4075113"/>
            <a:ext cx="8216900" cy="26590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76" name="Line 8"/>
          <p:cNvSpPr>
            <a:spLocks noChangeShapeType="1"/>
          </p:cNvSpPr>
          <p:nvPr/>
        </p:nvSpPr>
        <p:spPr bwMode="auto">
          <a:xfrm>
            <a:off x="546100" y="6294438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77" name="Line 9"/>
          <p:cNvSpPr>
            <a:spLocks noChangeShapeType="1"/>
          </p:cNvSpPr>
          <p:nvPr/>
        </p:nvSpPr>
        <p:spPr bwMode="auto">
          <a:xfrm>
            <a:off x="546100" y="5849938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78" name="Line 10"/>
          <p:cNvSpPr>
            <a:spLocks noChangeShapeType="1"/>
          </p:cNvSpPr>
          <p:nvPr/>
        </p:nvSpPr>
        <p:spPr bwMode="auto">
          <a:xfrm>
            <a:off x="546100" y="5403850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79" name="Line 11"/>
          <p:cNvSpPr>
            <a:spLocks noChangeShapeType="1"/>
          </p:cNvSpPr>
          <p:nvPr/>
        </p:nvSpPr>
        <p:spPr bwMode="auto">
          <a:xfrm>
            <a:off x="546100" y="4959350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0" name="Line 12"/>
          <p:cNvSpPr>
            <a:spLocks noChangeShapeType="1"/>
          </p:cNvSpPr>
          <p:nvPr/>
        </p:nvSpPr>
        <p:spPr bwMode="auto">
          <a:xfrm>
            <a:off x="546100" y="4516438"/>
            <a:ext cx="8216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1" name="Line 13"/>
          <p:cNvSpPr>
            <a:spLocks noChangeShapeType="1"/>
          </p:cNvSpPr>
          <p:nvPr/>
        </p:nvSpPr>
        <p:spPr bwMode="auto">
          <a:xfrm>
            <a:off x="4654550" y="4075113"/>
            <a:ext cx="0" cy="427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2" name="Line 14"/>
          <p:cNvSpPr>
            <a:spLocks noChangeShapeType="1"/>
          </p:cNvSpPr>
          <p:nvPr/>
        </p:nvSpPr>
        <p:spPr bwMode="auto">
          <a:xfrm>
            <a:off x="4673600" y="5853113"/>
            <a:ext cx="0" cy="427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3" name="Line 15"/>
          <p:cNvSpPr>
            <a:spLocks noChangeShapeType="1"/>
          </p:cNvSpPr>
          <p:nvPr/>
        </p:nvSpPr>
        <p:spPr bwMode="auto">
          <a:xfrm>
            <a:off x="4673600" y="49625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4" name="Line 16"/>
          <p:cNvSpPr>
            <a:spLocks noChangeShapeType="1"/>
          </p:cNvSpPr>
          <p:nvPr/>
        </p:nvSpPr>
        <p:spPr bwMode="auto">
          <a:xfrm>
            <a:off x="6731000" y="49625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5" name="Line 17"/>
          <p:cNvSpPr>
            <a:spLocks noChangeShapeType="1"/>
          </p:cNvSpPr>
          <p:nvPr/>
        </p:nvSpPr>
        <p:spPr bwMode="auto">
          <a:xfrm>
            <a:off x="2616200" y="49625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6" name="Line 18"/>
          <p:cNvSpPr>
            <a:spLocks noChangeShapeType="1"/>
          </p:cNvSpPr>
          <p:nvPr/>
        </p:nvSpPr>
        <p:spPr bwMode="auto">
          <a:xfrm>
            <a:off x="3300413" y="54070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7" name="Line 19"/>
          <p:cNvSpPr>
            <a:spLocks noChangeShapeType="1"/>
          </p:cNvSpPr>
          <p:nvPr/>
        </p:nvSpPr>
        <p:spPr bwMode="auto">
          <a:xfrm>
            <a:off x="6045200" y="5407025"/>
            <a:ext cx="0" cy="42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8" name="Line 20"/>
          <p:cNvSpPr>
            <a:spLocks noChangeShapeType="1"/>
          </p:cNvSpPr>
          <p:nvPr/>
        </p:nvSpPr>
        <p:spPr bwMode="auto">
          <a:xfrm>
            <a:off x="3300413" y="4519613"/>
            <a:ext cx="0" cy="427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89" name="Line 21"/>
          <p:cNvSpPr>
            <a:spLocks noChangeShapeType="1"/>
          </p:cNvSpPr>
          <p:nvPr/>
        </p:nvSpPr>
        <p:spPr bwMode="auto">
          <a:xfrm>
            <a:off x="6045200" y="4519613"/>
            <a:ext cx="0" cy="427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390" name="Rectangle 22"/>
          <p:cNvSpPr>
            <a:spLocks noChangeArrowheads="1"/>
          </p:cNvSpPr>
          <p:nvPr/>
        </p:nvSpPr>
        <p:spPr bwMode="auto">
          <a:xfrm>
            <a:off x="534988" y="4114800"/>
            <a:ext cx="412591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(1, 0)   --   61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391" name="Rectangle 23"/>
          <p:cNvSpPr>
            <a:spLocks noChangeArrowheads="1"/>
          </p:cNvSpPr>
          <p:nvPr/>
        </p:nvSpPr>
        <p:spPr bwMode="auto">
          <a:xfrm>
            <a:off x="4648200" y="4089400"/>
            <a:ext cx="4129088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(0, 1)   --   67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392" name="Rectangle 24"/>
          <p:cNvSpPr>
            <a:spLocks noChangeArrowheads="1"/>
          </p:cNvSpPr>
          <p:nvPr/>
        </p:nvSpPr>
        <p:spPr bwMode="auto">
          <a:xfrm>
            <a:off x="534988" y="5867400"/>
            <a:ext cx="412591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(3, 2)   --   20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393" name="Rectangle 25"/>
          <p:cNvSpPr>
            <a:spLocks noChangeArrowheads="1"/>
          </p:cNvSpPr>
          <p:nvPr/>
        </p:nvSpPr>
        <p:spPr bwMode="auto">
          <a:xfrm>
            <a:off x="4648200" y="5867400"/>
            <a:ext cx="4129088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(2, 3)   --   30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394" name="Rectangle 26"/>
          <p:cNvSpPr>
            <a:spLocks noChangeArrowheads="1"/>
          </p:cNvSpPr>
          <p:nvPr/>
        </p:nvSpPr>
        <p:spPr bwMode="auto">
          <a:xfrm>
            <a:off x="533400" y="4559300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(2, 0)   --   26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395" name="Rectangle 27"/>
          <p:cNvSpPr>
            <a:spLocks noChangeArrowheads="1"/>
          </p:cNvSpPr>
          <p:nvPr/>
        </p:nvSpPr>
        <p:spPr bwMode="auto">
          <a:xfrm>
            <a:off x="533400" y="5424488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(3, 1)   --   13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396" name="Rectangle 28"/>
          <p:cNvSpPr>
            <a:spLocks noChangeArrowheads="1"/>
          </p:cNvSpPr>
          <p:nvPr/>
        </p:nvSpPr>
        <p:spPr bwMode="auto">
          <a:xfrm>
            <a:off x="3276600" y="4559300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(1, 1)   --   40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397" name="Rectangle 29"/>
          <p:cNvSpPr>
            <a:spLocks noChangeArrowheads="1"/>
          </p:cNvSpPr>
          <p:nvPr/>
        </p:nvSpPr>
        <p:spPr bwMode="auto">
          <a:xfrm>
            <a:off x="6019800" y="4533900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(0, 2)   --   30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398" name="Rectangle 30"/>
          <p:cNvSpPr>
            <a:spLocks noChangeArrowheads="1"/>
          </p:cNvSpPr>
          <p:nvPr/>
        </p:nvSpPr>
        <p:spPr bwMode="auto">
          <a:xfrm>
            <a:off x="3276600" y="5424488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(2, 2)   --   17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399" name="Rectangle 31"/>
          <p:cNvSpPr>
            <a:spLocks noChangeArrowheads="1"/>
          </p:cNvSpPr>
          <p:nvPr/>
        </p:nvSpPr>
        <p:spPr bwMode="auto">
          <a:xfrm>
            <a:off x="6019800" y="5424488"/>
            <a:ext cx="27559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(1, 3)   --   35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400" name="Rectangle 32"/>
          <p:cNvSpPr>
            <a:spLocks noChangeArrowheads="1"/>
          </p:cNvSpPr>
          <p:nvPr/>
        </p:nvSpPr>
        <p:spPr bwMode="auto">
          <a:xfrm>
            <a:off x="533400" y="6311900"/>
            <a:ext cx="8243888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(3, 3)   --   58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401" name="Rectangle 33"/>
          <p:cNvSpPr>
            <a:spLocks noChangeArrowheads="1"/>
          </p:cNvSpPr>
          <p:nvPr/>
        </p:nvSpPr>
        <p:spPr bwMode="auto">
          <a:xfrm>
            <a:off x="538163" y="4979988"/>
            <a:ext cx="206692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(3, 0)  --  10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402" name="Rectangle 34"/>
          <p:cNvSpPr>
            <a:spLocks noChangeArrowheads="1"/>
          </p:cNvSpPr>
          <p:nvPr/>
        </p:nvSpPr>
        <p:spPr bwMode="auto">
          <a:xfrm>
            <a:off x="2592388" y="4979988"/>
            <a:ext cx="206692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(2, 1)  --  22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403" name="Rectangle 35"/>
          <p:cNvSpPr>
            <a:spLocks noChangeArrowheads="1"/>
          </p:cNvSpPr>
          <p:nvPr/>
        </p:nvSpPr>
        <p:spPr bwMode="auto">
          <a:xfrm>
            <a:off x="4646613" y="4979988"/>
            <a:ext cx="20701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(1, 2)  --  30</a:t>
            </a:r>
            <a:endParaRPr lang="en-US" sz="2000" b="1">
              <a:latin typeface="Arial Unicode MS" pitchFamily="34" charset="-128"/>
            </a:endParaRPr>
          </a:p>
        </p:txBody>
      </p:sp>
      <p:sp>
        <p:nvSpPr>
          <p:cNvPr id="314404" name="Rectangle 36"/>
          <p:cNvSpPr>
            <a:spLocks noChangeArrowheads="1"/>
          </p:cNvSpPr>
          <p:nvPr/>
        </p:nvSpPr>
        <p:spPr bwMode="auto">
          <a:xfrm>
            <a:off x="6704013" y="4979988"/>
            <a:ext cx="2071687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075" tIns="44450" rIns="92075" bIns="44450">
            <a:spAutoFit/>
          </a:bodyPr>
          <a:lstStyle/>
          <a:p>
            <a:pPr algn="ctr"/>
            <a:r>
              <a:rPr lang="en-US" sz="2000">
                <a:latin typeface="Arial Unicode MS" pitchFamily="34" charset="-128"/>
              </a:rPr>
              <a:t>(0, 3)  --  33</a:t>
            </a:r>
            <a:endParaRPr lang="en-US" sz="2000" b="1">
              <a:latin typeface="Arial Unicode MS" pitchFamily="34" charset="-12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5395" name="Text Box 3"/>
          <p:cNvSpPr txBox="1">
            <a:spLocks noChangeArrowheads="1"/>
          </p:cNvSpPr>
          <p:nvPr/>
        </p:nvSpPr>
        <p:spPr bwMode="auto">
          <a:xfrm>
            <a:off x="1023938" y="300038"/>
            <a:ext cx="70945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Differentiation and Positioning:  Implications</a:t>
            </a:r>
          </a:p>
        </p:txBody>
      </p:sp>
      <p:sp>
        <p:nvSpPr>
          <p:cNvPr id="315396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1524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5397" name="Rectangle 5"/>
          <p:cNvSpPr>
            <a:spLocks noChangeArrowheads="1"/>
          </p:cNvSpPr>
          <p:nvPr/>
        </p:nvSpPr>
        <p:spPr bwMode="auto">
          <a:xfrm>
            <a:off x="3175" y="3581400"/>
            <a:ext cx="9144000" cy="3200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5398" name="Text Box 6"/>
          <p:cNvSpPr txBox="1">
            <a:spLocks noChangeArrowheads="1"/>
          </p:cNvSpPr>
          <p:nvPr/>
        </p:nvSpPr>
        <p:spPr bwMode="auto">
          <a:xfrm>
            <a:off x="1055688" y="3660775"/>
            <a:ext cx="703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Intuition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Times New Roman" pitchFamily="18" charset="0"/>
              </a:rPr>
              <a:t>– Higher Prices can be Maintained When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:</a:t>
            </a:r>
          </a:p>
        </p:txBody>
      </p:sp>
      <p:sp>
        <p:nvSpPr>
          <p:cNvPr id="315399" name="Text Box 7"/>
          <p:cNvSpPr txBox="1">
            <a:spLocks noChangeArrowheads="1"/>
          </p:cNvSpPr>
          <p:nvPr/>
        </p:nvSpPr>
        <p:spPr bwMode="auto">
          <a:xfrm>
            <a:off x="-76200" y="1298575"/>
            <a:ext cx="92138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Implication:  By Being “Different” from the Competition, Firms Can 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Earn a Price Premium!  Firms Should Seek Out and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Exploit Opportunities to Differentiate Their Products</a:t>
            </a:r>
          </a:p>
        </p:txBody>
      </p:sp>
      <p:grpSp>
        <p:nvGrpSpPr>
          <p:cNvPr id="315400" name="Group 8"/>
          <p:cNvGrpSpPr>
            <a:grpSpLocks/>
          </p:cNvGrpSpPr>
          <p:nvPr/>
        </p:nvGrpSpPr>
        <p:grpSpPr bwMode="auto">
          <a:xfrm>
            <a:off x="382588" y="4330700"/>
            <a:ext cx="8378825" cy="2149475"/>
            <a:chOff x="444" y="2690"/>
            <a:chExt cx="5278" cy="1354"/>
          </a:xfrm>
        </p:grpSpPr>
        <p:sp>
          <p:nvSpPr>
            <p:cNvPr id="315401" name="Text Box 9"/>
            <p:cNvSpPr txBox="1">
              <a:spLocks noChangeArrowheads="1"/>
            </p:cNvSpPr>
            <p:nvPr/>
          </p:nvSpPr>
          <p:spPr bwMode="auto">
            <a:xfrm>
              <a:off x="455" y="3218"/>
              <a:ext cx="525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–  Transportation Costs/Consumer Preferences are Stronger</a:t>
              </a:r>
            </a:p>
          </p:txBody>
        </p:sp>
        <p:sp>
          <p:nvSpPr>
            <p:cNvPr id="315402" name="Text Box 10"/>
            <p:cNvSpPr txBox="1">
              <a:spLocks noChangeArrowheads="1"/>
            </p:cNvSpPr>
            <p:nvPr/>
          </p:nvSpPr>
          <p:spPr bwMode="auto">
            <a:xfrm>
              <a:off x="451" y="3756"/>
              <a:ext cx="52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–  Product is Closer to the Ideal Product of Many Consumers</a:t>
              </a:r>
            </a:p>
          </p:txBody>
        </p:sp>
        <p:sp>
          <p:nvSpPr>
            <p:cNvPr id="315403" name="Text Box 11"/>
            <p:cNvSpPr txBox="1">
              <a:spLocks noChangeArrowheads="1"/>
            </p:cNvSpPr>
            <p:nvPr/>
          </p:nvSpPr>
          <p:spPr bwMode="auto">
            <a:xfrm>
              <a:off x="444" y="2690"/>
              <a:ext cx="49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–  Differentiation between Competing Products is Greater</a:t>
              </a:r>
            </a:p>
          </p:txBody>
        </p:sp>
      </p:grpSp>
      <p:sp>
        <p:nvSpPr>
          <p:cNvPr id="315404" name="Line 12"/>
          <p:cNvSpPr>
            <a:spLocks noChangeShapeType="1"/>
          </p:cNvSpPr>
          <p:nvPr/>
        </p:nvSpPr>
        <p:spPr bwMode="auto">
          <a:xfrm>
            <a:off x="0" y="3124200"/>
            <a:ext cx="9144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ChangeArrowheads="1"/>
          </p:cNvSpPr>
          <p:nvPr/>
        </p:nvSpPr>
        <p:spPr bwMode="auto">
          <a:xfrm>
            <a:off x="0" y="1970088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0579" name="Rectangle 3"/>
          <p:cNvSpPr>
            <a:spLocks noChangeArrowheads="1"/>
          </p:cNvSpPr>
          <p:nvPr/>
        </p:nvSpPr>
        <p:spPr bwMode="auto">
          <a:xfrm>
            <a:off x="0" y="190500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0580" name="Line 4"/>
          <p:cNvSpPr>
            <a:spLocks noChangeShapeType="1"/>
          </p:cNvSpPr>
          <p:nvPr/>
        </p:nvSpPr>
        <p:spPr bwMode="auto">
          <a:xfrm>
            <a:off x="1123950" y="2790825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0581" name="Text Box 5"/>
          <p:cNvSpPr txBox="1">
            <a:spLocks noChangeArrowheads="1"/>
          </p:cNvSpPr>
          <p:nvPr/>
        </p:nvSpPr>
        <p:spPr bwMode="auto">
          <a:xfrm>
            <a:off x="27940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0582" name="Text Box 6"/>
          <p:cNvSpPr txBox="1">
            <a:spLocks noChangeArrowheads="1"/>
          </p:cNvSpPr>
          <p:nvPr/>
        </p:nvSpPr>
        <p:spPr bwMode="auto">
          <a:xfrm>
            <a:off x="465296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0583" name="Text Box 7"/>
          <p:cNvSpPr txBox="1">
            <a:spLocks noChangeArrowheads="1"/>
          </p:cNvSpPr>
          <p:nvPr/>
        </p:nvSpPr>
        <p:spPr bwMode="auto">
          <a:xfrm>
            <a:off x="6511925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0584" name="Text Box 8"/>
          <p:cNvSpPr txBox="1">
            <a:spLocks noChangeArrowheads="1"/>
          </p:cNvSpPr>
          <p:nvPr/>
        </p:nvSpPr>
        <p:spPr bwMode="auto">
          <a:xfrm>
            <a:off x="1001713" y="2767013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0585" name="Text Box 9"/>
          <p:cNvSpPr txBox="1">
            <a:spLocks noChangeArrowheads="1"/>
          </p:cNvSpPr>
          <p:nvPr/>
        </p:nvSpPr>
        <p:spPr bwMode="auto">
          <a:xfrm>
            <a:off x="8458200" y="2767013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0586" name="Text Box 10"/>
          <p:cNvSpPr txBox="1">
            <a:spLocks noChangeArrowheads="1"/>
          </p:cNvSpPr>
          <p:nvPr/>
        </p:nvSpPr>
        <p:spPr bwMode="auto">
          <a:xfrm>
            <a:off x="6600825" y="30130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0587" name="Oval 11"/>
          <p:cNvSpPr>
            <a:spLocks noChangeArrowheads="1"/>
          </p:cNvSpPr>
          <p:nvPr/>
        </p:nvSpPr>
        <p:spPr bwMode="auto">
          <a:xfrm>
            <a:off x="658812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0588" name="Text Box 12"/>
          <p:cNvSpPr txBox="1">
            <a:spLocks noChangeArrowheads="1"/>
          </p:cNvSpPr>
          <p:nvPr/>
        </p:nvSpPr>
        <p:spPr bwMode="auto">
          <a:xfrm>
            <a:off x="8410575" y="30130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0589" name="Oval 13"/>
          <p:cNvSpPr>
            <a:spLocks noChangeArrowheads="1"/>
          </p:cNvSpPr>
          <p:nvPr/>
        </p:nvSpPr>
        <p:spPr bwMode="auto">
          <a:xfrm>
            <a:off x="8397875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0590" name="Text Box 14"/>
          <p:cNvSpPr txBox="1">
            <a:spLocks noChangeArrowheads="1"/>
          </p:cNvSpPr>
          <p:nvPr/>
        </p:nvSpPr>
        <p:spPr bwMode="auto">
          <a:xfrm>
            <a:off x="2886075" y="30130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0591" name="Oval 15"/>
          <p:cNvSpPr>
            <a:spLocks noChangeArrowheads="1"/>
          </p:cNvSpPr>
          <p:nvPr/>
        </p:nvSpPr>
        <p:spPr bwMode="auto">
          <a:xfrm>
            <a:off x="2882900" y="306546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0592" name="Text Box 16"/>
          <p:cNvSpPr txBox="1">
            <a:spLocks noChangeArrowheads="1"/>
          </p:cNvSpPr>
          <p:nvPr/>
        </p:nvSpPr>
        <p:spPr bwMode="auto">
          <a:xfrm>
            <a:off x="942975" y="29940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0593" name="Oval 17"/>
          <p:cNvSpPr>
            <a:spLocks noChangeArrowheads="1"/>
          </p:cNvSpPr>
          <p:nvPr/>
        </p:nvSpPr>
        <p:spPr bwMode="auto">
          <a:xfrm>
            <a:off x="949325" y="3046413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0594" name="Rectangle 18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Question —  What is the optimal product choice location?</a:t>
            </a:r>
          </a:p>
        </p:txBody>
      </p:sp>
      <p:sp>
        <p:nvSpPr>
          <p:cNvPr id="280595" name="Text Box 19"/>
          <p:cNvSpPr txBox="1">
            <a:spLocks noChangeArrowheads="1"/>
          </p:cNvSpPr>
          <p:nvPr/>
        </p:nvSpPr>
        <p:spPr bwMode="auto">
          <a:xfrm>
            <a:off x="1658938" y="24288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ChangeArrowheads="1"/>
          </p:cNvSpPr>
          <p:nvPr/>
        </p:nvSpPr>
        <p:spPr bwMode="auto">
          <a:xfrm>
            <a:off x="0" y="2074863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1603" name="Rectangle 3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Baseline —  Both Firms Locate at the Center of the City</a:t>
            </a:r>
          </a:p>
        </p:txBody>
      </p:sp>
      <p:sp>
        <p:nvSpPr>
          <p:cNvPr id="281604" name="Rectangle 4"/>
          <p:cNvSpPr>
            <a:spLocks noChangeArrowheads="1"/>
          </p:cNvSpPr>
          <p:nvPr/>
        </p:nvSpPr>
        <p:spPr bwMode="auto">
          <a:xfrm>
            <a:off x="0" y="180975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605" name="Line 5"/>
          <p:cNvSpPr>
            <a:spLocks noChangeShapeType="1"/>
          </p:cNvSpPr>
          <p:nvPr/>
        </p:nvSpPr>
        <p:spPr bwMode="auto">
          <a:xfrm>
            <a:off x="1123950" y="28956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1606" name="Text Box 6"/>
          <p:cNvSpPr txBox="1">
            <a:spLocks noChangeArrowheads="1"/>
          </p:cNvSpPr>
          <p:nvPr/>
        </p:nvSpPr>
        <p:spPr bwMode="auto">
          <a:xfrm>
            <a:off x="27940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1607" name="Text Box 7"/>
          <p:cNvSpPr txBox="1">
            <a:spLocks noChangeArrowheads="1"/>
          </p:cNvSpPr>
          <p:nvPr/>
        </p:nvSpPr>
        <p:spPr bwMode="auto">
          <a:xfrm>
            <a:off x="465296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1608" name="Text Box 8"/>
          <p:cNvSpPr txBox="1">
            <a:spLocks noChangeArrowheads="1"/>
          </p:cNvSpPr>
          <p:nvPr/>
        </p:nvSpPr>
        <p:spPr bwMode="auto">
          <a:xfrm>
            <a:off x="6511925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1609" name="Text Box 9"/>
          <p:cNvSpPr txBox="1">
            <a:spLocks noChangeArrowheads="1"/>
          </p:cNvSpPr>
          <p:nvPr/>
        </p:nvSpPr>
        <p:spPr bwMode="auto">
          <a:xfrm>
            <a:off x="100171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1610" name="Text Box 10"/>
          <p:cNvSpPr txBox="1">
            <a:spLocks noChangeArrowheads="1"/>
          </p:cNvSpPr>
          <p:nvPr/>
        </p:nvSpPr>
        <p:spPr bwMode="auto">
          <a:xfrm>
            <a:off x="84582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1611" name="Text Box 11"/>
          <p:cNvSpPr txBox="1">
            <a:spLocks noChangeArrowheads="1"/>
          </p:cNvSpPr>
          <p:nvPr/>
        </p:nvSpPr>
        <p:spPr bwMode="auto">
          <a:xfrm>
            <a:off x="4686300" y="25273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81612" name="Text Box 12"/>
          <p:cNvSpPr txBox="1">
            <a:spLocks noChangeArrowheads="1"/>
          </p:cNvSpPr>
          <p:nvPr/>
        </p:nvSpPr>
        <p:spPr bwMode="auto">
          <a:xfrm>
            <a:off x="4686300" y="22415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81613" name="Text Box 13"/>
          <p:cNvSpPr txBox="1">
            <a:spLocks noChangeArrowheads="1"/>
          </p:cNvSpPr>
          <p:nvPr/>
        </p:nvSpPr>
        <p:spPr bwMode="auto">
          <a:xfrm>
            <a:off x="6600825" y="31178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1614" name="Oval 14"/>
          <p:cNvSpPr>
            <a:spLocks noChangeArrowheads="1"/>
          </p:cNvSpPr>
          <p:nvPr/>
        </p:nvSpPr>
        <p:spPr bwMode="auto">
          <a:xfrm>
            <a:off x="658812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1615" name="Text Box 15"/>
          <p:cNvSpPr txBox="1">
            <a:spLocks noChangeArrowheads="1"/>
          </p:cNvSpPr>
          <p:nvPr/>
        </p:nvSpPr>
        <p:spPr bwMode="auto">
          <a:xfrm>
            <a:off x="8410575" y="31178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1616" name="Oval 16"/>
          <p:cNvSpPr>
            <a:spLocks noChangeArrowheads="1"/>
          </p:cNvSpPr>
          <p:nvPr/>
        </p:nvSpPr>
        <p:spPr bwMode="auto">
          <a:xfrm>
            <a:off x="839787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1617" name="Text Box 17"/>
          <p:cNvSpPr txBox="1">
            <a:spLocks noChangeArrowheads="1"/>
          </p:cNvSpPr>
          <p:nvPr/>
        </p:nvSpPr>
        <p:spPr bwMode="auto">
          <a:xfrm>
            <a:off x="2886075" y="31178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1618" name="Oval 18"/>
          <p:cNvSpPr>
            <a:spLocks noChangeArrowheads="1"/>
          </p:cNvSpPr>
          <p:nvPr/>
        </p:nvSpPr>
        <p:spPr bwMode="auto">
          <a:xfrm>
            <a:off x="2882900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1619" name="Text Box 19"/>
          <p:cNvSpPr txBox="1">
            <a:spLocks noChangeArrowheads="1"/>
          </p:cNvSpPr>
          <p:nvPr/>
        </p:nvSpPr>
        <p:spPr bwMode="auto">
          <a:xfrm>
            <a:off x="942975" y="30988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1620" name="Oval 20"/>
          <p:cNvSpPr>
            <a:spLocks noChangeArrowheads="1"/>
          </p:cNvSpPr>
          <p:nvPr/>
        </p:nvSpPr>
        <p:spPr bwMode="auto">
          <a:xfrm>
            <a:off x="949325" y="315118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1621" name="Text Box 21"/>
          <p:cNvSpPr txBox="1">
            <a:spLocks noChangeArrowheads="1"/>
          </p:cNvSpPr>
          <p:nvPr/>
        </p:nvSpPr>
        <p:spPr bwMode="auto">
          <a:xfrm>
            <a:off x="1658938" y="22383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ChangeArrowheads="1"/>
          </p:cNvSpPr>
          <p:nvPr/>
        </p:nvSpPr>
        <p:spPr bwMode="auto">
          <a:xfrm>
            <a:off x="0" y="2074863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Baseline —  Both Firms Locate at the Center of the City</a:t>
            </a: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0" y="180975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629" name="Line 5"/>
          <p:cNvSpPr>
            <a:spLocks noChangeShapeType="1"/>
          </p:cNvSpPr>
          <p:nvPr/>
        </p:nvSpPr>
        <p:spPr bwMode="auto">
          <a:xfrm>
            <a:off x="1123950" y="28956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2630" name="Text Box 6"/>
          <p:cNvSpPr txBox="1">
            <a:spLocks noChangeArrowheads="1"/>
          </p:cNvSpPr>
          <p:nvPr/>
        </p:nvSpPr>
        <p:spPr bwMode="auto">
          <a:xfrm>
            <a:off x="27940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2631" name="Text Box 7"/>
          <p:cNvSpPr txBox="1">
            <a:spLocks noChangeArrowheads="1"/>
          </p:cNvSpPr>
          <p:nvPr/>
        </p:nvSpPr>
        <p:spPr bwMode="auto">
          <a:xfrm>
            <a:off x="465296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2632" name="Text Box 8"/>
          <p:cNvSpPr txBox="1">
            <a:spLocks noChangeArrowheads="1"/>
          </p:cNvSpPr>
          <p:nvPr/>
        </p:nvSpPr>
        <p:spPr bwMode="auto">
          <a:xfrm>
            <a:off x="6511925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2633" name="Text Box 9"/>
          <p:cNvSpPr txBox="1">
            <a:spLocks noChangeArrowheads="1"/>
          </p:cNvSpPr>
          <p:nvPr/>
        </p:nvSpPr>
        <p:spPr bwMode="auto">
          <a:xfrm>
            <a:off x="100171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2634" name="Text Box 10"/>
          <p:cNvSpPr txBox="1">
            <a:spLocks noChangeArrowheads="1"/>
          </p:cNvSpPr>
          <p:nvPr/>
        </p:nvSpPr>
        <p:spPr bwMode="auto">
          <a:xfrm>
            <a:off x="84582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2635" name="Text Box 11"/>
          <p:cNvSpPr txBox="1">
            <a:spLocks noChangeArrowheads="1"/>
          </p:cNvSpPr>
          <p:nvPr/>
        </p:nvSpPr>
        <p:spPr bwMode="auto">
          <a:xfrm>
            <a:off x="4686300" y="25273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82636" name="Text Box 12"/>
          <p:cNvSpPr txBox="1">
            <a:spLocks noChangeArrowheads="1"/>
          </p:cNvSpPr>
          <p:nvPr/>
        </p:nvSpPr>
        <p:spPr bwMode="auto">
          <a:xfrm>
            <a:off x="4686300" y="22415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82637" name="Text Box 13"/>
          <p:cNvSpPr txBox="1">
            <a:spLocks noChangeArrowheads="1"/>
          </p:cNvSpPr>
          <p:nvPr/>
        </p:nvSpPr>
        <p:spPr bwMode="auto">
          <a:xfrm>
            <a:off x="6600825" y="31178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2638" name="Oval 14"/>
          <p:cNvSpPr>
            <a:spLocks noChangeArrowheads="1"/>
          </p:cNvSpPr>
          <p:nvPr/>
        </p:nvSpPr>
        <p:spPr bwMode="auto">
          <a:xfrm>
            <a:off x="658812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2639" name="Text Box 15"/>
          <p:cNvSpPr txBox="1">
            <a:spLocks noChangeArrowheads="1"/>
          </p:cNvSpPr>
          <p:nvPr/>
        </p:nvSpPr>
        <p:spPr bwMode="auto">
          <a:xfrm>
            <a:off x="8410575" y="31178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2640" name="Oval 16"/>
          <p:cNvSpPr>
            <a:spLocks noChangeArrowheads="1"/>
          </p:cNvSpPr>
          <p:nvPr/>
        </p:nvSpPr>
        <p:spPr bwMode="auto">
          <a:xfrm>
            <a:off x="839787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2641" name="Text Box 17"/>
          <p:cNvSpPr txBox="1">
            <a:spLocks noChangeArrowheads="1"/>
          </p:cNvSpPr>
          <p:nvPr/>
        </p:nvSpPr>
        <p:spPr bwMode="auto">
          <a:xfrm>
            <a:off x="2886075" y="31178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2642" name="Oval 18"/>
          <p:cNvSpPr>
            <a:spLocks noChangeArrowheads="1"/>
          </p:cNvSpPr>
          <p:nvPr/>
        </p:nvSpPr>
        <p:spPr bwMode="auto">
          <a:xfrm>
            <a:off x="2882900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2643" name="Text Box 19"/>
          <p:cNvSpPr txBox="1">
            <a:spLocks noChangeArrowheads="1"/>
          </p:cNvSpPr>
          <p:nvPr/>
        </p:nvSpPr>
        <p:spPr bwMode="auto">
          <a:xfrm>
            <a:off x="942975" y="30988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2644" name="Oval 20"/>
          <p:cNvSpPr>
            <a:spLocks noChangeArrowheads="1"/>
          </p:cNvSpPr>
          <p:nvPr/>
        </p:nvSpPr>
        <p:spPr bwMode="auto">
          <a:xfrm>
            <a:off x="949325" y="315118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2645" name="Text Box 21"/>
          <p:cNvSpPr txBox="1">
            <a:spLocks noChangeArrowheads="1"/>
          </p:cNvSpPr>
          <p:nvPr/>
        </p:nvSpPr>
        <p:spPr bwMode="auto">
          <a:xfrm>
            <a:off x="1658938" y="22383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  <p:graphicFrame>
        <p:nvGraphicFramePr>
          <p:cNvPr id="282646" name="Group 22"/>
          <p:cNvGraphicFramePr>
            <a:graphicFrameLocks noGrp="1"/>
          </p:cNvGraphicFramePr>
          <p:nvPr/>
        </p:nvGraphicFramePr>
        <p:xfrm>
          <a:off x="133350" y="3878263"/>
          <a:ext cx="8732838" cy="1037273"/>
        </p:xfrm>
        <a:graphic>
          <a:graphicData uri="http://schemas.openxmlformats.org/drawingml/2006/table">
            <a:tbl>
              <a:tblPr/>
              <a:tblGrid>
                <a:gridCol w="584200"/>
                <a:gridCol w="742950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ChangeArrowheads="1"/>
          </p:cNvSpPr>
          <p:nvPr/>
        </p:nvSpPr>
        <p:spPr bwMode="auto">
          <a:xfrm>
            <a:off x="0" y="2074863"/>
            <a:ext cx="9144000" cy="3022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3651" name="Rectangle 3"/>
          <p:cNvSpPr>
            <a:spLocks noChangeArrowheads="1"/>
          </p:cNvSpPr>
          <p:nvPr/>
        </p:nvSpPr>
        <p:spPr bwMode="auto">
          <a:xfrm>
            <a:off x="0" y="1143000"/>
            <a:ext cx="9144000" cy="53816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Baseline —  Both Firms Locate at the Center of the City</a:t>
            </a:r>
          </a:p>
        </p:txBody>
      </p:sp>
      <p:sp>
        <p:nvSpPr>
          <p:cNvPr id="283652" name="Rectangle 4"/>
          <p:cNvSpPr>
            <a:spLocks noChangeArrowheads="1"/>
          </p:cNvSpPr>
          <p:nvPr/>
        </p:nvSpPr>
        <p:spPr bwMode="auto">
          <a:xfrm>
            <a:off x="0" y="180975"/>
            <a:ext cx="9144000" cy="6858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3653" name="Line 5"/>
          <p:cNvSpPr>
            <a:spLocks noChangeShapeType="1"/>
          </p:cNvSpPr>
          <p:nvPr/>
        </p:nvSpPr>
        <p:spPr bwMode="auto">
          <a:xfrm>
            <a:off x="1123950" y="2895600"/>
            <a:ext cx="746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54" name="Text Box 6"/>
          <p:cNvSpPr txBox="1">
            <a:spLocks noChangeArrowheads="1"/>
          </p:cNvSpPr>
          <p:nvPr/>
        </p:nvSpPr>
        <p:spPr bwMode="auto">
          <a:xfrm>
            <a:off x="27940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3655" name="Text Box 7"/>
          <p:cNvSpPr txBox="1">
            <a:spLocks noChangeArrowheads="1"/>
          </p:cNvSpPr>
          <p:nvPr/>
        </p:nvSpPr>
        <p:spPr bwMode="auto">
          <a:xfrm>
            <a:off x="465296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3656" name="Text Box 8"/>
          <p:cNvSpPr txBox="1">
            <a:spLocks noChangeArrowheads="1"/>
          </p:cNvSpPr>
          <p:nvPr/>
        </p:nvSpPr>
        <p:spPr bwMode="auto">
          <a:xfrm>
            <a:off x="6511925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3657" name="Text Box 9"/>
          <p:cNvSpPr txBox="1">
            <a:spLocks noChangeArrowheads="1"/>
          </p:cNvSpPr>
          <p:nvPr/>
        </p:nvSpPr>
        <p:spPr bwMode="auto">
          <a:xfrm>
            <a:off x="1001713" y="2871788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3658" name="Text Box 10"/>
          <p:cNvSpPr txBox="1">
            <a:spLocks noChangeArrowheads="1"/>
          </p:cNvSpPr>
          <p:nvPr/>
        </p:nvSpPr>
        <p:spPr bwMode="auto">
          <a:xfrm>
            <a:off x="8458200" y="2871788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3659" name="Text Box 11"/>
          <p:cNvSpPr txBox="1">
            <a:spLocks noChangeArrowheads="1"/>
          </p:cNvSpPr>
          <p:nvPr/>
        </p:nvSpPr>
        <p:spPr bwMode="auto">
          <a:xfrm>
            <a:off x="4686300" y="25273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83660" name="Text Box 12"/>
          <p:cNvSpPr txBox="1">
            <a:spLocks noChangeArrowheads="1"/>
          </p:cNvSpPr>
          <p:nvPr/>
        </p:nvSpPr>
        <p:spPr bwMode="auto">
          <a:xfrm>
            <a:off x="4686300" y="22415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83661" name="Text Box 13"/>
          <p:cNvSpPr txBox="1">
            <a:spLocks noChangeArrowheads="1"/>
          </p:cNvSpPr>
          <p:nvPr/>
        </p:nvSpPr>
        <p:spPr bwMode="auto">
          <a:xfrm>
            <a:off x="6600825" y="31178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3662" name="Oval 14"/>
          <p:cNvSpPr>
            <a:spLocks noChangeArrowheads="1"/>
          </p:cNvSpPr>
          <p:nvPr/>
        </p:nvSpPr>
        <p:spPr bwMode="auto">
          <a:xfrm>
            <a:off x="658812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3663" name="Text Box 15"/>
          <p:cNvSpPr txBox="1">
            <a:spLocks noChangeArrowheads="1"/>
          </p:cNvSpPr>
          <p:nvPr/>
        </p:nvSpPr>
        <p:spPr bwMode="auto">
          <a:xfrm>
            <a:off x="8410575" y="311785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3664" name="Oval 16"/>
          <p:cNvSpPr>
            <a:spLocks noChangeArrowheads="1"/>
          </p:cNvSpPr>
          <p:nvPr/>
        </p:nvSpPr>
        <p:spPr bwMode="auto">
          <a:xfrm>
            <a:off x="8397875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3665" name="Text Box 17"/>
          <p:cNvSpPr txBox="1">
            <a:spLocks noChangeArrowheads="1"/>
          </p:cNvSpPr>
          <p:nvPr/>
        </p:nvSpPr>
        <p:spPr bwMode="auto">
          <a:xfrm>
            <a:off x="2886075" y="31178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3666" name="Oval 18"/>
          <p:cNvSpPr>
            <a:spLocks noChangeArrowheads="1"/>
          </p:cNvSpPr>
          <p:nvPr/>
        </p:nvSpPr>
        <p:spPr bwMode="auto">
          <a:xfrm>
            <a:off x="2882900" y="317023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3667" name="Text Box 19"/>
          <p:cNvSpPr txBox="1">
            <a:spLocks noChangeArrowheads="1"/>
          </p:cNvSpPr>
          <p:nvPr/>
        </p:nvSpPr>
        <p:spPr bwMode="auto">
          <a:xfrm>
            <a:off x="942975" y="30988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3668" name="Oval 20"/>
          <p:cNvSpPr>
            <a:spLocks noChangeArrowheads="1"/>
          </p:cNvSpPr>
          <p:nvPr/>
        </p:nvSpPr>
        <p:spPr bwMode="auto">
          <a:xfrm>
            <a:off x="949325" y="3151188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283669" name="Group 21"/>
          <p:cNvGraphicFramePr>
            <a:graphicFrameLocks noGrp="1"/>
          </p:cNvGraphicFramePr>
          <p:nvPr/>
        </p:nvGraphicFramePr>
        <p:xfrm>
          <a:off x="133350" y="3878263"/>
          <a:ext cx="8732838" cy="1037273"/>
        </p:xfrm>
        <a:graphic>
          <a:graphicData uri="http://schemas.openxmlformats.org/drawingml/2006/table">
            <a:tbl>
              <a:tblPr/>
              <a:tblGrid>
                <a:gridCol w="584200"/>
                <a:gridCol w="742950"/>
                <a:gridCol w="3200400"/>
                <a:gridCol w="1560513"/>
                <a:gridCol w="1111250"/>
                <a:gridCol w="153352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3698" name="Text Box 50"/>
          <p:cNvSpPr txBox="1">
            <a:spLocks noChangeArrowheads="1"/>
          </p:cNvSpPr>
          <p:nvPr/>
        </p:nvSpPr>
        <p:spPr bwMode="auto">
          <a:xfrm>
            <a:off x="1658938" y="223838"/>
            <a:ext cx="582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Illustration #1:  Urban Coffee Shops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4675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4676" name="Rectangle 4"/>
          <p:cNvSpPr>
            <a:spLocks noChangeArrowheads="1"/>
          </p:cNvSpPr>
          <p:nvPr/>
        </p:nvSpPr>
        <p:spPr bwMode="auto">
          <a:xfrm>
            <a:off x="0" y="147638"/>
            <a:ext cx="9144000" cy="538162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Both Firms Locate at the Center of the City</a:t>
            </a:r>
          </a:p>
        </p:txBody>
      </p:sp>
      <p:sp>
        <p:nvSpPr>
          <p:cNvPr id="284677" name="Line 5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4678" name="Text Box 6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4679" name="Text Box 7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4680" name="Text Box 8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4681" name="Text Box 9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4682" name="Text Box 10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4683" name="Text Box 11"/>
          <p:cNvSpPr txBox="1">
            <a:spLocks noChangeArrowheads="1"/>
          </p:cNvSpPr>
          <p:nvPr/>
        </p:nvSpPr>
        <p:spPr bwMode="auto">
          <a:xfrm>
            <a:off x="5097463" y="1214438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84684" name="Text Box 12"/>
          <p:cNvSpPr txBox="1">
            <a:spLocks noChangeArrowheads="1"/>
          </p:cNvSpPr>
          <p:nvPr/>
        </p:nvSpPr>
        <p:spPr bwMode="auto">
          <a:xfrm>
            <a:off x="5097463" y="9286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84685" name="Text Box 13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4686" name="Oval 14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4687" name="Text Box 15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4688" name="Oval 16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4689" name="Text Box 17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4690" name="Oval 18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4691" name="Text Box 19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4692" name="Oval 20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284693" name="Group 21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4710" name="Text Box 38"/>
          <p:cNvSpPr txBox="1">
            <a:spLocks noChangeArrowheads="1"/>
          </p:cNvSpPr>
          <p:nvPr/>
        </p:nvSpPr>
        <p:spPr bwMode="auto">
          <a:xfrm>
            <a:off x="92075" y="3538538"/>
            <a:ext cx="4327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Suppose: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3.10;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ChangeArrowheads="1"/>
          </p:cNvSpPr>
          <p:nvPr/>
        </p:nvSpPr>
        <p:spPr bwMode="auto">
          <a:xfrm>
            <a:off x="0" y="3429000"/>
            <a:ext cx="9144000" cy="1752600"/>
          </a:xfrm>
          <a:prstGeom prst="rect">
            <a:avLst/>
          </a:prstGeom>
          <a:solidFill>
            <a:srgbClr val="CCFFCC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5699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25146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5700" name="Rectangle 4"/>
          <p:cNvSpPr>
            <a:spLocks noChangeArrowheads="1"/>
          </p:cNvSpPr>
          <p:nvPr/>
        </p:nvSpPr>
        <p:spPr bwMode="auto">
          <a:xfrm>
            <a:off x="0" y="147638"/>
            <a:ext cx="9144000" cy="538162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Both Firms Locate at the Center of the City</a:t>
            </a:r>
          </a:p>
        </p:txBody>
      </p:sp>
      <p:sp>
        <p:nvSpPr>
          <p:cNvPr id="285701" name="Line 5"/>
          <p:cNvSpPr>
            <a:spLocks noChangeShapeType="1"/>
          </p:cNvSpPr>
          <p:nvPr/>
        </p:nvSpPr>
        <p:spPr bwMode="auto">
          <a:xfrm>
            <a:off x="1535113" y="1582738"/>
            <a:ext cx="7227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5702" name="Text Box 6"/>
          <p:cNvSpPr txBox="1">
            <a:spLocks noChangeArrowheads="1"/>
          </p:cNvSpPr>
          <p:nvPr/>
        </p:nvSpPr>
        <p:spPr bwMode="auto">
          <a:xfrm>
            <a:off x="32051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0.25</a:t>
            </a:r>
          </a:p>
        </p:txBody>
      </p:sp>
      <p:sp>
        <p:nvSpPr>
          <p:cNvPr id="285703" name="Text Box 7"/>
          <p:cNvSpPr txBox="1">
            <a:spLocks noChangeArrowheads="1"/>
          </p:cNvSpPr>
          <p:nvPr/>
        </p:nvSpPr>
        <p:spPr bwMode="auto">
          <a:xfrm>
            <a:off x="506412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0.5</a:t>
            </a:r>
          </a:p>
        </p:txBody>
      </p:sp>
      <p:sp>
        <p:nvSpPr>
          <p:cNvPr id="285704" name="Text Box 8"/>
          <p:cNvSpPr txBox="1">
            <a:spLocks noChangeArrowheads="1"/>
          </p:cNvSpPr>
          <p:nvPr/>
        </p:nvSpPr>
        <p:spPr bwMode="auto">
          <a:xfrm>
            <a:off x="6735763" y="1558925"/>
            <a:ext cx="579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0.75</a:t>
            </a:r>
          </a:p>
        </p:txBody>
      </p:sp>
      <p:sp>
        <p:nvSpPr>
          <p:cNvPr id="285705" name="Text Box 9"/>
          <p:cNvSpPr txBox="1">
            <a:spLocks noChangeArrowheads="1"/>
          </p:cNvSpPr>
          <p:nvPr/>
        </p:nvSpPr>
        <p:spPr bwMode="auto">
          <a:xfrm>
            <a:off x="1412875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0</a:t>
            </a:r>
          </a:p>
        </p:txBody>
      </p:sp>
      <p:sp>
        <p:nvSpPr>
          <p:cNvPr id="285706" name="Text Box 10"/>
          <p:cNvSpPr txBox="1">
            <a:spLocks noChangeArrowheads="1"/>
          </p:cNvSpPr>
          <p:nvPr/>
        </p:nvSpPr>
        <p:spPr bwMode="auto">
          <a:xfrm>
            <a:off x="8610600" y="1558925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  <a:latin typeface="Arial" charset="0"/>
              </a:rPr>
              <a:t>1</a:t>
            </a:r>
          </a:p>
        </p:txBody>
      </p:sp>
      <p:sp>
        <p:nvSpPr>
          <p:cNvPr id="285707" name="Text Box 11"/>
          <p:cNvSpPr txBox="1">
            <a:spLocks noChangeArrowheads="1"/>
          </p:cNvSpPr>
          <p:nvPr/>
        </p:nvSpPr>
        <p:spPr bwMode="auto">
          <a:xfrm>
            <a:off x="5097463" y="1214438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</a:p>
        </p:txBody>
      </p:sp>
      <p:sp>
        <p:nvSpPr>
          <p:cNvPr id="285708" name="Text Box 12"/>
          <p:cNvSpPr txBox="1">
            <a:spLocks noChangeArrowheads="1"/>
          </p:cNvSpPr>
          <p:nvPr/>
        </p:nvSpPr>
        <p:spPr bwMode="auto">
          <a:xfrm>
            <a:off x="5097463" y="9286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</a:p>
        </p:txBody>
      </p:sp>
      <p:sp>
        <p:nvSpPr>
          <p:cNvPr id="285709" name="Text Box 13"/>
          <p:cNvSpPr txBox="1">
            <a:spLocks noChangeArrowheads="1"/>
          </p:cNvSpPr>
          <p:nvPr/>
        </p:nvSpPr>
        <p:spPr bwMode="auto">
          <a:xfrm>
            <a:off x="6781800" y="18049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J</a:t>
            </a:r>
          </a:p>
        </p:txBody>
      </p:sp>
      <p:sp>
        <p:nvSpPr>
          <p:cNvPr id="285710" name="Oval 14"/>
          <p:cNvSpPr>
            <a:spLocks noChangeArrowheads="1"/>
          </p:cNvSpPr>
          <p:nvPr/>
        </p:nvSpPr>
        <p:spPr bwMode="auto">
          <a:xfrm>
            <a:off x="67818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5711" name="Text Box 15"/>
          <p:cNvSpPr txBox="1">
            <a:spLocks noChangeArrowheads="1"/>
          </p:cNvSpPr>
          <p:nvPr/>
        </p:nvSpPr>
        <p:spPr bwMode="auto">
          <a:xfrm>
            <a:off x="8547100" y="18049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</a:t>
            </a:r>
          </a:p>
        </p:txBody>
      </p:sp>
      <p:sp>
        <p:nvSpPr>
          <p:cNvPr id="285712" name="Oval 16"/>
          <p:cNvSpPr>
            <a:spLocks noChangeArrowheads="1"/>
          </p:cNvSpPr>
          <p:nvPr/>
        </p:nvSpPr>
        <p:spPr bwMode="auto">
          <a:xfrm>
            <a:off x="8534400" y="1857375"/>
            <a:ext cx="395288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5713" name="Text Box 17"/>
          <p:cNvSpPr txBox="1">
            <a:spLocks noChangeArrowheads="1"/>
          </p:cNvSpPr>
          <p:nvPr/>
        </p:nvSpPr>
        <p:spPr bwMode="auto">
          <a:xfrm>
            <a:off x="3297238" y="1804988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</a:p>
        </p:txBody>
      </p:sp>
      <p:sp>
        <p:nvSpPr>
          <p:cNvPr id="285714" name="Oval 18"/>
          <p:cNvSpPr>
            <a:spLocks noChangeArrowheads="1"/>
          </p:cNvSpPr>
          <p:nvPr/>
        </p:nvSpPr>
        <p:spPr bwMode="auto">
          <a:xfrm>
            <a:off x="3294063" y="185737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sp>
        <p:nvSpPr>
          <p:cNvPr id="285715" name="Text Box 19"/>
          <p:cNvSpPr txBox="1">
            <a:spLocks noChangeArrowheads="1"/>
          </p:cNvSpPr>
          <p:nvPr/>
        </p:nvSpPr>
        <p:spPr bwMode="auto">
          <a:xfrm>
            <a:off x="1354138" y="1785938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</a:t>
            </a:r>
          </a:p>
        </p:txBody>
      </p:sp>
      <p:sp>
        <p:nvSpPr>
          <p:cNvPr id="285716" name="Oval 20"/>
          <p:cNvSpPr>
            <a:spLocks noChangeArrowheads="1"/>
          </p:cNvSpPr>
          <p:nvPr/>
        </p:nvSpPr>
        <p:spPr bwMode="auto">
          <a:xfrm>
            <a:off x="1360488" y="1838325"/>
            <a:ext cx="395287" cy="339725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3300"/>
              </a:solidFill>
            </a:endParaRPr>
          </a:p>
        </p:txBody>
      </p:sp>
      <p:graphicFrame>
        <p:nvGraphicFramePr>
          <p:cNvPr id="285717" name="Group 21"/>
          <p:cNvGraphicFramePr>
            <a:graphicFrameLocks noGrp="1"/>
          </p:cNvGraphicFramePr>
          <p:nvPr/>
        </p:nvGraphicFramePr>
        <p:xfrm>
          <a:off x="133350" y="4038600"/>
          <a:ext cx="8858250" cy="992188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(B-P)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5734" name="Group 38"/>
          <p:cNvGraphicFramePr>
            <a:graphicFrameLocks noGrp="1"/>
          </p:cNvGraphicFramePr>
          <p:nvPr/>
        </p:nvGraphicFramePr>
        <p:xfrm>
          <a:off x="133350" y="2286000"/>
          <a:ext cx="8858250" cy="1016000"/>
        </p:xfrm>
        <a:graphic>
          <a:graphicData uri="http://schemas.openxmlformats.org/drawingml/2006/table">
            <a:tbl>
              <a:tblPr/>
              <a:tblGrid>
                <a:gridCol w="1101725"/>
                <a:gridCol w="1081088"/>
                <a:gridCol w="2409825"/>
                <a:gridCol w="1765300"/>
                <a:gridCol w="976312"/>
                <a:gridCol w="15240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</a:t>
                      </a:r>
                      <a:r>
                        <a:rPr kumimoji="0" 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4.75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4.5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5751" name="Text Box 55"/>
          <p:cNvSpPr txBox="1">
            <a:spLocks noChangeArrowheads="1"/>
          </p:cNvSpPr>
          <p:nvPr/>
        </p:nvSpPr>
        <p:spPr bwMode="auto">
          <a:xfrm>
            <a:off x="92075" y="3538538"/>
            <a:ext cx="43275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Suppose:  P</a:t>
            </a:r>
            <a:r>
              <a:rPr lang="en-US" baseline="-25000">
                <a:latin typeface="Arial" charset="0"/>
              </a:rPr>
              <a:t>Y </a:t>
            </a:r>
            <a:r>
              <a:rPr lang="en-US">
                <a:latin typeface="Arial" charset="0"/>
              </a:rPr>
              <a:t>= 3.10; P</a:t>
            </a:r>
            <a:r>
              <a:rPr lang="en-US" baseline="-25000">
                <a:latin typeface="Arial" charset="0"/>
              </a:rPr>
              <a:t>Z</a:t>
            </a:r>
            <a:r>
              <a:rPr lang="en-US">
                <a:latin typeface="Arial" charset="0"/>
              </a:rPr>
              <a:t> = 3.00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0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3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4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5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6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7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8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9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0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3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4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7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8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9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Designs\Dads Tie.pot</Template>
  <TotalTime>2228</TotalTime>
  <Words>2349</Words>
  <Application>Microsoft PowerPoint</Application>
  <PresentationFormat>On-screen Show (4:3)</PresentationFormat>
  <Paragraphs>895</Paragraphs>
  <Slides>39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Default Design</vt:lpstr>
      <vt:lpstr>Worksheet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Company>Kellogg Graduate School of Management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Kellogg Student</dc:creator>
  <cp:lastModifiedBy>mma317</cp:lastModifiedBy>
  <cp:revision>56</cp:revision>
  <cp:lastPrinted>2000-04-03T17:53:51Z</cp:lastPrinted>
  <dcterms:created xsi:type="dcterms:W3CDTF">1999-06-27T22:19:19Z</dcterms:created>
  <dcterms:modified xsi:type="dcterms:W3CDTF">2008-10-31T19:39:32Z</dcterms:modified>
</cp:coreProperties>
</file>