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7.xml" ContentType="application/vnd.openxmlformats-officedocument.themeOverride+xml"/>
  <Default Extension="doc" ContentType="application/msword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theme/themeOverride18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6" r:id="rId2"/>
    <p:sldId id="346" r:id="rId3"/>
    <p:sldId id="347" r:id="rId4"/>
    <p:sldId id="348" r:id="rId5"/>
    <p:sldId id="349" r:id="rId6"/>
    <p:sldId id="361" r:id="rId7"/>
    <p:sldId id="363" r:id="rId8"/>
    <p:sldId id="365" r:id="rId9"/>
    <p:sldId id="368" r:id="rId10"/>
    <p:sldId id="369" r:id="rId11"/>
    <p:sldId id="387" r:id="rId12"/>
    <p:sldId id="370" r:id="rId13"/>
    <p:sldId id="390" r:id="rId14"/>
    <p:sldId id="376" r:id="rId15"/>
    <p:sldId id="372" r:id="rId16"/>
    <p:sldId id="371" r:id="rId17"/>
    <p:sldId id="377" r:id="rId18"/>
    <p:sldId id="378" r:id="rId19"/>
    <p:sldId id="379" r:id="rId20"/>
    <p:sldId id="385" r:id="rId21"/>
    <p:sldId id="380" r:id="rId2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3300"/>
    <a:srgbClr val="FF9900"/>
    <a:srgbClr val="00CC99"/>
    <a:srgbClr val="009900"/>
    <a:srgbClr val="FFCC99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06" autoAdjust="0"/>
  </p:normalViewPr>
  <p:slideViewPr>
    <p:cSldViewPr>
      <p:cViewPr varScale="1">
        <p:scale>
          <a:sx n="107" d="100"/>
          <a:sy n="107" d="100"/>
        </p:scale>
        <p:origin x="-4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40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997575" y="8829675"/>
            <a:ext cx="1011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1" tIns="46145" rIns="92291" bIns="46145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300">
                <a:latin typeface="Arial" charset="0"/>
              </a:defRPr>
            </a:lvl1pPr>
          </a:lstStyle>
          <a:p>
            <a:fld id="{433BEB9C-5657-4AF1-8735-3DF1B46D937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3263"/>
            <a:ext cx="4630737" cy="3473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397375"/>
            <a:ext cx="5149850" cy="416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22" tIns="45548" rIns="92722" bIns="455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76528" y="8796146"/>
            <a:ext cx="3040307" cy="463377"/>
          </a:xfrm>
          <a:prstGeom prst="rect">
            <a:avLst/>
          </a:prstGeom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1"/>
            <a:ext cx="5141174" cy="418482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722" tIns="45548" rIns="92722" bIns="45548" anchor="b"/>
          <a:lstStyle/>
          <a:p>
            <a:pPr algn="r" defTabSz="938213"/>
            <a:r>
              <a:rPr lang="en-US" sz="1300"/>
              <a:t>2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9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631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198" tIns="45290" rIns="92198" bIns="45290" anchor="b"/>
          <a:lstStyle/>
          <a:p>
            <a:pPr algn="r" defTabSz="931863"/>
            <a:r>
              <a:rPr lang="en-US" sz="1300"/>
              <a:t>1</a:t>
            </a:r>
          </a:p>
        </p:txBody>
      </p:sp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5037"/>
          </a:xfrm>
          <a:ln cap="flat"/>
        </p:spPr>
      </p:sp>
      <p:sp>
        <p:nvSpPr>
          <p:cNvPr id="1802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198" tIns="45290" rIns="92198" bIns="4529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3</a:t>
            </a:r>
          </a:p>
        </p:txBody>
      </p:sp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330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18330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347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5</a:t>
            </a:r>
          </a:p>
        </p:txBody>
      </p:sp>
      <p:sp>
        <p:nvSpPr>
          <p:cNvPr id="185348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35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1853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9923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11</a:t>
            </a:r>
          </a:p>
        </p:txBody>
      </p:sp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9925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992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099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13</a:t>
            </a:r>
          </a:p>
        </p:txBody>
      </p:sp>
      <p:sp>
        <p:nvSpPr>
          <p:cNvPr id="214020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0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140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5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15</a:t>
            </a:r>
          </a:p>
        </p:txBody>
      </p:sp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7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1811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5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198" tIns="45290" rIns="92198" bIns="45290" anchor="b"/>
          <a:lstStyle/>
          <a:p>
            <a:pPr algn="r" defTabSz="931863"/>
            <a:r>
              <a:rPr lang="en-US" sz="1300"/>
              <a:t>18</a:t>
            </a:r>
          </a:p>
        </p:txBody>
      </p:sp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6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5037"/>
          </a:xfrm>
          <a:ln cap="flat"/>
        </p:spPr>
      </p:sp>
      <p:sp>
        <p:nvSpPr>
          <p:cNvPr id="22426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198" tIns="45290" rIns="92198" bIns="4529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722" tIns="45548" rIns="92722" bIns="45548" anchor="b"/>
          <a:lstStyle/>
          <a:p>
            <a:pPr algn="r" defTabSz="938213"/>
            <a:r>
              <a:rPr lang="en-US" sz="1300"/>
              <a:t>2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9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631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4.xml"/><Relationship Id="rId5" Type="http://schemas.openxmlformats.org/officeDocument/2006/relationships/oleObject" Target="../embeddings/Microsoft_Office_Word_97_-_2003_Document1.doc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5.xml"/><Relationship Id="rId5" Type="http://schemas.openxmlformats.org/officeDocument/2006/relationships/oleObject" Target="../embeddings/Microsoft_Office_Word_97_-_2003_Document2.doc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6.xml"/><Relationship Id="rId5" Type="http://schemas.openxmlformats.org/officeDocument/2006/relationships/oleObject" Target="../embeddings/Microsoft_Office_Word_97_-_2003_Document3.doc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6" y="4267200"/>
            <a:ext cx="4934504" cy="457200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3" name="Rectangle 3"/>
          <p:cNvSpPr>
            <a:spLocks noChangeArrowheads="1"/>
          </p:cNvSpPr>
          <p:nvPr/>
        </p:nvSpPr>
        <p:spPr bwMode="auto">
          <a:xfrm>
            <a:off x="0" y="2819400"/>
            <a:ext cx="9144000" cy="3810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0" y="1219200"/>
            <a:ext cx="9144000" cy="12954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6" name="Rectangle 6"/>
          <p:cNvSpPr>
            <a:spLocks noChangeArrowheads="1"/>
          </p:cNvSpPr>
          <p:nvPr/>
        </p:nvSpPr>
        <p:spPr bwMode="auto">
          <a:xfrm>
            <a:off x="966788" y="296863"/>
            <a:ext cx="721201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>
                <a:latin typeface="Arial" charset="0"/>
              </a:rPr>
              <a:t>Incorporating Cooperation into Firm Strategy</a:t>
            </a:r>
          </a:p>
        </p:txBody>
      </p:sp>
      <p:sp>
        <p:nvSpPr>
          <p:cNvPr id="225287" name="Rectangle 7"/>
          <p:cNvSpPr>
            <a:spLocks noChangeArrowheads="1"/>
          </p:cNvSpPr>
          <p:nvPr/>
        </p:nvSpPr>
        <p:spPr bwMode="auto">
          <a:xfrm>
            <a:off x="636306" y="1466850"/>
            <a:ext cx="787138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>
                <a:latin typeface="Arial" charset="0"/>
              </a:rPr>
              <a:t>Traditional Game-Theoretical Analysis </a:t>
            </a:r>
            <a:r>
              <a:rPr lang="en-US" dirty="0" smtClean="0">
                <a:latin typeface="Arial" charset="0"/>
              </a:rPr>
              <a:t>I</a:t>
            </a:r>
            <a:r>
              <a:rPr lang="en-US" dirty="0" smtClean="0">
                <a:latin typeface="Arial" charset="0"/>
              </a:rPr>
              <a:t>ncorporates</a:t>
            </a:r>
          </a:p>
          <a:p>
            <a:pPr algn="ctr"/>
            <a:r>
              <a:rPr lang="en-US" dirty="0" smtClean="0">
                <a:latin typeface="Arial" charset="0"/>
              </a:rPr>
              <a:t>Several (Potentially Unrealistic) Simplifying Assumptions</a:t>
            </a:r>
            <a:endParaRPr lang="en-US" dirty="0">
              <a:latin typeface="Arial" charset="0"/>
            </a:endParaRPr>
          </a:p>
        </p:txBody>
      </p:sp>
      <p:sp>
        <p:nvSpPr>
          <p:cNvPr id="225288" name="Rectangle 8"/>
          <p:cNvSpPr>
            <a:spLocks noChangeArrowheads="1"/>
          </p:cNvSpPr>
          <p:nvPr/>
        </p:nvSpPr>
        <p:spPr bwMode="auto">
          <a:xfrm>
            <a:off x="474663" y="2893700"/>
            <a:ext cx="341600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i="1" dirty="0" smtClean="0">
                <a:latin typeface="Arial" charset="0"/>
              </a:rPr>
              <a:t>“Beauty Contest” Game</a:t>
            </a:r>
            <a:endParaRPr lang="en-US" i="1" dirty="0">
              <a:latin typeface="Arial" charset="0"/>
            </a:endParaRPr>
          </a:p>
        </p:txBody>
      </p:sp>
      <p:sp>
        <p:nvSpPr>
          <p:cNvPr id="225290" name="Rectangle 10"/>
          <p:cNvSpPr>
            <a:spLocks noChangeArrowheads="1"/>
          </p:cNvSpPr>
          <p:nvPr/>
        </p:nvSpPr>
        <p:spPr bwMode="auto">
          <a:xfrm>
            <a:off x="315913" y="3621886"/>
            <a:ext cx="8471872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Every student should select an integer between 0 and 100.</a:t>
            </a:r>
            <a:endParaRPr lang="en-US" dirty="0">
              <a:latin typeface="Arial" charset="0"/>
            </a:endParaRPr>
          </a:p>
        </p:txBody>
      </p:sp>
      <p:sp>
        <p:nvSpPr>
          <p:cNvPr id="225292" name="Line 12"/>
          <p:cNvSpPr>
            <a:spLocks noChangeShapeType="1"/>
          </p:cNvSpPr>
          <p:nvPr/>
        </p:nvSpPr>
        <p:spPr bwMode="auto">
          <a:xfrm>
            <a:off x="228600" y="3429000"/>
            <a:ext cx="861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04800" y="4286736"/>
            <a:ext cx="8095166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I will calculate the average of the numbers chosen by all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Arial" charset="0"/>
              </a:rPr>
              <a:t>students in the class</a:t>
            </a:r>
            <a:r>
              <a:rPr lang="en-US" dirty="0" smtClean="0">
                <a:latin typeface="Arial" charset="0"/>
              </a:rPr>
              <a:t>.</a:t>
            </a:r>
            <a:endParaRPr lang="en-US" dirty="0">
              <a:latin typeface="Arial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04800" y="5203036"/>
            <a:ext cx="8257070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The winner of the game i</a:t>
            </a:r>
            <a:r>
              <a:rPr lang="en-US" dirty="0" smtClean="0">
                <a:latin typeface="Arial" charset="0"/>
              </a:rPr>
              <a:t>s the person who chooses the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Arial" charset="0"/>
              </a:rPr>
              <a:t>number that is closest to two-thirds of the average of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Arial" charset="0"/>
              </a:rPr>
              <a:t>the numbers chosen by the class</a:t>
            </a:r>
            <a:r>
              <a:rPr lang="en-US" dirty="0" smtClean="0">
                <a:latin typeface="Arial" charset="0"/>
              </a:rPr>
              <a:t>.</a:t>
            </a:r>
            <a:endParaRPr lang="en-US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3" name="Rectangle 3"/>
          <p:cNvSpPr>
            <a:spLocks noChangeArrowheads="1"/>
          </p:cNvSpPr>
          <p:nvPr/>
        </p:nvSpPr>
        <p:spPr bwMode="auto">
          <a:xfrm>
            <a:off x="0" y="2819400"/>
            <a:ext cx="9144000" cy="3810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0" y="1219200"/>
            <a:ext cx="9144000" cy="12954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6" name="Rectangle 6"/>
          <p:cNvSpPr>
            <a:spLocks noChangeArrowheads="1"/>
          </p:cNvSpPr>
          <p:nvPr/>
        </p:nvSpPr>
        <p:spPr bwMode="auto">
          <a:xfrm>
            <a:off x="966788" y="296863"/>
            <a:ext cx="721201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>
                <a:latin typeface="Arial" charset="0"/>
              </a:rPr>
              <a:t>Incorporating Cooperation into Firm Strategy</a:t>
            </a:r>
          </a:p>
        </p:txBody>
      </p:sp>
      <p:sp>
        <p:nvSpPr>
          <p:cNvPr id="225287" name="Rectangle 7"/>
          <p:cNvSpPr>
            <a:spLocks noChangeArrowheads="1"/>
          </p:cNvSpPr>
          <p:nvPr/>
        </p:nvSpPr>
        <p:spPr bwMode="auto">
          <a:xfrm>
            <a:off x="636306" y="1466850"/>
            <a:ext cx="787138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>
                <a:latin typeface="Arial" charset="0"/>
              </a:rPr>
              <a:t>Traditional Game-Theoretical </a:t>
            </a:r>
            <a:r>
              <a:rPr lang="en-US">
                <a:latin typeface="Arial" charset="0"/>
              </a:rPr>
              <a:t>Analysis </a:t>
            </a:r>
            <a:r>
              <a:rPr lang="en-US" dirty="0" smtClean="0">
                <a:latin typeface="Arial" charset="0"/>
              </a:rPr>
              <a:t>I</a:t>
            </a:r>
            <a:r>
              <a:rPr lang="en-US" smtClean="0">
                <a:latin typeface="Arial" charset="0"/>
              </a:rPr>
              <a:t>ncorporates</a:t>
            </a:r>
            <a:endParaRPr lang="en-US" dirty="0" smtClean="0">
              <a:latin typeface="Arial" charset="0"/>
            </a:endParaRPr>
          </a:p>
          <a:p>
            <a:pPr algn="ctr"/>
            <a:r>
              <a:rPr lang="en-US" dirty="0" smtClean="0">
                <a:latin typeface="Arial" charset="0"/>
              </a:rPr>
              <a:t>Several (Potentially Unrealistic) Simplifying Assumptions</a:t>
            </a:r>
            <a:endParaRPr lang="en-US" dirty="0">
              <a:latin typeface="Arial" charset="0"/>
            </a:endParaRPr>
          </a:p>
        </p:txBody>
      </p:sp>
      <p:sp>
        <p:nvSpPr>
          <p:cNvPr id="225288" name="Rectangle 8"/>
          <p:cNvSpPr>
            <a:spLocks noChangeArrowheads="1"/>
          </p:cNvSpPr>
          <p:nvPr/>
        </p:nvSpPr>
        <p:spPr bwMode="auto">
          <a:xfrm>
            <a:off x="474663" y="2895600"/>
            <a:ext cx="83502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i="1" dirty="0">
                <a:latin typeface="Arial" charset="0"/>
              </a:rPr>
              <a:t>“Co-</a:t>
            </a:r>
            <a:r>
              <a:rPr lang="en-US" i="1" dirty="0" err="1">
                <a:latin typeface="Arial" charset="0"/>
              </a:rPr>
              <a:t>opetition</a:t>
            </a:r>
            <a:r>
              <a:rPr lang="en-US" i="1" dirty="0">
                <a:latin typeface="Arial" charset="0"/>
              </a:rPr>
              <a:t>” </a:t>
            </a:r>
            <a:r>
              <a:rPr lang="en-US" dirty="0">
                <a:latin typeface="Arial" charset="0"/>
              </a:rPr>
              <a:t>alternative acknowledges that firms can</a:t>
            </a:r>
          </a:p>
          <a:p>
            <a:pPr algn="ctr"/>
            <a:r>
              <a:rPr lang="en-US" dirty="0">
                <a:latin typeface="Arial" charset="0"/>
              </a:rPr>
              <a:t>often do better by looking at competitive situations differently</a:t>
            </a:r>
            <a:endParaRPr lang="en-US" i="1" dirty="0">
              <a:latin typeface="Arial" charset="0"/>
            </a:endParaRPr>
          </a:p>
        </p:txBody>
      </p:sp>
      <p:sp>
        <p:nvSpPr>
          <p:cNvPr id="225289" name="Rectangle 9"/>
          <p:cNvSpPr>
            <a:spLocks noChangeArrowheads="1"/>
          </p:cNvSpPr>
          <p:nvPr/>
        </p:nvSpPr>
        <p:spPr bwMode="auto">
          <a:xfrm>
            <a:off x="298450" y="4972050"/>
            <a:ext cx="84216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" charset="0"/>
              </a:rPr>
              <a:t>  Can the “rules” of the game be changed to improve a firm’s</a:t>
            </a:r>
          </a:p>
          <a:p>
            <a:pPr>
              <a:buSzPct val="100000"/>
            </a:pPr>
            <a:r>
              <a:rPr lang="en-US">
                <a:latin typeface="Arial" charset="0"/>
              </a:rPr>
              <a:t>	profitability outlook?</a:t>
            </a:r>
          </a:p>
        </p:txBody>
      </p:sp>
      <p:sp>
        <p:nvSpPr>
          <p:cNvPr id="225290" name="Rectangle 10"/>
          <p:cNvSpPr>
            <a:spLocks noChangeArrowheads="1"/>
          </p:cNvSpPr>
          <p:nvPr/>
        </p:nvSpPr>
        <p:spPr bwMode="auto">
          <a:xfrm>
            <a:off x="315913" y="3981450"/>
            <a:ext cx="79136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" charset="0"/>
              </a:rPr>
              <a:t>  What do rivals have in common and how can they work</a:t>
            </a:r>
          </a:p>
          <a:p>
            <a:pPr>
              <a:buSzPct val="100000"/>
            </a:pPr>
            <a:r>
              <a:rPr lang="en-US">
                <a:latin typeface="Arial" charset="0"/>
              </a:rPr>
              <a:t>	together to achieve common goals?</a:t>
            </a:r>
          </a:p>
        </p:txBody>
      </p:sp>
      <p:sp>
        <p:nvSpPr>
          <p:cNvPr id="225291" name="Rectangle 11"/>
          <p:cNvSpPr>
            <a:spLocks noChangeArrowheads="1"/>
          </p:cNvSpPr>
          <p:nvPr/>
        </p:nvSpPr>
        <p:spPr bwMode="auto">
          <a:xfrm>
            <a:off x="282575" y="6022975"/>
            <a:ext cx="87122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" charset="0"/>
              </a:rPr>
              <a:t>  Focus on expanding surplus, not gaining it from other players</a:t>
            </a:r>
          </a:p>
        </p:txBody>
      </p:sp>
      <p:sp>
        <p:nvSpPr>
          <p:cNvPr id="225292" name="Line 12"/>
          <p:cNvSpPr>
            <a:spLocks noChangeShapeType="1"/>
          </p:cNvSpPr>
          <p:nvPr/>
        </p:nvSpPr>
        <p:spPr bwMode="auto">
          <a:xfrm>
            <a:off x="228600" y="3810000"/>
            <a:ext cx="861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ChangeArrowheads="1"/>
          </p:cNvSpPr>
          <p:nvPr/>
        </p:nvSpPr>
        <p:spPr bwMode="auto">
          <a:xfrm>
            <a:off x="0" y="2209800"/>
            <a:ext cx="9144000" cy="44958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1" name="Rectangle 3"/>
          <p:cNvSpPr>
            <a:spLocks noChangeArrowheads="1"/>
          </p:cNvSpPr>
          <p:nvPr/>
        </p:nvSpPr>
        <p:spPr bwMode="auto">
          <a:xfrm>
            <a:off x="419100" y="2209800"/>
            <a:ext cx="830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>
                <a:latin typeface="Arial" charset="0"/>
              </a:rPr>
              <a:t>“P”:  Players – Think of them as Customers, Suppliers, </a:t>
            </a:r>
          </a:p>
          <a:p>
            <a:r>
              <a:rPr lang="en-US">
                <a:latin typeface="Arial" charset="0"/>
              </a:rPr>
              <a:t>			Substitutors and Complementors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“A”:  Added Values – What each player </a:t>
            </a:r>
            <a:r>
              <a:rPr lang="en-US" i="1">
                <a:latin typeface="Arial" charset="0"/>
              </a:rPr>
              <a:t>brings</a:t>
            </a:r>
            <a:r>
              <a:rPr lang="en-US">
                <a:latin typeface="Arial" charset="0"/>
              </a:rPr>
              <a:t> to the game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“R”:  Rules – Provide structure for the game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“T”: Tactics – Moves available in the game, both perceptual</a:t>
            </a:r>
          </a:p>
          <a:p>
            <a:r>
              <a:rPr lang="en-US">
                <a:latin typeface="Arial" charset="0"/>
              </a:rPr>
              <a:t>			and literal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“S”:  Scope – Boundaries of the game</a:t>
            </a: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Alternative Definitions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By reframing setup, it is easier to envision changes</a:t>
            </a:r>
            <a:endParaRPr lang="en-US" sz="320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133600"/>
            <a:ext cx="9144000" cy="4572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 dirty="0" smtClean="0">
                <a:latin typeface="Arial" charset="0"/>
              </a:rPr>
              <a:t>Example 1 – Ticket Scalping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/>
            <a:endParaRPr lang="en-US" sz="1000" dirty="0">
              <a:latin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A  sold-out concert is starting in five minutes.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Outside, there are two scalpers who each has two tickets.</a:t>
            </a:r>
          </a:p>
          <a:p>
            <a:pPr marL="914400" lvl="1" indent="-457200"/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Scalpers don’t like music – just want to sell the </a:t>
            </a:r>
            <a:r>
              <a:rPr lang="en-US" dirty="0" smtClean="0">
                <a:latin typeface="Arial" charset="0"/>
              </a:rPr>
              <a:t>tickets.</a:t>
            </a:r>
          </a:p>
          <a:p>
            <a:pPr marL="914400" lvl="1" indent="-457200">
              <a:buFontTx/>
              <a:buChar char="•"/>
            </a:pPr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No late seating – unused tickets are worthless.</a:t>
            </a:r>
            <a:endParaRPr lang="en-US" dirty="0">
              <a:latin typeface="Arial" charset="0"/>
            </a:endParaRPr>
          </a:p>
          <a:p>
            <a:pPr marL="914400" lvl="1" indent="-457200"/>
            <a:endParaRPr lang="en-US" sz="1600" dirty="0">
              <a:latin typeface="Arial" charset="0"/>
            </a:endParaRPr>
          </a:p>
          <a:p>
            <a:pPr marL="457200" indent="-457200"/>
            <a:r>
              <a:rPr lang="en-US" u="sng" dirty="0" smtClean="0">
                <a:latin typeface="Arial" charset="0"/>
              </a:rPr>
              <a:t>Scenario A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Five independent potential concert goers without tickets;</a:t>
            </a:r>
          </a:p>
          <a:p>
            <a:pPr marL="914400" lvl="1" indent="-457200"/>
            <a:r>
              <a:rPr lang="en-US" dirty="0" smtClean="0">
                <a:latin typeface="Arial" charset="0"/>
              </a:rPr>
              <a:t>	</a:t>
            </a:r>
            <a:r>
              <a:rPr lang="en-US" dirty="0" smtClean="0">
                <a:latin typeface="Arial" charset="0"/>
              </a:rPr>
              <a:t>each wants at most one ticket and has a B of $100.</a:t>
            </a:r>
            <a:endParaRPr lang="en-US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endParaRPr lang="en-US" sz="10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Question: How many tickets will be sold?  At what prices??</a:t>
            </a:r>
            <a:endParaRPr lang="en-US" dirty="0">
              <a:latin typeface="Arial" charset="0"/>
            </a:endParaRP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209800"/>
            <a:ext cx="9144000" cy="44958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Examples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0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Monsanto and Holland Sweetener vs. Coke and Pepsi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Holland Sweetener failed to recognize its value as a</a:t>
            </a:r>
          </a:p>
          <a:p>
            <a:pPr marL="914400" lvl="1" indent="-457200"/>
            <a:r>
              <a:rPr lang="en-US">
                <a:latin typeface="Arial" charset="0"/>
              </a:rPr>
              <a:t>	competitor in negotiations with Monsanto.</a:t>
            </a: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Monsanto failed to recognize its value as a branded input</a:t>
            </a:r>
          </a:p>
          <a:p>
            <a:pPr marL="914400" lvl="1" indent="-457200"/>
            <a:r>
              <a:rPr lang="en-US">
                <a:latin typeface="Arial" charset="0"/>
              </a:rPr>
              <a:t>	for Coke and Pepsi in the diet drinks (esp. post New-Coke)</a:t>
            </a:r>
          </a:p>
          <a:p>
            <a:pPr marL="914400" lvl="1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National Football League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Potential lucrative Los Angeles market without a franchise</a:t>
            </a:r>
          </a:p>
          <a:p>
            <a:pPr marL="914400" lvl="1" indent="-457200">
              <a:buFontTx/>
              <a:buChar char="•"/>
            </a:pPr>
            <a:endParaRPr lang="en-US" sz="10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Question: Why would the NFL prefer to stay out of L.A.?</a:t>
            </a: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chemeClr val="accent1">
              <a:alpha val="39999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View of Players: Value “Net” 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9379" name="Oval 3"/>
          <p:cNvSpPr>
            <a:spLocks noChangeArrowheads="1"/>
          </p:cNvSpPr>
          <p:nvPr/>
        </p:nvSpPr>
        <p:spPr bwMode="auto">
          <a:xfrm>
            <a:off x="3070225" y="5622925"/>
            <a:ext cx="3003550" cy="1095375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Customers</a:t>
            </a:r>
          </a:p>
        </p:txBody>
      </p:sp>
      <p:sp>
        <p:nvSpPr>
          <p:cNvPr id="229380" name="Oval 4"/>
          <p:cNvSpPr>
            <a:spLocks noChangeArrowheads="1"/>
          </p:cNvSpPr>
          <p:nvPr/>
        </p:nvSpPr>
        <p:spPr bwMode="auto">
          <a:xfrm>
            <a:off x="3070225" y="1290638"/>
            <a:ext cx="3003550" cy="99060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</a:t>
            </a:r>
          </a:p>
        </p:txBody>
      </p:sp>
      <p:sp>
        <p:nvSpPr>
          <p:cNvPr id="229381" name="Oval 5"/>
          <p:cNvSpPr>
            <a:spLocks noChangeArrowheads="1"/>
          </p:cNvSpPr>
          <p:nvPr/>
        </p:nvSpPr>
        <p:spPr bwMode="auto">
          <a:xfrm>
            <a:off x="6686550" y="3362325"/>
            <a:ext cx="2228850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Complementors</a:t>
            </a:r>
          </a:p>
        </p:txBody>
      </p:sp>
      <p:sp>
        <p:nvSpPr>
          <p:cNvPr id="229382" name="Oval 6"/>
          <p:cNvSpPr>
            <a:spLocks noChangeArrowheads="1"/>
          </p:cNvSpPr>
          <p:nvPr/>
        </p:nvSpPr>
        <p:spPr bwMode="auto">
          <a:xfrm>
            <a:off x="228600" y="3362325"/>
            <a:ext cx="2074863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Substitutors</a:t>
            </a:r>
          </a:p>
        </p:txBody>
      </p:sp>
      <p:sp>
        <p:nvSpPr>
          <p:cNvPr id="229383" name="Line 7"/>
          <p:cNvSpPr>
            <a:spLocks noChangeShapeType="1"/>
          </p:cNvSpPr>
          <p:nvPr/>
        </p:nvSpPr>
        <p:spPr bwMode="auto">
          <a:xfrm>
            <a:off x="-11113" y="962025"/>
            <a:ext cx="919797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84" name="Line 8"/>
          <p:cNvSpPr>
            <a:spLocks noChangeShapeType="1"/>
          </p:cNvSpPr>
          <p:nvPr/>
        </p:nvSpPr>
        <p:spPr bwMode="auto">
          <a:xfrm>
            <a:off x="-15875" y="228600"/>
            <a:ext cx="9197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85" name="Oval 9"/>
          <p:cNvSpPr>
            <a:spLocks noChangeArrowheads="1"/>
          </p:cNvSpPr>
          <p:nvPr/>
        </p:nvSpPr>
        <p:spPr bwMode="auto">
          <a:xfrm>
            <a:off x="3238500" y="3352800"/>
            <a:ext cx="2667000" cy="1219200"/>
          </a:xfrm>
          <a:prstGeom prst="ellipse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latin typeface="Arial" charset="0"/>
              </a:rPr>
              <a:t>Company</a:t>
            </a:r>
          </a:p>
        </p:txBody>
      </p:sp>
      <p:cxnSp>
        <p:nvCxnSpPr>
          <p:cNvPr id="229386" name="AutoShape 10"/>
          <p:cNvCxnSpPr>
            <a:cxnSpLocks noChangeShapeType="1"/>
            <a:stCxn id="229382" idx="6"/>
            <a:endCxn id="229385" idx="2"/>
          </p:cNvCxnSpPr>
          <p:nvPr/>
        </p:nvCxnSpPr>
        <p:spPr bwMode="auto">
          <a:xfrm>
            <a:off x="2303463" y="3956050"/>
            <a:ext cx="935037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29387" name="AutoShape 11"/>
          <p:cNvCxnSpPr>
            <a:cxnSpLocks noChangeShapeType="1"/>
            <a:stCxn id="229385" idx="4"/>
            <a:endCxn id="229379" idx="0"/>
          </p:cNvCxnSpPr>
          <p:nvPr/>
        </p:nvCxnSpPr>
        <p:spPr bwMode="auto">
          <a:xfrm>
            <a:off x="4572000" y="4572000"/>
            <a:ext cx="0" cy="10509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88" name="AutoShape 12"/>
          <p:cNvCxnSpPr>
            <a:cxnSpLocks noChangeShapeType="1"/>
            <a:stCxn id="229385" idx="0"/>
            <a:endCxn id="229380" idx="4"/>
          </p:cNvCxnSpPr>
          <p:nvPr/>
        </p:nvCxnSpPr>
        <p:spPr bwMode="auto">
          <a:xfrm flipV="1">
            <a:off x="4572000" y="2281238"/>
            <a:ext cx="0" cy="10715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89" name="AutoShape 13"/>
          <p:cNvCxnSpPr>
            <a:cxnSpLocks noChangeShapeType="1"/>
            <a:stCxn id="229385" idx="6"/>
            <a:endCxn id="229381" idx="2"/>
          </p:cNvCxnSpPr>
          <p:nvPr/>
        </p:nvCxnSpPr>
        <p:spPr bwMode="auto">
          <a:xfrm flipV="1">
            <a:off x="5905500" y="3956050"/>
            <a:ext cx="781050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29390" name="AutoShape 14"/>
          <p:cNvCxnSpPr>
            <a:cxnSpLocks noChangeShapeType="1"/>
            <a:stCxn id="229382" idx="4"/>
            <a:endCxn id="229379" idx="2"/>
          </p:cNvCxnSpPr>
          <p:nvPr/>
        </p:nvCxnSpPr>
        <p:spPr bwMode="auto">
          <a:xfrm>
            <a:off x="1266825" y="4549775"/>
            <a:ext cx="18034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91" name="AutoShape 15"/>
          <p:cNvCxnSpPr>
            <a:cxnSpLocks noChangeShapeType="1"/>
            <a:stCxn id="229382" idx="0"/>
            <a:endCxn id="229380" idx="2"/>
          </p:cNvCxnSpPr>
          <p:nvPr/>
        </p:nvCxnSpPr>
        <p:spPr bwMode="auto">
          <a:xfrm flipV="1">
            <a:off x="1266825" y="1785938"/>
            <a:ext cx="18034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92" name="AutoShape 16"/>
          <p:cNvCxnSpPr>
            <a:cxnSpLocks noChangeShapeType="1"/>
            <a:stCxn id="229379" idx="6"/>
            <a:endCxn id="229381" idx="4"/>
          </p:cNvCxnSpPr>
          <p:nvPr/>
        </p:nvCxnSpPr>
        <p:spPr bwMode="auto">
          <a:xfrm flipV="1">
            <a:off x="6073775" y="4549775"/>
            <a:ext cx="17272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93" name="AutoShape 17"/>
          <p:cNvCxnSpPr>
            <a:cxnSpLocks noChangeShapeType="1"/>
            <a:stCxn id="229381" idx="0"/>
            <a:endCxn id="229380" idx="6"/>
          </p:cNvCxnSpPr>
          <p:nvPr/>
        </p:nvCxnSpPr>
        <p:spPr bwMode="auto">
          <a:xfrm flipH="1" flipV="1">
            <a:off x="6073775" y="1785938"/>
            <a:ext cx="17272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chemeClr val="accent1">
              <a:alpha val="39999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Porter’s Five Forces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8355" name="Rectangle 3"/>
          <p:cNvSpPr>
            <a:spLocks noChangeArrowheads="1"/>
          </p:cNvSpPr>
          <p:nvPr/>
        </p:nvSpPr>
        <p:spPr bwMode="auto">
          <a:xfrm>
            <a:off x="3287713" y="3325813"/>
            <a:ext cx="2571750" cy="1279525"/>
          </a:xfrm>
          <a:prstGeom prst="rect">
            <a:avLst/>
          </a:prstGeom>
          <a:solidFill>
            <a:srgbClr val="99CCFF">
              <a:alpha val="30000"/>
            </a:srgbClr>
          </a:solidFill>
          <a:ln w="349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8356" name="Line 4"/>
          <p:cNvSpPr>
            <a:spLocks noChangeShapeType="1"/>
          </p:cNvSpPr>
          <p:nvPr/>
        </p:nvSpPr>
        <p:spPr bwMode="auto">
          <a:xfrm>
            <a:off x="4572000" y="46053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57" name="Oval 5"/>
          <p:cNvSpPr>
            <a:spLocks noChangeArrowheads="1"/>
          </p:cNvSpPr>
          <p:nvPr/>
        </p:nvSpPr>
        <p:spPr bwMode="auto">
          <a:xfrm>
            <a:off x="3071813" y="5622925"/>
            <a:ext cx="3003550" cy="1095375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228358" name="Line 6"/>
          <p:cNvSpPr>
            <a:spLocks noChangeShapeType="1"/>
          </p:cNvSpPr>
          <p:nvPr/>
        </p:nvSpPr>
        <p:spPr bwMode="auto">
          <a:xfrm>
            <a:off x="4572000" y="22939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59" name="Oval 7"/>
          <p:cNvSpPr>
            <a:spLocks noChangeArrowheads="1"/>
          </p:cNvSpPr>
          <p:nvPr/>
        </p:nvSpPr>
        <p:spPr bwMode="auto">
          <a:xfrm>
            <a:off x="3071813" y="1290638"/>
            <a:ext cx="3003550" cy="99060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228360" name="Line 8"/>
          <p:cNvSpPr>
            <a:spLocks noChangeShapeType="1"/>
          </p:cNvSpPr>
          <p:nvPr/>
        </p:nvSpPr>
        <p:spPr bwMode="auto">
          <a:xfrm>
            <a:off x="58594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61" name="Oval 9"/>
          <p:cNvSpPr>
            <a:spLocks noChangeArrowheads="1"/>
          </p:cNvSpPr>
          <p:nvPr/>
        </p:nvSpPr>
        <p:spPr bwMode="auto">
          <a:xfrm>
            <a:off x="6904038" y="3362325"/>
            <a:ext cx="1878012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Entrants</a:t>
            </a:r>
          </a:p>
        </p:txBody>
      </p:sp>
      <p:sp>
        <p:nvSpPr>
          <p:cNvPr id="228362" name="Line 10"/>
          <p:cNvSpPr>
            <a:spLocks noChangeShapeType="1"/>
          </p:cNvSpPr>
          <p:nvPr/>
        </p:nvSpPr>
        <p:spPr bwMode="auto">
          <a:xfrm>
            <a:off x="22399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63" name="Oval 11"/>
          <p:cNvSpPr>
            <a:spLocks noChangeArrowheads="1"/>
          </p:cNvSpPr>
          <p:nvPr/>
        </p:nvSpPr>
        <p:spPr bwMode="auto">
          <a:xfrm>
            <a:off x="363538" y="3362325"/>
            <a:ext cx="1878012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Industries</a:t>
            </a:r>
          </a:p>
        </p:txBody>
      </p:sp>
      <p:sp>
        <p:nvSpPr>
          <p:cNvPr id="228364" name="Line 12"/>
          <p:cNvSpPr>
            <a:spLocks noChangeShapeType="1"/>
          </p:cNvSpPr>
          <p:nvPr/>
        </p:nvSpPr>
        <p:spPr bwMode="auto">
          <a:xfrm>
            <a:off x="-11113" y="962025"/>
            <a:ext cx="919797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65" name="Line 13"/>
          <p:cNvSpPr>
            <a:spLocks noChangeShapeType="1"/>
          </p:cNvSpPr>
          <p:nvPr/>
        </p:nvSpPr>
        <p:spPr bwMode="auto">
          <a:xfrm>
            <a:off x="-15875" y="228600"/>
            <a:ext cx="9197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ChangeArrowheads="1"/>
          </p:cNvSpPr>
          <p:nvPr/>
        </p:nvSpPr>
        <p:spPr bwMode="auto">
          <a:xfrm>
            <a:off x="0" y="2209800"/>
            <a:ext cx="9144000" cy="4495800"/>
          </a:xfrm>
          <a:prstGeom prst="rect">
            <a:avLst/>
          </a:prstGeom>
          <a:solidFill>
            <a:srgbClr val="FFCC99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Examples – Capacity Commitments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Simultaneous-move vs. Sequential-move game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By committing to </a:t>
            </a:r>
            <a:r>
              <a:rPr lang="en-US" u="sng">
                <a:latin typeface="Arial" charset="0"/>
              </a:rPr>
              <a:t>large</a:t>
            </a:r>
            <a:r>
              <a:rPr lang="en-US">
                <a:latin typeface="Arial" charset="0"/>
              </a:rPr>
              <a:t> capacity firm can signal that it will</a:t>
            </a:r>
          </a:p>
          <a:p>
            <a:pPr marL="914400" lvl="1" indent="-457200"/>
            <a:r>
              <a:rPr lang="en-US">
                <a:latin typeface="Arial" charset="0"/>
              </a:rPr>
              <a:t>	not respond in a Nash-like way to competitors</a:t>
            </a: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Firms may also make investments that give rights to move</a:t>
            </a:r>
          </a:p>
          <a:p>
            <a:pPr marL="914400" lvl="1" indent="-457200"/>
            <a:r>
              <a:rPr lang="en-US">
                <a:latin typeface="Arial" charset="0"/>
              </a:rPr>
              <a:t>	first (airport improvements </a:t>
            </a:r>
            <a:r>
              <a:rPr lang="en-US">
                <a:latin typeface="Arial" charset="0"/>
                <a:cs typeface="Arial" charset="0"/>
              </a:rPr>
              <a:t>→ gate access)</a:t>
            </a:r>
          </a:p>
          <a:p>
            <a:pPr marL="914400" lvl="1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“Judo Economics”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By committing to a </a:t>
            </a:r>
            <a:r>
              <a:rPr lang="en-US" u="sng">
                <a:latin typeface="Arial" charset="0"/>
              </a:rPr>
              <a:t>small</a:t>
            </a:r>
            <a:r>
              <a:rPr lang="en-US">
                <a:latin typeface="Arial" charset="0"/>
              </a:rPr>
              <a:t> capacity, an entrant may not</a:t>
            </a:r>
          </a:p>
          <a:p>
            <a:pPr marL="914400" lvl="1" indent="-457200"/>
            <a:r>
              <a:rPr lang="en-US">
                <a:latin typeface="Arial" charset="0"/>
              </a:rPr>
              <a:t>	elicit a competitive response from a stronger incumbent</a:t>
            </a:r>
          </a:p>
        </p:txBody>
      </p:sp>
      <p:sp>
        <p:nvSpPr>
          <p:cNvPr id="23449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4501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4502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Changing the “Rules” that determine game’s outcome</a:t>
            </a:r>
            <a:endParaRPr lang="en-US" sz="320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ChangeArrowheads="1"/>
          </p:cNvSpPr>
          <p:nvPr/>
        </p:nvSpPr>
        <p:spPr bwMode="auto">
          <a:xfrm>
            <a:off x="0" y="20574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 – Fee Negotiations between Investment Bank and Client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Investment bank is helping client sell a division of its company</a:t>
            </a: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Disagreement on valuation and proposed fees:</a:t>
            </a:r>
          </a:p>
          <a:p>
            <a:pPr marL="457200" indent="-457200"/>
            <a:endParaRPr lang="en-US">
              <a:latin typeface="Arial" charset="0"/>
            </a:endParaRP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</p:txBody>
      </p:sp>
      <p:sp>
        <p:nvSpPr>
          <p:cNvPr id="23552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24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6096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26" name="Rectangle 6"/>
          <p:cNvSpPr>
            <a:spLocks noChangeArrowheads="1"/>
          </p:cNvSpPr>
          <p:nvPr/>
        </p:nvSpPr>
        <p:spPr bwMode="auto">
          <a:xfrm>
            <a:off x="-152400" y="12192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Creative “Tactics” can resolve an untenable dispute</a:t>
            </a:r>
            <a:endParaRPr lang="en-US" sz="3200">
              <a:latin typeface="Arial" charset="0"/>
            </a:endParaRPr>
          </a:p>
        </p:txBody>
      </p:sp>
      <p:graphicFrame>
        <p:nvGraphicFramePr>
          <p:cNvPr id="235527" name="Group 7"/>
          <p:cNvGraphicFramePr>
            <a:graphicFrameLocks noGrp="1"/>
          </p:cNvGraphicFramePr>
          <p:nvPr/>
        </p:nvGraphicFramePr>
        <p:xfrm>
          <a:off x="76200" y="3581400"/>
          <a:ext cx="8991600" cy="1631633"/>
        </p:xfrm>
        <a:graphic>
          <a:graphicData uri="http://schemas.openxmlformats.org/drawingml/2006/table">
            <a:tbl>
              <a:tblPr/>
              <a:tblGrid>
                <a:gridCol w="1524000"/>
                <a:gridCol w="2362200"/>
                <a:gridCol w="1828800"/>
                <a:gridCol w="1600200"/>
                <a:gridCol w="16764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Expected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Party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Valuation Estimate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Proposed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$500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0.625%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ChangeArrowheads="1"/>
          </p:cNvSpPr>
          <p:nvPr/>
        </p:nvSpPr>
        <p:spPr bwMode="auto">
          <a:xfrm>
            <a:off x="0" y="20574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 – Fee Negotiations between Investment Bank and Client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Investment bank is helping client sell a division of its company</a:t>
            </a: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Disagreement on valuation and proposed fees:</a:t>
            </a:r>
          </a:p>
          <a:p>
            <a:pPr marL="457200" indent="-457200"/>
            <a:endParaRPr lang="en-US">
              <a:latin typeface="Arial" charset="0"/>
            </a:endParaRP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</p:txBody>
      </p:sp>
      <p:sp>
        <p:nvSpPr>
          <p:cNvPr id="236547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6549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6096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550" name="Rectangle 6"/>
          <p:cNvSpPr>
            <a:spLocks noChangeArrowheads="1"/>
          </p:cNvSpPr>
          <p:nvPr/>
        </p:nvSpPr>
        <p:spPr bwMode="auto">
          <a:xfrm>
            <a:off x="-152400" y="12192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Creative “Tactics” can resolve an untenable dispute</a:t>
            </a:r>
            <a:endParaRPr lang="en-US" sz="3200">
              <a:latin typeface="Arial" charset="0"/>
            </a:endParaRPr>
          </a:p>
        </p:txBody>
      </p:sp>
      <p:graphicFrame>
        <p:nvGraphicFramePr>
          <p:cNvPr id="236551" name="Group 7"/>
          <p:cNvGraphicFramePr>
            <a:graphicFrameLocks noGrp="1"/>
          </p:cNvGraphicFramePr>
          <p:nvPr/>
        </p:nvGraphicFramePr>
        <p:xfrm>
          <a:off x="76200" y="3581400"/>
          <a:ext cx="8991600" cy="1631633"/>
        </p:xfrm>
        <a:graphic>
          <a:graphicData uri="http://schemas.openxmlformats.org/drawingml/2006/table">
            <a:tbl>
              <a:tblPr/>
              <a:tblGrid>
                <a:gridCol w="1524000"/>
                <a:gridCol w="2362200"/>
                <a:gridCol w="1828800"/>
                <a:gridCol w="1600200"/>
                <a:gridCol w="16764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Expected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Party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Valuation Estimate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Proposed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$2.5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$1.56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$500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0.625%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$3.13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4" name="Rectangle 4"/>
          <p:cNvSpPr>
            <a:spLocks noChangeArrowheads="1"/>
          </p:cNvSpPr>
          <p:nvPr/>
        </p:nvSpPr>
        <p:spPr bwMode="auto">
          <a:xfrm>
            <a:off x="1588" y="1487488"/>
            <a:ext cx="9140825" cy="38465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9525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6" name="Rectangle 6"/>
          <p:cNvSpPr>
            <a:spLocks noChangeArrowheads="1"/>
          </p:cNvSpPr>
          <p:nvPr/>
        </p:nvSpPr>
        <p:spPr bwMode="auto">
          <a:xfrm>
            <a:off x="1268413" y="338138"/>
            <a:ext cx="661511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Opportunities to Compete: Game Theory</a:t>
            </a:r>
          </a:p>
        </p:txBody>
      </p: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442913" y="1828800"/>
            <a:ext cx="83962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Framework to analyze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Strategy that explicitly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incorporates Actions and Reactions of Other Firms</a:t>
            </a:r>
          </a:p>
        </p:txBody>
      </p:sp>
      <p:sp>
        <p:nvSpPr>
          <p:cNvPr id="179208" name="Rectangle 8"/>
          <p:cNvSpPr>
            <a:spLocks noChangeArrowheads="1"/>
          </p:cNvSpPr>
          <p:nvPr/>
        </p:nvSpPr>
        <p:spPr bwMode="auto">
          <a:xfrm>
            <a:off x="442913" y="3124200"/>
            <a:ext cx="8399462" cy="173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Appropriate when Firms’ Performances are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Interdependent:</a:t>
            </a:r>
          </a:p>
          <a:p>
            <a:pPr>
              <a:buSzPct val="100000"/>
              <a:buFontTx/>
              <a:buChar char="•"/>
            </a:pPr>
            <a:endParaRPr lang="en-US" sz="1200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Price determination in an Oligopoly</a:t>
            </a:r>
          </a:p>
          <a:p>
            <a:pPr lvl="1"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Negotiations with Suppliers</a:t>
            </a:r>
          </a:p>
          <a:p>
            <a:pPr lvl="1"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Strategic Positioning</a:t>
            </a:r>
            <a:endParaRPr lang="en-US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9209" name="Rectangle 9"/>
          <p:cNvSpPr>
            <a:spLocks noChangeArrowheads="1"/>
          </p:cNvSpPr>
          <p:nvPr/>
        </p:nvSpPr>
        <p:spPr bwMode="auto">
          <a:xfrm>
            <a:off x="1588" y="5746750"/>
            <a:ext cx="9140825" cy="709613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10" name="Rectangle 10"/>
          <p:cNvSpPr>
            <a:spLocks noChangeArrowheads="1"/>
          </p:cNvSpPr>
          <p:nvPr/>
        </p:nvSpPr>
        <p:spPr bwMode="auto">
          <a:xfrm>
            <a:off x="1719263" y="5842000"/>
            <a:ext cx="60642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Key:  Actions of Others Affect Your Results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ChangeArrowheads="1"/>
          </p:cNvSpPr>
          <p:nvPr/>
        </p:nvSpPr>
        <p:spPr bwMode="auto">
          <a:xfrm>
            <a:off x="0" y="20574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 – Fee Negotiations between Investment Bank and Client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Investment bank is helping client sell a division of its company</a:t>
            </a: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Disagreement on valuation and proposed fees:</a:t>
            </a:r>
          </a:p>
          <a:p>
            <a:pPr marL="457200" indent="-457200"/>
            <a:endParaRPr lang="en-US">
              <a:latin typeface="Arial" charset="0"/>
            </a:endParaRP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</p:txBody>
      </p:sp>
      <p:sp>
        <p:nvSpPr>
          <p:cNvPr id="236547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6549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6096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550" name="Rectangle 6"/>
          <p:cNvSpPr>
            <a:spLocks noChangeArrowheads="1"/>
          </p:cNvSpPr>
          <p:nvPr/>
        </p:nvSpPr>
        <p:spPr bwMode="auto">
          <a:xfrm>
            <a:off x="-152400" y="12192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Creative “Tactics” can resolve an untenable dispute</a:t>
            </a:r>
            <a:endParaRPr lang="en-US" sz="3200">
              <a:latin typeface="Arial" charset="0"/>
            </a:endParaRPr>
          </a:p>
        </p:txBody>
      </p:sp>
      <p:graphicFrame>
        <p:nvGraphicFramePr>
          <p:cNvPr id="236551" name="Group 7"/>
          <p:cNvGraphicFramePr>
            <a:graphicFrameLocks noGrp="1"/>
          </p:cNvGraphicFramePr>
          <p:nvPr/>
        </p:nvGraphicFramePr>
        <p:xfrm>
          <a:off x="76200" y="3581400"/>
          <a:ext cx="8991600" cy="1631633"/>
        </p:xfrm>
        <a:graphic>
          <a:graphicData uri="http://schemas.openxmlformats.org/drawingml/2006/table">
            <a:tbl>
              <a:tblPr/>
              <a:tblGrid>
                <a:gridCol w="1524000"/>
                <a:gridCol w="2362200"/>
                <a:gridCol w="1828800"/>
                <a:gridCol w="1600200"/>
                <a:gridCol w="16764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Expected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Party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Valuation Estimate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Proposed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$2.5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$1.56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$500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0.625%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$5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$3.13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ChangeArrowheads="1"/>
          </p:cNvSpPr>
          <p:nvPr/>
        </p:nvSpPr>
        <p:spPr bwMode="auto">
          <a:xfrm>
            <a:off x="0" y="20574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 – Fee Negotiations between Investment Bank and Client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Investment bank is helping client sell a division of its company</a:t>
            </a: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Disagreement on valuation and proposed fees:</a:t>
            </a:r>
          </a:p>
          <a:p>
            <a:pPr marL="457200" indent="-457200"/>
            <a:endParaRPr lang="en-US">
              <a:latin typeface="Arial" charset="0"/>
            </a:endParaRP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/>
            <a:r>
              <a:rPr lang="en-US">
                <a:latin typeface="Arial" charset="0"/>
              </a:rPr>
              <a:t>Alternative tactic:  0.625% rate with $2.5 million guarantee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Client considers guarantee unnecessary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Bank happy to receive at least its expected fee</a:t>
            </a:r>
          </a:p>
        </p:txBody>
      </p:sp>
      <p:sp>
        <p:nvSpPr>
          <p:cNvPr id="237571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2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6096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-152400" y="12192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Creative “Tactics” can resolve an untenable dispute</a:t>
            </a:r>
            <a:endParaRPr lang="en-US" sz="3200">
              <a:latin typeface="Arial" charset="0"/>
            </a:endParaRPr>
          </a:p>
        </p:txBody>
      </p:sp>
      <p:graphicFrame>
        <p:nvGraphicFramePr>
          <p:cNvPr id="237575" name="Group 7"/>
          <p:cNvGraphicFramePr>
            <a:graphicFrameLocks noGrp="1"/>
          </p:cNvGraphicFramePr>
          <p:nvPr/>
        </p:nvGraphicFramePr>
        <p:xfrm>
          <a:off x="76200" y="3581400"/>
          <a:ext cx="8991600" cy="1631633"/>
        </p:xfrm>
        <a:graphic>
          <a:graphicData uri="http://schemas.openxmlformats.org/drawingml/2006/table">
            <a:tbl>
              <a:tblPr/>
              <a:tblGrid>
                <a:gridCol w="1524000"/>
                <a:gridCol w="2362200"/>
                <a:gridCol w="1828800"/>
                <a:gridCol w="1600200"/>
                <a:gridCol w="16764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Expected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Party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Valuation Estimate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Proposed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$2.5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$1.56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$500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0.625%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$5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$3.13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pricew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8738"/>
            <a:ext cx="8001000" cy="673893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6" name="Rectangle 4" descr="50%"/>
          <p:cNvSpPr>
            <a:spLocks noChangeArrowheads="1"/>
          </p:cNvSpPr>
          <p:nvPr/>
        </p:nvSpPr>
        <p:spPr bwMode="auto">
          <a:xfrm>
            <a:off x="1588" y="1373188"/>
            <a:ext cx="9140825" cy="1520825"/>
          </a:xfrm>
          <a:prstGeom prst="rect">
            <a:avLst/>
          </a:prstGeom>
          <a:pattFill prst="pct50">
            <a:fgClr>
              <a:srgbClr val="FFFF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7" name="Rectangle 5" descr="50%"/>
          <p:cNvSpPr>
            <a:spLocks noChangeArrowheads="1"/>
          </p:cNvSpPr>
          <p:nvPr/>
        </p:nvSpPr>
        <p:spPr bwMode="auto">
          <a:xfrm>
            <a:off x="1588" y="3125788"/>
            <a:ext cx="9140825" cy="15208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1588" y="4878388"/>
            <a:ext cx="9140825" cy="1825625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Game Theory Terminology</a:t>
            </a: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742950" y="1535113"/>
            <a:ext cx="13589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Players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82281" name="Rectangle 9"/>
          <p:cNvSpPr>
            <a:spLocks noChangeArrowheads="1"/>
          </p:cNvSpPr>
          <p:nvPr/>
        </p:nvSpPr>
        <p:spPr bwMode="auto">
          <a:xfrm>
            <a:off x="1582738" y="2139950"/>
            <a:ext cx="591026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Firms that are Involved in the Game</a:t>
            </a:r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744538" y="3201988"/>
            <a:ext cx="12652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Actions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1584325" y="3835400"/>
            <a:ext cx="48101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What the Players are Able to Do</a:t>
            </a:r>
          </a:p>
        </p:txBody>
      </p:sp>
      <p:sp>
        <p:nvSpPr>
          <p:cNvPr id="182284" name="Rectangle 12"/>
          <p:cNvSpPr>
            <a:spLocks noChangeArrowheads="1"/>
          </p:cNvSpPr>
          <p:nvPr/>
        </p:nvSpPr>
        <p:spPr bwMode="auto">
          <a:xfrm>
            <a:off x="744538" y="5086350"/>
            <a:ext cx="13652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Payoffs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82285" name="Rectangle 13"/>
          <p:cNvSpPr>
            <a:spLocks noChangeArrowheads="1"/>
          </p:cNvSpPr>
          <p:nvPr/>
        </p:nvSpPr>
        <p:spPr bwMode="auto">
          <a:xfrm>
            <a:off x="1593850" y="5645150"/>
            <a:ext cx="66563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Each Player Gets, Based on the Actions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of All the Players in the Game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4" name="Rectangle 4" descr="50%"/>
          <p:cNvSpPr>
            <a:spLocks noChangeArrowheads="1"/>
          </p:cNvSpPr>
          <p:nvPr/>
        </p:nvSpPr>
        <p:spPr bwMode="auto">
          <a:xfrm>
            <a:off x="1588" y="12842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5" name="Oval 5" descr="50%"/>
          <p:cNvSpPr>
            <a:spLocks noChangeArrowheads="1"/>
          </p:cNvSpPr>
          <p:nvPr/>
        </p:nvSpPr>
        <p:spPr bwMode="auto">
          <a:xfrm>
            <a:off x="4786313" y="149066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6" name="Oval 6" descr="50%"/>
          <p:cNvSpPr>
            <a:spLocks noChangeArrowheads="1"/>
          </p:cNvSpPr>
          <p:nvPr/>
        </p:nvSpPr>
        <p:spPr bwMode="auto">
          <a:xfrm>
            <a:off x="233363" y="4383088"/>
            <a:ext cx="1322387" cy="798512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Classic Illustrative Game:  Prisoners’ Dilemma</a:t>
            </a:r>
          </a:p>
        </p:txBody>
      </p:sp>
      <p:graphicFrame>
        <p:nvGraphicFramePr>
          <p:cNvPr id="184328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1738313" y="2479675"/>
          <a:ext cx="7486650" cy="5314950"/>
        </p:xfrm>
        <a:graphic>
          <a:graphicData uri="http://schemas.openxmlformats.org/presentationml/2006/ole">
            <p:oleObj spid="_x0000_s184328" name="Document" r:id="rId5" imgW="7484760" imgH="5313240" progId="Word.Document.8">
              <p:embed/>
            </p:oleObj>
          </a:graphicData>
        </a:graphic>
      </p:graphicFrame>
      <p:sp>
        <p:nvSpPr>
          <p:cNvPr id="184329" name="Rectangle 9"/>
          <p:cNvSpPr>
            <a:spLocks noChangeArrowheads="1"/>
          </p:cNvSpPr>
          <p:nvPr/>
        </p:nvSpPr>
        <p:spPr bwMode="auto">
          <a:xfrm>
            <a:off x="5499100" y="1577975"/>
            <a:ext cx="11985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Frankie</a:t>
            </a:r>
          </a:p>
        </p:txBody>
      </p:sp>
      <p:sp>
        <p:nvSpPr>
          <p:cNvPr id="184330" name="Rectangle 10"/>
          <p:cNvSpPr>
            <a:spLocks noChangeArrowheads="1"/>
          </p:cNvSpPr>
          <p:nvPr/>
        </p:nvSpPr>
        <p:spPr bwMode="auto">
          <a:xfrm>
            <a:off x="361950" y="4530725"/>
            <a:ext cx="10461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Rocco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 descr="50%"/>
          <p:cNvSpPr>
            <a:spLocks noChangeArrowheads="1"/>
          </p:cNvSpPr>
          <p:nvPr/>
        </p:nvSpPr>
        <p:spPr bwMode="auto">
          <a:xfrm>
            <a:off x="1588" y="12842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08899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66900" y="2263775"/>
          <a:ext cx="8010525" cy="4845050"/>
        </p:xfrm>
        <a:graphic>
          <a:graphicData uri="http://schemas.openxmlformats.org/presentationml/2006/ole">
            <p:oleObj spid="_x0000_s208899" name="Document" r:id="rId5" imgW="8008920" imgH="4843440" progId="Word.Document.8">
              <p:embed/>
            </p:oleObj>
          </a:graphicData>
        </a:graphic>
      </p:graphicFrame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2" name="Oval 6" descr="50%"/>
          <p:cNvSpPr>
            <a:spLocks noChangeArrowheads="1"/>
          </p:cNvSpPr>
          <p:nvPr/>
        </p:nvSpPr>
        <p:spPr bwMode="auto">
          <a:xfrm>
            <a:off x="5286375" y="143351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3" name="Oval 7" descr="50%"/>
          <p:cNvSpPr>
            <a:spLocks noChangeArrowheads="1"/>
          </p:cNvSpPr>
          <p:nvPr/>
        </p:nvSpPr>
        <p:spPr bwMode="auto">
          <a:xfrm>
            <a:off x="176213" y="4600575"/>
            <a:ext cx="1598612" cy="89535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4" name="Rectangle 8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Application:  Airline Pricing Strategies</a:t>
            </a:r>
          </a:p>
        </p:txBody>
      </p:sp>
      <p:sp>
        <p:nvSpPr>
          <p:cNvPr id="208905" name="Rectangle 9"/>
          <p:cNvSpPr>
            <a:spLocks noChangeArrowheads="1"/>
          </p:cNvSpPr>
          <p:nvPr/>
        </p:nvSpPr>
        <p:spPr bwMode="auto">
          <a:xfrm>
            <a:off x="5999163" y="1520825"/>
            <a:ext cx="10636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United</a:t>
            </a:r>
          </a:p>
        </p:txBody>
      </p:sp>
      <p:sp>
        <p:nvSpPr>
          <p:cNvPr id="208906" name="Rectangle 10"/>
          <p:cNvSpPr>
            <a:spLocks noChangeArrowheads="1"/>
          </p:cNvSpPr>
          <p:nvPr/>
        </p:nvSpPr>
        <p:spPr bwMode="auto">
          <a:xfrm>
            <a:off x="241300" y="4845050"/>
            <a:ext cx="1470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American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6" name="Rectangle 4" descr="50%"/>
          <p:cNvSpPr>
            <a:spLocks noChangeArrowheads="1"/>
          </p:cNvSpPr>
          <p:nvPr/>
        </p:nvSpPr>
        <p:spPr bwMode="auto">
          <a:xfrm>
            <a:off x="1588" y="12842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7" name="Oval 5" descr="50%"/>
          <p:cNvSpPr>
            <a:spLocks noChangeArrowheads="1"/>
          </p:cNvSpPr>
          <p:nvPr/>
        </p:nvSpPr>
        <p:spPr bwMode="auto">
          <a:xfrm>
            <a:off x="4786313" y="149066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8" name="Oval 6" descr="50%"/>
          <p:cNvSpPr>
            <a:spLocks noChangeArrowheads="1"/>
          </p:cNvSpPr>
          <p:nvPr/>
        </p:nvSpPr>
        <p:spPr bwMode="auto">
          <a:xfrm>
            <a:off x="233363" y="4383088"/>
            <a:ext cx="1322387" cy="798512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9" name="Rectangle 7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  <p:sp>
        <p:nvSpPr>
          <p:cNvPr id="213000" name="Rectangle 8"/>
          <p:cNvSpPr>
            <a:spLocks noChangeArrowheads="1"/>
          </p:cNvSpPr>
          <p:nvPr/>
        </p:nvSpPr>
        <p:spPr bwMode="auto">
          <a:xfrm>
            <a:off x="5145088" y="1577975"/>
            <a:ext cx="179228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Burger King</a:t>
            </a:r>
          </a:p>
        </p:txBody>
      </p:sp>
      <p:sp>
        <p:nvSpPr>
          <p:cNvPr id="213001" name="Rectangle 9"/>
          <p:cNvSpPr>
            <a:spLocks noChangeArrowheads="1"/>
          </p:cNvSpPr>
          <p:nvPr/>
        </p:nvSpPr>
        <p:spPr bwMode="auto">
          <a:xfrm>
            <a:off x="374650" y="4530725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  <p:graphicFrame>
        <p:nvGraphicFramePr>
          <p:cNvPr id="213002" name="Object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60563" y="2424113"/>
          <a:ext cx="6437312" cy="4167187"/>
        </p:xfrm>
        <a:graphic>
          <a:graphicData uri="http://schemas.openxmlformats.org/presentationml/2006/ole">
            <p:oleObj spid="_x0000_s213002" name="Document" r:id="rId5" imgW="6435720" imgH="4165560" progId="Word.Document.8">
              <p:embed/>
            </p:oleObj>
          </a:graphicData>
        </a:graphic>
      </p:graphicFrame>
      <p:sp>
        <p:nvSpPr>
          <p:cNvPr id="213003" name="Line 11"/>
          <p:cNvSpPr>
            <a:spLocks noChangeShapeType="1"/>
          </p:cNvSpPr>
          <p:nvPr/>
        </p:nvSpPr>
        <p:spPr bwMode="auto">
          <a:xfrm flipH="1">
            <a:off x="8353425" y="2430463"/>
            <a:ext cx="12700" cy="4002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092" name="Rectangle 4" descr="50%"/>
          <p:cNvSpPr>
            <a:spLocks noChangeArrowheads="1"/>
          </p:cNvSpPr>
          <p:nvPr/>
        </p:nvSpPr>
        <p:spPr bwMode="auto">
          <a:xfrm>
            <a:off x="1588" y="1066800"/>
            <a:ext cx="9140825" cy="5638800"/>
          </a:xfrm>
          <a:prstGeom prst="rect">
            <a:avLst/>
          </a:prstGeom>
          <a:pattFill prst="pct50">
            <a:fgClr>
              <a:srgbClr val="FF99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093" name="Line 5"/>
          <p:cNvSpPr>
            <a:spLocks noChangeShapeType="1"/>
          </p:cNvSpPr>
          <p:nvPr/>
        </p:nvSpPr>
        <p:spPr bwMode="auto">
          <a:xfrm flipV="1">
            <a:off x="5710238" y="1446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4" name="Line 6"/>
          <p:cNvSpPr>
            <a:spLocks noChangeShapeType="1"/>
          </p:cNvSpPr>
          <p:nvPr/>
        </p:nvSpPr>
        <p:spPr bwMode="auto">
          <a:xfrm>
            <a:off x="5713413" y="2057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5" name="Line 7"/>
          <p:cNvSpPr>
            <a:spLocks noChangeShapeType="1"/>
          </p:cNvSpPr>
          <p:nvPr/>
        </p:nvSpPr>
        <p:spPr bwMode="auto">
          <a:xfrm>
            <a:off x="5705475" y="2051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>
            <a:off x="6459538" y="1443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>
            <a:off x="6491288" y="2700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>
            <a:off x="6507163" y="2052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9" name="Rectangle 11"/>
          <p:cNvSpPr>
            <a:spLocks noChangeArrowheads="1"/>
          </p:cNvSpPr>
          <p:nvPr/>
        </p:nvSpPr>
        <p:spPr bwMode="auto">
          <a:xfrm>
            <a:off x="5857875" y="1274763"/>
            <a:ext cx="544513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00" name="Rectangle 12"/>
          <p:cNvSpPr>
            <a:spLocks noChangeArrowheads="1"/>
          </p:cNvSpPr>
          <p:nvPr/>
        </p:nvSpPr>
        <p:spPr bwMode="auto">
          <a:xfrm>
            <a:off x="5886450" y="1795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01" name="Rectangle 13"/>
          <p:cNvSpPr>
            <a:spLocks noChangeArrowheads="1"/>
          </p:cNvSpPr>
          <p:nvPr/>
        </p:nvSpPr>
        <p:spPr bwMode="auto">
          <a:xfrm>
            <a:off x="5886450" y="2544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02" name="Rectangle 14"/>
          <p:cNvSpPr>
            <a:spLocks noChangeArrowheads="1"/>
          </p:cNvSpPr>
          <p:nvPr/>
        </p:nvSpPr>
        <p:spPr bwMode="auto">
          <a:xfrm>
            <a:off x="7126288" y="11223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$90)</a:t>
            </a:r>
          </a:p>
        </p:txBody>
      </p:sp>
      <p:sp>
        <p:nvSpPr>
          <p:cNvPr id="217103" name="Rectangle 15"/>
          <p:cNvSpPr>
            <a:spLocks noChangeArrowheads="1"/>
          </p:cNvSpPr>
          <p:nvPr/>
        </p:nvSpPr>
        <p:spPr bwMode="auto">
          <a:xfrm>
            <a:off x="7126288" y="17319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($75, $100)</a:t>
            </a:r>
          </a:p>
        </p:txBody>
      </p:sp>
      <p:sp>
        <p:nvSpPr>
          <p:cNvPr id="217104" name="Rectangle 16"/>
          <p:cNvSpPr>
            <a:spLocks noChangeArrowheads="1"/>
          </p:cNvSpPr>
          <p:nvPr/>
        </p:nvSpPr>
        <p:spPr bwMode="auto">
          <a:xfrm>
            <a:off x="7126288" y="236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($45, $90)</a:t>
            </a:r>
          </a:p>
        </p:txBody>
      </p:sp>
      <p:sp>
        <p:nvSpPr>
          <p:cNvPr id="217105" name="Line 17"/>
          <p:cNvSpPr>
            <a:spLocks noChangeShapeType="1"/>
          </p:cNvSpPr>
          <p:nvPr/>
        </p:nvSpPr>
        <p:spPr bwMode="auto">
          <a:xfrm flipV="1">
            <a:off x="5710238" y="3351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6" name="Line 18"/>
          <p:cNvSpPr>
            <a:spLocks noChangeShapeType="1"/>
          </p:cNvSpPr>
          <p:nvPr/>
        </p:nvSpPr>
        <p:spPr bwMode="auto">
          <a:xfrm>
            <a:off x="5713413" y="3962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7" name="Line 19"/>
          <p:cNvSpPr>
            <a:spLocks noChangeShapeType="1"/>
          </p:cNvSpPr>
          <p:nvPr/>
        </p:nvSpPr>
        <p:spPr bwMode="auto">
          <a:xfrm>
            <a:off x="5705475" y="3956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8" name="Line 20"/>
          <p:cNvSpPr>
            <a:spLocks noChangeShapeType="1"/>
          </p:cNvSpPr>
          <p:nvPr/>
        </p:nvSpPr>
        <p:spPr bwMode="auto">
          <a:xfrm>
            <a:off x="6459538" y="3348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9" name="Line 21"/>
          <p:cNvSpPr>
            <a:spLocks noChangeShapeType="1"/>
          </p:cNvSpPr>
          <p:nvPr/>
        </p:nvSpPr>
        <p:spPr bwMode="auto">
          <a:xfrm>
            <a:off x="6491288" y="4605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0" name="Line 22"/>
          <p:cNvSpPr>
            <a:spLocks noChangeShapeType="1"/>
          </p:cNvSpPr>
          <p:nvPr/>
        </p:nvSpPr>
        <p:spPr bwMode="auto">
          <a:xfrm>
            <a:off x="6507163" y="3957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1" name="Rectangle 23"/>
          <p:cNvSpPr>
            <a:spLocks noChangeArrowheads="1"/>
          </p:cNvSpPr>
          <p:nvPr/>
        </p:nvSpPr>
        <p:spPr bwMode="auto">
          <a:xfrm>
            <a:off x="5856288" y="31797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12" name="Rectangle 24"/>
          <p:cNvSpPr>
            <a:spLocks noChangeArrowheads="1"/>
          </p:cNvSpPr>
          <p:nvPr/>
        </p:nvSpPr>
        <p:spPr bwMode="auto">
          <a:xfrm>
            <a:off x="5886450" y="3700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13" name="Rectangle 25"/>
          <p:cNvSpPr>
            <a:spLocks noChangeArrowheads="1"/>
          </p:cNvSpPr>
          <p:nvPr/>
        </p:nvSpPr>
        <p:spPr bwMode="auto">
          <a:xfrm>
            <a:off x="5886450" y="4449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14" name="Rectangle 26"/>
          <p:cNvSpPr>
            <a:spLocks noChangeArrowheads="1"/>
          </p:cNvSpPr>
          <p:nvPr/>
        </p:nvSpPr>
        <p:spPr bwMode="auto">
          <a:xfrm>
            <a:off x="7126288" y="30273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($100, $75)</a:t>
            </a:r>
          </a:p>
        </p:txBody>
      </p:sp>
      <p:sp>
        <p:nvSpPr>
          <p:cNvPr id="217115" name="Rectangle 27"/>
          <p:cNvSpPr>
            <a:spLocks noChangeArrowheads="1"/>
          </p:cNvSpPr>
          <p:nvPr/>
        </p:nvSpPr>
        <p:spPr bwMode="auto">
          <a:xfrm>
            <a:off x="7126288" y="363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($80, $80)</a:t>
            </a:r>
          </a:p>
        </p:txBody>
      </p:sp>
      <p:sp>
        <p:nvSpPr>
          <p:cNvPr id="217116" name="Rectangle 28"/>
          <p:cNvSpPr>
            <a:spLocks noChangeArrowheads="1"/>
          </p:cNvSpPr>
          <p:nvPr/>
        </p:nvSpPr>
        <p:spPr bwMode="auto">
          <a:xfrm>
            <a:off x="7126288" y="4271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($40, $60)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5710238" y="52181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>
            <a:off x="5713413" y="58293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9" name="Line 31"/>
          <p:cNvSpPr>
            <a:spLocks noChangeShapeType="1"/>
          </p:cNvSpPr>
          <p:nvPr/>
        </p:nvSpPr>
        <p:spPr bwMode="auto">
          <a:xfrm>
            <a:off x="5705475" y="58229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6459538" y="52149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1" name="Line 33"/>
          <p:cNvSpPr>
            <a:spLocks noChangeShapeType="1"/>
          </p:cNvSpPr>
          <p:nvPr/>
        </p:nvSpPr>
        <p:spPr bwMode="auto">
          <a:xfrm>
            <a:off x="6491288" y="64722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2" name="Line 34"/>
          <p:cNvSpPr>
            <a:spLocks noChangeShapeType="1"/>
          </p:cNvSpPr>
          <p:nvPr/>
        </p:nvSpPr>
        <p:spPr bwMode="auto">
          <a:xfrm>
            <a:off x="6507163" y="58245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3" name="Rectangle 35"/>
          <p:cNvSpPr>
            <a:spLocks noChangeArrowheads="1"/>
          </p:cNvSpPr>
          <p:nvPr/>
        </p:nvSpPr>
        <p:spPr bwMode="auto">
          <a:xfrm>
            <a:off x="5856288" y="50466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24" name="Rectangle 36"/>
          <p:cNvSpPr>
            <a:spLocks noChangeArrowheads="1"/>
          </p:cNvSpPr>
          <p:nvPr/>
        </p:nvSpPr>
        <p:spPr bwMode="auto">
          <a:xfrm>
            <a:off x="5886450" y="55673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25" name="Rectangle 37"/>
          <p:cNvSpPr>
            <a:spLocks noChangeArrowheads="1"/>
          </p:cNvSpPr>
          <p:nvPr/>
        </p:nvSpPr>
        <p:spPr bwMode="auto">
          <a:xfrm>
            <a:off x="5886450" y="63166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26" name="Rectangle 38"/>
          <p:cNvSpPr>
            <a:spLocks noChangeArrowheads="1"/>
          </p:cNvSpPr>
          <p:nvPr/>
        </p:nvSpPr>
        <p:spPr bwMode="auto">
          <a:xfrm>
            <a:off x="7126288" y="48942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$45)</a:t>
            </a:r>
          </a:p>
        </p:txBody>
      </p:sp>
      <p:sp>
        <p:nvSpPr>
          <p:cNvPr id="217127" name="Rectangle 39"/>
          <p:cNvSpPr>
            <a:spLocks noChangeArrowheads="1"/>
          </p:cNvSpPr>
          <p:nvPr/>
        </p:nvSpPr>
        <p:spPr bwMode="auto">
          <a:xfrm>
            <a:off x="7126288" y="55038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($60, $40)</a:t>
            </a:r>
          </a:p>
        </p:txBody>
      </p:sp>
      <p:sp>
        <p:nvSpPr>
          <p:cNvPr id="217128" name="Rectangle 40"/>
          <p:cNvSpPr>
            <a:spLocks noChangeArrowheads="1"/>
          </p:cNvSpPr>
          <p:nvPr/>
        </p:nvSpPr>
        <p:spPr bwMode="auto">
          <a:xfrm>
            <a:off x="7126288" y="6138863"/>
            <a:ext cx="790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($0, $0)</a:t>
            </a:r>
          </a:p>
        </p:txBody>
      </p:sp>
      <p:sp>
        <p:nvSpPr>
          <p:cNvPr id="217129" name="Line 41"/>
          <p:cNvSpPr>
            <a:spLocks noChangeShapeType="1"/>
          </p:cNvSpPr>
          <p:nvPr/>
        </p:nvSpPr>
        <p:spPr bwMode="auto">
          <a:xfrm flipH="1">
            <a:off x="2130425" y="3959225"/>
            <a:ext cx="3559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30" name="Line 42"/>
          <p:cNvSpPr>
            <a:spLocks noChangeShapeType="1"/>
          </p:cNvSpPr>
          <p:nvPr/>
        </p:nvSpPr>
        <p:spPr bwMode="auto">
          <a:xfrm>
            <a:off x="2130425" y="3973513"/>
            <a:ext cx="3573463" cy="184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31" name="Oval 43"/>
          <p:cNvSpPr>
            <a:spLocks noChangeArrowheads="1"/>
          </p:cNvSpPr>
          <p:nvPr/>
        </p:nvSpPr>
        <p:spPr bwMode="auto">
          <a:xfrm>
            <a:off x="5629275" y="3879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2" name="Oval 44"/>
          <p:cNvSpPr>
            <a:spLocks noChangeArrowheads="1"/>
          </p:cNvSpPr>
          <p:nvPr/>
        </p:nvSpPr>
        <p:spPr bwMode="auto">
          <a:xfrm>
            <a:off x="5629275" y="57467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3" name="Line 45"/>
          <p:cNvSpPr>
            <a:spLocks noChangeShapeType="1"/>
          </p:cNvSpPr>
          <p:nvPr/>
        </p:nvSpPr>
        <p:spPr bwMode="auto">
          <a:xfrm flipV="1">
            <a:off x="2128838" y="2039938"/>
            <a:ext cx="3619500" cy="1928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34" name="Oval 46"/>
          <p:cNvSpPr>
            <a:spLocks noChangeArrowheads="1"/>
          </p:cNvSpPr>
          <p:nvPr/>
        </p:nvSpPr>
        <p:spPr bwMode="auto">
          <a:xfrm>
            <a:off x="5629275" y="1974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5" name="Oval 47"/>
          <p:cNvSpPr>
            <a:spLocks noChangeArrowheads="1"/>
          </p:cNvSpPr>
          <p:nvPr/>
        </p:nvSpPr>
        <p:spPr bwMode="auto">
          <a:xfrm>
            <a:off x="2051050" y="3892550"/>
            <a:ext cx="204788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6" name="Rectangle 48"/>
          <p:cNvSpPr>
            <a:spLocks noChangeArrowheads="1"/>
          </p:cNvSpPr>
          <p:nvPr/>
        </p:nvSpPr>
        <p:spPr bwMode="auto">
          <a:xfrm>
            <a:off x="1004888" y="3409950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  <p:sp>
        <p:nvSpPr>
          <p:cNvPr id="217137" name="Rectangle 49"/>
          <p:cNvSpPr>
            <a:spLocks noChangeArrowheads="1"/>
          </p:cNvSpPr>
          <p:nvPr/>
        </p:nvSpPr>
        <p:spPr bwMode="auto">
          <a:xfrm>
            <a:off x="3382963" y="2530475"/>
            <a:ext cx="70326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38" name="Rectangle 50"/>
          <p:cNvSpPr>
            <a:spLocks noChangeArrowheads="1"/>
          </p:cNvSpPr>
          <p:nvPr/>
        </p:nvSpPr>
        <p:spPr bwMode="auto">
          <a:xfrm>
            <a:off x="3382963" y="3609975"/>
            <a:ext cx="6604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39" name="Rectangle 51"/>
          <p:cNvSpPr>
            <a:spLocks noChangeArrowheads="1"/>
          </p:cNvSpPr>
          <p:nvPr/>
        </p:nvSpPr>
        <p:spPr bwMode="auto">
          <a:xfrm>
            <a:off x="3382963" y="4841875"/>
            <a:ext cx="661987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40" name="Rectangle 52"/>
          <p:cNvSpPr>
            <a:spLocks noChangeArrowheads="1"/>
          </p:cNvSpPr>
          <p:nvPr/>
        </p:nvSpPr>
        <p:spPr bwMode="auto">
          <a:xfrm>
            <a:off x="4995863" y="3505200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7141" name="Rectangle 53"/>
          <p:cNvSpPr>
            <a:spLocks noChangeArrowheads="1"/>
          </p:cNvSpPr>
          <p:nvPr/>
        </p:nvSpPr>
        <p:spPr bwMode="auto">
          <a:xfrm>
            <a:off x="4995863" y="16557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7142" name="Rectangle 54"/>
          <p:cNvSpPr>
            <a:spLocks noChangeArrowheads="1"/>
          </p:cNvSpPr>
          <p:nvPr/>
        </p:nvSpPr>
        <p:spPr bwMode="auto">
          <a:xfrm>
            <a:off x="4949825" y="57832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7143" name="Rectangle 55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6" name="Rectangle 4"/>
          <p:cNvSpPr>
            <a:spLocks noChangeArrowheads="1"/>
          </p:cNvSpPr>
          <p:nvPr/>
        </p:nvSpPr>
        <p:spPr bwMode="auto">
          <a:xfrm>
            <a:off x="0" y="1219200"/>
            <a:ext cx="9140825" cy="26670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7" name="Rectangle 5"/>
          <p:cNvSpPr>
            <a:spLocks noChangeArrowheads="1"/>
          </p:cNvSpPr>
          <p:nvPr/>
        </p:nvSpPr>
        <p:spPr bwMode="auto">
          <a:xfrm>
            <a:off x="1588" y="4057650"/>
            <a:ext cx="9140825" cy="173355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8" name="Rectangle 6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From Game Theory to Strategic Options</a:t>
            </a:r>
          </a:p>
        </p:txBody>
      </p:sp>
      <p:sp>
        <p:nvSpPr>
          <p:cNvPr id="223239" name="Rectangle 7"/>
          <p:cNvSpPr>
            <a:spLocks noChangeArrowheads="1"/>
          </p:cNvSpPr>
          <p:nvPr/>
        </p:nvSpPr>
        <p:spPr bwMode="auto">
          <a:xfrm>
            <a:off x="228600" y="1371600"/>
            <a:ext cx="33829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Play the Game Right!</a:t>
            </a:r>
          </a:p>
        </p:txBody>
      </p:sp>
      <p:grpSp>
        <p:nvGrpSpPr>
          <p:cNvPr id="223240" name="Group 8"/>
          <p:cNvGrpSpPr>
            <a:grpSpLocks/>
          </p:cNvGrpSpPr>
          <p:nvPr/>
        </p:nvGrpSpPr>
        <p:grpSpPr bwMode="auto">
          <a:xfrm>
            <a:off x="609600" y="1981200"/>
            <a:ext cx="7848600" cy="1749425"/>
            <a:chOff x="0" y="1248"/>
            <a:chExt cx="4934" cy="1102"/>
          </a:xfrm>
        </p:grpSpPr>
        <p:sp>
          <p:nvSpPr>
            <p:cNvPr id="223241" name="Rectangle 9"/>
            <p:cNvSpPr>
              <a:spLocks noChangeArrowheads="1"/>
            </p:cNvSpPr>
            <p:nvPr/>
          </p:nvSpPr>
          <p:spPr bwMode="auto">
            <a:xfrm>
              <a:off x="0" y="1248"/>
              <a:ext cx="4934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buSzPct val="100000"/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Incorporate others’ actions into your payoffs</a:t>
              </a:r>
            </a:p>
          </p:txBody>
        </p:sp>
        <p:sp>
          <p:nvSpPr>
            <p:cNvPr id="223242" name="Rectangle 10"/>
            <p:cNvSpPr>
              <a:spLocks noChangeArrowheads="1"/>
            </p:cNvSpPr>
            <p:nvPr/>
          </p:nvSpPr>
          <p:spPr bwMode="auto">
            <a:xfrm>
              <a:off x="0" y="1632"/>
              <a:ext cx="4752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buSzPct val="100000"/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Understanding competitors’ payoff is key!</a:t>
              </a:r>
            </a:p>
          </p:txBody>
        </p:sp>
        <p:sp>
          <p:nvSpPr>
            <p:cNvPr id="223243" name="Rectangle 11"/>
            <p:cNvSpPr>
              <a:spLocks noChangeArrowheads="1"/>
            </p:cNvSpPr>
            <p:nvPr/>
          </p:nvSpPr>
          <p:spPr bwMode="auto">
            <a:xfrm>
              <a:off x="0" y="2064"/>
              <a:ext cx="3514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buSzPct val="100000"/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Example: Pepsi’s restaurants</a:t>
              </a:r>
            </a:p>
          </p:txBody>
        </p:sp>
      </p:grpSp>
      <p:sp>
        <p:nvSpPr>
          <p:cNvPr id="223244" name="Rectangle 12"/>
          <p:cNvSpPr>
            <a:spLocks noChangeArrowheads="1"/>
          </p:cNvSpPr>
          <p:nvPr/>
        </p:nvSpPr>
        <p:spPr bwMode="auto">
          <a:xfrm>
            <a:off x="112713" y="4114800"/>
            <a:ext cx="9031287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r>
              <a:rPr lang="en-US" dirty="0"/>
              <a:t>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Rules of the Game are Critical in Determining the Outcome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endParaRPr lang="en-US" sz="12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Timing of Moves by Players – Sequential Games</a:t>
            </a:r>
          </a:p>
          <a:p>
            <a:pPr lvl="1">
              <a:buFontTx/>
              <a:buChar char="•"/>
            </a:pPr>
            <a:endParaRPr lang="en-US" sz="1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Uncertainty Regarding Payoffs, Actions and Players</a:t>
            </a:r>
            <a:endParaRPr lang="en-US" sz="1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3245" name="Rectangle 13"/>
          <p:cNvSpPr>
            <a:spLocks noChangeArrowheads="1"/>
          </p:cNvSpPr>
          <p:nvPr/>
        </p:nvSpPr>
        <p:spPr bwMode="auto">
          <a:xfrm>
            <a:off x="0" y="5943600"/>
            <a:ext cx="9144000" cy="762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So…firms may benefit most from “Changing the Game!!”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8919</TotalTime>
  <Words>1022</Words>
  <Application>Microsoft PowerPoint</Application>
  <PresentationFormat>On-screen Show (4:3)</PresentationFormat>
  <Paragraphs>300</Paragraphs>
  <Slides>21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mma317</dc:creator>
  <cp:lastModifiedBy>mma317</cp:lastModifiedBy>
  <cp:revision>60</cp:revision>
  <cp:lastPrinted>1999-10-18T12:24:54Z</cp:lastPrinted>
  <dcterms:created xsi:type="dcterms:W3CDTF">1999-04-15T14:54:14Z</dcterms:created>
  <dcterms:modified xsi:type="dcterms:W3CDTF">2008-10-22T21:23:56Z</dcterms:modified>
</cp:coreProperties>
</file>